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3" r:id="rId2"/>
    <p:sldId id="305" r:id="rId3"/>
    <p:sldId id="283" r:id="rId4"/>
    <p:sldId id="284" r:id="rId5"/>
    <p:sldId id="257" r:id="rId6"/>
    <p:sldId id="285" r:id="rId7"/>
    <p:sldId id="286" r:id="rId8"/>
    <p:sldId id="288" r:id="rId9"/>
    <p:sldId id="259" r:id="rId10"/>
    <p:sldId id="260" r:id="rId11"/>
    <p:sldId id="261" r:id="rId12"/>
    <p:sldId id="262" r:id="rId13"/>
    <p:sldId id="263" r:id="rId14"/>
    <p:sldId id="264" r:id="rId15"/>
    <p:sldId id="265" r:id="rId16"/>
    <p:sldId id="274" r:id="rId17"/>
    <p:sldId id="293" r:id="rId18"/>
    <p:sldId id="294" r:id="rId19"/>
    <p:sldId id="295" r:id="rId20"/>
    <p:sldId id="296" r:id="rId21"/>
    <p:sldId id="277" r:id="rId22"/>
    <p:sldId id="297" r:id="rId23"/>
    <p:sldId id="298" r:id="rId24"/>
    <p:sldId id="300" r:id="rId25"/>
    <p:sldId id="301" r:id="rId26"/>
    <p:sldId id="302" r:id="rId27"/>
    <p:sldId id="307" r:id="rId28"/>
    <p:sldId id="308"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19492D-CFCD-4B98-B34C-97E7BD6C7D9F}" type="datetimeFigureOut">
              <a:rPr lang="en-US" smtClean="0"/>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0373D-50E5-4C76-8A1E-62DA07E206C6}" type="slidenum">
              <a:rPr lang="en-US" smtClean="0"/>
              <a:t>‹#›</a:t>
            </a:fld>
            <a:endParaRPr lang="en-US"/>
          </a:p>
        </p:txBody>
      </p:sp>
    </p:spTree>
    <p:extLst>
      <p:ext uri="{BB962C8B-B14F-4D97-AF65-F5344CB8AC3E}">
        <p14:creationId xmlns:p14="http://schemas.microsoft.com/office/powerpoint/2010/main" val="216944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16</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26</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27</a:t>
            </a:fld>
            <a:endParaRPr lang="en-US" sz="1200" dirty="0"/>
          </a:p>
        </p:txBody>
      </p:sp>
    </p:spTree>
    <p:extLst>
      <p:ext uri="{BB962C8B-B14F-4D97-AF65-F5344CB8AC3E}">
        <p14:creationId xmlns:p14="http://schemas.microsoft.com/office/powerpoint/2010/main" val="273155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28</a:t>
            </a:fld>
            <a:endParaRPr lang="en-US" sz="1200" dirty="0"/>
          </a:p>
        </p:txBody>
      </p:sp>
    </p:spTree>
    <p:extLst>
      <p:ext uri="{BB962C8B-B14F-4D97-AF65-F5344CB8AC3E}">
        <p14:creationId xmlns:p14="http://schemas.microsoft.com/office/powerpoint/2010/main" val="149641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29</a:t>
            </a:fld>
            <a:endParaRPr lang="en-US" sz="1200" dirty="0"/>
          </a:p>
        </p:txBody>
      </p:sp>
    </p:spTree>
    <p:extLst>
      <p:ext uri="{BB962C8B-B14F-4D97-AF65-F5344CB8AC3E}">
        <p14:creationId xmlns:p14="http://schemas.microsoft.com/office/powerpoint/2010/main" val="37632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17</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18</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19</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20</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22</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23</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24</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25</a:t>
            </a:fld>
            <a:endParaRPr lang="en-US"/>
          </a:p>
        </p:txBody>
      </p:sp>
    </p:spTree>
    <p:extLst>
      <p:ext uri="{BB962C8B-B14F-4D97-AF65-F5344CB8AC3E}">
        <p14:creationId xmlns:p14="http://schemas.microsoft.com/office/powerpoint/2010/main" val="41443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F85FE8-2642-4260-A0E1-1278ECCF8688}"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85FE8-2642-4260-A0E1-1278ECCF8688}"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F85FE8-2642-4260-A0E1-1278ECCF8688}"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F85FE8-2642-4260-A0E1-1278ECCF8688}" type="datetimeFigureOut">
              <a:rPr lang="en-US" smtClean="0"/>
              <a:pPr/>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F85FE8-2642-4260-A0E1-1278ECCF8688}" type="datetimeFigureOut">
              <a:rPr lang="en-US" smtClean="0"/>
              <a:pPr/>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85FE8-2642-4260-A0E1-1278ECCF8688}"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85FE8-2642-4260-A0E1-1278ECCF8688}" type="datetimeFigureOut">
              <a:rPr lang="en-US" smtClean="0"/>
              <a:pPr/>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741E5-4D4B-4A54-B6F4-C055A96993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1295400"/>
            <a:ext cx="8229600" cy="1143000"/>
          </a:xfrm>
        </p:spPr>
        <p:txBody>
          <a:bodyPr>
            <a:normAutofit/>
          </a:bodyPr>
          <a:lstStyle/>
          <a:p>
            <a:r>
              <a:rPr lang="en-US" dirty="0" smtClean="0"/>
              <a:t>Database </a:t>
            </a:r>
            <a:r>
              <a:rPr lang="en-US" dirty="0"/>
              <a:t>Management Systems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934200" y="-50800"/>
            <a:ext cx="2105025" cy="1295400"/>
          </a:xfrm>
          <a:prstGeom prst="rect">
            <a:avLst/>
          </a:prstGeom>
          <a:noFill/>
          <a:ln>
            <a:noFill/>
          </a:ln>
        </p:spPr>
      </p:pic>
    </p:spTree>
    <p:extLst>
      <p:ext uri="{BB962C8B-B14F-4D97-AF65-F5344CB8AC3E}">
        <p14:creationId xmlns:p14="http://schemas.microsoft.com/office/powerpoint/2010/main" val="334040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09600" indent="-609600"/>
            <a:r>
              <a:rPr lang="en-US" sz="2400" dirty="0">
                <a:latin typeface="Times New Roman" pitchFamily="18" charset="0"/>
                <a:cs typeface="Times New Roman" pitchFamily="18" charset="0"/>
              </a:rPr>
              <a:t>Following broad categories of data types exist in most databases:</a:t>
            </a:r>
          </a:p>
          <a:p>
            <a:pPr marL="1100138" lvl="1" indent="-533400"/>
            <a:r>
              <a:rPr lang="en-US" sz="2400" dirty="0">
                <a:latin typeface="Times New Roman" pitchFamily="18" charset="0"/>
                <a:cs typeface="Times New Roman" pitchFamily="18" charset="0"/>
              </a:rPr>
              <a:t>String Data</a:t>
            </a:r>
          </a:p>
          <a:p>
            <a:pPr marL="1100138" lvl="1" indent="-533400"/>
            <a:r>
              <a:rPr lang="en-US" sz="2400" dirty="0">
                <a:latin typeface="Times New Roman" pitchFamily="18" charset="0"/>
                <a:cs typeface="Times New Roman" pitchFamily="18" charset="0"/>
              </a:rPr>
              <a:t>Numeric Data</a:t>
            </a:r>
          </a:p>
          <a:p>
            <a:pPr marL="1100138" lvl="1" indent="-533400"/>
            <a:r>
              <a:rPr lang="en-US" sz="2400" dirty="0">
                <a:latin typeface="Times New Roman" pitchFamily="18" charset="0"/>
                <a:cs typeface="Times New Roman" pitchFamily="18" charset="0"/>
              </a:rPr>
              <a:t>Temporal Data</a:t>
            </a:r>
          </a:p>
          <a:p>
            <a:pPr marL="1100138" lvl="1" indent="-533400"/>
            <a:r>
              <a:rPr lang="en-US" sz="2400" dirty="0">
                <a:latin typeface="Times New Roman" pitchFamily="18" charset="0"/>
                <a:cs typeface="Times New Roman" pitchFamily="18" charset="0"/>
              </a:rPr>
              <a:t>Large Objects</a:t>
            </a:r>
          </a:p>
          <a:p>
            <a:pPr marL="609600" indent="-609600">
              <a:buNone/>
            </a:pPr>
            <a:endParaRPr lang="en-US"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77000" y="0"/>
            <a:ext cx="2562225" cy="13047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Fixed Length</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Occupies the same length of space in memory no matter 	how much data is stored in them.</a:t>
            </a:r>
          </a:p>
          <a:p>
            <a:pPr marL="609600" indent="-609600" algn="just"/>
            <a:r>
              <a:rPr lang="en-US" sz="2400" b="1" dirty="0">
                <a:latin typeface="Times New Roman" pitchFamily="18" charset="0"/>
                <a:cs typeface="Times New Roman" pitchFamily="18" charset="0"/>
              </a:rPr>
              <a:t>Syntax:</a:t>
            </a:r>
          </a:p>
          <a:p>
            <a:pPr marL="1100138" lvl="1" indent="-533400" algn="just">
              <a:buNone/>
            </a:pPr>
            <a:r>
              <a:rPr lang="en-US" sz="2400" dirty="0">
                <a:latin typeface="Times New Roman" pitchFamily="18" charset="0"/>
                <a:cs typeface="Times New Roman" pitchFamily="18" charset="0"/>
              </a:rPr>
              <a:t>char(n) where n is the length of the String</a:t>
            </a:r>
          </a:p>
          <a:p>
            <a:pPr marL="1100138" lvl="1" indent="-533400" algn="just">
              <a:buNone/>
            </a:pPr>
            <a:r>
              <a:rPr lang="en-US" sz="2400" dirty="0">
                <a:latin typeface="Times New Roman" pitchFamily="18" charset="0"/>
                <a:cs typeface="Times New Roman" pitchFamily="18" charset="0"/>
              </a:rPr>
              <a:t>e.g. name char(50)</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If the variable stored for name is ‘Sanjay’ the extra 43 fields are padded with blanks</a:t>
            </a:r>
          </a:p>
          <a:p>
            <a:pPr marL="609600" indent="-609600">
              <a:buNone/>
            </a:pPr>
            <a:endParaRPr lang="en-US" sz="2400" dirty="0">
              <a:cs typeface="Times New Roman" pitchFamily="18" charset="0"/>
            </a:endParaRPr>
          </a:p>
          <a:p>
            <a:pPr marL="609600" indent="-609600">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00800" y="0"/>
            <a:ext cx="2562225" cy="1304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92500" lnSpcReduction="10000"/>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Variable Length</a:t>
            </a:r>
            <a:r>
              <a:rPr lang="en-US" sz="2400" dirty="0">
                <a:latin typeface="Times New Roman" pitchFamily="18" charset="0"/>
                <a:cs typeface="Times New Roman" pitchFamily="18" charset="0"/>
              </a:rPr>
              <a:t> string is specified with maximum length of characters possible in the string, however, the allocation is sized to the size of the data stored in memory.</a:t>
            </a:r>
          </a:p>
          <a:p>
            <a:pPr marL="609600" indent="-609600" algn="just"/>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p>
          <a:p>
            <a:pPr marL="1100138" lvl="1" indent="-533400" algn="just">
              <a:buNone/>
            </a:pPr>
            <a:r>
              <a:rPr lang="en-US" sz="2400" dirty="0" err="1">
                <a:latin typeface="Times New Roman" pitchFamily="18" charset="0"/>
                <a:cs typeface="Times New Roman" pitchFamily="18" charset="0"/>
              </a:rPr>
              <a:t>Varchar</a:t>
            </a:r>
            <a:r>
              <a:rPr lang="en-US" sz="2400" dirty="0">
                <a:latin typeface="Times New Roman" pitchFamily="18" charset="0"/>
                <a:cs typeface="Times New Roman" pitchFamily="18" charset="0"/>
              </a:rPr>
              <a:t>(n) – n is the maximum length of data possible for the type</a:t>
            </a:r>
          </a:p>
          <a:p>
            <a:pPr marL="1100138" lvl="1" indent="-53340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There may be a restriction in the maximum length of the data that you can specify in the declaration which will vary according to the database.</a:t>
            </a:r>
          </a:p>
          <a:p>
            <a:pPr marL="0" indent="0" algn="just">
              <a:buNone/>
            </a:pPr>
            <a:r>
              <a:rPr lang="en-US" sz="2400" dirty="0">
                <a:latin typeface="Times New Roman" pitchFamily="18" charset="0"/>
                <a:cs typeface="Times New Roman" pitchFamily="18" charset="0"/>
              </a:rPr>
              <a:t>All character data has to be enclosed in single quotes during specification. </a:t>
            </a:r>
          </a:p>
          <a:p>
            <a:pPr marL="609600" indent="-609600" algn="just"/>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77000" y="0"/>
            <a:ext cx="2562225" cy="1304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Numeric 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609600" indent="-609600" algn="just">
              <a:lnSpc>
                <a:spcPct val="90000"/>
              </a:lnSpc>
            </a:pPr>
            <a:r>
              <a:rPr lang="en-US" sz="2400" dirty="0">
                <a:latin typeface="Times New Roman" pitchFamily="18" charset="0"/>
                <a:cs typeface="Times New Roman" pitchFamily="18" charset="0"/>
              </a:rPr>
              <a:t>Store all the data related to purely numeric data. </a:t>
            </a:r>
          </a:p>
          <a:p>
            <a:pPr marL="609600" indent="-609600" algn="just">
              <a:lnSpc>
                <a:spcPct val="90000"/>
              </a:lnSpc>
            </a:pPr>
            <a:r>
              <a:rPr lang="en-US" sz="2400" dirty="0">
                <a:latin typeface="Times New Roman" pitchFamily="18" charset="0"/>
                <a:cs typeface="Times New Roman" pitchFamily="18" charset="0"/>
              </a:rPr>
              <a:t>Some numeric data may also be stored as a character field e.g. zip codes</a:t>
            </a:r>
          </a:p>
          <a:p>
            <a:pPr marL="609600" indent="-609600" algn="just">
              <a:lnSpc>
                <a:spcPct val="90000"/>
              </a:lnSpc>
            </a:pPr>
            <a:r>
              <a:rPr lang="en-US" sz="2400" b="1" dirty="0">
                <a:latin typeface="Times New Roman" pitchFamily="18" charset="0"/>
                <a:cs typeface="Times New Roman" pitchFamily="18" charset="0"/>
              </a:rPr>
              <a:t>Common Numeric Types</a:t>
            </a:r>
            <a:r>
              <a:rPr lang="en-US" sz="2400" dirty="0">
                <a:latin typeface="Times New Roman" pitchFamily="18" charset="0"/>
                <a:cs typeface="Times New Roman" pitchFamily="18" charset="0"/>
              </a:rPr>
              <a:t>:</a:t>
            </a:r>
          </a:p>
          <a:p>
            <a:pPr marL="1100138" lvl="1" indent="-533400" algn="just">
              <a:lnSpc>
                <a:spcPct val="90000"/>
              </a:lnSpc>
            </a:pPr>
            <a:r>
              <a:rPr lang="en-US" sz="2400" dirty="0">
                <a:latin typeface="Times New Roman" pitchFamily="18" charset="0"/>
                <a:cs typeface="Times New Roman" pitchFamily="18" charset="0"/>
              </a:rPr>
              <a:t>Decimal	               Floating point number</a:t>
            </a:r>
          </a:p>
          <a:p>
            <a:pPr marL="1100138" lvl="1" indent="-533400" algn="just">
              <a:lnSpc>
                <a:spcPct val="90000"/>
              </a:lnSpc>
            </a:pPr>
            <a:r>
              <a:rPr lang="en-US" sz="2400" dirty="0">
                <a:latin typeface="Times New Roman" pitchFamily="18" charset="0"/>
                <a:cs typeface="Times New Roman" pitchFamily="18" charset="0"/>
              </a:rPr>
              <a:t>Float		               Floating point number</a:t>
            </a:r>
          </a:p>
          <a:p>
            <a:pPr marL="1100138" lvl="1" indent="-533400" algn="just">
              <a:lnSpc>
                <a:spcPct val="90000"/>
              </a:lnSpc>
            </a:pPr>
            <a:r>
              <a:rPr lang="en-US" sz="2400" dirty="0">
                <a:latin typeface="Times New Roman" pitchFamily="18" charset="0"/>
                <a:cs typeface="Times New Roman" pitchFamily="18" charset="0"/>
              </a:rPr>
              <a:t>Integer(size)	 	  Integer of specified length</a:t>
            </a:r>
          </a:p>
          <a:p>
            <a:pPr marL="1100138" lvl="1" indent="-533400" algn="just">
              <a:lnSpc>
                <a:spcPct val="90000"/>
              </a:lnSpc>
            </a:pPr>
            <a:r>
              <a:rPr lang="en-US" sz="2400" dirty="0">
                <a:latin typeface="Times New Roman" pitchFamily="18" charset="0"/>
                <a:cs typeface="Times New Roman" pitchFamily="18" charset="0"/>
              </a:rPr>
              <a:t>Money		  A number which contains exactly two    </a:t>
            </a:r>
          </a:p>
          <a:p>
            <a:pPr marL="566738" lvl="1" indent="0" algn="just">
              <a:lnSpc>
                <a:spcPct val="90000"/>
              </a:lnSpc>
              <a:buNone/>
            </a:pPr>
            <a:r>
              <a:rPr lang="en-US" sz="2400" dirty="0">
                <a:latin typeface="Times New Roman" pitchFamily="18" charset="0"/>
                <a:cs typeface="Times New Roman" pitchFamily="18" charset="0"/>
              </a:rPr>
              <a:t>                                              digits after the decimal point</a:t>
            </a:r>
          </a:p>
          <a:p>
            <a:pPr marL="1100138" lvl="1" indent="-533400" algn="just">
              <a:lnSpc>
                <a:spcPct val="90000"/>
              </a:lnSpc>
            </a:pPr>
            <a:r>
              <a:rPr lang="en-US" sz="2400" dirty="0">
                <a:latin typeface="Times New Roman" pitchFamily="18" charset="0"/>
                <a:cs typeface="Times New Roman" pitchFamily="18" charset="0"/>
              </a:rPr>
              <a:t>Number	               A standard number field that can hold </a:t>
            </a:r>
          </a:p>
          <a:p>
            <a:pPr marL="566738" lvl="1" indent="0" algn="just">
              <a:lnSpc>
                <a:spcPct val="90000"/>
              </a:lnSpc>
              <a:buNone/>
            </a:pPr>
            <a:r>
              <a:rPr lang="en-US" sz="2400" dirty="0">
                <a:latin typeface="Times New Roman" pitchFamily="18" charset="0"/>
                <a:cs typeface="Times New Roman" pitchFamily="18" charset="0"/>
              </a:rPr>
              <a:t>                                              a floating point data</a:t>
            </a:r>
          </a:p>
          <a:p>
            <a:pPr marL="609600" indent="-609600" algn="just">
              <a:lnSpc>
                <a:spcPct val="90000"/>
              </a:lnSpc>
              <a:buNone/>
            </a:pPr>
            <a:r>
              <a:rPr lang="en-US" sz="2400" dirty="0">
                <a:latin typeface="Times New Roman" pitchFamily="18" charset="0"/>
                <a:cs typeface="Times New Roman" pitchFamily="18" charset="0"/>
              </a:rPr>
              <a:t> </a:t>
            </a:r>
          </a:p>
          <a:p>
            <a:pPr marL="609600" indent="-609600" algn="just">
              <a:lnSpc>
                <a:spcPct val="90000"/>
              </a:lnSpc>
              <a:buNone/>
            </a:pPr>
            <a:r>
              <a:rPr lang="en-US" sz="2400" i="1" dirty="0">
                <a:latin typeface="Times New Roman" pitchFamily="18" charset="0"/>
                <a:cs typeface="Times New Roman" pitchFamily="18" charset="0"/>
              </a:rPr>
              <a:t>Note: Different databases name their numeric fields differently and may not support all numeric types. They may also support additional numeric types.</a:t>
            </a:r>
          </a:p>
          <a:p>
            <a:pPr marL="609600" indent="-609600">
              <a:lnSpc>
                <a:spcPct val="90000"/>
              </a:lnSpc>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934200" y="14785"/>
            <a:ext cx="2187054" cy="1052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Temporal Data Types</a:t>
            </a:r>
          </a:p>
          <a:p>
            <a:pPr marL="609600" indent="-609600" algn="just"/>
            <a:r>
              <a:rPr lang="en-US" sz="2400" b="1" dirty="0">
                <a:latin typeface="Times New Roman" pitchFamily="18" charset="0"/>
                <a:cs typeface="Times New Roman" pitchFamily="18" charset="0"/>
              </a:rPr>
              <a:t>These represent the dates and time:</a:t>
            </a:r>
            <a:endParaRPr lang="en-US" sz="2400" dirty="0">
              <a:latin typeface="Times New Roman" pitchFamily="18" charset="0"/>
              <a:cs typeface="Times New Roman" pitchFamily="18" charset="0"/>
            </a:endParaRPr>
          </a:p>
          <a:p>
            <a:pPr marL="609600" indent="-609600" algn="just"/>
            <a:r>
              <a:rPr lang="en-US" sz="2400" dirty="0">
                <a:latin typeface="Times New Roman" pitchFamily="18" charset="0"/>
                <a:cs typeface="Times New Roman" pitchFamily="18" charset="0"/>
              </a:rPr>
              <a:t>Three basic types are supported:</a:t>
            </a:r>
          </a:p>
          <a:p>
            <a:pPr marL="1100138" lvl="1" indent="-533400" algn="just"/>
            <a:r>
              <a:rPr lang="en-US" sz="2400" dirty="0">
                <a:latin typeface="Times New Roman" pitchFamily="18" charset="0"/>
                <a:cs typeface="Times New Roman" pitchFamily="18" charset="0"/>
              </a:rPr>
              <a:t>Dates</a:t>
            </a:r>
          </a:p>
          <a:p>
            <a:pPr marL="1100138" lvl="1" indent="-533400" algn="just"/>
            <a:r>
              <a:rPr lang="en-US" sz="2400" dirty="0">
                <a:latin typeface="Times New Roman" pitchFamily="18" charset="0"/>
                <a:cs typeface="Times New Roman" pitchFamily="18" charset="0"/>
              </a:rPr>
              <a:t>Times</a:t>
            </a:r>
          </a:p>
          <a:p>
            <a:pPr marL="1100138" lvl="1" indent="-533400" algn="just"/>
            <a:r>
              <a:rPr lang="en-US" sz="2400" dirty="0">
                <a:latin typeface="Times New Roman" pitchFamily="18" charset="0"/>
                <a:cs typeface="Times New Roman" pitchFamily="18" charset="0"/>
              </a:rPr>
              <a:t>Date-Time Combinations </a:t>
            </a: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00800" y="19334"/>
            <a:ext cx="2562225" cy="13047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dirty="0">
                <a:solidFill>
                  <a:srgbClr val="003399"/>
                </a:solidFill>
                <a:latin typeface="Times New Roman" pitchFamily="18" charset="0"/>
                <a:cs typeface="Times New Roman" pitchFamily="18" charset="0"/>
              </a:rPr>
              <a:t>Large Data Objects</a:t>
            </a:r>
          </a:p>
          <a:p>
            <a:pPr marL="609600" indent="-609600" algn="just"/>
            <a:r>
              <a:rPr lang="en-US" sz="2400" dirty="0">
                <a:latin typeface="Times New Roman" pitchFamily="18" charset="0"/>
                <a:cs typeface="Times New Roman" pitchFamily="18" charset="0"/>
              </a:rPr>
              <a:t>These are used for storing data objects like files and images:</a:t>
            </a:r>
          </a:p>
          <a:p>
            <a:pPr marL="609600" indent="-609600" algn="just"/>
            <a:r>
              <a:rPr lang="en-US" sz="2400" b="1" dirty="0">
                <a:latin typeface="Times New Roman" pitchFamily="18" charset="0"/>
                <a:cs typeface="Times New Roman" pitchFamily="18" charset="0"/>
              </a:rPr>
              <a:t>There are two types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Character Large Objects (</a:t>
            </a:r>
            <a:r>
              <a:rPr lang="en-US" sz="2400" dirty="0" err="1">
                <a:latin typeface="Times New Roman" pitchFamily="18" charset="0"/>
                <a:cs typeface="Times New Roman" pitchFamily="18" charset="0"/>
              </a:rPr>
              <a:t>clobs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Binary Large Objects (blobs)</a:t>
            </a: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546518" y="0"/>
            <a:ext cx="2562225" cy="13047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638800"/>
          </a:xfrm>
        </p:spPr>
        <p:txBody>
          <a:bodyPr>
            <a:normAutofit fontScale="47500" lnSpcReduction="20000"/>
          </a:bodyPr>
          <a:lstStyle/>
          <a:p>
            <a:pPr marL="609600" indent="-609600">
              <a:spcBef>
                <a:spcPct val="0"/>
              </a:spcBef>
            </a:pPr>
            <a:r>
              <a:rPr lang="en-US" sz="4400" b="1" dirty="0">
                <a:latin typeface="Times New Roman" pitchFamily="18" charset="0"/>
                <a:cs typeface="Times New Roman" pitchFamily="18" charset="0"/>
              </a:rPr>
              <a:t>Alter Statement:</a:t>
            </a:r>
          </a:p>
          <a:p>
            <a:pPr marL="1100138" lvl="1" indent="-533400" algn="just">
              <a:spcBef>
                <a:spcPct val="0"/>
              </a:spcBef>
            </a:pPr>
            <a:r>
              <a:rPr lang="en-US" sz="4400" dirty="0">
                <a:latin typeface="Times New Roman" pitchFamily="18" charset="0"/>
                <a:cs typeface="Times New Roman" pitchFamily="18" charset="0"/>
              </a:rPr>
              <a:t>used to make changes to the schema of the table. Columns can be added and the data type of the columns changed as long as the data in those columns conforms to the data type specified. </a:t>
            </a:r>
          </a:p>
          <a:p>
            <a:pPr marL="566738" lvl="1" indent="0">
              <a:spcBef>
                <a:spcPct val="0"/>
              </a:spcBef>
              <a:buNone/>
            </a:pPr>
            <a:endParaRPr lang="en-US" sz="4400" dirty="0">
              <a:latin typeface="Times New Roman" pitchFamily="18" charset="0"/>
              <a:cs typeface="Times New Roman" pitchFamily="18" charset="0"/>
            </a:endParaRPr>
          </a:p>
          <a:p>
            <a:pPr marL="1023938" lvl="1" indent="-457200">
              <a:spcBef>
                <a:spcPct val="0"/>
              </a:spcBef>
              <a:buAutoNum type="arabicPeriod"/>
            </a:pPr>
            <a:r>
              <a:rPr lang="en-US" sz="4400" b="1" dirty="0">
                <a:latin typeface="Times New Roman" pitchFamily="18" charset="0"/>
                <a:cs typeface="Times New Roman" pitchFamily="18" charset="0"/>
              </a:rPr>
              <a:t>ALTER TABLE - ADD Column</a:t>
            </a:r>
          </a:p>
          <a:p>
            <a:pPr marL="1023938" lvl="1" indent="-457200">
              <a:spcBef>
                <a:spcPct val="0"/>
              </a:spcBef>
              <a:buAutoNum type="arabicPeriod"/>
            </a:pPr>
            <a:endParaRPr lang="en-US" sz="4400"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Syntax: </a:t>
            </a:r>
          </a:p>
          <a:p>
            <a:pPr marL="609600" indent="-609600">
              <a:spcBef>
                <a:spcPct val="0"/>
              </a:spcBef>
              <a:buFontTx/>
              <a:buNone/>
            </a:pPr>
            <a:r>
              <a:rPr lang="en-US" sz="4400" dirty="0">
                <a:latin typeface="Times New Roman" pitchFamily="18" charset="0"/>
                <a:cs typeface="Times New Roman" pitchFamily="18" charset="0"/>
              </a:rPr>
              <a:t>	ALTER TABLE </a:t>
            </a:r>
            <a:r>
              <a:rPr lang="en-US" sz="4400" i="1" dirty="0" err="1">
                <a:latin typeface="Times New Roman" pitchFamily="18" charset="0"/>
                <a:cs typeface="Times New Roman" pitchFamily="18" charset="0"/>
              </a:rPr>
              <a:t>table_name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err="1">
                <a:latin typeface="Times New Roman" pitchFamily="18" charset="0"/>
                <a:cs typeface="Times New Roman" pitchFamily="18" charset="0"/>
              </a:rPr>
              <a:t>column_name</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datatype</a:t>
            </a:r>
            <a:r>
              <a:rPr lang="en-US" sz="4400" dirty="0">
                <a:latin typeface="Times New Roman" pitchFamily="18" charset="0"/>
                <a:cs typeface="Times New Roman" pitchFamily="18" charset="0"/>
              </a:rPr>
              <a:t>;</a:t>
            </a:r>
            <a:endParaRPr lang="en-US" sz="4400" b="1"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Example:</a:t>
            </a:r>
          </a:p>
          <a:p>
            <a:pPr marL="566738" lvl="1" indent="0">
              <a:spcBef>
                <a:spcPct val="0"/>
              </a:spcBef>
              <a:buNone/>
            </a:pPr>
            <a:r>
              <a:rPr lang="en-US" sz="4400" dirty="0">
                <a:latin typeface="Times New Roman" pitchFamily="18" charset="0"/>
                <a:cs typeface="Times New Roman" pitchFamily="18" charset="0"/>
              </a:rPr>
              <a:t>ALTER TABLE </a:t>
            </a:r>
            <a:r>
              <a:rPr lang="en-US" sz="4400" i="1" dirty="0">
                <a:latin typeface="Times New Roman" pitchFamily="18" charset="0"/>
                <a:cs typeface="Times New Roman" pitchFamily="18" charset="0"/>
              </a:rPr>
              <a:t>stud</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Age number(2),</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Mark1 number(3),</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Mark2 number(3));</a:t>
            </a:r>
          </a:p>
          <a:p>
            <a:pPr marL="566738" lvl="1" indent="0">
              <a:spcBef>
                <a:spcPct val="0"/>
              </a:spcBef>
              <a:buNone/>
            </a:pPr>
            <a:endParaRPr lang="en-US" sz="4400" dirty="0">
              <a:latin typeface="Times New Roman" pitchFamily="18" charset="0"/>
              <a:cs typeface="Times New Roman" pitchFamily="18" charset="0"/>
            </a:endParaRPr>
          </a:p>
          <a:p>
            <a:pPr marL="566738" lvl="1" indent="0" algn="just">
              <a:spcBef>
                <a:spcPct val="0"/>
              </a:spcBef>
              <a:buNone/>
            </a:pPr>
            <a:r>
              <a:rPr lang="en-US" sz="4400" dirty="0">
                <a:latin typeface="Times New Roman" pitchFamily="18" charset="0"/>
                <a:cs typeface="Times New Roman" pitchFamily="18" charset="0"/>
              </a:rPr>
              <a:t>The stud table is already exist and then we added three more columns </a:t>
            </a:r>
            <a:r>
              <a:rPr lang="en-US" sz="4400" b="1" dirty="0">
                <a:latin typeface="Times New Roman" pitchFamily="18" charset="0"/>
                <a:cs typeface="Times New Roman" pitchFamily="18" charset="0"/>
              </a:rPr>
              <a:t>Age</a:t>
            </a:r>
            <a:r>
              <a:rPr lang="en-US" sz="4400" dirty="0">
                <a:latin typeface="Times New Roman" pitchFamily="18" charset="0"/>
                <a:cs typeface="Times New Roman" pitchFamily="18" charset="0"/>
              </a:rPr>
              <a:t> ,</a:t>
            </a:r>
            <a:r>
              <a:rPr lang="en-US" sz="4400" b="1" dirty="0">
                <a:latin typeface="Times New Roman" pitchFamily="18" charset="0"/>
                <a:cs typeface="Times New Roman" pitchFamily="18" charset="0"/>
              </a:rPr>
              <a:t>Mark1 and Mark2 </a:t>
            </a:r>
            <a:r>
              <a:rPr lang="en-US" sz="4400" dirty="0">
                <a:latin typeface="Times New Roman" pitchFamily="18" charset="0"/>
                <a:cs typeface="Times New Roman" pitchFamily="18" charset="0"/>
              </a:rPr>
              <a:t> respectively, by the use of above command.</a:t>
            </a:r>
          </a:p>
          <a:p>
            <a:pPr marL="566738" lvl="1" indent="0">
              <a:spcBef>
                <a:spcPct val="0"/>
              </a:spcBef>
              <a:buNone/>
            </a:pPr>
            <a:endParaRPr lang="en-US" sz="4400" dirty="0">
              <a:latin typeface="Times New Roman" pitchFamily="18" charset="0"/>
              <a:cs typeface="Times New Roman" pitchFamily="18" charset="0"/>
            </a:endParaRPr>
          </a:p>
          <a:p>
            <a:pPr marL="566738" lvl="1" indent="0">
              <a:spcBef>
                <a:spcPct val="0"/>
              </a:spcBef>
              <a:buNone/>
            </a:pPr>
            <a:endParaRPr lang="en-US" sz="2400" dirty="0">
              <a:latin typeface="Times New Roman" pitchFamily="18" charset="0"/>
              <a:cs typeface="Times New Roman" pitchFamily="18" charset="0"/>
            </a:endParaRPr>
          </a:p>
          <a:p>
            <a:pPr marL="1100138" lvl="1" indent="-533400" algn="just">
              <a:spcBef>
                <a:spcPct val="0"/>
              </a:spcBef>
            </a:pPr>
            <a:endParaRPr lang="en-US" sz="2400" dirty="0">
              <a:latin typeface="Times New Roman" pitchFamily="18" charset="0"/>
              <a:cs typeface="Times New Roman" pitchFamily="18" charset="0"/>
            </a:endParaRPr>
          </a:p>
          <a:p>
            <a:pPr lvl="1">
              <a:buNone/>
            </a:pPr>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162800" y="-21609"/>
            <a:ext cx="1981200" cy="10122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Statement(contd..)</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763000" cy="5791200"/>
          </a:xfrm>
        </p:spPr>
        <p:txBody>
          <a:bodyPr>
            <a:noAutofit/>
          </a:bodyPr>
          <a:lstStyle/>
          <a:p>
            <a:pPr marL="566738" lvl="1" indent="0" algn="just">
              <a:spcBef>
                <a:spcPct val="0"/>
              </a:spcBef>
              <a:buNone/>
            </a:pPr>
            <a:r>
              <a:rPr lang="en-US" sz="2000" b="1" dirty="0">
                <a:latin typeface="Times New Roman" pitchFamily="18" charset="0"/>
                <a:cs typeface="Times New Roman" pitchFamily="18" charset="0"/>
              </a:rPr>
              <a:t>2. ALTER TABLE - DROP COLUMN</a:t>
            </a:r>
          </a:p>
          <a:p>
            <a:pPr marL="1023938" lvl="1" indent="-457200" algn="just">
              <a:spcBef>
                <a:spcPct val="0"/>
              </a:spcBef>
              <a:buAutoNum type="arabicPeriod"/>
            </a:pPr>
            <a:endParaRPr lang="en-US" sz="2000" dirty="0">
              <a:latin typeface="Times New Roman" pitchFamily="18" charset="0"/>
              <a:cs typeface="Times New Roman" pitchFamily="18" charset="0"/>
            </a:endParaRP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DROP COLUMN </a:t>
            </a:r>
            <a:r>
              <a:rPr lang="en-US" sz="2000" i="1" dirty="0" err="1">
                <a:latin typeface="Times New Roman" pitchFamily="18" charset="0"/>
                <a:cs typeface="Times New Roman" pitchFamily="18" charset="0"/>
              </a:rPr>
              <a:t>column_name</a:t>
            </a:r>
            <a:r>
              <a:rPr lang="en-US" sz="2000" dirty="0">
                <a:latin typeface="Times New Roman" pitchFamily="18" charset="0"/>
                <a:cs typeface="Times New Roman" pitchFamily="18" charset="0"/>
              </a:rPr>
              <a:t>;</a:t>
            </a: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DROP COLUMN </a:t>
            </a:r>
            <a:r>
              <a:rPr lang="en-US" sz="2000" i="1" dirty="0">
                <a:latin typeface="Times New Roman" pitchFamily="18" charset="0"/>
                <a:cs typeface="Times New Roman" pitchFamily="18" charset="0"/>
              </a:rPr>
              <a:t>Mark2</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This command will drop particular column</a:t>
            </a:r>
            <a:r>
              <a:rPr lang="en-US" sz="2000" b="1" dirty="0">
                <a:latin typeface="Times New Roman" pitchFamily="18" charset="0"/>
                <a:cs typeface="Times New Roman" pitchFamily="18" charset="0"/>
              </a:rPr>
              <a:t> mark2.</a:t>
            </a:r>
            <a:endParaRPr lang="en-US" sz="2000" dirty="0">
              <a:latin typeface="Times New Roman" pitchFamily="18" charset="0"/>
              <a:cs typeface="Times New Roman" pitchFamily="18" charset="0"/>
            </a:endParaRPr>
          </a:p>
          <a:p>
            <a:pPr marL="566738" lvl="1" indent="0">
              <a:spcBef>
                <a:spcPct val="0"/>
              </a:spcBef>
              <a:buNone/>
            </a:pPr>
            <a:endParaRPr lang="en-US" sz="2000" dirty="0">
              <a:latin typeface="Times New Roman" pitchFamily="18" charset="0"/>
              <a:cs typeface="Times New Roman" pitchFamily="18" charset="0"/>
            </a:endParaRPr>
          </a:p>
          <a:p>
            <a:pPr marL="566738" lvl="1" indent="0" algn="just">
              <a:spcBef>
                <a:spcPct val="0"/>
              </a:spcBef>
              <a:buNone/>
            </a:pPr>
            <a:r>
              <a:rPr lang="en-US" sz="2000" b="1" dirty="0">
                <a:latin typeface="Times New Roman" pitchFamily="18" charset="0"/>
                <a:cs typeface="Times New Roman" pitchFamily="18" charset="0"/>
              </a:rPr>
              <a:t>3. ALTER TABLE - ALTER/MODIFY COLUMN</a:t>
            </a: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MODIFY COLUMN </a:t>
            </a:r>
            <a:r>
              <a:rPr lang="en-US" sz="2000" i="1" dirty="0" err="1">
                <a:latin typeface="Times New Roman" pitchFamily="18" charset="0"/>
                <a:cs typeface="Times New Roman" pitchFamily="18" charset="0"/>
              </a:rPr>
              <a:t>column_name</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MODIFY </a:t>
            </a:r>
            <a:r>
              <a:rPr lang="en-US" sz="2000" i="1" dirty="0">
                <a:latin typeface="Times New Roman" pitchFamily="18" charset="0"/>
                <a:cs typeface="Times New Roman" pitchFamily="18" charset="0"/>
              </a:rPr>
              <a:t>(Name varchar2(60));</a:t>
            </a:r>
            <a:endParaRPr lang="en-US" sz="2000" dirty="0">
              <a:latin typeface="Times New Roman" pitchFamily="18" charset="0"/>
              <a:cs typeface="Times New Roman" pitchFamily="18" charset="0"/>
            </a:endParaRPr>
          </a:p>
          <a:p>
            <a:pPr marL="566738" lvl="1" indent="0" algn="just">
              <a:spcBef>
                <a:spcPct val="0"/>
              </a:spcBef>
              <a:buNone/>
            </a:pPr>
            <a:r>
              <a:rPr lang="en-US" sz="2000" dirty="0">
                <a:latin typeface="Times New Roman" pitchFamily="18" charset="0"/>
                <a:cs typeface="Times New Roman" pitchFamily="18" charset="0"/>
              </a:rPr>
              <a:t>The Name column already exist in stud table, it was char and size 50, now it is modified by varchar2 and size 60.</a:t>
            </a:r>
          </a:p>
          <a:p>
            <a:pPr marL="1100138" lvl="1" indent="-533400" algn="just">
              <a:spcBef>
                <a:spcPct val="0"/>
              </a:spcBef>
            </a:pPr>
            <a:endParaRPr lang="en-US" sz="2000" dirty="0">
              <a:latin typeface="Times New Roman" pitchFamily="18" charset="0"/>
              <a:cs typeface="Times New Roman" pitchFamily="18" charset="0"/>
            </a:endParaRPr>
          </a:p>
          <a:p>
            <a:pPr lvl="1">
              <a:buNone/>
            </a:pPr>
            <a:endParaRPr lang="en-US" sz="2000"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239000" y="0"/>
            <a:ext cx="1714500" cy="1143000"/>
          </a:xfrm>
          <a:prstGeom prst="rect">
            <a:avLst/>
          </a:prstGeom>
          <a:noFill/>
          <a:ln>
            <a:noFill/>
          </a:ln>
        </p:spPr>
      </p:pic>
    </p:spTree>
    <p:extLst>
      <p:ext uri="{BB962C8B-B14F-4D97-AF65-F5344CB8AC3E}">
        <p14:creationId xmlns:p14="http://schemas.microsoft.com/office/powerpoint/2010/main" val="798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Drop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DROP TABLE</a:t>
            </a:r>
          </a:p>
          <a:p>
            <a:pPr marL="0" indent="0">
              <a:buNone/>
            </a:pPr>
            <a:r>
              <a:rPr lang="en-US" sz="2400" dirty="0">
                <a:latin typeface="Times New Roman" pitchFamily="18" charset="0"/>
                <a:cs typeface="Times New Roman" pitchFamily="18" charset="0"/>
              </a:rPr>
              <a:t>	-Drop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DROP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DROP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destroy the table and all data which will be recorded in it.</a:t>
            </a: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86600" y="76200"/>
            <a:ext cx="1919785" cy="990600"/>
          </a:xfrm>
          <a:prstGeom prst="rect">
            <a:avLst/>
          </a:prstGeom>
          <a:noFill/>
          <a:ln>
            <a:noFill/>
          </a:ln>
        </p:spPr>
      </p:pic>
    </p:spTree>
    <p:extLst>
      <p:ext uri="{BB962C8B-B14F-4D97-AF65-F5344CB8AC3E}">
        <p14:creationId xmlns:p14="http://schemas.microsoft.com/office/powerpoint/2010/main" val="14287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Truncate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TRUNCATE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TRUNCATE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TRUNCATE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delete the contents in the table. But structure remains the same</a:t>
            </a: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315200" y="0"/>
            <a:ext cx="1752600" cy="914400"/>
          </a:xfrm>
          <a:prstGeom prst="rect">
            <a:avLst/>
          </a:prstGeom>
          <a:noFill/>
          <a:ln>
            <a:noFill/>
          </a:ln>
        </p:spPr>
      </p:pic>
    </p:spTree>
    <p:extLst>
      <p:ext uri="{BB962C8B-B14F-4D97-AF65-F5344CB8AC3E}">
        <p14:creationId xmlns:p14="http://schemas.microsoft.com/office/powerpoint/2010/main" val="408130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itchFamily="18" charset="0"/>
                <a:cs typeface="Times New Roman" pitchFamily="18" charset="0"/>
              </a:rPr>
              <a:t>Basics of SQL-DDL,DML,DCL,TCL </a:t>
            </a:r>
          </a:p>
        </p:txBody>
      </p:sp>
      <p:pic>
        <p:nvPicPr>
          <p:cNvPr id="3"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934200" y="9099"/>
            <a:ext cx="2209800" cy="1057701"/>
          </a:xfrm>
          <a:prstGeom prst="rect">
            <a:avLst/>
          </a:prstGeom>
          <a:noFill/>
          <a:ln>
            <a:noFill/>
          </a:ln>
        </p:spPr>
      </p:pic>
    </p:spTree>
    <p:extLst>
      <p:ext uri="{BB962C8B-B14F-4D97-AF65-F5344CB8AC3E}">
        <p14:creationId xmlns:p14="http://schemas.microsoft.com/office/powerpoint/2010/main" val="3357764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Rename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RENAME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RENAME </a:t>
            </a:r>
            <a:r>
              <a:rPr lang="en-US" sz="2400" i="1" dirty="0" err="1">
                <a:latin typeface="Times New Roman" pitchFamily="18" charset="0"/>
                <a:cs typeface="Times New Roman" pitchFamily="18" charset="0"/>
              </a:rPr>
              <a:t>OldTableName</a:t>
            </a:r>
            <a:r>
              <a:rPr lang="en-US" sz="2400" i="1"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TO </a:t>
            </a:r>
            <a:r>
              <a:rPr lang="en-US" sz="2400" i="1" dirty="0" err="1">
                <a:latin typeface="Times New Roman" pitchFamily="18" charset="0"/>
                <a:cs typeface="Times New Roman" pitchFamily="18" charset="0"/>
              </a:rPr>
              <a:t>NewTableName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0" indent="0">
              <a:buNone/>
            </a:pPr>
            <a:r>
              <a:rPr lang="en-US" sz="2400" dirty="0">
                <a:latin typeface="Times New Roman" pitchFamily="18" charset="0"/>
                <a:cs typeface="Times New Roman" pitchFamily="18" charset="0"/>
              </a:rPr>
              <a:t>	RENAME </a:t>
            </a:r>
            <a:r>
              <a:rPr lang="en-US" sz="2400" i="1" dirty="0">
                <a:latin typeface="Times New Roman" pitchFamily="18" charset="0"/>
                <a:cs typeface="Times New Roman" pitchFamily="18" charset="0"/>
              </a:rPr>
              <a:t>stud</a:t>
            </a:r>
          </a:p>
          <a:p>
            <a:pPr marL="0" indent="0">
              <a:buNone/>
            </a:pPr>
            <a:r>
              <a:rPr lang="en-US" sz="2400" dirty="0">
                <a:latin typeface="Times New Roman" pitchFamily="18" charset="0"/>
                <a:cs typeface="Times New Roman" pitchFamily="18" charset="0"/>
              </a:rPr>
              <a:t>	 TO </a:t>
            </a:r>
            <a:r>
              <a:rPr lang="en-US" sz="2400" i="1" dirty="0">
                <a:latin typeface="Times New Roman" pitchFamily="18" charset="0"/>
                <a:cs typeface="Times New Roman" pitchFamily="18" charset="0"/>
              </a:rPr>
              <a:t>student;</a:t>
            </a:r>
          </a:p>
          <a:p>
            <a:pPr marL="609600" indent="-609600">
              <a:spcBef>
                <a:spcPct val="0"/>
              </a:spcBef>
              <a:buNone/>
            </a:pPr>
            <a:endParaRPr lang="en-US" sz="2400" i="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The old name table was </a:t>
            </a:r>
            <a:r>
              <a:rPr lang="en-US" sz="2400" b="1" dirty="0">
                <a:latin typeface="Times New Roman" pitchFamily="18" charset="0"/>
                <a:cs typeface="Times New Roman" pitchFamily="18" charset="0"/>
              </a:rPr>
              <a:t>stud</a:t>
            </a:r>
            <a:r>
              <a:rPr lang="en-US" sz="2400" dirty="0">
                <a:latin typeface="Times New Roman" pitchFamily="18" charset="0"/>
                <a:cs typeface="Times New Roman" pitchFamily="18" charset="0"/>
              </a:rPr>
              <a:t> now new name is the </a:t>
            </a:r>
            <a:r>
              <a:rPr lang="en-US" sz="2400" b="1" dirty="0">
                <a:latin typeface="Times New Roman" pitchFamily="18" charset="0"/>
                <a:cs typeface="Times New Roman" pitchFamily="18" charset="0"/>
              </a:rPr>
              <a:t>student.</a:t>
            </a:r>
            <a:endParaRPr lang="en-US" sz="2400" dirty="0">
              <a:latin typeface="Times New Roman" pitchFamily="18" charset="0"/>
              <a:cs typeface="Times New Roman" pitchFamily="18" charset="0"/>
            </a:endParaRP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239000" y="-21609"/>
            <a:ext cx="1860645" cy="1088409"/>
          </a:xfrm>
          <a:prstGeom prst="rect">
            <a:avLst/>
          </a:prstGeom>
          <a:noFill/>
          <a:ln>
            <a:noFill/>
          </a:ln>
        </p:spPr>
      </p:pic>
    </p:spTree>
    <p:extLst>
      <p:ext uri="{BB962C8B-B14F-4D97-AF65-F5344CB8AC3E}">
        <p14:creationId xmlns:p14="http://schemas.microsoft.com/office/powerpoint/2010/main" val="304850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DML-Data Manipulation Language</a:t>
            </a:r>
          </a:p>
        </p:txBody>
      </p:sp>
      <p:pic>
        <p:nvPicPr>
          <p:cNvPr id="3"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581775" y="0"/>
            <a:ext cx="2562225" cy="13047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Select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763000" cy="5791200"/>
          </a:xfrm>
        </p:spPr>
        <p:txBody>
          <a:bodyPr>
            <a:noAutofit/>
          </a:bodyPr>
          <a:lstStyle/>
          <a:p>
            <a:r>
              <a:rPr lang="en-US" sz="2400" b="1" dirty="0">
                <a:latin typeface="Times New Roman" pitchFamily="18" charset="0"/>
                <a:cs typeface="Times New Roman" pitchFamily="18" charset="0"/>
              </a:rPr>
              <a:t>To display only selected fields</a:t>
            </a:r>
          </a:p>
          <a:p>
            <a:pPr marL="0" indent="0" algn="just">
              <a:spcBef>
                <a:spcPct val="0"/>
              </a:spcBef>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Here, column1, column2, ... are the field names of the table you want to select data from</a:t>
            </a:r>
          </a:p>
          <a:p>
            <a:pPr marL="0" indent="0">
              <a:spcBef>
                <a:spcPct val="0"/>
              </a:spcBef>
              <a:buNone/>
            </a:pPr>
            <a:r>
              <a:rPr lang="en-US" sz="2400" b="1" dirty="0">
                <a:latin typeface="Times New Roman" pitchFamily="18" charset="0"/>
                <a:cs typeface="Times New Roman" pitchFamily="18" charset="0"/>
              </a:rPr>
              <a:t>Example</a:t>
            </a:r>
          </a:p>
          <a:p>
            <a:pPr marL="457200" lvl="1" indent="0">
              <a:spcBef>
                <a:spcPct val="0"/>
              </a:spcBef>
              <a:buNone/>
            </a:pPr>
            <a:r>
              <a:rPr lang="en-US" sz="2400" dirty="0">
                <a:latin typeface="Times New Roman" pitchFamily="18" charset="0"/>
                <a:cs typeface="Times New Roman" pitchFamily="18" charset="0"/>
              </a:rPr>
              <a:t>SELECT </a:t>
            </a:r>
            <a:r>
              <a:rPr lang="en-US" sz="2400" i="1" dirty="0">
                <a:latin typeface="Times New Roman" pitchFamily="18" charset="0"/>
                <a:cs typeface="Times New Roman" pitchFamily="18" charset="0"/>
              </a:rPr>
              <a:t>name</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age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endParaRPr lang="en-US" sz="2400" b="1" dirty="0">
              <a:latin typeface="Times New Roman" pitchFamily="18" charset="0"/>
              <a:cs typeface="Times New Roman" pitchFamily="18" charset="0"/>
            </a:endParaRPr>
          </a:p>
          <a:p>
            <a:pPr marL="457200" lvl="1" indent="0">
              <a:spcBef>
                <a:spcPct val="0"/>
              </a:spcBef>
              <a:buNone/>
            </a:pPr>
            <a:endParaRPr lang="en-US" sz="2400" b="1" dirty="0">
              <a:latin typeface="Times New Roman" pitchFamily="18" charset="0"/>
              <a:cs typeface="Times New Roman" pitchFamily="18" charset="0"/>
            </a:endParaRPr>
          </a:p>
          <a:p>
            <a:pPr lvl="1">
              <a:spcBef>
                <a:spcPct val="0"/>
              </a:spcBef>
              <a:buFont typeface="Arial" pitchFamily="34" charset="0"/>
              <a:buChar char="•"/>
            </a:pPr>
            <a:r>
              <a:rPr lang="en-US" sz="2400" b="1" dirty="0">
                <a:latin typeface="Times New Roman" pitchFamily="18" charset="0"/>
                <a:cs typeface="Times New Roman" pitchFamily="18" charset="0"/>
              </a:rPr>
              <a:t>To display all the fields available in the table</a:t>
            </a:r>
          </a:p>
          <a:p>
            <a:pPr marL="0" indent="0">
              <a:buNone/>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SELECT *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buNone/>
            </a:pPr>
            <a:r>
              <a:rPr lang="en-US" sz="2400" b="1" dirty="0">
                <a:latin typeface="Times New Roman" pitchFamily="18" charset="0"/>
                <a:cs typeface="Times New Roman" pitchFamily="18" charset="0"/>
              </a:rPr>
              <a:t>Example</a:t>
            </a:r>
          </a:p>
          <a:p>
            <a:pPr marL="0" lvl="1" indent="0">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p>
          <a:p>
            <a:pPr marL="0" indent="0">
              <a:buNone/>
            </a:pPr>
            <a:endParaRPr lang="en-US" sz="2400" dirty="0"/>
          </a:p>
          <a:p>
            <a:pPr marL="0" indent="0">
              <a:buNone/>
            </a:pPr>
            <a:endParaRPr lang="en-US" sz="2400" i="1" dirty="0">
              <a:latin typeface="Times New Roman" pitchFamily="18" charset="0"/>
              <a:cs typeface="Times New Roman" pitchFamily="18" charset="0"/>
            </a:endParaRPr>
          </a:p>
        </p:txBody>
      </p:sp>
      <p:pic>
        <p:nvPicPr>
          <p:cNvPr id="5"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6581775" y="0"/>
            <a:ext cx="2562225" cy="1304730"/>
          </a:xfrm>
          <a:prstGeom prst="rect">
            <a:avLst/>
          </a:prstGeom>
          <a:noFill/>
          <a:ln>
            <a:noFill/>
          </a:ln>
        </p:spPr>
      </p:pic>
    </p:spTree>
    <p:extLst>
      <p:ext uri="{BB962C8B-B14F-4D97-AF65-F5344CB8AC3E}">
        <p14:creationId xmlns:p14="http://schemas.microsoft.com/office/powerpoint/2010/main" val="130006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Insert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763000" cy="5791200"/>
          </a:xfrm>
        </p:spPr>
        <p:txBody>
          <a:bodyPr>
            <a:noAutofit/>
          </a:bodyPr>
          <a:lstStyle/>
          <a:p>
            <a:r>
              <a:rPr lang="en-US" sz="2400" b="1" dirty="0">
                <a:latin typeface="Times New Roman" pitchFamily="18" charset="0"/>
                <a:cs typeface="Times New Roman" pitchFamily="18" charset="0"/>
              </a:rPr>
              <a:t>The INSERT INTO statement is used to insert new records in a table.</a:t>
            </a:r>
          </a:p>
          <a:p>
            <a:pPr marL="0" indent="0">
              <a:buNone/>
            </a:pPr>
            <a:r>
              <a:rPr lang="en-US" sz="2000" b="1" dirty="0">
                <a:latin typeface="Times New Roman" pitchFamily="18" charset="0"/>
                <a:cs typeface="Times New Roman" pitchFamily="18" charset="0"/>
              </a:rPr>
              <a:t>Syntax: </a:t>
            </a:r>
          </a:p>
          <a:p>
            <a:pPr marL="0" indent="0">
              <a:spcBef>
                <a:spcPct val="0"/>
              </a:spcBef>
              <a:buNone/>
            </a:pPr>
            <a:r>
              <a:rPr lang="en-US" sz="2000" dirty="0">
                <a:latin typeface="Times New Roman" pitchFamily="18" charset="0"/>
                <a:cs typeface="Times New Roman" pitchFamily="18" charset="0"/>
              </a:rPr>
              <a:t>	INSERT INTO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VALUES (</a:t>
            </a:r>
            <a:r>
              <a:rPr lang="en-US" sz="2000" i="1" dirty="0">
                <a:latin typeface="Times New Roman" pitchFamily="18" charset="0"/>
                <a:cs typeface="Times New Roman" pitchFamily="18" charset="0"/>
              </a:rPr>
              <a:t>value1</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value2</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value3</a:t>
            </a:r>
            <a:r>
              <a:rPr lang="en-US" sz="2000" dirty="0">
                <a:latin typeface="Times New Roman" pitchFamily="18" charset="0"/>
                <a:cs typeface="Times New Roman" pitchFamily="18" charset="0"/>
              </a:rPr>
              <a:t>, ...);</a:t>
            </a:r>
          </a:p>
          <a:p>
            <a:pPr marL="0" indent="0">
              <a:spcBef>
                <a:spcPct val="0"/>
              </a:spcBef>
              <a:buNone/>
            </a:pPr>
            <a:r>
              <a:rPr lang="en-US" sz="2000" b="1" dirty="0">
                <a:latin typeface="Times New Roman" pitchFamily="18" charset="0"/>
                <a:cs typeface="Times New Roman" pitchFamily="18" charset="0"/>
              </a:rPr>
              <a:t>Example</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(100, ‘</a:t>
            </a:r>
            <a:r>
              <a:rPr lang="en-US" sz="2000" dirty="0" err="1">
                <a:latin typeface="Times New Roman" pitchFamily="18" charset="0"/>
                <a:cs typeface="Times New Roman" pitchFamily="18" charset="0"/>
              </a:rPr>
              <a:t>Asha</a:t>
            </a:r>
            <a:r>
              <a:rPr lang="en-US" sz="2000" dirty="0">
                <a:latin typeface="Times New Roman" pitchFamily="18" charset="0"/>
                <a:cs typeface="Times New Roman" pitchFamily="18" charset="0"/>
              </a:rPr>
              <a:t>’, ‘27-Jan-2021’, ‘First Street’, 15, 89, 90);</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 row will be created</a:t>
            </a:r>
          </a:p>
          <a:p>
            <a:r>
              <a:rPr lang="en-US" sz="2400" b="1" dirty="0">
                <a:latin typeface="Times New Roman" pitchFamily="18" charset="0"/>
                <a:cs typeface="Times New Roman" pitchFamily="18" charset="0"/>
              </a:rPr>
              <a:t>Insert NULL Value to a column</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(101, ‘Alex’, ‘27-feb-2021’, ‘Second Street’, null, 98, 79);</a:t>
            </a:r>
          </a:p>
          <a:p>
            <a:pPr marL="457200" lvl="1" indent="0">
              <a:spcBef>
                <a:spcPct val="0"/>
              </a:spcBef>
              <a:buNone/>
            </a:pPr>
            <a:r>
              <a:rPr lang="en-US" sz="2000" dirty="0">
                <a:latin typeface="Times New Roman" pitchFamily="18" charset="0"/>
                <a:cs typeface="Times New Roman" pitchFamily="18" charset="0"/>
              </a:rPr>
              <a:t>The above command will insert null to age column.</a:t>
            </a:r>
          </a:p>
          <a:p>
            <a:pPr>
              <a:spcBef>
                <a:spcPct val="0"/>
              </a:spcBef>
            </a:pPr>
            <a:r>
              <a:rPr lang="en-US" sz="2400" b="1" dirty="0">
                <a:latin typeface="Times New Roman" pitchFamily="18" charset="0"/>
                <a:cs typeface="Times New Roman" pitchFamily="18" charset="0"/>
              </a:rPr>
              <a:t>Insert Default value to a column</a:t>
            </a:r>
          </a:p>
          <a:p>
            <a:pPr marL="0" lvl="1" indent="0">
              <a:spcBef>
                <a:spcPct val="0"/>
              </a:spcBef>
              <a:buNone/>
            </a:pPr>
            <a:r>
              <a:rPr lang="en-US" sz="1600" dirty="0">
                <a:latin typeface="Times New Roman" pitchFamily="18" charset="0"/>
                <a:cs typeface="Times New Roman" pitchFamily="18" charset="0"/>
              </a:rPr>
              <a:t>        INSERT into Student values(103,'Chris')</a:t>
            </a:r>
            <a:endParaRPr lang="en-US" sz="1600" b="1"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Suppose the </a:t>
            </a:r>
            <a:r>
              <a:rPr lang="en-US" sz="1600" b="1" dirty="0">
                <a:latin typeface="Times New Roman" pitchFamily="18" charset="0"/>
                <a:cs typeface="Times New Roman" pitchFamily="18" charset="0"/>
              </a:rPr>
              <a:t>age</a:t>
            </a:r>
            <a:r>
              <a:rPr lang="en-US" sz="1600" dirty="0">
                <a:latin typeface="Times New Roman" pitchFamily="18" charset="0"/>
                <a:cs typeface="Times New Roman" pitchFamily="18" charset="0"/>
              </a:rPr>
              <a:t> column of student table has default value of 14.</a:t>
            </a:r>
          </a:p>
          <a:p>
            <a:pPr marL="400050" lvl="1" indent="0">
              <a:buNone/>
            </a:pPr>
            <a:r>
              <a:rPr lang="en-US" sz="1600" dirty="0">
                <a:latin typeface="Times New Roman" pitchFamily="18" charset="0"/>
                <a:cs typeface="Times New Roman" pitchFamily="18" charset="0"/>
              </a:rPr>
              <a:t>Also, if you run the below query, it will insert default value into the age column, whatever the default value may be.</a:t>
            </a:r>
          </a:p>
          <a:p>
            <a:pPr marL="0" indent="0">
              <a:buNone/>
            </a:pPr>
            <a:endParaRPr lang="en-US" sz="20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162800" y="0"/>
            <a:ext cx="1981200" cy="838200"/>
          </a:xfrm>
          <a:prstGeom prst="rect">
            <a:avLst/>
          </a:prstGeom>
          <a:noFill/>
          <a:ln>
            <a:noFill/>
          </a:ln>
        </p:spPr>
      </p:pic>
    </p:spTree>
    <p:extLst>
      <p:ext uri="{BB962C8B-B14F-4D97-AF65-F5344CB8AC3E}">
        <p14:creationId xmlns:p14="http://schemas.microsoft.com/office/powerpoint/2010/main" val="74811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Where Clause</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to specify condition while retrieving data from table.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mostly with Select, Update and Delete query. If condition specified by </a:t>
            </a:r>
            <a:r>
              <a:rPr lang="en-US" sz="2400" b="1" dirty="0">
                <a:latin typeface="Times New Roman" pitchFamily="18" charset="0"/>
                <a:cs typeface="Times New Roman" pitchFamily="18" charset="0"/>
              </a:rPr>
              <a:t>where </a:t>
            </a:r>
            <a:r>
              <a:rPr lang="en-US" sz="2400" dirty="0">
                <a:latin typeface="Times New Roman" pitchFamily="18" charset="0"/>
                <a:cs typeface="Times New Roman" pitchFamily="18" charset="0"/>
              </a:rPr>
              <a:t>clause is true then only the result from table is returned.</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SELECT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name </a:t>
            </a:r>
          </a:p>
          <a:p>
            <a:pPr marL="0" indent="0">
              <a:spcBef>
                <a:spcPct val="0"/>
              </a:spcBef>
              <a:buNone/>
            </a:pPr>
            <a:r>
              <a:rPr lang="en-US" sz="2400" dirty="0">
                <a:latin typeface="Times New Roman" pitchFamily="18" charset="0"/>
                <a:cs typeface="Times New Roman" pitchFamily="18" charset="0"/>
              </a:rPr>
              <a: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p>
          <a:p>
            <a:pPr marL="0" indent="0">
              <a:spcBef>
                <a:spcPct val="0"/>
              </a:spcBef>
              <a:buNone/>
            </a:pPr>
            <a:r>
              <a:rPr lang="en-US" sz="2400" dirty="0">
                <a:latin typeface="Times New Roman" pitchFamily="18" charset="0"/>
                <a:cs typeface="Times New Roman" pitchFamily="18" charset="0"/>
              </a:rPr>
              <a:t>This displays only the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and name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r>
              <a:rPr lang="en-US" sz="2400" dirty="0">
                <a:latin typeface="Times New Roman" pitchFamily="18" charset="0"/>
                <a:cs typeface="Times New Roman" pitchFamily="18" charset="0"/>
              </a:rPr>
              <a:t>	</a:t>
            </a:r>
          </a:p>
          <a:p>
            <a:pPr marL="0" indent="0">
              <a:spcBef>
                <a:spcPct val="0"/>
              </a:spcBef>
              <a:buNone/>
            </a:pPr>
            <a:r>
              <a:rPr lang="en-US" sz="2400" dirty="0">
                <a:latin typeface="Times New Roman" pitchFamily="18" charset="0"/>
                <a:cs typeface="Times New Roman" pitchFamily="18" charset="0"/>
              </a:rPr>
              <a:t>	SELECT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This displays the all the details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endParaRPr lang="en-US" sz="20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10400" y="0"/>
            <a:ext cx="2133600" cy="914400"/>
          </a:xfrm>
          <a:prstGeom prst="rect">
            <a:avLst/>
          </a:prstGeom>
          <a:noFill/>
          <a:ln>
            <a:noFill/>
          </a:ln>
        </p:spPr>
      </p:pic>
    </p:spTree>
    <p:extLst>
      <p:ext uri="{BB962C8B-B14F-4D97-AF65-F5344CB8AC3E}">
        <p14:creationId xmlns:p14="http://schemas.microsoft.com/office/powerpoint/2010/main" val="183048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Update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dirty="0">
                <a:latin typeface="Times New Roman" pitchFamily="18" charset="0"/>
                <a:cs typeface="Times New Roman" pitchFamily="18" charset="0"/>
              </a:rPr>
              <a:t>The UPDATE statement is used to modify the existing records in a table..</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UPDATE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column1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value2</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UPDATE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name = 'Alfred ', age= 15</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 103</a:t>
            </a:r>
            <a:r>
              <a:rPr lang="en-US" sz="2400" dirty="0">
                <a:latin typeface="Times New Roman" pitchFamily="18" charset="0"/>
                <a:cs typeface="Times New Roman" pitchFamily="18" charset="0"/>
              </a:rPr>
              <a:t>;</a:t>
            </a:r>
          </a:p>
          <a:p>
            <a:pPr marL="0" indent="0">
              <a:spcBef>
                <a:spcPct val="0"/>
              </a:spcBef>
              <a:buNone/>
            </a:pPr>
            <a:endParaRPr lang="en-US" sz="2400" b="1" dirty="0">
              <a:latin typeface="Times New Roman" pitchFamily="18" charset="0"/>
              <a:cs typeface="Times New Roman" pitchFamily="18" charset="0"/>
            </a:endParaRPr>
          </a:p>
          <a:p>
            <a:pPr marL="0" indent="0">
              <a:spcBef>
                <a:spcPct val="0"/>
              </a:spcBef>
              <a:buNone/>
            </a:pPr>
            <a:r>
              <a:rPr lang="en-US" sz="2400" dirty="0">
                <a:latin typeface="Times New Roman" pitchFamily="18" charset="0"/>
                <a:cs typeface="Times New Roman" pitchFamily="18" charset="0"/>
              </a:rPr>
              <a:t>The above command will update two columns of a record.</a:t>
            </a:r>
          </a:p>
          <a:p>
            <a:pPr marL="0" indent="0">
              <a:spcBef>
                <a:spcPct val="0"/>
              </a:spcBef>
              <a:buNone/>
            </a:pPr>
            <a:endParaRPr lang="en-US" sz="20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10400" y="0"/>
            <a:ext cx="2133600" cy="838200"/>
          </a:xfrm>
          <a:prstGeom prst="rect">
            <a:avLst/>
          </a:prstGeom>
          <a:noFill/>
          <a:ln>
            <a:noFill/>
          </a:ln>
        </p:spPr>
      </p:pic>
    </p:spTree>
    <p:extLst>
      <p:ext uri="{BB962C8B-B14F-4D97-AF65-F5344CB8AC3E}">
        <p14:creationId xmlns:p14="http://schemas.microsoft.com/office/powerpoint/2010/main" val="300545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Delete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The DELETE statement is used to delete all records in a table.</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Delete command can also be used with condition to delete a particular row</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=105;</a:t>
            </a:r>
            <a:endParaRPr lang="en-US" sz="2400" dirty="0">
              <a:latin typeface="Times New Roman" pitchFamily="18" charset="0"/>
              <a:cs typeface="Times New Roman" pitchFamily="18" charset="0"/>
            </a:endParaRPr>
          </a:p>
          <a:p>
            <a:pPr marL="0" indent="0">
              <a:spcBef>
                <a:spcPct val="0"/>
              </a:spcBef>
              <a:buNone/>
            </a:pPr>
            <a:endParaRPr lang="en-US" sz="24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6858000" y="0"/>
            <a:ext cx="2286000" cy="1066800"/>
          </a:xfrm>
          <a:prstGeom prst="rect">
            <a:avLst/>
          </a:prstGeom>
          <a:noFill/>
          <a:ln>
            <a:noFill/>
          </a:ln>
        </p:spPr>
      </p:pic>
    </p:spTree>
    <p:extLst>
      <p:ext uri="{BB962C8B-B14F-4D97-AF65-F5344CB8AC3E}">
        <p14:creationId xmlns:p14="http://schemas.microsoft.com/office/powerpoint/2010/main" val="87835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1022" y="2286000"/>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a:bodyPr>
          <a:lstStyle/>
          <a:p>
            <a:endParaRPr lang="en-IN" dirty="0"/>
          </a:p>
          <a:p>
            <a:endParaRPr lang="en-IN" dirty="0"/>
          </a:p>
          <a:p>
            <a:endParaRPr lang="en-IN" dirty="0"/>
          </a:p>
          <a:p>
            <a:endParaRPr lang="en-IN" dirty="0"/>
          </a:p>
          <a:p>
            <a:r>
              <a:rPr lang="en-IN" dirty="0"/>
              <a:t> </a:t>
            </a:r>
            <a:r>
              <a:rPr lang="en-IN" i="1" dirty="0"/>
              <a:t>Defining Constraints-Primary Key, Foreign Key, Unique, not null, check, IN operator 	</a:t>
            </a: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13013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85000" lnSpcReduction="10000"/>
          </a:bodyPr>
          <a:lstStyle/>
          <a:p>
            <a:r>
              <a:rPr lang="en-IN" dirty="0"/>
              <a:t> Integrity constraints ensure that changes made to the database  do not result in a loss of data consistency. </a:t>
            </a:r>
          </a:p>
          <a:p>
            <a:r>
              <a:rPr lang="en-IN" dirty="0">
                <a:solidFill>
                  <a:srgbClr val="FF0000"/>
                </a:solidFill>
              </a:rPr>
              <a:t>Examples:</a:t>
            </a:r>
          </a:p>
          <a:p>
            <a:pPr>
              <a:buNone/>
            </a:pPr>
            <a:r>
              <a:rPr lang="en-IN" dirty="0">
                <a:solidFill>
                  <a:srgbClr val="FF0000"/>
                </a:solidFill>
              </a:rPr>
              <a:t>	• An instructor name cannot be </a:t>
            </a:r>
            <a:r>
              <a:rPr lang="en-IN" i="1" dirty="0">
                <a:solidFill>
                  <a:srgbClr val="FF0000"/>
                </a:solidFill>
              </a:rPr>
              <a:t>null.</a:t>
            </a:r>
          </a:p>
          <a:p>
            <a:pPr>
              <a:buNone/>
            </a:pPr>
            <a:r>
              <a:rPr lang="en-IN" dirty="0">
                <a:solidFill>
                  <a:srgbClr val="FF0000"/>
                </a:solidFill>
              </a:rPr>
              <a:t>	• No two instructors can have the same instructor ID.</a:t>
            </a:r>
          </a:p>
          <a:p>
            <a:pPr>
              <a:buNone/>
            </a:pPr>
            <a:r>
              <a:rPr lang="en-IN" dirty="0">
                <a:solidFill>
                  <a:srgbClr val="FF0000"/>
                </a:solidFill>
              </a:rPr>
              <a:t>	• Every department name in the </a:t>
            </a:r>
            <a:r>
              <a:rPr lang="en-IN" i="1" dirty="0">
                <a:solidFill>
                  <a:srgbClr val="FF0000"/>
                </a:solidFill>
              </a:rPr>
              <a:t>course relation must have a matching  department </a:t>
            </a:r>
            <a:r>
              <a:rPr lang="en-IN" dirty="0">
                <a:solidFill>
                  <a:srgbClr val="FF0000"/>
                </a:solidFill>
              </a:rPr>
              <a:t>name in the </a:t>
            </a:r>
            <a:r>
              <a:rPr lang="en-IN" i="1" dirty="0">
                <a:solidFill>
                  <a:srgbClr val="FF0000"/>
                </a:solidFill>
              </a:rPr>
              <a:t>department relation.</a:t>
            </a:r>
          </a:p>
          <a:p>
            <a:pPr>
              <a:buNone/>
            </a:pPr>
            <a:r>
              <a:rPr lang="en-IN" dirty="0">
                <a:solidFill>
                  <a:srgbClr val="FF0000"/>
                </a:solidFill>
              </a:rPr>
              <a:t>	• The budget of a department must be greater than $0.00.</a:t>
            </a:r>
          </a:p>
          <a:p>
            <a:r>
              <a:rPr lang="en-IN" dirty="0"/>
              <a:t>integrity constraints that can be tested with minimal overhead (cost).</a:t>
            </a:r>
          </a:p>
          <a:p>
            <a:pPr>
              <a:buNone/>
            </a:pPr>
            <a:endParaRPr lang="en-IN" i="1"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4062360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92500" lnSpcReduction="10000"/>
          </a:bodyPr>
          <a:lstStyle/>
          <a:p>
            <a:r>
              <a:rPr lang="en-IN" dirty="0"/>
              <a:t>(1) Integrity constraints are declared as part of the </a:t>
            </a:r>
            <a:r>
              <a:rPr lang="en-IN" b="1" dirty="0"/>
              <a:t>create table command </a:t>
            </a:r>
          </a:p>
          <a:p>
            <a:r>
              <a:rPr lang="en-IN" dirty="0"/>
              <a:t>(2) Integrity constraints can also be added to an existing relation by using </a:t>
            </a:r>
          </a:p>
          <a:p>
            <a:pPr>
              <a:buNone/>
            </a:pPr>
            <a:r>
              <a:rPr lang="en-IN" b="1" dirty="0"/>
              <a:t>	alter table </a:t>
            </a:r>
            <a:r>
              <a:rPr lang="en-IN" b="1" i="1" dirty="0" err="1"/>
              <a:t>table</a:t>
            </a:r>
            <a:r>
              <a:rPr lang="en-IN" b="1" i="1" dirty="0"/>
              <a:t>-name add constraint</a:t>
            </a:r>
            <a:endParaRPr lang="en-IN" dirty="0"/>
          </a:p>
          <a:p>
            <a:pPr>
              <a:buNone/>
            </a:pPr>
            <a:endParaRPr lang="en-IN" b="1" dirty="0"/>
          </a:p>
          <a:p>
            <a:pPr>
              <a:buNone/>
            </a:pPr>
            <a:r>
              <a:rPr lang="en-IN" b="1" dirty="0">
                <a:solidFill>
                  <a:srgbClr val="FF0000"/>
                </a:solidFill>
              </a:rPr>
              <a:t>Constraints on a Single Relation</a:t>
            </a:r>
          </a:p>
          <a:p>
            <a:pPr>
              <a:buNone/>
            </a:pPr>
            <a:r>
              <a:rPr lang="en-IN" dirty="0"/>
              <a:t>• </a:t>
            </a:r>
            <a:r>
              <a:rPr lang="en-IN" b="1" dirty="0"/>
              <a:t>primary key</a:t>
            </a:r>
          </a:p>
          <a:p>
            <a:pPr>
              <a:buNone/>
            </a:pPr>
            <a:r>
              <a:rPr lang="en-IN" dirty="0"/>
              <a:t>• </a:t>
            </a:r>
            <a:r>
              <a:rPr lang="en-IN" b="1" dirty="0"/>
              <a:t>not null</a:t>
            </a:r>
          </a:p>
          <a:p>
            <a:pPr>
              <a:buNone/>
            </a:pPr>
            <a:r>
              <a:rPr lang="en-IN" dirty="0"/>
              <a:t>• </a:t>
            </a:r>
            <a:r>
              <a:rPr lang="en-IN" b="1" dirty="0"/>
              <a:t>unique</a:t>
            </a:r>
          </a:p>
          <a:p>
            <a:pPr>
              <a:buNone/>
            </a:pPr>
            <a:r>
              <a:rPr lang="en-IN" dirty="0"/>
              <a:t>• </a:t>
            </a:r>
            <a:r>
              <a:rPr lang="en-IN" b="1" dirty="0"/>
              <a:t>check(</a:t>
            </a:r>
            <a:r>
              <a:rPr lang="en-IN" b="1" i="1" dirty="0"/>
              <a:t>&lt;predicate&gt;)</a:t>
            </a:r>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11330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SQL</a:t>
            </a:r>
          </a:p>
        </p:txBody>
      </p:sp>
      <p:sp>
        <p:nvSpPr>
          <p:cNvPr id="3" name="Content Placeholder 2"/>
          <p:cNvSpPr>
            <a:spLocks noGrp="1"/>
          </p:cNvSpPr>
          <p:nvPr>
            <p:ph idx="1"/>
          </p:nvPr>
        </p:nvSpPr>
        <p:spPr>
          <a:xfrm>
            <a:off x="381000" y="1219200"/>
            <a:ext cx="8458200" cy="5105400"/>
          </a:xfrm>
        </p:spPr>
        <p:txBody>
          <a:bodyPr>
            <a:normAutofit/>
          </a:bodyPr>
          <a:lstStyle/>
          <a:p>
            <a:pPr algn="just" fontAlgn="base"/>
            <a:r>
              <a:rPr lang="en-US" sz="2400" dirty="0">
                <a:latin typeface="Times New Roman" pitchFamily="18" charset="0"/>
                <a:cs typeface="Times New Roman" pitchFamily="18" charset="0"/>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p>
          <a:p>
            <a:pPr algn="just" fontAlgn="base"/>
            <a:r>
              <a:rPr lang="en-US" sz="2400" dirty="0">
                <a:latin typeface="Times New Roman" pitchFamily="18" charset="0"/>
                <a:cs typeface="Times New Roman" pitchFamily="18" charset="0"/>
              </a:rPr>
              <a:t>These SQL commands are mainly categorized into four categories as:</a:t>
            </a:r>
          </a:p>
          <a:p>
            <a:pPr algn="just" fontAlgn="base">
              <a:buFont typeface="Wingdings" pitchFamily="2" charset="2"/>
              <a:buChar char="Ø"/>
            </a:pPr>
            <a:r>
              <a:rPr lang="en-US" sz="2400" dirty="0">
                <a:latin typeface="Times New Roman" pitchFamily="18" charset="0"/>
                <a:cs typeface="Times New Roman" pitchFamily="18" charset="0"/>
              </a:rPr>
              <a:t>DDL – Data Definition Language</a:t>
            </a:r>
          </a:p>
          <a:p>
            <a:pPr algn="just" fontAlgn="base">
              <a:buFont typeface="Wingdings" pitchFamily="2" charset="2"/>
              <a:buChar char="Ø"/>
            </a:pPr>
            <a:r>
              <a:rPr lang="en-US" sz="2400" dirty="0">
                <a:latin typeface="Times New Roman" pitchFamily="18" charset="0"/>
                <a:cs typeface="Times New Roman" pitchFamily="18" charset="0"/>
              </a:rPr>
              <a:t>DML – Data Manipulation Language</a:t>
            </a:r>
          </a:p>
          <a:p>
            <a:pPr algn="just" fontAlgn="base">
              <a:buFont typeface="Wingdings" pitchFamily="2" charset="2"/>
              <a:buChar char="Ø"/>
            </a:pPr>
            <a:r>
              <a:rPr lang="en-US" sz="2400" dirty="0">
                <a:latin typeface="Times New Roman" pitchFamily="18" charset="0"/>
                <a:cs typeface="Times New Roman" pitchFamily="18" charset="0"/>
              </a:rPr>
              <a:t>DCL – Data Control Language</a:t>
            </a:r>
          </a:p>
          <a:p>
            <a:pPr algn="just" fontAlgn="base">
              <a:buFont typeface="Wingdings" pitchFamily="2" charset="2"/>
              <a:buChar char="Ø"/>
            </a:pPr>
            <a:r>
              <a:rPr lang="en-US" sz="2400" dirty="0">
                <a:latin typeface="Times New Roman" pitchFamily="18" charset="0"/>
                <a:cs typeface="Times New Roman" pitchFamily="18" charset="0"/>
              </a:rPr>
              <a:t>TCL – Transaction Control Language 	</a:t>
            </a:r>
          </a:p>
          <a:p>
            <a:endParaRPr lang="en-IN"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629400" y="83569"/>
            <a:ext cx="2514600" cy="907031"/>
          </a:xfrm>
          <a:prstGeom prst="rect">
            <a:avLst/>
          </a:prstGeom>
          <a:noFill/>
          <a:ln>
            <a:noFill/>
          </a:ln>
        </p:spPr>
      </p:pic>
    </p:spTree>
    <p:extLst>
      <p:ext uri="{BB962C8B-B14F-4D97-AF65-F5344CB8AC3E}">
        <p14:creationId xmlns:p14="http://schemas.microsoft.com/office/powerpoint/2010/main" val="31680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934" y="990600"/>
            <a:ext cx="7811601" cy="487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3">
            <a:alphaModFix/>
          </a:blip>
          <a:srcRect/>
          <a:stretch/>
        </p:blipFill>
        <p:spPr>
          <a:xfrm>
            <a:off x="6477000" y="0"/>
            <a:ext cx="2562225" cy="1304730"/>
          </a:xfrm>
          <a:prstGeom prst="rect">
            <a:avLst/>
          </a:prstGeom>
          <a:noFill/>
          <a:ln>
            <a:noFill/>
          </a:ln>
        </p:spPr>
      </p:pic>
    </p:spTree>
    <p:extLst>
      <p:ext uri="{BB962C8B-B14F-4D97-AF65-F5344CB8AC3E}">
        <p14:creationId xmlns:p14="http://schemas.microsoft.com/office/powerpoint/2010/main" val="2749627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DDL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600" dirty="0">
                <a:latin typeface="Times New Roman" pitchFamily="18" charset="0"/>
                <a:cs typeface="Times New Roman" pitchFamily="18" charset="0"/>
              </a:rPr>
              <a:t>DDL is short name of </a:t>
            </a:r>
            <a:r>
              <a:rPr lang="en-US" sz="2600" b="1" dirty="0">
                <a:latin typeface="Times New Roman" pitchFamily="18" charset="0"/>
                <a:cs typeface="Times New Roman" pitchFamily="18" charset="0"/>
              </a:rPr>
              <a:t>Data Definition Language,</a:t>
            </a:r>
            <a:r>
              <a:rPr lang="en-US" sz="2600" dirty="0">
                <a:latin typeface="Times New Roman" pitchFamily="18" charset="0"/>
                <a:cs typeface="Times New Roman" pitchFamily="18" charset="0"/>
              </a:rPr>
              <a:t> which deals with database schemas and descriptions, of how the data should reside in the database.</a:t>
            </a:r>
          </a:p>
          <a:p>
            <a:pPr algn="just"/>
            <a:r>
              <a:rPr lang="en-US" sz="2600" dirty="0">
                <a:latin typeface="Times New Roman" pitchFamily="18" charset="0"/>
                <a:cs typeface="Times New Roman" pitchFamily="18" charset="0"/>
              </a:rPr>
              <a:t>CREATE - to create a database and its objects like (table, index, views, store procedure, function, and triggers)</a:t>
            </a:r>
          </a:p>
          <a:p>
            <a:pPr algn="just"/>
            <a:r>
              <a:rPr lang="en-US" sz="2600" dirty="0">
                <a:latin typeface="Times New Roman" pitchFamily="18" charset="0"/>
                <a:cs typeface="Times New Roman" pitchFamily="18" charset="0"/>
              </a:rPr>
              <a:t>ALTER - alters the structure of the existing database</a:t>
            </a:r>
          </a:p>
          <a:p>
            <a:pPr algn="just"/>
            <a:r>
              <a:rPr lang="en-US" sz="2600" dirty="0">
                <a:latin typeface="Times New Roman" pitchFamily="18" charset="0"/>
                <a:cs typeface="Times New Roman" pitchFamily="18" charset="0"/>
              </a:rPr>
              <a:t>DROP - delete objects from the database</a:t>
            </a:r>
          </a:p>
          <a:p>
            <a:pPr algn="just"/>
            <a:r>
              <a:rPr lang="en-US" sz="2600" dirty="0">
                <a:latin typeface="Times New Roman" pitchFamily="18" charset="0"/>
                <a:cs typeface="Times New Roman" pitchFamily="18" charset="0"/>
              </a:rPr>
              <a:t>TRUNCATE - remove all records from a table, including all spaces allocated for the records are removed</a:t>
            </a:r>
          </a:p>
          <a:p>
            <a:pPr algn="just"/>
            <a:r>
              <a:rPr lang="en-US" sz="2600" dirty="0">
                <a:latin typeface="Times New Roman" pitchFamily="18" charset="0"/>
                <a:cs typeface="Times New Roman" pitchFamily="18" charset="0"/>
              </a:rPr>
              <a:t>COMMENT - add comments to the data dictionary</a:t>
            </a:r>
          </a:p>
          <a:p>
            <a:pPr algn="just"/>
            <a:r>
              <a:rPr lang="en-US" sz="2600" dirty="0">
                <a:latin typeface="Times New Roman" pitchFamily="18" charset="0"/>
                <a:cs typeface="Times New Roman" pitchFamily="18" charset="0"/>
              </a:rPr>
              <a:t>RENAME - rename an object</a:t>
            </a:r>
          </a:p>
          <a:p>
            <a:pPr lvl="1"/>
            <a:endParaRPr lang="en-US" sz="2400" dirty="0"/>
          </a:p>
          <a:p>
            <a:pPr lvl="1">
              <a:buNone/>
            </a:pPr>
            <a:endParaRPr lang="en-US" sz="2400" dirty="0"/>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324600" y="-2275"/>
            <a:ext cx="2562225" cy="130473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DML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3400" dirty="0">
                <a:latin typeface="Times New Roman" pitchFamily="18" charset="0"/>
                <a:cs typeface="Times New Roman" pitchFamily="18" charset="0"/>
              </a:rPr>
              <a:t>DML is short name of </a:t>
            </a:r>
            <a:r>
              <a:rPr lang="en-US" sz="3400" b="1" dirty="0">
                <a:latin typeface="Times New Roman" pitchFamily="18" charset="0"/>
                <a:cs typeface="Times New Roman" pitchFamily="18" charset="0"/>
              </a:rPr>
              <a:t>Data Manipulation Language</a:t>
            </a:r>
            <a:r>
              <a:rPr lang="en-US" sz="3400" dirty="0">
                <a:latin typeface="Times New Roman" pitchFamily="18" charset="0"/>
                <a:cs typeface="Times New Roman" pitchFamily="18" charset="0"/>
              </a:rPr>
              <a:t> which deals with data manipulation and includes most common SQL statements such SELECT, INSERT, UPDATE, DELETE, etc., and it is used to store, modify, retrieve, delete and update data in a database.</a:t>
            </a:r>
          </a:p>
          <a:p>
            <a:pPr algn="just"/>
            <a:r>
              <a:rPr lang="en-US" sz="3400" dirty="0">
                <a:latin typeface="Times New Roman" pitchFamily="18" charset="0"/>
                <a:cs typeface="Times New Roman" pitchFamily="18" charset="0"/>
              </a:rPr>
              <a:t>SELECT - retrieve data from a database</a:t>
            </a:r>
          </a:p>
          <a:p>
            <a:pPr algn="just"/>
            <a:r>
              <a:rPr lang="en-US" sz="3400" dirty="0">
                <a:latin typeface="Times New Roman" pitchFamily="18" charset="0"/>
                <a:cs typeface="Times New Roman" pitchFamily="18" charset="0"/>
              </a:rPr>
              <a:t>INSERT - insert data into a table</a:t>
            </a:r>
          </a:p>
          <a:p>
            <a:pPr algn="just"/>
            <a:r>
              <a:rPr lang="en-US" sz="3400" dirty="0">
                <a:latin typeface="Times New Roman" pitchFamily="18" charset="0"/>
                <a:cs typeface="Times New Roman" pitchFamily="18" charset="0"/>
              </a:rPr>
              <a:t>UPDATE - updates existing data within a table</a:t>
            </a:r>
          </a:p>
          <a:p>
            <a:pPr algn="just"/>
            <a:r>
              <a:rPr lang="en-US" sz="3400" dirty="0">
                <a:latin typeface="Times New Roman" pitchFamily="18" charset="0"/>
                <a:cs typeface="Times New Roman" pitchFamily="18" charset="0"/>
              </a:rPr>
              <a:t>DELETE - Delete all records from a database table</a:t>
            </a:r>
          </a:p>
          <a:p>
            <a:endParaRPr lang="en-IN"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77000" y="81840"/>
            <a:ext cx="2562225" cy="1304730"/>
          </a:xfrm>
          <a:prstGeom prst="rect">
            <a:avLst/>
          </a:prstGeom>
          <a:noFill/>
          <a:ln>
            <a:noFill/>
          </a:ln>
        </p:spPr>
      </p:pic>
    </p:spTree>
    <p:extLst>
      <p:ext uri="{BB962C8B-B14F-4D97-AF65-F5344CB8AC3E}">
        <p14:creationId xmlns:p14="http://schemas.microsoft.com/office/powerpoint/2010/main" val="351013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DCL is short name of </a:t>
            </a:r>
            <a:r>
              <a:rPr lang="en-US" sz="2600" b="1" dirty="0">
                <a:latin typeface="Times New Roman" pitchFamily="18" charset="0"/>
                <a:cs typeface="Times New Roman" pitchFamily="18" charset="0"/>
              </a:rPr>
              <a:t>Data Control Language</a:t>
            </a:r>
            <a:r>
              <a:rPr lang="en-US" sz="2600" dirty="0">
                <a:latin typeface="Times New Roman" pitchFamily="18" charset="0"/>
                <a:cs typeface="Times New Roman" pitchFamily="18" charset="0"/>
              </a:rPr>
              <a:t> which includes commands such as GRANT and mostly concerned with rights, permissions and other controls of the database system.</a:t>
            </a:r>
          </a:p>
          <a:p>
            <a:pPr algn="just"/>
            <a:r>
              <a:rPr lang="en-US" sz="2600" dirty="0">
                <a:latin typeface="Times New Roman" pitchFamily="18" charset="0"/>
                <a:cs typeface="Times New Roman" pitchFamily="18" charset="0"/>
              </a:rPr>
              <a:t>GRANT - allow users access privileges to the database</a:t>
            </a:r>
          </a:p>
          <a:p>
            <a:pPr algn="just"/>
            <a:r>
              <a:rPr lang="en-US" sz="2600" dirty="0">
                <a:latin typeface="Times New Roman" pitchFamily="18" charset="0"/>
                <a:cs typeface="Times New Roman" pitchFamily="18" charset="0"/>
              </a:rPr>
              <a:t>REVOKE - withdraw users access privileges given by using the GRANT command</a:t>
            </a:r>
          </a:p>
          <a:p>
            <a:pPr marL="0" indent="0">
              <a:buNone/>
            </a:pPr>
            <a:r>
              <a:rPr lang="en-US" dirty="0"/>
              <a:t/>
            </a:r>
            <a:br>
              <a:rPr lang="en-US" dirty="0"/>
            </a:br>
            <a:endParaRPr lang="en-IN"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477000" y="76154"/>
            <a:ext cx="2562225" cy="1304730"/>
          </a:xfrm>
          <a:prstGeom prst="rect">
            <a:avLst/>
          </a:prstGeom>
          <a:noFill/>
          <a:ln>
            <a:noFill/>
          </a:ln>
        </p:spPr>
      </p:pic>
    </p:spTree>
    <p:extLst>
      <p:ext uri="{BB962C8B-B14F-4D97-AF65-F5344CB8AC3E}">
        <p14:creationId xmlns:p14="http://schemas.microsoft.com/office/powerpoint/2010/main" val="150716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TCL is short name of </a:t>
            </a:r>
            <a:r>
              <a:rPr lang="en-US" sz="2600" b="1" dirty="0">
                <a:latin typeface="Times New Roman" pitchFamily="18" charset="0"/>
                <a:cs typeface="Times New Roman" pitchFamily="18" charset="0"/>
              </a:rPr>
              <a:t>Transaction Control Language </a:t>
            </a:r>
            <a:r>
              <a:rPr lang="en-US" sz="2600" dirty="0">
                <a:latin typeface="Times New Roman" pitchFamily="18" charset="0"/>
                <a:cs typeface="Times New Roman" pitchFamily="18" charset="0"/>
              </a:rPr>
              <a:t>which deals with a transaction within a database.</a:t>
            </a:r>
          </a:p>
          <a:p>
            <a:pPr algn="just"/>
            <a:r>
              <a:rPr lang="en-US" sz="2600" dirty="0">
                <a:latin typeface="Times New Roman" pitchFamily="18" charset="0"/>
                <a:cs typeface="Times New Roman" pitchFamily="18" charset="0"/>
              </a:rPr>
              <a:t>COMMIT - commits a Transaction</a:t>
            </a:r>
          </a:p>
          <a:p>
            <a:pPr algn="just"/>
            <a:r>
              <a:rPr lang="en-US" sz="2600" dirty="0">
                <a:latin typeface="Times New Roman" pitchFamily="18" charset="0"/>
                <a:cs typeface="Times New Roman" pitchFamily="18" charset="0"/>
              </a:rPr>
              <a:t>ROLLBACK - rollback a transaction in case of any error occurs</a:t>
            </a:r>
          </a:p>
          <a:p>
            <a:pPr algn="just"/>
            <a:r>
              <a:rPr lang="en-US" sz="2600" dirty="0">
                <a:latin typeface="Times New Roman" pitchFamily="18" charset="0"/>
                <a:cs typeface="Times New Roman" pitchFamily="18" charset="0"/>
              </a:rPr>
              <a:t>SAVEPOINT - to rollback the transaction making points within groups</a:t>
            </a:r>
          </a:p>
          <a:p>
            <a:pPr algn="just"/>
            <a:r>
              <a:rPr lang="en-US" sz="2600" dirty="0">
                <a:latin typeface="Times New Roman" pitchFamily="18" charset="0"/>
                <a:cs typeface="Times New Roman" pitchFamily="18" charset="0"/>
              </a:rPr>
              <a:t>SET TRANSACTION - specify characteristics of the transaction</a:t>
            </a:r>
          </a:p>
          <a:p>
            <a:endParaRPr lang="en-IN"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6581775" y="0"/>
            <a:ext cx="2562225" cy="1304730"/>
          </a:xfrm>
          <a:prstGeom prst="rect">
            <a:avLst/>
          </a:prstGeom>
          <a:noFill/>
          <a:ln>
            <a:noFill/>
          </a:ln>
        </p:spPr>
      </p:pic>
    </p:spTree>
    <p:extLst>
      <p:ext uri="{BB962C8B-B14F-4D97-AF65-F5344CB8AC3E}">
        <p14:creationId xmlns:p14="http://schemas.microsoft.com/office/powerpoint/2010/main" val="127057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3399"/>
                </a:solidFill>
                <a:latin typeface="Times New Roman" pitchFamily="18" charset="0"/>
                <a:cs typeface="Times New Roman" pitchFamily="18" charset="0"/>
              </a:rPr>
              <a:t>DDL-Structure creation</a:t>
            </a:r>
            <a:br>
              <a:rPr lang="en-US" dirty="0">
                <a:solidFill>
                  <a:srgbClr val="003399"/>
                </a:solidFill>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Creating a Table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533400" indent="-533400" algn="just"/>
            <a:r>
              <a:rPr lang="en-US" sz="2600" b="1" dirty="0">
                <a:latin typeface="Times New Roman" pitchFamily="18" charset="0"/>
                <a:cs typeface="Times New Roman" pitchFamily="18" charset="0"/>
              </a:rPr>
              <a:t>Syntax</a:t>
            </a:r>
          </a:p>
          <a:p>
            <a:pPr marL="1023938" lvl="1" indent="-457200" algn="just">
              <a:buNone/>
            </a:pPr>
            <a:r>
              <a:rPr lang="en-US" sz="2600" dirty="0">
                <a:latin typeface="Times New Roman" pitchFamily="18" charset="0"/>
                <a:cs typeface="Times New Roman" pitchFamily="18" charset="0"/>
              </a:rPr>
              <a:t>CREATE TABLE </a:t>
            </a:r>
            <a:r>
              <a:rPr lang="en-US" sz="2600" dirty="0" err="1">
                <a:latin typeface="Times New Roman" pitchFamily="18" charset="0"/>
                <a:cs typeface="Times New Roman" pitchFamily="18" charset="0"/>
              </a:rPr>
              <a:t>table_name</a:t>
            </a:r>
            <a:endParaRPr lang="en-US" sz="2600" dirty="0">
              <a:latin typeface="Times New Roman" pitchFamily="18" charset="0"/>
              <a:cs typeface="Times New Roman" pitchFamily="18" charset="0"/>
            </a:endParaRP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a:t>
            </a:r>
          </a:p>
          <a:p>
            <a:pPr marL="533400" indent="-533400" algn="just"/>
            <a:r>
              <a:rPr lang="en-US" sz="2600" b="1" dirty="0">
                <a:latin typeface="Times New Roman" pitchFamily="18" charset="0"/>
                <a:cs typeface="Times New Roman" pitchFamily="18" charset="0"/>
              </a:rPr>
              <a:t>Example</a:t>
            </a:r>
          </a:p>
          <a:p>
            <a:pPr marL="1023938" lvl="1" indent="-457200" algn="just">
              <a:buNone/>
            </a:pPr>
            <a:r>
              <a:rPr lang="en-US" sz="2600" dirty="0">
                <a:latin typeface="Times New Roman" pitchFamily="18" charset="0"/>
                <a:cs typeface="Times New Roman" pitchFamily="18" charset="0"/>
              </a:rPr>
              <a:t>CREATE TABLE stud</a:t>
            </a: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Regno</a:t>
            </a:r>
            <a:r>
              <a:rPr lang="en-US" sz="2600" dirty="0">
                <a:latin typeface="Times New Roman" pitchFamily="18" charset="0"/>
                <a:cs typeface="Times New Roman" pitchFamily="18" charset="0"/>
              </a:rPr>
              <a:t>		varchar2(10),</a:t>
            </a:r>
          </a:p>
          <a:p>
            <a:pPr marL="1023938" lvl="1" indent="-457200" algn="just">
              <a:buNone/>
            </a:pPr>
            <a:r>
              <a:rPr lang="en-US" sz="2600" dirty="0">
                <a:latin typeface="Times New Roman" pitchFamily="18" charset="0"/>
                <a:cs typeface="Times New Roman" pitchFamily="18" charset="0"/>
              </a:rPr>
              <a:t>Name		char(50),</a:t>
            </a:r>
          </a:p>
          <a:p>
            <a:pPr marL="1023938" lvl="1" indent="-457200" algn="just">
              <a:buNone/>
            </a:pPr>
            <a:r>
              <a:rPr lang="en-US" sz="2600" dirty="0">
                <a:latin typeface="Times New Roman" pitchFamily="18" charset="0"/>
                <a:cs typeface="Times New Roman" pitchFamily="18" charset="0"/>
              </a:rPr>
              <a:t>DOB		date,</a:t>
            </a:r>
          </a:p>
          <a:p>
            <a:pPr marL="1023938" lvl="1" indent="-457200" algn="just">
              <a:buNone/>
            </a:pPr>
            <a:r>
              <a:rPr lang="en-US" sz="2600" dirty="0">
                <a:latin typeface="Times New Roman" pitchFamily="18" charset="0"/>
                <a:cs typeface="Times New Roman" pitchFamily="18" charset="0"/>
              </a:rPr>
              <a:t>Address		varchar2(50));</a:t>
            </a:r>
          </a:p>
          <a:p>
            <a:pPr marL="0" indent="0" algn="just">
              <a:buNone/>
            </a:pPr>
            <a:r>
              <a:rPr lang="en-US" sz="2600" dirty="0">
                <a:latin typeface="Times New Roman" pitchFamily="18" charset="0"/>
                <a:cs typeface="Times New Roman" pitchFamily="18" charset="0"/>
              </a:rPr>
              <a:t>Creates a table with four columns</a:t>
            </a:r>
          </a:p>
          <a:p>
            <a:pPr marL="533400" indent="-533400">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xmlns="" id="{CECC5550-B0AE-4448-83FE-DB47FCC91BF3}"/>
              </a:ext>
            </a:extLst>
          </p:cNvPr>
          <p:cNvPicPr preferRelativeResize="0"/>
          <p:nvPr/>
        </p:nvPicPr>
        <p:blipFill rotWithShape="1">
          <a:blip r:embed="rId2">
            <a:alphaModFix/>
          </a:blip>
          <a:srcRect/>
          <a:stretch/>
        </p:blipFill>
        <p:spPr>
          <a:xfrm>
            <a:off x="7162800" y="-152400"/>
            <a:ext cx="1876425" cy="1371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615</Words>
  <Application>Microsoft Office PowerPoint</Application>
  <PresentationFormat>On-screen Show (4:3)</PresentationFormat>
  <Paragraphs>262</Paragraphs>
  <Slides>29</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Times New Roman</vt:lpstr>
      <vt:lpstr>Wingdings</vt:lpstr>
      <vt:lpstr>Office Theme</vt:lpstr>
      <vt:lpstr>Document</vt:lpstr>
      <vt:lpstr>Database Management Systems</vt:lpstr>
      <vt:lpstr>Basics of SQL-DDL,DML,DCL,TCL </vt:lpstr>
      <vt:lpstr>SQL</vt:lpstr>
      <vt:lpstr>PowerPoint Presentation</vt:lpstr>
      <vt:lpstr>DDL Introduction</vt:lpstr>
      <vt:lpstr>DML Introduction</vt:lpstr>
      <vt:lpstr>DCL Introduction</vt:lpstr>
      <vt:lpstr>TCL Introduction</vt:lpstr>
      <vt:lpstr>DDL-Structure creation Creating a Table</vt:lpstr>
      <vt:lpstr>Data Types</vt:lpstr>
      <vt:lpstr>PowerPoint Presentation</vt:lpstr>
      <vt:lpstr>PowerPoint Presentation</vt:lpstr>
      <vt:lpstr>Numeric Data Types</vt:lpstr>
      <vt:lpstr>PowerPoint Presentation</vt:lpstr>
      <vt:lpstr>PowerPoint Presentation</vt:lpstr>
      <vt:lpstr>Alter Statement</vt:lpstr>
      <vt:lpstr>Alter Statement(contd..)</vt:lpstr>
      <vt:lpstr>Drop Table Statement</vt:lpstr>
      <vt:lpstr>Truncate Table Statement</vt:lpstr>
      <vt:lpstr>Rename Table Statement</vt:lpstr>
      <vt:lpstr>DML-Data Manipulation Language</vt:lpstr>
      <vt:lpstr>Select Statement</vt:lpstr>
      <vt:lpstr>Insert Statement</vt:lpstr>
      <vt:lpstr>Where Clause</vt:lpstr>
      <vt:lpstr>Update Statement</vt:lpstr>
      <vt:lpstr>Delete Statement</vt:lpstr>
      <vt:lpstr>Constraints</vt:lpstr>
      <vt:lpstr>Constraints</vt:lpstr>
      <vt:lpstr> Constraints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 Definition Language</dc:title>
  <dc:creator>ROSARIO</dc:creator>
  <cp:lastModifiedBy>Welcome</cp:lastModifiedBy>
  <cp:revision>67</cp:revision>
  <dcterms:created xsi:type="dcterms:W3CDTF">2018-08-28T16:34:50Z</dcterms:created>
  <dcterms:modified xsi:type="dcterms:W3CDTF">2022-04-05T16:00:40Z</dcterms:modified>
</cp:coreProperties>
</file>