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media/image14.jpg" ContentType="image/jpg"/>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sldIdLst>
    <p:sldId id="263" r:id="rId2"/>
    <p:sldId id="257" r:id="rId3"/>
    <p:sldId id="284" r:id="rId4"/>
    <p:sldId id="285" r:id="rId5"/>
    <p:sldId id="258" r:id="rId6"/>
    <p:sldId id="290" r:id="rId7"/>
    <p:sldId id="286" r:id="rId8"/>
    <p:sldId id="287" r:id="rId9"/>
    <p:sldId id="288" r:id="rId10"/>
    <p:sldId id="289" r:id="rId11"/>
    <p:sldId id="292" r:id="rId12"/>
    <p:sldId id="291" r:id="rId13"/>
    <p:sldId id="293" r:id="rId14"/>
    <p:sldId id="256" r:id="rId15"/>
    <p:sldId id="294" r:id="rId16"/>
    <p:sldId id="295" r:id="rId17"/>
    <p:sldId id="259" r:id="rId18"/>
    <p:sldId id="260" r:id="rId19"/>
    <p:sldId id="261" r:id="rId20"/>
    <p:sldId id="262" r:id="rId21"/>
    <p:sldId id="296" r:id="rId22"/>
    <p:sldId id="264" r:id="rId23"/>
    <p:sldId id="265" r:id="rId24"/>
    <p:sldId id="266" r:id="rId25"/>
    <p:sldId id="267" r:id="rId26"/>
    <p:sldId id="268" r:id="rId27"/>
    <p:sldId id="269" r:id="rId28"/>
    <p:sldId id="270" r:id="rId29"/>
    <p:sldId id="271" r:id="rId30"/>
    <p:sldId id="272" r:id="rId31"/>
    <p:sldId id="297" r:id="rId32"/>
    <p:sldId id="298" r:id="rId33"/>
    <p:sldId id="299" r:id="rId34"/>
    <p:sldId id="300" r:id="rId35"/>
    <p:sldId id="301" r:id="rId36"/>
    <p:sldId id="302" r:id="rId37"/>
    <p:sldId id="303" r:id="rId38"/>
    <p:sldId id="304" r:id="rId39"/>
    <p:sldId id="305" r:id="rId40"/>
    <p:sldId id="306" r:id="rId41"/>
    <p:sldId id="307" r:id="rId42"/>
    <p:sldId id="308" r:id="rId43"/>
    <p:sldId id="309" r:id="rId44"/>
    <p:sldId id="310" r:id="rId45"/>
    <p:sldId id="275" r:id="rId46"/>
    <p:sldId id="311" r:id="rId47"/>
    <p:sldId id="274" r:id="rId48"/>
    <p:sldId id="273" r:id="rId49"/>
    <p:sldId id="276" r:id="rId50"/>
    <p:sldId id="277" r:id="rId51"/>
    <p:sldId id="278" r:id="rId52"/>
    <p:sldId id="279" r:id="rId53"/>
    <p:sldId id="280" r:id="rId54"/>
    <p:sldId id="281" r:id="rId55"/>
    <p:sldId id="282" r:id="rId56"/>
    <p:sldId id="283" r:id="rId57"/>
    <p:sldId id="312" r:id="rId58"/>
    <p:sldId id="313" r:id="rId59"/>
    <p:sldId id="314" r:id="rId60"/>
    <p:sldId id="315" r:id="rId61"/>
    <p:sldId id="316" r:id="rId62"/>
    <p:sldId id="317" r:id="rId63"/>
    <p:sldId id="318" r:id="rId64"/>
    <p:sldId id="319" r:id="rId65"/>
    <p:sldId id="320" r:id="rId66"/>
    <p:sldId id="321" r:id="rId67"/>
    <p:sldId id="322"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79" autoAdjust="0"/>
    <p:restoredTop sz="94660"/>
  </p:normalViewPr>
  <p:slideViewPr>
    <p:cSldViewPr snapToGrid="0">
      <p:cViewPr varScale="1">
        <p:scale>
          <a:sx n="74" d="100"/>
          <a:sy n="74" d="100"/>
        </p:scale>
        <p:origin x="31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A9C742-E486-4C51-B167-F918CFBA27E0}" type="datetimeFigureOut">
              <a:rPr lang="en-IN" smtClean="0"/>
              <a:t>06-02-2023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AD8FB7-B25D-4883-AD72-9CFBEAE747B9}" type="slidenum">
              <a:rPr lang="en-IN" smtClean="0"/>
              <a:t>‹#›</a:t>
            </a:fld>
            <a:endParaRPr lang="en-IN"/>
          </a:p>
        </p:txBody>
      </p:sp>
    </p:spTree>
    <p:extLst>
      <p:ext uri="{BB962C8B-B14F-4D97-AF65-F5344CB8AC3E}">
        <p14:creationId xmlns:p14="http://schemas.microsoft.com/office/powerpoint/2010/main" val="3248910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52B6D9F-3FFC-4B7B-A47D-F1B2EA8B768A}" type="slidenum">
              <a:rPr lang="en-IN" smtClean="0"/>
              <a:t>1</a:t>
            </a:fld>
            <a:endParaRPr lang="en-IN"/>
          </a:p>
        </p:txBody>
      </p:sp>
    </p:spTree>
    <p:extLst>
      <p:ext uri="{BB962C8B-B14F-4D97-AF65-F5344CB8AC3E}">
        <p14:creationId xmlns:p14="http://schemas.microsoft.com/office/powerpoint/2010/main" val="17341463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a:p>
        </p:txBody>
      </p:sp>
    </p:spTree>
    <p:extLst>
      <p:ext uri="{BB962C8B-B14F-4D97-AF65-F5344CB8AC3E}">
        <p14:creationId xmlns:p14="http://schemas.microsoft.com/office/powerpoint/2010/main" val="23615532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a:p>
        </p:txBody>
      </p:sp>
    </p:spTree>
    <p:extLst>
      <p:ext uri="{BB962C8B-B14F-4D97-AF65-F5344CB8AC3E}">
        <p14:creationId xmlns:p14="http://schemas.microsoft.com/office/powerpoint/2010/main" val="32871762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a:p>
        </p:txBody>
      </p:sp>
    </p:spTree>
    <p:extLst>
      <p:ext uri="{BB962C8B-B14F-4D97-AF65-F5344CB8AC3E}">
        <p14:creationId xmlns:p14="http://schemas.microsoft.com/office/powerpoint/2010/main" val="24695272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a:p>
        </p:txBody>
      </p:sp>
    </p:spTree>
    <p:extLst>
      <p:ext uri="{BB962C8B-B14F-4D97-AF65-F5344CB8AC3E}">
        <p14:creationId xmlns:p14="http://schemas.microsoft.com/office/powerpoint/2010/main" val="35142074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52B6D9F-3FFC-4B7B-A47D-F1B2EA8B768A}" type="slidenum">
              <a:rPr lang="en-IN" smtClean="0"/>
              <a:t>31</a:t>
            </a:fld>
            <a:endParaRPr lang="en-IN"/>
          </a:p>
        </p:txBody>
      </p:sp>
    </p:spTree>
    <p:extLst>
      <p:ext uri="{BB962C8B-B14F-4D97-AF65-F5344CB8AC3E}">
        <p14:creationId xmlns:p14="http://schemas.microsoft.com/office/powerpoint/2010/main" val="17341463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Tree>
    <p:extLst>
      <p:ext uri="{BB962C8B-B14F-4D97-AF65-F5344CB8AC3E}">
        <p14:creationId xmlns:p14="http://schemas.microsoft.com/office/powerpoint/2010/main" val="13617918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a:p>
        </p:txBody>
      </p:sp>
    </p:spTree>
    <p:extLst>
      <p:ext uri="{BB962C8B-B14F-4D97-AF65-F5344CB8AC3E}">
        <p14:creationId xmlns:p14="http://schemas.microsoft.com/office/powerpoint/2010/main" val="19091082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Tree>
    <p:extLst>
      <p:ext uri="{BB962C8B-B14F-4D97-AF65-F5344CB8AC3E}">
        <p14:creationId xmlns:p14="http://schemas.microsoft.com/office/powerpoint/2010/main" val="24708850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Tree>
    <p:extLst>
      <p:ext uri="{BB962C8B-B14F-4D97-AF65-F5344CB8AC3E}">
        <p14:creationId xmlns:p14="http://schemas.microsoft.com/office/powerpoint/2010/main" val="19135106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a:p>
        </p:txBody>
      </p:sp>
    </p:spTree>
    <p:extLst>
      <p:ext uri="{BB962C8B-B14F-4D97-AF65-F5344CB8AC3E}">
        <p14:creationId xmlns:p14="http://schemas.microsoft.com/office/powerpoint/2010/main" val="2381164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Tree>
    <p:extLst>
      <p:ext uri="{BB962C8B-B14F-4D97-AF65-F5344CB8AC3E}">
        <p14:creationId xmlns:p14="http://schemas.microsoft.com/office/powerpoint/2010/main" val="13617918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a:p>
        </p:txBody>
      </p:sp>
    </p:spTree>
    <p:extLst>
      <p:ext uri="{BB962C8B-B14F-4D97-AF65-F5344CB8AC3E}">
        <p14:creationId xmlns:p14="http://schemas.microsoft.com/office/powerpoint/2010/main" val="22556839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a:p>
        </p:txBody>
      </p:sp>
    </p:spTree>
    <p:extLst>
      <p:ext uri="{BB962C8B-B14F-4D97-AF65-F5344CB8AC3E}">
        <p14:creationId xmlns:p14="http://schemas.microsoft.com/office/powerpoint/2010/main" val="28783817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a:p>
        </p:txBody>
      </p:sp>
    </p:spTree>
    <p:extLst>
      <p:ext uri="{BB962C8B-B14F-4D97-AF65-F5344CB8AC3E}">
        <p14:creationId xmlns:p14="http://schemas.microsoft.com/office/powerpoint/2010/main" val="36037695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a:p>
        </p:txBody>
      </p:sp>
    </p:spTree>
    <p:extLst>
      <p:ext uri="{BB962C8B-B14F-4D97-AF65-F5344CB8AC3E}">
        <p14:creationId xmlns:p14="http://schemas.microsoft.com/office/powerpoint/2010/main" val="5180384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a:p>
        </p:txBody>
      </p:sp>
    </p:spTree>
    <p:extLst>
      <p:ext uri="{BB962C8B-B14F-4D97-AF65-F5344CB8AC3E}">
        <p14:creationId xmlns:p14="http://schemas.microsoft.com/office/powerpoint/2010/main" val="36842292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a:p>
        </p:txBody>
      </p:sp>
    </p:spTree>
    <p:extLst>
      <p:ext uri="{BB962C8B-B14F-4D97-AF65-F5344CB8AC3E}">
        <p14:creationId xmlns:p14="http://schemas.microsoft.com/office/powerpoint/2010/main" val="28307476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a:p>
        </p:txBody>
      </p:sp>
    </p:spTree>
    <p:extLst>
      <p:ext uri="{BB962C8B-B14F-4D97-AF65-F5344CB8AC3E}">
        <p14:creationId xmlns:p14="http://schemas.microsoft.com/office/powerpoint/2010/main" val="38202644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a:p>
        </p:txBody>
      </p:sp>
    </p:spTree>
    <p:extLst>
      <p:ext uri="{BB962C8B-B14F-4D97-AF65-F5344CB8AC3E}">
        <p14:creationId xmlns:p14="http://schemas.microsoft.com/office/powerpoint/2010/main" val="39577514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a:p>
        </p:txBody>
      </p:sp>
    </p:spTree>
    <p:extLst>
      <p:ext uri="{BB962C8B-B14F-4D97-AF65-F5344CB8AC3E}">
        <p14:creationId xmlns:p14="http://schemas.microsoft.com/office/powerpoint/2010/main" val="12363889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a:p>
        </p:txBody>
      </p:sp>
    </p:spTree>
    <p:extLst>
      <p:ext uri="{BB962C8B-B14F-4D97-AF65-F5344CB8AC3E}">
        <p14:creationId xmlns:p14="http://schemas.microsoft.com/office/powerpoint/2010/main" val="37027673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a:p>
        </p:txBody>
      </p:sp>
    </p:spTree>
    <p:extLst>
      <p:ext uri="{BB962C8B-B14F-4D97-AF65-F5344CB8AC3E}">
        <p14:creationId xmlns:p14="http://schemas.microsoft.com/office/powerpoint/2010/main" val="19091082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a:p>
        </p:txBody>
      </p:sp>
    </p:spTree>
    <p:extLst>
      <p:ext uri="{BB962C8B-B14F-4D97-AF65-F5344CB8AC3E}">
        <p14:creationId xmlns:p14="http://schemas.microsoft.com/office/powerpoint/2010/main" val="22030175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a:p>
        </p:txBody>
      </p:sp>
    </p:spTree>
    <p:extLst>
      <p:ext uri="{BB962C8B-B14F-4D97-AF65-F5344CB8AC3E}">
        <p14:creationId xmlns:p14="http://schemas.microsoft.com/office/powerpoint/2010/main" val="24814467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a:p>
        </p:txBody>
      </p:sp>
    </p:spTree>
    <p:extLst>
      <p:ext uri="{BB962C8B-B14F-4D97-AF65-F5344CB8AC3E}">
        <p14:creationId xmlns:p14="http://schemas.microsoft.com/office/powerpoint/2010/main" val="14842175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a:p>
        </p:txBody>
      </p:sp>
    </p:spTree>
    <p:extLst>
      <p:ext uri="{BB962C8B-B14F-4D97-AF65-F5344CB8AC3E}">
        <p14:creationId xmlns:p14="http://schemas.microsoft.com/office/powerpoint/2010/main" val="22653634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a:p>
        </p:txBody>
      </p:sp>
    </p:spTree>
    <p:extLst>
      <p:ext uri="{BB962C8B-B14F-4D97-AF65-F5344CB8AC3E}">
        <p14:creationId xmlns:p14="http://schemas.microsoft.com/office/powerpoint/2010/main" val="2614611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a:p>
        </p:txBody>
      </p:sp>
    </p:spTree>
    <p:extLst>
      <p:ext uri="{BB962C8B-B14F-4D97-AF65-F5344CB8AC3E}">
        <p14:creationId xmlns:p14="http://schemas.microsoft.com/office/powerpoint/2010/main" val="25548245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a:p>
        </p:txBody>
      </p:sp>
    </p:spTree>
    <p:extLst>
      <p:ext uri="{BB962C8B-B14F-4D97-AF65-F5344CB8AC3E}">
        <p14:creationId xmlns:p14="http://schemas.microsoft.com/office/powerpoint/2010/main" val="6236769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a:p>
        </p:txBody>
      </p:sp>
    </p:spTree>
    <p:extLst>
      <p:ext uri="{BB962C8B-B14F-4D97-AF65-F5344CB8AC3E}">
        <p14:creationId xmlns:p14="http://schemas.microsoft.com/office/powerpoint/2010/main" val="252368265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a:p>
        </p:txBody>
      </p:sp>
    </p:spTree>
    <p:extLst>
      <p:ext uri="{BB962C8B-B14F-4D97-AF65-F5344CB8AC3E}">
        <p14:creationId xmlns:p14="http://schemas.microsoft.com/office/powerpoint/2010/main" val="37061325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a:p>
        </p:txBody>
      </p:sp>
    </p:spTree>
    <p:extLst>
      <p:ext uri="{BB962C8B-B14F-4D97-AF65-F5344CB8AC3E}">
        <p14:creationId xmlns:p14="http://schemas.microsoft.com/office/powerpoint/2010/main" val="3028122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a:p>
        </p:txBody>
      </p:sp>
    </p:spTree>
    <p:extLst>
      <p:ext uri="{BB962C8B-B14F-4D97-AF65-F5344CB8AC3E}">
        <p14:creationId xmlns:p14="http://schemas.microsoft.com/office/powerpoint/2010/main" val="398163033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Tree>
    <p:extLst>
      <p:ext uri="{BB962C8B-B14F-4D97-AF65-F5344CB8AC3E}">
        <p14:creationId xmlns:p14="http://schemas.microsoft.com/office/powerpoint/2010/main" val="286688765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Tree>
    <p:extLst>
      <p:ext uri="{BB962C8B-B14F-4D97-AF65-F5344CB8AC3E}">
        <p14:creationId xmlns:p14="http://schemas.microsoft.com/office/powerpoint/2010/main" val="419858208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Tree>
    <p:extLst>
      <p:ext uri="{BB962C8B-B14F-4D97-AF65-F5344CB8AC3E}">
        <p14:creationId xmlns:p14="http://schemas.microsoft.com/office/powerpoint/2010/main" val="367225682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Tree>
    <p:extLst>
      <p:ext uri="{BB962C8B-B14F-4D97-AF65-F5344CB8AC3E}">
        <p14:creationId xmlns:p14="http://schemas.microsoft.com/office/powerpoint/2010/main" val="35462277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Tree>
    <p:extLst>
      <p:ext uri="{BB962C8B-B14F-4D97-AF65-F5344CB8AC3E}">
        <p14:creationId xmlns:p14="http://schemas.microsoft.com/office/powerpoint/2010/main" val="141094291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a:p>
        </p:txBody>
      </p:sp>
    </p:spTree>
    <p:extLst>
      <p:ext uri="{BB962C8B-B14F-4D97-AF65-F5344CB8AC3E}">
        <p14:creationId xmlns:p14="http://schemas.microsoft.com/office/powerpoint/2010/main" val="139580636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a:p>
        </p:txBody>
      </p:sp>
    </p:spTree>
    <p:extLst>
      <p:ext uri="{BB962C8B-B14F-4D97-AF65-F5344CB8AC3E}">
        <p14:creationId xmlns:p14="http://schemas.microsoft.com/office/powerpoint/2010/main" val="181984026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Tree>
    <p:extLst>
      <p:ext uri="{BB962C8B-B14F-4D97-AF65-F5344CB8AC3E}">
        <p14:creationId xmlns:p14="http://schemas.microsoft.com/office/powerpoint/2010/main" val="154301872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Tree>
    <p:extLst>
      <p:ext uri="{BB962C8B-B14F-4D97-AF65-F5344CB8AC3E}">
        <p14:creationId xmlns:p14="http://schemas.microsoft.com/office/powerpoint/2010/main" val="15652036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Tree>
    <p:extLst>
      <p:ext uri="{BB962C8B-B14F-4D97-AF65-F5344CB8AC3E}">
        <p14:creationId xmlns:p14="http://schemas.microsoft.com/office/powerpoint/2010/main" val="76174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Tree>
    <p:extLst>
      <p:ext uri="{BB962C8B-B14F-4D97-AF65-F5344CB8AC3E}">
        <p14:creationId xmlns:p14="http://schemas.microsoft.com/office/powerpoint/2010/main" val="24708850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Tree>
    <p:extLst>
      <p:ext uri="{BB962C8B-B14F-4D97-AF65-F5344CB8AC3E}">
        <p14:creationId xmlns:p14="http://schemas.microsoft.com/office/powerpoint/2010/main" val="32045594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Tree>
    <p:extLst>
      <p:ext uri="{BB962C8B-B14F-4D97-AF65-F5344CB8AC3E}">
        <p14:creationId xmlns:p14="http://schemas.microsoft.com/office/powerpoint/2010/main" val="42641301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Tree>
    <p:extLst>
      <p:ext uri="{BB962C8B-B14F-4D97-AF65-F5344CB8AC3E}">
        <p14:creationId xmlns:p14="http://schemas.microsoft.com/office/powerpoint/2010/main" val="23770623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a:p>
        </p:txBody>
      </p:sp>
    </p:spTree>
    <p:extLst>
      <p:ext uri="{BB962C8B-B14F-4D97-AF65-F5344CB8AC3E}">
        <p14:creationId xmlns:p14="http://schemas.microsoft.com/office/powerpoint/2010/main" val="33001374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a:p>
        </p:txBody>
      </p:sp>
    </p:spTree>
    <p:extLst>
      <p:ext uri="{BB962C8B-B14F-4D97-AF65-F5344CB8AC3E}">
        <p14:creationId xmlns:p14="http://schemas.microsoft.com/office/powerpoint/2010/main" val="2035528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79BCF-399E-452A-B503-1A46DDCFAA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57618AB-EEE0-45AD-9A86-728F2FA529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E7EC9BB-532F-4E70-A62C-0DB96A7231AA}"/>
              </a:ext>
            </a:extLst>
          </p:cNvPr>
          <p:cNvSpPr>
            <a:spLocks noGrp="1"/>
          </p:cNvSpPr>
          <p:nvPr>
            <p:ph type="dt" sz="half" idx="10"/>
          </p:nvPr>
        </p:nvSpPr>
        <p:spPr/>
        <p:txBody>
          <a:bodyPr/>
          <a:lstStyle/>
          <a:p>
            <a:fld id="{81B2619D-2B8A-42BD-A450-898F9338D485}" type="datetimeFigureOut">
              <a:rPr lang="en-IN" smtClean="0"/>
              <a:t>06-02-2023</a:t>
            </a:fld>
            <a:endParaRPr lang="en-IN"/>
          </a:p>
        </p:txBody>
      </p:sp>
      <p:sp>
        <p:nvSpPr>
          <p:cNvPr id="5" name="Footer Placeholder 4">
            <a:extLst>
              <a:ext uri="{FF2B5EF4-FFF2-40B4-BE49-F238E27FC236}">
                <a16:creationId xmlns:a16="http://schemas.microsoft.com/office/drawing/2014/main" id="{FE4699F5-2D6D-4B98-9DAC-DDE9D0E335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FD7F0C-727E-489C-BF92-597589625DD4}"/>
              </a:ext>
            </a:extLst>
          </p:cNvPr>
          <p:cNvSpPr>
            <a:spLocks noGrp="1"/>
          </p:cNvSpPr>
          <p:nvPr>
            <p:ph type="sldNum" sz="quarter" idx="12"/>
          </p:nvPr>
        </p:nvSpPr>
        <p:spPr/>
        <p:txBody>
          <a:bodyPr/>
          <a:lstStyle/>
          <a:p>
            <a:fld id="{6CE774FD-C1C0-4A11-B269-D5D4B6ABA5C9}" type="slidenum">
              <a:rPr lang="en-IN" smtClean="0"/>
              <a:t>‹#›</a:t>
            </a:fld>
            <a:endParaRPr lang="en-IN"/>
          </a:p>
        </p:txBody>
      </p:sp>
    </p:spTree>
    <p:extLst>
      <p:ext uri="{BB962C8B-B14F-4D97-AF65-F5344CB8AC3E}">
        <p14:creationId xmlns:p14="http://schemas.microsoft.com/office/powerpoint/2010/main" val="855971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92A58-D079-44A5-8ABB-E641937C16F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46B4F1B-8C9F-42AD-ADE4-EB21D53604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35FB93-6DF3-4CE8-B1E0-1DC700C250A9}"/>
              </a:ext>
            </a:extLst>
          </p:cNvPr>
          <p:cNvSpPr>
            <a:spLocks noGrp="1"/>
          </p:cNvSpPr>
          <p:nvPr>
            <p:ph type="dt" sz="half" idx="10"/>
          </p:nvPr>
        </p:nvSpPr>
        <p:spPr/>
        <p:txBody>
          <a:bodyPr/>
          <a:lstStyle/>
          <a:p>
            <a:fld id="{81B2619D-2B8A-42BD-A450-898F9338D485}" type="datetimeFigureOut">
              <a:rPr lang="en-IN" smtClean="0"/>
              <a:t>06-02-2023</a:t>
            </a:fld>
            <a:endParaRPr lang="en-IN"/>
          </a:p>
        </p:txBody>
      </p:sp>
      <p:sp>
        <p:nvSpPr>
          <p:cNvPr id="5" name="Footer Placeholder 4">
            <a:extLst>
              <a:ext uri="{FF2B5EF4-FFF2-40B4-BE49-F238E27FC236}">
                <a16:creationId xmlns:a16="http://schemas.microsoft.com/office/drawing/2014/main" id="{6CA4163F-4C3F-49E1-B6C5-326248DA67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D7B47B-FACF-40A7-977F-C8C5C5EE8094}"/>
              </a:ext>
            </a:extLst>
          </p:cNvPr>
          <p:cNvSpPr>
            <a:spLocks noGrp="1"/>
          </p:cNvSpPr>
          <p:nvPr>
            <p:ph type="sldNum" sz="quarter" idx="12"/>
          </p:nvPr>
        </p:nvSpPr>
        <p:spPr/>
        <p:txBody>
          <a:bodyPr/>
          <a:lstStyle/>
          <a:p>
            <a:fld id="{6CE774FD-C1C0-4A11-B269-D5D4B6ABA5C9}" type="slidenum">
              <a:rPr lang="en-IN" smtClean="0"/>
              <a:t>‹#›</a:t>
            </a:fld>
            <a:endParaRPr lang="en-IN"/>
          </a:p>
        </p:txBody>
      </p:sp>
    </p:spTree>
    <p:extLst>
      <p:ext uri="{BB962C8B-B14F-4D97-AF65-F5344CB8AC3E}">
        <p14:creationId xmlns:p14="http://schemas.microsoft.com/office/powerpoint/2010/main" val="627529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C2F6CB-EE39-496F-9414-9F2C979C095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0651BEC-97F9-4653-9341-AF57EA6E40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2F2155-7C95-44B2-B126-119BABC70F7D}"/>
              </a:ext>
            </a:extLst>
          </p:cNvPr>
          <p:cNvSpPr>
            <a:spLocks noGrp="1"/>
          </p:cNvSpPr>
          <p:nvPr>
            <p:ph type="dt" sz="half" idx="10"/>
          </p:nvPr>
        </p:nvSpPr>
        <p:spPr/>
        <p:txBody>
          <a:bodyPr/>
          <a:lstStyle/>
          <a:p>
            <a:fld id="{81B2619D-2B8A-42BD-A450-898F9338D485}" type="datetimeFigureOut">
              <a:rPr lang="en-IN" smtClean="0"/>
              <a:t>06-02-2023</a:t>
            </a:fld>
            <a:endParaRPr lang="en-IN"/>
          </a:p>
        </p:txBody>
      </p:sp>
      <p:sp>
        <p:nvSpPr>
          <p:cNvPr id="5" name="Footer Placeholder 4">
            <a:extLst>
              <a:ext uri="{FF2B5EF4-FFF2-40B4-BE49-F238E27FC236}">
                <a16:creationId xmlns:a16="http://schemas.microsoft.com/office/drawing/2014/main" id="{C2ECCDD8-0BF2-4C0F-BB88-805667D14D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AB397B-0A7B-452A-B79E-0CE60678E36F}"/>
              </a:ext>
            </a:extLst>
          </p:cNvPr>
          <p:cNvSpPr>
            <a:spLocks noGrp="1"/>
          </p:cNvSpPr>
          <p:nvPr>
            <p:ph type="sldNum" sz="quarter" idx="12"/>
          </p:nvPr>
        </p:nvSpPr>
        <p:spPr/>
        <p:txBody>
          <a:bodyPr/>
          <a:lstStyle/>
          <a:p>
            <a:fld id="{6CE774FD-C1C0-4A11-B269-D5D4B6ABA5C9}" type="slidenum">
              <a:rPr lang="en-IN" smtClean="0"/>
              <a:t>‹#›</a:t>
            </a:fld>
            <a:endParaRPr lang="en-IN"/>
          </a:p>
        </p:txBody>
      </p:sp>
    </p:spTree>
    <p:extLst>
      <p:ext uri="{BB962C8B-B14F-4D97-AF65-F5344CB8AC3E}">
        <p14:creationId xmlns:p14="http://schemas.microsoft.com/office/powerpoint/2010/main" val="981652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03463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rgbClr val="181B0D"/>
                </a:solidFill>
                <a:latin typeface="Century"/>
                <a:cs typeface="Century"/>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7286625" y="1952942"/>
            <a:ext cx="3806190" cy="4417060"/>
          </a:xfrm>
          <a:prstGeom prst="rect">
            <a:avLst/>
          </a:prstGeom>
        </p:spPr>
        <p:txBody>
          <a:bodyPr wrap="square" lIns="0" tIns="0" rIns="0" bIns="0">
            <a:spAutoFit/>
          </a:bodyPr>
          <a:lstStyle>
            <a:lvl1pPr>
              <a:defRPr sz="2750" b="0" i="0">
                <a:solidFill>
                  <a:srgbClr val="181B0D"/>
                </a:solidFill>
                <a:latin typeface="Century"/>
                <a:cs typeface="Century"/>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2/6/2023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978938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9C38C-8A16-436D-A80A-29102597256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E8BBB6F-ABAD-426B-AA98-E7A73711B3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12035F-0DDF-4670-8C7B-CC88C9475E59}"/>
              </a:ext>
            </a:extLst>
          </p:cNvPr>
          <p:cNvSpPr>
            <a:spLocks noGrp="1"/>
          </p:cNvSpPr>
          <p:nvPr>
            <p:ph type="dt" sz="half" idx="10"/>
          </p:nvPr>
        </p:nvSpPr>
        <p:spPr/>
        <p:txBody>
          <a:bodyPr/>
          <a:lstStyle/>
          <a:p>
            <a:fld id="{81B2619D-2B8A-42BD-A450-898F9338D485}" type="datetimeFigureOut">
              <a:rPr lang="en-IN" smtClean="0"/>
              <a:t>06-02-2023</a:t>
            </a:fld>
            <a:endParaRPr lang="en-IN"/>
          </a:p>
        </p:txBody>
      </p:sp>
      <p:sp>
        <p:nvSpPr>
          <p:cNvPr id="5" name="Footer Placeholder 4">
            <a:extLst>
              <a:ext uri="{FF2B5EF4-FFF2-40B4-BE49-F238E27FC236}">
                <a16:creationId xmlns:a16="http://schemas.microsoft.com/office/drawing/2014/main" id="{CB1568E2-D016-4226-8B5F-DF78391003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D3B9C4-2C9D-49BC-BE26-77D700FAA723}"/>
              </a:ext>
            </a:extLst>
          </p:cNvPr>
          <p:cNvSpPr>
            <a:spLocks noGrp="1"/>
          </p:cNvSpPr>
          <p:nvPr>
            <p:ph type="sldNum" sz="quarter" idx="12"/>
          </p:nvPr>
        </p:nvSpPr>
        <p:spPr/>
        <p:txBody>
          <a:bodyPr/>
          <a:lstStyle/>
          <a:p>
            <a:fld id="{6CE774FD-C1C0-4A11-B269-D5D4B6ABA5C9}" type="slidenum">
              <a:rPr lang="en-IN" smtClean="0"/>
              <a:t>‹#›</a:t>
            </a:fld>
            <a:endParaRPr lang="en-IN"/>
          </a:p>
        </p:txBody>
      </p:sp>
    </p:spTree>
    <p:extLst>
      <p:ext uri="{BB962C8B-B14F-4D97-AF65-F5344CB8AC3E}">
        <p14:creationId xmlns:p14="http://schemas.microsoft.com/office/powerpoint/2010/main" val="3402672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CD84A-708E-4659-B848-DA41A8E32D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C256EFA-1D30-410A-A297-A8741BF332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BD4950-64AA-4DC5-82BE-9FBD3332FBAA}"/>
              </a:ext>
            </a:extLst>
          </p:cNvPr>
          <p:cNvSpPr>
            <a:spLocks noGrp="1"/>
          </p:cNvSpPr>
          <p:nvPr>
            <p:ph type="dt" sz="half" idx="10"/>
          </p:nvPr>
        </p:nvSpPr>
        <p:spPr/>
        <p:txBody>
          <a:bodyPr/>
          <a:lstStyle/>
          <a:p>
            <a:fld id="{81B2619D-2B8A-42BD-A450-898F9338D485}" type="datetimeFigureOut">
              <a:rPr lang="en-IN" smtClean="0"/>
              <a:t>06-02-2023</a:t>
            </a:fld>
            <a:endParaRPr lang="en-IN"/>
          </a:p>
        </p:txBody>
      </p:sp>
      <p:sp>
        <p:nvSpPr>
          <p:cNvPr id="5" name="Footer Placeholder 4">
            <a:extLst>
              <a:ext uri="{FF2B5EF4-FFF2-40B4-BE49-F238E27FC236}">
                <a16:creationId xmlns:a16="http://schemas.microsoft.com/office/drawing/2014/main" id="{02B66B89-0155-4E5E-82F5-0054680BEC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9C36FB-2042-4C88-80DA-FCCFB00255B9}"/>
              </a:ext>
            </a:extLst>
          </p:cNvPr>
          <p:cNvSpPr>
            <a:spLocks noGrp="1"/>
          </p:cNvSpPr>
          <p:nvPr>
            <p:ph type="sldNum" sz="quarter" idx="12"/>
          </p:nvPr>
        </p:nvSpPr>
        <p:spPr/>
        <p:txBody>
          <a:bodyPr/>
          <a:lstStyle/>
          <a:p>
            <a:fld id="{6CE774FD-C1C0-4A11-B269-D5D4B6ABA5C9}" type="slidenum">
              <a:rPr lang="en-IN" smtClean="0"/>
              <a:t>‹#›</a:t>
            </a:fld>
            <a:endParaRPr lang="en-IN"/>
          </a:p>
        </p:txBody>
      </p:sp>
    </p:spTree>
    <p:extLst>
      <p:ext uri="{BB962C8B-B14F-4D97-AF65-F5344CB8AC3E}">
        <p14:creationId xmlns:p14="http://schemas.microsoft.com/office/powerpoint/2010/main" val="2074506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E6A94-5AB3-412D-B9F8-D7DDE6DAA0D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1B0E238-027C-440A-B9C1-EA5DF5B0776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EE29EDF-4391-4B19-B6BD-9D30FE6680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5FD0FA7-E2C9-42E0-A498-0C35266B177B}"/>
              </a:ext>
            </a:extLst>
          </p:cNvPr>
          <p:cNvSpPr>
            <a:spLocks noGrp="1"/>
          </p:cNvSpPr>
          <p:nvPr>
            <p:ph type="dt" sz="half" idx="10"/>
          </p:nvPr>
        </p:nvSpPr>
        <p:spPr/>
        <p:txBody>
          <a:bodyPr/>
          <a:lstStyle/>
          <a:p>
            <a:fld id="{81B2619D-2B8A-42BD-A450-898F9338D485}" type="datetimeFigureOut">
              <a:rPr lang="en-IN" smtClean="0"/>
              <a:t>06-02-2023</a:t>
            </a:fld>
            <a:endParaRPr lang="en-IN"/>
          </a:p>
        </p:txBody>
      </p:sp>
      <p:sp>
        <p:nvSpPr>
          <p:cNvPr id="6" name="Footer Placeholder 5">
            <a:extLst>
              <a:ext uri="{FF2B5EF4-FFF2-40B4-BE49-F238E27FC236}">
                <a16:creationId xmlns:a16="http://schemas.microsoft.com/office/drawing/2014/main" id="{809F65D6-23A7-42E3-8F97-DE2038BA37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C6CE109-E45F-4ED8-9015-92F075E7B397}"/>
              </a:ext>
            </a:extLst>
          </p:cNvPr>
          <p:cNvSpPr>
            <a:spLocks noGrp="1"/>
          </p:cNvSpPr>
          <p:nvPr>
            <p:ph type="sldNum" sz="quarter" idx="12"/>
          </p:nvPr>
        </p:nvSpPr>
        <p:spPr/>
        <p:txBody>
          <a:bodyPr/>
          <a:lstStyle/>
          <a:p>
            <a:fld id="{6CE774FD-C1C0-4A11-B269-D5D4B6ABA5C9}" type="slidenum">
              <a:rPr lang="en-IN" smtClean="0"/>
              <a:t>‹#›</a:t>
            </a:fld>
            <a:endParaRPr lang="en-IN"/>
          </a:p>
        </p:txBody>
      </p:sp>
    </p:spTree>
    <p:extLst>
      <p:ext uri="{BB962C8B-B14F-4D97-AF65-F5344CB8AC3E}">
        <p14:creationId xmlns:p14="http://schemas.microsoft.com/office/powerpoint/2010/main" val="3998399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6B656-35A7-4833-90C5-A4A7CB8CC16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BF15FFB-7525-4B3C-9203-8FD904BF5D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4F654F-EB77-4727-948E-4A4698659B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957C473-EAAE-4C89-A808-438E714172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C2F942-7DE6-4BDF-897C-CA2A83AF99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31F92B3-B61A-422B-B78C-D476A114834F}"/>
              </a:ext>
            </a:extLst>
          </p:cNvPr>
          <p:cNvSpPr>
            <a:spLocks noGrp="1"/>
          </p:cNvSpPr>
          <p:nvPr>
            <p:ph type="dt" sz="half" idx="10"/>
          </p:nvPr>
        </p:nvSpPr>
        <p:spPr/>
        <p:txBody>
          <a:bodyPr/>
          <a:lstStyle/>
          <a:p>
            <a:fld id="{81B2619D-2B8A-42BD-A450-898F9338D485}" type="datetimeFigureOut">
              <a:rPr lang="en-IN" smtClean="0"/>
              <a:t>06-02-2023</a:t>
            </a:fld>
            <a:endParaRPr lang="en-IN"/>
          </a:p>
        </p:txBody>
      </p:sp>
      <p:sp>
        <p:nvSpPr>
          <p:cNvPr id="8" name="Footer Placeholder 7">
            <a:extLst>
              <a:ext uri="{FF2B5EF4-FFF2-40B4-BE49-F238E27FC236}">
                <a16:creationId xmlns:a16="http://schemas.microsoft.com/office/drawing/2014/main" id="{94A9DB7C-B696-4904-9293-727C2481621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FC91CC1-0AEF-422E-9E71-1898E01E93D0}"/>
              </a:ext>
            </a:extLst>
          </p:cNvPr>
          <p:cNvSpPr>
            <a:spLocks noGrp="1"/>
          </p:cNvSpPr>
          <p:nvPr>
            <p:ph type="sldNum" sz="quarter" idx="12"/>
          </p:nvPr>
        </p:nvSpPr>
        <p:spPr/>
        <p:txBody>
          <a:bodyPr/>
          <a:lstStyle/>
          <a:p>
            <a:fld id="{6CE774FD-C1C0-4A11-B269-D5D4B6ABA5C9}" type="slidenum">
              <a:rPr lang="en-IN" smtClean="0"/>
              <a:t>‹#›</a:t>
            </a:fld>
            <a:endParaRPr lang="en-IN"/>
          </a:p>
        </p:txBody>
      </p:sp>
    </p:spTree>
    <p:extLst>
      <p:ext uri="{BB962C8B-B14F-4D97-AF65-F5344CB8AC3E}">
        <p14:creationId xmlns:p14="http://schemas.microsoft.com/office/powerpoint/2010/main" val="1095413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E976C-F7F4-4915-9C30-F12B21D1BEA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AD8BC81-475E-4797-8BE8-8AFC62E0674A}"/>
              </a:ext>
            </a:extLst>
          </p:cNvPr>
          <p:cNvSpPr>
            <a:spLocks noGrp="1"/>
          </p:cNvSpPr>
          <p:nvPr>
            <p:ph type="dt" sz="half" idx="10"/>
          </p:nvPr>
        </p:nvSpPr>
        <p:spPr/>
        <p:txBody>
          <a:bodyPr/>
          <a:lstStyle/>
          <a:p>
            <a:fld id="{81B2619D-2B8A-42BD-A450-898F9338D485}" type="datetimeFigureOut">
              <a:rPr lang="en-IN" smtClean="0"/>
              <a:t>06-02-2023</a:t>
            </a:fld>
            <a:endParaRPr lang="en-IN"/>
          </a:p>
        </p:txBody>
      </p:sp>
      <p:sp>
        <p:nvSpPr>
          <p:cNvPr id="4" name="Footer Placeholder 3">
            <a:extLst>
              <a:ext uri="{FF2B5EF4-FFF2-40B4-BE49-F238E27FC236}">
                <a16:creationId xmlns:a16="http://schemas.microsoft.com/office/drawing/2014/main" id="{9AEC91E1-F9DB-4077-9778-E4A7EC36A25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F15C983-910B-4F9B-8158-9119758DE4E5}"/>
              </a:ext>
            </a:extLst>
          </p:cNvPr>
          <p:cNvSpPr>
            <a:spLocks noGrp="1"/>
          </p:cNvSpPr>
          <p:nvPr>
            <p:ph type="sldNum" sz="quarter" idx="12"/>
          </p:nvPr>
        </p:nvSpPr>
        <p:spPr/>
        <p:txBody>
          <a:bodyPr/>
          <a:lstStyle/>
          <a:p>
            <a:fld id="{6CE774FD-C1C0-4A11-B269-D5D4B6ABA5C9}" type="slidenum">
              <a:rPr lang="en-IN" smtClean="0"/>
              <a:t>‹#›</a:t>
            </a:fld>
            <a:endParaRPr lang="en-IN"/>
          </a:p>
        </p:txBody>
      </p:sp>
    </p:spTree>
    <p:extLst>
      <p:ext uri="{BB962C8B-B14F-4D97-AF65-F5344CB8AC3E}">
        <p14:creationId xmlns:p14="http://schemas.microsoft.com/office/powerpoint/2010/main" val="3949667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B91FCC-73AD-4B82-AD4D-8D4883A2C9D3}"/>
              </a:ext>
            </a:extLst>
          </p:cNvPr>
          <p:cNvSpPr>
            <a:spLocks noGrp="1"/>
          </p:cNvSpPr>
          <p:nvPr>
            <p:ph type="dt" sz="half" idx="10"/>
          </p:nvPr>
        </p:nvSpPr>
        <p:spPr/>
        <p:txBody>
          <a:bodyPr/>
          <a:lstStyle/>
          <a:p>
            <a:fld id="{81B2619D-2B8A-42BD-A450-898F9338D485}" type="datetimeFigureOut">
              <a:rPr lang="en-IN" smtClean="0"/>
              <a:t>06-02-2023</a:t>
            </a:fld>
            <a:endParaRPr lang="en-IN"/>
          </a:p>
        </p:txBody>
      </p:sp>
      <p:sp>
        <p:nvSpPr>
          <p:cNvPr id="3" name="Footer Placeholder 2">
            <a:extLst>
              <a:ext uri="{FF2B5EF4-FFF2-40B4-BE49-F238E27FC236}">
                <a16:creationId xmlns:a16="http://schemas.microsoft.com/office/drawing/2014/main" id="{73343418-CFBF-4390-8F7C-B92486B0641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B3F91A0-BD0D-4247-99CF-79BD99C992DD}"/>
              </a:ext>
            </a:extLst>
          </p:cNvPr>
          <p:cNvSpPr>
            <a:spLocks noGrp="1"/>
          </p:cNvSpPr>
          <p:nvPr>
            <p:ph type="sldNum" sz="quarter" idx="12"/>
          </p:nvPr>
        </p:nvSpPr>
        <p:spPr/>
        <p:txBody>
          <a:bodyPr/>
          <a:lstStyle/>
          <a:p>
            <a:fld id="{6CE774FD-C1C0-4A11-B269-D5D4B6ABA5C9}" type="slidenum">
              <a:rPr lang="en-IN" smtClean="0"/>
              <a:t>‹#›</a:t>
            </a:fld>
            <a:endParaRPr lang="en-IN"/>
          </a:p>
        </p:txBody>
      </p:sp>
    </p:spTree>
    <p:extLst>
      <p:ext uri="{BB962C8B-B14F-4D97-AF65-F5344CB8AC3E}">
        <p14:creationId xmlns:p14="http://schemas.microsoft.com/office/powerpoint/2010/main" val="4040113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83D2B-C6A1-41C2-B5F9-5A75648CB9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D17523D-5200-4AE2-BA1B-6C35C744EF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6EAC8D3-E3BE-4CC4-8794-872CB0F6A9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0DB594-14B0-4918-AF1C-43B12FE4648B}"/>
              </a:ext>
            </a:extLst>
          </p:cNvPr>
          <p:cNvSpPr>
            <a:spLocks noGrp="1"/>
          </p:cNvSpPr>
          <p:nvPr>
            <p:ph type="dt" sz="half" idx="10"/>
          </p:nvPr>
        </p:nvSpPr>
        <p:spPr/>
        <p:txBody>
          <a:bodyPr/>
          <a:lstStyle/>
          <a:p>
            <a:fld id="{81B2619D-2B8A-42BD-A450-898F9338D485}" type="datetimeFigureOut">
              <a:rPr lang="en-IN" smtClean="0"/>
              <a:t>06-02-2023</a:t>
            </a:fld>
            <a:endParaRPr lang="en-IN"/>
          </a:p>
        </p:txBody>
      </p:sp>
      <p:sp>
        <p:nvSpPr>
          <p:cNvPr id="6" name="Footer Placeholder 5">
            <a:extLst>
              <a:ext uri="{FF2B5EF4-FFF2-40B4-BE49-F238E27FC236}">
                <a16:creationId xmlns:a16="http://schemas.microsoft.com/office/drawing/2014/main" id="{EC9B6ABA-F136-4082-99DA-4C8F298424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77791C-5E91-4232-A885-4D7FAB1AB9B2}"/>
              </a:ext>
            </a:extLst>
          </p:cNvPr>
          <p:cNvSpPr>
            <a:spLocks noGrp="1"/>
          </p:cNvSpPr>
          <p:nvPr>
            <p:ph type="sldNum" sz="quarter" idx="12"/>
          </p:nvPr>
        </p:nvSpPr>
        <p:spPr/>
        <p:txBody>
          <a:bodyPr/>
          <a:lstStyle/>
          <a:p>
            <a:fld id="{6CE774FD-C1C0-4A11-B269-D5D4B6ABA5C9}" type="slidenum">
              <a:rPr lang="en-IN" smtClean="0"/>
              <a:t>‹#›</a:t>
            </a:fld>
            <a:endParaRPr lang="en-IN"/>
          </a:p>
        </p:txBody>
      </p:sp>
    </p:spTree>
    <p:extLst>
      <p:ext uri="{BB962C8B-B14F-4D97-AF65-F5344CB8AC3E}">
        <p14:creationId xmlns:p14="http://schemas.microsoft.com/office/powerpoint/2010/main" val="2387306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620CF-BF75-4C46-B398-E864E8112B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43E110B-ABBD-4957-A18F-DCD9B4CFF3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96E8A93-9611-4536-ADD7-41571EC566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FD8623-C6AA-4AD7-96E8-051BBCCF796E}"/>
              </a:ext>
            </a:extLst>
          </p:cNvPr>
          <p:cNvSpPr>
            <a:spLocks noGrp="1"/>
          </p:cNvSpPr>
          <p:nvPr>
            <p:ph type="dt" sz="half" idx="10"/>
          </p:nvPr>
        </p:nvSpPr>
        <p:spPr/>
        <p:txBody>
          <a:bodyPr/>
          <a:lstStyle/>
          <a:p>
            <a:fld id="{81B2619D-2B8A-42BD-A450-898F9338D485}" type="datetimeFigureOut">
              <a:rPr lang="en-IN" smtClean="0"/>
              <a:t>06-02-2023</a:t>
            </a:fld>
            <a:endParaRPr lang="en-IN"/>
          </a:p>
        </p:txBody>
      </p:sp>
      <p:sp>
        <p:nvSpPr>
          <p:cNvPr id="6" name="Footer Placeholder 5">
            <a:extLst>
              <a:ext uri="{FF2B5EF4-FFF2-40B4-BE49-F238E27FC236}">
                <a16:creationId xmlns:a16="http://schemas.microsoft.com/office/drawing/2014/main" id="{6AAF28F0-FB76-43C4-B327-8195B338AD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90E4E4-1FC8-465C-8441-4BC78573378A}"/>
              </a:ext>
            </a:extLst>
          </p:cNvPr>
          <p:cNvSpPr>
            <a:spLocks noGrp="1"/>
          </p:cNvSpPr>
          <p:nvPr>
            <p:ph type="sldNum" sz="quarter" idx="12"/>
          </p:nvPr>
        </p:nvSpPr>
        <p:spPr/>
        <p:txBody>
          <a:bodyPr/>
          <a:lstStyle/>
          <a:p>
            <a:fld id="{6CE774FD-C1C0-4A11-B269-D5D4B6ABA5C9}" type="slidenum">
              <a:rPr lang="en-IN" smtClean="0"/>
              <a:t>‹#›</a:t>
            </a:fld>
            <a:endParaRPr lang="en-IN"/>
          </a:p>
        </p:txBody>
      </p:sp>
    </p:spTree>
    <p:extLst>
      <p:ext uri="{BB962C8B-B14F-4D97-AF65-F5344CB8AC3E}">
        <p14:creationId xmlns:p14="http://schemas.microsoft.com/office/powerpoint/2010/main" val="2277286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37EE4E-FE2A-4B1A-AA68-634F72D89C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A4D8A5E-03B7-4037-81C6-A8A32B8FDF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9057BB-DA0D-477C-8619-C858870CAE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B2619D-2B8A-42BD-A450-898F9338D485}" type="datetimeFigureOut">
              <a:rPr lang="en-IN" smtClean="0"/>
              <a:t>06-02-2023</a:t>
            </a:fld>
            <a:endParaRPr lang="en-IN"/>
          </a:p>
        </p:txBody>
      </p:sp>
      <p:sp>
        <p:nvSpPr>
          <p:cNvPr id="5" name="Footer Placeholder 4">
            <a:extLst>
              <a:ext uri="{FF2B5EF4-FFF2-40B4-BE49-F238E27FC236}">
                <a16:creationId xmlns:a16="http://schemas.microsoft.com/office/drawing/2014/main" id="{6A806360-F5D3-40EF-90C1-71C5232545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08CFEFA-435C-4B13-9966-509FE70F0A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E774FD-C1C0-4A11-B269-D5D4B6ABA5C9}" type="slidenum">
              <a:rPr lang="en-IN" smtClean="0"/>
              <a:t>‹#›</a:t>
            </a:fld>
            <a:endParaRPr lang="en-IN"/>
          </a:p>
        </p:txBody>
      </p:sp>
    </p:spTree>
    <p:extLst>
      <p:ext uri="{BB962C8B-B14F-4D97-AF65-F5344CB8AC3E}">
        <p14:creationId xmlns:p14="http://schemas.microsoft.com/office/powerpoint/2010/main" val="40026851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5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14634" y="0"/>
            <a:ext cx="12193057" cy="6858000"/>
          </a:xfrm>
          <a:prstGeom prst="rect">
            <a:avLst/>
          </a:prstGeom>
        </p:spPr>
      </p:pic>
      <p:sp>
        <p:nvSpPr>
          <p:cNvPr id="24" name="TextBox 23"/>
          <p:cNvSpPr txBox="1"/>
          <p:nvPr/>
        </p:nvSpPr>
        <p:spPr>
          <a:xfrm>
            <a:off x="743003" y="2351782"/>
            <a:ext cx="10736318" cy="584775"/>
          </a:xfrm>
          <a:prstGeom prst="rect">
            <a:avLst/>
          </a:prstGeom>
        </p:spPr>
        <p:txBody>
          <a:bodyPr wrap="square">
            <a:spAutoFit/>
          </a:bodyPr>
          <a:lstStyle>
            <a:defPPr>
              <a:defRPr lang="en-US"/>
            </a:defPPr>
            <a:lvl1pPr algn="ctr">
              <a:defRPr sz="2000">
                <a:latin typeface="Segoe UI" panose="020B0502040204020203" pitchFamily="34" charset="0"/>
                <a:ea typeface="Segoe UI" panose="020B0502040204020203" pitchFamily="34" charset="0"/>
                <a:cs typeface="Segoe UI" panose="020B0502040204020203" pitchFamily="34" charset="0"/>
              </a:defRPr>
            </a:lvl1pPr>
          </a:lstStyle>
          <a:p>
            <a:pPr defTabSz="685777">
              <a:defRPr/>
            </a:pPr>
            <a:r>
              <a:rPr lang="en-US" sz="3200" b="1" kern="0" dirty="0">
                <a:solidFill>
                  <a:prstClr val="white"/>
                </a:solidFill>
              </a:rPr>
              <a:t>18CSC207J – Advanced Programming Practice</a:t>
            </a:r>
            <a:endParaRPr lang="es-UY" sz="2400" b="1" kern="0" dirty="0">
              <a:solidFill>
                <a:prstClr val="white"/>
              </a:solidFill>
            </a:endParaRPr>
          </a:p>
        </p:txBody>
      </p:sp>
      <p:sp>
        <p:nvSpPr>
          <p:cNvPr id="4" name="Footer Placeholder 3"/>
          <p:cNvSpPr txBox="1">
            <a:spLocks/>
          </p:cNvSpPr>
          <p:nvPr/>
        </p:nvSpPr>
        <p:spPr>
          <a:xfrm>
            <a:off x="4513007" y="6356350"/>
            <a:ext cx="7954456" cy="5016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i="1" dirty="0" err="1">
                <a:solidFill>
                  <a:schemeClr val="bg1"/>
                </a:solidFill>
              </a:rPr>
              <a:t>C.Arun</a:t>
            </a:r>
            <a:r>
              <a:rPr lang="en-US" b="1" i="1" dirty="0">
                <a:solidFill>
                  <a:schemeClr val="bg1"/>
                </a:solidFill>
              </a:rPr>
              <a:t>, Asst. Prof. </a:t>
            </a:r>
            <a:r>
              <a:rPr lang="en-US" b="1" i="1" dirty="0" err="1">
                <a:solidFill>
                  <a:schemeClr val="bg1"/>
                </a:solidFill>
              </a:rPr>
              <a:t>Dept</a:t>
            </a:r>
            <a:r>
              <a:rPr lang="en-US" b="1" i="1" dirty="0">
                <a:solidFill>
                  <a:schemeClr val="bg1"/>
                </a:solidFill>
              </a:rPr>
              <a:t> of Software Engineering, School of Computing, SRMIST</a:t>
            </a:r>
            <a:endParaRPr lang="en-IN" b="1" i="1" dirty="0">
              <a:solidFill>
                <a:schemeClr val="bg1"/>
              </a:solidFill>
            </a:endParaRPr>
          </a:p>
        </p:txBody>
      </p:sp>
    </p:spTree>
    <p:extLst>
      <p:ext uri="{BB962C8B-B14F-4D97-AF65-F5344CB8AC3E}">
        <p14:creationId xmlns:p14="http://schemas.microsoft.com/office/powerpoint/2010/main" val="3660583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426173"/>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76565" y="59054"/>
            <a:ext cx="7637880" cy="369332"/>
          </a:xfrm>
          <a:prstGeom prst="rect">
            <a:avLst/>
          </a:prstGeom>
        </p:spPr>
        <p:txBody>
          <a:bodyPr vert="horz" wrap="square" lIns="0" tIns="0" rIns="0" bIns="0" rtlCol="0">
            <a:spAutoFit/>
          </a:bodyPr>
          <a:lstStyle/>
          <a:p>
            <a:pPr marL="15875"/>
            <a:r>
              <a:rPr lang="en-US" sz="2400" b="1" spc="13" dirty="0">
                <a:solidFill>
                  <a:srgbClr val="010103"/>
                </a:solidFill>
                <a:latin typeface="Arial"/>
                <a:cs typeface="Arial"/>
              </a:rPr>
              <a:t>SQL</a:t>
            </a:r>
            <a:endParaRPr sz="2400" b="1" dirty="0">
              <a:latin typeface="Arial"/>
              <a:cs typeface="Arial"/>
            </a:endParaRPr>
          </a:p>
        </p:txBody>
      </p:sp>
      <p:sp>
        <p:nvSpPr>
          <p:cNvPr id="27" name="object 20"/>
          <p:cNvSpPr/>
          <p:nvPr/>
        </p:nvSpPr>
        <p:spPr>
          <a:xfrm flipV="1">
            <a:off x="0" y="6694032"/>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sp>
        <p:nvSpPr>
          <p:cNvPr id="29" name="Rectangle 28"/>
          <p:cNvSpPr/>
          <p:nvPr/>
        </p:nvSpPr>
        <p:spPr>
          <a:xfrm>
            <a:off x="31953" y="490867"/>
            <a:ext cx="12105504" cy="6118858"/>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7" name="object 12"/>
          <p:cNvSpPr txBox="1"/>
          <p:nvPr/>
        </p:nvSpPr>
        <p:spPr>
          <a:xfrm>
            <a:off x="180108" y="545184"/>
            <a:ext cx="11855009" cy="2692404"/>
          </a:xfrm>
          <a:prstGeom prst="rect">
            <a:avLst/>
          </a:prstGeom>
        </p:spPr>
        <p:txBody>
          <a:bodyPr vert="horz" wrap="square" lIns="0" tIns="0" rIns="0" bIns="0" numCol="1" rtlCol="0">
            <a:spAutoFit/>
          </a:bodyPr>
          <a:lstStyle/>
          <a:p>
            <a:pPr fontAlgn="base">
              <a:lnSpc>
                <a:spcPct val="200000"/>
              </a:lnSpc>
            </a:pPr>
            <a:r>
              <a:rPr lang="en-US" dirty="0"/>
              <a:t>Structured Query Language is the language we use to issue commands to the database</a:t>
            </a:r>
          </a:p>
          <a:p>
            <a:pPr marL="285750" indent="-285750" fontAlgn="base">
              <a:lnSpc>
                <a:spcPct val="200000"/>
              </a:lnSpc>
              <a:buFont typeface="Arial" panose="020B0604020202020204" pitchFamily="34" charset="0"/>
              <a:buChar char="•"/>
            </a:pPr>
            <a:r>
              <a:rPr lang="en-US" dirty="0"/>
              <a:t>Create a table</a:t>
            </a:r>
          </a:p>
          <a:p>
            <a:pPr marL="285750" indent="-285750" fontAlgn="base">
              <a:lnSpc>
                <a:spcPct val="200000"/>
              </a:lnSpc>
              <a:buFont typeface="Arial" panose="020B0604020202020204" pitchFamily="34" charset="0"/>
              <a:buChar char="•"/>
            </a:pPr>
            <a:r>
              <a:rPr lang="en-US" dirty="0"/>
              <a:t>Retrieve some data</a:t>
            </a:r>
          </a:p>
          <a:p>
            <a:pPr marL="285750" indent="-285750" fontAlgn="base">
              <a:lnSpc>
                <a:spcPct val="200000"/>
              </a:lnSpc>
              <a:buFont typeface="Arial" panose="020B0604020202020204" pitchFamily="34" charset="0"/>
              <a:buChar char="•"/>
            </a:pPr>
            <a:r>
              <a:rPr lang="en-US" dirty="0"/>
              <a:t>Insert data</a:t>
            </a:r>
          </a:p>
          <a:p>
            <a:pPr marL="285750" indent="-285750" fontAlgn="base">
              <a:lnSpc>
                <a:spcPct val="200000"/>
              </a:lnSpc>
              <a:buFont typeface="Arial" panose="020B0604020202020204" pitchFamily="34" charset="0"/>
              <a:buChar char="•"/>
            </a:pPr>
            <a:r>
              <a:rPr lang="en-US" dirty="0"/>
              <a:t>Delete data </a:t>
            </a:r>
          </a:p>
        </p:txBody>
      </p:sp>
    </p:spTree>
    <p:extLst>
      <p:ext uri="{BB962C8B-B14F-4D97-AF65-F5344CB8AC3E}">
        <p14:creationId xmlns:p14="http://schemas.microsoft.com/office/powerpoint/2010/main" val="321585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426173"/>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76565" y="59054"/>
            <a:ext cx="7637880" cy="369332"/>
          </a:xfrm>
          <a:prstGeom prst="rect">
            <a:avLst/>
          </a:prstGeom>
        </p:spPr>
        <p:txBody>
          <a:bodyPr vert="horz" wrap="square" lIns="0" tIns="0" rIns="0" bIns="0" rtlCol="0">
            <a:spAutoFit/>
          </a:bodyPr>
          <a:lstStyle/>
          <a:p>
            <a:pPr marL="15875"/>
            <a:r>
              <a:rPr lang="en-US" sz="2400" b="1" spc="13" dirty="0">
                <a:solidFill>
                  <a:srgbClr val="010103"/>
                </a:solidFill>
                <a:latin typeface="Arial"/>
                <a:cs typeface="Arial"/>
              </a:rPr>
              <a:t>SQL – CURD Operations</a:t>
            </a:r>
            <a:endParaRPr sz="2400" b="1" dirty="0">
              <a:latin typeface="Arial"/>
              <a:cs typeface="Arial"/>
            </a:endParaRPr>
          </a:p>
        </p:txBody>
      </p:sp>
      <p:sp>
        <p:nvSpPr>
          <p:cNvPr id="27" name="object 20"/>
          <p:cNvSpPr/>
          <p:nvPr/>
        </p:nvSpPr>
        <p:spPr>
          <a:xfrm flipV="1">
            <a:off x="0" y="6694032"/>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sp>
        <p:nvSpPr>
          <p:cNvPr id="29" name="Rectangle 28"/>
          <p:cNvSpPr/>
          <p:nvPr/>
        </p:nvSpPr>
        <p:spPr>
          <a:xfrm>
            <a:off x="31953" y="490867"/>
            <a:ext cx="12105504" cy="6118858"/>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pic>
        <p:nvPicPr>
          <p:cNvPr id="4" name="Picture 3">
            <a:extLst>
              <a:ext uri="{FF2B5EF4-FFF2-40B4-BE49-F238E27FC236}">
                <a16:creationId xmlns:a16="http://schemas.microsoft.com/office/drawing/2014/main" id="{1086DF6F-C7AA-4DCF-BADE-DD2561A0C748}"/>
              </a:ext>
            </a:extLst>
          </p:cNvPr>
          <p:cNvPicPr>
            <a:picLocks noChangeAspect="1"/>
          </p:cNvPicPr>
          <p:nvPr/>
        </p:nvPicPr>
        <p:blipFill>
          <a:blip r:embed="rId3"/>
          <a:stretch>
            <a:fillRect/>
          </a:stretch>
        </p:blipFill>
        <p:spPr>
          <a:xfrm>
            <a:off x="1676582" y="4329112"/>
            <a:ext cx="8838835" cy="1228717"/>
          </a:xfrm>
          <a:prstGeom prst="rect">
            <a:avLst/>
          </a:prstGeom>
        </p:spPr>
      </p:pic>
      <p:pic>
        <p:nvPicPr>
          <p:cNvPr id="12" name="Picture 11">
            <a:extLst>
              <a:ext uri="{FF2B5EF4-FFF2-40B4-BE49-F238E27FC236}">
                <a16:creationId xmlns:a16="http://schemas.microsoft.com/office/drawing/2014/main" id="{D94A0A0D-F235-417D-A5A4-591335A1DE62}"/>
              </a:ext>
            </a:extLst>
          </p:cNvPr>
          <p:cNvPicPr>
            <a:picLocks noChangeAspect="1"/>
          </p:cNvPicPr>
          <p:nvPr/>
        </p:nvPicPr>
        <p:blipFill>
          <a:blip r:embed="rId4"/>
          <a:stretch>
            <a:fillRect/>
          </a:stretch>
        </p:blipFill>
        <p:spPr>
          <a:xfrm>
            <a:off x="1676582" y="747155"/>
            <a:ext cx="8838835" cy="2649066"/>
          </a:xfrm>
          <a:prstGeom prst="rect">
            <a:avLst/>
          </a:prstGeom>
        </p:spPr>
      </p:pic>
    </p:spTree>
    <p:extLst>
      <p:ext uri="{BB962C8B-B14F-4D97-AF65-F5344CB8AC3E}">
        <p14:creationId xmlns:p14="http://schemas.microsoft.com/office/powerpoint/2010/main" val="395072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426173"/>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76565" y="59054"/>
            <a:ext cx="7637880" cy="369332"/>
          </a:xfrm>
          <a:prstGeom prst="rect">
            <a:avLst/>
          </a:prstGeom>
        </p:spPr>
        <p:txBody>
          <a:bodyPr vert="horz" wrap="square" lIns="0" tIns="0" rIns="0" bIns="0" rtlCol="0">
            <a:spAutoFit/>
          </a:bodyPr>
          <a:lstStyle/>
          <a:p>
            <a:pPr marL="15875"/>
            <a:r>
              <a:rPr lang="en-US" sz="2400" b="1" spc="13" dirty="0">
                <a:solidFill>
                  <a:srgbClr val="010103"/>
                </a:solidFill>
                <a:latin typeface="Arial"/>
                <a:cs typeface="Arial"/>
              </a:rPr>
              <a:t>SQL – CURD Operations</a:t>
            </a:r>
            <a:endParaRPr sz="2400" b="1" dirty="0">
              <a:latin typeface="Arial"/>
              <a:cs typeface="Arial"/>
            </a:endParaRPr>
          </a:p>
        </p:txBody>
      </p:sp>
      <p:sp>
        <p:nvSpPr>
          <p:cNvPr id="27" name="object 20"/>
          <p:cNvSpPr/>
          <p:nvPr/>
        </p:nvSpPr>
        <p:spPr>
          <a:xfrm flipV="1">
            <a:off x="0" y="6694032"/>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sp>
        <p:nvSpPr>
          <p:cNvPr id="29" name="Rectangle 28"/>
          <p:cNvSpPr/>
          <p:nvPr/>
        </p:nvSpPr>
        <p:spPr>
          <a:xfrm>
            <a:off x="31953" y="490867"/>
            <a:ext cx="12105504" cy="6118858"/>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pic>
        <p:nvPicPr>
          <p:cNvPr id="6" name="Picture 5">
            <a:extLst>
              <a:ext uri="{FF2B5EF4-FFF2-40B4-BE49-F238E27FC236}">
                <a16:creationId xmlns:a16="http://schemas.microsoft.com/office/drawing/2014/main" id="{3A09D1C3-CE2B-47CA-876B-437AEB48783D}"/>
              </a:ext>
            </a:extLst>
          </p:cNvPr>
          <p:cNvPicPr>
            <a:picLocks noChangeAspect="1"/>
          </p:cNvPicPr>
          <p:nvPr/>
        </p:nvPicPr>
        <p:blipFill>
          <a:blip r:embed="rId3"/>
          <a:stretch>
            <a:fillRect/>
          </a:stretch>
        </p:blipFill>
        <p:spPr>
          <a:xfrm>
            <a:off x="990379" y="1954897"/>
            <a:ext cx="8274763" cy="1627822"/>
          </a:xfrm>
          <a:prstGeom prst="rect">
            <a:avLst/>
          </a:prstGeom>
        </p:spPr>
      </p:pic>
      <p:pic>
        <p:nvPicPr>
          <p:cNvPr id="10" name="Picture 9">
            <a:extLst>
              <a:ext uri="{FF2B5EF4-FFF2-40B4-BE49-F238E27FC236}">
                <a16:creationId xmlns:a16="http://schemas.microsoft.com/office/drawing/2014/main" id="{E1F16F55-FD3A-41F0-B26B-B7A1AFF98584}"/>
              </a:ext>
            </a:extLst>
          </p:cNvPr>
          <p:cNvPicPr>
            <a:picLocks noChangeAspect="1"/>
          </p:cNvPicPr>
          <p:nvPr/>
        </p:nvPicPr>
        <p:blipFill>
          <a:blip r:embed="rId4"/>
          <a:stretch>
            <a:fillRect/>
          </a:stretch>
        </p:blipFill>
        <p:spPr>
          <a:xfrm>
            <a:off x="961584" y="4131578"/>
            <a:ext cx="8055202" cy="1627822"/>
          </a:xfrm>
          <a:prstGeom prst="rect">
            <a:avLst/>
          </a:prstGeom>
        </p:spPr>
      </p:pic>
      <p:pic>
        <p:nvPicPr>
          <p:cNvPr id="14" name="Picture 13">
            <a:extLst>
              <a:ext uri="{FF2B5EF4-FFF2-40B4-BE49-F238E27FC236}">
                <a16:creationId xmlns:a16="http://schemas.microsoft.com/office/drawing/2014/main" id="{9C9DFD4E-738A-44C5-8F20-E8DCCA79F93B}"/>
              </a:ext>
            </a:extLst>
          </p:cNvPr>
          <p:cNvPicPr>
            <a:picLocks noChangeAspect="1"/>
          </p:cNvPicPr>
          <p:nvPr/>
        </p:nvPicPr>
        <p:blipFill>
          <a:blip r:embed="rId5"/>
          <a:stretch>
            <a:fillRect/>
          </a:stretch>
        </p:blipFill>
        <p:spPr>
          <a:xfrm>
            <a:off x="961584" y="642583"/>
            <a:ext cx="8303559" cy="1143000"/>
          </a:xfrm>
          <a:prstGeom prst="rect">
            <a:avLst/>
          </a:prstGeom>
        </p:spPr>
      </p:pic>
    </p:spTree>
    <p:extLst>
      <p:ext uri="{BB962C8B-B14F-4D97-AF65-F5344CB8AC3E}">
        <p14:creationId xmlns:p14="http://schemas.microsoft.com/office/powerpoint/2010/main" val="15411545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426173"/>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76565" y="59054"/>
            <a:ext cx="7637880" cy="369332"/>
          </a:xfrm>
          <a:prstGeom prst="rect">
            <a:avLst/>
          </a:prstGeom>
        </p:spPr>
        <p:txBody>
          <a:bodyPr vert="horz" wrap="square" lIns="0" tIns="0" rIns="0" bIns="0" rtlCol="0">
            <a:spAutoFit/>
          </a:bodyPr>
          <a:lstStyle/>
          <a:p>
            <a:pPr marL="15875"/>
            <a:r>
              <a:rPr lang="en-US" sz="2400" b="1" spc="13" dirty="0">
                <a:solidFill>
                  <a:srgbClr val="010103"/>
                </a:solidFill>
                <a:latin typeface="Arial"/>
                <a:cs typeface="Arial"/>
              </a:rPr>
              <a:t>SQL – CURD Operations</a:t>
            </a:r>
            <a:endParaRPr sz="2400" b="1" dirty="0">
              <a:latin typeface="Arial"/>
              <a:cs typeface="Arial"/>
            </a:endParaRPr>
          </a:p>
        </p:txBody>
      </p:sp>
      <p:sp>
        <p:nvSpPr>
          <p:cNvPr id="27" name="object 20"/>
          <p:cNvSpPr/>
          <p:nvPr/>
        </p:nvSpPr>
        <p:spPr>
          <a:xfrm flipV="1">
            <a:off x="0" y="6694032"/>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sp>
        <p:nvSpPr>
          <p:cNvPr id="29" name="Rectangle 28"/>
          <p:cNvSpPr/>
          <p:nvPr/>
        </p:nvSpPr>
        <p:spPr>
          <a:xfrm>
            <a:off x="31953" y="490867"/>
            <a:ext cx="12105504" cy="6118858"/>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pic>
        <p:nvPicPr>
          <p:cNvPr id="16" name="Picture 15">
            <a:extLst>
              <a:ext uri="{FF2B5EF4-FFF2-40B4-BE49-F238E27FC236}">
                <a16:creationId xmlns:a16="http://schemas.microsoft.com/office/drawing/2014/main" id="{B2870267-F339-4D31-9DA5-2AC34CD1C961}"/>
              </a:ext>
            </a:extLst>
          </p:cNvPr>
          <p:cNvPicPr>
            <a:picLocks noChangeAspect="1"/>
          </p:cNvPicPr>
          <p:nvPr/>
        </p:nvPicPr>
        <p:blipFill>
          <a:blip r:embed="rId3"/>
          <a:stretch>
            <a:fillRect/>
          </a:stretch>
        </p:blipFill>
        <p:spPr>
          <a:xfrm>
            <a:off x="824498" y="621358"/>
            <a:ext cx="9248775" cy="5857875"/>
          </a:xfrm>
          <a:prstGeom prst="rect">
            <a:avLst/>
          </a:prstGeom>
        </p:spPr>
      </p:pic>
    </p:spTree>
    <p:extLst>
      <p:ext uri="{BB962C8B-B14F-4D97-AF65-F5344CB8AC3E}">
        <p14:creationId xmlns:p14="http://schemas.microsoft.com/office/powerpoint/2010/main" val="3899502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0" y="6858000"/>
                </a:moveTo>
                <a:lnTo>
                  <a:pt x="12192000" y="6858000"/>
                </a:lnTo>
                <a:lnTo>
                  <a:pt x="12192000" y="0"/>
                </a:lnTo>
                <a:lnTo>
                  <a:pt x="0" y="0"/>
                </a:lnTo>
                <a:lnTo>
                  <a:pt x="0" y="6858000"/>
                </a:lnTo>
                <a:close/>
              </a:path>
            </a:pathLst>
          </a:custGeom>
          <a:solidFill>
            <a:srgbClr val="EEECE2"/>
          </a:solidFill>
        </p:spPr>
        <p:txBody>
          <a:bodyPr wrap="square" lIns="0" tIns="0" rIns="0" bIns="0" rtlCol="0"/>
          <a:lstStyle/>
          <a:p>
            <a:endParaRPr/>
          </a:p>
        </p:txBody>
      </p:sp>
      <p:sp>
        <p:nvSpPr>
          <p:cNvPr id="3" name="object 3"/>
          <p:cNvSpPr/>
          <p:nvPr/>
        </p:nvSpPr>
        <p:spPr>
          <a:xfrm>
            <a:off x="8153400" y="5711190"/>
            <a:ext cx="3276600" cy="384810"/>
          </a:xfrm>
          <a:custGeom>
            <a:avLst/>
            <a:gdLst/>
            <a:ahLst/>
            <a:cxnLst/>
            <a:rect l="l" t="t" r="r" b="b"/>
            <a:pathLst>
              <a:path w="3276600" h="384810">
                <a:moveTo>
                  <a:pt x="0" y="384810"/>
                </a:moveTo>
                <a:lnTo>
                  <a:pt x="3276600" y="384810"/>
                </a:lnTo>
                <a:lnTo>
                  <a:pt x="3276600" y="0"/>
                </a:lnTo>
                <a:lnTo>
                  <a:pt x="0" y="0"/>
                </a:lnTo>
                <a:lnTo>
                  <a:pt x="0" y="384810"/>
                </a:lnTo>
                <a:close/>
              </a:path>
            </a:pathLst>
          </a:custGeom>
          <a:solidFill>
            <a:srgbClr val="181B0D"/>
          </a:solidFill>
        </p:spPr>
        <p:txBody>
          <a:bodyPr wrap="square" lIns="0" tIns="0" rIns="0" bIns="0" rtlCol="0"/>
          <a:lstStyle/>
          <a:p>
            <a:endParaRPr/>
          </a:p>
        </p:txBody>
      </p:sp>
      <p:sp>
        <p:nvSpPr>
          <p:cNvPr id="4" name="object 4"/>
          <p:cNvSpPr/>
          <p:nvPr/>
        </p:nvSpPr>
        <p:spPr>
          <a:xfrm>
            <a:off x="11023981" y="1685925"/>
            <a:ext cx="406400" cy="4025265"/>
          </a:xfrm>
          <a:custGeom>
            <a:avLst/>
            <a:gdLst/>
            <a:ahLst/>
            <a:cxnLst/>
            <a:rect l="l" t="t" r="r" b="b"/>
            <a:pathLst>
              <a:path w="406400" h="4025265">
                <a:moveTo>
                  <a:pt x="406019" y="0"/>
                </a:moveTo>
                <a:lnTo>
                  <a:pt x="0" y="0"/>
                </a:lnTo>
                <a:lnTo>
                  <a:pt x="0" y="4025074"/>
                </a:lnTo>
                <a:lnTo>
                  <a:pt x="406019" y="4025074"/>
                </a:lnTo>
                <a:lnTo>
                  <a:pt x="406019" y="0"/>
                </a:lnTo>
                <a:close/>
              </a:path>
            </a:pathLst>
          </a:custGeom>
          <a:solidFill>
            <a:srgbClr val="181B0D"/>
          </a:solidFill>
        </p:spPr>
        <p:txBody>
          <a:bodyPr wrap="square" lIns="0" tIns="0" rIns="0" bIns="0" rtlCol="0"/>
          <a:lstStyle/>
          <a:p>
            <a:endParaRPr/>
          </a:p>
        </p:txBody>
      </p:sp>
      <p:sp>
        <p:nvSpPr>
          <p:cNvPr id="5" name="object 5"/>
          <p:cNvSpPr/>
          <p:nvPr/>
        </p:nvSpPr>
        <p:spPr>
          <a:xfrm>
            <a:off x="752475" y="1127760"/>
            <a:ext cx="406400" cy="4025900"/>
          </a:xfrm>
          <a:custGeom>
            <a:avLst/>
            <a:gdLst/>
            <a:ahLst/>
            <a:cxnLst/>
            <a:rect l="l" t="t" r="r" b="b"/>
            <a:pathLst>
              <a:path w="406400" h="4025900">
                <a:moveTo>
                  <a:pt x="0" y="4025900"/>
                </a:moveTo>
                <a:lnTo>
                  <a:pt x="405891" y="4025900"/>
                </a:lnTo>
                <a:lnTo>
                  <a:pt x="405891" y="0"/>
                </a:lnTo>
                <a:lnTo>
                  <a:pt x="0" y="0"/>
                </a:lnTo>
                <a:lnTo>
                  <a:pt x="0" y="4025900"/>
                </a:lnTo>
                <a:close/>
              </a:path>
            </a:pathLst>
          </a:custGeom>
          <a:solidFill>
            <a:srgbClr val="181B0D"/>
          </a:solidFill>
        </p:spPr>
        <p:txBody>
          <a:bodyPr wrap="square" lIns="0" tIns="0" rIns="0" bIns="0" rtlCol="0"/>
          <a:lstStyle/>
          <a:p>
            <a:endParaRPr/>
          </a:p>
        </p:txBody>
      </p:sp>
      <p:sp>
        <p:nvSpPr>
          <p:cNvPr id="6" name="object 6"/>
          <p:cNvSpPr/>
          <p:nvPr/>
        </p:nvSpPr>
        <p:spPr>
          <a:xfrm>
            <a:off x="752475" y="1079500"/>
            <a:ext cx="3276600" cy="48260"/>
          </a:xfrm>
          <a:custGeom>
            <a:avLst/>
            <a:gdLst/>
            <a:ahLst/>
            <a:cxnLst/>
            <a:rect l="l" t="t" r="r" b="b"/>
            <a:pathLst>
              <a:path w="3276600" h="48259">
                <a:moveTo>
                  <a:pt x="0" y="48259"/>
                </a:moveTo>
                <a:lnTo>
                  <a:pt x="3276426" y="48259"/>
                </a:lnTo>
                <a:lnTo>
                  <a:pt x="3276426" y="0"/>
                </a:lnTo>
                <a:lnTo>
                  <a:pt x="0" y="0"/>
                </a:lnTo>
                <a:lnTo>
                  <a:pt x="0" y="48259"/>
                </a:lnTo>
                <a:close/>
              </a:path>
            </a:pathLst>
          </a:custGeom>
          <a:solidFill>
            <a:srgbClr val="181B0D"/>
          </a:solidFill>
        </p:spPr>
        <p:txBody>
          <a:bodyPr wrap="square" lIns="0" tIns="0" rIns="0" bIns="0" rtlCol="0"/>
          <a:lstStyle/>
          <a:p>
            <a:endParaRPr/>
          </a:p>
        </p:txBody>
      </p:sp>
      <p:sp>
        <p:nvSpPr>
          <p:cNvPr id="7" name="object 7"/>
          <p:cNvSpPr/>
          <p:nvPr/>
        </p:nvSpPr>
        <p:spPr>
          <a:xfrm>
            <a:off x="752475" y="982980"/>
            <a:ext cx="3276600" cy="96520"/>
          </a:xfrm>
          <a:custGeom>
            <a:avLst/>
            <a:gdLst/>
            <a:ahLst/>
            <a:cxnLst/>
            <a:rect l="l" t="t" r="r" b="b"/>
            <a:pathLst>
              <a:path w="3276600" h="96519">
                <a:moveTo>
                  <a:pt x="0" y="96520"/>
                </a:moveTo>
                <a:lnTo>
                  <a:pt x="3276217" y="96520"/>
                </a:lnTo>
                <a:lnTo>
                  <a:pt x="3276217" y="0"/>
                </a:lnTo>
                <a:lnTo>
                  <a:pt x="0" y="0"/>
                </a:lnTo>
                <a:lnTo>
                  <a:pt x="0" y="96520"/>
                </a:lnTo>
                <a:close/>
              </a:path>
            </a:pathLst>
          </a:custGeom>
          <a:solidFill>
            <a:srgbClr val="181B0D"/>
          </a:solidFill>
        </p:spPr>
        <p:txBody>
          <a:bodyPr wrap="square" lIns="0" tIns="0" rIns="0" bIns="0" rtlCol="0"/>
          <a:lstStyle/>
          <a:p>
            <a:endParaRPr/>
          </a:p>
        </p:txBody>
      </p:sp>
      <p:sp>
        <p:nvSpPr>
          <p:cNvPr id="8" name="object 8"/>
          <p:cNvSpPr/>
          <p:nvPr/>
        </p:nvSpPr>
        <p:spPr>
          <a:xfrm>
            <a:off x="752475" y="889000"/>
            <a:ext cx="3276600" cy="93980"/>
          </a:xfrm>
          <a:custGeom>
            <a:avLst/>
            <a:gdLst/>
            <a:ahLst/>
            <a:cxnLst/>
            <a:rect l="l" t="t" r="r" b="b"/>
            <a:pathLst>
              <a:path w="3276600" h="93980">
                <a:moveTo>
                  <a:pt x="0" y="93979"/>
                </a:moveTo>
                <a:lnTo>
                  <a:pt x="3276282" y="93979"/>
                </a:lnTo>
                <a:lnTo>
                  <a:pt x="3276282" y="0"/>
                </a:lnTo>
                <a:lnTo>
                  <a:pt x="0" y="0"/>
                </a:lnTo>
                <a:lnTo>
                  <a:pt x="0" y="93979"/>
                </a:lnTo>
                <a:close/>
              </a:path>
            </a:pathLst>
          </a:custGeom>
          <a:solidFill>
            <a:srgbClr val="181B0D"/>
          </a:solidFill>
        </p:spPr>
        <p:txBody>
          <a:bodyPr wrap="square" lIns="0" tIns="0" rIns="0" bIns="0" rtlCol="0"/>
          <a:lstStyle/>
          <a:p>
            <a:endParaRPr/>
          </a:p>
        </p:txBody>
      </p:sp>
      <p:sp>
        <p:nvSpPr>
          <p:cNvPr id="9" name="object 9"/>
          <p:cNvSpPr/>
          <p:nvPr/>
        </p:nvSpPr>
        <p:spPr>
          <a:xfrm>
            <a:off x="752475" y="792480"/>
            <a:ext cx="3276600" cy="96520"/>
          </a:xfrm>
          <a:custGeom>
            <a:avLst/>
            <a:gdLst/>
            <a:ahLst/>
            <a:cxnLst/>
            <a:rect l="l" t="t" r="r" b="b"/>
            <a:pathLst>
              <a:path w="3276600" h="96519">
                <a:moveTo>
                  <a:pt x="0" y="96520"/>
                </a:moveTo>
                <a:lnTo>
                  <a:pt x="3276347" y="96520"/>
                </a:lnTo>
                <a:lnTo>
                  <a:pt x="3276347" y="0"/>
                </a:lnTo>
                <a:lnTo>
                  <a:pt x="0" y="0"/>
                </a:lnTo>
                <a:lnTo>
                  <a:pt x="0" y="96520"/>
                </a:lnTo>
                <a:close/>
              </a:path>
            </a:pathLst>
          </a:custGeom>
          <a:solidFill>
            <a:srgbClr val="181B0D"/>
          </a:solidFill>
        </p:spPr>
        <p:txBody>
          <a:bodyPr wrap="square" lIns="0" tIns="0" rIns="0" bIns="0" rtlCol="0"/>
          <a:lstStyle/>
          <a:p>
            <a:endParaRPr/>
          </a:p>
        </p:txBody>
      </p:sp>
      <p:sp>
        <p:nvSpPr>
          <p:cNvPr id="10" name="object 10"/>
          <p:cNvSpPr/>
          <p:nvPr/>
        </p:nvSpPr>
        <p:spPr>
          <a:xfrm>
            <a:off x="752475" y="742950"/>
            <a:ext cx="3276600" cy="49530"/>
          </a:xfrm>
          <a:custGeom>
            <a:avLst/>
            <a:gdLst/>
            <a:ahLst/>
            <a:cxnLst/>
            <a:rect l="l" t="t" r="r" b="b"/>
            <a:pathLst>
              <a:path w="3276600" h="49529">
                <a:moveTo>
                  <a:pt x="0" y="49529"/>
                </a:moveTo>
                <a:lnTo>
                  <a:pt x="3276135" y="49529"/>
                </a:lnTo>
                <a:lnTo>
                  <a:pt x="3276135" y="0"/>
                </a:lnTo>
                <a:lnTo>
                  <a:pt x="0" y="0"/>
                </a:lnTo>
                <a:lnTo>
                  <a:pt x="0" y="49529"/>
                </a:lnTo>
                <a:close/>
              </a:path>
            </a:pathLst>
          </a:custGeom>
          <a:solidFill>
            <a:srgbClr val="181B0D"/>
          </a:solidFill>
        </p:spPr>
        <p:txBody>
          <a:bodyPr wrap="square" lIns="0" tIns="0" rIns="0" bIns="0" rtlCol="0"/>
          <a:lstStyle/>
          <a:p>
            <a:endParaRPr/>
          </a:p>
        </p:txBody>
      </p:sp>
      <p:sp>
        <p:nvSpPr>
          <p:cNvPr id="11" name="object 11"/>
          <p:cNvSpPr/>
          <p:nvPr/>
        </p:nvSpPr>
        <p:spPr>
          <a:xfrm>
            <a:off x="1158366" y="1128141"/>
            <a:ext cx="2870835" cy="0"/>
          </a:xfrm>
          <a:custGeom>
            <a:avLst/>
            <a:gdLst/>
            <a:ahLst/>
            <a:cxnLst/>
            <a:rect l="l" t="t" r="r" b="b"/>
            <a:pathLst>
              <a:path w="2870835">
                <a:moveTo>
                  <a:pt x="0" y="0"/>
                </a:moveTo>
                <a:lnTo>
                  <a:pt x="2870708" y="0"/>
                </a:lnTo>
              </a:path>
            </a:pathLst>
          </a:custGeom>
          <a:ln w="3175">
            <a:solidFill>
              <a:srgbClr val="181B0D"/>
            </a:solidFill>
          </a:ln>
        </p:spPr>
        <p:txBody>
          <a:bodyPr wrap="square" lIns="0" tIns="0" rIns="0" bIns="0" rtlCol="0"/>
          <a:lstStyle/>
          <a:p>
            <a:endParaRPr/>
          </a:p>
        </p:txBody>
      </p:sp>
      <p:sp>
        <p:nvSpPr>
          <p:cNvPr id="12" name="object 12"/>
          <p:cNvSpPr txBox="1">
            <a:spLocks noGrp="1"/>
          </p:cNvSpPr>
          <p:nvPr>
            <p:ph type="title"/>
          </p:nvPr>
        </p:nvSpPr>
        <p:spPr>
          <a:xfrm>
            <a:off x="3578225" y="1162050"/>
            <a:ext cx="5045710" cy="1033144"/>
          </a:xfrm>
          <a:prstGeom prst="rect">
            <a:avLst/>
          </a:prstGeom>
        </p:spPr>
        <p:txBody>
          <a:bodyPr vert="horz" wrap="square" lIns="0" tIns="13970" rIns="0" bIns="0" rtlCol="0">
            <a:spAutoFit/>
          </a:bodyPr>
          <a:lstStyle/>
          <a:p>
            <a:pPr marL="12700">
              <a:lnSpc>
                <a:spcPct val="100000"/>
              </a:lnSpc>
              <a:spcBef>
                <a:spcPts val="110"/>
              </a:spcBef>
            </a:pPr>
            <a:r>
              <a:rPr sz="6600" b="0" spc="-50" dirty="0">
                <a:solidFill>
                  <a:srgbClr val="C00000"/>
                </a:solidFill>
                <a:latin typeface="Arial"/>
                <a:cs typeface="Arial"/>
              </a:rPr>
              <a:t>IMPERATIVE</a:t>
            </a:r>
            <a:endParaRPr sz="6600">
              <a:latin typeface="Arial"/>
              <a:cs typeface="Arial"/>
            </a:endParaRPr>
          </a:p>
        </p:txBody>
      </p:sp>
      <p:sp>
        <p:nvSpPr>
          <p:cNvPr id="13" name="object 13"/>
          <p:cNvSpPr txBox="1"/>
          <p:nvPr/>
        </p:nvSpPr>
        <p:spPr>
          <a:xfrm>
            <a:off x="2825369" y="2058670"/>
            <a:ext cx="6546850" cy="1929764"/>
          </a:xfrm>
          <a:prstGeom prst="rect">
            <a:avLst/>
          </a:prstGeom>
        </p:spPr>
        <p:txBody>
          <a:bodyPr vert="horz" wrap="square" lIns="0" tIns="134620" rIns="0" bIns="0" rtlCol="0">
            <a:spAutoFit/>
          </a:bodyPr>
          <a:lstStyle/>
          <a:p>
            <a:pPr marL="1070610" marR="5080" indent="-1058545">
              <a:lnSpc>
                <a:spcPts val="7059"/>
              </a:lnSpc>
              <a:spcBef>
                <a:spcPts val="1060"/>
              </a:spcBef>
            </a:pPr>
            <a:r>
              <a:rPr sz="6600" spc="5" dirty="0">
                <a:solidFill>
                  <a:srgbClr val="C00000"/>
                </a:solidFill>
                <a:latin typeface="Arial"/>
                <a:cs typeface="Arial"/>
              </a:rPr>
              <a:t>P</a:t>
            </a:r>
            <a:r>
              <a:rPr sz="6600" spc="40" dirty="0">
                <a:solidFill>
                  <a:srgbClr val="C00000"/>
                </a:solidFill>
                <a:latin typeface="Arial"/>
                <a:cs typeface="Arial"/>
              </a:rPr>
              <a:t>R</a:t>
            </a:r>
            <a:r>
              <a:rPr sz="6600" spc="-35" dirty="0">
                <a:solidFill>
                  <a:srgbClr val="C00000"/>
                </a:solidFill>
                <a:latin typeface="Arial"/>
                <a:cs typeface="Arial"/>
              </a:rPr>
              <a:t>OG</a:t>
            </a:r>
            <a:r>
              <a:rPr sz="6600" spc="30" dirty="0">
                <a:solidFill>
                  <a:srgbClr val="C00000"/>
                </a:solidFill>
                <a:latin typeface="Arial"/>
                <a:cs typeface="Arial"/>
              </a:rPr>
              <a:t>R</a:t>
            </a:r>
            <a:r>
              <a:rPr sz="6600" spc="5" dirty="0">
                <a:solidFill>
                  <a:srgbClr val="C00000"/>
                </a:solidFill>
                <a:latin typeface="Arial"/>
                <a:cs typeface="Arial"/>
              </a:rPr>
              <a:t>AM</a:t>
            </a:r>
            <a:r>
              <a:rPr sz="6600" spc="-35" dirty="0">
                <a:solidFill>
                  <a:srgbClr val="C00000"/>
                </a:solidFill>
                <a:latin typeface="Arial"/>
                <a:cs typeface="Arial"/>
              </a:rPr>
              <a:t>M</a:t>
            </a:r>
            <a:r>
              <a:rPr sz="6600" spc="-40" dirty="0">
                <a:solidFill>
                  <a:srgbClr val="C00000"/>
                </a:solidFill>
                <a:latin typeface="Arial"/>
                <a:cs typeface="Arial"/>
              </a:rPr>
              <a:t>I</a:t>
            </a:r>
            <a:r>
              <a:rPr sz="6600" spc="30" dirty="0">
                <a:solidFill>
                  <a:srgbClr val="C00000"/>
                </a:solidFill>
                <a:latin typeface="Arial"/>
                <a:cs typeface="Arial"/>
              </a:rPr>
              <a:t>N</a:t>
            </a:r>
            <a:r>
              <a:rPr sz="6600" spc="5" dirty="0">
                <a:solidFill>
                  <a:srgbClr val="C00000"/>
                </a:solidFill>
                <a:latin typeface="Arial"/>
                <a:cs typeface="Arial"/>
              </a:rPr>
              <a:t>G  </a:t>
            </a:r>
            <a:r>
              <a:rPr sz="6600" spc="-60" dirty="0">
                <a:solidFill>
                  <a:srgbClr val="C00000"/>
                </a:solidFill>
                <a:latin typeface="Arial"/>
                <a:cs typeface="Arial"/>
              </a:rPr>
              <a:t>PARADIGM</a:t>
            </a:r>
            <a:endParaRPr sz="6600">
              <a:latin typeface="Arial"/>
              <a:cs typeface="Arial"/>
            </a:endParaRPr>
          </a:p>
        </p:txBody>
      </p:sp>
      <p:sp>
        <p:nvSpPr>
          <p:cNvPr id="14" name="object 14"/>
          <p:cNvSpPr txBox="1"/>
          <p:nvPr/>
        </p:nvSpPr>
        <p:spPr>
          <a:xfrm>
            <a:off x="4388484" y="3957979"/>
            <a:ext cx="6541134" cy="1600200"/>
          </a:xfrm>
          <a:prstGeom prst="rect">
            <a:avLst/>
          </a:prstGeom>
        </p:spPr>
        <p:txBody>
          <a:bodyPr vert="horz" wrap="square" lIns="0" tIns="52705" rIns="0" bIns="0" rtlCol="0">
            <a:spAutoFit/>
          </a:bodyPr>
          <a:lstStyle/>
          <a:p>
            <a:pPr marL="2166620">
              <a:lnSpc>
                <a:spcPct val="100000"/>
              </a:lnSpc>
              <a:spcBef>
                <a:spcPts val="415"/>
              </a:spcBef>
            </a:pPr>
            <a:r>
              <a:rPr sz="2300" spc="-25" dirty="0">
                <a:solidFill>
                  <a:srgbClr val="181B0D"/>
                </a:solidFill>
                <a:latin typeface="Arial"/>
                <a:cs typeface="Arial"/>
              </a:rPr>
              <a:t>Mrs. </a:t>
            </a:r>
            <a:r>
              <a:rPr sz="2300" spc="20" dirty="0">
                <a:solidFill>
                  <a:srgbClr val="181B0D"/>
                </a:solidFill>
                <a:latin typeface="Arial"/>
                <a:cs typeface="Arial"/>
              </a:rPr>
              <a:t>S.</a:t>
            </a:r>
            <a:r>
              <a:rPr sz="2300" spc="-10" dirty="0">
                <a:solidFill>
                  <a:srgbClr val="181B0D"/>
                </a:solidFill>
                <a:latin typeface="Arial"/>
                <a:cs typeface="Arial"/>
              </a:rPr>
              <a:t> Niveditha</a:t>
            </a:r>
            <a:endParaRPr sz="2300">
              <a:latin typeface="Arial"/>
              <a:cs typeface="Arial"/>
            </a:endParaRPr>
          </a:p>
          <a:p>
            <a:pPr marL="12700" marR="5080" indent="1534160">
              <a:lnSpc>
                <a:spcPct val="111600"/>
              </a:lnSpc>
            </a:pPr>
            <a:r>
              <a:rPr sz="2300" spc="-10" dirty="0">
                <a:solidFill>
                  <a:srgbClr val="181B0D"/>
                </a:solidFill>
                <a:latin typeface="Arial"/>
                <a:cs typeface="Arial"/>
              </a:rPr>
              <a:t>Assistant </a:t>
            </a:r>
            <a:r>
              <a:rPr sz="2300" spc="-35" dirty="0">
                <a:solidFill>
                  <a:srgbClr val="181B0D"/>
                </a:solidFill>
                <a:latin typeface="Arial"/>
                <a:cs typeface="Arial"/>
              </a:rPr>
              <a:t>Professor (Sr. </a:t>
            </a:r>
            <a:r>
              <a:rPr sz="2300" spc="10" dirty="0">
                <a:solidFill>
                  <a:srgbClr val="181B0D"/>
                </a:solidFill>
                <a:latin typeface="Arial"/>
                <a:cs typeface="Arial"/>
              </a:rPr>
              <a:t>G)  </a:t>
            </a:r>
            <a:r>
              <a:rPr sz="2300" spc="-15" dirty="0">
                <a:solidFill>
                  <a:srgbClr val="181B0D"/>
                </a:solidFill>
                <a:latin typeface="Arial"/>
                <a:cs typeface="Arial"/>
              </a:rPr>
              <a:t>Department </a:t>
            </a:r>
            <a:r>
              <a:rPr sz="2300" spc="-40" dirty="0">
                <a:solidFill>
                  <a:srgbClr val="181B0D"/>
                </a:solidFill>
                <a:latin typeface="Arial"/>
                <a:cs typeface="Arial"/>
              </a:rPr>
              <a:t>of </a:t>
            </a:r>
            <a:r>
              <a:rPr sz="2300" spc="-10" dirty="0">
                <a:solidFill>
                  <a:srgbClr val="181B0D"/>
                </a:solidFill>
                <a:latin typeface="Arial"/>
                <a:cs typeface="Arial"/>
              </a:rPr>
              <a:t>Computer </a:t>
            </a:r>
            <a:r>
              <a:rPr sz="2300" spc="5" dirty="0">
                <a:solidFill>
                  <a:srgbClr val="181B0D"/>
                </a:solidFill>
                <a:latin typeface="Arial"/>
                <a:cs typeface="Arial"/>
              </a:rPr>
              <a:t>Science </a:t>
            </a:r>
            <a:r>
              <a:rPr sz="2300" spc="-25" dirty="0">
                <a:solidFill>
                  <a:srgbClr val="181B0D"/>
                </a:solidFill>
                <a:latin typeface="Arial"/>
                <a:cs typeface="Arial"/>
              </a:rPr>
              <a:t>and</a:t>
            </a:r>
            <a:r>
              <a:rPr sz="2300" spc="160" dirty="0">
                <a:solidFill>
                  <a:srgbClr val="181B0D"/>
                </a:solidFill>
                <a:latin typeface="Arial"/>
                <a:cs typeface="Arial"/>
              </a:rPr>
              <a:t> </a:t>
            </a:r>
            <a:r>
              <a:rPr sz="2300" spc="-15" dirty="0">
                <a:solidFill>
                  <a:srgbClr val="181B0D"/>
                </a:solidFill>
                <a:latin typeface="Arial"/>
                <a:cs typeface="Arial"/>
              </a:rPr>
              <a:t>Engineering</a:t>
            </a:r>
            <a:endParaRPr sz="2300">
              <a:latin typeface="Arial"/>
              <a:cs typeface="Arial"/>
            </a:endParaRPr>
          </a:p>
          <a:p>
            <a:pPr algn="ctr">
              <a:lnSpc>
                <a:spcPct val="100000"/>
              </a:lnSpc>
              <a:spcBef>
                <a:spcPts val="395"/>
              </a:spcBef>
            </a:pPr>
            <a:r>
              <a:rPr sz="2300" spc="-25" dirty="0">
                <a:solidFill>
                  <a:srgbClr val="181B0D"/>
                </a:solidFill>
                <a:latin typeface="Arial"/>
                <a:cs typeface="Arial"/>
              </a:rPr>
              <a:t>SRMIST, </a:t>
            </a:r>
            <a:r>
              <a:rPr sz="2300" spc="-45" dirty="0">
                <a:solidFill>
                  <a:srgbClr val="181B0D"/>
                </a:solidFill>
                <a:latin typeface="Arial"/>
                <a:cs typeface="Arial"/>
              </a:rPr>
              <a:t>Vadapalani</a:t>
            </a:r>
            <a:r>
              <a:rPr sz="2300" spc="140" dirty="0">
                <a:solidFill>
                  <a:srgbClr val="181B0D"/>
                </a:solidFill>
                <a:latin typeface="Arial"/>
                <a:cs typeface="Arial"/>
              </a:rPr>
              <a:t> </a:t>
            </a:r>
            <a:r>
              <a:rPr sz="2300" dirty="0">
                <a:solidFill>
                  <a:srgbClr val="181B0D"/>
                </a:solidFill>
                <a:latin typeface="Arial"/>
                <a:cs typeface="Arial"/>
              </a:rPr>
              <a:t>Campus</a:t>
            </a:r>
            <a:endParaRPr sz="2300">
              <a:latin typeface="Arial"/>
              <a:cs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1610" y="633793"/>
            <a:ext cx="1647189" cy="701040"/>
          </a:xfrm>
          <a:prstGeom prst="rect">
            <a:avLst/>
          </a:prstGeom>
        </p:spPr>
        <p:txBody>
          <a:bodyPr vert="horz" wrap="square" lIns="0" tIns="16510" rIns="0" bIns="0" rtlCol="0">
            <a:spAutoFit/>
          </a:bodyPr>
          <a:lstStyle/>
          <a:p>
            <a:pPr marL="12700">
              <a:lnSpc>
                <a:spcPct val="100000"/>
              </a:lnSpc>
              <a:spcBef>
                <a:spcPts val="130"/>
              </a:spcBef>
            </a:pPr>
            <a:r>
              <a:rPr b="0" spc="-390" dirty="0">
                <a:latin typeface="Century"/>
                <a:cs typeface="Century"/>
              </a:rPr>
              <a:t>T</a:t>
            </a:r>
            <a:r>
              <a:rPr b="0" spc="45" dirty="0">
                <a:latin typeface="Century"/>
                <a:cs typeface="Century"/>
              </a:rPr>
              <a:t>o</a:t>
            </a:r>
            <a:r>
              <a:rPr b="0" spc="10" dirty="0">
                <a:latin typeface="Century"/>
                <a:cs typeface="Century"/>
              </a:rPr>
              <a:t>p</a:t>
            </a:r>
            <a:r>
              <a:rPr b="0" spc="40" dirty="0">
                <a:latin typeface="Century"/>
                <a:cs typeface="Century"/>
              </a:rPr>
              <a:t>i</a:t>
            </a:r>
            <a:r>
              <a:rPr b="0" spc="-10" dirty="0">
                <a:latin typeface="Century"/>
                <a:cs typeface="Century"/>
              </a:rPr>
              <a:t>c</a:t>
            </a:r>
            <a:r>
              <a:rPr b="0" spc="15" dirty="0">
                <a:latin typeface="Century"/>
                <a:cs typeface="Century"/>
              </a:rPr>
              <a:t>s</a:t>
            </a:r>
          </a:p>
        </p:txBody>
      </p:sp>
      <p:sp>
        <p:nvSpPr>
          <p:cNvPr id="3" name="object 3"/>
          <p:cNvSpPr txBox="1"/>
          <p:nvPr/>
        </p:nvSpPr>
        <p:spPr>
          <a:xfrm>
            <a:off x="1451610" y="1811019"/>
            <a:ext cx="9627870" cy="3625850"/>
          </a:xfrm>
          <a:prstGeom prst="rect">
            <a:avLst/>
          </a:prstGeom>
        </p:spPr>
        <p:txBody>
          <a:bodyPr vert="horz" wrap="square" lIns="0" tIns="16510" rIns="0" bIns="0" rtlCol="0">
            <a:spAutoFit/>
          </a:bodyPr>
          <a:lstStyle/>
          <a:p>
            <a:pPr marL="393700" indent="-381635">
              <a:lnSpc>
                <a:spcPct val="100000"/>
              </a:lnSpc>
              <a:spcBef>
                <a:spcPts val="130"/>
              </a:spcBef>
              <a:buFont typeface="Franklin Gothic Book"/>
              <a:buChar char="■"/>
              <a:tabLst>
                <a:tab pos="393700" algn="l"/>
                <a:tab pos="394335" algn="l"/>
              </a:tabLst>
            </a:pPr>
            <a:r>
              <a:rPr sz="2750" spc="15" dirty="0">
                <a:solidFill>
                  <a:srgbClr val="181B0D"/>
                </a:solidFill>
                <a:latin typeface="Century"/>
                <a:cs typeface="Century"/>
              </a:rPr>
              <a:t>Program </a:t>
            </a:r>
            <a:r>
              <a:rPr sz="2750" spc="5" dirty="0">
                <a:solidFill>
                  <a:srgbClr val="181B0D"/>
                </a:solidFill>
                <a:latin typeface="Century"/>
                <a:cs typeface="Century"/>
              </a:rPr>
              <a:t>state, </a:t>
            </a:r>
            <a:r>
              <a:rPr sz="2750" spc="10" dirty="0">
                <a:solidFill>
                  <a:srgbClr val="181B0D"/>
                </a:solidFill>
                <a:latin typeface="Century"/>
                <a:cs typeface="Century"/>
              </a:rPr>
              <a:t>instructions </a:t>
            </a:r>
            <a:r>
              <a:rPr sz="2750" spc="-5" dirty="0">
                <a:solidFill>
                  <a:srgbClr val="181B0D"/>
                </a:solidFill>
                <a:latin typeface="Century"/>
                <a:cs typeface="Century"/>
              </a:rPr>
              <a:t>to </a:t>
            </a:r>
            <a:r>
              <a:rPr sz="2750" spc="20" dirty="0">
                <a:solidFill>
                  <a:srgbClr val="181B0D"/>
                </a:solidFill>
                <a:latin typeface="Century"/>
                <a:cs typeface="Century"/>
              </a:rPr>
              <a:t>change </a:t>
            </a:r>
            <a:r>
              <a:rPr sz="2750" spc="10" dirty="0">
                <a:solidFill>
                  <a:srgbClr val="181B0D"/>
                </a:solidFill>
                <a:latin typeface="Century"/>
                <a:cs typeface="Century"/>
              </a:rPr>
              <a:t>the program</a:t>
            </a:r>
            <a:r>
              <a:rPr sz="2750" spc="355" dirty="0">
                <a:solidFill>
                  <a:srgbClr val="181B0D"/>
                </a:solidFill>
                <a:latin typeface="Century"/>
                <a:cs typeface="Century"/>
              </a:rPr>
              <a:t> </a:t>
            </a:r>
            <a:r>
              <a:rPr sz="2750" dirty="0">
                <a:solidFill>
                  <a:srgbClr val="181B0D"/>
                </a:solidFill>
                <a:latin typeface="Century"/>
                <a:cs typeface="Century"/>
              </a:rPr>
              <a:t>state</a:t>
            </a:r>
            <a:endParaRPr sz="2750">
              <a:latin typeface="Century"/>
              <a:cs typeface="Century"/>
            </a:endParaRPr>
          </a:p>
          <a:p>
            <a:pPr>
              <a:lnSpc>
                <a:spcPct val="100000"/>
              </a:lnSpc>
              <a:buClr>
                <a:srgbClr val="181B0D"/>
              </a:buClr>
              <a:buFont typeface="Franklin Gothic Book"/>
              <a:buChar char="■"/>
            </a:pPr>
            <a:endParaRPr sz="2500">
              <a:latin typeface="Century"/>
              <a:cs typeface="Century"/>
            </a:endParaRPr>
          </a:p>
          <a:p>
            <a:pPr marL="393700" indent="-381635">
              <a:lnSpc>
                <a:spcPct val="100000"/>
              </a:lnSpc>
              <a:spcBef>
                <a:spcPts val="5"/>
              </a:spcBef>
              <a:buFont typeface="Franklin Gothic Book"/>
              <a:buChar char="■"/>
              <a:tabLst>
                <a:tab pos="393700" algn="l"/>
                <a:tab pos="394335" algn="l"/>
              </a:tabLst>
            </a:pPr>
            <a:r>
              <a:rPr sz="2750" spc="30" dirty="0">
                <a:solidFill>
                  <a:srgbClr val="181B0D"/>
                </a:solidFill>
                <a:latin typeface="Century"/>
                <a:cs typeface="Century"/>
              </a:rPr>
              <a:t>Combining </a:t>
            </a:r>
            <a:r>
              <a:rPr sz="2750" spc="15" dirty="0">
                <a:solidFill>
                  <a:srgbClr val="181B0D"/>
                </a:solidFill>
                <a:latin typeface="Century"/>
                <a:cs typeface="Century"/>
              </a:rPr>
              <a:t>Algorithms </a:t>
            </a:r>
            <a:r>
              <a:rPr sz="2750" spc="30" dirty="0">
                <a:solidFill>
                  <a:srgbClr val="181B0D"/>
                </a:solidFill>
                <a:latin typeface="Century"/>
                <a:cs typeface="Century"/>
              </a:rPr>
              <a:t>and </a:t>
            </a:r>
            <a:r>
              <a:rPr sz="2750" spc="15" dirty="0">
                <a:solidFill>
                  <a:srgbClr val="181B0D"/>
                </a:solidFill>
                <a:latin typeface="Century"/>
                <a:cs typeface="Century"/>
              </a:rPr>
              <a:t>Data</a:t>
            </a:r>
            <a:r>
              <a:rPr sz="2750" spc="-220" dirty="0">
                <a:solidFill>
                  <a:srgbClr val="181B0D"/>
                </a:solidFill>
                <a:latin typeface="Century"/>
                <a:cs typeface="Century"/>
              </a:rPr>
              <a:t> </a:t>
            </a:r>
            <a:r>
              <a:rPr sz="2750" dirty="0">
                <a:solidFill>
                  <a:srgbClr val="181B0D"/>
                </a:solidFill>
                <a:latin typeface="Century"/>
                <a:cs typeface="Century"/>
              </a:rPr>
              <a:t>Structures</a:t>
            </a:r>
            <a:endParaRPr sz="2750">
              <a:latin typeface="Century"/>
              <a:cs typeface="Century"/>
            </a:endParaRPr>
          </a:p>
          <a:p>
            <a:pPr marL="393700" indent="-381635">
              <a:lnSpc>
                <a:spcPct val="100000"/>
              </a:lnSpc>
              <a:spcBef>
                <a:spcPts val="2930"/>
              </a:spcBef>
              <a:buFont typeface="Franklin Gothic Book"/>
              <a:buChar char="■"/>
              <a:tabLst>
                <a:tab pos="393700" algn="l"/>
                <a:tab pos="394335" algn="l"/>
              </a:tabLst>
            </a:pPr>
            <a:r>
              <a:rPr sz="2750" spc="10" dirty="0">
                <a:solidFill>
                  <a:srgbClr val="181B0D"/>
                </a:solidFill>
                <a:latin typeface="Century"/>
                <a:cs typeface="Century"/>
              </a:rPr>
              <a:t>Imperative </a:t>
            </a:r>
            <a:r>
              <a:rPr sz="2750" spc="20" dirty="0">
                <a:solidFill>
                  <a:srgbClr val="181B0D"/>
                </a:solidFill>
                <a:latin typeface="Century"/>
                <a:cs typeface="Century"/>
              </a:rPr>
              <a:t>Vs </a:t>
            </a:r>
            <a:r>
              <a:rPr sz="2750" spc="15" dirty="0">
                <a:solidFill>
                  <a:srgbClr val="181B0D"/>
                </a:solidFill>
                <a:latin typeface="Century"/>
                <a:cs typeface="Century"/>
              </a:rPr>
              <a:t>Declarative</a:t>
            </a:r>
            <a:r>
              <a:rPr sz="2750" spc="125" dirty="0">
                <a:solidFill>
                  <a:srgbClr val="181B0D"/>
                </a:solidFill>
                <a:latin typeface="Century"/>
                <a:cs typeface="Century"/>
              </a:rPr>
              <a:t> </a:t>
            </a:r>
            <a:r>
              <a:rPr sz="2750" spc="20" dirty="0">
                <a:solidFill>
                  <a:srgbClr val="181B0D"/>
                </a:solidFill>
                <a:latin typeface="Century"/>
                <a:cs typeface="Century"/>
              </a:rPr>
              <a:t>Programming</a:t>
            </a:r>
            <a:endParaRPr sz="2750">
              <a:latin typeface="Century"/>
              <a:cs typeface="Century"/>
            </a:endParaRPr>
          </a:p>
          <a:p>
            <a:pPr marL="393700" indent="-381635">
              <a:lnSpc>
                <a:spcPct val="100000"/>
              </a:lnSpc>
              <a:spcBef>
                <a:spcPts val="2935"/>
              </a:spcBef>
              <a:buFont typeface="Franklin Gothic Book"/>
              <a:buChar char="■"/>
              <a:tabLst>
                <a:tab pos="393700" algn="l"/>
                <a:tab pos="394335" algn="l"/>
              </a:tabLst>
            </a:pPr>
            <a:r>
              <a:rPr sz="2750" spc="20" dirty="0">
                <a:solidFill>
                  <a:srgbClr val="181B0D"/>
                </a:solidFill>
                <a:latin typeface="Century"/>
                <a:cs typeface="Century"/>
              </a:rPr>
              <a:t>Other </a:t>
            </a:r>
            <a:r>
              <a:rPr sz="2750" spc="25" dirty="0">
                <a:solidFill>
                  <a:srgbClr val="181B0D"/>
                </a:solidFill>
                <a:latin typeface="Century"/>
                <a:cs typeface="Century"/>
              </a:rPr>
              <a:t>Languages: </a:t>
            </a:r>
            <a:r>
              <a:rPr sz="2750" spc="-70" dirty="0">
                <a:solidFill>
                  <a:srgbClr val="181B0D"/>
                </a:solidFill>
                <a:latin typeface="Century"/>
                <a:cs typeface="Century"/>
              </a:rPr>
              <a:t>PHP, </a:t>
            </a:r>
            <a:r>
              <a:rPr sz="2750" spc="-35" dirty="0">
                <a:solidFill>
                  <a:srgbClr val="181B0D"/>
                </a:solidFill>
                <a:latin typeface="Century"/>
                <a:cs typeface="Century"/>
              </a:rPr>
              <a:t>Ruby, </a:t>
            </a:r>
            <a:r>
              <a:rPr sz="2750" spc="15" dirty="0">
                <a:solidFill>
                  <a:srgbClr val="181B0D"/>
                </a:solidFill>
                <a:latin typeface="Century"/>
                <a:cs typeface="Century"/>
              </a:rPr>
              <a:t>Perl,</a:t>
            </a:r>
            <a:r>
              <a:rPr sz="2750" dirty="0">
                <a:solidFill>
                  <a:srgbClr val="181B0D"/>
                </a:solidFill>
                <a:latin typeface="Century"/>
                <a:cs typeface="Century"/>
              </a:rPr>
              <a:t> </a:t>
            </a:r>
            <a:r>
              <a:rPr sz="2750" spc="5" dirty="0">
                <a:solidFill>
                  <a:srgbClr val="181B0D"/>
                </a:solidFill>
                <a:latin typeface="Century"/>
                <a:cs typeface="Century"/>
              </a:rPr>
              <a:t>Swift</a:t>
            </a:r>
            <a:endParaRPr sz="2750">
              <a:latin typeface="Century"/>
              <a:cs typeface="Century"/>
            </a:endParaRPr>
          </a:p>
          <a:p>
            <a:pPr marL="393700" indent="-381635">
              <a:lnSpc>
                <a:spcPct val="100000"/>
              </a:lnSpc>
              <a:spcBef>
                <a:spcPts val="2935"/>
              </a:spcBef>
              <a:buFont typeface="Franklin Gothic Book"/>
              <a:buChar char="■"/>
              <a:tabLst>
                <a:tab pos="393700" algn="l"/>
                <a:tab pos="394335" algn="l"/>
              </a:tabLst>
            </a:pPr>
            <a:r>
              <a:rPr sz="2750" spc="30" dirty="0">
                <a:solidFill>
                  <a:srgbClr val="181B0D"/>
                </a:solidFill>
                <a:latin typeface="Century"/>
                <a:cs typeface="Century"/>
              </a:rPr>
              <a:t>Demo: </a:t>
            </a:r>
            <a:r>
              <a:rPr sz="2750" spc="10" dirty="0">
                <a:solidFill>
                  <a:srgbClr val="181B0D"/>
                </a:solidFill>
                <a:latin typeface="Century"/>
                <a:cs typeface="Century"/>
              </a:rPr>
              <a:t>Imperative </a:t>
            </a:r>
            <a:r>
              <a:rPr sz="2750" spc="20" dirty="0">
                <a:solidFill>
                  <a:srgbClr val="181B0D"/>
                </a:solidFill>
                <a:latin typeface="Century"/>
                <a:cs typeface="Century"/>
              </a:rPr>
              <a:t>Programming in</a:t>
            </a:r>
            <a:r>
              <a:rPr sz="2750" spc="50" dirty="0">
                <a:solidFill>
                  <a:srgbClr val="181B0D"/>
                </a:solidFill>
                <a:latin typeface="Century"/>
                <a:cs typeface="Century"/>
              </a:rPr>
              <a:t> </a:t>
            </a:r>
            <a:r>
              <a:rPr sz="2750" spc="20" dirty="0">
                <a:solidFill>
                  <a:srgbClr val="181B0D"/>
                </a:solidFill>
                <a:latin typeface="Century"/>
                <a:cs typeface="Century"/>
              </a:rPr>
              <a:t>Python</a:t>
            </a:r>
            <a:endParaRPr sz="2750">
              <a:latin typeface="Century"/>
              <a:cs typeface="Century"/>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1610" y="633793"/>
            <a:ext cx="4733925" cy="701040"/>
          </a:xfrm>
          <a:prstGeom prst="rect">
            <a:avLst/>
          </a:prstGeom>
        </p:spPr>
        <p:txBody>
          <a:bodyPr vert="horz" wrap="square" lIns="0" tIns="16510" rIns="0" bIns="0" rtlCol="0">
            <a:spAutoFit/>
          </a:bodyPr>
          <a:lstStyle/>
          <a:p>
            <a:pPr marL="12700">
              <a:lnSpc>
                <a:spcPct val="100000"/>
              </a:lnSpc>
              <a:spcBef>
                <a:spcPts val="130"/>
              </a:spcBef>
            </a:pPr>
            <a:r>
              <a:rPr b="0" spc="15" dirty="0">
                <a:latin typeface="Century"/>
                <a:cs typeface="Century"/>
              </a:rPr>
              <a:t>INTRODUCTION</a:t>
            </a:r>
          </a:p>
        </p:txBody>
      </p:sp>
      <p:sp>
        <p:nvSpPr>
          <p:cNvPr id="3" name="object 3"/>
          <p:cNvSpPr txBox="1"/>
          <p:nvPr/>
        </p:nvSpPr>
        <p:spPr>
          <a:xfrm>
            <a:off x="1067752" y="1438211"/>
            <a:ext cx="10629900" cy="4680585"/>
          </a:xfrm>
          <a:prstGeom prst="rect">
            <a:avLst/>
          </a:prstGeom>
        </p:spPr>
        <p:txBody>
          <a:bodyPr vert="horz" wrap="square" lIns="0" tIns="12065" rIns="0" bIns="0" rtlCol="0">
            <a:spAutoFit/>
          </a:bodyPr>
          <a:lstStyle/>
          <a:p>
            <a:pPr marL="393700" marR="5080" indent="-393700">
              <a:lnSpc>
                <a:spcPct val="154800"/>
              </a:lnSpc>
              <a:spcBef>
                <a:spcPts val="95"/>
              </a:spcBef>
              <a:buFont typeface="Franklin Gothic Book"/>
              <a:buChar char="■"/>
              <a:tabLst>
                <a:tab pos="393700" algn="l"/>
                <a:tab pos="394335" algn="l"/>
                <a:tab pos="984885" algn="l"/>
                <a:tab pos="1413510" algn="l"/>
                <a:tab pos="3186430" algn="l"/>
                <a:tab pos="4921885" algn="l"/>
                <a:tab pos="5350510" algn="l"/>
                <a:tab pos="5502910" algn="l"/>
                <a:tab pos="6417945" algn="l"/>
                <a:tab pos="6942455" algn="l"/>
                <a:tab pos="7333615" algn="l"/>
                <a:tab pos="8143875" algn="l"/>
                <a:tab pos="8906510" algn="l"/>
                <a:tab pos="9982835" algn="l"/>
                <a:tab pos="10078720" algn="l"/>
              </a:tabLst>
            </a:pPr>
            <a:r>
              <a:rPr sz="2750" dirty="0">
                <a:solidFill>
                  <a:srgbClr val="181B0D"/>
                </a:solidFill>
                <a:latin typeface="Century"/>
                <a:cs typeface="Century"/>
              </a:rPr>
              <a:t>I</a:t>
            </a:r>
            <a:r>
              <a:rPr sz="2750" spc="15" dirty="0">
                <a:solidFill>
                  <a:srgbClr val="181B0D"/>
                </a:solidFill>
                <a:latin typeface="Century"/>
                <a:cs typeface="Century"/>
              </a:rPr>
              <a:t>n</a:t>
            </a:r>
            <a:r>
              <a:rPr sz="2750" dirty="0">
                <a:solidFill>
                  <a:srgbClr val="181B0D"/>
                </a:solidFill>
                <a:latin typeface="Century"/>
                <a:cs typeface="Century"/>
              </a:rPr>
              <a:t>		</a:t>
            </a:r>
            <a:r>
              <a:rPr sz="2750" spc="15" dirty="0">
                <a:solidFill>
                  <a:srgbClr val="181B0D"/>
                </a:solidFill>
                <a:latin typeface="Century"/>
                <a:cs typeface="Century"/>
              </a:rPr>
              <a:t>a</a:t>
            </a:r>
            <a:r>
              <a:rPr sz="2750" dirty="0">
                <a:solidFill>
                  <a:srgbClr val="181B0D"/>
                </a:solidFill>
                <a:latin typeface="Century"/>
                <a:cs typeface="Century"/>
              </a:rPr>
              <a:t>	</a:t>
            </a:r>
            <a:r>
              <a:rPr sz="2750" spc="-25" dirty="0">
                <a:solidFill>
                  <a:srgbClr val="181B0D"/>
                </a:solidFill>
                <a:latin typeface="Century"/>
                <a:cs typeface="Century"/>
              </a:rPr>
              <a:t>c</a:t>
            </a:r>
            <a:r>
              <a:rPr sz="2750" spc="45" dirty="0">
                <a:solidFill>
                  <a:srgbClr val="181B0D"/>
                </a:solidFill>
                <a:latin typeface="Century"/>
                <a:cs typeface="Century"/>
              </a:rPr>
              <a:t>o</a:t>
            </a:r>
            <a:r>
              <a:rPr sz="2750" spc="15" dirty="0">
                <a:solidFill>
                  <a:srgbClr val="181B0D"/>
                </a:solidFill>
                <a:latin typeface="Century"/>
                <a:cs typeface="Century"/>
              </a:rPr>
              <a:t>m</a:t>
            </a:r>
            <a:r>
              <a:rPr sz="2750" spc="5" dirty="0">
                <a:solidFill>
                  <a:srgbClr val="181B0D"/>
                </a:solidFill>
                <a:latin typeface="Century"/>
                <a:cs typeface="Century"/>
              </a:rPr>
              <a:t>p</a:t>
            </a:r>
            <a:r>
              <a:rPr sz="2750" spc="40" dirty="0">
                <a:solidFill>
                  <a:srgbClr val="181B0D"/>
                </a:solidFill>
                <a:latin typeface="Century"/>
                <a:cs typeface="Century"/>
              </a:rPr>
              <a:t>u</a:t>
            </a:r>
            <a:r>
              <a:rPr sz="2750" spc="-20" dirty="0">
                <a:solidFill>
                  <a:srgbClr val="181B0D"/>
                </a:solidFill>
                <a:latin typeface="Century"/>
                <a:cs typeface="Century"/>
              </a:rPr>
              <a:t>t</a:t>
            </a:r>
            <a:r>
              <a:rPr sz="2750" spc="120" dirty="0">
                <a:solidFill>
                  <a:srgbClr val="181B0D"/>
                </a:solidFill>
                <a:latin typeface="Century"/>
                <a:cs typeface="Century"/>
              </a:rPr>
              <a:t>e</a:t>
            </a:r>
            <a:r>
              <a:rPr sz="2750" spc="10" dirty="0">
                <a:solidFill>
                  <a:srgbClr val="181B0D"/>
                </a:solidFill>
                <a:latin typeface="Century"/>
                <a:cs typeface="Century"/>
              </a:rPr>
              <a:t>r</a:t>
            </a:r>
            <a:r>
              <a:rPr sz="2750" dirty="0">
                <a:solidFill>
                  <a:srgbClr val="181B0D"/>
                </a:solidFill>
                <a:latin typeface="Century"/>
                <a:cs typeface="Century"/>
              </a:rPr>
              <a:t>	</a:t>
            </a:r>
            <a:r>
              <a:rPr sz="2750" spc="65" dirty="0">
                <a:solidFill>
                  <a:srgbClr val="181B0D"/>
                </a:solidFill>
                <a:latin typeface="Century"/>
                <a:cs typeface="Century"/>
              </a:rPr>
              <a:t>p</a:t>
            </a:r>
            <a:r>
              <a:rPr sz="2750" spc="-25" dirty="0">
                <a:solidFill>
                  <a:srgbClr val="181B0D"/>
                </a:solidFill>
                <a:latin typeface="Century"/>
                <a:cs typeface="Century"/>
              </a:rPr>
              <a:t>r</a:t>
            </a:r>
            <a:r>
              <a:rPr sz="2750" spc="40" dirty="0">
                <a:solidFill>
                  <a:srgbClr val="181B0D"/>
                </a:solidFill>
                <a:latin typeface="Century"/>
                <a:cs typeface="Century"/>
              </a:rPr>
              <a:t>o</a:t>
            </a:r>
            <a:r>
              <a:rPr sz="2750" spc="15" dirty="0">
                <a:solidFill>
                  <a:srgbClr val="181B0D"/>
                </a:solidFill>
                <a:latin typeface="Century"/>
                <a:cs typeface="Century"/>
              </a:rPr>
              <a:t>g</a:t>
            </a:r>
            <a:r>
              <a:rPr sz="2750" spc="-25" dirty="0">
                <a:solidFill>
                  <a:srgbClr val="181B0D"/>
                </a:solidFill>
                <a:latin typeface="Century"/>
                <a:cs typeface="Century"/>
              </a:rPr>
              <a:t>r</a:t>
            </a:r>
            <a:r>
              <a:rPr sz="2750" spc="40" dirty="0">
                <a:solidFill>
                  <a:srgbClr val="181B0D"/>
                </a:solidFill>
                <a:latin typeface="Century"/>
                <a:cs typeface="Century"/>
              </a:rPr>
              <a:t>a</a:t>
            </a:r>
            <a:r>
              <a:rPr sz="2750" spc="15" dirty="0">
                <a:solidFill>
                  <a:srgbClr val="181B0D"/>
                </a:solidFill>
                <a:latin typeface="Century"/>
                <a:cs typeface="Century"/>
              </a:rPr>
              <a:t>m</a:t>
            </a:r>
            <a:r>
              <a:rPr sz="2750" spc="5" dirty="0">
                <a:solidFill>
                  <a:srgbClr val="181B0D"/>
                </a:solidFill>
                <a:latin typeface="Century"/>
                <a:cs typeface="Century"/>
              </a:rPr>
              <a:t>,</a:t>
            </a:r>
            <a:r>
              <a:rPr sz="2750" dirty="0">
                <a:solidFill>
                  <a:srgbClr val="181B0D"/>
                </a:solidFill>
                <a:latin typeface="Century"/>
                <a:cs typeface="Century"/>
              </a:rPr>
              <a:t>	</a:t>
            </a:r>
            <a:r>
              <a:rPr sz="2750" spc="15" dirty="0">
                <a:solidFill>
                  <a:srgbClr val="181B0D"/>
                </a:solidFill>
                <a:latin typeface="Century"/>
                <a:cs typeface="Century"/>
              </a:rPr>
              <a:t>a</a:t>
            </a:r>
            <a:r>
              <a:rPr sz="2750" dirty="0">
                <a:solidFill>
                  <a:srgbClr val="181B0D"/>
                </a:solidFill>
                <a:latin typeface="Century"/>
                <a:cs typeface="Century"/>
              </a:rPr>
              <a:t>	</a:t>
            </a:r>
            <a:r>
              <a:rPr sz="2750" b="1" spc="15" dirty="0">
                <a:solidFill>
                  <a:srgbClr val="FF0000"/>
                </a:solidFill>
                <a:latin typeface="Century"/>
                <a:cs typeface="Century"/>
              </a:rPr>
              <a:t>v</a:t>
            </a:r>
            <a:r>
              <a:rPr sz="2750" b="1" spc="110" dirty="0">
                <a:solidFill>
                  <a:srgbClr val="FF0000"/>
                </a:solidFill>
                <a:latin typeface="Century"/>
                <a:cs typeface="Century"/>
              </a:rPr>
              <a:t>a</a:t>
            </a:r>
            <a:r>
              <a:rPr sz="2750" b="1" spc="-25" dirty="0">
                <a:solidFill>
                  <a:srgbClr val="FF0000"/>
                </a:solidFill>
                <a:latin typeface="Century"/>
                <a:cs typeface="Century"/>
              </a:rPr>
              <a:t>r</a:t>
            </a:r>
            <a:r>
              <a:rPr sz="2750" b="1" spc="25" dirty="0">
                <a:solidFill>
                  <a:srgbClr val="FF0000"/>
                </a:solidFill>
                <a:latin typeface="Century"/>
                <a:cs typeface="Century"/>
              </a:rPr>
              <a:t>i</a:t>
            </a:r>
            <a:r>
              <a:rPr sz="2750" b="1" spc="35" dirty="0">
                <a:solidFill>
                  <a:srgbClr val="FF0000"/>
                </a:solidFill>
                <a:latin typeface="Century"/>
                <a:cs typeface="Century"/>
              </a:rPr>
              <a:t>ab</a:t>
            </a:r>
            <a:r>
              <a:rPr sz="2750" b="1" spc="25" dirty="0">
                <a:solidFill>
                  <a:srgbClr val="FF0000"/>
                </a:solidFill>
                <a:latin typeface="Century"/>
                <a:cs typeface="Century"/>
              </a:rPr>
              <a:t>l</a:t>
            </a:r>
            <a:r>
              <a:rPr sz="2750" b="1" spc="10" dirty="0">
                <a:solidFill>
                  <a:srgbClr val="FF0000"/>
                </a:solidFill>
                <a:latin typeface="Century"/>
                <a:cs typeface="Century"/>
              </a:rPr>
              <a:t>e</a:t>
            </a:r>
            <a:r>
              <a:rPr sz="2750" b="1" dirty="0">
                <a:solidFill>
                  <a:srgbClr val="FF0000"/>
                </a:solidFill>
                <a:latin typeface="Century"/>
                <a:cs typeface="Century"/>
              </a:rPr>
              <a:t>	</a:t>
            </a:r>
            <a:r>
              <a:rPr sz="2750" spc="-5" dirty="0">
                <a:solidFill>
                  <a:srgbClr val="181B0D"/>
                </a:solidFill>
                <a:latin typeface="Century"/>
                <a:cs typeface="Century"/>
              </a:rPr>
              <a:t>s</a:t>
            </a:r>
            <a:r>
              <a:rPr sz="2750" spc="-25" dirty="0">
                <a:solidFill>
                  <a:srgbClr val="181B0D"/>
                </a:solidFill>
                <a:latin typeface="Century"/>
                <a:cs typeface="Century"/>
              </a:rPr>
              <a:t>t</a:t>
            </a:r>
            <a:r>
              <a:rPr sz="2750" spc="40" dirty="0">
                <a:solidFill>
                  <a:srgbClr val="181B0D"/>
                </a:solidFill>
                <a:latin typeface="Century"/>
                <a:cs typeface="Century"/>
              </a:rPr>
              <a:t>o</a:t>
            </a:r>
            <a:r>
              <a:rPr sz="2750" spc="-25" dirty="0">
                <a:solidFill>
                  <a:srgbClr val="181B0D"/>
                </a:solidFill>
                <a:latin typeface="Century"/>
                <a:cs typeface="Century"/>
              </a:rPr>
              <a:t>r</a:t>
            </a:r>
            <a:r>
              <a:rPr sz="2750" spc="40" dirty="0">
                <a:solidFill>
                  <a:srgbClr val="181B0D"/>
                </a:solidFill>
                <a:latin typeface="Century"/>
                <a:cs typeface="Century"/>
              </a:rPr>
              <a:t>e</a:t>
            </a:r>
            <a:r>
              <a:rPr sz="2750" spc="10" dirty="0">
                <a:solidFill>
                  <a:srgbClr val="181B0D"/>
                </a:solidFill>
                <a:latin typeface="Century"/>
                <a:cs typeface="Century"/>
              </a:rPr>
              <a:t>s</a:t>
            </a:r>
            <a:r>
              <a:rPr sz="2750" dirty="0">
                <a:solidFill>
                  <a:srgbClr val="181B0D"/>
                </a:solidFill>
                <a:latin typeface="Century"/>
                <a:cs typeface="Century"/>
              </a:rPr>
              <a:t>	</a:t>
            </a:r>
            <a:r>
              <a:rPr sz="2750" spc="-25" dirty="0">
                <a:solidFill>
                  <a:srgbClr val="181B0D"/>
                </a:solidFill>
                <a:latin typeface="Century"/>
                <a:cs typeface="Century"/>
              </a:rPr>
              <a:t>t</a:t>
            </a:r>
            <a:r>
              <a:rPr sz="2750" spc="40" dirty="0">
                <a:solidFill>
                  <a:srgbClr val="181B0D"/>
                </a:solidFill>
                <a:latin typeface="Century"/>
                <a:cs typeface="Century"/>
              </a:rPr>
              <a:t>h</a:t>
            </a:r>
            <a:r>
              <a:rPr sz="2750" spc="10" dirty="0">
                <a:solidFill>
                  <a:srgbClr val="181B0D"/>
                </a:solidFill>
                <a:latin typeface="Century"/>
                <a:cs typeface="Century"/>
              </a:rPr>
              <a:t>e</a:t>
            </a:r>
            <a:r>
              <a:rPr sz="2750" dirty="0">
                <a:solidFill>
                  <a:srgbClr val="181B0D"/>
                </a:solidFill>
                <a:latin typeface="Century"/>
                <a:cs typeface="Century"/>
              </a:rPr>
              <a:t>	</a:t>
            </a:r>
            <a:r>
              <a:rPr sz="2750" spc="-10" dirty="0">
                <a:solidFill>
                  <a:srgbClr val="181B0D"/>
                </a:solidFill>
                <a:latin typeface="Century"/>
                <a:cs typeface="Century"/>
              </a:rPr>
              <a:t>d</a:t>
            </a:r>
            <a:r>
              <a:rPr sz="2750" spc="114" dirty="0">
                <a:solidFill>
                  <a:srgbClr val="181B0D"/>
                </a:solidFill>
                <a:latin typeface="Century"/>
                <a:cs typeface="Century"/>
              </a:rPr>
              <a:t>a</a:t>
            </a:r>
            <a:r>
              <a:rPr sz="2750" spc="-25" dirty="0">
                <a:solidFill>
                  <a:srgbClr val="181B0D"/>
                </a:solidFill>
                <a:latin typeface="Century"/>
                <a:cs typeface="Century"/>
              </a:rPr>
              <a:t>t</a:t>
            </a:r>
            <a:r>
              <a:rPr sz="2750" spc="50" dirty="0">
                <a:solidFill>
                  <a:srgbClr val="181B0D"/>
                </a:solidFill>
                <a:latin typeface="Century"/>
                <a:cs typeface="Century"/>
              </a:rPr>
              <a:t>a</a:t>
            </a:r>
            <a:r>
              <a:rPr sz="2750" spc="5" dirty="0">
                <a:solidFill>
                  <a:srgbClr val="181B0D"/>
                </a:solidFill>
                <a:latin typeface="Century"/>
                <a:cs typeface="Century"/>
              </a:rPr>
              <a:t>.</a:t>
            </a:r>
            <a:r>
              <a:rPr sz="2750" dirty="0">
                <a:solidFill>
                  <a:srgbClr val="181B0D"/>
                </a:solidFill>
                <a:latin typeface="Century"/>
                <a:cs typeface="Century"/>
              </a:rPr>
              <a:t>	</a:t>
            </a:r>
            <a:r>
              <a:rPr sz="2750" spc="35" dirty="0">
                <a:solidFill>
                  <a:srgbClr val="181B0D"/>
                </a:solidFill>
                <a:latin typeface="Century"/>
                <a:cs typeface="Century"/>
              </a:rPr>
              <a:t>T</a:t>
            </a:r>
            <a:r>
              <a:rPr sz="2750" spc="40" dirty="0">
                <a:solidFill>
                  <a:srgbClr val="181B0D"/>
                </a:solidFill>
                <a:latin typeface="Century"/>
                <a:cs typeface="Century"/>
              </a:rPr>
              <a:t>h</a:t>
            </a:r>
            <a:r>
              <a:rPr sz="2750" spc="5" dirty="0">
                <a:solidFill>
                  <a:srgbClr val="181B0D"/>
                </a:solidFill>
                <a:latin typeface="Century"/>
                <a:cs typeface="Century"/>
              </a:rPr>
              <a:t>e  </a:t>
            </a:r>
            <a:r>
              <a:rPr sz="2750" spc="-25" dirty="0">
                <a:solidFill>
                  <a:srgbClr val="181B0D"/>
                </a:solidFill>
                <a:latin typeface="Century"/>
                <a:cs typeface="Century"/>
              </a:rPr>
              <a:t>c</a:t>
            </a:r>
            <a:r>
              <a:rPr sz="2750" spc="45" dirty="0">
                <a:solidFill>
                  <a:srgbClr val="181B0D"/>
                </a:solidFill>
                <a:latin typeface="Century"/>
                <a:cs typeface="Century"/>
              </a:rPr>
              <a:t>o</a:t>
            </a:r>
            <a:r>
              <a:rPr sz="2750" spc="40" dirty="0">
                <a:solidFill>
                  <a:srgbClr val="181B0D"/>
                </a:solidFill>
                <a:latin typeface="Century"/>
                <a:cs typeface="Century"/>
              </a:rPr>
              <a:t>n</a:t>
            </a:r>
            <a:r>
              <a:rPr sz="2750" spc="-25" dirty="0">
                <a:solidFill>
                  <a:srgbClr val="181B0D"/>
                </a:solidFill>
                <a:latin typeface="Century"/>
                <a:cs typeface="Century"/>
              </a:rPr>
              <a:t>t</a:t>
            </a:r>
            <a:r>
              <a:rPr sz="2750" spc="45" dirty="0">
                <a:solidFill>
                  <a:srgbClr val="181B0D"/>
                </a:solidFill>
                <a:latin typeface="Century"/>
                <a:cs typeface="Century"/>
              </a:rPr>
              <a:t>e</a:t>
            </a:r>
            <a:r>
              <a:rPr sz="2750" spc="40" dirty="0">
                <a:solidFill>
                  <a:srgbClr val="181B0D"/>
                </a:solidFill>
                <a:latin typeface="Century"/>
                <a:cs typeface="Century"/>
              </a:rPr>
              <a:t>n</a:t>
            </a:r>
            <a:r>
              <a:rPr sz="2750" spc="-25" dirty="0">
                <a:solidFill>
                  <a:srgbClr val="181B0D"/>
                </a:solidFill>
                <a:latin typeface="Century"/>
                <a:cs typeface="Century"/>
              </a:rPr>
              <a:t>t</a:t>
            </a:r>
            <a:r>
              <a:rPr sz="2750" spc="10" dirty="0">
                <a:solidFill>
                  <a:srgbClr val="181B0D"/>
                </a:solidFill>
                <a:latin typeface="Century"/>
                <a:cs typeface="Century"/>
              </a:rPr>
              <a:t>s</a:t>
            </a:r>
            <a:r>
              <a:rPr sz="2750" spc="55" dirty="0">
                <a:solidFill>
                  <a:srgbClr val="181B0D"/>
                </a:solidFill>
                <a:latin typeface="Century"/>
                <a:cs typeface="Century"/>
              </a:rPr>
              <a:t> </a:t>
            </a:r>
            <a:r>
              <a:rPr sz="2750" spc="45" dirty="0">
                <a:solidFill>
                  <a:srgbClr val="181B0D"/>
                </a:solidFill>
                <a:latin typeface="Century"/>
                <a:cs typeface="Century"/>
              </a:rPr>
              <a:t>o</a:t>
            </a:r>
            <a:r>
              <a:rPr sz="2750" spc="5" dirty="0">
                <a:solidFill>
                  <a:srgbClr val="181B0D"/>
                </a:solidFill>
                <a:latin typeface="Century"/>
                <a:cs typeface="Century"/>
              </a:rPr>
              <a:t>f</a:t>
            </a:r>
            <a:r>
              <a:rPr sz="2750" spc="35" dirty="0">
                <a:solidFill>
                  <a:srgbClr val="181B0D"/>
                </a:solidFill>
                <a:latin typeface="Century"/>
                <a:cs typeface="Century"/>
              </a:rPr>
              <a:t> </a:t>
            </a:r>
            <a:r>
              <a:rPr sz="2750" spc="-25" dirty="0">
                <a:solidFill>
                  <a:srgbClr val="181B0D"/>
                </a:solidFill>
                <a:latin typeface="Century"/>
                <a:cs typeface="Century"/>
              </a:rPr>
              <a:t>t</a:t>
            </a:r>
            <a:r>
              <a:rPr sz="2750" spc="40" dirty="0">
                <a:solidFill>
                  <a:srgbClr val="181B0D"/>
                </a:solidFill>
                <a:latin typeface="Century"/>
                <a:cs typeface="Century"/>
              </a:rPr>
              <a:t>he</a:t>
            </a:r>
            <a:r>
              <a:rPr sz="2750" spc="-5" dirty="0">
                <a:solidFill>
                  <a:srgbClr val="181B0D"/>
                </a:solidFill>
                <a:latin typeface="Century"/>
                <a:cs typeface="Century"/>
              </a:rPr>
              <a:t>s</a:t>
            </a:r>
            <a:r>
              <a:rPr sz="2750" spc="10" dirty="0">
                <a:solidFill>
                  <a:srgbClr val="181B0D"/>
                </a:solidFill>
                <a:latin typeface="Century"/>
                <a:cs typeface="Century"/>
              </a:rPr>
              <a:t>e</a:t>
            </a:r>
            <a:r>
              <a:rPr sz="2750" spc="30" dirty="0">
                <a:solidFill>
                  <a:srgbClr val="181B0D"/>
                </a:solidFill>
                <a:latin typeface="Century"/>
                <a:cs typeface="Century"/>
              </a:rPr>
              <a:t> </a:t>
            </a:r>
            <a:r>
              <a:rPr sz="2750" spc="25" dirty="0">
                <a:solidFill>
                  <a:srgbClr val="181B0D"/>
                </a:solidFill>
                <a:latin typeface="Century"/>
                <a:cs typeface="Century"/>
              </a:rPr>
              <a:t>l</a:t>
            </a:r>
            <a:r>
              <a:rPr sz="2750" spc="45" dirty="0">
                <a:solidFill>
                  <a:srgbClr val="181B0D"/>
                </a:solidFill>
                <a:latin typeface="Century"/>
                <a:cs typeface="Century"/>
              </a:rPr>
              <a:t>o</a:t>
            </a:r>
            <a:r>
              <a:rPr sz="2750" spc="-25" dirty="0">
                <a:solidFill>
                  <a:srgbClr val="181B0D"/>
                </a:solidFill>
                <a:latin typeface="Century"/>
                <a:cs typeface="Century"/>
              </a:rPr>
              <a:t>c</a:t>
            </a:r>
            <a:r>
              <a:rPr sz="2750" spc="45" dirty="0">
                <a:solidFill>
                  <a:srgbClr val="181B0D"/>
                </a:solidFill>
                <a:latin typeface="Century"/>
                <a:cs typeface="Century"/>
              </a:rPr>
              <a:t>a</a:t>
            </a:r>
            <a:r>
              <a:rPr sz="2750" spc="-25" dirty="0">
                <a:solidFill>
                  <a:srgbClr val="181B0D"/>
                </a:solidFill>
                <a:latin typeface="Century"/>
                <a:cs typeface="Century"/>
              </a:rPr>
              <a:t>t</a:t>
            </a:r>
            <a:r>
              <a:rPr sz="2750" spc="25" dirty="0">
                <a:solidFill>
                  <a:srgbClr val="181B0D"/>
                </a:solidFill>
                <a:latin typeface="Century"/>
                <a:cs typeface="Century"/>
              </a:rPr>
              <a:t>i</a:t>
            </a:r>
            <a:r>
              <a:rPr sz="2750" spc="45" dirty="0">
                <a:solidFill>
                  <a:srgbClr val="181B0D"/>
                </a:solidFill>
                <a:latin typeface="Century"/>
                <a:cs typeface="Century"/>
              </a:rPr>
              <a:t>o</a:t>
            </a:r>
            <a:r>
              <a:rPr sz="2750" spc="40" dirty="0">
                <a:solidFill>
                  <a:srgbClr val="181B0D"/>
                </a:solidFill>
                <a:latin typeface="Century"/>
                <a:cs typeface="Century"/>
              </a:rPr>
              <a:t>n</a:t>
            </a:r>
            <a:r>
              <a:rPr sz="2750" spc="10" dirty="0">
                <a:solidFill>
                  <a:srgbClr val="181B0D"/>
                </a:solidFill>
                <a:latin typeface="Century"/>
                <a:cs typeface="Century"/>
              </a:rPr>
              <a:t>s</a:t>
            </a:r>
            <a:r>
              <a:rPr sz="2750" dirty="0">
                <a:solidFill>
                  <a:srgbClr val="181B0D"/>
                </a:solidFill>
                <a:latin typeface="Century"/>
                <a:cs typeface="Century"/>
              </a:rPr>
              <a:t>		</a:t>
            </a:r>
            <a:r>
              <a:rPr sz="2750" spc="45" dirty="0">
                <a:solidFill>
                  <a:srgbClr val="181B0D"/>
                </a:solidFill>
                <a:latin typeface="Century"/>
                <a:cs typeface="Century"/>
              </a:rPr>
              <a:t>a</a:t>
            </a:r>
            <a:r>
              <a:rPr sz="2750" spc="10" dirty="0">
                <a:solidFill>
                  <a:srgbClr val="181B0D"/>
                </a:solidFill>
                <a:latin typeface="Century"/>
                <a:cs typeface="Century"/>
              </a:rPr>
              <a:t>t</a:t>
            </a:r>
            <a:r>
              <a:rPr sz="2750" dirty="0">
                <a:solidFill>
                  <a:srgbClr val="181B0D"/>
                </a:solidFill>
                <a:latin typeface="Century"/>
                <a:cs typeface="Century"/>
              </a:rPr>
              <a:t>	</a:t>
            </a:r>
            <a:r>
              <a:rPr sz="2750" spc="40" dirty="0">
                <a:solidFill>
                  <a:srgbClr val="181B0D"/>
                </a:solidFill>
                <a:latin typeface="Century"/>
                <a:cs typeface="Century"/>
              </a:rPr>
              <a:t>an</a:t>
            </a:r>
            <a:r>
              <a:rPr sz="2750" spc="10" dirty="0">
                <a:solidFill>
                  <a:srgbClr val="181B0D"/>
                </a:solidFill>
                <a:latin typeface="Century"/>
                <a:cs typeface="Century"/>
              </a:rPr>
              <a:t>y</a:t>
            </a:r>
            <a:r>
              <a:rPr sz="2750" dirty="0">
                <a:solidFill>
                  <a:srgbClr val="181B0D"/>
                </a:solidFill>
                <a:latin typeface="Century"/>
                <a:cs typeface="Century"/>
              </a:rPr>
              <a:t>	</a:t>
            </a:r>
            <a:r>
              <a:rPr sz="2750" spc="15" dirty="0">
                <a:solidFill>
                  <a:srgbClr val="181B0D"/>
                </a:solidFill>
                <a:latin typeface="Century"/>
                <a:cs typeface="Century"/>
              </a:rPr>
              <a:t>g</a:t>
            </a:r>
            <a:r>
              <a:rPr sz="2750" spc="25" dirty="0">
                <a:solidFill>
                  <a:srgbClr val="181B0D"/>
                </a:solidFill>
                <a:latin typeface="Century"/>
                <a:cs typeface="Century"/>
              </a:rPr>
              <a:t>i</a:t>
            </a:r>
            <a:r>
              <a:rPr sz="2750" spc="15" dirty="0">
                <a:solidFill>
                  <a:srgbClr val="181B0D"/>
                </a:solidFill>
                <a:latin typeface="Century"/>
                <a:cs typeface="Century"/>
              </a:rPr>
              <a:t>v</a:t>
            </a:r>
            <a:r>
              <a:rPr sz="2750" spc="40" dirty="0">
                <a:solidFill>
                  <a:srgbClr val="181B0D"/>
                </a:solidFill>
                <a:latin typeface="Century"/>
                <a:cs typeface="Century"/>
              </a:rPr>
              <a:t>e</a:t>
            </a:r>
            <a:r>
              <a:rPr sz="2750" spc="204" dirty="0">
                <a:solidFill>
                  <a:srgbClr val="181B0D"/>
                </a:solidFill>
                <a:latin typeface="Century"/>
                <a:cs typeface="Century"/>
              </a:rPr>
              <a:t>n</a:t>
            </a:r>
            <a:r>
              <a:rPr sz="2750" spc="-5" dirty="0">
                <a:solidFill>
                  <a:srgbClr val="181B0D"/>
                </a:solidFill>
                <a:latin typeface="Century"/>
                <a:cs typeface="Century"/>
              </a:rPr>
              <a:t>p</a:t>
            </a:r>
            <a:r>
              <a:rPr sz="2750" spc="40" dirty="0">
                <a:solidFill>
                  <a:srgbClr val="181B0D"/>
                </a:solidFill>
                <a:latin typeface="Century"/>
                <a:cs typeface="Century"/>
              </a:rPr>
              <a:t>o</a:t>
            </a:r>
            <a:r>
              <a:rPr sz="2750" spc="25" dirty="0">
                <a:solidFill>
                  <a:srgbClr val="181B0D"/>
                </a:solidFill>
                <a:latin typeface="Century"/>
                <a:cs typeface="Century"/>
              </a:rPr>
              <a:t>i</a:t>
            </a:r>
            <a:r>
              <a:rPr sz="2750" spc="40" dirty="0">
                <a:solidFill>
                  <a:srgbClr val="181B0D"/>
                </a:solidFill>
                <a:latin typeface="Century"/>
                <a:cs typeface="Century"/>
              </a:rPr>
              <a:t>n</a:t>
            </a:r>
            <a:r>
              <a:rPr sz="2750" spc="10" dirty="0">
                <a:solidFill>
                  <a:srgbClr val="181B0D"/>
                </a:solidFill>
                <a:latin typeface="Century"/>
                <a:cs typeface="Century"/>
              </a:rPr>
              <a:t>t</a:t>
            </a:r>
            <a:r>
              <a:rPr sz="2750" spc="-265" dirty="0">
                <a:solidFill>
                  <a:srgbClr val="181B0D"/>
                </a:solidFill>
                <a:latin typeface="Century"/>
                <a:cs typeface="Century"/>
              </a:rPr>
              <a:t> </a:t>
            </a:r>
            <a:r>
              <a:rPr sz="2750" spc="30" dirty="0">
                <a:solidFill>
                  <a:srgbClr val="181B0D"/>
                </a:solidFill>
                <a:latin typeface="Century"/>
                <a:cs typeface="Century"/>
              </a:rPr>
              <a:t>i</a:t>
            </a:r>
            <a:r>
              <a:rPr sz="2750" spc="15" dirty="0">
                <a:solidFill>
                  <a:srgbClr val="181B0D"/>
                </a:solidFill>
                <a:latin typeface="Century"/>
                <a:cs typeface="Century"/>
              </a:rPr>
              <a:t>n</a:t>
            </a:r>
            <a:r>
              <a:rPr sz="2750" dirty="0">
                <a:solidFill>
                  <a:srgbClr val="181B0D"/>
                </a:solidFill>
                <a:latin typeface="Century"/>
                <a:cs typeface="Century"/>
              </a:rPr>
              <a:t>		</a:t>
            </a:r>
            <a:r>
              <a:rPr sz="2750" spc="-25" dirty="0">
                <a:solidFill>
                  <a:srgbClr val="181B0D"/>
                </a:solidFill>
                <a:latin typeface="Century"/>
                <a:cs typeface="Century"/>
              </a:rPr>
              <a:t>t</a:t>
            </a:r>
            <a:r>
              <a:rPr sz="2750" spc="40" dirty="0">
                <a:solidFill>
                  <a:srgbClr val="181B0D"/>
                </a:solidFill>
                <a:latin typeface="Century"/>
                <a:cs typeface="Century"/>
              </a:rPr>
              <a:t>h</a:t>
            </a:r>
            <a:r>
              <a:rPr sz="2750" spc="10" dirty="0">
                <a:solidFill>
                  <a:srgbClr val="181B0D"/>
                </a:solidFill>
                <a:latin typeface="Century"/>
                <a:cs typeface="Century"/>
              </a:rPr>
              <a:t>e</a:t>
            </a:r>
            <a:endParaRPr sz="2750">
              <a:latin typeface="Century"/>
              <a:cs typeface="Century"/>
            </a:endParaRPr>
          </a:p>
          <a:p>
            <a:pPr marL="393700">
              <a:lnSpc>
                <a:spcPct val="100000"/>
              </a:lnSpc>
              <a:spcBef>
                <a:spcPts val="1730"/>
              </a:spcBef>
              <a:tabLst>
                <a:tab pos="4587875" algn="l"/>
                <a:tab pos="6417945" algn="l"/>
                <a:tab pos="7333615" algn="l"/>
                <a:tab pos="9163685" algn="l"/>
              </a:tabLst>
            </a:pPr>
            <a:r>
              <a:rPr sz="2750" spc="5" dirty="0">
                <a:solidFill>
                  <a:srgbClr val="181B0D"/>
                </a:solidFill>
                <a:latin typeface="Century"/>
                <a:cs typeface="Century"/>
              </a:rPr>
              <a:t>program’s</a:t>
            </a:r>
            <a:r>
              <a:rPr sz="2750" spc="65" dirty="0">
                <a:solidFill>
                  <a:srgbClr val="181B0D"/>
                </a:solidFill>
                <a:latin typeface="Century"/>
                <a:cs typeface="Century"/>
              </a:rPr>
              <a:t> </a:t>
            </a:r>
            <a:r>
              <a:rPr sz="2750" spc="20" dirty="0">
                <a:solidFill>
                  <a:srgbClr val="181B0D"/>
                </a:solidFill>
                <a:latin typeface="Century"/>
                <a:cs typeface="Century"/>
              </a:rPr>
              <a:t>execution	</a:t>
            </a:r>
            <a:r>
              <a:rPr sz="2750" spc="10" dirty="0">
                <a:solidFill>
                  <a:srgbClr val="181B0D"/>
                </a:solidFill>
                <a:latin typeface="Century"/>
                <a:cs typeface="Century"/>
              </a:rPr>
              <a:t>are</a:t>
            </a:r>
            <a:r>
              <a:rPr sz="2750" spc="30" dirty="0">
                <a:solidFill>
                  <a:srgbClr val="181B0D"/>
                </a:solidFill>
                <a:latin typeface="Century"/>
                <a:cs typeface="Century"/>
              </a:rPr>
              <a:t> </a:t>
            </a:r>
            <a:r>
              <a:rPr sz="2750" spc="20" dirty="0">
                <a:solidFill>
                  <a:srgbClr val="181B0D"/>
                </a:solidFill>
                <a:latin typeface="Century"/>
                <a:cs typeface="Century"/>
              </a:rPr>
              <a:t>called	</a:t>
            </a:r>
            <a:r>
              <a:rPr sz="2750" spc="10" dirty="0">
                <a:solidFill>
                  <a:srgbClr val="181B0D"/>
                </a:solidFill>
                <a:latin typeface="Century"/>
                <a:cs typeface="Century"/>
              </a:rPr>
              <a:t>the	</a:t>
            </a:r>
            <a:r>
              <a:rPr sz="2750" b="1" spc="35" dirty="0">
                <a:solidFill>
                  <a:srgbClr val="FF0000"/>
                </a:solidFill>
                <a:latin typeface="Century"/>
                <a:cs typeface="Century"/>
              </a:rPr>
              <a:t>program’s	</a:t>
            </a:r>
            <a:r>
              <a:rPr sz="2750" b="1" spc="30" dirty="0">
                <a:solidFill>
                  <a:srgbClr val="FF0000"/>
                </a:solidFill>
                <a:latin typeface="Century"/>
                <a:cs typeface="Century"/>
              </a:rPr>
              <a:t>state</a:t>
            </a:r>
            <a:r>
              <a:rPr sz="2750" spc="30" dirty="0">
                <a:solidFill>
                  <a:srgbClr val="181B0D"/>
                </a:solidFill>
                <a:latin typeface="Century"/>
                <a:cs typeface="Century"/>
              </a:rPr>
              <a:t>.</a:t>
            </a:r>
            <a:endParaRPr sz="2750">
              <a:latin typeface="Century"/>
              <a:cs typeface="Century"/>
            </a:endParaRPr>
          </a:p>
          <a:p>
            <a:pPr marL="927735" marR="127000" indent="-534035">
              <a:lnSpc>
                <a:spcPct val="152500"/>
              </a:lnSpc>
              <a:tabLst>
                <a:tab pos="2757805" algn="l"/>
                <a:tab pos="3672840" algn="l"/>
                <a:tab pos="7333615" algn="l"/>
                <a:tab pos="8248015" algn="l"/>
                <a:tab pos="9163685" algn="l"/>
              </a:tabLst>
            </a:pPr>
            <a:r>
              <a:rPr sz="2750" spc="10" dirty="0">
                <a:solidFill>
                  <a:srgbClr val="181B0D"/>
                </a:solidFill>
                <a:latin typeface="Century"/>
                <a:cs typeface="Century"/>
              </a:rPr>
              <a:t>Im</a:t>
            </a:r>
            <a:r>
              <a:rPr sz="2750" spc="-10" dirty="0">
                <a:solidFill>
                  <a:srgbClr val="181B0D"/>
                </a:solidFill>
                <a:latin typeface="Century"/>
                <a:cs typeface="Century"/>
              </a:rPr>
              <a:t>p</a:t>
            </a:r>
            <a:r>
              <a:rPr sz="2750" spc="45" dirty="0">
                <a:solidFill>
                  <a:srgbClr val="181B0D"/>
                </a:solidFill>
                <a:latin typeface="Century"/>
                <a:cs typeface="Century"/>
              </a:rPr>
              <a:t>e</a:t>
            </a:r>
            <a:r>
              <a:rPr sz="2750" spc="-25" dirty="0">
                <a:solidFill>
                  <a:srgbClr val="181B0D"/>
                </a:solidFill>
                <a:latin typeface="Century"/>
                <a:cs typeface="Century"/>
              </a:rPr>
              <a:t>r</a:t>
            </a:r>
            <a:r>
              <a:rPr sz="2750" spc="40" dirty="0">
                <a:solidFill>
                  <a:srgbClr val="181B0D"/>
                </a:solidFill>
                <a:latin typeface="Century"/>
                <a:cs typeface="Century"/>
              </a:rPr>
              <a:t>a</a:t>
            </a:r>
            <a:r>
              <a:rPr sz="2750" spc="-25" dirty="0">
                <a:solidFill>
                  <a:srgbClr val="181B0D"/>
                </a:solidFill>
                <a:latin typeface="Century"/>
                <a:cs typeface="Century"/>
              </a:rPr>
              <a:t>t</a:t>
            </a:r>
            <a:r>
              <a:rPr sz="2750" spc="25" dirty="0">
                <a:solidFill>
                  <a:srgbClr val="181B0D"/>
                </a:solidFill>
                <a:latin typeface="Century"/>
                <a:cs typeface="Century"/>
              </a:rPr>
              <a:t>i</a:t>
            </a:r>
            <a:r>
              <a:rPr sz="2750" spc="10" dirty="0">
                <a:solidFill>
                  <a:srgbClr val="181B0D"/>
                </a:solidFill>
                <a:latin typeface="Century"/>
                <a:cs typeface="Century"/>
              </a:rPr>
              <a:t>v</a:t>
            </a:r>
            <a:r>
              <a:rPr sz="2750" spc="15" dirty="0">
                <a:solidFill>
                  <a:srgbClr val="181B0D"/>
                </a:solidFill>
                <a:latin typeface="Century"/>
                <a:cs typeface="Century"/>
              </a:rPr>
              <a:t>e</a:t>
            </a:r>
            <a:r>
              <a:rPr sz="2750" spc="114" dirty="0">
                <a:solidFill>
                  <a:srgbClr val="181B0D"/>
                </a:solidFill>
                <a:latin typeface="Century"/>
                <a:cs typeface="Century"/>
              </a:rPr>
              <a:t> </a:t>
            </a:r>
            <a:r>
              <a:rPr sz="2750" spc="-10" dirty="0">
                <a:solidFill>
                  <a:srgbClr val="181B0D"/>
                </a:solidFill>
                <a:latin typeface="Century"/>
                <a:cs typeface="Century"/>
              </a:rPr>
              <a:t>p</a:t>
            </a:r>
            <a:r>
              <a:rPr sz="2750" spc="-25" dirty="0">
                <a:solidFill>
                  <a:srgbClr val="181B0D"/>
                </a:solidFill>
                <a:latin typeface="Century"/>
                <a:cs typeface="Century"/>
              </a:rPr>
              <a:t>r</a:t>
            </a:r>
            <a:r>
              <a:rPr sz="2750" spc="45" dirty="0">
                <a:solidFill>
                  <a:srgbClr val="181B0D"/>
                </a:solidFill>
                <a:latin typeface="Century"/>
                <a:cs typeface="Century"/>
              </a:rPr>
              <a:t>o</a:t>
            </a:r>
            <a:r>
              <a:rPr sz="2750" spc="10" dirty="0">
                <a:solidFill>
                  <a:srgbClr val="181B0D"/>
                </a:solidFill>
                <a:latin typeface="Century"/>
                <a:cs typeface="Century"/>
              </a:rPr>
              <a:t>g</a:t>
            </a:r>
            <a:r>
              <a:rPr sz="2750" spc="-20" dirty="0">
                <a:solidFill>
                  <a:srgbClr val="181B0D"/>
                </a:solidFill>
                <a:latin typeface="Century"/>
                <a:cs typeface="Century"/>
              </a:rPr>
              <a:t>r</a:t>
            </a:r>
            <a:r>
              <a:rPr sz="2750" spc="40" dirty="0">
                <a:solidFill>
                  <a:srgbClr val="181B0D"/>
                </a:solidFill>
                <a:latin typeface="Century"/>
                <a:cs typeface="Century"/>
              </a:rPr>
              <a:t>a</a:t>
            </a:r>
            <a:r>
              <a:rPr sz="2750" spc="20" dirty="0">
                <a:solidFill>
                  <a:srgbClr val="181B0D"/>
                </a:solidFill>
                <a:latin typeface="Century"/>
                <a:cs typeface="Century"/>
              </a:rPr>
              <a:t>mm</a:t>
            </a:r>
            <a:r>
              <a:rPr sz="2750" spc="35" dirty="0">
                <a:solidFill>
                  <a:srgbClr val="181B0D"/>
                </a:solidFill>
                <a:latin typeface="Century"/>
                <a:cs typeface="Century"/>
              </a:rPr>
              <a:t>in</a:t>
            </a:r>
            <a:r>
              <a:rPr sz="2750" spc="15" dirty="0">
                <a:solidFill>
                  <a:srgbClr val="181B0D"/>
                </a:solidFill>
                <a:latin typeface="Century"/>
                <a:cs typeface="Century"/>
              </a:rPr>
              <a:t>g</a:t>
            </a:r>
            <a:r>
              <a:rPr sz="2750" spc="-365" dirty="0">
                <a:solidFill>
                  <a:srgbClr val="181B0D"/>
                </a:solidFill>
                <a:latin typeface="Century"/>
                <a:cs typeface="Century"/>
              </a:rPr>
              <a:t> </a:t>
            </a:r>
            <a:r>
              <a:rPr sz="2750" spc="25" dirty="0">
                <a:solidFill>
                  <a:srgbClr val="181B0D"/>
                </a:solidFill>
                <a:latin typeface="Century"/>
                <a:cs typeface="Century"/>
              </a:rPr>
              <a:t>i</a:t>
            </a:r>
            <a:r>
              <a:rPr sz="2750" spc="10" dirty="0">
                <a:solidFill>
                  <a:srgbClr val="181B0D"/>
                </a:solidFill>
                <a:latin typeface="Century"/>
                <a:cs typeface="Century"/>
              </a:rPr>
              <a:t>s</a:t>
            </a:r>
            <a:r>
              <a:rPr sz="2750" spc="-25" dirty="0">
                <a:solidFill>
                  <a:srgbClr val="181B0D"/>
                </a:solidFill>
                <a:latin typeface="Century"/>
                <a:cs typeface="Century"/>
              </a:rPr>
              <a:t> c</a:t>
            </a:r>
            <a:r>
              <a:rPr sz="2750" spc="40" dirty="0">
                <a:solidFill>
                  <a:srgbClr val="181B0D"/>
                </a:solidFill>
                <a:latin typeface="Century"/>
                <a:cs typeface="Century"/>
              </a:rPr>
              <a:t>ha</a:t>
            </a:r>
            <a:r>
              <a:rPr sz="2750" spc="-25" dirty="0">
                <a:solidFill>
                  <a:srgbClr val="181B0D"/>
                </a:solidFill>
                <a:latin typeface="Century"/>
                <a:cs typeface="Century"/>
              </a:rPr>
              <a:t>r</a:t>
            </a:r>
            <a:r>
              <a:rPr sz="2750" spc="40" dirty="0">
                <a:solidFill>
                  <a:srgbClr val="181B0D"/>
                </a:solidFill>
                <a:latin typeface="Century"/>
                <a:cs typeface="Century"/>
              </a:rPr>
              <a:t>a</a:t>
            </a:r>
            <a:r>
              <a:rPr sz="2750" spc="-25" dirty="0">
                <a:solidFill>
                  <a:srgbClr val="181B0D"/>
                </a:solidFill>
                <a:latin typeface="Century"/>
                <a:cs typeface="Century"/>
              </a:rPr>
              <a:t>ct</a:t>
            </a:r>
            <a:r>
              <a:rPr sz="2750" spc="45" dirty="0">
                <a:solidFill>
                  <a:srgbClr val="181B0D"/>
                </a:solidFill>
                <a:latin typeface="Century"/>
                <a:cs typeface="Century"/>
              </a:rPr>
              <a:t>e</a:t>
            </a:r>
            <a:r>
              <a:rPr sz="2750" spc="-25" dirty="0">
                <a:solidFill>
                  <a:srgbClr val="181B0D"/>
                </a:solidFill>
                <a:latin typeface="Century"/>
                <a:cs typeface="Century"/>
              </a:rPr>
              <a:t>r</a:t>
            </a:r>
            <a:r>
              <a:rPr sz="2750" spc="25" dirty="0">
                <a:solidFill>
                  <a:srgbClr val="181B0D"/>
                </a:solidFill>
                <a:latin typeface="Century"/>
                <a:cs typeface="Century"/>
              </a:rPr>
              <a:t>i</a:t>
            </a:r>
            <a:r>
              <a:rPr sz="2750" spc="20" dirty="0">
                <a:solidFill>
                  <a:srgbClr val="181B0D"/>
                </a:solidFill>
                <a:latin typeface="Century"/>
                <a:cs typeface="Century"/>
              </a:rPr>
              <a:t>z</a:t>
            </a:r>
            <a:r>
              <a:rPr sz="2750" spc="45" dirty="0">
                <a:solidFill>
                  <a:srgbClr val="181B0D"/>
                </a:solidFill>
                <a:latin typeface="Century"/>
                <a:cs typeface="Century"/>
              </a:rPr>
              <a:t>e</a:t>
            </a:r>
            <a:r>
              <a:rPr sz="2750" spc="15" dirty="0">
                <a:solidFill>
                  <a:srgbClr val="181B0D"/>
                </a:solidFill>
                <a:latin typeface="Century"/>
                <a:cs typeface="Century"/>
              </a:rPr>
              <a:t>d</a:t>
            </a:r>
            <a:r>
              <a:rPr sz="2750" dirty="0">
                <a:solidFill>
                  <a:srgbClr val="181B0D"/>
                </a:solidFill>
                <a:latin typeface="Century"/>
                <a:cs typeface="Century"/>
              </a:rPr>
              <a:t>	</a:t>
            </a:r>
            <a:r>
              <a:rPr sz="2750" spc="40" dirty="0">
                <a:solidFill>
                  <a:srgbClr val="181B0D"/>
                </a:solidFill>
                <a:latin typeface="Century"/>
                <a:cs typeface="Century"/>
              </a:rPr>
              <a:t>b</a:t>
            </a:r>
            <a:r>
              <a:rPr sz="2750" spc="15" dirty="0">
                <a:solidFill>
                  <a:srgbClr val="181B0D"/>
                </a:solidFill>
                <a:latin typeface="Century"/>
                <a:cs typeface="Century"/>
              </a:rPr>
              <a:t>y</a:t>
            </a:r>
            <a:r>
              <a:rPr sz="2750" dirty="0">
                <a:solidFill>
                  <a:srgbClr val="181B0D"/>
                </a:solidFill>
                <a:latin typeface="Century"/>
                <a:cs typeface="Century"/>
              </a:rPr>
              <a:t>	</a:t>
            </a:r>
            <a:r>
              <a:rPr sz="2750" b="1" spc="65" dirty="0">
                <a:solidFill>
                  <a:srgbClr val="FF0000"/>
                </a:solidFill>
                <a:latin typeface="Century"/>
                <a:cs typeface="Century"/>
              </a:rPr>
              <a:t>p</a:t>
            </a:r>
            <a:r>
              <a:rPr sz="2750" b="1" spc="-25" dirty="0">
                <a:solidFill>
                  <a:srgbClr val="FF0000"/>
                </a:solidFill>
                <a:latin typeface="Century"/>
                <a:cs typeface="Century"/>
              </a:rPr>
              <a:t>r</a:t>
            </a:r>
            <a:r>
              <a:rPr sz="2750" b="1" spc="40" dirty="0">
                <a:solidFill>
                  <a:srgbClr val="FF0000"/>
                </a:solidFill>
                <a:latin typeface="Century"/>
                <a:cs typeface="Century"/>
              </a:rPr>
              <a:t>o</a:t>
            </a:r>
            <a:r>
              <a:rPr sz="2750" b="1" spc="5" dirty="0">
                <a:solidFill>
                  <a:srgbClr val="FF0000"/>
                </a:solidFill>
                <a:latin typeface="Century"/>
                <a:cs typeface="Century"/>
              </a:rPr>
              <a:t>g</a:t>
            </a:r>
            <a:r>
              <a:rPr sz="2750" b="1" spc="-20" dirty="0">
                <a:solidFill>
                  <a:srgbClr val="FF0000"/>
                </a:solidFill>
                <a:latin typeface="Century"/>
                <a:cs typeface="Century"/>
              </a:rPr>
              <a:t>r</a:t>
            </a:r>
            <a:r>
              <a:rPr sz="2750" b="1" spc="40" dirty="0">
                <a:solidFill>
                  <a:srgbClr val="FF0000"/>
                </a:solidFill>
                <a:latin typeface="Century"/>
                <a:cs typeface="Century"/>
              </a:rPr>
              <a:t>a</a:t>
            </a:r>
            <a:r>
              <a:rPr sz="2750" b="1" spc="100" dirty="0">
                <a:solidFill>
                  <a:srgbClr val="FF0000"/>
                </a:solidFill>
                <a:latin typeface="Century"/>
                <a:cs typeface="Century"/>
              </a:rPr>
              <a:t>m</a:t>
            </a:r>
            <a:r>
              <a:rPr sz="2750" b="1" spc="15" dirty="0">
                <a:solidFill>
                  <a:srgbClr val="FF0000"/>
                </a:solidFill>
                <a:latin typeface="Century"/>
                <a:cs typeface="Century"/>
              </a:rPr>
              <a:t>m</a:t>
            </a:r>
            <a:r>
              <a:rPr sz="2750" b="1" spc="35" dirty="0">
                <a:solidFill>
                  <a:srgbClr val="FF0000"/>
                </a:solidFill>
                <a:latin typeface="Century"/>
                <a:cs typeface="Century"/>
              </a:rPr>
              <a:t>in</a:t>
            </a:r>
            <a:r>
              <a:rPr sz="2750" b="1" spc="10" dirty="0">
                <a:solidFill>
                  <a:srgbClr val="FF0000"/>
                </a:solidFill>
                <a:latin typeface="Century"/>
                <a:cs typeface="Century"/>
              </a:rPr>
              <a:t>g  </a:t>
            </a:r>
            <a:r>
              <a:rPr sz="2750" b="1" spc="65" dirty="0">
                <a:solidFill>
                  <a:srgbClr val="FF0000"/>
                </a:solidFill>
                <a:latin typeface="Century"/>
                <a:cs typeface="Century"/>
              </a:rPr>
              <a:t>with</a:t>
            </a:r>
            <a:r>
              <a:rPr sz="2750" b="1" spc="-204" dirty="0">
                <a:solidFill>
                  <a:srgbClr val="FF0000"/>
                </a:solidFill>
                <a:latin typeface="Century"/>
                <a:cs typeface="Century"/>
              </a:rPr>
              <a:t> </a:t>
            </a:r>
            <a:r>
              <a:rPr sz="2750" b="1" spc="60" dirty="0">
                <a:solidFill>
                  <a:srgbClr val="FF0000"/>
                </a:solidFill>
                <a:latin typeface="Century"/>
                <a:cs typeface="Century"/>
              </a:rPr>
              <a:t>state	</a:t>
            </a:r>
            <a:r>
              <a:rPr sz="2750" spc="30" dirty="0">
                <a:solidFill>
                  <a:srgbClr val="181B0D"/>
                </a:solidFill>
                <a:latin typeface="Century"/>
                <a:cs typeface="Century"/>
              </a:rPr>
              <a:t>and	</a:t>
            </a:r>
            <a:r>
              <a:rPr sz="2750" spc="20" dirty="0">
                <a:solidFill>
                  <a:srgbClr val="181B0D"/>
                </a:solidFill>
                <a:latin typeface="Century"/>
                <a:cs typeface="Century"/>
              </a:rPr>
              <a:t>commands</a:t>
            </a:r>
            <a:r>
              <a:rPr sz="2750" spc="65" dirty="0">
                <a:solidFill>
                  <a:srgbClr val="181B0D"/>
                </a:solidFill>
                <a:latin typeface="Century"/>
                <a:cs typeface="Century"/>
              </a:rPr>
              <a:t> </a:t>
            </a:r>
            <a:r>
              <a:rPr sz="2750" spc="20" dirty="0">
                <a:solidFill>
                  <a:srgbClr val="181B0D"/>
                </a:solidFill>
                <a:latin typeface="Century"/>
                <a:cs typeface="Century"/>
              </a:rPr>
              <a:t>which</a:t>
            </a:r>
            <a:r>
              <a:rPr sz="2750" spc="95" dirty="0">
                <a:solidFill>
                  <a:srgbClr val="181B0D"/>
                </a:solidFill>
                <a:latin typeface="Century"/>
                <a:cs typeface="Century"/>
              </a:rPr>
              <a:t> </a:t>
            </a:r>
            <a:r>
              <a:rPr sz="2750" b="1" spc="50" dirty="0">
                <a:solidFill>
                  <a:srgbClr val="FF0000"/>
                </a:solidFill>
                <a:latin typeface="Century"/>
                <a:cs typeface="Century"/>
              </a:rPr>
              <a:t>modify	</a:t>
            </a:r>
            <a:r>
              <a:rPr sz="2750" b="1" spc="60" dirty="0">
                <a:solidFill>
                  <a:srgbClr val="FF0000"/>
                </a:solidFill>
                <a:latin typeface="Century"/>
                <a:cs typeface="Century"/>
              </a:rPr>
              <a:t>the	</a:t>
            </a:r>
            <a:r>
              <a:rPr sz="2750" b="1" spc="55" dirty="0">
                <a:solidFill>
                  <a:srgbClr val="FF0000"/>
                </a:solidFill>
                <a:latin typeface="Century"/>
                <a:cs typeface="Century"/>
              </a:rPr>
              <a:t>state</a:t>
            </a:r>
            <a:r>
              <a:rPr sz="2750" spc="55" dirty="0">
                <a:solidFill>
                  <a:srgbClr val="181B0D"/>
                </a:solidFill>
                <a:latin typeface="Century"/>
                <a:cs typeface="Century"/>
              </a:rPr>
              <a:t>.</a:t>
            </a:r>
            <a:endParaRPr sz="2750">
              <a:latin typeface="Century"/>
              <a:cs typeface="Century"/>
            </a:endParaRPr>
          </a:p>
          <a:p>
            <a:pPr marL="393700" marR="671830" indent="-381635">
              <a:lnSpc>
                <a:spcPct val="154800"/>
              </a:lnSpc>
              <a:spcBef>
                <a:spcPts val="1125"/>
              </a:spcBef>
              <a:buFont typeface="Franklin Gothic Book"/>
              <a:buChar char="■"/>
              <a:tabLst>
                <a:tab pos="393700" algn="l"/>
                <a:tab pos="394335" algn="l"/>
                <a:tab pos="1842135" algn="l"/>
                <a:tab pos="2757805" algn="l"/>
                <a:tab pos="7333615" algn="l"/>
                <a:tab pos="9163685" algn="l"/>
              </a:tabLst>
            </a:pPr>
            <a:r>
              <a:rPr sz="2750" spc="35" dirty="0">
                <a:solidFill>
                  <a:srgbClr val="181B0D"/>
                </a:solidFill>
                <a:latin typeface="Century"/>
                <a:cs typeface="Century"/>
              </a:rPr>
              <a:t>T</a:t>
            </a:r>
            <a:r>
              <a:rPr sz="2750" spc="40" dirty="0">
                <a:solidFill>
                  <a:srgbClr val="181B0D"/>
                </a:solidFill>
                <a:latin typeface="Century"/>
                <a:cs typeface="Century"/>
              </a:rPr>
              <a:t>h</a:t>
            </a:r>
            <a:r>
              <a:rPr sz="2750" spc="15" dirty="0">
                <a:solidFill>
                  <a:srgbClr val="181B0D"/>
                </a:solidFill>
                <a:latin typeface="Century"/>
                <a:cs typeface="Century"/>
              </a:rPr>
              <a:t>e</a:t>
            </a:r>
            <a:r>
              <a:rPr sz="2750" dirty="0">
                <a:solidFill>
                  <a:srgbClr val="181B0D"/>
                </a:solidFill>
                <a:latin typeface="Century"/>
                <a:cs typeface="Century"/>
              </a:rPr>
              <a:t>	</a:t>
            </a:r>
            <a:r>
              <a:rPr sz="2750" spc="-15" dirty="0">
                <a:solidFill>
                  <a:srgbClr val="181B0D"/>
                </a:solidFill>
                <a:latin typeface="Century"/>
                <a:cs typeface="Century"/>
              </a:rPr>
              <a:t>f</a:t>
            </a:r>
            <a:r>
              <a:rPr sz="2750" spc="30" dirty="0">
                <a:solidFill>
                  <a:srgbClr val="181B0D"/>
                </a:solidFill>
                <a:latin typeface="Century"/>
                <a:cs typeface="Century"/>
              </a:rPr>
              <a:t>i</a:t>
            </a:r>
            <a:r>
              <a:rPr sz="2750" spc="-25" dirty="0">
                <a:solidFill>
                  <a:srgbClr val="181B0D"/>
                </a:solidFill>
                <a:latin typeface="Century"/>
                <a:cs typeface="Century"/>
              </a:rPr>
              <a:t>r</a:t>
            </a:r>
            <a:r>
              <a:rPr sz="2750" dirty="0">
                <a:solidFill>
                  <a:srgbClr val="181B0D"/>
                </a:solidFill>
                <a:latin typeface="Century"/>
                <a:cs typeface="Century"/>
              </a:rPr>
              <a:t>s</a:t>
            </a:r>
            <a:r>
              <a:rPr sz="2750" spc="10" dirty="0">
                <a:solidFill>
                  <a:srgbClr val="181B0D"/>
                </a:solidFill>
                <a:latin typeface="Century"/>
                <a:cs typeface="Century"/>
              </a:rPr>
              <a:t>t</a:t>
            </a:r>
            <a:r>
              <a:rPr sz="2750" dirty="0">
                <a:solidFill>
                  <a:srgbClr val="181B0D"/>
                </a:solidFill>
                <a:latin typeface="Century"/>
                <a:cs typeface="Century"/>
              </a:rPr>
              <a:t>	</a:t>
            </a:r>
            <a:r>
              <a:rPr sz="2750" spc="25" dirty="0">
                <a:solidFill>
                  <a:srgbClr val="181B0D"/>
                </a:solidFill>
                <a:latin typeface="Century"/>
                <a:cs typeface="Century"/>
              </a:rPr>
              <a:t>i</a:t>
            </a:r>
            <a:r>
              <a:rPr sz="2750" spc="20" dirty="0">
                <a:solidFill>
                  <a:srgbClr val="181B0D"/>
                </a:solidFill>
                <a:latin typeface="Century"/>
                <a:cs typeface="Century"/>
              </a:rPr>
              <a:t>m</a:t>
            </a:r>
            <a:r>
              <a:rPr sz="2750" spc="-5" dirty="0">
                <a:solidFill>
                  <a:srgbClr val="181B0D"/>
                </a:solidFill>
                <a:latin typeface="Century"/>
                <a:cs typeface="Century"/>
              </a:rPr>
              <a:t>p</a:t>
            </a:r>
            <a:r>
              <a:rPr sz="2750" spc="45" dirty="0">
                <a:solidFill>
                  <a:srgbClr val="181B0D"/>
                </a:solidFill>
                <a:latin typeface="Century"/>
                <a:cs typeface="Century"/>
              </a:rPr>
              <a:t>e</a:t>
            </a:r>
            <a:r>
              <a:rPr sz="2750" spc="-25" dirty="0">
                <a:solidFill>
                  <a:srgbClr val="181B0D"/>
                </a:solidFill>
                <a:latin typeface="Century"/>
                <a:cs typeface="Century"/>
              </a:rPr>
              <a:t>r</a:t>
            </a:r>
            <a:r>
              <a:rPr sz="2750" spc="40" dirty="0">
                <a:solidFill>
                  <a:srgbClr val="181B0D"/>
                </a:solidFill>
                <a:latin typeface="Century"/>
                <a:cs typeface="Century"/>
              </a:rPr>
              <a:t>a</a:t>
            </a:r>
            <a:r>
              <a:rPr sz="2750" spc="-25" dirty="0">
                <a:solidFill>
                  <a:srgbClr val="181B0D"/>
                </a:solidFill>
                <a:latin typeface="Century"/>
                <a:cs typeface="Century"/>
              </a:rPr>
              <a:t>t</a:t>
            </a:r>
            <a:r>
              <a:rPr sz="2750" spc="25" dirty="0">
                <a:solidFill>
                  <a:srgbClr val="181B0D"/>
                </a:solidFill>
                <a:latin typeface="Century"/>
                <a:cs typeface="Century"/>
              </a:rPr>
              <a:t>i</a:t>
            </a:r>
            <a:r>
              <a:rPr sz="2750" spc="10" dirty="0">
                <a:solidFill>
                  <a:srgbClr val="181B0D"/>
                </a:solidFill>
                <a:latin typeface="Century"/>
                <a:cs typeface="Century"/>
              </a:rPr>
              <a:t>v</a:t>
            </a:r>
            <a:r>
              <a:rPr sz="2750" spc="15" dirty="0">
                <a:solidFill>
                  <a:srgbClr val="181B0D"/>
                </a:solidFill>
                <a:latin typeface="Century"/>
                <a:cs typeface="Century"/>
              </a:rPr>
              <a:t>e</a:t>
            </a:r>
            <a:r>
              <a:rPr sz="2750" spc="114" dirty="0">
                <a:solidFill>
                  <a:srgbClr val="181B0D"/>
                </a:solidFill>
                <a:latin typeface="Century"/>
                <a:cs typeface="Century"/>
              </a:rPr>
              <a:t> </a:t>
            </a:r>
            <a:r>
              <a:rPr sz="2750" spc="-10" dirty="0">
                <a:solidFill>
                  <a:srgbClr val="181B0D"/>
                </a:solidFill>
                <a:latin typeface="Century"/>
                <a:cs typeface="Century"/>
              </a:rPr>
              <a:t>p</a:t>
            </a:r>
            <a:r>
              <a:rPr sz="2750" spc="-25" dirty="0">
                <a:solidFill>
                  <a:srgbClr val="181B0D"/>
                </a:solidFill>
                <a:latin typeface="Century"/>
                <a:cs typeface="Century"/>
              </a:rPr>
              <a:t>r</a:t>
            </a:r>
            <a:r>
              <a:rPr sz="2750" spc="45" dirty="0">
                <a:solidFill>
                  <a:srgbClr val="181B0D"/>
                </a:solidFill>
                <a:latin typeface="Century"/>
                <a:cs typeface="Century"/>
              </a:rPr>
              <a:t>o</a:t>
            </a:r>
            <a:r>
              <a:rPr sz="2750" spc="20" dirty="0">
                <a:solidFill>
                  <a:srgbClr val="181B0D"/>
                </a:solidFill>
                <a:latin typeface="Century"/>
                <a:cs typeface="Century"/>
              </a:rPr>
              <a:t>g</a:t>
            </a:r>
            <a:r>
              <a:rPr sz="2750" spc="-25" dirty="0">
                <a:solidFill>
                  <a:srgbClr val="181B0D"/>
                </a:solidFill>
                <a:latin typeface="Century"/>
                <a:cs typeface="Century"/>
              </a:rPr>
              <a:t>r</a:t>
            </a:r>
            <a:r>
              <a:rPr sz="2750" spc="40" dirty="0">
                <a:solidFill>
                  <a:srgbClr val="181B0D"/>
                </a:solidFill>
                <a:latin typeface="Century"/>
                <a:cs typeface="Century"/>
              </a:rPr>
              <a:t>a</a:t>
            </a:r>
            <a:r>
              <a:rPr sz="2750" spc="20" dirty="0">
                <a:solidFill>
                  <a:srgbClr val="181B0D"/>
                </a:solidFill>
                <a:latin typeface="Century"/>
                <a:cs typeface="Century"/>
              </a:rPr>
              <a:t>m</a:t>
            </a:r>
            <a:r>
              <a:rPr sz="2750" spc="30" dirty="0">
                <a:solidFill>
                  <a:srgbClr val="181B0D"/>
                </a:solidFill>
                <a:latin typeface="Century"/>
                <a:cs typeface="Century"/>
              </a:rPr>
              <a:t>m</a:t>
            </a:r>
            <a:r>
              <a:rPr sz="2750" spc="25" dirty="0">
                <a:solidFill>
                  <a:srgbClr val="181B0D"/>
                </a:solidFill>
                <a:latin typeface="Century"/>
                <a:cs typeface="Century"/>
              </a:rPr>
              <a:t>i</a:t>
            </a:r>
            <a:r>
              <a:rPr sz="2750" spc="40" dirty="0">
                <a:solidFill>
                  <a:srgbClr val="181B0D"/>
                </a:solidFill>
                <a:latin typeface="Century"/>
                <a:cs typeface="Century"/>
              </a:rPr>
              <a:t>n</a:t>
            </a:r>
            <a:r>
              <a:rPr sz="2750" spc="15" dirty="0">
                <a:solidFill>
                  <a:srgbClr val="181B0D"/>
                </a:solidFill>
                <a:latin typeface="Century"/>
                <a:cs typeface="Century"/>
              </a:rPr>
              <a:t>g</a:t>
            </a:r>
            <a:r>
              <a:rPr sz="2750" dirty="0">
                <a:solidFill>
                  <a:srgbClr val="181B0D"/>
                </a:solidFill>
                <a:latin typeface="Century"/>
                <a:cs typeface="Century"/>
              </a:rPr>
              <a:t>	</a:t>
            </a:r>
            <a:r>
              <a:rPr sz="2750" spc="25" dirty="0">
                <a:solidFill>
                  <a:srgbClr val="181B0D"/>
                </a:solidFill>
                <a:latin typeface="Century"/>
                <a:cs typeface="Century"/>
              </a:rPr>
              <a:t>l</a:t>
            </a:r>
            <a:r>
              <a:rPr sz="2750" spc="40" dirty="0">
                <a:solidFill>
                  <a:srgbClr val="181B0D"/>
                </a:solidFill>
                <a:latin typeface="Century"/>
                <a:cs typeface="Century"/>
              </a:rPr>
              <a:t>an</a:t>
            </a:r>
            <a:r>
              <a:rPr sz="2750" spc="10" dirty="0">
                <a:solidFill>
                  <a:srgbClr val="181B0D"/>
                </a:solidFill>
                <a:latin typeface="Century"/>
                <a:cs typeface="Century"/>
              </a:rPr>
              <a:t>g</a:t>
            </a:r>
            <a:r>
              <a:rPr sz="2750" spc="45" dirty="0">
                <a:solidFill>
                  <a:srgbClr val="181B0D"/>
                </a:solidFill>
                <a:latin typeface="Century"/>
                <a:cs typeface="Century"/>
              </a:rPr>
              <a:t>u</a:t>
            </a:r>
            <a:r>
              <a:rPr sz="2750" spc="40" dirty="0">
                <a:solidFill>
                  <a:srgbClr val="181B0D"/>
                </a:solidFill>
                <a:latin typeface="Century"/>
                <a:cs typeface="Century"/>
              </a:rPr>
              <a:t>a</a:t>
            </a:r>
            <a:r>
              <a:rPr sz="2750" spc="10" dirty="0">
                <a:solidFill>
                  <a:srgbClr val="181B0D"/>
                </a:solidFill>
                <a:latin typeface="Century"/>
                <a:cs typeface="Century"/>
              </a:rPr>
              <a:t>g</a:t>
            </a:r>
            <a:r>
              <a:rPr sz="2750" spc="50" dirty="0">
                <a:solidFill>
                  <a:srgbClr val="181B0D"/>
                </a:solidFill>
                <a:latin typeface="Century"/>
                <a:cs typeface="Century"/>
              </a:rPr>
              <a:t>e</a:t>
            </a:r>
            <a:r>
              <a:rPr sz="2750" spc="10" dirty="0">
                <a:solidFill>
                  <a:srgbClr val="181B0D"/>
                </a:solidFill>
                <a:latin typeface="Century"/>
                <a:cs typeface="Century"/>
              </a:rPr>
              <a:t>s</a:t>
            </a:r>
            <a:r>
              <a:rPr sz="2750" dirty="0">
                <a:solidFill>
                  <a:srgbClr val="181B0D"/>
                </a:solidFill>
                <a:latin typeface="Century"/>
                <a:cs typeface="Century"/>
              </a:rPr>
              <a:t>	</a:t>
            </a:r>
            <a:r>
              <a:rPr sz="2750" spc="30" dirty="0">
                <a:solidFill>
                  <a:srgbClr val="181B0D"/>
                </a:solidFill>
                <a:latin typeface="Century"/>
                <a:cs typeface="Century"/>
              </a:rPr>
              <a:t>w</a:t>
            </a:r>
            <a:r>
              <a:rPr sz="2750" spc="45" dirty="0">
                <a:solidFill>
                  <a:srgbClr val="181B0D"/>
                </a:solidFill>
                <a:latin typeface="Century"/>
                <a:cs typeface="Century"/>
              </a:rPr>
              <a:t>e</a:t>
            </a:r>
            <a:r>
              <a:rPr sz="2750" spc="-25" dirty="0">
                <a:solidFill>
                  <a:srgbClr val="181B0D"/>
                </a:solidFill>
                <a:latin typeface="Century"/>
                <a:cs typeface="Century"/>
              </a:rPr>
              <a:t>r</a:t>
            </a:r>
            <a:r>
              <a:rPr sz="2750" spc="10" dirty="0">
                <a:solidFill>
                  <a:srgbClr val="181B0D"/>
                </a:solidFill>
                <a:latin typeface="Century"/>
                <a:cs typeface="Century"/>
              </a:rPr>
              <a:t>e  </a:t>
            </a:r>
            <a:r>
              <a:rPr sz="2750" b="1" spc="60" dirty="0">
                <a:solidFill>
                  <a:srgbClr val="FF0000"/>
                </a:solidFill>
                <a:latin typeface="Century"/>
                <a:cs typeface="Century"/>
              </a:rPr>
              <a:t>machinelanguages.</a:t>
            </a:r>
            <a:endParaRPr sz="2750">
              <a:latin typeface="Century"/>
              <a:cs typeface="Century"/>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1610" y="352996"/>
            <a:ext cx="4980940" cy="701040"/>
          </a:xfrm>
          <a:prstGeom prst="rect">
            <a:avLst/>
          </a:prstGeom>
        </p:spPr>
        <p:txBody>
          <a:bodyPr vert="horz" wrap="square" lIns="0" tIns="16510" rIns="0" bIns="0" rtlCol="0">
            <a:spAutoFit/>
          </a:bodyPr>
          <a:lstStyle/>
          <a:p>
            <a:pPr marL="12700">
              <a:lnSpc>
                <a:spcPct val="100000"/>
              </a:lnSpc>
              <a:spcBef>
                <a:spcPts val="130"/>
              </a:spcBef>
            </a:pPr>
            <a:r>
              <a:rPr b="0" spc="15" dirty="0">
                <a:latin typeface="Century"/>
                <a:cs typeface="Century"/>
              </a:rPr>
              <a:t>Machine</a:t>
            </a:r>
            <a:r>
              <a:rPr b="0" spc="-204" dirty="0">
                <a:latin typeface="Century"/>
                <a:cs typeface="Century"/>
              </a:rPr>
              <a:t> </a:t>
            </a:r>
            <a:r>
              <a:rPr b="0" spc="15" dirty="0">
                <a:latin typeface="Century"/>
                <a:cs typeface="Century"/>
              </a:rPr>
              <a:t>Language</a:t>
            </a:r>
          </a:p>
        </p:txBody>
      </p:sp>
      <p:sp>
        <p:nvSpPr>
          <p:cNvPr id="3" name="object 3"/>
          <p:cNvSpPr txBox="1"/>
          <p:nvPr/>
        </p:nvSpPr>
        <p:spPr>
          <a:xfrm>
            <a:off x="6543675" y="1215707"/>
            <a:ext cx="5241290" cy="426084"/>
          </a:xfrm>
          <a:prstGeom prst="rect">
            <a:avLst/>
          </a:prstGeom>
        </p:spPr>
        <p:txBody>
          <a:bodyPr vert="horz" wrap="square" lIns="0" tIns="15875" rIns="0" bIns="0" rtlCol="0">
            <a:spAutoFit/>
          </a:bodyPr>
          <a:lstStyle/>
          <a:p>
            <a:pPr marL="12700">
              <a:lnSpc>
                <a:spcPct val="100000"/>
              </a:lnSpc>
              <a:spcBef>
                <a:spcPts val="125"/>
              </a:spcBef>
              <a:tabLst>
                <a:tab pos="1842135" algn="l"/>
                <a:tab pos="3672840" algn="l"/>
              </a:tabLst>
            </a:pPr>
            <a:r>
              <a:rPr sz="2600" spc="15" dirty="0">
                <a:solidFill>
                  <a:srgbClr val="181B0D"/>
                </a:solidFill>
                <a:latin typeface="Century"/>
                <a:cs typeface="Century"/>
              </a:rPr>
              <a:t>a</a:t>
            </a:r>
            <a:r>
              <a:rPr sz="2600" spc="-15" dirty="0">
                <a:solidFill>
                  <a:srgbClr val="181B0D"/>
                </a:solidFill>
                <a:latin typeface="Century"/>
                <a:cs typeface="Century"/>
              </a:rPr>
              <a:t> </a:t>
            </a:r>
            <a:r>
              <a:rPr sz="2600" spc="30" dirty="0">
                <a:solidFill>
                  <a:srgbClr val="181B0D"/>
                </a:solidFill>
                <a:latin typeface="Century"/>
                <a:cs typeface="Century"/>
              </a:rPr>
              <a:t>very	</a:t>
            </a:r>
            <a:r>
              <a:rPr sz="2600" spc="15" dirty="0">
                <a:solidFill>
                  <a:srgbClr val="181B0D"/>
                </a:solidFill>
                <a:latin typeface="Century"/>
                <a:cs typeface="Century"/>
              </a:rPr>
              <a:t>specific	</a:t>
            </a:r>
            <a:r>
              <a:rPr sz="2600" spc="5" dirty="0">
                <a:solidFill>
                  <a:srgbClr val="181B0D"/>
                </a:solidFill>
                <a:latin typeface="Century"/>
                <a:cs typeface="Century"/>
              </a:rPr>
              <a:t>task,</a:t>
            </a:r>
            <a:r>
              <a:rPr sz="2600" spc="-95" dirty="0">
                <a:solidFill>
                  <a:srgbClr val="181B0D"/>
                </a:solidFill>
                <a:latin typeface="Century"/>
                <a:cs typeface="Century"/>
              </a:rPr>
              <a:t> </a:t>
            </a:r>
            <a:r>
              <a:rPr sz="2600" spc="5" dirty="0">
                <a:solidFill>
                  <a:srgbClr val="181B0D"/>
                </a:solidFill>
                <a:latin typeface="Century"/>
                <a:cs typeface="Century"/>
              </a:rPr>
              <a:t>such</a:t>
            </a:r>
            <a:endParaRPr sz="2600">
              <a:latin typeface="Century"/>
              <a:cs typeface="Century"/>
            </a:endParaRPr>
          </a:p>
        </p:txBody>
      </p:sp>
      <p:sp>
        <p:nvSpPr>
          <p:cNvPr id="4" name="object 4"/>
          <p:cNvSpPr txBox="1"/>
          <p:nvPr/>
        </p:nvSpPr>
        <p:spPr>
          <a:xfrm>
            <a:off x="2883154" y="1587245"/>
            <a:ext cx="3095625" cy="426720"/>
          </a:xfrm>
          <a:prstGeom prst="rect">
            <a:avLst/>
          </a:prstGeom>
        </p:spPr>
        <p:txBody>
          <a:bodyPr vert="horz" wrap="square" lIns="0" tIns="16510" rIns="0" bIns="0" rtlCol="0">
            <a:spAutoFit/>
          </a:bodyPr>
          <a:lstStyle/>
          <a:p>
            <a:pPr marL="12700">
              <a:lnSpc>
                <a:spcPct val="100000"/>
              </a:lnSpc>
              <a:spcBef>
                <a:spcPts val="130"/>
              </a:spcBef>
              <a:tabLst>
                <a:tab pos="927735" algn="l"/>
                <a:tab pos="1842770" algn="l"/>
              </a:tabLst>
            </a:pPr>
            <a:r>
              <a:rPr sz="2600" spc="5" dirty="0">
                <a:solidFill>
                  <a:srgbClr val="181B0D"/>
                </a:solidFill>
                <a:latin typeface="Century"/>
                <a:cs typeface="Century"/>
              </a:rPr>
              <a:t>load,	</a:t>
            </a:r>
            <a:r>
              <a:rPr sz="2600" spc="15" dirty="0">
                <a:solidFill>
                  <a:srgbClr val="181B0D"/>
                </a:solidFill>
                <a:latin typeface="Century"/>
                <a:cs typeface="Century"/>
              </a:rPr>
              <a:t>a	</a:t>
            </a:r>
            <a:r>
              <a:rPr sz="2600" spc="-5" dirty="0">
                <a:solidFill>
                  <a:srgbClr val="181B0D"/>
                </a:solidFill>
                <a:latin typeface="Century"/>
                <a:cs typeface="Century"/>
              </a:rPr>
              <a:t>jump,</a:t>
            </a:r>
            <a:r>
              <a:rPr sz="2600" spc="-465" dirty="0">
                <a:solidFill>
                  <a:srgbClr val="181B0D"/>
                </a:solidFill>
                <a:latin typeface="Century"/>
                <a:cs typeface="Century"/>
              </a:rPr>
              <a:t> </a:t>
            </a:r>
            <a:r>
              <a:rPr sz="2600" spc="45" dirty="0">
                <a:solidFill>
                  <a:srgbClr val="181B0D"/>
                </a:solidFill>
                <a:latin typeface="Century"/>
                <a:cs typeface="Century"/>
              </a:rPr>
              <a:t>or</a:t>
            </a:r>
            <a:endParaRPr sz="2600">
              <a:latin typeface="Century"/>
              <a:cs typeface="Century"/>
            </a:endParaRPr>
          </a:p>
        </p:txBody>
      </p:sp>
      <p:sp>
        <p:nvSpPr>
          <p:cNvPr id="5" name="object 5"/>
          <p:cNvSpPr txBox="1"/>
          <p:nvPr/>
        </p:nvSpPr>
        <p:spPr>
          <a:xfrm>
            <a:off x="6543675" y="1587245"/>
            <a:ext cx="4787265" cy="426720"/>
          </a:xfrm>
          <a:prstGeom prst="rect">
            <a:avLst/>
          </a:prstGeom>
        </p:spPr>
        <p:txBody>
          <a:bodyPr vert="horz" wrap="square" lIns="0" tIns="16510" rIns="0" bIns="0" rtlCol="0">
            <a:spAutoFit/>
          </a:bodyPr>
          <a:lstStyle/>
          <a:p>
            <a:pPr marL="12700">
              <a:lnSpc>
                <a:spcPct val="100000"/>
              </a:lnSpc>
              <a:spcBef>
                <a:spcPts val="130"/>
              </a:spcBef>
              <a:tabLst>
                <a:tab pos="927100" algn="l"/>
                <a:tab pos="1842135" algn="l"/>
                <a:tab pos="3672840" algn="l"/>
                <a:tab pos="4587875" algn="l"/>
              </a:tabLst>
            </a:pPr>
            <a:r>
              <a:rPr sz="2600" spc="-25" dirty="0">
                <a:solidFill>
                  <a:srgbClr val="181B0D"/>
                </a:solidFill>
                <a:latin typeface="Century"/>
                <a:cs typeface="Century"/>
              </a:rPr>
              <a:t>a</a:t>
            </a:r>
            <a:r>
              <a:rPr sz="2600" spc="15" dirty="0">
                <a:solidFill>
                  <a:srgbClr val="181B0D"/>
                </a:solidFill>
                <a:latin typeface="Century"/>
                <a:cs typeface="Century"/>
              </a:rPr>
              <a:t>n</a:t>
            </a:r>
            <a:r>
              <a:rPr sz="2600" dirty="0">
                <a:solidFill>
                  <a:srgbClr val="181B0D"/>
                </a:solidFill>
                <a:latin typeface="Century"/>
                <a:cs typeface="Century"/>
              </a:rPr>
              <a:t>	</a:t>
            </a:r>
            <a:r>
              <a:rPr sz="2600" spc="-5" dirty="0">
                <a:solidFill>
                  <a:srgbClr val="181B0D"/>
                </a:solidFill>
                <a:latin typeface="Century"/>
                <a:cs typeface="Century"/>
              </a:rPr>
              <a:t>A</a:t>
            </a:r>
            <a:r>
              <a:rPr sz="2600" spc="-10" dirty="0">
                <a:solidFill>
                  <a:srgbClr val="181B0D"/>
                </a:solidFill>
                <a:latin typeface="Century"/>
                <a:cs typeface="Century"/>
              </a:rPr>
              <a:t>L</a:t>
            </a:r>
            <a:r>
              <a:rPr sz="2600" spc="20" dirty="0">
                <a:solidFill>
                  <a:srgbClr val="181B0D"/>
                </a:solidFill>
                <a:latin typeface="Century"/>
                <a:cs typeface="Century"/>
              </a:rPr>
              <a:t>U</a:t>
            </a:r>
            <a:r>
              <a:rPr sz="2600" dirty="0">
                <a:solidFill>
                  <a:srgbClr val="181B0D"/>
                </a:solidFill>
                <a:latin typeface="Century"/>
                <a:cs typeface="Century"/>
              </a:rPr>
              <a:t>	</a:t>
            </a:r>
            <a:r>
              <a:rPr sz="2600" spc="45" dirty="0">
                <a:solidFill>
                  <a:srgbClr val="181B0D"/>
                </a:solidFill>
                <a:latin typeface="Century"/>
                <a:cs typeface="Century"/>
              </a:rPr>
              <a:t>o</a:t>
            </a:r>
            <a:r>
              <a:rPr sz="2600" spc="10" dirty="0">
                <a:solidFill>
                  <a:srgbClr val="181B0D"/>
                </a:solidFill>
                <a:latin typeface="Century"/>
                <a:cs typeface="Century"/>
              </a:rPr>
              <a:t>p</a:t>
            </a:r>
            <a:r>
              <a:rPr sz="2600" spc="40" dirty="0">
                <a:solidFill>
                  <a:srgbClr val="181B0D"/>
                </a:solidFill>
                <a:latin typeface="Century"/>
                <a:cs typeface="Century"/>
              </a:rPr>
              <a:t>er</a:t>
            </a:r>
            <a:r>
              <a:rPr sz="2600" spc="-20" dirty="0">
                <a:solidFill>
                  <a:srgbClr val="181B0D"/>
                </a:solidFill>
                <a:latin typeface="Century"/>
                <a:cs typeface="Century"/>
              </a:rPr>
              <a:t>a</a:t>
            </a:r>
            <a:r>
              <a:rPr sz="2600" spc="35" dirty="0">
                <a:solidFill>
                  <a:srgbClr val="181B0D"/>
                </a:solidFill>
                <a:latin typeface="Century"/>
                <a:cs typeface="Century"/>
              </a:rPr>
              <a:t>t</a:t>
            </a:r>
            <a:r>
              <a:rPr sz="2600" spc="5" dirty="0">
                <a:solidFill>
                  <a:srgbClr val="181B0D"/>
                </a:solidFill>
                <a:latin typeface="Century"/>
                <a:cs typeface="Century"/>
              </a:rPr>
              <a:t>i</a:t>
            </a:r>
            <a:r>
              <a:rPr sz="2600" spc="45" dirty="0">
                <a:solidFill>
                  <a:srgbClr val="181B0D"/>
                </a:solidFill>
                <a:latin typeface="Century"/>
                <a:cs typeface="Century"/>
              </a:rPr>
              <a:t>o</a:t>
            </a:r>
            <a:r>
              <a:rPr sz="2600" spc="15" dirty="0">
                <a:solidFill>
                  <a:srgbClr val="181B0D"/>
                </a:solidFill>
                <a:latin typeface="Century"/>
                <a:cs typeface="Century"/>
              </a:rPr>
              <a:t>n</a:t>
            </a:r>
            <a:r>
              <a:rPr sz="2600" dirty="0">
                <a:solidFill>
                  <a:srgbClr val="181B0D"/>
                </a:solidFill>
                <a:latin typeface="Century"/>
                <a:cs typeface="Century"/>
              </a:rPr>
              <a:t>	</a:t>
            </a:r>
            <a:r>
              <a:rPr sz="2600" spc="50" dirty="0">
                <a:solidFill>
                  <a:srgbClr val="181B0D"/>
                </a:solidFill>
                <a:latin typeface="Century"/>
                <a:cs typeface="Century"/>
              </a:rPr>
              <a:t>o</a:t>
            </a:r>
            <a:r>
              <a:rPr sz="2600" spc="15" dirty="0">
                <a:solidFill>
                  <a:srgbClr val="181B0D"/>
                </a:solidFill>
                <a:latin typeface="Century"/>
                <a:cs typeface="Century"/>
              </a:rPr>
              <a:t>n</a:t>
            </a:r>
            <a:r>
              <a:rPr sz="2600" dirty="0">
                <a:solidFill>
                  <a:srgbClr val="181B0D"/>
                </a:solidFill>
                <a:latin typeface="Century"/>
                <a:cs typeface="Century"/>
              </a:rPr>
              <a:t>	</a:t>
            </a:r>
            <a:r>
              <a:rPr sz="2600" spc="15" dirty="0">
                <a:solidFill>
                  <a:srgbClr val="181B0D"/>
                </a:solidFill>
                <a:latin typeface="Century"/>
                <a:cs typeface="Century"/>
              </a:rPr>
              <a:t>a</a:t>
            </a:r>
            <a:endParaRPr sz="2600">
              <a:latin typeface="Century"/>
              <a:cs typeface="Century"/>
            </a:endParaRPr>
          </a:p>
        </p:txBody>
      </p:sp>
      <p:sp>
        <p:nvSpPr>
          <p:cNvPr id="6" name="object 6"/>
          <p:cNvSpPr txBox="1"/>
          <p:nvPr/>
        </p:nvSpPr>
        <p:spPr>
          <a:xfrm>
            <a:off x="2883154" y="1959355"/>
            <a:ext cx="2957195" cy="426720"/>
          </a:xfrm>
          <a:prstGeom prst="rect">
            <a:avLst/>
          </a:prstGeom>
        </p:spPr>
        <p:txBody>
          <a:bodyPr vert="horz" wrap="square" lIns="0" tIns="16510" rIns="0" bIns="0" rtlCol="0">
            <a:spAutoFit/>
          </a:bodyPr>
          <a:lstStyle/>
          <a:p>
            <a:pPr marL="12700">
              <a:lnSpc>
                <a:spcPct val="100000"/>
              </a:lnSpc>
              <a:spcBef>
                <a:spcPts val="130"/>
              </a:spcBef>
              <a:tabLst>
                <a:tab pos="927735" algn="l"/>
                <a:tab pos="2757805" algn="l"/>
              </a:tabLst>
            </a:pPr>
            <a:r>
              <a:rPr sz="2600" spc="50" dirty="0">
                <a:solidFill>
                  <a:srgbClr val="181B0D"/>
                </a:solidFill>
                <a:latin typeface="Century"/>
                <a:cs typeface="Century"/>
              </a:rPr>
              <a:t>o</a:t>
            </a:r>
            <a:r>
              <a:rPr sz="2600" spc="10" dirty="0">
                <a:solidFill>
                  <a:srgbClr val="181B0D"/>
                </a:solidFill>
                <a:latin typeface="Century"/>
                <a:cs typeface="Century"/>
              </a:rPr>
              <a:t>f</a:t>
            </a:r>
            <a:r>
              <a:rPr sz="2600" dirty="0">
                <a:solidFill>
                  <a:srgbClr val="181B0D"/>
                </a:solidFill>
                <a:latin typeface="Century"/>
                <a:cs typeface="Century"/>
              </a:rPr>
              <a:t>	</a:t>
            </a:r>
            <a:r>
              <a:rPr sz="2600" spc="10" dirty="0">
                <a:solidFill>
                  <a:srgbClr val="181B0D"/>
                </a:solidFill>
                <a:latin typeface="Century"/>
                <a:cs typeface="Century"/>
              </a:rPr>
              <a:t>d</a:t>
            </a:r>
            <a:r>
              <a:rPr sz="2600" spc="-30" dirty="0">
                <a:solidFill>
                  <a:srgbClr val="181B0D"/>
                </a:solidFill>
                <a:latin typeface="Century"/>
                <a:cs typeface="Century"/>
              </a:rPr>
              <a:t>a</a:t>
            </a:r>
            <a:r>
              <a:rPr sz="2600" spc="30" dirty="0">
                <a:solidFill>
                  <a:srgbClr val="181B0D"/>
                </a:solidFill>
                <a:latin typeface="Century"/>
                <a:cs typeface="Century"/>
              </a:rPr>
              <a:t>t</a:t>
            </a:r>
            <a:r>
              <a:rPr sz="2600" spc="15" dirty="0">
                <a:solidFill>
                  <a:srgbClr val="181B0D"/>
                </a:solidFill>
                <a:latin typeface="Century"/>
                <a:cs typeface="Century"/>
              </a:rPr>
              <a:t>a</a:t>
            </a:r>
            <a:r>
              <a:rPr sz="2600" spc="-10" dirty="0">
                <a:solidFill>
                  <a:srgbClr val="181B0D"/>
                </a:solidFill>
                <a:latin typeface="Century"/>
                <a:cs typeface="Century"/>
              </a:rPr>
              <a:t> </a:t>
            </a:r>
            <a:r>
              <a:rPr sz="2600" spc="10" dirty="0">
                <a:solidFill>
                  <a:srgbClr val="181B0D"/>
                </a:solidFill>
                <a:latin typeface="Century"/>
                <a:cs typeface="Century"/>
              </a:rPr>
              <a:t>in</a:t>
            </a:r>
            <a:r>
              <a:rPr sz="2600" dirty="0">
                <a:solidFill>
                  <a:srgbClr val="181B0D"/>
                </a:solidFill>
                <a:latin typeface="Century"/>
                <a:cs typeface="Century"/>
              </a:rPr>
              <a:t>	</a:t>
            </a:r>
            <a:r>
              <a:rPr sz="2600" spc="15" dirty="0">
                <a:solidFill>
                  <a:srgbClr val="181B0D"/>
                </a:solidFill>
                <a:latin typeface="Century"/>
                <a:cs typeface="Century"/>
              </a:rPr>
              <a:t>a</a:t>
            </a:r>
            <a:endParaRPr sz="2600">
              <a:latin typeface="Century"/>
              <a:cs typeface="Century"/>
            </a:endParaRPr>
          </a:p>
        </p:txBody>
      </p:sp>
      <p:sp>
        <p:nvSpPr>
          <p:cNvPr id="7" name="object 7"/>
          <p:cNvSpPr txBox="1"/>
          <p:nvPr/>
        </p:nvSpPr>
        <p:spPr>
          <a:xfrm>
            <a:off x="6543675" y="1959355"/>
            <a:ext cx="5006975" cy="426720"/>
          </a:xfrm>
          <a:prstGeom prst="rect">
            <a:avLst/>
          </a:prstGeom>
        </p:spPr>
        <p:txBody>
          <a:bodyPr vert="horz" wrap="square" lIns="0" tIns="16510" rIns="0" bIns="0" rtlCol="0">
            <a:spAutoFit/>
          </a:bodyPr>
          <a:lstStyle/>
          <a:p>
            <a:pPr marL="12700">
              <a:lnSpc>
                <a:spcPct val="100000"/>
              </a:lnSpc>
              <a:spcBef>
                <a:spcPts val="130"/>
              </a:spcBef>
              <a:tabLst>
                <a:tab pos="927100" algn="l"/>
                <a:tab pos="2757805" algn="l"/>
                <a:tab pos="3672840" algn="l"/>
              </a:tabLst>
            </a:pPr>
            <a:r>
              <a:rPr sz="2600" dirty="0">
                <a:solidFill>
                  <a:srgbClr val="181B0D"/>
                </a:solidFill>
                <a:latin typeface="Century"/>
                <a:cs typeface="Century"/>
              </a:rPr>
              <a:t>CPU	</a:t>
            </a:r>
            <a:r>
              <a:rPr sz="2600" spc="20" dirty="0">
                <a:solidFill>
                  <a:srgbClr val="181B0D"/>
                </a:solidFill>
                <a:latin typeface="Century"/>
                <a:cs typeface="Century"/>
              </a:rPr>
              <a:t>register	</a:t>
            </a:r>
            <a:r>
              <a:rPr sz="2600" spc="30" dirty="0">
                <a:solidFill>
                  <a:srgbClr val="181B0D"/>
                </a:solidFill>
                <a:latin typeface="Century"/>
                <a:cs typeface="Century"/>
              </a:rPr>
              <a:t>or	</a:t>
            </a:r>
            <a:r>
              <a:rPr sz="2600" spc="-20" dirty="0">
                <a:solidFill>
                  <a:srgbClr val="181B0D"/>
                </a:solidFill>
                <a:latin typeface="Century"/>
                <a:cs typeface="Century"/>
              </a:rPr>
              <a:t>memory.</a:t>
            </a:r>
            <a:endParaRPr sz="2600">
              <a:latin typeface="Century"/>
              <a:cs typeface="Century"/>
            </a:endParaRPr>
          </a:p>
        </p:txBody>
      </p:sp>
      <p:sp>
        <p:nvSpPr>
          <p:cNvPr id="8" name="object 8"/>
          <p:cNvSpPr txBox="1"/>
          <p:nvPr/>
        </p:nvSpPr>
        <p:spPr>
          <a:xfrm>
            <a:off x="2883154" y="2331656"/>
            <a:ext cx="1412875" cy="426084"/>
          </a:xfrm>
          <a:prstGeom prst="rect">
            <a:avLst/>
          </a:prstGeom>
        </p:spPr>
        <p:txBody>
          <a:bodyPr vert="horz" wrap="square" lIns="0" tIns="15875" rIns="0" bIns="0" rtlCol="0">
            <a:spAutoFit/>
          </a:bodyPr>
          <a:lstStyle/>
          <a:p>
            <a:pPr marL="12700">
              <a:lnSpc>
                <a:spcPct val="100000"/>
              </a:lnSpc>
              <a:spcBef>
                <a:spcPts val="125"/>
              </a:spcBef>
            </a:pPr>
            <a:r>
              <a:rPr sz="2600" spc="40" dirty="0">
                <a:solidFill>
                  <a:srgbClr val="181B0D"/>
                </a:solidFill>
                <a:latin typeface="Century"/>
                <a:cs typeface="Century"/>
              </a:rPr>
              <a:t>e</a:t>
            </a:r>
            <a:r>
              <a:rPr sz="2600" spc="20" dirty="0">
                <a:solidFill>
                  <a:srgbClr val="181B0D"/>
                </a:solidFill>
                <a:latin typeface="Century"/>
                <a:cs typeface="Century"/>
              </a:rPr>
              <a:t>x</a:t>
            </a:r>
            <a:r>
              <a:rPr sz="2600" spc="-25" dirty="0">
                <a:solidFill>
                  <a:srgbClr val="181B0D"/>
                </a:solidFill>
                <a:latin typeface="Century"/>
                <a:cs typeface="Century"/>
              </a:rPr>
              <a:t>a</a:t>
            </a:r>
            <a:r>
              <a:rPr sz="2600" spc="10" dirty="0">
                <a:solidFill>
                  <a:srgbClr val="181B0D"/>
                </a:solidFill>
                <a:latin typeface="Century"/>
                <a:cs typeface="Century"/>
              </a:rPr>
              <a:t>mp</a:t>
            </a:r>
            <a:r>
              <a:rPr sz="2600" spc="5" dirty="0">
                <a:solidFill>
                  <a:srgbClr val="181B0D"/>
                </a:solidFill>
                <a:latin typeface="Century"/>
                <a:cs typeface="Century"/>
              </a:rPr>
              <a:t>l</a:t>
            </a:r>
            <a:r>
              <a:rPr sz="2600" spc="40" dirty="0">
                <a:solidFill>
                  <a:srgbClr val="181B0D"/>
                </a:solidFill>
                <a:latin typeface="Century"/>
                <a:cs typeface="Century"/>
              </a:rPr>
              <a:t>e</a:t>
            </a:r>
            <a:r>
              <a:rPr sz="2600" spc="5" dirty="0">
                <a:solidFill>
                  <a:srgbClr val="181B0D"/>
                </a:solidFill>
                <a:latin typeface="Century"/>
                <a:cs typeface="Century"/>
              </a:rPr>
              <a:t>:</a:t>
            </a:r>
            <a:endParaRPr sz="2600">
              <a:latin typeface="Century"/>
              <a:cs typeface="Century"/>
            </a:endParaRPr>
          </a:p>
        </p:txBody>
      </p:sp>
      <p:sp>
        <p:nvSpPr>
          <p:cNvPr id="9" name="object 9"/>
          <p:cNvSpPr txBox="1">
            <a:spLocks noGrp="1"/>
          </p:cNvSpPr>
          <p:nvPr>
            <p:ph type="body" idx="1"/>
          </p:nvPr>
        </p:nvSpPr>
        <p:spPr>
          <a:prstGeom prst="rect">
            <a:avLst/>
          </a:prstGeom>
        </p:spPr>
        <p:txBody>
          <a:bodyPr vert="horz" wrap="square" lIns="0" tIns="48260" rIns="0" bIns="0" rtlCol="0">
            <a:spAutoFit/>
          </a:bodyPr>
          <a:lstStyle/>
          <a:p>
            <a:pPr marL="393700" marR="5080" indent="-381635">
              <a:lnSpc>
                <a:spcPts val="2930"/>
              </a:lnSpc>
              <a:spcBef>
                <a:spcPts val="380"/>
              </a:spcBef>
              <a:buFont typeface="Franklin Gothic Book"/>
              <a:buChar char="■"/>
              <a:tabLst>
                <a:tab pos="393700" algn="l"/>
                <a:tab pos="394335" algn="l"/>
                <a:tab pos="927735" algn="l"/>
                <a:tab pos="1842770" algn="l"/>
              </a:tabLst>
            </a:pPr>
            <a:r>
              <a:rPr spc="5" dirty="0"/>
              <a:t>Each	</a:t>
            </a:r>
            <a:r>
              <a:rPr spc="15" dirty="0"/>
              <a:t>instruction </a:t>
            </a:r>
            <a:r>
              <a:rPr spc="20" dirty="0"/>
              <a:t>performs  </a:t>
            </a:r>
            <a:r>
              <a:rPr spc="-5" dirty="0"/>
              <a:t>as	</a:t>
            </a:r>
            <a:r>
              <a:rPr spc="15" dirty="0"/>
              <a:t>a</a:t>
            </a:r>
          </a:p>
          <a:p>
            <a:pPr marL="393700">
              <a:lnSpc>
                <a:spcPts val="2765"/>
              </a:lnSpc>
            </a:pPr>
            <a:r>
              <a:rPr spc="-5" dirty="0"/>
              <a:t>unit</a:t>
            </a:r>
          </a:p>
          <a:p>
            <a:pPr marL="393700">
              <a:lnSpc>
                <a:spcPts val="3025"/>
              </a:lnSpc>
            </a:pPr>
            <a:r>
              <a:rPr spc="15" dirty="0"/>
              <a:t>For</a:t>
            </a:r>
          </a:p>
          <a:p>
            <a:pPr marL="546735">
              <a:lnSpc>
                <a:spcPct val="100000"/>
              </a:lnSpc>
              <a:spcBef>
                <a:spcPts val="335"/>
              </a:spcBef>
              <a:tabLst>
                <a:tab pos="927735" algn="l"/>
              </a:tabLst>
            </a:pPr>
            <a:r>
              <a:rPr spc="15" dirty="0">
                <a:latin typeface="Franklin Gothic Book"/>
                <a:cs typeface="Franklin Gothic Book"/>
              </a:rPr>
              <a:t>–	</a:t>
            </a:r>
            <a:r>
              <a:rPr sz="2750" b="1" i="1" spc="5" dirty="0">
                <a:latin typeface="Century"/>
                <a:cs typeface="Century"/>
              </a:rPr>
              <a:t>rs,</a:t>
            </a:r>
            <a:endParaRPr sz="2750">
              <a:latin typeface="Century"/>
              <a:cs typeface="Century"/>
            </a:endParaRPr>
          </a:p>
        </p:txBody>
      </p:sp>
      <p:sp>
        <p:nvSpPr>
          <p:cNvPr id="10" name="object 10"/>
          <p:cNvSpPr txBox="1"/>
          <p:nvPr/>
        </p:nvSpPr>
        <p:spPr>
          <a:xfrm>
            <a:off x="2883154" y="2771444"/>
            <a:ext cx="2223770" cy="447675"/>
          </a:xfrm>
          <a:prstGeom prst="rect">
            <a:avLst/>
          </a:prstGeom>
        </p:spPr>
        <p:txBody>
          <a:bodyPr vert="horz" wrap="square" lIns="0" tIns="15240" rIns="0" bIns="0" rtlCol="0">
            <a:spAutoFit/>
          </a:bodyPr>
          <a:lstStyle/>
          <a:p>
            <a:pPr marL="12700">
              <a:lnSpc>
                <a:spcPct val="100000"/>
              </a:lnSpc>
              <a:spcBef>
                <a:spcPts val="120"/>
              </a:spcBef>
              <a:tabLst>
                <a:tab pos="927735" algn="l"/>
                <a:tab pos="1842770" algn="l"/>
              </a:tabLst>
            </a:pPr>
            <a:r>
              <a:rPr sz="2750" b="1" i="1" spc="45" dirty="0">
                <a:solidFill>
                  <a:srgbClr val="181B0D"/>
                </a:solidFill>
                <a:latin typeface="Century"/>
                <a:cs typeface="Century"/>
              </a:rPr>
              <a:t>r</a:t>
            </a:r>
            <a:r>
              <a:rPr sz="2750" b="1" i="1" spc="-20" dirty="0">
                <a:solidFill>
                  <a:srgbClr val="181B0D"/>
                </a:solidFill>
                <a:latin typeface="Century"/>
                <a:cs typeface="Century"/>
              </a:rPr>
              <a:t>t</a:t>
            </a:r>
            <a:r>
              <a:rPr sz="2750" b="1" i="1" spc="-40" dirty="0">
                <a:solidFill>
                  <a:srgbClr val="181B0D"/>
                </a:solidFill>
                <a:latin typeface="Century"/>
                <a:cs typeface="Century"/>
              </a:rPr>
              <a:t>,</a:t>
            </a:r>
            <a:r>
              <a:rPr sz="2750" b="1" i="1" dirty="0">
                <a:solidFill>
                  <a:srgbClr val="181B0D"/>
                </a:solidFill>
                <a:latin typeface="Century"/>
                <a:cs typeface="Century"/>
              </a:rPr>
              <a:t>	</a:t>
            </a:r>
            <a:r>
              <a:rPr sz="2750" i="1" spc="-105" dirty="0">
                <a:solidFill>
                  <a:srgbClr val="181B0D"/>
                </a:solidFill>
                <a:latin typeface="Century"/>
                <a:cs typeface="Century"/>
              </a:rPr>
              <a:t>an</a:t>
            </a:r>
            <a:r>
              <a:rPr sz="2750" i="1" spc="-75" dirty="0">
                <a:solidFill>
                  <a:srgbClr val="181B0D"/>
                </a:solidFill>
                <a:latin typeface="Century"/>
                <a:cs typeface="Century"/>
              </a:rPr>
              <a:t>d</a:t>
            </a:r>
            <a:r>
              <a:rPr sz="2750" i="1" dirty="0">
                <a:solidFill>
                  <a:srgbClr val="181B0D"/>
                </a:solidFill>
                <a:latin typeface="Century"/>
                <a:cs typeface="Century"/>
              </a:rPr>
              <a:t>	</a:t>
            </a:r>
            <a:r>
              <a:rPr sz="2750" b="1" i="1" spc="45" dirty="0">
                <a:solidFill>
                  <a:srgbClr val="181B0D"/>
                </a:solidFill>
                <a:latin typeface="Century"/>
                <a:cs typeface="Century"/>
              </a:rPr>
              <a:t>rd</a:t>
            </a:r>
            <a:endParaRPr sz="2750">
              <a:latin typeface="Century"/>
              <a:cs typeface="Century"/>
            </a:endParaRPr>
          </a:p>
        </p:txBody>
      </p:sp>
      <p:sp>
        <p:nvSpPr>
          <p:cNvPr id="11" name="object 11"/>
          <p:cNvSpPr txBox="1"/>
          <p:nvPr/>
        </p:nvSpPr>
        <p:spPr>
          <a:xfrm>
            <a:off x="1586864" y="3238931"/>
            <a:ext cx="3337560" cy="447675"/>
          </a:xfrm>
          <a:prstGeom prst="rect">
            <a:avLst/>
          </a:prstGeom>
        </p:spPr>
        <p:txBody>
          <a:bodyPr vert="horz" wrap="square" lIns="0" tIns="15240" rIns="0" bIns="0" rtlCol="0">
            <a:spAutoFit/>
          </a:bodyPr>
          <a:lstStyle/>
          <a:p>
            <a:pPr marL="12700">
              <a:lnSpc>
                <a:spcPct val="100000"/>
              </a:lnSpc>
              <a:spcBef>
                <a:spcPts val="120"/>
              </a:spcBef>
              <a:tabLst>
                <a:tab pos="393700" algn="l"/>
                <a:tab pos="2223770" algn="l"/>
              </a:tabLst>
            </a:pPr>
            <a:r>
              <a:rPr sz="2600" spc="15" dirty="0">
                <a:solidFill>
                  <a:srgbClr val="181B0D"/>
                </a:solidFill>
                <a:latin typeface="Franklin Gothic Book"/>
                <a:cs typeface="Franklin Gothic Book"/>
              </a:rPr>
              <a:t>–	</a:t>
            </a:r>
            <a:r>
              <a:rPr sz="2750" b="1" i="1" spc="-50" dirty="0">
                <a:solidFill>
                  <a:srgbClr val="181B0D"/>
                </a:solidFill>
                <a:latin typeface="Century"/>
                <a:cs typeface="Century"/>
              </a:rPr>
              <a:t>shamt	</a:t>
            </a:r>
            <a:r>
              <a:rPr sz="2750" i="1" spc="-50" dirty="0">
                <a:solidFill>
                  <a:srgbClr val="181B0D"/>
                </a:solidFill>
                <a:latin typeface="Century"/>
                <a:cs typeface="Century"/>
              </a:rPr>
              <a:t>gives</a:t>
            </a:r>
            <a:r>
              <a:rPr sz="2750" i="1" spc="125" dirty="0">
                <a:solidFill>
                  <a:srgbClr val="181B0D"/>
                </a:solidFill>
                <a:latin typeface="Century"/>
                <a:cs typeface="Century"/>
              </a:rPr>
              <a:t> </a:t>
            </a:r>
            <a:r>
              <a:rPr sz="2750" i="1" spc="-70" dirty="0">
                <a:solidFill>
                  <a:srgbClr val="181B0D"/>
                </a:solidFill>
                <a:latin typeface="Century"/>
                <a:cs typeface="Century"/>
              </a:rPr>
              <a:t>a</a:t>
            </a:r>
            <a:endParaRPr sz="2750">
              <a:latin typeface="Century"/>
              <a:cs typeface="Century"/>
            </a:endParaRPr>
          </a:p>
        </p:txBody>
      </p:sp>
      <p:sp>
        <p:nvSpPr>
          <p:cNvPr id="12" name="object 12"/>
          <p:cNvSpPr txBox="1"/>
          <p:nvPr/>
        </p:nvSpPr>
        <p:spPr>
          <a:xfrm>
            <a:off x="5628640" y="2726045"/>
            <a:ext cx="5097145" cy="960755"/>
          </a:xfrm>
          <a:prstGeom prst="rect">
            <a:avLst/>
          </a:prstGeom>
        </p:spPr>
        <p:txBody>
          <a:bodyPr vert="horz" wrap="square" lIns="0" tIns="12065" rIns="0" bIns="0" rtlCol="0">
            <a:spAutoFit/>
          </a:bodyPr>
          <a:lstStyle/>
          <a:p>
            <a:pPr marL="12700" marR="5080">
              <a:lnSpc>
                <a:spcPct val="111500"/>
              </a:lnSpc>
              <a:spcBef>
                <a:spcPts val="95"/>
              </a:spcBef>
              <a:tabLst>
                <a:tab pos="927100" algn="l"/>
                <a:tab pos="1842135" algn="l"/>
                <a:tab pos="3672840" algn="l"/>
              </a:tabLst>
            </a:pPr>
            <a:r>
              <a:rPr sz="2750" i="1" spc="-40" dirty="0">
                <a:solidFill>
                  <a:srgbClr val="181B0D"/>
                </a:solidFill>
                <a:latin typeface="Century"/>
                <a:cs typeface="Century"/>
              </a:rPr>
              <a:t>i</a:t>
            </a:r>
            <a:r>
              <a:rPr sz="2750" i="1" spc="-110" dirty="0">
                <a:solidFill>
                  <a:srgbClr val="181B0D"/>
                </a:solidFill>
                <a:latin typeface="Century"/>
                <a:cs typeface="Century"/>
              </a:rPr>
              <a:t>n</a:t>
            </a:r>
            <a:r>
              <a:rPr sz="2750" i="1" spc="-85" dirty="0">
                <a:solidFill>
                  <a:srgbClr val="181B0D"/>
                </a:solidFill>
                <a:latin typeface="Century"/>
                <a:cs typeface="Century"/>
              </a:rPr>
              <a:t>d</a:t>
            </a:r>
            <a:r>
              <a:rPr sz="2750" i="1" spc="-40" dirty="0">
                <a:solidFill>
                  <a:srgbClr val="181B0D"/>
                </a:solidFill>
                <a:latin typeface="Century"/>
                <a:cs typeface="Century"/>
              </a:rPr>
              <a:t>i</a:t>
            </a:r>
            <a:r>
              <a:rPr sz="2750" i="1" spc="-30" dirty="0">
                <a:solidFill>
                  <a:srgbClr val="181B0D"/>
                </a:solidFill>
                <a:latin typeface="Century"/>
                <a:cs typeface="Century"/>
              </a:rPr>
              <a:t>c</a:t>
            </a:r>
            <a:r>
              <a:rPr sz="2750" i="1" spc="-110" dirty="0">
                <a:solidFill>
                  <a:srgbClr val="181B0D"/>
                </a:solidFill>
                <a:latin typeface="Century"/>
                <a:cs typeface="Century"/>
              </a:rPr>
              <a:t>a</a:t>
            </a:r>
            <a:r>
              <a:rPr sz="2750" i="1" spc="-25" dirty="0">
                <a:solidFill>
                  <a:srgbClr val="181B0D"/>
                </a:solidFill>
                <a:latin typeface="Century"/>
                <a:cs typeface="Century"/>
              </a:rPr>
              <a:t>t</a:t>
            </a:r>
            <a:r>
              <a:rPr sz="2750" i="1" spc="-65" dirty="0">
                <a:solidFill>
                  <a:srgbClr val="181B0D"/>
                </a:solidFill>
                <a:latin typeface="Century"/>
                <a:cs typeface="Century"/>
              </a:rPr>
              <a:t>e</a:t>
            </a:r>
            <a:r>
              <a:rPr sz="2750" i="1" dirty="0">
                <a:solidFill>
                  <a:srgbClr val="181B0D"/>
                </a:solidFill>
                <a:latin typeface="Century"/>
                <a:cs typeface="Century"/>
              </a:rPr>
              <a:t>	</a:t>
            </a:r>
            <a:r>
              <a:rPr sz="2750" i="1" spc="-25" dirty="0">
                <a:solidFill>
                  <a:srgbClr val="181B0D"/>
                </a:solidFill>
                <a:latin typeface="Century"/>
                <a:cs typeface="Century"/>
              </a:rPr>
              <a:t>r</a:t>
            </a:r>
            <a:r>
              <a:rPr sz="2750" i="1" spc="-30" dirty="0">
                <a:solidFill>
                  <a:srgbClr val="181B0D"/>
                </a:solidFill>
                <a:latin typeface="Century"/>
                <a:cs typeface="Century"/>
              </a:rPr>
              <a:t>e</a:t>
            </a:r>
            <a:r>
              <a:rPr sz="2750" i="1" spc="-60" dirty="0">
                <a:solidFill>
                  <a:srgbClr val="181B0D"/>
                </a:solidFill>
                <a:latin typeface="Century"/>
                <a:cs typeface="Century"/>
              </a:rPr>
              <a:t>g</a:t>
            </a:r>
            <a:r>
              <a:rPr sz="2750" i="1" spc="-40" dirty="0">
                <a:solidFill>
                  <a:srgbClr val="181B0D"/>
                </a:solidFill>
                <a:latin typeface="Century"/>
                <a:cs typeface="Century"/>
              </a:rPr>
              <a:t>i</a:t>
            </a:r>
            <a:r>
              <a:rPr sz="2750" i="1" spc="-80" dirty="0">
                <a:solidFill>
                  <a:srgbClr val="181B0D"/>
                </a:solidFill>
                <a:latin typeface="Century"/>
                <a:cs typeface="Century"/>
              </a:rPr>
              <a:t>s</a:t>
            </a:r>
            <a:r>
              <a:rPr sz="2750" i="1" spc="-25" dirty="0">
                <a:solidFill>
                  <a:srgbClr val="181B0D"/>
                </a:solidFill>
                <a:latin typeface="Century"/>
                <a:cs typeface="Century"/>
              </a:rPr>
              <a:t>t</a:t>
            </a:r>
            <a:r>
              <a:rPr sz="2750" i="1" spc="-30" dirty="0">
                <a:solidFill>
                  <a:srgbClr val="181B0D"/>
                </a:solidFill>
                <a:latin typeface="Century"/>
                <a:cs typeface="Century"/>
              </a:rPr>
              <a:t>e</a:t>
            </a:r>
            <a:r>
              <a:rPr sz="2750" i="1" spc="-55" dirty="0">
                <a:solidFill>
                  <a:srgbClr val="181B0D"/>
                </a:solidFill>
                <a:latin typeface="Century"/>
                <a:cs typeface="Century"/>
              </a:rPr>
              <a:t>r</a:t>
            </a:r>
            <a:r>
              <a:rPr sz="2750" i="1" dirty="0">
                <a:solidFill>
                  <a:srgbClr val="181B0D"/>
                </a:solidFill>
                <a:latin typeface="Century"/>
                <a:cs typeface="Century"/>
              </a:rPr>
              <a:t>	</a:t>
            </a:r>
            <a:r>
              <a:rPr sz="2750" i="1" spc="-35" dirty="0">
                <a:solidFill>
                  <a:srgbClr val="181B0D"/>
                </a:solidFill>
                <a:latin typeface="Century"/>
                <a:cs typeface="Century"/>
              </a:rPr>
              <a:t>o</a:t>
            </a:r>
            <a:r>
              <a:rPr sz="2750" i="1" spc="-85" dirty="0">
                <a:solidFill>
                  <a:srgbClr val="181B0D"/>
                </a:solidFill>
                <a:latin typeface="Century"/>
                <a:cs typeface="Century"/>
              </a:rPr>
              <a:t>p</a:t>
            </a:r>
            <a:r>
              <a:rPr sz="2750" i="1" spc="-30" dirty="0">
                <a:solidFill>
                  <a:srgbClr val="181B0D"/>
                </a:solidFill>
                <a:latin typeface="Century"/>
                <a:cs typeface="Century"/>
              </a:rPr>
              <a:t>er</a:t>
            </a:r>
            <a:r>
              <a:rPr sz="2750" i="1" spc="-110" dirty="0">
                <a:solidFill>
                  <a:srgbClr val="181B0D"/>
                </a:solidFill>
                <a:latin typeface="Century"/>
                <a:cs typeface="Century"/>
              </a:rPr>
              <a:t>an</a:t>
            </a:r>
            <a:r>
              <a:rPr sz="2750" i="1" spc="-85" dirty="0">
                <a:solidFill>
                  <a:srgbClr val="181B0D"/>
                </a:solidFill>
                <a:latin typeface="Century"/>
                <a:cs typeface="Century"/>
              </a:rPr>
              <a:t>d</a:t>
            </a:r>
            <a:r>
              <a:rPr sz="2750" i="1" spc="-45" dirty="0">
                <a:solidFill>
                  <a:srgbClr val="181B0D"/>
                </a:solidFill>
                <a:latin typeface="Century"/>
                <a:cs typeface="Century"/>
              </a:rPr>
              <a:t>s  </a:t>
            </a:r>
            <a:r>
              <a:rPr sz="2750" i="1" spc="-60" dirty="0">
                <a:solidFill>
                  <a:srgbClr val="181B0D"/>
                </a:solidFill>
                <a:latin typeface="Century"/>
                <a:cs typeface="Century"/>
              </a:rPr>
              <a:t>shift	</a:t>
            </a:r>
            <a:r>
              <a:rPr sz="2750" i="1" spc="-90" dirty="0">
                <a:solidFill>
                  <a:srgbClr val="181B0D"/>
                </a:solidFill>
                <a:latin typeface="Century"/>
                <a:cs typeface="Century"/>
              </a:rPr>
              <a:t>amount</a:t>
            </a:r>
            <a:endParaRPr sz="2750">
              <a:latin typeface="Century"/>
              <a:cs typeface="Century"/>
            </a:endParaRPr>
          </a:p>
        </p:txBody>
      </p:sp>
      <p:sp>
        <p:nvSpPr>
          <p:cNvPr id="13" name="object 13"/>
          <p:cNvSpPr txBox="1"/>
          <p:nvPr/>
        </p:nvSpPr>
        <p:spPr>
          <a:xfrm>
            <a:off x="1586864" y="3696639"/>
            <a:ext cx="906780" cy="447675"/>
          </a:xfrm>
          <a:prstGeom prst="rect">
            <a:avLst/>
          </a:prstGeom>
        </p:spPr>
        <p:txBody>
          <a:bodyPr vert="horz" wrap="square" lIns="0" tIns="15240" rIns="0" bIns="0" rtlCol="0">
            <a:spAutoFit/>
          </a:bodyPr>
          <a:lstStyle/>
          <a:p>
            <a:pPr marL="12700">
              <a:lnSpc>
                <a:spcPct val="100000"/>
              </a:lnSpc>
              <a:spcBef>
                <a:spcPts val="120"/>
              </a:spcBef>
              <a:tabLst>
                <a:tab pos="393700" algn="l"/>
              </a:tabLst>
            </a:pPr>
            <a:r>
              <a:rPr sz="2600" spc="15" dirty="0">
                <a:solidFill>
                  <a:srgbClr val="181B0D"/>
                </a:solidFill>
                <a:latin typeface="Franklin Gothic Book"/>
                <a:cs typeface="Franklin Gothic Book"/>
              </a:rPr>
              <a:t>–	</a:t>
            </a:r>
            <a:r>
              <a:rPr sz="2750" i="1" spc="-25" dirty="0">
                <a:solidFill>
                  <a:srgbClr val="181B0D"/>
                </a:solidFill>
                <a:latin typeface="Century"/>
                <a:cs typeface="Century"/>
              </a:rPr>
              <a:t>t</a:t>
            </a:r>
            <a:r>
              <a:rPr sz="2750" i="1" spc="-110" dirty="0">
                <a:solidFill>
                  <a:srgbClr val="181B0D"/>
                </a:solidFill>
                <a:latin typeface="Century"/>
                <a:cs typeface="Century"/>
              </a:rPr>
              <a:t>h</a:t>
            </a:r>
            <a:r>
              <a:rPr sz="2750" i="1" spc="-65" dirty="0">
                <a:solidFill>
                  <a:srgbClr val="181B0D"/>
                </a:solidFill>
                <a:latin typeface="Century"/>
                <a:cs typeface="Century"/>
              </a:rPr>
              <a:t>e</a:t>
            </a:r>
            <a:endParaRPr sz="2750">
              <a:latin typeface="Century"/>
              <a:cs typeface="Century"/>
            </a:endParaRPr>
          </a:p>
        </p:txBody>
      </p:sp>
      <p:sp>
        <p:nvSpPr>
          <p:cNvPr id="14" name="object 14"/>
          <p:cNvSpPr txBox="1"/>
          <p:nvPr/>
        </p:nvSpPr>
        <p:spPr>
          <a:xfrm>
            <a:off x="5628640" y="3696639"/>
            <a:ext cx="4981575" cy="447675"/>
          </a:xfrm>
          <a:prstGeom prst="rect">
            <a:avLst/>
          </a:prstGeom>
        </p:spPr>
        <p:txBody>
          <a:bodyPr vert="horz" wrap="square" lIns="0" tIns="15240" rIns="0" bIns="0" rtlCol="0">
            <a:spAutoFit/>
          </a:bodyPr>
          <a:lstStyle/>
          <a:p>
            <a:pPr marL="12700">
              <a:lnSpc>
                <a:spcPct val="100000"/>
              </a:lnSpc>
              <a:spcBef>
                <a:spcPts val="120"/>
              </a:spcBef>
              <a:tabLst>
                <a:tab pos="1842135" algn="l"/>
                <a:tab pos="4587875" algn="l"/>
              </a:tabLst>
            </a:pPr>
            <a:r>
              <a:rPr sz="2750" b="1" i="1" spc="30" dirty="0">
                <a:solidFill>
                  <a:srgbClr val="181B0D"/>
                </a:solidFill>
                <a:latin typeface="Century"/>
                <a:cs typeface="Century"/>
              </a:rPr>
              <a:t>i</a:t>
            </a:r>
            <a:r>
              <a:rPr sz="2750" b="1" i="1" spc="-55" dirty="0">
                <a:solidFill>
                  <a:srgbClr val="181B0D"/>
                </a:solidFill>
                <a:latin typeface="Century"/>
                <a:cs typeface="Century"/>
              </a:rPr>
              <a:t>m</a:t>
            </a:r>
            <a:r>
              <a:rPr sz="2750" b="1" i="1" spc="-130" dirty="0">
                <a:solidFill>
                  <a:srgbClr val="181B0D"/>
                </a:solidFill>
                <a:latin typeface="Century"/>
                <a:cs typeface="Century"/>
              </a:rPr>
              <a:t>m</a:t>
            </a:r>
            <a:r>
              <a:rPr sz="2750" b="1" i="1" spc="-35" dirty="0">
                <a:solidFill>
                  <a:srgbClr val="181B0D"/>
                </a:solidFill>
                <a:latin typeface="Century"/>
                <a:cs typeface="Century"/>
              </a:rPr>
              <a:t>e</a:t>
            </a:r>
            <a:r>
              <a:rPr sz="2750" b="1" i="1" spc="-85" dirty="0">
                <a:solidFill>
                  <a:srgbClr val="181B0D"/>
                </a:solidFill>
                <a:latin typeface="Century"/>
                <a:cs typeface="Century"/>
              </a:rPr>
              <a:t>d</a:t>
            </a:r>
            <a:r>
              <a:rPr sz="2750" b="1" i="1" spc="-40" dirty="0">
                <a:solidFill>
                  <a:srgbClr val="181B0D"/>
                </a:solidFill>
                <a:latin typeface="Century"/>
                <a:cs typeface="Century"/>
              </a:rPr>
              <a:t>i</a:t>
            </a:r>
            <a:r>
              <a:rPr sz="2750" b="1" i="1" spc="-110" dirty="0">
                <a:solidFill>
                  <a:srgbClr val="181B0D"/>
                </a:solidFill>
                <a:latin typeface="Century"/>
                <a:cs typeface="Century"/>
              </a:rPr>
              <a:t>a</a:t>
            </a:r>
            <a:r>
              <a:rPr sz="2750" b="1" i="1" spc="-25" dirty="0">
                <a:solidFill>
                  <a:srgbClr val="181B0D"/>
                </a:solidFill>
                <a:latin typeface="Century"/>
                <a:cs typeface="Century"/>
              </a:rPr>
              <a:t>t</a:t>
            </a:r>
            <a:r>
              <a:rPr sz="2750" b="1" i="1" spc="-65" dirty="0">
                <a:solidFill>
                  <a:srgbClr val="181B0D"/>
                </a:solidFill>
                <a:latin typeface="Century"/>
                <a:cs typeface="Century"/>
              </a:rPr>
              <a:t>e</a:t>
            </a:r>
            <a:r>
              <a:rPr sz="2750" b="1" i="1" dirty="0">
                <a:solidFill>
                  <a:srgbClr val="181B0D"/>
                </a:solidFill>
                <a:latin typeface="Century"/>
                <a:cs typeface="Century"/>
              </a:rPr>
              <a:t>	</a:t>
            </a:r>
            <a:r>
              <a:rPr sz="2750" i="1" spc="-25" dirty="0">
                <a:solidFill>
                  <a:srgbClr val="181B0D"/>
                </a:solidFill>
                <a:latin typeface="Century"/>
                <a:cs typeface="Century"/>
              </a:rPr>
              <a:t>f</a:t>
            </a:r>
            <a:r>
              <a:rPr sz="2750" i="1" spc="-40" dirty="0">
                <a:solidFill>
                  <a:srgbClr val="181B0D"/>
                </a:solidFill>
                <a:latin typeface="Century"/>
                <a:cs typeface="Century"/>
              </a:rPr>
              <a:t>i</a:t>
            </a:r>
            <a:r>
              <a:rPr sz="2750" i="1" spc="-35" dirty="0">
                <a:solidFill>
                  <a:srgbClr val="181B0D"/>
                </a:solidFill>
                <a:latin typeface="Century"/>
                <a:cs typeface="Century"/>
              </a:rPr>
              <a:t>e</a:t>
            </a:r>
            <a:r>
              <a:rPr sz="2750" i="1" spc="-40" dirty="0">
                <a:solidFill>
                  <a:srgbClr val="181B0D"/>
                </a:solidFill>
                <a:latin typeface="Century"/>
                <a:cs typeface="Century"/>
              </a:rPr>
              <a:t>l</a:t>
            </a:r>
            <a:r>
              <a:rPr sz="2750" i="1" spc="-85" dirty="0">
                <a:solidFill>
                  <a:srgbClr val="181B0D"/>
                </a:solidFill>
                <a:latin typeface="Century"/>
                <a:cs typeface="Century"/>
              </a:rPr>
              <a:t>d</a:t>
            </a:r>
            <a:r>
              <a:rPr sz="2750" i="1" spc="-60" dirty="0">
                <a:solidFill>
                  <a:srgbClr val="181B0D"/>
                </a:solidFill>
                <a:latin typeface="Century"/>
                <a:cs typeface="Century"/>
              </a:rPr>
              <a:t>s</a:t>
            </a:r>
            <a:r>
              <a:rPr sz="2750" i="1" spc="-180" dirty="0">
                <a:solidFill>
                  <a:srgbClr val="181B0D"/>
                </a:solidFill>
                <a:latin typeface="Century"/>
                <a:cs typeface="Century"/>
              </a:rPr>
              <a:t> </a:t>
            </a:r>
            <a:r>
              <a:rPr sz="2750" i="1" spc="-25" dirty="0">
                <a:solidFill>
                  <a:srgbClr val="181B0D"/>
                </a:solidFill>
                <a:latin typeface="Century"/>
                <a:cs typeface="Century"/>
              </a:rPr>
              <a:t>c</a:t>
            </a:r>
            <a:r>
              <a:rPr sz="2750" i="1" spc="-30" dirty="0">
                <a:solidFill>
                  <a:srgbClr val="181B0D"/>
                </a:solidFill>
                <a:latin typeface="Century"/>
                <a:cs typeface="Century"/>
              </a:rPr>
              <a:t>o</a:t>
            </a:r>
            <a:r>
              <a:rPr sz="2750" i="1" spc="-105" dirty="0">
                <a:solidFill>
                  <a:srgbClr val="181B0D"/>
                </a:solidFill>
                <a:latin typeface="Century"/>
                <a:cs typeface="Century"/>
              </a:rPr>
              <a:t>n</a:t>
            </a:r>
            <a:r>
              <a:rPr sz="2750" i="1" spc="-25" dirty="0">
                <a:solidFill>
                  <a:srgbClr val="181B0D"/>
                </a:solidFill>
                <a:latin typeface="Century"/>
                <a:cs typeface="Century"/>
              </a:rPr>
              <a:t>t</a:t>
            </a:r>
            <a:r>
              <a:rPr sz="2750" i="1" spc="-105" dirty="0">
                <a:solidFill>
                  <a:srgbClr val="181B0D"/>
                </a:solidFill>
                <a:latin typeface="Century"/>
                <a:cs typeface="Century"/>
              </a:rPr>
              <a:t>a</a:t>
            </a:r>
            <a:r>
              <a:rPr sz="2750" i="1" spc="-60" dirty="0">
                <a:solidFill>
                  <a:srgbClr val="181B0D"/>
                </a:solidFill>
                <a:latin typeface="Century"/>
                <a:cs typeface="Century"/>
              </a:rPr>
              <a:t>in</a:t>
            </a:r>
            <a:r>
              <a:rPr sz="2750" i="1" dirty="0">
                <a:solidFill>
                  <a:srgbClr val="181B0D"/>
                </a:solidFill>
                <a:latin typeface="Century"/>
                <a:cs typeface="Century"/>
              </a:rPr>
              <a:t>	</a:t>
            </a:r>
            <a:r>
              <a:rPr sz="2750" i="1" spc="-114" dirty="0">
                <a:solidFill>
                  <a:srgbClr val="181B0D"/>
                </a:solidFill>
                <a:latin typeface="Century"/>
                <a:cs typeface="Century"/>
              </a:rPr>
              <a:t>an</a:t>
            </a:r>
            <a:endParaRPr sz="2750">
              <a:latin typeface="Century"/>
              <a:cs typeface="Century"/>
            </a:endParaRPr>
          </a:p>
        </p:txBody>
      </p:sp>
      <p:sp>
        <p:nvSpPr>
          <p:cNvPr id="15" name="object 15"/>
          <p:cNvSpPr txBox="1"/>
          <p:nvPr/>
        </p:nvSpPr>
        <p:spPr>
          <a:xfrm>
            <a:off x="2883154" y="3696639"/>
            <a:ext cx="2180590" cy="819785"/>
          </a:xfrm>
          <a:prstGeom prst="rect">
            <a:avLst/>
          </a:prstGeom>
        </p:spPr>
        <p:txBody>
          <a:bodyPr vert="horz" wrap="square" lIns="0" tIns="66675" rIns="0" bIns="0" rtlCol="0">
            <a:spAutoFit/>
          </a:bodyPr>
          <a:lstStyle/>
          <a:p>
            <a:pPr marL="12700" marR="5080">
              <a:lnSpc>
                <a:spcPts val="2930"/>
              </a:lnSpc>
              <a:spcBef>
                <a:spcPts val="525"/>
              </a:spcBef>
              <a:tabLst>
                <a:tab pos="1842770" algn="l"/>
              </a:tabLst>
            </a:pPr>
            <a:r>
              <a:rPr sz="2750" b="1" i="1" spc="-35" dirty="0">
                <a:solidFill>
                  <a:srgbClr val="181B0D"/>
                </a:solidFill>
                <a:latin typeface="Century"/>
                <a:cs typeface="Century"/>
              </a:rPr>
              <a:t>a</a:t>
            </a:r>
            <a:r>
              <a:rPr sz="2750" b="1" i="1" spc="-15" dirty="0">
                <a:solidFill>
                  <a:srgbClr val="181B0D"/>
                </a:solidFill>
                <a:latin typeface="Century"/>
                <a:cs typeface="Century"/>
              </a:rPr>
              <a:t>dd</a:t>
            </a:r>
            <a:r>
              <a:rPr sz="2750" b="1" i="1" spc="-30" dirty="0">
                <a:solidFill>
                  <a:srgbClr val="181B0D"/>
                </a:solidFill>
                <a:latin typeface="Century"/>
                <a:cs typeface="Century"/>
              </a:rPr>
              <a:t>r</a:t>
            </a:r>
            <a:r>
              <a:rPr sz="2750" b="1" i="1" spc="-105" dirty="0">
                <a:solidFill>
                  <a:srgbClr val="181B0D"/>
                </a:solidFill>
                <a:latin typeface="Century"/>
                <a:cs typeface="Century"/>
              </a:rPr>
              <a:t>e</a:t>
            </a:r>
            <a:r>
              <a:rPr sz="2750" b="1" i="1" spc="-80" dirty="0">
                <a:solidFill>
                  <a:srgbClr val="181B0D"/>
                </a:solidFill>
                <a:latin typeface="Century"/>
                <a:cs typeface="Century"/>
              </a:rPr>
              <a:t>s</a:t>
            </a:r>
            <a:r>
              <a:rPr sz="2750" b="1" i="1" spc="-60" dirty="0">
                <a:solidFill>
                  <a:srgbClr val="181B0D"/>
                </a:solidFill>
                <a:latin typeface="Century"/>
                <a:cs typeface="Century"/>
              </a:rPr>
              <a:t>s</a:t>
            </a:r>
            <a:r>
              <a:rPr sz="2750" b="1" i="1" dirty="0">
                <a:solidFill>
                  <a:srgbClr val="181B0D"/>
                </a:solidFill>
                <a:latin typeface="Century"/>
                <a:cs typeface="Century"/>
              </a:rPr>
              <a:t>	</a:t>
            </a:r>
            <a:r>
              <a:rPr sz="2750" i="1" spc="-15" dirty="0">
                <a:solidFill>
                  <a:srgbClr val="181B0D"/>
                </a:solidFill>
                <a:latin typeface="Century"/>
                <a:cs typeface="Century"/>
              </a:rPr>
              <a:t>or  </a:t>
            </a:r>
            <a:r>
              <a:rPr sz="2750" i="1" spc="-70" dirty="0">
                <a:solidFill>
                  <a:srgbClr val="181B0D"/>
                </a:solidFill>
                <a:latin typeface="Century"/>
                <a:cs typeface="Century"/>
              </a:rPr>
              <a:t>operand</a:t>
            </a:r>
            <a:endParaRPr sz="2750">
              <a:latin typeface="Century"/>
              <a:cs typeface="Century"/>
            </a:endParaRPr>
          </a:p>
        </p:txBody>
      </p:sp>
      <p:sp>
        <p:nvSpPr>
          <p:cNvPr id="16" name="object 16"/>
          <p:cNvSpPr txBox="1"/>
          <p:nvPr/>
        </p:nvSpPr>
        <p:spPr>
          <a:xfrm>
            <a:off x="4713351" y="4068160"/>
            <a:ext cx="1215390" cy="448309"/>
          </a:xfrm>
          <a:prstGeom prst="rect">
            <a:avLst/>
          </a:prstGeom>
        </p:spPr>
        <p:txBody>
          <a:bodyPr vert="horz" wrap="square" lIns="0" tIns="15240" rIns="0" bIns="0" rtlCol="0">
            <a:spAutoFit/>
          </a:bodyPr>
          <a:lstStyle/>
          <a:p>
            <a:pPr marL="12700">
              <a:lnSpc>
                <a:spcPct val="100000"/>
              </a:lnSpc>
              <a:spcBef>
                <a:spcPts val="120"/>
              </a:spcBef>
            </a:pPr>
            <a:r>
              <a:rPr sz="2750" i="1" spc="-45" dirty="0">
                <a:solidFill>
                  <a:srgbClr val="181B0D"/>
                </a:solidFill>
                <a:latin typeface="Century"/>
                <a:cs typeface="Century"/>
              </a:rPr>
              <a:t>directly</a:t>
            </a:r>
            <a:endParaRPr sz="2750">
              <a:latin typeface="Century"/>
              <a:cs typeface="Century"/>
            </a:endParaRPr>
          </a:p>
        </p:txBody>
      </p:sp>
      <p:sp>
        <p:nvSpPr>
          <p:cNvPr id="17" name="object 17"/>
          <p:cNvSpPr/>
          <p:nvPr/>
        </p:nvSpPr>
        <p:spPr>
          <a:xfrm>
            <a:off x="2428875" y="4505323"/>
            <a:ext cx="8115300" cy="235267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1610" y="633793"/>
            <a:ext cx="3961765" cy="701040"/>
          </a:xfrm>
          <a:prstGeom prst="rect">
            <a:avLst/>
          </a:prstGeom>
        </p:spPr>
        <p:txBody>
          <a:bodyPr vert="horz" wrap="square" lIns="0" tIns="16510" rIns="0" bIns="0" rtlCol="0">
            <a:spAutoFit/>
          </a:bodyPr>
          <a:lstStyle/>
          <a:p>
            <a:pPr marL="12700">
              <a:lnSpc>
                <a:spcPct val="100000"/>
              </a:lnSpc>
              <a:spcBef>
                <a:spcPts val="130"/>
              </a:spcBef>
            </a:pPr>
            <a:r>
              <a:rPr b="0" spc="10" dirty="0">
                <a:latin typeface="Century"/>
                <a:cs typeface="Century"/>
              </a:rPr>
              <a:t>Assembly</a:t>
            </a:r>
            <a:r>
              <a:rPr b="0" spc="-204" dirty="0">
                <a:latin typeface="Century"/>
                <a:cs typeface="Century"/>
              </a:rPr>
              <a:t> </a:t>
            </a:r>
            <a:r>
              <a:rPr b="0" spc="25" dirty="0">
                <a:latin typeface="Century"/>
                <a:cs typeface="Century"/>
              </a:rPr>
              <a:t>Code</a:t>
            </a:r>
          </a:p>
        </p:txBody>
      </p:sp>
      <p:sp>
        <p:nvSpPr>
          <p:cNvPr id="3" name="object 3"/>
          <p:cNvSpPr txBox="1"/>
          <p:nvPr/>
        </p:nvSpPr>
        <p:spPr>
          <a:xfrm>
            <a:off x="1038225" y="1749879"/>
            <a:ext cx="4720590" cy="1685925"/>
          </a:xfrm>
          <a:prstGeom prst="rect">
            <a:avLst/>
          </a:prstGeom>
        </p:spPr>
        <p:txBody>
          <a:bodyPr vert="horz" wrap="square" lIns="0" tIns="146685" rIns="0" bIns="0" rtlCol="0">
            <a:spAutoFit/>
          </a:bodyPr>
          <a:lstStyle/>
          <a:p>
            <a:pPr marL="393700" indent="-381635">
              <a:lnSpc>
                <a:spcPct val="100000"/>
              </a:lnSpc>
              <a:spcBef>
                <a:spcPts val="1155"/>
              </a:spcBef>
              <a:buFont typeface="Franklin Gothic Book"/>
              <a:buChar char="■"/>
              <a:tabLst>
                <a:tab pos="393700" algn="l"/>
                <a:tab pos="394335" algn="l"/>
                <a:tab pos="2757805" algn="l"/>
              </a:tabLst>
            </a:pPr>
            <a:r>
              <a:rPr sz="2750" spc="20" dirty="0">
                <a:solidFill>
                  <a:srgbClr val="181B0D"/>
                </a:solidFill>
                <a:latin typeface="Century"/>
                <a:cs typeface="Century"/>
              </a:rPr>
              <a:t>10110000	01100001</a:t>
            </a:r>
            <a:endParaRPr sz="2750">
              <a:latin typeface="Century"/>
              <a:cs typeface="Century"/>
            </a:endParaRPr>
          </a:p>
          <a:p>
            <a:pPr marL="393700" indent="-381635">
              <a:lnSpc>
                <a:spcPct val="100000"/>
              </a:lnSpc>
              <a:spcBef>
                <a:spcPts val="1055"/>
              </a:spcBef>
              <a:buFont typeface="Franklin Gothic Book"/>
              <a:buChar char="■"/>
              <a:tabLst>
                <a:tab pos="393700" algn="l"/>
                <a:tab pos="394335" algn="l"/>
              </a:tabLst>
            </a:pPr>
            <a:r>
              <a:rPr sz="2750" b="1" spc="45" dirty="0">
                <a:solidFill>
                  <a:srgbClr val="FF0000"/>
                </a:solidFill>
                <a:latin typeface="Century"/>
                <a:cs typeface="Century"/>
              </a:rPr>
              <a:t>Equivalent</a:t>
            </a:r>
            <a:r>
              <a:rPr sz="2750" b="1" spc="-445" dirty="0">
                <a:solidFill>
                  <a:srgbClr val="FF0000"/>
                </a:solidFill>
                <a:latin typeface="Century"/>
                <a:cs typeface="Century"/>
              </a:rPr>
              <a:t> </a:t>
            </a:r>
            <a:r>
              <a:rPr sz="2750" b="1" spc="55" dirty="0">
                <a:solidFill>
                  <a:srgbClr val="FF0000"/>
                </a:solidFill>
                <a:latin typeface="Century"/>
                <a:cs typeface="Century"/>
              </a:rPr>
              <a:t>Assembly</a:t>
            </a:r>
            <a:r>
              <a:rPr sz="2750" b="1" spc="-260" dirty="0">
                <a:solidFill>
                  <a:srgbClr val="FF0000"/>
                </a:solidFill>
                <a:latin typeface="Century"/>
                <a:cs typeface="Century"/>
              </a:rPr>
              <a:t> </a:t>
            </a:r>
            <a:r>
              <a:rPr sz="2750" b="1" spc="60" dirty="0">
                <a:solidFill>
                  <a:srgbClr val="FF0000"/>
                </a:solidFill>
                <a:latin typeface="Century"/>
                <a:cs typeface="Century"/>
              </a:rPr>
              <a:t>code</a:t>
            </a:r>
            <a:endParaRPr sz="2750">
              <a:latin typeface="Century"/>
              <a:cs typeface="Century"/>
            </a:endParaRPr>
          </a:p>
          <a:p>
            <a:pPr marL="393700" indent="-381635">
              <a:lnSpc>
                <a:spcPct val="100000"/>
              </a:lnSpc>
              <a:spcBef>
                <a:spcPts val="1055"/>
              </a:spcBef>
              <a:buFont typeface="Franklin Gothic Book"/>
              <a:buChar char="■"/>
              <a:tabLst>
                <a:tab pos="393700" algn="l"/>
                <a:tab pos="394335" algn="l"/>
              </a:tabLst>
            </a:pPr>
            <a:r>
              <a:rPr sz="2750" spc="25" dirty="0">
                <a:solidFill>
                  <a:srgbClr val="181B0D"/>
                </a:solidFill>
                <a:latin typeface="Century"/>
                <a:cs typeface="Century"/>
              </a:rPr>
              <a:t>B0</a:t>
            </a:r>
            <a:r>
              <a:rPr sz="2750" spc="-140" dirty="0">
                <a:solidFill>
                  <a:srgbClr val="181B0D"/>
                </a:solidFill>
                <a:latin typeface="Century"/>
                <a:cs typeface="Century"/>
              </a:rPr>
              <a:t> </a:t>
            </a:r>
            <a:r>
              <a:rPr sz="2750" spc="45" dirty="0">
                <a:solidFill>
                  <a:srgbClr val="181B0D"/>
                </a:solidFill>
                <a:latin typeface="Century"/>
                <a:cs typeface="Century"/>
              </a:rPr>
              <a:t>61</a:t>
            </a:r>
            <a:endParaRPr sz="2750">
              <a:latin typeface="Century"/>
              <a:cs typeface="Century"/>
            </a:endParaRPr>
          </a:p>
        </p:txBody>
      </p:sp>
      <p:sp>
        <p:nvSpPr>
          <p:cNvPr id="4" name="object 4"/>
          <p:cNvSpPr txBox="1"/>
          <p:nvPr/>
        </p:nvSpPr>
        <p:spPr>
          <a:xfrm>
            <a:off x="7444105" y="3463245"/>
            <a:ext cx="1527810" cy="472440"/>
          </a:xfrm>
          <a:prstGeom prst="rect">
            <a:avLst/>
          </a:prstGeom>
        </p:spPr>
        <p:txBody>
          <a:bodyPr vert="horz" wrap="square" lIns="0" tIns="16510" rIns="0" bIns="0" rtlCol="0">
            <a:spAutoFit/>
          </a:bodyPr>
          <a:lstStyle/>
          <a:p>
            <a:pPr marL="12700">
              <a:lnSpc>
                <a:spcPct val="100000"/>
              </a:lnSpc>
              <a:spcBef>
                <a:spcPts val="130"/>
              </a:spcBef>
            </a:pPr>
            <a:r>
              <a:rPr sz="2900" i="1" spc="-45" dirty="0">
                <a:solidFill>
                  <a:srgbClr val="181B0D"/>
                </a:solidFill>
                <a:latin typeface="Century"/>
                <a:cs typeface="Century"/>
              </a:rPr>
              <a:t>following</a:t>
            </a:r>
            <a:endParaRPr sz="2900">
              <a:latin typeface="Century"/>
              <a:cs typeface="Century"/>
            </a:endParaRPr>
          </a:p>
        </p:txBody>
      </p:sp>
      <p:sp>
        <p:nvSpPr>
          <p:cNvPr id="5" name="object 5"/>
          <p:cNvSpPr txBox="1"/>
          <p:nvPr/>
        </p:nvSpPr>
        <p:spPr>
          <a:xfrm>
            <a:off x="9274175" y="3463245"/>
            <a:ext cx="2404110" cy="472440"/>
          </a:xfrm>
          <a:prstGeom prst="rect">
            <a:avLst/>
          </a:prstGeom>
        </p:spPr>
        <p:txBody>
          <a:bodyPr vert="horz" wrap="square" lIns="0" tIns="16510" rIns="0" bIns="0" rtlCol="0">
            <a:spAutoFit/>
          </a:bodyPr>
          <a:lstStyle/>
          <a:p>
            <a:pPr marL="12700">
              <a:lnSpc>
                <a:spcPct val="100000"/>
              </a:lnSpc>
              <a:spcBef>
                <a:spcPts val="130"/>
              </a:spcBef>
              <a:tabLst>
                <a:tab pos="1842770" algn="l"/>
              </a:tabLst>
            </a:pPr>
            <a:r>
              <a:rPr sz="2900" i="1" spc="-70" dirty="0">
                <a:solidFill>
                  <a:srgbClr val="181B0D"/>
                </a:solidFill>
                <a:latin typeface="Century"/>
                <a:cs typeface="Century"/>
              </a:rPr>
              <a:t>v</a:t>
            </a:r>
            <a:r>
              <a:rPr sz="2900" i="1" spc="-35" dirty="0">
                <a:solidFill>
                  <a:srgbClr val="181B0D"/>
                </a:solidFill>
                <a:latin typeface="Century"/>
                <a:cs typeface="Century"/>
              </a:rPr>
              <a:t>a</a:t>
            </a:r>
            <a:r>
              <a:rPr sz="2900" i="1" spc="-20" dirty="0">
                <a:solidFill>
                  <a:srgbClr val="181B0D"/>
                </a:solidFill>
                <a:latin typeface="Century"/>
                <a:cs typeface="Century"/>
              </a:rPr>
              <a:t>l</a:t>
            </a:r>
            <a:r>
              <a:rPr sz="2900" i="1" spc="-50" dirty="0">
                <a:solidFill>
                  <a:srgbClr val="181B0D"/>
                </a:solidFill>
                <a:latin typeface="Century"/>
                <a:cs typeface="Century"/>
              </a:rPr>
              <a:t>u</a:t>
            </a:r>
            <a:r>
              <a:rPr sz="2900" i="1" spc="55" dirty="0">
                <a:solidFill>
                  <a:srgbClr val="181B0D"/>
                </a:solidFill>
                <a:latin typeface="Century"/>
                <a:cs typeface="Century"/>
              </a:rPr>
              <a:t>e</a:t>
            </a:r>
            <a:r>
              <a:rPr sz="2900" i="1" spc="-35" dirty="0">
                <a:solidFill>
                  <a:srgbClr val="181B0D"/>
                </a:solidFill>
                <a:latin typeface="Century"/>
                <a:cs typeface="Century"/>
              </a:rPr>
              <a:t>in</a:t>
            </a:r>
            <a:r>
              <a:rPr sz="2900" i="1" spc="-80" dirty="0">
                <a:solidFill>
                  <a:srgbClr val="181B0D"/>
                </a:solidFill>
                <a:latin typeface="Century"/>
                <a:cs typeface="Century"/>
              </a:rPr>
              <a:t>t</a:t>
            </a:r>
            <a:r>
              <a:rPr sz="2900" i="1" spc="-60" dirty="0">
                <a:solidFill>
                  <a:srgbClr val="181B0D"/>
                </a:solidFill>
                <a:latin typeface="Century"/>
                <a:cs typeface="Century"/>
              </a:rPr>
              <a:t>o</a:t>
            </a:r>
            <a:r>
              <a:rPr sz="2900" i="1" dirty="0">
                <a:solidFill>
                  <a:srgbClr val="181B0D"/>
                </a:solidFill>
                <a:latin typeface="Century"/>
                <a:cs typeface="Century"/>
              </a:rPr>
              <a:t>	</a:t>
            </a:r>
            <a:r>
              <a:rPr sz="2900" i="1" spc="-80" dirty="0">
                <a:solidFill>
                  <a:srgbClr val="181B0D"/>
                </a:solidFill>
                <a:latin typeface="Century"/>
                <a:cs typeface="Century"/>
              </a:rPr>
              <a:t>A</a:t>
            </a:r>
            <a:r>
              <a:rPr sz="2900" i="1" spc="-210" dirty="0">
                <a:solidFill>
                  <a:srgbClr val="181B0D"/>
                </a:solidFill>
                <a:latin typeface="Century"/>
                <a:cs typeface="Century"/>
              </a:rPr>
              <a:t>L</a:t>
            </a:r>
            <a:r>
              <a:rPr sz="2900" i="1" spc="-25" dirty="0">
                <a:solidFill>
                  <a:srgbClr val="181B0D"/>
                </a:solidFill>
                <a:latin typeface="Century"/>
                <a:cs typeface="Century"/>
              </a:rPr>
              <a:t>’</a:t>
            </a:r>
            <a:endParaRPr sz="2900">
              <a:latin typeface="Century"/>
              <a:cs typeface="Century"/>
            </a:endParaRPr>
          </a:p>
        </p:txBody>
      </p:sp>
      <p:sp>
        <p:nvSpPr>
          <p:cNvPr id="6" name="object 6"/>
          <p:cNvSpPr txBox="1"/>
          <p:nvPr/>
        </p:nvSpPr>
        <p:spPr>
          <a:xfrm>
            <a:off x="1571878" y="3463245"/>
            <a:ext cx="5511800" cy="873125"/>
          </a:xfrm>
          <a:prstGeom prst="rect">
            <a:avLst/>
          </a:prstGeom>
        </p:spPr>
        <p:txBody>
          <a:bodyPr vert="horz" wrap="square" lIns="0" tIns="63500" rIns="0" bIns="0" rtlCol="0">
            <a:spAutoFit/>
          </a:bodyPr>
          <a:lstStyle/>
          <a:p>
            <a:pPr marL="1308735" marR="5080" indent="-1296670">
              <a:lnSpc>
                <a:spcPts val="3160"/>
              </a:lnSpc>
              <a:spcBef>
                <a:spcPts val="500"/>
              </a:spcBef>
              <a:tabLst>
                <a:tab pos="393700" algn="l"/>
                <a:tab pos="2224405" algn="l"/>
                <a:tab pos="3139440" algn="l"/>
                <a:tab pos="4053840" algn="l"/>
                <a:tab pos="4969510" algn="l"/>
              </a:tabLst>
            </a:pPr>
            <a:r>
              <a:rPr sz="2750" spc="15" dirty="0">
                <a:solidFill>
                  <a:srgbClr val="181B0D"/>
                </a:solidFill>
                <a:latin typeface="Franklin Gothic Book"/>
                <a:cs typeface="Franklin Gothic Book"/>
              </a:rPr>
              <a:t>–	</a:t>
            </a:r>
            <a:r>
              <a:rPr sz="2900" i="1" spc="-75" dirty="0">
                <a:solidFill>
                  <a:srgbClr val="181B0D"/>
                </a:solidFill>
                <a:latin typeface="Century"/>
                <a:cs typeface="Century"/>
              </a:rPr>
              <a:t>B</a:t>
            </a:r>
            <a:r>
              <a:rPr sz="2900" i="1" spc="-70" dirty="0">
                <a:solidFill>
                  <a:srgbClr val="181B0D"/>
                </a:solidFill>
                <a:latin typeface="Century"/>
                <a:cs typeface="Century"/>
              </a:rPr>
              <a:t>0</a:t>
            </a:r>
            <a:r>
              <a:rPr sz="2900" i="1" spc="-25" dirty="0">
                <a:solidFill>
                  <a:srgbClr val="181B0D"/>
                </a:solidFill>
                <a:latin typeface="Century"/>
                <a:cs typeface="Century"/>
              </a:rPr>
              <a:t> </a:t>
            </a:r>
            <a:r>
              <a:rPr sz="2900" i="1" spc="-40" dirty="0">
                <a:solidFill>
                  <a:srgbClr val="181B0D"/>
                </a:solidFill>
                <a:latin typeface="Century"/>
                <a:cs typeface="Century"/>
              </a:rPr>
              <a:t>-</a:t>
            </a:r>
            <a:r>
              <a:rPr sz="2900" i="1" spc="-10" dirty="0">
                <a:solidFill>
                  <a:srgbClr val="181B0D"/>
                </a:solidFill>
                <a:latin typeface="Century"/>
                <a:cs typeface="Century"/>
              </a:rPr>
              <a:t> </a:t>
            </a:r>
            <a:r>
              <a:rPr sz="2900" i="1" spc="5" dirty="0">
                <a:solidFill>
                  <a:srgbClr val="181B0D"/>
                </a:solidFill>
                <a:latin typeface="Century"/>
                <a:cs typeface="Century"/>
              </a:rPr>
              <a:t>‘</a:t>
            </a:r>
            <a:r>
              <a:rPr sz="2900" i="1" spc="-114" dirty="0">
                <a:solidFill>
                  <a:srgbClr val="181B0D"/>
                </a:solidFill>
                <a:latin typeface="Century"/>
                <a:cs typeface="Century"/>
              </a:rPr>
              <a:t>M</a:t>
            </a:r>
            <a:r>
              <a:rPr sz="2900" i="1" spc="-25" dirty="0">
                <a:solidFill>
                  <a:srgbClr val="181B0D"/>
                </a:solidFill>
                <a:latin typeface="Century"/>
                <a:cs typeface="Century"/>
              </a:rPr>
              <a:t>o</a:t>
            </a:r>
            <a:r>
              <a:rPr sz="2900" i="1" spc="-60" dirty="0">
                <a:solidFill>
                  <a:srgbClr val="181B0D"/>
                </a:solidFill>
                <a:latin typeface="Century"/>
                <a:cs typeface="Century"/>
              </a:rPr>
              <a:t>ve</a:t>
            </a:r>
            <a:r>
              <a:rPr sz="2900" i="1" spc="-15" dirty="0">
                <a:solidFill>
                  <a:srgbClr val="181B0D"/>
                </a:solidFill>
                <a:latin typeface="Century"/>
                <a:cs typeface="Century"/>
              </a:rPr>
              <a:t> </a:t>
            </a:r>
            <a:r>
              <a:rPr sz="2900" i="1" spc="-70" dirty="0">
                <a:solidFill>
                  <a:srgbClr val="181B0D"/>
                </a:solidFill>
                <a:latin typeface="Century"/>
                <a:cs typeface="Century"/>
              </a:rPr>
              <a:t>a</a:t>
            </a:r>
            <a:r>
              <a:rPr sz="2900" i="1" dirty="0">
                <a:solidFill>
                  <a:srgbClr val="181B0D"/>
                </a:solidFill>
                <a:latin typeface="Century"/>
                <a:cs typeface="Century"/>
              </a:rPr>
              <a:t>	</a:t>
            </a:r>
            <a:r>
              <a:rPr sz="2900" i="1" spc="-90" dirty="0">
                <a:solidFill>
                  <a:srgbClr val="181B0D"/>
                </a:solidFill>
                <a:latin typeface="Century"/>
                <a:cs typeface="Century"/>
              </a:rPr>
              <a:t>c</a:t>
            </a:r>
            <a:r>
              <a:rPr sz="2900" i="1" spc="-30" dirty="0">
                <a:solidFill>
                  <a:srgbClr val="181B0D"/>
                </a:solidFill>
                <a:latin typeface="Century"/>
                <a:cs typeface="Century"/>
              </a:rPr>
              <a:t>o</a:t>
            </a:r>
            <a:r>
              <a:rPr sz="2900" i="1" spc="-95" dirty="0">
                <a:solidFill>
                  <a:srgbClr val="181B0D"/>
                </a:solidFill>
                <a:latin typeface="Century"/>
                <a:cs typeface="Century"/>
              </a:rPr>
              <a:t>p</a:t>
            </a:r>
            <a:r>
              <a:rPr sz="2900" i="1" spc="-65" dirty="0">
                <a:solidFill>
                  <a:srgbClr val="181B0D"/>
                </a:solidFill>
                <a:latin typeface="Century"/>
                <a:cs typeface="Century"/>
              </a:rPr>
              <a:t>y</a:t>
            </a:r>
            <a:r>
              <a:rPr sz="2900" i="1" dirty="0">
                <a:solidFill>
                  <a:srgbClr val="181B0D"/>
                </a:solidFill>
                <a:latin typeface="Century"/>
                <a:cs typeface="Century"/>
              </a:rPr>
              <a:t>	</a:t>
            </a:r>
            <a:r>
              <a:rPr sz="2900" i="1" spc="-25" dirty="0">
                <a:solidFill>
                  <a:srgbClr val="181B0D"/>
                </a:solidFill>
                <a:latin typeface="Century"/>
                <a:cs typeface="Century"/>
              </a:rPr>
              <a:t>o</a:t>
            </a:r>
            <a:r>
              <a:rPr sz="2900" i="1" spc="-40" dirty="0">
                <a:solidFill>
                  <a:srgbClr val="181B0D"/>
                </a:solidFill>
                <a:latin typeface="Century"/>
                <a:cs typeface="Century"/>
              </a:rPr>
              <a:t>f</a:t>
            </a:r>
            <a:r>
              <a:rPr sz="2900" i="1" dirty="0">
                <a:solidFill>
                  <a:srgbClr val="181B0D"/>
                </a:solidFill>
                <a:latin typeface="Century"/>
                <a:cs typeface="Century"/>
              </a:rPr>
              <a:t>	</a:t>
            </a:r>
            <a:r>
              <a:rPr sz="2900" i="1" spc="-80" dirty="0">
                <a:solidFill>
                  <a:srgbClr val="181B0D"/>
                </a:solidFill>
                <a:latin typeface="Century"/>
                <a:cs typeface="Century"/>
              </a:rPr>
              <a:t>t</a:t>
            </a:r>
            <a:r>
              <a:rPr sz="2900" i="1" spc="-50" dirty="0">
                <a:solidFill>
                  <a:srgbClr val="181B0D"/>
                </a:solidFill>
                <a:latin typeface="Century"/>
                <a:cs typeface="Century"/>
              </a:rPr>
              <a:t>h</a:t>
            </a:r>
            <a:r>
              <a:rPr sz="2900" i="1" spc="-45" dirty="0">
                <a:solidFill>
                  <a:srgbClr val="181B0D"/>
                </a:solidFill>
                <a:latin typeface="Century"/>
                <a:cs typeface="Century"/>
              </a:rPr>
              <a:t>e  </a:t>
            </a:r>
            <a:r>
              <a:rPr sz="2900" i="1" spc="-75" dirty="0">
                <a:solidFill>
                  <a:srgbClr val="181B0D"/>
                </a:solidFill>
                <a:latin typeface="Century"/>
                <a:cs typeface="Century"/>
              </a:rPr>
              <a:t>(AL	</a:t>
            </a:r>
            <a:r>
              <a:rPr sz="2900" i="1" spc="-40" dirty="0">
                <a:solidFill>
                  <a:srgbClr val="181B0D"/>
                </a:solidFill>
                <a:latin typeface="Century"/>
                <a:cs typeface="Century"/>
              </a:rPr>
              <a:t>is	</a:t>
            </a:r>
            <a:r>
              <a:rPr sz="2900" i="1" spc="-70" dirty="0">
                <a:solidFill>
                  <a:srgbClr val="181B0D"/>
                </a:solidFill>
                <a:latin typeface="Century"/>
                <a:cs typeface="Century"/>
              </a:rPr>
              <a:t>a	</a:t>
            </a:r>
            <a:r>
              <a:rPr sz="2900" i="1" spc="-60" dirty="0">
                <a:solidFill>
                  <a:srgbClr val="181B0D"/>
                </a:solidFill>
                <a:latin typeface="Century"/>
                <a:cs typeface="Century"/>
              </a:rPr>
              <a:t>register)</a:t>
            </a:r>
            <a:endParaRPr sz="2900">
              <a:latin typeface="Century"/>
              <a:cs typeface="Century"/>
            </a:endParaRPr>
          </a:p>
        </p:txBody>
      </p:sp>
      <p:sp>
        <p:nvSpPr>
          <p:cNvPr id="7" name="object 7"/>
          <p:cNvSpPr txBox="1"/>
          <p:nvPr/>
        </p:nvSpPr>
        <p:spPr>
          <a:xfrm>
            <a:off x="1571878" y="4350675"/>
            <a:ext cx="5213985" cy="471805"/>
          </a:xfrm>
          <a:prstGeom prst="rect">
            <a:avLst/>
          </a:prstGeom>
        </p:spPr>
        <p:txBody>
          <a:bodyPr vert="horz" wrap="square" lIns="0" tIns="15875" rIns="0" bIns="0" rtlCol="0">
            <a:spAutoFit/>
          </a:bodyPr>
          <a:lstStyle/>
          <a:p>
            <a:pPr marL="12700">
              <a:lnSpc>
                <a:spcPct val="100000"/>
              </a:lnSpc>
              <a:spcBef>
                <a:spcPts val="125"/>
              </a:spcBef>
              <a:tabLst>
                <a:tab pos="393700" algn="l"/>
                <a:tab pos="1308735" algn="l"/>
                <a:tab pos="2224405" algn="l"/>
                <a:tab pos="3139440" algn="l"/>
              </a:tabLst>
            </a:pPr>
            <a:r>
              <a:rPr sz="2750" spc="15" dirty="0">
                <a:solidFill>
                  <a:srgbClr val="181B0D"/>
                </a:solidFill>
                <a:latin typeface="Franklin Gothic Book"/>
                <a:cs typeface="Franklin Gothic Book"/>
              </a:rPr>
              <a:t>–	</a:t>
            </a:r>
            <a:r>
              <a:rPr sz="2900" i="1" spc="-40" dirty="0">
                <a:solidFill>
                  <a:srgbClr val="181B0D"/>
                </a:solidFill>
                <a:latin typeface="Century"/>
                <a:cs typeface="Century"/>
              </a:rPr>
              <a:t>6</a:t>
            </a:r>
            <a:r>
              <a:rPr sz="2900" i="1" spc="-70" dirty="0">
                <a:solidFill>
                  <a:srgbClr val="181B0D"/>
                </a:solidFill>
                <a:latin typeface="Century"/>
                <a:cs typeface="Century"/>
              </a:rPr>
              <a:t>1</a:t>
            </a:r>
            <a:r>
              <a:rPr sz="2900" i="1" dirty="0">
                <a:solidFill>
                  <a:srgbClr val="181B0D"/>
                </a:solidFill>
                <a:latin typeface="Century"/>
                <a:cs typeface="Century"/>
              </a:rPr>
              <a:t>	</a:t>
            </a:r>
            <a:r>
              <a:rPr sz="2900" i="1" spc="-15" dirty="0">
                <a:solidFill>
                  <a:srgbClr val="181B0D"/>
                </a:solidFill>
                <a:latin typeface="Century"/>
                <a:cs typeface="Century"/>
              </a:rPr>
              <a:t>i</a:t>
            </a:r>
            <a:r>
              <a:rPr sz="2900" i="1" spc="-60" dirty="0">
                <a:solidFill>
                  <a:srgbClr val="181B0D"/>
                </a:solidFill>
                <a:latin typeface="Century"/>
                <a:cs typeface="Century"/>
              </a:rPr>
              <a:t>s</a:t>
            </a:r>
            <a:r>
              <a:rPr sz="2900" i="1" dirty="0">
                <a:solidFill>
                  <a:srgbClr val="181B0D"/>
                </a:solidFill>
                <a:latin typeface="Century"/>
                <a:cs typeface="Century"/>
              </a:rPr>
              <a:t>	</a:t>
            </a:r>
            <a:r>
              <a:rPr sz="2900" i="1" spc="-70" dirty="0">
                <a:solidFill>
                  <a:srgbClr val="181B0D"/>
                </a:solidFill>
                <a:latin typeface="Century"/>
                <a:cs typeface="Century"/>
              </a:rPr>
              <a:t>a</a:t>
            </a:r>
            <a:r>
              <a:rPr sz="2900" i="1" dirty="0">
                <a:solidFill>
                  <a:srgbClr val="181B0D"/>
                </a:solidFill>
                <a:latin typeface="Century"/>
                <a:cs typeface="Century"/>
              </a:rPr>
              <a:t>	</a:t>
            </a:r>
            <a:r>
              <a:rPr sz="2900" i="1" spc="-50" dirty="0">
                <a:solidFill>
                  <a:srgbClr val="181B0D"/>
                </a:solidFill>
                <a:latin typeface="Century"/>
                <a:cs typeface="Century"/>
              </a:rPr>
              <a:t>h</a:t>
            </a:r>
            <a:r>
              <a:rPr sz="2900" i="1" spc="-35" dirty="0">
                <a:solidFill>
                  <a:srgbClr val="181B0D"/>
                </a:solidFill>
                <a:latin typeface="Century"/>
                <a:cs typeface="Century"/>
              </a:rPr>
              <a:t>e</a:t>
            </a:r>
            <a:r>
              <a:rPr sz="2900" i="1" spc="-65" dirty="0">
                <a:solidFill>
                  <a:srgbClr val="181B0D"/>
                </a:solidFill>
                <a:latin typeface="Century"/>
                <a:cs typeface="Century"/>
              </a:rPr>
              <a:t>x</a:t>
            </a:r>
            <a:r>
              <a:rPr sz="2900" i="1" spc="-45" dirty="0">
                <a:solidFill>
                  <a:srgbClr val="181B0D"/>
                </a:solidFill>
                <a:latin typeface="Century"/>
                <a:cs typeface="Century"/>
              </a:rPr>
              <a:t>a</a:t>
            </a:r>
            <a:r>
              <a:rPr sz="2900" i="1" spc="-95" dirty="0">
                <a:solidFill>
                  <a:srgbClr val="181B0D"/>
                </a:solidFill>
                <a:latin typeface="Century"/>
                <a:cs typeface="Century"/>
              </a:rPr>
              <a:t>d</a:t>
            </a:r>
            <a:r>
              <a:rPr sz="2900" i="1" spc="-35" dirty="0">
                <a:solidFill>
                  <a:srgbClr val="181B0D"/>
                </a:solidFill>
                <a:latin typeface="Century"/>
                <a:cs typeface="Century"/>
              </a:rPr>
              <a:t>e</a:t>
            </a:r>
            <a:r>
              <a:rPr sz="2900" i="1" spc="-90" dirty="0">
                <a:solidFill>
                  <a:srgbClr val="181B0D"/>
                </a:solidFill>
                <a:latin typeface="Century"/>
                <a:cs typeface="Century"/>
              </a:rPr>
              <a:t>c</a:t>
            </a:r>
            <a:r>
              <a:rPr sz="2900" i="1" spc="-20" dirty="0">
                <a:solidFill>
                  <a:srgbClr val="181B0D"/>
                </a:solidFill>
                <a:latin typeface="Century"/>
                <a:cs typeface="Century"/>
              </a:rPr>
              <a:t>i</a:t>
            </a:r>
            <a:r>
              <a:rPr sz="2900" i="1" spc="-114" dirty="0">
                <a:solidFill>
                  <a:srgbClr val="181B0D"/>
                </a:solidFill>
                <a:latin typeface="Century"/>
                <a:cs typeface="Century"/>
              </a:rPr>
              <a:t>m</a:t>
            </a:r>
            <a:r>
              <a:rPr sz="2900" i="1" spc="-35" dirty="0">
                <a:solidFill>
                  <a:srgbClr val="181B0D"/>
                </a:solidFill>
                <a:latin typeface="Century"/>
                <a:cs typeface="Century"/>
              </a:rPr>
              <a:t>a</a:t>
            </a:r>
            <a:r>
              <a:rPr sz="2900" i="1" spc="-40" dirty="0">
                <a:solidFill>
                  <a:srgbClr val="181B0D"/>
                </a:solidFill>
                <a:latin typeface="Century"/>
                <a:cs typeface="Century"/>
              </a:rPr>
              <a:t>l</a:t>
            </a:r>
            <a:endParaRPr sz="2900">
              <a:latin typeface="Century"/>
              <a:cs typeface="Century"/>
            </a:endParaRPr>
          </a:p>
        </p:txBody>
      </p:sp>
      <p:sp>
        <p:nvSpPr>
          <p:cNvPr id="8" name="object 8"/>
          <p:cNvSpPr txBox="1"/>
          <p:nvPr/>
        </p:nvSpPr>
        <p:spPr>
          <a:xfrm>
            <a:off x="7444105" y="4350675"/>
            <a:ext cx="4214495" cy="471805"/>
          </a:xfrm>
          <a:prstGeom prst="rect">
            <a:avLst/>
          </a:prstGeom>
        </p:spPr>
        <p:txBody>
          <a:bodyPr vert="horz" wrap="square" lIns="0" tIns="15875" rIns="0" bIns="0" rtlCol="0">
            <a:spAutoFit/>
          </a:bodyPr>
          <a:lstStyle/>
          <a:p>
            <a:pPr marL="12700">
              <a:lnSpc>
                <a:spcPct val="100000"/>
              </a:lnSpc>
              <a:spcBef>
                <a:spcPts val="125"/>
              </a:spcBef>
              <a:tabLst>
                <a:tab pos="2757170" algn="l"/>
                <a:tab pos="3672840" algn="l"/>
              </a:tabLst>
            </a:pPr>
            <a:r>
              <a:rPr sz="2900" i="1" spc="-90" dirty="0">
                <a:solidFill>
                  <a:srgbClr val="181B0D"/>
                </a:solidFill>
                <a:latin typeface="Century"/>
                <a:cs typeface="Century"/>
              </a:rPr>
              <a:t>r</a:t>
            </a:r>
            <a:r>
              <a:rPr sz="2900" i="1" spc="-35" dirty="0">
                <a:solidFill>
                  <a:srgbClr val="181B0D"/>
                </a:solidFill>
                <a:latin typeface="Century"/>
                <a:cs typeface="Century"/>
              </a:rPr>
              <a:t>e</a:t>
            </a:r>
            <a:r>
              <a:rPr sz="2900" i="1" spc="-100" dirty="0">
                <a:solidFill>
                  <a:srgbClr val="181B0D"/>
                </a:solidFill>
                <a:latin typeface="Century"/>
                <a:cs typeface="Century"/>
              </a:rPr>
              <a:t>p</a:t>
            </a:r>
            <a:r>
              <a:rPr sz="2900" i="1" spc="-90" dirty="0">
                <a:solidFill>
                  <a:srgbClr val="181B0D"/>
                </a:solidFill>
                <a:latin typeface="Century"/>
                <a:cs typeface="Century"/>
              </a:rPr>
              <a:t>r</a:t>
            </a:r>
            <a:r>
              <a:rPr sz="2900" i="1" spc="-35" dirty="0">
                <a:solidFill>
                  <a:srgbClr val="181B0D"/>
                </a:solidFill>
                <a:latin typeface="Century"/>
                <a:cs typeface="Century"/>
              </a:rPr>
              <a:t>e</a:t>
            </a:r>
            <a:r>
              <a:rPr sz="2900" i="1" spc="-75" dirty="0">
                <a:solidFill>
                  <a:srgbClr val="181B0D"/>
                </a:solidFill>
                <a:latin typeface="Century"/>
                <a:cs typeface="Century"/>
              </a:rPr>
              <a:t>s</a:t>
            </a:r>
            <a:r>
              <a:rPr sz="2900" i="1" spc="-35" dirty="0">
                <a:solidFill>
                  <a:srgbClr val="181B0D"/>
                </a:solidFill>
                <a:latin typeface="Century"/>
                <a:cs typeface="Century"/>
              </a:rPr>
              <a:t>e</a:t>
            </a:r>
            <a:r>
              <a:rPr sz="2900" i="1" spc="-50" dirty="0">
                <a:solidFill>
                  <a:srgbClr val="181B0D"/>
                </a:solidFill>
                <a:latin typeface="Century"/>
                <a:cs typeface="Century"/>
              </a:rPr>
              <a:t>n</a:t>
            </a:r>
            <a:r>
              <a:rPr sz="2900" i="1" spc="-85" dirty="0">
                <a:solidFill>
                  <a:srgbClr val="181B0D"/>
                </a:solidFill>
                <a:latin typeface="Century"/>
                <a:cs typeface="Century"/>
              </a:rPr>
              <a:t>t</a:t>
            </a:r>
            <a:r>
              <a:rPr sz="2900" i="1" spc="-45" dirty="0">
                <a:solidFill>
                  <a:srgbClr val="181B0D"/>
                </a:solidFill>
                <a:latin typeface="Century"/>
                <a:cs typeface="Century"/>
              </a:rPr>
              <a:t>a</a:t>
            </a:r>
            <a:r>
              <a:rPr sz="2900" i="1" spc="-85" dirty="0">
                <a:solidFill>
                  <a:srgbClr val="181B0D"/>
                </a:solidFill>
                <a:latin typeface="Century"/>
                <a:cs typeface="Century"/>
              </a:rPr>
              <a:t>t</a:t>
            </a:r>
            <a:r>
              <a:rPr sz="2900" i="1" spc="-20" dirty="0">
                <a:solidFill>
                  <a:srgbClr val="181B0D"/>
                </a:solidFill>
                <a:latin typeface="Century"/>
                <a:cs typeface="Century"/>
              </a:rPr>
              <a:t>i</a:t>
            </a:r>
            <a:r>
              <a:rPr sz="2900" i="1" spc="-35" dirty="0">
                <a:solidFill>
                  <a:srgbClr val="181B0D"/>
                </a:solidFill>
                <a:latin typeface="Century"/>
                <a:cs typeface="Century"/>
              </a:rPr>
              <a:t>o</a:t>
            </a:r>
            <a:r>
              <a:rPr sz="2900" i="1" spc="-75" dirty="0">
                <a:solidFill>
                  <a:srgbClr val="181B0D"/>
                </a:solidFill>
                <a:latin typeface="Century"/>
                <a:cs typeface="Century"/>
              </a:rPr>
              <a:t>n</a:t>
            </a:r>
            <a:r>
              <a:rPr sz="2900" i="1" dirty="0">
                <a:solidFill>
                  <a:srgbClr val="181B0D"/>
                </a:solidFill>
                <a:latin typeface="Century"/>
                <a:cs typeface="Century"/>
              </a:rPr>
              <a:t>	</a:t>
            </a:r>
            <a:r>
              <a:rPr sz="2900" i="1" spc="-30" dirty="0">
                <a:solidFill>
                  <a:srgbClr val="181B0D"/>
                </a:solidFill>
                <a:latin typeface="Century"/>
                <a:cs typeface="Century"/>
              </a:rPr>
              <a:t>o</a:t>
            </a:r>
            <a:r>
              <a:rPr sz="2900" i="1" spc="-45" dirty="0">
                <a:solidFill>
                  <a:srgbClr val="181B0D"/>
                </a:solidFill>
                <a:latin typeface="Century"/>
                <a:cs typeface="Century"/>
              </a:rPr>
              <a:t>f</a:t>
            </a:r>
            <a:r>
              <a:rPr sz="2900" i="1" dirty="0">
                <a:solidFill>
                  <a:srgbClr val="181B0D"/>
                </a:solidFill>
                <a:latin typeface="Century"/>
                <a:cs typeface="Century"/>
              </a:rPr>
              <a:t>	</a:t>
            </a:r>
            <a:r>
              <a:rPr sz="2900" i="1" spc="-85" dirty="0">
                <a:solidFill>
                  <a:srgbClr val="181B0D"/>
                </a:solidFill>
                <a:latin typeface="Century"/>
                <a:cs typeface="Century"/>
              </a:rPr>
              <a:t>t</a:t>
            </a:r>
            <a:r>
              <a:rPr sz="2900" i="1" spc="-50" dirty="0">
                <a:solidFill>
                  <a:srgbClr val="181B0D"/>
                </a:solidFill>
                <a:latin typeface="Century"/>
                <a:cs typeface="Century"/>
              </a:rPr>
              <a:t>h</a:t>
            </a:r>
            <a:r>
              <a:rPr sz="2900" i="1" spc="-65" dirty="0">
                <a:solidFill>
                  <a:srgbClr val="181B0D"/>
                </a:solidFill>
                <a:latin typeface="Century"/>
                <a:cs typeface="Century"/>
              </a:rPr>
              <a:t>e</a:t>
            </a:r>
            <a:endParaRPr sz="2900">
              <a:latin typeface="Century"/>
              <a:cs typeface="Century"/>
            </a:endParaRPr>
          </a:p>
        </p:txBody>
      </p:sp>
      <p:sp>
        <p:nvSpPr>
          <p:cNvPr id="9" name="object 9"/>
          <p:cNvSpPr txBox="1"/>
          <p:nvPr/>
        </p:nvSpPr>
        <p:spPr>
          <a:xfrm>
            <a:off x="2868295" y="4751360"/>
            <a:ext cx="3305175" cy="471805"/>
          </a:xfrm>
          <a:prstGeom prst="rect">
            <a:avLst/>
          </a:prstGeom>
        </p:spPr>
        <p:txBody>
          <a:bodyPr vert="horz" wrap="square" lIns="0" tIns="15875" rIns="0" bIns="0" rtlCol="0">
            <a:spAutoFit/>
          </a:bodyPr>
          <a:lstStyle/>
          <a:p>
            <a:pPr marL="12700">
              <a:lnSpc>
                <a:spcPct val="100000"/>
              </a:lnSpc>
              <a:spcBef>
                <a:spcPts val="125"/>
              </a:spcBef>
            </a:pPr>
            <a:r>
              <a:rPr sz="2900" i="1" spc="-50" dirty="0">
                <a:solidFill>
                  <a:srgbClr val="181B0D"/>
                </a:solidFill>
                <a:latin typeface="Century"/>
                <a:cs typeface="Century"/>
              </a:rPr>
              <a:t>value01100001 </a:t>
            </a:r>
            <a:r>
              <a:rPr sz="2900" i="1" spc="-70" dirty="0">
                <a:solidFill>
                  <a:srgbClr val="181B0D"/>
                </a:solidFill>
                <a:latin typeface="Century"/>
                <a:cs typeface="Century"/>
              </a:rPr>
              <a:t>–</a:t>
            </a:r>
            <a:r>
              <a:rPr sz="2900" i="1" spc="-120" dirty="0">
                <a:solidFill>
                  <a:srgbClr val="181B0D"/>
                </a:solidFill>
                <a:latin typeface="Century"/>
                <a:cs typeface="Century"/>
              </a:rPr>
              <a:t> </a:t>
            </a:r>
            <a:r>
              <a:rPr sz="2900" i="1" spc="-40" dirty="0">
                <a:solidFill>
                  <a:srgbClr val="181B0D"/>
                </a:solidFill>
                <a:latin typeface="Century"/>
                <a:cs typeface="Century"/>
              </a:rPr>
              <a:t>97</a:t>
            </a:r>
            <a:endParaRPr sz="2900">
              <a:latin typeface="Century"/>
              <a:cs typeface="Century"/>
            </a:endParaRPr>
          </a:p>
        </p:txBody>
      </p:sp>
      <p:sp>
        <p:nvSpPr>
          <p:cNvPr id="10" name="object 10"/>
          <p:cNvSpPr txBox="1"/>
          <p:nvPr/>
        </p:nvSpPr>
        <p:spPr>
          <a:xfrm>
            <a:off x="1038225" y="5202564"/>
            <a:ext cx="1271905" cy="1132840"/>
          </a:xfrm>
          <a:prstGeom prst="rect">
            <a:avLst/>
          </a:prstGeom>
        </p:spPr>
        <p:txBody>
          <a:bodyPr vert="horz" wrap="square" lIns="0" tIns="146685" rIns="0" bIns="0" rtlCol="0">
            <a:spAutoFit/>
          </a:bodyPr>
          <a:lstStyle/>
          <a:p>
            <a:pPr marL="393700" indent="-381635">
              <a:lnSpc>
                <a:spcPct val="100000"/>
              </a:lnSpc>
              <a:spcBef>
                <a:spcPts val="1155"/>
              </a:spcBef>
              <a:buFont typeface="Franklin Gothic Book"/>
              <a:buChar char="■"/>
              <a:tabLst>
                <a:tab pos="393700" algn="l"/>
                <a:tab pos="394335" algn="l"/>
              </a:tabLst>
            </a:pPr>
            <a:r>
              <a:rPr sz="2750" b="1" spc="55" dirty="0">
                <a:solidFill>
                  <a:srgbClr val="FF0000"/>
                </a:solidFill>
                <a:latin typeface="Century"/>
                <a:cs typeface="Century"/>
              </a:rPr>
              <a:t>Intel</a:t>
            </a:r>
            <a:endParaRPr sz="2750">
              <a:latin typeface="Century"/>
              <a:cs typeface="Century"/>
            </a:endParaRPr>
          </a:p>
          <a:p>
            <a:pPr marL="393700" indent="-381635">
              <a:lnSpc>
                <a:spcPct val="100000"/>
              </a:lnSpc>
              <a:spcBef>
                <a:spcPts val="1055"/>
              </a:spcBef>
              <a:buFont typeface="Franklin Gothic Book"/>
              <a:buChar char="■"/>
              <a:tabLst>
                <a:tab pos="393700" algn="l"/>
                <a:tab pos="394335" algn="l"/>
              </a:tabLst>
            </a:pPr>
            <a:r>
              <a:rPr sz="2750" spc="25" dirty="0">
                <a:solidFill>
                  <a:srgbClr val="181B0D"/>
                </a:solidFill>
                <a:latin typeface="Century"/>
                <a:cs typeface="Century"/>
              </a:rPr>
              <a:t>M</a:t>
            </a:r>
            <a:r>
              <a:rPr sz="2750" spc="35" dirty="0">
                <a:solidFill>
                  <a:srgbClr val="181B0D"/>
                </a:solidFill>
                <a:latin typeface="Century"/>
                <a:cs typeface="Century"/>
              </a:rPr>
              <a:t>O</a:t>
            </a:r>
            <a:r>
              <a:rPr sz="2750" spc="15" dirty="0">
                <a:solidFill>
                  <a:srgbClr val="181B0D"/>
                </a:solidFill>
                <a:latin typeface="Century"/>
                <a:cs typeface="Century"/>
              </a:rPr>
              <a:t>V</a:t>
            </a:r>
            <a:endParaRPr sz="2750">
              <a:latin typeface="Century"/>
              <a:cs typeface="Century"/>
            </a:endParaRPr>
          </a:p>
        </p:txBody>
      </p:sp>
      <p:sp>
        <p:nvSpPr>
          <p:cNvPr id="11" name="object 11"/>
          <p:cNvSpPr txBox="1"/>
          <p:nvPr/>
        </p:nvSpPr>
        <p:spPr>
          <a:xfrm>
            <a:off x="2868295" y="5202564"/>
            <a:ext cx="5001260" cy="1132840"/>
          </a:xfrm>
          <a:prstGeom prst="rect">
            <a:avLst/>
          </a:prstGeom>
        </p:spPr>
        <p:txBody>
          <a:bodyPr vert="horz" wrap="square" lIns="0" tIns="146685" rIns="0" bIns="0" rtlCol="0">
            <a:spAutoFit/>
          </a:bodyPr>
          <a:lstStyle/>
          <a:p>
            <a:pPr marL="12700">
              <a:lnSpc>
                <a:spcPct val="100000"/>
              </a:lnSpc>
              <a:spcBef>
                <a:spcPts val="1155"/>
              </a:spcBef>
              <a:tabLst>
                <a:tab pos="1842770" algn="l"/>
              </a:tabLst>
            </a:pPr>
            <a:r>
              <a:rPr sz="2750" b="1" spc="50" dirty="0">
                <a:solidFill>
                  <a:srgbClr val="FF0000"/>
                </a:solidFill>
                <a:latin typeface="Century"/>
                <a:cs typeface="Century"/>
              </a:rPr>
              <a:t>assembly	</a:t>
            </a:r>
            <a:r>
              <a:rPr sz="2750" b="1" spc="45" dirty="0">
                <a:solidFill>
                  <a:srgbClr val="FF0000"/>
                </a:solidFill>
                <a:latin typeface="Century"/>
                <a:cs typeface="Century"/>
              </a:rPr>
              <a:t>language</a:t>
            </a:r>
            <a:endParaRPr sz="2750">
              <a:latin typeface="Century"/>
              <a:cs typeface="Century"/>
            </a:endParaRPr>
          </a:p>
          <a:p>
            <a:pPr marL="12700">
              <a:lnSpc>
                <a:spcPct val="100000"/>
              </a:lnSpc>
              <a:spcBef>
                <a:spcPts val="1055"/>
              </a:spcBef>
              <a:tabLst>
                <a:tab pos="927735" algn="l"/>
                <a:tab pos="2757805" algn="l"/>
                <a:tab pos="3672840" algn="l"/>
                <a:tab pos="4587875" algn="l"/>
              </a:tabLst>
            </a:pPr>
            <a:r>
              <a:rPr sz="2750" spc="30" dirty="0">
                <a:solidFill>
                  <a:srgbClr val="181B0D"/>
                </a:solidFill>
                <a:latin typeface="Century"/>
                <a:cs typeface="Century"/>
              </a:rPr>
              <a:t>A</a:t>
            </a:r>
            <a:r>
              <a:rPr sz="2750" spc="35" dirty="0">
                <a:solidFill>
                  <a:srgbClr val="181B0D"/>
                </a:solidFill>
                <a:latin typeface="Century"/>
                <a:cs typeface="Century"/>
              </a:rPr>
              <a:t>L</a:t>
            </a:r>
            <a:r>
              <a:rPr sz="2750" spc="5" dirty="0">
                <a:solidFill>
                  <a:srgbClr val="181B0D"/>
                </a:solidFill>
                <a:latin typeface="Century"/>
                <a:cs typeface="Century"/>
              </a:rPr>
              <a:t>,</a:t>
            </a:r>
            <a:r>
              <a:rPr sz="2750" dirty="0">
                <a:solidFill>
                  <a:srgbClr val="181B0D"/>
                </a:solidFill>
                <a:latin typeface="Century"/>
                <a:cs typeface="Century"/>
              </a:rPr>
              <a:t>	</a:t>
            </a:r>
            <a:r>
              <a:rPr sz="2750" spc="40" dirty="0">
                <a:solidFill>
                  <a:srgbClr val="181B0D"/>
                </a:solidFill>
                <a:latin typeface="Century"/>
                <a:cs typeface="Century"/>
              </a:rPr>
              <a:t>61h</a:t>
            </a:r>
            <a:r>
              <a:rPr sz="2750" spc="5" dirty="0">
                <a:solidFill>
                  <a:srgbClr val="181B0D"/>
                </a:solidFill>
                <a:latin typeface="Century"/>
                <a:cs typeface="Century"/>
              </a:rPr>
              <a:t>;</a:t>
            </a:r>
            <a:r>
              <a:rPr sz="2750" spc="-40" dirty="0">
                <a:solidFill>
                  <a:srgbClr val="181B0D"/>
                </a:solidFill>
                <a:latin typeface="Century"/>
                <a:cs typeface="Century"/>
              </a:rPr>
              <a:t> </a:t>
            </a:r>
            <a:r>
              <a:rPr sz="2750" spc="30" dirty="0">
                <a:solidFill>
                  <a:srgbClr val="181B0D"/>
                </a:solidFill>
                <a:latin typeface="Century"/>
                <a:cs typeface="Century"/>
              </a:rPr>
              <a:t>L</a:t>
            </a:r>
            <a:r>
              <a:rPr sz="2750" spc="40" dirty="0">
                <a:solidFill>
                  <a:srgbClr val="181B0D"/>
                </a:solidFill>
                <a:latin typeface="Century"/>
                <a:cs typeface="Century"/>
              </a:rPr>
              <a:t>oa</a:t>
            </a:r>
            <a:r>
              <a:rPr sz="2750" spc="15" dirty="0">
                <a:solidFill>
                  <a:srgbClr val="181B0D"/>
                </a:solidFill>
                <a:latin typeface="Century"/>
                <a:cs typeface="Century"/>
              </a:rPr>
              <a:t>d</a:t>
            </a:r>
            <a:r>
              <a:rPr sz="2750" dirty="0">
                <a:solidFill>
                  <a:srgbClr val="181B0D"/>
                </a:solidFill>
                <a:latin typeface="Century"/>
                <a:cs typeface="Century"/>
              </a:rPr>
              <a:t>	</a:t>
            </a:r>
            <a:r>
              <a:rPr sz="2750" spc="35" dirty="0">
                <a:solidFill>
                  <a:srgbClr val="181B0D"/>
                </a:solidFill>
                <a:latin typeface="Century"/>
                <a:cs typeface="Century"/>
              </a:rPr>
              <a:t>A</a:t>
            </a:r>
            <a:r>
              <a:rPr sz="2750" spc="15" dirty="0">
                <a:solidFill>
                  <a:srgbClr val="181B0D"/>
                </a:solidFill>
                <a:latin typeface="Century"/>
                <a:cs typeface="Century"/>
              </a:rPr>
              <a:t>L</a:t>
            </a:r>
            <a:r>
              <a:rPr sz="2750" dirty="0">
                <a:solidFill>
                  <a:srgbClr val="181B0D"/>
                </a:solidFill>
                <a:latin typeface="Century"/>
                <a:cs typeface="Century"/>
              </a:rPr>
              <a:t>	</a:t>
            </a:r>
            <a:r>
              <a:rPr sz="2750" spc="30" dirty="0">
                <a:solidFill>
                  <a:srgbClr val="181B0D"/>
                </a:solidFill>
                <a:latin typeface="Century"/>
                <a:cs typeface="Century"/>
              </a:rPr>
              <a:t>wi</a:t>
            </a:r>
            <a:r>
              <a:rPr sz="2750" spc="-20" dirty="0">
                <a:solidFill>
                  <a:srgbClr val="181B0D"/>
                </a:solidFill>
                <a:latin typeface="Century"/>
                <a:cs typeface="Century"/>
              </a:rPr>
              <a:t>t</a:t>
            </a:r>
            <a:r>
              <a:rPr sz="2750" spc="15" dirty="0">
                <a:solidFill>
                  <a:srgbClr val="181B0D"/>
                </a:solidFill>
                <a:latin typeface="Century"/>
                <a:cs typeface="Century"/>
              </a:rPr>
              <a:t>h</a:t>
            </a:r>
            <a:r>
              <a:rPr sz="2750" dirty="0">
                <a:solidFill>
                  <a:srgbClr val="181B0D"/>
                </a:solidFill>
                <a:latin typeface="Century"/>
                <a:cs typeface="Century"/>
              </a:rPr>
              <a:t>	</a:t>
            </a:r>
            <a:r>
              <a:rPr sz="2750" spc="45" dirty="0">
                <a:solidFill>
                  <a:srgbClr val="181B0D"/>
                </a:solidFill>
                <a:latin typeface="Century"/>
                <a:cs typeface="Century"/>
              </a:rPr>
              <a:t>97</a:t>
            </a:r>
            <a:endParaRPr sz="2750">
              <a:latin typeface="Century"/>
              <a:cs typeface="Century"/>
            </a:endParaRPr>
          </a:p>
        </p:txBody>
      </p:sp>
      <p:sp>
        <p:nvSpPr>
          <p:cNvPr id="12" name="object 12"/>
          <p:cNvSpPr txBox="1"/>
          <p:nvPr/>
        </p:nvSpPr>
        <p:spPr>
          <a:xfrm>
            <a:off x="8359140" y="5886450"/>
            <a:ext cx="1297940" cy="448945"/>
          </a:xfrm>
          <a:prstGeom prst="rect">
            <a:avLst/>
          </a:prstGeom>
        </p:spPr>
        <p:txBody>
          <a:bodyPr vert="horz" wrap="square" lIns="0" tIns="15875" rIns="0" bIns="0" rtlCol="0">
            <a:spAutoFit/>
          </a:bodyPr>
          <a:lstStyle/>
          <a:p>
            <a:pPr marL="12700">
              <a:lnSpc>
                <a:spcPct val="100000"/>
              </a:lnSpc>
              <a:spcBef>
                <a:spcPts val="125"/>
              </a:spcBef>
            </a:pPr>
            <a:r>
              <a:rPr sz="2750" spc="-10" dirty="0">
                <a:solidFill>
                  <a:srgbClr val="181B0D"/>
                </a:solidFill>
                <a:latin typeface="Century"/>
                <a:cs typeface="Century"/>
              </a:rPr>
              <a:t>d</a:t>
            </a:r>
            <a:r>
              <a:rPr sz="2750" spc="40" dirty="0">
                <a:solidFill>
                  <a:srgbClr val="181B0D"/>
                </a:solidFill>
                <a:latin typeface="Century"/>
                <a:cs typeface="Century"/>
              </a:rPr>
              <a:t>e</a:t>
            </a:r>
            <a:r>
              <a:rPr sz="2750" spc="-25" dirty="0">
                <a:solidFill>
                  <a:srgbClr val="181B0D"/>
                </a:solidFill>
                <a:latin typeface="Century"/>
                <a:cs typeface="Century"/>
              </a:rPr>
              <a:t>c</a:t>
            </a:r>
            <a:r>
              <a:rPr sz="2750" spc="25" dirty="0">
                <a:solidFill>
                  <a:srgbClr val="181B0D"/>
                </a:solidFill>
                <a:latin typeface="Century"/>
                <a:cs typeface="Century"/>
              </a:rPr>
              <a:t>i</a:t>
            </a:r>
            <a:r>
              <a:rPr sz="2750" spc="15" dirty="0">
                <a:solidFill>
                  <a:srgbClr val="181B0D"/>
                </a:solidFill>
                <a:latin typeface="Century"/>
                <a:cs typeface="Century"/>
              </a:rPr>
              <a:t>m</a:t>
            </a:r>
            <a:r>
              <a:rPr sz="2750" spc="50" dirty="0">
                <a:solidFill>
                  <a:srgbClr val="181B0D"/>
                </a:solidFill>
                <a:latin typeface="Century"/>
                <a:cs typeface="Century"/>
              </a:rPr>
              <a:t>a</a:t>
            </a:r>
            <a:r>
              <a:rPr sz="2750" spc="5" dirty="0">
                <a:solidFill>
                  <a:srgbClr val="181B0D"/>
                </a:solidFill>
                <a:latin typeface="Century"/>
                <a:cs typeface="Century"/>
              </a:rPr>
              <a:t>l</a:t>
            </a:r>
            <a:endParaRPr sz="2750">
              <a:latin typeface="Century"/>
              <a:cs typeface="Century"/>
            </a:endParaRPr>
          </a:p>
        </p:txBody>
      </p:sp>
      <p:sp>
        <p:nvSpPr>
          <p:cNvPr id="13" name="object 13"/>
          <p:cNvSpPr txBox="1"/>
          <p:nvPr/>
        </p:nvSpPr>
        <p:spPr>
          <a:xfrm>
            <a:off x="10189209" y="5886450"/>
            <a:ext cx="1647825" cy="448945"/>
          </a:xfrm>
          <a:prstGeom prst="rect">
            <a:avLst/>
          </a:prstGeom>
        </p:spPr>
        <p:txBody>
          <a:bodyPr vert="horz" wrap="square" lIns="0" tIns="15875" rIns="0" bIns="0" rtlCol="0">
            <a:spAutoFit/>
          </a:bodyPr>
          <a:lstStyle/>
          <a:p>
            <a:pPr marL="12700">
              <a:lnSpc>
                <a:spcPct val="100000"/>
              </a:lnSpc>
              <a:spcBef>
                <a:spcPts val="125"/>
              </a:spcBef>
              <a:tabLst>
                <a:tab pos="927735" algn="l"/>
              </a:tabLst>
            </a:pPr>
            <a:r>
              <a:rPr sz="2750" spc="-20" dirty="0">
                <a:solidFill>
                  <a:srgbClr val="181B0D"/>
                </a:solidFill>
                <a:latin typeface="Century"/>
                <a:cs typeface="Century"/>
              </a:rPr>
              <a:t>(</a:t>
            </a:r>
            <a:r>
              <a:rPr sz="2750" spc="45" dirty="0">
                <a:solidFill>
                  <a:srgbClr val="181B0D"/>
                </a:solidFill>
                <a:latin typeface="Century"/>
                <a:cs typeface="Century"/>
              </a:rPr>
              <a:t>6</a:t>
            </a:r>
            <a:r>
              <a:rPr sz="2750" spc="15" dirty="0">
                <a:solidFill>
                  <a:srgbClr val="181B0D"/>
                </a:solidFill>
                <a:latin typeface="Century"/>
                <a:cs typeface="Century"/>
              </a:rPr>
              <a:t>1</a:t>
            </a:r>
            <a:r>
              <a:rPr sz="2750" dirty="0">
                <a:solidFill>
                  <a:srgbClr val="181B0D"/>
                </a:solidFill>
                <a:latin typeface="Century"/>
                <a:cs typeface="Century"/>
              </a:rPr>
              <a:t>	</a:t>
            </a:r>
            <a:r>
              <a:rPr sz="2750" spc="40" dirty="0">
                <a:solidFill>
                  <a:srgbClr val="181B0D"/>
                </a:solidFill>
                <a:latin typeface="Century"/>
                <a:cs typeface="Century"/>
              </a:rPr>
              <a:t>he</a:t>
            </a:r>
            <a:r>
              <a:rPr sz="2750" spc="15" dirty="0">
                <a:solidFill>
                  <a:srgbClr val="181B0D"/>
                </a:solidFill>
                <a:latin typeface="Century"/>
                <a:cs typeface="Century"/>
              </a:rPr>
              <a:t>x</a:t>
            </a:r>
            <a:r>
              <a:rPr sz="2750" spc="5" dirty="0">
                <a:solidFill>
                  <a:srgbClr val="181B0D"/>
                </a:solidFill>
                <a:latin typeface="Century"/>
                <a:cs typeface="Century"/>
              </a:rPr>
              <a:t>)</a:t>
            </a:r>
            <a:endParaRPr sz="2750">
              <a:latin typeface="Century"/>
              <a:cs typeface="Century"/>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1610" y="175831"/>
            <a:ext cx="4542790" cy="701040"/>
          </a:xfrm>
          <a:prstGeom prst="rect">
            <a:avLst/>
          </a:prstGeom>
        </p:spPr>
        <p:txBody>
          <a:bodyPr vert="horz" wrap="square" lIns="0" tIns="16510" rIns="0" bIns="0" rtlCol="0">
            <a:spAutoFit/>
          </a:bodyPr>
          <a:lstStyle/>
          <a:p>
            <a:pPr marL="12700">
              <a:lnSpc>
                <a:spcPct val="100000"/>
              </a:lnSpc>
              <a:spcBef>
                <a:spcPts val="130"/>
              </a:spcBef>
            </a:pPr>
            <a:r>
              <a:rPr b="0" spc="20" dirty="0">
                <a:latin typeface="Century"/>
                <a:cs typeface="Century"/>
              </a:rPr>
              <a:t>Other</a:t>
            </a:r>
            <a:r>
              <a:rPr b="0" spc="-155" dirty="0">
                <a:latin typeface="Century"/>
                <a:cs typeface="Century"/>
              </a:rPr>
              <a:t> </a:t>
            </a:r>
            <a:r>
              <a:rPr b="0" spc="15" dirty="0">
                <a:latin typeface="Century"/>
                <a:cs typeface="Century"/>
              </a:rPr>
              <a:t>Languages</a:t>
            </a:r>
          </a:p>
        </p:txBody>
      </p:sp>
      <p:sp>
        <p:nvSpPr>
          <p:cNvPr id="3" name="object 3"/>
          <p:cNvSpPr txBox="1"/>
          <p:nvPr/>
        </p:nvSpPr>
        <p:spPr>
          <a:xfrm>
            <a:off x="1082357" y="1513522"/>
            <a:ext cx="3210560" cy="357505"/>
          </a:xfrm>
          <a:prstGeom prst="rect">
            <a:avLst/>
          </a:prstGeom>
        </p:spPr>
        <p:txBody>
          <a:bodyPr vert="horz" wrap="square" lIns="0" tIns="15875" rIns="0" bIns="0" rtlCol="0">
            <a:spAutoFit/>
          </a:bodyPr>
          <a:lstStyle/>
          <a:p>
            <a:pPr marL="393700" indent="-381635">
              <a:lnSpc>
                <a:spcPct val="100000"/>
              </a:lnSpc>
              <a:spcBef>
                <a:spcPts val="125"/>
              </a:spcBef>
              <a:buFont typeface="Franklin Gothic Book"/>
              <a:buChar char="■"/>
              <a:tabLst>
                <a:tab pos="393700" algn="l"/>
                <a:tab pos="394335" algn="l"/>
              </a:tabLst>
            </a:pPr>
            <a:r>
              <a:rPr sz="2150" b="1" spc="40" dirty="0">
                <a:solidFill>
                  <a:srgbClr val="FF0000"/>
                </a:solidFill>
                <a:latin typeface="Century"/>
                <a:cs typeface="Century"/>
              </a:rPr>
              <a:t>FORTRAN</a:t>
            </a:r>
            <a:r>
              <a:rPr sz="2150" spc="40" dirty="0">
                <a:solidFill>
                  <a:srgbClr val="181B0D"/>
                </a:solidFill>
                <a:latin typeface="Century"/>
                <a:cs typeface="Century"/>
              </a:rPr>
              <a:t>(FORmula</a:t>
            </a:r>
            <a:endParaRPr sz="2150">
              <a:latin typeface="Century"/>
              <a:cs typeface="Century"/>
            </a:endParaRPr>
          </a:p>
        </p:txBody>
      </p:sp>
      <p:sp>
        <p:nvSpPr>
          <p:cNvPr id="4" name="object 4"/>
          <p:cNvSpPr txBox="1"/>
          <p:nvPr/>
        </p:nvSpPr>
        <p:spPr>
          <a:xfrm>
            <a:off x="4742815" y="1513522"/>
            <a:ext cx="2355215" cy="357505"/>
          </a:xfrm>
          <a:prstGeom prst="rect">
            <a:avLst/>
          </a:prstGeom>
        </p:spPr>
        <p:txBody>
          <a:bodyPr vert="horz" wrap="square" lIns="0" tIns="15875" rIns="0" bIns="0" rtlCol="0">
            <a:spAutoFit/>
          </a:bodyPr>
          <a:lstStyle/>
          <a:p>
            <a:pPr marL="12700">
              <a:lnSpc>
                <a:spcPct val="100000"/>
              </a:lnSpc>
              <a:spcBef>
                <a:spcPts val="125"/>
              </a:spcBef>
            </a:pPr>
            <a:r>
              <a:rPr sz="2150" spc="10" dirty="0">
                <a:solidFill>
                  <a:srgbClr val="181B0D"/>
                </a:solidFill>
                <a:latin typeface="Century"/>
                <a:cs typeface="Century"/>
              </a:rPr>
              <a:t>TRANslation)</a:t>
            </a:r>
            <a:r>
              <a:rPr sz="2150" spc="-175" dirty="0">
                <a:solidFill>
                  <a:srgbClr val="181B0D"/>
                </a:solidFill>
                <a:latin typeface="Century"/>
                <a:cs typeface="Century"/>
              </a:rPr>
              <a:t> </a:t>
            </a:r>
            <a:r>
              <a:rPr sz="2150" spc="15" dirty="0">
                <a:solidFill>
                  <a:srgbClr val="181B0D"/>
                </a:solidFill>
                <a:latin typeface="Century"/>
                <a:cs typeface="Century"/>
              </a:rPr>
              <a:t>was</a:t>
            </a:r>
            <a:endParaRPr sz="2150">
              <a:latin typeface="Century"/>
              <a:cs typeface="Century"/>
            </a:endParaRPr>
          </a:p>
        </p:txBody>
      </p:sp>
      <p:sp>
        <p:nvSpPr>
          <p:cNvPr id="5" name="object 5"/>
          <p:cNvSpPr txBox="1"/>
          <p:nvPr/>
        </p:nvSpPr>
        <p:spPr>
          <a:xfrm>
            <a:off x="7488301" y="1406588"/>
            <a:ext cx="1477645" cy="902969"/>
          </a:xfrm>
          <a:prstGeom prst="rect">
            <a:avLst/>
          </a:prstGeom>
        </p:spPr>
        <p:txBody>
          <a:bodyPr vert="horz" wrap="square" lIns="0" tIns="123190" rIns="0" bIns="0" rtlCol="0">
            <a:spAutoFit/>
          </a:bodyPr>
          <a:lstStyle/>
          <a:p>
            <a:pPr marL="12700">
              <a:lnSpc>
                <a:spcPct val="100000"/>
              </a:lnSpc>
              <a:spcBef>
                <a:spcPts val="970"/>
              </a:spcBef>
              <a:tabLst>
                <a:tab pos="927100" algn="l"/>
              </a:tabLst>
            </a:pPr>
            <a:r>
              <a:rPr sz="2150" spc="-15" dirty="0">
                <a:solidFill>
                  <a:srgbClr val="181B0D"/>
                </a:solidFill>
                <a:latin typeface="Century"/>
                <a:cs typeface="Century"/>
              </a:rPr>
              <a:t>t</a:t>
            </a:r>
            <a:r>
              <a:rPr sz="2150" spc="30" dirty="0">
                <a:solidFill>
                  <a:srgbClr val="181B0D"/>
                </a:solidFill>
                <a:latin typeface="Century"/>
                <a:cs typeface="Century"/>
              </a:rPr>
              <a:t>h</a:t>
            </a:r>
            <a:r>
              <a:rPr sz="2150" spc="10" dirty="0">
                <a:solidFill>
                  <a:srgbClr val="181B0D"/>
                </a:solidFill>
                <a:latin typeface="Century"/>
                <a:cs typeface="Century"/>
              </a:rPr>
              <a:t>e</a:t>
            </a:r>
            <a:r>
              <a:rPr sz="2150" dirty="0">
                <a:solidFill>
                  <a:srgbClr val="181B0D"/>
                </a:solidFill>
                <a:latin typeface="Century"/>
                <a:cs typeface="Century"/>
              </a:rPr>
              <a:t>	</a:t>
            </a:r>
            <a:r>
              <a:rPr sz="2150" spc="30" dirty="0">
                <a:solidFill>
                  <a:srgbClr val="181B0D"/>
                </a:solidFill>
                <a:latin typeface="Century"/>
                <a:cs typeface="Century"/>
              </a:rPr>
              <a:t>f</a:t>
            </a:r>
            <a:r>
              <a:rPr sz="2150" spc="-10" dirty="0">
                <a:solidFill>
                  <a:srgbClr val="181B0D"/>
                </a:solidFill>
                <a:latin typeface="Century"/>
                <a:cs typeface="Century"/>
              </a:rPr>
              <a:t>i</a:t>
            </a:r>
            <a:r>
              <a:rPr sz="2150" spc="15" dirty="0">
                <a:solidFill>
                  <a:srgbClr val="181B0D"/>
                </a:solidFill>
                <a:latin typeface="Century"/>
                <a:cs typeface="Century"/>
              </a:rPr>
              <a:t>r</a:t>
            </a:r>
            <a:r>
              <a:rPr sz="2150" spc="-25" dirty="0">
                <a:solidFill>
                  <a:srgbClr val="181B0D"/>
                </a:solidFill>
                <a:latin typeface="Century"/>
                <a:cs typeface="Century"/>
              </a:rPr>
              <a:t>s</a:t>
            </a:r>
            <a:r>
              <a:rPr sz="2150" spc="10" dirty="0">
                <a:solidFill>
                  <a:srgbClr val="181B0D"/>
                </a:solidFill>
                <a:latin typeface="Century"/>
                <a:cs typeface="Century"/>
              </a:rPr>
              <a:t>t</a:t>
            </a:r>
            <a:endParaRPr sz="2150">
              <a:latin typeface="Century"/>
              <a:cs typeface="Century"/>
            </a:endParaRPr>
          </a:p>
          <a:p>
            <a:pPr marL="12700">
              <a:lnSpc>
                <a:spcPct val="100000"/>
              </a:lnSpc>
              <a:spcBef>
                <a:spcPts val="875"/>
              </a:spcBef>
              <a:tabLst>
                <a:tab pos="927100" algn="l"/>
              </a:tabLst>
            </a:pPr>
            <a:r>
              <a:rPr sz="2150" spc="15" dirty="0">
                <a:solidFill>
                  <a:srgbClr val="181B0D"/>
                </a:solidFill>
                <a:latin typeface="Century"/>
                <a:cs typeface="Century"/>
              </a:rPr>
              <a:t>It	</a:t>
            </a:r>
            <a:r>
              <a:rPr sz="2150" spc="20" dirty="0">
                <a:solidFill>
                  <a:srgbClr val="181B0D"/>
                </a:solidFill>
                <a:latin typeface="Century"/>
                <a:cs typeface="Century"/>
              </a:rPr>
              <a:t>was</a:t>
            </a:r>
            <a:endParaRPr sz="2150">
              <a:latin typeface="Century"/>
              <a:cs typeface="Century"/>
            </a:endParaRPr>
          </a:p>
        </p:txBody>
      </p:sp>
      <p:sp>
        <p:nvSpPr>
          <p:cNvPr id="6" name="object 6"/>
          <p:cNvSpPr txBox="1"/>
          <p:nvPr/>
        </p:nvSpPr>
        <p:spPr>
          <a:xfrm>
            <a:off x="1463675" y="1846193"/>
            <a:ext cx="3787775" cy="902335"/>
          </a:xfrm>
          <a:prstGeom prst="rect">
            <a:avLst/>
          </a:prstGeom>
        </p:spPr>
        <p:txBody>
          <a:bodyPr vert="horz" wrap="square" lIns="0" tIns="121920" rIns="0" bIns="0" rtlCol="0">
            <a:spAutoFit/>
          </a:bodyPr>
          <a:lstStyle/>
          <a:p>
            <a:pPr marL="12700">
              <a:lnSpc>
                <a:spcPct val="100000"/>
              </a:lnSpc>
              <a:spcBef>
                <a:spcPts val="960"/>
              </a:spcBef>
              <a:tabLst>
                <a:tab pos="1461135" algn="l"/>
                <a:tab pos="2376170" algn="l"/>
              </a:tabLst>
            </a:pPr>
            <a:r>
              <a:rPr sz="2150" spc="20" dirty="0">
                <a:solidFill>
                  <a:srgbClr val="181B0D"/>
                </a:solidFill>
                <a:latin typeface="Century"/>
                <a:cs typeface="Century"/>
              </a:rPr>
              <a:t>language	</a:t>
            </a:r>
            <a:r>
              <a:rPr sz="2150" spc="-5" dirty="0">
                <a:solidFill>
                  <a:srgbClr val="181B0D"/>
                </a:solidFill>
                <a:latin typeface="Century"/>
                <a:cs typeface="Century"/>
              </a:rPr>
              <a:t>to	</a:t>
            </a:r>
            <a:r>
              <a:rPr sz="2150" spc="10" dirty="0">
                <a:solidFill>
                  <a:srgbClr val="181B0D"/>
                </a:solidFill>
                <a:latin typeface="Century"/>
                <a:cs typeface="Century"/>
              </a:rPr>
              <a:t>gain</a:t>
            </a:r>
            <a:r>
              <a:rPr sz="2150" dirty="0">
                <a:solidFill>
                  <a:srgbClr val="181B0D"/>
                </a:solidFill>
                <a:latin typeface="Century"/>
                <a:cs typeface="Century"/>
              </a:rPr>
              <a:t> </a:t>
            </a:r>
            <a:r>
              <a:rPr sz="2150" spc="20" dirty="0">
                <a:solidFill>
                  <a:srgbClr val="181B0D"/>
                </a:solidFill>
                <a:latin typeface="Century"/>
                <a:cs typeface="Century"/>
              </a:rPr>
              <a:t>wide</a:t>
            </a:r>
            <a:endParaRPr sz="2150">
              <a:latin typeface="Century"/>
              <a:cs typeface="Century"/>
            </a:endParaRPr>
          </a:p>
          <a:p>
            <a:pPr marL="12700">
              <a:lnSpc>
                <a:spcPct val="100000"/>
              </a:lnSpc>
              <a:spcBef>
                <a:spcPts val="875"/>
              </a:spcBef>
              <a:tabLst>
                <a:tab pos="1461135" algn="l"/>
                <a:tab pos="3291204" algn="l"/>
              </a:tabLst>
            </a:pPr>
            <a:r>
              <a:rPr sz="2150" b="1" spc="50" dirty="0">
                <a:solidFill>
                  <a:srgbClr val="FF0000"/>
                </a:solidFill>
                <a:latin typeface="Century"/>
                <a:cs typeface="Century"/>
              </a:rPr>
              <a:t>s</a:t>
            </a:r>
            <a:r>
              <a:rPr sz="2150" b="1" spc="90" dirty="0">
                <a:solidFill>
                  <a:srgbClr val="FF0000"/>
                </a:solidFill>
                <a:latin typeface="Century"/>
                <a:cs typeface="Century"/>
              </a:rPr>
              <a:t>c</a:t>
            </a:r>
            <a:r>
              <a:rPr sz="2150" b="1" spc="65" dirty="0">
                <a:solidFill>
                  <a:srgbClr val="FF0000"/>
                </a:solidFill>
                <a:latin typeface="Century"/>
                <a:cs typeface="Century"/>
              </a:rPr>
              <a:t>i</a:t>
            </a:r>
            <a:r>
              <a:rPr sz="2150" b="1" spc="120" dirty="0">
                <a:solidFill>
                  <a:srgbClr val="FF0000"/>
                </a:solidFill>
                <a:latin typeface="Century"/>
                <a:cs typeface="Century"/>
              </a:rPr>
              <a:t>e</a:t>
            </a:r>
            <a:r>
              <a:rPr sz="2150" b="1" spc="30" dirty="0">
                <a:solidFill>
                  <a:srgbClr val="FF0000"/>
                </a:solidFill>
                <a:latin typeface="Century"/>
                <a:cs typeface="Century"/>
              </a:rPr>
              <a:t>n</a:t>
            </a:r>
            <a:r>
              <a:rPr sz="2150" b="1" spc="-10" dirty="0">
                <a:solidFill>
                  <a:srgbClr val="FF0000"/>
                </a:solidFill>
                <a:latin typeface="Century"/>
                <a:cs typeface="Century"/>
              </a:rPr>
              <a:t>t</a:t>
            </a:r>
            <a:r>
              <a:rPr sz="2150" b="1" spc="-5" dirty="0">
                <a:solidFill>
                  <a:srgbClr val="FF0000"/>
                </a:solidFill>
                <a:latin typeface="Century"/>
                <a:cs typeface="Century"/>
              </a:rPr>
              <a:t>i</a:t>
            </a:r>
            <a:r>
              <a:rPr sz="2150" b="1" spc="25" dirty="0">
                <a:solidFill>
                  <a:srgbClr val="FF0000"/>
                </a:solidFill>
                <a:latin typeface="Century"/>
                <a:cs typeface="Century"/>
              </a:rPr>
              <a:t>f</a:t>
            </a:r>
            <a:r>
              <a:rPr sz="2150" b="1" spc="65" dirty="0">
                <a:solidFill>
                  <a:srgbClr val="FF0000"/>
                </a:solidFill>
                <a:latin typeface="Century"/>
                <a:cs typeface="Century"/>
              </a:rPr>
              <a:t>i</a:t>
            </a:r>
            <a:r>
              <a:rPr sz="2150" b="1" spc="10" dirty="0">
                <a:solidFill>
                  <a:srgbClr val="FF0000"/>
                </a:solidFill>
                <a:latin typeface="Century"/>
                <a:cs typeface="Century"/>
              </a:rPr>
              <a:t>c</a:t>
            </a:r>
            <a:r>
              <a:rPr sz="2150" b="1" dirty="0">
                <a:solidFill>
                  <a:srgbClr val="FF0000"/>
                </a:solidFill>
                <a:latin typeface="Century"/>
                <a:cs typeface="Century"/>
              </a:rPr>
              <a:t>	</a:t>
            </a:r>
            <a:r>
              <a:rPr sz="2150" b="1" spc="75" dirty="0">
                <a:solidFill>
                  <a:srgbClr val="FF0000"/>
                </a:solidFill>
                <a:latin typeface="Century"/>
                <a:cs typeface="Century"/>
              </a:rPr>
              <a:t>a</a:t>
            </a:r>
            <a:r>
              <a:rPr sz="2150" b="1" spc="110" dirty="0">
                <a:solidFill>
                  <a:srgbClr val="FF0000"/>
                </a:solidFill>
                <a:latin typeface="Century"/>
                <a:cs typeface="Century"/>
              </a:rPr>
              <a:t>pp</a:t>
            </a:r>
            <a:r>
              <a:rPr sz="2150" b="1" spc="-10" dirty="0">
                <a:solidFill>
                  <a:srgbClr val="FF0000"/>
                </a:solidFill>
                <a:latin typeface="Century"/>
                <a:cs typeface="Century"/>
              </a:rPr>
              <a:t>l</a:t>
            </a:r>
            <a:r>
              <a:rPr sz="2150" b="1" spc="65" dirty="0">
                <a:solidFill>
                  <a:srgbClr val="FF0000"/>
                </a:solidFill>
                <a:latin typeface="Century"/>
                <a:cs typeface="Century"/>
              </a:rPr>
              <a:t>i</a:t>
            </a:r>
            <a:r>
              <a:rPr sz="2150" b="1" spc="10" dirty="0">
                <a:solidFill>
                  <a:srgbClr val="FF0000"/>
                </a:solidFill>
                <a:latin typeface="Century"/>
                <a:cs typeface="Century"/>
              </a:rPr>
              <a:t>c</a:t>
            </a:r>
            <a:r>
              <a:rPr sz="2150" b="1" dirty="0">
                <a:solidFill>
                  <a:srgbClr val="FF0000"/>
                </a:solidFill>
                <a:latin typeface="Century"/>
                <a:cs typeface="Century"/>
              </a:rPr>
              <a:t>a</a:t>
            </a:r>
            <a:r>
              <a:rPr sz="2150" b="1" spc="-15" dirty="0">
                <a:solidFill>
                  <a:srgbClr val="FF0000"/>
                </a:solidFill>
                <a:latin typeface="Century"/>
                <a:cs typeface="Century"/>
              </a:rPr>
              <a:t>t</a:t>
            </a:r>
            <a:r>
              <a:rPr sz="2150" b="1" spc="-10" dirty="0">
                <a:solidFill>
                  <a:srgbClr val="FF0000"/>
                </a:solidFill>
                <a:latin typeface="Century"/>
                <a:cs typeface="Century"/>
              </a:rPr>
              <a:t>i</a:t>
            </a:r>
            <a:r>
              <a:rPr sz="2150" b="1" spc="40" dirty="0">
                <a:solidFill>
                  <a:srgbClr val="FF0000"/>
                </a:solidFill>
                <a:latin typeface="Century"/>
                <a:cs typeface="Century"/>
              </a:rPr>
              <a:t>o</a:t>
            </a:r>
            <a:r>
              <a:rPr sz="2150" b="1" spc="30" dirty="0">
                <a:solidFill>
                  <a:srgbClr val="FF0000"/>
                </a:solidFill>
                <a:latin typeface="Century"/>
                <a:cs typeface="Century"/>
              </a:rPr>
              <a:t>n</a:t>
            </a:r>
            <a:r>
              <a:rPr sz="2150" b="1" spc="10" dirty="0">
                <a:solidFill>
                  <a:srgbClr val="FF0000"/>
                </a:solidFill>
                <a:latin typeface="Century"/>
                <a:cs typeface="Century"/>
              </a:rPr>
              <a:t>s</a:t>
            </a:r>
            <a:r>
              <a:rPr sz="2150" b="1" dirty="0">
                <a:solidFill>
                  <a:srgbClr val="FF0000"/>
                </a:solidFill>
                <a:latin typeface="Century"/>
                <a:cs typeface="Century"/>
              </a:rPr>
              <a:t>	</a:t>
            </a:r>
            <a:r>
              <a:rPr sz="2150" spc="5" dirty="0">
                <a:solidFill>
                  <a:srgbClr val="181B0D"/>
                </a:solidFill>
                <a:latin typeface="Century"/>
                <a:cs typeface="Century"/>
              </a:rPr>
              <a:t>a</a:t>
            </a:r>
            <a:r>
              <a:rPr sz="2150" spc="30" dirty="0">
                <a:solidFill>
                  <a:srgbClr val="181B0D"/>
                </a:solidFill>
                <a:latin typeface="Century"/>
                <a:cs typeface="Century"/>
              </a:rPr>
              <a:t>n</a:t>
            </a:r>
            <a:r>
              <a:rPr sz="2150" spc="15" dirty="0">
                <a:solidFill>
                  <a:srgbClr val="181B0D"/>
                </a:solidFill>
                <a:latin typeface="Century"/>
                <a:cs typeface="Century"/>
              </a:rPr>
              <a:t>d</a:t>
            </a:r>
            <a:endParaRPr sz="2150">
              <a:latin typeface="Century"/>
              <a:cs typeface="Century"/>
            </a:endParaRPr>
          </a:p>
        </p:txBody>
      </p:sp>
      <p:sp>
        <p:nvSpPr>
          <p:cNvPr id="7" name="object 7"/>
          <p:cNvSpPr txBox="1"/>
          <p:nvPr/>
        </p:nvSpPr>
        <p:spPr>
          <a:xfrm>
            <a:off x="5658103" y="1846193"/>
            <a:ext cx="3425825" cy="902335"/>
          </a:xfrm>
          <a:prstGeom prst="rect">
            <a:avLst/>
          </a:prstGeom>
        </p:spPr>
        <p:txBody>
          <a:bodyPr vert="horz" wrap="square" lIns="0" tIns="121920" rIns="0" bIns="0" rtlCol="0">
            <a:spAutoFit/>
          </a:bodyPr>
          <a:lstStyle/>
          <a:p>
            <a:pPr marL="12700">
              <a:lnSpc>
                <a:spcPct val="100000"/>
              </a:lnSpc>
              <a:spcBef>
                <a:spcPts val="960"/>
              </a:spcBef>
            </a:pPr>
            <a:r>
              <a:rPr sz="2150" spc="20" dirty="0">
                <a:solidFill>
                  <a:srgbClr val="181B0D"/>
                </a:solidFill>
                <a:latin typeface="Century"/>
                <a:cs typeface="Century"/>
              </a:rPr>
              <a:t>acceptance.</a:t>
            </a:r>
            <a:endParaRPr sz="2150">
              <a:latin typeface="Century"/>
              <a:cs typeface="Century"/>
            </a:endParaRPr>
          </a:p>
          <a:p>
            <a:pPr marL="12700">
              <a:lnSpc>
                <a:spcPct val="100000"/>
              </a:lnSpc>
              <a:spcBef>
                <a:spcPts val="875"/>
              </a:spcBef>
              <a:tabLst>
                <a:tab pos="1842770" algn="l"/>
              </a:tabLst>
            </a:pPr>
            <a:r>
              <a:rPr sz="2150" spc="20" dirty="0">
                <a:solidFill>
                  <a:srgbClr val="181B0D"/>
                </a:solidFill>
                <a:latin typeface="Century"/>
                <a:cs typeface="Century"/>
              </a:rPr>
              <a:t>featured	</a:t>
            </a:r>
            <a:r>
              <a:rPr sz="2150" spc="10" dirty="0">
                <a:solidFill>
                  <a:srgbClr val="181B0D"/>
                </a:solidFill>
                <a:latin typeface="Century"/>
                <a:cs typeface="Century"/>
              </a:rPr>
              <a:t>an</a:t>
            </a:r>
            <a:r>
              <a:rPr sz="2150" spc="-50" dirty="0">
                <a:solidFill>
                  <a:srgbClr val="181B0D"/>
                </a:solidFill>
                <a:latin typeface="Century"/>
                <a:cs typeface="Century"/>
              </a:rPr>
              <a:t> </a:t>
            </a:r>
            <a:r>
              <a:rPr sz="2150" spc="10" dirty="0">
                <a:solidFill>
                  <a:srgbClr val="181B0D"/>
                </a:solidFill>
                <a:latin typeface="Century"/>
                <a:cs typeface="Century"/>
              </a:rPr>
              <a:t>algebraic</a:t>
            </a:r>
            <a:endParaRPr sz="2150">
              <a:latin typeface="Century"/>
              <a:cs typeface="Century"/>
            </a:endParaRPr>
          </a:p>
        </p:txBody>
      </p:sp>
      <p:sp>
        <p:nvSpPr>
          <p:cNvPr id="8" name="object 8"/>
          <p:cNvSpPr txBox="1"/>
          <p:nvPr/>
        </p:nvSpPr>
        <p:spPr>
          <a:xfrm>
            <a:off x="9318625" y="1406588"/>
            <a:ext cx="1551305" cy="1341755"/>
          </a:xfrm>
          <a:prstGeom prst="rect">
            <a:avLst/>
          </a:prstGeom>
        </p:spPr>
        <p:txBody>
          <a:bodyPr vert="horz" wrap="square" lIns="0" tIns="12065" rIns="0" bIns="0" rtlCol="0">
            <a:spAutoFit/>
          </a:bodyPr>
          <a:lstStyle/>
          <a:p>
            <a:pPr marL="12700" marR="5080">
              <a:lnSpc>
                <a:spcPct val="133900"/>
              </a:lnSpc>
              <a:spcBef>
                <a:spcPts val="95"/>
              </a:spcBef>
              <a:tabLst>
                <a:tab pos="927100" algn="l"/>
              </a:tabLst>
            </a:pPr>
            <a:r>
              <a:rPr sz="2150" spc="30" dirty="0">
                <a:solidFill>
                  <a:srgbClr val="181B0D"/>
                </a:solidFill>
                <a:latin typeface="Century"/>
                <a:cs typeface="Century"/>
              </a:rPr>
              <a:t>h</a:t>
            </a:r>
            <a:r>
              <a:rPr sz="2150" spc="-10" dirty="0">
                <a:solidFill>
                  <a:srgbClr val="181B0D"/>
                </a:solidFill>
                <a:latin typeface="Century"/>
                <a:cs typeface="Century"/>
              </a:rPr>
              <a:t>i</a:t>
            </a:r>
            <a:r>
              <a:rPr sz="2150" spc="35" dirty="0">
                <a:solidFill>
                  <a:srgbClr val="181B0D"/>
                </a:solidFill>
                <a:latin typeface="Century"/>
                <a:cs typeface="Century"/>
              </a:rPr>
              <a:t>g</a:t>
            </a:r>
            <a:r>
              <a:rPr sz="2150" spc="15" dirty="0">
                <a:solidFill>
                  <a:srgbClr val="181B0D"/>
                </a:solidFill>
                <a:latin typeface="Century"/>
                <a:cs typeface="Century"/>
              </a:rPr>
              <a:t>h</a:t>
            </a:r>
            <a:r>
              <a:rPr sz="2150" dirty="0">
                <a:solidFill>
                  <a:srgbClr val="181B0D"/>
                </a:solidFill>
                <a:latin typeface="Century"/>
                <a:cs typeface="Century"/>
              </a:rPr>
              <a:t>	</a:t>
            </a:r>
            <a:r>
              <a:rPr sz="2150" spc="-10" dirty="0">
                <a:solidFill>
                  <a:srgbClr val="181B0D"/>
                </a:solidFill>
                <a:latin typeface="Century"/>
                <a:cs typeface="Century"/>
              </a:rPr>
              <a:t>l</a:t>
            </a:r>
            <a:r>
              <a:rPr sz="2150" spc="40" dirty="0">
                <a:solidFill>
                  <a:srgbClr val="181B0D"/>
                </a:solidFill>
                <a:latin typeface="Century"/>
                <a:cs typeface="Century"/>
              </a:rPr>
              <a:t>e</a:t>
            </a:r>
            <a:r>
              <a:rPr sz="2150" spc="35" dirty="0">
                <a:solidFill>
                  <a:srgbClr val="181B0D"/>
                </a:solidFill>
                <a:latin typeface="Century"/>
                <a:cs typeface="Century"/>
              </a:rPr>
              <a:t>v</a:t>
            </a:r>
            <a:r>
              <a:rPr sz="2150" spc="40" dirty="0">
                <a:solidFill>
                  <a:srgbClr val="181B0D"/>
                </a:solidFill>
                <a:latin typeface="Century"/>
                <a:cs typeface="Century"/>
              </a:rPr>
              <a:t>e</a:t>
            </a:r>
            <a:r>
              <a:rPr sz="2150" spc="5" dirty="0">
                <a:solidFill>
                  <a:srgbClr val="181B0D"/>
                </a:solidFill>
                <a:latin typeface="Century"/>
                <a:cs typeface="Century"/>
              </a:rPr>
              <a:t>l  </a:t>
            </a:r>
            <a:r>
              <a:rPr sz="2150" spc="20" dirty="0">
                <a:solidFill>
                  <a:srgbClr val="181B0D"/>
                </a:solidFill>
                <a:latin typeface="Century"/>
                <a:cs typeface="Century"/>
              </a:rPr>
              <a:t>designed  </a:t>
            </a:r>
            <a:r>
              <a:rPr sz="2150" spc="10" dirty="0">
                <a:solidFill>
                  <a:srgbClr val="181B0D"/>
                </a:solidFill>
                <a:latin typeface="Century"/>
                <a:cs typeface="Century"/>
              </a:rPr>
              <a:t>notation,</a:t>
            </a:r>
            <a:endParaRPr sz="2150">
              <a:latin typeface="Century"/>
              <a:cs typeface="Century"/>
            </a:endParaRPr>
          </a:p>
        </p:txBody>
      </p:sp>
      <p:sp>
        <p:nvSpPr>
          <p:cNvPr id="9" name="object 9"/>
          <p:cNvSpPr txBox="1"/>
          <p:nvPr/>
        </p:nvSpPr>
        <p:spPr>
          <a:xfrm>
            <a:off x="11148694" y="1846193"/>
            <a:ext cx="787400" cy="902335"/>
          </a:xfrm>
          <a:prstGeom prst="rect">
            <a:avLst/>
          </a:prstGeom>
        </p:spPr>
        <p:txBody>
          <a:bodyPr vert="horz" wrap="square" lIns="0" tIns="121920" rIns="0" bIns="0" rtlCol="0">
            <a:spAutoFit/>
          </a:bodyPr>
          <a:lstStyle/>
          <a:p>
            <a:pPr marL="12700">
              <a:lnSpc>
                <a:spcPct val="100000"/>
              </a:lnSpc>
              <a:spcBef>
                <a:spcPts val="960"/>
              </a:spcBef>
            </a:pPr>
            <a:r>
              <a:rPr sz="2150" spc="25" dirty="0">
                <a:solidFill>
                  <a:srgbClr val="181B0D"/>
                </a:solidFill>
                <a:latin typeface="Century"/>
                <a:cs typeface="Century"/>
              </a:rPr>
              <a:t>for</a:t>
            </a:r>
            <a:endParaRPr sz="2150">
              <a:latin typeface="Century"/>
              <a:cs typeface="Century"/>
            </a:endParaRPr>
          </a:p>
          <a:p>
            <a:pPr marL="12700">
              <a:lnSpc>
                <a:spcPct val="100000"/>
              </a:lnSpc>
              <a:spcBef>
                <a:spcPts val="875"/>
              </a:spcBef>
            </a:pPr>
            <a:r>
              <a:rPr sz="2150" spc="-15" dirty="0">
                <a:solidFill>
                  <a:srgbClr val="181B0D"/>
                </a:solidFill>
                <a:latin typeface="Century"/>
                <a:cs typeface="Century"/>
              </a:rPr>
              <a:t>t</a:t>
            </a:r>
            <a:r>
              <a:rPr sz="2150" spc="40" dirty="0">
                <a:solidFill>
                  <a:srgbClr val="181B0D"/>
                </a:solidFill>
                <a:latin typeface="Century"/>
                <a:cs typeface="Century"/>
              </a:rPr>
              <a:t>y</a:t>
            </a:r>
            <a:r>
              <a:rPr sz="2150" spc="35" dirty="0">
                <a:solidFill>
                  <a:srgbClr val="181B0D"/>
                </a:solidFill>
                <a:latin typeface="Century"/>
                <a:cs typeface="Century"/>
              </a:rPr>
              <a:t>p</a:t>
            </a:r>
            <a:r>
              <a:rPr sz="2150" spc="45" dirty="0">
                <a:solidFill>
                  <a:srgbClr val="181B0D"/>
                </a:solidFill>
                <a:latin typeface="Century"/>
                <a:cs typeface="Century"/>
              </a:rPr>
              <a:t>e</a:t>
            </a:r>
            <a:r>
              <a:rPr sz="2150" spc="-25" dirty="0">
                <a:solidFill>
                  <a:srgbClr val="181B0D"/>
                </a:solidFill>
                <a:latin typeface="Century"/>
                <a:cs typeface="Century"/>
              </a:rPr>
              <a:t>s</a:t>
            </a:r>
            <a:r>
              <a:rPr sz="2150" spc="5" dirty="0">
                <a:solidFill>
                  <a:srgbClr val="181B0D"/>
                </a:solidFill>
                <a:latin typeface="Century"/>
                <a:cs typeface="Century"/>
              </a:rPr>
              <a:t>,</a:t>
            </a:r>
            <a:endParaRPr sz="2150">
              <a:latin typeface="Century"/>
              <a:cs typeface="Century"/>
            </a:endParaRPr>
          </a:p>
        </p:txBody>
      </p:sp>
      <p:sp>
        <p:nvSpPr>
          <p:cNvPr id="10" name="object 10"/>
          <p:cNvSpPr txBox="1"/>
          <p:nvPr/>
        </p:nvSpPr>
        <p:spPr>
          <a:xfrm>
            <a:off x="1463675" y="2829305"/>
            <a:ext cx="2872740" cy="358140"/>
          </a:xfrm>
          <a:prstGeom prst="rect">
            <a:avLst/>
          </a:prstGeom>
        </p:spPr>
        <p:txBody>
          <a:bodyPr vert="horz" wrap="square" lIns="0" tIns="16510" rIns="0" bIns="0" rtlCol="0">
            <a:spAutoFit/>
          </a:bodyPr>
          <a:lstStyle/>
          <a:p>
            <a:pPr marL="12700">
              <a:lnSpc>
                <a:spcPct val="100000"/>
              </a:lnSpc>
              <a:spcBef>
                <a:spcPts val="130"/>
              </a:spcBef>
              <a:tabLst>
                <a:tab pos="2376170" algn="l"/>
              </a:tabLst>
            </a:pPr>
            <a:r>
              <a:rPr sz="2150" spc="-25" dirty="0">
                <a:solidFill>
                  <a:srgbClr val="181B0D"/>
                </a:solidFill>
                <a:latin typeface="Century"/>
                <a:cs typeface="Century"/>
              </a:rPr>
              <a:t>s</a:t>
            </a:r>
            <a:r>
              <a:rPr sz="2150" spc="30" dirty="0">
                <a:solidFill>
                  <a:srgbClr val="181B0D"/>
                </a:solidFill>
                <a:latin typeface="Century"/>
                <a:cs typeface="Century"/>
              </a:rPr>
              <a:t>u</a:t>
            </a:r>
            <a:r>
              <a:rPr sz="2150" spc="5" dirty="0">
                <a:solidFill>
                  <a:srgbClr val="181B0D"/>
                </a:solidFill>
                <a:latin typeface="Century"/>
                <a:cs typeface="Century"/>
              </a:rPr>
              <a:t>b</a:t>
            </a:r>
            <a:r>
              <a:rPr sz="2150" spc="35" dirty="0">
                <a:solidFill>
                  <a:srgbClr val="181B0D"/>
                </a:solidFill>
                <a:latin typeface="Century"/>
                <a:cs typeface="Century"/>
              </a:rPr>
              <a:t>p</a:t>
            </a:r>
            <a:r>
              <a:rPr sz="2150" spc="15" dirty="0">
                <a:solidFill>
                  <a:srgbClr val="181B0D"/>
                </a:solidFill>
                <a:latin typeface="Century"/>
                <a:cs typeface="Century"/>
              </a:rPr>
              <a:t>r</a:t>
            </a:r>
            <a:r>
              <a:rPr sz="2150" spc="45" dirty="0">
                <a:solidFill>
                  <a:srgbClr val="181B0D"/>
                </a:solidFill>
                <a:latin typeface="Century"/>
                <a:cs typeface="Century"/>
              </a:rPr>
              <a:t>og</a:t>
            </a:r>
            <a:r>
              <a:rPr sz="2150" spc="15" dirty="0">
                <a:solidFill>
                  <a:srgbClr val="181B0D"/>
                </a:solidFill>
                <a:latin typeface="Century"/>
                <a:cs typeface="Century"/>
              </a:rPr>
              <a:t>r</a:t>
            </a:r>
            <a:r>
              <a:rPr sz="2150" spc="5" dirty="0">
                <a:solidFill>
                  <a:srgbClr val="181B0D"/>
                </a:solidFill>
                <a:latin typeface="Century"/>
                <a:cs typeface="Century"/>
              </a:rPr>
              <a:t>a</a:t>
            </a:r>
            <a:r>
              <a:rPr sz="2150" spc="35" dirty="0">
                <a:solidFill>
                  <a:srgbClr val="181B0D"/>
                </a:solidFill>
                <a:latin typeface="Century"/>
                <a:cs typeface="Century"/>
              </a:rPr>
              <a:t>m</a:t>
            </a:r>
            <a:r>
              <a:rPr sz="2150" spc="-25" dirty="0">
                <a:solidFill>
                  <a:srgbClr val="181B0D"/>
                </a:solidFill>
                <a:latin typeface="Century"/>
                <a:cs typeface="Century"/>
              </a:rPr>
              <a:t>s</a:t>
            </a:r>
            <a:r>
              <a:rPr sz="2150" spc="5" dirty="0">
                <a:solidFill>
                  <a:srgbClr val="181B0D"/>
                </a:solidFill>
                <a:latin typeface="Century"/>
                <a:cs typeface="Century"/>
              </a:rPr>
              <a:t>,</a:t>
            </a:r>
            <a:r>
              <a:rPr sz="2150" dirty="0">
                <a:solidFill>
                  <a:srgbClr val="181B0D"/>
                </a:solidFill>
                <a:latin typeface="Century"/>
                <a:cs typeface="Century"/>
              </a:rPr>
              <a:t>	a</a:t>
            </a:r>
            <a:r>
              <a:rPr sz="2150" spc="30" dirty="0">
                <a:solidFill>
                  <a:srgbClr val="181B0D"/>
                </a:solidFill>
                <a:latin typeface="Century"/>
                <a:cs typeface="Century"/>
              </a:rPr>
              <a:t>n</a:t>
            </a:r>
            <a:r>
              <a:rPr sz="2150" spc="15" dirty="0">
                <a:solidFill>
                  <a:srgbClr val="181B0D"/>
                </a:solidFill>
                <a:latin typeface="Century"/>
                <a:cs typeface="Century"/>
              </a:rPr>
              <a:t>d</a:t>
            </a:r>
            <a:endParaRPr sz="2150">
              <a:latin typeface="Century"/>
              <a:cs typeface="Century"/>
            </a:endParaRPr>
          </a:p>
        </p:txBody>
      </p:sp>
      <p:sp>
        <p:nvSpPr>
          <p:cNvPr id="11" name="object 11"/>
          <p:cNvSpPr txBox="1"/>
          <p:nvPr/>
        </p:nvSpPr>
        <p:spPr>
          <a:xfrm>
            <a:off x="4742815" y="2829305"/>
            <a:ext cx="1300480" cy="939800"/>
          </a:xfrm>
          <a:prstGeom prst="rect">
            <a:avLst/>
          </a:prstGeom>
        </p:spPr>
        <p:txBody>
          <a:bodyPr vert="horz" wrap="square" lIns="0" tIns="16510" rIns="0" bIns="0" rtlCol="0">
            <a:spAutoFit/>
          </a:bodyPr>
          <a:lstStyle/>
          <a:p>
            <a:pPr marL="12700">
              <a:lnSpc>
                <a:spcPct val="100000"/>
              </a:lnSpc>
              <a:spcBef>
                <a:spcPts val="130"/>
              </a:spcBef>
            </a:pPr>
            <a:r>
              <a:rPr sz="2150" spc="30" dirty="0">
                <a:solidFill>
                  <a:srgbClr val="181B0D"/>
                </a:solidFill>
                <a:latin typeface="Century"/>
                <a:cs typeface="Century"/>
              </a:rPr>
              <a:t>f</a:t>
            </a:r>
            <a:r>
              <a:rPr sz="2150" spc="45" dirty="0">
                <a:solidFill>
                  <a:srgbClr val="181B0D"/>
                </a:solidFill>
                <a:latin typeface="Century"/>
                <a:cs typeface="Century"/>
              </a:rPr>
              <a:t>o</a:t>
            </a:r>
            <a:r>
              <a:rPr sz="2150" spc="15" dirty="0">
                <a:solidFill>
                  <a:srgbClr val="181B0D"/>
                </a:solidFill>
                <a:latin typeface="Century"/>
                <a:cs typeface="Century"/>
              </a:rPr>
              <a:t>r</a:t>
            </a:r>
            <a:r>
              <a:rPr sz="2150" spc="35" dirty="0">
                <a:solidFill>
                  <a:srgbClr val="181B0D"/>
                </a:solidFill>
                <a:latin typeface="Century"/>
                <a:cs typeface="Century"/>
              </a:rPr>
              <a:t>m</a:t>
            </a:r>
            <a:r>
              <a:rPr sz="2150" spc="5" dirty="0">
                <a:solidFill>
                  <a:srgbClr val="181B0D"/>
                </a:solidFill>
                <a:latin typeface="Century"/>
                <a:cs typeface="Century"/>
              </a:rPr>
              <a:t>a</a:t>
            </a:r>
            <a:r>
              <a:rPr sz="2150" spc="-10" dirty="0">
                <a:solidFill>
                  <a:srgbClr val="181B0D"/>
                </a:solidFill>
                <a:latin typeface="Century"/>
                <a:cs typeface="Century"/>
              </a:rPr>
              <a:t>tt</a:t>
            </a:r>
            <a:r>
              <a:rPr sz="2150" spc="45" dirty="0">
                <a:solidFill>
                  <a:srgbClr val="181B0D"/>
                </a:solidFill>
                <a:latin typeface="Century"/>
                <a:cs typeface="Century"/>
              </a:rPr>
              <a:t>e</a:t>
            </a:r>
            <a:r>
              <a:rPr sz="2150" spc="15" dirty="0">
                <a:solidFill>
                  <a:srgbClr val="181B0D"/>
                </a:solidFill>
                <a:latin typeface="Century"/>
                <a:cs typeface="Century"/>
              </a:rPr>
              <a:t>d</a:t>
            </a:r>
            <a:endParaRPr sz="2150">
              <a:latin typeface="Century"/>
              <a:cs typeface="Century"/>
            </a:endParaRPr>
          </a:p>
          <a:p>
            <a:pPr marL="12700">
              <a:lnSpc>
                <a:spcPct val="100000"/>
              </a:lnSpc>
              <a:spcBef>
                <a:spcPts val="2000"/>
              </a:spcBef>
            </a:pPr>
            <a:r>
              <a:rPr sz="2150" spc="10" dirty="0">
                <a:solidFill>
                  <a:srgbClr val="181B0D"/>
                </a:solidFill>
                <a:latin typeface="Century"/>
                <a:cs typeface="Century"/>
              </a:rPr>
              <a:t>Business</a:t>
            </a:r>
            <a:endParaRPr sz="2150">
              <a:latin typeface="Century"/>
              <a:cs typeface="Century"/>
            </a:endParaRPr>
          </a:p>
        </p:txBody>
      </p:sp>
      <p:sp>
        <p:nvSpPr>
          <p:cNvPr id="12" name="object 12"/>
          <p:cNvSpPr txBox="1"/>
          <p:nvPr/>
        </p:nvSpPr>
        <p:spPr>
          <a:xfrm>
            <a:off x="6573266" y="2829305"/>
            <a:ext cx="1732280" cy="939800"/>
          </a:xfrm>
          <a:prstGeom prst="rect">
            <a:avLst/>
          </a:prstGeom>
        </p:spPr>
        <p:txBody>
          <a:bodyPr vert="horz" wrap="square" lIns="0" tIns="16510" rIns="0" bIns="0" rtlCol="0">
            <a:spAutoFit/>
          </a:bodyPr>
          <a:lstStyle/>
          <a:p>
            <a:pPr marL="12700">
              <a:lnSpc>
                <a:spcPct val="100000"/>
              </a:lnSpc>
              <a:spcBef>
                <a:spcPts val="130"/>
              </a:spcBef>
            </a:pPr>
            <a:r>
              <a:rPr sz="2150" spc="15" dirty="0">
                <a:solidFill>
                  <a:srgbClr val="181B0D"/>
                </a:solidFill>
                <a:latin typeface="Century"/>
                <a:cs typeface="Century"/>
              </a:rPr>
              <a:t>input/output.</a:t>
            </a:r>
            <a:endParaRPr sz="2150">
              <a:latin typeface="Century"/>
              <a:cs typeface="Century"/>
            </a:endParaRPr>
          </a:p>
          <a:p>
            <a:pPr marL="12700">
              <a:lnSpc>
                <a:spcPct val="100000"/>
              </a:lnSpc>
              <a:spcBef>
                <a:spcPts val="2000"/>
              </a:spcBef>
            </a:pPr>
            <a:r>
              <a:rPr sz="2150" spc="20" dirty="0">
                <a:solidFill>
                  <a:srgbClr val="181B0D"/>
                </a:solidFill>
                <a:latin typeface="Century"/>
                <a:cs typeface="Century"/>
              </a:rPr>
              <a:t>Oriented</a:t>
            </a:r>
            <a:endParaRPr sz="2150">
              <a:latin typeface="Century"/>
              <a:cs typeface="Century"/>
            </a:endParaRPr>
          </a:p>
        </p:txBody>
      </p:sp>
      <p:sp>
        <p:nvSpPr>
          <p:cNvPr id="13" name="object 13"/>
          <p:cNvSpPr txBox="1"/>
          <p:nvPr/>
        </p:nvSpPr>
        <p:spPr>
          <a:xfrm>
            <a:off x="8403208" y="3304603"/>
            <a:ext cx="1601470" cy="902969"/>
          </a:xfrm>
          <a:prstGeom prst="rect">
            <a:avLst/>
          </a:prstGeom>
        </p:spPr>
        <p:txBody>
          <a:bodyPr vert="horz" wrap="square" lIns="0" tIns="12065" rIns="0" bIns="0" rtlCol="0">
            <a:spAutoFit/>
          </a:bodyPr>
          <a:lstStyle/>
          <a:p>
            <a:pPr marL="12700" marR="5080">
              <a:lnSpc>
                <a:spcPct val="133900"/>
              </a:lnSpc>
              <a:spcBef>
                <a:spcPts val="95"/>
              </a:spcBef>
            </a:pPr>
            <a:r>
              <a:rPr sz="2150" spc="20" dirty="0">
                <a:solidFill>
                  <a:srgbClr val="181B0D"/>
                </a:solidFill>
                <a:latin typeface="Century"/>
                <a:cs typeface="Century"/>
              </a:rPr>
              <a:t>Language)  </a:t>
            </a:r>
            <a:r>
              <a:rPr sz="2150" spc="50" dirty="0">
                <a:solidFill>
                  <a:srgbClr val="181B0D"/>
                </a:solidFill>
                <a:latin typeface="Century"/>
                <a:cs typeface="Century"/>
              </a:rPr>
              <a:t>D</a:t>
            </a:r>
            <a:r>
              <a:rPr sz="2150" spc="45" dirty="0">
                <a:solidFill>
                  <a:srgbClr val="181B0D"/>
                </a:solidFill>
                <a:latin typeface="Century"/>
                <a:cs typeface="Century"/>
              </a:rPr>
              <a:t>e</a:t>
            </a:r>
            <a:r>
              <a:rPr sz="2150" spc="40" dirty="0">
                <a:solidFill>
                  <a:srgbClr val="181B0D"/>
                </a:solidFill>
                <a:latin typeface="Century"/>
                <a:cs typeface="Century"/>
              </a:rPr>
              <a:t>p</a:t>
            </a:r>
            <a:r>
              <a:rPr sz="2150" spc="5" dirty="0">
                <a:solidFill>
                  <a:srgbClr val="181B0D"/>
                </a:solidFill>
                <a:latin typeface="Century"/>
                <a:cs typeface="Century"/>
              </a:rPr>
              <a:t>a</a:t>
            </a:r>
            <a:r>
              <a:rPr sz="2150" spc="15" dirty="0">
                <a:solidFill>
                  <a:srgbClr val="181B0D"/>
                </a:solidFill>
                <a:latin typeface="Century"/>
                <a:cs typeface="Century"/>
              </a:rPr>
              <a:t>r</a:t>
            </a:r>
            <a:r>
              <a:rPr sz="2150" spc="-10" dirty="0">
                <a:solidFill>
                  <a:srgbClr val="181B0D"/>
                </a:solidFill>
                <a:latin typeface="Century"/>
                <a:cs typeface="Century"/>
              </a:rPr>
              <a:t>t</a:t>
            </a:r>
            <a:r>
              <a:rPr sz="2150" spc="30" dirty="0">
                <a:solidFill>
                  <a:srgbClr val="181B0D"/>
                </a:solidFill>
                <a:latin typeface="Century"/>
                <a:cs typeface="Century"/>
              </a:rPr>
              <a:t>m</a:t>
            </a:r>
            <a:r>
              <a:rPr sz="2150" spc="45" dirty="0">
                <a:solidFill>
                  <a:srgbClr val="181B0D"/>
                </a:solidFill>
                <a:latin typeface="Century"/>
                <a:cs typeface="Century"/>
              </a:rPr>
              <a:t>e</a:t>
            </a:r>
            <a:r>
              <a:rPr sz="2150" spc="30" dirty="0">
                <a:solidFill>
                  <a:srgbClr val="181B0D"/>
                </a:solidFill>
                <a:latin typeface="Century"/>
                <a:cs typeface="Century"/>
              </a:rPr>
              <a:t>n</a:t>
            </a:r>
            <a:r>
              <a:rPr sz="2150" spc="10" dirty="0">
                <a:solidFill>
                  <a:srgbClr val="181B0D"/>
                </a:solidFill>
                <a:latin typeface="Century"/>
                <a:cs typeface="Century"/>
              </a:rPr>
              <a:t>t</a:t>
            </a:r>
            <a:endParaRPr sz="2150">
              <a:latin typeface="Century"/>
              <a:cs typeface="Century"/>
            </a:endParaRPr>
          </a:p>
        </p:txBody>
      </p:sp>
      <p:sp>
        <p:nvSpPr>
          <p:cNvPr id="14" name="object 14"/>
          <p:cNvSpPr txBox="1"/>
          <p:nvPr/>
        </p:nvSpPr>
        <p:spPr>
          <a:xfrm>
            <a:off x="2912745" y="3743388"/>
            <a:ext cx="3991610" cy="902969"/>
          </a:xfrm>
          <a:prstGeom prst="rect">
            <a:avLst/>
          </a:prstGeom>
        </p:spPr>
        <p:txBody>
          <a:bodyPr vert="horz" wrap="square" lIns="0" tIns="12065" rIns="0" bIns="0" rtlCol="0">
            <a:spAutoFit/>
          </a:bodyPr>
          <a:lstStyle/>
          <a:p>
            <a:pPr marL="12700" marR="5080">
              <a:lnSpc>
                <a:spcPct val="133900"/>
              </a:lnSpc>
              <a:spcBef>
                <a:spcPts val="95"/>
              </a:spcBef>
              <a:tabLst>
                <a:tab pos="927100" algn="l"/>
                <a:tab pos="1842135" algn="l"/>
                <a:tab pos="2757805" algn="l"/>
                <a:tab pos="3672840" algn="l"/>
              </a:tabLst>
            </a:pPr>
            <a:r>
              <a:rPr sz="2150" spc="-15" dirty="0">
                <a:solidFill>
                  <a:srgbClr val="181B0D"/>
                </a:solidFill>
                <a:latin typeface="Century"/>
                <a:cs typeface="Century"/>
              </a:rPr>
              <a:t>t</a:t>
            </a:r>
            <a:r>
              <a:rPr sz="2150" spc="30" dirty="0">
                <a:solidFill>
                  <a:srgbClr val="181B0D"/>
                </a:solidFill>
                <a:latin typeface="Century"/>
                <a:cs typeface="Century"/>
              </a:rPr>
              <a:t>h</a:t>
            </a:r>
            <a:r>
              <a:rPr sz="2150" spc="10" dirty="0">
                <a:solidFill>
                  <a:srgbClr val="181B0D"/>
                </a:solidFill>
                <a:latin typeface="Century"/>
                <a:cs typeface="Century"/>
              </a:rPr>
              <a:t>e</a:t>
            </a:r>
            <a:r>
              <a:rPr sz="2150" dirty="0">
                <a:solidFill>
                  <a:srgbClr val="181B0D"/>
                </a:solidFill>
                <a:latin typeface="Century"/>
                <a:cs typeface="Century"/>
              </a:rPr>
              <a:t>	</a:t>
            </a:r>
            <a:r>
              <a:rPr sz="2150" spc="-10" dirty="0">
                <a:solidFill>
                  <a:srgbClr val="181B0D"/>
                </a:solidFill>
                <a:latin typeface="Century"/>
                <a:cs typeface="Century"/>
              </a:rPr>
              <a:t>i</a:t>
            </a:r>
            <a:r>
              <a:rPr sz="2150" spc="30" dirty="0">
                <a:solidFill>
                  <a:srgbClr val="181B0D"/>
                </a:solidFill>
                <a:latin typeface="Century"/>
                <a:cs typeface="Century"/>
              </a:rPr>
              <a:t>n</a:t>
            </a:r>
            <a:r>
              <a:rPr sz="2150" spc="-10" dirty="0">
                <a:solidFill>
                  <a:srgbClr val="181B0D"/>
                </a:solidFill>
                <a:latin typeface="Century"/>
                <a:cs typeface="Century"/>
              </a:rPr>
              <a:t>i</a:t>
            </a:r>
            <a:r>
              <a:rPr sz="2150" spc="-15" dirty="0">
                <a:solidFill>
                  <a:srgbClr val="181B0D"/>
                </a:solidFill>
                <a:latin typeface="Century"/>
                <a:cs typeface="Century"/>
              </a:rPr>
              <a:t>t</a:t>
            </a:r>
            <a:r>
              <a:rPr sz="2150" spc="-5" dirty="0">
                <a:solidFill>
                  <a:srgbClr val="181B0D"/>
                </a:solidFill>
                <a:latin typeface="Century"/>
                <a:cs typeface="Century"/>
              </a:rPr>
              <a:t>ia</a:t>
            </a:r>
            <a:r>
              <a:rPr sz="2150" spc="-15" dirty="0">
                <a:solidFill>
                  <a:srgbClr val="181B0D"/>
                </a:solidFill>
                <a:latin typeface="Century"/>
                <a:cs typeface="Century"/>
              </a:rPr>
              <a:t>t</a:t>
            </a:r>
            <a:r>
              <a:rPr sz="2150" spc="-10" dirty="0">
                <a:solidFill>
                  <a:srgbClr val="181B0D"/>
                </a:solidFill>
                <a:latin typeface="Century"/>
                <a:cs typeface="Century"/>
              </a:rPr>
              <a:t>i</a:t>
            </a:r>
            <a:r>
              <a:rPr sz="2150" spc="35" dirty="0">
                <a:solidFill>
                  <a:srgbClr val="181B0D"/>
                </a:solidFill>
                <a:latin typeface="Century"/>
                <a:cs typeface="Century"/>
              </a:rPr>
              <a:t>v</a:t>
            </a:r>
            <a:r>
              <a:rPr sz="2150" spc="10" dirty="0">
                <a:solidFill>
                  <a:srgbClr val="181B0D"/>
                </a:solidFill>
                <a:latin typeface="Century"/>
                <a:cs typeface="Century"/>
              </a:rPr>
              <a:t>e</a:t>
            </a:r>
            <a:r>
              <a:rPr sz="2150" spc="120" dirty="0">
                <a:solidFill>
                  <a:srgbClr val="181B0D"/>
                </a:solidFill>
                <a:latin typeface="Century"/>
                <a:cs typeface="Century"/>
              </a:rPr>
              <a:t> </a:t>
            </a:r>
            <a:r>
              <a:rPr sz="2150" spc="45" dirty="0">
                <a:solidFill>
                  <a:srgbClr val="181B0D"/>
                </a:solidFill>
                <a:latin typeface="Century"/>
                <a:cs typeface="Century"/>
              </a:rPr>
              <a:t>o</a:t>
            </a:r>
            <a:r>
              <a:rPr sz="2150" spc="5" dirty="0">
                <a:solidFill>
                  <a:srgbClr val="181B0D"/>
                </a:solidFill>
                <a:latin typeface="Century"/>
                <a:cs typeface="Century"/>
              </a:rPr>
              <a:t>f</a:t>
            </a:r>
            <a:r>
              <a:rPr sz="2150" dirty="0">
                <a:solidFill>
                  <a:srgbClr val="181B0D"/>
                </a:solidFill>
                <a:latin typeface="Century"/>
                <a:cs typeface="Century"/>
              </a:rPr>
              <a:t>	</a:t>
            </a:r>
            <a:r>
              <a:rPr sz="2150" spc="-15" dirty="0">
                <a:solidFill>
                  <a:srgbClr val="181B0D"/>
                </a:solidFill>
                <a:latin typeface="Century"/>
                <a:cs typeface="Century"/>
              </a:rPr>
              <a:t>t</a:t>
            </a:r>
            <a:r>
              <a:rPr sz="2150" spc="30" dirty="0">
                <a:solidFill>
                  <a:srgbClr val="181B0D"/>
                </a:solidFill>
                <a:latin typeface="Century"/>
                <a:cs typeface="Century"/>
              </a:rPr>
              <a:t>h</a:t>
            </a:r>
            <a:r>
              <a:rPr sz="2150" spc="10" dirty="0">
                <a:solidFill>
                  <a:srgbClr val="181B0D"/>
                </a:solidFill>
                <a:latin typeface="Century"/>
                <a:cs typeface="Century"/>
              </a:rPr>
              <a:t>e</a:t>
            </a:r>
            <a:r>
              <a:rPr sz="2150" dirty="0">
                <a:solidFill>
                  <a:srgbClr val="181B0D"/>
                </a:solidFill>
                <a:latin typeface="Century"/>
                <a:cs typeface="Century"/>
              </a:rPr>
              <a:t>	</a:t>
            </a:r>
            <a:r>
              <a:rPr sz="2150" spc="45" dirty="0">
                <a:solidFill>
                  <a:srgbClr val="181B0D"/>
                </a:solidFill>
                <a:latin typeface="Century"/>
                <a:cs typeface="Century"/>
              </a:rPr>
              <a:t>U</a:t>
            </a:r>
            <a:r>
              <a:rPr sz="2150" spc="5" dirty="0">
                <a:solidFill>
                  <a:srgbClr val="181B0D"/>
                </a:solidFill>
                <a:latin typeface="Century"/>
                <a:cs typeface="Century"/>
              </a:rPr>
              <a:t>.  </a:t>
            </a:r>
            <a:r>
              <a:rPr sz="2150" dirty="0">
                <a:solidFill>
                  <a:srgbClr val="181B0D"/>
                </a:solidFill>
                <a:latin typeface="Century"/>
                <a:cs typeface="Century"/>
              </a:rPr>
              <a:t>1959	</a:t>
            </a:r>
            <a:r>
              <a:rPr sz="2150" spc="15" dirty="0">
                <a:solidFill>
                  <a:srgbClr val="181B0D"/>
                </a:solidFill>
                <a:latin typeface="Century"/>
                <a:cs typeface="Century"/>
              </a:rPr>
              <a:t>and	</a:t>
            </a:r>
            <a:r>
              <a:rPr sz="2150" spc="25" dirty="0">
                <a:solidFill>
                  <a:srgbClr val="181B0D"/>
                </a:solidFill>
                <a:latin typeface="Century"/>
                <a:cs typeface="Century"/>
              </a:rPr>
              <a:t>implemented	</a:t>
            </a:r>
            <a:r>
              <a:rPr sz="2150" spc="-5" dirty="0">
                <a:solidFill>
                  <a:srgbClr val="181B0D"/>
                </a:solidFill>
                <a:latin typeface="Century"/>
                <a:cs typeface="Century"/>
              </a:rPr>
              <a:t>in</a:t>
            </a:r>
            <a:endParaRPr sz="2150">
              <a:latin typeface="Century"/>
              <a:cs typeface="Century"/>
            </a:endParaRPr>
          </a:p>
        </p:txBody>
      </p:sp>
      <p:sp>
        <p:nvSpPr>
          <p:cNvPr id="15" name="object 15"/>
          <p:cNvSpPr txBox="1"/>
          <p:nvPr/>
        </p:nvSpPr>
        <p:spPr>
          <a:xfrm>
            <a:off x="7488301" y="3743388"/>
            <a:ext cx="1181735" cy="902969"/>
          </a:xfrm>
          <a:prstGeom prst="rect">
            <a:avLst/>
          </a:prstGeom>
        </p:spPr>
        <p:txBody>
          <a:bodyPr vert="horz" wrap="square" lIns="0" tIns="123190" rIns="0" bIns="0" rtlCol="0">
            <a:spAutoFit/>
          </a:bodyPr>
          <a:lstStyle/>
          <a:p>
            <a:pPr marL="12700">
              <a:lnSpc>
                <a:spcPct val="100000"/>
              </a:lnSpc>
              <a:spcBef>
                <a:spcPts val="970"/>
              </a:spcBef>
            </a:pPr>
            <a:r>
              <a:rPr sz="2150" dirty="0">
                <a:solidFill>
                  <a:srgbClr val="181B0D"/>
                </a:solidFill>
                <a:latin typeface="Century"/>
                <a:cs typeface="Century"/>
              </a:rPr>
              <a:t>S.</a:t>
            </a:r>
            <a:endParaRPr sz="2150">
              <a:latin typeface="Century"/>
              <a:cs typeface="Century"/>
            </a:endParaRPr>
          </a:p>
          <a:p>
            <a:pPr marL="12700">
              <a:lnSpc>
                <a:spcPct val="100000"/>
              </a:lnSpc>
              <a:spcBef>
                <a:spcPts val="875"/>
              </a:spcBef>
              <a:tabLst>
                <a:tab pos="927100" algn="l"/>
              </a:tabLst>
            </a:pPr>
            <a:r>
              <a:rPr sz="2150" dirty="0">
                <a:solidFill>
                  <a:srgbClr val="181B0D"/>
                </a:solidFill>
                <a:latin typeface="Century"/>
                <a:cs typeface="Century"/>
              </a:rPr>
              <a:t>196</a:t>
            </a:r>
            <a:r>
              <a:rPr sz="2150" spc="15" dirty="0">
                <a:solidFill>
                  <a:srgbClr val="181B0D"/>
                </a:solidFill>
                <a:latin typeface="Century"/>
                <a:cs typeface="Century"/>
              </a:rPr>
              <a:t>0</a:t>
            </a:r>
            <a:r>
              <a:rPr sz="2150" dirty="0">
                <a:solidFill>
                  <a:srgbClr val="181B0D"/>
                </a:solidFill>
                <a:latin typeface="Century"/>
                <a:cs typeface="Century"/>
              </a:rPr>
              <a:t>	</a:t>
            </a:r>
            <a:r>
              <a:rPr sz="2150" spc="-10" dirty="0">
                <a:solidFill>
                  <a:srgbClr val="181B0D"/>
                </a:solidFill>
                <a:latin typeface="Century"/>
                <a:cs typeface="Century"/>
              </a:rPr>
              <a:t>to</a:t>
            </a:r>
            <a:endParaRPr sz="2150">
              <a:latin typeface="Century"/>
              <a:cs typeface="Century"/>
            </a:endParaRPr>
          </a:p>
        </p:txBody>
      </p:sp>
      <p:sp>
        <p:nvSpPr>
          <p:cNvPr id="16" name="object 16"/>
          <p:cNvSpPr txBox="1"/>
          <p:nvPr/>
        </p:nvSpPr>
        <p:spPr>
          <a:xfrm>
            <a:off x="9318625" y="4289107"/>
            <a:ext cx="1155065" cy="357505"/>
          </a:xfrm>
          <a:prstGeom prst="rect">
            <a:avLst/>
          </a:prstGeom>
        </p:spPr>
        <p:txBody>
          <a:bodyPr vert="horz" wrap="square" lIns="0" tIns="15875" rIns="0" bIns="0" rtlCol="0">
            <a:spAutoFit/>
          </a:bodyPr>
          <a:lstStyle/>
          <a:p>
            <a:pPr marL="12700">
              <a:lnSpc>
                <a:spcPct val="100000"/>
              </a:lnSpc>
              <a:spcBef>
                <a:spcPts val="125"/>
              </a:spcBef>
            </a:pPr>
            <a:r>
              <a:rPr sz="2150" spc="30" dirty="0">
                <a:solidFill>
                  <a:srgbClr val="181B0D"/>
                </a:solidFill>
                <a:latin typeface="Century"/>
                <a:cs typeface="Century"/>
              </a:rPr>
              <a:t>meet</a:t>
            </a:r>
            <a:r>
              <a:rPr sz="2150" spc="-85" dirty="0">
                <a:solidFill>
                  <a:srgbClr val="181B0D"/>
                </a:solidFill>
                <a:latin typeface="Century"/>
                <a:cs typeface="Century"/>
              </a:rPr>
              <a:t> </a:t>
            </a:r>
            <a:r>
              <a:rPr sz="2150" spc="10" dirty="0">
                <a:solidFill>
                  <a:srgbClr val="181B0D"/>
                </a:solidFill>
                <a:latin typeface="Century"/>
                <a:cs typeface="Century"/>
              </a:rPr>
              <a:t>the</a:t>
            </a:r>
            <a:endParaRPr sz="2150">
              <a:latin typeface="Century"/>
              <a:cs typeface="Century"/>
            </a:endParaRPr>
          </a:p>
        </p:txBody>
      </p:sp>
      <p:sp>
        <p:nvSpPr>
          <p:cNvPr id="17" name="object 17"/>
          <p:cNvSpPr txBox="1"/>
          <p:nvPr/>
        </p:nvSpPr>
        <p:spPr>
          <a:xfrm>
            <a:off x="10233659" y="3304603"/>
            <a:ext cx="1887220" cy="1341755"/>
          </a:xfrm>
          <a:prstGeom prst="rect">
            <a:avLst/>
          </a:prstGeom>
        </p:spPr>
        <p:txBody>
          <a:bodyPr vert="horz" wrap="square" lIns="0" tIns="12065" rIns="0" bIns="0" rtlCol="0">
            <a:spAutoFit/>
          </a:bodyPr>
          <a:lstStyle/>
          <a:p>
            <a:pPr marL="12700" marR="5080">
              <a:lnSpc>
                <a:spcPct val="133900"/>
              </a:lnSpc>
              <a:spcBef>
                <a:spcPts val="95"/>
              </a:spcBef>
              <a:tabLst>
                <a:tab pos="727075" algn="l"/>
                <a:tab pos="850900" algn="l"/>
              </a:tabLst>
            </a:pPr>
            <a:r>
              <a:rPr sz="2150" spc="45" dirty="0">
                <a:solidFill>
                  <a:srgbClr val="181B0D"/>
                </a:solidFill>
                <a:latin typeface="Century"/>
                <a:cs typeface="Century"/>
              </a:rPr>
              <a:t>w</a:t>
            </a:r>
            <a:r>
              <a:rPr sz="2150" dirty="0">
                <a:solidFill>
                  <a:srgbClr val="181B0D"/>
                </a:solidFill>
                <a:latin typeface="Century"/>
                <a:cs typeface="Century"/>
              </a:rPr>
              <a:t>a</a:t>
            </a:r>
            <a:r>
              <a:rPr sz="2150" spc="10" dirty="0">
                <a:solidFill>
                  <a:srgbClr val="181B0D"/>
                </a:solidFill>
                <a:latin typeface="Century"/>
                <a:cs typeface="Century"/>
              </a:rPr>
              <a:t>s</a:t>
            </a:r>
            <a:r>
              <a:rPr sz="2150" dirty="0">
                <a:solidFill>
                  <a:srgbClr val="181B0D"/>
                </a:solidFill>
                <a:latin typeface="Century"/>
                <a:cs typeface="Century"/>
              </a:rPr>
              <a:t>	</a:t>
            </a:r>
            <a:r>
              <a:rPr sz="2150" spc="40" dirty="0">
                <a:solidFill>
                  <a:srgbClr val="181B0D"/>
                </a:solidFill>
                <a:latin typeface="Century"/>
                <a:cs typeface="Century"/>
              </a:rPr>
              <a:t>d</a:t>
            </a:r>
            <a:r>
              <a:rPr sz="2150" spc="45" dirty="0">
                <a:solidFill>
                  <a:srgbClr val="181B0D"/>
                </a:solidFill>
                <a:latin typeface="Century"/>
                <a:cs typeface="Century"/>
              </a:rPr>
              <a:t>e</a:t>
            </a:r>
            <a:r>
              <a:rPr sz="2150" spc="-25" dirty="0">
                <a:solidFill>
                  <a:srgbClr val="181B0D"/>
                </a:solidFill>
                <a:latin typeface="Century"/>
                <a:cs typeface="Century"/>
              </a:rPr>
              <a:t>s</a:t>
            </a:r>
            <a:r>
              <a:rPr sz="2150" spc="-5" dirty="0">
                <a:solidFill>
                  <a:srgbClr val="181B0D"/>
                </a:solidFill>
                <a:latin typeface="Century"/>
                <a:cs typeface="Century"/>
              </a:rPr>
              <a:t>i</a:t>
            </a:r>
            <a:r>
              <a:rPr sz="2150" spc="40" dirty="0">
                <a:solidFill>
                  <a:srgbClr val="181B0D"/>
                </a:solidFill>
                <a:latin typeface="Century"/>
                <a:cs typeface="Century"/>
              </a:rPr>
              <a:t>g</a:t>
            </a:r>
            <a:r>
              <a:rPr sz="2150" spc="30" dirty="0">
                <a:solidFill>
                  <a:srgbClr val="181B0D"/>
                </a:solidFill>
                <a:latin typeface="Century"/>
                <a:cs typeface="Century"/>
              </a:rPr>
              <a:t>n</a:t>
            </a:r>
            <a:r>
              <a:rPr sz="2150" spc="45" dirty="0">
                <a:solidFill>
                  <a:srgbClr val="181B0D"/>
                </a:solidFill>
                <a:latin typeface="Century"/>
                <a:cs typeface="Century"/>
              </a:rPr>
              <a:t>e</a:t>
            </a:r>
            <a:r>
              <a:rPr sz="2150" spc="10" dirty="0">
                <a:solidFill>
                  <a:srgbClr val="181B0D"/>
                </a:solidFill>
                <a:latin typeface="Century"/>
                <a:cs typeface="Century"/>
              </a:rPr>
              <a:t>d  </a:t>
            </a:r>
            <a:r>
              <a:rPr sz="2150" spc="45" dirty="0">
                <a:solidFill>
                  <a:srgbClr val="181B0D"/>
                </a:solidFill>
                <a:latin typeface="Century"/>
                <a:cs typeface="Century"/>
              </a:rPr>
              <a:t>o</a:t>
            </a:r>
            <a:r>
              <a:rPr sz="2150" spc="5" dirty="0">
                <a:solidFill>
                  <a:srgbClr val="181B0D"/>
                </a:solidFill>
                <a:latin typeface="Century"/>
                <a:cs typeface="Century"/>
              </a:rPr>
              <a:t>f</a:t>
            </a:r>
            <a:r>
              <a:rPr sz="2150" dirty="0">
                <a:solidFill>
                  <a:srgbClr val="181B0D"/>
                </a:solidFill>
                <a:latin typeface="Century"/>
                <a:cs typeface="Century"/>
              </a:rPr>
              <a:t>		</a:t>
            </a:r>
            <a:r>
              <a:rPr sz="2150" spc="45" dirty="0">
                <a:solidFill>
                  <a:srgbClr val="181B0D"/>
                </a:solidFill>
                <a:latin typeface="Century"/>
                <a:cs typeface="Century"/>
              </a:rPr>
              <a:t>D</a:t>
            </a:r>
            <a:r>
              <a:rPr sz="2150" spc="40" dirty="0">
                <a:solidFill>
                  <a:srgbClr val="181B0D"/>
                </a:solidFill>
                <a:latin typeface="Century"/>
                <a:cs typeface="Century"/>
              </a:rPr>
              <a:t>e</a:t>
            </a:r>
            <a:r>
              <a:rPr sz="2150" spc="25" dirty="0">
                <a:solidFill>
                  <a:srgbClr val="181B0D"/>
                </a:solidFill>
                <a:latin typeface="Century"/>
                <a:cs typeface="Century"/>
              </a:rPr>
              <a:t>f</a:t>
            </a:r>
            <a:r>
              <a:rPr sz="2150" spc="40" dirty="0">
                <a:solidFill>
                  <a:srgbClr val="181B0D"/>
                </a:solidFill>
                <a:latin typeface="Century"/>
                <a:cs typeface="Century"/>
              </a:rPr>
              <a:t>e</a:t>
            </a:r>
            <a:r>
              <a:rPr sz="2150" spc="30" dirty="0">
                <a:solidFill>
                  <a:srgbClr val="181B0D"/>
                </a:solidFill>
                <a:latin typeface="Century"/>
                <a:cs typeface="Century"/>
              </a:rPr>
              <a:t>n</a:t>
            </a:r>
            <a:r>
              <a:rPr sz="2150" spc="-60" dirty="0">
                <a:solidFill>
                  <a:srgbClr val="181B0D"/>
                </a:solidFill>
                <a:latin typeface="Century"/>
                <a:cs typeface="Century"/>
              </a:rPr>
              <a:t>c</a:t>
            </a:r>
            <a:r>
              <a:rPr sz="2150" spc="10" dirty="0">
                <a:solidFill>
                  <a:srgbClr val="181B0D"/>
                </a:solidFill>
                <a:latin typeface="Century"/>
                <a:cs typeface="Century"/>
              </a:rPr>
              <a:t>e</a:t>
            </a:r>
            <a:endParaRPr sz="2150">
              <a:latin typeface="Century"/>
              <a:cs typeface="Century"/>
            </a:endParaRPr>
          </a:p>
          <a:p>
            <a:pPr marL="927735">
              <a:lnSpc>
                <a:spcPct val="100000"/>
              </a:lnSpc>
              <a:spcBef>
                <a:spcPts val="875"/>
              </a:spcBef>
            </a:pPr>
            <a:r>
              <a:rPr sz="2150" spc="30" dirty="0">
                <a:solidFill>
                  <a:srgbClr val="181B0D"/>
                </a:solidFill>
                <a:latin typeface="Century"/>
                <a:cs typeface="Century"/>
              </a:rPr>
              <a:t>need</a:t>
            </a:r>
            <a:endParaRPr sz="2150">
              <a:latin typeface="Century"/>
              <a:cs typeface="Century"/>
            </a:endParaRPr>
          </a:p>
        </p:txBody>
      </p:sp>
      <p:sp>
        <p:nvSpPr>
          <p:cNvPr id="18" name="object 18"/>
          <p:cNvSpPr txBox="1"/>
          <p:nvPr/>
        </p:nvSpPr>
        <p:spPr>
          <a:xfrm>
            <a:off x="2912745" y="4727892"/>
            <a:ext cx="4155440" cy="357505"/>
          </a:xfrm>
          <a:prstGeom prst="rect">
            <a:avLst/>
          </a:prstGeom>
        </p:spPr>
        <p:txBody>
          <a:bodyPr vert="horz" wrap="square" lIns="0" tIns="15875" rIns="0" bIns="0" rtlCol="0">
            <a:spAutoFit/>
          </a:bodyPr>
          <a:lstStyle/>
          <a:p>
            <a:pPr marL="12700">
              <a:lnSpc>
                <a:spcPct val="100000"/>
              </a:lnSpc>
              <a:spcBef>
                <a:spcPts val="125"/>
              </a:spcBef>
              <a:tabLst>
                <a:tab pos="1842135" algn="l"/>
                <a:tab pos="2757805" algn="l"/>
              </a:tabLst>
            </a:pPr>
            <a:r>
              <a:rPr sz="2150" b="1" spc="50" dirty="0">
                <a:solidFill>
                  <a:srgbClr val="FF0000"/>
                </a:solidFill>
                <a:latin typeface="Century"/>
                <a:cs typeface="Century"/>
              </a:rPr>
              <a:t>business	</a:t>
            </a:r>
            <a:r>
              <a:rPr sz="2150" b="1" spc="65" dirty="0">
                <a:solidFill>
                  <a:srgbClr val="FF0000"/>
                </a:solidFill>
                <a:latin typeface="Century"/>
                <a:cs typeface="Century"/>
              </a:rPr>
              <a:t>data	</a:t>
            </a:r>
            <a:r>
              <a:rPr sz="2150" b="1" spc="40" dirty="0">
                <a:solidFill>
                  <a:srgbClr val="FF0000"/>
                </a:solidFill>
                <a:latin typeface="Century"/>
                <a:cs typeface="Century"/>
              </a:rPr>
              <a:t>processing</a:t>
            </a:r>
            <a:endParaRPr sz="2150">
              <a:latin typeface="Century"/>
              <a:cs typeface="Century"/>
            </a:endParaRPr>
          </a:p>
        </p:txBody>
      </p:sp>
      <p:sp>
        <p:nvSpPr>
          <p:cNvPr id="19" name="object 19"/>
          <p:cNvSpPr txBox="1"/>
          <p:nvPr/>
        </p:nvSpPr>
        <p:spPr>
          <a:xfrm>
            <a:off x="1082357" y="3304603"/>
            <a:ext cx="3178175" cy="2800985"/>
          </a:xfrm>
          <a:prstGeom prst="rect">
            <a:avLst/>
          </a:prstGeom>
        </p:spPr>
        <p:txBody>
          <a:bodyPr vert="horz" wrap="square" lIns="0" tIns="12065" rIns="0" bIns="0" rtlCol="0">
            <a:spAutoFit/>
          </a:bodyPr>
          <a:lstStyle/>
          <a:p>
            <a:pPr marL="393700" marR="5080" indent="-393700">
              <a:lnSpc>
                <a:spcPct val="133900"/>
              </a:lnSpc>
              <a:spcBef>
                <a:spcPts val="95"/>
              </a:spcBef>
              <a:buFont typeface="Franklin Gothic Book"/>
              <a:buChar char="■"/>
              <a:tabLst>
                <a:tab pos="393700" algn="l"/>
                <a:tab pos="394335" algn="l"/>
                <a:tab pos="1842770" algn="l"/>
              </a:tabLst>
            </a:pPr>
            <a:r>
              <a:rPr sz="2150" b="1" spc="90" dirty="0">
                <a:solidFill>
                  <a:srgbClr val="FF0000"/>
                </a:solidFill>
                <a:latin typeface="Century"/>
                <a:cs typeface="Century"/>
              </a:rPr>
              <a:t>C</a:t>
            </a:r>
            <a:r>
              <a:rPr sz="2150" b="1" spc="125" dirty="0">
                <a:solidFill>
                  <a:srgbClr val="FF0000"/>
                </a:solidFill>
                <a:latin typeface="Century"/>
                <a:cs typeface="Century"/>
              </a:rPr>
              <a:t>O</a:t>
            </a:r>
            <a:r>
              <a:rPr sz="2150" b="1" spc="90" dirty="0">
                <a:solidFill>
                  <a:srgbClr val="FF0000"/>
                </a:solidFill>
                <a:latin typeface="Century"/>
                <a:cs typeface="Century"/>
              </a:rPr>
              <a:t>B</a:t>
            </a:r>
            <a:r>
              <a:rPr sz="2150" b="1" spc="50" dirty="0">
                <a:solidFill>
                  <a:srgbClr val="FF0000"/>
                </a:solidFill>
                <a:latin typeface="Century"/>
                <a:cs typeface="Century"/>
              </a:rPr>
              <a:t>O</a:t>
            </a:r>
            <a:r>
              <a:rPr sz="2150" b="1" spc="15" dirty="0">
                <a:solidFill>
                  <a:srgbClr val="FF0000"/>
                </a:solidFill>
                <a:latin typeface="Century"/>
                <a:cs typeface="Century"/>
              </a:rPr>
              <a:t>L</a:t>
            </a:r>
            <a:r>
              <a:rPr sz="2150" b="1" dirty="0">
                <a:solidFill>
                  <a:srgbClr val="FF0000"/>
                </a:solidFill>
                <a:latin typeface="Century"/>
                <a:cs typeface="Century"/>
              </a:rPr>
              <a:t>	</a:t>
            </a:r>
            <a:r>
              <a:rPr sz="2150" spc="25" dirty="0">
                <a:solidFill>
                  <a:srgbClr val="181B0D"/>
                </a:solidFill>
                <a:latin typeface="Century"/>
                <a:cs typeface="Century"/>
              </a:rPr>
              <a:t>(</a:t>
            </a:r>
            <a:r>
              <a:rPr sz="2150" spc="10" dirty="0">
                <a:solidFill>
                  <a:srgbClr val="181B0D"/>
                </a:solidFill>
                <a:latin typeface="Century"/>
                <a:cs typeface="Century"/>
              </a:rPr>
              <a:t>C</a:t>
            </a:r>
            <a:r>
              <a:rPr sz="2150" spc="55" dirty="0">
                <a:solidFill>
                  <a:srgbClr val="181B0D"/>
                </a:solidFill>
                <a:latin typeface="Century"/>
                <a:cs typeface="Century"/>
              </a:rPr>
              <a:t>O</a:t>
            </a:r>
            <a:r>
              <a:rPr sz="2150" spc="30" dirty="0">
                <a:solidFill>
                  <a:srgbClr val="181B0D"/>
                </a:solidFill>
                <a:latin typeface="Century"/>
                <a:cs typeface="Century"/>
              </a:rPr>
              <a:t>mm</a:t>
            </a:r>
            <a:r>
              <a:rPr sz="2150" spc="40" dirty="0">
                <a:solidFill>
                  <a:srgbClr val="181B0D"/>
                </a:solidFill>
                <a:latin typeface="Century"/>
                <a:cs typeface="Century"/>
              </a:rPr>
              <a:t>o</a:t>
            </a:r>
            <a:r>
              <a:rPr sz="2150" spc="10" dirty="0">
                <a:solidFill>
                  <a:srgbClr val="181B0D"/>
                </a:solidFill>
                <a:latin typeface="Century"/>
                <a:cs typeface="Century"/>
              </a:rPr>
              <a:t>n  </a:t>
            </a:r>
            <a:r>
              <a:rPr sz="2150" spc="-5" dirty="0">
                <a:solidFill>
                  <a:srgbClr val="181B0D"/>
                </a:solidFill>
                <a:latin typeface="Century"/>
                <a:cs typeface="Century"/>
              </a:rPr>
              <a:t>at</a:t>
            </a:r>
            <a:endParaRPr sz="2150">
              <a:latin typeface="Century"/>
              <a:cs typeface="Century"/>
            </a:endParaRPr>
          </a:p>
          <a:p>
            <a:pPr marL="927735" marR="1881505">
              <a:lnSpc>
                <a:spcPct val="133900"/>
              </a:lnSpc>
            </a:pPr>
            <a:r>
              <a:rPr sz="2150" spc="-5" dirty="0">
                <a:solidFill>
                  <a:srgbClr val="181B0D"/>
                </a:solidFill>
                <a:latin typeface="Century"/>
                <a:cs typeface="Century"/>
              </a:rPr>
              <a:t>in  </a:t>
            </a:r>
            <a:r>
              <a:rPr sz="2150" spc="25" dirty="0">
                <a:solidFill>
                  <a:srgbClr val="181B0D"/>
                </a:solidFill>
                <a:latin typeface="Century"/>
                <a:cs typeface="Century"/>
              </a:rPr>
              <a:t>f</a:t>
            </a:r>
            <a:r>
              <a:rPr sz="2150" spc="40" dirty="0">
                <a:solidFill>
                  <a:srgbClr val="181B0D"/>
                </a:solidFill>
                <a:latin typeface="Century"/>
                <a:cs typeface="Century"/>
              </a:rPr>
              <a:t>o</a:t>
            </a:r>
            <a:r>
              <a:rPr sz="2150" spc="10" dirty="0">
                <a:solidFill>
                  <a:srgbClr val="181B0D"/>
                </a:solidFill>
                <a:latin typeface="Century"/>
                <a:cs typeface="Century"/>
              </a:rPr>
              <a:t>r</a:t>
            </a:r>
            <a:endParaRPr sz="2150">
              <a:latin typeface="Century"/>
              <a:cs typeface="Century"/>
            </a:endParaRPr>
          </a:p>
          <a:p>
            <a:pPr marL="393700" indent="-381635">
              <a:lnSpc>
                <a:spcPct val="100000"/>
              </a:lnSpc>
              <a:spcBef>
                <a:spcPts val="2000"/>
              </a:spcBef>
              <a:buFont typeface="Franklin Gothic Book"/>
              <a:buChar char="■"/>
              <a:tabLst>
                <a:tab pos="393700" algn="l"/>
                <a:tab pos="394335" algn="l"/>
              </a:tabLst>
            </a:pPr>
            <a:r>
              <a:rPr sz="2150" b="1" spc="65" dirty="0">
                <a:solidFill>
                  <a:srgbClr val="FF0000"/>
                </a:solidFill>
                <a:latin typeface="Century"/>
                <a:cs typeface="Century"/>
              </a:rPr>
              <a:t>ALGOL</a:t>
            </a:r>
            <a:endParaRPr sz="2150">
              <a:latin typeface="Century"/>
              <a:cs typeface="Century"/>
            </a:endParaRPr>
          </a:p>
          <a:p>
            <a:pPr marL="927735">
              <a:lnSpc>
                <a:spcPct val="100000"/>
              </a:lnSpc>
              <a:spcBef>
                <a:spcPts val="875"/>
              </a:spcBef>
            </a:pPr>
            <a:r>
              <a:rPr sz="2150" spc="-5" dirty="0">
                <a:solidFill>
                  <a:srgbClr val="181B0D"/>
                </a:solidFill>
                <a:latin typeface="Century"/>
                <a:cs typeface="Century"/>
              </a:rPr>
              <a:t>in</a:t>
            </a:r>
            <a:endParaRPr sz="2150">
              <a:latin typeface="Century"/>
              <a:cs typeface="Century"/>
            </a:endParaRPr>
          </a:p>
        </p:txBody>
      </p:sp>
      <p:sp>
        <p:nvSpPr>
          <p:cNvPr id="20" name="object 20"/>
          <p:cNvSpPr txBox="1"/>
          <p:nvPr/>
        </p:nvSpPr>
        <p:spPr>
          <a:xfrm>
            <a:off x="2912745" y="5202618"/>
            <a:ext cx="3954779" cy="902969"/>
          </a:xfrm>
          <a:prstGeom prst="rect">
            <a:avLst/>
          </a:prstGeom>
        </p:spPr>
        <p:txBody>
          <a:bodyPr vert="horz" wrap="square" lIns="0" tIns="12065" rIns="0" bIns="0" rtlCol="0">
            <a:spAutoFit/>
          </a:bodyPr>
          <a:lstStyle/>
          <a:p>
            <a:pPr marL="12700" marR="5080">
              <a:lnSpc>
                <a:spcPct val="133900"/>
              </a:lnSpc>
              <a:spcBef>
                <a:spcPts val="95"/>
              </a:spcBef>
              <a:tabLst>
                <a:tab pos="927100" algn="l"/>
                <a:tab pos="1842135" algn="l"/>
              </a:tabLst>
            </a:pPr>
            <a:r>
              <a:rPr sz="2150" b="1" spc="40" dirty="0">
                <a:solidFill>
                  <a:srgbClr val="FF0000"/>
                </a:solidFill>
                <a:latin typeface="Century"/>
                <a:cs typeface="Century"/>
              </a:rPr>
              <a:t>60	</a:t>
            </a:r>
            <a:r>
              <a:rPr sz="2150" spc="15" dirty="0">
                <a:solidFill>
                  <a:srgbClr val="181B0D"/>
                </a:solidFill>
                <a:latin typeface="Century"/>
                <a:cs typeface="Century"/>
              </a:rPr>
              <a:t>(ALGorithmic </a:t>
            </a:r>
            <a:r>
              <a:rPr sz="2150" spc="20" dirty="0">
                <a:solidFill>
                  <a:srgbClr val="181B0D"/>
                </a:solidFill>
                <a:latin typeface="Century"/>
                <a:cs typeface="Century"/>
              </a:rPr>
              <a:t>Oriented  </a:t>
            </a:r>
            <a:r>
              <a:rPr sz="2150" dirty="0">
                <a:solidFill>
                  <a:srgbClr val="181B0D"/>
                </a:solidFill>
                <a:latin typeface="Century"/>
                <a:cs typeface="Century"/>
              </a:rPr>
              <a:t>1960	</a:t>
            </a:r>
            <a:r>
              <a:rPr sz="2150" spc="5" dirty="0">
                <a:solidFill>
                  <a:srgbClr val="181B0D"/>
                </a:solidFill>
                <a:latin typeface="Century"/>
                <a:cs typeface="Century"/>
              </a:rPr>
              <a:t>by	</a:t>
            </a:r>
            <a:r>
              <a:rPr sz="2150" spc="10" dirty="0">
                <a:solidFill>
                  <a:srgbClr val="181B0D"/>
                </a:solidFill>
                <a:latin typeface="Century"/>
                <a:cs typeface="Century"/>
              </a:rPr>
              <a:t>an</a:t>
            </a:r>
            <a:r>
              <a:rPr sz="2150" spc="-60" dirty="0">
                <a:solidFill>
                  <a:srgbClr val="181B0D"/>
                </a:solidFill>
                <a:latin typeface="Century"/>
                <a:cs typeface="Century"/>
              </a:rPr>
              <a:t> </a:t>
            </a:r>
            <a:r>
              <a:rPr sz="2150" spc="15" dirty="0">
                <a:solidFill>
                  <a:srgbClr val="181B0D"/>
                </a:solidFill>
                <a:latin typeface="Century"/>
                <a:cs typeface="Century"/>
              </a:rPr>
              <a:t>international</a:t>
            </a:r>
            <a:endParaRPr sz="2150">
              <a:latin typeface="Century"/>
              <a:cs typeface="Century"/>
            </a:endParaRPr>
          </a:p>
        </p:txBody>
      </p:sp>
      <p:sp>
        <p:nvSpPr>
          <p:cNvPr id="21" name="object 21"/>
          <p:cNvSpPr txBox="1"/>
          <p:nvPr/>
        </p:nvSpPr>
        <p:spPr>
          <a:xfrm>
            <a:off x="7488301" y="4727892"/>
            <a:ext cx="1703705" cy="1377950"/>
          </a:xfrm>
          <a:prstGeom prst="rect">
            <a:avLst/>
          </a:prstGeom>
        </p:spPr>
        <p:txBody>
          <a:bodyPr vert="horz" wrap="square" lIns="0" tIns="15875" rIns="0" bIns="0" rtlCol="0">
            <a:spAutoFit/>
          </a:bodyPr>
          <a:lstStyle/>
          <a:p>
            <a:pPr marL="12700">
              <a:lnSpc>
                <a:spcPct val="100000"/>
              </a:lnSpc>
              <a:spcBef>
                <a:spcPts val="125"/>
              </a:spcBef>
            </a:pPr>
            <a:r>
              <a:rPr sz="2150" b="1" spc="35" dirty="0">
                <a:solidFill>
                  <a:srgbClr val="FF0000"/>
                </a:solidFill>
                <a:latin typeface="Century"/>
                <a:cs typeface="Century"/>
              </a:rPr>
              <a:t>applications.</a:t>
            </a:r>
            <a:endParaRPr sz="2150">
              <a:latin typeface="Century"/>
              <a:cs typeface="Century"/>
            </a:endParaRPr>
          </a:p>
          <a:p>
            <a:pPr marL="12700" marR="316230">
              <a:lnSpc>
                <a:spcPct val="133900"/>
              </a:lnSpc>
              <a:spcBef>
                <a:spcPts val="1125"/>
              </a:spcBef>
            </a:pPr>
            <a:r>
              <a:rPr sz="2150" spc="-15" dirty="0">
                <a:solidFill>
                  <a:srgbClr val="181B0D"/>
                </a:solidFill>
                <a:latin typeface="Century"/>
                <a:cs typeface="Century"/>
              </a:rPr>
              <a:t>L</a:t>
            </a:r>
            <a:r>
              <a:rPr sz="2150" dirty="0">
                <a:solidFill>
                  <a:srgbClr val="181B0D"/>
                </a:solidFill>
                <a:latin typeface="Century"/>
                <a:cs typeface="Century"/>
              </a:rPr>
              <a:t>a</a:t>
            </a:r>
            <a:r>
              <a:rPr sz="2150" spc="30" dirty="0">
                <a:solidFill>
                  <a:srgbClr val="181B0D"/>
                </a:solidFill>
                <a:latin typeface="Century"/>
                <a:cs typeface="Century"/>
              </a:rPr>
              <a:t>n</a:t>
            </a:r>
            <a:r>
              <a:rPr sz="2150" spc="35" dirty="0">
                <a:solidFill>
                  <a:srgbClr val="181B0D"/>
                </a:solidFill>
                <a:latin typeface="Century"/>
                <a:cs typeface="Century"/>
              </a:rPr>
              <a:t>g</a:t>
            </a:r>
            <a:r>
              <a:rPr sz="2150" spc="30" dirty="0">
                <a:solidFill>
                  <a:srgbClr val="181B0D"/>
                </a:solidFill>
                <a:latin typeface="Century"/>
                <a:cs typeface="Century"/>
              </a:rPr>
              <a:t>u</a:t>
            </a:r>
            <a:r>
              <a:rPr sz="2150" dirty="0">
                <a:solidFill>
                  <a:srgbClr val="181B0D"/>
                </a:solidFill>
                <a:latin typeface="Century"/>
                <a:cs typeface="Century"/>
              </a:rPr>
              <a:t>a</a:t>
            </a:r>
            <a:r>
              <a:rPr sz="2150" spc="35" dirty="0">
                <a:solidFill>
                  <a:srgbClr val="181B0D"/>
                </a:solidFill>
                <a:latin typeface="Century"/>
                <a:cs typeface="Century"/>
              </a:rPr>
              <a:t>g</a:t>
            </a:r>
            <a:r>
              <a:rPr sz="2150" spc="40" dirty="0">
                <a:solidFill>
                  <a:srgbClr val="181B0D"/>
                </a:solidFill>
                <a:latin typeface="Century"/>
                <a:cs typeface="Century"/>
              </a:rPr>
              <a:t>e</a:t>
            </a:r>
            <a:r>
              <a:rPr sz="2150" spc="5" dirty="0">
                <a:solidFill>
                  <a:srgbClr val="181B0D"/>
                </a:solidFill>
                <a:latin typeface="Century"/>
                <a:cs typeface="Century"/>
              </a:rPr>
              <a:t>)  </a:t>
            </a:r>
            <a:r>
              <a:rPr sz="2150" spc="15" dirty="0">
                <a:solidFill>
                  <a:srgbClr val="181B0D"/>
                </a:solidFill>
                <a:latin typeface="Century"/>
                <a:cs typeface="Century"/>
              </a:rPr>
              <a:t>committee</a:t>
            </a:r>
            <a:endParaRPr sz="2150">
              <a:latin typeface="Century"/>
              <a:cs typeface="Century"/>
            </a:endParaRPr>
          </a:p>
        </p:txBody>
      </p:sp>
      <p:sp>
        <p:nvSpPr>
          <p:cNvPr id="22" name="object 22"/>
          <p:cNvSpPr txBox="1"/>
          <p:nvPr/>
        </p:nvSpPr>
        <p:spPr>
          <a:xfrm>
            <a:off x="9318625" y="5202618"/>
            <a:ext cx="2108835" cy="902969"/>
          </a:xfrm>
          <a:prstGeom prst="rect">
            <a:avLst/>
          </a:prstGeom>
        </p:spPr>
        <p:txBody>
          <a:bodyPr vert="horz" wrap="square" lIns="0" tIns="123190" rIns="0" bIns="0" rtlCol="0">
            <a:spAutoFit/>
          </a:bodyPr>
          <a:lstStyle/>
          <a:p>
            <a:pPr marL="12700">
              <a:lnSpc>
                <a:spcPct val="100000"/>
              </a:lnSpc>
              <a:spcBef>
                <a:spcPts val="970"/>
              </a:spcBef>
              <a:tabLst>
                <a:tab pos="927100" algn="l"/>
              </a:tabLst>
            </a:pPr>
            <a:r>
              <a:rPr sz="2150" spc="15" dirty="0">
                <a:solidFill>
                  <a:srgbClr val="181B0D"/>
                </a:solidFill>
                <a:latin typeface="Century"/>
                <a:cs typeface="Century"/>
              </a:rPr>
              <a:t>was	</a:t>
            </a:r>
            <a:r>
              <a:rPr sz="2150" spc="20" dirty="0">
                <a:solidFill>
                  <a:srgbClr val="181B0D"/>
                </a:solidFill>
                <a:latin typeface="Century"/>
                <a:cs typeface="Century"/>
              </a:rPr>
              <a:t>designed</a:t>
            </a:r>
            <a:endParaRPr sz="2150">
              <a:latin typeface="Century"/>
              <a:cs typeface="Century"/>
            </a:endParaRPr>
          </a:p>
          <a:p>
            <a:pPr marL="12700">
              <a:lnSpc>
                <a:spcPct val="100000"/>
              </a:lnSpc>
              <a:spcBef>
                <a:spcPts val="875"/>
              </a:spcBef>
              <a:tabLst>
                <a:tab pos="927100" algn="l"/>
                <a:tab pos="1842135" algn="l"/>
              </a:tabLst>
            </a:pPr>
            <a:r>
              <a:rPr sz="2150" spc="25" dirty="0">
                <a:solidFill>
                  <a:srgbClr val="181B0D"/>
                </a:solidFill>
                <a:latin typeface="Century"/>
                <a:cs typeface="Century"/>
              </a:rPr>
              <a:t>f</a:t>
            </a:r>
            <a:r>
              <a:rPr sz="2150" spc="40" dirty="0">
                <a:solidFill>
                  <a:srgbClr val="181B0D"/>
                </a:solidFill>
                <a:latin typeface="Century"/>
                <a:cs typeface="Century"/>
              </a:rPr>
              <a:t>o</a:t>
            </a:r>
            <a:r>
              <a:rPr sz="2150" spc="10" dirty="0">
                <a:solidFill>
                  <a:srgbClr val="181B0D"/>
                </a:solidFill>
                <a:latin typeface="Century"/>
                <a:cs typeface="Century"/>
              </a:rPr>
              <a:t>r</a:t>
            </a:r>
            <a:r>
              <a:rPr sz="2150" dirty="0">
                <a:solidFill>
                  <a:srgbClr val="181B0D"/>
                </a:solidFill>
                <a:latin typeface="Century"/>
                <a:cs typeface="Century"/>
              </a:rPr>
              <a:t>	</a:t>
            </a:r>
            <a:r>
              <a:rPr sz="2150" spc="30" dirty="0">
                <a:solidFill>
                  <a:srgbClr val="181B0D"/>
                </a:solidFill>
                <a:latin typeface="Century"/>
                <a:cs typeface="Century"/>
              </a:rPr>
              <a:t>u</a:t>
            </a:r>
            <a:r>
              <a:rPr sz="2150" spc="-25" dirty="0">
                <a:solidFill>
                  <a:srgbClr val="181B0D"/>
                </a:solidFill>
                <a:latin typeface="Century"/>
                <a:cs typeface="Century"/>
              </a:rPr>
              <a:t>s</a:t>
            </a:r>
            <a:r>
              <a:rPr sz="2150" spc="10" dirty="0">
                <a:solidFill>
                  <a:srgbClr val="181B0D"/>
                </a:solidFill>
                <a:latin typeface="Century"/>
                <a:cs typeface="Century"/>
              </a:rPr>
              <a:t>e</a:t>
            </a:r>
            <a:r>
              <a:rPr sz="2150" dirty="0">
                <a:solidFill>
                  <a:srgbClr val="181B0D"/>
                </a:solidFill>
                <a:latin typeface="Century"/>
                <a:cs typeface="Century"/>
              </a:rPr>
              <a:t>	</a:t>
            </a:r>
            <a:r>
              <a:rPr sz="2150" spc="-5" dirty="0">
                <a:solidFill>
                  <a:srgbClr val="181B0D"/>
                </a:solidFill>
                <a:latin typeface="Century"/>
                <a:cs typeface="Century"/>
              </a:rPr>
              <a:t>in</a:t>
            </a:r>
            <a:endParaRPr sz="2150">
              <a:latin typeface="Century"/>
              <a:cs typeface="Century"/>
            </a:endParaRPr>
          </a:p>
        </p:txBody>
      </p:sp>
      <p:sp>
        <p:nvSpPr>
          <p:cNvPr id="23" name="object 23"/>
          <p:cNvSpPr txBox="1"/>
          <p:nvPr/>
        </p:nvSpPr>
        <p:spPr>
          <a:xfrm>
            <a:off x="1997710" y="6187122"/>
            <a:ext cx="4632960" cy="357505"/>
          </a:xfrm>
          <a:prstGeom prst="rect">
            <a:avLst/>
          </a:prstGeom>
        </p:spPr>
        <p:txBody>
          <a:bodyPr vert="horz" wrap="square" lIns="0" tIns="15875" rIns="0" bIns="0" rtlCol="0">
            <a:spAutoFit/>
          </a:bodyPr>
          <a:lstStyle/>
          <a:p>
            <a:pPr marL="12700">
              <a:lnSpc>
                <a:spcPct val="100000"/>
              </a:lnSpc>
              <a:spcBef>
                <a:spcPts val="125"/>
              </a:spcBef>
              <a:tabLst>
                <a:tab pos="1842135" algn="l"/>
                <a:tab pos="3672840" algn="l"/>
              </a:tabLst>
            </a:pPr>
            <a:r>
              <a:rPr sz="2150" b="1" spc="40" dirty="0">
                <a:solidFill>
                  <a:srgbClr val="FF0000"/>
                </a:solidFill>
                <a:latin typeface="Century"/>
                <a:cs typeface="Century"/>
              </a:rPr>
              <a:t>scientific	</a:t>
            </a:r>
            <a:r>
              <a:rPr sz="2150" b="1" spc="50" dirty="0">
                <a:solidFill>
                  <a:srgbClr val="FF0000"/>
                </a:solidFill>
                <a:latin typeface="Century"/>
                <a:cs typeface="Century"/>
              </a:rPr>
              <a:t>problem	solving</a:t>
            </a:r>
            <a:endParaRPr sz="2150">
              <a:latin typeface="Century"/>
              <a:cs typeface="Century"/>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4468"/>
            <a:ext cx="12192000" cy="6857999"/>
          </a:xfrm>
          <a:prstGeom prst="rect">
            <a:avLst/>
          </a:prstGeom>
          <a:blipFill>
            <a:blip r:embed="rId3" cstate="print"/>
            <a:stretch>
              <a:fillRect/>
            </a:stretch>
          </a:blipFill>
        </p:spPr>
        <p:txBody>
          <a:bodyPr wrap="square" lIns="0" tIns="0" rIns="0" bIns="0" rtlCol="0"/>
          <a:lstStyle/>
          <a:p>
            <a:endParaRPr sz="2250" dirty="0"/>
          </a:p>
        </p:txBody>
      </p:sp>
      <p:sp>
        <p:nvSpPr>
          <p:cNvPr id="3" name="TextBox 2"/>
          <p:cNvSpPr txBox="1"/>
          <p:nvPr/>
        </p:nvSpPr>
        <p:spPr>
          <a:xfrm>
            <a:off x="3905250" y="3130924"/>
            <a:ext cx="4857750" cy="1169551"/>
          </a:xfrm>
          <a:prstGeom prst="rect">
            <a:avLst/>
          </a:prstGeom>
          <a:solidFill>
            <a:srgbClr val="009BD2"/>
          </a:solidFill>
        </p:spPr>
        <p:txBody>
          <a:bodyPr wrap="square" rtlCol="0">
            <a:spAutoFit/>
          </a:bodyPr>
          <a:lstStyle/>
          <a:p>
            <a:pPr algn="ctr"/>
            <a:r>
              <a:rPr lang="en-US" sz="3500" b="1" dirty="0">
                <a:solidFill>
                  <a:schemeClr val="bg1"/>
                </a:solidFill>
                <a:latin typeface="Candara" pitchFamily="34" charset="0"/>
              </a:rPr>
              <a:t>Declarative Programming Paradigm</a:t>
            </a:r>
          </a:p>
        </p:txBody>
      </p:sp>
    </p:spTree>
    <p:extLst>
      <p:ext uri="{BB962C8B-B14F-4D97-AF65-F5344CB8AC3E}">
        <p14:creationId xmlns:p14="http://schemas.microsoft.com/office/powerpoint/2010/main" val="7753393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00467" y="175831"/>
            <a:ext cx="7261225" cy="701040"/>
          </a:xfrm>
          <a:prstGeom prst="rect">
            <a:avLst/>
          </a:prstGeom>
        </p:spPr>
        <p:txBody>
          <a:bodyPr vert="horz" wrap="square" lIns="0" tIns="16510" rIns="0" bIns="0" rtlCol="0">
            <a:spAutoFit/>
          </a:bodyPr>
          <a:lstStyle/>
          <a:p>
            <a:pPr marL="12700">
              <a:lnSpc>
                <a:spcPct val="100000"/>
              </a:lnSpc>
              <a:spcBef>
                <a:spcPts val="130"/>
              </a:spcBef>
              <a:tabLst>
                <a:tab pos="3672840" algn="l"/>
              </a:tabLst>
            </a:pPr>
            <a:r>
              <a:rPr b="0" spc="20" dirty="0">
                <a:latin typeface="Century"/>
                <a:cs typeface="Century"/>
              </a:rPr>
              <a:t>Evolutionary	</a:t>
            </a:r>
            <a:r>
              <a:rPr b="0" spc="10" dirty="0">
                <a:latin typeface="Century"/>
                <a:cs typeface="Century"/>
              </a:rPr>
              <a:t>developments</a:t>
            </a:r>
          </a:p>
        </p:txBody>
      </p:sp>
      <p:sp>
        <p:nvSpPr>
          <p:cNvPr id="3" name="object 3"/>
          <p:cNvSpPr/>
          <p:nvPr/>
        </p:nvSpPr>
        <p:spPr>
          <a:xfrm>
            <a:off x="1019175" y="2324100"/>
            <a:ext cx="2428875" cy="885825"/>
          </a:xfrm>
          <a:custGeom>
            <a:avLst/>
            <a:gdLst/>
            <a:ahLst/>
            <a:cxnLst/>
            <a:rect l="l" t="t" r="r" b="b"/>
            <a:pathLst>
              <a:path w="2428875" h="885825">
                <a:moveTo>
                  <a:pt x="0" y="885825"/>
                </a:moveTo>
                <a:lnTo>
                  <a:pt x="2428875" y="885825"/>
                </a:lnTo>
                <a:lnTo>
                  <a:pt x="2428875" y="0"/>
                </a:lnTo>
                <a:lnTo>
                  <a:pt x="0" y="0"/>
                </a:lnTo>
                <a:lnTo>
                  <a:pt x="0" y="885825"/>
                </a:lnTo>
                <a:close/>
              </a:path>
            </a:pathLst>
          </a:custGeom>
          <a:solidFill>
            <a:srgbClr val="77A1BA"/>
          </a:solidFill>
        </p:spPr>
        <p:txBody>
          <a:bodyPr wrap="square" lIns="0" tIns="0" rIns="0" bIns="0" rtlCol="0"/>
          <a:lstStyle/>
          <a:p>
            <a:endParaRPr/>
          </a:p>
        </p:txBody>
      </p:sp>
      <p:sp>
        <p:nvSpPr>
          <p:cNvPr id="4" name="object 4"/>
          <p:cNvSpPr/>
          <p:nvPr/>
        </p:nvSpPr>
        <p:spPr>
          <a:xfrm>
            <a:off x="1019175" y="2324100"/>
            <a:ext cx="2428875" cy="885825"/>
          </a:xfrm>
          <a:custGeom>
            <a:avLst/>
            <a:gdLst/>
            <a:ahLst/>
            <a:cxnLst/>
            <a:rect l="l" t="t" r="r" b="b"/>
            <a:pathLst>
              <a:path w="2428875" h="885825">
                <a:moveTo>
                  <a:pt x="0" y="847725"/>
                </a:moveTo>
                <a:lnTo>
                  <a:pt x="0" y="885825"/>
                </a:lnTo>
                <a:lnTo>
                  <a:pt x="38100" y="885825"/>
                </a:lnTo>
                <a:lnTo>
                  <a:pt x="0" y="847725"/>
                </a:lnTo>
                <a:close/>
              </a:path>
              <a:path w="2428875" h="885825">
                <a:moveTo>
                  <a:pt x="38100" y="0"/>
                </a:moveTo>
                <a:lnTo>
                  <a:pt x="0" y="38100"/>
                </a:lnTo>
                <a:lnTo>
                  <a:pt x="0" y="847725"/>
                </a:lnTo>
                <a:lnTo>
                  <a:pt x="38100" y="885825"/>
                </a:lnTo>
                <a:lnTo>
                  <a:pt x="38100" y="0"/>
                </a:lnTo>
                <a:close/>
              </a:path>
              <a:path w="2428875" h="885825">
                <a:moveTo>
                  <a:pt x="2390775" y="847725"/>
                </a:moveTo>
                <a:lnTo>
                  <a:pt x="38100" y="847725"/>
                </a:lnTo>
                <a:lnTo>
                  <a:pt x="38100" y="885825"/>
                </a:lnTo>
                <a:lnTo>
                  <a:pt x="2390775" y="885825"/>
                </a:lnTo>
                <a:lnTo>
                  <a:pt x="2390775" y="847725"/>
                </a:lnTo>
                <a:close/>
              </a:path>
              <a:path w="2428875" h="885825">
                <a:moveTo>
                  <a:pt x="2390775" y="0"/>
                </a:moveTo>
                <a:lnTo>
                  <a:pt x="2390775" y="885825"/>
                </a:lnTo>
                <a:lnTo>
                  <a:pt x="2428875" y="847725"/>
                </a:lnTo>
                <a:lnTo>
                  <a:pt x="2428875" y="38100"/>
                </a:lnTo>
                <a:lnTo>
                  <a:pt x="2390775" y="0"/>
                </a:lnTo>
                <a:close/>
              </a:path>
              <a:path w="2428875" h="885825">
                <a:moveTo>
                  <a:pt x="2428875" y="847725"/>
                </a:moveTo>
                <a:lnTo>
                  <a:pt x="2390775" y="885825"/>
                </a:lnTo>
                <a:lnTo>
                  <a:pt x="2428875" y="885825"/>
                </a:lnTo>
                <a:lnTo>
                  <a:pt x="2428875" y="847725"/>
                </a:lnTo>
                <a:close/>
              </a:path>
              <a:path w="2428875" h="885825">
                <a:moveTo>
                  <a:pt x="38100" y="0"/>
                </a:moveTo>
                <a:lnTo>
                  <a:pt x="0" y="0"/>
                </a:lnTo>
                <a:lnTo>
                  <a:pt x="0" y="38100"/>
                </a:lnTo>
                <a:lnTo>
                  <a:pt x="38100" y="0"/>
                </a:lnTo>
                <a:close/>
              </a:path>
              <a:path w="2428875" h="885825">
                <a:moveTo>
                  <a:pt x="2390775" y="0"/>
                </a:moveTo>
                <a:lnTo>
                  <a:pt x="38100" y="0"/>
                </a:lnTo>
                <a:lnTo>
                  <a:pt x="38100" y="38100"/>
                </a:lnTo>
                <a:lnTo>
                  <a:pt x="2390775" y="38100"/>
                </a:lnTo>
                <a:lnTo>
                  <a:pt x="2390775" y="0"/>
                </a:lnTo>
                <a:close/>
              </a:path>
              <a:path w="2428875" h="885825">
                <a:moveTo>
                  <a:pt x="2428875" y="0"/>
                </a:moveTo>
                <a:lnTo>
                  <a:pt x="2390775" y="0"/>
                </a:lnTo>
                <a:lnTo>
                  <a:pt x="2428875" y="38100"/>
                </a:lnTo>
                <a:lnTo>
                  <a:pt x="2428875" y="0"/>
                </a:lnTo>
                <a:close/>
              </a:path>
            </a:pathLst>
          </a:custGeom>
          <a:solidFill>
            <a:srgbClr val="77A1BA"/>
          </a:solidFill>
        </p:spPr>
        <p:txBody>
          <a:bodyPr wrap="square" lIns="0" tIns="0" rIns="0" bIns="0" rtlCol="0"/>
          <a:lstStyle/>
          <a:p>
            <a:endParaRPr/>
          </a:p>
        </p:txBody>
      </p:sp>
      <p:sp>
        <p:nvSpPr>
          <p:cNvPr id="5" name="object 5"/>
          <p:cNvSpPr txBox="1"/>
          <p:nvPr/>
        </p:nvSpPr>
        <p:spPr>
          <a:xfrm>
            <a:off x="1019175" y="2524188"/>
            <a:ext cx="2428875" cy="426084"/>
          </a:xfrm>
          <a:prstGeom prst="rect">
            <a:avLst/>
          </a:prstGeom>
        </p:spPr>
        <p:txBody>
          <a:bodyPr vert="horz" wrap="square" lIns="0" tIns="15875" rIns="0" bIns="0" rtlCol="0">
            <a:spAutoFit/>
          </a:bodyPr>
          <a:lstStyle/>
          <a:p>
            <a:pPr marL="330835">
              <a:lnSpc>
                <a:spcPct val="100000"/>
              </a:lnSpc>
              <a:spcBef>
                <a:spcPts val="125"/>
              </a:spcBef>
            </a:pPr>
            <a:r>
              <a:rPr sz="2600" spc="5" dirty="0">
                <a:solidFill>
                  <a:srgbClr val="FFFFFF"/>
                </a:solidFill>
                <a:latin typeface="Franklin Gothic Book"/>
                <a:cs typeface="Franklin Gothic Book"/>
              </a:rPr>
              <a:t>Algol </a:t>
            </a:r>
            <a:r>
              <a:rPr sz="2600" spc="-20" dirty="0">
                <a:solidFill>
                  <a:srgbClr val="FFFFFF"/>
                </a:solidFill>
                <a:latin typeface="Franklin Gothic Book"/>
                <a:cs typeface="Franklin Gothic Book"/>
              </a:rPr>
              <a:t>to </a:t>
            </a:r>
            <a:r>
              <a:rPr sz="2600" spc="25" dirty="0">
                <a:solidFill>
                  <a:srgbClr val="FFFFFF"/>
                </a:solidFill>
                <a:latin typeface="Franklin Gothic Book"/>
                <a:cs typeface="Franklin Gothic Book"/>
              </a:rPr>
              <a:t>PL</a:t>
            </a:r>
            <a:r>
              <a:rPr sz="2600" spc="-135" dirty="0">
                <a:solidFill>
                  <a:srgbClr val="FFFFFF"/>
                </a:solidFill>
                <a:latin typeface="Franklin Gothic Book"/>
                <a:cs typeface="Franklin Gothic Book"/>
              </a:rPr>
              <a:t> </a:t>
            </a:r>
            <a:r>
              <a:rPr sz="2600" dirty="0">
                <a:solidFill>
                  <a:srgbClr val="FFFFFF"/>
                </a:solidFill>
                <a:latin typeface="Franklin Gothic Book"/>
                <a:cs typeface="Franklin Gothic Book"/>
              </a:rPr>
              <a:t>/I</a:t>
            </a:r>
            <a:endParaRPr sz="2600">
              <a:latin typeface="Franklin Gothic Book"/>
              <a:cs typeface="Franklin Gothic Book"/>
            </a:endParaRPr>
          </a:p>
        </p:txBody>
      </p:sp>
      <p:sp>
        <p:nvSpPr>
          <p:cNvPr id="6" name="object 6"/>
          <p:cNvSpPr/>
          <p:nvPr/>
        </p:nvSpPr>
        <p:spPr>
          <a:xfrm>
            <a:off x="1019175" y="3209925"/>
            <a:ext cx="2428875" cy="2181225"/>
          </a:xfrm>
          <a:custGeom>
            <a:avLst/>
            <a:gdLst/>
            <a:ahLst/>
            <a:cxnLst/>
            <a:rect l="l" t="t" r="r" b="b"/>
            <a:pathLst>
              <a:path w="2428875" h="2181225">
                <a:moveTo>
                  <a:pt x="0" y="2181225"/>
                </a:moveTo>
                <a:lnTo>
                  <a:pt x="2428875" y="2181225"/>
                </a:lnTo>
                <a:lnTo>
                  <a:pt x="2428875" y="0"/>
                </a:lnTo>
                <a:lnTo>
                  <a:pt x="0" y="0"/>
                </a:lnTo>
                <a:lnTo>
                  <a:pt x="0" y="2181225"/>
                </a:lnTo>
                <a:close/>
              </a:path>
            </a:pathLst>
          </a:custGeom>
          <a:solidFill>
            <a:srgbClr val="D5DFE7">
              <a:alpha val="90194"/>
            </a:srgbClr>
          </a:solidFill>
        </p:spPr>
        <p:txBody>
          <a:bodyPr wrap="square" lIns="0" tIns="0" rIns="0" bIns="0" rtlCol="0"/>
          <a:lstStyle/>
          <a:p>
            <a:endParaRPr/>
          </a:p>
        </p:txBody>
      </p:sp>
      <p:sp>
        <p:nvSpPr>
          <p:cNvPr id="7" name="object 7"/>
          <p:cNvSpPr/>
          <p:nvPr/>
        </p:nvSpPr>
        <p:spPr>
          <a:xfrm>
            <a:off x="1019175" y="3209925"/>
            <a:ext cx="2428875" cy="2181225"/>
          </a:xfrm>
          <a:custGeom>
            <a:avLst/>
            <a:gdLst/>
            <a:ahLst/>
            <a:cxnLst/>
            <a:rect l="l" t="t" r="r" b="b"/>
            <a:pathLst>
              <a:path w="2428875" h="2181225">
                <a:moveTo>
                  <a:pt x="0" y="2143125"/>
                </a:moveTo>
                <a:lnTo>
                  <a:pt x="0" y="2181225"/>
                </a:lnTo>
                <a:lnTo>
                  <a:pt x="38100" y="2181225"/>
                </a:lnTo>
                <a:lnTo>
                  <a:pt x="0" y="2143125"/>
                </a:lnTo>
                <a:close/>
              </a:path>
              <a:path w="2428875" h="2181225">
                <a:moveTo>
                  <a:pt x="38100" y="0"/>
                </a:moveTo>
                <a:lnTo>
                  <a:pt x="0" y="38100"/>
                </a:lnTo>
                <a:lnTo>
                  <a:pt x="0" y="2143125"/>
                </a:lnTo>
                <a:lnTo>
                  <a:pt x="38100" y="2181225"/>
                </a:lnTo>
                <a:lnTo>
                  <a:pt x="38100" y="0"/>
                </a:lnTo>
                <a:close/>
              </a:path>
              <a:path w="2428875" h="2181225">
                <a:moveTo>
                  <a:pt x="2390775" y="2143125"/>
                </a:moveTo>
                <a:lnTo>
                  <a:pt x="38100" y="2143125"/>
                </a:lnTo>
                <a:lnTo>
                  <a:pt x="38100" y="2181225"/>
                </a:lnTo>
                <a:lnTo>
                  <a:pt x="2390775" y="2181225"/>
                </a:lnTo>
                <a:lnTo>
                  <a:pt x="2390775" y="2143125"/>
                </a:lnTo>
                <a:close/>
              </a:path>
              <a:path w="2428875" h="2181225">
                <a:moveTo>
                  <a:pt x="2390775" y="0"/>
                </a:moveTo>
                <a:lnTo>
                  <a:pt x="2390775" y="2181225"/>
                </a:lnTo>
                <a:lnTo>
                  <a:pt x="2428875" y="2143125"/>
                </a:lnTo>
                <a:lnTo>
                  <a:pt x="2428875" y="38100"/>
                </a:lnTo>
                <a:lnTo>
                  <a:pt x="2390775" y="0"/>
                </a:lnTo>
                <a:close/>
              </a:path>
              <a:path w="2428875" h="2181225">
                <a:moveTo>
                  <a:pt x="2428875" y="2143125"/>
                </a:moveTo>
                <a:lnTo>
                  <a:pt x="2390775" y="2181225"/>
                </a:lnTo>
                <a:lnTo>
                  <a:pt x="2428875" y="2181225"/>
                </a:lnTo>
                <a:lnTo>
                  <a:pt x="2428875" y="2143125"/>
                </a:lnTo>
                <a:close/>
              </a:path>
              <a:path w="2428875" h="2181225">
                <a:moveTo>
                  <a:pt x="38100" y="0"/>
                </a:moveTo>
                <a:lnTo>
                  <a:pt x="0" y="0"/>
                </a:lnTo>
                <a:lnTo>
                  <a:pt x="0" y="38100"/>
                </a:lnTo>
                <a:lnTo>
                  <a:pt x="38100" y="0"/>
                </a:lnTo>
                <a:close/>
              </a:path>
              <a:path w="2428875" h="2181225">
                <a:moveTo>
                  <a:pt x="2390775" y="0"/>
                </a:moveTo>
                <a:lnTo>
                  <a:pt x="38100" y="0"/>
                </a:lnTo>
                <a:lnTo>
                  <a:pt x="38100" y="38100"/>
                </a:lnTo>
                <a:lnTo>
                  <a:pt x="2390775" y="38100"/>
                </a:lnTo>
                <a:lnTo>
                  <a:pt x="2390775" y="0"/>
                </a:lnTo>
                <a:close/>
              </a:path>
              <a:path w="2428875" h="2181225">
                <a:moveTo>
                  <a:pt x="2428875" y="0"/>
                </a:moveTo>
                <a:lnTo>
                  <a:pt x="2390775" y="0"/>
                </a:lnTo>
                <a:lnTo>
                  <a:pt x="2428875" y="38100"/>
                </a:lnTo>
                <a:lnTo>
                  <a:pt x="2428875" y="0"/>
                </a:lnTo>
                <a:close/>
              </a:path>
            </a:pathLst>
          </a:custGeom>
          <a:solidFill>
            <a:srgbClr val="D5DFE7">
              <a:alpha val="90194"/>
            </a:srgbClr>
          </a:solidFill>
        </p:spPr>
        <p:txBody>
          <a:bodyPr wrap="square" lIns="0" tIns="0" rIns="0" bIns="0" rtlCol="0"/>
          <a:lstStyle/>
          <a:p>
            <a:endParaRPr/>
          </a:p>
        </p:txBody>
      </p:sp>
      <p:sp>
        <p:nvSpPr>
          <p:cNvPr id="8" name="object 8"/>
          <p:cNvSpPr txBox="1"/>
          <p:nvPr/>
        </p:nvSpPr>
        <p:spPr>
          <a:xfrm>
            <a:off x="1019175" y="3275710"/>
            <a:ext cx="2428875" cy="1885950"/>
          </a:xfrm>
          <a:prstGeom prst="rect">
            <a:avLst/>
          </a:prstGeom>
        </p:spPr>
        <p:txBody>
          <a:bodyPr vert="horz" wrap="square" lIns="0" tIns="79375" rIns="0" bIns="0" rtlCol="0">
            <a:spAutoFit/>
          </a:bodyPr>
          <a:lstStyle/>
          <a:p>
            <a:pPr marL="370840" marR="771525" indent="-228600">
              <a:lnSpc>
                <a:spcPts val="2630"/>
              </a:lnSpc>
              <a:spcBef>
                <a:spcPts val="625"/>
              </a:spcBef>
              <a:buSzPct val="96153"/>
              <a:buChar char="•"/>
              <a:tabLst>
                <a:tab pos="370840" algn="l"/>
              </a:tabLst>
            </a:pPr>
            <a:r>
              <a:rPr sz="2600" spc="-5" dirty="0">
                <a:latin typeface="Franklin Gothic Book"/>
                <a:cs typeface="Franklin Gothic Book"/>
              </a:rPr>
              <a:t>Block  </a:t>
            </a:r>
            <a:r>
              <a:rPr sz="2600" spc="-10" dirty="0">
                <a:latin typeface="Franklin Gothic Book"/>
                <a:cs typeface="Franklin Gothic Book"/>
              </a:rPr>
              <a:t>s</a:t>
            </a:r>
            <a:r>
              <a:rPr sz="2600" spc="15" dirty="0">
                <a:latin typeface="Franklin Gothic Book"/>
                <a:cs typeface="Franklin Gothic Book"/>
              </a:rPr>
              <a:t>t</a:t>
            </a:r>
            <a:r>
              <a:rPr sz="2600" spc="35" dirty="0">
                <a:latin typeface="Franklin Gothic Book"/>
                <a:cs typeface="Franklin Gothic Book"/>
              </a:rPr>
              <a:t>r</a:t>
            </a:r>
            <a:r>
              <a:rPr sz="2600" spc="10" dirty="0">
                <a:latin typeface="Franklin Gothic Book"/>
                <a:cs typeface="Franklin Gothic Book"/>
              </a:rPr>
              <a:t>u</a:t>
            </a:r>
            <a:r>
              <a:rPr sz="2600" spc="-10" dirty="0">
                <a:latin typeface="Franklin Gothic Book"/>
                <a:cs typeface="Franklin Gothic Book"/>
              </a:rPr>
              <a:t>c</a:t>
            </a:r>
            <a:r>
              <a:rPr sz="2600" spc="15" dirty="0">
                <a:latin typeface="Franklin Gothic Book"/>
                <a:cs typeface="Franklin Gothic Book"/>
              </a:rPr>
              <a:t>t</a:t>
            </a:r>
            <a:r>
              <a:rPr sz="2600" spc="10" dirty="0">
                <a:latin typeface="Franklin Gothic Book"/>
                <a:cs typeface="Franklin Gothic Book"/>
              </a:rPr>
              <a:t>u</a:t>
            </a:r>
            <a:r>
              <a:rPr sz="2600" spc="40" dirty="0">
                <a:latin typeface="Franklin Gothic Book"/>
                <a:cs typeface="Franklin Gothic Book"/>
              </a:rPr>
              <a:t>r</a:t>
            </a:r>
            <a:r>
              <a:rPr sz="2600" spc="10" dirty="0">
                <a:latin typeface="Franklin Gothic Book"/>
                <a:cs typeface="Franklin Gothic Book"/>
              </a:rPr>
              <a:t>e</a:t>
            </a:r>
            <a:endParaRPr sz="2600">
              <a:latin typeface="Franklin Gothic Book"/>
              <a:cs typeface="Franklin Gothic Book"/>
            </a:endParaRPr>
          </a:p>
          <a:p>
            <a:pPr marL="370840" marR="466090" indent="-228600">
              <a:lnSpc>
                <a:spcPts val="2700"/>
              </a:lnSpc>
              <a:spcBef>
                <a:spcPts val="395"/>
              </a:spcBef>
              <a:buSzPct val="96153"/>
              <a:buChar char="•"/>
              <a:tabLst>
                <a:tab pos="370840" algn="l"/>
              </a:tabLst>
            </a:pPr>
            <a:r>
              <a:rPr sz="2600" dirty="0">
                <a:latin typeface="Franklin Gothic Book"/>
                <a:cs typeface="Franklin Gothic Book"/>
              </a:rPr>
              <a:t>Control  </a:t>
            </a:r>
            <a:r>
              <a:rPr sz="2600" spc="-15" dirty="0">
                <a:latin typeface="Franklin Gothic Book"/>
                <a:cs typeface="Franklin Gothic Book"/>
              </a:rPr>
              <a:t>s</a:t>
            </a:r>
            <a:r>
              <a:rPr sz="2600" spc="15" dirty="0">
                <a:latin typeface="Franklin Gothic Book"/>
                <a:cs typeface="Franklin Gothic Book"/>
              </a:rPr>
              <a:t>t</a:t>
            </a:r>
            <a:r>
              <a:rPr sz="2600" spc="45" dirty="0">
                <a:latin typeface="Franklin Gothic Book"/>
                <a:cs typeface="Franklin Gothic Book"/>
              </a:rPr>
              <a:t>a</a:t>
            </a:r>
            <a:r>
              <a:rPr sz="2600" spc="-55" dirty="0">
                <a:latin typeface="Franklin Gothic Book"/>
                <a:cs typeface="Franklin Gothic Book"/>
              </a:rPr>
              <a:t>t</a:t>
            </a:r>
            <a:r>
              <a:rPr sz="2600" spc="-5" dirty="0">
                <a:latin typeface="Franklin Gothic Book"/>
                <a:cs typeface="Franklin Gothic Book"/>
              </a:rPr>
              <a:t>e</a:t>
            </a:r>
            <a:r>
              <a:rPr sz="2600" spc="-20" dirty="0">
                <a:latin typeface="Franklin Gothic Book"/>
                <a:cs typeface="Franklin Gothic Book"/>
              </a:rPr>
              <a:t>m</a:t>
            </a:r>
            <a:r>
              <a:rPr sz="2600" spc="-5" dirty="0">
                <a:latin typeface="Franklin Gothic Book"/>
                <a:cs typeface="Franklin Gothic Book"/>
              </a:rPr>
              <a:t>e</a:t>
            </a:r>
            <a:r>
              <a:rPr sz="2600" spc="15" dirty="0">
                <a:latin typeface="Franklin Gothic Book"/>
                <a:cs typeface="Franklin Gothic Book"/>
              </a:rPr>
              <a:t>nt</a:t>
            </a:r>
            <a:r>
              <a:rPr sz="2600" spc="10" dirty="0">
                <a:latin typeface="Franklin Gothic Book"/>
                <a:cs typeface="Franklin Gothic Book"/>
              </a:rPr>
              <a:t>s</a:t>
            </a:r>
            <a:endParaRPr sz="2600">
              <a:latin typeface="Franklin Gothic Book"/>
              <a:cs typeface="Franklin Gothic Book"/>
            </a:endParaRPr>
          </a:p>
          <a:p>
            <a:pPr marL="370840" indent="-228600">
              <a:lnSpc>
                <a:spcPts val="3065"/>
              </a:lnSpc>
              <a:buSzPct val="96153"/>
              <a:buChar char="•"/>
              <a:tabLst>
                <a:tab pos="370840" algn="l"/>
              </a:tabLst>
            </a:pPr>
            <a:r>
              <a:rPr sz="2600" spc="-5" dirty="0">
                <a:latin typeface="Franklin Gothic Book"/>
                <a:cs typeface="Franklin Gothic Book"/>
              </a:rPr>
              <a:t>Recursion</a:t>
            </a:r>
            <a:endParaRPr sz="2600">
              <a:latin typeface="Franklin Gothic Book"/>
              <a:cs typeface="Franklin Gothic Book"/>
            </a:endParaRPr>
          </a:p>
        </p:txBody>
      </p:sp>
      <p:sp>
        <p:nvSpPr>
          <p:cNvPr id="9" name="object 9"/>
          <p:cNvSpPr/>
          <p:nvPr/>
        </p:nvSpPr>
        <p:spPr>
          <a:xfrm>
            <a:off x="3790950" y="2324100"/>
            <a:ext cx="2428875" cy="885825"/>
          </a:xfrm>
          <a:custGeom>
            <a:avLst/>
            <a:gdLst/>
            <a:ahLst/>
            <a:cxnLst/>
            <a:rect l="l" t="t" r="r" b="b"/>
            <a:pathLst>
              <a:path w="2428875" h="885825">
                <a:moveTo>
                  <a:pt x="0" y="885825"/>
                </a:moveTo>
                <a:lnTo>
                  <a:pt x="2428875" y="885825"/>
                </a:lnTo>
                <a:lnTo>
                  <a:pt x="2428875" y="0"/>
                </a:lnTo>
                <a:lnTo>
                  <a:pt x="0" y="0"/>
                </a:lnTo>
                <a:lnTo>
                  <a:pt x="0" y="885825"/>
                </a:lnTo>
                <a:close/>
              </a:path>
            </a:pathLst>
          </a:custGeom>
          <a:solidFill>
            <a:srgbClr val="8779C9"/>
          </a:solidFill>
        </p:spPr>
        <p:txBody>
          <a:bodyPr wrap="square" lIns="0" tIns="0" rIns="0" bIns="0" rtlCol="0"/>
          <a:lstStyle/>
          <a:p>
            <a:endParaRPr/>
          </a:p>
        </p:txBody>
      </p:sp>
      <p:sp>
        <p:nvSpPr>
          <p:cNvPr id="10" name="object 10"/>
          <p:cNvSpPr/>
          <p:nvPr/>
        </p:nvSpPr>
        <p:spPr>
          <a:xfrm>
            <a:off x="3790950" y="2324100"/>
            <a:ext cx="2428875" cy="885825"/>
          </a:xfrm>
          <a:custGeom>
            <a:avLst/>
            <a:gdLst/>
            <a:ahLst/>
            <a:cxnLst/>
            <a:rect l="l" t="t" r="r" b="b"/>
            <a:pathLst>
              <a:path w="2428875" h="885825">
                <a:moveTo>
                  <a:pt x="0" y="847725"/>
                </a:moveTo>
                <a:lnTo>
                  <a:pt x="0" y="885825"/>
                </a:lnTo>
                <a:lnTo>
                  <a:pt x="38100" y="885825"/>
                </a:lnTo>
                <a:lnTo>
                  <a:pt x="0" y="847725"/>
                </a:lnTo>
                <a:close/>
              </a:path>
              <a:path w="2428875" h="885825">
                <a:moveTo>
                  <a:pt x="38100" y="0"/>
                </a:moveTo>
                <a:lnTo>
                  <a:pt x="0" y="38100"/>
                </a:lnTo>
                <a:lnTo>
                  <a:pt x="0" y="847725"/>
                </a:lnTo>
                <a:lnTo>
                  <a:pt x="38100" y="885825"/>
                </a:lnTo>
                <a:lnTo>
                  <a:pt x="38100" y="0"/>
                </a:lnTo>
                <a:close/>
              </a:path>
              <a:path w="2428875" h="885825">
                <a:moveTo>
                  <a:pt x="2390775" y="847725"/>
                </a:moveTo>
                <a:lnTo>
                  <a:pt x="38100" y="847725"/>
                </a:lnTo>
                <a:lnTo>
                  <a:pt x="38100" y="885825"/>
                </a:lnTo>
                <a:lnTo>
                  <a:pt x="2390775" y="885825"/>
                </a:lnTo>
                <a:lnTo>
                  <a:pt x="2390775" y="847725"/>
                </a:lnTo>
                <a:close/>
              </a:path>
              <a:path w="2428875" h="885825">
                <a:moveTo>
                  <a:pt x="2390775" y="0"/>
                </a:moveTo>
                <a:lnTo>
                  <a:pt x="2390775" y="885825"/>
                </a:lnTo>
                <a:lnTo>
                  <a:pt x="2428875" y="847725"/>
                </a:lnTo>
                <a:lnTo>
                  <a:pt x="2428875" y="38100"/>
                </a:lnTo>
                <a:lnTo>
                  <a:pt x="2390775" y="0"/>
                </a:lnTo>
                <a:close/>
              </a:path>
              <a:path w="2428875" h="885825">
                <a:moveTo>
                  <a:pt x="2428875" y="847725"/>
                </a:moveTo>
                <a:lnTo>
                  <a:pt x="2390775" y="885825"/>
                </a:lnTo>
                <a:lnTo>
                  <a:pt x="2428875" y="885825"/>
                </a:lnTo>
                <a:lnTo>
                  <a:pt x="2428875" y="847725"/>
                </a:lnTo>
                <a:close/>
              </a:path>
              <a:path w="2428875" h="885825">
                <a:moveTo>
                  <a:pt x="38100" y="0"/>
                </a:moveTo>
                <a:lnTo>
                  <a:pt x="0" y="0"/>
                </a:lnTo>
                <a:lnTo>
                  <a:pt x="0" y="38100"/>
                </a:lnTo>
                <a:lnTo>
                  <a:pt x="38100" y="0"/>
                </a:lnTo>
                <a:close/>
              </a:path>
              <a:path w="2428875" h="885825">
                <a:moveTo>
                  <a:pt x="2390775" y="0"/>
                </a:moveTo>
                <a:lnTo>
                  <a:pt x="38100" y="0"/>
                </a:lnTo>
                <a:lnTo>
                  <a:pt x="38100" y="38100"/>
                </a:lnTo>
                <a:lnTo>
                  <a:pt x="2390775" y="38100"/>
                </a:lnTo>
                <a:lnTo>
                  <a:pt x="2390775" y="0"/>
                </a:lnTo>
                <a:close/>
              </a:path>
              <a:path w="2428875" h="885825">
                <a:moveTo>
                  <a:pt x="2428875" y="0"/>
                </a:moveTo>
                <a:lnTo>
                  <a:pt x="2390775" y="0"/>
                </a:lnTo>
                <a:lnTo>
                  <a:pt x="2428875" y="38100"/>
                </a:lnTo>
                <a:lnTo>
                  <a:pt x="2428875" y="0"/>
                </a:lnTo>
                <a:close/>
              </a:path>
            </a:pathLst>
          </a:custGeom>
          <a:solidFill>
            <a:srgbClr val="8779C9"/>
          </a:solidFill>
        </p:spPr>
        <p:txBody>
          <a:bodyPr wrap="square" lIns="0" tIns="0" rIns="0" bIns="0" rtlCol="0"/>
          <a:lstStyle/>
          <a:p>
            <a:endParaRPr/>
          </a:p>
        </p:txBody>
      </p:sp>
      <p:sp>
        <p:nvSpPr>
          <p:cNvPr id="11" name="object 11"/>
          <p:cNvSpPr txBox="1"/>
          <p:nvPr/>
        </p:nvSpPr>
        <p:spPr>
          <a:xfrm>
            <a:off x="3790950" y="2355532"/>
            <a:ext cx="2428875" cy="760095"/>
          </a:xfrm>
          <a:prstGeom prst="rect">
            <a:avLst/>
          </a:prstGeom>
        </p:spPr>
        <p:txBody>
          <a:bodyPr vert="horz" wrap="square" lIns="0" tIns="78740" rIns="0" bIns="0" rtlCol="0">
            <a:spAutoFit/>
          </a:bodyPr>
          <a:lstStyle/>
          <a:p>
            <a:pPr marL="547370" marR="537210" indent="114300">
              <a:lnSpc>
                <a:spcPts val="2630"/>
              </a:lnSpc>
              <a:spcBef>
                <a:spcPts val="620"/>
              </a:spcBef>
            </a:pPr>
            <a:r>
              <a:rPr sz="2600" spc="25" dirty="0">
                <a:solidFill>
                  <a:srgbClr val="FFFFFF"/>
                </a:solidFill>
                <a:latin typeface="Franklin Gothic Book"/>
                <a:cs typeface="Franklin Gothic Book"/>
              </a:rPr>
              <a:t>PL </a:t>
            </a:r>
            <a:r>
              <a:rPr sz="2600" spc="10" dirty="0">
                <a:solidFill>
                  <a:srgbClr val="FFFFFF"/>
                </a:solidFill>
                <a:latin typeface="Franklin Gothic Book"/>
                <a:cs typeface="Franklin Gothic Book"/>
              </a:rPr>
              <a:t>/ </a:t>
            </a:r>
            <a:r>
              <a:rPr sz="2600" spc="5" dirty="0">
                <a:solidFill>
                  <a:srgbClr val="FFFFFF"/>
                </a:solidFill>
                <a:latin typeface="Franklin Gothic Book"/>
                <a:cs typeface="Franklin Gothic Book"/>
              </a:rPr>
              <a:t>I </a:t>
            </a:r>
            <a:r>
              <a:rPr sz="2600" spc="-20" dirty="0">
                <a:solidFill>
                  <a:srgbClr val="FFFFFF"/>
                </a:solidFill>
                <a:latin typeface="Franklin Gothic Book"/>
                <a:cs typeface="Franklin Gothic Book"/>
              </a:rPr>
              <a:t>to  </a:t>
            </a:r>
            <a:r>
              <a:rPr sz="2600" spc="-45" dirty="0">
                <a:solidFill>
                  <a:srgbClr val="FFFFFF"/>
                </a:solidFill>
                <a:latin typeface="Franklin Gothic Book"/>
                <a:cs typeface="Franklin Gothic Book"/>
              </a:rPr>
              <a:t>F</a:t>
            </a:r>
            <a:r>
              <a:rPr sz="2600" spc="15" dirty="0">
                <a:solidFill>
                  <a:srgbClr val="FFFFFF"/>
                </a:solidFill>
                <a:latin typeface="Franklin Gothic Book"/>
                <a:cs typeface="Franklin Gothic Book"/>
              </a:rPr>
              <a:t>O</a:t>
            </a:r>
            <a:r>
              <a:rPr sz="2600" spc="-30" dirty="0">
                <a:solidFill>
                  <a:srgbClr val="FFFFFF"/>
                </a:solidFill>
                <a:latin typeface="Franklin Gothic Book"/>
                <a:cs typeface="Franklin Gothic Book"/>
              </a:rPr>
              <a:t>R</a:t>
            </a:r>
            <a:r>
              <a:rPr sz="2600" spc="5" dirty="0">
                <a:solidFill>
                  <a:srgbClr val="FFFFFF"/>
                </a:solidFill>
                <a:latin typeface="Franklin Gothic Book"/>
                <a:cs typeface="Franklin Gothic Book"/>
              </a:rPr>
              <a:t>T</a:t>
            </a:r>
            <a:r>
              <a:rPr sz="2600" spc="-20" dirty="0">
                <a:solidFill>
                  <a:srgbClr val="FFFFFF"/>
                </a:solidFill>
                <a:latin typeface="Franklin Gothic Book"/>
                <a:cs typeface="Franklin Gothic Book"/>
              </a:rPr>
              <a:t>R</a:t>
            </a:r>
            <a:r>
              <a:rPr sz="2600" spc="30" dirty="0">
                <a:solidFill>
                  <a:srgbClr val="FFFFFF"/>
                </a:solidFill>
                <a:latin typeface="Franklin Gothic Book"/>
                <a:cs typeface="Franklin Gothic Book"/>
              </a:rPr>
              <a:t>A</a:t>
            </a:r>
            <a:r>
              <a:rPr sz="2600" spc="15" dirty="0">
                <a:solidFill>
                  <a:srgbClr val="FFFFFF"/>
                </a:solidFill>
                <a:latin typeface="Franklin Gothic Book"/>
                <a:cs typeface="Franklin Gothic Book"/>
              </a:rPr>
              <a:t>N</a:t>
            </a:r>
            <a:endParaRPr sz="2600">
              <a:latin typeface="Franklin Gothic Book"/>
              <a:cs typeface="Franklin Gothic Book"/>
            </a:endParaRPr>
          </a:p>
        </p:txBody>
      </p:sp>
      <p:sp>
        <p:nvSpPr>
          <p:cNvPr id="12" name="object 12"/>
          <p:cNvSpPr/>
          <p:nvPr/>
        </p:nvSpPr>
        <p:spPr>
          <a:xfrm>
            <a:off x="3790950" y="3209925"/>
            <a:ext cx="2428875" cy="2181225"/>
          </a:xfrm>
          <a:custGeom>
            <a:avLst/>
            <a:gdLst/>
            <a:ahLst/>
            <a:cxnLst/>
            <a:rect l="l" t="t" r="r" b="b"/>
            <a:pathLst>
              <a:path w="2428875" h="2181225">
                <a:moveTo>
                  <a:pt x="0" y="2181225"/>
                </a:moveTo>
                <a:lnTo>
                  <a:pt x="2428875" y="2181225"/>
                </a:lnTo>
                <a:lnTo>
                  <a:pt x="2428875" y="0"/>
                </a:lnTo>
                <a:lnTo>
                  <a:pt x="0" y="0"/>
                </a:lnTo>
                <a:lnTo>
                  <a:pt x="0" y="2181225"/>
                </a:lnTo>
                <a:close/>
              </a:path>
            </a:pathLst>
          </a:custGeom>
          <a:solidFill>
            <a:srgbClr val="DBD5EB">
              <a:alpha val="90194"/>
            </a:srgbClr>
          </a:solidFill>
        </p:spPr>
        <p:txBody>
          <a:bodyPr wrap="square" lIns="0" tIns="0" rIns="0" bIns="0" rtlCol="0"/>
          <a:lstStyle/>
          <a:p>
            <a:endParaRPr/>
          </a:p>
        </p:txBody>
      </p:sp>
      <p:sp>
        <p:nvSpPr>
          <p:cNvPr id="13" name="object 13"/>
          <p:cNvSpPr/>
          <p:nvPr/>
        </p:nvSpPr>
        <p:spPr>
          <a:xfrm>
            <a:off x="3790950" y="3209925"/>
            <a:ext cx="2428875" cy="2181225"/>
          </a:xfrm>
          <a:custGeom>
            <a:avLst/>
            <a:gdLst/>
            <a:ahLst/>
            <a:cxnLst/>
            <a:rect l="l" t="t" r="r" b="b"/>
            <a:pathLst>
              <a:path w="2428875" h="2181225">
                <a:moveTo>
                  <a:pt x="0" y="2143125"/>
                </a:moveTo>
                <a:lnTo>
                  <a:pt x="0" y="2181225"/>
                </a:lnTo>
                <a:lnTo>
                  <a:pt x="38100" y="2181225"/>
                </a:lnTo>
                <a:lnTo>
                  <a:pt x="0" y="2143125"/>
                </a:lnTo>
                <a:close/>
              </a:path>
              <a:path w="2428875" h="2181225">
                <a:moveTo>
                  <a:pt x="38100" y="0"/>
                </a:moveTo>
                <a:lnTo>
                  <a:pt x="0" y="38100"/>
                </a:lnTo>
                <a:lnTo>
                  <a:pt x="0" y="2143125"/>
                </a:lnTo>
                <a:lnTo>
                  <a:pt x="38100" y="2181225"/>
                </a:lnTo>
                <a:lnTo>
                  <a:pt x="38100" y="0"/>
                </a:lnTo>
                <a:close/>
              </a:path>
              <a:path w="2428875" h="2181225">
                <a:moveTo>
                  <a:pt x="2390775" y="2143125"/>
                </a:moveTo>
                <a:lnTo>
                  <a:pt x="38100" y="2143125"/>
                </a:lnTo>
                <a:lnTo>
                  <a:pt x="38100" y="2181225"/>
                </a:lnTo>
                <a:lnTo>
                  <a:pt x="2390775" y="2181225"/>
                </a:lnTo>
                <a:lnTo>
                  <a:pt x="2390775" y="2143125"/>
                </a:lnTo>
                <a:close/>
              </a:path>
              <a:path w="2428875" h="2181225">
                <a:moveTo>
                  <a:pt x="2390775" y="0"/>
                </a:moveTo>
                <a:lnTo>
                  <a:pt x="2390775" y="2181225"/>
                </a:lnTo>
                <a:lnTo>
                  <a:pt x="2428875" y="2143125"/>
                </a:lnTo>
                <a:lnTo>
                  <a:pt x="2428875" y="38100"/>
                </a:lnTo>
                <a:lnTo>
                  <a:pt x="2390775" y="0"/>
                </a:lnTo>
                <a:close/>
              </a:path>
              <a:path w="2428875" h="2181225">
                <a:moveTo>
                  <a:pt x="2428875" y="2143125"/>
                </a:moveTo>
                <a:lnTo>
                  <a:pt x="2390775" y="2181225"/>
                </a:lnTo>
                <a:lnTo>
                  <a:pt x="2428875" y="2181225"/>
                </a:lnTo>
                <a:lnTo>
                  <a:pt x="2428875" y="2143125"/>
                </a:lnTo>
                <a:close/>
              </a:path>
              <a:path w="2428875" h="2181225">
                <a:moveTo>
                  <a:pt x="38100" y="0"/>
                </a:moveTo>
                <a:lnTo>
                  <a:pt x="0" y="0"/>
                </a:lnTo>
                <a:lnTo>
                  <a:pt x="0" y="38100"/>
                </a:lnTo>
                <a:lnTo>
                  <a:pt x="38100" y="0"/>
                </a:lnTo>
                <a:close/>
              </a:path>
              <a:path w="2428875" h="2181225">
                <a:moveTo>
                  <a:pt x="2390775" y="0"/>
                </a:moveTo>
                <a:lnTo>
                  <a:pt x="38100" y="0"/>
                </a:lnTo>
                <a:lnTo>
                  <a:pt x="38100" y="38100"/>
                </a:lnTo>
                <a:lnTo>
                  <a:pt x="2390775" y="38100"/>
                </a:lnTo>
                <a:lnTo>
                  <a:pt x="2390775" y="0"/>
                </a:lnTo>
                <a:close/>
              </a:path>
              <a:path w="2428875" h="2181225">
                <a:moveTo>
                  <a:pt x="2428875" y="0"/>
                </a:moveTo>
                <a:lnTo>
                  <a:pt x="2390775" y="0"/>
                </a:lnTo>
                <a:lnTo>
                  <a:pt x="2428875" y="38100"/>
                </a:lnTo>
                <a:lnTo>
                  <a:pt x="2428875" y="0"/>
                </a:lnTo>
                <a:close/>
              </a:path>
            </a:pathLst>
          </a:custGeom>
          <a:solidFill>
            <a:srgbClr val="DBD5EB">
              <a:alpha val="90194"/>
            </a:srgbClr>
          </a:solidFill>
        </p:spPr>
        <p:txBody>
          <a:bodyPr wrap="square" lIns="0" tIns="0" rIns="0" bIns="0" rtlCol="0"/>
          <a:lstStyle/>
          <a:p>
            <a:endParaRPr/>
          </a:p>
        </p:txBody>
      </p:sp>
      <p:sp>
        <p:nvSpPr>
          <p:cNvPr id="14" name="object 14"/>
          <p:cNvSpPr txBox="1"/>
          <p:nvPr/>
        </p:nvSpPr>
        <p:spPr>
          <a:xfrm>
            <a:off x="3790950" y="3275710"/>
            <a:ext cx="2428875" cy="817244"/>
          </a:xfrm>
          <a:prstGeom prst="rect">
            <a:avLst/>
          </a:prstGeom>
        </p:spPr>
        <p:txBody>
          <a:bodyPr vert="horz" wrap="square" lIns="0" tIns="16510" rIns="0" bIns="0" rtlCol="0">
            <a:spAutoFit/>
          </a:bodyPr>
          <a:lstStyle/>
          <a:p>
            <a:pPr marL="368300" indent="-228600">
              <a:lnSpc>
                <a:spcPts val="3100"/>
              </a:lnSpc>
              <a:spcBef>
                <a:spcPts val="130"/>
              </a:spcBef>
              <a:buSzPct val="96153"/>
              <a:buChar char="•"/>
              <a:tabLst>
                <a:tab pos="368300" algn="l"/>
              </a:tabLst>
            </a:pPr>
            <a:r>
              <a:rPr sz="2600" spc="10" dirty="0">
                <a:latin typeface="Franklin Gothic Book"/>
                <a:cs typeface="Franklin Gothic Book"/>
              </a:rPr>
              <a:t>Subprograms</a:t>
            </a:r>
            <a:endParaRPr sz="2600">
              <a:latin typeface="Franklin Gothic Book"/>
              <a:cs typeface="Franklin Gothic Book"/>
            </a:endParaRPr>
          </a:p>
          <a:p>
            <a:pPr marL="368300" indent="-228600">
              <a:lnSpc>
                <a:spcPts val="3100"/>
              </a:lnSpc>
              <a:buSzPct val="96153"/>
              <a:buChar char="•"/>
              <a:tabLst>
                <a:tab pos="368300" algn="l"/>
              </a:tabLst>
            </a:pPr>
            <a:r>
              <a:rPr sz="2600" dirty="0">
                <a:latin typeface="Franklin Gothic Book"/>
                <a:cs typeface="Franklin Gothic Book"/>
              </a:rPr>
              <a:t>Formatted</a:t>
            </a:r>
            <a:r>
              <a:rPr sz="2600" spc="-135" dirty="0">
                <a:latin typeface="Franklin Gothic Book"/>
                <a:cs typeface="Franklin Gothic Book"/>
              </a:rPr>
              <a:t> </a:t>
            </a:r>
            <a:r>
              <a:rPr sz="2600" spc="20" dirty="0">
                <a:latin typeface="Franklin Gothic Book"/>
                <a:cs typeface="Franklin Gothic Book"/>
              </a:rPr>
              <a:t>IO</a:t>
            </a:r>
            <a:endParaRPr sz="2600">
              <a:latin typeface="Franklin Gothic Book"/>
              <a:cs typeface="Franklin Gothic Book"/>
            </a:endParaRPr>
          </a:p>
        </p:txBody>
      </p:sp>
      <p:sp>
        <p:nvSpPr>
          <p:cNvPr id="15" name="object 15"/>
          <p:cNvSpPr/>
          <p:nvPr/>
        </p:nvSpPr>
        <p:spPr>
          <a:xfrm>
            <a:off x="6553200" y="2324100"/>
            <a:ext cx="2428875" cy="885825"/>
          </a:xfrm>
          <a:custGeom>
            <a:avLst/>
            <a:gdLst/>
            <a:ahLst/>
            <a:cxnLst/>
            <a:rect l="l" t="t" r="r" b="b"/>
            <a:pathLst>
              <a:path w="2428875" h="885825">
                <a:moveTo>
                  <a:pt x="0" y="885825"/>
                </a:moveTo>
                <a:lnTo>
                  <a:pt x="2428875" y="885825"/>
                </a:lnTo>
                <a:lnTo>
                  <a:pt x="2428875" y="0"/>
                </a:lnTo>
                <a:lnTo>
                  <a:pt x="0" y="0"/>
                </a:lnTo>
                <a:lnTo>
                  <a:pt x="0" y="885825"/>
                </a:lnTo>
                <a:close/>
              </a:path>
            </a:pathLst>
          </a:custGeom>
          <a:solidFill>
            <a:srgbClr val="D67CD5"/>
          </a:solidFill>
        </p:spPr>
        <p:txBody>
          <a:bodyPr wrap="square" lIns="0" tIns="0" rIns="0" bIns="0" rtlCol="0"/>
          <a:lstStyle/>
          <a:p>
            <a:endParaRPr/>
          </a:p>
        </p:txBody>
      </p:sp>
      <p:sp>
        <p:nvSpPr>
          <p:cNvPr id="16" name="object 16"/>
          <p:cNvSpPr/>
          <p:nvPr/>
        </p:nvSpPr>
        <p:spPr>
          <a:xfrm>
            <a:off x="6553200" y="2324100"/>
            <a:ext cx="2428875" cy="885825"/>
          </a:xfrm>
          <a:custGeom>
            <a:avLst/>
            <a:gdLst/>
            <a:ahLst/>
            <a:cxnLst/>
            <a:rect l="l" t="t" r="r" b="b"/>
            <a:pathLst>
              <a:path w="2428875" h="885825">
                <a:moveTo>
                  <a:pt x="0" y="847725"/>
                </a:moveTo>
                <a:lnTo>
                  <a:pt x="0" y="885825"/>
                </a:lnTo>
                <a:lnTo>
                  <a:pt x="38100" y="885825"/>
                </a:lnTo>
                <a:lnTo>
                  <a:pt x="0" y="847725"/>
                </a:lnTo>
                <a:close/>
              </a:path>
              <a:path w="2428875" h="885825">
                <a:moveTo>
                  <a:pt x="38100" y="0"/>
                </a:moveTo>
                <a:lnTo>
                  <a:pt x="0" y="38100"/>
                </a:lnTo>
                <a:lnTo>
                  <a:pt x="0" y="847725"/>
                </a:lnTo>
                <a:lnTo>
                  <a:pt x="38100" y="885825"/>
                </a:lnTo>
                <a:lnTo>
                  <a:pt x="38100" y="0"/>
                </a:lnTo>
                <a:close/>
              </a:path>
              <a:path w="2428875" h="885825">
                <a:moveTo>
                  <a:pt x="2390775" y="847725"/>
                </a:moveTo>
                <a:lnTo>
                  <a:pt x="38100" y="847725"/>
                </a:lnTo>
                <a:lnTo>
                  <a:pt x="38100" y="885825"/>
                </a:lnTo>
                <a:lnTo>
                  <a:pt x="2390775" y="885825"/>
                </a:lnTo>
                <a:lnTo>
                  <a:pt x="2390775" y="847725"/>
                </a:lnTo>
                <a:close/>
              </a:path>
              <a:path w="2428875" h="885825">
                <a:moveTo>
                  <a:pt x="2390775" y="0"/>
                </a:moveTo>
                <a:lnTo>
                  <a:pt x="2390775" y="885825"/>
                </a:lnTo>
                <a:lnTo>
                  <a:pt x="2428875" y="847725"/>
                </a:lnTo>
                <a:lnTo>
                  <a:pt x="2428875" y="38100"/>
                </a:lnTo>
                <a:lnTo>
                  <a:pt x="2390775" y="0"/>
                </a:lnTo>
                <a:close/>
              </a:path>
              <a:path w="2428875" h="885825">
                <a:moveTo>
                  <a:pt x="2428875" y="847725"/>
                </a:moveTo>
                <a:lnTo>
                  <a:pt x="2390775" y="885825"/>
                </a:lnTo>
                <a:lnTo>
                  <a:pt x="2428875" y="885825"/>
                </a:lnTo>
                <a:lnTo>
                  <a:pt x="2428875" y="847725"/>
                </a:lnTo>
                <a:close/>
              </a:path>
              <a:path w="2428875" h="885825">
                <a:moveTo>
                  <a:pt x="38100" y="0"/>
                </a:moveTo>
                <a:lnTo>
                  <a:pt x="0" y="0"/>
                </a:lnTo>
                <a:lnTo>
                  <a:pt x="0" y="38100"/>
                </a:lnTo>
                <a:lnTo>
                  <a:pt x="38100" y="0"/>
                </a:lnTo>
                <a:close/>
              </a:path>
              <a:path w="2428875" h="885825">
                <a:moveTo>
                  <a:pt x="2390775" y="0"/>
                </a:moveTo>
                <a:lnTo>
                  <a:pt x="38100" y="0"/>
                </a:lnTo>
                <a:lnTo>
                  <a:pt x="38100" y="38100"/>
                </a:lnTo>
                <a:lnTo>
                  <a:pt x="2390775" y="38100"/>
                </a:lnTo>
                <a:lnTo>
                  <a:pt x="2390775" y="0"/>
                </a:lnTo>
                <a:close/>
              </a:path>
              <a:path w="2428875" h="885825">
                <a:moveTo>
                  <a:pt x="2428875" y="0"/>
                </a:moveTo>
                <a:lnTo>
                  <a:pt x="2390775" y="0"/>
                </a:lnTo>
                <a:lnTo>
                  <a:pt x="2428875" y="38100"/>
                </a:lnTo>
                <a:lnTo>
                  <a:pt x="2428875" y="0"/>
                </a:lnTo>
                <a:close/>
              </a:path>
            </a:pathLst>
          </a:custGeom>
          <a:solidFill>
            <a:srgbClr val="D67CD5"/>
          </a:solidFill>
        </p:spPr>
        <p:txBody>
          <a:bodyPr wrap="square" lIns="0" tIns="0" rIns="0" bIns="0" rtlCol="0"/>
          <a:lstStyle/>
          <a:p>
            <a:endParaRPr/>
          </a:p>
        </p:txBody>
      </p:sp>
      <p:sp>
        <p:nvSpPr>
          <p:cNvPr id="17" name="object 17"/>
          <p:cNvSpPr txBox="1"/>
          <p:nvPr/>
        </p:nvSpPr>
        <p:spPr>
          <a:xfrm>
            <a:off x="6553200" y="2524188"/>
            <a:ext cx="2428875" cy="426084"/>
          </a:xfrm>
          <a:prstGeom prst="rect">
            <a:avLst/>
          </a:prstGeom>
        </p:spPr>
        <p:txBody>
          <a:bodyPr vert="horz" wrap="square" lIns="0" tIns="15875" rIns="0" bIns="0" rtlCol="0">
            <a:spAutoFit/>
          </a:bodyPr>
          <a:lstStyle/>
          <a:p>
            <a:pPr marL="221615">
              <a:lnSpc>
                <a:spcPct val="100000"/>
              </a:lnSpc>
              <a:spcBef>
                <a:spcPts val="125"/>
              </a:spcBef>
            </a:pPr>
            <a:r>
              <a:rPr sz="2600" dirty="0">
                <a:solidFill>
                  <a:srgbClr val="FFFFFF"/>
                </a:solidFill>
                <a:latin typeface="Franklin Gothic Book"/>
                <a:cs typeface="Franklin Gothic Book"/>
              </a:rPr>
              <a:t>COBOL </a:t>
            </a:r>
            <a:r>
              <a:rPr sz="2600" spc="-20" dirty="0">
                <a:solidFill>
                  <a:srgbClr val="FFFFFF"/>
                </a:solidFill>
                <a:latin typeface="Franklin Gothic Book"/>
                <a:cs typeface="Franklin Gothic Book"/>
              </a:rPr>
              <a:t>to</a:t>
            </a:r>
            <a:r>
              <a:rPr sz="2600" spc="-90" dirty="0">
                <a:solidFill>
                  <a:srgbClr val="FFFFFF"/>
                </a:solidFill>
                <a:latin typeface="Franklin Gothic Book"/>
                <a:cs typeface="Franklin Gothic Book"/>
              </a:rPr>
              <a:t> </a:t>
            </a:r>
            <a:r>
              <a:rPr sz="2600" spc="10" dirty="0">
                <a:solidFill>
                  <a:srgbClr val="FFFFFF"/>
                </a:solidFill>
                <a:latin typeface="Franklin Gothic Book"/>
                <a:cs typeface="Franklin Gothic Book"/>
              </a:rPr>
              <a:t>PL/I</a:t>
            </a:r>
            <a:endParaRPr sz="2600">
              <a:latin typeface="Franklin Gothic Book"/>
              <a:cs typeface="Franklin Gothic Book"/>
            </a:endParaRPr>
          </a:p>
        </p:txBody>
      </p:sp>
      <p:sp>
        <p:nvSpPr>
          <p:cNvPr id="18" name="object 18"/>
          <p:cNvSpPr/>
          <p:nvPr/>
        </p:nvSpPr>
        <p:spPr>
          <a:xfrm>
            <a:off x="6553200" y="3209925"/>
            <a:ext cx="2428875" cy="2181225"/>
          </a:xfrm>
          <a:custGeom>
            <a:avLst/>
            <a:gdLst/>
            <a:ahLst/>
            <a:cxnLst/>
            <a:rect l="l" t="t" r="r" b="b"/>
            <a:pathLst>
              <a:path w="2428875" h="2181225">
                <a:moveTo>
                  <a:pt x="0" y="2181225"/>
                </a:moveTo>
                <a:lnTo>
                  <a:pt x="2428875" y="2181225"/>
                </a:lnTo>
                <a:lnTo>
                  <a:pt x="2428875" y="0"/>
                </a:lnTo>
                <a:lnTo>
                  <a:pt x="0" y="0"/>
                </a:lnTo>
                <a:lnTo>
                  <a:pt x="0" y="2181225"/>
                </a:lnTo>
                <a:close/>
              </a:path>
            </a:pathLst>
          </a:custGeom>
          <a:solidFill>
            <a:srgbClr val="EFD6EE">
              <a:alpha val="90194"/>
            </a:srgbClr>
          </a:solidFill>
        </p:spPr>
        <p:txBody>
          <a:bodyPr wrap="square" lIns="0" tIns="0" rIns="0" bIns="0" rtlCol="0"/>
          <a:lstStyle/>
          <a:p>
            <a:endParaRPr/>
          </a:p>
        </p:txBody>
      </p:sp>
      <p:sp>
        <p:nvSpPr>
          <p:cNvPr id="19" name="object 19"/>
          <p:cNvSpPr/>
          <p:nvPr/>
        </p:nvSpPr>
        <p:spPr>
          <a:xfrm>
            <a:off x="6553200" y="3209925"/>
            <a:ext cx="2428875" cy="2181225"/>
          </a:xfrm>
          <a:custGeom>
            <a:avLst/>
            <a:gdLst/>
            <a:ahLst/>
            <a:cxnLst/>
            <a:rect l="l" t="t" r="r" b="b"/>
            <a:pathLst>
              <a:path w="2428875" h="2181225">
                <a:moveTo>
                  <a:pt x="0" y="2143125"/>
                </a:moveTo>
                <a:lnTo>
                  <a:pt x="0" y="2181225"/>
                </a:lnTo>
                <a:lnTo>
                  <a:pt x="38100" y="2181225"/>
                </a:lnTo>
                <a:lnTo>
                  <a:pt x="0" y="2143125"/>
                </a:lnTo>
                <a:close/>
              </a:path>
              <a:path w="2428875" h="2181225">
                <a:moveTo>
                  <a:pt x="38100" y="0"/>
                </a:moveTo>
                <a:lnTo>
                  <a:pt x="0" y="38100"/>
                </a:lnTo>
                <a:lnTo>
                  <a:pt x="0" y="2143125"/>
                </a:lnTo>
                <a:lnTo>
                  <a:pt x="38100" y="2181225"/>
                </a:lnTo>
                <a:lnTo>
                  <a:pt x="38100" y="0"/>
                </a:lnTo>
                <a:close/>
              </a:path>
              <a:path w="2428875" h="2181225">
                <a:moveTo>
                  <a:pt x="2390775" y="2143125"/>
                </a:moveTo>
                <a:lnTo>
                  <a:pt x="38100" y="2143125"/>
                </a:lnTo>
                <a:lnTo>
                  <a:pt x="38100" y="2181225"/>
                </a:lnTo>
                <a:lnTo>
                  <a:pt x="2390775" y="2181225"/>
                </a:lnTo>
                <a:lnTo>
                  <a:pt x="2390775" y="2143125"/>
                </a:lnTo>
                <a:close/>
              </a:path>
              <a:path w="2428875" h="2181225">
                <a:moveTo>
                  <a:pt x="2390775" y="0"/>
                </a:moveTo>
                <a:lnTo>
                  <a:pt x="2390775" y="2181225"/>
                </a:lnTo>
                <a:lnTo>
                  <a:pt x="2428875" y="2143125"/>
                </a:lnTo>
                <a:lnTo>
                  <a:pt x="2428875" y="38100"/>
                </a:lnTo>
                <a:lnTo>
                  <a:pt x="2390775" y="0"/>
                </a:lnTo>
                <a:close/>
              </a:path>
              <a:path w="2428875" h="2181225">
                <a:moveTo>
                  <a:pt x="2428875" y="2143125"/>
                </a:moveTo>
                <a:lnTo>
                  <a:pt x="2390775" y="2181225"/>
                </a:lnTo>
                <a:lnTo>
                  <a:pt x="2428875" y="2181225"/>
                </a:lnTo>
                <a:lnTo>
                  <a:pt x="2428875" y="2143125"/>
                </a:lnTo>
                <a:close/>
              </a:path>
              <a:path w="2428875" h="2181225">
                <a:moveTo>
                  <a:pt x="38100" y="0"/>
                </a:moveTo>
                <a:lnTo>
                  <a:pt x="0" y="0"/>
                </a:lnTo>
                <a:lnTo>
                  <a:pt x="0" y="38100"/>
                </a:lnTo>
                <a:lnTo>
                  <a:pt x="38100" y="0"/>
                </a:lnTo>
                <a:close/>
              </a:path>
              <a:path w="2428875" h="2181225">
                <a:moveTo>
                  <a:pt x="2390775" y="0"/>
                </a:moveTo>
                <a:lnTo>
                  <a:pt x="38100" y="0"/>
                </a:lnTo>
                <a:lnTo>
                  <a:pt x="38100" y="38100"/>
                </a:lnTo>
                <a:lnTo>
                  <a:pt x="2390775" y="38100"/>
                </a:lnTo>
                <a:lnTo>
                  <a:pt x="2390775" y="0"/>
                </a:lnTo>
                <a:close/>
              </a:path>
              <a:path w="2428875" h="2181225">
                <a:moveTo>
                  <a:pt x="2428875" y="0"/>
                </a:moveTo>
                <a:lnTo>
                  <a:pt x="2390775" y="0"/>
                </a:lnTo>
                <a:lnTo>
                  <a:pt x="2428875" y="38100"/>
                </a:lnTo>
                <a:lnTo>
                  <a:pt x="2428875" y="0"/>
                </a:lnTo>
                <a:close/>
              </a:path>
            </a:pathLst>
          </a:custGeom>
          <a:solidFill>
            <a:srgbClr val="EFD6EE">
              <a:alpha val="90194"/>
            </a:srgbClr>
          </a:solidFill>
        </p:spPr>
        <p:txBody>
          <a:bodyPr wrap="square" lIns="0" tIns="0" rIns="0" bIns="0" rtlCol="0"/>
          <a:lstStyle/>
          <a:p>
            <a:endParaRPr/>
          </a:p>
        </p:txBody>
      </p:sp>
      <p:sp>
        <p:nvSpPr>
          <p:cNvPr id="20" name="object 20"/>
          <p:cNvSpPr txBox="1"/>
          <p:nvPr/>
        </p:nvSpPr>
        <p:spPr>
          <a:xfrm>
            <a:off x="6553200" y="3275710"/>
            <a:ext cx="2428875" cy="1151255"/>
          </a:xfrm>
          <a:prstGeom prst="rect">
            <a:avLst/>
          </a:prstGeom>
        </p:spPr>
        <p:txBody>
          <a:bodyPr vert="horz" wrap="square" lIns="0" tIns="16510" rIns="0" bIns="0" rtlCol="0">
            <a:spAutoFit/>
          </a:bodyPr>
          <a:lstStyle/>
          <a:p>
            <a:pPr marL="375285" indent="-229235">
              <a:lnSpc>
                <a:spcPts val="2875"/>
              </a:lnSpc>
              <a:spcBef>
                <a:spcPts val="130"/>
              </a:spcBef>
              <a:buSzPct val="96153"/>
              <a:buChar char="•"/>
              <a:tabLst>
                <a:tab pos="375285" algn="l"/>
              </a:tabLst>
            </a:pPr>
            <a:r>
              <a:rPr sz="2600" spc="5" dirty="0">
                <a:latin typeface="Franklin Gothic Book"/>
                <a:cs typeface="Franklin Gothic Book"/>
              </a:rPr>
              <a:t>File</a:t>
            </a:r>
            <a:endParaRPr sz="2600">
              <a:latin typeface="Franklin Gothic Book"/>
              <a:cs typeface="Franklin Gothic Book"/>
            </a:endParaRPr>
          </a:p>
          <a:p>
            <a:pPr marL="374650">
              <a:lnSpc>
                <a:spcPts val="2855"/>
              </a:lnSpc>
            </a:pPr>
            <a:r>
              <a:rPr sz="2600" spc="15" dirty="0">
                <a:latin typeface="Franklin Gothic Book"/>
                <a:cs typeface="Franklin Gothic Book"/>
              </a:rPr>
              <a:t>manipulation</a:t>
            </a:r>
            <a:endParaRPr sz="2600">
              <a:latin typeface="Franklin Gothic Book"/>
              <a:cs typeface="Franklin Gothic Book"/>
            </a:endParaRPr>
          </a:p>
          <a:p>
            <a:pPr marL="375285" indent="-229235">
              <a:lnSpc>
                <a:spcPts val="3100"/>
              </a:lnSpc>
              <a:buSzPct val="96153"/>
              <a:buChar char="•"/>
              <a:tabLst>
                <a:tab pos="375285" algn="l"/>
              </a:tabLst>
            </a:pPr>
            <a:r>
              <a:rPr sz="2600" spc="-25" dirty="0">
                <a:latin typeface="Franklin Gothic Book"/>
                <a:cs typeface="Franklin Gothic Book"/>
              </a:rPr>
              <a:t>Record</a:t>
            </a:r>
            <a:endParaRPr sz="2600">
              <a:latin typeface="Franklin Gothic Book"/>
              <a:cs typeface="Franklin Gothic Book"/>
            </a:endParaRPr>
          </a:p>
        </p:txBody>
      </p:sp>
      <p:sp>
        <p:nvSpPr>
          <p:cNvPr id="21" name="object 21"/>
          <p:cNvSpPr/>
          <p:nvPr/>
        </p:nvSpPr>
        <p:spPr>
          <a:xfrm>
            <a:off x="9324975" y="2324100"/>
            <a:ext cx="2428875" cy="885825"/>
          </a:xfrm>
          <a:custGeom>
            <a:avLst/>
            <a:gdLst/>
            <a:ahLst/>
            <a:cxnLst/>
            <a:rect l="l" t="t" r="r" b="b"/>
            <a:pathLst>
              <a:path w="2428875" h="885825">
                <a:moveTo>
                  <a:pt x="0" y="885825"/>
                </a:moveTo>
                <a:lnTo>
                  <a:pt x="2428875" y="885825"/>
                </a:lnTo>
                <a:lnTo>
                  <a:pt x="2428875" y="0"/>
                </a:lnTo>
                <a:lnTo>
                  <a:pt x="0" y="0"/>
                </a:lnTo>
                <a:lnTo>
                  <a:pt x="0" y="885825"/>
                </a:lnTo>
                <a:close/>
              </a:path>
            </a:pathLst>
          </a:custGeom>
          <a:solidFill>
            <a:srgbClr val="E18393"/>
          </a:solidFill>
        </p:spPr>
        <p:txBody>
          <a:bodyPr wrap="square" lIns="0" tIns="0" rIns="0" bIns="0" rtlCol="0"/>
          <a:lstStyle/>
          <a:p>
            <a:endParaRPr/>
          </a:p>
        </p:txBody>
      </p:sp>
      <p:sp>
        <p:nvSpPr>
          <p:cNvPr id="22" name="object 22"/>
          <p:cNvSpPr/>
          <p:nvPr/>
        </p:nvSpPr>
        <p:spPr>
          <a:xfrm>
            <a:off x="9324975" y="2324100"/>
            <a:ext cx="2428875" cy="885825"/>
          </a:xfrm>
          <a:custGeom>
            <a:avLst/>
            <a:gdLst/>
            <a:ahLst/>
            <a:cxnLst/>
            <a:rect l="l" t="t" r="r" b="b"/>
            <a:pathLst>
              <a:path w="2428875" h="885825">
                <a:moveTo>
                  <a:pt x="0" y="847725"/>
                </a:moveTo>
                <a:lnTo>
                  <a:pt x="0" y="885825"/>
                </a:lnTo>
                <a:lnTo>
                  <a:pt x="38100" y="885825"/>
                </a:lnTo>
                <a:lnTo>
                  <a:pt x="0" y="847725"/>
                </a:lnTo>
                <a:close/>
              </a:path>
              <a:path w="2428875" h="885825">
                <a:moveTo>
                  <a:pt x="38100" y="0"/>
                </a:moveTo>
                <a:lnTo>
                  <a:pt x="0" y="38100"/>
                </a:lnTo>
                <a:lnTo>
                  <a:pt x="0" y="847725"/>
                </a:lnTo>
                <a:lnTo>
                  <a:pt x="38100" y="885825"/>
                </a:lnTo>
                <a:lnTo>
                  <a:pt x="38100" y="0"/>
                </a:lnTo>
                <a:close/>
              </a:path>
              <a:path w="2428875" h="885825">
                <a:moveTo>
                  <a:pt x="2390775" y="847725"/>
                </a:moveTo>
                <a:lnTo>
                  <a:pt x="38100" y="847725"/>
                </a:lnTo>
                <a:lnTo>
                  <a:pt x="38100" y="885825"/>
                </a:lnTo>
                <a:lnTo>
                  <a:pt x="2390775" y="885825"/>
                </a:lnTo>
                <a:lnTo>
                  <a:pt x="2390775" y="847725"/>
                </a:lnTo>
                <a:close/>
              </a:path>
              <a:path w="2428875" h="885825">
                <a:moveTo>
                  <a:pt x="2390775" y="0"/>
                </a:moveTo>
                <a:lnTo>
                  <a:pt x="2390775" y="885825"/>
                </a:lnTo>
                <a:lnTo>
                  <a:pt x="2428875" y="847725"/>
                </a:lnTo>
                <a:lnTo>
                  <a:pt x="2428875" y="38100"/>
                </a:lnTo>
                <a:lnTo>
                  <a:pt x="2390775" y="0"/>
                </a:lnTo>
                <a:close/>
              </a:path>
              <a:path w="2428875" h="885825">
                <a:moveTo>
                  <a:pt x="2428875" y="847725"/>
                </a:moveTo>
                <a:lnTo>
                  <a:pt x="2390775" y="885825"/>
                </a:lnTo>
                <a:lnTo>
                  <a:pt x="2428875" y="885825"/>
                </a:lnTo>
                <a:lnTo>
                  <a:pt x="2428875" y="847725"/>
                </a:lnTo>
                <a:close/>
              </a:path>
              <a:path w="2428875" h="885825">
                <a:moveTo>
                  <a:pt x="38100" y="0"/>
                </a:moveTo>
                <a:lnTo>
                  <a:pt x="0" y="0"/>
                </a:lnTo>
                <a:lnTo>
                  <a:pt x="0" y="38100"/>
                </a:lnTo>
                <a:lnTo>
                  <a:pt x="38100" y="0"/>
                </a:lnTo>
                <a:close/>
              </a:path>
              <a:path w="2428875" h="885825">
                <a:moveTo>
                  <a:pt x="2390775" y="0"/>
                </a:moveTo>
                <a:lnTo>
                  <a:pt x="38100" y="0"/>
                </a:lnTo>
                <a:lnTo>
                  <a:pt x="38100" y="38100"/>
                </a:lnTo>
                <a:lnTo>
                  <a:pt x="2390775" y="38100"/>
                </a:lnTo>
                <a:lnTo>
                  <a:pt x="2390775" y="0"/>
                </a:lnTo>
                <a:close/>
              </a:path>
              <a:path w="2428875" h="885825">
                <a:moveTo>
                  <a:pt x="2428875" y="0"/>
                </a:moveTo>
                <a:lnTo>
                  <a:pt x="2390775" y="0"/>
                </a:lnTo>
                <a:lnTo>
                  <a:pt x="2428875" y="38100"/>
                </a:lnTo>
                <a:lnTo>
                  <a:pt x="2428875" y="0"/>
                </a:lnTo>
                <a:close/>
              </a:path>
            </a:pathLst>
          </a:custGeom>
          <a:solidFill>
            <a:srgbClr val="E18393"/>
          </a:solidFill>
        </p:spPr>
        <p:txBody>
          <a:bodyPr wrap="square" lIns="0" tIns="0" rIns="0" bIns="0" rtlCol="0"/>
          <a:lstStyle/>
          <a:p>
            <a:endParaRPr/>
          </a:p>
        </p:txBody>
      </p:sp>
      <p:sp>
        <p:nvSpPr>
          <p:cNvPr id="23" name="object 23"/>
          <p:cNvSpPr txBox="1"/>
          <p:nvPr/>
        </p:nvSpPr>
        <p:spPr>
          <a:xfrm>
            <a:off x="9324975" y="2524188"/>
            <a:ext cx="2428875" cy="426084"/>
          </a:xfrm>
          <a:prstGeom prst="rect">
            <a:avLst/>
          </a:prstGeom>
        </p:spPr>
        <p:txBody>
          <a:bodyPr vert="horz" wrap="square" lIns="0" tIns="15875" rIns="0" bIns="0" rtlCol="0">
            <a:spAutoFit/>
          </a:bodyPr>
          <a:lstStyle/>
          <a:p>
            <a:pPr marL="400050">
              <a:lnSpc>
                <a:spcPct val="100000"/>
              </a:lnSpc>
              <a:spcBef>
                <a:spcPts val="125"/>
              </a:spcBef>
            </a:pPr>
            <a:r>
              <a:rPr sz="2600" spc="10" dirty="0">
                <a:solidFill>
                  <a:srgbClr val="FFFFFF"/>
                </a:solidFill>
                <a:latin typeface="Franklin Gothic Book"/>
                <a:cs typeface="Franklin Gothic Book"/>
              </a:rPr>
              <a:t>LISP </a:t>
            </a:r>
            <a:r>
              <a:rPr sz="2600" spc="-20" dirty="0">
                <a:solidFill>
                  <a:srgbClr val="FFFFFF"/>
                </a:solidFill>
                <a:latin typeface="Franklin Gothic Book"/>
                <a:cs typeface="Franklin Gothic Book"/>
              </a:rPr>
              <a:t>to</a:t>
            </a:r>
            <a:r>
              <a:rPr sz="2600" spc="-110" dirty="0">
                <a:solidFill>
                  <a:srgbClr val="FFFFFF"/>
                </a:solidFill>
                <a:latin typeface="Franklin Gothic Book"/>
                <a:cs typeface="Franklin Gothic Book"/>
              </a:rPr>
              <a:t> </a:t>
            </a:r>
            <a:r>
              <a:rPr sz="2600" spc="15" dirty="0">
                <a:solidFill>
                  <a:srgbClr val="FFFFFF"/>
                </a:solidFill>
                <a:latin typeface="Franklin Gothic Book"/>
                <a:cs typeface="Franklin Gothic Book"/>
              </a:rPr>
              <a:t>PL/I</a:t>
            </a:r>
            <a:endParaRPr sz="2600">
              <a:latin typeface="Franklin Gothic Book"/>
              <a:cs typeface="Franklin Gothic Book"/>
            </a:endParaRPr>
          </a:p>
        </p:txBody>
      </p:sp>
      <p:sp>
        <p:nvSpPr>
          <p:cNvPr id="24" name="object 24"/>
          <p:cNvSpPr/>
          <p:nvPr/>
        </p:nvSpPr>
        <p:spPr>
          <a:xfrm>
            <a:off x="9324975" y="3209925"/>
            <a:ext cx="2428875" cy="2181225"/>
          </a:xfrm>
          <a:custGeom>
            <a:avLst/>
            <a:gdLst/>
            <a:ahLst/>
            <a:cxnLst/>
            <a:rect l="l" t="t" r="r" b="b"/>
            <a:pathLst>
              <a:path w="2428875" h="2181225">
                <a:moveTo>
                  <a:pt x="0" y="2181225"/>
                </a:moveTo>
                <a:lnTo>
                  <a:pt x="2428875" y="2181225"/>
                </a:lnTo>
                <a:lnTo>
                  <a:pt x="2428875" y="0"/>
                </a:lnTo>
                <a:lnTo>
                  <a:pt x="0" y="0"/>
                </a:lnTo>
                <a:lnTo>
                  <a:pt x="0" y="2181225"/>
                </a:lnTo>
                <a:close/>
              </a:path>
            </a:pathLst>
          </a:custGeom>
          <a:solidFill>
            <a:srgbClr val="F4D9DC">
              <a:alpha val="90194"/>
            </a:srgbClr>
          </a:solidFill>
        </p:spPr>
        <p:txBody>
          <a:bodyPr wrap="square" lIns="0" tIns="0" rIns="0" bIns="0" rtlCol="0"/>
          <a:lstStyle/>
          <a:p>
            <a:endParaRPr/>
          </a:p>
        </p:txBody>
      </p:sp>
      <p:sp>
        <p:nvSpPr>
          <p:cNvPr id="25" name="object 25"/>
          <p:cNvSpPr/>
          <p:nvPr/>
        </p:nvSpPr>
        <p:spPr>
          <a:xfrm>
            <a:off x="9324975" y="3209925"/>
            <a:ext cx="2428875" cy="2181225"/>
          </a:xfrm>
          <a:custGeom>
            <a:avLst/>
            <a:gdLst/>
            <a:ahLst/>
            <a:cxnLst/>
            <a:rect l="l" t="t" r="r" b="b"/>
            <a:pathLst>
              <a:path w="2428875" h="2181225">
                <a:moveTo>
                  <a:pt x="0" y="2143125"/>
                </a:moveTo>
                <a:lnTo>
                  <a:pt x="0" y="2181225"/>
                </a:lnTo>
                <a:lnTo>
                  <a:pt x="38100" y="2181225"/>
                </a:lnTo>
                <a:lnTo>
                  <a:pt x="0" y="2143125"/>
                </a:lnTo>
                <a:close/>
              </a:path>
              <a:path w="2428875" h="2181225">
                <a:moveTo>
                  <a:pt x="38100" y="0"/>
                </a:moveTo>
                <a:lnTo>
                  <a:pt x="0" y="38100"/>
                </a:lnTo>
                <a:lnTo>
                  <a:pt x="0" y="2143125"/>
                </a:lnTo>
                <a:lnTo>
                  <a:pt x="38100" y="2181225"/>
                </a:lnTo>
                <a:lnTo>
                  <a:pt x="38100" y="0"/>
                </a:lnTo>
                <a:close/>
              </a:path>
              <a:path w="2428875" h="2181225">
                <a:moveTo>
                  <a:pt x="2390775" y="2143125"/>
                </a:moveTo>
                <a:lnTo>
                  <a:pt x="38100" y="2143125"/>
                </a:lnTo>
                <a:lnTo>
                  <a:pt x="38100" y="2181225"/>
                </a:lnTo>
                <a:lnTo>
                  <a:pt x="2390775" y="2181225"/>
                </a:lnTo>
                <a:lnTo>
                  <a:pt x="2390775" y="2143125"/>
                </a:lnTo>
                <a:close/>
              </a:path>
              <a:path w="2428875" h="2181225">
                <a:moveTo>
                  <a:pt x="2390775" y="0"/>
                </a:moveTo>
                <a:lnTo>
                  <a:pt x="2390775" y="2181225"/>
                </a:lnTo>
                <a:lnTo>
                  <a:pt x="2428875" y="2143125"/>
                </a:lnTo>
                <a:lnTo>
                  <a:pt x="2428875" y="38100"/>
                </a:lnTo>
                <a:lnTo>
                  <a:pt x="2390775" y="0"/>
                </a:lnTo>
                <a:close/>
              </a:path>
              <a:path w="2428875" h="2181225">
                <a:moveTo>
                  <a:pt x="2428875" y="2143125"/>
                </a:moveTo>
                <a:lnTo>
                  <a:pt x="2390775" y="2181225"/>
                </a:lnTo>
                <a:lnTo>
                  <a:pt x="2428875" y="2181225"/>
                </a:lnTo>
                <a:lnTo>
                  <a:pt x="2428875" y="2143125"/>
                </a:lnTo>
                <a:close/>
              </a:path>
              <a:path w="2428875" h="2181225">
                <a:moveTo>
                  <a:pt x="38100" y="0"/>
                </a:moveTo>
                <a:lnTo>
                  <a:pt x="0" y="0"/>
                </a:lnTo>
                <a:lnTo>
                  <a:pt x="0" y="38100"/>
                </a:lnTo>
                <a:lnTo>
                  <a:pt x="38100" y="0"/>
                </a:lnTo>
                <a:close/>
              </a:path>
              <a:path w="2428875" h="2181225">
                <a:moveTo>
                  <a:pt x="2390775" y="0"/>
                </a:moveTo>
                <a:lnTo>
                  <a:pt x="38100" y="0"/>
                </a:lnTo>
                <a:lnTo>
                  <a:pt x="38100" y="38100"/>
                </a:lnTo>
                <a:lnTo>
                  <a:pt x="2390775" y="38100"/>
                </a:lnTo>
                <a:lnTo>
                  <a:pt x="2390775" y="0"/>
                </a:lnTo>
                <a:close/>
              </a:path>
              <a:path w="2428875" h="2181225">
                <a:moveTo>
                  <a:pt x="2428875" y="0"/>
                </a:moveTo>
                <a:lnTo>
                  <a:pt x="2390775" y="0"/>
                </a:lnTo>
                <a:lnTo>
                  <a:pt x="2428875" y="38100"/>
                </a:lnTo>
                <a:lnTo>
                  <a:pt x="2428875" y="0"/>
                </a:lnTo>
                <a:close/>
              </a:path>
            </a:pathLst>
          </a:custGeom>
          <a:solidFill>
            <a:srgbClr val="F4D9DC">
              <a:alpha val="90194"/>
            </a:srgbClr>
          </a:solidFill>
        </p:spPr>
        <p:txBody>
          <a:bodyPr wrap="square" lIns="0" tIns="0" rIns="0" bIns="0" rtlCol="0"/>
          <a:lstStyle/>
          <a:p>
            <a:endParaRPr/>
          </a:p>
        </p:txBody>
      </p:sp>
      <p:sp>
        <p:nvSpPr>
          <p:cNvPr id="26" name="object 26"/>
          <p:cNvSpPr txBox="1"/>
          <p:nvPr/>
        </p:nvSpPr>
        <p:spPr>
          <a:xfrm>
            <a:off x="9324975" y="3275710"/>
            <a:ext cx="2428875" cy="1828800"/>
          </a:xfrm>
          <a:prstGeom prst="rect">
            <a:avLst/>
          </a:prstGeom>
        </p:spPr>
        <p:txBody>
          <a:bodyPr vert="horz" wrap="square" lIns="0" tIns="74295" rIns="0" bIns="0" rtlCol="0">
            <a:spAutoFit/>
          </a:bodyPr>
          <a:lstStyle/>
          <a:p>
            <a:pPr marL="372745" marR="677545" indent="-229235">
              <a:lnSpc>
                <a:spcPct val="85400"/>
              </a:lnSpc>
              <a:spcBef>
                <a:spcPts val="585"/>
              </a:spcBef>
              <a:buSzPct val="96153"/>
              <a:buChar char="•"/>
              <a:tabLst>
                <a:tab pos="373380" algn="l"/>
              </a:tabLst>
            </a:pPr>
            <a:r>
              <a:rPr sz="2600" spc="15" dirty="0">
                <a:latin typeface="Franklin Gothic Book"/>
                <a:cs typeface="Franklin Gothic Book"/>
              </a:rPr>
              <a:t>Dynamic  </a:t>
            </a:r>
            <a:r>
              <a:rPr sz="2600" dirty="0">
                <a:latin typeface="Franklin Gothic Book"/>
                <a:cs typeface="Franklin Gothic Book"/>
              </a:rPr>
              <a:t>storage  </a:t>
            </a:r>
            <a:r>
              <a:rPr sz="2600" spc="45" dirty="0">
                <a:latin typeface="Franklin Gothic Book"/>
                <a:cs typeface="Franklin Gothic Book"/>
              </a:rPr>
              <a:t>a</a:t>
            </a:r>
            <a:r>
              <a:rPr sz="2600" spc="5" dirty="0">
                <a:latin typeface="Franklin Gothic Book"/>
                <a:cs typeface="Franklin Gothic Book"/>
              </a:rPr>
              <a:t>l</a:t>
            </a:r>
            <a:r>
              <a:rPr sz="2600" spc="-10" dirty="0">
                <a:latin typeface="Franklin Gothic Book"/>
                <a:cs typeface="Franklin Gothic Book"/>
              </a:rPr>
              <a:t>l</a:t>
            </a:r>
            <a:r>
              <a:rPr sz="2600" spc="-5" dirty="0">
                <a:latin typeface="Franklin Gothic Book"/>
                <a:cs typeface="Franklin Gothic Book"/>
              </a:rPr>
              <a:t>o</a:t>
            </a:r>
            <a:r>
              <a:rPr sz="2600" spc="-20" dirty="0">
                <a:latin typeface="Franklin Gothic Book"/>
                <a:cs typeface="Franklin Gothic Book"/>
              </a:rPr>
              <a:t>c</a:t>
            </a:r>
            <a:r>
              <a:rPr sz="2600" spc="45" dirty="0">
                <a:latin typeface="Franklin Gothic Book"/>
                <a:cs typeface="Franklin Gothic Book"/>
              </a:rPr>
              <a:t>a</a:t>
            </a:r>
            <a:r>
              <a:rPr sz="2600" spc="15" dirty="0">
                <a:latin typeface="Franklin Gothic Book"/>
                <a:cs typeface="Franklin Gothic Book"/>
              </a:rPr>
              <a:t>t</a:t>
            </a:r>
            <a:r>
              <a:rPr sz="2600" dirty="0">
                <a:latin typeface="Franklin Gothic Book"/>
                <a:cs typeface="Franklin Gothic Book"/>
              </a:rPr>
              <a:t>i</a:t>
            </a:r>
            <a:r>
              <a:rPr sz="2600" spc="-10" dirty="0">
                <a:latin typeface="Franklin Gothic Book"/>
                <a:cs typeface="Franklin Gothic Book"/>
              </a:rPr>
              <a:t>o</a:t>
            </a:r>
            <a:r>
              <a:rPr sz="2600" spc="15" dirty="0">
                <a:latin typeface="Franklin Gothic Book"/>
                <a:cs typeface="Franklin Gothic Book"/>
              </a:rPr>
              <a:t>n</a:t>
            </a:r>
            <a:endParaRPr sz="2600">
              <a:latin typeface="Franklin Gothic Book"/>
              <a:cs typeface="Franklin Gothic Book"/>
            </a:endParaRPr>
          </a:p>
          <a:p>
            <a:pPr marL="372745" marR="617220" indent="-229235">
              <a:lnSpc>
                <a:spcPts val="2630"/>
              </a:lnSpc>
              <a:spcBef>
                <a:spcPts val="455"/>
              </a:spcBef>
              <a:buSzPct val="96153"/>
              <a:buChar char="•"/>
              <a:tabLst>
                <a:tab pos="373380" algn="l"/>
              </a:tabLst>
            </a:pPr>
            <a:r>
              <a:rPr sz="2600" spc="-5" dirty="0">
                <a:latin typeface="Franklin Gothic Book"/>
                <a:cs typeface="Franklin Gothic Book"/>
              </a:rPr>
              <a:t>Linked  </a:t>
            </a:r>
            <a:r>
              <a:rPr sz="2600" spc="-10" dirty="0">
                <a:latin typeface="Franklin Gothic Book"/>
                <a:cs typeface="Franklin Gothic Book"/>
              </a:rPr>
              <a:t>s</a:t>
            </a:r>
            <a:r>
              <a:rPr sz="2600" spc="15" dirty="0">
                <a:latin typeface="Franklin Gothic Book"/>
                <a:cs typeface="Franklin Gothic Book"/>
              </a:rPr>
              <a:t>t</a:t>
            </a:r>
            <a:r>
              <a:rPr sz="2600" spc="35" dirty="0">
                <a:latin typeface="Franklin Gothic Book"/>
                <a:cs typeface="Franklin Gothic Book"/>
              </a:rPr>
              <a:t>r</a:t>
            </a:r>
            <a:r>
              <a:rPr sz="2600" spc="10" dirty="0">
                <a:latin typeface="Franklin Gothic Book"/>
                <a:cs typeface="Franklin Gothic Book"/>
              </a:rPr>
              <a:t>u</a:t>
            </a:r>
            <a:r>
              <a:rPr sz="2600" spc="-15" dirty="0">
                <a:latin typeface="Franklin Gothic Book"/>
                <a:cs typeface="Franklin Gothic Book"/>
              </a:rPr>
              <a:t>c</a:t>
            </a:r>
            <a:r>
              <a:rPr sz="2600" spc="15" dirty="0">
                <a:latin typeface="Franklin Gothic Book"/>
                <a:cs typeface="Franklin Gothic Book"/>
              </a:rPr>
              <a:t>t</a:t>
            </a:r>
            <a:r>
              <a:rPr sz="2600" spc="10" dirty="0">
                <a:latin typeface="Franklin Gothic Book"/>
                <a:cs typeface="Franklin Gothic Book"/>
              </a:rPr>
              <a:t>u</a:t>
            </a:r>
            <a:r>
              <a:rPr sz="2600" spc="35" dirty="0">
                <a:latin typeface="Franklin Gothic Book"/>
                <a:cs typeface="Franklin Gothic Book"/>
              </a:rPr>
              <a:t>r</a:t>
            </a:r>
            <a:r>
              <a:rPr sz="2600" spc="-10" dirty="0">
                <a:latin typeface="Franklin Gothic Book"/>
                <a:cs typeface="Franklin Gothic Book"/>
              </a:rPr>
              <a:t>e</a:t>
            </a:r>
            <a:r>
              <a:rPr sz="2600" spc="10" dirty="0">
                <a:latin typeface="Franklin Gothic Book"/>
                <a:cs typeface="Franklin Gothic Book"/>
              </a:rPr>
              <a:t>s</a:t>
            </a:r>
            <a:endParaRPr sz="2600">
              <a:latin typeface="Franklin Gothic Book"/>
              <a:cs typeface="Franklin Gothic Book"/>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1610" y="215265"/>
            <a:ext cx="2912110" cy="632460"/>
          </a:xfrm>
          <a:prstGeom prst="rect">
            <a:avLst/>
          </a:prstGeom>
        </p:spPr>
        <p:txBody>
          <a:bodyPr vert="horz" wrap="square" lIns="0" tIns="16510" rIns="0" bIns="0" rtlCol="0">
            <a:spAutoFit/>
          </a:bodyPr>
          <a:lstStyle/>
          <a:p>
            <a:pPr marL="12700">
              <a:lnSpc>
                <a:spcPct val="100000"/>
              </a:lnSpc>
              <a:spcBef>
                <a:spcPts val="130"/>
              </a:spcBef>
            </a:pPr>
            <a:r>
              <a:rPr sz="3950" b="0" dirty="0">
                <a:latin typeface="Century"/>
                <a:cs typeface="Century"/>
              </a:rPr>
              <a:t>O</a:t>
            </a:r>
            <a:r>
              <a:rPr sz="3950" b="0" spc="-5" dirty="0">
                <a:latin typeface="Century"/>
                <a:cs typeface="Century"/>
              </a:rPr>
              <a:t>VE</a:t>
            </a:r>
            <a:r>
              <a:rPr sz="3950" b="0" spc="-160" dirty="0">
                <a:latin typeface="Century"/>
                <a:cs typeface="Century"/>
              </a:rPr>
              <a:t>R</a:t>
            </a:r>
            <a:r>
              <a:rPr sz="3950" b="0" spc="-5" dirty="0">
                <a:latin typeface="Century"/>
                <a:cs typeface="Century"/>
              </a:rPr>
              <a:t>V</a:t>
            </a:r>
            <a:r>
              <a:rPr sz="3950" b="0" spc="35" dirty="0">
                <a:latin typeface="Century"/>
                <a:cs typeface="Century"/>
              </a:rPr>
              <a:t>I</a:t>
            </a:r>
            <a:r>
              <a:rPr sz="3950" b="0" spc="-5" dirty="0">
                <a:latin typeface="Century"/>
                <a:cs typeface="Century"/>
              </a:rPr>
              <a:t>E</a:t>
            </a:r>
            <a:r>
              <a:rPr sz="3950" b="0" spc="25" dirty="0">
                <a:latin typeface="Century"/>
                <a:cs typeface="Century"/>
              </a:rPr>
              <a:t>W</a:t>
            </a:r>
            <a:endParaRPr sz="3950">
              <a:latin typeface="Century"/>
              <a:cs typeface="Century"/>
            </a:endParaRPr>
          </a:p>
        </p:txBody>
      </p:sp>
      <p:sp>
        <p:nvSpPr>
          <p:cNvPr id="3" name="object 3"/>
          <p:cNvSpPr txBox="1"/>
          <p:nvPr/>
        </p:nvSpPr>
        <p:spPr>
          <a:xfrm>
            <a:off x="1451610" y="1009078"/>
            <a:ext cx="4970145" cy="426084"/>
          </a:xfrm>
          <a:prstGeom prst="rect">
            <a:avLst/>
          </a:prstGeom>
        </p:spPr>
        <p:txBody>
          <a:bodyPr vert="horz" wrap="square" lIns="0" tIns="15875" rIns="0" bIns="0" rtlCol="0">
            <a:spAutoFit/>
          </a:bodyPr>
          <a:lstStyle/>
          <a:p>
            <a:pPr marL="393700" indent="-381635">
              <a:lnSpc>
                <a:spcPct val="100000"/>
              </a:lnSpc>
              <a:spcBef>
                <a:spcPts val="125"/>
              </a:spcBef>
              <a:buFont typeface="Franklin Gothic Book"/>
              <a:buChar char="■"/>
              <a:tabLst>
                <a:tab pos="393700" algn="l"/>
                <a:tab pos="394335" algn="l"/>
                <a:tab pos="927100" algn="l"/>
                <a:tab pos="2757170" algn="l"/>
              </a:tabLst>
            </a:pPr>
            <a:r>
              <a:rPr sz="2600" dirty="0">
                <a:solidFill>
                  <a:srgbClr val="181B0D"/>
                </a:solidFill>
                <a:latin typeface="Century"/>
                <a:cs typeface="Century"/>
              </a:rPr>
              <a:t>In	</a:t>
            </a:r>
            <a:r>
              <a:rPr sz="2600" spc="15" dirty="0">
                <a:solidFill>
                  <a:srgbClr val="181B0D"/>
                </a:solidFill>
                <a:latin typeface="Century"/>
                <a:cs typeface="Century"/>
              </a:rPr>
              <a:t>imperative	programming,</a:t>
            </a:r>
            <a:endParaRPr sz="2600">
              <a:latin typeface="Century"/>
              <a:cs typeface="Century"/>
            </a:endParaRPr>
          </a:p>
        </p:txBody>
      </p:sp>
      <p:sp>
        <p:nvSpPr>
          <p:cNvPr id="4" name="object 4"/>
          <p:cNvSpPr txBox="1"/>
          <p:nvPr/>
        </p:nvSpPr>
        <p:spPr>
          <a:xfrm>
            <a:off x="2366645" y="1380489"/>
            <a:ext cx="4258945" cy="426720"/>
          </a:xfrm>
          <a:prstGeom prst="rect">
            <a:avLst/>
          </a:prstGeom>
        </p:spPr>
        <p:txBody>
          <a:bodyPr vert="horz" wrap="square" lIns="0" tIns="16510" rIns="0" bIns="0" rtlCol="0">
            <a:spAutoFit/>
          </a:bodyPr>
          <a:lstStyle/>
          <a:p>
            <a:pPr marL="12700">
              <a:lnSpc>
                <a:spcPct val="100000"/>
              </a:lnSpc>
              <a:spcBef>
                <a:spcPts val="130"/>
              </a:spcBef>
              <a:tabLst>
                <a:tab pos="3672840" algn="l"/>
              </a:tabLst>
            </a:pPr>
            <a:r>
              <a:rPr sz="2600" spc="-25" dirty="0">
                <a:solidFill>
                  <a:srgbClr val="181B0D"/>
                </a:solidFill>
                <a:latin typeface="Century"/>
                <a:cs typeface="Century"/>
              </a:rPr>
              <a:t>a</a:t>
            </a:r>
            <a:r>
              <a:rPr sz="2600" spc="-10" dirty="0">
                <a:solidFill>
                  <a:srgbClr val="181B0D"/>
                </a:solidFill>
                <a:latin typeface="Century"/>
                <a:cs typeface="Century"/>
              </a:rPr>
              <a:t>ss</a:t>
            </a:r>
            <a:r>
              <a:rPr sz="2600" spc="5" dirty="0">
                <a:solidFill>
                  <a:srgbClr val="181B0D"/>
                </a:solidFill>
                <a:latin typeface="Century"/>
                <a:cs typeface="Century"/>
              </a:rPr>
              <a:t>i</a:t>
            </a:r>
            <a:r>
              <a:rPr sz="2600" spc="20" dirty="0">
                <a:solidFill>
                  <a:srgbClr val="181B0D"/>
                </a:solidFill>
                <a:latin typeface="Century"/>
                <a:cs typeface="Century"/>
              </a:rPr>
              <a:t>g</a:t>
            </a:r>
            <a:r>
              <a:rPr sz="2600" spc="-20" dirty="0">
                <a:solidFill>
                  <a:srgbClr val="181B0D"/>
                </a:solidFill>
                <a:latin typeface="Century"/>
                <a:cs typeface="Century"/>
              </a:rPr>
              <a:t>n</a:t>
            </a:r>
            <a:r>
              <a:rPr sz="2600" spc="45" dirty="0">
                <a:solidFill>
                  <a:srgbClr val="181B0D"/>
                </a:solidFill>
                <a:latin typeface="Century"/>
                <a:cs typeface="Century"/>
              </a:rPr>
              <a:t>e</a:t>
            </a:r>
            <a:r>
              <a:rPr sz="2600" spc="15" dirty="0">
                <a:solidFill>
                  <a:srgbClr val="181B0D"/>
                </a:solidFill>
                <a:latin typeface="Century"/>
                <a:cs typeface="Century"/>
              </a:rPr>
              <a:t>d</a:t>
            </a:r>
            <a:r>
              <a:rPr sz="2600" spc="-60" dirty="0">
                <a:solidFill>
                  <a:srgbClr val="181B0D"/>
                </a:solidFill>
                <a:latin typeface="Century"/>
                <a:cs typeface="Century"/>
              </a:rPr>
              <a:t> </a:t>
            </a:r>
            <a:r>
              <a:rPr sz="2600" spc="30" dirty="0">
                <a:solidFill>
                  <a:srgbClr val="181B0D"/>
                </a:solidFill>
                <a:latin typeface="Century"/>
                <a:cs typeface="Century"/>
              </a:rPr>
              <a:t>t</a:t>
            </a:r>
            <a:r>
              <a:rPr sz="2600" spc="15" dirty="0">
                <a:solidFill>
                  <a:srgbClr val="181B0D"/>
                </a:solidFill>
                <a:latin typeface="Century"/>
                <a:cs typeface="Century"/>
              </a:rPr>
              <a:t>o</a:t>
            </a:r>
            <a:r>
              <a:rPr sz="2600" spc="-95" dirty="0">
                <a:solidFill>
                  <a:srgbClr val="181B0D"/>
                </a:solidFill>
                <a:latin typeface="Century"/>
                <a:cs typeface="Century"/>
              </a:rPr>
              <a:t> </a:t>
            </a:r>
            <a:r>
              <a:rPr sz="2600" spc="15" dirty="0">
                <a:solidFill>
                  <a:srgbClr val="181B0D"/>
                </a:solidFill>
                <a:latin typeface="Century"/>
                <a:cs typeface="Century"/>
              </a:rPr>
              <a:t>a</a:t>
            </a:r>
            <a:r>
              <a:rPr sz="2600" spc="-15" dirty="0">
                <a:solidFill>
                  <a:srgbClr val="181B0D"/>
                </a:solidFill>
                <a:latin typeface="Century"/>
                <a:cs typeface="Century"/>
              </a:rPr>
              <a:t> </a:t>
            </a:r>
            <a:r>
              <a:rPr sz="2600" spc="25" dirty="0">
                <a:solidFill>
                  <a:srgbClr val="181B0D"/>
                </a:solidFill>
                <a:latin typeface="Century"/>
                <a:cs typeface="Century"/>
              </a:rPr>
              <a:t>v</a:t>
            </a:r>
            <a:r>
              <a:rPr sz="2600" spc="-25" dirty="0">
                <a:solidFill>
                  <a:srgbClr val="181B0D"/>
                </a:solidFill>
                <a:latin typeface="Century"/>
                <a:cs typeface="Century"/>
              </a:rPr>
              <a:t>a</a:t>
            </a:r>
            <a:r>
              <a:rPr sz="2600" spc="5" dirty="0">
                <a:solidFill>
                  <a:srgbClr val="181B0D"/>
                </a:solidFill>
                <a:latin typeface="Century"/>
                <a:cs typeface="Century"/>
              </a:rPr>
              <a:t>l</a:t>
            </a:r>
            <a:r>
              <a:rPr sz="2600" spc="-20" dirty="0">
                <a:solidFill>
                  <a:srgbClr val="181B0D"/>
                </a:solidFill>
                <a:latin typeface="Century"/>
                <a:cs typeface="Century"/>
              </a:rPr>
              <a:t>u</a:t>
            </a:r>
            <a:r>
              <a:rPr sz="2600" spc="15" dirty="0">
                <a:solidFill>
                  <a:srgbClr val="181B0D"/>
                </a:solidFill>
                <a:latin typeface="Century"/>
                <a:cs typeface="Century"/>
              </a:rPr>
              <a:t>e</a:t>
            </a:r>
            <a:r>
              <a:rPr sz="2600" dirty="0">
                <a:solidFill>
                  <a:srgbClr val="181B0D"/>
                </a:solidFill>
                <a:latin typeface="Century"/>
                <a:cs typeface="Century"/>
              </a:rPr>
              <a:t>	</a:t>
            </a:r>
            <a:r>
              <a:rPr sz="2600" spc="-25" dirty="0">
                <a:solidFill>
                  <a:srgbClr val="181B0D"/>
                </a:solidFill>
                <a:latin typeface="Century"/>
                <a:cs typeface="Century"/>
              </a:rPr>
              <a:t>a</a:t>
            </a:r>
            <a:r>
              <a:rPr sz="2600" spc="-20" dirty="0">
                <a:solidFill>
                  <a:srgbClr val="181B0D"/>
                </a:solidFill>
                <a:latin typeface="Century"/>
                <a:cs typeface="Century"/>
              </a:rPr>
              <a:t>n</a:t>
            </a:r>
            <a:r>
              <a:rPr sz="2600" spc="15" dirty="0">
                <a:solidFill>
                  <a:srgbClr val="181B0D"/>
                </a:solidFill>
                <a:latin typeface="Century"/>
                <a:cs typeface="Century"/>
              </a:rPr>
              <a:t>d</a:t>
            </a:r>
            <a:endParaRPr sz="2600">
              <a:latin typeface="Century"/>
              <a:cs typeface="Century"/>
            </a:endParaRPr>
          </a:p>
        </p:txBody>
      </p:sp>
      <p:sp>
        <p:nvSpPr>
          <p:cNvPr id="5" name="object 5"/>
          <p:cNvSpPr txBox="1"/>
          <p:nvPr/>
        </p:nvSpPr>
        <p:spPr>
          <a:xfrm>
            <a:off x="6942201" y="1009078"/>
            <a:ext cx="3114040" cy="798195"/>
          </a:xfrm>
          <a:prstGeom prst="rect">
            <a:avLst/>
          </a:prstGeom>
        </p:spPr>
        <p:txBody>
          <a:bodyPr vert="horz" wrap="square" lIns="0" tIns="48260" rIns="0" bIns="0" rtlCol="0">
            <a:spAutoFit/>
          </a:bodyPr>
          <a:lstStyle/>
          <a:p>
            <a:pPr marL="12700" marR="5080">
              <a:lnSpc>
                <a:spcPts val="2930"/>
              </a:lnSpc>
              <a:spcBef>
                <a:spcPts val="380"/>
              </a:spcBef>
              <a:tabLst>
                <a:tab pos="927100" algn="l"/>
                <a:tab pos="2757805" algn="l"/>
              </a:tabLst>
            </a:pPr>
            <a:r>
              <a:rPr sz="2600" spc="15" dirty="0">
                <a:solidFill>
                  <a:srgbClr val="181B0D"/>
                </a:solidFill>
                <a:latin typeface="Century"/>
                <a:cs typeface="Century"/>
              </a:rPr>
              <a:t>a	</a:t>
            </a:r>
            <a:r>
              <a:rPr sz="2600" spc="-15" dirty="0">
                <a:solidFill>
                  <a:srgbClr val="181B0D"/>
                </a:solidFill>
                <a:latin typeface="Century"/>
                <a:cs typeface="Century"/>
              </a:rPr>
              <a:t>n</a:t>
            </a:r>
            <a:r>
              <a:rPr sz="2600" spc="-20" dirty="0">
                <a:solidFill>
                  <a:srgbClr val="181B0D"/>
                </a:solidFill>
                <a:latin typeface="Century"/>
                <a:cs typeface="Century"/>
              </a:rPr>
              <a:t>a</a:t>
            </a:r>
            <a:r>
              <a:rPr sz="2600" spc="10" dirty="0">
                <a:solidFill>
                  <a:srgbClr val="181B0D"/>
                </a:solidFill>
                <a:latin typeface="Century"/>
                <a:cs typeface="Century"/>
              </a:rPr>
              <a:t>me</a:t>
            </a:r>
            <a:r>
              <a:rPr sz="2600" spc="-165" dirty="0">
                <a:solidFill>
                  <a:srgbClr val="181B0D"/>
                </a:solidFill>
                <a:latin typeface="Century"/>
                <a:cs typeface="Century"/>
              </a:rPr>
              <a:t> </a:t>
            </a:r>
            <a:r>
              <a:rPr sz="2600" spc="10" dirty="0">
                <a:solidFill>
                  <a:srgbClr val="181B0D"/>
                </a:solidFill>
                <a:latin typeface="Century"/>
                <a:cs typeface="Century"/>
              </a:rPr>
              <a:t>m</a:t>
            </a:r>
            <a:r>
              <a:rPr sz="2600" spc="-20" dirty="0">
                <a:solidFill>
                  <a:srgbClr val="181B0D"/>
                </a:solidFill>
                <a:latin typeface="Century"/>
                <a:cs typeface="Century"/>
              </a:rPr>
              <a:t>a</a:t>
            </a:r>
            <a:r>
              <a:rPr sz="2600" spc="10" dirty="0">
                <a:solidFill>
                  <a:srgbClr val="181B0D"/>
                </a:solidFill>
                <a:latin typeface="Century"/>
                <a:cs typeface="Century"/>
              </a:rPr>
              <a:t>y</a:t>
            </a:r>
            <a:r>
              <a:rPr sz="2600" dirty="0">
                <a:solidFill>
                  <a:srgbClr val="181B0D"/>
                </a:solidFill>
                <a:latin typeface="Century"/>
                <a:cs typeface="Century"/>
              </a:rPr>
              <a:t>	</a:t>
            </a:r>
            <a:r>
              <a:rPr sz="2600" spc="-30" dirty="0">
                <a:solidFill>
                  <a:srgbClr val="181B0D"/>
                </a:solidFill>
                <a:latin typeface="Century"/>
                <a:cs typeface="Century"/>
              </a:rPr>
              <a:t>be  </a:t>
            </a:r>
            <a:r>
              <a:rPr sz="2600" spc="15" dirty="0">
                <a:solidFill>
                  <a:srgbClr val="181B0D"/>
                </a:solidFill>
                <a:latin typeface="Century"/>
                <a:cs typeface="Century"/>
              </a:rPr>
              <a:t>later</a:t>
            </a:r>
            <a:r>
              <a:rPr sz="2600" spc="-90" dirty="0">
                <a:solidFill>
                  <a:srgbClr val="181B0D"/>
                </a:solidFill>
                <a:latin typeface="Century"/>
                <a:cs typeface="Century"/>
              </a:rPr>
              <a:t> </a:t>
            </a:r>
            <a:r>
              <a:rPr sz="2600" spc="10" dirty="0">
                <a:solidFill>
                  <a:srgbClr val="181B0D"/>
                </a:solidFill>
                <a:latin typeface="Century"/>
                <a:cs typeface="Century"/>
              </a:rPr>
              <a:t>reassigned	</a:t>
            </a:r>
            <a:r>
              <a:rPr sz="2600" spc="35" dirty="0">
                <a:solidFill>
                  <a:srgbClr val="181B0D"/>
                </a:solidFill>
                <a:latin typeface="Century"/>
                <a:cs typeface="Century"/>
              </a:rPr>
              <a:t>to</a:t>
            </a:r>
            <a:endParaRPr sz="2600">
              <a:latin typeface="Century"/>
              <a:cs typeface="Century"/>
            </a:endParaRPr>
          </a:p>
        </p:txBody>
      </p:sp>
      <p:sp>
        <p:nvSpPr>
          <p:cNvPr id="6" name="object 6"/>
          <p:cNvSpPr txBox="1"/>
          <p:nvPr/>
        </p:nvSpPr>
        <p:spPr>
          <a:xfrm>
            <a:off x="2366645" y="1752917"/>
            <a:ext cx="2787650" cy="426084"/>
          </a:xfrm>
          <a:prstGeom prst="rect">
            <a:avLst/>
          </a:prstGeom>
        </p:spPr>
        <p:txBody>
          <a:bodyPr vert="horz" wrap="square" lIns="0" tIns="15875" rIns="0" bIns="0" rtlCol="0">
            <a:spAutoFit/>
          </a:bodyPr>
          <a:lstStyle/>
          <a:p>
            <a:pPr marL="12700">
              <a:lnSpc>
                <a:spcPct val="100000"/>
              </a:lnSpc>
              <a:spcBef>
                <a:spcPts val="125"/>
              </a:spcBef>
              <a:tabLst>
                <a:tab pos="1842135" algn="l"/>
              </a:tabLst>
            </a:pPr>
            <a:r>
              <a:rPr sz="2600" spc="10" dirty="0">
                <a:solidFill>
                  <a:srgbClr val="181B0D"/>
                </a:solidFill>
                <a:latin typeface="Century"/>
                <a:cs typeface="Century"/>
              </a:rPr>
              <a:t>another	</a:t>
            </a:r>
            <a:r>
              <a:rPr sz="2600" spc="5" dirty="0">
                <a:solidFill>
                  <a:srgbClr val="181B0D"/>
                </a:solidFill>
                <a:latin typeface="Century"/>
                <a:cs typeface="Century"/>
              </a:rPr>
              <a:t>value.</a:t>
            </a:r>
            <a:endParaRPr sz="2600">
              <a:latin typeface="Century"/>
              <a:cs typeface="Century"/>
            </a:endParaRPr>
          </a:p>
        </p:txBody>
      </p:sp>
      <p:sp>
        <p:nvSpPr>
          <p:cNvPr id="7" name="object 7"/>
          <p:cNvSpPr txBox="1"/>
          <p:nvPr/>
        </p:nvSpPr>
        <p:spPr>
          <a:xfrm>
            <a:off x="1451610" y="2277110"/>
            <a:ext cx="3315970" cy="426720"/>
          </a:xfrm>
          <a:prstGeom prst="rect">
            <a:avLst/>
          </a:prstGeom>
        </p:spPr>
        <p:txBody>
          <a:bodyPr vert="horz" wrap="square" lIns="0" tIns="16510" rIns="0" bIns="0" rtlCol="0">
            <a:spAutoFit/>
          </a:bodyPr>
          <a:lstStyle/>
          <a:p>
            <a:pPr marL="393700" indent="-381635">
              <a:lnSpc>
                <a:spcPct val="100000"/>
              </a:lnSpc>
              <a:spcBef>
                <a:spcPts val="130"/>
              </a:spcBef>
              <a:buFont typeface="Franklin Gothic Book"/>
              <a:buChar char="■"/>
              <a:tabLst>
                <a:tab pos="393700" algn="l"/>
                <a:tab pos="394335" algn="l"/>
                <a:tab pos="1842135" algn="l"/>
              </a:tabLst>
            </a:pPr>
            <a:r>
              <a:rPr sz="2600" spc="-10" dirty="0">
                <a:solidFill>
                  <a:srgbClr val="181B0D"/>
                </a:solidFill>
                <a:latin typeface="Century"/>
                <a:cs typeface="Century"/>
              </a:rPr>
              <a:t>T</a:t>
            </a:r>
            <a:r>
              <a:rPr sz="2600" spc="-20" dirty="0">
                <a:solidFill>
                  <a:srgbClr val="181B0D"/>
                </a:solidFill>
                <a:latin typeface="Century"/>
                <a:cs typeface="Century"/>
              </a:rPr>
              <a:t>h</a:t>
            </a:r>
            <a:r>
              <a:rPr sz="2600" spc="15" dirty="0">
                <a:solidFill>
                  <a:srgbClr val="181B0D"/>
                </a:solidFill>
                <a:latin typeface="Century"/>
                <a:cs typeface="Century"/>
              </a:rPr>
              <a:t>e</a:t>
            </a:r>
            <a:r>
              <a:rPr sz="2600" dirty="0">
                <a:solidFill>
                  <a:srgbClr val="181B0D"/>
                </a:solidFill>
                <a:latin typeface="Century"/>
                <a:cs typeface="Century"/>
              </a:rPr>
              <a:t>	</a:t>
            </a:r>
            <a:r>
              <a:rPr sz="2600" spc="35" dirty="0">
                <a:solidFill>
                  <a:srgbClr val="181B0D"/>
                </a:solidFill>
                <a:latin typeface="Century"/>
                <a:cs typeface="Century"/>
              </a:rPr>
              <a:t>c</a:t>
            </a:r>
            <a:r>
              <a:rPr sz="2600" spc="45" dirty="0">
                <a:solidFill>
                  <a:srgbClr val="181B0D"/>
                </a:solidFill>
                <a:latin typeface="Century"/>
                <a:cs typeface="Century"/>
              </a:rPr>
              <a:t>o</a:t>
            </a:r>
            <a:r>
              <a:rPr sz="2600" spc="5" dirty="0">
                <a:solidFill>
                  <a:srgbClr val="181B0D"/>
                </a:solidFill>
                <a:latin typeface="Century"/>
                <a:cs typeface="Century"/>
              </a:rPr>
              <a:t>ll</a:t>
            </a:r>
            <a:r>
              <a:rPr sz="2600" spc="35" dirty="0">
                <a:solidFill>
                  <a:srgbClr val="181B0D"/>
                </a:solidFill>
                <a:latin typeface="Century"/>
                <a:cs typeface="Century"/>
              </a:rPr>
              <a:t>ec</a:t>
            </a:r>
            <a:r>
              <a:rPr sz="2600" spc="30" dirty="0">
                <a:solidFill>
                  <a:srgbClr val="181B0D"/>
                </a:solidFill>
                <a:latin typeface="Century"/>
                <a:cs typeface="Century"/>
              </a:rPr>
              <a:t>t</a:t>
            </a:r>
            <a:r>
              <a:rPr sz="2600" spc="5" dirty="0">
                <a:solidFill>
                  <a:srgbClr val="181B0D"/>
                </a:solidFill>
                <a:latin typeface="Century"/>
                <a:cs typeface="Century"/>
              </a:rPr>
              <a:t>i</a:t>
            </a:r>
            <a:r>
              <a:rPr sz="2600" spc="-30" dirty="0">
                <a:solidFill>
                  <a:srgbClr val="181B0D"/>
                </a:solidFill>
                <a:latin typeface="Century"/>
                <a:cs typeface="Century"/>
              </a:rPr>
              <a:t>o</a:t>
            </a:r>
            <a:r>
              <a:rPr sz="2600" spc="15" dirty="0">
                <a:solidFill>
                  <a:srgbClr val="181B0D"/>
                </a:solidFill>
                <a:latin typeface="Century"/>
                <a:cs typeface="Century"/>
              </a:rPr>
              <a:t>n</a:t>
            </a:r>
            <a:endParaRPr sz="2600">
              <a:latin typeface="Century"/>
              <a:cs typeface="Century"/>
            </a:endParaRPr>
          </a:p>
        </p:txBody>
      </p:sp>
      <p:sp>
        <p:nvSpPr>
          <p:cNvPr id="8" name="object 8"/>
          <p:cNvSpPr txBox="1"/>
          <p:nvPr/>
        </p:nvSpPr>
        <p:spPr>
          <a:xfrm>
            <a:off x="5112130" y="2277110"/>
            <a:ext cx="1943100" cy="426720"/>
          </a:xfrm>
          <a:prstGeom prst="rect">
            <a:avLst/>
          </a:prstGeom>
        </p:spPr>
        <p:txBody>
          <a:bodyPr vert="horz" wrap="square" lIns="0" tIns="16510" rIns="0" bIns="0" rtlCol="0">
            <a:spAutoFit/>
          </a:bodyPr>
          <a:lstStyle/>
          <a:p>
            <a:pPr marL="12700">
              <a:lnSpc>
                <a:spcPct val="100000"/>
              </a:lnSpc>
              <a:spcBef>
                <a:spcPts val="130"/>
              </a:spcBef>
              <a:tabLst>
                <a:tab pos="927100" algn="l"/>
              </a:tabLst>
            </a:pPr>
            <a:r>
              <a:rPr sz="2600" spc="50" dirty="0">
                <a:solidFill>
                  <a:srgbClr val="181B0D"/>
                </a:solidFill>
                <a:latin typeface="Century"/>
                <a:cs typeface="Century"/>
              </a:rPr>
              <a:t>o</a:t>
            </a:r>
            <a:r>
              <a:rPr sz="2600" spc="10" dirty="0">
                <a:solidFill>
                  <a:srgbClr val="181B0D"/>
                </a:solidFill>
                <a:latin typeface="Century"/>
                <a:cs typeface="Century"/>
              </a:rPr>
              <a:t>f</a:t>
            </a:r>
            <a:r>
              <a:rPr sz="2600" dirty="0">
                <a:solidFill>
                  <a:srgbClr val="181B0D"/>
                </a:solidFill>
                <a:latin typeface="Century"/>
                <a:cs typeface="Century"/>
              </a:rPr>
              <a:t>	</a:t>
            </a:r>
            <a:r>
              <a:rPr sz="2600" spc="-20" dirty="0">
                <a:solidFill>
                  <a:srgbClr val="181B0D"/>
                </a:solidFill>
                <a:latin typeface="Century"/>
                <a:cs typeface="Century"/>
              </a:rPr>
              <a:t>n</a:t>
            </a:r>
            <a:r>
              <a:rPr sz="2600" spc="-25" dirty="0">
                <a:solidFill>
                  <a:srgbClr val="181B0D"/>
                </a:solidFill>
                <a:latin typeface="Century"/>
                <a:cs typeface="Century"/>
              </a:rPr>
              <a:t>a</a:t>
            </a:r>
            <a:r>
              <a:rPr sz="2600" spc="10" dirty="0">
                <a:solidFill>
                  <a:srgbClr val="181B0D"/>
                </a:solidFill>
                <a:latin typeface="Century"/>
                <a:cs typeface="Century"/>
              </a:rPr>
              <a:t>m</a:t>
            </a:r>
            <a:r>
              <a:rPr sz="2600" spc="45" dirty="0">
                <a:solidFill>
                  <a:srgbClr val="181B0D"/>
                </a:solidFill>
                <a:latin typeface="Century"/>
                <a:cs typeface="Century"/>
              </a:rPr>
              <a:t>e</a:t>
            </a:r>
            <a:r>
              <a:rPr sz="2600" spc="10" dirty="0">
                <a:solidFill>
                  <a:srgbClr val="181B0D"/>
                </a:solidFill>
                <a:latin typeface="Century"/>
                <a:cs typeface="Century"/>
              </a:rPr>
              <a:t>s</a:t>
            </a:r>
            <a:endParaRPr sz="2600">
              <a:latin typeface="Century"/>
              <a:cs typeface="Century"/>
            </a:endParaRPr>
          </a:p>
        </p:txBody>
      </p:sp>
      <p:sp>
        <p:nvSpPr>
          <p:cNvPr id="9" name="object 9"/>
          <p:cNvSpPr txBox="1"/>
          <p:nvPr/>
        </p:nvSpPr>
        <p:spPr>
          <a:xfrm>
            <a:off x="2366645" y="2649537"/>
            <a:ext cx="3973195" cy="426084"/>
          </a:xfrm>
          <a:prstGeom prst="rect">
            <a:avLst/>
          </a:prstGeom>
        </p:spPr>
        <p:txBody>
          <a:bodyPr vert="horz" wrap="square" lIns="0" tIns="15875" rIns="0" bIns="0" rtlCol="0">
            <a:spAutoFit/>
          </a:bodyPr>
          <a:lstStyle/>
          <a:p>
            <a:pPr marL="12700">
              <a:lnSpc>
                <a:spcPct val="100000"/>
              </a:lnSpc>
              <a:spcBef>
                <a:spcPts val="125"/>
              </a:spcBef>
            </a:pPr>
            <a:r>
              <a:rPr sz="2600" spc="5" dirty="0">
                <a:solidFill>
                  <a:srgbClr val="181B0D"/>
                </a:solidFill>
                <a:latin typeface="Century"/>
                <a:cs typeface="Century"/>
              </a:rPr>
              <a:t>values </a:t>
            </a:r>
            <a:r>
              <a:rPr sz="2600" spc="-10" dirty="0">
                <a:solidFill>
                  <a:srgbClr val="181B0D"/>
                </a:solidFill>
                <a:latin typeface="Century"/>
                <a:cs typeface="Century"/>
              </a:rPr>
              <a:t>and </a:t>
            </a:r>
            <a:r>
              <a:rPr sz="2600" spc="10" dirty="0">
                <a:solidFill>
                  <a:srgbClr val="181B0D"/>
                </a:solidFill>
                <a:latin typeface="Century"/>
                <a:cs typeface="Century"/>
              </a:rPr>
              <a:t>the </a:t>
            </a:r>
            <a:r>
              <a:rPr sz="2600" spc="20" dirty="0">
                <a:solidFill>
                  <a:srgbClr val="181B0D"/>
                </a:solidFill>
                <a:latin typeface="Century"/>
                <a:cs typeface="Century"/>
              </a:rPr>
              <a:t>location</a:t>
            </a:r>
            <a:r>
              <a:rPr sz="2600" spc="-10" dirty="0">
                <a:solidFill>
                  <a:srgbClr val="181B0D"/>
                </a:solidFill>
                <a:latin typeface="Century"/>
                <a:cs typeface="Century"/>
              </a:rPr>
              <a:t> </a:t>
            </a:r>
            <a:r>
              <a:rPr sz="2600" spc="45" dirty="0">
                <a:solidFill>
                  <a:srgbClr val="181B0D"/>
                </a:solidFill>
                <a:latin typeface="Century"/>
                <a:cs typeface="Century"/>
              </a:rPr>
              <a:t>of</a:t>
            </a:r>
            <a:endParaRPr sz="2600">
              <a:latin typeface="Century"/>
              <a:cs typeface="Century"/>
            </a:endParaRPr>
          </a:p>
        </p:txBody>
      </p:sp>
      <p:sp>
        <p:nvSpPr>
          <p:cNvPr id="10" name="object 10"/>
          <p:cNvSpPr txBox="1"/>
          <p:nvPr/>
        </p:nvSpPr>
        <p:spPr>
          <a:xfrm>
            <a:off x="7857108" y="2277110"/>
            <a:ext cx="3446779" cy="798830"/>
          </a:xfrm>
          <a:prstGeom prst="rect">
            <a:avLst/>
          </a:prstGeom>
        </p:spPr>
        <p:txBody>
          <a:bodyPr vert="horz" wrap="square" lIns="0" tIns="48895" rIns="0" bIns="0" rtlCol="0">
            <a:spAutoFit/>
          </a:bodyPr>
          <a:lstStyle/>
          <a:p>
            <a:pPr marL="927735" marR="5080" indent="-915035">
              <a:lnSpc>
                <a:spcPts val="2930"/>
              </a:lnSpc>
              <a:spcBef>
                <a:spcPts val="385"/>
              </a:spcBef>
              <a:tabLst>
                <a:tab pos="927100" algn="l"/>
                <a:tab pos="1842770" algn="l"/>
              </a:tabLst>
            </a:pPr>
            <a:r>
              <a:rPr sz="2600" spc="-20" dirty="0">
                <a:solidFill>
                  <a:srgbClr val="181B0D"/>
                </a:solidFill>
                <a:latin typeface="Century"/>
                <a:cs typeface="Century"/>
              </a:rPr>
              <a:t>a</a:t>
            </a:r>
            <a:r>
              <a:rPr sz="2600" spc="-15" dirty="0">
                <a:solidFill>
                  <a:srgbClr val="181B0D"/>
                </a:solidFill>
                <a:latin typeface="Century"/>
                <a:cs typeface="Century"/>
              </a:rPr>
              <a:t>n</a:t>
            </a:r>
            <a:r>
              <a:rPr sz="2600" spc="15" dirty="0">
                <a:solidFill>
                  <a:srgbClr val="181B0D"/>
                </a:solidFill>
                <a:latin typeface="Century"/>
                <a:cs typeface="Century"/>
              </a:rPr>
              <a:t>d</a:t>
            </a:r>
            <a:r>
              <a:rPr sz="2600" dirty="0">
                <a:solidFill>
                  <a:srgbClr val="181B0D"/>
                </a:solidFill>
                <a:latin typeface="Century"/>
                <a:cs typeface="Century"/>
              </a:rPr>
              <a:t>	</a:t>
            </a:r>
            <a:r>
              <a:rPr sz="2600" spc="35" dirty="0">
                <a:solidFill>
                  <a:srgbClr val="181B0D"/>
                </a:solidFill>
                <a:latin typeface="Century"/>
                <a:cs typeface="Century"/>
              </a:rPr>
              <a:t>t</a:t>
            </a:r>
            <a:r>
              <a:rPr sz="2600" spc="-15" dirty="0">
                <a:solidFill>
                  <a:srgbClr val="181B0D"/>
                </a:solidFill>
                <a:latin typeface="Century"/>
                <a:cs typeface="Century"/>
              </a:rPr>
              <a:t>h</a:t>
            </a:r>
            <a:r>
              <a:rPr sz="2600" spc="15" dirty="0">
                <a:solidFill>
                  <a:srgbClr val="181B0D"/>
                </a:solidFill>
                <a:latin typeface="Century"/>
                <a:cs typeface="Century"/>
              </a:rPr>
              <a:t>e</a:t>
            </a:r>
            <a:r>
              <a:rPr sz="2600" dirty="0">
                <a:solidFill>
                  <a:srgbClr val="181B0D"/>
                </a:solidFill>
                <a:latin typeface="Century"/>
                <a:cs typeface="Century"/>
              </a:rPr>
              <a:t>	</a:t>
            </a:r>
            <a:r>
              <a:rPr sz="2600" spc="-25" dirty="0">
                <a:solidFill>
                  <a:srgbClr val="181B0D"/>
                </a:solidFill>
                <a:latin typeface="Century"/>
                <a:cs typeface="Century"/>
              </a:rPr>
              <a:t>a</a:t>
            </a:r>
            <a:r>
              <a:rPr sz="2600" spc="-10" dirty="0">
                <a:solidFill>
                  <a:srgbClr val="181B0D"/>
                </a:solidFill>
                <a:latin typeface="Century"/>
                <a:cs typeface="Century"/>
              </a:rPr>
              <a:t>ss</a:t>
            </a:r>
            <a:r>
              <a:rPr sz="2600" spc="45" dirty="0">
                <a:solidFill>
                  <a:srgbClr val="181B0D"/>
                </a:solidFill>
                <a:latin typeface="Century"/>
                <a:cs typeface="Century"/>
              </a:rPr>
              <a:t>o</a:t>
            </a:r>
            <a:r>
              <a:rPr sz="2600" spc="35" dirty="0">
                <a:solidFill>
                  <a:srgbClr val="181B0D"/>
                </a:solidFill>
                <a:latin typeface="Century"/>
                <a:cs typeface="Century"/>
              </a:rPr>
              <a:t>c</a:t>
            </a:r>
            <a:r>
              <a:rPr sz="2600" spc="5" dirty="0">
                <a:solidFill>
                  <a:srgbClr val="181B0D"/>
                </a:solidFill>
                <a:latin typeface="Century"/>
                <a:cs typeface="Century"/>
              </a:rPr>
              <a:t>i</a:t>
            </a:r>
            <a:r>
              <a:rPr sz="2600" spc="-25" dirty="0">
                <a:solidFill>
                  <a:srgbClr val="181B0D"/>
                </a:solidFill>
                <a:latin typeface="Century"/>
                <a:cs typeface="Century"/>
              </a:rPr>
              <a:t>a</a:t>
            </a:r>
            <a:r>
              <a:rPr sz="2600" spc="30" dirty="0">
                <a:solidFill>
                  <a:srgbClr val="181B0D"/>
                </a:solidFill>
                <a:latin typeface="Century"/>
                <a:cs typeface="Century"/>
              </a:rPr>
              <a:t>t</a:t>
            </a:r>
            <a:r>
              <a:rPr sz="2600" spc="45" dirty="0">
                <a:solidFill>
                  <a:srgbClr val="181B0D"/>
                </a:solidFill>
                <a:latin typeface="Century"/>
                <a:cs typeface="Century"/>
              </a:rPr>
              <a:t>e</a:t>
            </a:r>
            <a:r>
              <a:rPr sz="2600" spc="10" dirty="0">
                <a:solidFill>
                  <a:srgbClr val="181B0D"/>
                </a:solidFill>
                <a:latin typeface="Century"/>
                <a:cs typeface="Century"/>
              </a:rPr>
              <a:t>d  in	the</a:t>
            </a:r>
            <a:endParaRPr sz="2600">
              <a:latin typeface="Century"/>
              <a:cs typeface="Century"/>
            </a:endParaRPr>
          </a:p>
        </p:txBody>
      </p:sp>
      <p:sp>
        <p:nvSpPr>
          <p:cNvPr id="11" name="object 11"/>
          <p:cNvSpPr txBox="1"/>
          <p:nvPr/>
        </p:nvSpPr>
        <p:spPr>
          <a:xfrm>
            <a:off x="2366645" y="3020949"/>
            <a:ext cx="4186554" cy="426720"/>
          </a:xfrm>
          <a:prstGeom prst="rect">
            <a:avLst/>
          </a:prstGeom>
        </p:spPr>
        <p:txBody>
          <a:bodyPr vert="horz" wrap="square" lIns="0" tIns="16510" rIns="0" bIns="0" rtlCol="0">
            <a:spAutoFit/>
          </a:bodyPr>
          <a:lstStyle/>
          <a:p>
            <a:pPr marL="12700">
              <a:lnSpc>
                <a:spcPct val="100000"/>
              </a:lnSpc>
              <a:spcBef>
                <a:spcPts val="130"/>
              </a:spcBef>
              <a:tabLst>
                <a:tab pos="1842135" algn="l"/>
                <a:tab pos="3672840" algn="l"/>
              </a:tabLst>
            </a:pPr>
            <a:r>
              <a:rPr sz="2600" dirty="0">
                <a:solidFill>
                  <a:srgbClr val="181B0D"/>
                </a:solidFill>
                <a:latin typeface="Century"/>
                <a:cs typeface="Century"/>
              </a:rPr>
              <a:t>p</a:t>
            </a:r>
            <a:r>
              <a:rPr sz="2600" spc="35" dirty="0">
                <a:solidFill>
                  <a:srgbClr val="181B0D"/>
                </a:solidFill>
                <a:latin typeface="Century"/>
                <a:cs typeface="Century"/>
              </a:rPr>
              <a:t>r</a:t>
            </a:r>
            <a:r>
              <a:rPr sz="2600" spc="45" dirty="0">
                <a:solidFill>
                  <a:srgbClr val="181B0D"/>
                </a:solidFill>
                <a:latin typeface="Century"/>
                <a:cs typeface="Century"/>
              </a:rPr>
              <a:t>o</a:t>
            </a:r>
            <a:r>
              <a:rPr sz="2600" spc="25" dirty="0">
                <a:solidFill>
                  <a:srgbClr val="181B0D"/>
                </a:solidFill>
                <a:latin typeface="Century"/>
                <a:cs typeface="Century"/>
              </a:rPr>
              <a:t>g</a:t>
            </a:r>
            <a:r>
              <a:rPr sz="2600" spc="35" dirty="0">
                <a:solidFill>
                  <a:srgbClr val="181B0D"/>
                </a:solidFill>
                <a:latin typeface="Century"/>
                <a:cs typeface="Century"/>
              </a:rPr>
              <a:t>r</a:t>
            </a:r>
            <a:r>
              <a:rPr sz="2600" spc="-25" dirty="0">
                <a:solidFill>
                  <a:srgbClr val="181B0D"/>
                </a:solidFill>
                <a:latin typeface="Century"/>
                <a:cs typeface="Century"/>
              </a:rPr>
              <a:t>a</a:t>
            </a:r>
            <a:r>
              <a:rPr sz="2600" spc="25" dirty="0">
                <a:solidFill>
                  <a:srgbClr val="181B0D"/>
                </a:solidFill>
                <a:latin typeface="Century"/>
                <a:cs typeface="Century"/>
              </a:rPr>
              <a:t>m</a:t>
            </a:r>
            <a:r>
              <a:rPr sz="2600" dirty="0">
                <a:solidFill>
                  <a:srgbClr val="181B0D"/>
                </a:solidFill>
                <a:latin typeface="Century"/>
                <a:cs typeface="Century"/>
              </a:rPr>
              <a:t>	</a:t>
            </a:r>
            <a:r>
              <a:rPr sz="2600" spc="40" dirty="0">
                <a:solidFill>
                  <a:srgbClr val="181B0D"/>
                </a:solidFill>
                <a:latin typeface="Century"/>
                <a:cs typeface="Century"/>
              </a:rPr>
              <a:t>co</a:t>
            </a:r>
            <a:r>
              <a:rPr sz="2600" spc="-15" dirty="0">
                <a:solidFill>
                  <a:srgbClr val="181B0D"/>
                </a:solidFill>
                <a:latin typeface="Century"/>
                <a:cs typeface="Century"/>
              </a:rPr>
              <a:t>n</a:t>
            </a:r>
            <a:r>
              <a:rPr sz="2600" spc="-10" dirty="0">
                <a:solidFill>
                  <a:srgbClr val="181B0D"/>
                </a:solidFill>
                <a:latin typeface="Century"/>
                <a:cs typeface="Century"/>
              </a:rPr>
              <a:t>s</a:t>
            </a:r>
            <a:r>
              <a:rPr sz="2600" spc="35" dirty="0">
                <a:solidFill>
                  <a:srgbClr val="181B0D"/>
                </a:solidFill>
                <a:latin typeface="Century"/>
                <a:cs typeface="Century"/>
              </a:rPr>
              <a:t>t</a:t>
            </a:r>
            <a:r>
              <a:rPr sz="2600" spc="5" dirty="0">
                <a:solidFill>
                  <a:srgbClr val="181B0D"/>
                </a:solidFill>
                <a:latin typeface="Century"/>
                <a:cs typeface="Century"/>
              </a:rPr>
              <a:t>i</a:t>
            </a:r>
            <a:r>
              <a:rPr sz="2600" spc="35" dirty="0">
                <a:solidFill>
                  <a:srgbClr val="181B0D"/>
                </a:solidFill>
                <a:latin typeface="Century"/>
                <a:cs typeface="Century"/>
              </a:rPr>
              <a:t>t</a:t>
            </a:r>
            <a:r>
              <a:rPr sz="2600" spc="-15" dirty="0">
                <a:solidFill>
                  <a:srgbClr val="181B0D"/>
                </a:solidFill>
                <a:latin typeface="Century"/>
                <a:cs typeface="Century"/>
              </a:rPr>
              <a:t>u</a:t>
            </a:r>
            <a:r>
              <a:rPr sz="2600" spc="35" dirty="0">
                <a:solidFill>
                  <a:srgbClr val="181B0D"/>
                </a:solidFill>
                <a:latin typeface="Century"/>
                <a:cs typeface="Century"/>
              </a:rPr>
              <a:t>t</a:t>
            </a:r>
            <a:r>
              <a:rPr sz="2600" spc="15" dirty="0">
                <a:solidFill>
                  <a:srgbClr val="181B0D"/>
                </a:solidFill>
                <a:latin typeface="Century"/>
                <a:cs typeface="Century"/>
              </a:rPr>
              <a:t>e</a:t>
            </a:r>
            <a:r>
              <a:rPr sz="2600" dirty="0">
                <a:solidFill>
                  <a:srgbClr val="181B0D"/>
                </a:solidFill>
                <a:latin typeface="Century"/>
                <a:cs typeface="Century"/>
              </a:rPr>
              <a:t>	</a:t>
            </a:r>
            <a:r>
              <a:rPr sz="2600" spc="30" dirty="0">
                <a:solidFill>
                  <a:srgbClr val="181B0D"/>
                </a:solidFill>
                <a:latin typeface="Century"/>
                <a:cs typeface="Century"/>
              </a:rPr>
              <a:t>t</a:t>
            </a:r>
            <a:r>
              <a:rPr sz="2600" spc="-20" dirty="0">
                <a:solidFill>
                  <a:srgbClr val="181B0D"/>
                </a:solidFill>
                <a:latin typeface="Century"/>
                <a:cs typeface="Century"/>
              </a:rPr>
              <a:t>h</a:t>
            </a:r>
            <a:r>
              <a:rPr sz="2600" spc="15" dirty="0">
                <a:solidFill>
                  <a:srgbClr val="181B0D"/>
                </a:solidFill>
                <a:latin typeface="Century"/>
                <a:cs typeface="Century"/>
              </a:rPr>
              <a:t>e</a:t>
            </a:r>
            <a:endParaRPr sz="2600">
              <a:latin typeface="Century"/>
              <a:cs typeface="Century"/>
            </a:endParaRPr>
          </a:p>
        </p:txBody>
      </p:sp>
      <p:sp>
        <p:nvSpPr>
          <p:cNvPr id="12" name="object 12"/>
          <p:cNvSpPr txBox="1"/>
          <p:nvPr/>
        </p:nvSpPr>
        <p:spPr>
          <a:xfrm>
            <a:off x="6942201" y="2649537"/>
            <a:ext cx="1110615" cy="798195"/>
          </a:xfrm>
          <a:prstGeom prst="rect">
            <a:avLst/>
          </a:prstGeom>
        </p:spPr>
        <p:txBody>
          <a:bodyPr vert="horz" wrap="square" lIns="0" tIns="48260" rIns="0" bIns="0" rtlCol="0">
            <a:spAutoFit/>
          </a:bodyPr>
          <a:lstStyle/>
          <a:p>
            <a:pPr marL="12700" marR="5080">
              <a:lnSpc>
                <a:spcPts val="2930"/>
              </a:lnSpc>
              <a:spcBef>
                <a:spcPts val="380"/>
              </a:spcBef>
            </a:pPr>
            <a:r>
              <a:rPr sz="2600" spc="40" dirty="0">
                <a:solidFill>
                  <a:srgbClr val="181B0D"/>
                </a:solidFill>
                <a:latin typeface="Century"/>
                <a:cs typeface="Century"/>
              </a:rPr>
              <a:t>co</a:t>
            </a:r>
            <a:r>
              <a:rPr sz="2600" spc="-15" dirty="0">
                <a:solidFill>
                  <a:srgbClr val="181B0D"/>
                </a:solidFill>
                <a:latin typeface="Century"/>
                <a:cs typeface="Century"/>
              </a:rPr>
              <a:t>n</a:t>
            </a:r>
            <a:r>
              <a:rPr sz="2600" spc="35" dirty="0">
                <a:solidFill>
                  <a:srgbClr val="181B0D"/>
                </a:solidFill>
                <a:latin typeface="Century"/>
                <a:cs typeface="Century"/>
              </a:rPr>
              <a:t>t</a:t>
            </a:r>
            <a:r>
              <a:rPr sz="2600" spc="40" dirty="0">
                <a:solidFill>
                  <a:srgbClr val="181B0D"/>
                </a:solidFill>
                <a:latin typeface="Century"/>
                <a:cs typeface="Century"/>
              </a:rPr>
              <a:t>ro</a:t>
            </a:r>
            <a:r>
              <a:rPr sz="2600" spc="5" dirty="0">
                <a:solidFill>
                  <a:srgbClr val="181B0D"/>
                </a:solidFill>
                <a:latin typeface="Century"/>
                <a:cs typeface="Century"/>
              </a:rPr>
              <a:t>l  </a:t>
            </a:r>
            <a:r>
              <a:rPr sz="2600" spc="10" dirty="0">
                <a:solidFill>
                  <a:srgbClr val="181B0D"/>
                </a:solidFill>
                <a:latin typeface="Century"/>
                <a:cs typeface="Century"/>
              </a:rPr>
              <a:t>state.</a:t>
            </a:r>
            <a:endParaRPr sz="2600">
              <a:latin typeface="Century"/>
              <a:cs typeface="Century"/>
            </a:endParaRPr>
          </a:p>
        </p:txBody>
      </p:sp>
      <p:sp>
        <p:nvSpPr>
          <p:cNvPr id="13" name="object 13"/>
          <p:cNvSpPr txBox="1"/>
          <p:nvPr/>
        </p:nvSpPr>
        <p:spPr>
          <a:xfrm>
            <a:off x="1451610" y="3546157"/>
            <a:ext cx="4961255" cy="426084"/>
          </a:xfrm>
          <a:prstGeom prst="rect">
            <a:avLst/>
          </a:prstGeom>
        </p:spPr>
        <p:txBody>
          <a:bodyPr vert="horz" wrap="square" lIns="0" tIns="15875" rIns="0" bIns="0" rtlCol="0">
            <a:spAutoFit/>
          </a:bodyPr>
          <a:lstStyle/>
          <a:p>
            <a:pPr marL="393700" indent="-381635">
              <a:lnSpc>
                <a:spcPct val="100000"/>
              </a:lnSpc>
              <a:spcBef>
                <a:spcPts val="125"/>
              </a:spcBef>
              <a:buFont typeface="Franklin Gothic Book"/>
              <a:buChar char="■"/>
              <a:tabLst>
                <a:tab pos="393700" algn="l"/>
                <a:tab pos="394335" algn="l"/>
                <a:tab pos="1842135" algn="l"/>
                <a:tab pos="2757170" algn="l"/>
                <a:tab pos="3672840" algn="l"/>
              </a:tabLst>
            </a:pPr>
            <a:r>
              <a:rPr sz="2600" spc="-10" dirty="0">
                <a:solidFill>
                  <a:srgbClr val="181B0D"/>
                </a:solidFill>
                <a:latin typeface="Century"/>
                <a:cs typeface="Century"/>
              </a:rPr>
              <a:t>The	</a:t>
            </a:r>
            <a:r>
              <a:rPr sz="2600" spc="10" dirty="0">
                <a:solidFill>
                  <a:srgbClr val="181B0D"/>
                </a:solidFill>
                <a:latin typeface="Century"/>
                <a:cs typeface="Century"/>
              </a:rPr>
              <a:t>state	is	</a:t>
            </a:r>
            <a:r>
              <a:rPr sz="2600" spc="15" dirty="0">
                <a:solidFill>
                  <a:srgbClr val="181B0D"/>
                </a:solidFill>
                <a:latin typeface="Century"/>
                <a:cs typeface="Century"/>
              </a:rPr>
              <a:t>a</a:t>
            </a:r>
            <a:r>
              <a:rPr sz="2600" spc="-100" dirty="0">
                <a:solidFill>
                  <a:srgbClr val="181B0D"/>
                </a:solidFill>
                <a:latin typeface="Century"/>
                <a:cs typeface="Century"/>
              </a:rPr>
              <a:t> </a:t>
            </a:r>
            <a:r>
              <a:rPr sz="2600" spc="15" dirty="0">
                <a:solidFill>
                  <a:srgbClr val="181B0D"/>
                </a:solidFill>
                <a:latin typeface="Century"/>
                <a:cs typeface="Century"/>
              </a:rPr>
              <a:t>logical</a:t>
            </a:r>
            <a:endParaRPr sz="2600">
              <a:latin typeface="Century"/>
              <a:cs typeface="Century"/>
            </a:endParaRPr>
          </a:p>
        </p:txBody>
      </p:sp>
      <p:sp>
        <p:nvSpPr>
          <p:cNvPr id="14" name="object 14"/>
          <p:cNvSpPr txBox="1"/>
          <p:nvPr/>
        </p:nvSpPr>
        <p:spPr>
          <a:xfrm>
            <a:off x="6942201" y="3546157"/>
            <a:ext cx="2143760" cy="426084"/>
          </a:xfrm>
          <a:prstGeom prst="rect">
            <a:avLst/>
          </a:prstGeom>
        </p:spPr>
        <p:txBody>
          <a:bodyPr vert="horz" wrap="square" lIns="0" tIns="15875" rIns="0" bIns="0" rtlCol="0">
            <a:spAutoFit/>
          </a:bodyPr>
          <a:lstStyle/>
          <a:p>
            <a:pPr marL="12700">
              <a:lnSpc>
                <a:spcPct val="100000"/>
              </a:lnSpc>
              <a:spcBef>
                <a:spcPts val="125"/>
              </a:spcBef>
              <a:tabLst>
                <a:tab pos="1842135" algn="l"/>
              </a:tabLst>
            </a:pPr>
            <a:r>
              <a:rPr sz="2600" spc="10" dirty="0">
                <a:solidFill>
                  <a:srgbClr val="181B0D"/>
                </a:solidFill>
                <a:latin typeface="Century"/>
                <a:cs typeface="Century"/>
              </a:rPr>
              <a:t>m</a:t>
            </a:r>
            <a:r>
              <a:rPr sz="2600" spc="40" dirty="0">
                <a:solidFill>
                  <a:srgbClr val="181B0D"/>
                </a:solidFill>
                <a:latin typeface="Century"/>
                <a:cs typeface="Century"/>
              </a:rPr>
              <a:t>o</a:t>
            </a:r>
            <a:r>
              <a:rPr sz="2600" spc="5" dirty="0">
                <a:solidFill>
                  <a:srgbClr val="181B0D"/>
                </a:solidFill>
                <a:latin typeface="Century"/>
                <a:cs typeface="Century"/>
              </a:rPr>
              <a:t>d</a:t>
            </a:r>
            <a:r>
              <a:rPr sz="2600" spc="40" dirty="0">
                <a:solidFill>
                  <a:srgbClr val="181B0D"/>
                </a:solidFill>
                <a:latin typeface="Century"/>
                <a:cs typeface="Century"/>
              </a:rPr>
              <a:t>e</a:t>
            </a:r>
            <a:r>
              <a:rPr sz="2600" spc="5" dirty="0">
                <a:solidFill>
                  <a:srgbClr val="181B0D"/>
                </a:solidFill>
                <a:latin typeface="Century"/>
                <a:cs typeface="Century"/>
              </a:rPr>
              <a:t>l</a:t>
            </a:r>
            <a:r>
              <a:rPr sz="2600" dirty="0">
                <a:solidFill>
                  <a:srgbClr val="181B0D"/>
                </a:solidFill>
                <a:latin typeface="Century"/>
                <a:cs typeface="Century"/>
              </a:rPr>
              <a:t>	</a:t>
            </a:r>
            <a:r>
              <a:rPr sz="2600" spc="45" dirty="0">
                <a:solidFill>
                  <a:srgbClr val="181B0D"/>
                </a:solidFill>
                <a:latin typeface="Century"/>
                <a:cs typeface="Century"/>
              </a:rPr>
              <a:t>of</a:t>
            </a:r>
            <a:endParaRPr sz="2600">
              <a:latin typeface="Century"/>
              <a:cs typeface="Century"/>
            </a:endParaRPr>
          </a:p>
        </p:txBody>
      </p:sp>
      <p:sp>
        <p:nvSpPr>
          <p:cNvPr id="15" name="object 15"/>
          <p:cNvSpPr txBox="1"/>
          <p:nvPr/>
        </p:nvSpPr>
        <p:spPr>
          <a:xfrm>
            <a:off x="2366645" y="3917696"/>
            <a:ext cx="6781800" cy="426720"/>
          </a:xfrm>
          <a:prstGeom prst="rect">
            <a:avLst/>
          </a:prstGeom>
        </p:spPr>
        <p:txBody>
          <a:bodyPr vert="horz" wrap="square" lIns="0" tIns="16510" rIns="0" bIns="0" rtlCol="0">
            <a:spAutoFit/>
          </a:bodyPr>
          <a:lstStyle/>
          <a:p>
            <a:pPr marL="12700">
              <a:lnSpc>
                <a:spcPct val="100000"/>
              </a:lnSpc>
              <a:spcBef>
                <a:spcPts val="130"/>
              </a:spcBef>
              <a:tabLst>
                <a:tab pos="1842135" algn="l"/>
              </a:tabLst>
            </a:pPr>
            <a:r>
              <a:rPr sz="2600" spc="5" dirty="0">
                <a:solidFill>
                  <a:srgbClr val="181B0D"/>
                </a:solidFill>
                <a:latin typeface="Century"/>
                <a:cs typeface="Century"/>
              </a:rPr>
              <a:t>whichis	</a:t>
            </a:r>
            <a:r>
              <a:rPr sz="2600" dirty="0">
                <a:solidFill>
                  <a:srgbClr val="181B0D"/>
                </a:solidFill>
                <a:latin typeface="Century"/>
                <a:cs typeface="Century"/>
              </a:rPr>
              <a:t>an </a:t>
            </a:r>
            <a:r>
              <a:rPr sz="2600" spc="10" dirty="0">
                <a:solidFill>
                  <a:srgbClr val="181B0D"/>
                </a:solidFill>
                <a:latin typeface="Century"/>
                <a:cs typeface="Century"/>
              </a:rPr>
              <a:t>association </a:t>
            </a:r>
            <a:r>
              <a:rPr sz="2600" spc="25" dirty="0">
                <a:solidFill>
                  <a:srgbClr val="181B0D"/>
                </a:solidFill>
                <a:latin typeface="Century"/>
                <a:cs typeface="Century"/>
              </a:rPr>
              <a:t>between</a:t>
            </a:r>
            <a:r>
              <a:rPr sz="2600" spc="-60" dirty="0">
                <a:solidFill>
                  <a:srgbClr val="181B0D"/>
                </a:solidFill>
                <a:latin typeface="Century"/>
                <a:cs typeface="Century"/>
              </a:rPr>
              <a:t> </a:t>
            </a:r>
            <a:r>
              <a:rPr sz="2600" spc="25" dirty="0">
                <a:solidFill>
                  <a:srgbClr val="181B0D"/>
                </a:solidFill>
                <a:latin typeface="Century"/>
                <a:cs typeface="Century"/>
              </a:rPr>
              <a:t>memory</a:t>
            </a:r>
            <a:endParaRPr sz="2600">
              <a:latin typeface="Century"/>
              <a:cs typeface="Century"/>
            </a:endParaRPr>
          </a:p>
        </p:txBody>
      </p:sp>
      <p:sp>
        <p:nvSpPr>
          <p:cNvPr id="16" name="object 16"/>
          <p:cNvSpPr txBox="1"/>
          <p:nvPr/>
        </p:nvSpPr>
        <p:spPr>
          <a:xfrm>
            <a:off x="9687559" y="3546157"/>
            <a:ext cx="1398270" cy="798195"/>
          </a:xfrm>
          <a:prstGeom prst="rect">
            <a:avLst/>
          </a:prstGeom>
        </p:spPr>
        <p:txBody>
          <a:bodyPr vert="horz" wrap="square" lIns="0" tIns="48260" rIns="0" bIns="0" rtlCol="0">
            <a:spAutoFit/>
          </a:bodyPr>
          <a:lstStyle/>
          <a:p>
            <a:pPr marL="12700" marR="5080">
              <a:lnSpc>
                <a:spcPts val="2930"/>
              </a:lnSpc>
              <a:spcBef>
                <a:spcPts val="380"/>
              </a:spcBef>
            </a:pPr>
            <a:r>
              <a:rPr sz="2600" spc="15" dirty="0">
                <a:solidFill>
                  <a:srgbClr val="181B0D"/>
                </a:solidFill>
                <a:latin typeface="Century"/>
                <a:cs typeface="Century"/>
              </a:rPr>
              <a:t>storage  </a:t>
            </a:r>
            <a:r>
              <a:rPr sz="2600" spc="5" dirty="0">
                <a:solidFill>
                  <a:srgbClr val="181B0D"/>
                </a:solidFill>
                <a:latin typeface="Century"/>
                <a:cs typeface="Century"/>
              </a:rPr>
              <a:t>l</a:t>
            </a:r>
            <a:r>
              <a:rPr sz="2600" spc="35" dirty="0">
                <a:solidFill>
                  <a:srgbClr val="181B0D"/>
                </a:solidFill>
                <a:latin typeface="Century"/>
                <a:cs typeface="Century"/>
              </a:rPr>
              <a:t>oc</a:t>
            </a:r>
            <a:r>
              <a:rPr sz="2600" spc="-25" dirty="0">
                <a:solidFill>
                  <a:srgbClr val="181B0D"/>
                </a:solidFill>
                <a:latin typeface="Century"/>
                <a:cs typeface="Century"/>
              </a:rPr>
              <a:t>a</a:t>
            </a:r>
            <a:r>
              <a:rPr sz="2600" spc="30" dirty="0">
                <a:solidFill>
                  <a:srgbClr val="181B0D"/>
                </a:solidFill>
                <a:latin typeface="Century"/>
                <a:cs typeface="Century"/>
              </a:rPr>
              <a:t>t</a:t>
            </a:r>
            <a:r>
              <a:rPr sz="2600" spc="5" dirty="0">
                <a:solidFill>
                  <a:srgbClr val="181B0D"/>
                </a:solidFill>
                <a:latin typeface="Century"/>
                <a:cs typeface="Century"/>
              </a:rPr>
              <a:t>i</a:t>
            </a:r>
            <a:r>
              <a:rPr sz="2600" spc="40" dirty="0">
                <a:solidFill>
                  <a:srgbClr val="181B0D"/>
                </a:solidFill>
                <a:latin typeface="Century"/>
                <a:cs typeface="Century"/>
              </a:rPr>
              <a:t>o</a:t>
            </a:r>
            <a:r>
              <a:rPr sz="2600" spc="-20" dirty="0">
                <a:solidFill>
                  <a:srgbClr val="181B0D"/>
                </a:solidFill>
                <a:latin typeface="Century"/>
                <a:cs typeface="Century"/>
              </a:rPr>
              <a:t>n</a:t>
            </a:r>
            <a:r>
              <a:rPr sz="2600" spc="10" dirty="0">
                <a:solidFill>
                  <a:srgbClr val="181B0D"/>
                </a:solidFill>
                <a:latin typeface="Century"/>
                <a:cs typeface="Century"/>
              </a:rPr>
              <a:t>s</a:t>
            </a:r>
            <a:endParaRPr sz="2600">
              <a:latin typeface="Century"/>
              <a:cs typeface="Century"/>
            </a:endParaRPr>
          </a:p>
        </p:txBody>
      </p:sp>
      <p:sp>
        <p:nvSpPr>
          <p:cNvPr id="17" name="object 17"/>
          <p:cNvSpPr txBox="1"/>
          <p:nvPr/>
        </p:nvSpPr>
        <p:spPr>
          <a:xfrm>
            <a:off x="4196715" y="4823714"/>
            <a:ext cx="6718934" cy="426720"/>
          </a:xfrm>
          <a:prstGeom prst="rect">
            <a:avLst/>
          </a:prstGeom>
        </p:spPr>
        <p:txBody>
          <a:bodyPr vert="horz" wrap="square" lIns="0" tIns="16510" rIns="0" bIns="0" rtlCol="0">
            <a:spAutoFit/>
          </a:bodyPr>
          <a:lstStyle/>
          <a:p>
            <a:pPr marL="12700">
              <a:lnSpc>
                <a:spcPct val="100000"/>
              </a:lnSpc>
              <a:spcBef>
                <a:spcPts val="130"/>
              </a:spcBef>
              <a:tabLst>
                <a:tab pos="3672840" algn="l"/>
                <a:tab pos="4587875" algn="l"/>
                <a:tab pos="6417945" algn="l"/>
              </a:tabLst>
            </a:pPr>
            <a:r>
              <a:rPr sz="2600" spc="10" dirty="0">
                <a:solidFill>
                  <a:srgbClr val="181B0D"/>
                </a:solidFill>
                <a:latin typeface="Century"/>
                <a:cs typeface="Century"/>
              </a:rPr>
              <a:t>in</a:t>
            </a:r>
            <a:r>
              <a:rPr sz="2600" spc="-5" dirty="0">
                <a:solidFill>
                  <a:srgbClr val="181B0D"/>
                </a:solidFill>
                <a:latin typeface="Century"/>
                <a:cs typeface="Century"/>
              </a:rPr>
              <a:t> </a:t>
            </a:r>
            <a:r>
              <a:rPr sz="2600" spc="45" dirty="0">
                <a:solidFill>
                  <a:srgbClr val="181B0D"/>
                </a:solidFill>
                <a:latin typeface="Century"/>
                <a:cs typeface="Century"/>
              </a:rPr>
              <a:t>e</a:t>
            </a:r>
            <a:r>
              <a:rPr sz="2600" spc="25" dirty="0">
                <a:solidFill>
                  <a:srgbClr val="181B0D"/>
                </a:solidFill>
                <a:latin typeface="Century"/>
                <a:cs typeface="Century"/>
              </a:rPr>
              <a:t>x</a:t>
            </a:r>
            <a:r>
              <a:rPr sz="2600" spc="40" dirty="0">
                <a:solidFill>
                  <a:srgbClr val="181B0D"/>
                </a:solidFill>
                <a:latin typeface="Century"/>
                <a:cs typeface="Century"/>
              </a:rPr>
              <a:t>ec</a:t>
            </a:r>
            <a:r>
              <a:rPr sz="2600" spc="-15" dirty="0">
                <a:solidFill>
                  <a:srgbClr val="181B0D"/>
                </a:solidFill>
                <a:latin typeface="Century"/>
                <a:cs typeface="Century"/>
              </a:rPr>
              <a:t>u</a:t>
            </a:r>
            <a:r>
              <a:rPr sz="2600" spc="35" dirty="0">
                <a:solidFill>
                  <a:srgbClr val="181B0D"/>
                </a:solidFill>
                <a:latin typeface="Century"/>
                <a:cs typeface="Century"/>
              </a:rPr>
              <a:t>t</a:t>
            </a:r>
            <a:r>
              <a:rPr sz="2600" spc="5" dirty="0">
                <a:solidFill>
                  <a:srgbClr val="181B0D"/>
                </a:solidFill>
                <a:latin typeface="Century"/>
                <a:cs typeface="Century"/>
              </a:rPr>
              <a:t>i</a:t>
            </a:r>
            <a:r>
              <a:rPr sz="2600" spc="-25" dirty="0">
                <a:solidFill>
                  <a:srgbClr val="181B0D"/>
                </a:solidFill>
                <a:latin typeface="Century"/>
                <a:cs typeface="Century"/>
              </a:rPr>
              <a:t>o</a:t>
            </a:r>
            <a:r>
              <a:rPr sz="2600" spc="15" dirty="0">
                <a:solidFill>
                  <a:srgbClr val="181B0D"/>
                </a:solidFill>
                <a:latin typeface="Century"/>
                <a:cs typeface="Century"/>
              </a:rPr>
              <a:t>n</a:t>
            </a:r>
            <a:r>
              <a:rPr sz="2600" spc="-225" dirty="0">
                <a:solidFill>
                  <a:srgbClr val="181B0D"/>
                </a:solidFill>
                <a:latin typeface="Century"/>
                <a:cs typeface="Century"/>
              </a:rPr>
              <a:t> </a:t>
            </a:r>
            <a:r>
              <a:rPr sz="2600" spc="25" dirty="0">
                <a:solidFill>
                  <a:srgbClr val="181B0D"/>
                </a:solidFill>
                <a:latin typeface="Century"/>
                <a:cs typeface="Century"/>
              </a:rPr>
              <a:t>g</a:t>
            </a:r>
            <a:r>
              <a:rPr sz="2600" spc="45" dirty="0">
                <a:solidFill>
                  <a:srgbClr val="181B0D"/>
                </a:solidFill>
                <a:latin typeface="Century"/>
                <a:cs typeface="Century"/>
              </a:rPr>
              <a:t>e</a:t>
            </a:r>
            <a:r>
              <a:rPr sz="2600" spc="-15" dirty="0">
                <a:solidFill>
                  <a:srgbClr val="181B0D"/>
                </a:solidFill>
                <a:latin typeface="Century"/>
                <a:cs typeface="Century"/>
              </a:rPr>
              <a:t>n</a:t>
            </a:r>
            <a:r>
              <a:rPr sz="2600" spc="40" dirty="0">
                <a:solidFill>
                  <a:srgbClr val="181B0D"/>
                </a:solidFill>
                <a:latin typeface="Century"/>
                <a:cs typeface="Century"/>
              </a:rPr>
              <a:t>er</a:t>
            </a:r>
            <a:r>
              <a:rPr sz="2600" spc="-20" dirty="0">
                <a:solidFill>
                  <a:srgbClr val="181B0D"/>
                </a:solidFill>
                <a:latin typeface="Century"/>
                <a:cs typeface="Century"/>
              </a:rPr>
              <a:t>a</a:t>
            </a:r>
            <a:r>
              <a:rPr sz="2600" spc="35" dirty="0">
                <a:solidFill>
                  <a:srgbClr val="181B0D"/>
                </a:solidFill>
                <a:latin typeface="Century"/>
                <a:cs typeface="Century"/>
              </a:rPr>
              <a:t>t</a:t>
            </a:r>
            <a:r>
              <a:rPr sz="2600" spc="45" dirty="0">
                <a:solidFill>
                  <a:srgbClr val="181B0D"/>
                </a:solidFill>
                <a:latin typeface="Century"/>
                <a:cs typeface="Century"/>
              </a:rPr>
              <a:t>e</a:t>
            </a:r>
            <a:r>
              <a:rPr sz="2600" spc="10" dirty="0">
                <a:solidFill>
                  <a:srgbClr val="181B0D"/>
                </a:solidFill>
                <a:latin typeface="Century"/>
                <a:cs typeface="Century"/>
              </a:rPr>
              <a:t>s</a:t>
            </a:r>
            <a:r>
              <a:rPr sz="2600" dirty="0">
                <a:solidFill>
                  <a:srgbClr val="181B0D"/>
                </a:solidFill>
                <a:latin typeface="Century"/>
                <a:cs typeface="Century"/>
              </a:rPr>
              <a:t>	</a:t>
            </a:r>
            <a:r>
              <a:rPr sz="2600" spc="15" dirty="0">
                <a:solidFill>
                  <a:srgbClr val="181B0D"/>
                </a:solidFill>
                <a:latin typeface="Century"/>
                <a:cs typeface="Century"/>
              </a:rPr>
              <a:t>a</a:t>
            </a:r>
            <a:r>
              <a:rPr sz="2600" dirty="0">
                <a:solidFill>
                  <a:srgbClr val="181B0D"/>
                </a:solidFill>
                <a:latin typeface="Century"/>
                <a:cs typeface="Century"/>
              </a:rPr>
              <a:t>	</a:t>
            </a:r>
            <a:r>
              <a:rPr sz="2600" spc="-10" dirty="0">
                <a:solidFill>
                  <a:srgbClr val="181B0D"/>
                </a:solidFill>
                <a:latin typeface="Century"/>
                <a:cs typeface="Century"/>
              </a:rPr>
              <a:t>s</a:t>
            </a:r>
            <a:r>
              <a:rPr sz="2600" spc="45" dirty="0">
                <a:solidFill>
                  <a:srgbClr val="181B0D"/>
                </a:solidFill>
                <a:latin typeface="Century"/>
                <a:cs typeface="Century"/>
              </a:rPr>
              <a:t>e</a:t>
            </a:r>
            <a:r>
              <a:rPr sz="2600" spc="-20" dirty="0">
                <a:solidFill>
                  <a:srgbClr val="181B0D"/>
                </a:solidFill>
                <a:latin typeface="Century"/>
                <a:cs typeface="Century"/>
              </a:rPr>
              <a:t>q</a:t>
            </a:r>
            <a:r>
              <a:rPr sz="2600" spc="-15" dirty="0">
                <a:solidFill>
                  <a:srgbClr val="181B0D"/>
                </a:solidFill>
                <a:latin typeface="Century"/>
                <a:cs typeface="Century"/>
              </a:rPr>
              <a:t>u</a:t>
            </a:r>
            <a:r>
              <a:rPr sz="2600" spc="45" dirty="0">
                <a:solidFill>
                  <a:srgbClr val="181B0D"/>
                </a:solidFill>
                <a:latin typeface="Century"/>
                <a:cs typeface="Century"/>
              </a:rPr>
              <a:t>e</a:t>
            </a:r>
            <a:r>
              <a:rPr sz="2600" spc="-15" dirty="0">
                <a:solidFill>
                  <a:srgbClr val="181B0D"/>
                </a:solidFill>
                <a:latin typeface="Century"/>
                <a:cs typeface="Century"/>
              </a:rPr>
              <a:t>n</a:t>
            </a:r>
            <a:r>
              <a:rPr sz="2600" spc="40" dirty="0">
                <a:solidFill>
                  <a:srgbClr val="181B0D"/>
                </a:solidFill>
                <a:latin typeface="Century"/>
                <a:cs typeface="Century"/>
              </a:rPr>
              <a:t>c</a:t>
            </a:r>
            <a:r>
              <a:rPr sz="2600" spc="15" dirty="0">
                <a:solidFill>
                  <a:srgbClr val="181B0D"/>
                </a:solidFill>
                <a:latin typeface="Century"/>
                <a:cs typeface="Century"/>
              </a:rPr>
              <a:t>e</a:t>
            </a:r>
            <a:r>
              <a:rPr sz="2600" dirty="0">
                <a:solidFill>
                  <a:srgbClr val="181B0D"/>
                </a:solidFill>
                <a:latin typeface="Century"/>
                <a:cs typeface="Century"/>
              </a:rPr>
              <a:t>	</a:t>
            </a:r>
            <a:r>
              <a:rPr sz="2600" spc="45" dirty="0">
                <a:solidFill>
                  <a:srgbClr val="181B0D"/>
                </a:solidFill>
                <a:latin typeface="Century"/>
                <a:cs typeface="Century"/>
              </a:rPr>
              <a:t>of</a:t>
            </a:r>
            <a:endParaRPr sz="2600">
              <a:latin typeface="Century"/>
              <a:cs typeface="Century"/>
            </a:endParaRPr>
          </a:p>
        </p:txBody>
      </p:sp>
      <p:sp>
        <p:nvSpPr>
          <p:cNvPr id="18" name="object 18"/>
          <p:cNvSpPr txBox="1"/>
          <p:nvPr/>
        </p:nvSpPr>
        <p:spPr>
          <a:xfrm>
            <a:off x="1451610" y="4157090"/>
            <a:ext cx="2689225" cy="1464945"/>
          </a:xfrm>
          <a:prstGeom prst="rect">
            <a:avLst/>
          </a:prstGeom>
        </p:spPr>
        <p:txBody>
          <a:bodyPr vert="horz" wrap="square" lIns="0" tIns="149225" rIns="0" bIns="0" rtlCol="0">
            <a:spAutoFit/>
          </a:bodyPr>
          <a:lstStyle/>
          <a:p>
            <a:pPr marL="927735">
              <a:lnSpc>
                <a:spcPct val="100000"/>
              </a:lnSpc>
              <a:spcBef>
                <a:spcPts val="1175"/>
              </a:spcBef>
            </a:pPr>
            <a:r>
              <a:rPr sz="2600" spc="-10" dirty="0">
                <a:solidFill>
                  <a:srgbClr val="181B0D"/>
                </a:solidFill>
                <a:latin typeface="Century"/>
                <a:cs typeface="Century"/>
              </a:rPr>
              <a:t>and</a:t>
            </a:r>
            <a:r>
              <a:rPr sz="2600" spc="-70" dirty="0">
                <a:solidFill>
                  <a:srgbClr val="181B0D"/>
                </a:solidFill>
                <a:latin typeface="Century"/>
                <a:cs typeface="Century"/>
              </a:rPr>
              <a:t> </a:t>
            </a:r>
            <a:r>
              <a:rPr sz="2600" spc="5" dirty="0">
                <a:solidFill>
                  <a:srgbClr val="181B0D"/>
                </a:solidFill>
                <a:latin typeface="Century"/>
                <a:cs typeface="Century"/>
              </a:rPr>
              <a:t>values.</a:t>
            </a:r>
            <a:endParaRPr sz="2600">
              <a:latin typeface="Century"/>
              <a:cs typeface="Century"/>
            </a:endParaRPr>
          </a:p>
          <a:p>
            <a:pPr marL="393700" indent="-381635">
              <a:lnSpc>
                <a:spcPts val="3025"/>
              </a:lnSpc>
              <a:spcBef>
                <a:spcPts val="1085"/>
              </a:spcBef>
              <a:buFont typeface="Franklin Gothic Book"/>
              <a:buChar char="■"/>
              <a:tabLst>
                <a:tab pos="393700" algn="l"/>
                <a:tab pos="394335" algn="l"/>
                <a:tab pos="927100" algn="l"/>
              </a:tabLst>
            </a:pPr>
            <a:r>
              <a:rPr sz="2600" spc="20" dirty="0">
                <a:solidFill>
                  <a:srgbClr val="181B0D"/>
                </a:solidFill>
                <a:latin typeface="Century"/>
                <a:cs typeface="Century"/>
              </a:rPr>
              <a:t>A	program</a:t>
            </a:r>
            <a:endParaRPr sz="2600">
              <a:latin typeface="Century"/>
              <a:cs typeface="Century"/>
            </a:endParaRPr>
          </a:p>
          <a:p>
            <a:pPr marL="927735">
              <a:lnSpc>
                <a:spcPts val="3025"/>
              </a:lnSpc>
            </a:pPr>
            <a:r>
              <a:rPr sz="2600" spc="10" dirty="0">
                <a:solidFill>
                  <a:srgbClr val="181B0D"/>
                </a:solidFill>
                <a:latin typeface="Century"/>
                <a:cs typeface="Century"/>
              </a:rPr>
              <a:t>states.</a:t>
            </a:r>
            <a:endParaRPr sz="2600">
              <a:latin typeface="Century"/>
              <a:cs typeface="Century"/>
            </a:endParaRPr>
          </a:p>
        </p:txBody>
      </p:sp>
      <p:sp>
        <p:nvSpPr>
          <p:cNvPr id="19" name="object 19"/>
          <p:cNvSpPr txBox="1"/>
          <p:nvPr/>
        </p:nvSpPr>
        <p:spPr>
          <a:xfrm>
            <a:off x="1451610" y="5720397"/>
            <a:ext cx="6931659" cy="426720"/>
          </a:xfrm>
          <a:prstGeom prst="rect">
            <a:avLst/>
          </a:prstGeom>
        </p:spPr>
        <p:txBody>
          <a:bodyPr vert="horz" wrap="square" lIns="0" tIns="16510" rIns="0" bIns="0" rtlCol="0">
            <a:spAutoFit/>
          </a:bodyPr>
          <a:lstStyle/>
          <a:p>
            <a:pPr marL="393700" indent="-381635">
              <a:lnSpc>
                <a:spcPct val="100000"/>
              </a:lnSpc>
              <a:spcBef>
                <a:spcPts val="130"/>
              </a:spcBef>
              <a:buFont typeface="Franklin Gothic Book"/>
              <a:buChar char="■"/>
              <a:tabLst>
                <a:tab pos="393700" algn="l"/>
                <a:tab pos="394335" algn="l"/>
                <a:tab pos="1937385" algn="l"/>
                <a:tab pos="4587875" algn="l"/>
              </a:tabLst>
            </a:pPr>
            <a:r>
              <a:rPr sz="2600" spc="-5" dirty="0">
                <a:solidFill>
                  <a:srgbClr val="181B0D"/>
                </a:solidFill>
                <a:latin typeface="Century"/>
                <a:cs typeface="Century"/>
              </a:rPr>
              <a:t>The	</a:t>
            </a:r>
            <a:r>
              <a:rPr sz="2600" spc="15" dirty="0">
                <a:solidFill>
                  <a:srgbClr val="181B0D"/>
                </a:solidFill>
                <a:latin typeface="Century"/>
                <a:cs typeface="Century"/>
              </a:rPr>
              <a:t>transition</a:t>
            </a:r>
            <a:r>
              <a:rPr sz="2600" spc="-155" dirty="0">
                <a:solidFill>
                  <a:srgbClr val="181B0D"/>
                </a:solidFill>
                <a:latin typeface="Century"/>
                <a:cs typeface="Century"/>
              </a:rPr>
              <a:t> </a:t>
            </a:r>
            <a:r>
              <a:rPr sz="2600" spc="35" dirty="0">
                <a:solidFill>
                  <a:srgbClr val="181B0D"/>
                </a:solidFill>
                <a:latin typeface="Century"/>
                <a:cs typeface="Century"/>
              </a:rPr>
              <a:t>from	</a:t>
            </a:r>
            <a:r>
              <a:rPr sz="2600" spc="10" dirty="0">
                <a:solidFill>
                  <a:srgbClr val="181B0D"/>
                </a:solidFill>
                <a:latin typeface="Century"/>
                <a:cs typeface="Century"/>
              </a:rPr>
              <a:t>one </a:t>
            </a:r>
            <a:r>
              <a:rPr sz="2600" spc="5" dirty="0">
                <a:solidFill>
                  <a:srgbClr val="181B0D"/>
                </a:solidFill>
                <a:latin typeface="Century"/>
                <a:cs typeface="Century"/>
              </a:rPr>
              <a:t>state </a:t>
            </a:r>
            <a:r>
              <a:rPr sz="2600" spc="20" dirty="0">
                <a:solidFill>
                  <a:srgbClr val="181B0D"/>
                </a:solidFill>
                <a:latin typeface="Century"/>
                <a:cs typeface="Century"/>
              </a:rPr>
              <a:t>to</a:t>
            </a:r>
            <a:r>
              <a:rPr sz="2600" spc="-450" dirty="0">
                <a:solidFill>
                  <a:srgbClr val="181B0D"/>
                </a:solidFill>
                <a:latin typeface="Century"/>
                <a:cs typeface="Century"/>
              </a:rPr>
              <a:t> </a:t>
            </a:r>
            <a:r>
              <a:rPr sz="2600" spc="10" dirty="0">
                <a:solidFill>
                  <a:srgbClr val="181B0D"/>
                </a:solidFill>
                <a:latin typeface="Century"/>
                <a:cs typeface="Century"/>
              </a:rPr>
              <a:t>the</a:t>
            </a:r>
            <a:endParaRPr sz="2600">
              <a:latin typeface="Century"/>
              <a:cs typeface="Century"/>
            </a:endParaRPr>
          </a:p>
        </p:txBody>
      </p:sp>
      <p:sp>
        <p:nvSpPr>
          <p:cNvPr id="20" name="object 20"/>
          <p:cNvSpPr txBox="1"/>
          <p:nvPr/>
        </p:nvSpPr>
        <p:spPr>
          <a:xfrm>
            <a:off x="8772143" y="5720397"/>
            <a:ext cx="1200150" cy="426720"/>
          </a:xfrm>
          <a:prstGeom prst="rect">
            <a:avLst/>
          </a:prstGeom>
        </p:spPr>
        <p:txBody>
          <a:bodyPr vert="horz" wrap="square" lIns="0" tIns="16510" rIns="0" bIns="0" rtlCol="0">
            <a:spAutoFit/>
          </a:bodyPr>
          <a:lstStyle/>
          <a:p>
            <a:pPr marL="12700">
              <a:lnSpc>
                <a:spcPct val="100000"/>
              </a:lnSpc>
              <a:spcBef>
                <a:spcPts val="130"/>
              </a:spcBef>
              <a:tabLst>
                <a:tab pos="927735" algn="l"/>
              </a:tabLst>
            </a:pPr>
            <a:r>
              <a:rPr sz="2600" spc="-15" dirty="0">
                <a:solidFill>
                  <a:srgbClr val="181B0D"/>
                </a:solidFill>
                <a:latin typeface="Century"/>
                <a:cs typeface="Century"/>
              </a:rPr>
              <a:t>n</a:t>
            </a:r>
            <a:r>
              <a:rPr sz="2600" spc="45" dirty="0">
                <a:solidFill>
                  <a:srgbClr val="181B0D"/>
                </a:solidFill>
                <a:latin typeface="Century"/>
                <a:cs typeface="Century"/>
              </a:rPr>
              <a:t>e</a:t>
            </a:r>
            <a:r>
              <a:rPr sz="2600" spc="25" dirty="0">
                <a:solidFill>
                  <a:srgbClr val="181B0D"/>
                </a:solidFill>
                <a:latin typeface="Century"/>
                <a:cs typeface="Century"/>
              </a:rPr>
              <a:t>x</a:t>
            </a:r>
            <a:r>
              <a:rPr sz="2600" spc="10" dirty="0">
                <a:solidFill>
                  <a:srgbClr val="181B0D"/>
                </a:solidFill>
                <a:latin typeface="Century"/>
                <a:cs typeface="Century"/>
              </a:rPr>
              <a:t>t</a:t>
            </a:r>
            <a:r>
              <a:rPr sz="2600" dirty="0">
                <a:solidFill>
                  <a:srgbClr val="181B0D"/>
                </a:solidFill>
                <a:latin typeface="Century"/>
                <a:cs typeface="Century"/>
              </a:rPr>
              <a:t>	</a:t>
            </a:r>
            <a:r>
              <a:rPr sz="2600" spc="5" dirty="0">
                <a:solidFill>
                  <a:srgbClr val="181B0D"/>
                </a:solidFill>
                <a:latin typeface="Century"/>
                <a:cs typeface="Century"/>
              </a:rPr>
              <a:t>is</a:t>
            </a:r>
            <a:endParaRPr sz="2600">
              <a:latin typeface="Century"/>
              <a:cs typeface="Century"/>
            </a:endParaRPr>
          </a:p>
        </p:txBody>
      </p:sp>
      <p:sp>
        <p:nvSpPr>
          <p:cNvPr id="21" name="object 21"/>
          <p:cNvSpPr txBox="1"/>
          <p:nvPr/>
        </p:nvSpPr>
        <p:spPr>
          <a:xfrm>
            <a:off x="6942201" y="6092825"/>
            <a:ext cx="4098925" cy="426084"/>
          </a:xfrm>
          <a:prstGeom prst="rect">
            <a:avLst/>
          </a:prstGeom>
        </p:spPr>
        <p:txBody>
          <a:bodyPr vert="horz" wrap="square" lIns="0" tIns="15875" rIns="0" bIns="0" rtlCol="0">
            <a:spAutoFit/>
          </a:bodyPr>
          <a:lstStyle/>
          <a:p>
            <a:pPr marL="12700">
              <a:lnSpc>
                <a:spcPct val="100000"/>
              </a:lnSpc>
              <a:spcBef>
                <a:spcPts val="125"/>
              </a:spcBef>
            </a:pPr>
            <a:r>
              <a:rPr sz="2600" spc="15" dirty="0">
                <a:solidFill>
                  <a:srgbClr val="181B0D"/>
                </a:solidFill>
                <a:latin typeface="Century"/>
                <a:cs typeface="Century"/>
              </a:rPr>
              <a:t>operations </a:t>
            </a:r>
            <a:r>
              <a:rPr sz="2600" spc="-10" dirty="0">
                <a:solidFill>
                  <a:srgbClr val="181B0D"/>
                </a:solidFill>
                <a:latin typeface="Century"/>
                <a:cs typeface="Century"/>
              </a:rPr>
              <a:t>and</a:t>
            </a:r>
            <a:r>
              <a:rPr sz="2600" spc="-235" dirty="0">
                <a:solidFill>
                  <a:srgbClr val="181B0D"/>
                </a:solidFill>
                <a:latin typeface="Century"/>
                <a:cs typeface="Century"/>
              </a:rPr>
              <a:t> </a:t>
            </a:r>
            <a:r>
              <a:rPr sz="2600" spc="5" dirty="0">
                <a:solidFill>
                  <a:srgbClr val="181B0D"/>
                </a:solidFill>
                <a:latin typeface="Century"/>
                <a:cs typeface="Century"/>
              </a:rPr>
              <a:t>sequencing</a:t>
            </a:r>
            <a:endParaRPr sz="2600">
              <a:latin typeface="Century"/>
              <a:cs typeface="Century"/>
            </a:endParaRPr>
          </a:p>
        </p:txBody>
      </p:sp>
      <p:sp>
        <p:nvSpPr>
          <p:cNvPr id="22" name="object 22"/>
          <p:cNvSpPr txBox="1"/>
          <p:nvPr/>
        </p:nvSpPr>
        <p:spPr>
          <a:xfrm>
            <a:off x="2366645" y="6092825"/>
            <a:ext cx="4083050" cy="798195"/>
          </a:xfrm>
          <a:prstGeom prst="rect">
            <a:avLst/>
          </a:prstGeom>
        </p:spPr>
        <p:txBody>
          <a:bodyPr vert="horz" wrap="square" lIns="0" tIns="48260" rIns="0" bIns="0" rtlCol="0">
            <a:spAutoFit/>
          </a:bodyPr>
          <a:lstStyle/>
          <a:p>
            <a:pPr marL="12700" marR="5080">
              <a:lnSpc>
                <a:spcPts val="2930"/>
              </a:lnSpc>
              <a:spcBef>
                <a:spcPts val="380"/>
              </a:spcBef>
            </a:pPr>
            <a:r>
              <a:rPr sz="2600" spc="20" dirty="0">
                <a:solidFill>
                  <a:srgbClr val="181B0D"/>
                </a:solidFill>
                <a:latin typeface="Century"/>
                <a:cs typeface="Century"/>
              </a:rPr>
              <a:t>determined </a:t>
            </a:r>
            <a:r>
              <a:rPr sz="2600" spc="-5" dirty="0">
                <a:solidFill>
                  <a:srgbClr val="181B0D"/>
                </a:solidFill>
                <a:latin typeface="Century"/>
                <a:cs typeface="Century"/>
              </a:rPr>
              <a:t>by</a:t>
            </a:r>
            <a:r>
              <a:rPr sz="2600" spc="-380" dirty="0">
                <a:solidFill>
                  <a:srgbClr val="181B0D"/>
                </a:solidFill>
                <a:latin typeface="Century"/>
                <a:cs typeface="Century"/>
              </a:rPr>
              <a:t> </a:t>
            </a:r>
            <a:r>
              <a:rPr sz="2600" spc="5" dirty="0">
                <a:solidFill>
                  <a:srgbClr val="181B0D"/>
                </a:solidFill>
                <a:latin typeface="Century"/>
                <a:cs typeface="Century"/>
              </a:rPr>
              <a:t>assignment  commands.</a:t>
            </a:r>
            <a:endParaRPr sz="2600">
              <a:latin typeface="Century"/>
              <a:cs typeface="Century"/>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64564" y="73024"/>
            <a:ext cx="3557904" cy="701040"/>
          </a:xfrm>
          <a:prstGeom prst="rect">
            <a:avLst/>
          </a:prstGeom>
        </p:spPr>
        <p:txBody>
          <a:bodyPr vert="horz" wrap="square" lIns="0" tIns="16510" rIns="0" bIns="0" rtlCol="0">
            <a:spAutoFit/>
          </a:bodyPr>
          <a:lstStyle/>
          <a:p>
            <a:pPr marL="12700">
              <a:lnSpc>
                <a:spcPct val="100000"/>
              </a:lnSpc>
              <a:spcBef>
                <a:spcPts val="130"/>
              </a:spcBef>
            </a:pPr>
            <a:r>
              <a:rPr b="0" spc="20" dirty="0">
                <a:latin typeface="Century"/>
                <a:cs typeface="Century"/>
              </a:rPr>
              <a:t>Highlights</a:t>
            </a:r>
            <a:r>
              <a:rPr b="0" spc="-345" dirty="0">
                <a:latin typeface="Century"/>
                <a:cs typeface="Century"/>
              </a:rPr>
              <a:t> </a:t>
            </a:r>
            <a:r>
              <a:rPr b="0" spc="30" dirty="0">
                <a:latin typeface="Century"/>
                <a:cs typeface="Century"/>
              </a:rPr>
              <a:t>on</a:t>
            </a:r>
          </a:p>
        </p:txBody>
      </p:sp>
      <p:sp>
        <p:nvSpPr>
          <p:cNvPr id="3" name="object 3"/>
          <p:cNvSpPr txBox="1"/>
          <p:nvPr/>
        </p:nvSpPr>
        <p:spPr>
          <a:xfrm>
            <a:off x="964564" y="1161161"/>
            <a:ext cx="4998720" cy="5218430"/>
          </a:xfrm>
          <a:prstGeom prst="rect">
            <a:avLst/>
          </a:prstGeom>
        </p:spPr>
        <p:txBody>
          <a:bodyPr vert="horz" wrap="square" lIns="0" tIns="16510" rIns="0" bIns="0" rtlCol="0">
            <a:spAutoFit/>
          </a:bodyPr>
          <a:lstStyle/>
          <a:p>
            <a:pPr marL="393700" indent="-381000">
              <a:lnSpc>
                <a:spcPct val="100000"/>
              </a:lnSpc>
              <a:spcBef>
                <a:spcPts val="130"/>
              </a:spcBef>
              <a:buFont typeface="Franklin Gothic Book"/>
              <a:buChar char="■"/>
              <a:tabLst>
                <a:tab pos="393065" algn="l"/>
                <a:tab pos="393700" algn="l"/>
              </a:tabLst>
            </a:pPr>
            <a:r>
              <a:rPr sz="2750" spc="20" dirty="0">
                <a:solidFill>
                  <a:srgbClr val="181B0D"/>
                </a:solidFill>
                <a:latin typeface="Century"/>
                <a:cs typeface="Century"/>
              </a:rPr>
              <a:t>Assignment,</a:t>
            </a:r>
            <a:endParaRPr sz="2750">
              <a:latin typeface="Century"/>
              <a:cs typeface="Century"/>
            </a:endParaRPr>
          </a:p>
          <a:p>
            <a:pPr>
              <a:lnSpc>
                <a:spcPct val="100000"/>
              </a:lnSpc>
              <a:buClr>
                <a:srgbClr val="181B0D"/>
              </a:buClr>
              <a:buFont typeface="Franklin Gothic Book"/>
              <a:buChar char="■"/>
            </a:pPr>
            <a:endParaRPr sz="2500">
              <a:latin typeface="Century"/>
              <a:cs typeface="Century"/>
            </a:endParaRPr>
          </a:p>
          <a:p>
            <a:pPr marL="393700" indent="-381000">
              <a:lnSpc>
                <a:spcPct val="100000"/>
              </a:lnSpc>
              <a:spcBef>
                <a:spcPts val="5"/>
              </a:spcBef>
              <a:buFont typeface="Franklin Gothic Book"/>
              <a:buChar char="■"/>
              <a:tabLst>
                <a:tab pos="393065" algn="l"/>
                <a:tab pos="393700" algn="l"/>
                <a:tab pos="1842135" algn="l"/>
              </a:tabLst>
            </a:pPr>
            <a:r>
              <a:rPr sz="2750" spc="15" dirty="0">
                <a:solidFill>
                  <a:srgbClr val="181B0D"/>
                </a:solidFill>
                <a:latin typeface="Century"/>
                <a:cs typeface="Century"/>
              </a:rPr>
              <a:t>goto	</a:t>
            </a:r>
            <a:r>
              <a:rPr sz="2750" spc="20" dirty="0">
                <a:solidFill>
                  <a:srgbClr val="181B0D"/>
                </a:solidFill>
                <a:latin typeface="Century"/>
                <a:cs typeface="Century"/>
              </a:rPr>
              <a:t>commands</a:t>
            </a:r>
            <a:endParaRPr sz="2750">
              <a:latin typeface="Century"/>
              <a:cs typeface="Century"/>
            </a:endParaRPr>
          </a:p>
          <a:p>
            <a:pPr marL="393700" indent="-381000">
              <a:lnSpc>
                <a:spcPct val="100000"/>
              </a:lnSpc>
              <a:spcBef>
                <a:spcPts val="2930"/>
              </a:spcBef>
              <a:buFont typeface="Franklin Gothic Book"/>
              <a:buChar char="■"/>
              <a:tabLst>
                <a:tab pos="393065" algn="l"/>
                <a:tab pos="393700" algn="l"/>
                <a:tab pos="2757170" algn="l"/>
              </a:tabLst>
            </a:pPr>
            <a:r>
              <a:rPr sz="2750" spc="5" dirty="0">
                <a:solidFill>
                  <a:srgbClr val="181B0D"/>
                </a:solidFill>
                <a:latin typeface="Century"/>
                <a:cs typeface="Century"/>
              </a:rPr>
              <a:t>structured	</a:t>
            </a:r>
            <a:r>
              <a:rPr sz="2750" spc="15" dirty="0">
                <a:solidFill>
                  <a:srgbClr val="181B0D"/>
                </a:solidFill>
                <a:latin typeface="Century"/>
                <a:cs typeface="Century"/>
              </a:rPr>
              <a:t>programming</a:t>
            </a:r>
            <a:endParaRPr sz="2750">
              <a:latin typeface="Century"/>
              <a:cs typeface="Century"/>
            </a:endParaRPr>
          </a:p>
          <a:p>
            <a:pPr marL="393700" indent="-381000">
              <a:lnSpc>
                <a:spcPct val="100000"/>
              </a:lnSpc>
              <a:spcBef>
                <a:spcPts val="2935"/>
              </a:spcBef>
              <a:buFont typeface="Franklin Gothic Book"/>
              <a:buChar char="■"/>
              <a:tabLst>
                <a:tab pos="393065" algn="l"/>
                <a:tab pos="393700" algn="l"/>
              </a:tabLst>
            </a:pPr>
            <a:r>
              <a:rPr sz="2750" spc="30" dirty="0">
                <a:solidFill>
                  <a:srgbClr val="181B0D"/>
                </a:solidFill>
                <a:latin typeface="Century"/>
                <a:cs typeface="Century"/>
              </a:rPr>
              <a:t>Command</a:t>
            </a:r>
            <a:endParaRPr sz="2750">
              <a:latin typeface="Century"/>
              <a:cs typeface="Century"/>
            </a:endParaRPr>
          </a:p>
          <a:p>
            <a:pPr marL="393700" indent="-381000">
              <a:lnSpc>
                <a:spcPct val="100000"/>
              </a:lnSpc>
              <a:spcBef>
                <a:spcPts val="2930"/>
              </a:spcBef>
              <a:buFont typeface="Franklin Gothic Book"/>
              <a:buChar char="■"/>
              <a:tabLst>
                <a:tab pos="393065" algn="l"/>
                <a:tab pos="393700" algn="l"/>
              </a:tabLst>
            </a:pPr>
            <a:r>
              <a:rPr sz="2750" spc="15" dirty="0">
                <a:solidFill>
                  <a:srgbClr val="181B0D"/>
                </a:solidFill>
                <a:latin typeface="Century"/>
                <a:cs typeface="Century"/>
              </a:rPr>
              <a:t>Statement</a:t>
            </a:r>
            <a:endParaRPr sz="2750">
              <a:latin typeface="Century"/>
              <a:cs typeface="Century"/>
            </a:endParaRPr>
          </a:p>
          <a:p>
            <a:pPr marL="393700" indent="-381000">
              <a:lnSpc>
                <a:spcPct val="100000"/>
              </a:lnSpc>
              <a:spcBef>
                <a:spcPts val="2940"/>
              </a:spcBef>
              <a:buFont typeface="Franklin Gothic Book"/>
              <a:buChar char="■"/>
              <a:tabLst>
                <a:tab pos="393065" algn="l"/>
                <a:tab pos="393700" algn="l"/>
              </a:tabLst>
            </a:pPr>
            <a:r>
              <a:rPr sz="2750" spc="10" dirty="0">
                <a:solidFill>
                  <a:srgbClr val="181B0D"/>
                </a:solidFill>
                <a:latin typeface="Century"/>
                <a:cs typeface="Century"/>
              </a:rPr>
              <a:t>Procedure</a:t>
            </a:r>
            <a:endParaRPr sz="2750">
              <a:latin typeface="Century"/>
              <a:cs typeface="Century"/>
            </a:endParaRPr>
          </a:p>
          <a:p>
            <a:pPr>
              <a:lnSpc>
                <a:spcPct val="100000"/>
              </a:lnSpc>
              <a:buClr>
                <a:srgbClr val="181B0D"/>
              </a:buClr>
              <a:buFont typeface="Franklin Gothic Book"/>
              <a:buChar char="■"/>
            </a:pPr>
            <a:endParaRPr sz="2500">
              <a:latin typeface="Century"/>
              <a:cs typeface="Century"/>
            </a:endParaRPr>
          </a:p>
          <a:p>
            <a:pPr marL="393700" indent="-381000">
              <a:lnSpc>
                <a:spcPct val="100000"/>
              </a:lnSpc>
              <a:buFont typeface="Franklin Gothic Book"/>
              <a:buChar char="■"/>
              <a:tabLst>
                <a:tab pos="393065" algn="l"/>
                <a:tab pos="393700" algn="l"/>
              </a:tabLst>
            </a:pPr>
            <a:r>
              <a:rPr sz="2750" spc="15" dirty="0">
                <a:solidFill>
                  <a:srgbClr val="181B0D"/>
                </a:solidFill>
                <a:latin typeface="Century"/>
                <a:cs typeface="Century"/>
              </a:rPr>
              <a:t>Control-flow</a:t>
            </a:r>
            <a:endParaRPr sz="2750">
              <a:latin typeface="Century"/>
              <a:cs typeface="Century"/>
            </a:endParaRPr>
          </a:p>
        </p:txBody>
      </p:sp>
      <p:sp>
        <p:nvSpPr>
          <p:cNvPr id="4" name="object 4"/>
          <p:cNvSpPr txBox="1"/>
          <p:nvPr/>
        </p:nvSpPr>
        <p:spPr>
          <a:xfrm>
            <a:off x="7286625" y="1151255"/>
            <a:ext cx="2211070" cy="449580"/>
          </a:xfrm>
          <a:prstGeom prst="rect">
            <a:avLst/>
          </a:prstGeom>
        </p:spPr>
        <p:txBody>
          <a:bodyPr vert="horz" wrap="square" lIns="0" tIns="16510" rIns="0" bIns="0" rtlCol="0">
            <a:spAutoFit/>
          </a:bodyPr>
          <a:lstStyle/>
          <a:p>
            <a:pPr marL="393700" indent="-381635">
              <a:lnSpc>
                <a:spcPct val="100000"/>
              </a:lnSpc>
              <a:spcBef>
                <a:spcPts val="130"/>
              </a:spcBef>
              <a:buFont typeface="Franklin Gothic Book"/>
              <a:buChar char="■"/>
              <a:tabLst>
                <a:tab pos="393700" algn="l"/>
                <a:tab pos="394335" algn="l"/>
              </a:tabLst>
            </a:pPr>
            <a:r>
              <a:rPr sz="2750" spc="10" dirty="0">
                <a:solidFill>
                  <a:srgbClr val="181B0D"/>
                </a:solidFill>
                <a:latin typeface="Century"/>
                <a:cs typeface="Century"/>
              </a:rPr>
              <a:t>Imperative</a:t>
            </a:r>
            <a:endParaRPr sz="2750">
              <a:latin typeface="Century"/>
              <a:cs typeface="Century"/>
            </a:endParaRPr>
          </a:p>
        </p:txBody>
      </p:sp>
      <p:sp>
        <p:nvSpPr>
          <p:cNvPr id="5" name="object 5"/>
          <p:cNvSpPr txBox="1"/>
          <p:nvPr/>
        </p:nvSpPr>
        <p:spPr>
          <a:xfrm>
            <a:off x="10031730" y="1151255"/>
            <a:ext cx="1534795" cy="449580"/>
          </a:xfrm>
          <a:prstGeom prst="rect">
            <a:avLst/>
          </a:prstGeom>
        </p:spPr>
        <p:txBody>
          <a:bodyPr vert="horz" wrap="square" lIns="0" tIns="16510" rIns="0" bIns="0" rtlCol="0">
            <a:spAutoFit/>
          </a:bodyPr>
          <a:lstStyle/>
          <a:p>
            <a:pPr marL="12700">
              <a:lnSpc>
                <a:spcPct val="100000"/>
              </a:lnSpc>
              <a:spcBef>
                <a:spcPts val="130"/>
              </a:spcBef>
            </a:pPr>
            <a:r>
              <a:rPr sz="2750" spc="35" dirty="0">
                <a:solidFill>
                  <a:srgbClr val="181B0D"/>
                </a:solidFill>
                <a:latin typeface="Century"/>
                <a:cs typeface="Century"/>
              </a:rPr>
              <a:t>lan</a:t>
            </a:r>
            <a:r>
              <a:rPr sz="2750" spc="20" dirty="0">
                <a:solidFill>
                  <a:srgbClr val="181B0D"/>
                </a:solidFill>
                <a:latin typeface="Century"/>
                <a:cs typeface="Century"/>
              </a:rPr>
              <a:t>g</a:t>
            </a:r>
            <a:r>
              <a:rPr sz="2750" spc="40" dirty="0">
                <a:solidFill>
                  <a:srgbClr val="181B0D"/>
                </a:solidFill>
                <a:latin typeface="Century"/>
                <a:cs typeface="Century"/>
              </a:rPr>
              <a:t>ua</a:t>
            </a:r>
            <a:r>
              <a:rPr sz="2750" spc="20" dirty="0">
                <a:solidFill>
                  <a:srgbClr val="181B0D"/>
                </a:solidFill>
                <a:latin typeface="Century"/>
                <a:cs typeface="Century"/>
              </a:rPr>
              <a:t>g</a:t>
            </a:r>
            <a:r>
              <a:rPr sz="2750" spc="15" dirty="0">
                <a:solidFill>
                  <a:srgbClr val="181B0D"/>
                </a:solidFill>
                <a:latin typeface="Century"/>
                <a:cs typeface="Century"/>
              </a:rPr>
              <a:t>e</a:t>
            </a:r>
            <a:endParaRPr sz="2750">
              <a:latin typeface="Century"/>
              <a:cs typeface="Century"/>
            </a:endParaRPr>
          </a:p>
        </p:txBody>
      </p:sp>
      <p:sp>
        <p:nvSpPr>
          <p:cNvPr id="6" name="object 6"/>
          <p:cNvSpPr txBox="1">
            <a:spLocks noGrp="1"/>
          </p:cNvSpPr>
          <p:nvPr>
            <p:ph sz="half" idx="3"/>
          </p:nvPr>
        </p:nvSpPr>
        <p:spPr>
          <a:prstGeom prst="rect">
            <a:avLst/>
          </a:prstGeom>
        </p:spPr>
        <p:txBody>
          <a:bodyPr vert="horz" wrap="square" lIns="0" tIns="15875" rIns="0" bIns="0" rtlCol="0">
            <a:spAutoFit/>
          </a:bodyPr>
          <a:lstStyle/>
          <a:p>
            <a:pPr marL="393700" indent="-381635">
              <a:lnSpc>
                <a:spcPct val="100000"/>
              </a:lnSpc>
              <a:spcBef>
                <a:spcPts val="125"/>
              </a:spcBef>
              <a:buFont typeface="Franklin Gothic Book"/>
              <a:buChar char="■"/>
              <a:tabLst>
                <a:tab pos="393700" algn="l"/>
                <a:tab pos="394335" algn="l"/>
              </a:tabLst>
            </a:pPr>
            <a:r>
              <a:rPr spc="15" dirty="0"/>
              <a:t>Assertions</a:t>
            </a:r>
          </a:p>
          <a:p>
            <a:pPr marL="393700" indent="-381635">
              <a:lnSpc>
                <a:spcPct val="100000"/>
              </a:lnSpc>
              <a:spcBef>
                <a:spcPts val="2935"/>
              </a:spcBef>
              <a:buFont typeface="Franklin Gothic Book"/>
              <a:buChar char="■"/>
              <a:tabLst>
                <a:tab pos="393700" algn="l"/>
                <a:tab pos="394335" algn="l"/>
              </a:tabLst>
            </a:pPr>
            <a:r>
              <a:rPr spc="20" dirty="0"/>
              <a:t>Axiomatic</a:t>
            </a:r>
            <a:r>
              <a:rPr spc="-20" dirty="0"/>
              <a:t> </a:t>
            </a:r>
            <a:r>
              <a:rPr spc="15" dirty="0"/>
              <a:t>semantics</a:t>
            </a:r>
          </a:p>
          <a:p>
            <a:pPr marL="393700" indent="-381635">
              <a:lnSpc>
                <a:spcPct val="100000"/>
              </a:lnSpc>
              <a:spcBef>
                <a:spcPts val="2935"/>
              </a:spcBef>
              <a:buFont typeface="Franklin Gothic Book"/>
              <a:buChar char="■"/>
              <a:tabLst>
                <a:tab pos="393700" algn="l"/>
                <a:tab pos="394335" algn="l"/>
              </a:tabLst>
            </a:pPr>
            <a:r>
              <a:rPr spc="-5" dirty="0"/>
              <a:t>State</a:t>
            </a:r>
          </a:p>
          <a:p>
            <a:pPr marL="393700" indent="-381635">
              <a:lnSpc>
                <a:spcPct val="100000"/>
              </a:lnSpc>
              <a:spcBef>
                <a:spcPts val="2930"/>
              </a:spcBef>
              <a:buFont typeface="Franklin Gothic Book"/>
              <a:buChar char="■"/>
              <a:tabLst>
                <a:tab pos="393700" algn="l"/>
                <a:tab pos="394335" algn="l"/>
              </a:tabLst>
            </a:pPr>
            <a:r>
              <a:rPr dirty="0"/>
              <a:t>Variables</a:t>
            </a:r>
          </a:p>
          <a:p>
            <a:pPr marL="393700" indent="-381635">
              <a:lnSpc>
                <a:spcPct val="100000"/>
              </a:lnSpc>
              <a:spcBef>
                <a:spcPts val="2935"/>
              </a:spcBef>
              <a:buFont typeface="Franklin Gothic Book"/>
              <a:buChar char="■"/>
              <a:tabLst>
                <a:tab pos="393700" algn="l"/>
                <a:tab pos="394335" algn="l"/>
              </a:tabLst>
            </a:pPr>
            <a:r>
              <a:rPr spc="5" dirty="0"/>
              <a:t>Instructions</a:t>
            </a:r>
          </a:p>
          <a:p>
            <a:pPr>
              <a:lnSpc>
                <a:spcPct val="100000"/>
              </a:lnSpc>
              <a:buClr>
                <a:srgbClr val="181B0D"/>
              </a:buClr>
              <a:buFont typeface="Franklin Gothic Book"/>
              <a:buChar char="■"/>
            </a:pPr>
            <a:endParaRPr sz="2500"/>
          </a:p>
          <a:p>
            <a:pPr marL="393700" indent="-381635">
              <a:lnSpc>
                <a:spcPct val="100000"/>
              </a:lnSpc>
              <a:spcBef>
                <a:spcPts val="5"/>
              </a:spcBef>
              <a:buFont typeface="Franklin Gothic Book"/>
              <a:buChar char="■"/>
              <a:tabLst>
                <a:tab pos="393700" algn="l"/>
                <a:tab pos="394335" algn="l"/>
                <a:tab pos="1842135" algn="l"/>
              </a:tabLst>
            </a:pPr>
            <a:r>
              <a:rPr spc="15" dirty="0"/>
              <a:t>Control	</a:t>
            </a:r>
            <a:r>
              <a:rPr dirty="0"/>
              <a:t>structures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1610" y="633793"/>
            <a:ext cx="6856095" cy="701040"/>
          </a:xfrm>
          <a:prstGeom prst="rect">
            <a:avLst/>
          </a:prstGeom>
        </p:spPr>
        <p:txBody>
          <a:bodyPr vert="horz" wrap="square" lIns="0" tIns="16510" rIns="0" bIns="0" rtlCol="0">
            <a:spAutoFit/>
          </a:bodyPr>
          <a:lstStyle/>
          <a:p>
            <a:pPr marL="12700">
              <a:lnSpc>
                <a:spcPct val="100000"/>
              </a:lnSpc>
              <a:spcBef>
                <a:spcPts val="130"/>
              </a:spcBef>
            </a:pPr>
            <a:r>
              <a:rPr b="0" spc="20" dirty="0">
                <a:latin typeface="Century"/>
                <a:cs typeface="Century"/>
              </a:rPr>
              <a:t>Declarative </a:t>
            </a:r>
            <a:r>
              <a:rPr b="0" spc="25" dirty="0">
                <a:latin typeface="Century"/>
                <a:cs typeface="Century"/>
              </a:rPr>
              <a:t>Vs</a:t>
            </a:r>
            <a:r>
              <a:rPr b="0" spc="-445" dirty="0">
                <a:latin typeface="Century"/>
                <a:cs typeface="Century"/>
              </a:rPr>
              <a:t> </a:t>
            </a:r>
            <a:r>
              <a:rPr b="0" spc="15" dirty="0">
                <a:latin typeface="Century"/>
                <a:cs typeface="Century"/>
              </a:rPr>
              <a:t>Imperative</a:t>
            </a:r>
          </a:p>
        </p:txBody>
      </p:sp>
      <p:sp>
        <p:nvSpPr>
          <p:cNvPr id="3" name="object 3"/>
          <p:cNvSpPr/>
          <p:nvPr/>
        </p:nvSpPr>
        <p:spPr>
          <a:xfrm>
            <a:off x="1771650" y="1533525"/>
            <a:ext cx="8829675" cy="5172075"/>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1610" y="633793"/>
            <a:ext cx="6856095" cy="701040"/>
          </a:xfrm>
          <a:prstGeom prst="rect">
            <a:avLst/>
          </a:prstGeom>
        </p:spPr>
        <p:txBody>
          <a:bodyPr vert="horz" wrap="square" lIns="0" tIns="16510" rIns="0" bIns="0" rtlCol="0">
            <a:spAutoFit/>
          </a:bodyPr>
          <a:lstStyle/>
          <a:p>
            <a:pPr marL="12700">
              <a:lnSpc>
                <a:spcPct val="100000"/>
              </a:lnSpc>
              <a:spcBef>
                <a:spcPts val="130"/>
              </a:spcBef>
            </a:pPr>
            <a:r>
              <a:rPr b="0" spc="20" dirty="0">
                <a:latin typeface="Century"/>
                <a:cs typeface="Century"/>
              </a:rPr>
              <a:t>Declarative </a:t>
            </a:r>
            <a:r>
              <a:rPr b="0" spc="25" dirty="0">
                <a:latin typeface="Century"/>
                <a:cs typeface="Century"/>
              </a:rPr>
              <a:t>Vs</a:t>
            </a:r>
            <a:r>
              <a:rPr b="0" spc="-445" dirty="0">
                <a:latin typeface="Century"/>
                <a:cs typeface="Century"/>
              </a:rPr>
              <a:t> </a:t>
            </a:r>
            <a:r>
              <a:rPr b="0" spc="15" dirty="0">
                <a:latin typeface="Century"/>
                <a:cs typeface="Century"/>
              </a:rPr>
              <a:t>Imperative</a:t>
            </a:r>
          </a:p>
        </p:txBody>
      </p:sp>
      <p:sp>
        <p:nvSpPr>
          <p:cNvPr id="3" name="object 3"/>
          <p:cNvSpPr txBox="1"/>
          <p:nvPr/>
        </p:nvSpPr>
        <p:spPr>
          <a:xfrm>
            <a:off x="964564" y="1536128"/>
            <a:ext cx="2095500" cy="426084"/>
          </a:xfrm>
          <a:prstGeom prst="rect">
            <a:avLst/>
          </a:prstGeom>
        </p:spPr>
        <p:txBody>
          <a:bodyPr vert="horz" wrap="square" lIns="0" tIns="15875" rIns="0" bIns="0" rtlCol="0">
            <a:spAutoFit/>
          </a:bodyPr>
          <a:lstStyle/>
          <a:p>
            <a:pPr marL="12700">
              <a:lnSpc>
                <a:spcPct val="100000"/>
              </a:lnSpc>
              <a:spcBef>
                <a:spcPts val="125"/>
              </a:spcBef>
            </a:pPr>
            <a:r>
              <a:rPr sz="2600" b="1" spc="10" dirty="0">
                <a:solidFill>
                  <a:srgbClr val="181B0D"/>
                </a:solidFill>
                <a:latin typeface="Century"/>
                <a:cs typeface="Century"/>
              </a:rPr>
              <a:t>#</a:t>
            </a:r>
            <a:r>
              <a:rPr sz="2600" b="1" spc="-95" dirty="0">
                <a:solidFill>
                  <a:srgbClr val="181B0D"/>
                </a:solidFill>
                <a:latin typeface="Century"/>
                <a:cs typeface="Century"/>
              </a:rPr>
              <a:t> </a:t>
            </a:r>
            <a:r>
              <a:rPr sz="2600" b="1" spc="20" dirty="0">
                <a:solidFill>
                  <a:srgbClr val="181B0D"/>
                </a:solidFill>
                <a:latin typeface="Century"/>
                <a:cs typeface="Century"/>
              </a:rPr>
              <a:t>Declarative</a:t>
            </a:r>
            <a:endParaRPr sz="2600">
              <a:latin typeface="Century"/>
              <a:cs typeface="Century"/>
            </a:endParaRPr>
          </a:p>
        </p:txBody>
      </p:sp>
      <p:sp>
        <p:nvSpPr>
          <p:cNvPr id="4" name="object 4"/>
          <p:cNvSpPr txBox="1"/>
          <p:nvPr/>
        </p:nvSpPr>
        <p:spPr>
          <a:xfrm>
            <a:off x="964564" y="3319145"/>
            <a:ext cx="2019935" cy="426720"/>
          </a:xfrm>
          <a:prstGeom prst="rect">
            <a:avLst/>
          </a:prstGeom>
        </p:spPr>
        <p:txBody>
          <a:bodyPr vert="horz" wrap="square" lIns="0" tIns="16510" rIns="0" bIns="0" rtlCol="0">
            <a:spAutoFit/>
          </a:bodyPr>
          <a:lstStyle/>
          <a:p>
            <a:pPr marL="12700">
              <a:lnSpc>
                <a:spcPct val="100000"/>
              </a:lnSpc>
              <a:spcBef>
                <a:spcPts val="130"/>
              </a:spcBef>
            </a:pPr>
            <a:r>
              <a:rPr sz="2600" b="1" spc="15" dirty="0">
                <a:solidFill>
                  <a:srgbClr val="181B0D"/>
                </a:solidFill>
                <a:latin typeface="Century"/>
                <a:cs typeface="Century"/>
              </a:rPr>
              <a:t>#</a:t>
            </a:r>
            <a:r>
              <a:rPr sz="2600" b="1" spc="-95" dirty="0">
                <a:solidFill>
                  <a:srgbClr val="181B0D"/>
                </a:solidFill>
                <a:latin typeface="Century"/>
                <a:cs typeface="Century"/>
              </a:rPr>
              <a:t> </a:t>
            </a:r>
            <a:r>
              <a:rPr sz="2600" b="1" spc="20" dirty="0">
                <a:solidFill>
                  <a:srgbClr val="181B0D"/>
                </a:solidFill>
                <a:latin typeface="Century"/>
                <a:cs typeface="Century"/>
              </a:rPr>
              <a:t>Imperative</a:t>
            </a:r>
            <a:endParaRPr sz="2600">
              <a:latin typeface="Century"/>
              <a:cs typeface="Century"/>
            </a:endParaRPr>
          </a:p>
        </p:txBody>
      </p:sp>
      <p:sp>
        <p:nvSpPr>
          <p:cNvPr id="5" name="object 5"/>
          <p:cNvSpPr/>
          <p:nvPr/>
        </p:nvSpPr>
        <p:spPr>
          <a:xfrm>
            <a:off x="828675" y="2028825"/>
            <a:ext cx="9915525" cy="114300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828675" y="3886200"/>
            <a:ext cx="4914900" cy="2543175"/>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8743950" y="3819523"/>
            <a:ext cx="561975" cy="2924175"/>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0" y="6858000"/>
                </a:moveTo>
                <a:lnTo>
                  <a:pt x="12192000" y="6858000"/>
                </a:lnTo>
                <a:lnTo>
                  <a:pt x="12192000" y="0"/>
                </a:lnTo>
                <a:lnTo>
                  <a:pt x="0" y="0"/>
                </a:lnTo>
                <a:lnTo>
                  <a:pt x="0" y="6858000"/>
                </a:lnTo>
                <a:close/>
              </a:path>
            </a:pathLst>
          </a:custGeom>
          <a:solidFill>
            <a:srgbClr val="181B0D"/>
          </a:solidFill>
        </p:spPr>
        <p:txBody>
          <a:bodyPr wrap="square" lIns="0" tIns="0" rIns="0" bIns="0" rtlCol="0"/>
          <a:lstStyle/>
          <a:p>
            <a:endParaRPr/>
          </a:p>
        </p:txBody>
      </p:sp>
      <p:sp>
        <p:nvSpPr>
          <p:cNvPr id="3" name="object 3"/>
          <p:cNvSpPr/>
          <p:nvPr/>
        </p:nvSpPr>
        <p:spPr>
          <a:xfrm>
            <a:off x="8153400" y="5715000"/>
            <a:ext cx="3276600" cy="381000"/>
          </a:xfrm>
          <a:custGeom>
            <a:avLst/>
            <a:gdLst/>
            <a:ahLst/>
            <a:cxnLst/>
            <a:rect l="l" t="t" r="r" b="b"/>
            <a:pathLst>
              <a:path w="3276600" h="381000">
                <a:moveTo>
                  <a:pt x="0" y="381000"/>
                </a:moveTo>
                <a:lnTo>
                  <a:pt x="3276600" y="381000"/>
                </a:lnTo>
                <a:lnTo>
                  <a:pt x="3276600" y="0"/>
                </a:lnTo>
                <a:lnTo>
                  <a:pt x="0" y="0"/>
                </a:lnTo>
                <a:lnTo>
                  <a:pt x="0" y="381000"/>
                </a:lnTo>
                <a:close/>
              </a:path>
            </a:pathLst>
          </a:custGeom>
          <a:solidFill>
            <a:srgbClr val="EEECE2"/>
          </a:solidFill>
        </p:spPr>
        <p:txBody>
          <a:bodyPr wrap="square" lIns="0" tIns="0" rIns="0" bIns="0" rtlCol="0"/>
          <a:lstStyle/>
          <a:p>
            <a:endParaRPr/>
          </a:p>
        </p:txBody>
      </p:sp>
      <p:sp>
        <p:nvSpPr>
          <p:cNvPr id="4" name="object 4"/>
          <p:cNvSpPr/>
          <p:nvPr/>
        </p:nvSpPr>
        <p:spPr>
          <a:xfrm>
            <a:off x="11024107" y="1686560"/>
            <a:ext cx="406400" cy="4028440"/>
          </a:xfrm>
          <a:custGeom>
            <a:avLst/>
            <a:gdLst/>
            <a:ahLst/>
            <a:cxnLst/>
            <a:rect l="l" t="t" r="r" b="b"/>
            <a:pathLst>
              <a:path w="406400" h="4028440">
                <a:moveTo>
                  <a:pt x="0" y="4028440"/>
                </a:moveTo>
                <a:lnTo>
                  <a:pt x="405892" y="4028440"/>
                </a:lnTo>
                <a:lnTo>
                  <a:pt x="405892" y="0"/>
                </a:lnTo>
                <a:lnTo>
                  <a:pt x="0" y="0"/>
                </a:lnTo>
                <a:lnTo>
                  <a:pt x="0" y="4028440"/>
                </a:lnTo>
                <a:close/>
              </a:path>
            </a:pathLst>
          </a:custGeom>
          <a:solidFill>
            <a:srgbClr val="EEECE2"/>
          </a:solidFill>
        </p:spPr>
        <p:txBody>
          <a:bodyPr wrap="square" lIns="0" tIns="0" rIns="0" bIns="0" rtlCol="0"/>
          <a:lstStyle/>
          <a:p>
            <a:endParaRPr/>
          </a:p>
        </p:txBody>
      </p:sp>
      <p:sp>
        <p:nvSpPr>
          <p:cNvPr id="5" name="object 5"/>
          <p:cNvSpPr txBox="1">
            <a:spLocks noGrp="1"/>
          </p:cNvSpPr>
          <p:nvPr>
            <p:ph type="title"/>
          </p:nvPr>
        </p:nvSpPr>
        <p:spPr>
          <a:xfrm>
            <a:off x="7326376" y="2989833"/>
            <a:ext cx="2976245" cy="1124585"/>
          </a:xfrm>
          <a:prstGeom prst="rect">
            <a:avLst/>
          </a:prstGeom>
        </p:spPr>
        <p:txBody>
          <a:bodyPr vert="horz" wrap="square" lIns="0" tIns="13970" rIns="0" bIns="0" rtlCol="0">
            <a:spAutoFit/>
          </a:bodyPr>
          <a:lstStyle/>
          <a:p>
            <a:pPr marL="12700">
              <a:lnSpc>
                <a:spcPct val="100000"/>
              </a:lnSpc>
              <a:spcBef>
                <a:spcPts val="110"/>
              </a:spcBef>
            </a:pPr>
            <a:r>
              <a:rPr sz="7200" b="0" spc="5" dirty="0">
                <a:solidFill>
                  <a:srgbClr val="EEECE2"/>
                </a:solidFill>
                <a:latin typeface="Century"/>
                <a:cs typeface="Century"/>
              </a:rPr>
              <a:t>DEMO</a:t>
            </a:r>
            <a:endParaRPr sz="7200">
              <a:latin typeface="Century"/>
              <a:cs typeface="Century"/>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pc="65" dirty="0"/>
              <a:t>An</a:t>
            </a:r>
            <a:r>
              <a:rPr spc="-190" dirty="0"/>
              <a:t> </a:t>
            </a:r>
            <a:r>
              <a:rPr spc="25" dirty="0"/>
              <a:t>algorithm</a:t>
            </a:r>
            <a:r>
              <a:rPr spc="-295" dirty="0"/>
              <a:t> </a:t>
            </a:r>
            <a:r>
              <a:rPr spc="45" dirty="0"/>
              <a:t>to</a:t>
            </a:r>
            <a:r>
              <a:rPr spc="-70" dirty="0"/>
              <a:t> </a:t>
            </a:r>
            <a:r>
              <a:rPr spc="60" dirty="0"/>
              <a:t>add</a:t>
            </a:r>
            <a:r>
              <a:rPr spc="-250" dirty="0"/>
              <a:t> </a:t>
            </a:r>
            <a:r>
              <a:rPr spc="60" dirty="0"/>
              <a:t>two</a:t>
            </a:r>
            <a:r>
              <a:rPr spc="-220" dirty="0"/>
              <a:t> </a:t>
            </a:r>
            <a:r>
              <a:rPr spc="25" dirty="0"/>
              <a:t>numbers</a:t>
            </a:r>
          </a:p>
        </p:txBody>
      </p:sp>
      <p:sp>
        <p:nvSpPr>
          <p:cNvPr id="3" name="object 3"/>
          <p:cNvSpPr/>
          <p:nvPr/>
        </p:nvSpPr>
        <p:spPr>
          <a:xfrm>
            <a:off x="1104900" y="1504950"/>
            <a:ext cx="10239375" cy="5353050"/>
          </a:xfrm>
          <a:custGeom>
            <a:avLst/>
            <a:gdLst/>
            <a:ahLst/>
            <a:cxnLst/>
            <a:rect l="l" t="t" r="r" b="b"/>
            <a:pathLst>
              <a:path w="10239375" h="5353050">
                <a:moveTo>
                  <a:pt x="10239375" y="5353046"/>
                </a:moveTo>
                <a:lnTo>
                  <a:pt x="10239375" y="0"/>
                </a:lnTo>
                <a:lnTo>
                  <a:pt x="0" y="0"/>
                </a:lnTo>
                <a:lnTo>
                  <a:pt x="0" y="5353046"/>
                </a:lnTo>
                <a:lnTo>
                  <a:pt x="10239375" y="5353046"/>
                </a:lnTo>
                <a:close/>
              </a:path>
            </a:pathLst>
          </a:custGeom>
          <a:solidFill>
            <a:srgbClr val="EEEEF0"/>
          </a:solidFill>
        </p:spPr>
        <p:txBody>
          <a:bodyPr wrap="square" lIns="0" tIns="0" rIns="0" bIns="0" rtlCol="0"/>
          <a:lstStyle/>
          <a:p>
            <a:endParaRPr/>
          </a:p>
        </p:txBody>
      </p:sp>
      <p:sp>
        <p:nvSpPr>
          <p:cNvPr id="4" name="object 4"/>
          <p:cNvSpPr txBox="1"/>
          <p:nvPr/>
        </p:nvSpPr>
        <p:spPr>
          <a:xfrm>
            <a:off x="846455" y="718373"/>
            <a:ext cx="10176510" cy="5927725"/>
          </a:xfrm>
          <a:prstGeom prst="rect">
            <a:avLst/>
          </a:prstGeom>
        </p:spPr>
        <p:txBody>
          <a:bodyPr vert="horz" wrap="square" lIns="0" tIns="133985" rIns="0" bIns="0" rtlCol="0">
            <a:spAutoFit/>
          </a:bodyPr>
          <a:lstStyle/>
          <a:p>
            <a:pPr marL="12700">
              <a:lnSpc>
                <a:spcPct val="100000"/>
              </a:lnSpc>
              <a:spcBef>
                <a:spcPts val="1055"/>
              </a:spcBef>
            </a:pPr>
            <a:r>
              <a:rPr sz="4400" b="1" spc="30" dirty="0">
                <a:solidFill>
                  <a:srgbClr val="181B0D"/>
                </a:solidFill>
                <a:latin typeface="Century"/>
                <a:cs typeface="Century"/>
              </a:rPr>
              <a:t>entered </a:t>
            </a:r>
            <a:r>
              <a:rPr sz="4400" b="1" spc="50" dirty="0">
                <a:solidFill>
                  <a:srgbClr val="181B0D"/>
                </a:solidFill>
                <a:latin typeface="Century"/>
                <a:cs typeface="Century"/>
              </a:rPr>
              <a:t>by</a:t>
            </a:r>
            <a:r>
              <a:rPr sz="4400" b="1" spc="-440" dirty="0">
                <a:solidFill>
                  <a:srgbClr val="181B0D"/>
                </a:solidFill>
                <a:latin typeface="Century"/>
                <a:cs typeface="Century"/>
              </a:rPr>
              <a:t> </a:t>
            </a:r>
            <a:r>
              <a:rPr sz="4400" b="1" spc="45" dirty="0">
                <a:solidFill>
                  <a:srgbClr val="181B0D"/>
                </a:solidFill>
                <a:latin typeface="Century"/>
                <a:cs typeface="Century"/>
              </a:rPr>
              <a:t>user</a:t>
            </a:r>
            <a:endParaRPr sz="4400">
              <a:latin typeface="Century"/>
              <a:cs typeface="Century"/>
            </a:endParaRPr>
          </a:p>
          <a:p>
            <a:pPr marL="260350">
              <a:lnSpc>
                <a:spcPct val="100000"/>
              </a:lnSpc>
              <a:spcBef>
                <a:spcPts val="715"/>
              </a:spcBef>
            </a:pPr>
            <a:r>
              <a:rPr sz="3200" spc="20" dirty="0">
                <a:solidFill>
                  <a:srgbClr val="24282F"/>
                </a:solidFill>
                <a:latin typeface="Century"/>
                <a:cs typeface="Century"/>
              </a:rPr>
              <a:t>Step </a:t>
            </a:r>
            <a:r>
              <a:rPr sz="3200" spc="10" dirty="0">
                <a:solidFill>
                  <a:srgbClr val="24282F"/>
                </a:solidFill>
                <a:latin typeface="Century"/>
                <a:cs typeface="Century"/>
              </a:rPr>
              <a:t>1:</a:t>
            </a:r>
            <a:r>
              <a:rPr sz="3200" spc="-210" dirty="0">
                <a:solidFill>
                  <a:srgbClr val="24282F"/>
                </a:solidFill>
                <a:latin typeface="Century"/>
                <a:cs typeface="Century"/>
              </a:rPr>
              <a:t> </a:t>
            </a:r>
            <a:r>
              <a:rPr sz="3200" spc="10" dirty="0">
                <a:solidFill>
                  <a:srgbClr val="24282F"/>
                </a:solidFill>
                <a:latin typeface="Century"/>
                <a:cs typeface="Century"/>
              </a:rPr>
              <a:t>Start</a:t>
            </a:r>
            <a:endParaRPr sz="3200">
              <a:latin typeface="Century"/>
              <a:cs typeface="Century"/>
            </a:endParaRPr>
          </a:p>
          <a:p>
            <a:pPr marL="260350" marR="875665">
              <a:lnSpc>
                <a:spcPts val="5780"/>
              </a:lnSpc>
              <a:spcBef>
                <a:spcPts val="445"/>
              </a:spcBef>
            </a:pPr>
            <a:r>
              <a:rPr sz="3200" spc="20" dirty="0">
                <a:solidFill>
                  <a:srgbClr val="24282F"/>
                </a:solidFill>
                <a:latin typeface="Century"/>
                <a:cs typeface="Century"/>
              </a:rPr>
              <a:t>Step </a:t>
            </a:r>
            <a:r>
              <a:rPr sz="3200" spc="10" dirty="0">
                <a:solidFill>
                  <a:srgbClr val="24282F"/>
                </a:solidFill>
                <a:latin typeface="Century"/>
                <a:cs typeface="Century"/>
              </a:rPr>
              <a:t>2: Declare </a:t>
            </a:r>
            <a:r>
              <a:rPr sz="3200" spc="20" dirty="0">
                <a:solidFill>
                  <a:srgbClr val="24282F"/>
                </a:solidFill>
                <a:latin typeface="Century"/>
                <a:cs typeface="Century"/>
              </a:rPr>
              <a:t>variables</a:t>
            </a:r>
            <a:r>
              <a:rPr sz="3200" spc="-685" dirty="0">
                <a:solidFill>
                  <a:srgbClr val="24282F"/>
                </a:solidFill>
                <a:latin typeface="Century"/>
                <a:cs typeface="Century"/>
              </a:rPr>
              <a:t> </a:t>
            </a:r>
            <a:r>
              <a:rPr sz="3200" dirty="0">
                <a:solidFill>
                  <a:srgbClr val="24282F"/>
                </a:solidFill>
                <a:latin typeface="Century"/>
                <a:cs typeface="Century"/>
              </a:rPr>
              <a:t>num1, num2 </a:t>
            </a:r>
            <a:r>
              <a:rPr sz="3200" spc="5" dirty="0">
                <a:solidFill>
                  <a:srgbClr val="24282F"/>
                </a:solidFill>
                <a:latin typeface="Century"/>
                <a:cs typeface="Century"/>
              </a:rPr>
              <a:t>and sum.  </a:t>
            </a:r>
            <a:r>
              <a:rPr sz="3200" spc="20" dirty="0">
                <a:solidFill>
                  <a:srgbClr val="24282F"/>
                </a:solidFill>
                <a:latin typeface="Century"/>
                <a:cs typeface="Century"/>
              </a:rPr>
              <a:t>Step </a:t>
            </a:r>
            <a:r>
              <a:rPr sz="3200" spc="10" dirty="0">
                <a:solidFill>
                  <a:srgbClr val="24282F"/>
                </a:solidFill>
                <a:latin typeface="Century"/>
                <a:cs typeface="Century"/>
              </a:rPr>
              <a:t>3: </a:t>
            </a:r>
            <a:r>
              <a:rPr sz="3200" spc="20" dirty="0">
                <a:solidFill>
                  <a:srgbClr val="24282F"/>
                </a:solidFill>
                <a:latin typeface="Century"/>
                <a:cs typeface="Century"/>
              </a:rPr>
              <a:t>Read </a:t>
            </a:r>
            <a:r>
              <a:rPr sz="3200" spc="15" dirty="0">
                <a:solidFill>
                  <a:srgbClr val="24282F"/>
                </a:solidFill>
                <a:latin typeface="Century"/>
                <a:cs typeface="Century"/>
              </a:rPr>
              <a:t>values </a:t>
            </a:r>
            <a:r>
              <a:rPr sz="3200" dirty="0">
                <a:solidFill>
                  <a:srgbClr val="24282F"/>
                </a:solidFill>
                <a:latin typeface="Century"/>
                <a:cs typeface="Century"/>
              </a:rPr>
              <a:t>num1 </a:t>
            </a:r>
            <a:r>
              <a:rPr sz="3200" spc="5" dirty="0">
                <a:solidFill>
                  <a:srgbClr val="24282F"/>
                </a:solidFill>
                <a:latin typeface="Century"/>
                <a:cs typeface="Century"/>
              </a:rPr>
              <a:t>and</a:t>
            </a:r>
            <a:r>
              <a:rPr sz="3200" spc="-550" dirty="0">
                <a:solidFill>
                  <a:srgbClr val="24282F"/>
                </a:solidFill>
                <a:latin typeface="Century"/>
                <a:cs typeface="Century"/>
              </a:rPr>
              <a:t> </a:t>
            </a:r>
            <a:r>
              <a:rPr sz="3200" dirty="0">
                <a:solidFill>
                  <a:srgbClr val="24282F"/>
                </a:solidFill>
                <a:latin typeface="Century"/>
                <a:cs typeface="Century"/>
              </a:rPr>
              <a:t>num2.</a:t>
            </a:r>
            <a:endParaRPr sz="3200">
              <a:latin typeface="Century"/>
              <a:cs typeface="Century"/>
            </a:endParaRPr>
          </a:p>
          <a:p>
            <a:pPr marL="260350">
              <a:lnSpc>
                <a:spcPct val="100000"/>
              </a:lnSpc>
              <a:spcBef>
                <a:spcPts val="1425"/>
              </a:spcBef>
            </a:pPr>
            <a:r>
              <a:rPr sz="3200" spc="20" dirty="0">
                <a:solidFill>
                  <a:srgbClr val="24282F"/>
                </a:solidFill>
                <a:latin typeface="Century"/>
                <a:cs typeface="Century"/>
              </a:rPr>
              <a:t>Step</a:t>
            </a:r>
            <a:r>
              <a:rPr sz="3200" spc="-130" dirty="0">
                <a:solidFill>
                  <a:srgbClr val="24282F"/>
                </a:solidFill>
                <a:latin typeface="Century"/>
                <a:cs typeface="Century"/>
              </a:rPr>
              <a:t> </a:t>
            </a:r>
            <a:r>
              <a:rPr sz="3200" spc="10" dirty="0">
                <a:solidFill>
                  <a:srgbClr val="24282F"/>
                </a:solidFill>
                <a:latin typeface="Century"/>
                <a:cs typeface="Century"/>
              </a:rPr>
              <a:t>4:</a:t>
            </a:r>
            <a:r>
              <a:rPr sz="3200" spc="-210" dirty="0">
                <a:solidFill>
                  <a:srgbClr val="24282F"/>
                </a:solidFill>
                <a:latin typeface="Century"/>
                <a:cs typeface="Century"/>
              </a:rPr>
              <a:t> </a:t>
            </a:r>
            <a:r>
              <a:rPr sz="3200" spc="15" dirty="0">
                <a:solidFill>
                  <a:srgbClr val="24282F"/>
                </a:solidFill>
                <a:latin typeface="Century"/>
                <a:cs typeface="Century"/>
              </a:rPr>
              <a:t>Add</a:t>
            </a:r>
            <a:r>
              <a:rPr sz="3200" spc="-50" dirty="0">
                <a:solidFill>
                  <a:srgbClr val="24282F"/>
                </a:solidFill>
                <a:latin typeface="Century"/>
                <a:cs typeface="Century"/>
              </a:rPr>
              <a:t> </a:t>
            </a:r>
            <a:r>
              <a:rPr sz="3200" dirty="0">
                <a:solidFill>
                  <a:srgbClr val="24282F"/>
                </a:solidFill>
                <a:latin typeface="Century"/>
                <a:cs typeface="Century"/>
              </a:rPr>
              <a:t>num1</a:t>
            </a:r>
            <a:r>
              <a:rPr sz="3200" spc="-60" dirty="0">
                <a:solidFill>
                  <a:srgbClr val="24282F"/>
                </a:solidFill>
                <a:latin typeface="Century"/>
                <a:cs typeface="Century"/>
              </a:rPr>
              <a:t> </a:t>
            </a:r>
            <a:r>
              <a:rPr sz="3200" spc="5" dirty="0">
                <a:solidFill>
                  <a:srgbClr val="24282F"/>
                </a:solidFill>
                <a:latin typeface="Century"/>
                <a:cs typeface="Century"/>
              </a:rPr>
              <a:t>and</a:t>
            </a:r>
            <a:r>
              <a:rPr sz="3200" spc="-50" dirty="0">
                <a:solidFill>
                  <a:srgbClr val="24282F"/>
                </a:solidFill>
                <a:latin typeface="Century"/>
                <a:cs typeface="Century"/>
              </a:rPr>
              <a:t> </a:t>
            </a:r>
            <a:r>
              <a:rPr sz="3200" dirty="0">
                <a:solidFill>
                  <a:srgbClr val="24282F"/>
                </a:solidFill>
                <a:latin typeface="Century"/>
                <a:cs typeface="Century"/>
              </a:rPr>
              <a:t>num2 </a:t>
            </a:r>
            <a:r>
              <a:rPr sz="3200" spc="10" dirty="0">
                <a:solidFill>
                  <a:srgbClr val="24282F"/>
                </a:solidFill>
                <a:latin typeface="Century"/>
                <a:cs typeface="Century"/>
              </a:rPr>
              <a:t>and</a:t>
            </a:r>
            <a:r>
              <a:rPr sz="3200" spc="-50" dirty="0">
                <a:solidFill>
                  <a:srgbClr val="24282F"/>
                </a:solidFill>
                <a:latin typeface="Century"/>
                <a:cs typeface="Century"/>
              </a:rPr>
              <a:t> </a:t>
            </a:r>
            <a:r>
              <a:rPr sz="3200" spc="15" dirty="0">
                <a:solidFill>
                  <a:srgbClr val="24282F"/>
                </a:solidFill>
                <a:latin typeface="Century"/>
                <a:cs typeface="Century"/>
              </a:rPr>
              <a:t>assign</a:t>
            </a:r>
            <a:r>
              <a:rPr sz="3200" spc="-175" dirty="0">
                <a:solidFill>
                  <a:srgbClr val="24282F"/>
                </a:solidFill>
                <a:latin typeface="Century"/>
                <a:cs typeface="Century"/>
              </a:rPr>
              <a:t> </a:t>
            </a:r>
            <a:r>
              <a:rPr sz="3200" spc="10" dirty="0">
                <a:solidFill>
                  <a:srgbClr val="24282F"/>
                </a:solidFill>
                <a:latin typeface="Century"/>
                <a:cs typeface="Century"/>
              </a:rPr>
              <a:t>the</a:t>
            </a:r>
            <a:r>
              <a:rPr sz="3200" spc="-35" dirty="0">
                <a:solidFill>
                  <a:srgbClr val="24282F"/>
                </a:solidFill>
                <a:latin typeface="Century"/>
                <a:cs typeface="Century"/>
              </a:rPr>
              <a:t> </a:t>
            </a:r>
            <a:r>
              <a:rPr sz="3200" spc="15" dirty="0">
                <a:solidFill>
                  <a:srgbClr val="24282F"/>
                </a:solidFill>
                <a:latin typeface="Century"/>
                <a:cs typeface="Century"/>
              </a:rPr>
              <a:t>result</a:t>
            </a:r>
            <a:r>
              <a:rPr sz="3200" spc="-125" dirty="0">
                <a:solidFill>
                  <a:srgbClr val="24282F"/>
                </a:solidFill>
                <a:latin typeface="Century"/>
                <a:cs typeface="Century"/>
              </a:rPr>
              <a:t> </a:t>
            </a:r>
            <a:r>
              <a:rPr sz="3200" spc="20" dirty="0">
                <a:solidFill>
                  <a:srgbClr val="24282F"/>
                </a:solidFill>
                <a:latin typeface="Century"/>
                <a:cs typeface="Century"/>
              </a:rPr>
              <a:t>to</a:t>
            </a:r>
            <a:endParaRPr sz="3200">
              <a:latin typeface="Century"/>
              <a:cs typeface="Century"/>
            </a:endParaRPr>
          </a:p>
          <a:p>
            <a:pPr marL="260350">
              <a:lnSpc>
                <a:spcPct val="100000"/>
              </a:lnSpc>
              <a:spcBef>
                <a:spcPts val="1945"/>
              </a:spcBef>
            </a:pPr>
            <a:r>
              <a:rPr sz="3200" spc="5" dirty="0">
                <a:solidFill>
                  <a:srgbClr val="24282F"/>
                </a:solidFill>
                <a:latin typeface="Century"/>
                <a:cs typeface="Century"/>
              </a:rPr>
              <a:t>sum.</a:t>
            </a:r>
            <a:r>
              <a:rPr sz="3200" spc="-70" dirty="0">
                <a:solidFill>
                  <a:srgbClr val="24282F"/>
                </a:solidFill>
                <a:latin typeface="Century"/>
                <a:cs typeface="Century"/>
              </a:rPr>
              <a:t> </a:t>
            </a:r>
            <a:r>
              <a:rPr sz="3200" dirty="0">
                <a:solidFill>
                  <a:srgbClr val="24282F"/>
                </a:solidFill>
                <a:latin typeface="Century"/>
                <a:cs typeface="Century"/>
              </a:rPr>
              <a:t>sum←num1+num2</a:t>
            </a:r>
            <a:endParaRPr sz="3200">
              <a:latin typeface="Century"/>
              <a:cs typeface="Century"/>
            </a:endParaRPr>
          </a:p>
          <a:p>
            <a:pPr marL="260350">
              <a:lnSpc>
                <a:spcPct val="100000"/>
              </a:lnSpc>
              <a:spcBef>
                <a:spcPts val="1945"/>
              </a:spcBef>
            </a:pPr>
            <a:r>
              <a:rPr sz="3200" spc="20" dirty="0">
                <a:solidFill>
                  <a:srgbClr val="24282F"/>
                </a:solidFill>
                <a:latin typeface="Century"/>
                <a:cs typeface="Century"/>
              </a:rPr>
              <a:t>Step </a:t>
            </a:r>
            <a:r>
              <a:rPr sz="3200" spc="5" dirty="0">
                <a:solidFill>
                  <a:srgbClr val="24282F"/>
                </a:solidFill>
                <a:latin typeface="Century"/>
                <a:cs typeface="Century"/>
              </a:rPr>
              <a:t>5: </a:t>
            </a:r>
            <a:r>
              <a:rPr sz="3200" spc="15" dirty="0">
                <a:solidFill>
                  <a:srgbClr val="24282F"/>
                </a:solidFill>
                <a:latin typeface="Century"/>
                <a:cs typeface="Century"/>
              </a:rPr>
              <a:t>Display</a:t>
            </a:r>
            <a:r>
              <a:rPr sz="3200" spc="-360" dirty="0">
                <a:solidFill>
                  <a:srgbClr val="24282F"/>
                </a:solidFill>
                <a:latin typeface="Century"/>
                <a:cs typeface="Century"/>
              </a:rPr>
              <a:t> </a:t>
            </a:r>
            <a:r>
              <a:rPr sz="3200" spc="10" dirty="0">
                <a:solidFill>
                  <a:srgbClr val="24282F"/>
                </a:solidFill>
                <a:latin typeface="Century"/>
                <a:cs typeface="Century"/>
              </a:rPr>
              <a:t>sum</a:t>
            </a:r>
            <a:endParaRPr sz="3200">
              <a:latin typeface="Century"/>
              <a:cs typeface="Century"/>
            </a:endParaRPr>
          </a:p>
          <a:p>
            <a:pPr marL="260350">
              <a:lnSpc>
                <a:spcPct val="100000"/>
              </a:lnSpc>
              <a:spcBef>
                <a:spcPts val="2995"/>
              </a:spcBef>
            </a:pPr>
            <a:r>
              <a:rPr sz="3200" spc="20" dirty="0">
                <a:solidFill>
                  <a:srgbClr val="24282F"/>
                </a:solidFill>
                <a:latin typeface="Century"/>
                <a:cs typeface="Century"/>
              </a:rPr>
              <a:t>Step </a:t>
            </a:r>
            <a:r>
              <a:rPr sz="3200" spc="5" dirty="0">
                <a:solidFill>
                  <a:srgbClr val="24282F"/>
                </a:solidFill>
                <a:latin typeface="Century"/>
                <a:cs typeface="Century"/>
              </a:rPr>
              <a:t>6:</a:t>
            </a:r>
            <a:r>
              <a:rPr sz="3200" spc="-210" dirty="0">
                <a:solidFill>
                  <a:srgbClr val="24282F"/>
                </a:solidFill>
                <a:latin typeface="Century"/>
                <a:cs typeface="Century"/>
              </a:rPr>
              <a:t> </a:t>
            </a:r>
            <a:r>
              <a:rPr sz="3200" spc="20" dirty="0">
                <a:solidFill>
                  <a:srgbClr val="24282F"/>
                </a:solidFill>
                <a:latin typeface="Century"/>
                <a:cs typeface="Century"/>
              </a:rPr>
              <a:t>Stop</a:t>
            </a:r>
            <a:endParaRPr sz="3200">
              <a:latin typeface="Century"/>
              <a:cs typeface="Century"/>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46455" y="235013"/>
            <a:ext cx="9973310" cy="701040"/>
          </a:xfrm>
          <a:prstGeom prst="rect">
            <a:avLst/>
          </a:prstGeom>
        </p:spPr>
        <p:txBody>
          <a:bodyPr vert="horz" wrap="square" lIns="0" tIns="16510" rIns="0" bIns="0" rtlCol="0">
            <a:spAutoFit/>
          </a:bodyPr>
          <a:lstStyle/>
          <a:p>
            <a:pPr marL="12700">
              <a:lnSpc>
                <a:spcPct val="100000"/>
              </a:lnSpc>
              <a:spcBef>
                <a:spcPts val="130"/>
              </a:spcBef>
            </a:pPr>
            <a:r>
              <a:rPr spc="25" dirty="0"/>
              <a:t>Addition</a:t>
            </a:r>
            <a:r>
              <a:rPr spc="-265" dirty="0"/>
              <a:t> </a:t>
            </a:r>
            <a:r>
              <a:rPr spc="60" dirty="0"/>
              <a:t>two</a:t>
            </a:r>
            <a:r>
              <a:rPr spc="-225" dirty="0"/>
              <a:t> </a:t>
            </a:r>
            <a:r>
              <a:rPr spc="25" dirty="0"/>
              <a:t>numbers</a:t>
            </a:r>
            <a:r>
              <a:rPr spc="-280" dirty="0"/>
              <a:t> </a:t>
            </a:r>
            <a:r>
              <a:rPr spc="30" dirty="0"/>
              <a:t>entered</a:t>
            </a:r>
            <a:r>
              <a:rPr spc="-254" dirty="0"/>
              <a:t> </a:t>
            </a:r>
            <a:r>
              <a:rPr spc="50" dirty="0"/>
              <a:t>by</a:t>
            </a:r>
            <a:r>
              <a:rPr spc="-90" dirty="0"/>
              <a:t> </a:t>
            </a:r>
            <a:r>
              <a:rPr spc="45" dirty="0"/>
              <a:t>user</a:t>
            </a:r>
          </a:p>
        </p:txBody>
      </p:sp>
      <p:sp>
        <p:nvSpPr>
          <p:cNvPr id="3" name="object 3"/>
          <p:cNvSpPr/>
          <p:nvPr/>
        </p:nvSpPr>
        <p:spPr>
          <a:xfrm>
            <a:off x="1133475" y="1152525"/>
            <a:ext cx="8829675" cy="325755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4448175" y="4419600"/>
            <a:ext cx="4629150" cy="2162175"/>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1610" y="112013"/>
            <a:ext cx="8681720" cy="1176020"/>
          </a:xfrm>
          <a:prstGeom prst="rect">
            <a:avLst/>
          </a:prstGeom>
        </p:spPr>
        <p:txBody>
          <a:bodyPr vert="horz" wrap="square" lIns="0" tIns="83185" rIns="0" bIns="0" rtlCol="0">
            <a:spAutoFit/>
          </a:bodyPr>
          <a:lstStyle/>
          <a:p>
            <a:pPr marL="12700" marR="5080">
              <a:lnSpc>
                <a:spcPts val="4280"/>
              </a:lnSpc>
              <a:spcBef>
                <a:spcPts val="655"/>
              </a:spcBef>
            </a:pPr>
            <a:r>
              <a:rPr sz="3950" b="0" spc="5" dirty="0">
                <a:latin typeface="Century"/>
                <a:cs typeface="Century"/>
              </a:rPr>
              <a:t>An </a:t>
            </a:r>
            <a:r>
              <a:rPr sz="3950" b="0" spc="15" dirty="0">
                <a:latin typeface="Century"/>
                <a:cs typeface="Century"/>
              </a:rPr>
              <a:t>Algorithm </a:t>
            </a:r>
            <a:r>
              <a:rPr sz="3950" b="0" spc="20" dirty="0">
                <a:latin typeface="Century"/>
                <a:cs typeface="Century"/>
              </a:rPr>
              <a:t>to Get </a:t>
            </a:r>
            <a:r>
              <a:rPr sz="3950" b="0" spc="15" dirty="0">
                <a:latin typeface="Century"/>
                <a:cs typeface="Century"/>
              </a:rPr>
              <a:t>n </a:t>
            </a:r>
            <a:r>
              <a:rPr sz="3950" b="0" spc="-40" dirty="0">
                <a:latin typeface="Century"/>
                <a:cs typeface="Century"/>
              </a:rPr>
              <a:t>number, </a:t>
            </a:r>
            <a:r>
              <a:rPr sz="3950" b="0" spc="5" dirty="0">
                <a:latin typeface="Century"/>
                <a:cs typeface="Century"/>
              </a:rPr>
              <a:t>print  </a:t>
            </a:r>
            <a:r>
              <a:rPr sz="3950" b="0" spc="10" dirty="0">
                <a:latin typeface="Century"/>
                <a:cs typeface="Century"/>
              </a:rPr>
              <a:t>the same </a:t>
            </a:r>
            <a:r>
              <a:rPr sz="3950" b="0" spc="-10" dirty="0">
                <a:latin typeface="Century"/>
                <a:cs typeface="Century"/>
              </a:rPr>
              <a:t>and </a:t>
            </a:r>
            <a:r>
              <a:rPr sz="3950" b="0" spc="10" dirty="0">
                <a:latin typeface="Century"/>
                <a:cs typeface="Century"/>
              </a:rPr>
              <a:t>find </a:t>
            </a:r>
            <a:r>
              <a:rPr sz="3950" b="0" spc="-5" dirty="0">
                <a:latin typeface="Century"/>
                <a:cs typeface="Century"/>
              </a:rPr>
              <a:t>Sum </a:t>
            </a:r>
            <a:r>
              <a:rPr sz="3950" b="0" spc="25" dirty="0">
                <a:latin typeface="Century"/>
                <a:cs typeface="Century"/>
              </a:rPr>
              <a:t>of </a:t>
            </a:r>
            <a:r>
              <a:rPr sz="3950" b="0" spc="15" dirty="0">
                <a:latin typeface="Century"/>
                <a:cs typeface="Century"/>
              </a:rPr>
              <a:t>n</a:t>
            </a:r>
            <a:r>
              <a:rPr sz="3950" b="0" spc="320" dirty="0">
                <a:latin typeface="Century"/>
                <a:cs typeface="Century"/>
              </a:rPr>
              <a:t> </a:t>
            </a:r>
            <a:r>
              <a:rPr sz="3950" b="0" spc="5" dirty="0">
                <a:latin typeface="Century"/>
                <a:cs typeface="Century"/>
              </a:rPr>
              <a:t>numbers</a:t>
            </a:r>
            <a:endParaRPr sz="3950">
              <a:latin typeface="Century"/>
              <a:cs typeface="Century"/>
            </a:endParaRPr>
          </a:p>
        </p:txBody>
      </p:sp>
      <p:sp>
        <p:nvSpPr>
          <p:cNvPr id="3" name="object 3"/>
          <p:cNvSpPr txBox="1"/>
          <p:nvPr/>
        </p:nvSpPr>
        <p:spPr>
          <a:xfrm>
            <a:off x="1451610" y="1465643"/>
            <a:ext cx="6965315" cy="4832985"/>
          </a:xfrm>
          <a:prstGeom prst="rect">
            <a:avLst/>
          </a:prstGeom>
        </p:spPr>
        <p:txBody>
          <a:bodyPr vert="horz" wrap="square" lIns="0" tIns="123190" rIns="0" bIns="0" rtlCol="0">
            <a:spAutoFit/>
          </a:bodyPr>
          <a:lstStyle/>
          <a:p>
            <a:pPr marL="12700">
              <a:lnSpc>
                <a:spcPct val="100000"/>
              </a:lnSpc>
              <a:spcBef>
                <a:spcPts val="970"/>
              </a:spcBef>
            </a:pPr>
            <a:r>
              <a:rPr sz="2150" spc="5" dirty="0">
                <a:solidFill>
                  <a:srgbClr val="24282F"/>
                </a:solidFill>
                <a:latin typeface="Century"/>
                <a:cs typeface="Century"/>
              </a:rPr>
              <a:t>Step </a:t>
            </a:r>
            <a:r>
              <a:rPr sz="2150" dirty="0">
                <a:solidFill>
                  <a:srgbClr val="24282F"/>
                </a:solidFill>
                <a:latin typeface="Century"/>
                <a:cs typeface="Century"/>
              </a:rPr>
              <a:t>1:</a:t>
            </a:r>
            <a:r>
              <a:rPr sz="2150" spc="90" dirty="0">
                <a:solidFill>
                  <a:srgbClr val="24282F"/>
                </a:solidFill>
                <a:latin typeface="Century"/>
                <a:cs typeface="Century"/>
              </a:rPr>
              <a:t> </a:t>
            </a:r>
            <a:r>
              <a:rPr sz="2150" dirty="0">
                <a:solidFill>
                  <a:srgbClr val="24282F"/>
                </a:solidFill>
                <a:latin typeface="Century"/>
                <a:cs typeface="Century"/>
              </a:rPr>
              <a:t>Start</a:t>
            </a:r>
            <a:endParaRPr sz="2150">
              <a:latin typeface="Century"/>
              <a:cs typeface="Century"/>
            </a:endParaRPr>
          </a:p>
          <a:p>
            <a:pPr marL="12700">
              <a:lnSpc>
                <a:spcPct val="100000"/>
              </a:lnSpc>
              <a:spcBef>
                <a:spcPts val="875"/>
              </a:spcBef>
            </a:pPr>
            <a:r>
              <a:rPr sz="2150" spc="5" dirty="0">
                <a:solidFill>
                  <a:srgbClr val="24282F"/>
                </a:solidFill>
                <a:latin typeface="Century"/>
                <a:cs typeface="Century"/>
              </a:rPr>
              <a:t>Step </a:t>
            </a:r>
            <a:r>
              <a:rPr sz="2150" dirty="0">
                <a:solidFill>
                  <a:srgbClr val="24282F"/>
                </a:solidFill>
                <a:latin typeface="Century"/>
                <a:cs typeface="Century"/>
              </a:rPr>
              <a:t>2: </a:t>
            </a:r>
            <a:r>
              <a:rPr sz="2150" spc="15" dirty="0">
                <a:solidFill>
                  <a:srgbClr val="24282F"/>
                </a:solidFill>
                <a:latin typeface="Century"/>
                <a:cs typeface="Century"/>
              </a:rPr>
              <a:t>Declare </a:t>
            </a:r>
            <a:r>
              <a:rPr sz="2150" spc="5" dirty="0">
                <a:solidFill>
                  <a:srgbClr val="24282F"/>
                </a:solidFill>
                <a:latin typeface="Century"/>
                <a:cs typeface="Century"/>
              </a:rPr>
              <a:t>variable </a:t>
            </a:r>
            <a:r>
              <a:rPr sz="2150" spc="10" dirty="0">
                <a:solidFill>
                  <a:srgbClr val="24282F"/>
                </a:solidFill>
                <a:latin typeface="Century"/>
                <a:cs typeface="Century"/>
              </a:rPr>
              <a:t>sum </a:t>
            </a:r>
            <a:r>
              <a:rPr sz="2150" spc="15" dirty="0">
                <a:solidFill>
                  <a:srgbClr val="24282F"/>
                </a:solidFill>
                <a:latin typeface="Century"/>
                <a:cs typeface="Century"/>
              </a:rPr>
              <a:t>=</a:t>
            </a:r>
            <a:r>
              <a:rPr sz="2150" spc="305" dirty="0">
                <a:solidFill>
                  <a:srgbClr val="24282F"/>
                </a:solidFill>
                <a:latin typeface="Century"/>
                <a:cs typeface="Century"/>
              </a:rPr>
              <a:t> </a:t>
            </a:r>
            <a:r>
              <a:rPr sz="2150" dirty="0">
                <a:solidFill>
                  <a:srgbClr val="24282F"/>
                </a:solidFill>
                <a:latin typeface="Century"/>
                <a:cs typeface="Century"/>
              </a:rPr>
              <a:t>0.</a:t>
            </a:r>
            <a:endParaRPr sz="2150">
              <a:latin typeface="Century"/>
              <a:cs typeface="Century"/>
            </a:endParaRPr>
          </a:p>
          <a:p>
            <a:pPr marL="12700">
              <a:lnSpc>
                <a:spcPct val="100000"/>
              </a:lnSpc>
              <a:spcBef>
                <a:spcPts val="875"/>
              </a:spcBef>
            </a:pPr>
            <a:r>
              <a:rPr sz="2150" spc="5" dirty="0">
                <a:solidFill>
                  <a:srgbClr val="24282F"/>
                </a:solidFill>
                <a:latin typeface="Century"/>
                <a:cs typeface="Century"/>
              </a:rPr>
              <a:t>Step </a:t>
            </a:r>
            <a:r>
              <a:rPr sz="2150" dirty="0">
                <a:solidFill>
                  <a:srgbClr val="24282F"/>
                </a:solidFill>
                <a:latin typeface="Century"/>
                <a:cs typeface="Century"/>
              </a:rPr>
              <a:t>3: </a:t>
            </a:r>
            <a:r>
              <a:rPr sz="2150" spc="30" dirty="0">
                <a:solidFill>
                  <a:srgbClr val="24282F"/>
                </a:solidFill>
                <a:latin typeface="Century"/>
                <a:cs typeface="Century"/>
              </a:rPr>
              <a:t>Get </a:t>
            </a:r>
            <a:r>
              <a:rPr sz="2150" spc="5" dirty="0">
                <a:solidFill>
                  <a:srgbClr val="24282F"/>
                </a:solidFill>
                <a:latin typeface="Century"/>
                <a:cs typeface="Century"/>
              </a:rPr>
              <a:t>the </a:t>
            </a:r>
            <a:r>
              <a:rPr sz="2150" spc="10" dirty="0">
                <a:solidFill>
                  <a:srgbClr val="24282F"/>
                </a:solidFill>
                <a:latin typeface="Century"/>
                <a:cs typeface="Century"/>
              </a:rPr>
              <a:t>value </a:t>
            </a:r>
            <a:r>
              <a:rPr sz="2150" spc="20" dirty="0">
                <a:solidFill>
                  <a:srgbClr val="24282F"/>
                </a:solidFill>
                <a:latin typeface="Century"/>
                <a:cs typeface="Century"/>
              </a:rPr>
              <a:t>of </a:t>
            </a:r>
            <a:r>
              <a:rPr sz="2150" dirty="0">
                <a:solidFill>
                  <a:srgbClr val="24282F"/>
                </a:solidFill>
                <a:latin typeface="Century"/>
                <a:cs typeface="Century"/>
              </a:rPr>
              <a:t>limit</a:t>
            </a:r>
            <a:r>
              <a:rPr sz="2150" spc="175" dirty="0">
                <a:solidFill>
                  <a:srgbClr val="24282F"/>
                </a:solidFill>
                <a:latin typeface="Century"/>
                <a:cs typeface="Century"/>
              </a:rPr>
              <a:t> </a:t>
            </a:r>
            <a:r>
              <a:rPr sz="2150" dirty="0">
                <a:solidFill>
                  <a:srgbClr val="24282F"/>
                </a:solidFill>
                <a:latin typeface="Century"/>
                <a:cs typeface="Century"/>
              </a:rPr>
              <a:t>“n”.</a:t>
            </a:r>
            <a:endParaRPr sz="2150">
              <a:latin typeface="Century"/>
              <a:cs typeface="Century"/>
            </a:endParaRPr>
          </a:p>
          <a:p>
            <a:pPr marL="12700" marR="5080">
              <a:lnSpc>
                <a:spcPct val="132400"/>
              </a:lnSpc>
              <a:spcBef>
                <a:spcPts val="35"/>
              </a:spcBef>
            </a:pPr>
            <a:r>
              <a:rPr sz="2150" spc="10" dirty="0">
                <a:solidFill>
                  <a:srgbClr val="24282F"/>
                </a:solidFill>
                <a:latin typeface="Century"/>
                <a:cs typeface="Century"/>
              </a:rPr>
              <a:t>Step </a:t>
            </a:r>
            <a:r>
              <a:rPr sz="2150" dirty="0">
                <a:solidFill>
                  <a:srgbClr val="24282F"/>
                </a:solidFill>
                <a:latin typeface="Century"/>
                <a:cs typeface="Century"/>
              </a:rPr>
              <a:t>4: </a:t>
            </a:r>
            <a:r>
              <a:rPr sz="2150" spc="15" dirty="0">
                <a:solidFill>
                  <a:srgbClr val="24282F"/>
                </a:solidFill>
                <a:latin typeface="Century"/>
                <a:cs typeface="Century"/>
              </a:rPr>
              <a:t>If </a:t>
            </a:r>
            <a:r>
              <a:rPr sz="2150" dirty="0">
                <a:solidFill>
                  <a:srgbClr val="24282F"/>
                </a:solidFill>
                <a:latin typeface="Century"/>
                <a:cs typeface="Century"/>
              </a:rPr>
              <a:t>limit is </a:t>
            </a:r>
            <a:r>
              <a:rPr sz="2150" spc="20" dirty="0">
                <a:solidFill>
                  <a:srgbClr val="24282F"/>
                </a:solidFill>
                <a:latin typeface="Century"/>
                <a:cs typeface="Century"/>
              </a:rPr>
              <a:t>reached, goto </a:t>
            </a:r>
            <a:r>
              <a:rPr sz="2150" spc="10" dirty="0">
                <a:solidFill>
                  <a:srgbClr val="24282F"/>
                </a:solidFill>
                <a:latin typeface="Century"/>
                <a:cs typeface="Century"/>
              </a:rPr>
              <a:t>Step </a:t>
            </a:r>
            <a:r>
              <a:rPr sz="2150" spc="15" dirty="0">
                <a:solidFill>
                  <a:srgbClr val="24282F"/>
                </a:solidFill>
                <a:latin typeface="Century"/>
                <a:cs typeface="Century"/>
              </a:rPr>
              <a:t>7 </a:t>
            </a:r>
            <a:r>
              <a:rPr sz="2150" spc="5" dirty="0">
                <a:solidFill>
                  <a:srgbClr val="24282F"/>
                </a:solidFill>
                <a:latin typeface="Century"/>
                <a:cs typeface="Century"/>
              </a:rPr>
              <a:t>else </a:t>
            </a:r>
            <a:r>
              <a:rPr sz="2150" spc="20" dirty="0">
                <a:solidFill>
                  <a:srgbClr val="24282F"/>
                </a:solidFill>
                <a:latin typeface="Century"/>
                <a:cs typeface="Century"/>
              </a:rPr>
              <a:t>goto </a:t>
            </a:r>
            <a:r>
              <a:rPr sz="2150" spc="10" dirty="0">
                <a:solidFill>
                  <a:srgbClr val="24282F"/>
                </a:solidFill>
                <a:latin typeface="Century"/>
                <a:cs typeface="Century"/>
              </a:rPr>
              <a:t>Step </a:t>
            </a:r>
            <a:r>
              <a:rPr sz="2150" spc="15" dirty="0">
                <a:solidFill>
                  <a:srgbClr val="24282F"/>
                </a:solidFill>
                <a:latin typeface="Century"/>
                <a:cs typeface="Century"/>
              </a:rPr>
              <a:t>5  </a:t>
            </a:r>
            <a:r>
              <a:rPr sz="2150" spc="5" dirty="0">
                <a:solidFill>
                  <a:srgbClr val="24282F"/>
                </a:solidFill>
                <a:latin typeface="Century"/>
                <a:cs typeface="Century"/>
              </a:rPr>
              <a:t>Step </a:t>
            </a:r>
            <a:r>
              <a:rPr sz="2150" dirty="0">
                <a:solidFill>
                  <a:srgbClr val="24282F"/>
                </a:solidFill>
                <a:latin typeface="Century"/>
                <a:cs typeface="Century"/>
              </a:rPr>
              <a:t>5: </a:t>
            </a:r>
            <a:r>
              <a:rPr sz="2150" spc="30" dirty="0">
                <a:solidFill>
                  <a:srgbClr val="24282F"/>
                </a:solidFill>
                <a:latin typeface="Century"/>
                <a:cs typeface="Century"/>
              </a:rPr>
              <a:t>Get </a:t>
            </a:r>
            <a:r>
              <a:rPr sz="2150" spc="5" dirty="0">
                <a:solidFill>
                  <a:srgbClr val="24282F"/>
                </a:solidFill>
                <a:latin typeface="Century"/>
                <a:cs typeface="Century"/>
              </a:rPr>
              <a:t>the </a:t>
            </a:r>
            <a:r>
              <a:rPr sz="2150" spc="20" dirty="0">
                <a:solidFill>
                  <a:srgbClr val="24282F"/>
                </a:solidFill>
                <a:latin typeface="Century"/>
                <a:cs typeface="Century"/>
              </a:rPr>
              <a:t>number </a:t>
            </a:r>
            <a:r>
              <a:rPr sz="2150" spc="25" dirty="0">
                <a:solidFill>
                  <a:srgbClr val="24282F"/>
                </a:solidFill>
                <a:latin typeface="Century"/>
                <a:cs typeface="Century"/>
              </a:rPr>
              <a:t>from </a:t>
            </a:r>
            <a:r>
              <a:rPr sz="2150" spc="15" dirty="0">
                <a:solidFill>
                  <a:srgbClr val="24282F"/>
                </a:solidFill>
                <a:latin typeface="Century"/>
                <a:cs typeface="Century"/>
              </a:rPr>
              <a:t>user </a:t>
            </a:r>
            <a:r>
              <a:rPr sz="2150" spc="10" dirty="0">
                <a:solidFill>
                  <a:srgbClr val="24282F"/>
                </a:solidFill>
                <a:latin typeface="Century"/>
                <a:cs typeface="Century"/>
              </a:rPr>
              <a:t>and </a:t>
            </a:r>
            <a:r>
              <a:rPr sz="2150" spc="15" dirty="0">
                <a:solidFill>
                  <a:srgbClr val="24282F"/>
                </a:solidFill>
                <a:latin typeface="Century"/>
                <a:cs typeface="Century"/>
              </a:rPr>
              <a:t>add </a:t>
            </a:r>
            <a:r>
              <a:rPr sz="2150" spc="-5" dirty="0">
                <a:solidFill>
                  <a:srgbClr val="24282F"/>
                </a:solidFill>
                <a:latin typeface="Century"/>
                <a:cs typeface="Century"/>
              </a:rPr>
              <a:t>it to </a:t>
            </a:r>
            <a:r>
              <a:rPr sz="2150" spc="5" dirty="0">
                <a:solidFill>
                  <a:srgbClr val="24282F"/>
                </a:solidFill>
                <a:latin typeface="Century"/>
                <a:cs typeface="Century"/>
              </a:rPr>
              <a:t>sum  Step </a:t>
            </a:r>
            <a:r>
              <a:rPr sz="2150" dirty="0">
                <a:solidFill>
                  <a:srgbClr val="24282F"/>
                </a:solidFill>
                <a:latin typeface="Century"/>
                <a:cs typeface="Century"/>
              </a:rPr>
              <a:t>6: </a:t>
            </a:r>
            <a:r>
              <a:rPr sz="2150" spc="20" dirty="0">
                <a:solidFill>
                  <a:srgbClr val="24282F"/>
                </a:solidFill>
                <a:latin typeface="Century"/>
                <a:cs typeface="Century"/>
              </a:rPr>
              <a:t>Goto </a:t>
            </a:r>
            <a:r>
              <a:rPr sz="2150" spc="5" dirty="0">
                <a:solidFill>
                  <a:srgbClr val="24282F"/>
                </a:solidFill>
                <a:latin typeface="Century"/>
                <a:cs typeface="Century"/>
              </a:rPr>
              <a:t>Step</a:t>
            </a:r>
            <a:r>
              <a:rPr sz="2150" spc="140" dirty="0">
                <a:solidFill>
                  <a:srgbClr val="24282F"/>
                </a:solidFill>
                <a:latin typeface="Century"/>
                <a:cs typeface="Century"/>
              </a:rPr>
              <a:t> </a:t>
            </a:r>
            <a:r>
              <a:rPr sz="2150" spc="15" dirty="0">
                <a:solidFill>
                  <a:srgbClr val="24282F"/>
                </a:solidFill>
                <a:latin typeface="Century"/>
                <a:cs typeface="Century"/>
              </a:rPr>
              <a:t>4</a:t>
            </a:r>
            <a:endParaRPr sz="2150">
              <a:latin typeface="Century"/>
              <a:cs typeface="Century"/>
            </a:endParaRPr>
          </a:p>
          <a:p>
            <a:pPr marL="12700" marR="5080">
              <a:lnSpc>
                <a:spcPts val="3460"/>
              </a:lnSpc>
              <a:spcBef>
                <a:spcPts val="254"/>
              </a:spcBef>
            </a:pPr>
            <a:r>
              <a:rPr sz="2150" spc="5" dirty="0">
                <a:solidFill>
                  <a:srgbClr val="24282F"/>
                </a:solidFill>
                <a:latin typeface="Century"/>
                <a:cs typeface="Century"/>
              </a:rPr>
              <a:t>Step </a:t>
            </a:r>
            <a:r>
              <a:rPr sz="2150" dirty="0">
                <a:solidFill>
                  <a:srgbClr val="24282F"/>
                </a:solidFill>
                <a:latin typeface="Century"/>
                <a:cs typeface="Century"/>
              </a:rPr>
              <a:t>7: </a:t>
            </a:r>
            <a:r>
              <a:rPr sz="2150" spc="15" dirty="0">
                <a:solidFill>
                  <a:srgbClr val="24282F"/>
                </a:solidFill>
                <a:latin typeface="Century"/>
                <a:cs typeface="Century"/>
              </a:rPr>
              <a:t>If </a:t>
            </a:r>
            <a:r>
              <a:rPr sz="2150" dirty="0">
                <a:solidFill>
                  <a:srgbClr val="24282F"/>
                </a:solidFill>
                <a:latin typeface="Century"/>
                <a:cs typeface="Century"/>
              </a:rPr>
              <a:t>limit is </a:t>
            </a:r>
            <a:r>
              <a:rPr sz="2150" spc="20" dirty="0">
                <a:solidFill>
                  <a:srgbClr val="24282F"/>
                </a:solidFill>
                <a:latin typeface="Century"/>
                <a:cs typeface="Century"/>
              </a:rPr>
              <a:t>reached, goto </a:t>
            </a:r>
            <a:r>
              <a:rPr sz="2150" spc="10" dirty="0">
                <a:solidFill>
                  <a:srgbClr val="24282F"/>
                </a:solidFill>
                <a:latin typeface="Century"/>
                <a:cs typeface="Century"/>
              </a:rPr>
              <a:t>Step </a:t>
            </a:r>
            <a:r>
              <a:rPr sz="2150" spc="15" dirty="0">
                <a:solidFill>
                  <a:srgbClr val="24282F"/>
                </a:solidFill>
                <a:latin typeface="Century"/>
                <a:cs typeface="Century"/>
              </a:rPr>
              <a:t>9 </a:t>
            </a:r>
            <a:r>
              <a:rPr sz="2150" spc="5" dirty="0">
                <a:solidFill>
                  <a:srgbClr val="24282F"/>
                </a:solidFill>
                <a:latin typeface="Century"/>
                <a:cs typeface="Century"/>
              </a:rPr>
              <a:t>else </a:t>
            </a:r>
            <a:r>
              <a:rPr sz="2150" spc="20" dirty="0">
                <a:solidFill>
                  <a:srgbClr val="24282F"/>
                </a:solidFill>
                <a:latin typeface="Century"/>
                <a:cs typeface="Century"/>
              </a:rPr>
              <a:t>goto </a:t>
            </a:r>
            <a:r>
              <a:rPr sz="2150" spc="5" dirty="0">
                <a:solidFill>
                  <a:srgbClr val="24282F"/>
                </a:solidFill>
                <a:latin typeface="Century"/>
                <a:cs typeface="Century"/>
              </a:rPr>
              <a:t>Step </a:t>
            </a:r>
            <a:r>
              <a:rPr sz="2150" spc="15" dirty="0">
                <a:solidFill>
                  <a:srgbClr val="24282F"/>
                </a:solidFill>
                <a:latin typeface="Century"/>
                <a:cs typeface="Century"/>
              </a:rPr>
              <a:t>8  </a:t>
            </a:r>
            <a:r>
              <a:rPr sz="2150" spc="5" dirty="0">
                <a:solidFill>
                  <a:srgbClr val="24282F"/>
                </a:solidFill>
                <a:latin typeface="Century"/>
                <a:cs typeface="Century"/>
              </a:rPr>
              <a:t>Step </a:t>
            </a:r>
            <a:r>
              <a:rPr sz="2150" dirty="0">
                <a:solidFill>
                  <a:srgbClr val="24282F"/>
                </a:solidFill>
                <a:latin typeface="Century"/>
                <a:cs typeface="Century"/>
              </a:rPr>
              <a:t>8: </a:t>
            </a:r>
            <a:r>
              <a:rPr sz="2150" spc="5" dirty="0">
                <a:solidFill>
                  <a:srgbClr val="24282F"/>
                </a:solidFill>
                <a:latin typeface="Century"/>
                <a:cs typeface="Century"/>
              </a:rPr>
              <a:t>Print </a:t>
            </a:r>
            <a:r>
              <a:rPr sz="2150" spc="10" dirty="0">
                <a:solidFill>
                  <a:srgbClr val="24282F"/>
                </a:solidFill>
                <a:latin typeface="Century"/>
                <a:cs typeface="Century"/>
              </a:rPr>
              <a:t>the</a:t>
            </a:r>
            <a:r>
              <a:rPr sz="2150" spc="175" dirty="0">
                <a:solidFill>
                  <a:srgbClr val="24282F"/>
                </a:solidFill>
                <a:latin typeface="Century"/>
                <a:cs typeface="Century"/>
              </a:rPr>
              <a:t> </a:t>
            </a:r>
            <a:r>
              <a:rPr sz="2150" spc="20" dirty="0">
                <a:solidFill>
                  <a:srgbClr val="24282F"/>
                </a:solidFill>
                <a:latin typeface="Century"/>
                <a:cs typeface="Century"/>
              </a:rPr>
              <a:t>numbers</a:t>
            </a:r>
            <a:endParaRPr sz="2150">
              <a:latin typeface="Century"/>
              <a:cs typeface="Century"/>
            </a:endParaRPr>
          </a:p>
          <a:p>
            <a:pPr marL="12700">
              <a:lnSpc>
                <a:spcPct val="100000"/>
              </a:lnSpc>
              <a:spcBef>
                <a:spcPts val="535"/>
              </a:spcBef>
            </a:pPr>
            <a:r>
              <a:rPr sz="2150" spc="5" dirty="0">
                <a:solidFill>
                  <a:srgbClr val="24282F"/>
                </a:solidFill>
                <a:latin typeface="Century"/>
                <a:cs typeface="Century"/>
              </a:rPr>
              <a:t>Step </a:t>
            </a:r>
            <a:r>
              <a:rPr sz="2150" dirty="0">
                <a:solidFill>
                  <a:srgbClr val="24282F"/>
                </a:solidFill>
                <a:latin typeface="Century"/>
                <a:cs typeface="Century"/>
              </a:rPr>
              <a:t>9: </a:t>
            </a:r>
            <a:r>
              <a:rPr sz="2150" spc="20" dirty="0">
                <a:solidFill>
                  <a:srgbClr val="24282F"/>
                </a:solidFill>
                <a:latin typeface="Century"/>
                <a:cs typeface="Century"/>
              </a:rPr>
              <a:t>Goto </a:t>
            </a:r>
            <a:r>
              <a:rPr sz="2150" spc="5" dirty="0">
                <a:solidFill>
                  <a:srgbClr val="24282F"/>
                </a:solidFill>
                <a:latin typeface="Century"/>
                <a:cs typeface="Century"/>
              </a:rPr>
              <a:t>Step</a:t>
            </a:r>
            <a:r>
              <a:rPr sz="2150" spc="140" dirty="0">
                <a:solidFill>
                  <a:srgbClr val="24282F"/>
                </a:solidFill>
                <a:latin typeface="Century"/>
                <a:cs typeface="Century"/>
              </a:rPr>
              <a:t> </a:t>
            </a:r>
            <a:r>
              <a:rPr sz="2150" spc="15" dirty="0">
                <a:solidFill>
                  <a:srgbClr val="24282F"/>
                </a:solidFill>
                <a:latin typeface="Century"/>
                <a:cs typeface="Century"/>
              </a:rPr>
              <a:t>7</a:t>
            </a:r>
            <a:endParaRPr sz="2150">
              <a:latin typeface="Century"/>
              <a:cs typeface="Century"/>
            </a:endParaRPr>
          </a:p>
          <a:p>
            <a:pPr marL="12700" marR="4366260">
              <a:lnSpc>
                <a:spcPct val="133900"/>
              </a:lnSpc>
            </a:pPr>
            <a:r>
              <a:rPr sz="2150" spc="5" dirty="0">
                <a:solidFill>
                  <a:srgbClr val="24282F"/>
                </a:solidFill>
                <a:latin typeface="Century"/>
                <a:cs typeface="Century"/>
              </a:rPr>
              <a:t>Step </a:t>
            </a:r>
            <a:r>
              <a:rPr sz="2150" dirty="0">
                <a:solidFill>
                  <a:srgbClr val="24282F"/>
                </a:solidFill>
                <a:latin typeface="Century"/>
                <a:cs typeface="Century"/>
              </a:rPr>
              <a:t>9: </a:t>
            </a:r>
            <a:r>
              <a:rPr sz="2150" spc="5" dirty="0">
                <a:solidFill>
                  <a:srgbClr val="24282F"/>
                </a:solidFill>
                <a:latin typeface="Century"/>
                <a:cs typeface="Century"/>
              </a:rPr>
              <a:t>Display </a:t>
            </a:r>
            <a:r>
              <a:rPr sz="2150" spc="10" dirty="0">
                <a:solidFill>
                  <a:srgbClr val="24282F"/>
                </a:solidFill>
                <a:latin typeface="Century"/>
                <a:cs typeface="Century"/>
              </a:rPr>
              <a:t>sum  </a:t>
            </a:r>
            <a:r>
              <a:rPr sz="2150" spc="5" dirty="0">
                <a:solidFill>
                  <a:srgbClr val="24282F"/>
                </a:solidFill>
                <a:latin typeface="Century"/>
                <a:cs typeface="Century"/>
              </a:rPr>
              <a:t>Step </a:t>
            </a:r>
            <a:r>
              <a:rPr sz="2150" dirty="0">
                <a:solidFill>
                  <a:srgbClr val="24282F"/>
                </a:solidFill>
                <a:latin typeface="Century"/>
                <a:cs typeface="Century"/>
              </a:rPr>
              <a:t>10:</a:t>
            </a:r>
            <a:r>
              <a:rPr sz="2150" spc="85" dirty="0">
                <a:solidFill>
                  <a:srgbClr val="24282F"/>
                </a:solidFill>
                <a:latin typeface="Century"/>
                <a:cs typeface="Century"/>
              </a:rPr>
              <a:t> </a:t>
            </a:r>
            <a:r>
              <a:rPr sz="2150" spc="5" dirty="0">
                <a:solidFill>
                  <a:srgbClr val="24282F"/>
                </a:solidFill>
                <a:latin typeface="Century"/>
                <a:cs typeface="Century"/>
              </a:rPr>
              <a:t>Stop</a:t>
            </a:r>
            <a:endParaRPr sz="2150">
              <a:latin typeface="Century"/>
              <a:cs typeface="Century"/>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81050" y="200025"/>
            <a:ext cx="10944225" cy="42291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7439025" y="2133600"/>
            <a:ext cx="3886200" cy="4581525"/>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426173"/>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76565" y="59054"/>
            <a:ext cx="7637880" cy="369332"/>
          </a:xfrm>
          <a:prstGeom prst="rect">
            <a:avLst/>
          </a:prstGeom>
        </p:spPr>
        <p:txBody>
          <a:bodyPr vert="horz" wrap="square" lIns="0" tIns="0" rIns="0" bIns="0" rtlCol="0">
            <a:spAutoFit/>
          </a:bodyPr>
          <a:lstStyle/>
          <a:p>
            <a:pPr marL="15875"/>
            <a:r>
              <a:rPr lang="en-US" sz="2400" b="1" spc="13" dirty="0">
                <a:solidFill>
                  <a:srgbClr val="010103"/>
                </a:solidFill>
                <a:latin typeface="Arial"/>
                <a:cs typeface="Arial"/>
              </a:rPr>
              <a:t>Declarative Programming Paradigm</a:t>
            </a:r>
            <a:endParaRPr sz="2400" b="1" dirty="0">
              <a:latin typeface="Arial"/>
              <a:cs typeface="Arial"/>
            </a:endParaRPr>
          </a:p>
        </p:txBody>
      </p:sp>
      <p:sp>
        <p:nvSpPr>
          <p:cNvPr id="27" name="object 20"/>
          <p:cNvSpPr/>
          <p:nvPr/>
        </p:nvSpPr>
        <p:spPr>
          <a:xfrm flipV="1">
            <a:off x="0" y="6694032"/>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sp>
        <p:nvSpPr>
          <p:cNvPr id="29" name="Rectangle 28"/>
          <p:cNvSpPr/>
          <p:nvPr/>
        </p:nvSpPr>
        <p:spPr>
          <a:xfrm>
            <a:off x="31953" y="490867"/>
            <a:ext cx="12105504" cy="6118858"/>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7" name="object 12"/>
          <p:cNvSpPr txBox="1"/>
          <p:nvPr/>
        </p:nvSpPr>
        <p:spPr>
          <a:xfrm>
            <a:off x="180108" y="545184"/>
            <a:ext cx="11855009" cy="4908395"/>
          </a:xfrm>
          <a:prstGeom prst="rect">
            <a:avLst/>
          </a:prstGeom>
        </p:spPr>
        <p:txBody>
          <a:bodyPr vert="horz" wrap="square" lIns="0" tIns="0" rIns="0" bIns="0" numCol="1" rtlCol="0">
            <a:spAutoFit/>
          </a:bodyPr>
          <a:lstStyle/>
          <a:p>
            <a:pPr marL="285750" indent="-285750" algn="just" fontAlgn="base">
              <a:lnSpc>
                <a:spcPct val="200000"/>
              </a:lnSpc>
              <a:buFont typeface="Arial" panose="020B0604020202020204" pitchFamily="34" charset="0"/>
              <a:buChar char="•"/>
            </a:pPr>
            <a:r>
              <a:rPr lang="en-US" dirty="0"/>
              <a:t>Broadly speaking, computer programming languages have been divided into two categories---imperative languages and declarative languages.</a:t>
            </a:r>
          </a:p>
          <a:p>
            <a:pPr marL="285750" indent="-285750" algn="just" fontAlgn="base">
              <a:lnSpc>
                <a:spcPct val="200000"/>
              </a:lnSpc>
              <a:buFont typeface="Arial" panose="020B0604020202020204" pitchFamily="34" charset="0"/>
              <a:buChar char="•"/>
            </a:pPr>
            <a:r>
              <a:rPr lang="en-US" dirty="0"/>
              <a:t>Imperative programming lays more stress on "how" a solution procedure is specified.</a:t>
            </a:r>
          </a:p>
          <a:p>
            <a:pPr marL="285750" indent="-285750" algn="just" fontAlgn="base">
              <a:lnSpc>
                <a:spcPct val="200000"/>
              </a:lnSpc>
              <a:buFont typeface="Arial" panose="020B0604020202020204" pitchFamily="34" charset="0"/>
              <a:buChar char="•"/>
            </a:pPr>
            <a:r>
              <a:rPr lang="en-US" dirty="0"/>
              <a:t>Imperative: Programming with an explicit sequence of commands that update state.</a:t>
            </a:r>
          </a:p>
          <a:p>
            <a:pPr marL="285750" indent="-285750" algn="just" fontAlgn="base">
              <a:lnSpc>
                <a:spcPct val="200000"/>
              </a:lnSpc>
              <a:buFont typeface="Arial" panose="020B0604020202020204" pitchFamily="34" charset="0"/>
              <a:buChar char="•"/>
            </a:pPr>
            <a:r>
              <a:rPr lang="en-US" dirty="0"/>
              <a:t>Declarative Programming stress on “what to do” rather than “how to do”.</a:t>
            </a:r>
          </a:p>
          <a:p>
            <a:pPr marL="285750" indent="-285750" algn="just" fontAlgn="base">
              <a:lnSpc>
                <a:spcPct val="200000"/>
              </a:lnSpc>
              <a:buFont typeface="Arial" panose="020B0604020202020204" pitchFamily="34" charset="0"/>
              <a:buChar char="•"/>
            </a:pPr>
            <a:r>
              <a:rPr lang="en-US" dirty="0"/>
              <a:t>Declarative: Programming by specifying the result you want, not how to get it.</a:t>
            </a:r>
          </a:p>
          <a:p>
            <a:pPr marL="285750" indent="-285750" algn="just" fontAlgn="base">
              <a:lnSpc>
                <a:spcPct val="200000"/>
              </a:lnSpc>
              <a:buFont typeface="Arial" panose="020B0604020202020204" pitchFamily="34" charset="0"/>
              <a:buChar char="•"/>
            </a:pPr>
            <a:r>
              <a:rPr lang="en-US" dirty="0"/>
              <a:t>Declarative programming languages is that they always describe the desired end result rather than outlining all the intermediate work steps.</a:t>
            </a:r>
          </a:p>
          <a:p>
            <a:pPr marL="285750" indent="-285750" algn="just" fontAlgn="base">
              <a:lnSpc>
                <a:spcPct val="200000"/>
              </a:lnSpc>
              <a:buFont typeface="Arial" panose="020B0604020202020204" pitchFamily="34" charset="0"/>
              <a:buChar char="•"/>
            </a:pPr>
            <a:r>
              <a:rPr lang="en-US" dirty="0"/>
              <a:t>In declarative programming, the solution path to reach the goal is determined automatically.</a:t>
            </a:r>
            <a:endParaRPr lang="en-IN" dirty="0"/>
          </a:p>
        </p:txBody>
      </p:sp>
    </p:spTree>
    <p:extLst>
      <p:ext uri="{BB962C8B-B14F-4D97-AF65-F5344CB8AC3E}">
        <p14:creationId xmlns:p14="http://schemas.microsoft.com/office/powerpoint/2010/main" val="37842442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47725" y="552450"/>
            <a:ext cx="11191875" cy="2657475"/>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847725" y="4095750"/>
            <a:ext cx="10753725" cy="156210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14634" y="0"/>
            <a:ext cx="12193057" cy="6858000"/>
          </a:xfrm>
          <a:prstGeom prst="rect">
            <a:avLst/>
          </a:prstGeom>
        </p:spPr>
      </p:pic>
      <p:sp>
        <p:nvSpPr>
          <p:cNvPr id="24" name="TextBox 23"/>
          <p:cNvSpPr txBox="1"/>
          <p:nvPr/>
        </p:nvSpPr>
        <p:spPr>
          <a:xfrm>
            <a:off x="743003" y="2351782"/>
            <a:ext cx="10736318" cy="584775"/>
          </a:xfrm>
          <a:prstGeom prst="rect">
            <a:avLst/>
          </a:prstGeom>
        </p:spPr>
        <p:txBody>
          <a:bodyPr wrap="square">
            <a:spAutoFit/>
          </a:bodyPr>
          <a:lstStyle>
            <a:defPPr>
              <a:defRPr lang="en-US"/>
            </a:defPPr>
            <a:lvl1pPr algn="ctr">
              <a:defRPr sz="2000">
                <a:latin typeface="Segoe UI" panose="020B0502040204020203" pitchFamily="34" charset="0"/>
                <a:ea typeface="Segoe UI" panose="020B0502040204020203" pitchFamily="34" charset="0"/>
                <a:cs typeface="Segoe UI" panose="020B0502040204020203" pitchFamily="34" charset="0"/>
              </a:defRPr>
            </a:lvl1pPr>
          </a:lstStyle>
          <a:p>
            <a:pPr defTabSz="685777">
              <a:defRPr/>
            </a:pPr>
            <a:r>
              <a:rPr lang="en-US" sz="3200" b="1" kern="0" dirty="0">
                <a:solidFill>
                  <a:prstClr val="white"/>
                </a:solidFill>
              </a:rPr>
              <a:t>18CSC207J – Advanced Programming Practice</a:t>
            </a:r>
            <a:endParaRPr lang="es-UY" sz="2400" b="1" kern="0" dirty="0">
              <a:solidFill>
                <a:prstClr val="white"/>
              </a:solidFill>
            </a:endParaRPr>
          </a:p>
        </p:txBody>
      </p:sp>
      <p:sp>
        <p:nvSpPr>
          <p:cNvPr id="4" name="Footer Placeholder 3"/>
          <p:cNvSpPr txBox="1">
            <a:spLocks/>
          </p:cNvSpPr>
          <p:nvPr/>
        </p:nvSpPr>
        <p:spPr>
          <a:xfrm>
            <a:off x="4513007" y="6356350"/>
            <a:ext cx="7954456" cy="5016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i="1" dirty="0" err="1">
                <a:solidFill>
                  <a:schemeClr val="bg1"/>
                </a:solidFill>
              </a:rPr>
              <a:t>C.Arun</a:t>
            </a:r>
            <a:r>
              <a:rPr lang="en-US" b="1" i="1" dirty="0">
                <a:solidFill>
                  <a:schemeClr val="bg1"/>
                </a:solidFill>
              </a:rPr>
              <a:t>, Asst. Prof. </a:t>
            </a:r>
            <a:r>
              <a:rPr lang="en-US" b="1" i="1" dirty="0" err="1">
                <a:solidFill>
                  <a:schemeClr val="bg1"/>
                </a:solidFill>
              </a:rPr>
              <a:t>Dept</a:t>
            </a:r>
            <a:r>
              <a:rPr lang="en-US" b="1" i="1" dirty="0">
                <a:solidFill>
                  <a:schemeClr val="bg1"/>
                </a:solidFill>
              </a:rPr>
              <a:t> of Software Engineering, School of Computing, SRMIST</a:t>
            </a:r>
            <a:endParaRPr lang="en-IN" b="1" i="1" dirty="0">
              <a:solidFill>
                <a:schemeClr val="bg1"/>
              </a:solidFill>
            </a:endParaRPr>
          </a:p>
        </p:txBody>
      </p:sp>
    </p:spTree>
    <p:extLst>
      <p:ext uri="{BB962C8B-B14F-4D97-AF65-F5344CB8AC3E}">
        <p14:creationId xmlns:p14="http://schemas.microsoft.com/office/powerpoint/2010/main" val="28324962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4468"/>
            <a:ext cx="12192000" cy="6857999"/>
          </a:xfrm>
          <a:prstGeom prst="rect">
            <a:avLst/>
          </a:prstGeom>
          <a:blipFill>
            <a:blip r:embed="rId3" cstate="print"/>
            <a:stretch>
              <a:fillRect/>
            </a:stretch>
          </a:blipFill>
        </p:spPr>
        <p:txBody>
          <a:bodyPr wrap="square" lIns="0" tIns="0" rIns="0" bIns="0" rtlCol="0"/>
          <a:lstStyle/>
          <a:p>
            <a:endParaRPr sz="2250" dirty="0"/>
          </a:p>
        </p:txBody>
      </p:sp>
      <p:sp>
        <p:nvSpPr>
          <p:cNvPr id="3" name="TextBox 2"/>
          <p:cNvSpPr txBox="1"/>
          <p:nvPr/>
        </p:nvSpPr>
        <p:spPr>
          <a:xfrm>
            <a:off x="3905250" y="3130924"/>
            <a:ext cx="4857750" cy="1169551"/>
          </a:xfrm>
          <a:prstGeom prst="rect">
            <a:avLst/>
          </a:prstGeom>
          <a:solidFill>
            <a:srgbClr val="009BD2"/>
          </a:solidFill>
        </p:spPr>
        <p:txBody>
          <a:bodyPr wrap="square" rtlCol="0">
            <a:spAutoFit/>
          </a:bodyPr>
          <a:lstStyle/>
          <a:p>
            <a:pPr algn="ctr"/>
            <a:r>
              <a:rPr lang="en-US" sz="3500" b="1" dirty="0">
                <a:solidFill>
                  <a:schemeClr val="bg1"/>
                </a:solidFill>
                <a:latin typeface="Candara" pitchFamily="34" charset="0"/>
              </a:rPr>
              <a:t>GUI &amp; Event Handling Programming Paradigm</a:t>
            </a:r>
          </a:p>
        </p:txBody>
      </p:sp>
    </p:spTree>
    <p:extLst>
      <p:ext uri="{BB962C8B-B14F-4D97-AF65-F5344CB8AC3E}">
        <p14:creationId xmlns:p14="http://schemas.microsoft.com/office/powerpoint/2010/main" val="12777730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426173"/>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76565" y="59054"/>
            <a:ext cx="7637880" cy="369332"/>
          </a:xfrm>
          <a:prstGeom prst="rect">
            <a:avLst/>
          </a:prstGeom>
        </p:spPr>
        <p:txBody>
          <a:bodyPr vert="horz" wrap="square" lIns="0" tIns="0" rIns="0" bIns="0" rtlCol="0">
            <a:spAutoFit/>
          </a:bodyPr>
          <a:lstStyle/>
          <a:p>
            <a:pPr marL="15875"/>
            <a:r>
              <a:rPr lang="en-US" sz="2400" b="1" spc="13" dirty="0">
                <a:solidFill>
                  <a:srgbClr val="010103"/>
                </a:solidFill>
                <a:latin typeface="Arial"/>
                <a:cs typeface="Arial"/>
              </a:rPr>
              <a:t>Event Driven Programming Paradigm</a:t>
            </a:r>
            <a:endParaRPr sz="2400" b="1" dirty="0">
              <a:latin typeface="Arial"/>
              <a:cs typeface="Arial"/>
            </a:endParaRPr>
          </a:p>
        </p:txBody>
      </p:sp>
      <p:sp>
        <p:nvSpPr>
          <p:cNvPr id="27" name="object 20"/>
          <p:cNvSpPr/>
          <p:nvPr/>
        </p:nvSpPr>
        <p:spPr>
          <a:xfrm flipV="1">
            <a:off x="0" y="6694032"/>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sp>
        <p:nvSpPr>
          <p:cNvPr id="29" name="Rectangle 28"/>
          <p:cNvSpPr/>
          <p:nvPr/>
        </p:nvSpPr>
        <p:spPr>
          <a:xfrm>
            <a:off x="31953" y="490867"/>
            <a:ext cx="12105504" cy="6118858"/>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7" name="object 12"/>
          <p:cNvSpPr txBox="1"/>
          <p:nvPr/>
        </p:nvSpPr>
        <p:spPr>
          <a:xfrm>
            <a:off x="95576" y="545184"/>
            <a:ext cx="11939542" cy="6117059"/>
          </a:xfrm>
          <a:prstGeom prst="rect">
            <a:avLst/>
          </a:prstGeom>
        </p:spPr>
        <p:txBody>
          <a:bodyPr vert="horz" wrap="square" lIns="0" tIns="0" rIns="0" bIns="0" numCol="1" rtlCol="0">
            <a:spAutoFit/>
          </a:bodyPr>
          <a:lstStyle/>
          <a:p>
            <a:pPr marL="285750" indent="-285750" algn="just" fontAlgn="base">
              <a:lnSpc>
                <a:spcPct val="150000"/>
              </a:lnSpc>
              <a:buFont typeface="Arial" panose="020B0604020202020204" pitchFamily="34" charset="0"/>
              <a:buChar char="•"/>
            </a:pPr>
            <a:r>
              <a:rPr lang="en-IN" sz="1600" dirty="0"/>
              <a:t>Event-driven programming is a programming paradigm in which the flow of program execution is determined by events - for example a user action such as a mouse click, key press, or a message from the operating system or another program. </a:t>
            </a:r>
          </a:p>
          <a:p>
            <a:pPr marL="285750" indent="-285750" algn="just" fontAlgn="base">
              <a:lnSpc>
                <a:spcPct val="150000"/>
              </a:lnSpc>
              <a:buFont typeface="Arial" panose="020B0604020202020204" pitchFamily="34" charset="0"/>
              <a:buChar char="•"/>
            </a:pPr>
            <a:r>
              <a:rPr lang="en-IN" sz="1600" dirty="0"/>
              <a:t>An event-driven application is designed to detect events as they occur, and then deal with them using an appropriate event-handling procedure. </a:t>
            </a:r>
          </a:p>
          <a:p>
            <a:pPr marL="285750" indent="-285750" algn="just" fontAlgn="base">
              <a:lnSpc>
                <a:spcPct val="150000"/>
              </a:lnSpc>
              <a:buFont typeface="Arial" panose="020B0604020202020204" pitchFamily="34" charset="0"/>
              <a:buChar char="•"/>
            </a:pPr>
            <a:r>
              <a:rPr lang="en-IN" sz="1600" dirty="0"/>
              <a:t>In a typical modern event-driven program, there is no discernible flow of control. The main routine is an event-loop that waits for an event to occur, and then invokes the appropriate event-handling routine.</a:t>
            </a:r>
          </a:p>
          <a:p>
            <a:pPr marL="285750" indent="-285750" algn="just" fontAlgn="base">
              <a:lnSpc>
                <a:spcPct val="150000"/>
              </a:lnSpc>
              <a:buFont typeface="Arial" panose="020B0604020202020204" pitchFamily="34" charset="0"/>
              <a:buChar char="•"/>
            </a:pPr>
            <a:r>
              <a:rPr lang="en-IN" sz="1600" dirty="0"/>
              <a:t>Event callback is a function that is invoked when something significant happens like when click event is performed by user or the result of database query is available.</a:t>
            </a:r>
          </a:p>
          <a:p>
            <a:pPr algn="just" fontAlgn="base">
              <a:lnSpc>
                <a:spcPct val="150000"/>
              </a:lnSpc>
            </a:pPr>
            <a:endParaRPr lang="en-IN" sz="500" dirty="0"/>
          </a:p>
          <a:p>
            <a:pPr algn="just" fontAlgn="base">
              <a:lnSpc>
                <a:spcPct val="150000"/>
              </a:lnSpc>
            </a:pPr>
            <a:r>
              <a:rPr lang="en-IN" sz="1600" b="1" dirty="0"/>
              <a:t>Event Handlers: </a:t>
            </a:r>
            <a:r>
              <a:rPr lang="en-IN" sz="1600" dirty="0"/>
              <a:t>Event handlers is a type of function or method that run a specific action when a specific event is triggered. For example, it could be a button that when user click it, it will display a message, and it will close the message when user click the button again, this is an event handler.</a:t>
            </a:r>
          </a:p>
          <a:p>
            <a:pPr algn="just" fontAlgn="base">
              <a:lnSpc>
                <a:spcPct val="150000"/>
              </a:lnSpc>
            </a:pPr>
            <a:endParaRPr lang="en-IN" sz="500" dirty="0"/>
          </a:p>
          <a:p>
            <a:pPr algn="just" fontAlgn="base">
              <a:lnSpc>
                <a:spcPct val="150000"/>
              </a:lnSpc>
            </a:pPr>
            <a:r>
              <a:rPr lang="en-IN" sz="1600" b="1" dirty="0"/>
              <a:t>Trigger Functions: </a:t>
            </a:r>
            <a:r>
              <a:rPr lang="en-IN" sz="1600" dirty="0"/>
              <a:t>Trigger functions in event-driven programming are a functions that decide what code to run when there are a specific event occurs, which are used to select which event handler to use for the event when there is specific event occurred.</a:t>
            </a:r>
          </a:p>
          <a:p>
            <a:pPr algn="just" fontAlgn="base">
              <a:lnSpc>
                <a:spcPct val="150000"/>
              </a:lnSpc>
            </a:pPr>
            <a:endParaRPr lang="en-IN" sz="500" dirty="0"/>
          </a:p>
          <a:p>
            <a:pPr algn="just" fontAlgn="base">
              <a:lnSpc>
                <a:spcPct val="150000"/>
              </a:lnSpc>
            </a:pPr>
            <a:r>
              <a:rPr lang="en-IN" sz="1600" b="1" dirty="0"/>
              <a:t>Events: </a:t>
            </a:r>
            <a:r>
              <a:rPr lang="en-IN" sz="1600" dirty="0"/>
              <a:t>Events include mouse, keyboard and user interface, which events need to be triggered in the program in order to happen, that mean user have to interacts with an object in the program, for example, click a button by a mouse, use keyboard to select a button and etc.</a:t>
            </a:r>
          </a:p>
        </p:txBody>
      </p:sp>
    </p:spTree>
    <p:extLst>
      <p:ext uri="{BB962C8B-B14F-4D97-AF65-F5344CB8AC3E}">
        <p14:creationId xmlns:p14="http://schemas.microsoft.com/office/powerpoint/2010/main" val="13399594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602636"/>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dirty="0"/>
          </a:p>
        </p:txBody>
      </p:sp>
      <p:sp>
        <p:nvSpPr>
          <p:cNvPr id="9" name="object 9"/>
          <p:cNvSpPr txBox="1"/>
          <p:nvPr/>
        </p:nvSpPr>
        <p:spPr>
          <a:xfrm>
            <a:off x="122557" y="71678"/>
            <a:ext cx="4695566" cy="394403"/>
          </a:xfrm>
          <a:prstGeom prst="rect">
            <a:avLst/>
          </a:prstGeom>
        </p:spPr>
        <p:txBody>
          <a:bodyPr vert="horz" wrap="square" lIns="0" tIns="0" rIns="0" bIns="0" rtlCol="0">
            <a:spAutoFit/>
          </a:bodyPr>
          <a:lstStyle/>
          <a:p>
            <a:pPr marL="15875"/>
            <a:r>
              <a:rPr lang="en-US" sz="2563" b="1" spc="13" dirty="0">
                <a:solidFill>
                  <a:srgbClr val="010103"/>
                </a:solidFill>
                <a:latin typeface="Arial"/>
                <a:cs typeface="Arial"/>
              </a:rPr>
              <a:t>Introduction</a:t>
            </a:r>
            <a:endParaRPr sz="2563" dirty="0">
              <a:latin typeface="Arial"/>
              <a:cs typeface="Arial"/>
            </a:endParaRPr>
          </a:p>
        </p:txBody>
      </p:sp>
      <p:sp>
        <p:nvSpPr>
          <p:cNvPr id="27" name="object 20"/>
          <p:cNvSpPr/>
          <p:nvPr/>
        </p:nvSpPr>
        <p:spPr>
          <a:xfrm flipV="1">
            <a:off x="0" y="6477001"/>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dirty="0"/>
          </a:p>
        </p:txBody>
      </p:sp>
      <p:grpSp>
        <p:nvGrpSpPr>
          <p:cNvPr id="2" name="Group 27"/>
          <p:cNvGrpSpPr/>
          <p:nvPr/>
        </p:nvGrpSpPr>
        <p:grpSpPr>
          <a:xfrm>
            <a:off x="31953" y="739190"/>
            <a:ext cx="12105504" cy="5550007"/>
            <a:chOff x="152400" y="1236340"/>
            <a:chExt cx="9296400" cy="835480"/>
          </a:xfrm>
        </p:grpSpPr>
        <p:sp>
          <p:nvSpPr>
            <p:cNvPr id="29" name="Rectangle 28"/>
            <p:cNvSpPr/>
            <p:nvPr/>
          </p:nvSpPr>
          <p:spPr>
            <a:xfrm>
              <a:off x="152400" y="1236340"/>
              <a:ext cx="9296400" cy="835480"/>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dirty="0"/>
            </a:p>
          </p:txBody>
        </p:sp>
        <p:sp>
          <p:nvSpPr>
            <p:cNvPr id="30" name="object 12"/>
            <p:cNvSpPr txBox="1"/>
            <p:nvPr/>
          </p:nvSpPr>
          <p:spPr>
            <a:xfrm>
              <a:off x="261541" y="1262536"/>
              <a:ext cx="9071457" cy="547293"/>
            </a:xfrm>
            <a:prstGeom prst="rect">
              <a:avLst/>
            </a:prstGeom>
          </p:spPr>
          <p:txBody>
            <a:bodyPr vert="horz" wrap="square" lIns="0" tIns="0" rIns="0" bIns="0" numCol="1" rtlCol="0">
              <a:spAutoFit/>
            </a:bodyPr>
            <a:lstStyle/>
            <a:p>
              <a:pPr marL="285750" indent="-285750" algn="just" fontAlgn="base">
                <a:lnSpc>
                  <a:spcPct val="150000"/>
                </a:lnSpc>
                <a:buFont typeface="Arial" panose="020B0604020202020204" pitchFamily="34" charset="0"/>
                <a:buChar char="•"/>
              </a:pPr>
              <a:r>
                <a:rPr lang="en-IN" sz="1750" dirty="0"/>
                <a:t>A graphical user interface allows the user to interact with the operating system and other programs using graphical elements such as icons, buttons, and dialog boxes.</a:t>
              </a:r>
            </a:p>
            <a:p>
              <a:pPr marL="285750" indent="-285750" algn="just" fontAlgn="base">
                <a:lnSpc>
                  <a:spcPct val="150000"/>
                </a:lnSpc>
                <a:buFont typeface="Arial" panose="020B0604020202020204" pitchFamily="34" charset="0"/>
                <a:buChar char="•"/>
              </a:pPr>
              <a:r>
                <a:rPr lang="en-IN" sz="1750" dirty="0"/>
                <a:t>GUIs popularized the use of the mouse.</a:t>
              </a:r>
            </a:p>
            <a:p>
              <a:pPr marL="285750" indent="-285750" algn="just" fontAlgn="base">
                <a:lnSpc>
                  <a:spcPct val="150000"/>
                </a:lnSpc>
                <a:buFont typeface="Arial" panose="020B0604020202020204" pitchFamily="34" charset="0"/>
                <a:buChar char="•"/>
              </a:pPr>
              <a:r>
                <a:rPr lang="en-IN" sz="1750" dirty="0"/>
                <a:t>GUIs allow the user to point at graphical elements and click the mouse button to activate them.</a:t>
              </a:r>
            </a:p>
            <a:p>
              <a:pPr marL="285750" indent="-285750" algn="just" fontAlgn="base">
                <a:lnSpc>
                  <a:spcPct val="150000"/>
                </a:lnSpc>
                <a:buFont typeface="Arial" panose="020B0604020202020204" pitchFamily="34" charset="0"/>
                <a:buChar char="•"/>
              </a:pPr>
              <a:r>
                <a:rPr lang="en-IN" sz="1750" dirty="0"/>
                <a:t>GUI Programs Are Event-Driven</a:t>
              </a:r>
            </a:p>
            <a:p>
              <a:pPr marL="285750" indent="-285750" algn="just" fontAlgn="base">
                <a:lnSpc>
                  <a:spcPct val="150000"/>
                </a:lnSpc>
                <a:buFont typeface="Arial" panose="020B0604020202020204" pitchFamily="34" charset="0"/>
                <a:buChar char="•"/>
              </a:pPr>
              <a:r>
                <a:rPr lang="en-IN" sz="1750" dirty="0"/>
                <a:t>User determines the order in which things happen</a:t>
              </a:r>
            </a:p>
            <a:p>
              <a:pPr marL="285750" indent="-285750" algn="just" fontAlgn="base">
                <a:lnSpc>
                  <a:spcPct val="150000"/>
                </a:lnSpc>
                <a:buFont typeface="Arial" panose="020B0604020202020204" pitchFamily="34" charset="0"/>
                <a:buChar char="•"/>
              </a:pPr>
              <a:r>
                <a:rPr lang="en-IN" sz="1750" dirty="0"/>
                <a:t>GUI programs respond to the actions of the user, thus they are event driven.</a:t>
              </a:r>
            </a:p>
            <a:p>
              <a:pPr marL="285750" indent="-285750" algn="just" fontAlgn="base">
                <a:lnSpc>
                  <a:spcPct val="150000"/>
                </a:lnSpc>
                <a:buFont typeface="Arial" panose="020B0604020202020204" pitchFamily="34" charset="0"/>
                <a:buChar char="•"/>
              </a:pPr>
              <a:r>
                <a:rPr lang="en-IN" sz="1750" dirty="0"/>
                <a:t>The </a:t>
              </a:r>
              <a:r>
                <a:rPr lang="en-IN" sz="1750" dirty="0" err="1"/>
                <a:t>tkinter</a:t>
              </a:r>
              <a:r>
                <a:rPr lang="en-IN" sz="1750" dirty="0"/>
                <a:t> module is a wrapper around </a:t>
              </a:r>
              <a:r>
                <a:rPr lang="en-IN" sz="1750" dirty="0" err="1"/>
                <a:t>tk</a:t>
              </a:r>
              <a:r>
                <a:rPr lang="en-IN" sz="1750" dirty="0"/>
                <a:t>, which is a wrapper around </a:t>
              </a:r>
              <a:r>
                <a:rPr lang="en-IN" sz="1750" dirty="0" err="1"/>
                <a:t>tcl</a:t>
              </a:r>
              <a:r>
                <a:rPr lang="en-IN" sz="1750" dirty="0"/>
                <a:t>, which is what is used to create windows and graphical user interfaces.</a:t>
              </a:r>
            </a:p>
          </p:txBody>
        </p:sp>
      </p:grpSp>
      <p:pic>
        <p:nvPicPr>
          <p:cNvPr id="4" name="Picture 3"/>
          <p:cNvPicPr>
            <a:picLocks noChangeAspect="1"/>
          </p:cNvPicPr>
          <p:nvPr/>
        </p:nvPicPr>
        <p:blipFill>
          <a:blip r:embed="rId3"/>
          <a:stretch>
            <a:fillRect/>
          </a:stretch>
        </p:blipFill>
        <p:spPr>
          <a:xfrm>
            <a:off x="4278714" y="4548818"/>
            <a:ext cx="3224746" cy="1524998"/>
          </a:xfrm>
          <a:prstGeom prst="rect">
            <a:avLst/>
          </a:prstGeom>
        </p:spPr>
      </p:pic>
    </p:spTree>
    <p:extLst>
      <p:ext uri="{BB962C8B-B14F-4D97-AF65-F5344CB8AC3E}">
        <p14:creationId xmlns:p14="http://schemas.microsoft.com/office/powerpoint/2010/main" val="38107073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602636"/>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dirty="0"/>
          </a:p>
        </p:txBody>
      </p:sp>
      <p:sp>
        <p:nvSpPr>
          <p:cNvPr id="9" name="object 9"/>
          <p:cNvSpPr txBox="1"/>
          <p:nvPr/>
        </p:nvSpPr>
        <p:spPr>
          <a:xfrm>
            <a:off x="122557" y="71678"/>
            <a:ext cx="4695566" cy="394403"/>
          </a:xfrm>
          <a:prstGeom prst="rect">
            <a:avLst/>
          </a:prstGeom>
        </p:spPr>
        <p:txBody>
          <a:bodyPr vert="horz" wrap="square" lIns="0" tIns="0" rIns="0" bIns="0" rtlCol="0">
            <a:spAutoFit/>
          </a:bodyPr>
          <a:lstStyle/>
          <a:p>
            <a:pPr marL="15875"/>
            <a:r>
              <a:rPr lang="en-US" sz="2563" b="1" spc="13" dirty="0">
                <a:solidFill>
                  <a:srgbClr val="010103"/>
                </a:solidFill>
                <a:latin typeface="Arial"/>
                <a:cs typeface="Arial"/>
              </a:rPr>
              <a:t>Introduction</a:t>
            </a:r>
            <a:endParaRPr sz="2563" dirty="0">
              <a:latin typeface="Arial"/>
              <a:cs typeface="Arial"/>
            </a:endParaRPr>
          </a:p>
        </p:txBody>
      </p:sp>
      <p:sp>
        <p:nvSpPr>
          <p:cNvPr id="27" name="object 20"/>
          <p:cNvSpPr/>
          <p:nvPr/>
        </p:nvSpPr>
        <p:spPr>
          <a:xfrm flipV="1">
            <a:off x="0" y="6477001"/>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dirty="0"/>
          </a:p>
        </p:txBody>
      </p:sp>
      <p:grpSp>
        <p:nvGrpSpPr>
          <p:cNvPr id="2" name="Group 27"/>
          <p:cNvGrpSpPr/>
          <p:nvPr/>
        </p:nvGrpSpPr>
        <p:grpSpPr>
          <a:xfrm>
            <a:off x="31953" y="739190"/>
            <a:ext cx="12105504" cy="5550007"/>
            <a:chOff x="152400" y="1236340"/>
            <a:chExt cx="9296400" cy="835480"/>
          </a:xfrm>
        </p:grpSpPr>
        <p:sp>
          <p:nvSpPr>
            <p:cNvPr id="29" name="Rectangle 28"/>
            <p:cNvSpPr/>
            <p:nvPr/>
          </p:nvSpPr>
          <p:spPr>
            <a:xfrm>
              <a:off x="152400" y="1236340"/>
              <a:ext cx="9296400" cy="835480"/>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dirty="0"/>
            </a:p>
          </p:txBody>
        </p:sp>
        <p:sp>
          <p:nvSpPr>
            <p:cNvPr id="30" name="object 12"/>
            <p:cNvSpPr txBox="1"/>
            <p:nvPr/>
          </p:nvSpPr>
          <p:spPr>
            <a:xfrm>
              <a:off x="261541" y="1262536"/>
              <a:ext cx="9071457" cy="480199"/>
            </a:xfrm>
            <a:prstGeom prst="rect">
              <a:avLst/>
            </a:prstGeom>
          </p:spPr>
          <p:txBody>
            <a:bodyPr vert="horz" wrap="square" lIns="0" tIns="0" rIns="0" bIns="0" numCol="1" rtlCol="0">
              <a:spAutoFit/>
            </a:bodyPr>
            <a:lstStyle/>
            <a:p>
              <a:pPr marL="285750" indent="-285750" algn="just" fontAlgn="base">
                <a:lnSpc>
                  <a:spcPct val="150000"/>
                </a:lnSpc>
                <a:buFont typeface="Arial" panose="020B0604020202020204" pitchFamily="34" charset="0"/>
                <a:buChar char="•"/>
              </a:pPr>
              <a:r>
                <a:rPr lang="en-IN" sz="1750" dirty="0"/>
                <a:t>A major task that a GUI designer needs to do is to determine what will happen when a GUI is invoked</a:t>
              </a:r>
            </a:p>
            <a:p>
              <a:pPr marL="285750" indent="-285750" algn="just" fontAlgn="base">
                <a:lnSpc>
                  <a:spcPct val="150000"/>
                </a:lnSpc>
                <a:buFont typeface="Arial" panose="020B0604020202020204" pitchFamily="34" charset="0"/>
                <a:buChar char="•"/>
              </a:pPr>
              <a:r>
                <a:rPr lang="en-IN" sz="1750" dirty="0"/>
                <a:t>Every GUI component may generate different kinds of “events”  when a user makes access to it using his mouse or keyboard</a:t>
              </a:r>
            </a:p>
            <a:p>
              <a:pPr marL="285750" indent="-285750" algn="just" fontAlgn="base">
                <a:lnSpc>
                  <a:spcPct val="150000"/>
                </a:lnSpc>
                <a:buFont typeface="Arial" panose="020B0604020202020204" pitchFamily="34" charset="0"/>
                <a:buChar char="•"/>
              </a:pPr>
              <a:r>
                <a:rPr lang="en-IN" sz="1750" dirty="0"/>
                <a:t>E.g. if a user moves his mouse on top of a button, an event of that button will be generated to the Windows system</a:t>
              </a:r>
            </a:p>
            <a:p>
              <a:pPr marL="285750" indent="-285750" algn="just" fontAlgn="base">
                <a:lnSpc>
                  <a:spcPct val="150000"/>
                </a:lnSpc>
                <a:buFont typeface="Arial" panose="020B0604020202020204" pitchFamily="34" charset="0"/>
                <a:buChar char="•"/>
              </a:pPr>
              <a:r>
                <a:rPr lang="en-IN" sz="1750" dirty="0"/>
                <a:t>E.g. if the user further clicks, then another event of that button will be generated (actually it is the click event)</a:t>
              </a:r>
            </a:p>
            <a:p>
              <a:pPr marL="285750" indent="-285750" algn="just" fontAlgn="base">
                <a:lnSpc>
                  <a:spcPct val="150000"/>
                </a:lnSpc>
                <a:buFont typeface="Arial" panose="020B0604020202020204" pitchFamily="34" charset="0"/>
                <a:buChar char="•"/>
              </a:pPr>
              <a:r>
                <a:rPr lang="en-IN" sz="1750" dirty="0"/>
                <a:t>For any event generated, the system will first check if there is an event handler, which defines the action for that event</a:t>
              </a:r>
            </a:p>
            <a:p>
              <a:pPr marL="285750" indent="-285750" algn="just" fontAlgn="base">
                <a:lnSpc>
                  <a:spcPct val="150000"/>
                </a:lnSpc>
                <a:buFont typeface="Arial" panose="020B0604020202020204" pitchFamily="34" charset="0"/>
                <a:buChar char="•"/>
              </a:pPr>
              <a:r>
                <a:rPr lang="en-IN" sz="1750" dirty="0"/>
                <a:t>For a GUI designer, he needs to develop the event handler to determine the action that he wants Windows to take for that event.</a:t>
              </a:r>
            </a:p>
            <a:p>
              <a:pPr marL="285750" indent="-285750" algn="just" fontAlgn="base">
                <a:lnSpc>
                  <a:spcPct val="150000"/>
                </a:lnSpc>
                <a:buFont typeface="Arial" panose="020B0604020202020204" pitchFamily="34" charset="0"/>
                <a:buChar char="•"/>
              </a:pPr>
              <a:endParaRPr lang="en-IN" sz="1750" dirty="0"/>
            </a:p>
          </p:txBody>
        </p:sp>
      </p:grpSp>
      <p:grpSp>
        <p:nvGrpSpPr>
          <p:cNvPr id="10" name="Group 9"/>
          <p:cNvGrpSpPr/>
          <p:nvPr/>
        </p:nvGrpSpPr>
        <p:grpSpPr>
          <a:xfrm>
            <a:off x="3974446" y="3393597"/>
            <a:ext cx="5153026" cy="2895600"/>
            <a:chOff x="990600" y="1447800"/>
            <a:chExt cx="8001000" cy="4724400"/>
          </a:xfrm>
        </p:grpSpPr>
        <p:sp>
          <p:nvSpPr>
            <p:cNvPr id="11" name="AutoShape 20"/>
            <p:cNvSpPr>
              <a:spLocks noChangeArrowheads="1"/>
            </p:cNvSpPr>
            <p:nvPr/>
          </p:nvSpPr>
          <p:spPr bwMode="auto">
            <a:xfrm>
              <a:off x="1295400" y="2514600"/>
              <a:ext cx="2590800" cy="1905000"/>
            </a:xfrm>
            <a:prstGeom prst="flowChartDecision">
              <a:avLst/>
            </a:prstGeom>
            <a:solidFill>
              <a:schemeClr val="bg1"/>
            </a:solidFill>
            <a:ln w="9525">
              <a:solidFill>
                <a:schemeClr val="tx1"/>
              </a:solidFill>
              <a:miter lim="800000"/>
              <a:headEnd/>
              <a:tailEnd/>
            </a:ln>
          </p:spPr>
          <p:txBody>
            <a:bodyPr wrap="none" anchor="ctr"/>
            <a:lstStyle/>
            <a:p>
              <a:pPr algn="ctr"/>
              <a:r>
                <a:rPr lang="en-US" altLang="zh-TW" sz="1400" dirty="0"/>
                <a:t>Any event?</a:t>
              </a:r>
            </a:p>
          </p:txBody>
        </p:sp>
        <p:sp>
          <p:nvSpPr>
            <p:cNvPr id="12" name="AutoShape 22"/>
            <p:cNvSpPr>
              <a:spLocks noChangeArrowheads="1"/>
            </p:cNvSpPr>
            <p:nvPr/>
          </p:nvSpPr>
          <p:spPr bwMode="auto">
            <a:xfrm>
              <a:off x="4419600" y="2514600"/>
              <a:ext cx="2895600" cy="1905000"/>
            </a:xfrm>
            <a:prstGeom prst="flowChartDecision">
              <a:avLst/>
            </a:prstGeom>
            <a:solidFill>
              <a:schemeClr val="bg1"/>
            </a:solidFill>
            <a:ln w="9525">
              <a:solidFill>
                <a:schemeClr val="tx1"/>
              </a:solidFill>
              <a:miter lim="800000"/>
              <a:headEnd/>
              <a:tailEnd/>
            </a:ln>
          </p:spPr>
          <p:txBody>
            <a:bodyPr wrap="none" anchor="ctr"/>
            <a:lstStyle/>
            <a:p>
              <a:pPr algn="ctr"/>
              <a:r>
                <a:rPr lang="en-US" altLang="zh-TW" sz="1400" dirty="0"/>
                <a:t>Is there </a:t>
              </a:r>
            </a:p>
            <a:p>
              <a:pPr algn="ctr"/>
              <a:r>
                <a:rPr lang="en-US" altLang="zh-TW" sz="1400" dirty="0"/>
                <a:t>an event handler </a:t>
              </a:r>
            </a:p>
            <a:p>
              <a:pPr algn="ctr"/>
              <a:r>
                <a:rPr lang="en-US" altLang="zh-TW" sz="1400" dirty="0"/>
                <a:t>for that </a:t>
              </a:r>
            </a:p>
            <a:p>
              <a:pPr algn="ctr"/>
              <a:r>
                <a:rPr lang="en-US" altLang="zh-TW" sz="1400" dirty="0"/>
                <a:t>event?</a:t>
              </a:r>
            </a:p>
          </p:txBody>
        </p:sp>
        <p:sp>
          <p:nvSpPr>
            <p:cNvPr id="13" name="AutoShape 23"/>
            <p:cNvSpPr>
              <a:spLocks noChangeArrowheads="1"/>
            </p:cNvSpPr>
            <p:nvPr/>
          </p:nvSpPr>
          <p:spPr bwMode="auto">
            <a:xfrm>
              <a:off x="6705600" y="4953000"/>
              <a:ext cx="2286000" cy="990600"/>
            </a:xfrm>
            <a:prstGeom prst="flowChartInputOutput">
              <a:avLst/>
            </a:prstGeom>
            <a:solidFill>
              <a:srgbClr val="FFFF00"/>
            </a:solidFill>
            <a:ln w="9525">
              <a:solidFill>
                <a:schemeClr val="tx1"/>
              </a:solidFill>
              <a:miter lim="800000"/>
              <a:headEnd/>
              <a:tailEnd/>
            </a:ln>
          </p:spPr>
          <p:txBody>
            <a:bodyPr wrap="none" anchor="ctr"/>
            <a:lstStyle/>
            <a:p>
              <a:pPr algn="ctr"/>
              <a:r>
                <a:rPr lang="en-US" altLang="zh-TW" sz="1400" dirty="0"/>
                <a:t>Run event </a:t>
              </a:r>
            </a:p>
            <a:p>
              <a:pPr algn="ctr"/>
              <a:r>
                <a:rPr lang="en-US" altLang="zh-TW" sz="1400" dirty="0"/>
                <a:t>handler</a:t>
              </a:r>
            </a:p>
          </p:txBody>
        </p:sp>
        <p:sp>
          <p:nvSpPr>
            <p:cNvPr id="14" name="Line 25"/>
            <p:cNvSpPr>
              <a:spLocks noChangeShapeType="1"/>
            </p:cNvSpPr>
            <p:nvPr/>
          </p:nvSpPr>
          <p:spPr bwMode="auto">
            <a:xfrm>
              <a:off x="2590800" y="1447800"/>
              <a:ext cx="0" cy="1066800"/>
            </a:xfrm>
            <a:prstGeom prst="line">
              <a:avLst/>
            </a:prstGeom>
            <a:noFill/>
            <a:ln w="9525">
              <a:solidFill>
                <a:schemeClr val="tx1"/>
              </a:solidFill>
              <a:miter lim="800000"/>
              <a:headEnd/>
              <a:tailEnd type="triangle" w="med" len="med"/>
            </a:ln>
          </p:spPr>
          <p:txBody>
            <a:bodyPr wrap="none"/>
            <a:lstStyle/>
            <a:p>
              <a:endParaRPr lang="en-US"/>
            </a:p>
          </p:txBody>
        </p:sp>
        <p:sp>
          <p:nvSpPr>
            <p:cNvPr id="15" name="Line 26"/>
            <p:cNvSpPr>
              <a:spLocks noChangeShapeType="1"/>
            </p:cNvSpPr>
            <p:nvPr/>
          </p:nvSpPr>
          <p:spPr bwMode="auto">
            <a:xfrm>
              <a:off x="2590800" y="4419600"/>
              <a:ext cx="0" cy="990600"/>
            </a:xfrm>
            <a:prstGeom prst="line">
              <a:avLst/>
            </a:prstGeom>
            <a:noFill/>
            <a:ln w="9525">
              <a:solidFill>
                <a:schemeClr val="tx1"/>
              </a:solidFill>
              <a:miter lim="800000"/>
              <a:headEnd/>
              <a:tailEnd type="triangle" w="med" len="med"/>
            </a:ln>
          </p:spPr>
          <p:txBody>
            <a:bodyPr wrap="none"/>
            <a:lstStyle/>
            <a:p>
              <a:endParaRPr lang="en-US"/>
            </a:p>
          </p:txBody>
        </p:sp>
        <p:sp>
          <p:nvSpPr>
            <p:cNvPr id="16" name="Freeform 27"/>
            <p:cNvSpPr>
              <a:spLocks/>
            </p:cNvSpPr>
            <p:nvPr/>
          </p:nvSpPr>
          <p:spPr bwMode="auto">
            <a:xfrm>
              <a:off x="990600" y="2057400"/>
              <a:ext cx="5927725" cy="3352800"/>
            </a:xfrm>
            <a:custGeom>
              <a:avLst/>
              <a:gdLst>
                <a:gd name="T0" fmla="*/ 3734 w 3734"/>
                <a:gd name="T1" fmla="*/ 2112 h 2112"/>
                <a:gd name="T2" fmla="*/ 0 w 3734"/>
                <a:gd name="T3" fmla="*/ 2112 h 2112"/>
                <a:gd name="T4" fmla="*/ 0 w 3734"/>
                <a:gd name="T5" fmla="*/ 0 h 2112"/>
                <a:gd name="T6" fmla="*/ 1027 w 3734"/>
                <a:gd name="T7" fmla="*/ 0 h 2112"/>
                <a:gd name="T8" fmla="*/ 0 60000 65536"/>
                <a:gd name="T9" fmla="*/ 0 60000 65536"/>
                <a:gd name="T10" fmla="*/ 0 60000 65536"/>
                <a:gd name="T11" fmla="*/ 0 60000 65536"/>
                <a:gd name="T12" fmla="*/ 0 w 3734"/>
                <a:gd name="T13" fmla="*/ 0 h 2112"/>
                <a:gd name="T14" fmla="*/ 3734 w 3734"/>
                <a:gd name="T15" fmla="*/ 2112 h 2112"/>
              </a:gdLst>
              <a:ahLst/>
              <a:cxnLst>
                <a:cxn ang="T8">
                  <a:pos x="T0" y="T1"/>
                </a:cxn>
                <a:cxn ang="T9">
                  <a:pos x="T2" y="T3"/>
                </a:cxn>
                <a:cxn ang="T10">
                  <a:pos x="T4" y="T5"/>
                </a:cxn>
                <a:cxn ang="T11">
                  <a:pos x="T6" y="T7"/>
                </a:cxn>
              </a:cxnLst>
              <a:rect l="T12" t="T13" r="T14" b="T15"/>
              <a:pathLst>
                <a:path w="3734" h="2112">
                  <a:moveTo>
                    <a:pt x="3734" y="2112"/>
                  </a:moveTo>
                  <a:lnTo>
                    <a:pt x="0" y="2112"/>
                  </a:lnTo>
                  <a:lnTo>
                    <a:pt x="0" y="0"/>
                  </a:lnTo>
                  <a:lnTo>
                    <a:pt x="1027" y="0"/>
                  </a:lnTo>
                </a:path>
              </a:pathLst>
            </a:custGeom>
            <a:noFill/>
            <a:ln w="9525">
              <a:solidFill>
                <a:schemeClr val="tx1"/>
              </a:solidFill>
              <a:miter lim="800000"/>
              <a:headEnd/>
              <a:tailEnd type="triangle" w="med" len="med"/>
            </a:ln>
          </p:spPr>
          <p:txBody>
            <a:bodyPr wrap="none"/>
            <a:lstStyle/>
            <a:p>
              <a:endParaRPr lang="en-US"/>
            </a:p>
          </p:txBody>
        </p:sp>
        <p:sp>
          <p:nvSpPr>
            <p:cNvPr id="17" name="Line 28"/>
            <p:cNvSpPr>
              <a:spLocks noChangeShapeType="1"/>
            </p:cNvSpPr>
            <p:nvPr/>
          </p:nvSpPr>
          <p:spPr bwMode="auto">
            <a:xfrm>
              <a:off x="3886200" y="3429000"/>
              <a:ext cx="609600" cy="0"/>
            </a:xfrm>
            <a:prstGeom prst="line">
              <a:avLst/>
            </a:prstGeom>
            <a:noFill/>
            <a:ln w="9525">
              <a:solidFill>
                <a:schemeClr val="tx1"/>
              </a:solidFill>
              <a:miter lim="800000"/>
              <a:headEnd/>
              <a:tailEnd type="triangle" w="med" len="med"/>
            </a:ln>
          </p:spPr>
          <p:txBody>
            <a:bodyPr wrap="none"/>
            <a:lstStyle/>
            <a:p>
              <a:endParaRPr lang="en-US"/>
            </a:p>
          </p:txBody>
        </p:sp>
        <p:sp>
          <p:nvSpPr>
            <p:cNvPr id="18" name="Line 29"/>
            <p:cNvSpPr>
              <a:spLocks noChangeShapeType="1"/>
            </p:cNvSpPr>
            <p:nvPr/>
          </p:nvSpPr>
          <p:spPr bwMode="auto">
            <a:xfrm>
              <a:off x="5867400" y="4419600"/>
              <a:ext cx="0" cy="990600"/>
            </a:xfrm>
            <a:prstGeom prst="line">
              <a:avLst/>
            </a:prstGeom>
            <a:noFill/>
            <a:ln w="9525">
              <a:solidFill>
                <a:schemeClr val="tx1"/>
              </a:solidFill>
              <a:miter lim="800000"/>
              <a:headEnd/>
              <a:tailEnd type="triangle" w="med" len="med"/>
            </a:ln>
          </p:spPr>
          <p:txBody>
            <a:bodyPr wrap="none"/>
            <a:lstStyle/>
            <a:p>
              <a:endParaRPr lang="en-US"/>
            </a:p>
          </p:txBody>
        </p:sp>
        <p:sp>
          <p:nvSpPr>
            <p:cNvPr id="19" name="Freeform 30"/>
            <p:cNvSpPr>
              <a:spLocks/>
            </p:cNvSpPr>
            <p:nvPr/>
          </p:nvSpPr>
          <p:spPr bwMode="auto">
            <a:xfrm>
              <a:off x="7315200" y="3429000"/>
              <a:ext cx="685800" cy="1524000"/>
            </a:xfrm>
            <a:custGeom>
              <a:avLst/>
              <a:gdLst>
                <a:gd name="T0" fmla="*/ 0 w 432"/>
                <a:gd name="T1" fmla="*/ 0 h 960"/>
                <a:gd name="T2" fmla="*/ 432 w 432"/>
                <a:gd name="T3" fmla="*/ 0 h 960"/>
                <a:gd name="T4" fmla="*/ 432 w 432"/>
                <a:gd name="T5" fmla="*/ 960 h 960"/>
                <a:gd name="T6" fmla="*/ 0 60000 65536"/>
                <a:gd name="T7" fmla="*/ 0 60000 65536"/>
                <a:gd name="T8" fmla="*/ 0 60000 65536"/>
                <a:gd name="T9" fmla="*/ 0 w 432"/>
                <a:gd name="T10" fmla="*/ 0 h 960"/>
                <a:gd name="T11" fmla="*/ 432 w 432"/>
                <a:gd name="T12" fmla="*/ 960 h 960"/>
              </a:gdLst>
              <a:ahLst/>
              <a:cxnLst>
                <a:cxn ang="T6">
                  <a:pos x="T0" y="T1"/>
                </a:cxn>
                <a:cxn ang="T7">
                  <a:pos x="T2" y="T3"/>
                </a:cxn>
                <a:cxn ang="T8">
                  <a:pos x="T4" y="T5"/>
                </a:cxn>
              </a:cxnLst>
              <a:rect l="T9" t="T10" r="T11" b="T12"/>
              <a:pathLst>
                <a:path w="432" h="960">
                  <a:moveTo>
                    <a:pt x="0" y="0"/>
                  </a:moveTo>
                  <a:lnTo>
                    <a:pt x="432" y="0"/>
                  </a:lnTo>
                  <a:lnTo>
                    <a:pt x="432" y="960"/>
                  </a:lnTo>
                </a:path>
              </a:pathLst>
            </a:custGeom>
            <a:noFill/>
            <a:ln w="9525">
              <a:solidFill>
                <a:schemeClr val="tx1"/>
              </a:solidFill>
              <a:miter lim="800000"/>
              <a:headEnd/>
              <a:tailEnd type="triangle" w="med" len="med"/>
            </a:ln>
          </p:spPr>
          <p:txBody>
            <a:bodyPr wrap="none"/>
            <a:lstStyle/>
            <a:p>
              <a:endParaRPr lang="en-US"/>
            </a:p>
          </p:txBody>
        </p:sp>
        <p:sp>
          <p:nvSpPr>
            <p:cNvPr id="20" name="Text Box 31"/>
            <p:cNvSpPr txBox="1">
              <a:spLocks noChangeArrowheads="1"/>
            </p:cNvSpPr>
            <p:nvPr/>
          </p:nvSpPr>
          <p:spPr bwMode="auto">
            <a:xfrm>
              <a:off x="3657600" y="2971800"/>
              <a:ext cx="658813" cy="457200"/>
            </a:xfrm>
            <a:prstGeom prst="rect">
              <a:avLst/>
            </a:prstGeom>
            <a:noFill/>
            <a:ln w="9525">
              <a:noFill/>
              <a:miter lim="800000"/>
              <a:headEnd/>
              <a:tailEnd/>
            </a:ln>
          </p:spPr>
          <p:txBody>
            <a:bodyPr wrap="none">
              <a:spAutoFit/>
            </a:bodyPr>
            <a:lstStyle/>
            <a:p>
              <a:r>
                <a:rPr lang="en-US" altLang="zh-TW"/>
                <a:t>Yes</a:t>
              </a:r>
            </a:p>
          </p:txBody>
        </p:sp>
        <p:sp>
          <p:nvSpPr>
            <p:cNvPr id="21" name="Text Box 32"/>
            <p:cNvSpPr txBox="1">
              <a:spLocks noChangeArrowheads="1"/>
            </p:cNvSpPr>
            <p:nvPr/>
          </p:nvSpPr>
          <p:spPr bwMode="auto">
            <a:xfrm>
              <a:off x="2667000" y="4343400"/>
              <a:ext cx="557213" cy="457200"/>
            </a:xfrm>
            <a:prstGeom prst="rect">
              <a:avLst/>
            </a:prstGeom>
            <a:noFill/>
            <a:ln w="9525">
              <a:noFill/>
              <a:miter lim="800000"/>
              <a:headEnd/>
              <a:tailEnd/>
            </a:ln>
          </p:spPr>
          <p:txBody>
            <a:bodyPr wrap="none">
              <a:spAutoFit/>
            </a:bodyPr>
            <a:lstStyle/>
            <a:p>
              <a:r>
                <a:rPr lang="en-US" altLang="zh-TW"/>
                <a:t>No</a:t>
              </a:r>
            </a:p>
          </p:txBody>
        </p:sp>
        <p:sp>
          <p:nvSpPr>
            <p:cNvPr id="22" name="Text Box 33"/>
            <p:cNvSpPr txBox="1">
              <a:spLocks noChangeArrowheads="1"/>
            </p:cNvSpPr>
            <p:nvPr/>
          </p:nvSpPr>
          <p:spPr bwMode="auto">
            <a:xfrm>
              <a:off x="7296148" y="2828238"/>
              <a:ext cx="658813" cy="457199"/>
            </a:xfrm>
            <a:prstGeom prst="rect">
              <a:avLst/>
            </a:prstGeom>
            <a:noFill/>
            <a:ln w="9525">
              <a:noFill/>
              <a:miter lim="800000"/>
              <a:headEnd/>
              <a:tailEnd/>
            </a:ln>
          </p:spPr>
          <p:txBody>
            <a:bodyPr wrap="none">
              <a:spAutoFit/>
            </a:bodyPr>
            <a:lstStyle/>
            <a:p>
              <a:r>
                <a:rPr lang="en-US" altLang="zh-TW" dirty="0"/>
                <a:t>Yes</a:t>
              </a:r>
            </a:p>
          </p:txBody>
        </p:sp>
        <p:sp>
          <p:nvSpPr>
            <p:cNvPr id="23" name="Text Box 34"/>
            <p:cNvSpPr txBox="1">
              <a:spLocks noChangeArrowheads="1"/>
            </p:cNvSpPr>
            <p:nvPr/>
          </p:nvSpPr>
          <p:spPr bwMode="auto">
            <a:xfrm>
              <a:off x="5943600" y="4343400"/>
              <a:ext cx="557213" cy="457200"/>
            </a:xfrm>
            <a:prstGeom prst="rect">
              <a:avLst/>
            </a:prstGeom>
            <a:noFill/>
            <a:ln w="9525">
              <a:noFill/>
              <a:miter lim="800000"/>
              <a:headEnd/>
              <a:tailEnd/>
            </a:ln>
          </p:spPr>
          <p:txBody>
            <a:bodyPr wrap="none">
              <a:spAutoFit/>
            </a:bodyPr>
            <a:lstStyle/>
            <a:p>
              <a:r>
                <a:rPr lang="en-US" altLang="zh-TW"/>
                <a:t>No</a:t>
              </a:r>
            </a:p>
          </p:txBody>
        </p:sp>
        <p:sp>
          <p:nvSpPr>
            <p:cNvPr id="24" name="Line 36"/>
            <p:cNvSpPr>
              <a:spLocks noChangeShapeType="1"/>
            </p:cNvSpPr>
            <p:nvPr/>
          </p:nvSpPr>
          <p:spPr bwMode="auto">
            <a:xfrm flipV="1">
              <a:off x="6553200" y="5791200"/>
              <a:ext cx="609600" cy="381000"/>
            </a:xfrm>
            <a:prstGeom prst="line">
              <a:avLst/>
            </a:prstGeom>
            <a:noFill/>
            <a:ln w="9525">
              <a:solidFill>
                <a:srgbClr val="FF0000"/>
              </a:solidFill>
              <a:miter lim="800000"/>
              <a:headEnd/>
              <a:tailEnd type="triangle" w="med" len="med"/>
            </a:ln>
          </p:spPr>
          <p:txBody>
            <a:bodyPr wrap="none"/>
            <a:lstStyle/>
            <a:p>
              <a:endParaRPr lang="en-US"/>
            </a:p>
          </p:txBody>
        </p:sp>
      </p:grpSp>
    </p:spTree>
    <p:extLst>
      <p:ext uri="{BB962C8B-B14F-4D97-AF65-F5344CB8AC3E}">
        <p14:creationId xmlns:p14="http://schemas.microsoft.com/office/powerpoint/2010/main" val="1390897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426173"/>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76565" y="59054"/>
            <a:ext cx="7637880" cy="369332"/>
          </a:xfrm>
          <a:prstGeom prst="rect">
            <a:avLst/>
          </a:prstGeom>
        </p:spPr>
        <p:txBody>
          <a:bodyPr vert="horz" wrap="square" lIns="0" tIns="0" rIns="0" bIns="0" rtlCol="0">
            <a:spAutoFit/>
          </a:bodyPr>
          <a:lstStyle/>
          <a:p>
            <a:pPr marL="15875"/>
            <a:r>
              <a:rPr lang="en-US" sz="2400" b="1" spc="13" dirty="0">
                <a:solidFill>
                  <a:srgbClr val="010103"/>
                </a:solidFill>
                <a:latin typeface="Arial"/>
                <a:cs typeface="Arial"/>
              </a:rPr>
              <a:t>GUI Using Python</a:t>
            </a:r>
            <a:endParaRPr sz="2400" b="1" dirty="0">
              <a:latin typeface="Arial"/>
              <a:cs typeface="Arial"/>
            </a:endParaRPr>
          </a:p>
        </p:txBody>
      </p:sp>
      <p:sp>
        <p:nvSpPr>
          <p:cNvPr id="27" name="object 20"/>
          <p:cNvSpPr/>
          <p:nvPr/>
        </p:nvSpPr>
        <p:spPr>
          <a:xfrm flipV="1">
            <a:off x="0" y="6694032"/>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sp>
        <p:nvSpPr>
          <p:cNvPr id="29" name="Rectangle 28"/>
          <p:cNvSpPr/>
          <p:nvPr/>
        </p:nvSpPr>
        <p:spPr>
          <a:xfrm>
            <a:off x="31953" y="490867"/>
            <a:ext cx="12105504" cy="6118858"/>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7" name="object 12"/>
          <p:cNvSpPr txBox="1"/>
          <p:nvPr/>
        </p:nvSpPr>
        <p:spPr>
          <a:xfrm>
            <a:off x="189705" y="625866"/>
            <a:ext cx="11812590" cy="2381999"/>
          </a:xfrm>
          <a:prstGeom prst="rect">
            <a:avLst/>
          </a:prstGeom>
        </p:spPr>
        <p:txBody>
          <a:bodyPr vert="horz" wrap="square" lIns="0" tIns="0" rIns="0" bIns="0" numCol="1" rtlCol="0">
            <a:spAutoFit/>
          </a:bodyPr>
          <a:lstStyle/>
          <a:p>
            <a:pPr marL="285750" indent="-285750" algn="just" fontAlgn="base">
              <a:lnSpc>
                <a:spcPct val="150000"/>
              </a:lnSpc>
              <a:buFont typeface="Arial" panose="020B0604020202020204" pitchFamily="34" charset="0"/>
              <a:buChar char="•"/>
            </a:pPr>
            <a:r>
              <a:rPr lang="en-IN" sz="1750" dirty="0"/>
              <a:t>Tkinter: Tkinter is the Python interface to the </a:t>
            </a:r>
            <a:r>
              <a:rPr lang="en-IN" sz="1750" dirty="0" err="1"/>
              <a:t>Tk</a:t>
            </a:r>
            <a:r>
              <a:rPr lang="en-IN" sz="1750" dirty="0"/>
              <a:t> GUI toolkit shipped with Python. </a:t>
            </a:r>
          </a:p>
          <a:p>
            <a:pPr marL="285750" indent="-285750" algn="just" fontAlgn="base">
              <a:lnSpc>
                <a:spcPct val="150000"/>
              </a:lnSpc>
              <a:buFont typeface="Arial" panose="020B0604020202020204" pitchFamily="34" charset="0"/>
              <a:buChar char="•"/>
            </a:pPr>
            <a:r>
              <a:rPr lang="en-IN" sz="1750" dirty="0" err="1"/>
              <a:t>wxPython</a:t>
            </a:r>
            <a:r>
              <a:rPr lang="en-IN" sz="1750" dirty="0"/>
              <a:t>: This is an open-source Python interface for </a:t>
            </a:r>
            <a:r>
              <a:rPr lang="en-IN" sz="1750" dirty="0" err="1"/>
              <a:t>wxWindows</a:t>
            </a:r>
            <a:endParaRPr lang="en-IN" sz="1750" dirty="0"/>
          </a:p>
          <a:p>
            <a:pPr marL="285750" indent="-285750" algn="just" fontAlgn="base">
              <a:lnSpc>
                <a:spcPct val="150000"/>
              </a:lnSpc>
              <a:buFont typeface="Arial" panose="020B0604020202020204" pitchFamily="34" charset="0"/>
              <a:buChar char="•"/>
            </a:pPr>
            <a:r>
              <a:rPr lang="en-IN" sz="1750" dirty="0" err="1"/>
              <a:t>PyQt</a:t>
            </a:r>
            <a:r>
              <a:rPr lang="en-IN" sz="1750" dirty="0"/>
              <a:t> −This is also a Python interface for a popular cross-platform </a:t>
            </a:r>
            <a:r>
              <a:rPr lang="en-IN" sz="1750" dirty="0" err="1"/>
              <a:t>Qt</a:t>
            </a:r>
            <a:r>
              <a:rPr lang="en-IN" sz="1750" dirty="0"/>
              <a:t> GUI library.</a:t>
            </a:r>
          </a:p>
          <a:p>
            <a:pPr marL="285750" indent="-285750" algn="just" fontAlgn="base">
              <a:lnSpc>
                <a:spcPct val="150000"/>
              </a:lnSpc>
              <a:buFont typeface="Arial" panose="020B0604020202020204" pitchFamily="34" charset="0"/>
              <a:buChar char="•"/>
            </a:pPr>
            <a:r>
              <a:rPr lang="en-IN" sz="1750" dirty="0" err="1"/>
              <a:t>JPython</a:t>
            </a:r>
            <a:r>
              <a:rPr lang="en-IN" sz="1750" dirty="0"/>
              <a:t>: </a:t>
            </a:r>
            <a:r>
              <a:rPr lang="en-IN" sz="1750" dirty="0" err="1"/>
              <a:t>JPython</a:t>
            </a:r>
            <a:r>
              <a:rPr lang="en-IN" sz="1750" dirty="0"/>
              <a:t> is a Python port for Java which gives Python scripts seamless access to Java class libraries on the local machine</a:t>
            </a:r>
          </a:p>
          <a:p>
            <a:pPr marL="285750" indent="-285750" algn="just" fontAlgn="base">
              <a:lnSpc>
                <a:spcPct val="150000"/>
              </a:lnSpc>
              <a:buFont typeface="Arial" panose="020B0604020202020204" pitchFamily="34" charset="0"/>
              <a:buChar char="•"/>
            </a:pPr>
            <a:endParaRPr lang="en-IN" sz="1750" dirty="0"/>
          </a:p>
        </p:txBody>
      </p:sp>
    </p:spTree>
    <p:extLst>
      <p:ext uri="{BB962C8B-B14F-4D97-AF65-F5344CB8AC3E}">
        <p14:creationId xmlns:p14="http://schemas.microsoft.com/office/powerpoint/2010/main" val="42181688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426173"/>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76565" y="59054"/>
            <a:ext cx="7637880" cy="369332"/>
          </a:xfrm>
          <a:prstGeom prst="rect">
            <a:avLst/>
          </a:prstGeom>
        </p:spPr>
        <p:txBody>
          <a:bodyPr vert="horz" wrap="square" lIns="0" tIns="0" rIns="0" bIns="0" rtlCol="0">
            <a:spAutoFit/>
          </a:bodyPr>
          <a:lstStyle/>
          <a:p>
            <a:pPr marL="15875"/>
            <a:r>
              <a:rPr lang="en-US" sz="2400" b="1" spc="13" dirty="0" err="1">
                <a:solidFill>
                  <a:srgbClr val="010103"/>
                </a:solidFill>
                <a:latin typeface="Arial"/>
                <a:cs typeface="Arial"/>
              </a:rPr>
              <a:t>Tkinter</a:t>
            </a:r>
            <a:endParaRPr sz="2400" b="1" dirty="0">
              <a:latin typeface="Arial"/>
              <a:cs typeface="Arial"/>
            </a:endParaRPr>
          </a:p>
        </p:txBody>
      </p:sp>
      <p:sp>
        <p:nvSpPr>
          <p:cNvPr id="27" name="object 20"/>
          <p:cNvSpPr/>
          <p:nvPr/>
        </p:nvSpPr>
        <p:spPr>
          <a:xfrm flipV="1">
            <a:off x="0" y="6694032"/>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sp>
        <p:nvSpPr>
          <p:cNvPr id="29" name="Rectangle 28"/>
          <p:cNvSpPr/>
          <p:nvPr/>
        </p:nvSpPr>
        <p:spPr>
          <a:xfrm>
            <a:off x="31953" y="490867"/>
            <a:ext cx="12105504" cy="6118858"/>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7" name="object 12"/>
          <p:cNvSpPr txBox="1"/>
          <p:nvPr/>
        </p:nvSpPr>
        <p:spPr>
          <a:xfrm>
            <a:off x="189705" y="625866"/>
            <a:ext cx="11812590" cy="5613653"/>
          </a:xfrm>
          <a:prstGeom prst="rect">
            <a:avLst/>
          </a:prstGeom>
        </p:spPr>
        <p:txBody>
          <a:bodyPr vert="horz" wrap="square" lIns="0" tIns="0" rIns="0" bIns="0" numCol="1" rtlCol="0">
            <a:spAutoFit/>
          </a:bodyPr>
          <a:lstStyle/>
          <a:p>
            <a:pPr algn="just" fontAlgn="base">
              <a:lnSpc>
                <a:spcPct val="150000"/>
              </a:lnSpc>
            </a:pPr>
            <a:r>
              <a:rPr lang="en-US" sz="1750" b="1" dirty="0" err="1"/>
              <a:t>Tkinter</a:t>
            </a:r>
            <a:r>
              <a:rPr lang="en-US" sz="1750" b="1" dirty="0"/>
              <a:t> Programming:</a:t>
            </a:r>
          </a:p>
          <a:p>
            <a:pPr marL="285750" indent="-285750" algn="just" fontAlgn="base">
              <a:lnSpc>
                <a:spcPct val="150000"/>
              </a:lnSpc>
              <a:buFont typeface="Arial" panose="020B0604020202020204" pitchFamily="34" charset="0"/>
              <a:buChar char="•"/>
            </a:pPr>
            <a:r>
              <a:rPr lang="en-US" sz="1750" dirty="0" err="1"/>
              <a:t>Tkinter</a:t>
            </a:r>
            <a:r>
              <a:rPr lang="en-US" sz="1750" dirty="0"/>
              <a:t> is the standard GUI library for Python. Python when combined with </a:t>
            </a:r>
            <a:r>
              <a:rPr lang="en-US" sz="1750" dirty="0" err="1"/>
              <a:t>Tkinter</a:t>
            </a:r>
            <a:r>
              <a:rPr lang="en-US" sz="1750" dirty="0"/>
              <a:t> provides a fast and easy way to create GUI applications. </a:t>
            </a:r>
            <a:r>
              <a:rPr lang="en-US" sz="1750" dirty="0" err="1"/>
              <a:t>Tkinter</a:t>
            </a:r>
            <a:r>
              <a:rPr lang="en-US" sz="1750" dirty="0"/>
              <a:t> provides a powerful object-oriented interface to the Tk GUI toolkit.</a:t>
            </a:r>
          </a:p>
          <a:p>
            <a:pPr marL="285750" indent="-285750" algn="just" fontAlgn="base">
              <a:lnSpc>
                <a:spcPct val="150000"/>
              </a:lnSpc>
              <a:buFont typeface="Arial" panose="020B0604020202020204" pitchFamily="34" charset="0"/>
              <a:buChar char="•"/>
            </a:pPr>
            <a:r>
              <a:rPr lang="en-US" sz="1750" dirty="0"/>
              <a:t>Creating a GUI application using </a:t>
            </a:r>
            <a:r>
              <a:rPr lang="en-US" sz="1750" dirty="0" err="1"/>
              <a:t>Tkinter</a:t>
            </a:r>
            <a:r>
              <a:rPr lang="en-US" sz="1750" dirty="0"/>
              <a:t> is an easy task. All you need to do is perform the following steps:</a:t>
            </a:r>
          </a:p>
          <a:p>
            <a:pPr algn="just" fontAlgn="base">
              <a:lnSpc>
                <a:spcPct val="150000"/>
              </a:lnSpc>
            </a:pPr>
            <a:r>
              <a:rPr lang="en-US" sz="1750" b="1" dirty="0"/>
              <a:t>Example:</a:t>
            </a:r>
          </a:p>
          <a:p>
            <a:pPr marL="342900" indent="-342900" algn="just" fontAlgn="base">
              <a:lnSpc>
                <a:spcPct val="150000"/>
              </a:lnSpc>
              <a:buFont typeface="+mj-lt"/>
              <a:buAutoNum type="arabicPeriod"/>
            </a:pPr>
            <a:r>
              <a:rPr lang="en-US" sz="1750" dirty="0"/>
              <a:t>Import the </a:t>
            </a:r>
            <a:r>
              <a:rPr lang="en-US" sz="1750" dirty="0" err="1"/>
              <a:t>Tkinter</a:t>
            </a:r>
            <a:r>
              <a:rPr lang="en-US" sz="1750" dirty="0"/>
              <a:t> module.</a:t>
            </a:r>
          </a:p>
          <a:p>
            <a:pPr marL="342900" indent="-342900" algn="just" fontAlgn="base">
              <a:lnSpc>
                <a:spcPct val="150000"/>
              </a:lnSpc>
              <a:buFont typeface="+mj-lt"/>
              <a:buAutoNum type="arabicPeriod"/>
            </a:pPr>
            <a:r>
              <a:rPr lang="en-US" sz="1750" dirty="0"/>
              <a:t>Create the GUI application main window.</a:t>
            </a:r>
          </a:p>
          <a:p>
            <a:pPr marL="342900" indent="-342900" algn="just" fontAlgn="base">
              <a:lnSpc>
                <a:spcPct val="150000"/>
              </a:lnSpc>
              <a:buFont typeface="+mj-lt"/>
              <a:buAutoNum type="arabicPeriod"/>
            </a:pPr>
            <a:r>
              <a:rPr lang="en-US" sz="1750" dirty="0"/>
              <a:t>Add one or more of the above mentioned widgets to the GUI application.</a:t>
            </a:r>
          </a:p>
          <a:p>
            <a:pPr marL="342900" indent="-342900" algn="just" fontAlgn="base">
              <a:lnSpc>
                <a:spcPct val="150000"/>
              </a:lnSpc>
              <a:buFont typeface="+mj-lt"/>
              <a:buAutoNum type="arabicPeriod"/>
            </a:pPr>
            <a:r>
              <a:rPr lang="en-US" sz="1750" dirty="0"/>
              <a:t>Enter the main event loop to take action against each event triggered by the user.</a:t>
            </a:r>
          </a:p>
          <a:p>
            <a:pPr marL="285750" indent="-285750" algn="just" fontAlgn="base">
              <a:lnSpc>
                <a:spcPct val="150000"/>
              </a:lnSpc>
              <a:buFont typeface="Arial" panose="020B0604020202020204" pitchFamily="34" charset="0"/>
              <a:buChar char="•"/>
            </a:pPr>
            <a:endParaRPr lang="en-US" sz="1750" dirty="0"/>
          </a:p>
          <a:p>
            <a:pPr algn="just" fontAlgn="base">
              <a:lnSpc>
                <a:spcPct val="150000"/>
              </a:lnSpc>
            </a:pPr>
            <a:r>
              <a:rPr lang="en-US" sz="1750" dirty="0"/>
              <a:t>import </a:t>
            </a:r>
            <a:r>
              <a:rPr lang="en-US" sz="1750" dirty="0" err="1"/>
              <a:t>Tkinter</a:t>
            </a:r>
            <a:r>
              <a:rPr lang="en-US" sz="1750" dirty="0"/>
              <a:t> </a:t>
            </a:r>
          </a:p>
          <a:p>
            <a:pPr algn="just" fontAlgn="base">
              <a:lnSpc>
                <a:spcPct val="150000"/>
              </a:lnSpc>
            </a:pPr>
            <a:r>
              <a:rPr lang="en-US" sz="1750" dirty="0"/>
              <a:t>top = </a:t>
            </a:r>
            <a:r>
              <a:rPr lang="en-US" sz="1750" dirty="0" err="1"/>
              <a:t>Tkinter.Tk</a:t>
            </a:r>
            <a:r>
              <a:rPr lang="en-US" sz="1750" dirty="0"/>
              <a:t>() </a:t>
            </a:r>
          </a:p>
          <a:p>
            <a:pPr algn="just" fontAlgn="base">
              <a:lnSpc>
                <a:spcPct val="150000"/>
              </a:lnSpc>
            </a:pPr>
            <a:r>
              <a:rPr lang="en-US" sz="1750" dirty="0"/>
              <a:t># Code to add widgets will go here... </a:t>
            </a:r>
          </a:p>
          <a:p>
            <a:pPr algn="just" fontAlgn="base">
              <a:lnSpc>
                <a:spcPct val="150000"/>
              </a:lnSpc>
            </a:pPr>
            <a:r>
              <a:rPr lang="en-US" sz="1750" dirty="0" err="1"/>
              <a:t>top.mainloop</a:t>
            </a:r>
            <a:r>
              <a:rPr lang="en-US" sz="1750" dirty="0"/>
              <a:t>() </a:t>
            </a:r>
          </a:p>
        </p:txBody>
      </p:sp>
    </p:spTree>
    <p:extLst>
      <p:ext uri="{BB962C8B-B14F-4D97-AF65-F5344CB8AC3E}">
        <p14:creationId xmlns:p14="http://schemas.microsoft.com/office/powerpoint/2010/main" val="36303505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426173"/>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76565" y="59054"/>
            <a:ext cx="7637880" cy="369332"/>
          </a:xfrm>
          <a:prstGeom prst="rect">
            <a:avLst/>
          </a:prstGeom>
        </p:spPr>
        <p:txBody>
          <a:bodyPr vert="horz" wrap="square" lIns="0" tIns="0" rIns="0" bIns="0" rtlCol="0">
            <a:spAutoFit/>
          </a:bodyPr>
          <a:lstStyle/>
          <a:p>
            <a:pPr marL="15875"/>
            <a:r>
              <a:rPr lang="en-US" sz="2400" b="1" spc="13" dirty="0">
                <a:solidFill>
                  <a:srgbClr val="010103"/>
                </a:solidFill>
                <a:latin typeface="Arial"/>
                <a:cs typeface="Arial"/>
              </a:rPr>
              <a:t>Tkinter Programming</a:t>
            </a:r>
            <a:endParaRPr sz="2400" b="1" dirty="0">
              <a:latin typeface="Arial"/>
              <a:cs typeface="Arial"/>
            </a:endParaRPr>
          </a:p>
        </p:txBody>
      </p:sp>
      <p:sp>
        <p:nvSpPr>
          <p:cNvPr id="27" name="object 20"/>
          <p:cNvSpPr/>
          <p:nvPr/>
        </p:nvSpPr>
        <p:spPr>
          <a:xfrm flipV="1">
            <a:off x="0" y="6694032"/>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sp>
        <p:nvSpPr>
          <p:cNvPr id="29" name="Rectangle 28"/>
          <p:cNvSpPr/>
          <p:nvPr/>
        </p:nvSpPr>
        <p:spPr>
          <a:xfrm>
            <a:off x="31953" y="490867"/>
            <a:ext cx="12105504" cy="6118858"/>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7" name="object 12"/>
          <p:cNvSpPr txBox="1"/>
          <p:nvPr/>
        </p:nvSpPr>
        <p:spPr>
          <a:xfrm>
            <a:off x="189705" y="625866"/>
            <a:ext cx="11812590" cy="5251438"/>
          </a:xfrm>
          <a:prstGeom prst="rect">
            <a:avLst/>
          </a:prstGeom>
        </p:spPr>
        <p:txBody>
          <a:bodyPr vert="horz" wrap="square" lIns="0" tIns="0" rIns="0" bIns="0" numCol="1" rtlCol="0">
            <a:spAutoFit/>
          </a:bodyPr>
          <a:lstStyle/>
          <a:p>
            <a:pPr marL="285750" indent="-285750" algn="just" fontAlgn="base">
              <a:lnSpc>
                <a:spcPct val="150000"/>
              </a:lnSpc>
              <a:buFont typeface="Arial" panose="020B0604020202020204" pitchFamily="34" charset="0"/>
              <a:buChar char="•"/>
            </a:pPr>
            <a:r>
              <a:rPr lang="en-IN" sz="1750" dirty="0"/>
              <a:t>Tkinter is the standard GUI library for Python. </a:t>
            </a:r>
          </a:p>
          <a:p>
            <a:pPr marL="285750" indent="-285750" algn="just" fontAlgn="base">
              <a:lnSpc>
                <a:spcPct val="150000"/>
              </a:lnSpc>
              <a:buFont typeface="Arial" panose="020B0604020202020204" pitchFamily="34" charset="0"/>
              <a:buChar char="•"/>
            </a:pPr>
            <a:r>
              <a:rPr lang="en-IN" sz="1750" dirty="0"/>
              <a:t>Creating a GUI application using Tkinter </a:t>
            </a:r>
          </a:p>
          <a:p>
            <a:pPr algn="just" fontAlgn="base">
              <a:lnSpc>
                <a:spcPct val="150000"/>
              </a:lnSpc>
            </a:pPr>
            <a:r>
              <a:rPr lang="en-IN" sz="1750" b="1" dirty="0"/>
              <a:t>Steps </a:t>
            </a:r>
          </a:p>
          <a:p>
            <a:pPr marL="285750" indent="-285750" algn="just" fontAlgn="base">
              <a:lnSpc>
                <a:spcPct val="150000"/>
              </a:lnSpc>
              <a:buFont typeface="Arial" panose="020B0604020202020204" pitchFamily="34" charset="0"/>
              <a:buChar char="•"/>
            </a:pPr>
            <a:r>
              <a:rPr lang="en-IN" sz="1750" dirty="0"/>
              <a:t>Import the Tkinter module.</a:t>
            </a:r>
          </a:p>
          <a:p>
            <a:pPr lvl="1" algn="just" fontAlgn="base">
              <a:lnSpc>
                <a:spcPct val="150000"/>
              </a:lnSpc>
            </a:pPr>
            <a:r>
              <a:rPr lang="en-IN" sz="1750" i="1" dirty="0"/>
              <a:t>Import </a:t>
            </a:r>
            <a:r>
              <a:rPr lang="en-IN" sz="1750" i="1" dirty="0" err="1"/>
              <a:t>tKinter</a:t>
            </a:r>
            <a:r>
              <a:rPr lang="en-IN" sz="1750" i="1" dirty="0"/>
              <a:t> as </a:t>
            </a:r>
            <a:r>
              <a:rPr lang="en-IN" sz="1750" i="1" dirty="0" err="1"/>
              <a:t>tk</a:t>
            </a:r>
            <a:endParaRPr lang="en-IN" sz="1750" i="1" dirty="0"/>
          </a:p>
          <a:p>
            <a:pPr marL="285750" indent="-285750" algn="just" fontAlgn="base">
              <a:lnSpc>
                <a:spcPct val="150000"/>
              </a:lnSpc>
              <a:buFont typeface="Arial" panose="020B0604020202020204" pitchFamily="34" charset="0"/>
              <a:buChar char="•"/>
            </a:pPr>
            <a:r>
              <a:rPr lang="en-IN" sz="1750" dirty="0"/>
              <a:t>Create the GUI application main window.</a:t>
            </a:r>
          </a:p>
          <a:p>
            <a:pPr lvl="1" algn="just" fontAlgn="base">
              <a:lnSpc>
                <a:spcPct val="150000"/>
              </a:lnSpc>
            </a:pPr>
            <a:r>
              <a:rPr lang="en-IN" sz="1750" i="1" dirty="0"/>
              <a:t>root = </a:t>
            </a:r>
            <a:r>
              <a:rPr lang="en-IN" sz="1750" i="1" dirty="0" err="1"/>
              <a:t>tk.Tk</a:t>
            </a:r>
            <a:r>
              <a:rPr lang="en-IN" sz="1750" i="1" dirty="0"/>
              <a:t>()</a:t>
            </a:r>
          </a:p>
          <a:p>
            <a:pPr marL="285750" indent="-285750" algn="just" fontAlgn="base">
              <a:lnSpc>
                <a:spcPct val="150000"/>
              </a:lnSpc>
              <a:buFont typeface="Arial" panose="020B0604020202020204" pitchFamily="34" charset="0"/>
              <a:buChar char="•"/>
            </a:pPr>
            <a:r>
              <a:rPr lang="en-IN" sz="1750" dirty="0"/>
              <a:t>Add one or more of the above-mentioned widgets to the GUI application.</a:t>
            </a:r>
          </a:p>
          <a:p>
            <a:pPr lvl="1" algn="just" fontAlgn="base">
              <a:lnSpc>
                <a:spcPct val="150000"/>
              </a:lnSpc>
            </a:pPr>
            <a:r>
              <a:rPr lang="en-IN" sz="1750" i="1" dirty="0"/>
              <a:t>button = </a:t>
            </a:r>
            <a:r>
              <a:rPr lang="en-IN" sz="1750" i="1" dirty="0" err="1"/>
              <a:t>tk.Button</a:t>
            </a:r>
            <a:r>
              <a:rPr lang="en-IN" sz="1750" i="1" dirty="0"/>
              <a:t>(root, text='Stop', width=25, command=</a:t>
            </a:r>
            <a:r>
              <a:rPr lang="en-IN" sz="1750" i="1" dirty="0" err="1"/>
              <a:t>root.destroy</a:t>
            </a:r>
            <a:r>
              <a:rPr lang="en-IN" sz="1750" i="1" dirty="0"/>
              <a:t>) </a:t>
            </a:r>
          </a:p>
          <a:p>
            <a:pPr lvl="1" algn="just" fontAlgn="base">
              <a:lnSpc>
                <a:spcPct val="150000"/>
              </a:lnSpc>
            </a:pPr>
            <a:r>
              <a:rPr lang="en-IN" sz="1750" i="1" dirty="0" err="1"/>
              <a:t>button.pack</a:t>
            </a:r>
            <a:r>
              <a:rPr lang="en-IN" sz="1750" i="1" dirty="0"/>
              <a:t>() </a:t>
            </a:r>
          </a:p>
          <a:p>
            <a:pPr marL="285750" indent="-285750" algn="just" fontAlgn="base">
              <a:lnSpc>
                <a:spcPct val="150000"/>
              </a:lnSpc>
              <a:buFont typeface="Arial" panose="020B0604020202020204" pitchFamily="34" charset="0"/>
              <a:buChar char="•"/>
            </a:pPr>
            <a:r>
              <a:rPr lang="en-IN" sz="1750" dirty="0"/>
              <a:t>Enter the main event loop to take action against each event triggered by the user.</a:t>
            </a:r>
          </a:p>
          <a:p>
            <a:pPr lvl="1" algn="just" fontAlgn="base">
              <a:lnSpc>
                <a:spcPct val="150000"/>
              </a:lnSpc>
            </a:pPr>
            <a:r>
              <a:rPr lang="en-IN" sz="1750" i="1" dirty="0" err="1"/>
              <a:t>root.mainloop</a:t>
            </a:r>
            <a:r>
              <a:rPr lang="en-IN" sz="1750" i="1" dirty="0"/>
              <a:t>()</a:t>
            </a:r>
          </a:p>
          <a:p>
            <a:pPr marL="285750" indent="-285750" algn="just" fontAlgn="base">
              <a:lnSpc>
                <a:spcPct val="150000"/>
              </a:lnSpc>
              <a:buFont typeface="Arial" panose="020B0604020202020204" pitchFamily="34" charset="0"/>
              <a:buChar char="•"/>
            </a:pPr>
            <a:endParaRPr lang="en-IN" sz="1750" dirty="0"/>
          </a:p>
        </p:txBody>
      </p:sp>
      <p:pic>
        <p:nvPicPr>
          <p:cNvPr id="2" name="Picture 1"/>
          <p:cNvPicPr>
            <a:picLocks noChangeAspect="1"/>
          </p:cNvPicPr>
          <p:nvPr/>
        </p:nvPicPr>
        <p:blipFill>
          <a:blip r:embed="rId3"/>
          <a:stretch>
            <a:fillRect/>
          </a:stretch>
        </p:blipFill>
        <p:spPr>
          <a:xfrm>
            <a:off x="7897625" y="1699010"/>
            <a:ext cx="2976854" cy="2321661"/>
          </a:xfrm>
          <a:prstGeom prst="rect">
            <a:avLst/>
          </a:prstGeom>
        </p:spPr>
      </p:pic>
    </p:spTree>
    <p:extLst>
      <p:ext uri="{BB962C8B-B14F-4D97-AF65-F5344CB8AC3E}">
        <p14:creationId xmlns:p14="http://schemas.microsoft.com/office/powerpoint/2010/main" val="10527328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426173"/>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76565" y="59054"/>
            <a:ext cx="7637880" cy="369332"/>
          </a:xfrm>
          <a:prstGeom prst="rect">
            <a:avLst/>
          </a:prstGeom>
        </p:spPr>
        <p:txBody>
          <a:bodyPr vert="horz" wrap="square" lIns="0" tIns="0" rIns="0" bIns="0" rtlCol="0">
            <a:spAutoFit/>
          </a:bodyPr>
          <a:lstStyle/>
          <a:p>
            <a:pPr marL="15875"/>
            <a:r>
              <a:rPr lang="en-US" sz="2400" b="1" spc="13" dirty="0">
                <a:solidFill>
                  <a:srgbClr val="010103"/>
                </a:solidFill>
                <a:latin typeface="Arial"/>
                <a:cs typeface="Arial"/>
              </a:rPr>
              <a:t>Tkinter widgets</a:t>
            </a:r>
            <a:endParaRPr sz="2400" b="1" dirty="0">
              <a:latin typeface="Arial"/>
              <a:cs typeface="Arial"/>
            </a:endParaRPr>
          </a:p>
        </p:txBody>
      </p:sp>
      <p:sp>
        <p:nvSpPr>
          <p:cNvPr id="27" name="object 20"/>
          <p:cNvSpPr/>
          <p:nvPr/>
        </p:nvSpPr>
        <p:spPr>
          <a:xfrm flipV="1">
            <a:off x="0" y="6694032"/>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sp>
        <p:nvSpPr>
          <p:cNvPr id="29" name="Rectangle 28"/>
          <p:cNvSpPr/>
          <p:nvPr/>
        </p:nvSpPr>
        <p:spPr>
          <a:xfrm>
            <a:off x="31953" y="490867"/>
            <a:ext cx="12105504" cy="6118858"/>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7" name="object 12"/>
          <p:cNvSpPr txBox="1"/>
          <p:nvPr/>
        </p:nvSpPr>
        <p:spPr>
          <a:xfrm>
            <a:off x="189705" y="625866"/>
            <a:ext cx="11812590" cy="1170129"/>
          </a:xfrm>
          <a:prstGeom prst="rect">
            <a:avLst/>
          </a:prstGeom>
        </p:spPr>
        <p:txBody>
          <a:bodyPr vert="horz" wrap="square" lIns="0" tIns="0" rIns="0" bIns="0" numCol="1" rtlCol="0">
            <a:spAutoFit/>
          </a:bodyPr>
          <a:lstStyle/>
          <a:p>
            <a:pPr marL="285750" indent="-285750" algn="just" fontAlgn="base">
              <a:lnSpc>
                <a:spcPct val="150000"/>
              </a:lnSpc>
              <a:buFont typeface="Arial" panose="020B0604020202020204" pitchFamily="34" charset="0"/>
              <a:buChar char="•"/>
            </a:pPr>
            <a:r>
              <a:rPr lang="en-IN" sz="1750" dirty="0"/>
              <a:t>Tkinter provides various controls, such as buttons, labels and text boxes used in a GUI application. These controls are commonly called widgets.</a:t>
            </a:r>
          </a:p>
          <a:p>
            <a:pPr marL="285750" indent="-285750" algn="just" fontAlgn="base">
              <a:lnSpc>
                <a:spcPct val="150000"/>
              </a:lnSpc>
              <a:buFont typeface="Arial" panose="020B0604020202020204" pitchFamily="34" charset="0"/>
              <a:buChar char="•"/>
            </a:pPr>
            <a:endParaRPr lang="en-IN" sz="1750" dirty="0"/>
          </a:p>
        </p:txBody>
      </p:sp>
      <p:graphicFrame>
        <p:nvGraphicFramePr>
          <p:cNvPr id="2" name="Table 1"/>
          <p:cNvGraphicFramePr>
            <a:graphicFrameLocks noGrp="1"/>
          </p:cNvGraphicFramePr>
          <p:nvPr/>
        </p:nvGraphicFramePr>
        <p:xfrm>
          <a:off x="189705" y="1438835"/>
          <a:ext cx="11812590" cy="5029202"/>
        </p:xfrm>
        <a:graphic>
          <a:graphicData uri="http://schemas.openxmlformats.org/drawingml/2006/table">
            <a:tbl>
              <a:tblPr>
                <a:tableStyleId>{5C22544A-7EE6-4342-B048-85BDC9FD1C3A}</a:tableStyleId>
              </a:tblPr>
              <a:tblGrid>
                <a:gridCol w="1410495">
                  <a:extLst>
                    <a:ext uri="{9D8B030D-6E8A-4147-A177-3AD203B41FA5}">
                      <a16:colId xmlns:a16="http://schemas.microsoft.com/office/drawing/2014/main" val="20000"/>
                    </a:ext>
                  </a:extLst>
                </a:gridCol>
                <a:gridCol w="10402095">
                  <a:extLst>
                    <a:ext uri="{9D8B030D-6E8A-4147-A177-3AD203B41FA5}">
                      <a16:colId xmlns:a16="http://schemas.microsoft.com/office/drawing/2014/main" val="20001"/>
                    </a:ext>
                  </a:extLst>
                </a:gridCol>
              </a:tblGrid>
              <a:tr h="308421">
                <a:tc>
                  <a:txBody>
                    <a:bodyPr/>
                    <a:lstStyle/>
                    <a:p>
                      <a:pPr algn="l" fontAlgn="b"/>
                      <a:r>
                        <a:rPr lang="en-IN" sz="1400" b="1" u="none" strike="noStrike" dirty="0">
                          <a:effectLst/>
                        </a:rPr>
                        <a:t>Widget</a:t>
                      </a:r>
                      <a:endParaRPr lang="en-IN"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400" b="1" u="none" strike="noStrike" dirty="0">
                          <a:effectLst/>
                        </a:rPr>
                        <a:t> Description</a:t>
                      </a:r>
                      <a:endParaRPr lang="en-IN" sz="1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0"/>
                  </a:ext>
                </a:extLst>
              </a:tr>
              <a:tr h="308421">
                <a:tc>
                  <a:txBody>
                    <a:bodyPr/>
                    <a:lstStyle/>
                    <a:p>
                      <a:pPr algn="l" fontAlgn="b"/>
                      <a:r>
                        <a:rPr lang="en-IN" sz="1400" u="none" strike="noStrike">
                          <a:effectLst/>
                        </a:rPr>
                        <a:t>Label </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400" u="none" strike="noStrike" dirty="0">
                          <a:effectLst/>
                        </a:rPr>
                        <a:t>Used to contain text or images</a:t>
                      </a:r>
                      <a:endParaRPr lang="en-IN"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1"/>
                  </a:ext>
                </a:extLst>
              </a:tr>
              <a:tr h="308421">
                <a:tc>
                  <a:txBody>
                    <a:bodyPr/>
                    <a:lstStyle/>
                    <a:p>
                      <a:pPr algn="l" fontAlgn="b"/>
                      <a:r>
                        <a:rPr lang="en-IN" sz="1400" u="none" strike="noStrike">
                          <a:effectLst/>
                        </a:rPr>
                        <a:t>Button </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400" u="none" strike="noStrike">
                          <a:effectLst/>
                        </a:rPr>
                        <a:t>Similar to a Label but provides additional functionality for mouse overs, presses, and releases as well as keyboard activity/events</a:t>
                      </a:r>
                      <a:endParaRPr lang="en-IN"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2"/>
                  </a:ext>
                </a:extLst>
              </a:tr>
              <a:tr h="308421">
                <a:tc>
                  <a:txBody>
                    <a:bodyPr/>
                    <a:lstStyle/>
                    <a:p>
                      <a:pPr algn="l" fontAlgn="b"/>
                      <a:r>
                        <a:rPr lang="en-IN" sz="1400" u="none" strike="noStrike">
                          <a:effectLst/>
                        </a:rPr>
                        <a:t>Canvas</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400" u="none" strike="noStrike">
                          <a:effectLst/>
                        </a:rPr>
                        <a:t> Provides ability to draw shapes (lines, ovals, polygons, rectangles); can contain images  or bitmaps</a:t>
                      </a:r>
                      <a:endParaRPr lang="en-IN"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3"/>
                  </a:ext>
                </a:extLst>
              </a:tr>
              <a:tr h="334371">
                <a:tc>
                  <a:txBody>
                    <a:bodyPr/>
                    <a:lstStyle/>
                    <a:p>
                      <a:pPr algn="l" fontAlgn="b"/>
                      <a:r>
                        <a:rPr lang="en-IN" sz="1400" u="none" strike="noStrike">
                          <a:effectLst/>
                        </a:rPr>
                        <a:t>Radiobutton</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400" u="none" strike="noStrike">
                          <a:effectLst/>
                        </a:rPr>
                        <a:t> Set of buttons of which only one can be "pressed" (similar to HTML radio input)</a:t>
                      </a:r>
                      <a:endParaRPr lang="en-IN"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4"/>
                  </a:ext>
                </a:extLst>
              </a:tr>
              <a:tr h="333995">
                <a:tc>
                  <a:txBody>
                    <a:bodyPr/>
                    <a:lstStyle/>
                    <a:p>
                      <a:pPr algn="l" fontAlgn="b"/>
                      <a:r>
                        <a:rPr lang="en-IN" sz="1400" u="none" strike="noStrike">
                          <a:effectLst/>
                        </a:rPr>
                        <a:t>Checkbutton</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400" u="none" strike="noStrike">
                          <a:effectLst/>
                        </a:rPr>
                        <a:t> Set of boxes of which any number can be "checked" (similar to HTML checkbox input)</a:t>
                      </a:r>
                      <a:endParaRPr lang="en-IN"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5"/>
                  </a:ext>
                </a:extLst>
              </a:tr>
              <a:tr h="308421">
                <a:tc>
                  <a:txBody>
                    <a:bodyPr/>
                    <a:lstStyle/>
                    <a:p>
                      <a:pPr algn="l" fontAlgn="b"/>
                      <a:r>
                        <a:rPr lang="en-IN" sz="1400" u="none" strike="noStrike">
                          <a:effectLst/>
                        </a:rPr>
                        <a:t>Entry </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400" u="none" strike="noStrike">
                          <a:effectLst/>
                        </a:rPr>
                        <a:t>Single-line text field with which to collect keyboard input (similar to HTML text input)</a:t>
                      </a:r>
                      <a:endParaRPr lang="en-IN"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6"/>
                  </a:ext>
                </a:extLst>
              </a:tr>
              <a:tr h="308421">
                <a:tc>
                  <a:txBody>
                    <a:bodyPr/>
                    <a:lstStyle/>
                    <a:p>
                      <a:pPr algn="l" fontAlgn="b"/>
                      <a:r>
                        <a:rPr lang="en-IN" sz="1400" u="none" strike="noStrike">
                          <a:effectLst/>
                        </a:rPr>
                        <a:t>Frame </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400" u="none" strike="noStrike">
                          <a:effectLst/>
                        </a:rPr>
                        <a:t>Pure container for other widgets</a:t>
                      </a:r>
                      <a:endParaRPr lang="en-IN"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7"/>
                  </a:ext>
                </a:extLst>
              </a:tr>
              <a:tr h="308421">
                <a:tc>
                  <a:txBody>
                    <a:bodyPr/>
                    <a:lstStyle/>
                    <a:p>
                      <a:pPr algn="l" fontAlgn="b"/>
                      <a:r>
                        <a:rPr lang="en-IN" sz="1400" u="none" strike="noStrike" dirty="0">
                          <a:effectLst/>
                        </a:rPr>
                        <a:t>Listbox</a:t>
                      </a:r>
                      <a:endParaRPr lang="en-IN"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400" u="none" strike="noStrike">
                          <a:effectLst/>
                        </a:rPr>
                        <a:t> Presents user list of choices to pick from</a:t>
                      </a:r>
                      <a:endParaRPr lang="en-IN"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8"/>
                  </a:ext>
                </a:extLst>
              </a:tr>
              <a:tr h="308421">
                <a:tc>
                  <a:txBody>
                    <a:bodyPr/>
                    <a:lstStyle/>
                    <a:p>
                      <a:pPr algn="l" fontAlgn="b"/>
                      <a:r>
                        <a:rPr lang="en-IN" sz="1400" u="none" strike="noStrike">
                          <a:effectLst/>
                        </a:rPr>
                        <a:t>Menu</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400" u="none" strike="noStrike">
                          <a:effectLst/>
                        </a:rPr>
                        <a:t> Actual list of choices "hanging" from a Menubutton that the user can choose from</a:t>
                      </a:r>
                      <a:endParaRPr lang="en-IN"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9"/>
                  </a:ext>
                </a:extLst>
              </a:tr>
              <a:tr h="351363">
                <a:tc>
                  <a:txBody>
                    <a:bodyPr/>
                    <a:lstStyle/>
                    <a:p>
                      <a:pPr algn="l" fontAlgn="b"/>
                      <a:r>
                        <a:rPr lang="en-IN" sz="1400" u="none" strike="noStrike">
                          <a:effectLst/>
                        </a:rPr>
                        <a:t>Menubutton</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400" u="none" strike="noStrike">
                          <a:effectLst/>
                        </a:rPr>
                        <a:t> Provides infrastructure to contain menus (pulldown, cascading, etc.)</a:t>
                      </a:r>
                      <a:endParaRPr lang="en-IN"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10"/>
                  </a:ext>
                </a:extLst>
              </a:tr>
              <a:tr h="308421">
                <a:tc>
                  <a:txBody>
                    <a:bodyPr/>
                    <a:lstStyle/>
                    <a:p>
                      <a:pPr algn="l" fontAlgn="b"/>
                      <a:r>
                        <a:rPr lang="en-IN" sz="1400" u="none" strike="noStrike">
                          <a:effectLst/>
                        </a:rPr>
                        <a:t>Message</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400" u="none" strike="noStrike">
                          <a:effectLst/>
                        </a:rPr>
                        <a:t> Similar to a Label, but displays multi-line text</a:t>
                      </a:r>
                      <a:endParaRPr lang="en-IN"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11"/>
                  </a:ext>
                </a:extLst>
              </a:tr>
              <a:tr h="308421">
                <a:tc>
                  <a:txBody>
                    <a:bodyPr/>
                    <a:lstStyle/>
                    <a:p>
                      <a:pPr algn="l" fontAlgn="b"/>
                      <a:r>
                        <a:rPr lang="en-IN" sz="1400" u="none" strike="noStrike">
                          <a:effectLst/>
                        </a:rPr>
                        <a:t>Scale</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400" u="none" strike="noStrike">
                          <a:effectLst/>
                        </a:rPr>
                        <a:t> Linear "slider" widget providing an exact value at current setting; with defined starting and ending values</a:t>
                      </a:r>
                      <a:endParaRPr lang="en-IN"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12"/>
                  </a:ext>
                </a:extLst>
              </a:tr>
              <a:tr h="308421">
                <a:tc>
                  <a:txBody>
                    <a:bodyPr/>
                    <a:lstStyle/>
                    <a:p>
                      <a:pPr algn="l" fontAlgn="b"/>
                      <a:r>
                        <a:rPr lang="en-IN" sz="1400" u="none" strike="noStrike">
                          <a:effectLst/>
                        </a:rPr>
                        <a:t>Text </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400" u="none" strike="noStrike">
                          <a:effectLst/>
                        </a:rPr>
                        <a:t>Multi-line text field with which to collect (or display) text from user (similar to HTML TextArea)</a:t>
                      </a:r>
                      <a:endParaRPr lang="en-IN"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13"/>
                  </a:ext>
                </a:extLst>
              </a:tr>
              <a:tr h="308421">
                <a:tc>
                  <a:txBody>
                    <a:bodyPr/>
                    <a:lstStyle/>
                    <a:p>
                      <a:pPr algn="l" fontAlgn="b"/>
                      <a:r>
                        <a:rPr lang="en-IN" sz="1400" u="none" strike="noStrike">
                          <a:effectLst/>
                        </a:rPr>
                        <a:t>Scrollbar</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400" u="none" strike="noStrike" dirty="0">
                          <a:effectLst/>
                        </a:rPr>
                        <a:t>Provides scrolling functionality to supporting widgets, i.e., Text, Canvas, Listbox, and Entry</a:t>
                      </a:r>
                      <a:endParaRPr lang="en-IN"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14"/>
                  </a:ext>
                </a:extLst>
              </a:tr>
              <a:tr h="308421">
                <a:tc>
                  <a:txBody>
                    <a:bodyPr/>
                    <a:lstStyle/>
                    <a:p>
                      <a:pPr algn="l" fontAlgn="b"/>
                      <a:r>
                        <a:rPr lang="en-IN" sz="1400" u="none" strike="noStrike">
                          <a:effectLst/>
                        </a:rPr>
                        <a:t>Toplevel</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400" u="none" strike="noStrike" dirty="0">
                          <a:effectLst/>
                        </a:rPr>
                        <a:t>  Similar to a Frame, but provides a separate window container</a:t>
                      </a:r>
                      <a:endParaRPr lang="en-IN"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3550467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426173"/>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76565" y="59054"/>
            <a:ext cx="7637880" cy="369332"/>
          </a:xfrm>
          <a:prstGeom prst="rect">
            <a:avLst/>
          </a:prstGeom>
        </p:spPr>
        <p:txBody>
          <a:bodyPr vert="horz" wrap="square" lIns="0" tIns="0" rIns="0" bIns="0" rtlCol="0">
            <a:spAutoFit/>
          </a:bodyPr>
          <a:lstStyle/>
          <a:p>
            <a:pPr marL="15875"/>
            <a:r>
              <a:rPr lang="en-US" sz="2400" b="1" spc="13" dirty="0">
                <a:solidFill>
                  <a:srgbClr val="010103"/>
                </a:solidFill>
                <a:latin typeface="Arial"/>
                <a:cs typeface="Arial"/>
              </a:rPr>
              <a:t>Declarative Programming Paradigm</a:t>
            </a:r>
            <a:endParaRPr sz="2400" b="1" dirty="0">
              <a:latin typeface="Arial"/>
              <a:cs typeface="Arial"/>
            </a:endParaRPr>
          </a:p>
        </p:txBody>
      </p:sp>
      <p:sp>
        <p:nvSpPr>
          <p:cNvPr id="27" name="object 20"/>
          <p:cNvSpPr/>
          <p:nvPr/>
        </p:nvSpPr>
        <p:spPr>
          <a:xfrm flipV="1">
            <a:off x="0" y="6694032"/>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sp>
        <p:nvSpPr>
          <p:cNvPr id="29" name="Rectangle 28"/>
          <p:cNvSpPr/>
          <p:nvPr/>
        </p:nvSpPr>
        <p:spPr>
          <a:xfrm>
            <a:off x="31953" y="490867"/>
            <a:ext cx="12105504" cy="6118858"/>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pic>
        <p:nvPicPr>
          <p:cNvPr id="4" name="Picture 3">
            <a:extLst>
              <a:ext uri="{FF2B5EF4-FFF2-40B4-BE49-F238E27FC236}">
                <a16:creationId xmlns:a16="http://schemas.microsoft.com/office/drawing/2014/main" id="{080BF8C1-DE17-47B1-987C-6147CCBF46BE}"/>
              </a:ext>
            </a:extLst>
          </p:cNvPr>
          <p:cNvPicPr>
            <a:picLocks noChangeAspect="1"/>
          </p:cNvPicPr>
          <p:nvPr/>
        </p:nvPicPr>
        <p:blipFill>
          <a:blip r:embed="rId3"/>
          <a:stretch>
            <a:fillRect/>
          </a:stretch>
        </p:blipFill>
        <p:spPr>
          <a:xfrm>
            <a:off x="1237869" y="793293"/>
            <a:ext cx="9716261" cy="5261143"/>
          </a:xfrm>
          <a:prstGeom prst="rect">
            <a:avLst/>
          </a:prstGeom>
        </p:spPr>
      </p:pic>
    </p:spTree>
    <p:extLst>
      <p:ext uri="{BB962C8B-B14F-4D97-AF65-F5344CB8AC3E}">
        <p14:creationId xmlns:p14="http://schemas.microsoft.com/office/powerpoint/2010/main" val="37125452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426173"/>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76565" y="59054"/>
            <a:ext cx="7637880" cy="369332"/>
          </a:xfrm>
          <a:prstGeom prst="rect">
            <a:avLst/>
          </a:prstGeom>
        </p:spPr>
        <p:txBody>
          <a:bodyPr vert="horz" wrap="square" lIns="0" tIns="0" rIns="0" bIns="0" rtlCol="0">
            <a:spAutoFit/>
          </a:bodyPr>
          <a:lstStyle/>
          <a:p>
            <a:pPr marL="15875"/>
            <a:r>
              <a:rPr lang="en-US" sz="2400" b="1" spc="13" dirty="0">
                <a:solidFill>
                  <a:srgbClr val="010103"/>
                </a:solidFill>
                <a:latin typeface="Arial"/>
                <a:cs typeface="Arial"/>
              </a:rPr>
              <a:t>Operation Using Tkinter Widget</a:t>
            </a:r>
            <a:endParaRPr sz="2400" b="1" dirty="0">
              <a:latin typeface="Arial"/>
              <a:cs typeface="Arial"/>
            </a:endParaRPr>
          </a:p>
        </p:txBody>
      </p:sp>
      <p:sp>
        <p:nvSpPr>
          <p:cNvPr id="27" name="object 20"/>
          <p:cNvSpPr/>
          <p:nvPr/>
        </p:nvSpPr>
        <p:spPr>
          <a:xfrm flipV="1">
            <a:off x="0" y="6694032"/>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sp>
        <p:nvSpPr>
          <p:cNvPr id="29" name="Rectangle 28"/>
          <p:cNvSpPr/>
          <p:nvPr/>
        </p:nvSpPr>
        <p:spPr>
          <a:xfrm>
            <a:off x="31953" y="490867"/>
            <a:ext cx="12105504" cy="6118858"/>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pic>
        <p:nvPicPr>
          <p:cNvPr id="8" name="Picture 2"/>
          <p:cNvPicPr>
            <a:picLocks noChangeAspect="1" noChangeArrowheads="1"/>
          </p:cNvPicPr>
          <p:nvPr/>
        </p:nvPicPr>
        <p:blipFill>
          <a:blip r:embed="rId3"/>
          <a:srcRect/>
          <a:stretch>
            <a:fillRect/>
          </a:stretch>
        </p:blipFill>
        <p:spPr bwMode="auto">
          <a:xfrm>
            <a:off x="76565" y="1349103"/>
            <a:ext cx="11595482" cy="3535184"/>
          </a:xfrm>
          <a:prstGeom prst="rect">
            <a:avLst/>
          </a:prstGeom>
          <a:noFill/>
          <a:ln w="9525">
            <a:noFill/>
            <a:miter lim="800000"/>
            <a:headEnd/>
            <a:tailEnd/>
          </a:ln>
        </p:spPr>
      </p:pic>
    </p:spTree>
    <p:extLst>
      <p:ext uri="{BB962C8B-B14F-4D97-AF65-F5344CB8AC3E}">
        <p14:creationId xmlns:p14="http://schemas.microsoft.com/office/powerpoint/2010/main" val="13020498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426173"/>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76565" y="59054"/>
            <a:ext cx="7637880" cy="369332"/>
          </a:xfrm>
          <a:prstGeom prst="rect">
            <a:avLst/>
          </a:prstGeom>
        </p:spPr>
        <p:txBody>
          <a:bodyPr vert="horz" wrap="square" lIns="0" tIns="0" rIns="0" bIns="0" rtlCol="0">
            <a:spAutoFit/>
          </a:bodyPr>
          <a:lstStyle/>
          <a:p>
            <a:pPr marL="15875"/>
            <a:r>
              <a:rPr lang="en-US" sz="2400" b="1" spc="13" dirty="0">
                <a:solidFill>
                  <a:srgbClr val="010103"/>
                </a:solidFill>
                <a:latin typeface="Arial"/>
                <a:cs typeface="Arial"/>
              </a:rPr>
              <a:t>Geometry Managers</a:t>
            </a:r>
            <a:endParaRPr sz="2400" b="1" dirty="0">
              <a:latin typeface="Arial"/>
              <a:cs typeface="Arial"/>
            </a:endParaRPr>
          </a:p>
        </p:txBody>
      </p:sp>
      <p:sp>
        <p:nvSpPr>
          <p:cNvPr id="27" name="object 20"/>
          <p:cNvSpPr/>
          <p:nvPr/>
        </p:nvSpPr>
        <p:spPr>
          <a:xfrm flipV="1">
            <a:off x="0" y="6694032"/>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sp>
        <p:nvSpPr>
          <p:cNvPr id="29" name="Rectangle 28"/>
          <p:cNvSpPr/>
          <p:nvPr/>
        </p:nvSpPr>
        <p:spPr>
          <a:xfrm>
            <a:off x="31953" y="490867"/>
            <a:ext cx="12105504" cy="6118858"/>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7" name="object 12"/>
          <p:cNvSpPr txBox="1"/>
          <p:nvPr/>
        </p:nvSpPr>
        <p:spPr>
          <a:xfrm>
            <a:off x="189705" y="625866"/>
            <a:ext cx="11812590" cy="5655394"/>
          </a:xfrm>
          <a:prstGeom prst="rect">
            <a:avLst/>
          </a:prstGeom>
        </p:spPr>
        <p:txBody>
          <a:bodyPr vert="horz" wrap="square" lIns="0" tIns="0" rIns="0" bIns="0" numCol="1" rtlCol="0">
            <a:spAutoFit/>
          </a:bodyPr>
          <a:lstStyle/>
          <a:p>
            <a:pPr marL="285750" indent="-285750" algn="just" fontAlgn="base">
              <a:lnSpc>
                <a:spcPct val="150000"/>
              </a:lnSpc>
              <a:buFont typeface="Arial" panose="020B0604020202020204" pitchFamily="34" charset="0"/>
              <a:buChar char="•"/>
            </a:pPr>
            <a:r>
              <a:rPr lang="en-IN" sz="1750" dirty="0"/>
              <a:t>The pack() Method − This geometry manager organizes widgets in blocks before placing them in the parent widget.</a:t>
            </a:r>
          </a:p>
          <a:p>
            <a:pPr lvl="1" algn="just" fontAlgn="base">
              <a:lnSpc>
                <a:spcPct val="150000"/>
              </a:lnSpc>
            </a:pPr>
            <a:r>
              <a:rPr lang="en-IN" sz="1750" dirty="0" err="1"/>
              <a:t>widget.pack</a:t>
            </a:r>
            <a:r>
              <a:rPr lang="en-IN" sz="1750" dirty="0"/>
              <a:t>( </a:t>
            </a:r>
            <a:r>
              <a:rPr lang="en-IN" sz="1750" dirty="0" err="1"/>
              <a:t>pack_options</a:t>
            </a:r>
            <a:r>
              <a:rPr lang="en-IN" sz="1750" dirty="0"/>
              <a:t> )</a:t>
            </a:r>
          </a:p>
          <a:p>
            <a:pPr lvl="1" algn="just" fontAlgn="base">
              <a:lnSpc>
                <a:spcPct val="150000"/>
              </a:lnSpc>
            </a:pPr>
            <a:r>
              <a:rPr lang="en-IN" sz="1750" b="1" dirty="0"/>
              <a:t>options</a:t>
            </a:r>
            <a:endParaRPr lang="en-IN" sz="1750" dirty="0"/>
          </a:p>
          <a:p>
            <a:pPr marL="742950" lvl="1" indent="-285750" algn="just" fontAlgn="base">
              <a:lnSpc>
                <a:spcPct val="150000"/>
              </a:lnSpc>
              <a:buFont typeface="Arial" panose="020B0604020202020204" pitchFamily="34" charset="0"/>
              <a:buChar char="•"/>
            </a:pPr>
            <a:r>
              <a:rPr lang="en-IN" sz="1750" dirty="0"/>
              <a:t>expand − When set to true, widget expands to fill any space not otherwise used in widget's parent.</a:t>
            </a:r>
          </a:p>
          <a:p>
            <a:pPr marL="742950" lvl="1" indent="-285750" algn="just" fontAlgn="base">
              <a:lnSpc>
                <a:spcPct val="150000"/>
              </a:lnSpc>
              <a:buFont typeface="Arial" panose="020B0604020202020204" pitchFamily="34" charset="0"/>
              <a:buChar char="•"/>
            </a:pPr>
            <a:r>
              <a:rPr lang="en-IN" sz="1750" dirty="0"/>
              <a:t>fill − Determines whether widget fills any extra space allocated to it by the packer, or keeps its own minimal dimensions: NONE (default), X (fill only horizontally), Y (fill only vertically), or BOTH (fill both horizontally and vertically).</a:t>
            </a:r>
          </a:p>
          <a:p>
            <a:pPr marL="742950" lvl="1" indent="-285750" algn="just" fontAlgn="base">
              <a:lnSpc>
                <a:spcPct val="150000"/>
              </a:lnSpc>
              <a:buFont typeface="Arial" panose="020B0604020202020204" pitchFamily="34" charset="0"/>
              <a:buChar char="•"/>
            </a:pPr>
            <a:r>
              <a:rPr lang="en-IN" sz="1750" dirty="0"/>
              <a:t>side − Determines which side of the parent widget packs against: TOP (default), BOTTOM, LEFT, or RIGHT.</a:t>
            </a:r>
          </a:p>
          <a:p>
            <a:pPr marL="285750" indent="-285750" algn="just" fontAlgn="base">
              <a:lnSpc>
                <a:spcPct val="150000"/>
              </a:lnSpc>
              <a:buFont typeface="Arial" panose="020B0604020202020204" pitchFamily="34" charset="0"/>
              <a:buChar char="•"/>
            </a:pPr>
            <a:r>
              <a:rPr lang="en-IN" sz="1750" dirty="0"/>
              <a:t>The grid() Method − This geometry manager organizes widgets in a table-like structure in the parent widget.</a:t>
            </a:r>
          </a:p>
          <a:p>
            <a:pPr lvl="1" algn="just" fontAlgn="base">
              <a:lnSpc>
                <a:spcPct val="150000"/>
              </a:lnSpc>
            </a:pPr>
            <a:r>
              <a:rPr lang="en-IN" sz="1750" dirty="0"/>
              <a:t>	</a:t>
            </a:r>
            <a:r>
              <a:rPr lang="en-IN" sz="1750" i="1" dirty="0" err="1"/>
              <a:t>widget.grid</a:t>
            </a:r>
            <a:r>
              <a:rPr lang="en-IN" sz="1750" i="1" dirty="0"/>
              <a:t>( </a:t>
            </a:r>
            <a:r>
              <a:rPr lang="en-IN" sz="1750" i="1" dirty="0" err="1"/>
              <a:t>grid_options</a:t>
            </a:r>
            <a:r>
              <a:rPr lang="en-IN" sz="1750" i="1" dirty="0"/>
              <a:t> )</a:t>
            </a:r>
          </a:p>
          <a:p>
            <a:pPr lvl="1" algn="just" fontAlgn="base">
              <a:lnSpc>
                <a:spcPct val="150000"/>
              </a:lnSpc>
            </a:pPr>
            <a:r>
              <a:rPr lang="en-IN" sz="1750" b="1" dirty="0"/>
              <a:t>options −</a:t>
            </a:r>
          </a:p>
          <a:p>
            <a:pPr marL="742950" lvl="1" indent="-285750" algn="just" fontAlgn="base">
              <a:lnSpc>
                <a:spcPct val="150000"/>
              </a:lnSpc>
              <a:buFont typeface="Arial" panose="020B0604020202020204" pitchFamily="34" charset="0"/>
              <a:buChar char="•"/>
            </a:pPr>
            <a:r>
              <a:rPr lang="en-IN" sz="1750" dirty="0"/>
              <a:t>Column/row − The column or row to put widget in; default 0 (leftmost column).</a:t>
            </a:r>
          </a:p>
          <a:p>
            <a:pPr marL="742950" lvl="1" indent="-285750" algn="just" fontAlgn="base">
              <a:lnSpc>
                <a:spcPct val="150000"/>
              </a:lnSpc>
              <a:buFont typeface="Arial" panose="020B0604020202020204" pitchFamily="34" charset="0"/>
              <a:buChar char="•"/>
            </a:pPr>
            <a:r>
              <a:rPr lang="en-IN" sz="1750" dirty="0" err="1"/>
              <a:t>Columnspan</a:t>
            </a:r>
            <a:r>
              <a:rPr lang="en-IN" sz="1750" dirty="0"/>
              <a:t>, </a:t>
            </a:r>
            <a:r>
              <a:rPr lang="en-IN" sz="1750" dirty="0" err="1"/>
              <a:t>rowsapn</a:t>
            </a:r>
            <a:r>
              <a:rPr lang="en-IN" sz="1750" dirty="0"/>
              <a:t>− How many columns or rows to </a:t>
            </a:r>
            <a:r>
              <a:rPr lang="en-IN" sz="1750" dirty="0" err="1"/>
              <a:t>widgetoccupies</a:t>
            </a:r>
            <a:r>
              <a:rPr lang="en-IN" sz="1750" dirty="0"/>
              <a:t>; default 1.</a:t>
            </a:r>
          </a:p>
          <a:p>
            <a:pPr marL="742950" lvl="1" indent="-285750" algn="just" fontAlgn="base">
              <a:lnSpc>
                <a:spcPct val="150000"/>
              </a:lnSpc>
              <a:buFont typeface="Arial" panose="020B0604020202020204" pitchFamily="34" charset="0"/>
              <a:buChar char="•"/>
            </a:pPr>
            <a:r>
              <a:rPr lang="en-IN" sz="1750" dirty="0" err="1"/>
              <a:t>ipadx</a:t>
            </a:r>
            <a:r>
              <a:rPr lang="en-IN" sz="1750" dirty="0"/>
              <a:t>, </a:t>
            </a:r>
            <a:r>
              <a:rPr lang="en-IN" sz="1750" dirty="0" err="1"/>
              <a:t>ipady</a:t>
            </a:r>
            <a:r>
              <a:rPr lang="en-IN" sz="1750" dirty="0"/>
              <a:t> − How many pixels to pad widget, horizontally and vertically, inside widget's borders.</a:t>
            </a:r>
          </a:p>
          <a:p>
            <a:pPr marL="742950" lvl="1" indent="-285750" algn="just" fontAlgn="base">
              <a:lnSpc>
                <a:spcPct val="150000"/>
              </a:lnSpc>
              <a:buFont typeface="Arial" panose="020B0604020202020204" pitchFamily="34" charset="0"/>
              <a:buChar char="•"/>
            </a:pPr>
            <a:r>
              <a:rPr lang="en-IN" sz="1750" dirty="0" err="1"/>
              <a:t>padx</a:t>
            </a:r>
            <a:r>
              <a:rPr lang="en-IN" sz="1750" dirty="0"/>
              <a:t>, </a:t>
            </a:r>
            <a:r>
              <a:rPr lang="en-IN" sz="1750" dirty="0" err="1"/>
              <a:t>pady</a:t>
            </a:r>
            <a:r>
              <a:rPr lang="en-IN" sz="1750" dirty="0"/>
              <a:t> − How many pixels to pad widget, horizontally and vertically, outside v's borders.</a:t>
            </a:r>
          </a:p>
        </p:txBody>
      </p:sp>
    </p:spTree>
    <p:extLst>
      <p:ext uri="{BB962C8B-B14F-4D97-AF65-F5344CB8AC3E}">
        <p14:creationId xmlns:p14="http://schemas.microsoft.com/office/powerpoint/2010/main" val="25854717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426173"/>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76565" y="59054"/>
            <a:ext cx="7637880" cy="369332"/>
          </a:xfrm>
          <a:prstGeom prst="rect">
            <a:avLst/>
          </a:prstGeom>
        </p:spPr>
        <p:txBody>
          <a:bodyPr vert="horz" wrap="square" lIns="0" tIns="0" rIns="0" bIns="0" rtlCol="0">
            <a:spAutoFit/>
          </a:bodyPr>
          <a:lstStyle/>
          <a:p>
            <a:pPr marL="15875"/>
            <a:r>
              <a:rPr lang="en-US" sz="2400" b="1" spc="13" dirty="0">
                <a:solidFill>
                  <a:srgbClr val="010103"/>
                </a:solidFill>
                <a:latin typeface="Arial"/>
                <a:cs typeface="Arial"/>
              </a:rPr>
              <a:t>Geometry Managers</a:t>
            </a:r>
            <a:endParaRPr sz="2400" b="1" dirty="0">
              <a:latin typeface="Arial"/>
              <a:cs typeface="Arial"/>
            </a:endParaRPr>
          </a:p>
        </p:txBody>
      </p:sp>
      <p:sp>
        <p:nvSpPr>
          <p:cNvPr id="27" name="object 20"/>
          <p:cNvSpPr/>
          <p:nvPr/>
        </p:nvSpPr>
        <p:spPr>
          <a:xfrm flipV="1">
            <a:off x="0" y="6694032"/>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sp>
        <p:nvSpPr>
          <p:cNvPr id="29" name="Rectangle 28"/>
          <p:cNvSpPr/>
          <p:nvPr/>
        </p:nvSpPr>
        <p:spPr>
          <a:xfrm>
            <a:off x="31953" y="490867"/>
            <a:ext cx="12105504" cy="6118858"/>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7" name="object 12"/>
          <p:cNvSpPr txBox="1"/>
          <p:nvPr/>
        </p:nvSpPr>
        <p:spPr>
          <a:xfrm>
            <a:off x="189705" y="625866"/>
            <a:ext cx="11812590" cy="5251438"/>
          </a:xfrm>
          <a:prstGeom prst="rect">
            <a:avLst/>
          </a:prstGeom>
        </p:spPr>
        <p:txBody>
          <a:bodyPr vert="horz" wrap="square" lIns="0" tIns="0" rIns="0" bIns="0" numCol="1" rtlCol="0">
            <a:spAutoFit/>
          </a:bodyPr>
          <a:lstStyle/>
          <a:p>
            <a:pPr marL="285750" indent="-285750" algn="just" fontAlgn="base">
              <a:lnSpc>
                <a:spcPct val="150000"/>
              </a:lnSpc>
              <a:buFont typeface="Arial" panose="020B0604020202020204" pitchFamily="34" charset="0"/>
              <a:buChar char="•"/>
            </a:pPr>
            <a:r>
              <a:rPr lang="en-IN" sz="1750" dirty="0"/>
              <a:t>The place() Method − This geometry manager organizes widgets by placing them in a specific position in the parent widget.</a:t>
            </a:r>
          </a:p>
          <a:p>
            <a:pPr lvl="1" algn="just" fontAlgn="base">
              <a:lnSpc>
                <a:spcPct val="150000"/>
              </a:lnSpc>
            </a:pPr>
            <a:r>
              <a:rPr lang="en-IN" sz="1750" i="1" dirty="0"/>
              <a:t>	</a:t>
            </a:r>
            <a:r>
              <a:rPr lang="en-IN" sz="1750" i="1" dirty="0" err="1"/>
              <a:t>widget.place</a:t>
            </a:r>
            <a:r>
              <a:rPr lang="en-IN" sz="1750" i="1" dirty="0"/>
              <a:t>( </a:t>
            </a:r>
            <a:r>
              <a:rPr lang="en-IN" sz="1750" i="1" dirty="0" err="1"/>
              <a:t>place_options</a:t>
            </a:r>
            <a:r>
              <a:rPr lang="en-IN" sz="1750" i="1" dirty="0"/>
              <a:t> )</a:t>
            </a:r>
          </a:p>
          <a:p>
            <a:pPr lvl="1" algn="just" fontAlgn="base">
              <a:lnSpc>
                <a:spcPct val="150000"/>
              </a:lnSpc>
            </a:pPr>
            <a:r>
              <a:rPr lang="en-IN" sz="1750" b="1" dirty="0"/>
              <a:t>options −</a:t>
            </a:r>
          </a:p>
          <a:p>
            <a:pPr marL="742950" lvl="1" indent="-285750" algn="just" fontAlgn="base">
              <a:lnSpc>
                <a:spcPct val="150000"/>
              </a:lnSpc>
              <a:buFont typeface="Arial" panose="020B0604020202020204" pitchFamily="34" charset="0"/>
              <a:buChar char="•"/>
            </a:pPr>
            <a:r>
              <a:rPr lang="en-IN" sz="1750" dirty="0"/>
              <a:t>anchor − The exact spot of widget other options refer to: may be N, E, S, W, NE, NW, SE, or SW, compass directions indicating the corners and sides of widget; default is NW (the upper left corner of widget)</a:t>
            </a:r>
          </a:p>
          <a:p>
            <a:pPr marL="742950" lvl="1" indent="-285750" algn="just" fontAlgn="base">
              <a:lnSpc>
                <a:spcPct val="150000"/>
              </a:lnSpc>
              <a:buFont typeface="Arial" panose="020B0604020202020204" pitchFamily="34" charset="0"/>
              <a:buChar char="•"/>
            </a:pPr>
            <a:r>
              <a:rPr lang="en-IN" sz="1750" dirty="0" err="1"/>
              <a:t>bordermode</a:t>
            </a:r>
            <a:r>
              <a:rPr lang="en-IN" sz="1750" dirty="0"/>
              <a:t> − INSIDE (the default) to indicate that other options refer to the parent's inside (ignoring the parent's border); OUTSIDE otherwise.</a:t>
            </a:r>
          </a:p>
          <a:p>
            <a:pPr marL="742950" lvl="1" indent="-285750" algn="just" fontAlgn="base">
              <a:lnSpc>
                <a:spcPct val="150000"/>
              </a:lnSpc>
              <a:buFont typeface="Arial" panose="020B0604020202020204" pitchFamily="34" charset="0"/>
              <a:buChar char="•"/>
            </a:pPr>
            <a:r>
              <a:rPr lang="en-IN" sz="1750" dirty="0"/>
              <a:t>height, width − Height and width in pixels.</a:t>
            </a:r>
          </a:p>
          <a:p>
            <a:pPr marL="742950" lvl="1" indent="-285750" algn="just" fontAlgn="base">
              <a:lnSpc>
                <a:spcPct val="150000"/>
              </a:lnSpc>
              <a:buFont typeface="Arial" panose="020B0604020202020204" pitchFamily="34" charset="0"/>
              <a:buChar char="•"/>
            </a:pPr>
            <a:r>
              <a:rPr lang="en-IN" sz="1750" dirty="0" err="1"/>
              <a:t>relheight</a:t>
            </a:r>
            <a:r>
              <a:rPr lang="en-IN" sz="1750" dirty="0"/>
              <a:t>, </a:t>
            </a:r>
            <a:r>
              <a:rPr lang="en-IN" sz="1750" dirty="0" err="1"/>
              <a:t>relwidth</a:t>
            </a:r>
            <a:r>
              <a:rPr lang="en-IN" sz="1750" dirty="0"/>
              <a:t> − Height and width as a float between 0.0 and 1.0, as a fraction of the height and width of the parent widget.</a:t>
            </a:r>
          </a:p>
          <a:p>
            <a:pPr marL="742950" lvl="1" indent="-285750" algn="just" fontAlgn="base">
              <a:lnSpc>
                <a:spcPct val="150000"/>
              </a:lnSpc>
              <a:buFont typeface="Arial" panose="020B0604020202020204" pitchFamily="34" charset="0"/>
              <a:buChar char="•"/>
            </a:pPr>
            <a:r>
              <a:rPr lang="en-IN" sz="1750" dirty="0" err="1"/>
              <a:t>relx</a:t>
            </a:r>
            <a:r>
              <a:rPr lang="en-IN" sz="1750" dirty="0"/>
              <a:t>, rely − Horizontal and vertical offset as a float between 0.0 and 1.0, as a fraction of the height and width of the parent widget.</a:t>
            </a:r>
          </a:p>
          <a:p>
            <a:pPr marL="742950" lvl="1" indent="-285750" algn="just" fontAlgn="base">
              <a:lnSpc>
                <a:spcPct val="150000"/>
              </a:lnSpc>
              <a:buFont typeface="Arial" panose="020B0604020202020204" pitchFamily="34" charset="0"/>
              <a:buChar char="•"/>
            </a:pPr>
            <a:r>
              <a:rPr lang="en-IN" sz="1750" dirty="0"/>
              <a:t>x, y − Horizontal and vertical offset in pixels.</a:t>
            </a:r>
          </a:p>
        </p:txBody>
      </p:sp>
    </p:spTree>
    <p:extLst>
      <p:ext uri="{BB962C8B-B14F-4D97-AF65-F5344CB8AC3E}">
        <p14:creationId xmlns:p14="http://schemas.microsoft.com/office/powerpoint/2010/main" val="32003542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426173"/>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76565" y="59054"/>
            <a:ext cx="7637880" cy="369332"/>
          </a:xfrm>
          <a:prstGeom prst="rect">
            <a:avLst/>
          </a:prstGeom>
        </p:spPr>
        <p:txBody>
          <a:bodyPr vert="horz" wrap="square" lIns="0" tIns="0" rIns="0" bIns="0" rtlCol="0">
            <a:spAutoFit/>
          </a:bodyPr>
          <a:lstStyle/>
          <a:p>
            <a:pPr marL="15875"/>
            <a:r>
              <a:rPr lang="en-US" sz="2400" b="1" spc="13" dirty="0">
                <a:solidFill>
                  <a:srgbClr val="010103"/>
                </a:solidFill>
                <a:latin typeface="Arial"/>
                <a:cs typeface="Arial"/>
              </a:rPr>
              <a:t>Common Widget Properties</a:t>
            </a:r>
            <a:endParaRPr sz="2400" b="1" dirty="0">
              <a:latin typeface="Arial"/>
              <a:cs typeface="Arial"/>
            </a:endParaRPr>
          </a:p>
        </p:txBody>
      </p:sp>
      <p:sp>
        <p:nvSpPr>
          <p:cNvPr id="27" name="object 20"/>
          <p:cNvSpPr/>
          <p:nvPr/>
        </p:nvSpPr>
        <p:spPr>
          <a:xfrm flipV="1">
            <a:off x="0" y="6694032"/>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sp>
        <p:nvSpPr>
          <p:cNvPr id="29" name="Rectangle 28"/>
          <p:cNvSpPr/>
          <p:nvPr/>
        </p:nvSpPr>
        <p:spPr>
          <a:xfrm>
            <a:off x="31953" y="490867"/>
            <a:ext cx="12105504" cy="6118858"/>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7" name="object 12"/>
          <p:cNvSpPr txBox="1"/>
          <p:nvPr/>
        </p:nvSpPr>
        <p:spPr>
          <a:xfrm>
            <a:off x="189705" y="625866"/>
            <a:ext cx="11812590" cy="3593869"/>
          </a:xfrm>
          <a:prstGeom prst="rect">
            <a:avLst/>
          </a:prstGeom>
        </p:spPr>
        <p:txBody>
          <a:bodyPr vert="horz" wrap="square" lIns="0" tIns="0" rIns="0" bIns="0" numCol="1" rtlCol="0">
            <a:spAutoFit/>
          </a:bodyPr>
          <a:lstStyle/>
          <a:p>
            <a:pPr algn="just" fontAlgn="base">
              <a:lnSpc>
                <a:spcPct val="150000"/>
              </a:lnSpc>
            </a:pPr>
            <a:r>
              <a:rPr lang="en-IN" sz="1750" dirty="0"/>
              <a:t>Common attributes such as sizes, colors and fonts are specified.</a:t>
            </a:r>
          </a:p>
          <a:p>
            <a:pPr marL="742950" lvl="1" indent="-285750" algn="just" fontAlgn="base">
              <a:lnSpc>
                <a:spcPct val="150000"/>
              </a:lnSpc>
              <a:buFont typeface="Arial" panose="020B0604020202020204" pitchFamily="34" charset="0"/>
              <a:buChar char="•"/>
            </a:pPr>
            <a:r>
              <a:rPr lang="en-IN" sz="1750" dirty="0"/>
              <a:t>Dimensions</a:t>
            </a:r>
          </a:p>
          <a:p>
            <a:pPr marL="742950" lvl="1" indent="-285750" algn="just" fontAlgn="base">
              <a:lnSpc>
                <a:spcPct val="150000"/>
              </a:lnSpc>
              <a:buFont typeface="Arial" panose="020B0604020202020204" pitchFamily="34" charset="0"/>
              <a:buChar char="•"/>
            </a:pPr>
            <a:r>
              <a:rPr lang="en-IN" sz="1750" dirty="0"/>
              <a:t>Colors</a:t>
            </a:r>
          </a:p>
          <a:p>
            <a:pPr marL="742950" lvl="1" indent="-285750" algn="just" fontAlgn="base">
              <a:lnSpc>
                <a:spcPct val="150000"/>
              </a:lnSpc>
              <a:buFont typeface="Arial" panose="020B0604020202020204" pitchFamily="34" charset="0"/>
              <a:buChar char="•"/>
            </a:pPr>
            <a:r>
              <a:rPr lang="en-IN" sz="1750" dirty="0"/>
              <a:t>Fonts</a:t>
            </a:r>
          </a:p>
          <a:p>
            <a:pPr marL="742950" lvl="1" indent="-285750" algn="just" fontAlgn="base">
              <a:lnSpc>
                <a:spcPct val="150000"/>
              </a:lnSpc>
              <a:buFont typeface="Arial" panose="020B0604020202020204" pitchFamily="34" charset="0"/>
              <a:buChar char="•"/>
            </a:pPr>
            <a:r>
              <a:rPr lang="en-IN" sz="1750" dirty="0"/>
              <a:t>Anchors</a:t>
            </a:r>
          </a:p>
          <a:p>
            <a:pPr marL="742950" lvl="1" indent="-285750" algn="just" fontAlgn="base">
              <a:lnSpc>
                <a:spcPct val="150000"/>
              </a:lnSpc>
              <a:buFont typeface="Arial" panose="020B0604020202020204" pitchFamily="34" charset="0"/>
              <a:buChar char="•"/>
            </a:pPr>
            <a:r>
              <a:rPr lang="en-IN" sz="1750" dirty="0"/>
              <a:t>Relief styles</a:t>
            </a:r>
          </a:p>
          <a:p>
            <a:pPr marL="742950" lvl="1" indent="-285750" algn="just" fontAlgn="base">
              <a:lnSpc>
                <a:spcPct val="150000"/>
              </a:lnSpc>
              <a:buFont typeface="Arial" panose="020B0604020202020204" pitchFamily="34" charset="0"/>
              <a:buChar char="•"/>
            </a:pPr>
            <a:r>
              <a:rPr lang="en-IN" sz="1750" dirty="0"/>
              <a:t>Bitmaps</a:t>
            </a:r>
          </a:p>
          <a:p>
            <a:pPr marL="742950" lvl="1" indent="-285750" algn="just" fontAlgn="base">
              <a:lnSpc>
                <a:spcPct val="150000"/>
              </a:lnSpc>
              <a:buFont typeface="Arial" panose="020B0604020202020204" pitchFamily="34" charset="0"/>
              <a:buChar char="•"/>
            </a:pPr>
            <a:r>
              <a:rPr lang="en-IN" sz="1750" dirty="0"/>
              <a:t>Cursors</a:t>
            </a:r>
          </a:p>
          <a:p>
            <a:pPr marL="285750" indent="-285750" algn="just" fontAlgn="base">
              <a:lnSpc>
                <a:spcPct val="150000"/>
              </a:lnSpc>
              <a:buFont typeface="Arial" panose="020B0604020202020204" pitchFamily="34" charset="0"/>
              <a:buChar char="•"/>
            </a:pPr>
            <a:endParaRPr lang="en-IN" sz="1750" dirty="0"/>
          </a:p>
        </p:txBody>
      </p:sp>
    </p:spTree>
    <p:extLst>
      <p:ext uri="{BB962C8B-B14F-4D97-AF65-F5344CB8AC3E}">
        <p14:creationId xmlns:p14="http://schemas.microsoft.com/office/powerpoint/2010/main" val="3181676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426173"/>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76565" y="59054"/>
            <a:ext cx="7637880" cy="369332"/>
          </a:xfrm>
          <a:prstGeom prst="rect">
            <a:avLst/>
          </a:prstGeom>
        </p:spPr>
        <p:txBody>
          <a:bodyPr vert="horz" wrap="square" lIns="0" tIns="0" rIns="0" bIns="0" rtlCol="0">
            <a:spAutoFit/>
          </a:bodyPr>
          <a:lstStyle/>
          <a:p>
            <a:pPr marL="15875"/>
            <a:r>
              <a:rPr lang="en-US" sz="2400" b="1" spc="13" dirty="0">
                <a:solidFill>
                  <a:srgbClr val="010103"/>
                </a:solidFill>
                <a:latin typeface="Arial"/>
                <a:cs typeface="Arial"/>
              </a:rPr>
              <a:t>Label Widgets</a:t>
            </a:r>
            <a:endParaRPr sz="2400" b="1" dirty="0">
              <a:latin typeface="Arial"/>
              <a:cs typeface="Arial"/>
            </a:endParaRPr>
          </a:p>
        </p:txBody>
      </p:sp>
      <p:sp>
        <p:nvSpPr>
          <p:cNvPr id="27" name="object 20"/>
          <p:cNvSpPr/>
          <p:nvPr/>
        </p:nvSpPr>
        <p:spPr>
          <a:xfrm flipV="1">
            <a:off x="0" y="6694032"/>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sp>
        <p:nvSpPr>
          <p:cNvPr id="29" name="Rectangle 28"/>
          <p:cNvSpPr/>
          <p:nvPr/>
        </p:nvSpPr>
        <p:spPr>
          <a:xfrm>
            <a:off x="31953" y="490867"/>
            <a:ext cx="12105504" cy="6118858"/>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7" name="object 12"/>
          <p:cNvSpPr txBox="1"/>
          <p:nvPr/>
        </p:nvSpPr>
        <p:spPr>
          <a:xfrm>
            <a:off x="189705" y="625866"/>
            <a:ext cx="11812590" cy="4443524"/>
          </a:xfrm>
          <a:prstGeom prst="rect">
            <a:avLst/>
          </a:prstGeom>
        </p:spPr>
        <p:txBody>
          <a:bodyPr vert="horz" wrap="square" lIns="0" tIns="0" rIns="0" bIns="0" numCol="1" rtlCol="0">
            <a:spAutoFit/>
          </a:bodyPr>
          <a:lstStyle/>
          <a:p>
            <a:pPr marL="285750" indent="-285750" algn="just" fontAlgn="base">
              <a:lnSpc>
                <a:spcPct val="150000"/>
              </a:lnSpc>
              <a:buFont typeface="Arial" panose="020B0604020202020204" pitchFamily="34" charset="0"/>
              <a:buChar char="•"/>
            </a:pPr>
            <a:r>
              <a:rPr lang="en-IN" sz="1750" dirty="0"/>
              <a:t>A label is a widget that displays text or images, typically that the user will just view but not otherwise interact with. Labels are used for such things as identifying controls or other parts of the user interface, providing textual feedback or results, etc.</a:t>
            </a:r>
          </a:p>
          <a:p>
            <a:pPr marL="285750" indent="-285750" algn="just" fontAlgn="base">
              <a:lnSpc>
                <a:spcPct val="150000"/>
              </a:lnSpc>
              <a:buFont typeface="Arial" panose="020B0604020202020204" pitchFamily="34" charset="0"/>
              <a:buChar char="•"/>
            </a:pPr>
            <a:r>
              <a:rPr lang="en-IN" sz="1750" dirty="0"/>
              <a:t>Syntax</a:t>
            </a:r>
          </a:p>
          <a:p>
            <a:pPr algn="just" fontAlgn="base">
              <a:lnSpc>
                <a:spcPct val="150000"/>
              </a:lnSpc>
            </a:pPr>
            <a:r>
              <a:rPr lang="en-IN" sz="1750" dirty="0"/>
              <a:t>	</a:t>
            </a:r>
            <a:r>
              <a:rPr lang="en-IN" sz="1750" i="1" dirty="0" err="1"/>
              <a:t>tk.Label</a:t>
            </a:r>
            <a:r>
              <a:rPr lang="en-IN" sz="1750" i="1" dirty="0"/>
              <a:t>(</a:t>
            </a:r>
            <a:r>
              <a:rPr lang="en-IN" sz="1750" i="1" dirty="0" err="1"/>
              <a:t>parent,text</a:t>
            </a:r>
            <a:r>
              <a:rPr lang="en-IN" sz="1750" i="1" dirty="0"/>
              <a:t>=“message”)</a:t>
            </a:r>
          </a:p>
          <a:p>
            <a:pPr algn="just" fontAlgn="base">
              <a:lnSpc>
                <a:spcPct val="150000"/>
              </a:lnSpc>
            </a:pPr>
            <a:r>
              <a:rPr lang="en-IN" sz="1750" b="1" i="1" dirty="0"/>
              <a:t>Example:</a:t>
            </a:r>
          </a:p>
          <a:p>
            <a:pPr lvl="1" algn="just" fontAlgn="base">
              <a:lnSpc>
                <a:spcPct val="150000"/>
              </a:lnSpc>
            </a:pPr>
            <a:r>
              <a:rPr lang="en-IN" sz="1750" dirty="0"/>
              <a:t>import </a:t>
            </a:r>
            <a:r>
              <a:rPr lang="en-IN" sz="1750" dirty="0" err="1"/>
              <a:t>tkinter</a:t>
            </a:r>
            <a:r>
              <a:rPr lang="en-IN" sz="1750" dirty="0"/>
              <a:t> as </a:t>
            </a:r>
            <a:r>
              <a:rPr lang="en-IN" sz="1750" dirty="0" err="1"/>
              <a:t>tk</a:t>
            </a:r>
            <a:endParaRPr lang="en-IN" sz="1750" dirty="0"/>
          </a:p>
          <a:p>
            <a:pPr lvl="1" algn="just" fontAlgn="base">
              <a:lnSpc>
                <a:spcPct val="150000"/>
              </a:lnSpc>
            </a:pPr>
            <a:r>
              <a:rPr lang="en-IN" sz="1750" dirty="0"/>
              <a:t>root = </a:t>
            </a:r>
            <a:r>
              <a:rPr lang="en-IN" sz="1750" dirty="0" err="1"/>
              <a:t>tk.Tk</a:t>
            </a:r>
            <a:r>
              <a:rPr lang="en-IN" sz="1750" dirty="0"/>
              <a:t>()</a:t>
            </a:r>
          </a:p>
          <a:p>
            <a:pPr lvl="1" algn="just" fontAlgn="base">
              <a:lnSpc>
                <a:spcPct val="150000"/>
              </a:lnSpc>
            </a:pPr>
            <a:r>
              <a:rPr lang="en-IN" sz="1750" dirty="0"/>
              <a:t>label = </a:t>
            </a:r>
            <a:r>
              <a:rPr lang="en-IN" sz="1750" dirty="0" err="1"/>
              <a:t>tk.Label</a:t>
            </a:r>
            <a:r>
              <a:rPr lang="en-IN" sz="1750" dirty="0"/>
              <a:t>(root, text='Hello World!')</a:t>
            </a:r>
          </a:p>
          <a:p>
            <a:pPr lvl="1" algn="just" fontAlgn="base">
              <a:lnSpc>
                <a:spcPct val="150000"/>
              </a:lnSpc>
            </a:pPr>
            <a:r>
              <a:rPr lang="en-IN" sz="1750" dirty="0" err="1"/>
              <a:t>label.grid</a:t>
            </a:r>
            <a:r>
              <a:rPr lang="en-IN" sz="1750" dirty="0"/>
              <a:t>()</a:t>
            </a:r>
          </a:p>
          <a:p>
            <a:pPr lvl="1" algn="just" fontAlgn="base">
              <a:lnSpc>
                <a:spcPct val="150000"/>
              </a:lnSpc>
            </a:pPr>
            <a:r>
              <a:rPr lang="en-IN" sz="1750" dirty="0" err="1"/>
              <a:t>root.mainloop</a:t>
            </a:r>
            <a:r>
              <a:rPr lang="en-IN" sz="1750" dirty="0"/>
              <a:t>()</a:t>
            </a:r>
          </a:p>
          <a:p>
            <a:pPr algn="just" fontAlgn="base">
              <a:lnSpc>
                <a:spcPct val="150000"/>
              </a:lnSpc>
            </a:pPr>
            <a:endParaRPr lang="en-IN" sz="1750" dirty="0"/>
          </a:p>
        </p:txBody>
      </p:sp>
      <p:pic>
        <p:nvPicPr>
          <p:cNvPr id="2" name="Picture 1"/>
          <p:cNvPicPr>
            <a:picLocks noChangeAspect="1"/>
          </p:cNvPicPr>
          <p:nvPr/>
        </p:nvPicPr>
        <p:blipFill>
          <a:blip r:embed="rId3"/>
          <a:stretch>
            <a:fillRect/>
          </a:stretch>
        </p:blipFill>
        <p:spPr>
          <a:xfrm>
            <a:off x="6632761" y="3394542"/>
            <a:ext cx="3051545" cy="2288659"/>
          </a:xfrm>
          <a:prstGeom prst="rect">
            <a:avLst/>
          </a:prstGeom>
        </p:spPr>
      </p:pic>
    </p:spTree>
    <p:extLst>
      <p:ext uri="{BB962C8B-B14F-4D97-AF65-F5344CB8AC3E}">
        <p14:creationId xmlns:p14="http://schemas.microsoft.com/office/powerpoint/2010/main" val="18750970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426173"/>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76565" y="59054"/>
            <a:ext cx="7637880" cy="369332"/>
          </a:xfrm>
          <a:prstGeom prst="rect">
            <a:avLst/>
          </a:prstGeom>
        </p:spPr>
        <p:txBody>
          <a:bodyPr vert="horz" wrap="square" lIns="0" tIns="0" rIns="0" bIns="0" rtlCol="0">
            <a:spAutoFit/>
          </a:bodyPr>
          <a:lstStyle/>
          <a:p>
            <a:pPr marL="15875"/>
            <a:r>
              <a:rPr lang="en-US" sz="2400" b="1" spc="13" dirty="0">
                <a:solidFill>
                  <a:srgbClr val="010103"/>
                </a:solidFill>
                <a:latin typeface="Arial"/>
                <a:cs typeface="Arial"/>
              </a:rPr>
              <a:t>Button Widgets</a:t>
            </a:r>
            <a:endParaRPr sz="2400" b="1" dirty="0">
              <a:latin typeface="Arial"/>
              <a:cs typeface="Arial"/>
            </a:endParaRPr>
          </a:p>
        </p:txBody>
      </p:sp>
      <p:sp>
        <p:nvSpPr>
          <p:cNvPr id="27" name="object 20"/>
          <p:cNvSpPr/>
          <p:nvPr/>
        </p:nvSpPr>
        <p:spPr>
          <a:xfrm flipV="1">
            <a:off x="0" y="6694032"/>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sp>
        <p:nvSpPr>
          <p:cNvPr id="29" name="Rectangle 28"/>
          <p:cNvSpPr/>
          <p:nvPr/>
        </p:nvSpPr>
        <p:spPr>
          <a:xfrm>
            <a:off x="31953" y="490867"/>
            <a:ext cx="12105504" cy="6118858"/>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7" name="object 12"/>
          <p:cNvSpPr txBox="1"/>
          <p:nvPr/>
        </p:nvSpPr>
        <p:spPr>
          <a:xfrm>
            <a:off x="189705" y="625866"/>
            <a:ext cx="11812590" cy="2381999"/>
          </a:xfrm>
          <a:prstGeom prst="rect">
            <a:avLst/>
          </a:prstGeom>
        </p:spPr>
        <p:txBody>
          <a:bodyPr vert="horz" wrap="square" lIns="0" tIns="0" rIns="0" bIns="0" numCol="1" rtlCol="0">
            <a:spAutoFit/>
          </a:bodyPr>
          <a:lstStyle/>
          <a:p>
            <a:pPr lvl="1" algn="just" fontAlgn="base">
              <a:lnSpc>
                <a:spcPct val="150000"/>
              </a:lnSpc>
            </a:pPr>
            <a:r>
              <a:rPr lang="en-IN" sz="1750" dirty="0"/>
              <a:t>import </a:t>
            </a:r>
            <a:r>
              <a:rPr lang="en-IN" sz="1750" dirty="0" err="1"/>
              <a:t>tkinter</a:t>
            </a:r>
            <a:r>
              <a:rPr lang="en-IN" sz="1750" dirty="0"/>
              <a:t> as </a:t>
            </a:r>
            <a:r>
              <a:rPr lang="en-IN" sz="1750" dirty="0" err="1"/>
              <a:t>tk</a:t>
            </a:r>
            <a:r>
              <a:rPr lang="en-IN" sz="1750" dirty="0"/>
              <a:t> </a:t>
            </a:r>
          </a:p>
          <a:p>
            <a:pPr lvl="1" algn="just" fontAlgn="base">
              <a:lnSpc>
                <a:spcPct val="150000"/>
              </a:lnSpc>
            </a:pPr>
            <a:r>
              <a:rPr lang="en-IN" sz="1750" dirty="0"/>
              <a:t>r = </a:t>
            </a:r>
            <a:r>
              <a:rPr lang="en-IN" sz="1750" dirty="0" err="1"/>
              <a:t>tk.Tk</a:t>
            </a:r>
            <a:r>
              <a:rPr lang="en-IN" sz="1750" dirty="0"/>
              <a:t>() </a:t>
            </a:r>
          </a:p>
          <a:p>
            <a:pPr lvl="1" algn="just" fontAlgn="base">
              <a:lnSpc>
                <a:spcPct val="150000"/>
              </a:lnSpc>
            </a:pPr>
            <a:r>
              <a:rPr lang="en-IN" sz="1750" dirty="0" err="1"/>
              <a:t>r.title</a:t>
            </a:r>
            <a:r>
              <a:rPr lang="en-IN" sz="1750" dirty="0"/>
              <a:t>('Counting Seconds') </a:t>
            </a:r>
          </a:p>
          <a:p>
            <a:pPr lvl="1" algn="just" fontAlgn="base">
              <a:lnSpc>
                <a:spcPct val="150000"/>
              </a:lnSpc>
            </a:pPr>
            <a:r>
              <a:rPr lang="en-IN" sz="1750" dirty="0"/>
              <a:t>button = </a:t>
            </a:r>
            <a:r>
              <a:rPr lang="en-IN" sz="1750" dirty="0" err="1"/>
              <a:t>tk.Button</a:t>
            </a:r>
            <a:r>
              <a:rPr lang="en-IN" sz="1750" dirty="0"/>
              <a:t>(r, text='Stop', width=25, command=</a:t>
            </a:r>
            <a:r>
              <a:rPr lang="en-IN" sz="1750" dirty="0" err="1"/>
              <a:t>r.destroy</a:t>
            </a:r>
            <a:r>
              <a:rPr lang="en-IN" sz="1750" dirty="0"/>
              <a:t>) </a:t>
            </a:r>
          </a:p>
          <a:p>
            <a:pPr lvl="1" algn="just" fontAlgn="base">
              <a:lnSpc>
                <a:spcPct val="150000"/>
              </a:lnSpc>
            </a:pPr>
            <a:r>
              <a:rPr lang="en-IN" sz="1750" dirty="0" err="1"/>
              <a:t>button.pack</a:t>
            </a:r>
            <a:r>
              <a:rPr lang="en-IN" sz="1750" dirty="0"/>
              <a:t>() </a:t>
            </a:r>
          </a:p>
          <a:p>
            <a:pPr lvl="1" algn="just" fontAlgn="base">
              <a:lnSpc>
                <a:spcPct val="150000"/>
              </a:lnSpc>
            </a:pPr>
            <a:r>
              <a:rPr lang="en-IN" sz="1750" dirty="0" err="1"/>
              <a:t>r.mainloop</a:t>
            </a:r>
            <a:r>
              <a:rPr lang="en-IN" sz="1750" dirty="0"/>
              <a:t>() </a:t>
            </a:r>
          </a:p>
        </p:txBody>
      </p:sp>
      <p:pic>
        <p:nvPicPr>
          <p:cNvPr id="5" name="Picture 4"/>
          <p:cNvPicPr>
            <a:picLocks noChangeAspect="1"/>
          </p:cNvPicPr>
          <p:nvPr/>
        </p:nvPicPr>
        <p:blipFill>
          <a:blip r:embed="rId3"/>
          <a:stretch>
            <a:fillRect/>
          </a:stretch>
        </p:blipFill>
        <p:spPr>
          <a:xfrm>
            <a:off x="6408083" y="3360084"/>
            <a:ext cx="2995175" cy="2099422"/>
          </a:xfrm>
          <a:prstGeom prst="rect">
            <a:avLst/>
          </a:prstGeom>
        </p:spPr>
      </p:pic>
    </p:spTree>
    <p:extLst>
      <p:ext uri="{BB962C8B-B14F-4D97-AF65-F5344CB8AC3E}">
        <p14:creationId xmlns:p14="http://schemas.microsoft.com/office/powerpoint/2010/main" val="41871445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426173"/>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76565" y="59054"/>
            <a:ext cx="7637880" cy="369332"/>
          </a:xfrm>
          <a:prstGeom prst="rect">
            <a:avLst/>
          </a:prstGeom>
        </p:spPr>
        <p:txBody>
          <a:bodyPr vert="horz" wrap="square" lIns="0" tIns="0" rIns="0" bIns="0" rtlCol="0">
            <a:spAutoFit/>
          </a:bodyPr>
          <a:lstStyle/>
          <a:p>
            <a:pPr marL="15875"/>
            <a:r>
              <a:rPr lang="en-US" sz="2400" b="1" spc="13" dirty="0">
                <a:solidFill>
                  <a:srgbClr val="010103"/>
                </a:solidFill>
                <a:latin typeface="Arial"/>
                <a:cs typeface="Arial"/>
              </a:rPr>
              <a:t>Button Widgets</a:t>
            </a:r>
            <a:endParaRPr sz="2400" b="1" dirty="0">
              <a:latin typeface="Arial"/>
              <a:cs typeface="Arial"/>
            </a:endParaRPr>
          </a:p>
        </p:txBody>
      </p:sp>
      <p:sp>
        <p:nvSpPr>
          <p:cNvPr id="27" name="object 20"/>
          <p:cNvSpPr/>
          <p:nvPr/>
        </p:nvSpPr>
        <p:spPr>
          <a:xfrm flipV="1">
            <a:off x="0" y="6694032"/>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sp>
        <p:nvSpPr>
          <p:cNvPr id="29" name="Rectangle 28"/>
          <p:cNvSpPr/>
          <p:nvPr/>
        </p:nvSpPr>
        <p:spPr>
          <a:xfrm>
            <a:off x="31953" y="490867"/>
            <a:ext cx="12105504" cy="6118858"/>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7" name="object 12"/>
          <p:cNvSpPr txBox="1"/>
          <p:nvPr/>
        </p:nvSpPr>
        <p:spPr>
          <a:xfrm>
            <a:off x="189705" y="625866"/>
            <a:ext cx="11812590" cy="6059351"/>
          </a:xfrm>
          <a:prstGeom prst="rect">
            <a:avLst/>
          </a:prstGeom>
        </p:spPr>
        <p:txBody>
          <a:bodyPr vert="horz" wrap="square" lIns="0" tIns="0" rIns="0" bIns="0" numCol="1" rtlCol="0">
            <a:spAutoFit/>
          </a:bodyPr>
          <a:lstStyle/>
          <a:p>
            <a:pPr marL="285750" indent="-285750" algn="just" fontAlgn="base">
              <a:lnSpc>
                <a:spcPct val="150000"/>
              </a:lnSpc>
              <a:buFont typeface="Arial" panose="020B0604020202020204" pitchFamily="34" charset="0"/>
              <a:buChar char="•"/>
            </a:pPr>
            <a:r>
              <a:rPr lang="en-IN" sz="1750" dirty="0"/>
              <a:t>A button, unlike a frame or label, is very much designed for the user to interact with, and in particular, press to perform some action. Like labels, they can display text or images, but also have a whole range of new options used to control their </a:t>
            </a:r>
            <a:r>
              <a:rPr lang="en-IN" sz="1750" dirty="0" err="1"/>
              <a:t>behavior</a:t>
            </a:r>
            <a:r>
              <a:rPr lang="en-IN" sz="1750" dirty="0"/>
              <a:t>.</a:t>
            </a:r>
          </a:p>
          <a:p>
            <a:pPr algn="just" fontAlgn="base">
              <a:lnSpc>
                <a:spcPct val="150000"/>
              </a:lnSpc>
            </a:pPr>
            <a:endParaRPr lang="en-IN" sz="1750" dirty="0"/>
          </a:p>
          <a:p>
            <a:pPr algn="just" fontAlgn="base">
              <a:lnSpc>
                <a:spcPct val="150000"/>
              </a:lnSpc>
            </a:pPr>
            <a:r>
              <a:rPr lang="en-IN" sz="1750" dirty="0"/>
              <a:t>Syntax</a:t>
            </a:r>
          </a:p>
          <a:p>
            <a:pPr algn="just" fontAlgn="base">
              <a:lnSpc>
                <a:spcPct val="150000"/>
              </a:lnSpc>
            </a:pPr>
            <a:r>
              <a:rPr lang="en-IN" sz="1750" dirty="0"/>
              <a:t>	</a:t>
            </a:r>
            <a:r>
              <a:rPr lang="en-IN" sz="1750" i="1" dirty="0"/>
              <a:t>button = </a:t>
            </a:r>
            <a:r>
              <a:rPr lang="en-IN" sz="1750" i="1" dirty="0" err="1"/>
              <a:t>ttk.Button</a:t>
            </a:r>
            <a:r>
              <a:rPr lang="en-IN" sz="1750" i="1" dirty="0"/>
              <a:t>(parent, text=‘</a:t>
            </a:r>
            <a:r>
              <a:rPr lang="en-IN" sz="1750" i="1" dirty="0" err="1"/>
              <a:t>ClickMe</a:t>
            </a:r>
            <a:r>
              <a:rPr lang="en-IN" sz="1750" i="1" dirty="0"/>
              <a:t>', command=</a:t>
            </a:r>
            <a:r>
              <a:rPr lang="en-IN" sz="1750" i="1" dirty="0" err="1"/>
              <a:t>submitForm</a:t>
            </a:r>
            <a:r>
              <a:rPr lang="en-IN" sz="1750" i="1" dirty="0"/>
              <a:t>)</a:t>
            </a:r>
          </a:p>
          <a:p>
            <a:pPr algn="just" fontAlgn="base">
              <a:lnSpc>
                <a:spcPct val="150000"/>
              </a:lnSpc>
            </a:pPr>
            <a:r>
              <a:rPr lang="en-IN" sz="1750" b="1" i="1" dirty="0"/>
              <a:t>Example:</a:t>
            </a:r>
          </a:p>
          <a:p>
            <a:pPr lvl="1" algn="just" fontAlgn="base">
              <a:lnSpc>
                <a:spcPct val="150000"/>
              </a:lnSpc>
            </a:pPr>
            <a:r>
              <a:rPr lang="en-IN" sz="1750" dirty="0"/>
              <a:t>import </a:t>
            </a:r>
            <a:r>
              <a:rPr lang="en-IN" sz="1750" dirty="0" err="1"/>
              <a:t>tkinter</a:t>
            </a:r>
            <a:r>
              <a:rPr lang="en-IN" sz="1750" dirty="0"/>
              <a:t> as </a:t>
            </a:r>
            <a:r>
              <a:rPr lang="en-IN" sz="1750" dirty="0" err="1"/>
              <a:t>tk</a:t>
            </a:r>
            <a:endParaRPr lang="en-IN" sz="1750" dirty="0"/>
          </a:p>
          <a:p>
            <a:pPr lvl="1" algn="just" fontAlgn="base">
              <a:lnSpc>
                <a:spcPct val="150000"/>
              </a:lnSpc>
            </a:pPr>
            <a:r>
              <a:rPr lang="en-IN" sz="1750" dirty="0"/>
              <a:t>from </a:t>
            </a:r>
            <a:r>
              <a:rPr lang="en-IN" sz="1750" dirty="0" err="1"/>
              <a:t>tkinter</a:t>
            </a:r>
            <a:r>
              <a:rPr lang="en-IN" sz="1750" dirty="0"/>
              <a:t> import </a:t>
            </a:r>
            <a:r>
              <a:rPr lang="en-IN" sz="1750" dirty="0" err="1"/>
              <a:t>messagebox</a:t>
            </a:r>
            <a:endParaRPr lang="en-IN" sz="1750" dirty="0"/>
          </a:p>
          <a:p>
            <a:pPr lvl="1" algn="just" fontAlgn="base">
              <a:lnSpc>
                <a:spcPct val="150000"/>
              </a:lnSpc>
            </a:pPr>
            <a:r>
              <a:rPr lang="en-IN" sz="1750" dirty="0" err="1"/>
              <a:t>def</a:t>
            </a:r>
            <a:r>
              <a:rPr lang="en-IN" sz="1750" dirty="0"/>
              <a:t> hello():</a:t>
            </a:r>
          </a:p>
          <a:p>
            <a:pPr lvl="1" algn="just" fontAlgn="base">
              <a:lnSpc>
                <a:spcPct val="150000"/>
              </a:lnSpc>
            </a:pPr>
            <a:r>
              <a:rPr lang="en-IN" sz="1750" dirty="0"/>
              <a:t>   </a:t>
            </a:r>
            <a:r>
              <a:rPr lang="en-IN" sz="1750" dirty="0" err="1"/>
              <a:t>msg</a:t>
            </a:r>
            <a:r>
              <a:rPr lang="en-IN" sz="1750" dirty="0"/>
              <a:t> = </a:t>
            </a:r>
            <a:r>
              <a:rPr lang="en-IN" sz="1750" dirty="0" err="1"/>
              <a:t>messagebox.showinfo</a:t>
            </a:r>
            <a:r>
              <a:rPr lang="en-IN" sz="1750" dirty="0"/>
              <a:t>( "GUI Event </a:t>
            </a:r>
            <a:r>
              <a:rPr lang="en-IN" sz="1750" dirty="0" err="1"/>
              <a:t>Demo","Button</a:t>
            </a:r>
            <a:r>
              <a:rPr lang="en-IN" sz="1750" dirty="0"/>
              <a:t> Demo")</a:t>
            </a:r>
          </a:p>
          <a:p>
            <a:pPr lvl="1" algn="just" fontAlgn="base">
              <a:lnSpc>
                <a:spcPct val="150000"/>
              </a:lnSpc>
            </a:pPr>
            <a:r>
              <a:rPr lang="en-IN" sz="1750" dirty="0"/>
              <a:t>root = </a:t>
            </a:r>
            <a:r>
              <a:rPr lang="en-IN" sz="1750" dirty="0" err="1"/>
              <a:t>tk.Tk</a:t>
            </a:r>
            <a:r>
              <a:rPr lang="en-IN" sz="1750" dirty="0"/>
              <a:t>()</a:t>
            </a:r>
          </a:p>
          <a:p>
            <a:pPr lvl="1" algn="just" fontAlgn="base">
              <a:lnSpc>
                <a:spcPct val="150000"/>
              </a:lnSpc>
            </a:pPr>
            <a:r>
              <a:rPr lang="en-IN" sz="1750" dirty="0" err="1"/>
              <a:t>root.geometry</a:t>
            </a:r>
            <a:r>
              <a:rPr lang="en-IN" sz="1750" dirty="0"/>
              <a:t>("200x200")</a:t>
            </a:r>
          </a:p>
          <a:p>
            <a:pPr lvl="1" algn="just" fontAlgn="base">
              <a:lnSpc>
                <a:spcPct val="150000"/>
              </a:lnSpc>
            </a:pPr>
            <a:r>
              <a:rPr lang="en-IN" sz="1750" dirty="0"/>
              <a:t>b = </a:t>
            </a:r>
            <a:r>
              <a:rPr lang="en-IN" sz="1750" dirty="0" err="1"/>
              <a:t>tk.Button</a:t>
            </a:r>
            <a:r>
              <a:rPr lang="en-IN" sz="1750" dirty="0"/>
              <a:t>(root, text='Fire </a:t>
            </a:r>
            <a:r>
              <a:rPr lang="en-IN" sz="1750" dirty="0" err="1"/>
              <a:t>Me',command</a:t>
            </a:r>
            <a:r>
              <a:rPr lang="en-IN" sz="1750" dirty="0"/>
              <a:t>=hello)</a:t>
            </a:r>
          </a:p>
          <a:p>
            <a:pPr lvl="1" algn="just" fontAlgn="base">
              <a:lnSpc>
                <a:spcPct val="150000"/>
              </a:lnSpc>
            </a:pPr>
            <a:r>
              <a:rPr lang="en-IN" sz="1750" dirty="0" err="1"/>
              <a:t>b.place</a:t>
            </a:r>
            <a:r>
              <a:rPr lang="en-IN" sz="1750" dirty="0"/>
              <a:t>(x=50,y=50)</a:t>
            </a:r>
          </a:p>
          <a:p>
            <a:pPr lvl="1" algn="just" fontAlgn="base">
              <a:lnSpc>
                <a:spcPct val="150000"/>
              </a:lnSpc>
            </a:pPr>
            <a:r>
              <a:rPr lang="en-IN" sz="1750" dirty="0" err="1"/>
              <a:t>root.mainloop</a:t>
            </a:r>
            <a:r>
              <a:rPr lang="en-IN" sz="1750" dirty="0"/>
              <a:t>()</a:t>
            </a:r>
          </a:p>
        </p:txBody>
      </p:sp>
      <p:pic>
        <p:nvPicPr>
          <p:cNvPr id="4" name="Picture 3"/>
          <p:cNvPicPr>
            <a:picLocks noChangeAspect="1"/>
          </p:cNvPicPr>
          <p:nvPr/>
        </p:nvPicPr>
        <p:blipFill>
          <a:blip r:embed="rId3"/>
          <a:stretch>
            <a:fillRect/>
          </a:stretch>
        </p:blipFill>
        <p:spPr>
          <a:xfrm>
            <a:off x="7979988" y="3095618"/>
            <a:ext cx="2347353" cy="2913955"/>
          </a:xfrm>
          <a:prstGeom prst="rect">
            <a:avLst/>
          </a:prstGeom>
        </p:spPr>
      </p:pic>
    </p:spTree>
    <p:extLst>
      <p:ext uri="{BB962C8B-B14F-4D97-AF65-F5344CB8AC3E}">
        <p14:creationId xmlns:p14="http://schemas.microsoft.com/office/powerpoint/2010/main" val="26871743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426173"/>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76565" y="59054"/>
            <a:ext cx="7637880" cy="369332"/>
          </a:xfrm>
          <a:prstGeom prst="rect">
            <a:avLst/>
          </a:prstGeom>
        </p:spPr>
        <p:txBody>
          <a:bodyPr vert="horz" wrap="square" lIns="0" tIns="0" rIns="0" bIns="0" rtlCol="0">
            <a:spAutoFit/>
          </a:bodyPr>
          <a:lstStyle/>
          <a:p>
            <a:pPr marL="15875"/>
            <a:r>
              <a:rPr lang="en-US" sz="2400" b="1" spc="13" dirty="0">
                <a:solidFill>
                  <a:srgbClr val="010103"/>
                </a:solidFill>
                <a:latin typeface="Arial"/>
                <a:cs typeface="Arial"/>
              </a:rPr>
              <a:t>Button Widgets</a:t>
            </a:r>
            <a:endParaRPr sz="2400" b="1" dirty="0">
              <a:latin typeface="Arial"/>
              <a:cs typeface="Arial"/>
            </a:endParaRPr>
          </a:p>
        </p:txBody>
      </p:sp>
      <p:sp>
        <p:nvSpPr>
          <p:cNvPr id="27" name="object 20"/>
          <p:cNvSpPr/>
          <p:nvPr/>
        </p:nvSpPr>
        <p:spPr>
          <a:xfrm flipV="1">
            <a:off x="0" y="6694032"/>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sp>
        <p:nvSpPr>
          <p:cNvPr id="29" name="Rectangle 28"/>
          <p:cNvSpPr/>
          <p:nvPr/>
        </p:nvSpPr>
        <p:spPr>
          <a:xfrm>
            <a:off x="31953" y="490867"/>
            <a:ext cx="12105504" cy="6118858"/>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7" name="object 12"/>
          <p:cNvSpPr txBox="1"/>
          <p:nvPr/>
        </p:nvSpPr>
        <p:spPr>
          <a:xfrm>
            <a:off x="189705" y="625866"/>
            <a:ext cx="11812590" cy="5251438"/>
          </a:xfrm>
          <a:prstGeom prst="rect">
            <a:avLst/>
          </a:prstGeom>
        </p:spPr>
        <p:txBody>
          <a:bodyPr vert="horz" wrap="square" lIns="0" tIns="0" rIns="0" bIns="0" numCol="1" rtlCol="0">
            <a:spAutoFit/>
          </a:bodyPr>
          <a:lstStyle/>
          <a:p>
            <a:pPr marL="285750" indent="-285750" algn="just" fontAlgn="base">
              <a:lnSpc>
                <a:spcPct val="150000"/>
              </a:lnSpc>
              <a:buFont typeface="Arial" panose="020B0604020202020204" pitchFamily="34" charset="0"/>
              <a:buChar char="•"/>
            </a:pPr>
            <a:r>
              <a:rPr lang="en-IN" sz="1750" dirty="0" err="1"/>
              <a:t>Button:To</a:t>
            </a:r>
            <a:r>
              <a:rPr lang="en-IN" sz="1750" dirty="0"/>
              <a:t> add a button in your application, this widget is used.</a:t>
            </a:r>
          </a:p>
          <a:p>
            <a:pPr fontAlgn="base">
              <a:lnSpc>
                <a:spcPct val="150000"/>
              </a:lnSpc>
            </a:pPr>
            <a:r>
              <a:rPr lang="en-IN" sz="1750" b="1" dirty="0"/>
              <a:t>Syntax :</a:t>
            </a:r>
          </a:p>
          <a:p>
            <a:pPr fontAlgn="base">
              <a:lnSpc>
                <a:spcPct val="150000"/>
              </a:lnSpc>
            </a:pPr>
            <a:r>
              <a:rPr lang="en-IN" sz="1750" dirty="0"/>
              <a:t>	w=Button(master, text=“caption” option=value)</a:t>
            </a:r>
          </a:p>
          <a:p>
            <a:pPr fontAlgn="base">
              <a:lnSpc>
                <a:spcPct val="150000"/>
              </a:lnSpc>
            </a:pPr>
            <a:endParaRPr lang="en-IN" sz="1750" dirty="0"/>
          </a:p>
          <a:p>
            <a:pPr marL="285750" indent="-285750" fontAlgn="base">
              <a:lnSpc>
                <a:spcPct val="150000"/>
              </a:lnSpc>
              <a:buFont typeface="Arial" panose="020B0604020202020204" pitchFamily="34" charset="0"/>
              <a:buChar char="•"/>
            </a:pPr>
            <a:r>
              <a:rPr lang="en-IN" sz="1750" dirty="0"/>
              <a:t>master is the parameter used to represent the parent window.</a:t>
            </a:r>
          </a:p>
          <a:p>
            <a:pPr marL="285750" indent="-285750" fontAlgn="base">
              <a:lnSpc>
                <a:spcPct val="150000"/>
              </a:lnSpc>
              <a:buFont typeface="Arial" panose="020B0604020202020204" pitchFamily="34" charset="0"/>
              <a:buChar char="•"/>
            </a:pPr>
            <a:r>
              <a:rPr lang="en-IN" sz="1750" dirty="0" err="1"/>
              <a:t>activebackground</a:t>
            </a:r>
            <a:r>
              <a:rPr lang="en-IN" sz="1750" dirty="0"/>
              <a:t>: to set the background color when button is under the cursor.</a:t>
            </a:r>
          </a:p>
          <a:p>
            <a:pPr marL="285750" indent="-285750" algn="just" fontAlgn="base">
              <a:lnSpc>
                <a:spcPct val="150000"/>
              </a:lnSpc>
              <a:buFont typeface="Arial" panose="020B0604020202020204" pitchFamily="34" charset="0"/>
              <a:buChar char="•"/>
            </a:pPr>
            <a:r>
              <a:rPr lang="en-IN" sz="1750" dirty="0" err="1"/>
              <a:t>activeforeground</a:t>
            </a:r>
            <a:r>
              <a:rPr lang="en-IN" sz="1750" dirty="0"/>
              <a:t>: to set the foreground color when button is under the cursor.</a:t>
            </a:r>
          </a:p>
          <a:p>
            <a:pPr marL="285750" indent="-285750" algn="just" fontAlgn="base">
              <a:lnSpc>
                <a:spcPct val="150000"/>
              </a:lnSpc>
              <a:buFont typeface="Arial" panose="020B0604020202020204" pitchFamily="34" charset="0"/>
              <a:buChar char="•"/>
            </a:pPr>
            <a:r>
              <a:rPr lang="en-IN" sz="1750" dirty="0" err="1"/>
              <a:t>bg</a:t>
            </a:r>
            <a:r>
              <a:rPr lang="en-IN" sz="1750" dirty="0"/>
              <a:t>: to set he normal background color.</a:t>
            </a:r>
          </a:p>
          <a:p>
            <a:pPr marL="285750" indent="-285750" algn="just" fontAlgn="base">
              <a:lnSpc>
                <a:spcPct val="150000"/>
              </a:lnSpc>
              <a:buFont typeface="Arial" panose="020B0604020202020204" pitchFamily="34" charset="0"/>
              <a:buChar char="•"/>
            </a:pPr>
            <a:r>
              <a:rPr lang="en-IN" sz="1750" dirty="0"/>
              <a:t>command: to call a function.</a:t>
            </a:r>
          </a:p>
          <a:p>
            <a:pPr marL="285750" indent="-285750" algn="just" fontAlgn="base">
              <a:lnSpc>
                <a:spcPct val="150000"/>
              </a:lnSpc>
              <a:buFont typeface="Arial" panose="020B0604020202020204" pitchFamily="34" charset="0"/>
              <a:buChar char="•"/>
            </a:pPr>
            <a:r>
              <a:rPr lang="en-IN" sz="1750" dirty="0"/>
              <a:t>font: to set the font on the button label.</a:t>
            </a:r>
          </a:p>
          <a:p>
            <a:pPr marL="285750" indent="-285750" algn="just" fontAlgn="base">
              <a:lnSpc>
                <a:spcPct val="150000"/>
              </a:lnSpc>
              <a:buFont typeface="Arial" panose="020B0604020202020204" pitchFamily="34" charset="0"/>
              <a:buChar char="•"/>
            </a:pPr>
            <a:r>
              <a:rPr lang="en-IN" sz="1750" dirty="0"/>
              <a:t>image: to set the image on the button.</a:t>
            </a:r>
          </a:p>
          <a:p>
            <a:pPr marL="285750" indent="-285750" algn="just" fontAlgn="base">
              <a:lnSpc>
                <a:spcPct val="150000"/>
              </a:lnSpc>
              <a:buFont typeface="Arial" panose="020B0604020202020204" pitchFamily="34" charset="0"/>
              <a:buChar char="•"/>
            </a:pPr>
            <a:r>
              <a:rPr lang="en-IN" sz="1750" dirty="0"/>
              <a:t>width: to set the width of the button.</a:t>
            </a:r>
          </a:p>
          <a:p>
            <a:pPr marL="285750" indent="-285750" algn="just" fontAlgn="base">
              <a:lnSpc>
                <a:spcPct val="150000"/>
              </a:lnSpc>
              <a:buFont typeface="Arial" panose="020B0604020202020204" pitchFamily="34" charset="0"/>
              <a:buChar char="•"/>
            </a:pPr>
            <a:r>
              <a:rPr lang="en-IN" sz="1750" dirty="0"/>
              <a:t>height: to set the height of the button.</a:t>
            </a:r>
          </a:p>
        </p:txBody>
      </p:sp>
    </p:spTree>
    <p:extLst>
      <p:ext uri="{BB962C8B-B14F-4D97-AF65-F5344CB8AC3E}">
        <p14:creationId xmlns:p14="http://schemas.microsoft.com/office/powerpoint/2010/main" val="3224000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426173"/>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76565" y="59054"/>
            <a:ext cx="7637880" cy="369332"/>
          </a:xfrm>
          <a:prstGeom prst="rect">
            <a:avLst/>
          </a:prstGeom>
        </p:spPr>
        <p:txBody>
          <a:bodyPr vert="horz" wrap="square" lIns="0" tIns="0" rIns="0" bIns="0" rtlCol="0">
            <a:spAutoFit/>
          </a:bodyPr>
          <a:lstStyle/>
          <a:p>
            <a:pPr marL="15875"/>
            <a:r>
              <a:rPr lang="en-US" sz="2400" b="1" spc="13" dirty="0">
                <a:solidFill>
                  <a:srgbClr val="010103"/>
                </a:solidFill>
                <a:latin typeface="Arial"/>
                <a:cs typeface="Arial"/>
              </a:rPr>
              <a:t>Entry Widgets</a:t>
            </a:r>
            <a:endParaRPr sz="2400" b="1" dirty="0">
              <a:latin typeface="Arial"/>
              <a:cs typeface="Arial"/>
            </a:endParaRPr>
          </a:p>
        </p:txBody>
      </p:sp>
      <p:sp>
        <p:nvSpPr>
          <p:cNvPr id="27" name="object 20"/>
          <p:cNvSpPr/>
          <p:nvPr/>
        </p:nvSpPr>
        <p:spPr>
          <a:xfrm flipV="1">
            <a:off x="0" y="6694032"/>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sp>
        <p:nvSpPr>
          <p:cNvPr id="29" name="Rectangle 28"/>
          <p:cNvSpPr/>
          <p:nvPr/>
        </p:nvSpPr>
        <p:spPr>
          <a:xfrm>
            <a:off x="31953" y="490867"/>
            <a:ext cx="12105504" cy="6118858"/>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7" name="object 12"/>
          <p:cNvSpPr txBox="1"/>
          <p:nvPr/>
        </p:nvSpPr>
        <p:spPr>
          <a:xfrm>
            <a:off x="176258" y="518290"/>
            <a:ext cx="11812590" cy="6463308"/>
          </a:xfrm>
          <a:prstGeom prst="rect">
            <a:avLst/>
          </a:prstGeom>
        </p:spPr>
        <p:txBody>
          <a:bodyPr vert="horz" wrap="square" lIns="0" tIns="0" rIns="0" bIns="0" numCol="1" rtlCol="0">
            <a:spAutoFit/>
          </a:bodyPr>
          <a:lstStyle/>
          <a:p>
            <a:pPr marL="285750" indent="-285750" algn="just" fontAlgn="base">
              <a:lnSpc>
                <a:spcPct val="150000"/>
              </a:lnSpc>
              <a:buFont typeface="Arial" panose="020B0604020202020204" pitchFamily="34" charset="0"/>
              <a:buChar char="•"/>
            </a:pPr>
            <a:r>
              <a:rPr lang="en-IN" sz="1750" dirty="0"/>
              <a:t>An entry presents the user with a single line text field that they can use to type in a string value. These can be just about anything: their name, a city, a password, social security number, and so on.</a:t>
            </a:r>
          </a:p>
          <a:p>
            <a:pPr algn="just" fontAlgn="base">
              <a:lnSpc>
                <a:spcPct val="150000"/>
              </a:lnSpc>
            </a:pPr>
            <a:r>
              <a:rPr lang="en-IN" sz="1750" b="1" dirty="0"/>
              <a:t>Syntax</a:t>
            </a:r>
          </a:p>
          <a:p>
            <a:pPr algn="just" fontAlgn="base">
              <a:lnSpc>
                <a:spcPct val="150000"/>
              </a:lnSpc>
            </a:pPr>
            <a:r>
              <a:rPr lang="en-IN" sz="1750" dirty="0"/>
              <a:t>	</a:t>
            </a:r>
            <a:r>
              <a:rPr lang="en-IN" sz="1750" i="1" dirty="0"/>
              <a:t>name = </a:t>
            </a:r>
            <a:r>
              <a:rPr lang="en-IN" sz="1750" i="1" dirty="0" err="1"/>
              <a:t>ttk.Entry</a:t>
            </a:r>
            <a:r>
              <a:rPr lang="en-IN" sz="1750" i="1" dirty="0"/>
              <a:t>(parent, </a:t>
            </a:r>
            <a:r>
              <a:rPr lang="en-IN" sz="1750" i="1" dirty="0" err="1"/>
              <a:t>textvariable</a:t>
            </a:r>
            <a:r>
              <a:rPr lang="en-IN" sz="1750" i="1" dirty="0"/>
              <a:t>=username)</a:t>
            </a:r>
          </a:p>
          <a:p>
            <a:pPr algn="just" fontAlgn="base">
              <a:lnSpc>
                <a:spcPct val="150000"/>
              </a:lnSpc>
            </a:pPr>
            <a:r>
              <a:rPr lang="en-IN" sz="1750" b="1" i="1" dirty="0"/>
              <a:t>Example:</a:t>
            </a:r>
          </a:p>
          <a:p>
            <a:pPr lvl="1" algn="just" fontAlgn="base">
              <a:lnSpc>
                <a:spcPct val="150000"/>
              </a:lnSpc>
            </a:pPr>
            <a:r>
              <a:rPr lang="en-IN" sz="1750" dirty="0" err="1"/>
              <a:t>def</a:t>
            </a:r>
            <a:r>
              <a:rPr lang="en-IN" sz="1750" dirty="0"/>
              <a:t> hello():</a:t>
            </a:r>
          </a:p>
          <a:p>
            <a:pPr lvl="1" algn="just" fontAlgn="base">
              <a:lnSpc>
                <a:spcPct val="150000"/>
              </a:lnSpc>
            </a:pPr>
            <a:r>
              <a:rPr lang="en-IN" sz="1750" dirty="0"/>
              <a:t>   </a:t>
            </a:r>
            <a:r>
              <a:rPr lang="en-IN" sz="1750" dirty="0" err="1"/>
              <a:t>msg</a:t>
            </a:r>
            <a:r>
              <a:rPr lang="en-IN" sz="1750" dirty="0"/>
              <a:t> = </a:t>
            </a:r>
            <a:r>
              <a:rPr lang="en-IN" sz="1750" dirty="0" err="1"/>
              <a:t>messagebox.showinfo</a:t>
            </a:r>
            <a:r>
              <a:rPr lang="en-IN" sz="1750" dirty="0"/>
              <a:t>( "GUI Event Demo",</a:t>
            </a:r>
            <a:r>
              <a:rPr lang="en-IN" sz="1750" dirty="0" err="1"/>
              <a:t>t.get</a:t>
            </a:r>
            <a:r>
              <a:rPr lang="en-IN" sz="1750" dirty="0"/>
              <a:t>())</a:t>
            </a:r>
          </a:p>
          <a:p>
            <a:pPr lvl="1" algn="just" fontAlgn="base">
              <a:lnSpc>
                <a:spcPct val="150000"/>
              </a:lnSpc>
            </a:pPr>
            <a:r>
              <a:rPr lang="en-IN" sz="1750" dirty="0"/>
              <a:t>root = </a:t>
            </a:r>
            <a:r>
              <a:rPr lang="en-IN" sz="1750" dirty="0" err="1"/>
              <a:t>tk.Tk</a:t>
            </a:r>
            <a:r>
              <a:rPr lang="en-IN" sz="1750" dirty="0"/>
              <a:t>()</a:t>
            </a:r>
          </a:p>
          <a:p>
            <a:pPr lvl="1" algn="just" fontAlgn="base">
              <a:lnSpc>
                <a:spcPct val="150000"/>
              </a:lnSpc>
            </a:pPr>
            <a:r>
              <a:rPr lang="en-IN" sz="1750" dirty="0" err="1"/>
              <a:t>root.geometry</a:t>
            </a:r>
            <a:r>
              <a:rPr lang="en-IN" sz="1750" dirty="0"/>
              <a:t>("200x200")</a:t>
            </a:r>
          </a:p>
          <a:p>
            <a:pPr lvl="1" algn="just" fontAlgn="base">
              <a:lnSpc>
                <a:spcPct val="150000"/>
              </a:lnSpc>
            </a:pPr>
            <a:r>
              <a:rPr lang="en-IN" sz="1750" dirty="0"/>
              <a:t>l1=tk.Label(</a:t>
            </a:r>
            <a:r>
              <a:rPr lang="en-IN" sz="1750" dirty="0" err="1"/>
              <a:t>root,text</a:t>
            </a:r>
            <a:r>
              <a:rPr lang="en-IN" sz="1750" dirty="0"/>
              <a:t>="Name:")</a:t>
            </a:r>
          </a:p>
          <a:p>
            <a:pPr lvl="1" algn="just" fontAlgn="base">
              <a:lnSpc>
                <a:spcPct val="150000"/>
              </a:lnSpc>
            </a:pPr>
            <a:r>
              <a:rPr lang="en-IN" sz="1750" dirty="0"/>
              <a:t>l1.grid(row=0)</a:t>
            </a:r>
          </a:p>
          <a:p>
            <a:pPr lvl="1" algn="just" fontAlgn="base">
              <a:lnSpc>
                <a:spcPct val="150000"/>
              </a:lnSpc>
            </a:pPr>
            <a:r>
              <a:rPr lang="en-IN" sz="1750" dirty="0"/>
              <a:t>t=</a:t>
            </a:r>
            <a:r>
              <a:rPr lang="en-IN" sz="1750" dirty="0" err="1"/>
              <a:t>tk.Entry</a:t>
            </a:r>
            <a:r>
              <a:rPr lang="en-IN" sz="1750" dirty="0"/>
              <a:t>(root)</a:t>
            </a:r>
          </a:p>
          <a:p>
            <a:pPr lvl="1" algn="just" fontAlgn="base">
              <a:lnSpc>
                <a:spcPct val="150000"/>
              </a:lnSpc>
            </a:pPr>
            <a:r>
              <a:rPr lang="en-IN" sz="1750" dirty="0" err="1"/>
              <a:t>t.grid</a:t>
            </a:r>
            <a:r>
              <a:rPr lang="en-IN" sz="1750" dirty="0"/>
              <a:t>(row=0,column=1)</a:t>
            </a:r>
          </a:p>
          <a:p>
            <a:pPr lvl="1" algn="just" fontAlgn="base">
              <a:lnSpc>
                <a:spcPct val="150000"/>
              </a:lnSpc>
            </a:pPr>
            <a:r>
              <a:rPr lang="en-IN" sz="1750" dirty="0"/>
              <a:t>b = </a:t>
            </a:r>
            <a:r>
              <a:rPr lang="en-IN" sz="1750" dirty="0" err="1"/>
              <a:t>tk.Button</a:t>
            </a:r>
            <a:r>
              <a:rPr lang="en-IN" sz="1750" dirty="0"/>
              <a:t>(root, text='Fire </a:t>
            </a:r>
            <a:r>
              <a:rPr lang="en-IN" sz="1750" dirty="0" err="1"/>
              <a:t>Me',command</a:t>
            </a:r>
            <a:r>
              <a:rPr lang="en-IN" sz="1750" dirty="0"/>
              <a:t>=hello)</a:t>
            </a:r>
          </a:p>
          <a:p>
            <a:pPr lvl="1" algn="just" fontAlgn="base">
              <a:lnSpc>
                <a:spcPct val="150000"/>
              </a:lnSpc>
            </a:pPr>
            <a:r>
              <a:rPr lang="en-IN" sz="1750" dirty="0" err="1"/>
              <a:t>b.grid</a:t>
            </a:r>
            <a:r>
              <a:rPr lang="en-IN" sz="1750" dirty="0"/>
              <a:t>(row=1,columnspan=2);</a:t>
            </a:r>
          </a:p>
          <a:p>
            <a:pPr lvl="1" algn="just" fontAlgn="base">
              <a:lnSpc>
                <a:spcPct val="150000"/>
              </a:lnSpc>
            </a:pPr>
            <a:r>
              <a:rPr lang="en-IN" sz="1750" dirty="0" err="1"/>
              <a:t>root.mainloop</a:t>
            </a:r>
            <a:r>
              <a:rPr lang="en-IN" sz="1750" dirty="0"/>
              <a:t>()</a:t>
            </a:r>
          </a:p>
        </p:txBody>
      </p:sp>
      <p:pic>
        <p:nvPicPr>
          <p:cNvPr id="4" name="Picture 3"/>
          <p:cNvPicPr>
            <a:picLocks noChangeAspect="1"/>
          </p:cNvPicPr>
          <p:nvPr/>
        </p:nvPicPr>
        <p:blipFill>
          <a:blip r:embed="rId3"/>
          <a:stretch>
            <a:fillRect/>
          </a:stretch>
        </p:blipFill>
        <p:spPr>
          <a:xfrm>
            <a:off x="7951413" y="2506931"/>
            <a:ext cx="1990725" cy="2486025"/>
          </a:xfrm>
          <a:prstGeom prst="rect">
            <a:avLst/>
          </a:prstGeom>
        </p:spPr>
      </p:pic>
    </p:spTree>
    <p:extLst>
      <p:ext uri="{BB962C8B-B14F-4D97-AF65-F5344CB8AC3E}">
        <p14:creationId xmlns:p14="http://schemas.microsoft.com/office/powerpoint/2010/main" val="36118847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426173"/>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76565" y="59054"/>
            <a:ext cx="7637880" cy="369332"/>
          </a:xfrm>
          <a:prstGeom prst="rect">
            <a:avLst/>
          </a:prstGeom>
        </p:spPr>
        <p:txBody>
          <a:bodyPr vert="horz" wrap="square" lIns="0" tIns="0" rIns="0" bIns="0" rtlCol="0">
            <a:spAutoFit/>
          </a:bodyPr>
          <a:lstStyle/>
          <a:p>
            <a:pPr marL="15875"/>
            <a:r>
              <a:rPr lang="en-US" sz="2400" b="1" spc="13" dirty="0">
                <a:solidFill>
                  <a:srgbClr val="010103"/>
                </a:solidFill>
                <a:latin typeface="Arial"/>
                <a:cs typeface="Arial"/>
              </a:rPr>
              <a:t>Canvas</a:t>
            </a:r>
            <a:endParaRPr sz="2400" b="1" dirty="0">
              <a:latin typeface="Arial"/>
              <a:cs typeface="Arial"/>
            </a:endParaRPr>
          </a:p>
        </p:txBody>
      </p:sp>
      <p:sp>
        <p:nvSpPr>
          <p:cNvPr id="27" name="object 20"/>
          <p:cNvSpPr/>
          <p:nvPr/>
        </p:nvSpPr>
        <p:spPr>
          <a:xfrm flipV="1">
            <a:off x="0" y="6694032"/>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sp>
        <p:nvSpPr>
          <p:cNvPr id="29" name="Rectangle 28"/>
          <p:cNvSpPr/>
          <p:nvPr/>
        </p:nvSpPr>
        <p:spPr>
          <a:xfrm>
            <a:off x="31953" y="490867"/>
            <a:ext cx="12105504" cy="6118858"/>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7" name="object 12"/>
          <p:cNvSpPr txBox="1"/>
          <p:nvPr/>
        </p:nvSpPr>
        <p:spPr>
          <a:xfrm>
            <a:off x="189705" y="625866"/>
            <a:ext cx="11812590" cy="6059351"/>
          </a:xfrm>
          <a:prstGeom prst="rect">
            <a:avLst/>
          </a:prstGeom>
        </p:spPr>
        <p:txBody>
          <a:bodyPr vert="horz" wrap="square" lIns="0" tIns="0" rIns="0" bIns="0" numCol="1" rtlCol="0">
            <a:spAutoFit/>
          </a:bodyPr>
          <a:lstStyle/>
          <a:p>
            <a:pPr marL="285750" indent="-285750" algn="just" fontAlgn="base">
              <a:lnSpc>
                <a:spcPct val="150000"/>
              </a:lnSpc>
              <a:buFont typeface="Arial" panose="020B0604020202020204" pitchFamily="34" charset="0"/>
              <a:buChar char="•"/>
            </a:pPr>
            <a:r>
              <a:rPr lang="en-IN" sz="1750" dirty="0"/>
              <a:t>The Canvas is a rectangular area intended for drawing pictures or other complex layouts. You can place graphics, text, widgets or frames on a Canvas.</a:t>
            </a:r>
          </a:p>
          <a:p>
            <a:pPr marL="285750" indent="-285750" algn="just" fontAlgn="base">
              <a:lnSpc>
                <a:spcPct val="150000"/>
              </a:lnSpc>
              <a:buFont typeface="Arial" panose="020B0604020202020204" pitchFamily="34" charset="0"/>
              <a:buChar char="•"/>
            </a:pPr>
            <a:r>
              <a:rPr lang="en-IN" sz="1750" dirty="0"/>
              <a:t>It is used to draw pictures and other complex layout like graphics, text and widgets.</a:t>
            </a:r>
          </a:p>
          <a:p>
            <a:pPr algn="just" fontAlgn="base">
              <a:lnSpc>
                <a:spcPct val="150000"/>
              </a:lnSpc>
            </a:pPr>
            <a:r>
              <a:rPr lang="en-IN" sz="1750" b="1" dirty="0"/>
              <a:t>Syntax:</a:t>
            </a:r>
          </a:p>
          <a:p>
            <a:pPr algn="just" fontAlgn="base">
              <a:lnSpc>
                <a:spcPct val="150000"/>
              </a:lnSpc>
            </a:pPr>
            <a:r>
              <a:rPr lang="en-IN" sz="1750" dirty="0"/>
              <a:t>	w = Canvas(master, option=value) </a:t>
            </a:r>
          </a:p>
          <a:p>
            <a:pPr algn="just" fontAlgn="base">
              <a:lnSpc>
                <a:spcPct val="150000"/>
              </a:lnSpc>
            </a:pPr>
            <a:endParaRPr lang="en-IN" sz="1750" dirty="0"/>
          </a:p>
          <a:p>
            <a:pPr marL="285750" indent="-285750" algn="just" fontAlgn="base">
              <a:lnSpc>
                <a:spcPct val="150000"/>
              </a:lnSpc>
              <a:buFont typeface="Arial" panose="020B0604020202020204" pitchFamily="34" charset="0"/>
              <a:buChar char="•"/>
            </a:pPr>
            <a:r>
              <a:rPr lang="en-IN" sz="1750" dirty="0"/>
              <a:t>master is the parameter used to represent the parent window.</a:t>
            </a:r>
          </a:p>
          <a:p>
            <a:pPr marL="285750" indent="-285750" algn="just" fontAlgn="base">
              <a:lnSpc>
                <a:spcPct val="150000"/>
              </a:lnSpc>
              <a:buFont typeface="Arial" panose="020B0604020202020204" pitchFamily="34" charset="0"/>
              <a:buChar char="•"/>
            </a:pPr>
            <a:r>
              <a:rPr lang="en-IN" sz="1750" dirty="0" err="1"/>
              <a:t>bd</a:t>
            </a:r>
            <a:r>
              <a:rPr lang="en-IN" sz="1750" dirty="0"/>
              <a:t>: to set the border width in pixels.</a:t>
            </a:r>
          </a:p>
          <a:p>
            <a:pPr marL="285750" indent="-285750" algn="just" fontAlgn="base">
              <a:lnSpc>
                <a:spcPct val="150000"/>
              </a:lnSpc>
              <a:buFont typeface="Arial" panose="020B0604020202020204" pitchFamily="34" charset="0"/>
              <a:buChar char="•"/>
            </a:pPr>
            <a:r>
              <a:rPr lang="en-IN" sz="1750" dirty="0" err="1"/>
              <a:t>bg</a:t>
            </a:r>
            <a:r>
              <a:rPr lang="en-IN" sz="1750" dirty="0"/>
              <a:t>: to set the normal background color.</a:t>
            </a:r>
          </a:p>
          <a:p>
            <a:pPr marL="285750" indent="-285750" algn="just" fontAlgn="base">
              <a:lnSpc>
                <a:spcPct val="150000"/>
              </a:lnSpc>
              <a:buFont typeface="Arial" panose="020B0604020202020204" pitchFamily="34" charset="0"/>
              <a:buChar char="•"/>
            </a:pPr>
            <a:r>
              <a:rPr lang="en-IN" sz="1750" dirty="0"/>
              <a:t>cursor: to set the cursor used in the canvas.</a:t>
            </a:r>
          </a:p>
          <a:p>
            <a:pPr marL="285750" indent="-285750" algn="just" fontAlgn="base">
              <a:lnSpc>
                <a:spcPct val="150000"/>
              </a:lnSpc>
              <a:buFont typeface="Arial" panose="020B0604020202020204" pitchFamily="34" charset="0"/>
              <a:buChar char="•"/>
            </a:pPr>
            <a:r>
              <a:rPr lang="en-IN" sz="1750" dirty="0" err="1"/>
              <a:t>highlightcolor</a:t>
            </a:r>
            <a:r>
              <a:rPr lang="en-IN" sz="1750" dirty="0"/>
              <a:t>: to set the color shown in the focus highlight.</a:t>
            </a:r>
          </a:p>
          <a:p>
            <a:pPr marL="285750" indent="-285750" algn="just" fontAlgn="base">
              <a:lnSpc>
                <a:spcPct val="150000"/>
              </a:lnSpc>
              <a:buFont typeface="Arial" panose="020B0604020202020204" pitchFamily="34" charset="0"/>
              <a:buChar char="•"/>
            </a:pPr>
            <a:r>
              <a:rPr lang="en-IN" sz="1750" dirty="0"/>
              <a:t>width: to set the width of the widget.</a:t>
            </a:r>
          </a:p>
          <a:p>
            <a:pPr marL="285750" indent="-285750" algn="just" fontAlgn="base">
              <a:lnSpc>
                <a:spcPct val="150000"/>
              </a:lnSpc>
              <a:buFont typeface="Arial" panose="020B0604020202020204" pitchFamily="34" charset="0"/>
              <a:buChar char="•"/>
            </a:pPr>
            <a:r>
              <a:rPr lang="en-IN" sz="1750" dirty="0"/>
              <a:t>height: to set the height of the widget.</a:t>
            </a:r>
          </a:p>
          <a:p>
            <a:pPr marL="285750" indent="-285750" algn="just" fontAlgn="base">
              <a:lnSpc>
                <a:spcPct val="150000"/>
              </a:lnSpc>
              <a:buFont typeface="Arial" panose="020B0604020202020204" pitchFamily="34" charset="0"/>
              <a:buChar char="•"/>
            </a:pPr>
            <a:endParaRPr lang="en-IN" sz="1750" dirty="0"/>
          </a:p>
          <a:p>
            <a:pPr marL="285750" indent="-285750" algn="just" fontAlgn="base">
              <a:lnSpc>
                <a:spcPct val="150000"/>
              </a:lnSpc>
              <a:buFont typeface="Arial" panose="020B0604020202020204" pitchFamily="34" charset="0"/>
              <a:buChar char="•"/>
            </a:pPr>
            <a:endParaRPr lang="en-IN" sz="1750" dirty="0"/>
          </a:p>
        </p:txBody>
      </p:sp>
    </p:spTree>
    <p:extLst>
      <p:ext uri="{BB962C8B-B14F-4D97-AF65-F5344CB8AC3E}">
        <p14:creationId xmlns:p14="http://schemas.microsoft.com/office/powerpoint/2010/main" val="3426957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602636"/>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dirty="0"/>
          </a:p>
        </p:txBody>
      </p:sp>
      <p:sp>
        <p:nvSpPr>
          <p:cNvPr id="9" name="object 9"/>
          <p:cNvSpPr txBox="1"/>
          <p:nvPr/>
        </p:nvSpPr>
        <p:spPr>
          <a:xfrm>
            <a:off x="122557" y="71678"/>
            <a:ext cx="4695566" cy="394403"/>
          </a:xfrm>
          <a:prstGeom prst="rect">
            <a:avLst/>
          </a:prstGeom>
        </p:spPr>
        <p:txBody>
          <a:bodyPr vert="horz" wrap="square" lIns="0" tIns="0" rIns="0" bIns="0" rtlCol="0">
            <a:spAutoFit/>
          </a:bodyPr>
          <a:lstStyle/>
          <a:p>
            <a:pPr marL="15875"/>
            <a:r>
              <a:rPr lang="en-US" sz="2563" b="1" spc="13" dirty="0">
                <a:solidFill>
                  <a:srgbClr val="010103"/>
                </a:solidFill>
                <a:latin typeface="Arial"/>
                <a:cs typeface="Arial"/>
              </a:rPr>
              <a:t>Declarative vs Imperative</a:t>
            </a:r>
            <a:endParaRPr sz="2563" dirty="0">
              <a:latin typeface="Arial"/>
              <a:cs typeface="Arial"/>
            </a:endParaRPr>
          </a:p>
        </p:txBody>
      </p:sp>
      <p:sp>
        <p:nvSpPr>
          <p:cNvPr id="27" name="object 20"/>
          <p:cNvSpPr/>
          <p:nvPr/>
        </p:nvSpPr>
        <p:spPr>
          <a:xfrm flipV="1">
            <a:off x="0" y="6477001"/>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dirty="0"/>
          </a:p>
        </p:txBody>
      </p:sp>
      <p:grpSp>
        <p:nvGrpSpPr>
          <p:cNvPr id="2" name="Group 27"/>
          <p:cNvGrpSpPr/>
          <p:nvPr/>
        </p:nvGrpSpPr>
        <p:grpSpPr>
          <a:xfrm>
            <a:off x="31953" y="739190"/>
            <a:ext cx="12105504" cy="5550007"/>
            <a:chOff x="152400" y="1236340"/>
            <a:chExt cx="9296400" cy="835480"/>
          </a:xfrm>
        </p:grpSpPr>
        <p:sp>
          <p:nvSpPr>
            <p:cNvPr id="29" name="Rectangle 28"/>
            <p:cNvSpPr/>
            <p:nvPr/>
          </p:nvSpPr>
          <p:spPr>
            <a:xfrm>
              <a:off x="152400" y="1236340"/>
              <a:ext cx="9296400" cy="835480"/>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dirty="0"/>
            </a:p>
          </p:txBody>
        </p:sp>
        <p:sp>
          <p:nvSpPr>
            <p:cNvPr id="30" name="object 12"/>
            <p:cNvSpPr txBox="1"/>
            <p:nvPr/>
          </p:nvSpPr>
          <p:spPr>
            <a:xfrm>
              <a:off x="314738" y="1397281"/>
              <a:ext cx="4494536" cy="662630"/>
            </a:xfrm>
            <a:prstGeom prst="rect">
              <a:avLst/>
            </a:prstGeom>
          </p:spPr>
          <p:txBody>
            <a:bodyPr vert="horz" wrap="square" lIns="0" tIns="0" rIns="0" bIns="0" numCol="1" rtlCol="0">
              <a:spAutoFit/>
            </a:bodyPr>
            <a:lstStyle/>
            <a:p>
              <a:pPr algn="just" fontAlgn="base">
                <a:lnSpc>
                  <a:spcPct val="150000"/>
                </a:lnSpc>
              </a:pPr>
              <a:r>
                <a:rPr lang="en-US" sz="1750" dirty="0"/>
                <a:t>The imperative approach will be:</a:t>
              </a:r>
            </a:p>
            <a:p>
              <a:pPr marL="285750" indent="-285750" algn="just" fontAlgn="base">
                <a:lnSpc>
                  <a:spcPct val="150000"/>
                </a:lnSpc>
                <a:buFont typeface="Arial" panose="020B0604020202020204" pitchFamily="34" charset="0"/>
                <a:buChar char="•"/>
              </a:pPr>
              <a:r>
                <a:rPr lang="en-US" sz="1750" dirty="0"/>
                <a:t>Enter the coffee shop</a:t>
              </a:r>
            </a:p>
            <a:p>
              <a:pPr marL="285750" indent="-285750" algn="just" fontAlgn="base">
                <a:lnSpc>
                  <a:spcPct val="150000"/>
                </a:lnSpc>
                <a:buFont typeface="Arial" panose="020B0604020202020204" pitchFamily="34" charset="0"/>
                <a:buChar char="•"/>
              </a:pPr>
              <a:r>
                <a:rPr lang="en-US" sz="1750" dirty="0"/>
                <a:t>Queue in the line and wait for the barista asking you for your order</a:t>
              </a:r>
            </a:p>
            <a:p>
              <a:pPr marL="285750" indent="-285750" algn="just" fontAlgn="base">
                <a:lnSpc>
                  <a:spcPct val="150000"/>
                </a:lnSpc>
                <a:buFont typeface="Arial" panose="020B0604020202020204" pitchFamily="34" charset="0"/>
                <a:buChar char="•"/>
              </a:pPr>
              <a:r>
                <a:rPr lang="en-US" sz="1750" dirty="0"/>
                <a:t>Order</a:t>
              </a:r>
            </a:p>
            <a:p>
              <a:pPr marL="285750" indent="-285750" algn="just" fontAlgn="base">
                <a:lnSpc>
                  <a:spcPct val="150000"/>
                </a:lnSpc>
                <a:buFont typeface="Arial" panose="020B0604020202020204" pitchFamily="34" charset="0"/>
                <a:buChar char="•"/>
              </a:pPr>
              <a:r>
                <a:rPr lang="en-US" sz="1750" dirty="0"/>
                <a:t>Yes, for takeaway, please</a:t>
              </a:r>
            </a:p>
            <a:p>
              <a:pPr marL="285750" indent="-285750" algn="just" fontAlgn="base">
                <a:lnSpc>
                  <a:spcPct val="150000"/>
                </a:lnSpc>
                <a:buFont typeface="Arial" panose="020B0604020202020204" pitchFamily="34" charset="0"/>
                <a:buChar char="•"/>
              </a:pPr>
              <a:r>
                <a:rPr lang="en-US" sz="1750" dirty="0"/>
                <a:t>Pay</a:t>
              </a:r>
            </a:p>
            <a:p>
              <a:pPr marL="285750" indent="-285750" algn="just" fontAlgn="base">
                <a:lnSpc>
                  <a:spcPct val="150000"/>
                </a:lnSpc>
                <a:buFont typeface="Arial" panose="020B0604020202020204" pitchFamily="34" charset="0"/>
                <a:buChar char="•"/>
              </a:pPr>
              <a:r>
                <a:rPr lang="en-US" sz="1750" dirty="0"/>
                <a:t>Present your loyalty card to collect points</a:t>
              </a:r>
            </a:p>
            <a:p>
              <a:pPr marL="285750" indent="-285750" algn="just" fontAlgn="base">
                <a:lnSpc>
                  <a:spcPct val="150000"/>
                </a:lnSpc>
                <a:buFont typeface="Arial" panose="020B0604020202020204" pitchFamily="34" charset="0"/>
                <a:buChar char="•"/>
              </a:pPr>
              <a:r>
                <a:rPr lang="en-US" sz="1750" dirty="0"/>
                <a:t>Take your order and walk away</a:t>
              </a:r>
            </a:p>
            <a:p>
              <a:pPr marL="285750" indent="-285750" algn="just" fontAlgn="base">
                <a:lnSpc>
                  <a:spcPct val="150000"/>
                </a:lnSpc>
                <a:buFont typeface="Arial" panose="020B0604020202020204" pitchFamily="34" charset="0"/>
                <a:buChar char="•"/>
              </a:pPr>
              <a:r>
                <a:rPr lang="en-US" sz="1750" dirty="0"/>
                <a:t>Imagine you walk into your favorite coffee place and you would like to order some coffee.</a:t>
              </a:r>
              <a:endParaRPr lang="en-IN" sz="1750" dirty="0"/>
            </a:p>
          </p:txBody>
        </p:sp>
      </p:grpSp>
      <p:sp>
        <p:nvSpPr>
          <p:cNvPr id="10" name="object 12">
            <a:extLst>
              <a:ext uri="{FF2B5EF4-FFF2-40B4-BE49-F238E27FC236}">
                <a16:creationId xmlns:a16="http://schemas.microsoft.com/office/drawing/2014/main" id="{EA8E4B87-489D-49B3-A94C-6B97A3698983}"/>
              </a:ext>
            </a:extLst>
          </p:cNvPr>
          <p:cNvSpPr txBox="1"/>
          <p:nvPr/>
        </p:nvSpPr>
        <p:spPr>
          <a:xfrm>
            <a:off x="2085999" y="870760"/>
            <a:ext cx="9003674" cy="372538"/>
          </a:xfrm>
          <a:prstGeom prst="rect">
            <a:avLst/>
          </a:prstGeom>
        </p:spPr>
        <p:txBody>
          <a:bodyPr vert="horz" wrap="square" lIns="0" tIns="0" rIns="0" bIns="0" numCol="1" rtlCol="0">
            <a:spAutoFit/>
          </a:bodyPr>
          <a:lstStyle/>
          <a:p>
            <a:pPr algn="just" fontAlgn="base">
              <a:lnSpc>
                <a:spcPct val="150000"/>
              </a:lnSpc>
            </a:pPr>
            <a:r>
              <a:rPr lang="en-US" b="1" dirty="0"/>
              <a:t>Imagine you walk into your favorite coffee place and you would like to order some coffee.</a:t>
            </a:r>
            <a:endParaRPr lang="en-IN" b="1" dirty="0"/>
          </a:p>
        </p:txBody>
      </p:sp>
      <p:sp>
        <p:nvSpPr>
          <p:cNvPr id="11" name="object 12">
            <a:extLst>
              <a:ext uri="{FF2B5EF4-FFF2-40B4-BE49-F238E27FC236}">
                <a16:creationId xmlns:a16="http://schemas.microsoft.com/office/drawing/2014/main" id="{B6123240-32E8-4EE8-A1DC-EFF524AB9E6D}"/>
              </a:ext>
            </a:extLst>
          </p:cNvPr>
          <p:cNvSpPr txBox="1"/>
          <p:nvPr/>
        </p:nvSpPr>
        <p:spPr>
          <a:xfrm>
            <a:off x="7123893" y="1808304"/>
            <a:ext cx="5013564" cy="766172"/>
          </a:xfrm>
          <a:prstGeom prst="rect">
            <a:avLst/>
          </a:prstGeom>
        </p:spPr>
        <p:txBody>
          <a:bodyPr vert="horz" wrap="square" lIns="0" tIns="0" rIns="0" bIns="0" numCol="1" rtlCol="0">
            <a:spAutoFit/>
          </a:bodyPr>
          <a:lstStyle/>
          <a:p>
            <a:pPr algn="just" fontAlgn="base">
              <a:lnSpc>
                <a:spcPct val="150000"/>
              </a:lnSpc>
            </a:pPr>
            <a:r>
              <a:rPr lang="en-US" sz="1750" dirty="0"/>
              <a:t>The declarative approach:</a:t>
            </a:r>
          </a:p>
          <a:p>
            <a:pPr marL="285750" indent="-285750" algn="just" fontAlgn="base">
              <a:lnSpc>
                <a:spcPct val="150000"/>
              </a:lnSpc>
              <a:buFont typeface="Arial" panose="020B0604020202020204" pitchFamily="34" charset="0"/>
              <a:buChar char="•"/>
            </a:pPr>
            <a:r>
              <a:rPr lang="en-US" sz="1750" dirty="0"/>
              <a:t>A large latte for takeaway, please</a:t>
            </a:r>
            <a:endParaRPr lang="en-IN" sz="1750" dirty="0"/>
          </a:p>
        </p:txBody>
      </p:sp>
    </p:spTree>
    <p:extLst>
      <p:ext uri="{BB962C8B-B14F-4D97-AF65-F5344CB8AC3E}">
        <p14:creationId xmlns:p14="http://schemas.microsoft.com/office/powerpoint/2010/main" val="16094442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426173"/>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76565" y="59054"/>
            <a:ext cx="7637880" cy="369332"/>
          </a:xfrm>
          <a:prstGeom prst="rect">
            <a:avLst/>
          </a:prstGeom>
        </p:spPr>
        <p:txBody>
          <a:bodyPr vert="horz" wrap="square" lIns="0" tIns="0" rIns="0" bIns="0" rtlCol="0">
            <a:spAutoFit/>
          </a:bodyPr>
          <a:lstStyle/>
          <a:p>
            <a:pPr marL="15875"/>
            <a:r>
              <a:rPr lang="en-US" sz="2400" b="1" spc="13" dirty="0">
                <a:solidFill>
                  <a:srgbClr val="010103"/>
                </a:solidFill>
                <a:latin typeface="Arial"/>
                <a:cs typeface="Arial"/>
              </a:rPr>
              <a:t>Canvas</a:t>
            </a:r>
            <a:endParaRPr sz="2400" b="1" dirty="0">
              <a:latin typeface="Arial"/>
              <a:cs typeface="Arial"/>
            </a:endParaRPr>
          </a:p>
        </p:txBody>
      </p:sp>
      <p:sp>
        <p:nvSpPr>
          <p:cNvPr id="27" name="object 20"/>
          <p:cNvSpPr/>
          <p:nvPr/>
        </p:nvSpPr>
        <p:spPr>
          <a:xfrm flipV="1">
            <a:off x="0" y="6694032"/>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sp>
        <p:nvSpPr>
          <p:cNvPr id="29" name="Rectangle 28"/>
          <p:cNvSpPr/>
          <p:nvPr/>
        </p:nvSpPr>
        <p:spPr>
          <a:xfrm>
            <a:off x="31953" y="490867"/>
            <a:ext cx="12105504" cy="6118858"/>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7" name="object 12"/>
          <p:cNvSpPr txBox="1"/>
          <p:nvPr/>
        </p:nvSpPr>
        <p:spPr>
          <a:xfrm>
            <a:off x="189705" y="625866"/>
            <a:ext cx="5942154" cy="3593869"/>
          </a:xfrm>
          <a:prstGeom prst="rect">
            <a:avLst/>
          </a:prstGeom>
        </p:spPr>
        <p:txBody>
          <a:bodyPr vert="horz" wrap="square" lIns="0" tIns="0" rIns="0" bIns="0" numCol="1" rtlCol="0">
            <a:spAutoFit/>
          </a:bodyPr>
          <a:lstStyle/>
          <a:p>
            <a:pPr algn="just" fontAlgn="base">
              <a:lnSpc>
                <a:spcPct val="150000"/>
              </a:lnSpc>
            </a:pPr>
            <a:r>
              <a:rPr lang="en-IN" sz="1750" dirty="0"/>
              <a:t>from </a:t>
            </a:r>
            <a:r>
              <a:rPr lang="en-IN" sz="1750" dirty="0" err="1"/>
              <a:t>tkinter</a:t>
            </a:r>
            <a:r>
              <a:rPr lang="en-IN" sz="1750" dirty="0"/>
              <a:t> import *</a:t>
            </a:r>
          </a:p>
          <a:p>
            <a:pPr algn="just" fontAlgn="base">
              <a:lnSpc>
                <a:spcPct val="150000"/>
              </a:lnSpc>
            </a:pPr>
            <a:r>
              <a:rPr lang="en-IN" sz="1750" dirty="0"/>
              <a:t>master = </a:t>
            </a:r>
            <a:r>
              <a:rPr lang="en-IN" sz="1750" dirty="0" err="1"/>
              <a:t>Tk</a:t>
            </a:r>
            <a:r>
              <a:rPr lang="en-IN" sz="1750" dirty="0"/>
              <a:t>() </a:t>
            </a:r>
          </a:p>
          <a:p>
            <a:pPr algn="just" fontAlgn="base">
              <a:lnSpc>
                <a:spcPct val="150000"/>
              </a:lnSpc>
            </a:pPr>
            <a:r>
              <a:rPr lang="en-IN" sz="1750" dirty="0"/>
              <a:t>w = Canvas(master, width=40, height=60) </a:t>
            </a:r>
          </a:p>
          <a:p>
            <a:pPr algn="just" fontAlgn="base">
              <a:lnSpc>
                <a:spcPct val="150000"/>
              </a:lnSpc>
            </a:pPr>
            <a:r>
              <a:rPr lang="en-IN" sz="1750" dirty="0" err="1"/>
              <a:t>w.pack</a:t>
            </a:r>
            <a:r>
              <a:rPr lang="en-IN" sz="1750" dirty="0"/>
              <a:t>() </a:t>
            </a:r>
          </a:p>
          <a:p>
            <a:pPr algn="just" fontAlgn="base">
              <a:lnSpc>
                <a:spcPct val="150000"/>
              </a:lnSpc>
            </a:pPr>
            <a:r>
              <a:rPr lang="en-IN" sz="1750" dirty="0" err="1"/>
              <a:t>canvas_height</a:t>
            </a:r>
            <a:r>
              <a:rPr lang="en-IN" sz="1750" dirty="0"/>
              <a:t>=20</a:t>
            </a:r>
          </a:p>
          <a:p>
            <a:pPr algn="just" fontAlgn="base">
              <a:lnSpc>
                <a:spcPct val="150000"/>
              </a:lnSpc>
            </a:pPr>
            <a:r>
              <a:rPr lang="en-IN" sz="1750" dirty="0" err="1"/>
              <a:t>canvas_width</a:t>
            </a:r>
            <a:r>
              <a:rPr lang="en-IN" sz="1750" dirty="0"/>
              <a:t>=200</a:t>
            </a:r>
          </a:p>
          <a:p>
            <a:pPr algn="just" fontAlgn="base">
              <a:lnSpc>
                <a:spcPct val="150000"/>
              </a:lnSpc>
            </a:pPr>
            <a:r>
              <a:rPr lang="en-IN" sz="1750" dirty="0"/>
              <a:t>y = </a:t>
            </a:r>
            <a:r>
              <a:rPr lang="en-IN" sz="1750" dirty="0" err="1"/>
              <a:t>int</a:t>
            </a:r>
            <a:r>
              <a:rPr lang="en-IN" sz="1750" dirty="0"/>
              <a:t>(</a:t>
            </a:r>
            <a:r>
              <a:rPr lang="en-IN" sz="1750" dirty="0" err="1"/>
              <a:t>canvas_height</a:t>
            </a:r>
            <a:r>
              <a:rPr lang="en-IN" sz="1750" dirty="0"/>
              <a:t> / 2) </a:t>
            </a:r>
          </a:p>
          <a:p>
            <a:pPr algn="just" fontAlgn="base">
              <a:lnSpc>
                <a:spcPct val="150000"/>
              </a:lnSpc>
            </a:pPr>
            <a:r>
              <a:rPr lang="en-IN" sz="1750" dirty="0" err="1"/>
              <a:t>w.create_line</a:t>
            </a:r>
            <a:r>
              <a:rPr lang="en-IN" sz="1750" dirty="0"/>
              <a:t>(0, y, </a:t>
            </a:r>
            <a:r>
              <a:rPr lang="en-IN" sz="1750" dirty="0" err="1"/>
              <a:t>canvas_width</a:t>
            </a:r>
            <a:r>
              <a:rPr lang="en-IN" sz="1750" dirty="0"/>
              <a:t>, y ) </a:t>
            </a:r>
          </a:p>
          <a:p>
            <a:pPr algn="just" fontAlgn="base">
              <a:lnSpc>
                <a:spcPct val="150000"/>
              </a:lnSpc>
            </a:pPr>
            <a:r>
              <a:rPr lang="en-IN" sz="1750" dirty="0" err="1"/>
              <a:t>mainloop</a:t>
            </a:r>
            <a:r>
              <a:rPr lang="en-IN" sz="1750" dirty="0"/>
              <a:t>()</a:t>
            </a:r>
          </a:p>
        </p:txBody>
      </p:sp>
      <p:sp>
        <p:nvSpPr>
          <p:cNvPr id="8" name="object 12"/>
          <p:cNvSpPr txBox="1"/>
          <p:nvPr/>
        </p:nvSpPr>
        <p:spPr>
          <a:xfrm>
            <a:off x="6353055" y="510481"/>
            <a:ext cx="5942154" cy="3635611"/>
          </a:xfrm>
          <a:prstGeom prst="rect">
            <a:avLst/>
          </a:prstGeom>
        </p:spPr>
        <p:txBody>
          <a:bodyPr vert="horz" wrap="square" lIns="0" tIns="0" rIns="0" bIns="0" numCol="1" rtlCol="0">
            <a:spAutoFit/>
          </a:bodyPr>
          <a:lstStyle/>
          <a:p>
            <a:pPr algn="just" fontAlgn="base">
              <a:lnSpc>
                <a:spcPct val="150000"/>
              </a:lnSpc>
            </a:pPr>
            <a:r>
              <a:rPr lang="en-IN" sz="1750" dirty="0"/>
              <a:t>from </a:t>
            </a:r>
            <a:r>
              <a:rPr lang="en-IN" sz="1750" dirty="0" err="1"/>
              <a:t>tkinter</a:t>
            </a:r>
            <a:r>
              <a:rPr lang="en-IN" sz="1750" dirty="0"/>
              <a:t> import *</a:t>
            </a:r>
          </a:p>
          <a:p>
            <a:pPr algn="just" fontAlgn="base">
              <a:lnSpc>
                <a:spcPct val="150000"/>
              </a:lnSpc>
            </a:pPr>
            <a:r>
              <a:rPr lang="en-IN" sz="1750" dirty="0"/>
              <a:t>from </a:t>
            </a:r>
            <a:r>
              <a:rPr lang="en-IN" sz="1750" dirty="0" err="1"/>
              <a:t>tkinter</a:t>
            </a:r>
            <a:r>
              <a:rPr lang="en-IN" sz="1750" dirty="0"/>
              <a:t> import </a:t>
            </a:r>
            <a:r>
              <a:rPr lang="en-IN" sz="1750" dirty="0" err="1"/>
              <a:t>messagebox</a:t>
            </a:r>
            <a:endParaRPr lang="en-IN" sz="1750" dirty="0"/>
          </a:p>
          <a:p>
            <a:pPr algn="just" fontAlgn="base">
              <a:lnSpc>
                <a:spcPct val="150000"/>
              </a:lnSpc>
            </a:pPr>
            <a:r>
              <a:rPr lang="en-IN" sz="1750" dirty="0"/>
              <a:t>top = </a:t>
            </a:r>
            <a:r>
              <a:rPr lang="en-IN" sz="1750" dirty="0" err="1"/>
              <a:t>Tk</a:t>
            </a:r>
            <a:r>
              <a:rPr lang="en-IN" sz="1750" dirty="0"/>
              <a:t>()</a:t>
            </a:r>
          </a:p>
          <a:p>
            <a:pPr algn="just" fontAlgn="base">
              <a:lnSpc>
                <a:spcPct val="150000"/>
              </a:lnSpc>
            </a:pPr>
            <a:r>
              <a:rPr lang="en-IN" sz="1750" dirty="0"/>
              <a:t>C = Canvas(top, </a:t>
            </a:r>
            <a:r>
              <a:rPr lang="en-IN" sz="1750" dirty="0" err="1"/>
              <a:t>bg</a:t>
            </a:r>
            <a:r>
              <a:rPr lang="en-IN" sz="1750" dirty="0"/>
              <a:t> = "blue", height = 250, width = 300)</a:t>
            </a:r>
          </a:p>
          <a:p>
            <a:pPr algn="just" fontAlgn="base">
              <a:lnSpc>
                <a:spcPct val="150000"/>
              </a:lnSpc>
            </a:pPr>
            <a:r>
              <a:rPr lang="en-IN" sz="1750" dirty="0" err="1"/>
              <a:t>coord</a:t>
            </a:r>
            <a:r>
              <a:rPr lang="en-IN" sz="1750" dirty="0"/>
              <a:t> = 10, 50, 240, 210</a:t>
            </a:r>
          </a:p>
          <a:p>
            <a:pPr algn="just" fontAlgn="base">
              <a:lnSpc>
                <a:spcPct val="150000"/>
              </a:lnSpc>
            </a:pPr>
            <a:r>
              <a:rPr lang="en-IN" sz="1750" dirty="0"/>
              <a:t>arc = </a:t>
            </a:r>
            <a:r>
              <a:rPr lang="en-IN" sz="1750" dirty="0" err="1"/>
              <a:t>C.create_arc</a:t>
            </a:r>
            <a:r>
              <a:rPr lang="en-IN" sz="1750" dirty="0"/>
              <a:t>(</a:t>
            </a:r>
            <a:r>
              <a:rPr lang="en-IN" sz="1750" dirty="0" err="1"/>
              <a:t>coord</a:t>
            </a:r>
            <a:r>
              <a:rPr lang="en-IN" sz="1750" dirty="0"/>
              <a:t>, start = 0, extent = 150, fill = "red")</a:t>
            </a:r>
          </a:p>
          <a:p>
            <a:pPr algn="just" fontAlgn="base">
              <a:lnSpc>
                <a:spcPct val="150000"/>
              </a:lnSpc>
            </a:pPr>
            <a:r>
              <a:rPr lang="en-IN" sz="1750" dirty="0"/>
              <a:t>line = </a:t>
            </a:r>
            <a:r>
              <a:rPr lang="en-IN" sz="1750" dirty="0" err="1"/>
              <a:t>C.create_line</a:t>
            </a:r>
            <a:r>
              <a:rPr lang="en-IN" sz="1750" dirty="0"/>
              <a:t>(10,10,200,200,fill = 'white')</a:t>
            </a:r>
          </a:p>
          <a:p>
            <a:pPr algn="just" fontAlgn="base">
              <a:lnSpc>
                <a:spcPct val="150000"/>
              </a:lnSpc>
            </a:pPr>
            <a:r>
              <a:rPr lang="en-IN" sz="1750" dirty="0" err="1"/>
              <a:t>C.pack</a:t>
            </a:r>
            <a:r>
              <a:rPr lang="en-IN" sz="1750" dirty="0"/>
              <a:t>()</a:t>
            </a:r>
          </a:p>
          <a:p>
            <a:pPr algn="just" fontAlgn="base">
              <a:lnSpc>
                <a:spcPct val="150000"/>
              </a:lnSpc>
            </a:pPr>
            <a:r>
              <a:rPr lang="en-IN" sz="1750" dirty="0" err="1"/>
              <a:t>top.mainloop</a:t>
            </a:r>
            <a:r>
              <a:rPr lang="en-IN" sz="1750" dirty="0"/>
              <a:t>()</a:t>
            </a:r>
          </a:p>
        </p:txBody>
      </p:sp>
      <p:pic>
        <p:nvPicPr>
          <p:cNvPr id="10" name="Picture 3"/>
          <p:cNvPicPr>
            <a:picLocks noChangeAspect="1" noChangeArrowheads="1"/>
          </p:cNvPicPr>
          <p:nvPr/>
        </p:nvPicPr>
        <p:blipFill>
          <a:blip r:embed="rId3"/>
          <a:srcRect/>
          <a:stretch>
            <a:fillRect/>
          </a:stretch>
        </p:blipFill>
        <p:spPr bwMode="auto">
          <a:xfrm>
            <a:off x="8468285" y="3640308"/>
            <a:ext cx="3028950" cy="2828925"/>
          </a:xfrm>
          <a:prstGeom prst="rect">
            <a:avLst/>
          </a:prstGeom>
          <a:noFill/>
          <a:ln w="9525">
            <a:noFill/>
            <a:miter lim="800000"/>
            <a:headEnd/>
            <a:tailEnd/>
          </a:ln>
        </p:spPr>
      </p:pic>
      <p:pic>
        <p:nvPicPr>
          <p:cNvPr id="11" name="Picture 2"/>
          <p:cNvPicPr>
            <a:picLocks noChangeAspect="1" noChangeArrowheads="1"/>
          </p:cNvPicPr>
          <p:nvPr/>
        </p:nvPicPr>
        <p:blipFill>
          <a:blip r:embed="rId4"/>
          <a:srcRect/>
          <a:stretch>
            <a:fillRect/>
          </a:stretch>
        </p:blipFill>
        <p:spPr bwMode="auto">
          <a:xfrm>
            <a:off x="676835" y="4800600"/>
            <a:ext cx="3426997" cy="1425388"/>
          </a:xfrm>
          <a:prstGeom prst="rect">
            <a:avLst/>
          </a:prstGeom>
          <a:noFill/>
          <a:ln w="9525">
            <a:noFill/>
            <a:miter lim="800000"/>
            <a:headEnd/>
            <a:tailEnd/>
          </a:ln>
          <a:effectLst/>
        </p:spPr>
      </p:pic>
    </p:spTree>
    <p:extLst>
      <p:ext uri="{BB962C8B-B14F-4D97-AF65-F5344CB8AC3E}">
        <p14:creationId xmlns:p14="http://schemas.microsoft.com/office/powerpoint/2010/main" val="33617299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426173"/>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76565" y="59054"/>
            <a:ext cx="7637880" cy="369332"/>
          </a:xfrm>
          <a:prstGeom prst="rect">
            <a:avLst/>
          </a:prstGeom>
        </p:spPr>
        <p:txBody>
          <a:bodyPr vert="horz" wrap="square" lIns="0" tIns="0" rIns="0" bIns="0" rtlCol="0">
            <a:spAutoFit/>
          </a:bodyPr>
          <a:lstStyle/>
          <a:p>
            <a:pPr marL="15875"/>
            <a:r>
              <a:rPr lang="en-US" sz="2400" b="1" spc="13" dirty="0" err="1">
                <a:solidFill>
                  <a:srgbClr val="010103"/>
                </a:solidFill>
                <a:latin typeface="Arial"/>
                <a:cs typeface="Arial"/>
              </a:rPr>
              <a:t>Checkbutton</a:t>
            </a:r>
            <a:endParaRPr sz="2400" b="1" dirty="0">
              <a:latin typeface="Arial"/>
              <a:cs typeface="Arial"/>
            </a:endParaRPr>
          </a:p>
        </p:txBody>
      </p:sp>
      <p:sp>
        <p:nvSpPr>
          <p:cNvPr id="27" name="object 20"/>
          <p:cNvSpPr/>
          <p:nvPr/>
        </p:nvSpPr>
        <p:spPr>
          <a:xfrm flipV="1">
            <a:off x="0" y="6694032"/>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sp>
        <p:nvSpPr>
          <p:cNvPr id="29" name="Rectangle 28"/>
          <p:cNvSpPr/>
          <p:nvPr/>
        </p:nvSpPr>
        <p:spPr>
          <a:xfrm>
            <a:off x="31953" y="490867"/>
            <a:ext cx="12105504" cy="6118858"/>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7" name="object 12"/>
          <p:cNvSpPr txBox="1"/>
          <p:nvPr/>
        </p:nvSpPr>
        <p:spPr>
          <a:xfrm>
            <a:off x="176258" y="518290"/>
            <a:ext cx="11812590" cy="7271221"/>
          </a:xfrm>
          <a:prstGeom prst="rect">
            <a:avLst/>
          </a:prstGeom>
        </p:spPr>
        <p:txBody>
          <a:bodyPr vert="horz" wrap="square" lIns="0" tIns="0" rIns="0" bIns="0" numCol="1" rtlCol="0">
            <a:spAutoFit/>
          </a:bodyPr>
          <a:lstStyle/>
          <a:p>
            <a:pPr marL="285750" indent="-285750" algn="just" fontAlgn="base">
              <a:lnSpc>
                <a:spcPct val="150000"/>
              </a:lnSpc>
              <a:buFont typeface="Arial" panose="020B0604020202020204" pitchFamily="34" charset="0"/>
              <a:buChar char="•"/>
            </a:pPr>
            <a:r>
              <a:rPr lang="en-IN" sz="1750" dirty="0"/>
              <a:t>A </a:t>
            </a:r>
            <a:r>
              <a:rPr lang="en-IN" sz="1750" dirty="0" err="1"/>
              <a:t>checkbutton</a:t>
            </a:r>
            <a:r>
              <a:rPr lang="en-IN" sz="1750" dirty="0"/>
              <a:t> is like a regular button, except that not only can the user press it, which will invoke a command callback, but it also holds a binary value of some kind (i.e. a toggle). </a:t>
            </a:r>
            <a:r>
              <a:rPr lang="en-IN" sz="1750" dirty="0" err="1"/>
              <a:t>Checkbuttons</a:t>
            </a:r>
            <a:r>
              <a:rPr lang="en-IN" sz="1750" dirty="0"/>
              <a:t> are used all the time when a user is asked to choose between, e.g. two different values for an option.</a:t>
            </a:r>
          </a:p>
          <a:p>
            <a:pPr algn="just" fontAlgn="base">
              <a:lnSpc>
                <a:spcPct val="150000"/>
              </a:lnSpc>
            </a:pPr>
            <a:r>
              <a:rPr lang="en-IN" sz="1750" b="1" dirty="0"/>
              <a:t>Syntax</a:t>
            </a:r>
          </a:p>
          <a:p>
            <a:pPr algn="just" fontAlgn="base">
              <a:lnSpc>
                <a:spcPct val="150000"/>
              </a:lnSpc>
            </a:pPr>
            <a:r>
              <a:rPr lang="en-IN" sz="1750" dirty="0"/>
              <a:t>	</a:t>
            </a:r>
            <a:r>
              <a:rPr lang="en-IN" sz="1750" i="1" dirty="0"/>
              <a:t>w = </a:t>
            </a:r>
            <a:r>
              <a:rPr lang="en-IN" sz="1750" i="1" dirty="0" err="1"/>
              <a:t>CheckButton</a:t>
            </a:r>
            <a:r>
              <a:rPr lang="en-IN" sz="1750" i="1" dirty="0"/>
              <a:t>(master, option=value)</a:t>
            </a:r>
          </a:p>
          <a:p>
            <a:pPr algn="just" fontAlgn="base">
              <a:lnSpc>
                <a:spcPct val="150000"/>
              </a:lnSpc>
            </a:pPr>
            <a:r>
              <a:rPr lang="en-IN" sz="1750" b="1" i="1" dirty="0"/>
              <a:t>Example:</a:t>
            </a:r>
          </a:p>
          <a:p>
            <a:pPr lvl="1" algn="just" fontAlgn="base">
              <a:lnSpc>
                <a:spcPct val="150000"/>
              </a:lnSpc>
            </a:pPr>
            <a:r>
              <a:rPr lang="en-IN" sz="1750" dirty="0"/>
              <a:t>from </a:t>
            </a:r>
            <a:r>
              <a:rPr lang="en-IN" sz="1750" dirty="0" err="1"/>
              <a:t>tkinter</a:t>
            </a:r>
            <a:r>
              <a:rPr lang="en-IN" sz="1750" dirty="0"/>
              <a:t> import * </a:t>
            </a:r>
          </a:p>
          <a:p>
            <a:pPr lvl="1" algn="just" fontAlgn="base">
              <a:lnSpc>
                <a:spcPct val="150000"/>
              </a:lnSpc>
            </a:pPr>
            <a:r>
              <a:rPr lang="en-IN" sz="1750" dirty="0"/>
              <a:t>root= </a:t>
            </a:r>
            <a:r>
              <a:rPr lang="en-IN" sz="1750" dirty="0" err="1"/>
              <a:t>Tk</a:t>
            </a:r>
            <a:r>
              <a:rPr lang="en-IN" sz="1750" dirty="0"/>
              <a:t>()</a:t>
            </a:r>
          </a:p>
          <a:p>
            <a:pPr lvl="1" algn="just" fontAlgn="base">
              <a:lnSpc>
                <a:spcPct val="150000"/>
              </a:lnSpc>
            </a:pPr>
            <a:r>
              <a:rPr lang="en-IN" sz="1750" dirty="0" err="1"/>
              <a:t>root.title</a:t>
            </a:r>
            <a:r>
              <a:rPr lang="en-IN" sz="1750" dirty="0"/>
              <a:t>('</a:t>
            </a:r>
            <a:r>
              <a:rPr lang="en-IN" sz="1750" dirty="0" err="1"/>
              <a:t>Checkbutton</a:t>
            </a:r>
            <a:r>
              <a:rPr lang="en-IN" sz="1750" dirty="0"/>
              <a:t> Demo') </a:t>
            </a:r>
          </a:p>
          <a:p>
            <a:pPr lvl="1" algn="just" fontAlgn="base">
              <a:lnSpc>
                <a:spcPct val="150000"/>
              </a:lnSpc>
            </a:pPr>
            <a:r>
              <a:rPr lang="en-IN" sz="1750" dirty="0"/>
              <a:t>v1=</a:t>
            </a:r>
            <a:r>
              <a:rPr lang="en-IN" sz="1750" dirty="0" err="1"/>
              <a:t>IntVar</a:t>
            </a:r>
            <a:r>
              <a:rPr lang="en-IN" sz="1750" dirty="0"/>
              <a:t>()</a:t>
            </a:r>
          </a:p>
          <a:p>
            <a:pPr lvl="1" algn="just" fontAlgn="base">
              <a:lnSpc>
                <a:spcPct val="150000"/>
              </a:lnSpc>
            </a:pPr>
            <a:r>
              <a:rPr lang="en-IN" sz="1750" dirty="0"/>
              <a:t>v2=</a:t>
            </a:r>
            <a:r>
              <a:rPr lang="en-IN" sz="1750" dirty="0" err="1"/>
              <a:t>IntVar</a:t>
            </a:r>
            <a:r>
              <a:rPr lang="en-IN" sz="1750" dirty="0"/>
              <a:t>()</a:t>
            </a:r>
          </a:p>
          <a:p>
            <a:pPr lvl="1" algn="just" fontAlgn="base">
              <a:lnSpc>
                <a:spcPct val="150000"/>
              </a:lnSpc>
            </a:pPr>
            <a:r>
              <a:rPr lang="en-IN" sz="1750" dirty="0"/>
              <a:t>cb1=</a:t>
            </a:r>
            <a:r>
              <a:rPr lang="en-IN" sz="1750" dirty="0" err="1"/>
              <a:t>Checkbutton</a:t>
            </a:r>
            <a:r>
              <a:rPr lang="en-IN" sz="1750" dirty="0"/>
              <a:t>(</a:t>
            </a:r>
            <a:r>
              <a:rPr lang="en-IN" sz="1750" dirty="0" err="1"/>
              <a:t>root,text</a:t>
            </a:r>
            <a:r>
              <a:rPr lang="en-IN" sz="1750" dirty="0"/>
              <a:t>='Male', variable=v1,onvalue=1, </a:t>
            </a:r>
            <a:r>
              <a:rPr lang="en-IN" sz="1750" dirty="0" err="1"/>
              <a:t>offvalue</a:t>
            </a:r>
            <a:r>
              <a:rPr lang="en-IN" sz="1750" dirty="0"/>
              <a:t>=0, command=test)</a:t>
            </a:r>
          </a:p>
          <a:p>
            <a:pPr lvl="1" algn="just" fontAlgn="base">
              <a:lnSpc>
                <a:spcPct val="150000"/>
              </a:lnSpc>
            </a:pPr>
            <a:r>
              <a:rPr lang="en-IN" sz="1750" dirty="0"/>
              <a:t>cb1.grid(row=0)</a:t>
            </a:r>
          </a:p>
          <a:p>
            <a:pPr lvl="1" algn="just" fontAlgn="base">
              <a:lnSpc>
                <a:spcPct val="150000"/>
              </a:lnSpc>
            </a:pPr>
            <a:r>
              <a:rPr lang="en-IN" sz="1750" dirty="0"/>
              <a:t>cb2=</a:t>
            </a:r>
            <a:r>
              <a:rPr lang="en-IN" sz="1750" dirty="0" err="1"/>
              <a:t>Checkbutton</a:t>
            </a:r>
            <a:r>
              <a:rPr lang="en-IN" sz="1750" dirty="0"/>
              <a:t>(</a:t>
            </a:r>
            <a:r>
              <a:rPr lang="en-IN" sz="1750" dirty="0" err="1"/>
              <a:t>root,text</a:t>
            </a:r>
            <a:r>
              <a:rPr lang="en-IN" sz="1750" dirty="0"/>
              <a:t>='Female', variable=v2,onvalue=1, </a:t>
            </a:r>
            <a:r>
              <a:rPr lang="en-IN" sz="1750" dirty="0" err="1"/>
              <a:t>offvalue</a:t>
            </a:r>
            <a:r>
              <a:rPr lang="en-IN" sz="1750" dirty="0"/>
              <a:t>=0, command=test)</a:t>
            </a:r>
          </a:p>
          <a:p>
            <a:pPr lvl="1" algn="just" fontAlgn="base">
              <a:lnSpc>
                <a:spcPct val="150000"/>
              </a:lnSpc>
            </a:pPr>
            <a:r>
              <a:rPr lang="en-IN" sz="1750" dirty="0"/>
              <a:t>cb2.grid(row=1)</a:t>
            </a:r>
          </a:p>
          <a:p>
            <a:pPr lvl="1" algn="just" fontAlgn="base">
              <a:lnSpc>
                <a:spcPct val="150000"/>
              </a:lnSpc>
            </a:pPr>
            <a:r>
              <a:rPr lang="en-IN" sz="1750" dirty="0" err="1"/>
              <a:t>root.mainloop</a:t>
            </a:r>
            <a:r>
              <a:rPr lang="en-IN" sz="1750" dirty="0"/>
              <a:t>() </a:t>
            </a:r>
          </a:p>
          <a:p>
            <a:pPr lvl="1" algn="just" fontAlgn="base">
              <a:lnSpc>
                <a:spcPct val="150000"/>
              </a:lnSpc>
            </a:pPr>
            <a:endParaRPr lang="en-IN" sz="1750" dirty="0"/>
          </a:p>
          <a:p>
            <a:pPr lvl="1" algn="just" fontAlgn="base">
              <a:lnSpc>
                <a:spcPct val="150000"/>
              </a:lnSpc>
            </a:pPr>
            <a:endParaRPr lang="en-IN" sz="1750" dirty="0"/>
          </a:p>
        </p:txBody>
      </p:sp>
      <p:sp>
        <p:nvSpPr>
          <p:cNvPr id="2" name="TextBox 1"/>
          <p:cNvSpPr txBox="1"/>
          <p:nvPr/>
        </p:nvSpPr>
        <p:spPr>
          <a:xfrm>
            <a:off x="8229111" y="1884777"/>
            <a:ext cx="4235824" cy="3197029"/>
          </a:xfrm>
          <a:prstGeom prst="rect">
            <a:avLst/>
          </a:prstGeom>
          <a:noFill/>
        </p:spPr>
        <p:txBody>
          <a:bodyPr wrap="square" rtlCol="0">
            <a:spAutoFit/>
          </a:bodyPr>
          <a:lstStyle/>
          <a:p>
            <a:pPr lvl="1" algn="just" fontAlgn="base">
              <a:lnSpc>
                <a:spcPct val="150000"/>
              </a:lnSpc>
            </a:pPr>
            <a:r>
              <a:rPr lang="en-IN" sz="1750" dirty="0" err="1"/>
              <a:t>def</a:t>
            </a:r>
            <a:r>
              <a:rPr lang="en-IN" sz="1750" dirty="0"/>
              <a:t> test():</a:t>
            </a:r>
          </a:p>
          <a:p>
            <a:pPr lvl="1" algn="just" fontAlgn="base">
              <a:lnSpc>
                <a:spcPct val="150000"/>
              </a:lnSpc>
            </a:pPr>
            <a:r>
              <a:rPr lang="en-IN" sz="1750" dirty="0"/>
              <a:t>    if(v1.get()==1 ):</a:t>
            </a:r>
          </a:p>
          <a:p>
            <a:pPr lvl="1" algn="just" fontAlgn="base">
              <a:lnSpc>
                <a:spcPct val="150000"/>
              </a:lnSpc>
            </a:pPr>
            <a:r>
              <a:rPr lang="en-IN" sz="1750" dirty="0"/>
              <a:t>        v2.set(0)</a:t>
            </a:r>
          </a:p>
          <a:p>
            <a:pPr lvl="1" algn="just" fontAlgn="base">
              <a:lnSpc>
                <a:spcPct val="150000"/>
              </a:lnSpc>
            </a:pPr>
            <a:r>
              <a:rPr lang="en-IN" sz="1750" dirty="0"/>
              <a:t>        print("Male")</a:t>
            </a:r>
          </a:p>
          <a:p>
            <a:pPr lvl="1" algn="just" fontAlgn="base">
              <a:lnSpc>
                <a:spcPct val="150000"/>
              </a:lnSpc>
            </a:pPr>
            <a:r>
              <a:rPr lang="en-IN" sz="1750" dirty="0"/>
              <a:t>    if(v2.get()==1):</a:t>
            </a:r>
          </a:p>
          <a:p>
            <a:pPr lvl="1" algn="just" fontAlgn="base">
              <a:lnSpc>
                <a:spcPct val="150000"/>
              </a:lnSpc>
            </a:pPr>
            <a:r>
              <a:rPr lang="en-IN" sz="1750" dirty="0"/>
              <a:t>        v1.set(0)</a:t>
            </a:r>
          </a:p>
          <a:p>
            <a:pPr lvl="1" algn="just" fontAlgn="base">
              <a:lnSpc>
                <a:spcPct val="150000"/>
              </a:lnSpc>
            </a:pPr>
            <a:r>
              <a:rPr lang="en-IN" sz="1750" dirty="0"/>
              <a:t>        print("Female")    </a:t>
            </a:r>
          </a:p>
          <a:p>
            <a:endParaRPr lang="en-IN" dirty="0"/>
          </a:p>
        </p:txBody>
      </p:sp>
      <p:pic>
        <p:nvPicPr>
          <p:cNvPr id="5" name="Picture 4"/>
          <p:cNvPicPr>
            <a:picLocks noChangeAspect="1"/>
          </p:cNvPicPr>
          <p:nvPr/>
        </p:nvPicPr>
        <p:blipFill>
          <a:blip r:embed="rId3"/>
          <a:stretch>
            <a:fillRect/>
          </a:stretch>
        </p:blipFill>
        <p:spPr>
          <a:xfrm>
            <a:off x="5856402" y="2324661"/>
            <a:ext cx="2045231" cy="2328022"/>
          </a:xfrm>
          <a:prstGeom prst="rect">
            <a:avLst/>
          </a:prstGeom>
        </p:spPr>
      </p:pic>
    </p:spTree>
    <p:extLst>
      <p:ext uri="{BB962C8B-B14F-4D97-AF65-F5344CB8AC3E}">
        <p14:creationId xmlns:p14="http://schemas.microsoft.com/office/powerpoint/2010/main" val="13853601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426173"/>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76565" y="59054"/>
            <a:ext cx="7637880" cy="369332"/>
          </a:xfrm>
          <a:prstGeom prst="rect">
            <a:avLst/>
          </a:prstGeom>
        </p:spPr>
        <p:txBody>
          <a:bodyPr vert="horz" wrap="square" lIns="0" tIns="0" rIns="0" bIns="0" rtlCol="0">
            <a:spAutoFit/>
          </a:bodyPr>
          <a:lstStyle/>
          <a:p>
            <a:pPr marL="15875"/>
            <a:r>
              <a:rPr lang="en-US" sz="2400" b="1" spc="13" dirty="0">
                <a:solidFill>
                  <a:srgbClr val="010103"/>
                </a:solidFill>
                <a:latin typeface="Arial"/>
                <a:cs typeface="Arial"/>
              </a:rPr>
              <a:t>radiobutton</a:t>
            </a:r>
            <a:endParaRPr sz="2400" b="1" dirty="0">
              <a:latin typeface="Arial"/>
              <a:cs typeface="Arial"/>
            </a:endParaRPr>
          </a:p>
        </p:txBody>
      </p:sp>
      <p:sp>
        <p:nvSpPr>
          <p:cNvPr id="27" name="object 20"/>
          <p:cNvSpPr/>
          <p:nvPr/>
        </p:nvSpPr>
        <p:spPr>
          <a:xfrm flipV="1">
            <a:off x="0" y="6694032"/>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sp>
        <p:nvSpPr>
          <p:cNvPr id="29" name="Rectangle 28"/>
          <p:cNvSpPr/>
          <p:nvPr/>
        </p:nvSpPr>
        <p:spPr>
          <a:xfrm>
            <a:off x="31953" y="490867"/>
            <a:ext cx="12105504" cy="6118858"/>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7" name="object 12"/>
          <p:cNvSpPr txBox="1"/>
          <p:nvPr/>
        </p:nvSpPr>
        <p:spPr>
          <a:xfrm>
            <a:off x="176258" y="518290"/>
            <a:ext cx="11812590" cy="6867265"/>
          </a:xfrm>
          <a:prstGeom prst="rect">
            <a:avLst/>
          </a:prstGeom>
        </p:spPr>
        <p:txBody>
          <a:bodyPr vert="horz" wrap="square" lIns="0" tIns="0" rIns="0" bIns="0" numCol="1" rtlCol="0">
            <a:spAutoFit/>
          </a:bodyPr>
          <a:lstStyle/>
          <a:p>
            <a:pPr marL="285750" indent="-285750" algn="just" fontAlgn="base">
              <a:lnSpc>
                <a:spcPct val="150000"/>
              </a:lnSpc>
              <a:buFont typeface="Arial" panose="020B0604020202020204" pitchFamily="34" charset="0"/>
              <a:buChar char="•"/>
            </a:pPr>
            <a:r>
              <a:rPr lang="en-IN" sz="1750" dirty="0"/>
              <a:t>A </a:t>
            </a:r>
            <a:r>
              <a:rPr lang="en-IN" sz="1750" dirty="0" err="1"/>
              <a:t>radiobutton</a:t>
            </a:r>
            <a:r>
              <a:rPr lang="en-IN" sz="1750" dirty="0"/>
              <a:t> lets you choose between one of a number of mutually exclusive choices; unlike a </a:t>
            </a:r>
            <a:r>
              <a:rPr lang="en-IN" sz="1750" dirty="0" err="1"/>
              <a:t>checkbutton</a:t>
            </a:r>
            <a:r>
              <a:rPr lang="en-IN" sz="1750" dirty="0"/>
              <a:t>, it is not limited to just two choices. </a:t>
            </a:r>
            <a:r>
              <a:rPr lang="en-IN" sz="1750" dirty="0" err="1"/>
              <a:t>Radiobuttons</a:t>
            </a:r>
            <a:r>
              <a:rPr lang="en-IN" sz="1750" dirty="0"/>
              <a:t> are always used together in a set and are a good option when the number of choices is fairly small</a:t>
            </a:r>
          </a:p>
          <a:p>
            <a:pPr marL="285750" indent="-285750" algn="just" fontAlgn="base">
              <a:lnSpc>
                <a:spcPct val="150000"/>
              </a:lnSpc>
              <a:buFont typeface="Arial" panose="020B0604020202020204" pitchFamily="34" charset="0"/>
              <a:buChar char="•"/>
            </a:pPr>
            <a:r>
              <a:rPr lang="en-IN" sz="1750" b="1" dirty="0"/>
              <a:t>Syntax</a:t>
            </a:r>
          </a:p>
          <a:p>
            <a:pPr algn="just" fontAlgn="base">
              <a:lnSpc>
                <a:spcPct val="150000"/>
              </a:lnSpc>
            </a:pPr>
            <a:r>
              <a:rPr lang="en-IN" sz="1750" dirty="0"/>
              <a:t>	</a:t>
            </a:r>
            <a:r>
              <a:rPr lang="en-IN" sz="1750" i="1" dirty="0"/>
              <a:t>w = </a:t>
            </a:r>
            <a:r>
              <a:rPr lang="en-IN" sz="1750" i="1" dirty="0" err="1"/>
              <a:t>CheckButton</a:t>
            </a:r>
            <a:r>
              <a:rPr lang="en-IN" sz="1750" i="1" dirty="0"/>
              <a:t>(master, option=value)</a:t>
            </a:r>
          </a:p>
          <a:p>
            <a:pPr algn="just" fontAlgn="base">
              <a:lnSpc>
                <a:spcPct val="150000"/>
              </a:lnSpc>
            </a:pPr>
            <a:r>
              <a:rPr lang="en-IN" sz="1750" b="1" i="1" dirty="0"/>
              <a:t>Example:</a:t>
            </a:r>
          </a:p>
          <a:p>
            <a:pPr lvl="1" algn="just" fontAlgn="base">
              <a:lnSpc>
                <a:spcPct val="150000"/>
              </a:lnSpc>
            </a:pPr>
            <a:r>
              <a:rPr lang="en-IN" sz="1750" dirty="0"/>
              <a:t>root= </a:t>
            </a:r>
            <a:r>
              <a:rPr lang="en-IN" sz="1750" dirty="0" err="1"/>
              <a:t>Tk</a:t>
            </a:r>
            <a:r>
              <a:rPr lang="en-IN" sz="1750" dirty="0"/>
              <a:t>()</a:t>
            </a:r>
          </a:p>
          <a:p>
            <a:pPr lvl="1" algn="just" fontAlgn="base">
              <a:lnSpc>
                <a:spcPct val="150000"/>
              </a:lnSpc>
            </a:pPr>
            <a:r>
              <a:rPr lang="en-IN" sz="1750" dirty="0" err="1"/>
              <a:t>root.geometry</a:t>
            </a:r>
            <a:r>
              <a:rPr lang="en-IN" sz="1750" dirty="0"/>
              <a:t>("200x200")</a:t>
            </a:r>
          </a:p>
          <a:p>
            <a:pPr lvl="1" algn="just" fontAlgn="base">
              <a:lnSpc>
                <a:spcPct val="150000"/>
              </a:lnSpc>
            </a:pPr>
            <a:r>
              <a:rPr lang="en-IN" sz="1750" dirty="0"/>
              <a:t>radio=</a:t>
            </a:r>
            <a:r>
              <a:rPr lang="en-IN" sz="1750" dirty="0" err="1"/>
              <a:t>IntVar</a:t>
            </a:r>
            <a:r>
              <a:rPr lang="en-IN" sz="1750" dirty="0"/>
              <a:t>()</a:t>
            </a:r>
          </a:p>
          <a:p>
            <a:pPr lvl="1" algn="just" fontAlgn="base">
              <a:lnSpc>
                <a:spcPct val="150000"/>
              </a:lnSpc>
            </a:pPr>
            <a:r>
              <a:rPr lang="en-IN" sz="1750" dirty="0"/>
              <a:t>rb1=</a:t>
            </a:r>
            <a:r>
              <a:rPr lang="en-IN" sz="1750" dirty="0" err="1"/>
              <a:t>Radiobutton</a:t>
            </a:r>
            <a:r>
              <a:rPr lang="en-IN" sz="1750" dirty="0"/>
              <a:t>(</a:t>
            </a:r>
            <a:r>
              <a:rPr lang="en-IN" sz="1750" dirty="0" err="1"/>
              <a:t>root,text</a:t>
            </a:r>
            <a:r>
              <a:rPr lang="en-IN" sz="1750" dirty="0"/>
              <a:t>='Red', variable=</a:t>
            </a:r>
            <a:r>
              <a:rPr lang="en-IN" sz="1750" dirty="0" err="1"/>
              <a:t>radio,width</a:t>
            </a:r>
            <a:r>
              <a:rPr lang="en-IN" sz="1750" dirty="0"/>
              <a:t>=25,value=1, command=choice)</a:t>
            </a:r>
          </a:p>
          <a:p>
            <a:pPr lvl="1" algn="just" fontAlgn="base">
              <a:lnSpc>
                <a:spcPct val="150000"/>
              </a:lnSpc>
            </a:pPr>
            <a:r>
              <a:rPr lang="en-IN" sz="1750" dirty="0"/>
              <a:t>rb1.grid(row=0)</a:t>
            </a:r>
          </a:p>
          <a:p>
            <a:pPr lvl="1" algn="just" fontAlgn="base">
              <a:lnSpc>
                <a:spcPct val="150000"/>
              </a:lnSpc>
            </a:pPr>
            <a:r>
              <a:rPr lang="en-IN" sz="1750" dirty="0"/>
              <a:t>rb2=</a:t>
            </a:r>
            <a:r>
              <a:rPr lang="en-IN" sz="1750" dirty="0" err="1"/>
              <a:t>Radiobutton</a:t>
            </a:r>
            <a:r>
              <a:rPr lang="en-IN" sz="1750" dirty="0"/>
              <a:t>(</a:t>
            </a:r>
            <a:r>
              <a:rPr lang="en-IN" sz="1750" dirty="0" err="1"/>
              <a:t>root,text</a:t>
            </a:r>
            <a:r>
              <a:rPr lang="en-IN" sz="1750" dirty="0"/>
              <a:t>='Blue', variable=</a:t>
            </a:r>
            <a:r>
              <a:rPr lang="en-IN" sz="1750" dirty="0" err="1"/>
              <a:t>radio,width</a:t>
            </a:r>
            <a:r>
              <a:rPr lang="en-IN" sz="1750" dirty="0"/>
              <a:t>=25,value=2, command=choice)</a:t>
            </a:r>
          </a:p>
          <a:p>
            <a:pPr lvl="1" algn="just" fontAlgn="base">
              <a:lnSpc>
                <a:spcPct val="150000"/>
              </a:lnSpc>
            </a:pPr>
            <a:r>
              <a:rPr lang="en-IN" sz="1750" dirty="0"/>
              <a:t>rb2.grid(row=1)</a:t>
            </a:r>
          </a:p>
          <a:p>
            <a:pPr lvl="1" algn="just" fontAlgn="base">
              <a:lnSpc>
                <a:spcPct val="150000"/>
              </a:lnSpc>
            </a:pPr>
            <a:r>
              <a:rPr lang="en-IN" sz="1750" dirty="0"/>
              <a:t>rb3=</a:t>
            </a:r>
            <a:r>
              <a:rPr lang="en-IN" sz="1750" dirty="0" err="1"/>
              <a:t>Radiobutton</a:t>
            </a:r>
            <a:r>
              <a:rPr lang="en-IN" sz="1750" dirty="0"/>
              <a:t>(</a:t>
            </a:r>
            <a:r>
              <a:rPr lang="en-IN" sz="1750" dirty="0" err="1"/>
              <a:t>root,text</a:t>
            </a:r>
            <a:r>
              <a:rPr lang="en-IN" sz="1750" dirty="0"/>
              <a:t>='Green', variable=</a:t>
            </a:r>
            <a:r>
              <a:rPr lang="en-IN" sz="1750" dirty="0" err="1"/>
              <a:t>radio,width</a:t>
            </a:r>
            <a:r>
              <a:rPr lang="en-IN" sz="1750" dirty="0"/>
              <a:t>=25,value=3, command=choice)</a:t>
            </a:r>
          </a:p>
          <a:p>
            <a:pPr lvl="1" algn="just" fontAlgn="base">
              <a:lnSpc>
                <a:spcPct val="150000"/>
              </a:lnSpc>
            </a:pPr>
            <a:r>
              <a:rPr lang="en-IN" sz="1750" dirty="0"/>
              <a:t>rb3.grid(row=3)</a:t>
            </a:r>
          </a:p>
          <a:p>
            <a:pPr lvl="1" algn="just" fontAlgn="base">
              <a:lnSpc>
                <a:spcPct val="150000"/>
              </a:lnSpc>
            </a:pPr>
            <a:r>
              <a:rPr lang="en-IN" sz="1750" dirty="0" err="1"/>
              <a:t>root.mainloop</a:t>
            </a:r>
            <a:r>
              <a:rPr lang="en-IN" sz="1750" dirty="0"/>
              <a:t>() </a:t>
            </a:r>
          </a:p>
          <a:p>
            <a:pPr lvl="1" algn="just" fontAlgn="base">
              <a:lnSpc>
                <a:spcPct val="150000"/>
              </a:lnSpc>
            </a:pPr>
            <a:endParaRPr lang="en-IN" sz="1750" dirty="0"/>
          </a:p>
        </p:txBody>
      </p:sp>
      <p:sp>
        <p:nvSpPr>
          <p:cNvPr id="2" name="TextBox 1"/>
          <p:cNvSpPr txBox="1"/>
          <p:nvPr/>
        </p:nvSpPr>
        <p:spPr>
          <a:xfrm>
            <a:off x="7761274" y="1593488"/>
            <a:ext cx="4450487" cy="2920030"/>
          </a:xfrm>
          <a:prstGeom prst="rect">
            <a:avLst/>
          </a:prstGeom>
          <a:noFill/>
        </p:spPr>
        <p:txBody>
          <a:bodyPr wrap="square" rtlCol="0">
            <a:spAutoFit/>
          </a:bodyPr>
          <a:lstStyle/>
          <a:p>
            <a:pPr lvl="1" algn="just" fontAlgn="base">
              <a:lnSpc>
                <a:spcPct val="150000"/>
              </a:lnSpc>
            </a:pPr>
            <a:r>
              <a:rPr lang="en-IN" sz="1750" dirty="0" err="1"/>
              <a:t>def</a:t>
            </a:r>
            <a:r>
              <a:rPr lang="en-IN" sz="1750" dirty="0"/>
              <a:t> choice():</a:t>
            </a:r>
          </a:p>
          <a:p>
            <a:pPr lvl="1" algn="just" fontAlgn="base">
              <a:lnSpc>
                <a:spcPct val="150000"/>
              </a:lnSpc>
            </a:pPr>
            <a:r>
              <a:rPr lang="en-IN" sz="1750" dirty="0"/>
              <a:t>    if(</a:t>
            </a:r>
            <a:r>
              <a:rPr lang="en-IN" sz="1750" dirty="0" err="1"/>
              <a:t>radio.get</a:t>
            </a:r>
            <a:r>
              <a:rPr lang="en-IN" sz="1750" dirty="0"/>
              <a:t>()==1):</a:t>
            </a:r>
          </a:p>
          <a:p>
            <a:pPr lvl="1" algn="just" fontAlgn="base">
              <a:lnSpc>
                <a:spcPct val="150000"/>
              </a:lnSpc>
            </a:pPr>
            <a:r>
              <a:rPr lang="en-IN" sz="1750" dirty="0"/>
              <a:t>        </a:t>
            </a:r>
            <a:r>
              <a:rPr lang="en-IN" sz="1750" dirty="0" err="1"/>
              <a:t>root.configure</a:t>
            </a:r>
            <a:r>
              <a:rPr lang="en-IN" sz="1750" dirty="0"/>
              <a:t>(background='red')</a:t>
            </a:r>
          </a:p>
          <a:p>
            <a:pPr lvl="1" algn="just" fontAlgn="base">
              <a:lnSpc>
                <a:spcPct val="150000"/>
              </a:lnSpc>
            </a:pPr>
            <a:r>
              <a:rPr lang="en-IN" sz="1750" dirty="0"/>
              <a:t>    </a:t>
            </a:r>
            <a:r>
              <a:rPr lang="en-IN" sz="1750" dirty="0" err="1"/>
              <a:t>elif</a:t>
            </a:r>
            <a:r>
              <a:rPr lang="en-IN" sz="1750" dirty="0"/>
              <a:t>(</a:t>
            </a:r>
            <a:r>
              <a:rPr lang="en-IN" sz="1750" dirty="0" err="1"/>
              <a:t>radio.get</a:t>
            </a:r>
            <a:r>
              <a:rPr lang="en-IN" sz="1750" dirty="0"/>
              <a:t>()==2):</a:t>
            </a:r>
          </a:p>
          <a:p>
            <a:pPr lvl="1" algn="just" fontAlgn="base">
              <a:lnSpc>
                <a:spcPct val="150000"/>
              </a:lnSpc>
            </a:pPr>
            <a:r>
              <a:rPr lang="en-IN" sz="1750" dirty="0"/>
              <a:t>        </a:t>
            </a:r>
            <a:r>
              <a:rPr lang="en-IN" sz="1750" dirty="0" err="1"/>
              <a:t>root.configure</a:t>
            </a:r>
            <a:r>
              <a:rPr lang="en-IN" sz="1750" dirty="0"/>
              <a:t>(background='blue')</a:t>
            </a:r>
          </a:p>
          <a:p>
            <a:pPr lvl="1" algn="just" fontAlgn="base">
              <a:lnSpc>
                <a:spcPct val="150000"/>
              </a:lnSpc>
            </a:pPr>
            <a:r>
              <a:rPr lang="en-IN" sz="1750" dirty="0"/>
              <a:t>    </a:t>
            </a:r>
            <a:r>
              <a:rPr lang="en-IN" sz="1750" dirty="0" err="1"/>
              <a:t>elif</a:t>
            </a:r>
            <a:r>
              <a:rPr lang="en-IN" sz="1750" dirty="0"/>
              <a:t>(</a:t>
            </a:r>
            <a:r>
              <a:rPr lang="en-IN" sz="1750" dirty="0" err="1"/>
              <a:t>radio.get</a:t>
            </a:r>
            <a:r>
              <a:rPr lang="en-IN" sz="1750" dirty="0"/>
              <a:t>()==3):</a:t>
            </a:r>
          </a:p>
          <a:p>
            <a:pPr lvl="1" algn="just" fontAlgn="base">
              <a:lnSpc>
                <a:spcPct val="150000"/>
              </a:lnSpc>
            </a:pPr>
            <a:r>
              <a:rPr lang="en-IN" sz="1750" dirty="0"/>
              <a:t>	</a:t>
            </a:r>
            <a:r>
              <a:rPr lang="en-IN" sz="1750" dirty="0" err="1"/>
              <a:t>root.configure</a:t>
            </a:r>
            <a:r>
              <a:rPr lang="en-IN" sz="1750" dirty="0"/>
              <a:t>(background='green')</a:t>
            </a:r>
            <a:endParaRPr lang="en-IN" dirty="0"/>
          </a:p>
        </p:txBody>
      </p:sp>
      <p:pic>
        <p:nvPicPr>
          <p:cNvPr id="4" name="Picture 3"/>
          <p:cNvPicPr>
            <a:picLocks noChangeAspect="1"/>
          </p:cNvPicPr>
          <p:nvPr/>
        </p:nvPicPr>
        <p:blipFill>
          <a:blip r:embed="rId3"/>
          <a:stretch>
            <a:fillRect/>
          </a:stretch>
        </p:blipFill>
        <p:spPr>
          <a:xfrm>
            <a:off x="9638708" y="4513518"/>
            <a:ext cx="1733550" cy="1954493"/>
          </a:xfrm>
          <a:prstGeom prst="rect">
            <a:avLst/>
          </a:prstGeom>
        </p:spPr>
      </p:pic>
    </p:spTree>
    <p:extLst>
      <p:ext uri="{BB962C8B-B14F-4D97-AF65-F5344CB8AC3E}">
        <p14:creationId xmlns:p14="http://schemas.microsoft.com/office/powerpoint/2010/main" val="12257210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426173"/>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76565" y="59054"/>
            <a:ext cx="7637880" cy="369332"/>
          </a:xfrm>
          <a:prstGeom prst="rect">
            <a:avLst/>
          </a:prstGeom>
        </p:spPr>
        <p:txBody>
          <a:bodyPr vert="horz" wrap="square" lIns="0" tIns="0" rIns="0" bIns="0" rtlCol="0">
            <a:spAutoFit/>
          </a:bodyPr>
          <a:lstStyle/>
          <a:p>
            <a:pPr marL="15875"/>
            <a:r>
              <a:rPr lang="en-US" sz="2400" b="1" spc="13" dirty="0">
                <a:solidFill>
                  <a:srgbClr val="010103"/>
                </a:solidFill>
                <a:latin typeface="Arial"/>
                <a:cs typeface="Arial"/>
              </a:rPr>
              <a:t>Scale</a:t>
            </a:r>
            <a:endParaRPr sz="2400" b="1" dirty="0">
              <a:latin typeface="Arial"/>
              <a:cs typeface="Arial"/>
            </a:endParaRPr>
          </a:p>
        </p:txBody>
      </p:sp>
      <p:sp>
        <p:nvSpPr>
          <p:cNvPr id="27" name="object 20"/>
          <p:cNvSpPr/>
          <p:nvPr/>
        </p:nvSpPr>
        <p:spPr>
          <a:xfrm flipV="1">
            <a:off x="0" y="6694032"/>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sp>
        <p:nvSpPr>
          <p:cNvPr id="29" name="Rectangle 28"/>
          <p:cNvSpPr/>
          <p:nvPr/>
        </p:nvSpPr>
        <p:spPr>
          <a:xfrm>
            <a:off x="31953" y="490867"/>
            <a:ext cx="12105504" cy="6118858"/>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7" name="object 12"/>
          <p:cNvSpPr txBox="1"/>
          <p:nvPr/>
        </p:nvSpPr>
        <p:spPr>
          <a:xfrm>
            <a:off x="176258" y="518290"/>
            <a:ext cx="11812590" cy="5782352"/>
          </a:xfrm>
          <a:prstGeom prst="rect">
            <a:avLst/>
          </a:prstGeom>
        </p:spPr>
        <p:txBody>
          <a:bodyPr vert="horz" wrap="square" lIns="0" tIns="0" rIns="0" bIns="0" numCol="1" rtlCol="0">
            <a:spAutoFit/>
          </a:bodyPr>
          <a:lstStyle/>
          <a:p>
            <a:pPr marL="285750" indent="-285750" algn="just" fontAlgn="base">
              <a:lnSpc>
                <a:spcPct val="150000"/>
              </a:lnSpc>
              <a:buFont typeface="Arial" panose="020B0604020202020204" pitchFamily="34" charset="0"/>
              <a:buChar char="•"/>
            </a:pPr>
            <a:r>
              <a:rPr lang="en-IN" sz="1750" dirty="0"/>
              <a:t>Scale widget is used to implement the graphical slider to the python application so that the user can slide through the range of values shown on the slider and select the one among them. We can control the minimum and maximum values along with the resolution of the scale. It provides an alternative to the Entry widget when the user is forced to select only one value from the given range of values.</a:t>
            </a:r>
          </a:p>
          <a:p>
            <a:pPr marL="285750" indent="-285750" algn="just" fontAlgn="base">
              <a:lnSpc>
                <a:spcPct val="150000"/>
              </a:lnSpc>
              <a:buFont typeface="Arial" panose="020B0604020202020204" pitchFamily="34" charset="0"/>
              <a:buChar char="•"/>
            </a:pPr>
            <a:r>
              <a:rPr lang="en-IN" sz="1750" b="1" dirty="0"/>
              <a:t>Syntax</a:t>
            </a:r>
          </a:p>
          <a:p>
            <a:pPr algn="just" fontAlgn="base">
              <a:lnSpc>
                <a:spcPct val="150000"/>
              </a:lnSpc>
            </a:pPr>
            <a:r>
              <a:rPr lang="en-IN" sz="1750" dirty="0"/>
              <a:t>	</a:t>
            </a:r>
            <a:r>
              <a:rPr lang="en-IN" sz="1750" i="1" dirty="0"/>
              <a:t>w = Scale(top, options) </a:t>
            </a:r>
          </a:p>
          <a:p>
            <a:pPr algn="just" fontAlgn="base">
              <a:lnSpc>
                <a:spcPct val="150000"/>
              </a:lnSpc>
            </a:pPr>
            <a:r>
              <a:rPr lang="en-IN" sz="1750" b="1" i="1" dirty="0"/>
              <a:t>Example:</a:t>
            </a:r>
          </a:p>
          <a:p>
            <a:pPr marL="0" lvl="1" algn="just" fontAlgn="base"/>
            <a:r>
              <a:rPr lang="en-IN" sz="1600" dirty="0"/>
              <a:t>from </a:t>
            </a:r>
            <a:r>
              <a:rPr lang="en-IN" sz="1600" dirty="0" err="1"/>
              <a:t>tkinter</a:t>
            </a:r>
            <a:r>
              <a:rPr lang="en-IN" sz="1600" dirty="0"/>
              <a:t> import </a:t>
            </a:r>
            <a:r>
              <a:rPr lang="en-IN" sz="1600" dirty="0" err="1"/>
              <a:t>messagebox</a:t>
            </a:r>
            <a:endParaRPr lang="en-IN" sz="1600" dirty="0"/>
          </a:p>
          <a:p>
            <a:pPr marL="0" lvl="1" algn="just" fontAlgn="base"/>
            <a:r>
              <a:rPr lang="en-IN" sz="1600" dirty="0"/>
              <a:t>root= </a:t>
            </a:r>
            <a:r>
              <a:rPr lang="en-IN" sz="1600" dirty="0" err="1"/>
              <a:t>Tk</a:t>
            </a:r>
            <a:r>
              <a:rPr lang="en-IN" sz="1600" dirty="0"/>
              <a:t>()</a:t>
            </a:r>
          </a:p>
          <a:p>
            <a:pPr marL="0" lvl="1" algn="just" fontAlgn="base"/>
            <a:r>
              <a:rPr lang="en-IN" sz="1600" dirty="0" err="1"/>
              <a:t>root.title</a:t>
            </a:r>
            <a:r>
              <a:rPr lang="en-IN" sz="1600" dirty="0"/>
              <a:t>('Scale Demo')</a:t>
            </a:r>
          </a:p>
          <a:p>
            <a:pPr marL="0" lvl="1" algn="just" fontAlgn="base"/>
            <a:r>
              <a:rPr lang="en-IN" sz="1600" dirty="0" err="1"/>
              <a:t>root.geometry</a:t>
            </a:r>
            <a:r>
              <a:rPr lang="en-IN" sz="1600" dirty="0"/>
              <a:t>("200x200")</a:t>
            </a:r>
          </a:p>
          <a:p>
            <a:pPr marL="0" lvl="1" algn="just" fontAlgn="base"/>
            <a:r>
              <a:rPr lang="en-IN" sz="1600" dirty="0" err="1"/>
              <a:t>def</a:t>
            </a:r>
            <a:r>
              <a:rPr lang="en-IN" sz="1600" dirty="0"/>
              <a:t> slide():</a:t>
            </a:r>
          </a:p>
          <a:p>
            <a:pPr marL="0" lvl="1" algn="just" fontAlgn="base"/>
            <a:r>
              <a:rPr lang="en-IN" sz="1600" dirty="0"/>
              <a:t>    </a:t>
            </a:r>
            <a:r>
              <a:rPr lang="en-IN" sz="1600" dirty="0" err="1"/>
              <a:t>msg</a:t>
            </a:r>
            <a:r>
              <a:rPr lang="en-IN" sz="1600" dirty="0"/>
              <a:t> = </a:t>
            </a:r>
            <a:r>
              <a:rPr lang="en-IN" sz="1600" dirty="0" err="1"/>
              <a:t>messagebox.showinfo</a:t>
            </a:r>
            <a:r>
              <a:rPr lang="en-IN" sz="1600" dirty="0"/>
              <a:t>( "GUI Event Demo",</a:t>
            </a:r>
            <a:r>
              <a:rPr lang="en-IN" sz="1600" dirty="0" err="1"/>
              <a:t>v.get</a:t>
            </a:r>
            <a:r>
              <a:rPr lang="en-IN" sz="1600" dirty="0"/>
              <a:t>())</a:t>
            </a:r>
          </a:p>
          <a:p>
            <a:pPr marL="0" lvl="1" algn="just" fontAlgn="base"/>
            <a:r>
              <a:rPr lang="en-IN" sz="1600" dirty="0"/>
              <a:t>v = </a:t>
            </a:r>
            <a:r>
              <a:rPr lang="en-IN" sz="1600" dirty="0" err="1"/>
              <a:t>DoubleVar</a:t>
            </a:r>
            <a:r>
              <a:rPr lang="en-IN" sz="1600" dirty="0"/>
              <a:t>()  </a:t>
            </a:r>
          </a:p>
          <a:p>
            <a:pPr marL="0" lvl="1" algn="just" fontAlgn="base"/>
            <a:r>
              <a:rPr lang="en-IN" sz="1600" dirty="0"/>
              <a:t>scale = Scale( root, variable = v, from_ = 1, to = 50, orient = HORIZONTAL)  </a:t>
            </a:r>
          </a:p>
          <a:p>
            <a:pPr marL="0" lvl="1" algn="just" fontAlgn="base"/>
            <a:r>
              <a:rPr lang="en-IN" sz="1600" dirty="0" err="1"/>
              <a:t>scale.pack</a:t>
            </a:r>
            <a:r>
              <a:rPr lang="en-IN" sz="1600" dirty="0"/>
              <a:t>(anchor=CENTER)</a:t>
            </a:r>
          </a:p>
          <a:p>
            <a:pPr marL="0" lvl="1" algn="just" fontAlgn="base"/>
            <a:r>
              <a:rPr lang="en-IN" sz="1600" dirty="0" err="1"/>
              <a:t>btn</a:t>
            </a:r>
            <a:r>
              <a:rPr lang="en-IN" sz="1600" dirty="0"/>
              <a:t> = Button(root, text="Value", command=slide)  </a:t>
            </a:r>
          </a:p>
          <a:p>
            <a:pPr marL="0" lvl="1" algn="just" fontAlgn="base"/>
            <a:r>
              <a:rPr lang="en-IN" sz="1600" dirty="0" err="1"/>
              <a:t>btn.pack</a:t>
            </a:r>
            <a:r>
              <a:rPr lang="en-IN" sz="1600" dirty="0"/>
              <a:t>(anchor=CENTER)  </a:t>
            </a:r>
          </a:p>
          <a:p>
            <a:pPr marL="0" lvl="1" algn="just" fontAlgn="base"/>
            <a:r>
              <a:rPr lang="en-IN" sz="1600" dirty="0" err="1"/>
              <a:t>root.mainloop</a:t>
            </a:r>
            <a:r>
              <a:rPr lang="en-IN" sz="1600" dirty="0"/>
              <a:t>() </a:t>
            </a:r>
          </a:p>
        </p:txBody>
      </p:sp>
      <p:pic>
        <p:nvPicPr>
          <p:cNvPr id="6" name="Picture 5"/>
          <p:cNvPicPr>
            <a:picLocks noChangeAspect="1"/>
          </p:cNvPicPr>
          <p:nvPr/>
        </p:nvPicPr>
        <p:blipFill>
          <a:blip r:embed="rId3"/>
          <a:stretch>
            <a:fillRect/>
          </a:stretch>
        </p:blipFill>
        <p:spPr>
          <a:xfrm>
            <a:off x="7253007" y="2722815"/>
            <a:ext cx="2854211" cy="2978737"/>
          </a:xfrm>
          <a:prstGeom prst="rect">
            <a:avLst/>
          </a:prstGeom>
        </p:spPr>
      </p:pic>
    </p:spTree>
    <p:extLst>
      <p:ext uri="{BB962C8B-B14F-4D97-AF65-F5344CB8AC3E}">
        <p14:creationId xmlns:p14="http://schemas.microsoft.com/office/powerpoint/2010/main" val="20053127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426173"/>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76565" y="59054"/>
            <a:ext cx="7637880" cy="369332"/>
          </a:xfrm>
          <a:prstGeom prst="rect">
            <a:avLst/>
          </a:prstGeom>
        </p:spPr>
        <p:txBody>
          <a:bodyPr vert="horz" wrap="square" lIns="0" tIns="0" rIns="0" bIns="0" rtlCol="0">
            <a:spAutoFit/>
          </a:bodyPr>
          <a:lstStyle/>
          <a:p>
            <a:pPr marL="15875"/>
            <a:r>
              <a:rPr lang="en-US" sz="2400" b="1" spc="13" dirty="0" err="1">
                <a:solidFill>
                  <a:srgbClr val="010103"/>
                </a:solidFill>
                <a:latin typeface="Arial"/>
                <a:cs typeface="Arial"/>
              </a:rPr>
              <a:t>Spinbox</a:t>
            </a:r>
            <a:endParaRPr sz="2400" b="1" dirty="0">
              <a:latin typeface="Arial"/>
              <a:cs typeface="Arial"/>
            </a:endParaRPr>
          </a:p>
        </p:txBody>
      </p:sp>
      <p:sp>
        <p:nvSpPr>
          <p:cNvPr id="27" name="object 20"/>
          <p:cNvSpPr/>
          <p:nvPr/>
        </p:nvSpPr>
        <p:spPr>
          <a:xfrm flipV="1">
            <a:off x="0" y="6694032"/>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sp>
        <p:nvSpPr>
          <p:cNvPr id="29" name="Rectangle 28"/>
          <p:cNvSpPr/>
          <p:nvPr/>
        </p:nvSpPr>
        <p:spPr>
          <a:xfrm>
            <a:off x="31953" y="490867"/>
            <a:ext cx="12105504" cy="6118858"/>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7" name="object 12"/>
          <p:cNvSpPr txBox="1"/>
          <p:nvPr/>
        </p:nvSpPr>
        <p:spPr>
          <a:xfrm>
            <a:off x="176258" y="518290"/>
            <a:ext cx="11812590" cy="5713102"/>
          </a:xfrm>
          <a:prstGeom prst="rect">
            <a:avLst/>
          </a:prstGeom>
        </p:spPr>
        <p:txBody>
          <a:bodyPr vert="horz" wrap="square" lIns="0" tIns="0" rIns="0" bIns="0" numCol="1" rtlCol="0">
            <a:spAutoFit/>
          </a:bodyPr>
          <a:lstStyle/>
          <a:p>
            <a:pPr marL="285750" indent="-285750" algn="just" fontAlgn="base">
              <a:lnSpc>
                <a:spcPct val="150000"/>
              </a:lnSpc>
              <a:buFont typeface="Arial" panose="020B0604020202020204" pitchFamily="34" charset="0"/>
              <a:buChar char="•"/>
            </a:pPr>
            <a:r>
              <a:rPr lang="en-IN" sz="1750" dirty="0"/>
              <a:t>The </a:t>
            </a:r>
            <a:r>
              <a:rPr lang="en-IN" sz="1750" dirty="0" err="1"/>
              <a:t>Spinbox</a:t>
            </a:r>
            <a:r>
              <a:rPr lang="en-IN" sz="1750" dirty="0"/>
              <a:t> widget is an alternative to the Entry widget. It provides the range of values to the user, out of which, the user can select the one.</a:t>
            </a:r>
          </a:p>
          <a:p>
            <a:pPr algn="just" fontAlgn="base">
              <a:lnSpc>
                <a:spcPct val="150000"/>
              </a:lnSpc>
            </a:pPr>
            <a:r>
              <a:rPr lang="en-IN" sz="1750" b="1" dirty="0"/>
              <a:t>Syntax</a:t>
            </a:r>
          </a:p>
          <a:p>
            <a:pPr algn="just" fontAlgn="base">
              <a:lnSpc>
                <a:spcPct val="150000"/>
              </a:lnSpc>
            </a:pPr>
            <a:r>
              <a:rPr lang="en-IN" sz="1750" dirty="0"/>
              <a:t>	</a:t>
            </a:r>
            <a:r>
              <a:rPr lang="en-IN" sz="1750" i="1" dirty="0"/>
              <a:t>w = </a:t>
            </a:r>
            <a:r>
              <a:rPr lang="en-IN" sz="1750" i="1" dirty="0" err="1"/>
              <a:t>Spinbox</a:t>
            </a:r>
            <a:r>
              <a:rPr lang="en-IN" sz="1750" i="1" dirty="0"/>
              <a:t>(top, options) </a:t>
            </a:r>
          </a:p>
          <a:p>
            <a:pPr algn="just" fontAlgn="base">
              <a:lnSpc>
                <a:spcPct val="150000"/>
              </a:lnSpc>
            </a:pPr>
            <a:r>
              <a:rPr lang="en-IN" sz="1750" b="1" i="1" dirty="0"/>
              <a:t>Example:</a:t>
            </a:r>
          </a:p>
          <a:p>
            <a:pPr marL="0" lvl="1" algn="just" fontAlgn="base"/>
            <a:r>
              <a:rPr lang="en-IN" sz="1600" dirty="0"/>
              <a:t>from </a:t>
            </a:r>
            <a:r>
              <a:rPr lang="en-IN" sz="1600" dirty="0" err="1"/>
              <a:t>tkinter</a:t>
            </a:r>
            <a:r>
              <a:rPr lang="en-IN" sz="1600" dirty="0"/>
              <a:t> import *</a:t>
            </a:r>
          </a:p>
          <a:p>
            <a:pPr marL="0" lvl="1" algn="just" fontAlgn="base"/>
            <a:r>
              <a:rPr lang="en-IN" sz="1600" dirty="0"/>
              <a:t>from </a:t>
            </a:r>
            <a:r>
              <a:rPr lang="en-IN" sz="1600" dirty="0" err="1"/>
              <a:t>tkinter</a:t>
            </a:r>
            <a:r>
              <a:rPr lang="en-IN" sz="1600" dirty="0"/>
              <a:t> import </a:t>
            </a:r>
            <a:r>
              <a:rPr lang="en-IN" sz="1600" dirty="0" err="1"/>
              <a:t>messagebox</a:t>
            </a:r>
            <a:endParaRPr lang="en-IN" sz="1600" dirty="0"/>
          </a:p>
          <a:p>
            <a:pPr marL="0" lvl="1" algn="just" fontAlgn="base"/>
            <a:endParaRPr lang="en-IN" sz="1600" dirty="0"/>
          </a:p>
          <a:p>
            <a:pPr marL="0" lvl="1" algn="just" fontAlgn="base"/>
            <a:r>
              <a:rPr lang="en-IN" sz="1600" dirty="0"/>
              <a:t>root= </a:t>
            </a:r>
            <a:r>
              <a:rPr lang="en-IN" sz="1600" dirty="0" err="1"/>
              <a:t>Tk</a:t>
            </a:r>
            <a:r>
              <a:rPr lang="en-IN" sz="1600" dirty="0"/>
              <a:t>()</a:t>
            </a:r>
          </a:p>
          <a:p>
            <a:pPr marL="0" lvl="1" algn="just" fontAlgn="base"/>
            <a:r>
              <a:rPr lang="en-IN" sz="1600" dirty="0" err="1"/>
              <a:t>root.title</a:t>
            </a:r>
            <a:r>
              <a:rPr lang="en-IN" sz="1600" dirty="0"/>
              <a:t>('Scale Demo')</a:t>
            </a:r>
          </a:p>
          <a:p>
            <a:pPr marL="0" lvl="1" algn="just" fontAlgn="base"/>
            <a:r>
              <a:rPr lang="en-IN" sz="1600" dirty="0" err="1"/>
              <a:t>root.geometry</a:t>
            </a:r>
            <a:r>
              <a:rPr lang="en-IN" sz="1600" dirty="0"/>
              <a:t>("200x200")</a:t>
            </a:r>
          </a:p>
          <a:p>
            <a:pPr marL="0" lvl="1" algn="just" fontAlgn="base"/>
            <a:endParaRPr lang="en-IN" sz="1600" dirty="0"/>
          </a:p>
          <a:p>
            <a:pPr marL="0" lvl="1" algn="just" fontAlgn="base"/>
            <a:r>
              <a:rPr lang="en-IN" sz="1600" dirty="0" err="1"/>
              <a:t>def</a:t>
            </a:r>
            <a:r>
              <a:rPr lang="en-IN" sz="1600" dirty="0"/>
              <a:t> slide():</a:t>
            </a:r>
          </a:p>
          <a:p>
            <a:pPr marL="0" lvl="1" algn="just" fontAlgn="base"/>
            <a:r>
              <a:rPr lang="en-IN" sz="1600" dirty="0"/>
              <a:t>    </a:t>
            </a:r>
            <a:r>
              <a:rPr lang="en-IN" sz="1600" dirty="0" err="1"/>
              <a:t>msg</a:t>
            </a:r>
            <a:r>
              <a:rPr lang="en-IN" sz="1600" dirty="0"/>
              <a:t> = </a:t>
            </a:r>
            <a:r>
              <a:rPr lang="en-IN" sz="1600" dirty="0" err="1"/>
              <a:t>messagebox.showinfo</a:t>
            </a:r>
            <a:r>
              <a:rPr lang="en-IN" sz="1600" dirty="0"/>
              <a:t>( "</a:t>
            </a:r>
            <a:r>
              <a:rPr lang="en-IN" sz="1600" dirty="0" err="1"/>
              <a:t>SpinBox</a:t>
            </a:r>
            <a:r>
              <a:rPr lang="en-IN" sz="1600" dirty="0"/>
              <a:t> Event Demo",</a:t>
            </a:r>
            <a:r>
              <a:rPr lang="en-IN" sz="1600" dirty="0" err="1"/>
              <a:t>spin.get</a:t>
            </a:r>
            <a:r>
              <a:rPr lang="en-IN" sz="1600" dirty="0"/>
              <a:t>())</a:t>
            </a:r>
          </a:p>
          <a:p>
            <a:pPr marL="0" lvl="1" algn="just" fontAlgn="base"/>
            <a:r>
              <a:rPr lang="en-IN" sz="1600" dirty="0"/>
              <a:t>  </a:t>
            </a:r>
          </a:p>
          <a:p>
            <a:pPr marL="0" lvl="1" algn="just" fontAlgn="base"/>
            <a:r>
              <a:rPr lang="en-IN" sz="1600" dirty="0"/>
              <a:t>spin = </a:t>
            </a:r>
            <a:r>
              <a:rPr lang="en-IN" sz="1600" dirty="0" err="1"/>
              <a:t>Spinbox</a:t>
            </a:r>
            <a:r>
              <a:rPr lang="en-IN" sz="1600" dirty="0"/>
              <a:t>(root, from_= 0, to = 25)  </a:t>
            </a:r>
          </a:p>
          <a:p>
            <a:pPr marL="0" lvl="1" algn="just" fontAlgn="base"/>
            <a:r>
              <a:rPr lang="en-IN" sz="1600" dirty="0" err="1"/>
              <a:t>spin.pack</a:t>
            </a:r>
            <a:r>
              <a:rPr lang="en-IN" sz="1600" dirty="0"/>
              <a:t>(anchor=CENTER)  </a:t>
            </a:r>
          </a:p>
          <a:p>
            <a:pPr marL="0" lvl="1" algn="just" fontAlgn="base"/>
            <a:r>
              <a:rPr lang="en-IN" sz="1600" dirty="0" err="1"/>
              <a:t>btn</a:t>
            </a:r>
            <a:r>
              <a:rPr lang="en-IN" sz="1600" dirty="0"/>
              <a:t> = Button(root, text="Value", command=slide)  </a:t>
            </a:r>
          </a:p>
          <a:p>
            <a:pPr marL="0" lvl="1" algn="just" fontAlgn="base"/>
            <a:r>
              <a:rPr lang="en-IN" sz="1600" dirty="0" err="1"/>
              <a:t>btn.pack</a:t>
            </a:r>
            <a:r>
              <a:rPr lang="en-IN" sz="1600" dirty="0"/>
              <a:t>(anchor=CENTER)  </a:t>
            </a:r>
          </a:p>
          <a:p>
            <a:pPr marL="0" lvl="1" algn="just" fontAlgn="base"/>
            <a:r>
              <a:rPr lang="en-IN" sz="1600" dirty="0" err="1"/>
              <a:t>root.mainloop</a:t>
            </a:r>
            <a:r>
              <a:rPr lang="en-IN" sz="1600" dirty="0"/>
              <a:t>() </a:t>
            </a:r>
          </a:p>
        </p:txBody>
      </p:sp>
      <p:pic>
        <p:nvPicPr>
          <p:cNvPr id="10" name="Picture 9"/>
          <p:cNvPicPr>
            <a:picLocks noChangeAspect="1"/>
          </p:cNvPicPr>
          <p:nvPr/>
        </p:nvPicPr>
        <p:blipFill>
          <a:blip r:embed="rId3"/>
          <a:stretch>
            <a:fillRect/>
          </a:stretch>
        </p:blipFill>
        <p:spPr>
          <a:xfrm>
            <a:off x="7714445" y="2373958"/>
            <a:ext cx="2639790" cy="3180625"/>
          </a:xfrm>
          <a:prstGeom prst="rect">
            <a:avLst/>
          </a:prstGeom>
        </p:spPr>
      </p:pic>
    </p:spTree>
    <p:extLst>
      <p:ext uri="{BB962C8B-B14F-4D97-AF65-F5344CB8AC3E}">
        <p14:creationId xmlns:p14="http://schemas.microsoft.com/office/powerpoint/2010/main" val="21685087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426173"/>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76565" y="59054"/>
            <a:ext cx="7637880" cy="369332"/>
          </a:xfrm>
          <a:prstGeom prst="rect">
            <a:avLst/>
          </a:prstGeom>
        </p:spPr>
        <p:txBody>
          <a:bodyPr vert="horz" wrap="square" lIns="0" tIns="0" rIns="0" bIns="0" rtlCol="0">
            <a:spAutoFit/>
          </a:bodyPr>
          <a:lstStyle/>
          <a:p>
            <a:pPr marL="15875"/>
            <a:r>
              <a:rPr lang="en-US" sz="2400" b="1" spc="13" dirty="0" err="1">
                <a:solidFill>
                  <a:srgbClr val="010103"/>
                </a:solidFill>
                <a:latin typeface="Arial"/>
                <a:cs typeface="Arial"/>
              </a:rPr>
              <a:t>Menubutton</a:t>
            </a:r>
            <a:endParaRPr sz="2400" b="1" dirty="0">
              <a:latin typeface="Arial"/>
              <a:cs typeface="Arial"/>
            </a:endParaRPr>
          </a:p>
        </p:txBody>
      </p:sp>
      <p:sp>
        <p:nvSpPr>
          <p:cNvPr id="27" name="object 20"/>
          <p:cNvSpPr/>
          <p:nvPr/>
        </p:nvSpPr>
        <p:spPr>
          <a:xfrm flipV="1">
            <a:off x="0" y="6694032"/>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sp>
        <p:nvSpPr>
          <p:cNvPr id="29" name="Rectangle 28"/>
          <p:cNvSpPr/>
          <p:nvPr/>
        </p:nvSpPr>
        <p:spPr>
          <a:xfrm>
            <a:off x="31953" y="490867"/>
            <a:ext cx="12105504" cy="6118858"/>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7" name="object 12"/>
          <p:cNvSpPr txBox="1"/>
          <p:nvPr/>
        </p:nvSpPr>
        <p:spPr>
          <a:xfrm>
            <a:off x="176258" y="518290"/>
            <a:ext cx="11812590" cy="5624617"/>
          </a:xfrm>
          <a:prstGeom prst="rect">
            <a:avLst/>
          </a:prstGeom>
        </p:spPr>
        <p:txBody>
          <a:bodyPr vert="horz" wrap="square" lIns="0" tIns="0" rIns="0" bIns="0" numCol="1" rtlCol="0">
            <a:spAutoFit/>
          </a:bodyPr>
          <a:lstStyle/>
          <a:p>
            <a:pPr marL="285750" indent="-285750" algn="just" fontAlgn="base">
              <a:lnSpc>
                <a:spcPct val="150000"/>
              </a:lnSpc>
              <a:buFont typeface="Arial" panose="020B0604020202020204" pitchFamily="34" charset="0"/>
              <a:buChar char="•"/>
            </a:pPr>
            <a:r>
              <a:rPr lang="en-IN" sz="1750" dirty="0" err="1"/>
              <a:t>Menubutton</a:t>
            </a:r>
            <a:r>
              <a:rPr lang="en-IN" sz="1750" dirty="0"/>
              <a:t> widget can be defined as the drop-down menu that is shown to the user all the time. It is used to provide the user a option to select the appropriate choice exist within the application.</a:t>
            </a:r>
          </a:p>
          <a:p>
            <a:pPr algn="just" fontAlgn="base">
              <a:lnSpc>
                <a:spcPct val="150000"/>
              </a:lnSpc>
            </a:pPr>
            <a:r>
              <a:rPr lang="en-IN" sz="1750" b="1" dirty="0"/>
              <a:t>Syntax</a:t>
            </a:r>
          </a:p>
          <a:p>
            <a:pPr algn="just" fontAlgn="base">
              <a:lnSpc>
                <a:spcPct val="150000"/>
              </a:lnSpc>
            </a:pPr>
            <a:r>
              <a:rPr lang="en-IN" sz="1750" dirty="0"/>
              <a:t>	</a:t>
            </a:r>
            <a:r>
              <a:rPr lang="en-IN" sz="1750" i="1" dirty="0"/>
              <a:t>w = </a:t>
            </a:r>
            <a:r>
              <a:rPr lang="en-IN" sz="1750" i="1" dirty="0" err="1"/>
              <a:t>Menubutton</a:t>
            </a:r>
            <a:r>
              <a:rPr lang="en-IN" sz="1750" i="1" dirty="0"/>
              <a:t>(Top, options) </a:t>
            </a:r>
          </a:p>
          <a:p>
            <a:pPr algn="just" fontAlgn="base">
              <a:lnSpc>
                <a:spcPct val="150000"/>
              </a:lnSpc>
            </a:pPr>
            <a:r>
              <a:rPr lang="en-IN" sz="1750" b="1" i="1" dirty="0"/>
              <a:t>Example:</a:t>
            </a:r>
          </a:p>
          <a:p>
            <a:pPr algn="just" fontAlgn="base">
              <a:lnSpc>
                <a:spcPct val="150000"/>
              </a:lnSpc>
            </a:pPr>
            <a:endParaRPr lang="en-IN" sz="1750" b="1" i="1" dirty="0"/>
          </a:p>
          <a:p>
            <a:pPr marL="0" lvl="1" algn="just" fontAlgn="base"/>
            <a:r>
              <a:rPr lang="en-IN" sz="1600" dirty="0"/>
              <a:t>from </a:t>
            </a:r>
            <a:r>
              <a:rPr lang="en-IN" sz="1600" dirty="0" err="1"/>
              <a:t>tkinter</a:t>
            </a:r>
            <a:r>
              <a:rPr lang="en-IN" sz="1600" dirty="0"/>
              <a:t> import *</a:t>
            </a:r>
          </a:p>
          <a:p>
            <a:pPr marL="0" lvl="1" algn="just" fontAlgn="base"/>
            <a:r>
              <a:rPr lang="en-IN" sz="1600" dirty="0"/>
              <a:t>from </a:t>
            </a:r>
            <a:r>
              <a:rPr lang="en-IN" sz="1600" dirty="0" err="1"/>
              <a:t>tkinter</a:t>
            </a:r>
            <a:r>
              <a:rPr lang="en-IN" sz="1600" dirty="0"/>
              <a:t> import </a:t>
            </a:r>
            <a:r>
              <a:rPr lang="en-IN" sz="1600" dirty="0" err="1"/>
              <a:t>messagebox</a:t>
            </a:r>
            <a:endParaRPr lang="en-IN" sz="1600" dirty="0"/>
          </a:p>
          <a:p>
            <a:pPr marL="0" lvl="1" algn="just" fontAlgn="base"/>
            <a:r>
              <a:rPr lang="en-IN" sz="1600" dirty="0"/>
              <a:t>root= </a:t>
            </a:r>
            <a:r>
              <a:rPr lang="en-IN" sz="1600" dirty="0" err="1"/>
              <a:t>Tk</a:t>
            </a:r>
            <a:r>
              <a:rPr lang="en-IN" sz="1600" dirty="0"/>
              <a:t>()</a:t>
            </a:r>
          </a:p>
          <a:p>
            <a:pPr marL="0" lvl="1" algn="just" fontAlgn="base"/>
            <a:r>
              <a:rPr lang="en-IN" sz="1600" dirty="0" err="1"/>
              <a:t>root.title</a:t>
            </a:r>
            <a:r>
              <a:rPr lang="en-IN" sz="1600" dirty="0"/>
              <a:t>('Scale Demo')</a:t>
            </a:r>
          </a:p>
          <a:p>
            <a:pPr marL="0" lvl="1" algn="just" fontAlgn="base"/>
            <a:r>
              <a:rPr lang="en-IN" sz="1600" dirty="0" err="1"/>
              <a:t>root.geometry</a:t>
            </a:r>
            <a:r>
              <a:rPr lang="en-IN" sz="1600" dirty="0"/>
              <a:t>("200x200")</a:t>
            </a:r>
          </a:p>
          <a:p>
            <a:pPr marL="0" lvl="1" algn="just" fontAlgn="base"/>
            <a:r>
              <a:rPr lang="en-IN" sz="1600" dirty="0" err="1"/>
              <a:t>menubutton</a:t>
            </a:r>
            <a:r>
              <a:rPr lang="en-IN" sz="1600" dirty="0"/>
              <a:t> = </a:t>
            </a:r>
            <a:r>
              <a:rPr lang="en-IN" sz="1600" dirty="0" err="1"/>
              <a:t>Menubutton</a:t>
            </a:r>
            <a:r>
              <a:rPr lang="en-IN" sz="1600" dirty="0"/>
              <a:t>(root, text = "File", relief = FLAT)  </a:t>
            </a:r>
          </a:p>
          <a:p>
            <a:pPr marL="0" lvl="1" algn="just" fontAlgn="base"/>
            <a:r>
              <a:rPr lang="en-IN" sz="1600" dirty="0" err="1"/>
              <a:t>menubutton.grid</a:t>
            </a:r>
            <a:r>
              <a:rPr lang="en-IN" sz="1600" dirty="0"/>
              <a:t>()  </a:t>
            </a:r>
          </a:p>
          <a:p>
            <a:pPr marL="0" lvl="1" algn="just" fontAlgn="base"/>
            <a:r>
              <a:rPr lang="en-IN" sz="1600" dirty="0" err="1"/>
              <a:t>menubutton.menu</a:t>
            </a:r>
            <a:r>
              <a:rPr lang="en-IN" sz="1600" dirty="0"/>
              <a:t> = Menu(</a:t>
            </a:r>
            <a:r>
              <a:rPr lang="en-IN" sz="1600" dirty="0" err="1"/>
              <a:t>menubutton</a:t>
            </a:r>
            <a:r>
              <a:rPr lang="en-IN" sz="1600" dirty="0"/>
              <a:t>)  </a:t>
            </a:r>
          </a:p>
          <a:p>
            <a:pPr marL="0" lvl="1" algn="just" fontAlgn="base"/>
            <a:r>
              <a:rPr lang="en-IN" sz="1600" dirty="0" err="1"/>
              <a:t>menubutton</a:t>
            </a:r>
            <a:r>
              <a:rPr lang="en-IN" sz="1600" dirty="0"/>
              <a:t>["menu"]=</a:t>
            </a:r>
            <a:r>
              <a:rPr lang="en-IN" sz="1600" dirty="0" err="1"/>
              <a:t>menubutton.menu</a:t>
            </a:r>
            <a:r>
              <a:rPr lang="en-IN" sz="1600" dirty="0"/>
              <a:t>  </a:t>
            </a:r>
          </a:p>
          <a:p>
            <a:pPr marL="0" lvl="1" algn="just" fontAlgn="base"/>
            <a:r>
              <a:rPr lang="en-IN" sz="1600" dirty="0" err="1"/>
              <a:t>menubutton.menu.add_checkbutton</a:t>
            </a:r>
            <a:r>
              <a:rPr lang="en-IN" sz="1600" dirty="0"/>
              <a:t>(label = "New", variable=</a:t>
            </a:r>
            <a:r>
              <a:rPr lang="en-IN" sz="1600" dirty="0" err="1"/>
              <a:t>IntVar</a:t>
            </a:r>
            <a:r>
              <a:rPr lang="en-IN" sz="1600" dirty="0"/>
              <a:t>(),command=)  </a:t>
            </a:r>
          </a:p>
          <a:p>
            <a:pPr marL="0" lvl="1" algn="just" fontAlgn="base"/>
            <a:r>
              <a:rPr lang="en-IN" sz="1600" dirty="0" err="1"/>
              <a:t>menubutton.menu.add_checkbutton</a:t>
            </a:r>
            <a:r>
              <a:rPr lang="en-IN" sz="1600" dirty="0"/>
              <a:t>(label = "Open", variable = </a:t>
            </a:r>
            <a:r>
              <a:rPr lang="en-IN" sz="1600" dirty="0" err="1"/>
              <a:t>IntVar</a:t>
            </a:r>
            <a:r>
              <a:rPr lang="en-IN" sz="1600" dirty="0"/>
              <a:t>())  </a:t>
            </a:r>
          </a:p>
          <a:p>
            <a:pPr marL="0" lvl="1" algn="just" fontAlgn="base"/>
            <a:r>
              <a:rPr lang="en-IN" sz="1600" dirty="0" err="1"/>
              <a:t>menubutton.pack</a:t>
            </a:r>
            <a:r>
              <a:rPr lang="en-IN" sz="1600" dirty="0"/>
              <a:t>()  </a:t>
            </a:r>
          </a:p>
          <a:p>
            <a:pPr marL="0" lvl="1" algn="just" fontAlgn="base"/>
            <a:r>
              <a:rPr lang="en-IN" sz="1600" dirty="0" err="1"/>
              <a:t>root.mainloop</a:t>
            </a:r>
            <a:r>
              <a:rPr lang="en-IN" sz="1600" dirty="0"/>
              <a:t>() </a:t>
            </a:r>
          </a:p>
        </p:txBody>
      </p:sp>
      <p:pic>
        <p:nvPicPr>
          <p:cNvPr id="2" name="Picture 1"/>
          <p:cNvPicPr>
            <a:picLocks noChangeAspect="1"/>
          </p:cNvPicPr>
          <p:nvPr/>
        </p:nvPicPr>
        <p:blipFill>
          <a:blip r:embed="rId3"/>
          <a:stretch>
            <a:fillRect/>
          </a:stretch>
        </p:blipFill>
        <p:spPr>
          <a:xfrm>
            <a:off x="7627305" y="1935190"/>
            <a:ext cx="2957232" cy="3406615"/>
          </a:xfrm>
          <a:prstGeom prst="rect">
            <a:avLst/>
          </a:prstGeom>
        </p:spPr>
      </p:pic>
    </p:spTree>
    <p:extLst>
      <p:ext uri="{BB962C8B-B14F-4D97-AF65-F5344CB8AC3E}">
        <p14:creationId xmlns:p14="http://schemas.microsoft.com/office/powerpoint/2010/main" val="3350326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426173"/>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76565" y="59054"/>
            <a:ext cx="7637880" cy="369332"/>
          </a:xfrm>
          <a:prstGeom prst="rect">
            <a:avLst/>
          </a:prstGeom>
        </p:spPr>
        <p:txBody>
          <a:bodyPr vert="horz" wrap="square" lIns="0" tIns="0" rIns="0" bIns="0" rtlCol="0">
            <a:spAutoFit/>
          </a:bodyPr>
          <a:lstStyle/>
          <a:p>
            <a:pPr marL="15875"/>
            <a:r>
              <a:rPr lang="en-US" sz="2400" b="1" spc="13" dirty="0" err="1">
                <a:solidFill>
                  <a:srgbClr val="010103"/>
                </a:solidFill>
                <a:latin typeface="Arial"/>
                <a:cs typeface="Arial"/>
              </a:rPr>
              <a:t>Menubutton</a:t>
            </a:r>
            <a:endParaRPr sz="2400" b="1" dirty="0">
              <a:latin typeface="Arial"/>
              <a:cs typeface="Arial"/>
            </a:endParaRPr>
          </a:p>
        </p:txBody>
      </p:sp>
      <p:sp>
        <p:nvSpPr>
          <p:cNvPr id="27" name="object 20"/>
          <p:cNvSpPr/>
          <p:nvPr/>
        </p:nvSpPr>
        <p:spPr>
          <a:xfrm flipV="1">
            <a:off x="0" y="6694032"/>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sp>
        <p:nvSpPr>
          <p:cNvPr id="29" name="Rectangle 28"/>
          <p:cNvSpPr/>
          <p:nvPr/>
        </p:nvSpPr>
        <p:spPr>
          <a:xfrm>
            <a:off x="31953" y="490867"/>
            <a:ext cx="12105504" cy="6118858"/>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7" name="object 12"/>
          <p:cNvSpPr txBox="1"/>
          <p:nvPr/>
        </p:nvSpPr>
        <p:spPr>
          <a:xfrm>
            <a:off x="176258" y="518290"/>
            <a:ext cx="11812590" cy="5747727"/>
          </a:xfrm>
          <a:prstGeom prst="rect">
            <a:avLst/>
          </a:prstGeom>
        </p:spPr>
        <p:txBody>
          <a:bodyPr vert="horz" wrap="square" lIns="0" tIns="0" rIns="0" bIns="0" numCol="1" rtlCol="0">
            <a:spAutoFit/>
          </a:bodyPr>
          <a:lstStyle/>
          <a:p>
            <a:pPr marL="285750" indent="-285750" algn="just" fontAlgn="base">
              <a:lnSpc>
                <a:spcPct val="150000"/>
              </a:lnSpc>
              <a:buFont typeface="Arial" panose="020B0604020202020204" pitchFamily="34" charset="0"/>
              <a:buChar char="•"/>
            </a:pPr>
            <a:r>
              <a:rPr lang="en-IN" sz="1750" dirty="0" err="1"/>
              <a:t>Menubutton</a:t>
            </a:r>
            <a:r>
              <a:rPr lang="en-IN" sz="1750" dirty="0"/>
              <a:t> widget can be defined as the drop-down menu that is shown to the user all the time. It is used to provide the user a option to select the appropriate choice exist within the application.</a:t>
            </a:r>
          </a:p>
          <a:p>
            <a:pPr algn="just" fontAlgn="base">
              <a:lnSpc>
                <a:spcPct val="150000"/>
              </a:lnSpc>
            </a:pPr>
            <a:r>
              <a:rPr lang="en-IN" sz="1750" b="1" dirty="0"/>
              <a:t>Syntax</a:t>
            </a:r>
          </a:p>
          <a:p>
            <a:pPr algn="just" fontAlgn="base">
              <a:lnSpc>
                <a:spcPct val="150000"/>
              </a:lnSpc>
            </a:pPr>
            <a:r>
              <a:rPr lang="en-IN" sz="1750" dirty="0"/>
              <a:t>	</a:t>
            </a:r>
            <a:r>
              <a:rPr lang="en-IN" sz="1750" i="1" dirty="0"/>
              <a:t>w = </a:t>
            </a:r>
            <a:r>
              <a:rPr lang="en-IN" sz="1750" i="1" dirty="0" err="1"/>
              <a:t>Menubutton</a:t>
            </a:r>
            <a:r>
              <a:rPr lang="en-IN" sz="1750" i="1" dirty="0"/>
              <a:t>(Top, options) </a:t>
            </a:r>
          </a:p>
          <a:p>
            <a:pPr algn="just" fontAlgn="base">
              <a:lnSpc>
                <a:spcPct val="150000"/>
              </a:lnSpc>
            </a:pPr>
            <a:r>
              <a:rPr lang="en-IN" sz="1750" b="1" i="1" dirty="0"/>
              <a:t>Example:</a:t>
            </a:r>
          </a:p>
          <a:p>
            <a:pPr algn="just" fontAlgn="base">
              <a:lnSpc>
                <a:spcPct val="150000"/>
              </a:lnSpc>
            </a:pPr>
            <a:r>
              <a:rPr lang="en-IN" sz="1600" i="1" dirty="0"/>
              <a:t>from </a:t>
            </a:r>
            <a:r>
              <a:rPr lang="en-IN" sz="1600" i="1" dirty="0" err="1"/>
              <a:t>tkinter</a:t>
            </a:r>
            <a:r>
              <a:rPr lang="en-IN" sz="1600" i="1" dirty="0"/>
              <a:t> import *</a:t>
            </a:r>
          </a:p>
          <a:p>
            <a:pPr algn="just" fontAlgn="base">
              <a:lnSpc>
                <a:spcPct val="150000"/>
              </a:lnSpc>
            </a:pPr>
            <a:r>
              <a:rPr lang="en-IN" sz="1600" i="1" dirty="0"/>
              <a:t>from </a:t>
            </a:r>
            <a:r>
              <a:rPr lang="en-IN" sz="1600" i="1" dirty="0" err="1"/>
              <a:t>tkinter</a:t>
            </a:r>
            <a:r>
              <a:rPr lang="en-IN" sz="1600" i="1" dirty="0"/>
              <a:t> import </a:t>
            </a:r>
            <a:r>
              <a:rPr lang="en-IN" sz="1600" i="1" dirty="0" err="1"/>
              <a:t>messagebox</a:t>
            </a:r>
            <a:endParaRPr lang="en-IN" sz="1600" i="1" dirty="0"/>
          </a:p>
          <a:p>
            <a:pPr algn="just" fontAlgn="base">
              <a:lnSpc>
                <a:spcPct val="150000"/>
              </a:lnSpc>
            </a:pPr>
            <a:r>
              <a:rPr lang="en-IN" sz="1600" i="1" dirty="0"/>
              <a:t>root= </a:t>
            </a:r>
            <a:r>
              <a:rPr lang="en-IN" sz="1600" i="1" dirty="0" err="1"/>
              <a:t>Tk</a:t>
            </a:r>
            <a:r>
              <a:rPr lang="en-IN" sz="1600" i="1" dirty="0"/>
              <a:t>()</a:t>
            </a:r>
          </a:p>
          <a:p>
            <a:pPr algn="just" fontAlgn="base">
              <a:lnSpc>
                <a:spcPct val="150000"/>
              </a:lnSpc>
            </a:pPr>
            <a:r>
              <a:rPr lang="en-IN" sz="1600" i="1" dirty="0" err="1"/>
              <a:t>root.title</a:t>
            </a:r>
            <a:r>
              <a:rPr lang="en-IN" sz="1600" i="1" dirty="0"/>
              <a:t>('Menu Demo')</a:t>
            </a:r>
          </a:p>
          <a:p>
            <a:pPr algn="just" fontAlgn="base">
              <a:lnSpc>
                <a:spcPct val="150000"/>
              </a:lnSpc>
            </a:pPr>
            <a:r>
              <a:rPr lang="en-IN" sz="1600" i="1" dirty="0" err="1"/>
              <a:t>root.geometry</a:t>
            </a:r>
            <a:r>
              <a:rPr lang="en-IN" sz="1600" i="1" dirty="0"/>
              <a:t>("200x200")</a:t>
            </a:r>
          </a:p>
          <a:p>
            <a:pPr algn="just" fontAlgn="base">
              <a:lnSpc>
                <a:spcPct val="150000"/>
              </a:lnSpc>
            </a:pPr>
            <a:r>
              <a:rPr lang="en-IN" sz="1600" i="1" dirty="0" err="1"/>
              <a:t>def</a:t>
            </a:r>
            <a:r>
              <a:rPr lang="en-IN" sz="1600" i="1" dirty="0"/>
              <a:t> new():</a:t>
            </a:r>
          </a:p>
          <a:p>
            <a:pPr algn="just" fontAlgn="base">
              <a:lnSpc>
                <a:spcPct val="150000"/>
              </a:lnSpc>
            </a:pPr>
            <a:r>
              <a:rPr lang="en-IN" sz="1600" i="1" dirty="0"/>
              <a:t>    print("New Menu!")</a:t>
            </a:r>
          </a:p>
          <a:p>
            <a:pPr algn="just" fontAlgn="base">
              <a:lnSpc>
                <a:spcPct val="150000"/>
              </a:lnSpc>
            </a:pPr>
            <a:r>
              <a:rPr lang="en-IN" sz="1600" i="1" dirty="0" err="1"/>
              <a:t>def</a:t>
            </a:r>
            <a:r>
              <a:rPr lang="en-IN" sz="1600" i="1" dirty="0"/>
              <a:t> </a:t>
            </a:r>
            <a:r>
              <a:rPr lang="en-IN" sz="1600" i="1" dirty="0" err="1"/>
              <a:t>disp</a:t>
            </a:r>
            <a:r>
              <a:rPr lang="en-IN" sz="1600" i="1" dirty="0"/>
              <a:t>():</a:t>
            </a:r>
          </a:p>
          <a:p>
            <a:pPr algn="just" fontAlgn="base">
              <a:lnSpc>
                <a:spcPct val="150000"/>
              </a:lnSpc>
            </a:pPr>
            <a:r>
              <a:rPr lang="en-IN" sz="1600" i="1" dirty="0"/>
              <a:t>    print("Open Menu!")</a:t>
            </a:r>
          </a:p>
          <a:p>
            <a:pPr algn="just" fontAlgn="base">
              <a:lnSpc>
                <a:spcPct val="150000"/>
              </a:lnSpc>
            </a:pPr>
            <a:endParaRPr lang="en-IN" sz="1750" i="1" dirty="0"/>
          </a:p>
        </p:txBody>
      </p:sp>
      <p:pic>
        <p:nvPicPr>
          <p:cNvPr id="4" name="Picture 3"/>
          <p:cNvPicPr>
            <a:picLocks noChangeAspect="1"/>
          </p:cNvPicPr>
          <p:nvPr/>
        </p:nvPicPr>
        <p:blipFill>
          <a:blip r:embed="rId3"/>
          <a:stretch>
            <a:fillRect/>
          </a:stretch>
        </p:blipFill>
        <p:spPr>
          <a:xfrm>
            <a:off x="8730493" y="1864657"/>
            <a:ext cx="3258355" cy="4323281"/>
          </a:xfrm>
          <a:prstGeom prst="rect">
            <a:avLst/>
          </a:prstGeom>
        </p:spPr>
      </p:pic>
      <p:sp>
        <p:nvSpPr>
          <p:cNvPr id="5" name="TextBox 4"/>
          <p:cNvSpPr txBox="1"/>
          <p:nvPr/>
        </p:nvSpPr>
        <p:spPr>
          <a:xfrm>
            <a:off x="2971799" y="2694674"/>
            <a:ext cx="5435964" cy="3493264"/>
          </a:xfrm>
          <a:prstGeom prst="rect">
            <a:avLst/>
          </a:prstGeom>
          <a:noFill/>
        </p:spPr>
        <p:txBody>
          <a:bodyPr wrap="square" rtlCol="0">
            <a:spAutoFit/>
          </a:bodyPr>
          <a:lstStyle/>
          <a:p>
            <a:pPr algn="just" fontAlgn="base"/>
            <a:r>
              <a:rPr lang="en-IN" sz="1600" i="1" dirty="0" err="1"/>
              <a:t>menubutton</a:t>
            </a:r>
            <a:r>
              <a:rPr lang="en-IN" sz="1600" i="1" dirty="0"/>
              <a:t> = </a:t>
            </a:r>
            <a:r>
              <a:rPr lang="en-IN" sz="1600" i="1" dirty="0" err="1"/>
              <a:t>Menubutton</a:t>
            </a:r>
            <a:r>
              <a:rPr lang="en-IN" sz="1600" i="1" dirty="0"/>
              <a:t>(root, text="File")</a:t>
            </a:r>
          </a:p>
          <a:p>
            <a:pPr algn="just" fontAlgn="base"/>
            <a:r>
              <a:rPr lang="en-IN" sz="1600" i="1" dirty="0" err="1"/>
              <a:t>menubutton.grid</a:t>
            </a:r>
            <a:r>
              <a:rPr lang="en-IN" sz="1600" i="1" dirty="0"/>
              <a:t>()</a:t>
            </a:r>
          </a:p>
          <a:p>
            <a:pPr algn="just" fontAlgn="base"/>
            <a:r>
              <a:rPr lang="en-IN" sz="1600" i="1" dirty="0" err="1"/>
              <a:t>menubutton.menu</a:t>
            </a:r>
            <a:r>
              <a:rPr lang="en-IN" sz="1600" i="1" dirty="0"/>
              <a:t> = Menu(</a:t>
            </a:r>
            <a:r>
              <a:rPr lang="en-IN" sz="1600" i="1" dirty="0" err="1"/>
              <a:t>menubutton</a:t>
            </a:r>
            <a:r>
              <a:rPr lang="en-IN" sz="1600" i="1" dirty="0"/>
              <a:t>, </a:t>
            </a:r>
            <a:r>
              <a:rPr lang="en-IN" sz="1600" i="1" dirty="0" err="1"/>
              <a:t>tearoff</a:t>
            </a:r>
            <a:r>
              <a:rPr lang="en-IN" sz="1600" i="1" dirty="0"/>
              <a:t> = 0)</a:t>
            </a:r>
          </a:p>
          <a:p>
            <a:pPr algn="just" fontAlgn="base"/>
            <a:r>
              <a:rPr lang="en-IN" sz="1600" i="1" dirty="0" err="1"/>
              <a:t>menubutton</a:t>
            </a:r>
            <a:r>
              <a:rPr lang="en-IN" sz="1600" i="1" dirty="0"/>
              <a:t>["menu"] = </a:t>
            </a:r>
            <a:r>
              <a:rPr lang="en-IN" sz="1600" i="1" dirty="0" err="1"/>
              <a:t>menubutton.menu</a:t>
            </a:r>
            <a:endParaRPr lang="en-IN" sz="1600" i="1" dirty="0"/>
          </a:p>
          <a:p>
            <a:pPr algn="just" fontAlgn="base"/>
            <a:r>
              <a:rPr lang="en-IN" sz="1600" i="1" dirty="0" err="1"/>
              <a:t>menubutton.menu.add_command</a:t>
            </a:r>
            <a:r>
              <a:rPr lang="en-IN" sz="1600" i="1" dirty="0"/>
              <a:t>(label="Create </a:t>
            </a:r>
            <a:r>
              <a:rPr lang="en-IN" sz="1600" i="1" dirty="0" err="1"/>
              <a:t>new",command</a:t>
            </a:r>
            <a:r>
              <a:rPr lang="en-IN" sz="1600" i="1" dirty="0"/>
              <a:t>=new)</a:t>
            </a:r>
          </a:p>
          <a:p>
            <a:pPr algn="just" fontAlgn="base"/>
            <a:r>
              <a:rPr lang="en-IN" sz="1600" i="1" dirty="0" err="1"/>
              <a:t>menubutton.menu.add_command</a:t>
            </a:r>
            <a:r>
              <a:rPr lang="en-IN" sz="1600" i="1" dirty="0"/>
              <a:t>(label="</a:t>
            </a:r>
            <a:r>
              <a:rPr lang="en-IN" sz="1600" i="1" dirty="0" err="1"/>
              <a:t>Open",command</a:t>
            </a:r>
            <a:r>
              <a:rPr lang="en-IN" sz="1600" i="1" dirty="0"/>
              <a:t>=</a:t>
            </a:r>
            <a:r>
              <a:rPr lang="en-IN" sz="1600" i="1" dirty="0" err="1"/>
              <a:t>disp</a:t>
            </a:r>
            <a:r>
              <a:rPr lang="en-IN" sz="1600" i="1" dirty="0"/>
              <a:t>)</a:t>
            </a:r>
          </a:p>
          <a:p>
            <a:pPr algn="just" fontAlgn="base"/>
            <a:r>
              <a:rPr lang="en-IN" sz="1600" i="1" dirty="0" err="1"/>
              <a:t>menubutton.menu.add_separator</a:t>
            </a:r>
            <a:r>
              <a:rPr lang="en-IN" sz="1600" i="1" dirty="0"/>
              <a:t>()</a:t>
            </a:r>
          </a:p>
          <a:p>
            <a:pPr algn="just" fontAlgn="base"/>
            <a:r>
              <a:rPr lang="en-IN" sz="1600" i="1" dirty="0" err="1"/>
              <a:t>menubutton.menu.add_command</a:t>
            </a:r>
            <a:r>
              <a:rPr lang="en-IN" sz="1600" i="1" dirty="0"/>
              <a:t>(label="</a:t>
            </a:r>
            <a:r>
              <a:rPr lang="en-IN" sz="1600" i="1" dirty="0" err="1"/>
              <a:t>Exit",command</a:t>
            </a:r>
            <a:r>
              <a:rPr lang="en-IN" sz="1600" i="1" dirty="0"/>
              <a:t>=</a:t>
            </a:r>
            <a:r>
              <a:rPr lang="en-IN" sz="1600" i="1" dirty="0" err="1"/>
              <a:t>root.quit</a:t>
            </a:r>
            <a:r>
              <a:rPr lang="en-IN" sz="1600" i="1" dirty="0"/>
              <a:t>)</a:t>
            </a:r>
          </a:p>
          <a:p>
            <a:pPr algn="just" fontAlgn="base">
              <a:lnSpc>
                <a:spcPct val="150000"/>
              </a:lnSpc>
            </a:pPr>
            <a:r>
              <a:rPr lang="en-IN" sz="1600" i="1" dirty="0" err="1"/>
              <a:t>menubutton.pack</a:t>
            </a:r>
            <a:r>
              <a:rPr lang="en-IN" sz="1600" i="1" dirty="0"/>
              <a:t>()</a:t>
            </a:r>
          </a:p>
          <a:p>
            <a:endParaRPr lang="en-IN" dirty="0"/>
          </a:p>
        </p:txBody>
      </p:sp>
    </p:spTree>
    <p:extLst>
      <p:ext uri="{BB962C8B-B14F-4D97-AF65-F5344CB8AC3E}">
        <p14:creationId xmlns:p14="http://schemas.microsoft.com/office/powerpoint/2010/main" val="7041137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4468"/>
            <a:ext cx="12192000" cy="6857999"/>
          </a:xfrm>
          <a:prstGeom prst="rect">
            <a:avLst/>
          </a:prstGeom>
          <a:blipFill>
            <a:blip r:embed="rId3" cstate="print"/>
            <a:stretch>
              <a:fillRect/>
            </a:stretch>
          </a:blipFill>
        </p:spPr>
        <p:txBody>
          <a:bodyPr wrap="square" lIns="0" tIns="0" rIns="0" bIns="0" rtlCol="0"/>
          <a:lstStyle/>
          <a:p>
            <a:endParaRPr sz="2250" dirty="0"/>
          </a:p>
        </p:txBody>
      </p:sp>
      <p:sp>
        <p:nvSpPr>
          <p:cNvPr id="3" name="TextBox 2"/>
          <p:cNvSpPr txBox="1"/>
          <p:nvPr/>
        </p:nvSpPr>
        <p:spPr>
          <a:xfrm>
            <a:off x="3905250" y="3130924"/>
            <a:ext cx="4857750" cy="1169551"/>
          </a:xfrm>
          <a:prstGeom prst="rect">
            <a:avLst/>
          </a:prstGeom>
          <a:solidFill>
            <a:srgbClr val="009BD2"/>
          </a:solidFill>
        </p:spPr>
        <p:txBody>
          <a:bodyPr wrap="square" rtlCol="0">
            <a:spAutoFit/>
          </a:bodyPr>
          <a:lstStyle/>
          <a:p>
            <a:pPr algn="ctr"/>
            <a:r>
              <a:rPr lang="en-US" sz="3500" b="1" dirty="0">
                <a:solidFill>
                  <a:schemeClr val="bg1"/>
                </a:solidFill>
                <a:latin typeface="Candara" pitchFamily="34" charset="0"/>
              </a:rPr>
              <a:t>Imperative Programming Paradigm</a:t>
            </a:r>
          </a:p>
        </p:txBody>
      </p:sp>
    </p:spTree>
    <p:extLst>
      <p:ext uri="{BB962C8B-B14F-4D97-AF65-F5344CB8AC3E}">
        <p14:creationId xmlns:p14="http://schemas.microsoft.com/office/powerpoint/2010/main" val="31499426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602636"/>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dirty="0"/>
          </a:p>
        </p:txBody>
      </p:sp>
      <p:sp>
        <p:nvSpPr>
          <p:cNvPr id="9" name="object 9"/>
          <p:cNvSpPr txBox="1"/>
          <p:nvPr/>
        </p:nvSpPr>
        <p:spPr>
          <a:xfrm>
            <a:off x="122557" y="71678"/>
            <a:ext cx="4695566" cy="394403"/>
          </a:xfrm>
          <a:prstGeom prst="rect">
            <a:avLst/>
          </a:prstGeom>
        </p:spPr>
        <p:txBody>
          <a:bodyPr vert="horz" wrap="square" lIns="0" tIns="0" rIns="0" bIns="0" rtlCol="0">
            <a:spAutoFit/>
          </a:bodyPr>
          <a:lstStyle/>
          <a:p>
            <a:pPr marL="15875"/>
            <a:r>
              <a:rPr lang="en-US" sz="2563" b="1" spc="13" dirty="0">
                <a:solidFill>
                  <a:srgbClr val="010103"/>
                </a:solidFill>
                <a:latin typeface="Arial"/>
                <a:cs typeface="Arial"/>
              </a:rPr>
              <a:t>Introduction</a:t>
            </a:r>
            <a:endParaRPr sz="2563" dirty="0">
              <a:latin typeface="Arial"/>
              <a:cs typeface="Arial"/>
            </a:endParaRPr>
          </a:p>
        </p:txBody>
      </p:sp>
      <p:sp>
        <p:nvSpPr>
          <p:cNvPr id="27" name="object 20"/>
          <p:cNvSpPr/>
          <p:nvPr/>
        </p:nvSpPr>
        <p:spPr>
          <a:xfrm flipV="1">
            <a:off x="0" y="6477001"/>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dirty="0"/>
          </a:p>
        </p:txBody>
      </p:sp>
      <p:grpSp>
        <p:nvGrpSpPr>
          <p:cNvPr id="2" name="Group 27"/>
          <p:cNvGrpSpPr/>
          <p:nvPr/>
        </p:nvGrpSpPr>
        <p:grpSpPr>
          <a:xfrm>
            <a:off x="31952" y="739192"/>
            <a:ext cx="12105507" cy="5634711"/>
            <a:chOff x="152399" y="1236340"/>
            <a:chExt cx="9296401" cy="848231"/>
          </a:xfrm>
        </p:grpSpPr>
        <p:sp>
          <p:nvSpPr>
            <p:cNvPr id="29" name="Rectangle 28"/>
            <p:cNvSpPr/>
            <p:nvPr/>
          </p:nvSpPr>
          <p:spPr>
            <a:xfrm>
              <a:off x="152400" y="1236340"/>
              <a:ext cx="9296400" cy="848231"/>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dirty="0"/>
            </a:p>
          </p:txBody>
        </p:sp>
        <p:sp>
          <p:nvSpPr>
            <p:cNvPr id="30" name="object 12"/>
            <p:cNvSpPr txBox="1"/>
            <p:nvPr/>
          </p:nvSpPr>
          <p:spPr>
            <a:xfrm>
              <a:off x="152399" y="1236340"/>
              <a:ext cx="9296400" cy="729724"/>
            </a:xfrm>
            <a:prstGeom prst="rect">
              <a:avLst/>
            </a:prstGeom>
          </p:spPr>
          <p:txBody>
            <a:bodyPr vert="horz" wrap="square" lIns="0" tIns="0" rIns="0" bIns="0" numCol="1" rtlCol="0">
              <a:spAutoFit/>
            </a:bodyPr>
            <a:lstStyle/>
            <a:p>
              <a:pPr marL="285750" indent="-285750" algn="just" fontAlgn="base">
                <a:lnSpc>
                  <a:spcPct val="150000"/>
                </a:lnSpc>
                <a:buFont typeface="Arial" panose="020B0604020202020204" pitchFamily="34" charset="0"/>
                <a:buChar char="•"/>
              </a:pPr>
              <a:r>
                <a:rPr lang="en-US" sz="1750" dirty="0"/>
                <a:t>A program based on this paradigm is made up of a clearly-defined sequence of instructions to a computer.</a:t>
              </a:r>
            </a:p>
            <a:p>
              <a:pPr marL="285750" indent="-285750" algn="just" fontAlgn="base">
                <a:lnSpc>
                  <a:spcPct val="150000"/>
                </a:lnSpc>
                <a:buFont typeface="Arial" panose="020B0604020202020204" pitchFamily="34" charset="0"/>
                <a:buChar char="•"/>
              </a:pPr>
              <a:r>
                <a:rPr lang="en-US" sz="1750" dirty="0"/>
                <a:t>Control flow in imperative programming is explicit: commands show how the computation takes place, step by step. Each step affects the global state of the computation.</a:t>
              </a:r>
            </a:p>
            <a:p>
              <a:pPr marL="285750" indent="-285750" algn="just" fontAlgn="base">
                <a:lnSpc>
                  <a:spcPct val="150000"/>
                </a:lnSpc>
                <a:buFont typeface="Arial" panose="020B0604020202020204" pitchFamily="34" charset="0"/>
                <a:buChar char="•"/>
              </a:pPr>
              <a:r>
                <a:rPr lang="en-US" sz="1750" dirty="0"/>
                <a:t>Source code for imperative languages is a series of commands, which specify what the computer has to do – and when – in order to achieve a desired result. Values used in variables are changed at program runtime. To control the commands, control structures such as loops or branches are integrated into the code.</a:t>
              </a:r>
            </a:p>
            <a:p>
              <a:pPr marL="285750" indent="-285750" algn="just" fontAlgn="base">
                <a:lnSpc>
                  <a:spcPct val="150000"/>
                </a:lnSpc>
                <a:buFont typeface="Arial" panose="020B0604020202020204" pitchFamily="34" charset="0"/>
                <a:buChar char="•"/>
              </a:pPr>
              <a:r>
                <a:rPr lang="en-US" sz="1750" dirty="0"/>
                <a:t>Closest to the actual mechanical behavior of a computer⇒ original imperative languages were abstractions of assembly language.</a:t>
              </a:r>
            </a:p>
            <a:p>
              <a:pPr algn="just" fontAlgn="base">
                <a:lnSpc>
                  <a:spcPct val="150000"/>
                </a:lnSpc>
              </a:pPr>
              <a:endParaRPr lang="en-US" sz="1750" dirty="0"/>
            </a:p>
            <a:p>
              <a:pPr marL="285750" indent="-285750" algn="just" fontAlgn="base">
                <a:lnSpc>
                  <a:spcPct val="150000"/>
                </a:lnSpc>
                <a:buFont typeface="Arial" panose="020B0604020202020204" pitchFamily="34" charset="0"/>
                <a:buChar char="•"/>
              </a:pPr>
              <a:r>
                <a:rPr lang="en-US" sz="1750" dirty="0"/>
                <a:t>Imperative programs define sequences of commands/statements for the computer that change a program state (i.e., set of variables)</a:t>
              </a:r>
            </a:p>
            <a:p>
              <a:pPr marL="742950" lvl="1" indent="-285750" algn="just" fontAlgn="base">
                <a:lnSpc>
                  <a:spcPct val="150000"/>
                </a:lnSpc>
                <a:buFont typeface="Arial" panose="020B0604020202020204" pitchFamily="34" charset="0"/>
                <a:buChar char="•"/>
              </a:pPr>
              <a:r>
                <a:rPr lang="en-US" sz="1750" dirty="0"/>
                <a:t>Commands are stored in memory and executed in the order found</a:t>
              </a:r>
            </a:p>
            <a:p>
              <a:pPr marL="742950" lvl="1" indent="-285750" algn="just" fontAlgn="base">
                <a:lnSpc>
                  <a:spcPct val="150000"/>
                </a:lnSpc>
                <a:buFont typeface="Arial" panose="020B0604020202020204" pitchFamily="34" charset="0"/>
                <a:buChar char="•"/>
              </a:pPr>
              <a:r>
                <a:rPr lang="en-US" sz="1750" dirty="0"/>
                <a:t>Commands retrieve data, perform a computation, and assign the result to a memory location</a:t>
              </a:r>
            </a:p>
          </p:txBody>
        </p:sp>
      </p:grpSp>
    </p:spTree>
    <p:extLst>
      <p:ext uri="{BB962C8B-B14F-4D97-AF65-F5344CB8AC3E}">
        <p14:creationId xmlns:p14="http://schemas.microsoft.com/office/powerpoint/2010/main" val="378793728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602636"/>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dirty="0"/>
          </a:p>
        </p:txBody>
      </p:sp>
      <p:sp>
        <p:nvSpPr>
          <p:cNvPr id="9" name="object 9"/>
          <p:cNvSpPr txBox="1"/>
          <p:nvPr/>
        </p:nvSpPr>
        <p:spPr>
          <a:xfrm>
            <a:off x="122557" y="71678"/>
            <a:ext cx="4695566" cy="394403"/>
          </a:xfrm>
          <a:prstGeom prst="rect">
            <a:avLst/>
          </a:prstGeom>
        </p:spPr>
        <p:txBody>
          <a:bodyPr vert="horz" wrap="square" lIns="0" tIns="0" rIns="0" bIns="0" rtlCol="0">
            <a:spAutoFit/>
          </a:bodyPr>
          <a:lstStyle/>
          <a:p>
            <a:pPr marL="15875"/>
            <a:r>
              <a:rPr lang="en-US" sz="2563" b="1" spc="13" dirty="0">
                <a:solidFill>
                  <a:srgbClr val="010103"/>
                </a:solidFill>
                <a:latin typeface="Arial"/>
                <a:cs typeface="Arial"/>
              </a:rPr>
              <a:t>Introduction</a:t>
            </a:r>
            <a:endParaRPr sz="2563" dirty="0">
              <a:latin typeface="Arial"/>
              <a:cs typeface="Arial"/>
            </a:endParaRPr>
          </a:p>
        </p:txBody>
      </p:sp>
      <p:sp>
        <p:nvSpPr>
          <p:cNvPr id="27" name="object 20"/>
          <p:cNvSpPr/>
          <p:nvPr/>
        </p:nvSpPr>
        <p:spPr>
          <a:xfrm flipV="1">
            <a:off x="0" y="6477001"/>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dirty="0"/>
          </a:p>
        </p:txBody>
      </p:sp>
      <p:grpSp>
        <p:nvGrpSpPr>
          <p:cNvPr id="2" name="Group 27"/>
          <p:cNvGrpSpPr/>
          <p:nvPr/>
        </p:nvGrpSpPr>
        <p:grpSpPr>
          <a:xfrm>
            <a:off x="31952" y="739192"/>
            <a:ext cx="12105507" cy="5634711"/>
            <a:chOff x="152399" y="1236340"/>
            <a:chExt cx="9296401" cy="848231"/>
          </a:xfrm>
        </p:grpSpPr>
        <p:sp>
          <p:nvSpPr>
            <p:cNvPr id="29" name="Rectangle 28"/>
            <p:cNvSpPr/>
            <p:nvPr/>
          </p:nvSpPr>
          <p:spPr>
            <a:xfrm>
              <a:off x="152400" y="1236340"/>
              <a:ext cx="9296400" cy="848231"/>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dirty="0"/>
            </a:p>
          </p:txBody>
        </p:sp>
        <p:sp>
          <p:nvSpPr>
            <p:cNvPr id="30" name="object 12"/>
            <p:cNvSpPr txBox="1"/>
            <p:nvPr/>
          </p:nvSpPr>
          <p:spPr>
            <a:xfrm>
              <a:off x="152399" y="1236340"/>
              <a:ext cx="9296400" cy="547293"/>
            </a:xfrm>
            <a:prstGeom prst="rect">
              <a:avLst/>
            </a:prstGeom>
          </p:spPr>
          <p:txBody>
            <a:bodyPr vert="horz" wrap="square" lIns="0" tIns="0" rIns="0" bIns="0" numCol="1" rtlCol="0">
              <a:spAutoFit/>
            </a:bodyPr>
            <a:lstStyle/>
            <a:p>
              <a:pPr marL="285750" indent="-285750" algn="just" fontAlgn="base">
                <a:lnSpc>
                  <a:spcPct val="150000"/>
                </a:lnSpc>
                <a:buFont typeface="Arial" panose="020B0604020202020204" pitchFamily="34" charset="0"/>
                <a:buChar char="•"/>
              </a:pPr>
              <a:r>
                <a:rPr lang="en-US" sz="1750" dirty="0"/>
                <a:t>The imperative programming paradigm assumes that the computer can maintain through environments of variables any changes in a computation process. Computations are performed through a guided sequence of steps, in which these variables are referred to or changed. The order of the steps is crucial, because a given step will have different consequences depending on the current values of variables when the step is executed.</a:t>
              </a:r>
            </a:p>
            <a:p>
              <a:pPr marL="285750" indent="-285750" algn="just" fontAlgn="base">
                <a:lnSpc>
                  <a:spcPct val="150000"/>
                </a:lnSpc>
                <a:buFont typeface="Arial" panose="020B0604020202020204" pitchFamily="34" charset="0"/>
                <a:buChar char="•"/>
              </a:pPr>
              <a:r>
                <a:rPr lang="en-US" sz="1750" dirty="0"/>
                <a:t>When a variable has state, something must maintain that state, which means that the variable is tied to a specific processor. Imperative coding works on simple applications, but code executes too slowly for optimal results on complex data science applications.</a:t>
              </a:r>
            </a:p>
            <a:p>
              <a:pPr marL="285750" indent="-285750" algn="just" fontAlgn="base">
                <a:lnSpc>
                  <a:spcPct val="150000"/>
                </a:lnSpc>
                <a:buFont typeface="Arial" panose="020B0604020202020204" pitchFamily="34" charset="0"/>
                <a:buChar char="•"/>
              </a:pPr>
              <a:r>
                <a:rPr lang="en-US" sz="1750" dirty="0"/>
                <a:t>Owing to its comparatively slower and sequential execution strategy, it cannot be used for complex or parallel computations.</a:t>
              </a:r>
            </a:p>
            <a:p>
              <a:pPr marL="285750" indent="-285750" algn="just" fontAlgn="base">
                <a:lnSpc>
                  <a:spcPct val="150000"/>
                </a:lnSpc>
                <a:buFont typeface="Arial" panose="020B0604020202020204" pitchFamily="34" charset="0"/>
                <a:buChar char="•"/>
              </a:pPr>
              <a:endParaRPr lang="en-US" sz="1750" dirty="0"/>
            </a:p>
          </p:txBody>
        </p:sp>
      </p:grpSp>
    </p:spTree>
    <p:extLst>
      <p:ext uri="{BB962C8B-B14F-4D97-AF65-F5344CB8AC3E}">
        <p14:creationId xmlns:p14="http://schemas.microsoft.com/office/powerpoint/2010/main" val="3891385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602636"/>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dirty="0"/>
          </a:p>
        </p:txBody>
      </p:sp>
      <p:sp>
        <p:nvSpPr>
          <p:cNvPr id="9" name="object 9"/>
          <p:cNvSpPr txBox="1"/>
          <p:nvPr/>
        </p:nvSpPr>
        <p:spPr>
          <a:xfrm>
            <a:off x="122557" y="71678"/>
            <a:ext cx="4695566" cy="394403"/>
          </a:xfrm>
          <a:prstGeom prst="rect">
            <a:avLst/>
          </a:prstGeom>
        </p:spPr>
        <p:txBody>
          <a:bodyPr vert="horz" wrap="square" lIns="0" tIns="0" rIns="0" bIns="0" rtlCol="0">
            <a:spAutoFit/>
          </a:bodyPr>
          <a:lstStyle/>
          <a:p>
            <a:pPr marL="15875"/>
            <a:r>
              <a:rPr lang="en-US" sz="2563" b="1" spc="13" dirty="0">
                <a:solidFill>
                  <a:srgbClr val="010103"/>
                </a:solidFill>
                <a:latin typeface="Arial"/>
                <a:cs typeface="Arial"/>
              </a:rPr>
              <a:t>Declarative vs Imperative</a:t>
            </a:r>
            <a:endParaRPr sz="2563" dirty="0">
              <a:latin typeface="Arial"/>
              <a:cs typeface="Arial"/>
            </a:endParaRPr>
          </a:p>
        </p:txBody>
      </p:sp>
      <p:sp>
        <p:nvSpPr>
          <p:cNvPr id="27" name="object 20"/>
          <p:cNvSpPr/>
          <p:nvPr/>
        </p:nvSpPr>
        <p:spPr>
          <a:xfrm flipV="1">
            <a:off x="0" y="6477001"/>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dirty="0"/>
          </a:p>
        </p:txBody>
      </p:sp>
      <p:sp>
        <p:nvSpPr>
          <p:cNvPr id="29" name="Rectangle 28"/>
          <p:cNvSpPr/>
          <p:nvPr/>
        </p:nvSpPr>
        <p:spPr>
          <a:xfrm>
            <a:off x="31953" y="739190"/>
            <a:ext cx="12105504" cy="5550007"/>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dirty="0"/>
          </a:p>
        </p:txBody>
      </p:sp>
      <p:pic>
        <p:nvPicPr>
          <p:cNvPr id="12" name="Picture 2">
            <a:extLst>
              <a:ext uri="{FF2B5EF4-FFF2-40B4-BE49-F238E27FC236}">
                <a16:creationId xmlns:a16="http://schemas.microsoft.com/office/drawing/2014/main" id="{E9794D28-E922-4D04-9F74-2B7720A433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881" y="771236"/>
            <a:ext cx="10598237" cy="55371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992206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602636"/>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dirty="0"/>
          </a:p>
        </p:txBody>
      </p:sp>
      <p:sp>
        <p:nvSpPr>
          <p:cNvPr id="9" name="object 9"/>
          <p:cNvSpPr txBox="1"/>
          <p:nvPr/>
        </p:nvSpPr>
        <p:spPr>
          <a:xfrm>
            <a:off x="122557" y="71678"/>
            <a:ext cx="4695566" cy="394403"/>
          </a:xfrm>
          <a:prstGeom prst="rect">
            <a:avLst/>
          </a:prstGeom>
        </p:spPr>
        <p:txBody>
          <a:bodyPr vert="horz" wrap="square" lIns="0" tIns="0" rIns="0" bIns="0" rtlCol="0">
            <a:spAutoFit/>
          </a:bodyPr>
          <a:lstStyle/>
          <a:p>
            <a:pPr marL="15875"/>
            <a:r>
              <a:rPr lang="en-US" sz="2563" b="1" spc="13" dirty="0">
                <a:solidFill>
                  <a:srgbClr val="010103"/>
                </a:solidFill>
                <a:latin typeface="Arial"/>
                <a:cs typeface="Arial"/>
              </a:rPr>
              <a:t>Introduction</a:t>
            </a:r>
            <a:endParaRPr sz="2563" dirty="0">
              <a:latin typeface="Arial"/>
              <a:cs typeface="Arial"/>
            </a:endParaRPr>
          </a:p>
        </p:txBody>
      </p:sp>
      <p:sp>
        <p:nvSpPr>
          <p:cNvPr id="27" name="object 20"/>
          <p:cNvSpPr/>
          <p:nvPr/>
        </p:nvSpPr>
        <p:spPr>
          <a:xfrm flipV="1">
            <a:off x="0" y="6477001"/>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dirty="0"/>
          </a:p>
        </p:txBody>
      </p:sp>
      <p:grpSp>
        <p:nvGrpSpPr>
          <p:cNvPr id="2" name="Group 27"/>
          <p:cNvGrpSpPr/>
          <p:nvPr/>
        </p:nvGrpSpPr>
        <p:grpSpPr>
          <a:xfrm>
            <a:off x="31952" y="739192"/>
            <a:ext cx="12105507" cy="5634711"/>
            <a:chOff x="152399" y="1236340"/>
            <a:chExt cx="9296401" cy="848231"/>
          </a:xfrm>
        </p:grpSpPr>
        <p:sp>
          <p:nvSpPr>
            <p:cNvPr id="29" name="Rectangle 28"/>
            <p:cNvSpPr/>
            <p:nvPr/>
          </p:nvSpPr>
          <p:spPr>
            <a:xfrm>
              <a:off x="152400" y="1236340"/>
              <a:ext cx="9296400" cy="848231"/>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dirty="0"/>
            </a:p>
          </p:txBody>
        </p:sp>
        <p:sp>
          <p:nvSpPr>
            <p:cNvPr id="30" name="object 12"/>
            <p:cNvSpPr txBox="1"/>
            <p:nvPr/>
          </p:nvSpPr>
          <p:spPr>
            <a:xfrm>
              <a:off x="152399" y="1236340"/>
              <a:ext cx="9296400" cy="425672"/>
            </a:xfrm>
            <a:prstGeom prst="rect">
              <a:avLst/>
            </a:prstGeom>
          </p:spPr>
          <p:txBody>
            <a:bodyPr vert="horz" wrap="square" lIns="0" tIns="0" rIns="0" bIns="0" numCol="1" rtlCol="0">
              <a:spAutoFit/>
            </a:bodyPr>
            <a:lstStyle/>
            <a:p>
              <a:pPr algn="just" fontAlgn="base">
                <a:lnSpc>
                  <a:spcPct val="150000"/>
                </a:lnSpc>
              </a:pPr>
              <a:r>
                <a:rPr lang="en-US" sz="1750" dirty="0"/>
                <a:t>Central elements of imperative paradigm:</a:t>
              </a:r>
            </a:p>
            <a:p>
              <a:pPr marL="285750" indent="-285750" algn="just" fontAlgn="base">
                <a:lnSpc>
                  <a:spcPct val="150000"/>
                </a:lnSpc>
                <a:buFont typeface="Arial" panose="020B0604020202020204" pitchFamily="34" charset="0"/>
                <a:buChar char="•"/>
              </a:pPr>
              <a:r>
                <a:rPr lang="en-US" sz="1750" dirty="0"/>
                <a:t>Assignment statement: assigns values to memory locations and changes the current state of a program</a:t>
              </a:r>
            </a:p>
            <a:p>
              <a:pPr marL="285750" indent="-285750" algn="just" fontAlgn="base">
                <a:lnSpc>
                  <a:spcPct val="150000"/>
                </a:lnSpc>
                <a:buFont typeface="Arial" panose="020B0604020202020204" pitchFamily="34" charset="0"/>
                <a:buChar char="•"/>
              </a:pPr>
              <a:r>
                <a:rPr lang="en-US" sz="1750" dirty="0"/>
                <a:t>Variables refer to memory locations</a:t>
              </a:r>
            </a:p>
            <a:p>
              <a:pPr marL="285750" indent="-285750" algn="just" fontAlgn="base">
                <a:lnSpc>
                  <a:spcPct val="150000"/>
                </a:lnSpc>
                <a:buFont typeface="Arial" panose="020B0604020202020204" pitchFamily="34" charset="0"/>
                <a:buChar char="•"/>
              </a:pPr>
              <a:r>
                <a:rPr lang="en-US" sz="1750" dirty="0"/>
                <a:t>Step-by-step execution of commands</a:t>
              </a:r>
            </a:p>
            <a:p>
              <a:pPr marL="285750" indent="-285750" algn="just" fontAlgn="base">
                <a:lnSpc>
                  <a:spcPct val="150000"/>
                </a:lnSpc>
                <a:buFont typeface="Arial" panose="020B0604020202020204" pitchFamily="34" charset="0"/>
                <a:buChar char="•"/>
              </a:pPr>
              <a:r>
                <a:rPr lang="en-US" sz="1750" dirty="0"/>
                <a:t>Control-flow statements: Conditional and unconditional (GO TO) branches and loops to change the flow of a program</a:t>
              </a:r>
            </a:p>
            <a:p>
              <a:pPr marL="285750" indent="-285750" algn="just" fontAlgn="base">
                <a:lnSpc>
                  <a:spcPct val="150000"/>
                </a:lnSpc>
                <a:buFont typeface="Arial" panose="020B0604020202020204" pitchFamily="34" charset="0"/>
                <a:buChar char="•"/>
              </a:pPr>
              <a:endParaRPr lang="en-US" sz="1750" dirty="0"/>
            </a:p>
            <a:p>
              <a:pPr marL="285750" indent="-285750" algn="just" fontAlgn="base">
                <a:lnSpc>
                  <a:spcPct val="150000"/>
                </a:lnSpc>
                <a:buFont typeface="Arial" panose="020B0604020202020204" pitchFamily="34" charset="0"/>
                <a:buChar char="•"/>
              </a:pPr>
              <a:r>
                <a:rPr lang="en-US" sz="1750" dirty="0"/>
                <a:t>First </a:t>
              </a:r>
              <a:r>
                <a:rPr lang="en-US" sz="1750"/>
                <a:t>Imperative Languages : FOTRAN, ALGOL, COBOL</a:t>
              </a:r>
              <a:endParaRPr lang="en-US" sz="1750" dirty="0"/>
            </a:p>
          </p:txBody>
        </p:sp>
      </p:grpSp>
    </p:spTree>
    <p:extLst>
      <p:ext uri="{BB962C8B-B14F-4D97-AF65-F5344CB8AC3E}">
        <p14:creationId xmlns:p14="http://schemas.microsoft.com/office/powerpoint/2010/main" val="11395324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602636"/>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dirty="0"/>
          </a:p>
        </p:txBody>
      </p:sp>
      <p:sp>
        <p:nvSpPr>
          <p:cNvPr id="9" name="object 9"/>
          <p:cNvSpPr txBox="1"/>
          <p:nvPr/>
        </p:nvSpPr>
        <p:spPr>
          <a:xfrm>
            <a:off x="122557" y="71678"/>
            <a:ext cx="4695566" cy="394403"/>
          </a:xfrm>
          <a:prstGeom prst="rect">
            <a:avLst/>
          </a:prstGeom>
        </p:spPr>
        <p:txBody>
          <a:bodyPr vert="horz" wrap="square" lIns="0" tIns="0" rIns="0" bIns="0" rtlCol="0">
            <a:spAutoFit/>
          </a:bodyPr>
          <a:lstStyle/>
          <a:p>
            <a:pPr marL="15875"/>
            <a:r>
              <a:rPr lang="en-US" sz="2563" b="1" spc="13" dirty="0">
                <a:solidFill>
                  <a:srgbClr val="010103"/>
                </a:solidFill>
                <a:latin typeface="Arial"/>
                <a:cs typeface="Arial"/>
              </a:rPr>
              <a:t>Introduction</a:t>
            </a:r>
            <a:endParaRPr sz="2563" dirty="0">
              <a:latin typeface="Arial"/>
              <a:cs typeface="Arial"/>
            </a:endParaRPr>
          </a:p>
        </p:txBody>
      </p:sp>
      <p:sp>
        <p:nvSpPr>
          <p:cNvPr id="27" name="object 20"/>
          <p:cNvSpPr/>
          <p:nvPr/>
        </p:nvSpPr>
        <p:spPr>
          <a:xfrm flipV="1">
            <a:off x="0" y="6477001"/>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dirty="0"/>
          </a:p>
        </p:txBody>
      </p:sp>
      <p:grpSp>
        <p:nvGrpSpPr>
          <p:cNvPr id="2" name="Group 27"/>
          <p:cNvGrpSpPr/>
          <p:nvPr/>
        </p:nvGrpSpPr>
        <p:grpSpPr>
          <a:xfrm>
            <a:off x="31952" y="739192"/>
            <a:ext cx="12105507" cy="5634711"/>
            <a:chOff x="152399" y="1236340"/>
            <a:chExt cx="9296401" cy="848231"/>
          </a:xfrm>
        </p:grpSpPr>
        <p:sp>
          <p:nvSpPr>
            <p:cNvPr id="29" name="Rectangle 28"/>
            <p:cNvSpPr/>
            <p:nvPr/>
          </p:nvSpPr>
          <p:spPr>
            <a:xfrm>
              <a:off x="152400" y="1236340"/>
              <a:ext cx="9296400" cy="848231"/>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dirty="0"/>
            </a:p>
          </p:txBody>
        </p:sp>
        <p:sp>
          <p:nvSpPr>
            <p:cNvPr id="30" name="object 12"/>
            <p:cNvSpPr txBox="1"/>
            <p:nvPr/>
          </p:nvSpPr>
          <p:spPr>
            <a:xfrm>
              <a:off x="152399" y="1236340"/>
              <a:ext cx="9296400" cy="804434"/>
            </a:xfrm>
            <a:prstGeom prst="rect">
              <a:avLst/>
            </a:prstGeom>
          </p:spPr>
          <p:txBody>
            <a:bodyPr vert="horz" wrap="square" lIns="0" tIns="0" rIns="0" bIns="0" numCol="1" rtlCol="0">
              <a:spAutoFit/>
            </a:bodyPr>
            <a:lstStyle/>
            <a:p>
              <a:pPr marL="285750" indent="-285750" algn="just" fontAlgn="base">
                <a:lnSpc>
                  <a:spcPct val="150000"/>
                </a:lnSpc>
                <a:buFont typeface="Arial" panose="020B0604020202020204" pitchFamily="34" charset="0"/>
                <a:buChar char="•"/>
              </a:pPr>
              <a:r>
                <a:rPr lang="en-US" sz="1750" dirty="0"/>
                <a:t>Imperative programming languages are very specific, and operation is system-oriented. On the one hand, the code is easy to understand; on the other hand, many lines of source text are required to describe what can be achieved with a fraction of the commands using declarative programming languages.</a:t>
              </a:r>
            </a:p>
            <a:p>
              <a:pPr marL="285750" indent="-285750" algn="just" fontAlgn="base">
                <a:lnSpc>
                  <a:spcPct val="150000"/>
                </a:lnSpc>
                <a:buFont typeface="Arial" panose="020B0604020202020204" pitchFamily="34" charset="0"/>
                <a:buChar char="•"/>
              </a:pPr>
              <a:r>
                <a:rPr lang="en-US" sz="1750" dirty="0"/>
                <a:t>The different imperative programming languages can, in turn, be assigned to three further subordinate programming styles – structured, procedural, and modular.</a:t>
              </a:r>
            </a:p>
            <a:p>
              <a:pPr marL="742950" lvl="1" indent="-285750" algn="just" fontAlgn="base">
                <a:lnSpc>
                  <a:spcPct val="150000"/>
                </a:lnSpc>
                <a:buFont typeface="Arial" panose="020B0604020202020204" pitchFamily="34" charset="0"/>
                <a:buChar char="•"/>
              </a:pPr>
              <a:r>
                <a:rPr lang="en-US" sz="1600" dirty="0"/>
                <a:t>The structured programming style extends the basic imperative principle with specific control structures: sequences, selection, and iteration.</a:t>
              </a:r>
            </a:p>
            <a:p>
              <a:pPr marL="742950" lvl="1" indent="-285750" algn="just" fontAlgn="base">
                <a:lnSpc>
                  <a:spcPct val="150000"/>
                </a:lnSpc>
                <a:buFont typeface="Arial" panose="020B0604020202020204" pitchFamily="34" charset="0"/>
                <a:buChar char="•"/>
              </a:pPr>
              <a:r>
                <a:rPr lang="en-US" sz="1600" dirty="0"/>
                <a:t>The procedural approach divides the task a program is supposed to perform into smaller sub-tasks, which are individually described in the code.</a:t>
              </a:r>
            </a:p>
            <a:p>
              <a:pPr marL="742950" lvl="1" indent="-285750" algn="just" fontAlgn="base">
                <a:lnSpc>
                  <a:spcPct val="150000"/>
                </a:lnSpc>
                <a:buFont typeface="Arial" panose="020B0604020202020204" pitchFamily="34" charset="0"/>
                <a:buChar char="•"/>
              </a:pPr>
              <a:r>
                <a:rPr lang="en-US" sz="1600" dirty="0"/>
                <a:t>The modular programming model goes one step further by designing, developing, and testing the individual program components independently of one another. </a:t>
              </a:r>
            </a:p>
            <a:p>
              <a:pPr marL="742950" lvl="1" indent="-285750" algn="just" fontAlgn="base">
                <a:lnSpc>
                  <a:spcPct val="150000"/>
                </a:lnSpc>
                <a:buFont typeface="Arial" panose="020B0604020202020204" pitchFamily="34" charset="0"/>
                <a:buChar char="•"/>
              </a:pPr>
              <a:endParaRPr lang="en-US" sz="1600" dirty="0"/>
            </a:p>
            <a:p>
              <a:pPr marL="285750" lvl="1" indent="-285750" algn="just" fontAlgn="base">
                <a:lnSpc>
                  <a:spcPct val="150000"/>
                </a:lnSpc>
                <a:buFont typeface="Arial" panose="020B0604020202020204" pitchFamily="34" charset="0"/>
                <a:buChar char="•"/>
              </a:pPr>
              <a:r>
                <a:rPr lang="en-US" sz="1600" dirty="0"/>
                <a:t>Imperative programming languages are characterized by their instructive nature and, thus, require significantly more lines of code to express what can be described with just a few instructions in the declarative style.</a:t>
              </a:r>
            </a:p>
          </p:txBody>
        </p:sp>
      </p:grpSp>
    </p:spTree>
    <p:extLst>
      <p:ext uri="{BB962C8B-B14F-4D97-AF65-F5344CB8AC3E}">
        <p14:creationId xmlns:p14="http://schemas.microsoft.com/office/powerpoint/2010/main" val="421909932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426173"/>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76565" y="59054"/>
            <a:ext cx="7637880" cy="369332"/>
          </a:xfrm>
          <a:prstGeom prst="rect">
            <a:avLst/>
          </a:prstGeom>
        </p:spPr>
        <p:txBody>
          <a:bodyPr vert="horz" wrap="square" lIns="0" tIns="0" rIns="0" bIns="0" rtlCol="0">
            <a:spAutoFit/>
          </a:bodyPr>
          <a:lstStyle/>
          <a:p>
            <a:pPr marL="15875"/>
            <a:r>
              <a:rPr lang="en-US" sz="2400" b="1" spc="13" dirty="0">
                <a:solidFill>
                  <a:srgbClr val="010103"/>
                </a:solidFill>
                <a:latin typeface="Arial"/>
                <a:cs typeface="Arial"/>
              </a:rPr>
              <a:t>Imperative Programming Paradigm</a:t>
            </a:r>
            <a:endParaRPr sz="2400" b="1" dirty="0">
              <a:latin typeface="Arial"/>
              <a:cs typeface="Arial"/>
            </a:endParaRPr>
          </a:p>
        </p:txBody>
      </p:sp>
      <p:sp>
        <p:nvSpPr>
          <p:cNvPr id="27" name="object 20"/>
          <p:cNvSpPr/>
          <p:nvPr/>
        </p:nvSpPr>
        <p:spPr>
          <a:xfrm flipV="1">
            <a:off x="0" y="6694032"/>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sp>
        <p:nvSpPr>
          <p:cNvPr id="29" name="Rectangle 28"/>
          <p:cNvSpPr/>
          <p:nvPr/>
        </p:nvSpPr>
        <p:spPr>
          <a:xfrm>
            <a:off x="31953" y="490867"/>
            <a:ext cx="12105504" cy="6118858"/>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7" name="object 12"/>
          <p:cNvSpPr txBox="1"/>
          <p:nvPr/>
        </p:nvSpPr>
        <p:spPr>
          <a:xfrm>
            <a:off x="95576" y="545184"/>
            <a:ext cx="11939542" cy="5909310"/>
          </a:xfrm>
          <a:prstGeom prst="rect">
            <a:avLst/>
          </a:prstGeom>
        </p:spPr>
        <p:txBody>
          <a:bodyPr vert="horz" wrap="square" lIns="0" tIns="0" rIns="0" bIns="0" numCol="1" rtlCol="0">
            <a:spAutoFit/>
          </a:bodyPr>
          <a:lstStyle/>
          <a:p>
            <a:pPr marL="285750" indent="-285750" algn="just" fontAlgn="base">
              <a:lnSpc>
                <a:spcPct val="150000"/>
              </a:lnSpc>
              <a:buFont typeface="Arial" panose="020B0604020202020204" pitchFamily="34" charset="0"/>
              <a:buChar char="•"/>
            </a:pPr>
            <a:r>
              <a:rPr lang="en-US" sz="1600" dirty="0"/>
              <a:t>Imperative programming provides explicit steps to the computer using statements, loops, etc.</a:t>
            </a:r>
          </a:p>
          <a:p>
            <a:pPr marL="285750" indent="-285750" algn="just" fontAlgn="base">
              <a:lnSpc>
                <a:spcPct val="150000"/>
              </a:lnSpc>
              <a:buFont typeface="Arial" panose="020B0604020202020204" pitchFamily="34" charset="0"/>
              <a:buChar char="•"/>
            </a:pPr>
            <a:r>
              <a:rPr lang="en-US" sz="1600" dirty="0"/>
              <a:t>Imperative Program</a:t>
            </a:r>
          </a:p>
          <a:p>
            <a:pPr marL="742950" lvl="1" indent="-285750" algn="just" fontAlgn="base">
              <a:lnSpc>
                <a:spcPct val="150000"/>
              </a:lnSpc>
              <a:buFont typeface="Arial" panose="020B0604020202020204" pitchFamily="34" charset="0"/>
              <a:buChar char="•"/>
            </a:pPr>
            <a:r>
              <a:rPr lang="en-US" sz="1600" dirty="0"/>
              <a:t>Focus on </a:t>
            </a:r>
            <a:r>
              <a:rPr lang="en-US" sz="1600" b="1" dirty="0"/>
              <a:t>How</a:t>
            </a:r>
          </a:p>
          <a:p>
            <a:pPr marL="742950" lvl="1" indent="-285750" algn="just" fontAlgn="base">
              <a:lnSpc>
                <a:spcPct val="150000"/>
              </a:lnSpc>
              <a:buFont typeface="Arial" panose="020B0604020202020204" pitchFamily="34" charset="0"/>
              <a:buChar char="•"/>
            </a:pPr>
            <a:r>
              <a:rPr lang="en-US" sz="1600" dirty="0"/>
              <a:t>Explicitly tells the computer how to accomplish a task</a:t>
            </a:r>
          </a:p>
          <a:p>
            <a:pPr marL="742950" lvl="1" indent="-285750" algn="just" fontAlgn="base">
              <a:lnSpc>
                <a:spcPct val="150000"/>
              </a:lnSpc>
              <a:buFont typeface="Arial" panose="020B0604020202020204" pitchFamily="34" charset="0"/>
              <a:buChar char="•"/>
            </a:pPr>
            <a:r>
              <a:rPr lang="en-US" sz="1600" dirty="0"/>
              <a:t>Procedural</a:t>
            </a:r>
          </a:p>
          <a:p>
            <a:pPr marL="742950" lvl="1" indent="-285750" algn="just" fontAlgn="base">
              <a:lnSpc>
                <a:spcPct val="150000"/>
              </a:lnSpc>
              <a:buFont typeface="Arial" panose="020B0604020202020204" pitchFamily="34" charset="0"/>
              <a:buChar char="•"/>
            </a:pPr>
            <a:endParaRPr lang="en-US" sz="1600" dirty="0"/>
          </a:p>
          <a:p>
            <a:pPr marL="742950" lvl="1" indent="-285750" algn="just" fontAlgn="base">
              <a:lnSpc>
                <a:spcPct val="150000"/>
              </a:lnSpc>
              <a:buFont typeface="Arial" panose="020B0604020202020204" pitchFamily="34" charset="0"/>
              <a:buChar char="•"/>
            </a:pPr>
            <a:endParaRPr lang="en-US" sz="1600" dirty="0"/>
          </a:p>
          <a:p>
            <a:pPr marL="742950" lvl="1" indent="-285750" algn="just" fontAlgn="base">
              <a:lnSpc>
                <a:spcPct val="150000"/>
              </a:lnSpc>
              <a:buFont typeface="Arial" panose="020B0604020202020204" pitchFamily="34" charset="0"/>
              <a:buChar char="•"/>
            </a:pPr>
            <a:endParaRPr lang="en-US" sz="1600" dirty="0"/>
          </a:p>
          <a:p>
            <a:pPr marL="742950" lvl="1" indent="-285750" algn="just" fontAlgn="base">
              <a:lnSpc>
                <a:spcPct val="150000"/>
              </a:lnSpc>
              <a:buFont typeface="Arial" panose="020B0604020202020204" pitchFamily="34" charset="0"/>
              <a:buChar char="•"/>
            </a:pPr>
            <a:endParaRPr lang="en-US" sz="1600" dirty="0"/>
          </a:p>
          <a:p>
            <a:pPr marL="742950" lvl="1" indent="-285750" algn="just" fontAlgn="base">
              <a:lnSpc>
                <a:spcPct val="150000"/>
              </a:lnSpc>
              <a:buFont typeface="Arial" panose="020B0604020202020204" pitchFamily="34" charset="0"/>
              <a:buChar char="•"/>
            </a:pPr>
            <a:endParaRPr lang="en-US" sz="1600" dirty="0"/>
          </a:p>
          <a:p>
            <a:pPr marL="742950" lvl="1" indent="-285750" algn="just" fontAlgn="base">
              <a:lnSpc>
                <a:spcPct val="150000"/>
              </a:lnSpc>
              <a:buFont typeface="Arial" panose="020B0604020202020204" pitchFamily="34" charset="0"/>
              <a:buChar char="•"/>
            </a:pPr>
            <a:endParaRPr lang="en-US" sz="1600" dirty="0"/>
          </a:p>
          <a:p>
            <a:pPr marL="285750" lvl="1" indent="-285750" fontAlgn="base">
              <a:lnSpc>
                <a:spcPct val="150000"/>
              </a:lnSpc>
              <a:buFont typeface="Arial" panose="020B0604020202020204" pitchFamily="34" charset="0"/>
              <a:buChar char="•"/>
            </a:pPr>
            <a:r>
              <a:rPr lang="en-US" sz="1600" dirty="0"/>
              <a:t>In a computer program, a variable stores	the data. The  contents of these locations at	any given point in the program’s execution are called the program’s state.</a:t>
            </a:r>
          </a:p>
          <a:p>
            <a:pPr marL="285750" lvl="1" indent="-285750" fontAlgn="base">
              <a:lnSpc>
                <a:spcPct val="150000"/>
              </a:lnSpc>
              <a:buFont typeface="Arial" panose="020B0604020202020204" pitchFamily="34" charset="0"/>
              <a:buChar char="•"/>
            </a:pPr>
            <a:r>
              <a:rPr lang="en-US" sz="1600" dirty="0"/>
              <a:t>Imperative programming is characterized by programming  with state and	commands which modify the state.</a:t>
            </a:r>
          </a:p>
          <a:p>
            <a:pPr marL="285750" lvl="1" indent="-285750" fontAlgn="base">
              <a:lnSpc>
                <a:spcPct val="150000"/>
              </a:lnSpc>
              <a:buFont typeface="Arial" panose="020B0604020202020204" pitchFamily="34" charset="0"/>
              <a:buChar char="•"/>
            </a:pPr>
            <a:r>
              <a:rPr lang="en-US" sz="1600" dirty="0"/>
              <a:t>The first imperative programming languages were  machine languages.</a:t>
            </a:r>
          </a:p>
          <a:p>
            <a:pPr marL="285750" lvl="1" indent="-285750" algn="just" fontAlgn="base">
              <a:lnSpc>
                <a:spcPct val="150000"/>
              </a:lnSpc>
              <a:buFont typeface="Arial" panose="020B0604020202020204" pitchFamily="34" charset="0"/>
              <a:buChar char="•"/>
            </a:pPr>
            <a:r>
              <a:rPr lang="en-US" sz="1600" dirty="0"/>
              <a:t>In imperative programming set of commands can be grouped in a code block also called Procedure.</a:t>
            </a:r>
            <a:endParaRPr lang="en-IN" sz="1600" dirty="0"/>
          </a:p>
        </p:txBody>
      </p:sp>
      <p:pic>
        <p:nvPicPr>
          <p:cNvPr id="2" name="Picture 1"/>
          <p:cNvPicPr>
            <a:picLocks noChangeAspect="1"/>
          </p:cNvPicPr>
          <p:nvPr/>
        </p:nvPicPr>
        <p:blipFill rotWithShape="1">
          <a:blip r:embed="rId3"/>
          <a:srcRect l="39243" t="4529" r="972" b="12407"/>
          <a:stretch/>
        </p:blipFill>
        <p:spPr>
          <a:xfrm>
            <a:off x="6628678" y="911513"/>
            <a:ext cx="5406440" cy="3637745"/>
          </a:xfrm>
          <a:prstGeom prst="rect">
            <a:avLst/>
          </a:prstGeom>
        </p:spPr>
      </p:pic>
    </p:spTree>
    <p:extLst>
      <p:ext uri="{BB962C8B-B14F-4D97-AF65-F5344CB8AC3E}">
        <p14:creationId xmlns:p14="http://schemas.microsoft.com/office/powerpoint/2010/main" val="26422556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426173"/>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76565" y="59054"/>
            <a:ext cx="7637880" cy="369332"/>
          </a:xfrm>
          <a:prstGeom prst="rect">
            <a:avLst/>
          </a:prstGeom>
        </p:spPr>
        <p:txBody>
          <a:bodyPr vert="horz" wrap="square" lIns="0" tIns="0" rIns="0" bIns="0" rtlCol="0">
            <a:spAutoFit/>
          </a:bodyPr>
          <a:lstStyle/>
          <a:p>
            <a:pPr marL="15875"/>
            <a:r>
              <a:rPr lang="en-US" sz="2400" b="1" spc="13" dirty="0">
                <a:solidFill>
                  <a:srgbClr val="010103"/>
                </a:solidFill>
                <a:latin typeface="Arial"/>
                <a:cs typeface="Arial"/>
              </a:rPr>
              <a:t>Example</a:t>
            </a:r>
            <a:endParaRPr sz="2400" b="1" dirty="0">
              <a:latin typeface="Arial"/>
              <a:cs typeface="Arial"/>
            </a:endParaRPr>
          </a:p>
        </p:txBody>
      </p:sp>
      <p:sp>
        <p:nvSpPr>
          <p:cNvPr id="27" name="object 20"/>
          <p:cNvSpPr/>
          <p:nvPr/>
        </p:nvSpPr>
        <p:spPr>
          <a:xfrm flipV="1">
            <a:off x="0" y="6694032"/>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sp>
        <p:nvSpPr>
          <p:cNvPr id="29" name="Rectangle 28"/>
          <p:cNvSpPr/>
          <p:nvPr/>
        </p:nvSpPr>
        <p:spPr>
          <a:xfrm>
            <a:off x="31953" y="490867"/>
            <a:ext cx="12105504" cy="6118858"/>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7" name="object 12"/>
          <p:cNvSpPr txBox="1"/>
          <p:nvPr/>
        </p:nvSpPr>
        <p:spPr>
          <a:xfrm>
            <a:off x="176258" y="518290"/>
            <a:ext cx="11812590" cy="2982163"/>
          </a:xfrm>
          <a:prstGeom prst="rect">
            <a:avLst/>
          </a:prstGeom>
        </p:spPr>
        <p:txBody>
          <a:bodyPr vert="horz" wrap="square" lIns="0" tIns="0" rIns="0" bIns="0" numCol="1" rtlCol="0">
            <a:spAutoFit/>
          </a:bodyPr>
          <a:lstStyle/>
          <a:p>
            <a:pPr algn="just" fontAlgn="base">
              <a:lnSpc>
                <a:spcPct val="150000"/>
              </a:lnSpc>
            </a:pPr>
            <a:r>
              <a:rPr lang="en-IN" sz="1750" b="1" i="1" dirty="0"/>
              <a:t>Example:</a:t>
            </a:r>
          </a:p>
          <a:p>
            <a:pPr lvl="1" fontAlgn="base">
              <a:lnSpc>
                <a:spcPct val="150000"/>
              </a:lnSpc>
            </a:pPr>
            <a:r>
              <a:rPr lang="en-IN" sz="1600" dirty="0" err="1"/>
              <a:t>sample_characters</a:t>
            </a:r>
            <a:r>
              <a:rPr lang="en-IN" sz="1600" dirty="0"/>
              <a:t> = ['</a:t>
            </a:r>
            <a:r>
              <a:rPr lang="en-IN" sz="1600" dirty="0" err="1"/>
              <a:t>p','y','t','h','o','n</a:t>
            </a:r>
            <a:r>
              <a:rPr lang="en-IN" sz="1600" dirty="0"/>
              <a:t>']</a:t>
            </a:r>
            <a:br>
              <a:rPr lang="en-IN" sz="1600" dirty="0"/>
            </a:br>
            <a:r>
              <a:rPr lang="en-IN" sz="1600" dirty="0" err="1"/>
              <a:t>sample_string</a:t>
            </a:r>
            <a:r>
              <a:rPr lang="en-IN" sz="1600" dirty="0"/>
              <a:t> = ''</a:t>
            </a:r>
            <a:br>
              <a:rPr lang="en-IN" sz="1600" dirty="0"/>
            </a:br>
            <a:r>
              <a:rPr lang="en-IN" sz="1600" dirty="0" err="1"/>
              <a:t>sample_string</a:t>
            </a:r>
            <a:br>
              <a:rPr lang="en-IN" sz="1600" dirty="0"/>
            </a:br>
            <a:r>
              <a:rPr lang="en-IN" sz="1600" dirty="0"/>
              <a:t>for c in </a:t>
            </a:r>
            <a:r>
              <a:rPr lang="en-IN" sz="1600" dirty="0" err="1"/>
              <a:t>sample_characters</a:t>
            </a:r>
            <a:r>
              <a:rPr lang="en-IN" sz="1600" dirty="0"/>
              <a:t>:</a:t>
            </a:r>
            <a:br>
              <a:rPr lang="en-IN" sz="1600" dirty="0"/>
            </a:br>
            <a:r>
              <a:rPr lang="en-IN" sz="1600" dirty="0"/>
              <a:t>    	</a:t>
            </a:r>
            <a:r>
              <a:rPr lang="en-IN" sz="1600" dirty="0" err="1"/>
              <a:t>sample_string</a:t>
            </a:r>
            <a:r>
              <a:rPr lang="en-IN" sz="1600" dirty="0"/>
              <a:t> = </a:t>
            </a:r>
            <a:r>
              <a:rPr lang="en-IN" sz="1600" dirty="0" err="1"/>
              <a:t>sample_string</a:t>
            </a:r>
            <a:r>
              <a:rPr lang="en-IN" sz="1600" dirty="0"/>
              <a:t> + c</a:t>
            </a:r>
            <a:br>
              <a:rPr lang="en-IN" sz="1600" dirty="0"/>
            </a:br>
            <a:r>
              <a:rPr lang="en-IN" sz="1600" dirty="0"/>
              <a:t>	print(</a:t>
            </a:r>
            <a:r>
              <a:rPr lang="en-IN" sz="1600" dirty="0" err="1"/>
              <a:t>sample_string</a:t>
            </a:r>
            <a:r>
              <a:rPr lang="en-IN" sz="1600" dirty="0"/>
              <a:t>)</a:t>
            </a:r>
            <a:br>
              <a:rPr lang="en-IN" sz="1600" dirty="0"/>
            </a:br>
            <a:endParaRPr lang="en-IN" sz="1750" dirty="0"/>
          </a:p>
        </p:txBody>
      </p:sp>
      <p:sp>
        <p:nvSpPr>
          <p:cNvPr id="2" name="TextBox 1"/>
          <p:cNvSpPr txBox="1"/>
          <p:nvPr/>
        </p:nvSpPr>
        <p:spPr>
          <a:xfrm>
            <a:off x="76565" y="3809399"/>
            <a:ext cx="4360964" cy="2031325"/>
          </a:xfrm>
          <a:prstGeom prst="rect">
            <a:avLst/>
          </a:prstGeom>
          <a:noFill/>
        </p:spPr>
        <p:txBody>
          <a:bodyPr wrap="square" rtlCol="0">
            <a:spAutoFit/>
          </a:bodyPr>
          <a:lstStyle/>
          <a:p>
            <a:endParaRPr lang="en-US" dirty="0"/>
          </a:p>
          <a:p>
            <a:r>
              <a:rPr lang="en-US" dirty="0"/>
              <a:t>characters=['</a:t>
            </a:r>
            <a:r>
              <a:rPr lang="en-US" dirty="0" err="1"/>
              <a:t>s','a','n','r','u','s','h','a</a:t>
            </a:r>
            <a:r>
              <a:rPr lang="en-US" dirty="0"/>
              <a:t>']</a:t>
            </a:r>
          </a:p>
          <a:p>
            <a:r>
              <a:rPr lang="en-US" dirty="0"/>
              <a:t>string =''</a:t>
            </a:r>
          </a:p>
          <a:p>
            <a:r>
              <a:rPr lang="en-US" dirty="0"/>
              <a:t>for char in characters:</a:t>
            </a:r>
          </a:p>
          <a:p>
            <a:r>
              <a:rPr lang="en-US" dirty="0"/>
              <a:t>    string=</a:t>
            </a:r>
            <a:r>
              <a:rPr lang="en-US" dirty="0" err="1"/>
              <a:t>string+char</a:t>
            </a:r>
            <a:endParaRPr lang="en-US" dirty="0"/>
          </a:p>
          <a:p>
            <a:endParaRPr lang="en-US" dirty="0"/>
          </a:p>
          <a:p>
            <a:r>
              <a:rPr lang="en-US" dirty="0"/>
              <a:t>print (string)</a:t>
            </a:r>
            <a:endParaRPr lang="en-IN" dirty="0"/>
          </a:p>
        </p:txBody>
      </p:sp>
      <p:sp>
        <p:nvSpPr>
          <p:cNvPr id="10" name="TextBox 9"/>
          <p:cNvSpPr txBox="1"/>
          <p:nvPr/>
        </p:nvSpPr>
        <p:spPr>
          <a:xfrm>
            <a:off x="3895505" y="3993776"/>
            <a:ext cx="4360964" cy="2169825"/>
          </a:xfrm>
          <a:prstGeom prst="rect">
            <a:avLst/>
          </a:prstGeom>
          <a:noFill/>
        </p:spPr>
        <p:txBody>
          <a:bodyPr wrap="square" rtlCol="0">
            <a:spAutoFit/>
          </a:bodyPr>
          <a:lstStyle/>
          <a:p>
            <a:pPr>
              <a:lnSpc>
                <a:spcPct val="150000"/>
              </a:lnSpc>
            </a:pPr>
            <a:r>
              <a:rPr lang="en-US" dirty="0"/>
              <a:t>def </a:t>
            </a:r>
            <a:r>
              <a:rPr lang="en-US" dirty="0" err="1"/>
              <a:t>stringc</a:t>
            </a:r>
            <a:r>
              <a:rPr lang="en-US" dirty="0"/>
              <a:t>(characters):</a:t>
            </a:r>
          </a:p>
          <a:p>
            <a:pPr>
              <a:lnSpc>
                <a:spcPct val="150000"/>
              </a:lnSpc>
            </a:pPr>
            <a:r>
              <a:rPr lang="en-US" dirty="0"/>
              <a:t>    string =''</a:t>
            </a:r>
          </a:p>
          <a:p>
            <a:pPr>
              <a:lnSpc>
                <a:spcPct val="150000"/>
              </a:lnSpc>
            </a:pPr>
            <a:r>
              <a:rPr lang="en-US" dirty="0"/>
              <a:t>    for char in characters:</a:t>
            </a:r>
          </a:p>
          <a:p>
            <a:pPr>
              <a:lnSpc>
                <a:spcPct val="150000"/>
              </a:lnSpc>
            </a:pPr>
            <a:r>
              <a:rPr lang="en-US" dirty="0"/>
              <a:t>        string=</a:t>
            </a:r>
            <a:r>
              <a:rPr lang="en-US" dirty="0" err="1"/>
              <a:t>string+char</a:t>
            </a:r>
            <a:endParaRPr lang="en-US" dirty="0"/>
          </a:p>
          <a:p>
            <a:pPr>
              <a:lnSpc>
                <a:spcPct val="150000"/>
              </a:lnSpc>
            </a:pPr>
            <a:r>
              <a:rPr lang="en-US" dirty="0"/>
              <a:t>    return string</a:t>
            </a:r>
            <a:endParaRPr lang="en-IN" dirty="0"/>
          </a:p>
        </p:txBody>
      </p:sp>
      <p:sp>
        <p:nvSpPr>
          <p:cNvPr id="11" name="TextBox 10"/>
          <p:cNvSpPr txBox="1"/>
          <p:nvPr/>
        </p:nvSpPr>
        <p:spPr>
          <a:xfrm>
            <a:off x="6822846" y="3909469"/>
            <a:ext cx="5252563" cy="1338828"/>
          </a:xfrm>
          <a:prstGeom prst="rect">
            <a:avLst/>
          </a:prstGeom>
          <a:noFill/>
        </p:spPr>
        <p:txBody>
          <a:bodyPr wrap="square" rtlCol="0">
            <a:spAutoFit/>
          </a:bodyPr>
          <a:lstStyle/>
          <a:p>
            <a:pPr>
              <a:lnSpc>
                <a:spcPct val="150000"/>
              </a:lnSpc>
            </a:pPr>
            <a:r>
              <a:rPr lang="en-US" dirty="0"/>
              <a:t>import </a:t>
            </a:r>
            <a:r>
              <a:rPr lang="en-US" dirty="0" err="1"/>
              <a:t>functools</a:t>
            </a:r>
            <a:endParaRPr lang="en-US" dirty="0"/>
          </a:p>
          <a:p>
            <a:pPr>
              <a:lnSpc>
                <a:spcPct val="150000"/>
              </a:lnSpc>
            </a:pPr>
            <a:r>
              <a:rPr lang="en-US" dirty="0"/>
              <a:t>characters=['</a:t>
            </a:r>
            <a:r>
              <a:rPr lang="en-US" dirty="0" err="1"/>
              <a:t>s','a','n','r','u','s','h','a</a:t>
            </a:r>
            <a:r>
              <a:rPr lang="en-US" dirty="0"/>
              <a:t>']</a:t>
            </a:r>
          </a:p>
          <a:p>
            <a:pPr>
              <a:lnSpc>
                <a:spcPct val="150000"/>
              </a:lnSpc>
            </a:pPr>
            <a:r>
              <a:rPr lang="en-US" dirty="0"/>
              <a:t>string=</a:t>
            </a:r>
            <a:r>
              <a:rPr lang="en-US" dirty="0" err="1"/>
              <a:t>functools.reduce</a:t>
            </a:r>
            <a:r>
              <a:rPr lang="en-US" dirty="0"/>
              <a:t>(lambda </a:t>
            </a:r>
            <a:r>
              <a:rPr lang="en-US" dirty="0" err="1"/>
              <a:t>s,c:s+c,characters</a:t>
            </a:r>
            <a:r>
              <a:rPr lang="en-US" dirty="0"/>
              <a:t>)</a:t>
            </a:r>
            <a:endParaRPr lang="en-IN" dirty="0"/>
          </a:p>
        </p:txBody>
      </p:sp>
    </p:spTree>
    <p:extLst>
      <p:ext uri="{BB962C8B-B14F-4D97-AF65-F5344CB8AC3E}">
        <p14:creationId xmlns:p14="http://schemas.microsoft.com/office/powerpoint/2010/main" val="372052470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602636"/>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dirty="0"/>
          </a:p>
        </p:txBody>
      </p:sp>
      <p:sp>
        <p:nvSpPr>
          <p:cNvPr id="9" name="object 9"/>
          <p:cNvSpPr txBox="1"/>
          <p:nvPr/>
        </p:nvSpPr>
        <p:spPr>
          <a:xfrm>
            <a:off x="122557" y="71678"/>
            <a:ext cx="4695566" cy="394403"/>
          </a:xfrm>
          <a:prstGeom prst="rect">
            <a:avLst/>
          </a:prstGeom>
        </p:spPr>
        <p:txBody>
          <a:bodyPr vert="horz" wrap="square" lIns="0" tIns="0" rIns="0" bIns="0" rtlCol="0">
            <a:spAutoFit/>
          </a:bodyPr>
          <a:lstStyle/>
          <a:p>
            <a:pPr marL="15875"/>
            <a:r>
              <a:rPr lang="en-US" sz="2563" b="1" spc="13" dirty="0">
                <a:solidFill>
                  <a:srgbClr val="010103"/>
                </a:solidFill>
                <a:latin typeface="Arial"/>
                <a:cs typeface="Arial"/>
              </a:rPr>
              <a:t>Imperative</a:t>
            </a:r>
            <a:endParaRPr sz="2563" dirty="0">
              <a:latin typeface="Arial"/>
              <a:cs typeface="Arial"/>
            </a:endParaRPr>
          </a:p>
        </p:txBody>
      </p:sp>
      <p:sp>
        <p:nvSpPr>
          <p:cNvPr id="27" name="object 20"/>
          <p:cNvSpPr/>
          <p:nvPr/>
        </p:nvSpPr>
        <p:spPr>
          <a:xfrm flipV="1">
            <a:off x="0" y="6477001"/>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dirty="0"/>
          </a:p>
        </p:txBody>
      </p:sp>
      <p:grpSp>
        <p:nvGrpSpPr>
          <p:cNvPr id="2" name="Group 27"/>
          <p:cNvGrpSpPr/>
          <p:nvPr/>
        </p:nvGrpSpPr>
        <p:grpSpPr>
          <a:xfrm>
            <a:off x="31952" y="739192"/>
            <a:ext cx="12105507" cy="5634711"/>
            <a:chOff x="152399" y="1236340"/>
            <a:chExt cx="9296401" cy="848231"/>
          </a:xfrm>
        </p:grpSpPr>
        <p:sp>
          <p:nvSpPr>
            <p:cNvPr id="29" name="Rectangle 28"/>
            <p:cNvSpPr/>
            <p:nvPr/>
          </p:nvSpPr>
          <p:spPr>
            <a:xfrm>
              <a:off x="152400" y="1236340"/>
              <a:ext cx="9296400" cy="848231"/>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dirty="0"/>
            </a:p>
          </p:txBody>
        </p:sp>
        <p:sp>
          <p:nvSpPr>
            <p:cNvPr id="30" name="object 12"/>
            <p:cNvSpPr txBox="1"/>
            <p:nvPr/>
          </p:nvSpPr>
          <p:spPr>
            <a:xfrm>
              <a:off x="152399" y="1236340"/>
              <a:ext cx="9296400" cy="49845"/>
            </a:xfrm>
            <a:prstGeom prst="rect">
              <a:avLst/>
            </a:prstGeom>
          </p:spPr>
          <p:txBody>
            <a:bodyPr vert="horz" wrap="square" lIns="0" tIns="0" rIns="0" bIns="0" numCol="1" rtlCol="0">
              <a:spAutoFit/>
            </a:bodyPr>
            <a:lstStyle/>
            <a:p>
              <a:pPr marL="285750" indent="-285750" algn="just" fontAlgn="base">
                <a:lnSpc>
                  <a:spcPct val="150000"/>
                </a:lnSpc>
                <a:buFont typeface="Arial" panose="020B0604020202020204" pitchFamily="34" charset="0"/>
                <a:buChar char="•"/>
              </a:pPr>
              <a:endParaRPr lang="en-US" sz="1600" dirty="0"/>
            </a:p>
          </p:txBody>
        </p:sp>
      </p:grpSp>
      <p:pic>
        <p:nvPicPr>
          <p:cNvPr id="4" name="Picture 3"/>
          <p:cNvPicPr>
            <a:picLocks noChangeAspect="1"/>
          </p:cNvPicPr>
          <p:nvPr/>
        </p:nvPicPr>
        <p:blipFill rotWithShape="1">
          <a:blip r:embed="rId3"/>
          <a:srcRect l="9866" t="43566" r="37942" b="33272"/>
          <a:stretch/>
        </p:blipFill>
        <p:spPr>
          <a:xfrm>
            <a:off x="309283" y="998325"/>
            <a:ext cx="11736107" cy="2928216"/>
          </a:xfrm>
          <a:prstGeom prst="rect">
            <a:avLst/>
          </a:prstGeom>
        </p:spPr>
      </p:pic>
    </p:spTree>
    <p:extLst>
      <p:ext uri="{BB962C8B-B14F-4D97-AF65-F5344CB8AC3E}">
        <p14:creationId xmlns:p14="http://schemas.microsoft.com/office/powerpoint/2010/main" val="327879375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4468"/>
            <a:ext cx="12192000" cy="6857999"/>
          </a:xfrm>
          <a:prstGeom prst="rect">
            <a:avLst/>
          </a:prstGeom>
          <a:blipFill>
            <a:blip r:embed="rId3" cstate="print"/>
            <a:stretch>
              <a:fillRect/>
            </a:stretch>
          </a:blipFill>
        </p:spPr>
        <p:txBody>
          <a:bodyPr wrap="square" lIns="0" tIns="0" rIns="0" bIns="0" rtlCol="0"/>
          <a:lstStyle/>
          <a:p>
            <a:endParaRPr sz="2250" dirty="0"/>
          </a:p>
        </p:txBody>
      </p:sp>
      <p:sp>
        <p:nvSpPr>
          <p:cNvPr id="3" name="TextBox 2"/>
          <p:cNvSpPr txBox="1"/>
          <p:nvPr/>
        </p:nvSpPr>
        <p:spPr>
          <a:xfrm>
            <a:off x="3905250" y="3130924"/>
            <a:ext cx="4857750" cy="1169551"/>
          </a:xfrm>
          <a:prstGeom prst="rect">
            <a:avLst/>
          </a:prstGeom>
          <a:solidFill>
            <a:srgbClr val="009BD2"/>
          </a:solidFill>
        </p:spPr>
        <p:txBody>
          <a:bodyPr wrap="square" rtlCol="0">
            <a:spAutoFit/>
          </a:bodyPr>
          <a:lstStyle/>
          <a:p>
            <a:pPr algn="ctr"/>
            <a:r>
              <a:rPr lang="en-US" sz="3500" b="1" dirty="0">
                <a:solidFill>
                  <a:schemeClr val="bg1"/>
                </a:solidFill>
                <a:latin typeface="Candara" pitchFamily="34" charset="0"/>
              </a:rPr>
              <a:t>Declarative Programming Paradigm</a:t>
            </a:r>
          </a:p>
        </p:txBody>
      </p:sp>
    </p:spTree>
    <p:extLst>
      <p:ext uri="{BB962C8B-B14F-4D97-AF65-F5344CB8AC3E}">
        <p14:creationId xmlns:p14="http://schemas.microsoft.com/office/powerpoint/2010/main" val="18233897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602636"/>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dirty="0"/>
          </a:p>
        </p:txBody>
      </p:sp>
      <p:sp>
        <p:nvSpPr>
          <p:cNvPr id="9" name="object 9"/>
          <p:cNvSpPr txBox="1"/>
          <p:nvPr/>
        </p:nvSpPr>
        <p:spPr>
          <a:xfrm>
            <a:off x="122557" y="71678"/>
            <a:ext cx="4695566" cy="394403"/>
          </a:xfrm>
          <a:prstGeom prst="rect">
            <a:avLst/>
          </a:prstGeom>
        </p:spPr>
        <p:txBody>
          <a:bodyPr vert="horz" wrap="square" lIns="0" tIns="0" rIns="0" bIns="0" rtlCol="0">
            <a:spAutoFit/>
          </a:bodyPr>
          <a:lstStyle/>
          <a:p>
            <a:pPr marL="15875"/>
            <a:r>
              <a:rPr lang="en-US" sz="2563" b="1" spc="13" dirty="0">
                <a:solidFill>
                  <a:srgbClr val="010103"/>
                </a:solidFill>
                <a:latin typeface="Arial"/>
                <a:cs typeface="Arial"/>
              </a:rPr>
              <a:t>Introduction</a:t>
            </a:r>
            <a:endParaRPr sz="2563" dirty="0">
              <a:latin typeface="Arial"/>
              <a:cs typeface="Arial"/>
            </a:endParaRPr>
          </a:p>
        </p:txBody>
      </p:sp>
      <p:sp>
        <p:nvSpPr>
          <p:cNvPr id="27" name="object 20"/>
          <p:cNvSpPr/>
          <p:nvPr/>
        </p:nvSpPr>
        <p:spPr>
          <a:xfrm flipV="1">
            <a:off x="0" y="6477001"/>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dirty="0"/>
          </a:p>
        </p:txBody>
      </p:sp>
      <p:grpSp>
        <p:nvGrpSpPr>
          <p:cNvPr id="2" name="Group 27"/>
          <p:cNvGrpSpPr/>
          <p:nvPr/>
        </p:nvGrpSpPr>
        <p:grpSpPr>
          <a:xfrm>
            <a:off x="31952" y="739193"/>
            <a:ext cx="12105506" cy="5634711"/>
            <a:chOff x="152399" y="1236340"/>
            <a:chExt cx="9296400" cy="848231"/>
          </a:xfrm>
        </p:grpSpPr>
        <p:sp>
          <p:nvSpPr>
            <p:cNvPr id="29" name="Rectangle 28"/>
            <p:cNvSpPr/>
            <p:nvPr/>
          </p:nvSpPr>
          <p:spPr>
            <a:xfrm>
              <a:off x="152399" y="1236340"/>
              <a:ext cx="9296400" cy="848231"/>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dirty="0"/>
            </a:p>
          </p:txBody>
        </p:sp>
        <p:sp>
          <p:nvSpPr>
            <p:cNvPr id="30" name="object 12"/>
            <p:cNvSpPr txBox="1"/>
            <p:nvPr/>
          </p:nvSpPr>
          <p:spPr>
            <a:xfrm>
              <a:off x="152399" y="1236340"/>
              <a:ext cx="9296400" cy="815438"/>
            </a:xfrm>
            <a:prstGeom prst="rect">
              <a:avLst/>
            </a:prstGeom>
          </p:spPr>
          <p:txBody>
            <a:bodyPr vert="horz" wrap="square" lIns="0" tIns="0" rIns="0" bIns="0" numCol="1" rtlCol="0">
              <a:spAutoFit/>
            </a:bodyPr>
            <a:lstStyle/>
            <a:p>
              <a:pPr marL="285750" indent="-285750" algn="just" fontAlgn="base">
                <a:lnSpc>
                  <a:spcPct val="200000"/>
                </a:lnSpc>
                <a:buFont typeface="Arial" panose="020B0604020202020204" pitchFamily="34" charset="0"/>
                <a:buChar char="•"/>
              </a:pPr>
              <a:r>
                <a:rPr lang="en-US" sz="1600" dirty="0"/>
                <a:t>General programming paradigm in which programs express the logic of a computation without describing its control flow.</a:t>
              </a:r>
            </a:p>
            <a:p>
              <a:pPr marL="285750" indent="-285750" algn="just" fontAlgn="base">
                <a:lnSpc>
                  <a:spcPct val="200000"/>
                </a:lnSpc>
                <a:buFont typeface="Arial" panose="020B0604020202020204" pitchFamily="34" charset="0"/>
                <a:buChar char="•"/>
              </a:pPr>
              <a:r>
                <a:rPr lang="en-US" sz="1600" dirty="0"/>
                <a:t>Programs describe what the computation should accomplish, rather than how it should accomplish it. </a:t>
              </a:r>
            </a:p>
            <a:p>
              <a:pPr marL="285750" indent="-285750" algn="just" fontAlgn="base">
                <a:lnSpc>
                  <a:spcPct val="200000"/>
                </a:lnSpc>
                <a:buFont typeface="Arial" panose="020B0604020202020204" pitchFamily="34" charset="0"/>
                <a:buChar char="•"/>
              </a:pPr>
              <a:r>
                <a:rPr lang="en-US" sz="1600" dirty="0"/>
                <a:t>Typically avoids the notion of variable holding state, and function side-effects.</a:t>
              </a:r>
            </a:p>
            <a:p>
              <a:pPr marL="285750" indent="-285750" algn="just" fontAlgn="base">
                <a:lnSpc>
                  <a:spcPct val="200000"/>
                </a:lnSpc>
                <a:buFont typeface="Arial" panose="020B0604020202020204" pitchFamily="34" charset="0"/>
                <a:buChar char="•"/>
              </a:pPr>
              <a:r>
                <a:rPr lang="en-US" sz="1600" dirty="0"/>
                <a:t>Contrary to imperative programming, where a program is a series of steps and state changes describing how the computation is achieved.  </a:t>
              </a:r>
            </a:p>
            <a:p>
              <a:pPr marL="285750" indent="-285750" algn="just" fontAlgn="base">
                <a:lnSpc>
                  <a:spcPct val="200000"/>
                </a:lnSpc>
                <a:buFont typeface="Arial" panose="020B0604020202020204" pitchFamily="34" charset="0"/>
                <a:buChar char="•"/>
              </a:pPr>
              <a:r>
                <a:rPr lang="en-US" sz="1600" dirty="0"/>
                <a:t>Includes diverse languages/</a:t>
              </a:r>
              <a:r>
                <a:rPr lang="en-US" sz="1600" dirty="0" err="1"/>
                <a:t>subparadigms</a:t>
              </a:r>
              <a:r>
                <a:rPr lang="en-US" sz="1600" dirty="0"/>
                <a:t> such as: </a:t>
              </a:r>
            </a:p>
            <a:p>
              <a:pPr marL="742950" lvl="1" indent="-285750" algn="just" fontAlgn="base">
                <a:lnSpc>
                  <a:spcPct val="200000"/>
                </a:lnSpc>
                <a:buFont typeface="Arial" panose="020B0604020202020204" pitchFamily="34" charset="0"/>
                <a:buChar char="•"/>
              </a:pPr>
              <a:r>
                <a:rPr lang="en-US" sz="1600" dirty="0"/>
                <a:t>Database query languages (e.g. SQL, </a:t>
              </a:r>
              <a:r>
                <a:rPr lang="en-US" sz="1600" dirty="0" err="1"/>
                <a:t>Xquery</a:t>
              </a:r>
              <a:r>
                <a:rPr lang="en-US" sz="1600" dirty="0"/>
                <a:t>)</a:t>
              </a:r>
            </a:p>
            <a:p>
              <a:pPr marL="742950" lvl="1" indent="-285750" algn="just" fontAlgn="base">
                <a:lnSpc>
                  <a:spcPct val="200000"/>
                </a:lnSpc>
                <a:buFont typeface="Arial" panose="020B0604020202020204" pitchFamily="34" charset="0"/>
                <a:buChar char="•"/>
              </a:pPr>
              <a:r>
                <a:rPr lang="en-US" sz="1600" dirty="0"/>
                <a:t>XSLT</a:t>
              </a:r>
            </a:p>
            <a:p>
              <a:pPr marL="742950" lvl="1" indent="-285750" algn="just" fontAlgn="base">
                <a:lnSpc>
                  <a:spcPct val="200000"/>
                </a:lnSpc>
                <a:buFont typeface="Arial" panose="020B0604020202020204" pitchFamily="34" charset="0"/>
                <a:buChar char="•"/>
              </a:pPr>
              <a:r>
                <a:rPr lang="en-US" sz="1600" dirty="0" err="1"/>
                <a:t>Makefiles</a:t>
              </a:r>
              <a:endParaRPr lang="en-US" sz="1600" dirty="0"/>
            </a:p>
            <a:p>
              <a:pPr marL="742950" lvl="1" indent="-285750" algn="just" fontAlgn="base">
                <a:lnSpc>
                  <a:spcPct val="200000"/>
                </a:lnSpc>
                <a:buFont typeface="Arial" panose="020B0604020202020204" pitchFamily="34" charset="0"/>
                <a:buChar char="•"/>
              </a:pPr>
              <a:r>
                <a:rPr lang="en-US" sz="1600" dirty="0"/>
                <a:t>Constraint programming</a:t>
              </a:r>
            </a:p>
            <a:p>
              <a:pPr marL="742950" lvl="1" indent="-285750" algn="just" fontAlgn="base">
                <a:lnSpc>
                  <a:spcPct val="200000"/>
                </a:lnSpc>
                <a:buFont typeface="Arial" panose="020B0604020202020204" pitchFamily="34" charset="0"/>
                <a:buChar char="•"/>
              </a:pPr>
              <a:r>
                <a:rPr lang="en-US" sz="1600" dirty="0"/>
                <a:t>Logic programming</a:t>
              </a:r>
            </a:p>
            <a:p>
              <a:pPr marL="742950" lvl="1" indent="-285750" algn="just" fontAlgn="base">
                <a:lnSpc>
                  <a:spcPct val="200000"/>
                </a:lnSpc>
                <a:buFont typeface="Arial" panose="020B0604020202020204" pitchFamily="34" charset="0"/>
                <a:buChar char="•"/>
              </a:pPr>
              <a:r>
                <a:rPr lang="en-US" sz="1600" dirty="0"/>
                <a:t>Functional programming</a:t>
              </a:r>
            </a:p>
          </p:txBody>
        </p:sp>
      </p:grpSp>
    </p:spTree>
    <p:extLst>
      <p:ext uri="{BB962C8B-B14F-4D97-AF65-F5344CB8AC3E}">
        <p14:creationId xmlns:p14="http://schemas.microsoft.com/office/powerpoint/2010/main" val="373181079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602636"/>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dirty="0"/>
          </a:p>
        </p:txBody>
      </p:sp>
      <p:sp>
        <p:nvSpPr>
          <p:cNvPr id="9" name="object 9"/>
          <p:cNvSpPr txBox="1"/>
          <p:nvPr/>
        </p:nvSpPr>
        <p:spPr>
          <a:xfrm>
            <a:off x="122557" y="71678"/>
            <a:ext cx="4695566" cy="394403"/>
          </a:xfrm>
          <a:prstGeom prst="rect">
            <a:avLst/>
          </a:prstGeom>
        </p:spPr>
        <p:txBody>
          <a:bodyPr vert="horz" wrap="square" lIns="0" tIns="0" rIns="0" bIns="0" rtlCol="0">
            <a:spAutoFit/>
          </a:bodyPr>
          <a:lstStyle/>
          <a:p>
            <a:pPr marL="15875"/>
            <a:r>
              <a:rPr lang="en-US" sz="2563" b="1" spc="13" dirty="0">
                <a:solidFill>
                  <a:srgbClr val="010103"/>
                </a:solidFill>
                <a:latin typeface="Arial"/>
                <a:cs typeface="Arial"/>
              </a:rPr>
              <a:t>Introduction</a:t>
            </a:r>
            <a:endParaRPr sz="2563" dirty="0">
              <a:latin typeface="Arial"/>
              <a:cs typeface="Arial"/>
            </a:endParaRPr>
          </a:p>
        </p:txBody>
      </p:sp>
      <p:sp>
        <p:nvSpPr>
          <p:cNvPr id="27" name="object 20"/>
          <p:cNvSpPr/>
          <p:nvPr/>
        </p:nvSpPr>
        <p:spPr>
          <a:xfrm flipV="1">
            <a:off x="0" y="6477001"/>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dirty="0"/>
          </a:p>
        </p:txBody>
      </p:sp>
      <p:grpSp>
        <p:nvGrpSpPr>
          <p:cNvPr id="2" name="Group 27"/>
          <p:cNvGrpSpPr/>
          <p:nvPr/>
        </p:nvGrpSpPr>
        <p:grpSpPr>
          <a:xfrm>
            <a:off x="31952" y="739192"/>
            <a:ext cx="12105506" cy="5634711"/>
            <a:chOff x="152399" y="1236340"/>
            <a:chExt cx="9296400" cy="848231"/>
          </a:xfrm>
        </p:grpSpPr>
        <p:sp>
          <p:nvSpPr>
            <p:cNvPr id="29" name="Rectangle 28"/>
            <p:cNvSpPr/>
            <p:nvPr/>
          </p:nvSpPr>
          <p:spPr>
            <a:xfrm>
              <a:off x="152399" y="1236340"/>
              <a:ext cx="9296400" cy="848231"/>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dirty="0"/>
            </a:p>
          </p:txBody>
        </p:sp>
        <p:sp>
          <p:nvSpPr>
            <p:cNvPr id="30" name="object 12"/>
            <p:cNvSpPr txBox="1"/>
            <p:nvPr/>
          </p:nvSpPr>
          <p:spPr>
            <a:xfrm>
              <a:off x="152399" y="1236340"/>
              <a:ext cx="9296400" cy="434398"/>
            </a:xfrm>
            <a:prstGeom prst="rect">
              <a:avLst/>
            </a:prstGeom>
          </p:spPr>
          <p:txBody>
            <a:bodyPr vert="horz" wrap="square" lIns="0" tIns="0" rIns="0" bIns="0" numCol="1" rtlCol="0">
              <a:spAutoFit/>
            </a:bodyPr>
            <a:lstStyle/>
            <a:p>
              <a:pPr algn="just" fontAlgn="base">
                <a:lnSpc>
                  <a:spcPct val="200000"/>
                </a:lnSpc>
              </a:pPr>
              <a:r>
                <a:rPr lang="en-US" sz="1600" dirty="0"/>
                <a:t>“Pure” declarative languages:</a:t>
              </a:r>
            </a:p>
            <a:p>
              <a:pPr marL="285750" indent="-285750" algn="just" fontAlgn="base">
                <a:lnSpc>
                  <a:spcPct val="200000"/>
                </a:lnSpc>
                <a:buFont typeface="Arial" panose="020B0604020202020204" pitchFamily="34" charset="0"/>
                <a:buChar char="•"/>
              </a:pPr>
              <a:r>
                <a:rPr lang="en-US" sz="1600" dirty="0"/>
                <a:t>SQL (Structured Query Language – language to interact with databases):</a:t>
              </a:r>
            </a:p>
            <a:p>
              <a:pPr marL="742950" lvl="1" indent="-285750" algn="just" fontAlgn="base">
                <a:lnSpc>
                  <a:spcPct val="200000"/>
                </a:lnSpc>
                <a:buFont typeface="Arial" panose="020B0604020202020204" pitchFamily="34" charset="0"/>
                <a:buChar char="•"/>
              </a:pPr>
              <a:r>
                <a:rPr lang="en-US" sz="1600" dirty="0"/>
                <a:t>SELECT * FROM Customers WHERE Country='Mexico';</a:t>
              </a:r>
            </a:p>
            <a:p>
              <a:pPr marL="285750" indent="-285750" algn="just" fontAlgn="base">
                <a:lnSpc>
                  <a:spcPct val="200000"/>
                </a:lnSpc>
                <a:buFont typeface="Arial" panose="020B0604020202020204" pitchFamily="34" charset="0"/>
                <a:buChar char="•"/>
              </a:pPr>
              <a:r>
                <a:rPr lang="en-US" sz="1600" dirty="0"/>
                <a:t>Markup languages, like HTML, CSS (Cascading Style Sheets – language to describe styling of e.g. HTML pages), …</a:t>
              </a:r>
            </a:p>
            <a:p>
              <a:pPr marL="742950" lvl="1" indent="-285750" algn="just" fontAlgn="base">
                <a:lnSpc>
                  <a:spcPct val="200000"/>
                </a:lnSpc>
                <a:buFont typeface="Arial" panose="020B0604020202020204" pitchFamily="34" charset="0"/>
                <a:buChar char="•"/>
              </a:pPr>
              <a:r>
                <a:rPr lang="en-US" sz="1600" dirty="0"/>
                <a:t>&lt;h1 style="</a:t>
              </a:r>
              <a:r>
                <a:rPr lang="en-US" sz="1600" dirty="0" err="1"/>
                <a:t>color:blue</a:t>
              </a:r>
              <a:r>
                <a:rPr lang="en-US" sz="1600" dirty="0"/>
                <a:t>;"&gt;This is a Blue Heading&lt;/h1&gt;</a:t>
              </a:r>
            </a:p>
            <a:p>
              <a:pPr marL="285750" indent="-285750" algn="just" fontAlgn="base">
                <a:lnSpc>
                  <a:spcPct val="200000"/>
                </a:lnSpc>
                <a:buFont typeface="Arial" panose="020B0604020202020204" pitchFamily="34" charset="0"/>
                <a:buChar char="•"/>
              </a:pPr>
              <a:r>
                <a:rPr lang="en-US" sz="1600" dirty="0"/>
                <a:t>Functional programming languages like Haskell (even though they allow some “encapsulated” imperative parts)</a:t>
              </a:r>
              <a:endParaRPr lang="en-US" sz="1400" dirty="0"/>
            </a:p>
          </p:txBody>
        </p:sp>
      </p:grpSp>
    </p:spTree>
    <p:extLst>
      <p:ext uri="{BB962C8B-B14F-4D97-AF65-F5344CB8AC3E}">
        <p14:creationId xmlns:p14="http://schemas.microsoft.com/office/powerpoint/2010/main" val="3995294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602636"/>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dirty="0"/>
          </a:p>
        </p:txBody>
      </p:sp>
      <p:sp>
        <p:nvSpPr>
          <p:cNvPr id="9" name="object 9"/>
          <p:cNvSpPr txBox="1"/>
          <p:nvPr/>
        </p:nvSpPr>
        <p:spPr>
          <a:xfrm>
            <a:off x="122557" y="71678"/>
            <a:ext cx="4695566" cy="394403"/>
          </a:xfrm>
          <a:prstGeom prst="rect">
            <a:avLst/>
          </a:prstGeom>
        </p:spPr>
        <p:txBody>
          <a:bodyPr vert="horz" wrap="square" lIns="0" tIns="0" rIns="0" bIns="0" rtlCol="0">
            <a:spAutoFit/>
          </a:bodyPr>
          <a:lstStyle/>
          <a:p>
            <a:pPr marL="15875"/>
            <a:r>
              <a:rPr lang="en-US" sz="2563" b="1" spc="13" dirty="0">
                <a:solidFill>
                  <a:srgbClr val="010103"/>
                </a:solidFill>
                <a:latin typeface="Arial"/>
                <a:cs typeface="Arial"/>
              </a:rPr>
              <a:t>Declarative vs Imperative</a:t>
            </a:r>
            <a:endParaRPr sz="2563" dirty="0">
              <a:latin typeface="Arial"/>
              <a:cs typeface="Arial"/>
            </a:endParaRPr>
          </a:p>
        </p:txBody>
      </p:sp>
      <p:sp>
        <p:nvSpPr>
          <p:cNvPr id="27" name="object 20"/>
          <p:cNvSpPr/>
          <p:nvPr/>
        </p:nvSpPr>
        <p:spPr>
          <a:xfrm flipV="1">
            <a:off x="0" y="6477001"/>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dirty="0"/>
          </a:p>
        </p:txBody>
      </p:sp>
      <p:grpSp>
        <p:nvGrpSpPr>
          <p:cNvPr id="2" name="Group 27"/>
          <p:cNvGrpSpPr/>
          <p:nvPr/>
        </p:nvGrpSpPr>
        <p:grpSpPr>
          <a:xfrm>
            <a:off x="31953" y="739190"/>
            <a:ext cx="12105504" cy="5550007"/>
            <a:chOff x="152400" y="1236340"/>
            <a:chExt cx="9296400" cy="835480"/>
          </a:xfrm>
        </p:grpSpPr>
        <p:sp>
          <p:nvSpPr>
            <p:cNvPr id="29" name="Rectangle 28"/>
            <p:cNvSpPr/>
            <p:nvPr/>
          </p:nvSpPr>
          <p:spPr>
            <a:xfrm>
              <a:off x="152400" y="1236340"/>
              <a:ext cx="9296400" cy="835480"/>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dirty="0"/>
            </a:p>
          </p:txBody>
        </p:sp>
        <p:sp>
          <p:nvSpPr>
            <p:cNvPr id="30" name="object 12"/>
            <p:cNvSpPr txBox="1"/>
            <p:nvPr/>
          </p:nvSpPr>
          <p:spPr>
            <a:xfrm>
              <a:off x="306064" y="1472896"/>
              <a:ext cx="4494536" cy="236958"/>
            </a:xfrm>
            <a:prstGeom prst="rect">
              <a:avLst/>
            </a:prstGeom>
          </p:spPr>
          <p:txBody>
            <a:bodyPr vert="horz" wrap="square" lIns="0" tIns="0" rIns="0" bIns="0" numCol="1" rtlCol="0">
              <a:spAutoFit/>
            </a:bodyPr>
            <a:lstStyle/>
            <a:p>
              <a:pPr algn="just" fontAlgn="base">
                <a:lnSpc>
                  <a:spcPct val="150000"/>
                </a:lnSpc>
              </a:pPr>
              <a:r>
                <a:rPr lang="en-US" sz="1750" dirty="0"/>
                <a:t>#imperative approach</a:t>
              </a:r>
            </a:p>
            <a:p>
              <a:pPr algn="just" fontAlgn="base">
                <a:lnSpc>
                  <a:spcPct val="150000"/>
                </a:lnSpc>
              </a:pPr>
              <a:r>
                <a:rPr lang="en-US" sz="1750" dirty="0"/>
                <a:t>Sum =0</a:t>
              </a:r>
            </a:p>
            <a:p>
              <a:pPr algn="just" fontAlgn="base">
                <a:lnSpc>
                  <a:spcPct val="150000"/>
                </a:lnSpc>
              </a:pPr>
              <a:r>
                <a:rPr lang="en-US" sz="1750" dirty="0"/>
                <a:t>for </a:t>
              </a:r>
              <a:r>
                <a:rPr lang="en-US" sz="1750" dirty="0" err="1"/>
                <a:t>i</a:t>
              </a:r>
              <a:r>
                <a:rPr lang="en-US" sz="1750" dirty="0"/>
                <a:t> in l1:</a:t>
              </a:r>
            </a:p>
            <a:p>
              <a:pPr algn="just" fontAlgn="base">
                <a:lnSpc>
                  <a:spcPct val="150000"/>
                </a:lnSpc>
              </a:pPr>
              <a:r>
                <a:rPr lang="en-US" sz="1750" dirty="0"/>
                <a:t>       sum +=</a:t>
              </a:r>
              <a:r>
                <a:rPr lang="en-US" sz="1750" dirty="0" err="1"/>
                <a:t>i</a:t>
              </a:r>
              <a:endParaRPr lang="en-IN" sz="1750" dirty="0"/>
            </a:p>
          </p:txBody>
        </p:sp>
      </p:grpSp>
      <p:sp>
        <p:nvSpPr>
          <p:cNvPr id="10" name="object 12">
            <a:extLst>
              <a:ext uri="{FF2B5EF4-FFF2-40B4-BE49-F238E27FC236}">
                <a16:creationId xmlns:a16="http://schemas.microsoft.com/office/drawing/2014/main" id="{EA8E4B87-489D-49B3-A94C-6B97A3698983}"/>
              </a:ext>
            </a:extLst>
          </p:cNvPr>
          <p:cNvSpPr txBox="1"/>
          <p:nvPr/>
        </p:nvSpPr>
        <p:spPr>
          <a:xfrm>
            <a:off x="4316581" y="845094"/>
            <a:ext cx="6448401" cy="788036"/>
          </a:xfrm>
          <a:prstGeom prst="rect">
            <a:avLst/>
          </a:prstGeom>
        </p:spPr>
        <p:txBody>
          <a:bodyPr vert="horz" wrap="square" lIns="0" tIns="0" rIns="0" bIns="0" numCol="1" rtlCol="0">
            <a:spAutoFit/>
          </a:bodyPr>
          <a:lstStyle/>
          <a:p>
            <a:pPr algn="just" fontAlgn="base">
              <a:lnSpc>
                <a:spcPct val="150000"/>
              </a:lnSpc>
            </a:pPr>
            <a:r>
              <a:rPr lang="en-US" b="1" dirty="0"/>
              <a:t>Sum of the elements of list </a:t>
            </a:r>
          </a:p>
          <a:p>
            <a:pPr algn="just" fontAlgn="base">
              <a:lnSpc>
                <a:spcPct val="150000"/>
              </a:lnSpc>
            </a:pPr>
            <a:r>
              <a:rPr lang="en-US" b="1" dirty="0"/>
              <a:t>l1 =[12,76,34,96,45,62,71]</a:t>
            </a:r>
            <a:endParaRPr lang="en-IN" b="1" dirty="0"/>
          </a:p>
        </p:txBody>
      </p:sp>
      <p:sp>
        <p:nvSpPr>
          <p:cNvPr id="12" name="object 12">
            <a:extLst>
              <a:ext uri="{FF2B5EF4-FFF2-40B4-BE49-F238E27FC236}">
                <a16:creationId xmlns:a16="http://schemas.microsoft.com/office/drawing/2014/main" id="{8531611E-E5F1-4BF4-BA79-D3113A4D8CA8}"/>
              </a:ext>
            </a:extLst>
          </p:cNvPr>
          <p:cNvSpPr txBox="1"/>
          <p:nvPr/>
        </p:nvSpPr>
        <p:spPr>
          <a:xfrm>
            <a:off x="6496194" y="2292217"/>
            <a:ext cx="5852655" cy="766172"/>
          </a:xfrm>
          <a:prstGeom prst="rect">
            <a:avLst/>
          </a:prstGeom>
        </p:spPr>
        <p:txBody>
          <a:bodyPr vert="horz" wrap="square" lIns="0" tIns="0" rIns="0" bIns="0" numCol="1" rtlCol="0">
            <a:spAutoFit/>
          </a:bodyPr>
          <a:lstStyle/>
          <a:p>
            <a:pPr algn="just" fontAlgn="base">
              <a:lnSpc>
                <a:spcPct val="150000"/>
              </a:lnSpc>
            </a:pPr>
            <a:r>
              <a:rPr lang="en-US" sz="1750" dirty="0"/>
              <a:t>#declarative approach</a:t>
            </a:r>
          </a:p>
          <a:p>
            <a:pPr algn="just" fontAlgn="base">
              <a:lnSpc>
                <a:spcPct val="150000"/>
              </a:lnSpc>
            </a:pPr>
            <a:r>
              <a:rPr lang="en-US" sz="1750" dirty="0"/>
              <a:t>Sum(l1)</a:t>
            </a:r>
            <a:endParaRPr lang="en-IN" sz="1750" dirty="0"/>
          </a:p>
        </p:txBody>
      </p:sp>
    </p:spTree>
    <p:extLst>
      <p:ext uri="{BB962C8B-B14F-4D97-AF65-F5344CB8AC3E}">
        <p14:creationId xmlns:p14="http://schemas.microsoft.com/office/powerpoint/2010/main" val="2939040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426173"/>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76565" y="59054"/>
            <a:ext cx="7637880" cy="369332"/>
          </a:xfrm>
          <a:prstGeom prst="rect">
            <a:avLst/>
          </a:prstGeom>
        </p:spPr>
        <p:txBody>
          <a:bodyPr vert="horz" wrap="square" lIns="0" tIns="0" rIns="0" bIns="0" rtlCol="0">
            <a:spAutoFit/>
          </a:bodyPr>
          <a:lstStyle/>
          <a:p>
            <a:pPr marL="15875"/>
            <a:r>
              <a:rPr lang="en-US" sz="2400" b="1" spc="13" dirty="0">
                <a:solidFill>
                  <a:srgbClr val="010103"/>
                </a:solidFill>
                <a:latin typeface="Arial"/>
                <a:cs typeface="Arial"/>
              </a:rPr>
              <a:t>Declarative Programming Paradigm - Language</a:t>
            </a:r>
            <a:endParaRPr sz="2400" b="1" dirty="0">
              <a:latin typeface="Arial"/>
              <a:cs typeface="Arial"/>
            </a:endParaRPr>
          </a:p>
        </p:txBody>
      </p:sp>
      <p:sp>
        <p:nvSpPr>
          <p:cNvPr id="27" name="object 20"/>
          <p:cNvSpPr/>
          <p:nvPr/>
        </p:nvSpPr>
        <p:spPr>
          <a:xfrm flipV="1">
            <a:off x="0" y="6694032"/>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sp>
        <p:nvSpPr>
          <p:cNvPr id="29" name="Rectangle 28"/>
          <p:cNvSpPr/>
          <p:nvPr/>
        </p:nvSpPr>
        <p:spPr>
          <a:xfrm>
            <a:off x="31953" y="490867"/>
            <a:ext cx="12105504" cy="6118858"/>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7" name="object 12"/>
          <p:cNvSpPr txBox="1"/>
          <p:nvPr/>
        </p:nvSpPr>
        <p:spPr>
          <a:xfrm>
            <a:off x="180108" y="545184"/>
            <a:ext cx="11855009" cy="4908395"/>
          </a:xfrm>
          <a:prstGeom prst="rect">
            <a:avLst/>
          </a:prstGeom>
        </p:spPr>
        <p:txBody>
          <a:bodyPr vert="horz" wrap="square" lIns="0" tIns="0" rIns="0" bIns="0" numCol="1" rtlCol="0">
            <a:spAutoFit/>
          </a:bodyPr>
          <a:lstStyle/>
          <a:p>
            <a:pPr marL="285750" indent="-285750" fontAlgn="base">
              <a:lnSpc>
                <a:spcPct val="200000"/>
              </a:lnSpc>
              <a:buFont typeface="Arial" panose="020B0604020202020204" pitchFamily="34" charset="0"/>
              <a:buChar char="•"/>
            </a:pPr>
            <a:r>
              <a:rPr lang="en-US" dirty="0"/>
              <a:t>SQLite3  - RDMS</a:t>
            </a:r>
          </a:p>
          <a:p>
            <a:pPr marL="285750" indent="-285750" fontAlgn="base">
              <a:lnSpc>
                <a:spcPct val="200000"/>
              </a:lnSpc>
              <a:buFont typeface="Arial" panose="020B0604020202020204" pitchFamily="34" charset="0"/>
              <a:buChar char="•"/>
            </a:pPr>
            <a:r>
              <a:rPr lang="en-US" dirty="0"/>
              <a:t>Relational databases model data by storing rows and columns in tables.  The power of the relational database lies in its ability to efficiently retrieve data from those tables and in particular where there are multiple tables and the relationships between those tables involved in the query.</a:t>
            </a:r>
          </a:p>
          <a:p>
            <a:pPr marL="285750" indent="-285750" fontAlgn="base">
              <a:lnSpc>
                <a:spcPct val="200000"/>
              </a:lnSpc>
              <a:buFont typeface="Arial" panose="020B0604020202020204" pitchFamily="34" charset="0"/>
              <a:buChar char="•"/>
            </a:pPr>
            <a:r>
              <a:rPr lang="en-US" dirty="0"/>
              <a:t>Database - contains many tables</a:t>
            </a:r>
          </a:p>
          <a:p>
            <a:pPr marL="285750" indent="-285750" fontAlgn="base">
              <a:lnSpc>
                <a:spcPct val="200000"/>
              </a:lnSpc>
              <a:buFont typeface="Arial" panose="020B0604020202020204" pitchFamily="34" charset="0"/>
              <a:buChar char="•"/>
            </a:pPr>
            <a:r>
              <a:rPr lang="en-US" dirty="0"/>
              <a:t>Relation (or table) - contains tuples and attributes</a:t>
            </a:r>
          </a:p>
          <a:p>
            <a:pPr marL="285750" indent="-285750" fontAlgn="base">
              <a:lnSpc>
                <a:spcPct val="200000"/>
              </a:lnSpc>
              <a:buFont typeface="Arial" panose="020B0604020202020204" pitchFamily="34" charset="0"/>
              <a:buChar char="•"/>
            </a:pPr>
            <a:r>
              <a:rPr lang="en-US" dirty="0"/>
              <a:t>Tuple (or row) - a set of fields that generally represents an “object” like a person or a music track</a:t>
            </a:r>
          </a:p>
          <a:p>
            <a:pPr marL="285750" indent="-285750" fontAlgn="base">
              <a:lnSpc>
                <a:spcPct val="200000"/>
              </a:lnSpc>
              <a:buFont typeface="Arial" panose="020B0604020202020204" pitchFamily="34" charset="0"/>
              <a:buChar char="•"/>
            </a:pPr>
            <a:r>
              <a:rPr lang="en-US" dirty="0"/>
              <a:t>Attribute (also column or field) - one of possibly many elements of data corresponding to the object represented by the row</a:t>
            </a:r>
          </a:p>
          <a:p>
            <a:pPr fontAlgn="base">
              <a:lnSpc>
                <a:spcPct val="200000"/>
              </a:lnSpc>
            </a:pPr>
            <a:endParaRPr lang="en-US" dirty="0"/>
          </a:p>
        </p:txBody>
      </p:sp>
    </p:spTree>
    <p:extLst>
      <p:ext uri="{BB962C8B-B14F-4D97-AF65-F5344CB8AC3E}">
        <p14:creationId xmlns:p14="http://schemas.microsoft.com/office/powerpoint/2010/main" val="1388395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426173"/>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76565" y="59054"/>
            <a:ext cx="7637880" cy="369332"/>
          </a:xfrm>
          <a:prstGeom prst="rect">
            <a:avLst/>
          </a:prstGeom>
        </p:spPr>
        <p:txBody>
          <a:bodyPr vert="horz" wrap="square" lIns="0" tIns="0" rIns="0" bIns="0" rtlCol="0">
            <a:spAutoFit/>
          </a:bodyPr>
          <a:lstStyle/>
          <a:p>
            <a:pPr marL="15875"/>
            <a:r>
              <a:rPr lang="en-US" sz="2400" b="1" spc="13" dirty="0">
                <a:solidFill>
                  <a:srgbClr val="010103"/>
                </a:solidFill>
                <a:latin typeface="Arial"/>
                <a:cs typeface="Arial"/>
              </a:rPr>
              <a:t>Declarative Programming Paradigm - Language</a:t>
            </a:r>
            <a:endParaRPr sz="2400" b="1" dirty="0">
              <a:latin typeface="Arial"/>
              <a:cs typeface="Arial"/>
            </a:endParaRPr>
          </a:p>
        </p:txBody>
      </p:sp>
      <p:sp>
        <p:nvSpPr>
          <p:cNvPr id="27" name="object 20"/>
          <p:cNvSpPr/>
          <p:nvPr/>
        </p:nvSpPr>
        <p:spPr>
          <a:xfrm flipV="1">
            <a:off x="0" y="6694032"/>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sp>
        <p:nvSpPr>
          <p:cNvPr id="29" name="Rectangle 28"/>
          <p:cNvSpPr/>
          <p:nvPr/>
        </p:nvSpPr>
        <p:spPr>
          <a:xfrm>
            <a:off x="31953" y="490867"/>
            <a:ext cx="12105504" cy="6118858"/>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7" name="object 12"/>
          <p:cNvSpPr txBox="1"/>
          <p:nvPr/>
        </p:nvSpPr>
        <p:spPr>
          <a:xfrm>
            <a:off x="180108" y="545184"/>
            <a:ext cx="11855009" cy="2138406"/>
          </a:xfrm>
          <a:prstGeom prst="rect">
            <a:avLst/>
          </a:prstGeom>
        </p:spPr>
        <p:txBody>
          <a:bodyPr vert="horz" wrap="square" lIns="0" tIns="0" rIns="0" bIns="0" numCol="1" rtlCol="0">
            <a:spAutoFit/>
          </a:bodyPr>
          <a:lstStyle/>
          <a:p>
            <a:pPr marL="285750" indent="-285750" fontAlgn="base">
              <a:lnSpc>
                <a:spcPct val="200000"/>
              </a:lnSpc>
              <a:buFont typeface="Arial" panose="020B0604020202020204" pitchFamily="34" charset="0"/>
              <a:buChar char="•"/>
            </a:pPr>
            <a:r>
              <a:rPr lang="en-US" dirty="0"/>
              <a:t>A relation is defined as a set of tuples that have the same attributes.   A tuple usually represents an object and information about that object.  Objects are typically physical objects or concepts.   A relation is usually described as a table, which is organized into rows and columns.   All the data referenced by an attribute are in the same domain and conform to the same constraints.  </a:t>
            </a:r>
          </a:p>
        </p:txBody>
      </p:sp>
      <p:pic>
        <p:nvPicPr>
          <p:cNvPr id="8" name="Shape 189">
            <a:extLst>
              <a:ext uri="{FF2B5EF4-FFF2-40B4-BE49-F238E27FC236}">
                <a16:creationId xmlns:a16="http://schemas.microsoft.com/office/drawing/2014/main" id="{850EFAF2-187A-4B29-B0BE-54681742D8C9}"/>
              </a:ext>
            </a:extLst>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7371" y="2767897"/>
            <a:ext cx="8160482" cy="3504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183352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TotalTime>
  <Words>5962</Words>
  <Application>Microsoft Office PowerPoint</Application>
  <PresentationFormat>Widescreen</PresentationFormat>
  <Paragraphs>662</Paragraphs>
  <Slides>67</Slides>
  <Notes>50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67</vt:i4>
      </vt:variant>
    </vt:vector>
  </HeadingPairs>
  <TitlesOfParts>
    <vt:vector size="75" baseType="lpstr">
      <vt:lpstr>Arial</vt:lpstr>
      <vt:lpstr>Calibri</vt:lpstr>
      <vt:lpstr>Calibri Light</vt:lpstr>
      <vt:lpstr>Candara</vt:lpstr>
      <vt:lpstr>Century</vt:lpstr>
      <vt:lpstr>Franklin Gothic Book</vt:lpstr>
      <vt:lpstr>Segoe 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IMPERATIVE</vt:lpstr>
      <vt:lpstr>Topics</vt:lpstr>
      <vt:lpstr>INTRODUCTION</vt:lpstr>
      <vt:lpstr>Machine Language</vt:lpstr>
      <vt:lpstr>Assembly Code</vt:lpstr>
      <vt:lpstr>Other Languages</vt:lpstr>
      <vt:lpstr>Evolutionary developments</vt:lpstr>
      <vt:lpstr>OVERVIEW</vt:lpstr>
      <vt:lpstr>Highlights on</vt:lpstr>
      <vt:lpstr>Declarative Vs Imperative</vt:lpstr>
      <vt:lpstr>Declarative Vs Imperative</vt:lpstr>
      <vt:lpstr>DEMO</vt:lpstr>
      <vt:lpstr>An algorithm to add two numbers</vt:lpstr>
      <vt:lpstr>Addition two numbers entered by user</vt:lpstr>
      <vt:lpstr>An Algorithm to Get n number, print  the same and find Sum of n numbers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 C</dc:creator>
  <cp:lastModifiedBy>carun4u@gmail.com</cp:lastModifiedBy>
  <cp:revision>2</cp:revision>
  <dcterms:created xsi:type="dcterms:W3CDTF">2022-03-31T07:06:56Z</dcterms:created>
  <dcterms:modified xsi:type="dcterms:W3CDTF">2023-02-06T11:18:03Z</dcterms:modified>
</cp:coreProperties>
</file>