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79" r:id="rId14"/>
    <p:sldId id="267" r:id="rId15"/>
    <p:sldId id="268" r:id="rId16"/>
    <p:sldId id="266" r:id="rId17"/>
    <p:sldId id="269" r:id="rId18"/>
    <p:sldId id="270" r:id="rId19"/>
    <p:sldId id="271" r:id="rId20"/>
    <p:sldId id="272" r:id="rId21"/>
    <p:sldId id="273" r:id="rId22"/>
    <p:sldId id="274" r:id="rId23"/>
    <p:sldId id="275" r:id="rId24"/>
    <p:sldId id="276" r:id="rId25"/>
    <p:sldId id="280" r:id="rId26"/>
    <p:sldId id="281" r:id="rId27"/>
    <p:sldId id="282" r:id="rId28"/>
    <p:sldId id="283" r:id="rId29"/>
    <p:sldId id="284" r:id="rId30"/>
    <p:sldId id="286" r:id="rId31"/>
    <p:sldId id="285"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DBAD20-D19B-447C-9EFE-8533E2D35402}">
          <p14:sldIdLst>
            <p14:sldId id="256"/>
            <p14:sldId id="257"/>
            <p14:sldId id="258"/>
            <p14:sldId id="259"/>
            <p14:sldId id="260"/>
            <p14:sldId id="261"/>
            <p14:sldId id="262"/>
            <p14:sldId id="263"/>
            <p14:sldId id="264"/>
            <p14:sldId id="265"/>
            <p14:sldId id="277"/>
            <p14:sldId id="278"/>
            <p14:sldId id="279"/>
            <p14:sldId id="267"/>
            <p14:sldId id="268"/>
            <p14:sldId id="266"/>
            <p14:sldId id="269"/>
            <p14:sldId id="270"/>
            <p14:sldId id="271"/>
            <p14:sldId id="272"/>
            <p14:sldId id="273"/>
            <p14:sldId id="274"/>
            <p14:sldId id="275"/>
            <p14:sldId id="276"/>
            <p14:sldId id="280"/>
            <p14:sldId id="281"/>
            <p14:sldId id="282"/>
            <p14:sldId id="283"/>
            <p14:sldId id="284"/>
            <p14:sldId id="286"/>
            <p14:sldId id="285"/>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B1405-BDC0-48D9-8130-F3B58B3F4A9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EBDFE91-4774-41FB-9F8D-F203491DEA3F}">
      <dgm:prSet phldrT="[Text]"/>
      <dgm:spPr/>
      <dgm:t>
        <a:bodyPr/>
        <a:lstStyle/>
        <a:p>
          <a:r>
            <a:rPr lang="en-US" dirty="0">
              <a:solidFill>
                <a:schemeClr val="tx1"/>
              </a:solidFill>
            </a:rPr>
            <a:t>DECLARATIVE</a:t>
          </a:r>
        </a:p>
      </dgm:t>
    </dgm:pt>
    <dgm:pt modelId="{42A4C265-92E9-4AE2-A4EC-B0A9E818B2E5}" type="parTrans" cxnId="{1B4685EE-5950-4E26-8BBA-70681A23F31D}">
      <dgm:prSet/>
      <dgm:spPr/>
      <dgm:t>
        <a:bodyPr/>
        <a:lstStyle/>
        <a:p>
          <a:endParaRPr lang="en-US"/>
        </a:p>
      </dgm:t>
    </dgm:pt>
    <dgm:pt modelId="{825918E6-C8C4-4C78-8DA5-88C8BC0F21CE}" type="sibTrans" cxnId="{1B4685EE-5950-4E26-8BBA-70681A23F31D}">
      <dgm:prSet/>
      <dgm:spPr/>
      <dgm:t>
        <a:bodyPr/>
        <a:lstStyle/>
        <a:p>
          <a:endParaRPr lang="en-US"/>
        </a:p>
      </dgm:t>
    </dgm:pt>
    <dgm:pt modelId="{4B26FA48-E56E-4C21-A088-139DB5DCB4D6}">
      <dgm:prSet phldrT="[Text]" custT="1"/>
      <dgm:spPr/>
      <dgm:t>
        <a:bodyPr/>
        <a:lstStyle/>
        <a:p>
          <a:r>
            <a:rPr lang="en-US" sz="4700" dirty="0">
              <a:solidFill>
                <a:schemeClr val="tx1"/>
              </a:solidFill>
            </a:rPr>
            <a:t>FUNCTIONAL</a:t>
          </a:r>
        </a:p>
        <a:p>
          <a:r>
            <a:rPr lang="en-US" sz="4700" dirty="0">
              <a:solidFill>
                <a:schemeClr val="tx1"/>
              </a:solidFill>
            </a:rPr>
            <a:t> </a:t>
          </a:r>
          <a:r>
            <a:rPr lang="en-US" sz="3600" dirty="0">
              <a:solidFill>
                <a:schemeClr val="tx1"/>
              </a:solidFill>
            </a:rPr>
            <a:t>- Lambda calculus</a:t>
          </a:r>
        </a:p>
        <a:p>
          <a:r>
            <a:rPr lang="en-US" sz="3600" dirty="0">
              <a:solidFill>
                <a:schemeClr val="tx1"/>
              </a:solidFill>
            </a:rPr>
            <a:t>- Lisp</a:t>
          </a:r>
        </a:p>
      </dgm:t>
    </dgm:pt>
    <dgm:pt modelId="{22B85276-61B1-44D3-9B0E-8215629BD582}" type="parTrans" cxnId="{5FBE9C3C-4EA5-4D3F-A11A-10A377F1251B}">
      <dgm:prSet/>
      <dgm:spPr/>
      <dgm:t>
        <a:bodyPr/>
        <a:lstStyle/>
        <a:p>
          <a:endParaRPr lang="en-US"/>
        </a:p>
      </dgm:t>
    </dgm:pt>
    <dgm:pt modelId="{60BFF91F-F41B-4D4A-B7BC-009AD7D94D22}" type="sibTrans" cxnId="{5FBE9C3C-4EA5-4D3F-A11A-10A377F1251B}">
      <dgm:prSet/>
      <dgm:spPr/>
      <dgm:t>
        <a:bodyPr/>
        <a:lstStyle/>
        <a:p>
          <a:endParaRPr lang="en-US"/>
        </a:p>
      </dgm:t>
    </dgm:pt>
    <dgm:pt modelId="{5DF92433-D668-41F4-A3CD-315E6BFF2CD8}">
      <dgm:prSet phldrT="[Text]" custT="1"/>
      <dgm:spPr/>
      <dgm:t>
        <a:bodyPr/>
        <a:lstStyle/>
        <a:p>
          <a:r>
            <a:rPr lang="en-US" sz="4700" dirty="0">
              <a:solidFill>
                <a:schemeClr val="tx1"/>
              </a:solidFill>
            </a:rPr>
            <a:t>LOGIC</a:t>
          </a:r>
        </a:p>
        <a:p>
          <a:r>
            <a:rPr lang="en-US" sz="4700" dirty="0">
              <a:solidFill>
                <a:schemeClr val="tx1"/>
              </a:solidFill>
            </a:rPr>
            <a:t>- </a:t>
          </a:r>
          <a:r>
            <a:rPr lang="en-US" sz="3600" dirty="0">
              <a:solidFill>
                <a:schemeClr val="tx1"/>
              </a:solidFill>
            </a:rPr>
            <a:t>First Order Logic</a:t>
          </a:r>
        </a:p>
        <a:p>
          <a:r>
            <a:rPr lang="en-US" sz="3600" dirty="0">
              <a:solidFill>
                <a:schemeClr val="tx1"/>
              </a:solidFill>
            </a:rPr>
            <a:t>- Prolog</a:t>
          </a:r>
          <a:endParaRPr lang="en-US" sz="4700" dirty="0">
            <a:solidFill>
              <a:schemeClr val="tx1"/>
            </a:solidFill>
          </a:endParaRPr>
        </a:p>
      </dgm:t>
    </dgm:pt>
    <dgm:pt modelId="{68716463-A5F9-42C5-98E0-7B938FD1C4E4}" type="parTrans" cxnId="{CEB03D4D-8356-444A-91F8-637B617920DB}">
      <dgm:prSet/>
      <dgm:spPr/>
      <dgm:t>
        <a:bodyPr/>
        <a:lstStyle/>
        <a:p>
          <a:endParaRPr lang="en-US"/>
        </a:p>
      </dgm:t>
    </dgm:pt>
    <dgm:pt modelId="{ADDA5ADB-BC61-4C6E-8748-F3EE5181FB84}" type="sibTrans" cxnId="{CEB03D4D-8356-444A-91F8-637B617920DB}">
      <dgm:prSet/>
      <dgm:spPr/>
      <dgm:t>
        <a:bodyPr/>
        <a:lstStyle/>
        <a:p>
          <a:endParaRPr lang="en-US"/>
        </a:p>
      </dgm:t>
    </dgm:pt>
    <dgm:pt modelId="{BBF33A17-688D-4C1C-A4D2-27EA3E215CA5}" type="pres">
      <dgm:prSet presAssocID="{9A6B1405-BDC0-48D9-8130-F3B58B3F4A9E}" presName="hierChild1" presStyleCnt="0">
        <dgm:presLayoutVars>
          <dgm:orgChart val="1"/>
          <dgm:chPref val="1"/>
          <dgm:dir/>
          <dgm:animOne val="branch"/>
          <dgm:animLvl val="lvl"/>
          <dgm:resizeHandles/>
        </dgm:presLayoutVars>
      </dgm:prSet>
      <dgm:spPr/>
    </dgm:pt>
    <dgm:pt modelId="{F1DF4969-930C-414F-BD3B-E74325BA1740}" type="pres">
      <dgm:prSet presAssocID="{8EBDFE91-4774-41FB-9F8D-F203491DEA3F}" presName="hierRoot1" presStyleCnt="0">
        <dgm:presLayoutVars>
          <dgm:hierBranch val="init"/>
        </dgm:presLayoutVars>
      </dgm:prSet>
      <dgm:spPr/>
    </dgm:pt>
    <dgm:pt modelId="{9B3E47E7-F35B-4755-B107-5060FBEE0CCE}" type="pres">
      <dgm:prSet presAssocID="{8EBDFE91-4774-41FB-9F8D-F203491DEA3F}" presName="rootComposite1" presStyleCnt="0"/>
      <dgm:spPr/>
    </dgm:pt>
    <dgm:pt modelId="{A2DDCB53-57CB-45DD-8BF6-CC1F0F9BF86C}" type="pres">
      <dgm:prSet presAssocID="{8EBDFE91-4774-41FB-9F8D-F203491DEA3F}" presName="rootText1" presStyleLbl="node0" presStyleIdx="0" presStyleCnt="1">
        <dgm:presLayoutVars>
          <dgm:chPref val="3"/>
        </dgm:presLayoutVars>
      </dgm:prSet>
      <dgm:spPr/>
    </dgm:pt>
    <dgm:pt modelId="{F9E59AFE-2568-42EE-B432-853098C294AA}" type="pres">
      <dgm:prSet presAssocID="{8EBDFE91-4774-41FB-9F8D-F203491DEA3F}" presName="rootConnector1" presStyleLbl="node1" presStyleIdx="0" presStyleCnt="0"/>
      <dgm:spPr/>
    </dgm:pt>
    <dgm:pt modelId="{C477A95E-0009-40B4-BC77-DA7361AEE36B}" type="pres">
      <dgm:prSet presAssocID="{8EBDFE91-4774-41FB-9F8D-F203491DEA3F}" presName="hierChild2" presStyleCnt="0"/>
      <dgm:spPr/>
    </dgm:pt>
    <dgm:pt modelId="{8AC76BA7-DD31-40BF-9E92-EF44E9AEF99A}" type="pres">
      <dgm:prSet presAssocID="{22B85276-61B1-44D3-9B0E-8215629BD582}" presName="Name37" presStyleLbl="parChTrans1D2" presStyleIdx="0" presStyleCnt="2"/>
      <dgm:spPr/>
    </dgm:pt>
    <dgm:pt modelId="{7646A425-E9A9-4A9F-AC23-2D9F91FCC6DD}" type="pres">
      <dgm:prSet presAssocID="{4B26FA48-E56E-4C21-A088-139DB5DCB4D6}" presName="hierRoot2" presStyleCnt="0">
        <dgm:presLayoutVars>
          <dgm:hierBranch val="init"/>
        </dgm:presLayoutVars>
      </dgm:prSet>
      <dgm:spPr/>
    </dgm:pt>
    <dgm:pt modelId="{560AF216-1A1B-445D-BBA1-0B1FE6B0A2BB}" type="pres">
      <dgm:prSet presAssocID="{4B26FA48-E56E-4C21-A088-139DB5DCB4D6}" presName="rootComposite" presStyleCnt="0"/>
      <dgm:spPr/>
    </dgm:pt>
    <dgm:pt modelId="{7371F703-8D22-4B7E-9DC8-EB669371EBB6}" type="pres">
      <dgm:prSet presAssocID="{4B26FA48-E56E-4C21-A088-139DB5DCB4D6}" presName="rootText" presStyleLbl="node2" presStyleIdx="0" presStyleCnt="2">
        <dgm:presLayoutVars>
          <dgm:chPref val="3"/>
        </dgm:presLayoutVars>
      </dgm:prSet>
      <dgm:spPr/>
    </dgm:pt>
    <dgm:pt modelId="{F92AA286-C5F0-435E-A307-A96711469447}" type="pres">
      <dgm:prSet presAssocID="{4B26FA48-E56E-4C21-A088-139DB5DCB4D6}" presName="rootConnector" presStyleLbl="node2" presStyleIdx="0" presStyleCnt="2"/>
      <dgm:spPr/>
    </dgm:pt>
    <dgm:pt modelId="{067E99BD-2D36-4294-B62B-66E2055A089E}" type="pres">
      <dgm:prSet presAssocID="{4B26FA48-E56E-4C21-A088-139DB5DCB4D6}" presName="hierChild4" presStyleCnt="0"/>
      <dgm:spPr/>
    </dgm:pt>
    <dgm:pt modelId="{13E6AC0E-C302-47EA-8B83-6B0F1EB2E64F}" type="pres">
      <dgm:prSet presAssocID="{4B26FA48-E56E-4C21-A088-139DB5DCB4D6}" presName="hierChild5" presStyleCnt="0"/>
      <dgm:spPr/>
    </dgm:pt>
    <dgm:pt modelId="{54985883-8F5B-45CC-99B8-D8FA8BAFF8FF}" type="pres">
      <dgm:prSet presAssocID="{68716463-A5F9-42C5-98E0-7B938FD1C4E4}" presName="Name37" presStyleLbl="parChTrans1D2" presStyleIdx="1" presStyleCnt="2"/>
      <dgm:spPr/>
    </dgm:pt>
    <dgm:pt modelId="{D6D579EE-3F27-44C9-A414-1324E396D702}" type="pres">
      <dgm:prSet presAssocID="{5DF92433-D668-41F4-A3CD-315E6BFF2CD8}" presName="hierRoot2" presStyleCnt="0">
        <dgm:presLayoutVars>
          <dgm:hierBranch val="init"/>
        </dgm:presLayoutVars>
      </dgm:prSet>
      <dgm:spPr/>
    </dgm:pt>
    <dgm:pt modelId="{53BBD2EB-5387-4C84-BE88-EE99024F8E5F}" type="pres">
      <dgm:prSet presAssocID="{5DF92433-D668-41F4-A3CD-315E6BFF2CD8}" presName="rootComposite" presStyleCnt="0"/>
      <dgm:spPr/>
    </dgm:pt>
    <dgm:pt modelId="{D00CE671-E6A1-4244-8D58-A85021A8C18F}" type="pres">
      <dgm:prSet presAssocID="{5DF92433-D668-41F4-A3CD-315E6BFF2CD8}" presName="rootText" presStyleLbl="node2" presStyleIdx="1" presStyleCnt="2">
        <dgm:presLayoutVars>
          <dgm:chPref val="3"/>
        </dgm:presLayoutVars>
      </dgm:prSet>
      <dgm:spPr/>
    </dgm:pt>
    <dgm:pt modelId="{00EC5E2D-BFAD-4E79-B71F-6D3AE8C633A1}" type="pres">
      <dgm:prSet presAssocID="{5DF92433-D668-41F4-A3CD-315E6BFF2CD8}" presName="rootConnector" presStyleLbl="node2" presStyleIdx="1" presStyleCnt="2"/>
      <dgm:spPr/>
    </dgm:pt>
    <dgm:pt modelId="{64E6B1F3-9BF2-4736-A682-C28405220C2C}" type="pres">
      <dgm:prSet presAssocID="{5DF92433-D668-41F4-A3CD-315E6BFF2CD8}" presName="hierChild4" presStyleCnt="0"/>
      <dgm:spPr/>
    </dgm:pt>
    <dgm:pt modelId="{80DC8D3C-D140-4A7A-A1CF-0F0FC4F1DE8E}" type="pres">
      <dgm:prSet presAssocID="{5DF92433-D668-41F4-A3CD-315E6BFF2CD8}" presName="hierChild5" presStyleCnt="0"/>
      <dgm:spPr/>
    </dgm:pt>
    <dgm:pt modelId="{590FFC1C-0F7A-4A4A-90C2-21CFFBB86D0D}" type="pres">
      <dgm:prSet presAssocID="{8EBDFE91-4774-41FB-9F8D-F203491DEA3F}" presName="hierChild3" presStyleCnt="0"/>
      <dgm:spPr/>
    </dgm:pt>
  </dgm:ptLst>
  <dgm:cxnLst>
    <dgm:cxn modelId="{14A91B19-38E9-4FE3-9DCB-BF6278D493AD}" type="presOf" srcId="{5DF92433-D668-41F4-A3CD-315E6BFF2CD8}" destId="{00EC5E2D-BFAD-4E79-B71F-6D3AE8C633A1}" srcOrd="1" destOrd="0" presId="urn:microsoft.com/office/officeart/2005/8/layout/orgChart1"/>
    <dgm:cxn modelId="{5FBE9C3C-4EA5-4D3F-A11A-10A377F1251B}" srcId="{8EBDFE91-4774-41FB-9F8D-F203491DEA3F}" destId="{4B26FA48-E56E-4C21-A088-139DB5DCB4D6}" srcOrd="0" destOrd="0" parTransId="{22B85276-61B1-44D3-9B0E-8215629BD582}" sibTransId="{60BFF91F-F41B-4D4A-B7BC-009AD7D94D22}"/>
    <dgm:cxn modelId="{FABB1363-5112-4FCA-A8EC-EBA88BDD4BF2}" type="presOf" srcId="{22B85276-61B1-44D3-9B0E-8215629BD582}" destId="{8AC76BA7-DD31-40BF-9E92-EF44E9AEF99A}" srcOrd="0" destOrd="0" presId="urn:microsoft.com/office/officeart/2005/8/layout/orgChart1"/>
    <dgm:cxn modelId="{D0EF0668-B067-47EE-9B3C-DF462C353E5F}" type="presOf" srcId="{68716463-A5F9-42C5-98E0-7B938FD1C4E4}" destId="{54985883-8F5B-45CC-99B8-D8FA8BAFF8FF}" srcOrd="0" destOrd="0" presId="urn:microsoft.com/office/officeart/2005/8/layout/orgChart1"/>
    <dgm:cxn modelId="{CEB03D4D-8356-444A-91F8-637B617920DB}" srcId="{8EBDFE91-4774-41FB-9F8D-F203491DEA3F}" destId="{5DF92433-D668-41F4-A3CD-315E6BFF2CD8}" srcOrd="1" destOrd="0" parTransId="{68716463-A5F9-42C5-98E0-7B938FD1C4E4}" sibTransId="{ADDA5ADB-BC61-4C6E-8748-F3EE5181FB84}"/>
    <dgm:cxn modelId="{85432C8C-DF87-4FE3-9DB2-9C37797C303E}" type="presOf" srcId="{4B26FA48-E56E-4C21-A088-139DB5DCB4D6}" destId="{F92AA286-C5F0-435E-A307-A96711469447}" srcOrd="1" destOrd="0" presId="urn:microsoft.com/office/officeart/2005/8/layout/orgChart1"/>
    <dgm:cxn modelId="{84E7ACB3-9D08-488C-922D-BC11F4D2A1B0}" type="presOf" srcId="{9A6B1405-BDC0-48D9-8130-F3B58B3F4A9E}" destId="{BBF33A17-688D-4C1C-A4D2-27EA3E215CA5}" srcOrd="0" destOrd="0" presId="urn:microsoft.com/office/officeart/2005/8/layout/orgChart1"/>
    <dgm:cxn modelId="{5D5E11C5-A9CA-4DC0-A89D-2BDE73C33A01}" type="presOf" srcId="{8EBDFE91-4774-41FB-9F8D-F203491DEA3F}" destId="{F9E59AFE-2568-42EE-B432-853098C294AA}" srcOrd="1" destOrd="0" presId="urn:microsoft.com/office/officeart/2005/8/layout/orgChart1"/>
    <dgm:cxn modelId="{019A43DD-A0C0-4DBF-95B6-7379116F39D5}" type="presOf" srcId="{4B26FA48-E56E-4C21-A088-139DB5DCB4D6}" destId="{7371F703-8D22-4B7E-9DC8-EB669371EBB6}" srcOrd="0" destOrd="0" presId="urn:microsoft.com/office/officeart/2005/8/layout/orgChart1"/>
    <dgm:cxn modelId="{D4DC04DF-41CE-4F55-ADF9-58F311695EFD}" type="presOf" srcId="{8EBDFE91-4774-41FB-9F8D-F203491DEA3F}" destId="{A2DDCB53-57CB-45DD-8BF6-CC1F0F9BF86C}" srcOrd="0" destOrd="0" presId="urn:microsoft.com/office/officeart/2005/8/layout/orgChart1"/>
    <dgm:cxn modelId="{5E1338EC-66D2-4222-B9FD-E58AD4AE3A3E}" type="presOf" srcId="{5DF92433-D668-41F4-A3CD-315E6BFF2CD8}" destId="{D00CE671-E6A1-4244-8D58-A85021A8C18F}" srcOrd="0" destOrd="0" presId="urn:microsoft.com/office/officeart/2005/8/layout/orgChart1"/>
    <dgm:cxn modelId="{1B4685EE-5950-4E26-8BBA-70681A23F31D}" srcId="{9A6B1405-BDC0-48D9-8130-F3B58B3F4A9E}" destId="{8EBDFE91-4774-41FB-9F8D-F203491DEA3F}" srcOrd="0" destOrd="0" parTransId="{42A4C265-92E9-4AE2-A4EC-B0A9E818B2E5}" sibTransId="{825918E6-C8C4-4C78-8DA5-88C8BC0F21CE}"/>
    <dgm:cxn modelId="{C0AE9B36-5806-4EA3-9BF1-D8F5AC04FC3D}" type="presParOf" srcId="{BBF33A17-688D-4C1C-A4D2-27EA3E215CA5}" destId="{F1DF4969-930C-414F-BD3B-E74325BA1740}" srcOrd="0" destOrd="0" presId="urn:microsoft.com/office/officeart/2005/8/layout/orgChart1"/>
    <dgm:cxn modelId="{6D60F6B5-6C83-4688-9DA4-59C47C4E9BFF}" type="presParOf" srcId="{F1DF4969-930C-414F-BD3B-E74325BA1740}" destId="{9B3E47E7-F35B-4755-B107-5060FBEE0CCE}" srcOrd="0" destOrd="0" presId="urn:microsoft.com/office/officeart/2005/8/layout/orgChart1"/>
    <dgm:cxn modelId="{E18A160E-0414-4D59-BB32-EB7824568E31}" type="presParOf" srcId="{9B3E47E7-F35B-4755-B107-5060FBEE0CCE}" destId="{A2DDCB53-57CB-45DD-8BF6-CC1F0F9BF86C}" srcOrd="0" destOrd="0" presId="urn:microsoft.com/office/officeart/2005/8/layout/orgChart1"/>
    <dgm:cxn modelId="{3765D7D0-7630-4051-B64B-F28BCFEA22E1}" type="presParOf" srcId="{9B3E47E7-F35B-4755-B107-5060FBEE0CCE}" destId="{F9E59AFE-2568-42EE-B432-853098C294AA}" srcOrd="1" destOrd="0" presId="urn:microsoft.com/office/officeart/2005/8/layout/orgChart1"/>
    <dgm:cxn modelId="{6A725214-AEF2-4BF2-8847-6DC946F01284}" type="presParOf" srcId="{F1DF4969-930C-414F-BD3B-E74325BA1740}" destId="{C477A95E-0009-40B4-BC77-DA7361AEE36B}" srcOrd="1" destOrd="0" presId="urn:microsoft.com/office/officeart/2005/8/layout/orgChart1"/>
    <dgm:cxn modelId="{CF070DA6-3CCB-4BDA-AD7F-303E735DB28C}" type="presParOf" srcId="{C477A95E-0009-40B4-BC77-DA7361AEE36B}" destId="{8AC76BA7-DD31-40BF-9E92-EF44E9AEF99A}" srcOrd="0" destOrd="0" presId="urn:microsoft.com/office/officeart/2005/8/layout/orgChart1"/>
    <dgm:cxn modelId="{1D3C9638-54BF-47DD-B68E-D646626D6E9F}" type="presParOf" srcId="{C477A95E-0009-40B4-BC77-DA7361AEE36B}" destId="{7646A425-E9A9-4A9F-AC23-2D9F91FCC6DD}" srcOrd="1" destOrd="0" presId="urn:microsoft.com/office/officeart/2005/8/layout/orgChart1"/>
    <dgm:cxn modelId="{4B6BDB57-3D3E-4F22-8CE0-E26F59CF1A1E}" type="presParOf" srcId="{7646A425-E9A9-4A9F-AC23-2D9F91FCC6DD}" destId="{560AF216-1A1B-445D-BBA1-0B1FE6B0A2BB}" srcOrd="0" destOrd="0" presId="urn:microsoft.com/office/officeart/2005/8/layout/orgChart1"/>
    <dgm:cxn modelId="{FBF30964-E6F6-4C12-81ED-2A624A09D290}" type="presParOf" srcId="{560AF216-1A1B-445D-BBA1-0B1FE6B0A2BB}" destId="{7371F703-8D22-4B7E-9DC8-EB669371EBB6}" srcOrd="0" destOrd="0" presId="urn:microsoft.com/office/officeart/2005/8/layout/orgChart1"/>
    <dgm:cxn modelId="{5EFF99B8-6DA4-48FE-8714-87FB08CE4CB6}" type="presParOf" srcId="{560AF216-1A1B-445D-BBA1-0B1FE6B0A2BB}" destId="{F92AA286-C5F0-435E-A307-A96711469447}" srcOrd="1" destOrd="0" presId="urn:microsoft.com/office/officeart/2005/8/layout/orgChart1"/>
    <dgm:cxn modelId="{2AB6F258-5D37-4118-99F1-4EA3AD08BDE2}" type="presParOf" srcId="{7646A425-E9A9-4A9F-AC23-2D9F91FCC6DD}" destId="{067E99BD-2D36-4294-B62B-66E2055A089E}" srcOrd="1" destOrd="0" presId="urn:microsoft.com/office/officeart/2005/8/layout/orgChart1"/>
    <dgm:cxn modelId="{D0B0AA5A-C789-44DF-ACB1-5C0958519A62}" type="presParOf" srcId="{7646A425-E9A9-4A9F-AC23-2D9F91FCC6DD}" destId="{13E6AC0E-C302-47EA-8B83-6B0F1EB2E64F}" srcOrd="2" destOrd="0" presId="urn:microsoft.com/office/officeart/2005/8/layout/orgChart1"/>
    <dgm:cxn modelId="{03245A16-BF2F-48C5-98DE-36AA64A232EC}" type="presParOf" srcId="{C477A95E-0009-40B4-BC77-DA7361AEE36B}" destId="{54985883-8F5B-45CC-99B8-D8FA8BAFF8FF}" srcOrd="2" destOrd="0" presId="urn:microsoft.com/office/officeart/2005/8/layout/orgChart1"/>
    <dgm:cxn modelId="{5739BC52-0690-44B0-8D28-AE84D056A637}" type="presParOf" srcId="{C477A95E-0009-40B4-BC77-DA7361AEE36B}" destId="{D6D579EE-3F27-44C9-A414-1324E396D702}" srcOrd="3" destOrd="0" presId="urn:microsoft.com/office/officeart/2005/8/layout/orgChart1"/>
    <dgm:cxn modelId="{EA1D8CF9-5BDD-4691-8261-D392DF492DF2}" type="presParOf" srcId="{D6D579EE-3F27-44C9-A414-1324E396D702}" destId="{53BBD2EB-5387-4C84-BE88-EE99024F8E5F}" srcOrd="0" destOrd="0" presId="urn:microsoft.com/office/officeart/2005/8/layout/orgChart1"/>
    <dgm:cxn modelId="{093D96D7-6E6C-4C62-A0E0-03F7C53F4E65}" type="presParOf" srcId="{53BBD2EB-5387-4C84-BE88-EE99024F8E5F}" destId="{D00CE671-E6A1-4244-8D58-A85021A8C18F}" srcOrd="0" destOrd="0" presId="urn:microsoft.com/office/officeart/2005/8/layout/orgChart1"/>
    <dgm:cxn modelId="{DA5E327B-DBC4-41B6-A064-E406E8849974}" type="presParOf" srcId="{53BBD2EB-5387-4C84-BE88-EE99024F8E5F}" destId="{00EC5E2D-BFAD-4E79-B71F-6D3AE8C633A1}" srcOrd="1" destOrd="0" presId="urn:microsoft.com/office/officeart/2005/8/layout/orgChart1"/>
    <dgm:cxn modelId="{740456AB-4A76-43C8-9403-A02596468086}" type="presParOf" srcId="{D6D579EE-3F27-44C9-A414-1324E396D702}" destId="{64E6B1F3-9BF2-4736-A682-C28405220C2C}" srcOrd="1" destOrd="0" presId="urn:microsoft.com/office/officeart/2005/8/layout/orgChart1"/>
    <dgm:cxn modelId="{F7CEFFED-392B-45C7-942F-FA474EBA1E76}" type="presParOf" srcId="{D6D579EE-3F27-44C9-A414-1324E396D702}" destId="{80DC8D3C-D140-4A7A-A1CF-0F0FC4F1DE8E}" srcOrd="2" destOrd="0" presId="urn:microsoft.com/office/officeart/2005/8/layout/orgChart1"/>
    <dgm:cxn modelId="{7B792275-CBDA-4B39-ABB5-EDA1372D18ED}" type="presParOf" srcId="{F1DF4969-930C-414F-BD3B-E74325BA1740}" destId="{590FFC1C-0F7A-4A4A-90C2-21CFFBB86D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85883-8F5B-45CC-99B8-D8FA8BAFF8FF}">
      <dsp:nvSpPr>
        <dsp:cNvPr id="0" name=""/>
        <dsp:cNvSpPr/>
      </dsp:nvSpPr>
      <dsp:spPr>
        <a:xfrm>
          <a:off x="5515769" y="2133758"/>
          <a:ext cx="2578547" cy="895033"/>
        </a:xfrm>
        <a:custGeom>
          <a:avLst/>
          <a:gdLst/>
          <a:ahLst/>
          <a:cxnLst/>
          <a:rect l="0" t="0" r="0" b="0"/>
          <a:pathLst>
            <a:path>
              <a:moveTo>
                <a:pt x="0" y="0"/>
              </a:moveTo>
              <a:lnTo>
                <a:pt x="0" y="447516"/>
              </a:lnTo>
              <a:lnTo>
                <a:pt x="2578547" y="447516"/>
              </a:lnTo>
              <a:lnTo>
                <a:pt x="2578547" y="89503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C76BA7-DD31-40BF-9E92-EF44E9AEF99A}">
      <dsp:nvSpPr>
        <dsp:cNvPr id="0" name=""/>
        <dsp:cNvSpPr/>
      </dsp:nvSpPr>
      <dsp:spPr>
        <a:xfrm>
          <a:off x="2937221" y="2133758"/>
          <a:ext cx="2578547" cy="895033"/>
        </a:xfrm>
        <a:custGeom>
          <a:avLst/>
          <a:gdLst/>
          <a:ahLst/>
          <a:cxnLst/>
          <a:rect l="0" t="0" r="0" b="0"/>
          <a:pathLst>
            <a:path>
              <a:moveTo>
                <a:pt x="2578547" y="0"/>
              </a:moveTo>
              <a:lnTo>
                <a:pt x="2578547" y="447516"/>
              </a:lnTo>
              <a:lnTo>
                <a:pt x="0" y="447516"/>
              </a:lnTo>
              <a:lnTo>
                <a:pt x="0" y="89503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DDCB53-57CB-45DD-8BF6-CC1F0F9BF86C}">
      <dsp:nvSpPr>
        <dsp:cNvPr id="0" name=""/>
        <dsp:cNvSpPr/>
      </dsp:nvSpPr>
      <dsp:spPr>
        <a:xfrm>
          <a:off x="3384737" y="2727"/>
          <a:ext cx="4262062" cy="21310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rPr>
            <a:t>DECLARATIVE</a:t>
          </a:r>
        </a:p>
      </dsp:txBody>
      <dsp:txXfrm>
        <a:off x="3384737" y="2727"/>
        <a:ext cx="4262062" cy="2131031"/>
      </dsp:txXfrm>
    </dsp:sp>
    <dsp:sp modelId="{7371F703-8D22-4B7E-9DC8-EB669371EBB6}">
      <dsp:nvSpPr>
        <dsp:cNvPr id="0" name=""/>
        <dsp:cNvSpPr/>
      </dsp:nvSpPr>
      <dsp:spPr>
        <a:xfrm>
          <a:off x="806189" y="3028791"/>
          <a:ext cx="4262062" cy="21310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solidFill>
                <a:schemeClr val="tx1"/>
              </a:solidFill>
            </a:rPr>
            <a:t>FUNCTIONAL</a:t>
          </a:r>
        </a:p>
        <a:p>
          <a:pPr marL="0" lvl="0" indent="0" algn="ctr" defTabSz="2089150">
            <a:lnSpc>
              <a:spcPct val="90000"/>
            </a:lnSpc>
            <a:spcBef>
              <a:spcPct val="0"/>
            </a:spcBef>
            <a:spcAft>
              <a:spcPct val="35000"/>
            </a:spcAft>
            <a:buNone/>
          </a:pPr>
          <a:r>
            <a:rPr lang="en-US" sz="4700" kern="1200" dirty="0">
              <a:solidFill>
                <a:schemeClr val="tx1"/>
              </a:solidFill>
            </a:rPr>
            <a:t> </a:t>
          </a:r>
          <a:r>
            <a:rPr lang="en-US" sz="3600" kern="1200" dirty="0">
              <a:solidFill>
                <a:schemeClr val="tx1"/>
              </a:solidFill>
            </a:rPr>
            <a:t>- Lambda calculus</a:t>
          </a:r>
        </a:p>
        <a:p>
          <a:pPr marL="0" lvl="0" indent="0" algn="ctr" defTabSz="2089150">
            <a:lnSpc>
              <a:spcPct val="90000"/>
            </a:lnSpc>
            <a:spcBef>
              <a:spcPct val="0"/>
            </a:spcBef>
            <a:spcAft>
              <a:spcPct val="35000"/>
            </a:spcAft>
            <a:buNone/>
          </a:pPr>
          <a:r>
            <a:rPr lang="en-US" sz="3600" kern="1200" dirty="0">
              <a:solidFill>
                <a:schemeClr val="tx1"/>
              </a:solidFill>
            </a:rPr>
            <a:t>- Lisp</a:t>
          </a:r>
        </a:p>
      </dsp:txBody>
      <dsp:txXfrm>
        <a:off x="806189" y="3028791"/>
        <a:ext cx="4262062" cy="2131031"/>
      </dsp:txXfrm>
    </dsp:sp>
    <dsp:sp modelId="{D00CE671-E6A1-4244-8D58-A85021A8C18F}">
      <dsp:nvSpPr>
        <dsp:cNvPr id="0" name=""/>
        <dsp:cNvSpPr/>
      </dsp:nvSpPr>
      <dsp:spPr>
        <a:xfrm>
          <a:off x="5963285" y="3028791"/>
          <a:ext cx="4262062" cy="21310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solidFill>
                <a:schemeClr val="tx1"/>
              </a:solidFill>
            </a:rPr>
            <a:t>LOGIC</a:t>
          </a:r>
        </a:p>
        <a:p>
          <a:pPr marL="0" lvl="0" indent="0" algn="ctr" defTabSz="2089150">
            <a:lnSpc>
              <a:spcPct val="90000"/>
            </a:lnSpc>
            <a:spcBef>
              <a:spcPct val="0"/>
            </a:spcBef>
            <a:spcAft>
              <a:spcPct val="35000"/>
            </a:spcAft>
            <a:buNone/>
          </a:pPr>
          <a:r>
            <a:rPr lang="en-US" sz="4700" kern="1200" dirty="0">
              <a:solidFill>
                <a:schemeClr val="tx1"/>
              </a:solidFill>
            </a:rPr>
            <a:t>- </a:t>
          </a:r>
          <a:r>
            <a:rPr lang="en-US" sz="3600" kern="1200" dirty="0">
              <a:solidFill>
                <a:schemeClr val="tx1"/>
              </a:solidFill>
            </a:rPr>
            <a:t>First Order Logic</a:t>
          </a:r>
        </a:p>
        <a:p>
          <a:pPr marL="0" lvl="0" indent="0" algn="ctr" defTabSz="2089150">
            <a:lnSpc>
              <a:spcPct val="90000"/>
            </a:lnSpc>
            <a:spcBef>
              <a:spcPct val="0"/>
            </a:spcBef>
            <a:spcAft>
              <a:spcPct val="35000"/>
            </a:spcAft>
            <a:buNone/>
          </a:pPr>
          <a:r>
            <a:rPr lang="en-US" sz="3600" kern="1200" dirty="0">
              <a:solidFill>
                <a:schemeClr val="tx1"/>
              </a:solidFill>
            </a:rPr>
            <a:t>- Prolog</a:t>
          </a:r>
          <a:endParaRPr lang="en-US" sz="4700" kern="1200" dirty="0">
            <a:solidFill>
              <a:schemeClr val="tx1"/>
            </a:solidFill>
          </a:endParaRPr>
        </a:p>
      </dsp:txBody>
      <dsp:txXfrm>
        <a:off x="5963285" y="3028791"/>
        <a:ext cx="4262062" cy="213103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5648F4C-8759-4F75-AA7E-701E5049F87B}" type="datetimeFigureOut">
              <a:rPr lang="en-IN" smtClean="0"/>
              <a:t>22-04-2022</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3223FD5-860F-43A8-910E-2C440C6FF5D2}" type="slidenum">
              <a:rPr lang="en-IN" smtClean="0"/>
              <a:t>‹#›</a:t>
            </a:fld>
            <a:endParaRPr lang="en-IN"/>
          </a:p>
        </p:txBody>
      </p:sp>
    </p:spTree>
    <p:extLst>
      <p:ext uri="{BB962C8B-B14F-4D97-AF65-F5344CB8AC3E}">
        <p14:creationId xmlns:p14="http://schemas.microsoft.com/office/powerpoint/2010/main" val="22469672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48F4C-8759-4F75-AA7E-701E5049F87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303150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48F4C-8759-4F75-AA7E-701E5049F87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196323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48F4C-8759-4F75-AA7E-701E5049F87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368196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A5648F4C-8759-4F75-AA7E-701E5049F87B}" type="datetimeFigureOut">
              <a:rPr lang="en-IN" smtClean="0"/>
              <a:t>22-04-2022</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16918812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48F4C-8759-4F75-AA7E-701E5049F87B}"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370321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48F4C-8759-4F75-AA7E-701E5049F87B}"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357176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48F4C-8759-4F75-AA7E-701E5049F87B}" type="datetimeFigureOut">
              <a:rPr lang="en-IN" smtClean="0"/>
              <a:t>22-04-2022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238534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48F4C-8759-4F75-AA7E-701E5049F87B}" type="datetimeFigureOut">
              <a:rPr lang="en-IN" smtClean="0"/>
              <a:t>22-04-2022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223FD5-860F-43A8-910E-2C440C6FF5D2}" type="slidenum">
              <a:rPr lang="en-IN" smtClean="0"/>
              <a:t>‹#›</a:t>
            </a:fld>
            <a:endParaRPr lang="en-IN"/>
          </a:p>
        </p:txBody>
      </p:sp>
    </p:spTree>
    <p:extLst>
      <p:ext uri="{BB962C8B-B14F-4D97-AF65-F5344CB8AC3E}">
        <p14:creationId xmlns:p14="http://schemas.microsoft.com/office/powerpoint/2010/main" val="212823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5648F4C-8759-4F75-AA7E-701E5049F87B}" type="datetimeFigureOut">
              <a:rPr lang="en-IN" smtClean="0"/>
              <a:t>22-04-2022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D3223FD5-860F-43A8-910E-2C440C6FF5D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76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A5648F4C-8759-4F75-AA7E-701E5049F87B}" type="datetimeFigureOut">
              <a:rPr lang="en-IN" smtClean="0"/>
              <a:t>22-04-2022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D3223FD5-860F-43A8-910E-2C440C6FF5D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287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5648F4C-8759-4F75-AA7E-701E5049F87B}" type="datetimeFigureOut">
              <a:rPr lang="en-IN" smtClean="0"/>
              <a:t>22-04-2022</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3223FD5-860F-43A8-910E-2C440C6FF5D2}"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386128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DECLARATIVE PROGRAMMING PARADIGM</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951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items describing how to get the bucket and one on what the process 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27" y="591828"/>
            <a:ext cx="11090249" cy="579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68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 DATA TYPES</a:t>
            </a:r>
          </a:p>
        </p:txBody>
      </p:sp>
      <p:pic>
        <p:nvPicPr>
          <p:cNvPr id="3074" name="Picture 2" descr="sql data types"/>
          <p:cNvPicPr>
            <a:picLocks noChangeAspect="1" noChangeArrowheads="1"/>
          </p:cNvPicPr>
          <p:nvPr/>
        </p:nvPicPr>
        <p:blipFill rotWithShape="1">
          <a:blip r:embed="rId2">
            <a:extLst>
              <a:ext uri="{28A0092B-C50C-407E-A947-70E740481C1C}">
                <a14:useLocalDpi xmlns:a14="http://schemas.microsoft.com/office/drawing/2010/main" val="0"/>
              </a:ext>
            </a:extLst>
          </a:blip>
          <a:srcRect l="3092" t="9409" r="8299" b="13373"/>
          <a:stretch/>
        </p:blipFill>
        <p:spPr bwMode="auto">
          <a:xfrm>
            <a:off x="929147" y="1666567"/>
            <a:ext cx="9438969" cy="479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68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17463" y="466367"/>
            <a:ext cx="6400304" cy="5949181"/>
          </a:xfrm>
          <a:prstGeom prst="rect">
            <a:avLst/>
          </a:prstGeom>
        </p:spPr>
      </p:pic>
    </p:spTree>
    <p:extLst>
      <p:ext uri="{BB962C8B-B14F-4D97-AF65-F5344CB8AC3E}">
        <p14:creationId xmlns:p14="http://schemas.microsoft.com/office/powerpoint/2010/main" val="341379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8621" y="720786"/>
            <a:ext cx="11030390" cy="4795111"/>
          </a:xfrm>
          <a:prstGeom prst="rect">
            <a:avLst/>
          </a:prstGeom>
        </p:spPr>
      </p:pic>
    </p:spTree>
    <p:extLst>
      <p:ext uri="{BB962C8B-B14F-4D97-AF65-F5344CB8AC3E}">
        <p14:creationId xmlns:p14="http://schemas.microsoft.com/office/powerpoint/2010/main" val="418778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endParaRPr lang="en-IN" dirty="0"/>
          </a:p>
        </p:txBody>
      </p:sp>
      <p:sp>
        <p:nvSpPr>
          <p:cNvPr id="3" name="Content Placeholder 2"/>
          <p:cNvSpPr>
            <a:spLocks noGrp="1"/>
          </p:cNvSpPr>
          <p:nvPr>
            <p:ph idx="1"/>
          </p:nvPr>
        </p:nvSpPr>
        <p:spPr>
          <a:xfrm>
            <a:off x="707923" y="1120877"/>
            <a:ext cx="11031793" cy="5161936"/>
          </a:xfrm>
        </p:spPr>
        <p:txBody>
          <a:bodyPr>
            <a:normAutofit/>
          </a:bodyPr>
          <a:lstStyle/>
          <a:p>
            <a:pPr marL="0" indent="0">
              <a:lnSpc>
                <a:spcPct val="160000"/>
              </a:lnSpc>
              <a:buNone/>
            </a:pPr>
            <a:r>
              <a:rPr lang="en-US" sz="3200" dirty="0"/>
              <a:t>	</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212968" y="1238863"/>
            <a:ext cx="12021701" cy="4631153"/>
          </a:xfrm>
          <a:prstGeom prst="rect">
            <a:avLst/>
          </a:prstGeom>
        </p:spPr>
      </p:pic>
    </p:spTree>
    <p:extLst>
      <p:ext uri="{BB962C8B-B14F-4D97-AF65-F5344CB8AC3E}">
        <p14:creationId xmlns:p14="http://schemas.microsoft.com/office/powerpoint/2010/main" val="48862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4" y="368708"/>
            <a:ext cx="10466437" cy="870155"/>
          </a:xfrm>
        </p:spPr>
        <p:txBody>
          <a:bodyPr>
            <a:normAutofit fontScale="90000"/>
          </a:bodyPr>
          <a:lstStyle/>
          <a:p>
            <a:r>
              <a:rPr lang="en-US" dirty="0"/>
              <a:t>Some of The Most Important SQL Commands</a:t>
            </a:r>
            <a:endParaRPr lang="en-IN" dirty="0"/>
          </a:p>
        </p:txBody>
      </p:sp>
      <p:sp>
        <p:nvSpPr>
          <p:cNvPr id="3" name="Content Placeholder 2"/>
          <p:cNvSpPr>
            <a:spLocks noGrp="1"/>
          </p:cNvSpPr>
          <p:nvPr>
            <p:ph idx="1"/>
          </p:nvPr>
        </p:nvSpPr>
        <p:spPr>
          <a:xfrm>
            <a:off x="707923" y="1120877"/>
            <a:ext cx="11031793" cy="5161936"/>
          </a:xfrm>
        </p:spPr>
        <p:txBody>
          <a:bodyPr>
            <a:noAutofit/>
          </a:bodyPr>
          <a:lstStyle/>
          <a:p>
            <a:r>
              <a:rPr lang="en-IN" sz="2400" b="1" dirty="0"/>
              <a:t>SELECT</a:t>
            </a:r>
            <a:r>
              <a:rPr lang="en-IN" sz="2400" dirty="0"/>
              <a:t> - extracts data from a database</a:t>
            </a:r>
          </a:p>
          <a:p>
            <a:r>
              <a:rPr lang="en-IN" sz="2400" b="1" dirty="0"/>
              <a:t>UPDATE</a:t>
            </a:r>
            <a:r>
              <a:rPr lang="en-IN" sz="2400" dirty="0"/>
              <a:t> - updates data in a database</a:t>
            </a:r>
          </a:p>
          <a:p>
            <a:r>
              <a:rPr lang="en-IN" sz="2400" b="1" dirty="0"/>
              <a:t>DELETE</a:t>
            </a:r>
            <a:r>
              <a:rPr lang="en-IN" sz="2400" dirty="0"/>
              <a:t> - deletes data from a database</a:t>
            </a:r>
          </a:p>
          <a:p>
            <a:r>
              <a:rPr lang="en-IN" sz="2400" b="1" dirty="0"/>
              <a:t>INSERT INTO</a:t>
            </a:r>
            <a:r>
              <a:rPr lang="en-IN" sz="2400" dirty="0"/>
              <a:t> - inserts new data into a database</a:t>
            </a:r>
          </a:p>
          <a:p>
            <a:r>
              <a:rPr lang="en-IN" sz="2400" b="1" dirty="0"/>
              <a:t>CREATE DATABASE</a:t>
            </a:r>
            <a:r>
              <a:rPr lang="en-IN" sz="2400" dirty="0"/>
              <a:t> - creates a new database</a:t>
            </a:r>
          </a:p>
          <a:p>
            <a:r>
              <a:rPr lang="en-IN" sz="2400" b="1" dirty="0"/>
              <a:t>ALTER DATABASE</a:t>
            </a:r>
            <a:r>
              <a:rPr lang="en-IN" sz="2400" dirty="0"/>
              <a:t> - modifies a database</a:t>
            </a:r>
          </a:p>
          <a:p>
            <a:r>
              <a:rPr lang="en-IN" sz="2400" b="1" dirty="0"/>
              <a:t>CREATE TABLE</a:t>
            </a:r>
            <a:r>
              <a:rPr lang="en-IN" sz="2400" dirty="0"/>
              <a:t> - creates a new table</a:t>
            </a:r>
          </a:p>
          <a:p>
            <a:r>
              <a:rPr lang="en-IN" sz="2400" b="1" dirty="0"/>
              <a:t>ALTER TABLE</a:t>
            </a:r>
            <a:r>
              <a:rPr lang="en-IN" sz="2400" dirty="0"/>
              <a:t> - modifies a table</a:t>
            </a:r>
          </a:p>
          <a:p>
            <a:r>
              <a:rPr lang="en-IN" sz="2400" b="1" dirty="0"/>
              <a:t>DROP TABLE</a:t>
            </a:r>
            <a:r>
              <a:rPr lang="en-IN" sz="2400" dirty="0"/>
              <a:t> - deletes a table</a:t>
            </a:r>
          </a:p>
          <a:p>
            <a:r>
              <a:rPr lang="en-IN" sz="2400" b="1" dirty="0"/>
              <a:t>CREATE INDEX</a:t>
            </a:r>
            <a:r>
              <a:rPr lang="en-IN" sz="2400" dirty="0"/>
              <a:t> - creates an index (search key)</a:t>
            </a:r>
          </a:p>
          <a:p>
            <a:r>
              <a:rPr lang="en-IN" sz="2400" b="1" dirty="0"/>
              <a:t>DROP INDEX</a:t>
            </a:r>
            <a:r>
              <a:rPr lang="en-IN" sz="2400" dirty="0"/>
              <a:t> - deletes an index</a:t>
            </a:r>
          </a:p>
          <a:p>
            <a:pPr marL="0" indent="0">
              <a:lnSpc>
                <a:spcPct val="160000"/>
              </a:lnSpc>
              <a:buNone/>
            </a:pPr>
            <a:r>
              <a:rPr lang="en-US" sz="4000" dirty="0"/>
              <a:t>	</a:t>
            </a:r>
            <a:endParaRPr lang="en-US" sz="2400" dirty="0"/>
          </a:p>
          <a:p>
            <a:pPr>
              <a:lnSpc>
                <a:spcPct val="160000"/>
              </a:lnSpc>
            </a:pPr>
            <a:endParaRPr lang="en-IN" sz="4000" b="1" dirty="0">
              <a:solidFill>
                <a:srgbClr val="FF0000"/>
              </a:solidFill>
            </a:endParaRPr>
          </a:p>
        </p:txBody>
      </p:sp>
    </p:spTree>
    <p:extLst>
      <p:ext uri="{BB962C8B-B14F-4D97-AF65-F5344CB8AC3E}">
        <p14:creationId xmlns:p14="http://schemas.microsoft.com/office/powerpoint/2010/main" val="363841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SQL EXAMPLES – INSERT INTO</a:t>
            </a:r>
          </a:p>
        </p:txBody>
      </p:sp>
      <p:pic>
        <p:nvPicPr>
          <p:cNvPr id="5" name="Content Placeholder 4"/>
          <p:cNvPicPr>
            <a:picLocks noGrp="1" noChangeAspect="1"/>
          </p:cNvPicPr>
          <p:nvPr>
            <p:ph idx="1"/>
          </p:nvPr>
        </p:nvPicPr>
        <p:blipFill>
          <a:blip r:embed="rId2"/>
          <a:stretch>
            <a:fillRect/>
          </a:stretch>
        </p:blipFill>
        <p:spPr>
          <a:xfrm>
            <a:off x="368650" y="1238863"/>
            <a:ext cx="11311797" cy="4675240"/>
          </a:xfrm>
          <a:prstGeom prst="rect">
            <a:avLst/>
          </a:prstGeom>
        </p:spPr>
      </p:pic>
      <p:pic>
        <p:nvPicPr>
          <p:cNvPr id="6" name="Picture 5"/>
          <p:cNvPicPr>
            <a:picLocks noChangeAspect="1"/>
          </p:cNvPicPr>
          <p:nvPr/>
        </p:nvPicPr>
        <p:blipFill>
          <a:blip r:embed="rId3"/>
          <a:stretch>
            <a:fillRect/>
          </a:stretch>
        </p:blipFill>
        <p:spPr>
          <a:xfrm>
            <a:off x="4745620" y="3406877"/>
            <a:ext cx="7035722" cy="693176"/>
          </a:xfrm>
          <a:prstGeom prst="rect">
            <a:avLst/>
          </a:prstGeom>
        </p:spPr>
      </p:pic>
    </p:spTree>
    <p:extLst>
      <p:ext uri="{BB962C8B-B14F-4D97-AF65-F5344CB8AC3E}">
        <p14:creationId xmlns:p14="http://schemas.microsoft.com/office/powerpoint/2010/main" val="785893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endParaRPr lang="en-IN" dirty="0"/>
          </a:p>
        </p:txBody>
      </p:sp>
      <p:sp>
        <p:nvSpPr>
          <p:cNvPr id="3" name="Content Placeholder 2"/>
          <p:cNvSpPr>
            <a:spLocks noGrp="1"/>
          </p:cNvSpPr>
          <p:nvPr>
            <p:ph idx="1"/>
          </p:nvPr>
        </p:nvSpPr>
        <p:spPr>
          <a:xfrm>
            <a:off x="707923" y="1120877"/>
            <a:ext cx="11031793" cy="5161936"/>
          </a:xfrm>
        </p:spPr>
        <p:txBody>
          <a:bodyPr>
            <a:normAutofit/>
          </a:bodyPr>
          <a:lstStyle/>
          <a:p>
            <a:pPr marL="0" indent="0">
              <a:lnSpc>
                <a:spcPct val="160000"/>
              </a:lnSpc>
              <a:buNone/>
            </a:pPr>
            <a:r>
              <a:rPr lang="en-US" sz="3200" dirty="0"/>
              <a:t>	</a:t>
            </a:r>
            <a:endParaRPr lang="en-IN" sz="3200" b="1" dirty="0">
              <a:solidFill>
                <a:srgbClr val="FF0000"/>
              </a:solidFill>
            </a:endParaRPr>
          </a:p>
        </p:txBody>
      </p:sp>
      <p:pic>
        <p:nvPicPr>
          <p:cNvPr id="5" name="Picture 4"/>
          <p:cNvPicPr>
            <a:picLocks noChangeAspect="1"/>
          </p:cNvPicPr>
          <p:nvPr/>
        </p:nvPicPr>
        <p:blipFill>
          <a:blip r:embed="rId2"/>
          <a:stretch>
            <a:fillRect/>
          </a:stretch>
        </p:blipFill>
        <p:spPr>
          <a:xfrm>
            <a:off x="269435" y="192074"/>
            <a:ext cx="8233547" cy="6547939"/>
          </a:xfrm>
          <a:prstGeom prst="rect">
            <a:avLst/>
          </a:prstGeom>
        </p:spPr>
      </p:pic>
      <p:pic>
        <p:nvPicPr>
          <p:cNvPr id="6" name="Picture 5"/>
          <p:cNvPicPr>
            <a:picLocks noChangeAspect="1"/>
          </p:cNvPicPr>
          <p:nvPr/>
        </p:nvPicPr>
        <p:blipFill>
          <a:blip r:embed="rId3"/>
          <a:stretch>
            <a:fillRect/>
          </a:stretch>
        </p:blipFill>
        <p:spPr>
          <a:xfrm>
            <a:off x="5928900" y="368708"/>
            <a:ext cx="6242166" cy="1710815"/>
          </a:xfrm>
          <a:prstGeom prst="rect">
            <a:avLst/>
          </a:prstGeom>
        </p:spPr>
      </p:pic>
    </p:spTree>
    <p:extLst>
      <p:ext uri="{BB962C8B-B14F-4D97-AF65-F5344CB8AC3E}">
        <p14:creationId xmlns:p14="http://schemas.microsoft.com/office/powerpoint/2010/main" val="229189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WHERE CLAUSE</a:t>
            </a:r>
          </a:p>
        </p:txBody>
      </p:sp>
      <p:sp>
        <p:nvSpPr>
          <p:cNvPr id="3" name="Content Placeholder 2"/>
          <p:cNvSpPr>
            <a:spLocks noGrp="1"/>
          </p:cNvSpPr>
          <p:nvPr>
            <p:ph idx="1"/>
          </p:nvPr>
        </p:nvSpPr>
        <p:spPr>
          <a:xfrm>
            <a:off x="707923" y="1120877"/>
            <a:ext cx="11031793" cy="5161936"/>
          </a:xfrm>
        </p:spPr>
        <p:txBody>
          <a:bodyPr>
            <a:normAutofit/>
          </a:bodyPr>
          <a:lstStyle/>
          <a:p>
            <a:pPr>
              <a:lnSpc>
                <a:spcPct val="160000"/>
              </a:lnSpc>
            </a:pPr>
            <a:r>
              <a:rPr lang="en-US" sz="3200" dirty="0"/>
              <a:t>	</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668595" y="1327353"/>
            <a:ext cx="10767934" cy="941460"/>
          </a:xfrm>
          <a:prstGeom prst="rect">
            <a:avLst/>
          </a:prstGeom>
        </p:spPr>
      </p:pic>
      <p:pic>
        <p:nvPicPr>
          <p:cNvPr id="5" name="Picture 4"/>
          <p:cNvPicPr>
            <a:picLocks noChangeAspect="1"/>
          </p:cNvPicPr>
          <p:nvPr/>
        </p:nvPicPr>
        <p:blipFill>
          <a:blip r:embed="rId3"/>
          <a:stretch>
            <a:fillRect/>
          </a:stretch>
        </p:blipFill>
        <p:spPr>
          <a:xfrm>
            <a:off x="979047" y="3020982"/>
            <a:ext cx="10147030" cy="1848343"/>
          </a:xfrm>
          <a:prstGeom prst="rect">
            <a:avLst/>
          </a:prstGeom>
        </p:spPr>
      </p:pic>
    </p:spTree>
    <p:extLst>
      <p:ext uri="{BB962C8B-B14F-4D97-AF65-F5344CB8AC3E}">
        <p14:creationId xmlns:p14="http://schemas.microsoft.com/office/powerpoint/2010/main" val="162205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ORDER BY</a:t>
            </a:r>
          </a:p>
        </p:txBody>
      </p:sp>
      <p:pic>
        <p:nvPicPr>
          <p:cNvPr id="4" name="Picture 3"/>
          <p:cNvPicPr>
            <a:picLocks noChangeAspect="1"/>
          </p:cNvPicPr>
          <p:nvPr/>
        </p:nvPicPr>
        <p:blipFill>
          <a:blip r:embed="rId2"/>
          <a:stretch>
            <a:fillRect/>
          </a:stretch>
        </p:blipFill>
        <p:spPr>
          <a:xfrm>
            <a:off x="915737" y="1515381"/>
            <a:ext cx="11033519" cy="888606"/>
          </a:xfrm>
          <a:prstGeom prst="rect">
            <a:avLst/>
          </a:prstGeom>
        </p:spPr>
      </p:pic>
      <p:pic>
        <p:nvPicPr>
          <p:cNvPr id="7" name="Content Placeholder 6"/>
          <p:cNvPicPr>
            <a:picLocks noGrp="1" noChangeAspect="1"/>
          </p:cNvPicPr>
          <p:nvPr>
            <p:ph idx="1"/>
          </p:nvPr>
        </p:nvPicPr>
        <p:blipFill>
          <a:blip r:embed="rId3"/>
          <a:stretch>
            <a:fillRect/>
          </a:stretch>
        </p:blipFill>
        <p:spPr>
          <a:xfrm>
            <a:off x="668595" y="2529346"/>
            <a:ext cx="10980739" cy="3266769"/>
          </a:xfrm>
          <a:prstGeom prst="rect">
            <a:avLst/>
          </a:prstGeom>
        </p:spPr>
      </p:pic>
    </p:spTree>
    <p:extLst>
      <p:ext uri="{BB962C8B-B14F-4D97-AF65-F5344CB8AC3E}">
        <p14:creationId xmlns:p14="http://schemas.microsoft.com/office/powerpoint/2010/main" val="140729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b="1" dirty="0"/>
              <a:t>INTRODUCTION</a:t>
            </a:r>
          </a:p>
        </p:txBody>
      </p:sp>
      <p:sp>
        <p:nvSpPr>
          <p:cNvPr id="3" name="Content Placeholder 2"/>
          <p:cNvSpPr>
            <a:spLocks noGrp="1"/>
          </p:cNvSpPr>
          <p:nvPr>
            <p:ph idx="1"/>
          </p:nvPr>
        </p:nvSpPr>
        <p:spPr>
          <a:xfrm>
            <a:off x="707923" y="1120877"/>
            <a:ext cx="11179277" cy="5161936"/>
          </a:xfrm>
        </p:spPr>
        <p:txBody>
          <a:bodyPr>
            <a:noAutofit/>
          </a:bodyPr>
          <a:lstStyle/>
          <a:p>
            <a:pPr>
              <a:lnSpc>
                <a:spcPct val="120000"/>
              </a:lnSpc>
            </a:pPr>
            <a:r>
              <a:rPr lang="en-US" sz="2800" dirty="0"/>
              <a:t>Declarative	programming is a programming paradigm that expresses the </a:t>
            </a:r>
            <a:r>
              <a:rPr lang="en-US" sz="2800" b="1" dirty="0">
                <a:solidFill>
                  <a:srgbClr val="FF0000"/>
                </a:solidFill>
              </a:rPr>
              <a:t>logic of a computation </a:t>
            </a:r>
            <a:r>
              <a:rPr lang="en-US" sz="2800" dirty="0"/>
              <a:t>without describing its control flow.</a:t>
            </a:r>
          </a:p>
          <a:p>
            <a:pPr>
              <a:lnSpc>
                <a:spcPct val="120000"/>
              </a:lnSpc>
            </a:pPr>
            <a:r>
              <a:rPr lang="en-US" sz="2800" dirty="0"/>
              <a:t>This paradigm often considers programs as theories of a </a:t>
            </a:r>
            <a:r>
              <a:rPr lang="en-US" sz="2800" b="1" dirty="0">
                <a:solidFill>
                  <a:srgbClr val="FF0000"/>
                </a:solidFill>
              </a:rPr>
              <a:t>formal	logic</a:t>
            </a:r>
            <a:r>
              <a:rPr lang="en-US" sz="2800" dirty="0"/>
              <a:t>,	and computations as deductions in that logic space.</a:t>
            </a:r>
          </a:p>
          <a:p>
            <a:pPr>
              <a:lnSpc>
                <a:spcPct val="120000"/>
              </a:lnSpc>
            </a:pPr>
            <a:r>
              <a:rPr lang="en-US" sz="2800" dirty="0"/>
              <a:t>Declarative	programming is often defined as any style of programming that is </a:t>
            </a:r>
            <a:r>
              <a:rPr lang="en-US" sz="2800" b="1" dirty="0">
                <a:solidFill>
                  <a:srgbClr val="FF0000"/>
                </a:solidFill>
              </a:rPr>
              <a:t>not imperative</a:t>
            </a:r>
            <a:r>
              <a:rPr lang="en-US" sz="2800" dirty="0"/>
              <a:t>. </a:t>
            </a:r>
          </a:p>
          <a:p>
            <a:pPr>
              <a:lnSpc>
                <a:spcPct val="120000"/>
              </a:lnSpc>
            </a:pPr>
            <a:r>
              <a:rPr lang="en-US" sz="2800" dirty="0"/>
              <a:t>Common declarative languages	include those of database </a:t>
            </a:r>
            <a:r>
              <a:rPr lang="en-US" sz="2800" b="1" dirty="0">
                <a:solidFill>
                  <a:srgbClr val="FF0000"/>
                </a:solidFill>
              </a:rPr>
              <a:t>query languages </a:t>
            </a:r>
            <a:r>
              <a:rPr lang="en-US" sz="2800" dirty="0"/>
              <a:t>(SQL), </a:t>
            </a:r>
            <a:r>
              <a:rPr lang="en-US" sz="2800" b="1" dirty="0">
                <a:solidFill>
                  <a:srgbClr val="FF0000"/>
                </a:solidFill>
              </a:rPr>
              <a:t>logic programming, functional programming</a:t>
            </a:r>
            <a:r>
              <a:rPr lang="en-US" sz="2800" dirty="0"/>
              <a:t>, etc.</a:t>
            </a:r>
            <a:endParaRPr lang="en-IN" sz="2800" dirty="0"/>
          </a:p>
        </p:txBody>
      </p:sp>
    </p:spTree>
    <p:extLst>
      <p:ext uri="{BB962C8B-B14F-4D97-AF65-F5344CB8AC3E}">
        <p14:creationId xmlns:p14="http://schemas.microsoft.com/office/powerpoint/2010/main" val="667085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UPDATE</a:t>
            </a:r>
          </a:p>
        </p:txBody>
      </p:sp>
      <p:sp>
        <p:nvSpPr>
          <p:cNvPr id="3" name="Content Placeholder 2"/>
          <p:cNvSpPr>
            <a:spLocks noGrp="1"/>
          </p:cNvSpPr>
          <p:nvPr>
            <p:ph idx="1"/>
          </p:nvPr>
        </p:nvSpPr>
        <p:spPr>
          <a:xfrm>
            <a:off x="707923" y="1120877"/>
            <a:ext cx="11031793" cy="5161936"/>
          </a:xfrm>
        </p:spPr>
        <p:txBody>
          <a:bodyPr>
            <a:normAutofit/>
          </a:bodyPr>
          <a:lstStyle/>
          <a:p>
            <a:pPr marL="0" indent="0">
              <a:lnSpc>
                <a:spcPct val="160000"/>
              </a:lnSpc>
              <a:buNone/>
            </a:pPr>
            <a:r>
              <a:rPr lang="en-US" sz="3200" dirty="0"/>
              <a:t>	</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707923" y="1402408"/>
            <a:ext cx="10686016" cy="2137204"/>
          </a:xfrm>
          <a:prstGeom prst="rect">
            <a:avLst/>
          </a:prstGeom>
        </p:spPr>
      </p:pic>
      <p:pic>
        <p:nvPicPr>
          <p:cNvPr id="5" name="Picture 4"/>
          <p:cNvPicPr>
            <a:picLocks noChangeAspect="1"/>
          </p:cNvPicPr>
          <p:nvPr/>
        </p:nvPicPr>
        <p:blipFill>
          <a:blip r:embed="rId3"/>
          <a:stretch>
            <a:fillRect/>
          </a:stretch>
        </p:blipFill>
        <p:spPr>
          <a:xfrm>
            <a:off x="1574129" y="3539612"/>
            <a:ext cx="9323105" cy="2639962"/>
          </a:xfrm>
          <a:prstGeom prst="rect">
            <a:avLst/>
          </a:prstGeom>
        </p:spPr>
      </p:pic>
    </p:spTree>
    <p:extLst>
      <p:ext uri="{BB962C8B-B14F-4D97-AF65-F5344CB8AC3E}">
        <p14:creationId xmlns:p14="http://schemas.microsoft.com/office/powerpoint/2010/main" val="281185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DELETE</a:t>
            </a:r>
          </a:p>
        </p:txBody>
      </p:sp>
      <p:pic>
        <p:nvPicPr>
          <p:cNvPr id="4" name="Content Placeholder 3"/>
          <p:cNvPicPr>
            <a:picLocks noGrp="1" noChangeAspect="1"/>
          </p:cNvPicPr>
          <p:nvPr>
            <p:ph idx="1"/>
          </p:nvPr>
        </p:nvPicPr>
        <p:blipFill>
          <a:blip r:embed="rId2"/>
          <a:stretch>
            <a:fillRect/>
          </a:stretch>
        </p:blipFill>
        <p:spPr>
          <a:xfrm>
            <a:off x="668594" y="1734586"/>
            <a:ext cx="11100619" cy="1089203"/>
          </a:xfrm>
          <a:prstGeom prst="rect">
            <a:avLst/>
          </a:prstGeom>
        </p:spPr>
      </p:pic>
      <p:pic>
        <p:nvPicPr>
          <p:cNvPr id="5" name="Picture 4"/>
          <p:cNvPicPr>
            <a:picLocks noChangeAspect="1"/>
          </p:cNvPicPr>
          <p:nvPr/>
        </p:nvPicPr>
        <p:blipFill>
          <a:blip r:embed="rId3"/>
          <a:stretch>
            <a:fillRect/>
          </a:stretch>
        </p:blipFill>
        <p:spPr>
          <a:xfrm>
            <a:off x="668594" y="2946434"/>
            <a:ext cx="11106941" cy="2790689"/>
          </a:xfrm>
          <a:prstGeom prst="rect">
            <a:avLst/>
          </a:prstGeom>
        </p:spPr>
      </p:pic>
    </p:spTree>
    <p:extLst>
      <p:ext uri="{BB962C8B-B14F-4D97-AF65-F5344CB8AC3E}">
        <p14:creationId xmlns:p14="http://schemas.microsoft.com/office/powerpoint/2010/main" val="412558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ALTER – ADD COLUMN</a:t>
            </a:r>
          </a:p>
        </p:txBody>
      </p:sp>
      <p:sp>
        <p:nvSpPr>
          <p:cNvPr id="3" name="Content Placeholder 2"/>
          <p:cNvSpPr>
            <a:spLocks noGrp="1"/>
          </p:cNvSpPr>
          <p:nvPr>
            <p:ph idx="1"/>
          </p:nvPr>
        </p:nvSpPr>
        <p:spPr>
          <a:xfrm>
            <a:off x="707923" y="1120877"/>
            <a:ext cx="11031793" cy="5161936"/>
          </a:xfrm>
        </p:spPr>
        <p:txBody>
          <a:bodyPr>
            <a:normAutofit/>
          </a:bodyPr>
          <a:lstStyle/>
          <a:p>
            <a:pPr>
              <a:lnSpc>
                <a:spcPct val="160000"/>
              </a:lnSpc>
            </a:pPr>
            <a:r>
              <a:rPr lang="en-US" sz="3200" dirty="0"/>
              <a:t>A	</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668594" y="1238862"/>
            <a:ext cx="11134169" cy="2035279"/>
          </a:xfrm>
          <a:prstGeom prst="rect">
            <a:avLst/>
          </a:prstGeom>
        </p:spPr>
      </p:pic>
      <p:pic>
        <p:nvPicPr>
          <p:cNvPr id="5" name="Picture 4"/>
          <p:cNvPicPr>
            <a:picLocks noChangeAspect="1"/>
          </p:cNvPicPr>
          <p:nvPr/>
        </p:nvPicPr>
        <p:blipFill>
          <a:blip r:embed="rId3"/>
          <a:stretch>
            <a:fillRect/>
          </a:stretch>
        </p:blipFill>
        <p:spPr>
          <a:xfrm>
            <a:off x="449762" y="3550990"/>
            <a:ext cx="11353001" cy="2503224"/>
          </a:xfrm>
          <a:prstGeom prst="rect">
            <a:avLst/>
          </a:prstGeom>
        </p:spPr>
      </p:pic>
    </p:spTree>
    <p:extLst>
      <p:ext uri="{BB962C8B-B14F-4D97-AF65-F5344CB8AC3E}">
        <p14:creationId xmlns:p14="http://schemas.microsoft.com/office/powerpoint/2010/main" val="2340301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ALTER – DELETE COLUMN</a:t>
            </a:r>
          </a:p>
        </p:txBody>
      </p:sp>
      <p:sp>
        <p:nvSpPr>
          <p:cNvPr id="3" name="Content Placeholder 2"/>
          <p:cNvSpPr>
            <a:spLocks noGrp="1"/>
          </p:cNvSpPr>
          <p:nvPr>
            <p:ph idx="1"/>
          </p:nvPr>
        </p:nvSpPr>
        <p:spPr>
          <a:xfrm>
            <a:off x="707923" y="1120877"/>
            <a:ext cx="11031793" cy="5161936"/>
          </a:xfrm>
        </p:spPr>
        <p:txBody>
          <a:bodyPr>
            <a:normAutofit/>
          </a:bodyPr>
          <a:lstStyle/>
          <a:p>
            <a:pPr>
              <a:lnSpc>
                <a:spcPct val="160000"/>
              </a:lnSpc>
            </a:pPr>
            <a:r>
              <a:rPr lang="en-US" sz="3200" dirty="0"/>
              <a:t>	</a:t>
            </a:r>
          </a:p>
          <a:p>
            <a:pPr>
              <a:lnSpc>
                <a:spcPct val="160000"/>
              </a:lnSpc>
            </a:pPr>
            <a:endParaRPr lang="en-US" sz="3200" b="1" dirty="0">
              <a:solidFill>
                <a:srgbClr val="FF0000"/>
              </a:solidFill>
            </a:endParaRPr>
          </a:p>
          <a:p>
            <a:pPr>
              <a:lnSpc>
                <a:spcPct val="160000"/>
              </a:lnSpc>
            </a:pPr>
            <a:endParaRPr lang="en-US" sz="3200" b="1" dirty="0">
              <a:solidFill>
                <a:srgbClr val="FF0000"/>
              </a:solidFill>
            </a:endParaRPr>
          </a:p>
          <a:p>
            <a:pPr>
              <a:lnSpc>
                <a:spcPct val="160000"/>
              </a:lnSpc>
            </a:pPr>
            <a:endParaRPr lang="en-US" sz="3200" b="1" dirty="0">
              <a:solidFill>
                <a:srgbClr val="FF0000"/>
              </a:solidFill>
            </a:endParaRPr>
          </a:p>
          <a:p>
            <a:pPr>
              <a:lnSpc>
                <a:spcPct val="160000"/>
              </a:lnSpc>
            </a:pPr>
            <a:r>
              <a:rPr lang="en-US" sz="2800" dirty="0"/>
              <a:t>In SQLite V3.20.1 it is not possible to rename a column, remove a column, or add or remove constraints from a table.</a:t>
            </a:r>
            <a:endParaRPr lang="en-US" sz="4400" b="1" dirty="0">
              <a:solidFill>
                <a:srgbClr val="FF0000"/>
              </a:solidFill>
            </a:endParaRPr>
          </a:p>
          <a:p>
            <a:pPr>
              <a:lnSpc>
                <a:spcPct val="160000"/>
              </a:lnSpc>
            </a:pP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1636003" y="1991032"/>
            <a:ext cx="8301167" cy="2132408"/>
          </a:xfrm>
          <a:prstGeom prst="rect">
            <a:avLst/>
          </a:prstGeom>
        </p:spPr>
      </p:pic>
    </p:spTree>
    <p:extLst>
      <p:ext uri="{BB962C8B-B14F-4D97-AF65-F5344CB8AC3E}">
        <p14:creationId xmlns:p14="http://schemas.microsoft.com/office/powerpoint/2010/main" val="278151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MARKUP LANGUAGE</a:t>
            </a:r>
          </a:p>
        </p:txBody>
      </p:sp>
      <p:sp>
        <p:nvSpPr>
          <p:cNvPr id="3" name="Content Placeholder 2"/>
          <p:cNvSpPr>
            <a:spLocks noGrp="1"/>
          </p:cNvSpPr>
          <p:nvPr>
            <p:ph idx="1"/>
          </p:nvPr>
        </p:nvSpPr>
        <p:spPr>
          <a:xfrm>
            <a:off x="707923" y="1120877"/>
            <a:ext cx="11031793" cy="5161936"/>
          </a:xfrm>
        </p:spPr>
        <p:txBody>
          <a:bodyPr>
            <a:normAutofit fontScale="62500" lnSpcReduction="20000"/>
          </a:bodyPr>
          <a:lstStyle/>
          <a:p>
            <a:pPr>
              <a:lnSpc>
                <a:spcPct val="160000"/>
              </a:lnSpc>
            </a:pPr>
            <a:r>
              <a:rPr lang="en-US" sz="3200" dirty="0"/>
              <a:t>Many	markup	languages	such	as	HTML,	MXML,	XAML	are	often declarative. </a:t>
            </a:r>
          </a:p>
          <a:p>
            <a:pPr>
              <a:lnSpc>
                <a:spcPct val="160000"/>
              </a:lnSpc>
            </a:pPr>
            <a:r>
              <a:rPr lang="en-US" sz="3200" dirty="0"/>
              <a:t>XAML	(Extensible	Application	Markup	Language)	is	a	declarative XML-based language	that	is	used	for	initializing	 structured	values and	objects. It	is	used extensively	in	.NET	Framework	3.0	and .NET Framework 4.0	technologies, particularly	WPF	(Windows	Presentation Foundation), Silverlight, Windows Store	Apps…	</a:t>
            </a:r>
          </a:p>
          <a:p>
            <a:pPr>
              <a:lnSpc>
                <a:spcPct val="160000"/>
              </a:lnSpc>
            </a:pPr>
            <a:r>
              <a:rPr lang="en-US" sz="3200" dirty="0"/>
              <a:t>In	WPF,	XAML	forms	a	user	interface	markup	language to	define UI elements,	data	binding,	</a:t>
            </a:r>
            <a:r>
              <a:rPr lang="en-US" sz="3200" dirty="0" err="1"/>
              <a:t>eventing</a:t>
            </a:r>
            <a:r>
              <a:rPr lang="en-US" sz="3200" dirty="0"/>
              <a:t>,	and	other	features.	Anything	that	is created or implemented	in	XAML	can	be	expressed	using	a	more traditional	.NET language	such	as	C#	or	Visual	Basic	.NET.</a:t>
            </a:r>
          </a:p>
          <a:p>
            <a:pPr marL="0" indent="0">
              <a:lnSpc>
                <a:spcPct val="160000"/>
              </a:lnSpc>
              <a:buNone/>
            </a:pPr>
            <a:endParaRPr lang="en-IN" sz="3200" dirty="0"/>
          </a:p>
        </p:txBody>
      </p:sp>
    </p:spTree>
    <p:extLst>
      <p:ext uri="{BB962C8B-B14F-4D97-AF65-F5344CB8AC3E}">
        <p14:creationId xmlns:p14="http://schemas.microsoft.com/office/powerpoint/2010/main" val="388198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47714" y="642594"/>
            <a:ext cx="6336663" cy="4947045"/>
          </a:xfrm>
          <a:prstGeom prst="rect">
            <a:avLst/>
          </a:prstGeom>
        </p:spPr>
      </p:pic>
      <p:pic>
        <p:nvPicPr>
          <p:cNvPr id="5" name="Picture 4"/>
          <p:cNvPicPr>
            <a:picLocks noChangeAspect="1"/>
          </p:cNvPicPr>
          <p:nvPr/>
        </p:nvPicPr>
        <p:blipFill>
          <a:blip r:embed="rId3"/>
          <a:stretch>
            <a:fillRect/>
          </a:stretch>
        </p:blipFill>
        <p:spPr>
          <a:xfrm>
            <a:off x="6500613" y="642594"/>
            <a:ext cx="5208351" cy="1804468"/>
          </a:xfrm>
          <a:prstGeom prst="rect">
            <a:avLst/>
          </a:prstGeom>
        </p:spPr>
      </p:pic>
    </p:spTree>
    <p:extLst>
      <p:ext uri="{BB962C8B-B14F-4D97-AF65-F5344CB8AC3E}">
        <p14:creationId xmlns:p14="http://schemas.microsoft.com/office/powerpoint/2010/main" val="81773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15466" y="642594"/>
            <a:ext cx="10961068" cy="4783450"/>
          </a:xfrm>
          <a:prstGeom prst="rect">
            <a:avLst/>
          </a:prstGeom>
        </p:spPr>
      </p:pic>
      <p:pic>
        <p:nvPicPr>
          <p:cNvPr id="5" name="Picture 4"/>
          <p:cNvPicPr>
            <a:picLocks noChangeAspect="1"/>
          </p:cNvPicPr>
          <p:nvPr/>
        </p:nvPicPr>
        <p:blipFill>
          <a:blip r:embed="rId3"/>
          <a:stretch>
            <a:fillRect/>
          </a:stretch>
        </p:blipFill>
        <p:spPr>
          <a:xfrm>
            <a:off x="4824235" y="4244779"/>
            <a:ext cx="4610644" cy="2141273"/>
          </a:xfrm>
          <a:prstGeom prst="rect">
            <a:avLst/>
          </a:prstGeom>
        </p:spPr>
      </p:pic>
    </p:spTree>
    <p:extLst>
      <p:ext uri="{BB962C8B-B14F-4D97-AF65-F5344CB8AC3E}">
        <p14:creationId xmlns:p14="http://schemas.microsoft.com/office/powerpoint/2010/main" val="75317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31240" y="393918"/>
            <a:ext cx="4283211" cy="6097097"/>
          </a:xfrm>
          <a:prstGeom prst="rect">
            <a:avLst/>
          </a:prstGeom>
        </p:spPr>
      </p:pic>
      <p:pic>
        <p:nvPicPr>
          <p:cNvPr id="5" name="Picture 4"/>
          <p:cNvPicPr>
            <a:picLocks noChangeAspect="1"/>
          </p:cNvPicPr>
          <p:nvPr/>
        </p:nvPicPr>
        <p:blipFill>
          <a:blip r:embed="rId3"/>
          <a:stretch>
            <a:fillRect/>
          </a:stretch>
        </p:blipFill>
        <p:spPr>
          <a:xfrm>
            <a:off x="5941726" y="1328393"/>
            <a:ext cx="5039062" cy="4202251"/>
          </a:xfrm>
          <a:prstGeom prst="rect">
            <a:avLst/>
          </a:prstGeom>
        </p:spPr>
      </p:pic>
    </p:spTree>
    <p:extLst>
      <p:ext uri="{BB962C8B-B14F-4D97-AF65-F5344CB8AC3E}">
        <p14:creationId xmlns:p14="http://schemas.microsoft.com/office/powerpoint/2010/main" val="2563609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26186" y="522585"/>
            <a:ext cx="10265835" cy="4757338"/>
          </a:xfrm>
          <a:prstGeom prst="rect">
            <a:avLst/>
          </a:prstGeom>
        </p:spPr>
      </p:pic>
      <p:pic>
        <p:nvPicPr>
          <p:cNvPr id="5" name="Picture 4"/>
          <p:cNvPicPr>
            <a:picLocks noChangeAspect="1"/>
          </p:cNvPicPr>
          <p:nvPr/>
        </p:nvPicPr>
        <p:blipFill>
          <a:blip r:embed="rId3"/>
          <a:stretch>
            <a:fillRect/>
          </a:stretch>
        </p:blipFill>
        <p:spPr>
          <a:xfrm>
            <a:off x="5641361" y="4041058"/>
            <a:ext cx="6214633" cy="2477729"/>
          </a:xfrm>
          <a:prstGeom prst="rect">
            <a:avLst/>
          </a:prstGeom>
        </p:spPr>
      </p:pic>
    </p:spTree>
    <p:extLst>
      <p:ext uri="{BB962C8B-B14F-4D97-AF65-F5344CB8AC3E}">
        <p14:creationId xmlns:p14="http://schemas.microsoft.com/office/powerpoint/2010/main" val="1080145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 </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193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b="1" dirty="0"/>
              <a:t>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3759751"/>
              </p:ext>
            </p:extLst>
          </p:nvPr>
        </p:nvGraphicFramePr>
        <p:xfrm>
          <a:off x="708025" y="1120775"/>
          <a:ext cx="11031538" cy="516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381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SQL EXAMPLES – INSERT INTO</a:t>
            </a:r>
          </a:p>
        </p:txBody>
      </p:sp>
      <p:pic>
        <p:nvPicPr>
          <p:cNvPr id="5" name="Content Placeholder 4"/>
          <p:cNvPicPr>
            <a:picLocks noGrp="1" noChangeAspect="1"/>
          </p:cNvPicPr>
          <p:nvPr>
            <p:ph idx="1"/>
          </p:nvPr>
        </p:nvPicPr>
        <p:blipFill>
          <a:blip r:embed="rId2"/>
          <a:stretch>
            <a:fillRect/>
          </a:stretch>
        </p:blipFill>
        <p:spPr>
          <a:xfrm>
            <a:off x="368650" y="1238863"/>
            <a:ext cx="11311797" cy="4675240"/>
          </a:xfrm>
          <a:prstGeom prst="rect">
            <a:avLst/>
          </a:prstGeom>
        </p:spPr>
      </p:pic>
      <p:pic>
        <p:nvPicPr>
          <p:cNvPr id="6" name="Picture 5"/>
          <p:cNvPicPr>
            <a:picLocks noChangeAspect="1"/>
          </p:cNvPicPr>
          <p:nvPr/>
        </p:nvPicPr>
        <p:blipFill>
          <a:blip r:embed="rId3"/>
          <a:stretch>
            <a:fillRect/>
          </a:stretch>
        </p:blipFill>
        <p:spPr>
          <a:xfrm>
            <a:off x="4745620" y="3406877"/>
            <a:ext cx="7035722" cy="693176"/>
          </a:xfrm>
          <a:prstGeom prst="rect">
            <a:avLst/>
          </a:prstGeom>
        </p:spPr>
      </p:pic>
    </p:spTree>
    <p:extLst>
      <p:ext uri="{BB962C8B-B14F-4D97-AF65-F5344CB8AC3E}">
        <p14:creationId xmlns:p14="http://schemas.microsoft.com/office/powerpoint/2010/main" val="2763982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82" y="436116"/>
            <a:ext cx="4921045" cy="316051"/>
          </a:xfrm>
        </p:spPr>
        <p:txBody>
          <a:bodyPr>
            <a:noAutofit/>
          </a:bodyPr>
          <a:lstStyle/>
          <a:p>
            <a:r>
              <a:rPr lang="en-IN" sz="3600" dirty="0"/>
              <a:t>SQL in PYTHON</a:t>
            </a:r>
          </a:p>
        </p:txBody>
      </p:sp>
      <p:pic>
        <p:nvPicPr>
          <p:cNvPr id="4" name="Content Placeholder 3"/>
          <p:cNvPicPr>
            <a:picLocks noGrp="1" noChangeAspect="1"/>
          </p:cNvPicPr>
          <p:nvPr>
            <p:ph idx="1"/>
          </p:nvPr>
        </p:nvPicPr>
        <p:blipFill>
          <a:blip r:embed="rId2"/>
          <a:stretch>
            <a:fillRect/>
          </a:stretch>
        </p:blipFill>
        <p:spPr>
          <a:xfrm>
            <a:off x="1084662" y="752167"/>
            <a:ext cx="10138076" cy="5751872"/>
          </a:xfrm>
          <a:prstGeom prst="rect">
            <a:avLst/>
          </a:prstGeom>
        </p:spPr>
      </p:pic>
    </p:spTree>
    <p:extLst>
      <p:ext uri="{BB962C8B-B14F-4D97-AF65-F5344CB8AC3E}">
        <p14:creationId xmlns:p14="http://schemas.microsoft.com/office/powerpoint/2010/main" val="1575507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57340" y="642593"/>
            <a:ext cx="10745818" cy="3737677"/>
          </a:xfrm>
          <a:prstGeom prst="rect">
            <a:avLst/>
          </a:prstGeom>
        </p:spPr>
      </p:pic>
      <p:pic>
        <p:nvPicPr>
          <p:cNvPr id="5" name="Picture 4"/>
          <p:cNvPicPr>
            <a:picLocks noChangeAspect="1"/>
          </p:cNvPicPr>
          <p:nvPr/>
        </p:nvPicPr>
        <p:blipFill>
          <a:blip r:embed="rId3"/>
          <a:stretch>
            <a:fillRect/>
          </a:stretch>
        </p:blipFill>
        <p:spPr>
          <a:xfrm>
            <a:off x="957339" y="4548784"/>
            <a:ext cx="11000585" cy="922867"/>
          </a:xfrm>
          <a:prstGeom prst="rect">
            <a:avLst/>
          </a:prstGeom>
        </p:spPr>
      </p:pic>
    </p:spTree>
    <p:extLst>
      <p:ext uri="{BB962C8B-B14F-4D97-AF65-F5344CB8AC3E}">
        <p14:creationId xmlns:p14="http://schemas.microsoft.com/office/powerpoint/2010/main" val="219159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endParaRPr lang="en-IN" dirty="0"/>
          </a:p>
        </p:txBody>
      </p:sp>
      <p:sp>
        <p:nvSpPr>
          <p:cNvPr id="3" name="Content Placeholder 2"/>
          <p:cNvSpPr>
            <a:spLocks noGrp="1"/>
          </p:cNvSpPr>
          <p:nvPr>
            <p:ph idx="1"/>
          </p:nvPr>
        </p:nvSpPr>
        <p:spPr>
          <a:xfrm>
            <a:off x="707923" y="1120877"/>
            <a:ext cx="11031793" cy="5161936"/>
          </a:xfrm>
        </p:spPr>
        <p:txBody>
          <a:bodyPr>
            <a:normAutofit/>
          </a:bodyPr>
          <a:lstStyle/>
          <a:p>
            <a:pPr marL="0" indent="0">
              <a:lnSpc>
                <a:spcPct val="160000"/>
              </a:lnSpc>
              <a:buNone/>
            </a:pPr>
            <a:r>
              <a:rPr lang="en-US" sz="3200" dirty="0"/>
              <a:t>	</a:t>
            </a:r>
            <a:endParaRPr lang="en-IN" sz="3200" b="1" dirty="0">
              <a:solidFill>
                <a:srgbClr val="FF0000"/>
              </a:solidFill>
            </a:endParaRPr>
          </a:p>
        </p:txBody>
      </p:sp>
      <p:pic>
        <p:nvPicPr>
          <p:cNvPr id="5" name="Picture 4"/>
          <p:cNvPicPr>
            <a:picLocks noChangeAspect="1"/>
          </p:cNvPicPr>
          <p:nvPr/>
        </p:nvPicPr>
        <p:blipFill>
          <a:blip r:embed="rId2"/>
          <a:stretch>
            <a:fillRect/>
          </a:stretch>
        </p:blipFill>
        <p:spPr>
          <a:xfrm>
            <a:off x="269435" y="192074"/>
            <a:ext cx="8233547" cy="6547939"/>
          </a:xfrm>
          <a:prstGeom prst="rect">
            <a:avLst/>
          </a:prstGeom>
        </p:spPr>
      </p:pic>
      <p:pic>
        <p:nvPicPr>
          <p:cNvPr id="6" name="Picture 5"/>
          <p:cNvPicPr>
            <a:picLocks noChangeAspect="1"/>
          </p:cNvPicPr>
          <p:nvPr/>
        </p:nvPicPr>
        <p:blipFill>
          <a:blip r:embed="rId3"/>
          <a:stretch>
            <a:fillRect/>
          </a:stretch>
        </p:blipFill>
        <p:spPr>
          <a:xfrm>
            <a:off x="5928900" y="368708"/>
            <a:ext cx="6242166" cy="1710815"/>
          </a:xfrm>
          <a:prstGeom prst="rect">
            <a:avLst/>
          </a:prstGeom>
        </p:spPr>
      </p:pic>
    </p:spTree>
    <p:extLst>
      <p:ext uri="{BB962C8B-B14F-4D97-AF65-F5344CB8AC3E}">
        <p14:creationId xmlns:p14="http://schemas.microsoft.com/office/powerpoint/2010/main" val="4125799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290" y="387190"/>
            <a:ext cx="11135556" cy="6102099"/>
          </a:xfrm>
          <a:prstGeom prst="rect">
            <a:avLst/>
          </a:prstGeom>
        </p:spPr>
      </p:pic>
      <p:pic>
        <p:nvPicPr>
          <p:cNvPr id="3" name="Picture 2"/>
          <p:cNvPicPr>
            <a:picLocks noChangeAspect="1"/>
          </p:cNvPicPr>
          <p:nvPr/>
        </p:nvPicPr>
        <p:blipFill>
          <a:blip r:embed="rId3"/>
          <a:stretch>
            <a:fillRect/>
          </a:stretch>
        </p:blipFill>
        <p:spPr>
          <a:xfrm>
            <a:off x="5935043" y="5121783"/>
            <a:ext cx="5778708" cy="1234767"/>
          </a:xfrm>
          <a:prstGeom prst="rect">
            <a:avLst/>
          </a:prstGeom>
        </p:spPr>
      </p:pic>
    </p:spTree>
    <p:extLst>
      <p:ext uri="{BB962C8B-B14F-4D97-AF65-F5344CB8AC3E}">
        <p14:creationId xmlns:p14="http://schemas.microsoft.com/office/powerpoint/2010/main" val="123225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b="1" dirty="0"/>
              <a:t>OVERVIEW</a:t>
            </a:r>
          </a:p>
        </p:txBody>
      </p:sp>
      <p:sp>
        <p:nvSpPr>
          <p:cNvPr id="3" name="Content Placeholder 2"/>
          <p:cNvSpPr>
            <a:spLocks noGrp="1"/>
          </p:cNvSpPr>
          <p:nvPr>
            <p:ph idx="1"/>
          </p:nvPr>
        </p:nvSpPr>
        <p:spPr>
          <a:xfrm>
            <a:off x="707923" y="1120877"/>
            <a:ext cx="11031793" cy="5161936"/>
          </a:xfrm>
        </p:spPr>
        <p:txBody>
          <a:bodyPr>
            <a:normAutofit/>
          </a:bodyPr>
          <a:lstStyle/>
          <a:p>
            <a:pPr>
              <a:lnSpc>
                <a:spcPct val="120000"/>
              </a:lnSpc>
            </a:pPr>
            <a:r>
              <a:rPr lang="en-US" sz="3200" dirty="0"/>
              <a:t>A program that	describes </a:t>
            </a:r>
            <a:r>
              <a:rPr lang="en-US" sz="3200" b="1" dirty="0">
                <a:solidFill>
                  <a:srgbClr val="FF0000"/>
                </a:solidFill>
              </a:rPr>
              <a:t>what </a:t>
            </a:r>
            <a:r>
              <a:rPr lang="en-US" sz="3200" dirty="0"/>
              <a:t>computation	should be performed and </a:t>
            </a:r>
            <a:r>
              <a:rPr lang="en-US" sz="3200" b="1" dirty="0">
                <a:solidFill>
                  <a:srgbClr val="FF0000"/>
                </a:solidFill>
              </a:rPr>
              <a:t>not how </a:t>
            </a:r>
            <a:r>
              <a:rPr lang="en-US" sz="3200" dirty="0"/>
              <a:t>to	compute it. Non-imperative, non-procedural.</a:t>
            </a:r>
          </a:p>
          <a:p>
            <a:pPr>
              <a:lnSpc>
                <a:spcPct val="120000"/>
              </a:lnSpc>
            </a:pPr>
            <a:r>
              <a:rPr lang="en-US" sz="3200" dirty="0"/>
              <a:t>Any	programming language	that </a:t>
            </a:r>
            <a:r>
              <a:rPr lang="en-US" sz="3200" b="1" dirty="0">
                <a:solidFill>
                  <a:srgbClr val="FF0000"/>
                </a:solidFill>
              </a:rPr>
              <a:t>lacks side effects</a:t>
            </a:r>
            <a:r>
              <a:rPr lang="en-US" sz="3200" dirty="0"/>
              <a:t>(example:  a function might modify a global variable or static variable, modify one	of its	arguments,	raise an exception,).</a:t>
            </a:r>
          </a:p>
          <a:p>
            <a:pPr>
              <a:lnSpc>
                <a:spcPct val="120000"/>
              </a:lnSpc>
            </a:pPr>
            <a:r>
              <a:rPr lang="en-US" sz="3200" dirty="0"/>
              <a:t>A language with	a clear correspondence	to </a:t>
            </a:r>
            <a:r>
              <a:rPr lang="en-US" sz="3200" b="1" dirty="0">
                <a:solidFill>
                  <a:srgbClr val="FF0000"/>
                </a:solidFill>
              </a:rPr>
              <a:t>mathematical logic.</a:t>
            </a:r>
            <a:endParaRPr lang="en-IN" sz="3200" b="1" dirty="0">
              <a:solidFill>
                <a:srgbClr val="FF0000"/>
              </a:solidFill>
            </a:endParaRPr>
          </a:p>
        </p:txBody>
      </p:sp>
    </p:spTree>
    <p:extLst>
      <p:ext uri="{BB962C8B-B14F-4D97-AF65-F5344CB8AC3E}">
        <p14:creationId xmlns:p14="http://schemas.microsoft.com/office/powerpoint/2010/main" val="292977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b="1" dirty="0"/>
              <a:t>OVERVIEW – Logic Paradigm</a:t>
            </a:r>
          </a:p>
        </p:txBody>
      </p:sp>
      <p:sp>
        <p:nvSpPr>
          <p:cNvPr id="3" name="Content Placeholder 2"/>
          <p:cNvSpPr>
            <a:spLocks noGrp="1"/>
          </p:cNvSpPr>
          <p:nvPr>
            <p:ph idx="1"/>
          </p:nvPr>
        </p:nvSpPr>
        <p:spPr>
          <a:xfrm>
            <a:off x="707923" y="1120877"/>
            <a:ext cx="11031793" cy="5161936"/>
          </a:xfrm>
        </p:spPr>
        <p:txBody>
          <a:bodyPr>
            <a:normAutofit lnSpcReduction="10000"/>
          </a:bodyPr>
          <a:lstStyle/>
          <a:p>
            <a:pPr>
              <a:lnSpc>
                <a:spcPct val="120000"/>
              </a:lnSpc>
            </a:pPr>
            <a:r>
              <a:rPr lang="en-US" sz="3600" dirty="0"/>
              <a:t>Computing	takes	 place over the	domain of all terms defined	over	a </a:t>
            </a:r>
            <a:r>
              <a:rPr lang="en-US" sz="3600" b="1" dirty="0">
                <a:solidFill>
                  <a:srgbClr val="FF0000"/>
                </a:solidFill>
              </a:rPr>
              <a:t>“universal”	</a:t>
            </a:r>
            <a:r>
              <a:rPr lang="en-US" sz="3600" dirty="0"/>
              <a:t>alphabet.</a:t>
            </a:r>
          </a:p>
          <a:p>
            <a:pPr>
              <a:lnSpc>
                <a:spcPct val="120000"/>
              </a:lnSpc>
            </a:pPr>
            <a:r>
              <a:rPr lang="en-US" sz="3600" dirty="0"/>
              <a:t>Values	are	assigned	to	variables	by	means	of automatically	generated substitutions,	called	</a:t>
            </a:r>
            <a:r>
              <a:rPr lang="en-US" sz="3600" b="1" dirty="0">
                <a:solidFill>
                  <a:srgbClr val="FF0000"/>
                </a:solidFill>
              </a:rPr>
              <a:t>most general unifiers</a:t>
            </a:r>
            <a:r>
              <a:rPr lang="en-US" sz="3600" dirty="0"/>
              <a:t>. These	values may	contain variables, called </a:t>
            </a:r>
            <a:r>
              <a:rPr lang="en-US" sz="3600" b="1" dirty="0">
                <a:solidFill>
                  <a:srgbClr val="FF0000"/>
                </a:solidFill>
              </a:rPr>
              <a:t>logical	variables</a:t>
            </a:r>
            <a:r>
              <a:rPr lang="en-US" sz="3600" dirty="0"/>
              <a:t>.</a:t>
            </a:r>
          </a:p>
          <a:p>
            <a:pPr>
              <a:lnSpc>
                <a:spcPct val="120000"/>
              </a:lnSpc>
            </a:pPr>
            <a:r>
              <a:rPr lang="en-US" sz="3600" dirty="0"/>
              <a:t>The</a:t>
            </a:r>
            <a:r>
              <a:rPr lang="en-US" sz="3600"/>
              <a:t>	control is</a:t>
            </a:r>
            <a:r>
              <a:rPr lang="en-US" sz="3600" dirty="0"/>
              <a:t>	provided</a:t>
            </a:r>
            <a:r>
              <a:rPr lang="en-US" sz="3600"/>
              <a:t>	by a</a:t>
            </a:r>
            <a:r>
              <a:rPr lang="en-US" sz="3600" dirty="0"/>
              <a:t>	single mechanism: </a:t>
            </a:r>
            <a:r>
              <a:rPr lang="en-US" sz="3600" b="1" dirty="0">
                <a:solidFill>
                  <a:srgbClr val="FF0000"/>
                </a:solidFill>
              </a:rPr>
              <a:t>automatic backtracking</a:t>
            </a:r>
            <a:r>
              <a:rPr lang="en-US" sz="3600" dirty="0"/>
              <a:t>.</a:t>
            </a:r>
          </a:p>
          <a:p>
            <a:pPr marL="0" indent="0">
              <a:lnSpc>
                <a:spcPct val="120000"/>
              </a:lnSpc>
              <a:buNone/>
            </a:pPr>
            <a:endParaRPr lang="en-IN" sz="3200" b="1" dirty="0">
              <a:solidFill>
                <a:srgbClr val="FF0000"/>
              </a:solidFill>
            </a:endParaRPr>
          </a:p>
        </p:txBody>
      </p:sp>
    </p:spTree>
    <p:extLst>
      <p:ext uri="{BB962C8B-B14F-4D97-AF65-F5344CB8AC3E}">
        <p14:creationId xmlns:p14="http://schemas.microsoft.com/office/powerpoint/2010/main" val="96468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4" y="368708"/>
            <a:ext cx="11351341" cy="870155"/>
          </a:xfrm>
        </p:spPr>
        <p:txBody>
          <a:bodyPr>
            <a:normAutofit fontScale="90000"/>
          </a:bodyPr>
          <a:lstStyle/>
          <a:p>
            <a:r>
              <a:rPr lang="en-IN" b="1" dirty="0"/>
              <a:t>Declarative Semantics Vs Imperative Semantics</a:t>
            </a:r>
          </a:p>
        </p:txBody>
      </p:sp>
      <p:sp>
        <p:nvSpPr>
          <p:cNvPr id="3" name="Content Placeholder 2"/>
          <p:cNvSpPr>
            <a:spLocks noGrp="1"/>
          </p:cNvSpPr>
          <p:nvPr>
            <p:ph idx="1"/>
          </p:nvPr>
        </p:nvSpPr>
        <p:spPr>
          <a:xfrm>
            <a:off x="707923" y="1120877"/>
            <a:ext cx="11031793" cy="5161936"/>
          </a:xfrm>
        </p:spPr>
        <p:txBody>
          <a:bodyPr>
            <a:noAutofit/>
          </a:bodyPr>
          <a:lstStyle/>
          <a:p>
            <a:pPr>
              <a:lnSpc>
                <a:spcPct val="110000"/>
              </a:lnSpc>
            </a:pPr>
            <a:r>
              <a:rPr lang="en-US" sz="3200" dirty="0"/>
              <a:t>In declarative	semantics	the	meaning	of	a	given proposition	in	a	logic programming	language	can be  concisely determined	from	the	</a:t>
            </a:r>
            <a:r>
              <a:rPr lang="en-US" sz="3200" b="1" dirty="0">
                <a:solidFill>
                  <a:srgbClr val="FF0000"/>
                </a:solidFill>
              </a:rPr>
              <a:t>statement	itself</a:t>
            </a:r>
            <a:r>
              <a:rPr lang="en-US" sz="3200" dirty="0"/>
              <a:t>.</a:t>
            </a:r>
          </a:p>
          <a:p>
            <a:pPr>
              <a:lnSpc>
                <a:spcPct val="110000"/>
              </a:lnSpc>
            </a:pPr>
            <a:r>
              <a:rPr lang="en-US" sz="3200" dirty="0"/>
              <a:t>In	an	imperative	language,	the	semantics	of	a simple assignment	statement requires	examination	</a:t>
            </a:r>
            <a:r>
              <a:rPr lang="en-US" sz="3200" b="1" dirty="0">
                <a:solidFill>
                  <a:srgbClr val="FF0000"/>
                </a:solidFill>
              </a:rPr>
              <a:t>local declarations</a:t>
            </a:r>
            <a:r>
              <a:rPr lang="en-US" sz="3200" dirty="0"/>
              <a:t>, </a:t>
            </a:r>
            <a:r>
              <a:rPr lang="en-US" sz="3200" b="1" dirty="0">
                <a:solidFill>
                  <a:srgbClr val="FF0000"/>
                </a:solidFill>
              </a:rPr>
              <a:t>scoping</a:t>
            </a:r>
            <a:r>
              <a:rPr lang="en-US" sz="3200" dirty="0"/>
              <a:t>	rules	of	the language,	</a:t>
            </a:r>
            <a:r>
              <a:rPr lang="en-US" sz="3200" b="1" dirty="0">
                <a:solidFill>
                  <a:srgbClr val="FF0000"/>
                </a:solidFill>
              </a:rPr>
              <a:t>types	</a:t>
            </a:r>
            <a:r>
              <a:rPr lang="en-US" sz="3200" dirty="0"/>
              <a:t>of variables	in	the assignment	statement,	depends	on	its </a:t>
            </a:r>
            <a:r>
              <a:rPr lang="en-US" sz="3200" b="1" dirty="0">
                <a:solidFill>
                  <a:srgbClr val="FF0000"/>
                </a:solidFill>
              </a:rPr>
              <a:t>run-time context</a:t>
            </a:r>
            <a:r>
              <a:rPr lang="en-US" sz="3200" dirty="0"/>
              <a:t>.</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3967031" y="5123623"/>
            <a:ext cx="8224969" cy="1159189"/>
          </a:xfrm>
          <a:prstGeom prst="rect">
            <a:avLst/>
          </a:prstGeom>
        </p:spPr>
      </p:pic>
    </p:spTree>
    <p:extLst>
      <p:ext uri="{BB962C8B-B14F-4D97-AF65-F5344CB8AC3E}">
        <p14:creationId xmlns:p14="http://schemas.microsoft.com/office/powerpoint/2010/main" val="162221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SQL - Structured	Query	Language</a:t>
            </a:r>
          </a:p>
        </p:txBody>
      </p:sp>
      <p:sp>
        <p:nvSpPr>
          <p:cNvPr id="3" name="Content Placeholder 2"/>
          <p:cNvSpPr>
            <a:spLocks noGrp="1"/>
          </p:cNvSpPr>
          <p:nvPr>
            <p:ph idx="1"/>
          </p:nvPr>
        </p:nvSpPr>
        <p:spPr>
          <a:xfrm>
            <a:off x="707923" y="1120877"/>
            <a:ext cx="11031793" cy="5161936"/>
          </a:xfrm>
        </p:spPr>
        <p:txBody>
          <a:bodyPr>
            <a:normAutofit/>
          </a:bodyPr>
          <a:lstStyle/>
          <a:p>
            <a:pPr>
              <a:lnSpc>
                <a:spcPct val="160000"/>
              </a:lnSpc>
            </a:pPr>
            <a:r>
              <a:rPr lang="en-US" sz="3200" dirty="0"/>
              <a:t>SQL	is	the	standard	language	used	to communicate with	a relational	database.	</a:t>
            </a:r>
          </a:p>
          <a:p>
            <a:pPr>
              <a:lnSpc>
                <a:spcPct val="160000"/>
              </a:lnSpc>
            </a:pPr>
            <a:r>
              <a:rPr lang="en-US" sz="3200" dirty="0"/>
              <a:t>It	can	be	used	to	retrieve	data	from	a database using a query	but	it	can	also	be	used	to	create , destroy as well	as modify	their	structure.</a:t>
            </a:r>
            <a:endParaRPr lang="en-IN" sz="3200" b="1" dirty="0">
              <a:solidFill>
                <a:srgbClr val="FF0000"/>
              </a:solidFill>
            </a:endParaRPr>
          </a:p>
        </p:txBody>
      </p:sp>
    </p:spTree>
    <p:extLst>
      <p:ext uri="{BB962C8B-B14F-4D97-AF65-F5344CB8AC3E}">
        <p14:creationId xmlns:p14="http://schemas.microsoft.com/office/powerpoint/2010/main" val="187899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5" y="368708"/>
            <a:ext cx="9537290" cy="870155"/>
          </a:xfrm>
        </p:spPr>
        <p:txBody>
          <a:bodyPr/>
          <a:lstStyle/>
          <a:p>
            <a:r>
              <a:rPr lang="en-IN" dirty="0"/>
              <a:t>SQL - ELEMENTS</a:t>
            </a:r>
          </a:p>
        </p:txBody>
      </p:sp>
      <p:sp>
        <p:nvSpPr>
          <p:cNvPr id="3" name="Content Placeholder 2"/>
          <p:cNvSpPr>
            <a:spLocks noGrp="1"/>
          </p:cNvSpPr>
          <p:nvPr>
            <p:ph idx="1"/>
          </p:nvPr>
        </p:nvSpPr>
        <p:spPr>
          <a:xfrm>
            <a:off x="707923" y="1120877"/>
            <a:ext cx="11031793" cy="5161936"/>
          </a:xfrm>
        </p:spPr>
        <p:txBody>
          <a:bodyPr>
            <a:normAutofit fontScale="92500" lnSpcReduction="10000"/>
          </a:bodyPr>
          <a:lstStyle/>
          <a:p>
            <a:pPr>
              <a:lnSpc>
                <a:spcPct val="160000"/>
              </a:lnSpc>
            </a:pPr>
            <a:r>
              <a:rPr lang="en-US" sz="3200" dirty="0"/>
              <a:t>The	language	is	subdivided	into	several	language	elements,	including:</a:t>
            </a:r>
          </a:p>
          <a:p>
            <a:pPr lvl="1">
              <a:lnSpc>
                <a:spcPct val="160000"/>
              </a:lnSpc>
            </a:pPr>
            <a:r>
              <a:rPr lang="en-US" sz="3000" dirty="0"/>
              <a:t>Clauses</a:t>
            </a:r>
          </a:p>
          <a:p>
            <a:pPr lvl="1">
              <a:lnSpc>
                <a:spcPct val="160000"/>
              </a:lnSpc>
            </a:pPr>
            <a:r>
              <a:rPr lang="en-US" sz="3000" dirty="0"/>
              <a:t>Expressions</a:t>
            </a:r>
          </a:p>
          <a:p>
            <a:pPr lvl="1">
              <a:lnSpc>
                <a:spcPct val="160000"/>
              </a:lnSpc>
            </a:pPr>
            <a:r>
              <a:rPr lang="en-US" sz="3000" dirty="0"/>
              <a:t>Predicates</a:t>
            </a:r>
          </a:p>
          <a:p>
            <a:pPr lvl="1">
              <a:lnSpc>
                <a:spcPct val="160000"/>
              </a:lnSpc>
            </a:pPr>
            <a:r>
              <a:rPr lang="en-US" sz="3000" dirty="0"/>
              <a:t>Queries</a:t>
            </a:r>
          </a:p>
          <a:p>
            <a:pPr lvl="1">
              <a:lnSpc>
                <a:spcPct val="160000"/>
              </a:lnSpc>
            </a:pPr>
            <a:r>
              <a:rPr lang="en-US" sz="3000" dirty="0"/>
              <a:t>Statements</a:t>
            </a:r>
          </a:p>
          <a:p>
            <a:pPr marL="274320" lvl="1" indent="0">
              <a:lnSpc>
                <a:spcPct val="160000"/>
              </a:lnSpc>
              <a:buNone/>
            </a:pPr>
            <a:endParaRPr lang="en-IN" sz="3000" b="1" dirty="0">
              <a:solidFill>
                <a:srgbClr val="FF0000"/>
              </a:solidFill>
            </a:endParaRPr>
          </a:p>
        </p:txBody>
      </p:sp>
    </p:spTree>
    <p:extLst>
      <p:ext uri="{BB962C8B-B14F-4D97-AF65-F5344CB8AC3E}">
        <p14:creationId xmlns:p14="http://schemas.microsoft.com/office/powerpoint/2010/main" val="382068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Ql is declari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54" y="558645"/>
            <a:ext cx="11641289" cy="579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21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641</TotalTime>
  <Words>804</Words>
  <Application>Microsoft Office PowerPoint</Application>
  <PresentationFormat>Widescreen</PresentationFormat>
  <Paragraphs>74</Paragraphs>
  <Slides>34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Garamond</vt:lpstr>
      <vt:lpstr>Savon</vt:lpstr>
      <vt:lpstr>DECLARATIVE PROGRAMMING PARADIGM</vt:lpstr>
      <vt:lpstr>INTRODUCTION</vt:lpstr>
      <vt:lpstr>HISTORY</vt:lpstr>
      <vt:lpstr>OVERVIEW</vt:lpstr>
      <vt:lpstr>OVERVIEW – Logic Paradigm</vt:lpstr>
      <vt:lpstr>Declarative Semantics Vs Imperative Semantics</vt:lpstr>
      <vt:lpstr>SQL - Structured Query Language</vt:lpstr>
      <vt:lpstr>SQL - ELEMENTS</vt:lpstr>
      <vt:lpstr>PowerPoint Presentation</vt:lpstr>
      <vt:lpstr>PowerPoint Presentation</vt:lpstr>
      <vt:lpstr>SQL – DATA TYPES</vt:lpstr>
      <vt:lpstr>PowerPoint Presentation</vt:lpstr>
      <vt:lpstr>PowerPoint Presentation</vt:lpstr>
      <vt:lpstr>PowerPoint Presentation</vt:lpstr>
      <vt:lpstr>Some of The Most Important SQL Commands</vt:lpstr>
      <vt:lpstr>SQL EXAMPLES – INSERT INTO</vt:lpstr>
      <vt:lpstr>PowerPoint Presentation</vt:lpstr>
      <vt:lpstr>WHERE CLAUSE</vt:lpstr>
      <vt:lpstr>ORDER BY</vt:lpstr>
      <vt:lpstr>UPDATE</vt:lpstr>
      <vt:lpstr>DELETE</vt:lpstr>
      <vt:lpstr>ALTER – ADD COLUMN</vt:lpstr>
      <vt:lpstr>ALTER – DELETE COLUMN</vt:lpstr>
      <vt:lpstr>MARKUP LANGUAGE</vt:lpstr>
      <vt:lpstr>PowerPoint Presentation</vt:lpstr>
      <vt:lpstr>PowerPoint Presentation</vt:lpstr>
      <vt:lpstr>PowerPoint Presentation</vt:lpstr>
      <vt:lpstr>PowerPoint Presentation</vt:lpstr>
      <vt:lpstr>Demo </vt:lpstr>
      <vt:lpstr>SQL EXAMPLES – INSERT INTO</vt:lpstr>
      <vt:lpstr>SQL in PYTHON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DECLARATIVE PROGRAMMING PARADIGM</dc:title>
  <dc:creator>Niveditha Sathiyamoorthy</dc:creator>
  <cp:lastModifiedBy>Dr. P. Balaji Srikaanth</cp:lastModifiedBy>
  <cp:revision>26</cp:revision>
  <dcterms:created xsi:type="dcterms:W3CDTF">2020-01-25T09:36:21Z</dcterms:created>
  <dcterms:modified xsi:type="dcterms:W3CDTF">2022-04-22T07:02:06Z</dcterms:modified>
</cp:coreProperties>
</file>