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63" r:id="rId2"/>
    <p:sldId id="257" r:id="rId3"/>
    <p:sldId id="258" r:id="rId4"/>
    <p:sldId id="259" r:id="rId5"/>
    <p:sldId id="260" r:id="rId6"/>
    <p:sldId id="277" r:id="rId7"/>
    <p:sldId id="261" r:id="rId8"/>
    <p:sldId id="264" r:id="rId9"/>
    <p:sldId id="266" r:id="rId10"/>
    <p:sldId id="269" r:id="rId11"/>
    <p:sldId id="267" r:id="rId12"/>
    <p:sldId id="291" r:id="rId13"/>
    <p:sldId id="268" r:id="rId14"/>
    <p:sldId id="273" r:id="rId15"/>
    <p:sldId id="270" r:id="rId16"/>
    <p:sldId id="271" r:id="rId17"/>
    <p:sldId id="275" r:id="rId18"/>
    <p:sldId id="276" r:id="rId19"/>
    <p:sldId id="278" r:id="rId20"/>
    <p:sldId id="281" r:id="rId21"/>
    <p:sldId id="282" r:id="rId22"/>
    <p:sldId id="280" r:id="rId23"/>
    <p:sldId id="283" r:id="rId24"/>
    <p:sldId id="284" r:id="rId25"/>
    <p:sldId id="286" r:id="rId26"/>
    <p:sldId id="285" r:id="rId27"/>
    <p:sldId id="292" r:id="rId28"/>
    <p:sldId id="293" r:id="rId29"/>
    <p:sldId id="294" r:id="rId30"/>
    <p:sldId id="289" r:id="rId31"/>
    <p:sldId id="290" r:id="rId32"/>
    <p:sldId id="295" r:id="rId33"/>
    <p:sldId id="296" r:id="rId34"/>
    <p:sldId id="297" r:id="rId35"/>
    <p:sldId id="298" r:id="rId36"/>
    <p:sldId id="299" r:id="rId37"/>
    <p:sldId id="300" r:id="rId38"/>
    <p:sldId id="301" r:id="rId39"/>
    <p:sldId id="262" r:id="rId40"/>
    <p:sldId id="302" r:id="rId41"/>
    <p:sldId id="303" r:id="rId42"/>
    <p:sldId id="304" r:id="rId43"/>
    <p:sldId id="265"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274" r:id="rId58"/>
    <p:sldId id="318" r:id="rId59"/>
    <p:sldId id="319" r:id="rId60"/>
    <p:sldId id="272" r:id="rId61"/>
    <p:sldId id="32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680" autoAdjust="0"/>
  </p:normalViewPr>
  <p:slideViewPr>
    <p:cSldViewPr snapToGrid="0">
      <p:cViewPr varScale="1">
        <p:scale>
          <a:sx n="67" d="100"/>
          <a:sy n="67" d="100"/>
        </p:scale>
        <p:origin x="1219" y="58"/>
      </p:cViewPr>
      <p:guideLst/>
    </p:cSldViewPr>
  </p:slideViewPr>
  <p:notesTextViewPr>
    <p:cViewPr>
      <p:scale>
        <a:sx n="1" d="1"/>
        <a:sy n="1" d="1"/>
      </p:scale>
      <p:origin x="0" y="0"/>
    </p:cViewPr>
  </p:notesTextViewPr>
  <p:notesViewPr>
    <p:cSldViewPr snapToGrid="0" showGuides="1">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656CC-9262-45F4-9091-05A699D81AC2}" type="datetimeFigureOut">
              <a:rPr lang="en-IN" smtClean="0"/>
              <a:t>06-04-2023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628C0-783B-4845-BE08-6A3A1FA787BB}" type="slidenum">
              <a:rPr lang="en-IN" smtClean="0"/>
              <a:t>‹#›</a:t>
            </a:fld>
            <a:endParaRPr lang="en-IN"/>
          </a:p>
        </p:txBody>
      </p:sp>
    </p:spTree>
    <p:extLst>
      <p:ext uri="{BB962C8B-B14F-4D97-AF65-F5344CB8AC3E}">
        <p14:creationId xmlns:p14="http://schemas.microsoft.com/office/powerpoint/2010/main" val="139295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52B6D9F-3FFC-4B7B-A47D-F1B2EA8B768A}" type="slidenum">
              <a:rPr lang="en-IN" smtClean="0"/>
              <a:t>1</a:t>
            </a:fld>
            <a:endParaRPr lang="en-IN"/>
          </a:p>
        </p:txBody>
      </p:sp>
    </p:spTree>
    <p:extLst>
      <p:ext uri="{BB962C8B-B14F-4D97-AF65-F5344CB8AC3E}">
        <p14:creationId xmlns:p14="http://schemas.microsoft.com/office/powerpoint/2010/main" val="173414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262275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13335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844436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777669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114852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476043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78817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48529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49785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06911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361791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r>
              <a:rPr lang="en-IN" dirty="0"/>
              <a:t>https://www.learnpython.org/en/Map%2C_Filter%2C_Reduce#:~:text=Map%2C%20Filter%2C%20and%20Reduce%20are,intricacies%20like%20loops%20and%20branching.</a:t>
            </a:r>
            <a:endParaRPr dirty="0"/>
          </a:p>
        </p:txBody>
      </p:sp>
    </p:spTree>
    <p:extLst>
      <p:ext uri="{BB962C8B-B14F-4D97-AF65-F5344CB8AC3E}">
        <p14:creationId xmlns:p14="http://schemas.microsoft.com/office/powerpoint/2010/main" val="3197970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3634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193981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892020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428279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804623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939447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391344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730431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681600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470885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171724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846551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604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9411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929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19166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221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2022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7017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860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381164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2489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1275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53577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3925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1456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B628C0-783B-4845-BE08-6A3A1FA787BB}" type="slidenum">
              <a:rPr lang="en-IN" smtClean="0"/>
              <a:t>49</a:t>
            </a:fld>
            <a:endParaRPr lang="en-IN"/>
          </a:p>
        </p:txBody>
      </p:sp>
    </p:spTree>
    <p:extLst>
      <p:ext uri="{BB962C8B-B14F-4D97-AF65-F5344CB8AC3E}">
        <p14:creationId xmlns:p14="http://schemas.microsoft.com/office/powerpoint/2010/main" val="32477655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https://dev.to/wemake-services/simple-dependent-types-in-python-4e14</a:t>
            </a:r>
          </a:p>
        </p:txBody>
      </p:sp>
      <p:sp>
        <p:nvSpPr>
          <p:cNvPr id="4" name="Slide Number Placeholder 3"/>
          <p:cNvSpPr>
            <a:spLocks noGrp="1"/>
          </p:cNvSpPr>
          <p:nvPr>
            <p:ph type="sldNum" sz="quarter" idx="5"/>
          </p:nvPr>
        </p:nvSpPr>
        <p:spPr/>
        <p:txBody>
          <a:bodyPr/>
          <a:lstStyle/>
          <a:p>
            <a:fld id="{C3B628C0-783B-4845-BE08-6A3A1FA787BB}" type="slidenum">
              <a:rPr lang="en-IN" smtClean="0"/>
              <a:t>56</a:t>
            </a:fld>
            <a:endParaRPr lang="en-IN"/>
          </a:p>
        </p:txBody>
      </p:sp>
    </p:spTree>
    <p:extLst>
      <p:ext uri="{BB962C8B-B14F-4D97-AF65-F5344CB8AC3E}">
        <p14:creationId xmlns:p14="http://schemas.microsoft.com/office/powerpoint/2010/main" val="1601076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16987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76949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78868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219191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55023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49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418228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248755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42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248249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27EA3F-CFEB-4A23-A652-4967021A835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258554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A27EA3F-CFEB-4A23-A652-4967021A8354}"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089792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A27EA3F-CFEB-4A23-A652-4967021A8354}" type="datetimeFigureOut">
              <a:rPr lang="en-IN" smtClean="0"/>
              <a:t>06-04-2023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378900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A27EA3F-CFEB-4A23-A652-4967021A8354}" type="datetimeFigureOut">
              <a:rPr lang="en-IN" smtClean="0"/>
              <a:t>06-04-2023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60316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7EA3F-CFEB-4A23-A652-4967021A8354}" type="datetimeFigureOut">
              <a:rPr lang="en-IN" smtClean="0"/>
              <a:t>06-04-2023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31849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27EA3F-CFEB-4A23-A652-4967021A8354}"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313213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27EA3F-CFEB-4A23-A652-4967021A8354}"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07198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7EA3F-CFEB-4A23-A652-4967021A8354}" type="datetimeFigureOut">
              <a:rPr lang="en-IN" smtClean="0"/>
              <a:t>06-04-2023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C78FD-3676-4262-8623-CA1BA4C6293E}" type="slidenum">
              <a:rPr lang="en-IN" smtClean="0"/>
              <a:t>‹#›</a:t>
            </a:fld>
            <a:endParaRPr lang="en-IN"/>
          </a:p>
        </p:txBody>
      </p:sp>
    </p:spTree>
    <p:extLst>
      <p:ext uri="{BB962C8B-B14F-4D97-AF65-F5344CB8AC3E}">
        <p14:creationId xmlns:p14="http://schemas.microsoft.com/office/powerpoint/2010/main" val="87919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en.wikipedia.org/wiki/Lambda_calculus" TargetMode="External"/><Relationship Id="rId13" Type="http://schemas.openxmlformats.org/officeDocument/2006/relationships/hyperlink" Target="https://en.wikipedia.org/wiki/Local_variable" TargetMode="External"/><Relationship Id="rId3" Type="http://schemas.openxmlformats.org/officeDocument/2006/relationships/hyperlink" Target="https://en.wikipedia.org/wiki/Computation" TargetMode="External"/><Relationship Id="rId7" Type="http://schemas.openxmlformats.org/officeDocument/2006/relationships/hyperlink" Target="https://en.wikipedia.org/wiki/Modular_programming" TargetMode="External"/><Relationship Id="rId12" Type="http://schemas.openxmlformats.org/officeDocument/2006/relationships/hyperlink" Target="https://en.wikipedia.org/wiki/Referential_transparenc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en.wikipedia.org/wiki/Immutable_object" TargetMode="External"/><Relationship Id="rId11" Type="http://schemas.openxmlformats.org/officeDocument/2006/relationships/hyperlink" Target="https://en.wikipedia.org/wiki/Recursion_(computer_science)" TargetMode="External"/><Relationship Id="rId5" Type="http://schemas.openxmlformats.org/officeDocument/2006/relationships/hyperlink" Target="https://en.wikipedia.org/wiki/Program_state" TargetMode="External"/><Relationship Id="rId10" Type="http://schemas.openxmlformats.org/officeDocument/2006/relationships/hyperlink" Target="https://en.wikipedia.org/wiki/Formula" TargetMode="External"/><Relationship Id="rId4" Type="http://schemas.openxmlformats.org/officeDocument/2006/relationships/hyperlink" Target="https://en.wikipedia.org/wiki/Function_(mathematics)" TargetMode="External"/><Relationship Id="rId9" Type="http://schemas.openxmlformats.org/officeDocument/2006/relationships/hyperlink" Target="https://en.wikipedia.org/wiki/Denotational_semantics" TargetMode="External"/><Relationship Id="rId14" Type="http://schemas.openxmlformats.org/officeDocument/2006/relationships/hyperlink" Target="https://en.wikipedia.org/wiki/Iteration"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freecontent.manning.com/a-first-example-of-dependent-data-types/" TargetMode="External"/><Relationship Id="rId2" Type="http://schemas.openxmlformats.org/officeDocument/2006/relationships/hyperlink" Target="https://tech.peoplefund.co.kr/2018/11/28/programming-paradigm-and-python-eng.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en.wikipedia.org/wiki/ATS_(programming_language)" TargetMode="External"/><Relationship Id="rId3" Type="http://schemas.openxmlformats.org/officeDocument/2006/relationships/hyperlink" Target="https://en.wikipedia.org/wiki/Logic" TargetMode="External"/><Relationship Id="rId7" Type="http://schemas.openxmlformats.org/officeDocument/2006/relationships/hyperlink" Target="https://en.wikipedia.org/wiki/Agda_(theorem_prover)" TargetMode="External"/><Relationship Id="rId12" Type="http://schemas.openxmlformats.org/officeDocument/2006/relationships/hyperlink" Target="https://en.wikipedia.org/wiki/Idris_(programming_languag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Generalized_quantifier" TargetMode="External"/><Relationship Id="rId11" Type="http://schemas.openxmlformats.org/officeDocument/2006/relationships/hyperlink" Target="https://en.wikipedia.org/wiki/Epigram_(programming_language)" TargetMode="External"/><Relationship Id="rId5" Type="http://schemas.openxmlformats.org/officeDocument/2006/relationships/hyperlink" Target="https://en.wikipedia.org/wiki/Type_system" TargetMode="External"/><Relationship Id="rId10" Type="http://schemas.openxmlformats.org/officeDocument/2006/relationships/hyperlink" Target="https://en.wikipedia.org/wiki/F*_(programming_language)" TargetMode="External"/><Relationship Id="rId4" Type="http://schemas.openxmlformats.org/officeDocument/2006/relationships/hyperlink" Target="https://en.wikipedia.org/wiki/Type_theory" TargetMode="External"/><Relationship Id="rId9" Type="http://schemas.openxmlformats.org/officeDocument/2006/relationships/hyperlink" Target="https://en.wikipedia.org/wiki/Coq"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Generic_programming" TargetMode="External"/><Relationship Id="rId2" Type="http://schemas.openxmlformats.org/officeDocument/2006/relationships/hyperlink" Target="https://en.wikipedia.org/wiki/Polymorphism_(computer_scienc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freecontent.manning.com/a-first-example-of-dependent-data-types/" TargetMode="External"/><Relationship Id="rId7" Type="http://schemas.openxmlformats.org/officeDocument/2006/relationships/hyperlink" Target="https://www.learnpython.org/en/Map%2C_Filter%2C_Reduce#:~:text=Map%2C%20Filter%2C%20and%20Reduce%20are,intricacies%20like%20loops%20and%20branching" TargetMode="External"/><Relationship Id="rId2" Type="http://schemas.openxmlformats.org/officeDocument/2006/relationships/hyperlink" Target="http://www.cs.ru.nl/dtp11/slides/brady.pdf" TargetMode="External"/><Relationship Id="rId1" Type="http://schemas.openxmlformats.org/officeDocument/2006/relationships/slideLayout" Target="../slideLayouts/slideLayout2.xml"/><Relationship Id="rId6" Type="http://schemas.openxmlformats.org/officeDocument/2006/relationships/hyperlink" Target="https://github.com/python/mypy/issues/366" TargetMode="External"/><Relationship Id="rId5" Type="http://schemas.openxmlformats.org/officeDocument/2006/relationships/hyperlink" Target="https://livebook.manning.com/book/type-driven-development-with-idris/chapter-1/13" TargetMode="External"/><Relationship Id="rId4" Type="http://schemas.openxmlformats.org/officeDocument/2006/relationships/hyperlink" Target="https://en.wikipedia.org/wiki/Dependent_typ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228600"/>
            <a:ext cx="12193057" cy="6858000"/>
          </a:xfrm>
          <a:prstGeom prst="rect">
            <a:avLst/>
          </a:prstGeom>
        </p:spPr>
      </p:pic>
      <p:sp>
        <p:nvSpPr>
          <p:cNvPr id="24" name="TextBox 23"/>
          <p:cNvSpPr txBox="1"/>
          <p:nvPr/>
        </p:nvSpPr>
        <p:spPr>
          <a:xfrm>
            <a:off x="743003" y="2351782"/>
            <a:ext cx="10736318" cy="584775"/>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3200" b="1" kern="0" dirty="0">
                <a:solidFill>
                  <a:prstClr val="white"/>
                </a:solidFill>
              </a:rPr>
              <a:t>18CSC207J – Advanced Programming Practice</a:t>
            </a:r>
            <a:endParaRPr lang="es-UY" sz="2400" b="1" kern="0" dirty="0">
              <a:solidFill>
                <a:prstClr val="white"/>
              </a:solidFill>
            </a:endParaRPr>
          </a:p>
        </p:txBody>
      </p:sp>
      <p:sp>
        <p:nvSpPr>
          <p:cNvPr id="4" name="Footer Placeholder 3"/>
          <p:cNvSpPr txBox="1">
            <a:spLocks/>
          </p:cNvSpPr>
          <p:nvPr/>
        </p:nvSpPr>
        <p:spPr>
          <a:xfrm>
            <a:off x="4513007" y="6356350"/>
            <a:ext cx="7954456" cy="501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err="1">
                <a:solidFill>
                  <a:schemeClr val="bg1"/>
                </a:solidFill>
              </a:rPr>
              <a:t>C.Arun</a:t>
            </a:r>
            <a:r>
              <a:rPr lang="en-US" b="1" i="1" dirty="0">
                <a:solidFill>
                  <a:schemeClr val="bg1"/>
                </a:solidFill>
              </a:rPr>
              <a:t>, Asst. Prof. </a:t>
            </a:r>
            <a:r>
              <a:rPr lang="en-US" b="1" i="1" dirty="0" err="1">
                <a:solidFill>
                  <a:schemeClr val="bg1"/>
                </a:solidFill>
              </a:rPr>
              <a:t>Dept</a:t>
            </a:r>
            <a:r>
              <a:rPr lang="en-US" b="1" i="1" dirty="0">
                <a:solidFill>
                  <a:schemeClr val="bg1"/>
                </a:solidFill>
              </a:rPr>
              <a:t> of Software Engineering, School of Computing, SRMIST</a:t>
            </a:r>
            <a:endParaRPr lang="en-IN" b="1" i="1" dirty="0">
              <a:solidFill>
                <a:schemeClr val="bg1"/>
              </a:solidFill>
            </a:endParaRPr>
          </a:p>
        </p:txBody>
      </p:sp>
    </p:spTree>
    <p:extLst>
      <p:ext uri="{BB962C8B-B14F-4D97-AF65-F5344CB8AC3E}">
        <p14:creationId xmlns:p14="http://schemas.microsoft.com/office/powerpoint/2010/main" val="3660583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2" y="44591"/>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Immutability</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628905"/>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IN" sz="1750" dirty="0"/>
                <a:t>In functional programming you cannot modify a variable after it has been initialized. You can create new variables and this helps to maintain state throughout the runtime of a program.</a:t>
              </a:r>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r>
                <a:rPr lang="en-IN" sz="1750" dirty="0"/>
                <a:t>In imperative programming, this means “take the current value of x, add 1 and put the result back into x.” In functional programming, however, x = x + 1 is illegal. That’s because there are technically no variables in functional programming. </a:t>
              </a:r>
            </a:p>
            <a:p>
              <a:pPr marL="357188" indent="-357188" algn="just" fontAlgn="base">
                <a:lnSpc>
                  <a:spcPct val="150000"/>
                </a:lnSpc>
                <a:buFont typeface="Arial" panose="020B0604020202020204" pitchFamily="34" charset="0"/>
                <a:buChar char="•"/>
              </a:pPr>
              <a:r>
                <a:rPr lang="en-IN" sz="1750" dirty="0"/>
                <a:t> Using immutable data structures, you can make single or multi-valued changes by copying the variables and calculating new values, </a:t>
              </a:r>
            </a:p>
            <a:p>
              <a:pPr marL="357188" indent="-357188" algn="just" fontAlgn="base">
                <a:lnSpc>
                  <a:spcPct val="150000"/>
                </a:lnSpc>
                <a:buFont typeface="Arial" panose="020B0604020202020204" pitchFamily="34" charset="0"/>
                <a:buChar char="•"/>
              </a:pPr>
              <a:r>
                <a:rPr lang="en-IN" sz="1750" dirty="0"/>
                <a:t>Since FP doesn’t depend on shared states, all data in functional code must be immutable, or incapable of changing</a:t>
              </a:r>
              <a:endParaRPr lang="en-US" sz="1750" dirty="0"/>
            </a:p>
          </p:txBody>
        </p:sp>
      </p:grpSp>
      <p:pic>
        <p:nvPicPr>
          <p:cNvPr id="4" name="Picture 3"/>
          <p:cNvPicPr>
            <a:picLocks noChangeAspect="1"/>
          </p:cNvPicPr>
          <p:nvPr/>
        </p:nvPicPr>
        <p:blipFill>
          <a:blip r:embed="rId3"/>
          <a:stretch>
            <a:fillRect/>
          </a:stretch>
        </p:blipFill>
        <p:spPr>
          <a:xfrm>
            <a:off x="4023237" y="1492426"/>
            <a:ext cx="3130597" cy="1389202"/>
          </a:xfrm>
          <a:prstGeom prst="rect">
            <a:avLst/>
          </a:prstGeom>
        </p:spPr>
      </p:pic>
    </p:spTree>
    <p:extLst>
      <p:ext uri="{BB962C8B-B14F-4D97-AF65-F5344CB8AC3E}">
        <p14:creationId xmlns:p14="http://schemas.microsoft.com/office/powerpoint/2010/main" val="309934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67235"/>
            <a:ext cx="7427235" cy="579518"/>
          </a:xfrm>
          <a:prstGeom prst="rect">
            <a:avLst/>
          </a:prstGeom>
        </p:spPr>
        <p:txBody>
          <a:bodyPr vert="horz" wrap="square" lIns="0" tIns="0" rIns="0" bIns="0" rtlCol="0">
            <a:spAutoFit/>
          </a:bodyPr>
          <a:lstStyle/>
          <a:p>
            <a:pPr algn="just" fontAlgn="base">
              <a:lnSpc>
                <a:spcPct val="150000"/>
              </a:lnSpc>
            </a:pPr>
            <a:r>
              <a:rPr lang="en-IN" sz="2800" b="1" dirty="0"/>
              <a:t>Functions are First-Class and can be Higher-Order</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40887" y="1274313"/>
              <a:ext cx="9071457" cy="400212"/>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IN" sz="1750" dirty="0"/>
                <a:t>A programming language is said to have First-class functions when functions in that language are treated like any other variable. For example, in such a language, a function can be passed as an argument to other functions, can be returned by another function and can be assigned as a value to a variable. </a:t>
              </a:r>
            </a:p>
            <a:p>
              <a:pPr marL="357188" indent="-357188" algn="just" fontAlgn="base">
                <a:lnSpc>
                  <a:spcPct val="150000"/>
                </a:lnSpc>
                <a:buFont typeface="Arial" panose="020B0604020202020204" pitchFamily="34" charset="0"/>
                <a:buChar char="•"/>
              </a:pPr>
              <a:r>
                <a:rPr lang="en-IN" sz="1750" dirty="0"/>
                <a:t>Higher-order functions are functions that take at least one first-class function as a parameter</a:t>
              </a:r>
            </a:p>
            <a:p>
              <a:pPr marL="357188" indent="-357188" algn="just" fontAlgn="base">
                <a:lnSpc>
                  <a:spcPct val="150000"/>
                </a:lnSpc>
                <a:buFont typeface="Arial" panose="020B0604020202020204" pitchFamily="34" charset="0"/>
                <a:buChar char="•"/>
              </a:pPr>
              <a:r>
                <a:rPr lang="en-IN" sz="1750" dirty="0"/>
                <a:t>Examples:</a:t>
              </a:r>
            </a:p>
            <a:p>
              <a:pPr marL="814388" lvl="1" indent="-357188" algn="just" fontAlgn="base">
                <a:lnSpc>
                  <a:spcPct val="150000"/>
                </a:lnSpc>
                <a:buFont typeface="Arial" panose="020B0604020202020204" pitchFamily="34" charset="0"/>
                <a:buChar char="•"/>
              </a:pPr>
              <a:r>
                <a:rPr lang="en-IN" sz="1750" dirty="0" err="1"/>
                <a:t>name_lengths</a:t>
              </a:r>
              <a:r>
                <a:rPr lang="en-IN" sz="1750" dirty="0"/>
                <a:t> = map(</a:t>
              </a:r>
              <a:r>
                <a:rPr lang="en-IN" sz="1750" dirty="0" err="1"/>
                <a:t>len</a:t>
              </a:r>
              <a:r>
                <a:rPr lang="en-IN" sz="1750" dirty="0"/>
                <a:t>, ["Bob", "Rob", "Bobby"])</a:t>
              </a:r>
            </a:p>
            <a:p>
              <a:pPr marL="363538" lvl="1" indent="-357188" algn="just" fontAlgn="base">
                <a:lnSpc>
                  <a:spcPct val="150000"/>
                </a:lnSpc>
                <a:buFont typeface="Arial" panose="020B0604020202020204" pitchFamily="34" charset="0"/>
                <a:buChar char="•"/>
              </a:pPr>
              <a:r>
                <a:rPr lang="en-IN" sz="1750" dirty="0"/>
                <a:t>Higher Order functions are map, reduce, filter</a:t>
              </a:r>
            </a:p>
          </p:txBody>
        </p:sp>
      </p:grpSp>
      <p:sp>
        <p:nvSpPr>
          <p:cNvPr id="8" name="Content Placeholder 5"/>
          <p:cNvSpPr>
            <a:spLocks noGrp="1"/>
          </p:cNvSpPr>
          <p:nvPr>
            <p:ph sz="half" idx="4294967295"/>
          </p:nvPr>
        </p:nvSpPr>
        <p:spPr>
          <a:xfrm>
            <a:off x="147178" y="3578302"/>
            <a:ext cx="5029200" cy="2943522"/>
          </a:xfrm>
          <a:prstGeom prst="rect">
            <a:avLst/>
          </a:prstGeom>
        </p:spPr>
        <p:txBody>
          <a:bodyPr>
            <a:normAutofit lnSpcReduction="10000"/>
          </a:bodyPr>
          <a:lstStyle/>
          <a:p>
            <a:pPr>
              <a:buNone/>
            </a:pPr>
            <a:r>
              <a:rPr lang="en-US" sz="1800" b="1" dirty="0">
                <a:cs typeface="Times New Roman" pitchFamily="18" charset="0"/>
              </a:rPr>
              <a:t>Functional style of getting a sum of a list:</a:t>
            </a:r>
          </a:p>
          <a:p>
            <a:pPr>
              <a:buNone/>
            </a:pPr>
            <a:r>
              <a:rPr lang="en-US" sz="1800" dirty="0" err="1">
                <a:cs typeface="Times New Roman" pitchFamily="18" charset="0"/>
              </a:rPr>
              <a:t>new_lst</a:t>
            </a:r>
            <a:r>
              <a:rPr lang="en-US" sz="1800" dirty="0">
                <a:cs typeface="Times New Roman" pitchFamily="18" charset="0"/>
              </a:rPr>
              <a:t> = [1, 2, 3, 4]</a:t>
            </a:r>
          </a:p>
          <a:p>
            <a:pPr>
              <a:buNone/>
            </a:pPr>
            <a:r>
              <a:rPr lang="en-US" sz="1800" dirty="0">
                <a:cs typeface="Times New Roman" pitchFamily="18" charset="0"/>
              </a:rPr>
              <a:t>def </a:t>
            </a:r>
            <a:r>
              <a:rPr lang="en-US" sz="1800" dirty="0" err="1">
                <a:cs typeface="Times New Roman" pitchFamily="18" charset="0"/>
              </a:rPr>
              <a:t>sum_list</a:t>
            </a:r>
            <a:r>
              <a:rPr lang="en-US" sz="1800" dirty="0">
                <a:cs typeface="Times New Roman" pitchFamily="18" charset="0"/>
              </a:rPr>
              <a:t>(</a:t>
            </a:r>
            <a:r>
              <a:rPr lang="en-US" sz="1800" dirty="0" err="1">
                <a:cs typeface="Times New Roman" pitchFamily="18" charset="0"/>
              </a:rPr>
              <a:t>lst</a:t>
            </a:r>
            <a:r>
              <a:rPr lang="en-US" sz="1800" dirty="0">
                <a:cs typeface="Times New Roman" pitchFamily="18" charset="0"/>
              </a:rPr>
              <a:t>):</a:t>
            </a:r>
          </a:p>
          <a:p>
            <a:pPr>
              <a:buNone/>
            </a:pPr>
            <a:r>
              <a:rPr lang="en-US" sz="1800" dirty="0">
                <a:cs typeface="Times New Roman" pitchFamily="18" charset="0"/>
              </a:rPr>
              <a:t>	if </a:t>
            </a:r>
            <a:r>
              <a:rPr lang="en-US" sz="1800" dirty="0" err="1">
                <a:cs typeface="Times New Roman" pitchFamily="18" charset="0"/>
              </a:rPr>
              <a:t>len</a:t>
            </a:r>
            <a:r>
              <a:rPr lang="en-US" sz="1800" dirty="0">
                <a:cs typeface="Times New Roman" pitchFamily="18" charset="0"/>
              </a:rPr>
              <a:t>(</a:t>
            </a:r>
            <a:r>
              <a:rPr lang="en-US" sz="1800" dirty="0" err="1">
                <a:cs typeface="Times New Roman" pitchFamily="18" charset="0"/>
              </a:rPr>
              <a:t>lst</a:t>
            </a:r>
            <a:r>
              <a:rPr lang="en-US" sz="1800" dirty="0">
                <a:cs typeface="Times New Roman" pitchFamily="18" charset="0"/>
              </a:rPr>
              <a:t>) == 1:</a:t>
            </a:r>
          </a:p>
          <a:p>
            <a:pPr>
              <a:buNone/>
            </a:pPr>
            <a:r>
              <a:rPr lang="en-US" sz="1800" dirty="0">
                <a:cs typeface="Times New Roman" pitchFamily="18" charset="0"/>
              </a:rPr>
              <a:t>		return </a:t>
            </a:r>
            <a:r>
              <a:rPr lang="en-US" sz="1800" dirty="0" err="1">
                <a:cs typeface="Times New Roman" pitchFamily="18" charset="0"/>
              </a:rPr>
              <a:t>lst</a:t>
            </a:r>
            <a:r>
              <a:rPr lang="en-US" sz="1800" dirty="0">
                <a:cs typeface="Times New Roman" pitchFamily="18" charset="0"/>
              </a:rPr>
              <a:t>[0]</a:t>
            </a:r>
          </a:p>
          <a:p>
            <a:pPr>
              <a:buNone/>
            </a:pPr>
            <a:r>
              <a:rPr lang="en-US" sz="1800" dirty="0">
                <a:cs typeface="Times New Roman" pitchFamily="18" charset="0"/>
              </a:rPr>
              <a:t>	else:</a:t>
            </a:r>
          </a:p>
          <a:p>
            <a:pPr>
              <a:buNone/>
            </a:pPr>
            <a:r>
              <a:rPr lang="en-US" sz="1800" dirty="0">
                <a:cs typeface="Times New Roman" pitchFamily="18" charset="0"/>
              </a:rPr>
              <a:t>		return </a:t>
            </a:r>
            <a:r>
              <a:rPr lang="en-US" sz="1800" dirty="0" err="1">
                <a:cs typeface="Times New Roman" pitchFamily="18" charset="0"/>
              </a:rPr>
              <a:t>lst</a:t>
            </a:r>
            <a:r>
              <a:rPr lang="en-US" sz="1800" dirty="0">
                <a:cs typeface="Times New Roman" pitchFamily="18" charset="0"/>
              </a:rPr>
              <a:t>[0] + </a:t>
            </a:r>
            <a:r>
              <a:rPr lang="en-US" sz="1800" dirty="0" err="1">
                <a:cs typeface="Times New Roman" pitchFamily="18" charset="0"/>
              </a:rPr>
              <a:t>sum_list</a:t>
            </a:r>
            <a:r>
              <a:rPr lang="en-US" sz="1800" dirty="0">
                <a:cs typeface="Times New Roman" pitchFamily="18" charset="0"/>
              </a:rPr>
              <a:t>(</a:t>
            </a:r>
            <a:r>
              <a:rPr lang="en-US" sz="1800" dirty="0" err="1">
                <a:cs typeface="Times New Roman" pitchFamily="18" charset="0"/>
              </a:rPr>
              <a:t>lst</a:t>
            </a:r>
            <a:r>
              <a:rPr lang="en-US" sz="1800" dirty="0">
                <a:cs typeface="Times New Roman" pitchFamily="18" charset="0"/>
              </a:rPr>
              <a:t>[1:])</a:t>
            </a:r>
          </a:p>
          <a:p>
            <a:pPr>
              <a:buNone/>
            </a:pPr>
            <a:r>
              <a:rPr lang="en-US" sz="1800" dirty="0">
                <a:cs typeface="Times New Roman" pitchFamily="18" charset="0"/>
              </a:rPr>
              <a:t>print(</a:t>
            </a:r>
            <a:r>
              <a:rPr lang="en-US" sz="1800" dirty="0" err="1">
                <a:cs typeface="Times New Roman" pitchFamily="18" charset="0"/>
              </a:rPr>
              <a:t>sum_list</a:t>
            </a:r>
            <a:r>
              <a:rPr lang="en-US" sz="1800" dirty="0">
                <a:cs typeface="Times New Roman" pitchFamily="18" charset="0"/>
              </a:rPr>
              <a:t>(</a:t>
            </a:r>
            <a:r>
              <a:rPr lang="en-US" sz="1800" dirty="0" err="1">
                <a:cs typeface="Times New Roman" pitchFamily="18" charset="0"/>
              </a:rPr>
              <a:t>new_lst</a:t>
            </a:r>
            <a:r>
              <a:rPr lang="en-US" sz="1800" dirty="0">
                <a:cs typeface="Times New Roman" pitchFamily="18" charset="0"/>
              </a:rPr>
              <a:t>))</a:t>
            </a:r>
            <a:endParaRPr lang="en-US" sz="1800" dirty="0"/>
          </a:p>
        </p:txBody>
      </p:sp>
      <p:sp>
        <p:nvSpPr>
          <p:cNvPr id="10" name="Content Placeholder 5"/>
          <p:cNvSpPr>
            <a:spLocks noGrp="1"/>
          </p:cNvSpPr>
          <p:nvPr>
            <p:ph sz="half" idx="4294967295"/>
          </p:nvPr>
        </p:nvSpPr>
        <p:spPr>
          <a:xfrm>
            <a:off x="5933896" y="3496557"/>
            <a:ext cx="6025872" cy="2998374"/>
          </a:xfrm>
          <a:prstGeom prst="rect">
            <a:avLst/>
          </a:prstGeom>
        </p:spPr>
        <p:txBody>
          <a:bodyPr>
            <a:normAutofit/>
          </a:bodyPr>
          <a:lstStyle/>
          <a:p>
            <a:pPr marL="0" indent="0">
              <a:buNone/>
            </a:pPr>
            <a:r>
              <a:rPr lang="en-US" sz="1800" b="1" dirty="0">
                <a:cs typeface="Times New Roman" pitchFamily="18" charset="0"/>
              </a:rPr>
              <a:t># or the pure functional way in python using higher order function</a:t>
            </a:r>
          </a:p>
          <a:p>
            <a:pPr>
              <a:buNone/>
            </a:pPr>
            <a:endParaRPr lang="en-US" sz="1800" dirty="0">
              <a:cs typeface="Times New Roman" pitchFamily="18" charset="0"/>
            </a:endParaRPr>
          </a:p>
          <a:p>
            <a:pPr>
              <a:buNone/>
            </a:pPr>
            <a:r>
              <a:rPr lang="en-US" sz="1800" dirty="0">
                <a:cs typeface="Times New Roman" pitchFamily="18" charset="0"/>
              </a:rPr>
              <a:t>import </a:t>
            </a:r>
            <a:r>
              <a:rPr lang="en-US" sz="1800" dirty="0" err="1">
                <a:cs typeface="Times New Roman" pitchFamily="18" charset="0"/>
              </a:rPr>
              <a:t>functools</a:t>
            </a:r>
            <a:endParaRPr lang="en-US" sz="1800" dirty="0">
              <a:cs typeface="Times New Roman" pitchFamily="18" charset="0"/>
            </a:endParaRPr>
          </a:p>
          <a:p>
            <a:pPr>
              <a:buNone/>
            </a:pPr>
            <a:r>
              <a:rPr lang="en-US" sz="1800" dirty="0">
                <a:cs typeface="Times New Roman" pitchFamily="18" charset="0"/>
              </a:rPr>
              <a:t>print(</a:t>
            </a:r>
            <a:r>
              <a:rPr lang="en-US" sz="1800" dirty="0" err="1">
                <a:cs typeface="Times New Roman" pitchFamily="18" charset="0"/>
              </a:rPr>
              <a:t>functools.reduce</a:t>
            </a:r>
            <a:r>
              <a:rPr lang="en-US" sz="1800" dirty="0">
                <a:cs typeface="Times New Roman" pitchFamily="18" charset="0"/>
              </a:rPr>
              <a:t>(lambda x, y: x + y, </a:t>
            </a:r>
            <a:r>
              <a:rPr lang="en-US" sz="1800" dirty="0" err="1">
                <a:cs typeface="Times New Roman" pitchFamily="18" charset="0"/>
              </a:rPr>
              <a:t>new_lst</a:t>
            </a:r>
            <a:r>
              <a:rPr lang="en-US" sz="1800" dirty="0">
                <a:cs typeface="Times New Roman" pitchFamily="18" charset="0"/>
              </a:rPr>
              <a:t>))</a:t>
            </a:r>
          </a:p>
          <a:p>
            <a:pPr>
              <a:buNone/>
            </a:pPr>
            <a:endParaRPr lang="en-US" sz="1800" dirty="0"/>
          </a:p>
        </p:txBody>
      </p:sp>
    </p:spTree>
    <p:extLst>
      <p:ext uri="{BB962C8B-B14F-4D97-AF65-F5344CB8AC3E}">
        <p14:creationId xmlns:p14="http://schemas.microsoft.com/office/powerpoint/2010/main" val="210098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67235"/>
            <a:ext cx="7427235" cy="579518"/>
          </a:xfrm>
          <a:prstGeom prst="rect">
            <a:avLst/>
          </a:prstGeom>
        </p:spPr>
        <p:txBody>
          <a:bodyPr vert="horz" wrap="square" lIns="0" tIns="0" rIns="0" bIns="0" rtlCol="0">
            <a:spAutoFit/>
          </a:bodyPr>
          <a:lstStyle/>
          <a:p>
            <a:pPr algn="just" fontAlgn="base">
              <a:lnSpc>
                <a:spcPct val="150000"/>
              </a:lnSpc>
            </a:pPr>
            <a:r>
              <a:rPr lang="en-IN" sz="2800" b="1" dirty="0"/>
              <a:t>Functions are First-Class and can be Higher-Order</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6100834"/>
            <a:chOff x="127862" y="1268442"/>
            <a:chExt cx="9296400" cy="863469"/>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40887" y="1274313"/>
              <a:ext cx="9071457" cy="857598"/>
            </a:xfrm>
            <a:prstGeom prst="rect">
              <a:avLst/>
            </a:prstGeom>
          </p:spPr>
          <p:txBody>
            <a:bodyPr vert="horz" wrap="square" lIns="0" tIns="0" rIns="0" bIns="0" numCol="1" rtlCol="0">
              <a:spAutoFit/>
            </a:bodyPr>
            <a:lstStyle/>
            <a:p>
              <a:pPr marL="6350" lvl="1" algn="just" fontAlgn="base">
                <a:lnSpc>
                  <a:spcPct val="150000"/>
                </a:lnSpc>
              </a:pPr>
              <a:r>
                <a:rPr lang="en-IN" sz="1750" b="1" dirty="0"/>
                <a:t>Map</a:t>
              </a:r>
            </a:p>
            <a:p>
              <a:pPr marL="6350" lvl="1" algn="just" fontAlgn="base">
                <a:lnSpc>
                  <a:spcPct val="150000"/>
                </a:lnSpc>
              </a:pPr>
              <a:r>
                <a:rPr lang="en-IN" sz="1750" dirty="0"/>
                <a:t>	map() can run the function on each item and insert the return values into the new collection.  Example: </a:t>
              </a:r>
            </a:p>
            <a:p>
              <a:pPr marL="6350" lvl="1" algn="just" fontAlgn="base">
                <a:lnSpc>
                  <a:spcPct val="150000"/>
                </a:lnSpc>
              </a:pPr>
              <a:r>
                <a:rPr lang="en-IN" sz="1750" dirty="0"/>
                <a:t>squares = map(lambda x: x * x, [0, 1, 2, 3, 4])</a:t>
              </a:r>
            </a:p>
            <a:p>
              <a:pPr marL="6350" lvl="1" algn="just" fontAlgn="base">
                <a:lnSpc>
                  <a:spcPct val="150000"/>
                </a:lnSpc>
              </a:pPr>
              <a:r>
                <a:rPr lang="en-IN" sz="1750" dirty="0"/>
                <a:t>import random</a:t>
              </a:r>
            </a:p>
            <a:p>
              <a:pPr marL="6350" lvl="1" algn="just" fontAlgn="base">
                <a:lnSpc>
                  <a:spcPct val="150000"/>
                </a:lnSpc>
              </a:pPr>
              <a:r>
                <a:rPr lang="en-IN" sz="1750" dirty="0"/>
                <a:t>names = ['Seth', 'Ann', '</a:t>
              </a:r>
              <a:r>
                <a:rPr lang="en-IN" sz="1750" dirty="0" err="1"/>
                <a:t>Morganna</a:t>
              </a:r>
              <a:r>
                <a:rPr lang="en-IN" sz="1750" dirty="0"/>
                <a:t>']</a:t>
              </a:r>
            </a:p>
            <a:p>
              <a:pPr marL="6350" lvl="1" algn="just" fontAlgn="base">
                <a:lnSpc>
                  <a:spcPct val="150000"/>
                </a:lnSpc>
              </a:pPr>
              <a:r>
                <a:rPr lang="en-IN" sz="1750" dirty="0" err="1"/>
                <a:t>team_names</a:t>
              </a:r>
              <a:r>
                <a:rPr lang="en-IN" sz="1750" dirty="0"/>
                <a:t> = map(lambda x: </a:t>
              </a:r>
              <a:r>
                <a:rPr lang="en-IN" sz="1750" dirty="0" err="1"/>
                <a:t>random.choice</a:t>
              </a:r>
              <a:r>
                <a:rPr lang="en-IN" sz="1750" dirty="0"/>
                <a:t>(['A </a:t>
              </a:r>
              <a:r>
                <a:rPr lang="en-IN" sz="1750" dirty="0" err="1"/>
                <a:t>Team','B</a:t>
              </a:r>
              <a:r>
                <a:rPr lang="en-IN" sz="1750" dirty="0"/>
                <a:t> Team']),names)</a:t>
              </a:r>
            </a:p>
            <a:p>
              <a:pPr marL="6350" lvl="1" algn="just" fontAlgn="base">
                <a:lnSpc>
                  <a:spcPct val="150000"/>
                </a:lnSpc>
              </a:pPr>
              <a:r>
                <a:rPr lang="en-IN" sz="1750" dirty="0"/>
                <a:t>print names</a:t>
              </a:r>
            </a:p>
            <a:p>
              <a:pPr marL="6350" lvl="1" algn="just" fontAlgn="base">
                <a:lnSpc>
                  <a:spcPct val="150000"/>
                </a:lnSpc>
              </a:pPr>
              <a:r>
                <a:rPr lang="en-IN" sz="1750" dirty="0"/>
                <a:t>// ['A Team', 'B Team', 'B Team']</a:t>
              </a:r>
            </a:p>
            <a:p>
              <a:pPr algn="just" fontAlgn="base">
                <a:lnSpc>
                  <a:spcPct val="150000"/>
                </a:lnSpc>
              </a:pPr>
              <a:r>
                <a:rPr lang="en-IN" sz="1750" b="1" dirty="0"/>
                <a:t>reduce()</a:t>
              </a:r>
            </a:p>
            <a:p>
              <a:pPr marL="357188" indent="-357188" algn="just" fontAlgn="base">
                <a:lnSpc>
                  <a:spcPct val="150000"/>
                </a:lnSpc>
                <a:buFont typeface="Arial" panose="020B0604020202020204" pitchFamily="34" charset="0"/>
                <a:buChar char="•"/>
              </a:pPr>
              <a:r>
                <a:rPr lang="en-IN" sz="1750" dirty="0"/>
                <a:t>reduce() is another higher order function for performing iterations. It takes functions and collections of items, and then it returns the value of combining the items</a:t>
              </a:r>
            </a:p>
            <a:p>
              <a:pPr algn="just" fontAlgn="base">
                <a:lnSpc>
                  <a:spcPct val="150000"/>
                </a:lnSpc>
              </a:pPr>
              <a:r>
                <a:rPr lang="en-IN" sz="1750" dirty="0"/>
                <a:t>Example:</a:t>
              </a:r>
            </a:p>
            <a:p>
              <a:pPr algn="just" fontAlgn="base">
                <a:lnSpc>
                  <a:spcPct val="150000"/>
                </a:lnSpc>
              </a:pPr>
              <a:r>
                <a:rPr lang="en-IN" sz="1750" dirty="0"/>
                <a:t>	sum = reduce(lambda a, x: a + x, [0, 1, 2, 3, 4])</a:t>
              </a:r>
            </a:p>
            <a:p>
              <a:pPr algn="just" fontAlgn="base">
                <a:lnSpc>
                  <a:spcPct val="150000"/>
                </a:lnSpc>
              </a:pPr>
              <a:r>
                <a:rPr lang="en-IN" sz="1750" dirty="0"/>
                <a:t>	print sum		// 10</a:t>
              </a:r>
            </a:p>
            <a:p>
              <a:pPr marL="6350" lvl="1" algn="just" fontAlgn="base">
                <a:lnSpc>
                  <a:spcPct val="150000"/>
                </a:lnSpc>
              </a:pPr>
              <a:endParaRPr lang="en-IN" sz="1750" dirty="0"/>
            </a:p>
          </p:txBody>
        </p:sp>
      </p:grpSp>
    </p:spTree>
    <p:extLst>
      <p:ext uri="{BB962C8B-B14F-4D97-AF65-F5344CB8AC3E}">
        <p14:creationId xmlns:p14="http://schemas.microsoft.com/office/powerpoint/2010/main" val="221459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553998"/>
          </a:xfrm>
          <a:prstGeom prst="rect">
            <a:avLst/>
          </a:prstGeom>
        </p:spPr>
        <p:txBody>
          <a:bodyPr vert="horz" wrap="square" lIns="0" tIns="0" rIns="0" bIns="0" rtlCol="0">
            <a:spAutoFit/>
          </a:bodyPr>
          <a:lstStyle/>
          <a:p>
            <a:pPr algn="just" fontAlgn="base">
              <a:lnSpc>
                <a:spcPct val="150000"/>
              </a:lnSpc>
            </a:pPr>
            <a:r>
              <a:rPr lang="en-IN" sz="2400" b="1" dirty="0"/>
              <a:t>Functions are First-Class and can be Higher-Order						..</a:t>
            </a:r>
            <a:r>
              <a:rPr lang="en-IN" sz="2400" b="1" dirty="0" err="1"/>
              <a:t>cont</a:t>
            </a:r>
            <a:r>
              <a:rPr lang="en-IN" sz="2400" b="1" dirty="0"/>
              <a:t>	</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071457" cy="514559"/>
            </a:xfrm>
            <a:prstGeom prst="rect">
              <a:avLst/>
            </a:prstGeom>
          </p:spPr>
          <p:txBody>
            <a:bodyPr vert="horz" wrap="square" lIns="0" tIns="0" rIns="0" bIns="0" numCol="1" rtlCol="0">
              <a:spAutoFit/>
            </a:bodyPr>
            <a:lstStyle/>
            <a:p>
              <a:pPr algn="just" fontAlgn="base">
                <a:lnSpc>
                  <a:spcPct val="150000"/>
                </a:lnSpc>
              </a:pPr>
              <a:r>
                <a:rPr lang="en-IN" sz="1750" b="1" dirty="0"/>
                <a:t>filter()</a:t>
              </a:r>
            </a:p>
            <a:p>
              <a:pPr marL="285750" indent="-285750" algn="just" fontAlgn="base">
                <a:lnSpc>
                  <a:spcPct val="150000"/>
                </a:lnSpc>
                <a:buFont typeface="Arial" panose="020B0604020202020204" pitchFamily="34" charset="0"/>
                <a:buChar char="•"/>
              </a:pPr>
              <a:r>
                <a:rPr lang="en-IN" sz="1750" dirty="0"/>
                <a:t>filter function expects a true or false value to determine if the element should or should not be included in the result collection. Basically, if the call-back expression is true, the filter function will include the element in the result collection. Otherwise, it will not.</a:t>
              </a:r>
            </a:p>
            <a:p>
              <a:pPr algn="just" fontAlgn="base">
                <a:lnSpc>
                  <a:spcPct val="150000"/>
                </a:lnSpc>
              </a:pPr>
              <a:r>
                <a:rPr lang="en-IN" sz="1750" dirty="0"/>
                <a:t>Example:</a:t>
              </a:r>
            </a:p>
            <a:p>
              <a:pPr algn="just" fontAlgn="base">
                <a:lnSpc>
                  <a:spcPct val="150000"/>
                </a:lnSpc>
              </a:pPr>
              <a:r>
                <a:rPr lang="en-IN" sz="1750" dirty="0"/>
                <a:t>def f(x): </a:t>
              </a:r>
            </a:p>
            <a:p>
              <a:pPr algn="just" fontAlgn="base">
                <a:lnSpc>
                  <a:spcPct val="150000"/>
                </a:lnSpc>
              </a:pPr>
              <a:r>
                <a:rPr lang="en-IN" sz="1750" dirty="0"/>
                <a:t>	return x%2 != 0 and x%3 ==0</a:t>
              </a:r>
            </a:p>
            <a:p>
              <a:pPr algn="just" fontAlgn="base">
                <a:lnSpc>
                  <a:spcPct val="150000"/>
                </a:lnSpc>
              </a:pPr>
              <a:r>
                <a:rPr lang="en-IN" sz="1750" dirty="0"/>
                <a:t>filter(f, range(2,25))</a:t>
              </a:r>
            </a:p>
            <a:p>
              <a:pPr marL="285750" indent="-285750" algn="just" fontAlgn="base">
                <a:lnSpc>
                  <a:spcPct val="150000"/>
                </a:lnSpc>
                <a:buFont typeface="Arial" panose="020B0604020202020204" pitchFamily="34" charset="0"/>
                <a:buChar char="•"/>
              </a:pPr>
              <a:endParaRPr lang="en-US" sz="1750" dirty="0"/>
            </a:p>
          </p:txBody>
        </p:sp>
      </p:grpSp>
    </p:spTree>
    <p:extLst>
      <p:ext uri="{BB962C8B-B14F-4D97-AF65-F5344CB8AC3E}">
        <p14:creationId xmlns:p14="http://schemas.microsoft.com/office/powerpoint/2010/main" val="321130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Functional Programming – Non Strict Evaluation</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53792" y="573518"/>
            <a:ext cx="12105504" cy="6024938"/>
            <a:chOff x="169170" y="1266539"/>
            <a:chExt cx="9296400" cy="852727"/>
          </a:xfrm>
        </p:grpSpPr>
        <p:sp>
          <p:nvSpPr>
            <p:cNvPr id="29" name="Rectangle 28"/>
            <p:cNvSpPr/>
            <p:nvPr/>
          </p:nvSpPr>
          <p:spPr>
            <a:xfrm>
              <a:off x="169170" y="1266539"/>
              <a:ext cx="9296400" cy="852727"/>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99581" y="1272410"/>
              <a:ext cx="9214355" cy="80042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In programming language theory, lazy evaluation, or call-by-need[1] is an evaluation strategy which delays the evaluation of an expression until its value is needed (non-strict evaluation) and which also avoids repeated evaluations </a:t>
              </a:r>
            </a:p>
            <a:p>
              <a:pPr marL="285750" indent="-285750" algn="just" fontAlgn="base">
                <a:lnSpc>
                  <a:spcPct val="150000"/>
                </a:lnSpc>
                <a:buFont typeface="Arial" panose="020B0604020202020204" pitchFamily="34" charset="0"/>
                <a:buChar char="•"/>
              </a:pPr>
              <a:r>
                <a:rPr lang="en-IN" sz="1750" dirty="0"/>
                <a:t>Allows Functions having variables that have not yet been computed</a:t>
              </a:r>
            </a:p>
            <a:p>
              <a:pPr algn="just" fontAlgn="base">
                <a:lnSpc>
                  <a:spcPct val="150000"/>
                </a:lnSpc>
              </a:pPr>
              <a:endParaRPr lang="en-IN" sz="1750" dirty="0"/>
            </a:p>
            <a:p>
              <a:pPr algn="just" fontAlgn="base">
                <a:lnSpc>
                  <a:spcPct val="150000"/>
                </a:lnSpc>
              </a:pPr>
              <a:r>
                <a:rPr lang="en-IN" sz="1750" dirty="0"/>
                <a:t>In Python, the logical expression operators and, or, and if-then-else are all non-strict. We sometimes call them short-circuit operators because they don't need to evaluate all arguments to determine the resulting value.</a:t>
              </a:r>
            </a:p>
            <a:p>
              <a:pPr algn="just" fontAlgn="base">
                <a:lnSpc>
                  <a:spcPct val="150000"/>
                </a:lnSpc>
              </a:pPr>
              <a:r>
                <a:rPr lang="en-IN" sz="1750" dirty="0"/>
                <a:t>The following command snippet shows the and operator's non-strict feature:</a:t>
              </a:r>
            </a:p>
            <a:p>
              <a:pPr algn="just" fontAlgn="base">
                <a:lnSpc>
                  <a:spcPct val="150000"/>
                </a:lnSpc>
              </a:pPr>
              <a:endParaRPr lang="en-IN" sz="1750" dirty="0"/>
            </a:p>
            <a:p>
              <a:pPr algn="just" fontAlgn="base">
                <a:lnSpc>
                  <a:spcPct val="150000"/>
                </a:lnSpc>
              </a:pPr>
              <a:r>
                <a:rPr lang="en-IN" sz="1750" dirty="0"/>
                <a:t>&gt;&gt;&gt; 0 and print("right")</a:t>
              </a:r>
            </a:p>
            <a:p>
              <a:pPr algn="just" fontAlgn="base">
                <a:lnSpc>
                  <a:spcPct val="150000"/>
                </a:lnSpc>
              </a:pPr>
              <a:r>
                <a:rPr lang="en-IN" sz="1750" dirty="0"/>
                <a:t>0</a:t>
              </a:r>
            </a:p>
            <a:p>
              <a:pPr algn="just" fontAlgn="base">
                <a:lnSpc>
                  <a:spcPct val="150000"/>
                </a:lnSpc>
              </a:pPr>
              <a:r>
                <a:rPr lang="en-IN" sz="1750" dirty="0"/>
                <a:t>&gt;&gt;&gt; True and print("right")</a:t>
              </a:r>
            </a:p>
            <a:p>
              <a:pPr algn="just" fontAlgn="base">
                <a:lnSpc>
                  <a:spcPct val="150000"/>
                </a:lnSpc>
              </a:pPr>
              <a:r>
                <a:rPr lang="en-IN" sz="1750" dirty="0"/>
                <a:t>Right</a:t>
              </a:r>
            </a:p>
            <a:p>
              <a:pPr algn="just" fontAlgn="base">
                <a:lnSpc>
                  <a:spcPct val="150000"/>
                </a:lnSpc>
              </a:pPr>
              <a:r>
                <a:rPr lang="en-IN" sz="1750" dirty="0"/>
                <a:t>When we execute the preceding command snippet, the left-hand side of the and operator is equivalent to False; the right-hand side is not evaluated. When the left-hand side is equivalent to True, the right-hand side is evaluated</a:t>
              </a:r>
              <a:endParaRPr lang="en-IN" sz="1600" dirty="0"/>
            </a:p>
          </p:txBody>
        </p:sp>
      </p:grpSp>
    </p:spTree>
    <p:extLst>
      <p:ext uri="{BB962C8B-B14F-4D97-AF65-F5344CB8AC3E}">
        <p14:creationId xmlns:p14="http://schemas.microsoft.com/office/powerpoint/2010/main" val="159293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Functional Programming – lambda calculus</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6018134"/>
            <a:chOff x="127862" y="1268442"/>
            <a:chExt cx="9296400" cy="851764"/>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071457" cy="847796"/>
            </a:xfrm>
            <a:prstGeom prst="rect">
              <a:avLst/>
            </a:prstGeom>
          </p:spPr>
          <p:txBody>
            <a:bodyPr vert="horz" wrap="square" lIns="0" tIns="0" rIns="0" bIns="0" numCol="1" rtlCol="0">
              <a:spAutoFit/>
            </a:bodyPr>
            <a:lstStyle/>
            <a:p>
              <a:pPr algn="just" fontAlgn="base">
                <a:lnSpc>
                  <a:spcPct val="150000"/>
                </a:lnSpc>
              </a:pPr>
              <a:r>
                <a:rPr lang="en-IN" sz="1750" dirty="0"/>
                <a:t>Lambda expressions in Python and other programming languages have their roots in lambda calculus. Lambda calculus can encode any computation. Functional languages get their origin in mathematical logic and lambda calculus</a:t>
              </a:r>
            </a:p>
            <a:p>
              <a:pPr algn="just" fontAlgn="base">
                <a:lnSpc>
                  <a:spcPct val="150000"/>
                </a:lnSpc>
              </a:pPr>
              <a:r>
                <a:rPr lang="en-IN" sz="1750" dirty="0"/>
                <a:t>In Python, we use the lambda keyword to declare an anonymous function, which is why we refer to them as "lambda functions". An anonymous function refers to a function declared with no name. </a:t>
              </a:r>
            </a:p>
            <a:p>
              <a:pPr algn="just" fontAlgn="base">
                <a:lnSpc>
                  <a:spcPct val="150000"/>
                </a:lnSpc>
              </a:pPr>
              <a:r>
                <a:rPr lang="en-IN" sz="1750" dirty="0"/>
                <a:t>when you want to pass a function as an argument to higher-order functions, that is, functions that take other functions as their arguments</a:t>
              </a:r>
            </a:p>
            <a:p>
              <a:pPr algn="just" fontAlgn="base">
                <a:lnSpc>
                  <a:spcPct val="150000"/>
                </a:lnSpc>
              </a:pPr>
              <a:r>
                <a:rPr lang="en-IN" sz="1750" b="1" dirty="0"/>
                <a:t>Characteristics of Python lambda functions:</a:t>
              </a:r>
            </a:p>
            <a:p>
              <a:pPr marL="285750" indent="-285750" algn="just" fontAlgn="base">
                <a:lnSpc>
                  <a:spcPct val="150000"/>
                </a:lnSpc>
                <a:buFont typeface="Arial" panose="020B0604020202020204" pitchFamily="34" charset="0"/>
                <a:buChar char="•"/>
              </a:pPr>
              <a:r>
                <a:rPr lang="en-IN" sz="1750" dirty="0"/>
                <a:t>A lambda function can take any number of arguments, but they contain only a single expression. An expression is a piece of code executed by the lambda function, which may or may not return any value.</a:t>
              </a:r>
            </a:p>
            <a:p>
              <a:pPr marL="285750" indent="-285750" algn="just" fontAlgn="base">
                <a:lnSpc>
                  <a:spcPct val="150000"/>
                </a:lnSpc>
                <a:buFont typeface="Arial" panose="020B0604020202020204" pitchFamily="34" charset="0"/>
                <a:buChar char="•"/>
              </a:pPr>
              <a:r>
                <a:rPr lang="en-IN" sz="1750" dirty="0"/>
                <a:t>Lambda functions can be used to return function objects.</a:t>
              </a:r>
            </a:p>
            <a:p>
              <a:pPr marL="285750" indent="-285750" algn="just" fontAlgn="base">
                <a:lnSpc>
                  <a:spcPct val="150000"/>
                </a:lnSpc>
                <a:buFont typeface="Arial" panose="020B0604020202020204" pitchFamily="34" charset="0"/>
                <a:buChar char="•"/>
              </a:pPr>
              <a:r>
                <a:rPr lang="en-IN" sz="1750" dirty="0"/>
                <a:t>Syntactically, lambda functions are restricted to only a single expression.</a:t>
              </a:r>
            </a:p>
            <a:p>
              <a:pPr algn="just" fontAlgn="base"/>
              <a:endParaRPr lang="en-IN" sz="1750" b="1" dirty="0"/>
            </a:p>
            <a:p>
              <a:pPr algn="just" fontAlgn="base"/>
              <a:r>
                <a:rPr lang="en-IN" sz="1750" b="1" dirty="0"/>
                <a:t>Syntax:</a:t>
              </a:r>
            </a:p>
            <a:p>
              <a:pPr algn="just" fontAlgn="base"/>
              <a:r>
                <a:rPr lang="en-IN" sz="1750" b="1" dirty="0"/>
                <a:t>	</a:t>
              </a:r>
              <a:r>
                <a:rPr lang="en-IN" sz="1600" dirty="0"/>
                <a:t>lambda argument(s): expression</a:t>
              </a:r>
            </a:p>
            <a:p>
              <a:pPr algn="just" fontAlgn="base"/>
              <a:r>
                <a:rPr lang="en-IN" sz="1600" b="1" dirty="0"/>
                <a:t>Example:</a:t>
              </a:r>
            </a:p>
            <a:p>
              <a:pPr algn="just" fontAlgn="base"/>
              <a:r>
                <a:rPr lang="en-IN" sz="1600" b="1" dirty="0"/>
                <a:t>	</a:t>
              </a:r>
              <a:r>
                <a:rPr lang="pt-BR" sz="1600" dirty="0"/>
                <a:t>remainder = lambda num: num % 2		[(lambda x: x*x)(x) for x in [2,6,9,3,6,4,8]]</a:t>
              </a:r>
            </a:p>
            <a:p>
              <a:pPr algn="just" fontAlgn="base"/>
              <a:r>
                <a:rPr lang="pt-BR" sz="1600" dirty="0"/>
                <a:t>	print(remainder(5))</a:t>
              </a:r>
              <a:endParaRPr lang="en-IN" sz="1600" dirty="0"/>
            </a:p>
          </p:txBody>
        </p:sp>
      </p:grpSp>
    </p:spTree>
    <p:extLst>
      <p:ext uri="{BB962C8B-B14F-4D97-AF65-F5344CB8AC3E}">
        <p14:creationId xmlns:p14="http://schemas.microsoft.com/office/powerpoint/2010/main" val="240045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553998"/>
          </a:xfrm>
          <a:prstGeom prst="rect">
            <a:avLst/>
          </a:prstGeom>
        </p:spPr>
        <p:txBody>
          <a:bodyPr vert="horz" wrap="square" lIns="0" tIns="0" rIns="0" bIns="0" rtlCol="0">
            <a:spAutoFit/>
          </a:bodyPr>
          <a:lstStyle/>
          <a:p>
            <a:pPr algn="just" fontAlgn="base">
              <a:lnSpc>
                <a:spcPct val="150000"/>
              </a:lnSpc>
            </a:pPr>
            <a:r>
              <a:rPr lang="en-IN" sz="2400" b="1" dirty="0"/>
              <a:t>Functional Programming – Closure</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279922" y="553790"/>
            <a:ext cx="11784563" cy="5965169"/>
            <a:chOff x="127862" y="1268442"/>
            <a:chExt cx="9296400" cy="912205"/>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071457" cy="908237"/>
            </a:xfrm>
            <a:prstGeom prst="rect">
              <a:avLst/>
            </a:prstGeom>
          </p:spPr>
          <p:txBody>
            <a:bodyPr vert="horz" wrap="square" lIns="0" tIns="0" rIns="0" bIns="0" numCol="1" rtlCol="0">
              <a:spAutoFit/>
            </a:bodyPr>
            <a:lstStyle/>
            <a:p>
              <a:pPr algn="just" fontAlgn="base">
                <a:lnSpc>
                  <a:spcPct val="150000"/>
                </a:lnSpc>
              </a:pPr>
              <a:r>
                <a:rPr lang="en-IN" sz="1750" dirty="0"/>
                <a:t>Basically, the method of binding data to a function without actually passing them as parameters is called closure. It is a function object that remembers values in enclosing scopes even if they are not present in memory.</a:t>
              </a:r>
            </a:p>
            <a:p>
              <a:pPr algn="just" fontAlgn="base">
                <a:lnSpc>
                  <a:spcPct val="150000"/>
                </a:lnSpc>
              </a:pPr>
              <a:endParaRPr lang="en-IN" sz="1750" dirty="0"/>
            </a:p>
            <a:p>
              <a:pPr algn="just" fontAlgn="base">
                <a:lnSpc>
                  <a:spcPct val="150000"/>
                </a:lnSpc>
              </a:pPr>
              <a:r>
                <a:rPr lang="en-IN" sz="1750" dirty="0"/>
                <a:t>Example:.</a:t>
              </a:r>
            </a:p>
            <a:p>
              <a:pPr algn="just" fontAlgn="base">
                <a:lnSpc>
                  <a:spcPct val="150000"/>
                </a:lnSpc>
              </a:pPr>
              <a:r>
                <a:rPr lang="en-IN" sz="1600" dirty="0"/>
                <a:t>def counter(start=0, step=1):</a:t>
              </a:r>
            </a:p>
            <a:p>
              <a:pPr algn="just" fontAlgn="base">
                <a:lnSpc>
                  <a:spcPct val="150000"/>
                </a:lnSpc>
              </a:pPr>
              <a:r>
                <a:rPr lang="en-IN" sz="1600" dirty="0"/>
                <a:t>       x = [start]</a:t>
              </a:r>
            </a:p>
            <a:p>
              <a:pPr algn="just" fontAlgn="base">
                <a:lnSpc>
                  <a:spcPct val="150000"/>
                </a:lnSpc>
              </a:pPr>
              <a:r>
                <a:rPr lang="en-IN" sz="1600" dirty="0"/>
                <a:t>       def _</a:t>
              </a:r>
              <a:r>
                <a:rPr lang="en-IN" sz="1600" dirty="0" err="1"/>
                <a:t>inc</a:t>
              </a:r>
              <a:r>
                <a:rPr lang="en-IN" sz="1600" dirty="0"/>
                <a:t>():</a:t>
              </a:r>
            </a:p>
            <a:p>
              <a:pPr algn="just" fontAlgn="base">
                <a:lnSpc>
                  <a:spcPct val="150000"/>
                </a:lnSpc>
              </a:pPr>
              <a:r>
                <a:rPr lang="en-IN" sz="1600" dirty="0"/>
                <a:t>           x[0] += step</a:t>
              </a:r>
            </a:p>
            <a:p>
              <a:pPr algn="just" fontAlgn="base">
                <a:lnSpc>
                  <a:spcPct val="150000"/>
                </a:lnSpc>
              </a:pPr>
              <a:r>
                <a:rPr lang="en-IN" sz="1600" dirty="0"/>
                <a:t>           return x[0]</a:t>
              </a:r>
            </a:p>
            <a:p>
              <a:pPr algn="just" fontAlgn="base">
                <a:lnSpc>
                  <a:spcPct val="150000"/>
                </a:lnSpc>
              </a:pPr>
              <a:r>
                <a:rPr lang="en-IN" sz="1600" dirty="0"/>
                <a:t>       return _</a:t>
              </a:r>
              <a:r>
                <a:rPr lang="en-IN" sz="1600" dirty="0" err="1"/>
                <a:t>inc</a:t>
              </a:r>
              <a:endParaRPr lang="en-IN" sz="1600" dirty="0"/>
            </a:p>
            <a:p>
              <a:pPr algn="just" fontAlgn="base">
                <a:lnSpc>
                  <a:spcPct val="150000"/>
                </a:lnSpc>
              </a:pPr>
              <a:r>
                <a:rPr lang="en-IN" sz="1600" dirty="0"/>
                <a:t>c1 = counter()</a:t>
              </a:r>
            </a:p>
            <a:p>
              <a:pPr algn="just" fontAlgn="base">
                <a:lnSpc>
                  <a:spcPct val="150000"/>
                </a:lnSpc>
              </a:pPr>
              <a:r>
                <a:rPr lang="en-IN" sz="1600" dirty="0"/>
                <a:t>c2 = counter(100, -10)</a:t>
              </a:r>
            </a:p>
            <a:p>
              <a:pPr algn="just" fontAlgn="base">
                <a:lnSpc>
                  <a:spcPct val="150000"/>
                </a:lnSpc>
              </a:pPr>
              <a:r>
                <a:rPr lang="en-IN" sz="1600" dirty="0"/>
                <a:t>c1()</a:t>
              </a:r>
            </a:p>
            <a:p>
              <a:pPr algn="just" fontAlgn="base">
                <a:lnSpc>
                  <a:spcPct val="150000"/>
                </a:lnSpc>
              </a:pPr>
              <a:r>
                <a:rPr lang="en-IN" sz="1600" dirty="0"/>
                <a:t>//1</a:t>
              </a:r>
            </a:p>
            <a:p>
              <a:pPr algn="just" fontAlgn="base">
                <a:lnSpc>
                  <a:spcPct val="150000"/>
                </a:lnSpc>
              </a:pPr>
              <a:r>
                <a:rPr lang="en-IN" sz="1600" dirty="0"/>
                <a:t>c2()</a:t>
              </a:r>
            </a:p>
            <a:p>
              <a:pPr algn="just" fontAlgn="base">
                <a:lnSpc>
                  <a:spcPct val="150000"/>
                </a:lnSpc>
              </a:pPr>
              <a:r>
                <a:rPr lang="en-IN" sz="1600" dirty="0"/>
                <a:t>90 </a:t>
              </a:r>
            </a:p>
            <a:p>
              <a:pPr algn="just" fontAlgn="base">
                <a:lnSpc>
                  <a:spcPct val="150000"/>
                </a:lnSpc>
              </a:pPr>
              <a:endParaRPr lang="en-IN" sz="1600" dirty="0"/>
            </a:p>
          </p:txBody>
        </p:sp>
      </p:grpSp>
    </p:spTree>
    <p:extLst>
      <p:ext uri="{BB962C8B-B14F-4D97-AF65-F5344CB8AC3E}">
        <p14:creationId xmlns:p14="http://schemas.microsoft.com/office/powerpoint/2010/main" val="2019843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Pure Functions in Python</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5"/>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071457" cy="51265"/>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If a function uses an object from a higher scope or random numbers, communicates with files and so on, it might be impure </a:t>
              </a:r>
            </a:p>
          </p:txBody>
        </p:sp>
      </p:grpSp>
      <p:pic>
        <p:nvPicPr>
          <p:cNvPr id="8" name="Content Placeholder 3"/>
          <p:cNvPicPr>
            <a:picLocks noGrp="1" noChangeAspect="1"/>
          </p:cNvPicPr>
          <p:nvPr>
            <p:ph idx="1"/>
          </p:nvPr>
        </p:nvPicPr>
        <p:blipFill>
          <a:blip r:embed="rId3"/>
          <a:stretch>
            <a:fillRect/>
          </a:stretch>
        </p:blipFill>
        <p:spPr>
          <a:xfrm>
            <a:off x="0" y="1022849"/>
            <a:ext cx="5889812" cy="3576918"/>
          </a:xfrm>
          <a:prstGeom prst="rect">
            <a:avLst/>
          </a:prstGeom>
        </p:spPr>
      </p:pic>
      <p:pic>
        <p:nvPicPr>
          <p:cNvPr id="10" name="Picture 9"/>
          <p:cNvPicPr>
            <a:picLocks noChangeAspect="1"/>
          </p:cNvPicPr>
          <p:nvPr/>
        </p:nvPicPr>
        <p:blipFill>
          <a:blip r:embed="rId4"/>
          <a:stretch>
            <a:fillRect/>
          </a:stretch>
        </p:blipFill>
        <p:spPr>
          <a:xfrm>
            <a:off x="6024282" y="2191145"/>
            <a:ext cx="6081222" cy="4295287"/>
          </a:xfrm>
          <a:prstGeom prst="rect">
            <a:avLst/>
          </a:prstGeom>
        </p:spPr>
      </p:pic>
    </p:spTree>
    <p:extLst>
      <p:ext uri="{BB962C8B-B14F-4D97-AF65-F5344CB8AC3E}">
        <p14:creationId xmlns:p14="http://schemas.microsoft.com/office/powerpoint/2010/main" val="1390164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Built-in Higher Order Functions</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5"/>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071457" cy="622997"/>
            </a:xfrm>
            <a:prstGeom prst="rect">
              <a:avLst/>
            </a:prstGeom>
          </p:spPr>
          <p:txBody>
            <a:bodyPr vert="horz" wrap="square" lIns="0" tIns="0" rIns="0" bIns="0" numCol="1" rtlCol="0">
              <a:spAutoFit/>
            </a:bodyPr>
            <a:lstStyle/>
            <a:p>
              <a:pPr algn="just" fontAlgn="base">
                <a:lnSpc>
                  <a:spcPct val="150000"/>
                </a:lnSpc>
              </a:pPr>
              <a:r>
                <a:rPr lang="en-IN" sz="1750" b="1" dirty="0"/>
                <a:t>Map</a:t>
              </a:r>
            </a:p>
            <a:p>
              <a:pPr marL="285750" indent="-285750" algn="just" fontAlgn="base">
                <a:lnSpc>
                  <a:spcPct val="150000"/>
                </a:lnSpc>
                <a:buFont typeface="Arial" panose="020B0604020202020204" pitchFamily="34" charset="0"/>
                <a:buChar char="•"/>
              </a:pPr>
              <a:r>
                <a:rPr lang="en-IN" sz="1750" dirty="0"/>
                <a:t>The map function allows us to apply a function to every element in an iterable object</a:t>
              </a:r>
            </a:p>
            <a:p>
              <a:pPr algn="just" fontAlgn="base">
                <a:lnSpc>
                  <a:spcPct val="150000"/>
                </a:lnSpc>
              </a:pPr>
              <a:r>
                <a:rPr lang="en-IN" sz="1750" b="1" dirty="0"/>
                <a:t>Filter</a:t>
              </a:r>
            </a:p>
            <a:p>
              <a:pPr marL="285750" indent="-285750" algn="just" fontAlgn="base">
                <a:lnSpc>
                  <a:spcPct val="150000"/>
                </a:lnSpc>
                <a:buFont typeface="Arial" panose="020B0604020202020204" pitchFamily="34" charset="0"/>
                <a:buChar char="•"/>
              </a:pPr>
              <a:r>
                <a:rPr lang="en-IN" sz="1750" dirty="0"/>
                <a:t>The filter function tests every element in an iterable object with a function that returns either True or False, only keeping those which evaluates to True.</a:t>
              </a:r>
            </a:p>
            <a:p>
              <a:pPr algn="just" fontAlgn="base">
                <a:lnSpc>
                  <a:spcPct val="150000"/>
                </a:lnSpc>
              </a:pPr>
              <a:r>
                <a:rPr lang="en-IN" sz="1750" b="1" dirty="0"/>
                <a:t>Combining map and filter</a:t>
              </a:r>
            </a:p>
            <a:p>
              <a:pPr marL="285750" indent="-285750" algn="just" fontAlgn="base">
                <a:lnSpc>
                  <a:spcPct val="150000"/>
                </a:lnSpc>
                <a:buFont typeface="Arial" panose="020B0604020202020204" pitchFamily="34" charset="0"/>
                <a:buChar char="•"/>
              </a:pPr>
              <a:r>
                <a:rPr lang="en-IN" sz="1750" dirty="0"/>
                <a:t>As each function returns an iterator, and they both accept iterable objects, we can use them together for some really expressive data manipulations!</a:t>
              </a:r>
            </a:p>
            <a:p>
              <a:pPr algn="just" fontAlgn="base">
                <a:lnSpc>
                  <a:spcPct val="150000"/>
                </a:lnSpc>
              </a:pPr>
              <a:r>
                <a:rPr lang="en-IN" sz="1750" b="1" dirty="0"/>
                <a:t>List Comprehensions</a:t>
              </a:r>
            </a:p>
            <a:p>
              <a:pPr marL="285750" indent="-285750" algn="just" fontAlgn="base">
                <a:lnSpc>
                  <a:spcPct val="150000"/>
                </a:lnSpc>
                <a:buFont typeface="Arial" panose="020B0604020202020204" pitchFamily="34" charset="0"/>
                <a:buChar char="•"/>
              </a:pPr>
              <a:r>
                <a:rPr lang="en-IN" sz="1750" dirty="0"/>
                <a:t>A popular Python feature that appears prominently in Functional Programming Languages is list comprehensions. Like the map and filter functions, list comprehensions allow us to modify data in a concise, expressive way.</a:t>
              </a:r>
            </a:p>
          </p:txBody>
        </p:sp>
      </p:grpSp>
    </p:spTree>
    <p:extLst>
      <p:ext uri="{BB962C8B-B14F-4D97-AF65-F5344CB8AC3E}">
        <p14:creationId xmlns:p14="http://schemas.microsoft.com/office/powerpoint/2010/main" val="1355636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Anonymous Function</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5"/>
            <a:ext cx="12105504" cy="6491346"/>
            <a:chOff x="127862" y="1268442"/>
            <a:chExt cx="9296400" cy="918739"/>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214355" cy="914771"/>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In Python, anonymous function is a function that is defined without a name.</a:t>
              </a:r>
            </a:p>
            <a:p>
              <a:pPr marL="285750" indent="-285750" algn="just" fontAlgn="base">
                <a:lnSpc>
                  <a:spcPct val="150000"/>
                </a:lnSpc>
                <a:buFont typeface="Arial" panose="020B0604020202020204" pitchFamily="34" charset="0"/>
                <a:buChar char="•"/>
              </a:pPr>
              <a:r>
                <a:rPr lang="en-IN" sz="1750" dirty="0"/>
                <a:t>While normal functions are defined using the def keyword, in Python anonymous functions are defined using the lambda keyword.</a:t>
              </a:r>
            </a:p>
            <a:p>
              <a:pPr algn="just" fontAlgn="base">
                <a:lnSpc>
                  <a:spcPct val="150000"/>
                </a:lnSpc>
              </a:pPr>
              <a:r>
                <a:rPr lang="en-IN" sz="1750" b="1" dirty="0"/>
                <a:t> Characteristics of Python lambda functions:</a:t>
              </a:r>
            </a:p>
            <a:p>
              <a:pPr marL="285750" indent="-285750" algn="just" fontAlgn="base">
                <a:lnSpc>
                  <a:spcPct val="150000"/>
                </a:lnSpc>
                <a:buFont typeface="Arial" panose="020B0604020202020204" pitchFamily="34" charset="0"/>
                <a:buChar char="•"/>
              </a:pPr>
              <a:r>
                <a:rPr lang="en-IN" sz="1750" dirty="0"/>
                <a:t>A lambda function can take any number of arguments, but they contain only a single expression. An expression is a piece of code executed by the lambda function, which may or may not return any value.</a:t>
              </a:r>
            </a:p>
            <a:p>
              <a:pPr marL="285750" indent="-285750" algn="just" fontAlgn="base">
                <a:lnSpc>
                  <a:spcPct val="150000"/>
                </a:lnSpc>
                <a:buFont typeface="Arial" panose="020B0604020202020204" pitchFamily="34" charset="0"/>
                <a:buChar char="•"/>
              </a:pPr>
              <a:r>
                <a:rPr lang="en-IN" sz="1750" dirty="0"/>
                <a:t>Lambda functions can be used to return function objects.</a:t>
              </a:r>
            </a:p>
            <a:p>
              <a:pPr marL="285750" indent="-285750" algn="just" fontAlgn="base">
                <a:lnSpc>
                  <a:spcPct val="150000"/>
                </a:lnSpc>
                <a:buFont typeface="Arial" panose="020B0604020202020204" pitchFamily="34" charset="0"/>
                <a:buChar char="•"/>
              </a:pPr>
              <a:r>
                <a:rPr lang="en-IN" sz="1750" dirty="0"/>
                <a:t>Syntactically, lambda functions are restricted to only a single expression.</a:t>
              </a:r>
            </a:p>
            <a:p>
              <a:pPr algn="just" fontAlgn="base">
                <a:lnSpc>
                  <a:spcPct val="150000"/>
                </a:lnSpc>
              </a:pPr>
              <a:r>
                <a:rPr lang="en-IN" sz="1750" b="1" dirty="0"/>
                <a:t>Syntax of Lambda Function in python</a:t>
              </a:r>
            </a:p>
            <a:p>
              <a:pPr algn="just" fontAlgn="base">
                <a:lnSpc>
                  <a:spcPct val="150000"/>
                </a:lnSpc>
              </a:pPr>
              <a:r>
                <a:rPr lang="en-IN" sz="1750" dirty="0"/>
                <a:t>		lambda arguments: expression</a:t>
              </a:r>
            </a:p>
            <a:p>
              <a:pPr algn="just" fontAlgn="base">
                <a:lnSpc>
                  <a:spcPct val="150000"/>
                </a:lnSpc>
              </a:pPr>
              <a:r>
                <a:rPr lang="en-IN" sz="1750" b="1" dirty="0"/>
                <a:t>Example:</a:t>
              </a:r>
            </a:p>
            <a:p>
              <a:pPr algn="just" fontAlgn="base">
                <a:lnSpc>
                  <a:spcPct val="150000"/>
                </a:lnSpc>
              </a:pPr>
              <a:r>
                <a:rPr lang="fr-FR" sz="1750" dirty="0"/>
                <a:t>	double = lambda x: x * 2				</a:t>
              </a:r>
              <a:r>
                <a:rPr lang="es-ES" sz="1750" dirty="0" err="1"/>
                <a:t>product</a:t>
              </a:r>
              <a:r>
                <a:rPr lang="es-ES" sz="1750" dirty="0"/>
                <a:t> = lambda x, y : x * y</a:t>
              </a:r>
            </a:p>
            <a:p>
              <a:pPr algn="just" fontAlgn="base">
                <a:lnSpc>
                  <a:spcPct val="150000"/>
                </a:lnSpc>
              </a:pPr>
              <a:r>
                <a:rPr lang="fr-FR" sz="1750" dirty="0"/>
                <a:t>	</a:t>
              </a:r>
              <a:r>
                <a:rPr lang="fr-FR" sz="1750" dirty="0" err="1"/>
                <a:t>print</a:t>
              </a:r>
              <a:r>
                <a:rPr lang="fr-FR" sz="1750" dirty="0"/>
                <a:t>(double(5))					</a:t>
              </a:r>
              <a:r>
                <a:rPr lang="es-ES" sz="1750" dirty="0" err="1"/>
                <a:t>print</a:t>
              </a:r>
              <a:r>
                <a:rPr lang="es-ES" sz="1750" dirty="0"/>
                <a:t>(</a:t>
              </a:r>
              <a:r>
                <a:rPr lang="es-ES" sz="1750" dirty="0" err="1"/>
                <a:t>product</a:t>
              </a:r>
              <a:r>
                <a:rPr lang="es-ES" sz="1750" dirty="0"/>
                <a:t>(2, 3))</a:t>
              </a:r>
              <a:endParaRPr lang="fr-FR" sz="1750" dirty="0"/>
            </a:p>
            <a:p>
              <a:pPr algn="just" fontAlgn="base">
                <a:lnSpc>
                  <a:spcPct val="150000"/>
                </a:lnSpc>
              </a:pPr>
              <a:r>
                <a:rPr lang="fr-FR" sz="1750" dirty="0"/>
                <a:t>	# Output: 10</a:t>
              </a:r>
            </a:p>
            <a:p>
              <a:pPr algn="just" fontAlgn="base">
                <a:lnSpc>
                  <a:spcPct val="150000"/>
                </a:lnSpc>
              </a:pPr>
              <a:r>
                <a:rPr lang="en-IN" sz="1750" dirty="0"/>
                <a:t>Note:  you want to pass a function as an argument to higher-order functions, that is, functions that take other functions as their arguments.</a:t>
              </a:r>
            </a:p>
          </p:txBody>
        </p:sp>
      </p:grpSp>
    </p:spTree>
    <p:extLst>
      <p:ext uri="{BB962C8B-B14F-4D97-AF65-F5344CB8AC3E}">
        <p14:creationId xmlns:p14="http://schemas.microsoft.com/office/powerpoint/2010/main" val="29553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468"/>
            <a:ext cx="12192000" cy="6857999"/>
          </a:xfrm>
          <a:prstGeom prst="rect">
            <a:avLst/>
          </a:prstGeom>
          <a:blipFill>
            <a:blip r:embed="rId3" cstate="print"/>
            <a:stretch>
              <a:fillRect/>
            </a:stretch>
          </a:blipFill>
        </p:spPr>
        <p:txBody>
          <a:bodyPr wrap="square" lIns="0" tIns="0" rIns="0" bIns="0" rtlCol="0"/>
          <a:lstStyle/>
          <a:p>
            <a:endParaRPr sz="2250" dirty="0"/>
          </a:p>
        </p:txBody>
      </p:sp>
      <p:sp>
        <p:nvSpPr>
          <p:cNvPr id="3" name="TextBox 2"/>
          <p:cNvSpPr txBox="1"/>
          <p:nvPr/>
        </p:nvSpPr>
        <p:spPr>
          <a:xfrm>
            <a:off x="3905250" y="3130924"/>
            <a:ext cx="4857750" cy="1169551"/>
          </a:xfrm>
          <a:prstGeom prst="rect">
            <a:avLst/>
          </a:prstGeom>
          <a:solidFill>
            <a:srgbClr val="009BD2"/>
          </a:solidFill>
        </p:spPr>
        <p:txBody>
          <a:bodyPr wrap="square" rtlCol="0">
            <a:spAutoFit/>
          </a:bodyPr>
          <a:lstStyle/>
          <a:p>
            <a:pPr algn="ctr"/>
            <a:r>
              <a:rPr lang="en-US" sz="3500" b="1" dirty="0">
                <a:solidFill>
                  <a:schemeClr val="bg1"/>
                </a:solidFill>
                <a:latin typeface="Candara" pitchFamily="34" charset="0"/>
              </a:rPr>
              <a:t>Functional Programming Paradigm</a:t>
            </a:r>
          </a:p>
        </p:txBody>
      </p:sp>
    </p:spTree>
    <p:extLst>
      <p:ext uri="{BB962C8B-B14F-4D97-AF65-F5344CB8AC3E}">
        <p14:creationId xmlns:p14="http://schemas.microsoft.com/office/powerpoint/2010/main" val="775339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553998"/>
          </a:xfrm>
          <a:prstGeom prst="rect">
            <a:avLst/>
          </a:prstGeom>
        </p:spPr>
        <p:txBody>
          <a:bodyPr vert="horz" wrap="square" lIns="0" tIns="0" rIns="0" bIns="0" rtlCol="0">
            <a:spAutoFit/>
          </a:bodyPr>
          <a:lstStyle/>
          <a:p>
            <a:pPr algn="just" fontAlgn="base">
              <a:lnSpc>
                <a:spcPct val="150000"/>
              </a:lnSpc>
            </a:pPr>
            <a:r>
              <a:rPr lang="en-IN" sz="2400" b="1" dirty="0"/>
              <a:t>map() Function</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75468"/>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214355" cy="51265"/>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endParaRPr lang="en-IN" sz="1750" b="1" dirty="0"/>
            </a:p>
          </p:txBody>
        </p:sp>
      </p:grpSp>
      <p:sp>
        <p:nvSpPr>
          <p:cNvPr id="8" name="object 12"/>
          <p:cNvSpPr txBox="1"/>
          <p:nvPr/>
        </p:nvSpPr>
        <p:spPr>
          <a:xfrm>
            <a:off x="160255" y="625374"/>
            <a:ext cx="5365747" cy="3635611"/>
          </a:xfrm>
          <a:prstGeom prst="rect">
            <a:avLst/>
          </a:prstGeom>
        </p:spPr>
        <p:txBody>
          <a:bodyPr vert="horz" wrap="square" lIns="0" tIns="0" rIns="0" bIns="0" numCol="1" rtlCol="0">
            <a:spAutoFit/>
          </a:bodyPr>
          <a:lstStyle/>
          <a:p>
            <a:pPr algn="just" fontAlgn="base">
              <a:lnSpc>
                <a:spcPct val="150000"/>
              </a:lnSpc>
            </a:pPr>
            <a:r>
              <a:rPr lang="en-IN" sz="1750" b="1" dirty="0"/>
              <a:t>Example Map with lambda</a:t>
            </a:r>
          </a:p>
          <a:p>
            <a:pPr algn="just" fontAlgn="base">
              <a:lnSpc>
                <a:spcPct val="150000"/>
              </a:lnSpc>
            </a:pPr>
            <a:r>
              <a:rPr lang="en-IN" sz="1750" dirty="0" err="1"/>
              <a:t>tup</a:t>
            </a:r>
            <a:r>
              <a:rPr lang="en-IN" sz="1750" dirty="0"/>
              <a:t>= (5, 7, 22, 97, 54, 62, 77, 23, 73, 61)</a:t>
            </a:r>
          </a:p>
          <a:p>
            <a:pPr algn="just" fontAlgn="base">
              <a:lnSpc>
                <a:spcPct val="150000"/>
              </a:lnSpc>
            </a:pPr>
            <a:r>
              <a:rPr lang="en-IN" sz="1750" dirty="0" err="1"/>
              <a:t>newtuple</a:t>
            </a:r>
            <a:r>
              <a:rPr lang="en-IN" sz="1750" dirty="0"/>
              <a:t> = tuple(map(lambda x: x+3 , </a:t>
            </a:r>
            <a:r>
              <a:rPr lang="en-IN" sz="1750" dirty="0" err="1"/>
              <a:t>tup</a:t>
            </a:r>
            <a:r>
              <a:rPr lang="en-IN" sz="1750" dirty="0"/>
              <a:t>)) </a:t>
            </a:r>
          </a:p>
          <a:p>
            <a:pPr algn="just" fontAlgn="base">
              <a:lnSpc>
                <a:spcPct val="150000"/>
              </a:lnSpc>
            </a:pPr>
            <a:r>
              <a:rPr lang="en-IN" sz="1750" dirty="0"/>
              <a:t>print(</a:t>
            </a:r>
            <a:r>
              <a:rPr lang="en-IN" sz="1750" dirty="0" err="1"/>
              <a:t>newtuple</a:t>
            </a:r>
            <a:r>
              <a:rPr lang="en-IN" sz="1750" dirty="0"/>
              <a:t>)</a:t>
            </a:r>
          </a:p>
          <a:p>
            <a:pPr algn="just" fontAlgn="base">
              <a:lnSpc>
                <a:spcPct val="150000"/>
              </a:lnSpc>
            </a:pPr>
            <a:endParaRPr lang="en-IN" sz="1750" dirty="0"/>
          </a:p>
          <a:p>
            <a:pPr algn="just" fontAlgn="base">
              <a:lnSpc>
                <a:spcPct val="150000"/>
              </a:lnSpc>
            </a:pPr>
            <a:r>
              <a:rPr lang="en-IN" sz="1750" b="1" dirty="0"/>
              <a:t>//with multiple iterables</a:t>
            </a:r>
          </a:p>
          <a:p>
            <a:pPr algn="just" fontAlgn="base">
              <a:lnSpc>
                <a:spcPct val="150000"/>
              </a:lnSpc>
            </a:pPr>
            <a:r>
              <a:rPr lang="es-ES" sz="1750" dirty="0" err="1"/>
              <a:t>list_a</a:t>
            </a:r>
            <a:r>
              <a:rPr lang="es-ES" sz="1750" dirty="0"/>
              <a:t> = [1, 2, 3]</a:t>
            </a:r>
          </a:p>
          <a:p>
            <a:pPr algn="just" fontAlgn="base">
              <a:lnSpc>
                <a:spcPct val="150000"/>
              </a:lnSpc>
            </a:pPr>
            <a:r>
              <a:rPr lang="es-ES" sz="1750" dirty="0" err="1"/>
              <a:t>list_b</a:t>
            </a:r>
            <a:r>
              <a:rPr lang="es-ES" sz="1750" dirty="0"/>
              <a:t> = [10, 20, 30]</a:t>
            </a:r>
          </a:p>
          <a:p>
            <a:pPr algn="just" fontAlgn="base">
              <a:lnSpc>
                <a:spcPct val="150000"/>
              </a:lnSpc>
            </a:pPr>
            <a:r>
              <a:rPr lang="es-ES" sz="1750" dirty="0"/>
              <a:t> </a:t>
            </a:r>
            <a:r>
              <a:rPr lang="es-ES" sz="1750" dirty="0" err="1"/>
              <a:t>map</a:t>
            </a:r>
            <a:r>
              <a:rPr lang="es-ES" sz="1750" dirty="0"/>
              <a:t>(lambda x, y: x + y, </a:t>
            </a:r>
            <a:r>
              <a:rPr lang="es-ES" sz="1750" dirty="0" err="1"/>
              <a:t>list_a</a:t>
            </a:r>
            <a:r>
              <a:rPr lang="es-ES" sz="1750" dirty="0"/>
              <a:t>, </a:t>
            </a:r>
            <a:r>
              <a:rPr lang="es-ES" sz="1750" dirty="0" err="1"/>
              <a:t>list_b</a:t>
            </a:r>
            <a:r>
              <a:rPr lang="es-ES" sz="1750" dirty="0"/>
              <a:t>)</a:t>
            </a:r>
            <a:endParaRPr lang="en-IN" sz="1750" dirty="0"/>
          </a:p>
        </p:txBody>
      </p:sp>
      <p:sp>
        <p:nvSpPr>
          <p:cNvPr id="10" name="object 12"/>
          <p:cNvSpPr txBox="1"/>
          <p:nvPr/>
        </p:nvSpPr>
        <p:spPr>
          <a:xfrm>
            <a:off x="5341831" y="575468"/>
            <a:ext cx="6887675" cy="3231654"/>
          </a:xfrm>
          <a:prstGeom prst="rect">
            <a:avLst/>
          </a:prstGeom>
        </p:spPr>
        <p:txBody>
          <a:bodyPr vert="horz" wrap="square" lIns="0" tIns="0" rIns="0" bIns="0" numCol="1" rtlCol="0">
            <a:spAutoFit/>
          </a:bodyPr>
          <a:lstStyle/>
          <a:p>
            <a:pPr algn="just" fontAlgn="base">
              <a:lnSpc>
                <a:spcPct val="150000"/>
              </a:lnSpc>
            </a:pPr>
            <a:r>
              <a:rPr lang="en-IN" sz="1750" b="1" dirty="0"/>
              <a:t>Example with Map</a:t>
            </a:r>
          </a:p>
          <a:p>
            <a:pPr algn="just" fontAlgn="base">
              <a:lnSpc>
                <a:spcPct val="150000"/>
              </a:lnSpc>
            </a:pPr>
            <a:r>
              <a:rPr lang="en-IN" sz="1750" dirty="0"/>
              <a:t>from math import </a:t>
            </a:r>
            <a:r>
              <a:rPr lang="en-IN" sz="1750" dirty="0" err="1"/>
              <a:t>sqrt</a:t>
            </a:r>
            <a:endParaRPr lang="en-IN" sz="1750" dirty="0"/>
          </a:p>
          <a:p>
            <a:pPr algn="just" fontAlgn="base">
              <a:lnSpc>
                <a:spcPct val="150000"/>
              </a:lnSpc>
            </a:pPr>
            <a:r>
              <a:rPr lang="en-IN" sz="1750" dirty="0"/>
              <a:t>map(</a:t>
            </a:r>
            <a:r>
              <a:rPr lang="en-IN" sz="1750" dirty="0" err="1"/>
              <a:t>sqrt</a:t>
            </a:r>
            <a:r>
              <a:rPr lang="en-IN" sz="1750" dirty="0"/>
              <a:t>, [1, 4, 9, 16])</a:t>
            </a:r>
          </a:p>
          <a:p>
            <a:pPr algn="just" fontAlgn="base">
              <a:lnSpc>
                <a:spcPct val="150000"/>
              </a:lnSpc>
            </a:pPr>
            <a:r>
              <a:rPr lang="en-IN" sz="1750" dirty="0"/>
              <a:t>[1.0, 2.0, 3.0, 4.0]</a:t>
            </a:r>
          </a:p>
          <a:p>
            <a:pPr algn="just" fontAlgn="base">
              <a:lnSpc>
                <a:spcPct val="150000"/>
              </a:lnSpc>
            </a:pPr>
            <a:r>
              <a:rPr lang="en-IN" sz="1750" dirty="0"/>
              <a:t>map(</a:t>
            </a:r>
            <a:r>
              <a:rPr lang="en-IN" sz="1750" dirty="0" err="1"/>
              <a:t>str.lower</a:t>
            </a:r>
            <a:r>
              <a:rPr lang="en-IN" sz="1750" dirty="0"/>
              <a:t>, ['A', 'b', 'C'])</a:t>
            </a:r>
          </a:p>
          <a:p>
            <a:pPr algn="just" fontAlgn="base">
              <a:lnSpc>
                <a:spcPct val="150000"/>
              </a:lnSpc>
            </a:pPr>
            <a:r>
              <a:rPr lang="en-IN" sz="1750" dirty="0"/>
              <a:t>['a', 'b', 'c']</a:t>
            </a:r>
          </a:p>
          <a:p>
            <a:pPr algn="just" fontAlgn="base">
              <a:lnSpc>
                <a:spcPct val="150000"/>
              </a:lnSpc>
            </a:pPr>
            <a:r>
              <a:rPr lang="en-IN" sz="1750" dirty="0"/>
              <a:t>#splitting the input and convert to </a:t>
            </a:r>
            <a:r>
              <a:rPr lang="en-IN" sz="1750" dirty="0" err="1"/>
              <a:t>int</a:t>
            </a:r>
            <a:r>
              <a:rPr lang="en-IN" sz="1750" dirty="0"/>
              <a:t> using map</a:t>
            </a:r>
          </a:p>
          <a:p>
            <a:pPr algn="just" fontAlgn="base">
              <a:lnSpc>
                <a:spcPct val="150000"/>
              </a:lnSpc>
            </a:pPr>
            <a:r>
              <a:rPr lang="en-IN" sz="1750" dirty="0"/>
              <a:t>print(list(map(</a:t>
            </a:r>
            <a:r>
              <a:rPr lang="en-IN" sz="1750" dirty="0" err="1"/>
              <a:t>int</a:t>
            </a:r>
            <a:r>
              <a:rPr lang="en-IN" sz="1750" dirty="0"/>
              <a:t>, </a:t>
            </a:r>
            <a:r>
              <a:rPr lang="en-IN" sz="1750" dirty="0" err="1"/>
              <a:t>input.split</a:t>
            </a:r>
            <a:r>
              <a:rPr lang="en-IN" sz="1750" dirty="0"/>
              <a:t>(‘ ‘)))</a:t>
            </a:r>
          </a:p>
        </p:txBody>
      </p:sp>
      <p:pic>
        <p:nvPicPr>
          <p:cNvPr id="4" name="Picture 3"/>
          <p:cNvPicPr>
            <a:picLocks noChangeAspect="1"/>
          </p:cNvPicPr>
          <p:nvPr/>
        </p:nvPicPr>
        <p:blipFill>
          <a:blip r:embed="rId3"/>
          <a:stretch>
            <a:fillRect/>
          </a:stretch>
        </p:blipFill>
        <p:spPr>
          <a:xfrm>
            <a:off x="1359778" y="4664941"/>
            <a:ext cx="7649752" cy="1842521"/>
          </a:xfrm>
          <a:prstGeom prst="rect">
            <a:avLst/>
          </a:prstGeom>
        </p:spPr>
      </p:pic>
    </p:spTree>
    <p:extLst>
      <p:ext uri="{BB962C8B-B14F-4D97-AF65-F5344CB8AC3E}">
        <p14:creationId xmlns:p14="http://schemas.microsoft.com/office/powerpoint/2010/main" val="4125845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553998"/>
          </a:xfrm>
          <a:prstGeom prst="rect">
            <a:avLst/>
          </a:prstGeom>
        </p:spPr>
        <p:txBody>
          <a:bodyPr vert="horz" wrap="square" lIns="0" tIns="0" rIns="0" bIns="0" rtlCol="0">
            <a:spAutoFit/>
          </a:bodyPr>
          <a:lstStyle/>
          <a:p>
            <a:pPr algn="just" fontAlgn="base">
              <a:lnSpc>
                <a:spcPct val="150000"/>
              </a:lnSpc>
            </a:pPr>
            <a:r>
              <a:rPr lang="en-IN" sz="2400" b="1" dirty="0"/>
              <a:t>map() Function</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53418" y="575468"/>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214355" cy="285866"/>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map() function is a type of higher-order. As mentioned earlier, this function takes another function as a parameter along with a sequence of iterables and returns an output after applying the function to each iterable present in the sequence.</a:t>
              </a:r>
            </a:p>
            <a:p>
              <a:pPr algn="just" fontAlgn="base">
                <a:lnSpc>
                  <a:spcPct val="150000"/>
                </a:lnSpc>
              </a:pPr>
              <a:endParaRPr lang="en-IN" sz="1750" dirty="0"/>
            </a:p>
            <a:p>
              <a:pPr algn="just" fontAlgn="base">
                <a:lnSpc>
                  <a:spcPct val="150000"/>
                </a:lnSpc>
              </a:pPr>
              <a:r>
                <a:rPr lang="en-IN" sz="1750" b="1" dirty="0"/>
                <a:t>Syntax:</a:t>
              </a:r>
            </a:p>
            <a:p>
              <a:pPr algn="just" fontAlgn="base">
                <a:lnSpc>
                  <a:spcPct val="150000"/>
                </a:lnSpc>
              </a:pPr>
              <a:r>
                <a:rPr lang="en-IN" sz="1750" b="1" dirty="0"/>
                <a:t>	map(function, iterables) </a:t>
              </a:r>
            </a:p>
          </p:txBody>
        </p:sp>
      </p:grpSp>
      <p:sp>
        <p:nvSpPr>
          <p:cNvPr id="8" name="object 12"/>
          <p:cNvSpPr txBox="1"/>
          <p:nvPr/>
        </p:nvSpPr>
        <p:spPr>
          <a:xfrm>
            <a:off x="53418" y="3112727"/>
            <a:ext cx="5365747" cy="2827697"/>
          </a:xfrm>
          <a:prstGeom prst="rect">
            <a:avLst/>
          </a:prstGeom>
        </p:spPr>
        <p:txBody>
          <a:bodyPr vert="horz" wrap="square" lIns="0" tIns="0" rIns="0" bIns="0" numCol="1" rtlCol="0">
            <a:spAutoFit/>
          </a:bodyPr>
          <a:lstStyle/>
          <a:p>
            <a:pPr algn="just" fontAlgn="base">
              <a:lnSpc>
                <a:spcPct val="150000"/>
              </a:lnSpc>
            </a:pPr>
            <a:r>
              <a:rPr lang="en-IN" sz="1750" b="1" dirty="0"/>
              <a:t>Example without Map</a:t>
            </a:r>
          </a:p>
          <a:p>
            <a:pPr algn="just" fontAlgn="base">
              <a:lnSpc>
                <a:spcPct val="150000"/>
              </a:lnSpc>
            </a:pPr>
            <a:r>
              <a:rPr lang="en-IN" sz="1750" dirty="0"/>
              <a:t>my_pets = ['</a:t>
            </a:r>
            <a:r>
              <a:rPr lang="en-IN" sz="1750" dirty="0" err="1"/>
              <a:t>alfred</a:t>
            </a:r>
            <a:r>
              <a:rPr lang="en-IN" sz="1750" dirty="0"/>
              <a:t>', '</a:t>
            </a:r>
            <a:r>
              <a:rPr lang="en-IN" sz="1750" dirty="0" err="1"/>
              <a:t>tabitha</a:t>
            </a:r>
            <a:r>
              <a:rPr lang="en-IN" sz="1750" dirty="0"/>
              <a:t>', '</a:t>
            </a:r>
            <a:r>
              <a:rPr lang="en-IN" sz="1750" dirty="0" err="1"/>
              <a:t>william</a:t>
            </a:r>
            <a:r>
              <a:rPr lang="en-IN" sz="1750" dirty="0"/>
              <a:t>', '</a:t>
            </a:r>
            <a:r>
              <a:rPr lang="en-IN" sz="1750" dirty="0" err="1"/>
              <a:t>arla</a:t>
            </a:r>
            <a:r>
              <a:rPr lang="en-IN" sz="1750" dirty="0"/>
              <a:t>']</a:t>
            </a:r>
          </a:p>
          <a:p>
            <a:pPr algn="just" fontAlgn="base">
              <a:lnSpc>
                <a:spcPct val="150000"/>
              </a:lnSpc>
            </a:pPr>
            <a:r>
              <a:rPr lang="en-IN" sz="1750" dirty="0" err="1"/>
              <a:t>uppered_pets</a:t>
            </a:r>
            <a:r>
              <a:rPr lang="en-IN" sz="1750" dirty="0"/>
              <a:t> = []</a:t>
            </a:r>
          </a:p>
          <a:p>
            <a:pPr algn="just" fontAlgn="base">
              <a:lnSpc>
                <a:spcPct val="150000"/>
              </a:lnSpc>
            </a:pPr>
            <a:r>
              <a:rPr lang="en-IN" sz="1750" dirty="0"/>
              <a:t>for pet in my_pets:    </a:t>
            </a:r>
          </a:p>
          <a:p>
            <a:pPr algn="just" fontAlgn="base">
              <a:lnSpc>
                <a:spcPct val="150000"/>
              </a:lnSpc>
            </a:pPr>
            <a:r>
              <a:rPr lang="en-IN" sz="1750" dirty="0"/>
              <a:t>	pet_=</a:t>
            </a:r>
            <a:r>
              <a:rPr lang="en-IN" sz="1750" dirty="0" err="1"/>
              <a:t>pet.upper</a:t>
            </a:r>
            <a:r>
              <a:rPr lang="en-IN" sz="1750" dirty="0"/>
              <a:t>()    </a:t>
            </a:r>
          </a:p>
          <a:p>
            <a:pPr algn="just" fontAlgn="base">
              <a:lnSpc>
                <a:spcPct val="150000"/>
              </a:lnSpc>
            </a:pPr>
            <a:r>
              <a:rPr lang="en-IN" sz="1750" dirty="0"/>
              <a:t>	</a:t>
            </a:r>
            <a:r>
              <a:rPr lang="en-IN" sz="1750" dirty="0" err="1"/>
              <a:t>uppered_pets.append</a:t>
            </a:r>
            <a:r>
              <a:rPr lang="en-IN" sz="1750" dirty="0"/>
              <a:t>(pet_)</a:t>
            </a:r>
          </a:p>
          <a:p>
            <a:pPr algn="just" fontAlgn="base">
              <a:lnSpc>
                <a:spcPct val="150000"/>
              </a:lnSpc>
            </a:pPr>
            <a:r>
              <a:rPr lang="en-IN" sz="1750" dirty="0"/>
              <a:t>print(</a:t>
            </a:r>
            <a:r>
              <a:rPr lang="en-IN" sz="1750" dirty="0" err="1"/>
              <a:t>uppered_pets</a:t>
            </a:r>
            <a:r>
              <a:rPr lang="en-IN" sz="1750" dirty="0"/>
              <a:t>)</a:t>
            </a:r>
          </a:p>
        </p:txBody>
      </p:sp>
      <p:sp>
        <p:nvSpPr>
          <p:cNvPr id="10" name="object 12"/>
          <p:cNvSpPr txBox="1"/>
          <p:nvPr/>
        </p:nvSpPr>
        <p:spPr>
          <a:xfrm>
            <a:off x="5271247" y="3112727"/>
            <a:ext cx="6887675" cy="2827697"/>
          </a:xfrm>
          <a:prstGeom prst="rect">
            <a:avLst/>
          </a:prstGeom>
        </p:spPr>
        <p:txBody>
          <a:bodyPr vert="horz" wrap="square" lIns="0" tIns="0" rIns="0" bIns="0" numCol="1" rtlCol="0">
            <a:spAutoFit/>
          </a:bodyPr>
          <a:lstStyle/>
          <a:p>
            <a:pPr algn="just" fontAlgn="base">
              <a:lnSpc>
                <a:spcPct val="150000"/>
              </a:lnSpc>
            </a:pPr>
            <a:r>
              <a:rPr lang="en-IN" sz="1750" b="1" dirty="0"/>
              <a:t>Example with Map</a:t>
            </a:r>
          </a:p>
          <a:p>
            <a:pPr algn="just" fontAlgn="base">
              <a:lnSpc>
                <a:spcPct val="150000"/>
              </a:lnSpc>
            </a:pPr>
            <a:r>
              <a:rPr lang="en-IN" sz="1750" dirty="0"/>
              <a:t>my_pets = ['</a:t>
            </a:r>
            <a:r>
              <a:rPr lang="en-IN" sz="1750" dirty="0" err="1"/>
              <a:t>alfred</a:t>
            </a:r>
            <a:r>
              <a:rPr lang="en-IN" sz="1750" dirty="0"/>
              <a:t>', '</a:t>
            </a:r>
            <a:r>
              <a:rPr lang="en-IN" sz="1750" dirty="0" err="1"/>
              <a:t>tabitha</a:t>
            </a:r>
            <a:r>
              <a:rPr lang="en-IN" sz="1750" dirty="0"/>
              <a:t>', '</a:t>
            </a:r>
            <a:r>
              <a:rPr lang="en-IN" sz="1750" dirty="0" err="1"/>
              <a:t>william</a:t>
            </a:r>
            <a:r>
              <a:rPr lang="en-IN" sz="1750" dirty="0"/>
              <a:t>', '</a:t>
            </a:r>
            <a:r>
              <a:rPr lang="en-IN" sz="1750" dirty="0" err="1"/>
              <a:t>arla</a:t>
            </a:r>
            <a:r>
              <a:rPr lang="en-IN" sz="1750" dirty="0"/>
              <a:t>']</a:t>
            </a:r>
          </a:p>
          <a:p>
            <a:pPr algn="just" fontAlgn="base">
              <a:lnSpc>
                <a:spcPct val="150000"/>
              </a:lnSpc>
            </a:pPr>
            <a:r>
              <a:rPr lang="en-IN" sz="1750" dirty="0" err="1"/>
              <a:t>uppered_pets</a:t>
            </a:r>
            <a:r>
              <a:rPr lang="en-IN" sz="1750" dirty="0"/>
              <a:t>=list(map(</a:t>
            </a:r>
            <a:r>
              <a:rPr lang="en-IN" sz="1750" dirty="0" err="1"/>
              <a:t>str.upper,my_pets</a:t>
            </a:r>
            <a:r>
              <a:rPr lang="en-IN" sz="1750" dirty="0"/>
              <a:t>)) print(</a:t>
            </a:r>
            <a:r>
              <a:rPr lang="en-IN" sz="1750" dirty="0" err="1"/>
              <a:t>uppered_pets</a:t>
            </a:r>
            <a:r>
              <a:rPr lang="en-IN" sz="1750" dirty="0"/>
              <a:t>)</a:t>
            </a:r>
          </a:p>
          <a:p>
            <a:pPr algn="just" fontAlgn="base">
              <a:lnSpc>
                <a:spcPct val="150000"/>
              </a:lnSpc>
            </a:pPr>
            <a:r>
              <a:rPr lang="en-IN" sz="1750" dirty="0"/>
              <a:t>//map with multiple list as input</a:t>
            </a:r>
          </a:p>
          <a:p>
            <a:pPr algn="just" fontAlgn="base">
              <a:lnSpc>
                <a:spcPct val="150000"/>
              </a:lnSpc>
            </a:pPr>
            <a:r>
              <a:rPr lang="en-IN" sz="1750" dirty="0" err="1"/>
              <a:t>circle_areas</a:t>
            </a:r>
            <a:r>
              <a:rPr lang="en-IN" sz="1750" dirty="0"/>
              <a:t> = [3.56773, 5.57668, 4.00914, 56.24241, 9.01344, 32.00013]</a:t>
            </a:r>
          </a:p>
          <a:p>
            <a:pPr algn="just" fontAlgn="base">
              <a:lnSpc>
                <a:spcPct val="150000"/>
              </a:lnSpc>
            </a:pPr>
            <a:r>
              <a:rPr lang="en-IN" sz="1750" dirty="0"/>
              <a:t>result = list(map(round, </a:t>
            </a:r>
            <a:r>
              <a:rPr lang="en-IN" sz="1750" dirty="0" err="1"/>
              <a:t>circle_areas</a:t>
            </a:r>
            <a:r>
              <a:rPr lang="en-IN" sz="1750" dirty="0"/>
              <a:t>, range(1,7)))</a:t>
            </a:r>
          </a:p>
          <a:p>
            <a:pPr algn="just" fontAlgn="base">
              <a:lnSpc>
                <a:spcPct val="150000"/>
              </a:lnSpc>
            </a:pPr>
            <a:r>
              <a:rPr lang="en-IN" sz="1750" dirty="0"/>
              <a:t>print(result)</a:t>
            </a:r>
          </a:p>
        </p:txBody>
      </p:sp>
    </p:spTree>
    <p:extLst>
      <p:ext uri="{BB962C8B-B14F-4D97-AF65-F5344CB8AC3E}">
        <p14:creationId xmlns:p14="http://schemas.microsoft.com/office/powerpoint/2010/main" val="1533517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filter() Function</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6"/>
            <a:ext cx="12105504" cy="6087390"/>
            <a:chOff x="127862" y="1268442"/>
            <a:chExt cx="9296400" cy="861566"/>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214355" cy="85759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filter extracts each element in the sequence for which the function returns True.</a:t>
              </a:r>
            </a:p>
            <a:p>
              <a:pPr marL="285750" indent="-285750" algn="just" fontAlgn="base">
                <a:lnSpc>
                  <a:spcPct val="150000"/>
                </a:lnSpc>
                <a:buFont typeface="Arial" panose="020B0604020202020204" pitchFamily="34" charset="0"/>
                <a:buChar char="•"/>
              </a:pPr>
              <a:r>
                <a:rPr lang="en-IN" sz="1750" dirty="0"/>
                <a:t>filter(), first of all, requires the function to return </a:t>
              </a:r>
              <a:r>
                <a:rPr lang="en-IN" sz="1750" dirty="0" err="1"/>
                <a:t>boolean</a:t>
              </a:r>
              <a:r>
                <a:rPr lang="en-IN" sz="1750" dirty="0"/>
                <a:t> values (true or false) and then passes each element in the iterable through the function, "filtering" away those that are false</a:t>
              </a:r>
            </a:p>
            <a:p>
              <a:pPr algn="just" fontAlgn="base">
                <a:lnSpc>
                  <a:spcPct val="150000"/>
                </a:lnSpc>
              </a:pPr>
              <a:r>
                <a:rPr lang="en-IN" sz="1750" b="1" dirty="0"/>
                <a:t>Syntax:</a:t>
              </a:r>
            </a:p>
            <a:p>
              <a:pPr algn="just" fontAlgn="base">
                <a:lnSpc>
                  <a:spcPct val="150000"/>
                </a:lnSpc>
              </a:pPr>
              <a:r>
                <a:rPr lang="en-IN" sz="1750" dirty="0"/>
                <a:t>	filter(</a:t>
              </a:r>
              <a:r>
                <a:rPr lang="en-IN" sz="1750" dirty="0" err="1"/>
                <a:t>func</a:t>
              </a:r>
              <a:r>
                <a:rPr lang="en-IN" sz="1750" dirty="0"/>
                <a:t>, iterable)</a:t>
              </a:r>
            </a:p>
            <a:p>
              <a:pPr algn="just" fontAlgn="base">
                <a:lnSpc>
                  <a:spcPct val="150000"/>
                </a:lnSpc>
              </a:pPr>
              <a:r>
                <a:rPr lang="en-IN" sz="1750" b="1" dirty="0"/>
                <a:t>The following points are to be noted regarding filter():</a:t>
              </a:r>
            </a:p>
            <a:p>
              <a:pPr marL="285750" indent="-285750" algn="just" fontAlgn="base">
                <a:lnSpc>
                  <a:spcPct val="150000"/>
                </a:lnSpc>
                <a:buFont typeface="Arial" panose="020B0604020202020204" pitchFamily="34" charset="0"/>
                <a:buChar char="•"/>
              </a:pPr>
              <a:r>
                <a:rPr lang="en-IN" sz="1750" dirty="0"/>
                <a:t>Unlike map(), only one iterable is required.</a:t>
              </a:r>
            </a:p>
            <a:p>
              <a:pPr marL="285750" indent="-285750" algn="just" fontAlgn="base">
                <a:lnSpc>
                  <a:spcPct val="150000"/>
                </a:lnSpc>
                <a:buFont typeface="Arial" panose="020B0604020202020204" pitchFamily="34" charset="0"/>
                <a:buChar char="•"/>
              </a:pPr>
              <a:r>
                <a:rPr lang="en-IN" sz="1750" dirty="0"/>
                <a:t>The </a:t>
              </a:r>
              <a:r>
                <a:rPr lang="en-IN" sz="1750" dirty="0" err="1"/>
                <a:t>func</a:t>
              </a:r>
              <a:r>
                <a:rPr lang="en-IN" sz="1750" dirty="0"/>
                <a:t> argument is required to return a </a:t>
              </a:r>
              <a:r>
                <a:rPr lang="en-IN" sz="1750" dirty="0" err="1"/>
                <a:t>boolean</a:t>
              </a:r>
              <a:r>
                <a:rPr lang="en-IN" sz="1750" dirty="0"/>
                <a:t> type. If it doesn't, filter simply returns the iterable passed to it. Also, as only one iterable is required, it's implicit that </a:t>
              </a:r>
              <a:r>
                <a:rPr lang="en-IN" sz="1750" dirty="0" err="1"/>
                <a:t>func</a:t>
              </a:r>
              <a:r>
                <a:rPr lang="en-IN" sz="1750" dirty="0"/>
                <a:t> must only take one argument.</a:t>
              </a:r>
            </a:p>
            <a:p>
              <a:pPr marL="285750" indent="-285750" algn="just" fontAlgn="base">
                <a:lnSpc>
                  <a:spcPct val="150000"/>
                </a:lnSpc>
                <a:buFont typeface="Arial" panose="020B0604020202020204" pitchFamily="34" charset="0"/>
                <a:buChar char="•"/>
              </a:pPr>
              <a:r>
                <a:rPr lang="en-IN" sz="1750" dirty="0"/>
                <a:t>filter passes each element in the iterable through </a:t>
              </a:r>
              <a:r>
                <a:rPr lang="en-IN" sz="1750" dirty="0" err="1"/>
                <a:t>func</a:t>
              </a:r>
              <a:r>
                <a:rPr lang="en-IN" sz="1750" dirty="0"/>
                <a:t> and returns only the ones that evaluate to true. I mean, it's right there in the name -- a "filter".</a:t>
              </a:r>
            </a:p>
            <a:p>
              <a:pPr algn="just" fontAlgn="base">
                <a:lnSpc>
                  <a:spcPct val="150000"/>
                </a:lnSpc>
              </a:pPr>
              <a:r>
                <a:rPr lang="en-IN" sz="1750" b="1" dirty="0"/>
                <a:t>Example:</a:t>
              </a:r>
            </a:p>
            <a:p>
              <a:pPr algn="just" fontAlgn="base">
                <a:lnSpc>
                  <a:spcPct val="150000"/>
                </a:lnSpc>
              </a:pPr>
              <a:r>
                <a:rPr lang="en-IN" sz="1750" dirty="0"/>
                <a:t>def </a:t>
              </a:r>
              <a:r>
                <a:rPr lang="en-IN" sz="1750" dirty="0" err="1"/>
                <a:t>isOdd</a:t>
              </a:r>
              <a:r>
                <a:rPr lang="en-IN" sz="1750" dirty="0"/>
                <a:t>(x): return x % 2 == 1</a:t>
              </a:r>
            </a:p>
            <a:p>
              <a:pPr algn="just" fontAlgn="base">
                <a:lnSpc>
                  <a:spcPct val="150000"/>
                </a:lnSpc>
              </a:pPr>
              <a:r>
                <a:rPr lang="en-IN" sz="1750" dirty="0"/>
                <a:t>filter(</a:t>
              </a:r>
              <a:r>
                <a:rPr lang="en-IN" sz="1750" dirty="0" err="1"/>
                <a:t>isOdd</a:t>
              </a:r>
              <a:r>
                <a:rPr lang="en-IN" sz="1750" dirty="0"/>
                <a:t>, [1, 2, 3, 4])</a:t>
              </a:r>
            </a:p>
            <a:p>
              <a:pPr algn="just" fontAlgn="base">
                <a:lnSpc>
                  <a:spcPct val="150000"/>
                </a:lnSpc>
              </a:pPr>
              <a:r>
                <a:rPr lang="en-IN" sz="1750" dirty="0"/>
                <a:t># output ---&gt;  [1, 3]</a:t>
              </a:r>
            </a:p>
          </p:txBody>
        </p:sp>
      </p:grpSp>
    </p:spTree>
    <p:extLst>
      <p:ext uri="{BB962C8B-B14F-4D97-AF65-F5344CB8AC3E}">
        <p14:creationId xmlns:p14="http://schemas.microsoft.com/office/powerpoint/2010/main" val="4212600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filter() Function</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4"/>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214355" cy="400212"/>
            </a:xfrm>
            <a:prstGeom prst="rect">
              <a:avLst/>
            </a:prstGeom>
          </p:spPr>
          <p:txBody>
            <a:bodyPr vert="horz" wrap="square" lIns="0" tIns="0" rIns="0" bIns="0" numCol="1" rtlCol="0">
              <a:spAutoFit/>
            </a:bodyPr>
            <a:lstStyle/>
            <a:p>
              <a:pPr algn="just" fontAlgn="base">
                <a:lnSpc>
                  <a:spcPct val="150000"/>
                </a:lnSpc>
              </a:pPr>
              <a:r>
                <a:rPr lang="en-IN" sz="1750" dirty="0"/>
                <a:t>Example:</a:t>
              </a:r>
            </a:p>
            <a:p>
              <a:pPr algn="just" fontAlgn="base">
                <a:lnSpc>
                  <a:spcPct val="150000"/>
                </a:lnSpc>
              </a:pPr>
              <a:r>
                <a:rPr lang="en-IN" sz="1750" dirty="0"/>
                <a:t># Python 3</a:t>
              </a:r>
            </a:p>
            <a:p>
              <a:pPr algn="just" fontAlgn="base">
                <a:lnSpc>
                  <a:spcPct val="150000"/>
                </a:lnSpc>
              </a:pPr>
              <a:r>
                <a:rPr lang="en-IN" sz="1750" dirty="0"/>
                <a:t>scores = [66, 90, 68, 59, 76, 60, 88, 74, 81, 65]</a:t>
              </a:r>
            </a:p>
            <a:p>
              <a:pPr algn="just" fontAlgn="base">
                <a:lnSpc>
                  <a:spcPct val="150000"/>
                </a:lnSpc>
              </a:pPr>
              <a:r>
                <a:rPr lang="en-IN" sz="1750" dirty="0"/>
                <a:t>def </a:t>
              </a:r>
              <a:r>
                <a:rPr lang="en-IN" sz="1750" dirty="0" err="1"/>
                <a:t>is_A_student</a:t>
              </a:r>
              <a:r>
                <a:rPr lang="en-IN" sz="1750" dirty="0"/>
                <a:t>(score):</a:t>
              </a:r>
            </a:p>
            <a:p>
              <a:pPr algn="just" fontAlgn="base">
                <a:lnSpc>
                  <a:spcPct val="150000"/>
                </a:lnSpc>
              </a:pPr>
              <a:r>
                <a:rPr lang="en-IN" sz="1750" dirty="0"/>
                <a:t>    return score &gt; 75</a:t>
              </a:r>
            </a:p>
            <a:p>
              <a:pPr algn="just" fontAlgn="base">
                <a:lnSpc>
                  <a:spcPct val="150000"/>
                </a:lnSpc>
              </a:pPr>
              <a:r>
                <a:rPr lang="en-IN" sz="1750" dirty="0"/>
                <a:t>over_75 = list(filter(</a:t>
              </a:r>
              <a:r>
                <a:rPr lang="en-IN" sz="1750" dirty="0" err="1"/>
                <a:t>is_A_student</a:t>
              </a:r>
              <a:r>
                <a:rPr lang="en-IN" sz="1750" dirty="0"/>
                <a:t>, scores))</a:t>
              </a:r>
            </a:p>
            <a:p>
              <a:pPr algn="just" fontAlgn="base">
                <a:lnSpc>
                  <a:spcPct val="150000"/>
                </a:lnSpc>
              </a:pPr>
              <a:r>
                <a:rPr lang="en-IN" sz="1750" dirty="0"/>
                <a:t>print(over_75)</a:t>
              </a:r>
            </a:p>
          </p:txBody>
        </p:sp>
      </p:grpSp>
      <p:pic>
        <p:nvPicPr>
          <p:cNvPr id="4" name="Picture 3"/>
          <p:cNvPicPr>
            <a:picLocks noChangeAspect="1"/>
          </p:cNvPicPr>
          <p:nvPr/>
        </p:nvPicPr>
        <p:blipFill>
          <a:blip r:embed="rId3"/>
          <a:stretch>
            <a:fillRect/>
          </a:stretch>
        </p:blipFill>
        <p:spPr>
          <a:xfrm>
            <a:off x="6263249" y="615000"/>
            <a:ext cx="5637400" cy="2218984"/>
          </a:xfrm>
          <a:prstGeom prst="rect">
            <a:avLst/>
          </a:prstGeom>
        </p:spPr>
      </p:pic>
      <p:pic>
        <p:nvPicPr>
          <p:cNvPr id="10" name="Content Placeholder 3"/>
          <p:cNvPicPr>
            <a:picLocks noGrp="1" noChangeAspect="1"/>
          </p:cNvPicPr>
          <p:nvPr>
            <p:ph idx="1"/>
          </p:nvPr>
        </p:nvPicPr>
        <p:blipFill>
          <a:blip r:embed="rId4"/>
          <a:stretch>
            <a:fillRect/>
          </a:stretch>
        </p:blipFill>
        <p:spPr>
          <a:xfrm>
            <a:off x="106837" y="3442695"/>
            <a:ext cx="3806257" cy="3002118"/>
          </a:xfrm>
          <a:prstGeom prst="rect">
            <a:avLst/>
          </a:prstGeom>
        </p:spPr>
      </p:pic>
      <p:pic>
        <p:nvPicPr>
          <p:cNvPr id="5" name="Picture 4"/>
          <p:cNvPicPr>
            <a:picLocks noChangeAspect="1"/>
          </p:cNvPicPr>
          <p:nvPr/>
        </p:nvPicPr>
        <p:blipFill>
          <a:blip r:embed="rId5"/>
          <a:stretch>
            <a:fillRect/>
          </a:stretch>
        </p:blipFill>
        <p:spPr>
          <a:xfrm>
            <a:off x="6096000" y="2907969"/>
            <a:ext cx="4571553" cy="3567444"/>
          </a:xfrm>
          <a:prstGeom prst="rect">
            <a:avLst/>
          </a:prstGeom>
        </p:spPr>
      </p:pic>
    </p:spTree>
    <p:extLst>
      <p:ext uri="{BB962C8B-B14F-4D97-AF65-F5344CB8AC3E}">
        <p14:creationId xmlns:p14="http://schemas.microsoft.com/office/powerpoint/2010/main" val="1321363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553998"/>
          </a:xfrm>
          <a:prstGeom prst="rect">
            <a:avLst/>
          </a:prstGeom>
        </p:spPr>
        <p:txBody>
          <a:bodyPr vert="horz" wrap="square" lIns="0" tIns="0" rIns="0" bIns="0" rtlCol="0">
            <a:spAutoFit/>
          </a:bodyPr>
          <a:lstStyle/>
          <a:p>
            <a:pPr algn="just" fontAlgn="base">
              <a:lnSpc>
                <a:spcPct val="150000"/>
              </a:lnSpc>
            </a:pPr>
            <a:r>
              <a:rPr lang="en-IN" sz="2400" b="1" dirty="0"/>
              <a:t>reduce() Function</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7"/>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214355" cy="80042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reduce, combines the elements of the sequence together, using a binary function. In addition to the function and the list, it also takes an initial value that initializes the reduction, and that ends up being the return value if the list is empty.</a:t>
              </a:r>
            </a:p>
            <a:p>
              <a:pPr marL="285750" indent="-285750" algn="just" fontAlgn="base">
                <a:lnSpc>
                  <a:spcPct val="150000"/>
                </a:lnSpc>
                <a:buFont typeface="Arial" panose="020B0604020202020204" pitchFamily="34" charset="0"/>
                <a:buChar char="•"/>
              </a:pPr>
              <a:r>
                <a:rPr lang="en-IN" sz="1750" dirty="0"/>
                <a:t>The “reduce” function will transform a given list into a single value by applying a given function continuously to all the elements. It basically keeps operating on pairs of elements until there are no more elements left. </a:t>
              </a:r>
            </a:p>
            <a:p>
              <a:pPr marL="285750" indent="-285750" algn="just" fontAlgn="base">
                <a:lnSpc>
                  <a:spcPct val="150000"/>
                </a:lnSpc>
                <a:buFont typeface="Arial" panose="020B0604020202020204" pitchFamily="34" charset="0"/>
                <a:buChar char="•"/>
              </a:pPr>
              <a:r>
                <a:rPr lang="en-IN" sz="1750" dirty="0"/>
                <a:t>reduce applies a function of two arguments cumulatively to the elements of an iterable, optionally starting with an initial argument</a:t>
              </a:r>
            </a:p>
            <a:p>
              <a:pPr algn="just" fontAlgn="base">
                <a:lnSpc>
                  <a:spcPct val="150000"/>
                </a:lnSpc>
              </a:pPr>
              <a:r>
                <a:rPr lang="en-IN" sz="1750" b="1" dirty="0"/>
                <a:t>Syntax:</a:t>
              </a:r>
            </a:p>
            <a:p>
              <a:pPr algn="just" fontAlgn="base">
                <a:lnSpc>
                  <a:spcPct val="150000"/>
                </a:lnSpc>
              </a:pPr>
              <a:r>
                <a:rPr lang="en-IN" sz="1750" dirty="0"/>
                <a:t>	reduce(</a:t>
              </a:r>
              <a:r>
                <a:rPr lang="en-IN" sz="1750" dirty="0" err="1"/>
                <a:t>func</a:t>
              </a:r>
              <a:r>
                <a:rPr lang="en-IN" sz="1750" dirty="0"/>
                <a:t>, iterable[, initial])</a:t>
              </a:r>
            </a:p>
            <a:p>
              <a:pPr algn="just" fontAlgn="base">
                <a:lnSpc>
                  <a:spcPct val="150000"/>
                </a:lnSpc>
              </a:pPr>
              <a:r>
                <a:rPr lang="en-IN" sz="1750" b="1" dirty="0"/>
                <a:t>Example:</a:t>
              </a:r>
            </a:p>
            <a:p>
              <a:pPr algn="just" fontAlgn="base">
                <a:lnSpc>
                  <a:spcPct val="150000"/>
                </a:lnSpc>
              </a:pPr>
              <a:r>
                <a:rPr lang="en-IN" sz="1750" dirty="0"/>
                <a:t>reduce(lambda </a:t>
              </a:r>
              <a:r>
                <a:rPr lang="en-IN" sz="1750" dirty="0" err="1"/>
                <a:t>s,x</a:t>
              </a:r>
              <a:r>
                <a:rPr lang="en-IN" sz="1750" dirty="0"/>
                <a:t>: </a:t>
              </a:r>
              <a:r>
                <a:rPr lang="en-IN" sz="1750" dirty="0" err="1"/>
                <a:t>s+str</a:t>
              </a:r>
              <a:r>
                <a:rPr lang="en-IN" sz="1750" dirty="0"/>
                <a:t>(x), [1, 2, 3, 4], '') </a:t>
              </a:r>
            </a:p>
            <a:p>
              <a:pPr algn="just" fontAlgn="base">
                <a:lnSpc>
                  <a:spcPct val="150000"/>
                </a:lnSpc>
              </a:pPr>
              <a:r>
                <a:rPr lang="en-IN" sz="1750" dirty="0"/>
                <a:t>#output '1234‘</a:t>
              </a:r>
            </a:p>
            <a:p>
              <a:pPr algn="just" fontAlgn="base">
                <a:lnSpc>
                  <a:spcPct val="150000"/>
                </a:lnSpc>
              </a:pPr>
              <a:r>
                <a:rPr lang="en-IN" sz="1750" dirty="0" err="1"/>
                <a:t>my_list</a:t>
              </a:r>
              <a:r>
                <a:rPr lang="en-IN" sz="1750" dirty="0"/>
                <a:t> = [3,8,4,9,5]</a:t>
              </a:r>
            </a:p>
            <a:p>
              <a:pPr algn="just" fontAlgn="base">
                <a:lnSpc>
                  <a:spcPct val="150000"/>
                </a:lnSpc>
              </a:pPr>
              <a:r>
                <a:rPr lang="en-IN" sz="1750" dirty="0"/>
                <a:t>reduce(lambda a, b: a * b, </a:t>
              </a:r>
              <a:r>
                <a:rPr lang="en-IN" sz="1750" dirty="0" err="1"/>
                <a:t>my_list</a:t>
              </a:r>
              <a:r>
                <a:rPr lang="en-IN" sz="1750" dirty="0"/>
                <a:t>)</a:t>
              </a:r>
            </a:p>
            <a:p>
              <a:pPr algn="just" fontAlgn="base">
                <a:lnSpc>
                  <a:spcPct val="150000"/>
                </a:lnSpc>
              </a:pPr>
              <a:r>
                <a:rPr lang="en-IN" sz="1750" dirty="0"/>
                <a:t>#output 4320 ( 3*8*4*9*5)</a:t>
              </a:r>
            </a:p>
          </p:txBody>
        </p:sp>
      </p:grpSp>
      <p:sp>
        <p:nvSpPr>
          <p:cNvPr id="10" name="object 12"/>
          <p:cNvSpPr txBox="1"/>
          <p:nvPr/>
        </p:nvSpPr>
        <p:spPr>
          <a:xfrm>
            <a:off x="4973242" y="2884126"/>
            <a:ext cx="7207622" cy="3635611"/>
          </a:xfrm>
          <a:prstGeom prst="rect">
            <a:avLst/>
          </a:prstGeom>
        </p:spPr>
        <p:txBody>
          <a:bodyPr vert="horz" wrap="square" lIns="0" tIns="0" rIns="0" bIns="0" numCol="1" rtlCol="0">
            <a:spAutoFit/>
          </a:bodyPr>
          <a:lstStyle/>
          <a:p>
            <a:pPr algn="just" fontAlgn="base">
              <a:lnSpc>
                <a:spcPct val="150000"/>
              </a:lnSpc>
            </a:pPr>
            <a:r>
              <a:rPr lang="en-IN" sz="1750" dirty="0"/>
              <a:t>from </a:t>
            </a:r>
            <a:r>
              <a:rPr lang="en-IN" sz="1750" dirty="0" err="1"/>
              <a:t>functools</a:t>
            </a:r>
            <a:r>
              <a:rPr lang="en-IN" sz="1750" dirty="0"/>
              <a:t> import reduce</a:t>
            </a:r>
          </a:p>
          <a:p>
            <a:pPr algn="just" fontAlgn="base">
              <a:lnSpc>
                <a:spcPct val="150000"/>
              </a:lnSpc>
            </a:pPr>
            <a:r>
              <a:rPr lang="en-IN" sz="1750" dirty="0"/>
              <a:t>y = filter(lambda x: (x&gt;=3), (1,2,3,4))</a:t>
            </a:r>
          </a:p>
          <a:p>
            <a:pPr algn="just" fontAlgn="base">
              <a:lnSpc>
                <a:spcPct val="150000"/>
              </a:lnSpc>
            </a:pPr>
            <a:r>
              <a:rPr lang="en-IN" sz="1750" dirty="0"/>
              <a:t>print(list(y))</a:t>
            </a:r>
          </a:p>
          <a:p>
            <a:pPr algn="just" fontAlgn="base">
              <a:lnSpc>
                <a:spcPct val="150000"/>
              </a:lnSpc>
            </a:pPr>
            <a:endParaRPr lang="en-IN" sz="1750" dirty="0"/>
          </a:p>
          <a:p>
            <a:pPr algn="just" fontAlgn="base">
              <a:lnSpc>
                <a:spcPct val="150000"/>
              </a:lnSpc>
            </a:pPr>
            <a:r>
              <a:rPr lang="en-IN" sz="1750" dirty="0"/>
              <a:t>reduce(lambda </a:t>
            </a:r>
            <a:r>
              <a:rPr lang="en-IN" sz="1750" dirty="0" err="1"/>
              <a:t>a,b</a:t>
            </a:r>
            <a:r>
              <a:rPr lang="en-IN" sz="1750" dirty="0"/>
              <a:t>: </a:t>
            </a:r>
            <a:r>
              <a:rPr lang="en-IN" sz="1750" dirty="0" err="1"/>
              <a:t>a+b</a:t>
            </a:r>
            <a:r>
              <a:rPr lang="en-IN" sz="1750" dirty="0"/>
              <a:t>,[23,21,45,98])</a:t>
            </a:r>
          </a:p>
          <a:p>
            <a:pPr algn="just" fontAlgn="base">
              <a:lnSpc>
                <a:spcPct val="150000"/>
              </a:lnSpc>
            </a:pPr>
            <a:endParaRPr lang="en-IN" sz="1750" dirty="0"/>
          </a:p>
          <a:p>
            <a:pPr algn="just" fontAlgn="base">
              <a:lnSpc>
                <a:spcPct val="150000"/>
              </a:lnSpc>
            </a:pPr>
            <a:r>
              <a:rPr lang="es-ES" sz="1750" dirty="0" err="1"/>
              <a:t>nums</a:t>
            </a:r>
            <a:r>
              <a:rPr lang="es-ES" sz="1750" dirty="0"/>
              <a:t> = [92, 27, 63, 43, 88, 8, 38, 91, 47, 74, 18, 16,</a:t>
            </a:r>
          </a:p>
          <a:p>
            <a:pPr algn="just" fontAlgn="base">
              <a:lnSpc>
                <a:spcPct val="150000"/>
              </a:lnSpc>
            </a:pPr>
            <a:r>
              <a:rPr lang="es-ES" sz="1750" dirty="0"/>
              <a:t>        29, 21, 60, 27, 62, 59, 86, 56]</a:t>
            </a:r>
          </a:p>
          <a:p>
            <a:pPr algn="just" fontAlgn="base">
              <a:lnSpc>
                <a:spcPct val="150000"/>
              </a:lnSpc>
            </a:pPr>
            <a:r>
              <a:rPr lang="es-ES" sz="1750" dirty="0"/>
              <a:t>sum = reduce(lambda x, y : x + y, </a:t>
            </a:r>
            <a:r>
              <a:rPr lang="es-ES" sz="1750" dirty="0" err="1"/>
              <a:t>nums</a:t>
            </a:r>
            <a:r>
              <a:rPr lang="es-ES" sz="1750" dirty="0"/>
              <a:t>) / </a:t>
            </a:r>
            <a:r>
              <a:rPr lang="es-ES" sz="1750" dirty="0" err="1"/>
              <a:t>len</a:t>
            </a:r>
            <a:r>
              <a:rPr lang="es-ES" sz="1750" dirty="0"/>
              <a:t>(</a:t>
            </a:r>
            <a:r>
              <a:rPr lang="es-ES" sz="1750" dirty="0" err="1"/>
              <a:t>nums</a:t>
            </a:r>
            <a:r>
              <a:rPr lang="es-ES" sz="1750" dirty="0"/>
              <a:t>)</a:t>
            </a:r>
            <a:endParaRPr lang="en-IN" sz="1750" dirty="0"/>
          </a:p>
        </p:txBody>
      </p:sp>
    </p:spTree>
    <p:extLst>
      <p:ext uri="{BB962C8B-B14F-4D97-AF65-F5344CB8AC3E}">
        <p14:creationId xmlns:p14="http://schemas.microsoft.com/office/powerpoint/2010/main" val="3518518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553998"/>
          </a:xfrm>
          <a:prstGeom prst="rect">
            <a:avLst/>
          </a:prstGeom>
        </p:spPr>
        <p:txBody>
          <a:bodyPr vert="horz" wrap="square" lIns="0" tIns="0" rIns="0" bIns="0" rtlCol="0">
            <a:spAutoFit/>
          </a:bodyPr>
          <a:lstStyle/>
          <a:p>
            <a:pPr algn="just" fontAlgn="base">
              <a:lnSpc>
                <a:spcPct val="150000"/>
              </a:lnSpc>
            </a:pPr>
            <a:r>
              <a:rPr lang="en-IN" sz="2400" b="1" dirty="0"/>
              <a:t>map(), filter() and reduce() Function</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7"/>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214355" cy="514559"/>
            </a:xfrm>
            <a:prstGeom prst="rect">
              <a:avLst/>
            </a:prstGeom>
          </p:spPr>
          <p:txBody>
            <a:bodyPr vert="horz" wrap="square" lIns="0" tIns="0" rIns="0" bIns="0" numCol="1" rtlCol="0">
              <a:spAutoFit/>
            </a:bodyPr>
            <a:lstStyle/>
            <a:p>
              <a:pPr algn="just" fontAlgn="base">
                <a:lnSpc>
                  <a:spcPct val="150000"/>
                </a:lnSpc>
              </a:pPr>
              <a:r>
                <a:rPr lang="en-IN" sz="1750" dirty="0"/>
                <a:t>Using filter() within map():</a:t>
              </a:r>
            </a:p>
            <a:p>
              <a:pPr algn="just" fontAlgn="base">
                <a:lnSpc>
                  <a:spcPct val="150000"/>
                </a:lnSpc>
              </a:pPr>
              <a:r>
                <a:rPr lang="en-IN" sz="1750" dirty="0"/>
                <a:t>c = map(lambda x:x+x,filter(lambda x: (x&gt;=3), (1,2,3,4)))</a:t>
              </a:r>
            </a:p>
            <a:p>
              <a:pPr algn="just" fontAlgn="base">
                <a:lnSpc>
                  <a:spcPct val="150000"/>
                </a:lnSpc>
              </a:pPr>
              <a:r>
                <a:rPr lang="en-IN" sz="1750" dirty="0"/>
                <a:t>print(list(c))</a:t>
              </a:r>
            </a:p>
            <a:p>
              <a:pPr algn="just" fontAlgn="base">
                <a:lnSpc>
                  <a:spcPct val="150000"/>
                </a:lnSpc>
              </a:pPr>
              <a:r>
                <a:rPr lang="en-IN" sz="1750" dirty="0"/>
                <a:t>Using map() within filter():</a:t>
              </a:r>
            </a:p>
            <a:p>
              <a:pPr algn="just" fontAlgn="base">
                <a:lnSpc>
                  <a:spcPct val="150000"/>
                </a:lnSpc>
              </a:pPr>
              <a:r>
                <a:rPr lang="en-IN" sz="1750" dirty="0"/>
                <a:t>c = filter(lambda x: (x&gt;=3),map(lambda x:x+x, (1,2,3,4))) #lambda x: (x&gt;=3)</a:t>
              </a:r>
            </a:p>
            <a:p>
              <a:pPr algn="just" fontAlgn="base">
                <a:lnSpc>
                  <a:spcPct val="150000"/>
                </a:lnSpc>
              </a:pPr>
              <a:r>
                <a:rPr lang="en-IN" sz="1750" dirty="0"/>
                <a:t>print(list(c))</a:t>
              </a:r>
            </a:p>
            <a:p>
              <a:pPr algn="just" fontAlgn="base">
                <a:lnSpc>
                  <a:spcPct val="150000"/>
                </a:lnSpc>
              </a:pPr>
              <a:r>
                <a:rPr lang="en-IN" sz="1750" dirty="0"/>
                <a:t>Using map() and filter() within reduce():</a:t>
              </a:r>
            </a:p>
            <a:p>
              <a:pPr algn="just" fontAlgn="base">
                <a:lnSpc>
                  <a:spcPct val="150000"/>
                </a:lnSpc>
              </a:pPr>
              <a:r>
                <a:rPr lang="es-ES" sz="1750" dirty="0"/>
                <a:t>d = reduce(lambda </a:t>
              </a:r>
              <a:r>
                <a:rPr lang="es-ES" sz="1750" dirty="0" err="1"/>
                <a:t>x,y</a:t>
              </a:r>
              <a:r>
                <a:rPr lang="es-ES" sz="1750" dirty="0"/>
                <a:t>: </a:t>
              </a:r>
              <a:r>
                <a:rPr lang="es-ES" sz="1750" dirty="0" err="1"/>
                <a:t>x+y,map</a:t>
              </a:r>
              <a:r>
                <a:rPr lang="es-ES" sz="1750" dirty="0"/>
                <a:t>(lambda x:x+x,filter(lambda x: (x&gt;=3), (1,2,3,4)))) </a:t>
              </a:r>
            </a:p>
            <a:p>
              <a:pPr algn="just" fontAlgn="base">
                <a:lnSpc>
                  <a:spcPct val="150000"/>
                </a:lnSpc>
              </a:pPr>
              <a:r>
                <a:rPr lang="es-ES" sz="1750" dirty="0" err="1"/>
                <a:t>print</a:t>
              </a:r>
              <a:r>
                <a:rPr lang="es-ES" sz="1750" dirty="0"/>
                <a:t>(d)</a:t>
              </a:r>
              <a:endParaRPr lang="en-IN" sz="1750" dirty="0"/>
            </a:p>
          </p:txBody>
        </p:sp>
      </p:grpSp>
    </p:spTree>
    <p:extLst>
      <p:ext uri="{BB962C8B-B14F-4D97-AF65-F5344CB8AC3E}">
        <p14:creationId xmlns:p14="http://schemas.microsoft.com/office/powerpoint/2010/main" val="100336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553998"/>
          </a:xfrm>
          <a:prstGeom prst="rect">
            <a:avLst/>
          </a:prstGeom>
        </p:spPr>
        <p:txBody>
          <a:bodyPr vert="horz" wrap="square" lIns="0" tIns="0" rIns="0" bIns="0" rtlCol="0">
            <a:spAutoFit/>
          </a:bodyPr>
          <a:lstStyle/>
          <a:p>
            <a:pPr algn="just" fontAlgn="base">
              <a:lnSpc>
                <a:spcPct val="150000"/>
              </a:lnSpc>
            </a:pPr>
            <a:r>
              <a:rPr lang="en-IN" sz="2400" b="1" dirty="0"/>
              <a:t>map(), filter() and reduce() Function</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7"/>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214355" cy="743251"/>
            </a:xfrm>
            <a:prstGeom prst="rect">
              <a:avLst/>
            </a:prstGeom>
          </p:spPr>
          <p:txBody>
            <a:bodyPr vert="horz" wrap="square" lIns="0" tIns="0" rIns="0" bIns="0" numCol="1" rtlCol="0">
              <a:spAutoFit/>
            </a:bodyPr>
            <a:lstStyle/>
            <a:p>
              <a:pPr algn="just" fontAlgn="base">
                <a:lnSpc>
                  <a:spcPct val="150000"/>
                </a:lnSpc>
              </a:pPr>
              <a:r>
                <a:rPr lang="en-IN" sz="1750" dirty="0"/>
                <a:t>from </a:t>
              </a:r>
              <a:r>
                <a:rPr lang="en-IN" sz="1750" dirty="0" err="1"/>
                <a:t>functools</a:t>
              </a:r>
              <a:r>
                <a:rPr lang="en-IN" sz="1750" dirty="0"/>
                <a:t> import reduce </a:t>
              </a:r>
            </a:p>
            <a:p>
              <a:pPr algn="just" fontAlgn="base">
                <a:lnSpc>
                  <a:spcPct val="150000"/>
                </a:lnSpc>
              </a:pPr>
              <a:r>
                <a:rPr lang="en-IN" sz="1750" b="1" dirty="0"/>
                <a:t># Use map to print the square of each numbers rounded# to two decimal places </a:t>
              </a:r>
            </a:p>
            <a:p>
              <a:pPr algn="just" fontAlgn="base">
                <a:lnSpc>
                  <a:spcPct val="150000"/>
                </a:lnSpc>
              </a:pPr>
              <a:r>
                <a:rPr lang="en-IN" sz="1750" dirty="0" err="1"/>
                <a:t>my_floats</a:t>
              </a:r>
              <a:r>
                <a:rPr lang="en-IN" sz="1750" dirty="0"/>
                <a:t> = [4.35, 6.09, 3.25, 9.77, 2.16, 8.88, 4.59]</a:t>
              </a:r>
            </a:p>
            <a:p>
              <a:pPr algn="just" fontAlgn="base">
                <a:lnSpc>
                  <a:spcPct val="150000"/>
                </a:lnSpc>
              </a:pPr>
              <a:r>
                <a:rPr lang="en-IN" sz="1750" b="1" dirty="0"/>
                <a:t># Use filter to print only the names that are less than or equal to seven letters</a:t>
              </a:r>
            </a:p>
            <a:p>
              <a:pPr algn="just" fontAlgn="base">
                <a:lnSpc>
                  <a:spcPct val="150000"/>
                </a:lnSpc>
              </a:pPr>
              <a:r>
                <a:rPr lang="en-IN" sz="1750" dirty="0" err="1"/>
                <a:t>my_names</a:t>
              </a:r>
              <a:r>
                <a:rPr lang="en-IN" sz="1750" dirty="0"/>
                <a:t> = ["</a:t>
              </a:r>
              <a:r>
                <a:rPr lang="en-IN" sz="1750" dirty="0" err="1"/>
                <a:t>olumide</a:t>
              </a:r>
              <a:r>
                <a:rPr lang="en-IN" sz="1750" dirty="0"/>
                <a:t>", "</a:t>
              </a:r>
              <a:r>
                <a:rPr lang="en-IN" sz="1750" dirty="0" err="1"/>
                <a:t>akinremi</a:t>
              </a:r>
              <a:r>
                <a:rPr lang="en-IN" sz="1750" dirty="0"/>
                <a:t>", "</a:t>
              </a:r>
              <a:r>
                <a:rPr lang="en-IN" sz="1750" dirty="0" err="1"/>
                <a:t>josiah</a:t>
              </a:r>
              <a:r>
                <a:rPr lang="en-IN" sz="1750" dirty="0"/>
                <a:t>", "</a:t>
              </a:r>
              <a:r>
                <a:rPr lang="en-IN" sz="1750" dirty="0" err="1"/>
                <a:t>temidayo</a:t>
              </a:r>
              <a:r>
                <a:rPr lang="en-IN" sz="1750" dirty="0"/>
                <a:t>", "</a:t>
              </a:r>
              <a:r>
                <a:rPr lang="en-IN" sz="1750" dirty="0" err="1"/>
                <a:t>omoseun</a:t>
              </a:r>
              <a:r>
                <a:rPr lang="en-IN" sz="1750" dirty="0"/>
                <a:t>"]</a:t>
              </a:r>
            </a:p>
            <a:p>
              <a:pPr algn="just" fontAlgn="base">
                <a:lnSpc>
                  <a:spcPct val="150000"/>
                </a:lnSpc>
              </a:pPr>
              <a:r>
                <a:rPr lang="en-IN" sz="1750" b="1" dirty="0"/>
                <a:t># Use reduce to print the product of these numbers</a:t>
              </a:r>
            </a:p>
            <a:p>
              <a:pPr algn="just" fontAlgn="base">
                <a:lnSpc>
                  <a:spcPct val="150000"/>
                </a:lnSpc>
              </a:pPr>
              <a:r>
                <a:rPr lang="en-IN" sz="1750" dirty="0" err="1"/>
                <a:t>my_numbers</a:t>
              </a:r>
              <a:r>
                <a:rPr lang="en-IN" sz="1750" dirty="0"/>
                <a:t> = [4, 6, 9, 23, 5]</a:t>
              </a:r>
            </a:p>
            <a:p>
              <a:pPr algn="just" fontAlgn="base">
                <a:lnSpc>
                  <a:spcPct val="150000"/>
                </a:lnSpc>
              </a:pPr>
              <a:r>
                <a:rPr lang="en-IN" sz="1750" dirty="0" err="1"/>
                <a:t>map_result</a:t>
              </a:r>
              <a:r>
                <a:rPr lang="en-IN" sz="1750" dirty="0"/>
                <a:t> = list(map(lambda x: round(x ** 2, 3), </a:t>
              </a:r>
              <a:r>
                <a:rPr lang="en-IN" sz="1750" dirty="0" err="1"/>
                <a:t>my_floats</a:t>
              </a:r>
              <a:r>
                <a:rPr lang="en-IN" sz="1750" dirty="0"/>
                <a:t>))</a:t>
              </a:r>
            </a:p>
            <a:p>
              <a:pPr algn="just" fontAlgn="base">
                <a:lnSpc>
                  <a:spcPct val="150000"/>
                </a:lnSpc>
              </a:pPr>
              <a:r>
                <a:rPr lang="en-IN" sz="1750" dirty="0" err="1"/>
                <a:t>filter_result</a:t>
              </a:r>
              <a:r>
                <a:rPr lang="en-IN" sz="1750" dirty="0"/>
                <a:t> = list(filter(lambda name: </a:t>
              </a:r>
              <a:r>
                <a:rPr lang="en-IN" sz="1750" dirty="0" err="1"/>
                <a:t>len</a:t>
              </a:r>
              <a:r>
                <a:rPr lang="en-IN" sz="1750" dirty="0"/>
                <a:t>(name) &lt;= 7, </a:t>
              </a:r>
              <a:r>
                <a:rPr lang="en-IN" sz="1750" dirty="0" err="1"/>
                <a:t>my_names</a:t>
              </a:r>
              <a:r>
                <a:rPr lang="en-IN" sz="1750" dirty="0"/>
                <a:t>))</a:t>
              </a:r>
            </a:p>
            <a:p>
              <a:pPr algn="just" fontAlgn="base">
                <a:lnSpc>
                  <a:spcPct val="150000"/>
                </a:lnSpc>
              </a:pPr>
              <a:r>
                <a:rPr lang="en-IN" sz="1750" dirty="0" err="1"/>
                <a:t>reduce_result</a:t>
              </a:r>
              <a:r>
                <a:rPr lang="en-IN" sz="1750" dirty="0"/>
                <a:t> = reduce(lambda num1, num2: num1 * num2, </a:t>
              </a:r>
              <a:r>
                <a:rPr lang="en-IN" sz="1750" dirty="0" err="1"/>
                <a:t>my_numbers</a:t>
              </a:r>
              <a:r>
                <a:rPr lang="en-IN" sz="1750" dirty="0"/>
                <a:t>)</a:t>
              </a:r>
            </a:p>
            <a:p>
              <a:pPr algn="just" fontAlgn="base">
                <a:lnSpc>
                  <a:spcPct val="150000"/>
                </a:lnSpc>
              </a:pPr>
              <a:r>
                <a:rPr lang="en-IN" sz="1750" dirty="0"/>
                <a:t>print(</a:t>
              </a:r>
              <a:r>
                <a:rPr lang="en-IN" sz="1750" dirty="0" err="1"/>
                <a:t>map_result</a:t>
              </a:r>
              <a:r>
                <a:rPr lang="en-IN" sz="1750" dirty="0"/>
                <a:t>)</a:t>
              </a:r>
            </a:p>
            <a:p>
              <a:pPr algn="just" fontAlgn="base">
                <a:lnSpc>
                  <a:spcPct val="150000"/>
                </a:lnSpc>
              </a:pPr>
              <a:r>
                <a:rPr lang="en-IN" sz="1750" dirty="0"/>
                <a:t>print(</a:t>
              </a:r>
              <a:r>
                <a:rPr lang="en-IN" sz="1750" dirty="0" err="1"/>
                <a:t>filter_result</a:t>
              </a:r>
              <a:r>
                <a:rPr lang="en-IN" sz="1750" dirty="0"/>
                <a:t>)</a:t>
              </a:r>
            </a:p>
            <a:p>
              <a:pPr algn="just" fontAlgn="base">
                <a:lnSpc>
                  <a:spcPct val="150000"/>
                </a:lnSpc>
              </a:pPr>
              <a:r>
                <a:rPr lang="en-IN" sz="1750" dirty="0"/>
                <a:t>print(</a:t>
              </a:r>
              <a:r>
                <a:rPr lang="en-IN" sz="1750" dirty="0" err="1"/>
                <a:t>reduce_result</a:t>
              </a:r>
              <a:r>
                <a:rPr lang="en-IN" sz="1750" dirty="0"/>
                <a:t>)</a:t>
              </a:r>
            </a:p>
          </p:txBody>
        </p:sp>
      </p:grpSp>
    </p:spTree>
    <p:extLst>
      <p:ext uri="{BB962C8B-B14F-4D97-AF65-F5344CB8AC3E}">
        <p14:creationId xmlns:p14="http://schemas.microsoft.com/office/powerpoint/2010/main" val="2306618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Examples</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7"/>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214355" cy="737343"/>
            </a:xfrm>
            <a:prstGeom prst="rect">
              <a:avLst/>
            </a:prstGeom>
          </p:spPr>
          <p:txBody>
            <a:bodyPr vert="horz" wrap="square" lIns="0" tIns="0" rIns="0" bIns="0" numCol="1" rtlCol="0">
              <a:spAutoFit/>
            </a:bodyPr>
            <a:lstStyle/>
            <a:p>
              <a:pPr algn="just" fontAlgn="base">
                <a:lnSpc>
                  <a:spcPct val="150000"/>
                </a:lnSpc>
              </a:pPr>
              <a:r>
                <a:rPr lang="en-US" sz="1750" dirty="0"/>
                <a:t>#print the sum of even numbers from the user input</a:t>
              </a:r>
            </a:p>
            <a:p>
              <a:pPr algn="just" fontAlgn="base">
                <a:lnSpc>
                  <a:spcPct val="150000"/>
                </a:lnSpc>
              </a:pPr>
              <a:r>
                <a:rPr lang="en-US" sz="1750" dirty="0"/>
                <a:t>import </a:t>
              </a:r>
              <a:r>
                <a:rPr lang="en-US" sz="1750" dirty="0" err="1"/>
                <a:t>functools</a:t>
              </a:r>
              <a:endParaRPr lang="en-US" sz="1750" dirty="0"/>
            </a:p>
            <a:p>
              <a:pPr algn="just" fontAlgn="base">
                <a:lnSpc>
                  <a:spcPct val="150000"/>
                </a:lnSpc>
              </a:pPr>
              <a:r>
                <a:rPr lang="en-US" sz="1750" dirty="0"/>
                <a:t>l = input("Enter the list of numbers separated by space").split(" ")</a:t>
              </a:r>
            </a:p>
            <a:p>
              <a:pPr algn="just" fontAlgn="base">
                <a:lnSpc>
                  <a:spcPct val="150000"/>
                </a:lnSpc>
              </a:pPr>
              <a:r>
                <a:rPr lang="en-US" sz="1750" dirty="0"/>
                <a:t>l = map(</a:t>
              </a:r>
              <a:r>
                <a:rPr lang="en-US" sz="1750" dirty="0" err="1"/>
                <a:t>int,l</a:t>
              </a:r>
              <a:r>
                <a:rPr lang="en-US" sz="1750" dirty="0"/>
                <a:t>)</a:t>
              </a:r>
            </a:p>
            <a:p>
              <a:pPr algn="just" fontAlgn="base">
                <a:lnSpc>
                  <a:spcPct val="150000"/>
                </a:lnSpc>
              </a:pPr>
              <a:r>
                <a:rPr lang="en-US" sz="1750" dirty="0"/>
                <a:t>def </a:t>
              </a:r>
              <a:r>
                <a:rPr lang="en-US" sz="1750" dirty="0" err="1"/>
                <a:t>even_fil</a:t>
              </a:r>
              <a:r>
                <a:rPr lang="en-US" sz="1750" dirty="0"/>
                <a:t>(x):</a:t>
              </a:r>
            </a:p>
            <a:p>
              <a:pPr algn="just" fontAlgn="base">
                <a:lnSpc>
                  <a:spcPct val="150000"/>
                </a:lnSpc>
              </a:pPr>
              <a:r>
                <a:rPr lang="en-US" sz="1750" dirty="0"/>
                <a:t>    flag = False</a:t>
              </a:r>
            </a:p>
            <a:p>
              <a:pPr algn="just" fontAlgn="base">
                <a:lnSpc>
                  <a:spcPct val="150000"/>
                </a:lnSpc>
              </a:pPr>
              <a:r>
                <a:rPr lang="en-US" sz="1750" dirty="0"/>
                <a:t>    if x%2==0:</a:t>
              </a:r>
            </a:p>
            <a:p>
              <a:pPr algn="just" fontAlgn="base">
                <a:lnSpc>
                  <a:spcPct val="150000"/>
                </a:lnSpc>
              </a:pPr>
              <a:r>
                <a:rPr lang="en-US" sz="1750" dirty="0"/>
                <a:t>        flag=True</a:t>
              </a:r>
            </a:p>
            <a:p>
              <a:pPr algn="just" fontAlgn="base">
                <a:lnSpc>
                  <a:spcPct val="150000"/>
                </a:lnSpc>
              </a:pPr>
              <a:r>
                <a:rPr lang="en-US" sz="1750" dirty="0"/>
                <a:t>    return flag</a:t>
              </a:r>
            </a:p>
            <a:p>
              <a:pPr algn="just" fontAlgn="base">
                <a:lnSpc>
                  <a:spcPct val="150000"/>
                </a:lnSpc>
              </a:pPr>
              <a:r>
                <a:rPr lang="en-US" sz="1750" dirty="0"/>
                <a:t>even = list(filter(</a:t>
              </a:r>
              <a:r>
                <a:rPr lang="en-US" sz="1750" dirty="0" err="1"/>
                <a:t>even_fil,l</a:t>
              </a:r>
              <a:r>
                <a:rPr lang="en-US" sz="1750" dirty="0"/>
                <a:t>))</a:t>
              </a:r>
            </a:p>
            <a:p>
              <a:pPr algn="just" fontAlgn="base">
                <a:lnSpc>
                  <a:spcPct val="150000"/>
                </a:lnSpc>
              </a:pPr>
              <a:r>
                <a:rPr lang="en-US" sz="1750" dirty="0"/>
                <a:t>print(even)</a:t>
              </a:r>
            </a:p>
            <a:p>
              <a:pPr algn="just" fontAlgn="base">
                <a:lnSpc>
                  <a:spcPct val="150000"/>
                </a:lnSpc>
              </a:pPr>
              <a:endParaRPr lang="en-IN" sz="1750" dirty="0"/>
            </a:p>
            <a:p>
              <a:pPr algn="just" fontAlgn="base">
                <a:lnSpc>
                  <a:spcPct val="150000"/>
                </a:lnSpc>
              </a:pPr>
              <a:r>
                <a:rPr lang="en-IN" sz="1750" dirty="0"/>
                <a:t>s = </a:t>
              </a:r>
              <a:r>
                <a:rPr lang="en-IN" sz="1750" dirty="0" err="1"/>
                <a:t>functools.reduce</a:t>
              </a:r>
              <a:r>
                <a:rPr lang="en-IN" sz="1750" dirty="0"/>
                <a:t>(lambda </a:t>
              </a:r>
              <a:r>
                <a:rPr lang="en-IN" sz="1750" dirty="0" err="1"/>
                <a:t>x,y:x+y,even</a:t>
              </a:r>
              <a:r>
                <a:rPr lang="en-IN" sz="1750" dirty="0"/>
                <a:t>)</a:t>
              </a:r>
            </a:p>
          </p:txBody>
        </p:sp>
      </p:grpSp>
    </p:spTree>
    <p:extLst>
      <p:ext uri="{BB962C8B-B14F-4D97-AF65-F5344CB8AC3E}">
        <p14:creationId xmlns:p14="http://schemas.microsoft.com/office/powerpoint/2010/main" val="2421396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Examples</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7"/>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214355" cy="451478"/>
            </a:xfrm>
            <a:prstGeom prst="rect">
              <a:avLst/>
            </a:prstGeom>
          </p:spPr>
          <p:txBody>
            <a:bodyPr vert="horz" wrap="square" lIns="0" tIns="0" rIns="0" bIns="0" numCol="1" rtlCol="0">
              <a:spAutoFit/>
            </a:bodyPr>
            <a:lstStyle/>
            <a:p>
              <a:pPr algn="just" fontAlgn="base">
                <a:lnSpc>
                  <a:spcPct val="150000"/>
                </a:lnSpc>
              </a:pPr>
              <a:r>
                <a:rPr lang="en-US" sz="1750" dirty="0"/>
                <a:t>//Closure</a:t>
              </a:r>
            </a:p>
            <a:p>
              <a:pPr algn="just" fontAlgn="base">
                <a:lnSpc>
                  <a:spcPct val="150000"/>
                </a:lnSpc>
              </a:pPr>
              <a:r>
                <a:rPr lang="en-US" sz="1750" dirty="0"/>
                <a:t>def twice(x):</a:t>
              </a:r>
            </a:p>
            <a:p>
              <a:pPr algn="just" fontAlgn="base">
                <a:lnSpc>
                  <a:spcPct val="150000"/>
                </a:lnSpc>
              </a:pPr>
              <a:r>
                <a:rPr lang="en-US" sz="1750" dirty="0"/>
                <a:t>    def square():</a:t>
              </a:r>
            </a:p>
            <a:p>
              <a:pPr algn="just" fontAlgn="base">
                <a:lnSpc>
                  <a:spcPct val="150000"/>
                </a:lnSpc>
              </a:pPr>
              <a:r>
                <a:rPr lang="en-US" sz="1750" dirty="0"/>
                <a:t>        return x*x</a:t>
              </a:r>
            </a:p>
            <a:p>
              <a:pPr algn="just" fontAlgn="base">
                <a:lnSpc>
                  <a:spcPct val="150000"/>
                </a:lnSpc>
              </a:pPr>
              <a:r>
                <a:rPr lang="en-US" sz="1750" dirty="0"/>
                <a:t>    return square()*square()</a:t>
              </a:r>
            </a:p>
            <a:p>
              <a:pPr algn="just" fontAlgn="base">
                <a:lnSpc>
                  <a:spcPct val="150000"/>
                </a:lnSpc>
              </a:pPr>
              <a:r>
                <a:rPr lang="en-US" sz="1750" dirty="0"/>
                <a:t>def quad(x):</a:t>
              </a:r>
            </a:p>
            <a:p>
              <a:pPr algn="just" fontAlgn="base">
                <a:lnSpc>
                  <a:spcPct val="150000"/>
                </a:lnSpc>
              </a:pPr>
              <a:r>
                <a:rPr lang="en-US" sz="1750" dirty="0"/>
                <a:t>    return twice(x)</a:t>
              </a:r>
            </a:p>
            <a:p>
              <a:pPr algn="just" fontAlgn="base">
                <a:lnSpc>
                  <a:spcPct val="150000"/>
                </a:lnSpc>
              </a:pPr>
              <a:r>
                <a:rPr lang="en-US" sz="1750" dirty="0"/>
                <a:t>print(quad(3))</a:t>
              </a:r>
              <a:endParaRPr lang="en-IN" sz="1750" dirty="0"/>
            </a:p>
          </p:txBody>
        </p:sp>
      </p:grpSp>
    </p:spTree>
    <p:extLst>
      <p:ext uri="{BB962C8B-B14F-4D97-AF65-F5344CB8AC3E}">
        <p14:creationId xmlns:p14="http://schemas.microsoft.com/office/powerpoint/2010/main" val="2274492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Examples</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7"/>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2410"/>
              <a:ext cx="9214355" cy="451478"/>
            </a:xfrm>
            <a:prstGeom prst="rect">
              <a:avLst/>
            </a:prstGeom>
          </p:spPr>
          <p:txBody>
            <a:bodyPr vert="horz" wrap="square" lIns="0" tIns="0" rIns="0" bIns="0" numCol="1" rtlCol="0">
              <a:spAutoFit/>
            </a:bodyPr>
            <a:lstStyle/>
            <a:p>
              <a:pPr algn="just" fontAlgn="base">
                <a:lnSpc>
                  <a:spcPct val="150000"/>
                </a:lnSpc>
              </a:pPr>
              <a:r>
                <a:rPr lang="en-US" sz="1750" dirty="0"/>
                <a:t>//partial to make some of the parameters as fixed</a:t>
              </a:r>
            </a:p>
            <a:p>
              <a:pPr algn="just" fontAlgn="base">
                <a:lnSpc>
                  <a:spcPct val="150000"/>
                </a:lnSpc>
              </a:pPr>
              <a:r>
                <a:rPr lang="en-US" sz="1750"/>
                <a:t>import </a:t>
              </a:r>
              <a:r>
                <a:rPr lang="en-US" sz="1750" dirty="0" err="1"/>
                <a:t>functools</a:t>
              </a:r>
              <a:endParaRPr lang="en-US" sz="1750" dirty="0"/>
            </a:p>
            <a:p>
              <a:pPr algn="just" fontAlgn="base">
                <a:lnSpc>
                  <a:spcPct val="150000"/>
                </a:lnSpc>
              </a:pPr>
              <a:r>
                <a:rPr lang="en-US" sz="1750" dirty="0"/>
                <a:t>def </a:t>
              </a:r>
              <a:r>
                <a:rPr lang="en-US" sz="1750" dirty="0" err="1"/>
                <a:t>s_total</a:t>
              </a:r>
              <a:r>
                <a:rPr lang="en-US" sz="1750" dirty="0"/>
                <a:t>(</a:t>
              </a:r>
              <a:r>
                <a:rPr lang="en-US" sz="1750" dirty="0" err="1"/>
                <a:t>a,b,c</a:t>
              </a:r>
              <a:r>
                <a:rPr lang="en-US" sz="1750" dirty="0"/>
                <a:t>):</a:t>
              </a:r>
            </a:p>
            <a:p>
              <a:pPr algn="just" fontAlgn="base">
                <a:lnSpc>
                  <a:spcPct val="150000"/>
                </a:lnSpc>
              </a:pPr>
              <a:r>
                <a:rPr lang="en-US" sz="1750" dirty="0"/>
                <a:t>    return a*</a:t>
              </a:r>
              <a:r>
                <a:rPr lang="en-US" sz="1750" dirty="0" err="1"/>
                <a:t>b+c</a:t>
              </a:r>
              <a:r>
                <a:rPr lang="en-US" sz="1750" dirty="0"/>
                <a:t>    #a=5,b=15, c=from list</a:t>
              </a:r>
            </a:p>
            <a:p>
              <a:pPr algn="just" fontAlgn="base">
                <a:lnSpc>
                  <a:spcPct val="150000"/>
                </a:lnSpc>
              </a:pPr>
              <a:r>
                <a:rPr lang="en-US" sz="1750" dirty="0"/>
                <a:t>s = </a:t>
              </a:r>
              <a:r>
                <a:rPr lang="en-US" sz="1750" dirty="0" err="1"/>
                <a:t>functools.partial</a:t>
              </a:r>
              <a:r>
                <a:rPr lang="en-US" sz="1750" dirty="0"/>
                <a:t>(s_total,5,15)</a:t>
              </a:r>
            </a:p>
            <a:p>
              <a:pPr algn="just" fontAlgn="base">
                <a:lnSpc>
                  <a:spcPct val="150000"/>
                </a:lnSpc>
              </a:pPr>
              <a:r>
                <a:rPr lang="en-US" sz="1750" dirty="0"/>
                <a:t>l= [13,54,76,89,10]</a:t>
              </a:r>
            </a:p>
            <a:p>
              <a:pPr algn="just" fontAlgn="base">
                <a:lnSpc>
                  <a:spcPct val="150000"/>
                </a:lnSpc>
              </a:pPr>
              <a:r>
                <a:rPr lang="en-US" sz="1750" dirty="0"/>
                <a:t>for </a:t>
              </a:r>
              <a:r>
                <a:rPr lang="en-US" sz="1750" dirty="0" err="1"/>
                <a:t>i</a:t>
              </a:r>
              <a:r>
                <a:rPr lang="en-US" sz="1750" dirty="0"/>
                <a:t> in l:</a:t>
              </a:r>
            </a:p>
            <a:p>
              <a:pPr algn="just" fontAlgn="base">
                <a:lnSpc>
                  <a:spcPct val="150000"/>
                </a:lnSpc>
              </a:pPr>
              <a:r>
                <a:rPr lang="en-US" sz="1750" dirty="0"/>
                <a:t>    print(s(</a:t>
              </a:r>
              <a:r>
                <a:rPr lang="en-US" sz="1750" dirty="0" err="1"/>
                <a:t>i</a:t>
              </a:r>
              <a:r>
                <a:rPr lang="en-US" sz="1750" dirty="0"/>
                <a:t>))</a:t>
              </a:r>
              <a:endParaRPr lang="en-IN" sz="1750" dirty="0"/>
            </a:p>
          </p:txBody>
        </p:sp>
      </p:grpSp>
    </p:spTree>
    <p:extLst>
      <p:ext uri="{BB962C8B-B14F-4D97-AF65-F5344CB8AC3E}">
        <p14:creationId xmlns:p14="http://schemas.microsoft.com/office/powerpoint/2010/main" val="274421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739190"/>
            <a:ext cx="12105504" cy="5550007"/>
            <a:chOff x="152400" y="1236340"/>
            <a:chExt cx="9296400" cy="835480"/>
          </a:xfrm>
        </p:grpSpPr>
        <p:sp>
          <p:nvSpPr>
            <p:cNvPr id="29" name="Rectangle 28"/>
            <p:cNvSpPr/>
            <p:nvPr/>
          </p:nvSpPr>
          <p:spPr>
            <a:xfrm>
              <a:off x="152400" y="1236340"/>
              <a:ext cx="9296400" cy="8354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261541" y="1262536"/>
              <a:ext cx="9071457" cy="65741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Functional programming is a programming paradigm in which it is tried to bind each and everything in pure mathematical functions. It is a declarative type of programming style that focuses on what to solve rather than how to solve.</a:t>
              </a:r>
            </a:p>
            <a:p>
              <a:pPr marL="285750" indent="-285750" algn="just" fontAlgn="base">
                <a:lnSpc>
                  <a:spcPct val="150000"/>
                </a:lnSpc>
                <a:buFont typeface="Arial" panose="020B0604020202020204" pitchFamily="34" charset="0"/>
                <a:buChar char="•"/>
              </a:pPr>
              <a:r>
                <a:rPr lang="en-IN" sz="1750" dirty="0"/>
                <a:t>Functional programming paradigm is based on lambda calculus.</a:t>
              </a:r>
            </a:p>
            <a:p>
              <a:pPr marL="285750" indent="-285750" algn="just" fontAlgn="base">
                <a:lnSpc>
                  <a:spcPct val="150000"/>
                </a:lnSpc>
                <a:buFont typeface="Arial" panose="020B0604020202020204" pitchFamily="34" charset="0"/>
                <a:buChar char="•"/>
              </a:pPr>
              <a:r>
                <a:rPr lang="en-IN" sz="1750" dirty="0"/>
                <a:t>Instead of statements, functional programming makes use of expressions. </a:t>
              </a:r>
            </a:p>
            <a:p>
              <a:pPr marL="742950" lvl="1" indent="-285750" algn="just" fontAlgn="base">
                <a:lnSpc>
                  <a:spcPct val="150000"/>
                </a:lnSpc>
                <a:buFont typeface="Arial" panose="020B0604020202020204" pitchFamily="34" charset="0"/>
                <a:buChar char="•"/>
              </a:pPr>
              <a:r>
                <a:rPr lang="en-IN" sz="1750" dirty="0"/>
                <a:t>evaluation of an expression produces a value.</a:t>
              </a:r>
            </a:p>
            <a:p>
              <a:pPr marL="285750" indent="-285750" algn="just" fontAlgn="base">
                <a:lnSpc>
                  <a:spcPct val="150000"/>
                </a:lnSpc>
                <a:buFont typeface="Arial" panose="020B0604020202020204" pitchFamily="34" charset="0"/>
                <a:buChar char="•"/>
              </a:pPr>
              <a:r>
                <a:rPr lang="en-IN" sz="1750" dirty="0"/>
                <a:t>Functional programming is a declarative paradigm because it relies on expressions and declarations rather than statements. Unlike procedures that depend on a local or global state, value outputs in FP depend only on the arguments passed to the function.</a:t>
              </a:r>
            </a:p>
            <a:p>
              <a:pPr marL="285750" indent="-285750" algn="just" fontAlgn="base">
                <a:lnSpc>
                  <a:spcPct val="150000"/>
                </a:lnSpc>
                <a:buFont typeface="Arial" panose="020B0604020202020204" pitchFamily="34" charset="0"/>
                <a:buChar char="•"/>
              </a:pPr>
              <a:r>
                <a:rPr lang="en-IN" sz="1600" dirty="0"/>
                <a:t>Functional programming consists only of PURE functions.</a:t>
              </a:r>
            </a:p>
            <a:p>
              <a:pPr marL="285750" indent="-285750" algn="just" fontAlgn="base">
                <a:lnSpc>
                  <a:spcPct val="150000"/>
                </a:lnSpc>
                <a:buFont typeface="Arial" panose="020B0604020202020204" pitchFamily="34" charset="0"/>
                <a:buChar char="•"/>
              </a:pPr>
              <a:r>
                <a:rPr lang="en-IN" sz="1750" dirty="0"/>
                <a:t>In functional programming, control flow is expressed by combining function calls, rather than by assigning values to variables.</a:t>
              </a:r>
            </a:p>
            <a:p>
              <a:pPr algn="just" fontAlgn="base">
                <a:lnSpc>
                  <a:spcPct val="150000"/>
                </a:lnSpc>
              </a:pPr>
              <a:r>
                <a:rPr lang="en-US" sz="1750" dirty="0"/>
                <a:t>Example:</a:t>
              </a:r>
            </a:p>
          </p:txBody>
        </p:sp>
      </p:grpSp>
      <p:pic>
        <p:nvPicPr>
          <p:cNvPr id="5" name="Picture 4"/>
          <p:cNvPicPr>
            <a:picLocks noChangeAspect="1"/>
          </p:cNvPicPr>
          <p:nvPr/>
        </p:nvPicPr>
        <p:blipFill>
          <a:blip r:embed="rId3"/>
          <a:stretch>
            <a:fillRect/>
          </a:stretch>
        </p:blipFill>
        <p:spPr>
          <a:xfrm>
            <a:off x="2051765" y="5430895"/>
            <a:ext cx="5984651" cy="437845"/>
          </a:xfrm>
          <a:prstGeom prst="rect">
            <a:avLst/>
          </a:prstGeom>
        </p:spPr>
      </p:pic>
    </p:spTree>
    <p:extLst>
      <p:ext uri="{BB962C8B-B14F-4D97-AF65-F5344CB8AC3E}">
        <p14:creationId xmlns:p14="http://schemas.microsoft.com/office/powerpoint/2010/main" val="1609444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Function </a:t>
            </a:r>
            <a:r>
              <a:rPr lang="en-IN" sz="2400" b="1" dirty="0" err="1"/>
              <a:t>vs</a:t>
            </a:r>
            <a:r>
              <a:rPr lang="en-IN" sz="2400" b="1" dirty="0"/>
              <a:t> Procedure</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0" y="586967"/>
            <a:ext cx="12105504" cy="597917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1813546001"/>
              </p:ext>
            </p:extLst>
          </p:nvPr>
        </p:nvGraphicFramePr>
        <p:xfrm>
          <a:off x="121023" y="615003"/>
          <a:ext cx="11873753" cy="5926908"/>
        </p:xfrm>
        <a:graphic>
          <a:graphicData uri="http://schemas.openxmlformats.org/drawingml/2006/table">
            <a:tbl>
              <a:tblPr firstRow="1" bandRow="1">
                <a:tableStyleId>{5940675A-B579-460E-94D1-54222C63F5DA}</a:tableStyleId>
              </a:tblPr>
              <a:tblGrid>
                <a:gridCol w="676658">
                  <a:extLst>
                    <a:ext uri="{9D8B030D-6E8A-4147-A177-3AD203B41FA5}">
                      <a16:colId xmlns:a16="http://schemas.microsoft.com/office/drawing/2014/main" val="20000"/>
                    </a:ext>
                  </a:extLst>
                </a:gridCol>
                <a:gridCol w="5462533">
                  <a:extLst>
                    <a:ext uri="{9D8B030D-6E8A-4147-A177-3AD203B41FA5}">
                      <a16:colId xmlns:a16="http://schemas.microsoft.com/office/drawing/2014/main" val="20001"/>
                    </a:ext>
                  </a:extLst>
                </a:gridCol>
                <a:gridCol w="5734562">
                  <a:extLst>
                    <a:ext uri="{9D8B030D-6E8A-4147-A177-3AD203B41FA5}">
                      <a16:colId xmlns:a16="http://schemas.microsoft.com/office/drawing/2014/main" val="20002"/>
                    </a:ext>
                  </a:extLst>
                </a:gridCol>
              </a:tblGrid>
              <a:tr h="474803">
                <a:tc>
                  <a:txBody>
                    <a:bodyPr/>
                    <a:lstStyle/>
                    <a:p>
                      <a:r>
                        <a:rPr lang="en-US" sz="1800" b="1" dirty="0" err="1">
                          <a:latin typeface="+mn-lt"/>
                          <a:cs typeface="Times New Roman" pitchFamily="18" charset="0"/>
                        </a:rPr>
                        <a:t>S.No</a:t>
                      </a:r>
                      <a:endParaRPr lang="en-US" sz="1800" b="1" dirty="0">
                        <a:latin typeface="+mn-lt"/>
                        <a:cs typeface="Times New Roman" pitchFamily="18" charset="0"/>
                      </a:endParaRPr>
                    </a:p>
                  </a:txBody>
                  <a:tcPr/>
                </a:tc>
                <a:tc>
                  <a:txBody>
                    <a:bodyPr/>
                    <a:lstStyle/>
                    <a:p>
                      <a:r>
                        <a:rPr lang="en-US" sz="1800" b="1" dirty="0">
                          <a:latin typeface="+mn-lt"/>
                          <a:cs typeface="Times New Roman" pitchFamily="18" charset="0"/>
                        </a:rPr>
                        <a:t>Functional Paradigms</a:t>
                      </a:r>
                    </a:p>
                  </a:txBody>
                  <a:tcPr/>
                </a:tc>
                <a:tc>
                  <a:txBody>
                    <a:bodyPr/>
                    <a:lstStyle/>
                    <a:p>
                      <a:r>
                        <a:rPr lang="en-US" sz="1800" b="1" dirty="0">
                          <a:latin typeface="+mn-lt"/>
                          <a:cs typeface="Times New Roman" pitchFamily="18" charset="0"/>
                        </a:rPr>
                        <a:t>Procedural Paradigm</a:t>
                      </a:r>
                    </a:p>
                  </a:txBody>
                  <a:tcPr/>
                </a:tc>
                <a:extLst>
                  <a:ext uri="{0D108BD9-81ED-4DB2-BD59-A6C34878D82A}">
                    <a16:rowId xmlns:a16="http://schemas.microsoft.com/office/drawing/2014/main" val="10000"/>
                  </a:ext>
                </a:extLst>
              </a:tr>
              <a:tr h="872555">
                <a:tc>
                  <a:txBody>
                    <a:bodyPr/>
                    <a:lstStyle/>
                    <a:p>
                      <a:r>
                        <a:rPr lang="en-US" sz="1800" b="1" dirty="0">
                          <a:latin typeface="+mn-lt"/>
                          <a:cs typeface="Times New Roman"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latin typeface="+mn-lt"/>
                          <a:ea typeface="+mn-ea"/>
                          <a:cs typeface="Times New Roman" pitchFamily="18" charset="0"/>
                        </a:rPr>
                        <a:t>Treats </a:t>
                      </a:r>
                      <a:r>
                        <a:rPr lang="en-US" sz="1800" b="0" i="0" u="none" strike="noStrike" kern="1200" dirty="0">
                          <a:solidFill>
                            <a:schemeClr val="tx1"/>
                          </a:solidFill>
                          <a:latin typeface="+mn-lt"/>
                          <a:ea typeface="+mn-ea"/>
                          <a:cs typeface="Times New Roman" pitchFamily="18" charset="0"/>
                          <a:hlinkClick r:id="rId3" tooltip="Computation"/>
                        </a:rPr>
                        <a:t>computation</a:t>
                      </a:r>
                      <a:r>
                        <a:rPr lang="en-US" sz="1800" b="0" i="0" kern="1200" dirty="0">
                          <a:solidFill>
                            <a:schemeClr val="tx1"/>
                          </a:solidFill>
                          <a:latin typeface="+mn-lt"/>
                          <a:ea typeface="+mn-ea"/>
                          <a:cs typeface="Times New Roman" pitchFamily="18" charset="0"/>
                        </a:rPr>
                        <a:t> as the evaluation of </a:t>
                      </a:r>
                      <a:r>
                        <a:rPr lang="en-US" sz="1800" b="0" i="0" u="none" strike="noStrike" kern="1200" dirty="0">
                          <a:solidFill>
                            <a:schemeClr val="tx1"/>
                          </a:solidFill>
                          <a:latin typeface="+mn-lt"/>
                          <a:ea typeface="+mn-ea"/>
                          <a:cs typeface="Times New Roman" pitchFamily="18" charset="0"/>
                          <a:hlinkClick r:id="rId4" tooltip="Function (mathematics)"/>
                        </a:rPr>
                        <a:t>mathematical functions</a:t>
                      </a:r>
                      <a:r>
                        <a:rPr lang="en-US" sz="1800" b="0" i="0" kern="1200" dirty="0">
                          <a:solidFill>
                            <a:schemeClr val="tx1"/>
                          </a:solidFill>
                          <a:latin typeface="+mn-lt"/>
                          <a:ea typeface="+mn-ea"/>
                          <a:cs typeface="Times New Roman" pitchFamily="18" charset="0"/>
                        </a:rPr>
                        <a:t> avoiding </a:t>
                      </a:r>
                      <a:r>
                        <a:rPr lang="en-US" sz="1800" b="0" i="0" u="none" strike="noStrike" kern="1200" dirty="0">
                          <a:solidFill>
                            <a:schemeClr val="tx1"/>
                          </a:solidFill>
                          <a:latin typeface="+mn-lt"/>
                          <a:ea typeface="+mn-ea"/>
                          <a:cs typeface="Times New Roman" pitchFamily="18" charset="0"/>
                          <a:hlinkClick r:id="rId5" tooltip="Program state"/>
                        </a:rPr>
                        <a:t>state</a:t>
                      </a:r>
                      <a:r>
                        <a:rPr lang="en-US" sz="1800" b="0" i="0" kern="1200" dirty="0">
                          <a:solidFill>
                            <a:schemeClr val="tx1"/>
                          </a:solidFill>
                          <a:latin typeface="+mn-lt"/>
                          <a:ea typeface="+mn-ea"/>
                          <a:cs typeface="Times New Roman" pitchFamily="18" charset="0"/>
                        </a:rPr>
                        <a:t> and </a:t>
                      </a:r>
                      <a:r>
                        <a:rPr lang="en-US" sz="1800" b="0" i="0" u="none" strike="noStrike" kern="1200" dirty="0">
                          <a:solidFill>
                            <a:schemeClr val="tx1"/>
                          </a:solidFill>
                          <a:latin typeface="+mn-lt"/>
                          <a:ea typeface="+mn-ea"/>
                          <a:cs typeface="Times New Roman" pitchFamily="18" charset="0"/>
                          <a:hlinkClick r:id="rId6" tooltip="Immutable object"/>
                        </a:rPr>
                        <a:t>mutable</a:t>
                      </a:r>
                      <a:r>
                        <a:rPr lang="en-US" sz="1800" b="0" i="0" kern="1200" dirty="0">
                          <a:solidFill>
                            <a:schemeClr val="tx1"/>
                          </a:solidFill>
                          <a:latin typeface="+mn-lt"/>
                          <a:ea typeface="+mn-ea"/>
                          <a:cs typeface="Times New Roman" pitchFamily="18" charset="0"/>
                        </a:rPr>
                        <a:t> data</a:t>
                      </a:r>
                      <a:endParaRPr lang="en-US" sz="1800" b="1" dirty="0">
                        <a:latin typeface="+mn-lt"/>
                        <a:cs typeface="Times New Roman" pitchFamily="18" charset="0"/>
                      </a:endParaRPr>
                    </a:p>
                    <a:p>
                      <a:endParaRPr lang="en-US" sz="1800" b="1" dirty="0">
                        <a:latin typeface="+mn-lt"/>
                        <a:cs typeface="Times New Roman" pitchFamily="18" charset="0"/>
                      </a:endParaRPr>
                    </a:p>
                  </a:txBody>
                  <a:tcPr/>
                </a:tc>
                <a:tc>
                  <a:txBody>
                    <a:bodyPr/>
                    <a:lstStyle/>
                    <a:p>
                      <a:r>
                        <a:rPr lang="en-US" sz="1800" b="0" i="0" kern="1200" dirty="0">
                          <a:solidFill>
                            <a:schemeClr val="tx1"/>
                          </a:solidFill>
                          <a:latin typeface="+mn-lt"/>
                          <a:ea typeface="+mn-ea"/>
                          <a:cs typeface="Times New Roman" pitchFamily="18" charset="0"/>
                        </a:rPr>
                        <a:t>Derived from structured programming, based on the concept of </a:t>
                      </a:r>
                      <a:r>
                        <a:rPr lang="en-US" sz="1800" b="0" i="0" u="none" strike="noStrike" kern="1200" dirty="0">
                          <a:solidFill>
                            <a:schemeClr val="tx1"/>
                          </a:solidFill>
                          <a:latin typeface="+mn-lt"/>
                          <a:ea typeface="+mn-ea"/>
                          <a:cs typeface="Times New Roman" pitchFamily="18" charset="0"/>
                          <a:hlinkClick r:id="rId7" tooltip="Modular programming"/>
                        </a:rPr>
                        <a:t>modular programming</a:t>
                      </a:r>
                      <a:r>
                        <a:rPr lang="en-US" sz="1800" b="0" i="0" kern="1200" dirty="0">
                          <a:solidFill>
                            <a:schemeClr val="tx1"/>
                          </a:solidFill>
                          <a:latin typeface="+mn-lt"/>
                          <a:ea typeface="+mn-ea"/>
                          <a:cs typeface="Times New Roman" pitchFamily="18" charset="0"/>
                        </a:rPr>
                        <a:t> or the </a:t>
                      </a:r>
                      <a:r>
                        <a:rPr lang="en-US" sz="1800" b="0" i="1" kern="1200" dirty="0">
                          <a:solidFill>
                            <a:schemeClr val="tx1"/>
                          </a:solidFill>
                          <a:latin typeface="+mn-lt"/>
                          <a:ea typeface="+mn-ea"/>
                          <a:cs typeface="Times New Roman" pitchFamily="18" charset="0"/>
                        </a:rPr>
                        <a:t>procedure call</a:t>
                      </a:r>
                    </a:p>
                  </a:txBody>
                  <a:tcPr/>
                </a:tc>
                <a:extLst>
                  <a:ext uri="{0D108BD9-81ED-4DB2-BD59-A6C34878D82A}">
                    <a16:rowId xmlns:a16="http://schemas.microsoft.com/office/drawing/2014/main" val="10001"/>
                  </a:ext>
                </a:extLst>
              </a:tr>
              <a:tr h="883460">
                <a:tc>
                  <a:txBody>
                    <a:bodyPr/>
                    <a:lstStyle/>
                    <a:p>
                      <a:r>
                        <a:rPr lang="en-US" sz="1800" b="1" dirty="0">
                          <a:latin typeface="+mn-lt"/>
                          <a:cs typeface="Times New Roman" pitchFamily="18" charset="0"/>
                        </a:rPr>
                        <a:t>2</a:t>
                      </a:r>
                    </a:p>
                  </a:txBody>
                  <a:tcPr/>
                </a:tc>
                <a:tc>
                  <a:txBody>
                    <a:bodyPr/>
                    <a:lstStyle/>
                    <a:p>
                      <a:pPr marL="0" marR="0" indent="0" algn="l" defTabSz="5029200" rtl="0" eaLnBrk="1" fontAlgn="base"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latin typeface="+mn-lt"/>
                          <a:ea typeface="+mn-ea"/>
                          <a:cs typeface="Times New Roman" pitchFamily="18" charset="0"/>
                          <a:hlinkClick r:id="rId8" tooltip="Lambda calculus"/>
                        </a:rPr>
                        <a:t>Main traits are Lambda</a:t>
                      </a:r>
                      <a:r>
                        <a:rPr lang="en-US" sz="1800" b="0" i="0" u="none" strike="noStrike" kern="1200" baseline="0" dirty="0">
                          <a:solidFill>
                            <a:schemeClr val="tx1"/>
                          </a:solidFill>
                          <a:latin typeface="+mn-lt"/>
                          <a:ea typeface="+mn-ea"/>
                          <a:cs typeface="Times New Roman" pitchFamily="18" charset="0"/>
                          <a:hlinkClick r:id="rId8" tooltip="Lambda calculus"/>
                        </a:rPr>
                        <a:t> </a:t>
                      </a:r>
                      <a:r>
                        <a:rPr lang="en-US" sz="1800" b="0" i="0" u="none" strike="noStrike" kern="1200" dirty="0" err="1">
                          <a:solidFill>
                            <a:schemeClr val="tx1"/>
                          </a:solidFill>
                          <a:latin typeface="+mn-lt"/>
                          <a:ea typeface="+mn-ea"/>
                          <a:cs typeface="Times New Roman" pitchFamily="18" charset="0"/>
                          <a:hlinkClick r:id="rId8" tooltip="Lambda calculus"/>
                        </a:rPr>
                        <a:t>alculus</a:t>
                      </a:r>
                      <a:r>
                        <a:rPr lang="en-US" sz="1800" b="0" i="0" kern="1200" dirty="0">
                          <a:solidFill>
                            <a:schemeClr val="tx1"/>
                          </a:solidFill>
                          <a:latin typeface="+mn-lt"/>
                          <a:ea typeface="+mn-ea"/>
                          <a:cs typeface="Times New Roman" pitchFamily="18" charset="0"/>
                        </a:rPr>
                        <a:t>, </a:t>
                      </a:r>
                      <a:r>
                        <a:rPr lang="en-US" sz="1800" b="0" i="0" u="none" strike="noStrike" kern="1200" dirty="0">
                          <a:solidFill>
                            <a:schemeClr val="tx1"/>
                          </a:solidFill>
                          <a:latin typeface="+mn-lt"/>
                          <a:ea typeface="+mn-ea"/>
                          <a:cs typeface="Times New Roman" pitchFamily="18" charset="0"/>
                          <a:hlinkClick r:id="rId9" tooltip="Denotational semantics"/>
                        </a:rPr>
                        <a:t>compositionality</a:t>
                      </a:r>
                      <a:r>
                        <a:rPr lang="en-US" sz="1800" b="0" i="0" kern="1200" dirty="0">
                          <a:solidFill>
                            <a:schemeClr val="tx1"/>
                          </a:solidFill>
                          <a:latin typeface="+mn-lt"/>
                          <a:ea typeface="+mn-ea"/>
                          <a:cs typeface="Times New Roman" pitchFamily="18" charset="0"/>
                        </a:rPr>
                        <a:t>, </a:t>
                      </a:r>
                      <a:r>
                        <a:rPr lang="en-US" sz="1800" b="0" i="0" u="none" strike="noStrike" kern="1200" dirty="0">
                          <a:solidFill>
                            <a:schemeClr val="tx1"/>
                          </a:solidFill>
                          <a:latin typeface="+mn-lt"/>
                          <a:ea typeface="+mn-ea"/>
                          <a:cs typeface="Times New Roman" pitchFamily="18" charset="0"/>
                          <a:hlinkClick r:id="rId10" tooltip="Formula"/>
                        </a:rPr>
                        <a:t>formula</a:t>
                      </a:r>
                      <a:r>
                        <a:rPr lang="en-US" sz="1800" b="0" i="0" kern="1200" dirty="0">
                          <a:solidFill>
                            <a:schemeClr val="tx1"/>
                          </a:solidFill>
                          <a:latin typeface="+mn-lt"/>
                          <a:ea typeface="+mn-ea"/>
                          <a:cs typeface="Times New Roman" pitchFamily="18" charset="0"/>
                        </a:rPr>
                        <a:t>, </a:t>
                      </a:r>
                      <a:r>
                        <a:rPr lang="en-US" sz="1800" b="0" i="0" u="none" strike="noStrike" kern="1200" dirty="0">
                          <a:solidFill>
                            <a:schemeClr val="tx1"/>
                          </a:solidFill>
                          <a:latin typeface="+mn-lt"/>
                          <a:ea typeface="+mn-ea"/>
                          <a:cs typeface="Times New Roman" pitchFamily="18" charset="0"/>
                          <a:hlinkClick r:id="rId11" tooltip="Recursion (computer science)"/>
                        </a:rPr>
                        <a:t>recursion</a:t>
                      </a:r>
                      <a:r>
                        <a:rPr lang="en-US" sz="1800" b="0" i="0" kern="1200" dirty="0">
                          <a:solidFill>
                            <a:schemeClr val="tx1"/>
                          </a:solidFill>
                          <a:latin typeface="+mn-lt"/>
                          <a:ea typeface="+mn-ea"/>
                          <a:cs typeface="Times New Roman" pitchFamily="18" charset="0"/>
                        </a:rPr>
                        <a:t>, </a:t>
                      </a:r>
                      <a:r>
                        <a:rPr lang="en-US" sz="1800" b="0" i="0" u="sng" kern="1200" dirty="0">
                          <a:solidFill>
                            <a:schemeClr val="tx1"/>
                          </a:solidFill>
                          <a:latin typeface="+mn-lt"/>
                          <a:ea typeface="+mn-ea"/>
                          <a:cs typeface="Times New Roman" pitchFamily="18" charset="0"/>
                          <a:hlinkClick r:id="rId12"/>
                        </a:rPr>
                        <a:t>referential transparency</a:t>
                      </a:r>
                      <a:endParaRPr lang="en-US" sz="1800" b="0" i="0" kern="1200" dirty="0">
                        <a:solidFill>
                          <a:schemeClr val="tx1"/>
                        </a:solidFill>
                        <a:latin typeface="+mn-lt"/>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latin typeface="+mn-lt"/>
                          <a:ea typeface="+mn-ea"/>
                          <a:cs typeface="Times New Roman" pitchFamily="18" charset="0"/>
                        </a:rPr>
                        <a:t>Main traits are </a:t>
                      </a:r>
                      <a:r>
                        <a:rPr lang="en-US" sz="1800" b="0" i="0" u="none" strike="noStrike" kern="1200" dirty="0">
                          <a:solidFill>
                            <a:schemeClr val="tx1"/>
                          </a:solidFill>
                          <a:latin typeface="+mn-lt"/>
                          <a:ea typeface="+mn-ea"/>
                          <a:cs typeface="Times New Roman" pitchFamily="18" charset="0"/>
                          <a:hlinkClick r:id="rId13" tooltip="Local variable"/>
                        </a:rPr>
                        <a:t>Local variables</a:t>
                      </a:r>
                      <a:r>
                        <a:rPr lang="en-US" sz="1800" b="0" i="0" kern="1200" dirty="0">
                          <a:solidFill>
                            <a:schemeClr val="tx1"/>
                          </a:solidFill>
                          <a:latin typeface="+mn-lt"/>
                          <a:ea typeface="+mn-ea"/>
                          <a:cs typeface="Times New Roman" pitchFamily="18" charset="0"/>
                        </a:rPr>
                        <a:t>, sequence, selection, </a:t>
                      </a:r>
                      <a:r>
                        <a:rPr lang="en-US" sz="1800" b="0" i="0" u="none" strike="noStrike" kern="1200" dirty="0">
                          <a:solidFill>
                            <a:schemeClr val="tx1"/>
                          </a:solidFill>
                          <a:latin typeface="+mn-lt"/>
                          <a:ea typeface="+mn-ea"/>
                          <a:cs typeface="Times New Roman" pitchFamily="18" charset="0"/>
                          <a:hlinkClick r:id="rId14" tooltip="Iteration"/>
                        </a:rPr>
                        <a:t>iteration</a:t>
                      </a:r>
                      <a:r>
                        <a:rPr lang="en-US" sz="1800" b="0" i="0" kern="1200" dirty="0">
                          <a:solidFill>
                            <a:schemeClr val="tx1"/>
                          </a:solidFill>
                          <a:latin typeface="+mn-lt"/>
                          <a:ea typeface="+mn-ea"/>
                          <a:cs typeface="Times New Roman" pitchFamily="18" charset="0"/>
                        </a:rPr>
                        <a:t>, and </a:t>
                      </a:r>
                      <a:r>
                        <a:rPr lang="en-US" sz="1800" b="0" i="0" u="none" strike="noStrike" kern="1200" dirty="0">
                          <a:solidFill>
                            <a:schemeClr val="tx1"/>
                          </a:solidFill>
                          <a:latin typeface="+mn-lt"/>
                          <a:ea typeface="+mn-ea"/>
                          <a:cs typeface="Times New Roman" pitchFamily="18" charset="0"/>
                          <a:hlinkClick r:id="rId7" tooltip="Modular programming"/>
                        </a:rPr>
                        <a:t>modularization</a:t>
                      </a:r>
                      <a:endParaRPr lang="en-US" sz="1800" b="1" dirty="0">
                        <a:latin typeface="+mn-lt"/>
                        <a:cs typeface="Times New Roman" pitchFamily="18" charset="0"/>
                      </a:endParaRPr>
                    </a:p>
                  </a:txBody>
                  <a:tcPr/>
                </a:tc>
                <a:extLst>
                  <a:ext uri="{0D108BD9-81ED-4DB2-BD59-A6C34878D82A}">
                    <a16:rowId xmlns:a16="http://schemas.microsoft.com/office/drawing/2014/main" val="10002"/>
                  </a:ext>
                </a:extLst>
              </a:tr>
              <a:tr h="518562">
                <a:tc>
                  <a:txBody>
                    <a:bodyPr/>
                    <a:lstStyle/>
                    <a:p>
                      <a:r>
                        <a:rPr lang="en-US" sz="1800" b="1" dirty="0">
                          <a:latin typeface="+mn-lt"/>
                          <a:cs typeface="Times New Roman" pitchFamily="18" charset="0"/>
                        </a:rPr>
                        <a:t>3</a:t>
                      </a:r>
                    </a:p>
                  </a:txBody>
                  <a:tcPr/>
                </a:tc>
                <a:tc>
                  <a:txBody>
                    <a:bodyPr/>
                    <a:lstStyle/>
                    <a:p>
                      <a:r>
                        <a:rPr lang="en-US" sz="1800" b="1" i="0" kern="1200" dirty="0">
                          <a:solidFill>
                            <a:schemeClr val="tx1"/>
                          </a:solidFill>
                          <a:latin typeface="+mn-lt"/>
                          <a:ea typeface="+mn-ea"/>
                          <a:cs typeface="Times New Roman" pitchFamily="18" charset="0"/>
                        </a:rPr>
                        <a:t>Functional</a:t>
                      </a:r>
                      <a:r>
                        <a:rPr lang="en-US" sz="1800" b="0" i="0" kern="1200" dirty="0">
                          <a:solidFill>
                            <a:schemeClr val="tx1"/>
                          </a:solidFill>
                          <a:latin typeface="+mn-lt"/>
                          <a:ea typeface="+mn-ea"/>
                          <a:cs typeface="Times New Roman" pitchFamily="18" charset="0"/>
                        </a:rPr>
                        <a:t> programming focuses on </a:t>
                      </a:r>
                      <a:r>
                        <a:rPr lang="en-US" sz="1800" b="1" i="0" kern="1200" dirty="0">
                          <a:solidFill>
                            <a:schemeClr val="tx1"/>
                          </a:solidFill>
                          <a:latin typeface="+mn-lt"/>
                          <a:ea typeface="+mn-ea"/>
                          <a:cs typeface="Times New Roman" pitchFamily="18" charset="0"/>
                        </a:rPr>
                        <a:t>expressions</a:t>
                      </a:r>
                      <a:endParaRPr lang="en-US" sz="1800" b="1" dirty="0">
                        <a:latin typeface="+mn-lt"/>
                        <a:cs typeface="Times New Roman" pitchFamily="18" charset="0"/>
                      </a:endParaRPr>
                    </a:p>
                  </a:txBody>
                  <a:tcPr/>
                </a:tc>
                <a:tc>
                  <a:txBody>
                    <a:bodyPr/>
                    <a:lstStyle/>
                    <a:p>
                      <a:r>
                        <a:rPr lang="en-US" sz="1800" b="1" i="0" kern="1200" dirty="0">
                          <a:solidFill>
                            <a:schemeClr val="tx1"/>
                          </a:solidFill>
                          <a:latin typeface="+mn-lt"/>
                          <a:ea typeface="+mn-ea"/>
                          <a:cs typeface="Times New Roman" pitchFamily="18" charset="0"/>
                        </a:rPr>
                        <a:t>Procedural</a:t>
                      </a:r>
                      <a:r>
                        <a:rPr lang="en-US" sz="1800" b="0" i="0" kern="1200" dirty="0">
                          <a:solidFill>
                            <a:schemeClr val="tx1"/>
                          </a:solidFill>
                          <a:latin typeface="+mn-lt"/>
                          <a:ea typeface="+mn-ea"/>
                          <a:cs typeface="Times New Roman" pitchFamily="18" charset="0"/>
                        </a:rPr>
                        <a:t> programming focuses on </a:t>
                      </a:r>
                      <a:r>
                        <a:rPr lang="en-US" sz="1800" b="1" i="0" kern="1200" dirty="0">
                          <a:solidFill>
                            <a:schemeClr val="tx1"/>
                          </a:solidFill>
                          <a:latin typeface="+mn-lt"/>
                          <a:ea typeface="+mn-ea"/>
                          <a:cs typeface="Times New Roman" pitchFamily="18" charset="0"/>
                        </a:rPr>
                        <a:t>statements</a:t>
                      </a:r>
                      <a:endParaRPr lang="en-US" sz="1800" b="1" dirty="0">
                        <a:latin typeface="+mn-lt"/>
                        <a:cs typeface="Times New Roman" pitchFamily="18" charset="0"/>
                      </a:endParaRPr>
                    </a:p>
                  </a:txBody>
                  <a:tcPr/>
                </a:tc>
                <a:extLst>
                  <a:ext uri="{0D108BD9-81ED-4DB2-BD59-A6C34878D82A}">
                    <a16:rowId xmlns:a16="http://schemas.microsoft.com/office/drawing/2014/main" val="10003"/>
                  </a:ext>
                </a:extLst>
              </a:tr>
              <a:tr h="912838">
                <a:tc>
                  <a:txBody>
                    <a:bodyPr/>
                    <a:lstStyle/>
                    <a:p>
                      <a:r>
                        <a:rPr lang="en-US" sz="1800" b="1" dirty="0">
                          <a:latin typeface="+mn-lt"/>
                          <a:cs typeface="Times New Roman" pitchFamily="18" charset="0"/>
                        </a:rPr>
                        <a:t>4</a:t>
                      </a:r>
                    </a:p>
                  </a:txBody>
                  <a:tcPr/>
                </a:tc>
                <a:tc>
                  <a:txBody>
                    <a:bodyPr/>
                    <a:lstStyle/>
                    <a:p>
                      <a:pPr fontAlgn="base"/>
                      <a:r>
                        <a:rPr lang="en-US" sz="1800" b="0" i="0" kern="1200" dirty="0">
                          <a:solidFill>
                            <a:schemeClr val="tx1"/>
                          </a:solidFill>
                          <a:latin typeface="+mn-lt"/>
                          <a:ea typeface="+mn-ea"/>
                          <a:cs typeface="Times New Roman" pitchFamily="18" charset="0"/>
                        </a:rPr>
                        <a:t>Often recursive. Always returns the same output for a given input.</a:t>
                      </a:r>
                    </a:p>
                  </a:txBody>
                  <a:tcPr/>
                </a:tc>
                <a:tc>
                  <a:txBody>
                    <a:bodyPr/>
                    <a:lstStyle/>
                    <a:p>
                      <a:r>
                        <a:rPr lang="en-US" sz="1800" b="0" i="0" kern="1200" dirty="0">
                          <a:solidFill>
                            <a:schemeClr val="tx1"/>
                          </a:solidFill>
                          <a:latin typeface="+mn-lt"/>
                          <a:ea typeface="+mn-ea"/>
                          <a:cs typeface="Times New Roman" pitchFamily="18" charset="0"/>
                        </a:rPr>
                        <a:t>The output of a routine does not always have a direct correlation with the input.</a:t>
                      </a:r>
                      <a:endParaRPr lang="en-US" sz="1800" b="1" dirty="0">
                        <a:latin typeface="+mn-lt"/>
                        <a:cs typeface="Times New Roman" pitchFamily="18" charset="0"/>
                      </a:endParaRPr>
                    </a:p>
                  </a:txBody>
                  <a:tcPr/>
                </a:tc>
                <a:extLst>
                  <a:ext uri="{0D108BD9-81ED-4DB2-BD59-A6C34878D82A}">
                    <a16:rowId xmlns:a16="http://schemas.microsoft.com/office/drawing/2014/main" val="10004"/>
                  </a:ext>
                </a:extLst>
              </a:tr>
              <a:tr h="638987">
                <a:tc>
                  <a:txBody>
                    <a:bodyPr/>
                    <a:lstStyle/>
                    <a:p>
                      <a:r>
                        <a:rPr lang="en-US" sz="1800" b="1" dirty="0">
                          <a:latin typeface="+mn-lt"/>
                          <a:cs typeface="Times New Roman" pitchFamily="18" charset="0"/>
                        </a:rPr>
                        <a:t>5</a:t>
                      </a:r>
                    </a:p>
                  </a:txBody>
                  <a:tcPr/>
                </a:tc>
                <a:tc>
                  <a:txBody>
                    <a:bodyPr/>
                    <a:lstStyle/>
                    <a:p>
                      <a:r>
                        <a:rPr lang="en-US" sz="1800" b="0" i="0" kern="1200" dirty="0">
                          <a:solidFill>
                            <a:schemeClr val="tx1"/>
                          </a:solidFill>
                          <a:latin typeface="+mn-lt"/>
                          <a:ea typeface="+mn-ea"/>
                          <a:cs typeface="Times New Roman" pitchFamily="18" charset="0"/>
                        </a:rPr>
                        <a:t>Order of evaluation is usually undefined.</a:t>
                      </a:r>
                      <a:endParaRPr lang="en-US" sz="1800" b="1" dirty="0">
                        <a:latin typeface="+mn-lt"/>
                        <a:cs typeface="Times New Roman" pitchFamily="18" charset="0"/>
                      </a:endParaRPr>
                    </a:p>
                  </a:txBody>
                  <a:tcPr/>
                </a:tc>
                <a:tc>
                  <a:txBody>
                    <a:bodyPr/>
                    <a:lstStyle/>
                    <a:p>
                      <a:r>
                        <a:rPr lang="en-US" sz="1800" b="0" i="0" kern="1200" dirty="0">
                          <a:solidFill>
                            <a:schemeClr val="tx1"/>
                          </a:solidFill>
                          <a:latin typeface="+mn-lt"/>
                          <a:ea typeface="+mn-ea"/>
                          <a:cs typeface="Times New Roman" pitchFamily="18" charset="0"/>
                        </a:rPr>
                        <a:t>Everything is done in a specific order.</a:t>
                      </a:r>
                      <a:endParaRPr lang="en-US" sz="1800" b="1" dirty="0">
                        <a:latin typeface="+mn-lt"/>
                        <a:cs typeface="Times New Roman" pitchFamily="18" charset="0"/>
                      </a:endParaRPr>
                    </a:p>
                  </a:txBody>
                  <a:tcPr/>
                </a:tc>
                <a:extLst>
                  <a:ext uri="{0D108BD9-81ED-4DB2-BD59-A6C34878D82A}">
                    <a16:rowId xmlns:a16="http://schemas.microsoft.com/office/drawing/2014/main" val="10005"/>
                  </a:ext>
                </a:extLst>
              </a:tr>
              <a:tr h="638987">
                <a:tc>
                  <a:txBody>
                    <a:bodyPr/>
                    <a:lstStyle/>
                    <a:p>
                      <a:r>
                        <a:rPr lang="en-US" sz="1800" b="1" dirty="0">
                          <a:latin typeface="+mn-lt"/>
                          <a:cs typeface="Times New Roman" pitchFamily="18" charset="0"/>
                        </a:rPr>
                        <a:t>6</a:t>
                      </a:r>
                    </a:p>
                  </a:txBody>
                  <a:tcPr/>
                </a:tc>
                <a:tc>
                  <a:txBody>
                    <a:bodyPr/>
                    <a:lstStyle/>
                    <a:p>
                      <a:r>
                        <a:rPr lang="en-US" sz="1800" b="0" i="0" kern="1200" dirty="0">
                          <a:solidFill>
                            <a:schemeClr val="tx1"/>
                          </a:solidFill>
                          <a:latin typeface="+mn-lt"/>
                          <a:ea typeface="+mn-ea"/>
                          <a:cs typeface="Times New Roman" pitchFamily="18" charset="0"/>
                        </a:rPr>
                        <a:t>Must be stateless. i.e. No operation can have side effects.</a:t>
                      </a:r>
                      <a:endParaRPr lang="en-US" sz="1800" b="1" dirty="0">
                        <a:latin typeface="+mn-lt"/>
                        <a:cs typeface="Times New Roman" pitchFamily="18" charset="0"/>
                      </a:endParaRPr>
                    </a:p>
                  </a:txBody>
                  <a:tcPr/>
                </a:tc>
                <a:tc>
                  <a:txBody>
                    <a:bodyPr/>
                    <a:lstStyle/>
                    <a:p>
                      <a:r>
                        <a:rPr lang="en-US" sz="1800" b="0" i="0" kern="1200" dirty="0">
                          <a:solidFill>
                            <a:schemeClr val="tx1"/>
                          </a:solidFill>
                          <a:latin typeface="+mn-lt"/>
                          <a:ea typeface="+mn-ea"/>
                          <a:cs typeface="Times New Roman" pitchFamily="18" charset="0"/>
                        </a:rPr>
                        <a:t>Execution of a routine may have side effects.</a:t>
                      </a:r>
                      <a:endParaRPr lang="en-US" sz="1800" b="1" dirty="0">
                        <a:latin typeface="+mn-lt"/>
                        <a:cs typeface="Times New Roman" pitchFamily="18" charset="0"/>
                      </a:endParaRPr>
                    </a:p>
                  </a:txBody>
                  <a:tcPr/>
                </a:tc>
                <a:extLst>
                  <a:ext uri="{0D108BD9-81ED-4DB2-BD59-A6C34878D82A}">
                    <a16:rowId xmlns:a16="http://schemas.microsoft.com/office/drawing/2014/main" val="10006"/>
                  </a:ext>
                </a:extLst>
              </a:tr>
              <a:tr h="912838">
                <a:tc>
                  <a:txBody>
                    <a:bodyPr/>
                    <a:lstStyle/>
                    <a:p>
                      <a:r>
                        <a:rPr lang="en-US" sz="1800" b="1" dirty="0">
                          <a:latin typeface="+mn-lt"/>
                          <a:cs typeface="Times New Roman" pitchFamily="18" charset="0"/>
                        </a:rPr>
                        <a:t>7</a:t>
                      </a:r>
                    </a:p>
                  </a:txBody>
                  <a:tcPr/>
                </a:tc>
                <a:tc>
                  <a:txBody>
                    <a:bodyPr/>
                    <a:lstStyle/>
                    <a:p>
                      <a:pPr fontAlgn="base"/>
                      <a:r>
                        <a:rPr lang="en-US" sz="1800" b="0" i="0" kern="1200" dirty="0">
                          <a:solidFill>
                            <a:schemeClr val="tx1"/>
                          </a:solidFill>
                          <a:latin typeface="+mn-lt"/>
                          <a:ea typeface="+mn-ea"/>
                          <a:cs typeface="Times New Roman" pitchFamily="18" charset="0"/>
                        </a:rPr>
                        <a:t>Good fit for parallel execution, Tends to  emphasize a divide and conquer approach.</a:t>
                      </a:r>
                    </a:p>
                  </a:txBody>
                  <a:tcPr/>
                </a:tc>
                <a:tc>
                  <a:txBody>
                    <a:bodyPr/>
                    <a:lstStyle/>
                    <a:p>
                      <a:r>
                        <a:rPr lang="en-US" sz="1800" b="0" i="0" kern="1200" dirty="0">
                          <a:solidFill>
                            <a:schemeClr val="tx1"/>
                          </a:solidFill>
                          <a:latin typeface="+mn-lt"/>
                          <a:ea typeface="+mn-ea"/>
                          <a:cs typeface="Times New Roman" pitchFamily="18" charset="0"/>
                        </a:rPr>
                        <a:t>Tends to emphasize implementing solutions in a linear fashion.</a:t>
                      </a:r>
                      <a:endParaRPr lang="en-US" sz="1800" b="1" dirty="0">
                        <a:latin typeface="+mn-lt"/>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59486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12015833" cy="496739"/>
          </a:xfrm>
          <a:prstGeom prst="rect">
            <a:avLst/>
          </a:prstGeom>
        </p:spPr>
        <p:txBody>
          <a:bodyPr vert="horz" wrap="square" lIns="0" tIns="0" rIns="0" bIns="0" rtlCol="0">
            <a:spAutoFit/>
          </a:bodyPr>
          <a:lstStyle/>
          <a:p>
            <a:pPr algn="just" fontAlgn="base">
              <a:lnSpc>
                <a:spcPct val="150000"/>
              </a:lnSpc>
            </a:pPr>
            <a:r>
              <a:rPr lang="en-IN" sz="2400" b="1" dirty="0"/>
              <a:t>Function </a:t>
            </a:r>
            <a:r>
              <a:rPr lang="en-IN" sz="2400" b="1" dirty="0" err="1"/>
              <a:t>vs</a:t>
            </a:r>
            <a:r>
              <a:rPr lang="en-IN" sz="2400" b="1" dirty="0"/>
              <a:t> Object Oriented</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0" y="586967"/>
            <a:ext cx="12105504" cy="597917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2323433014"/>
              </p:ext>
            </p:extLst>
          </p:nvPr>
        </p:nvGraphicFramePr>
        <p:xfrm>
          <a:off x="89670" y="838201"/>
          <a:ext cx="11891659" cy="5118845"/>
        </p:xfrm>
        <a:graphic>
          <a:graphicData uri="http://schemas.openxmlformats.org/drawingml/2006/table">
            <a:tbl>
              <a:tblPr firstRow="1" bandRow="1">
                <a:tableStyleId>{5940675A-B579-460E-94D1-54222C63F5DA}</a:tableStyleId>
              </a:tblPr>
              <a:tblGrid>
                <a:gridCol w="766152">
                  <a:extLst>
                    <a:ext uri="{9D8B030D-6E8A-4147-A177-3AD203B41FA5}">
                      <a16:colId xmlns:a16="http://schemas.microsoft.com/office/drawing/2014/main" val="20000"/>
                    </a:ext>
                  </a:extLst>
                </a:gridCol>
                <a:gridCol w="5574415">
                  <a:extLst>
                    <a:ext uri="{9D8B030D-6E8A-4147-A177-3AD203B41FA5}">
                      <a16:colId xmlns:a16="http://schemas.microsoft.com/office/drawing/2014/main" val="20001"/>
                    </a:ext>
                  </a:extLst>
                </a:gridCol>
                <a:gridCol w="5551092">
                  <a:extLst>
                    <a:ext uri="{9D8B030D-6E8A-4147-A177-3AD203B41FA5}">
                      <a16:colId xmlns:a16="http://schemas.microsoft.com/office/drawing/2014/main" val="20002"/>
                    </a:ext>
                  </a:extLst>
                </a:gridCol>
              </a:tblGrid>
              <a:tr h="446242">
                <a:tc>
                  <a:txBody>
                    <a:bodyPr/>
                    <a:lstStyle/>
                    <a:p>
                      <a:r>
                        <a:rPr lang="en-US" sz="1800" b="1" dirty="0" err="1">
                          <a:latin typeface="+mn-lt"/>
                          <a:cs typeface="Times New Roman" pitchFamily="18" charset="0"/>
                        </a:rPr>
                        <a:t>S.No</a:t>
                      </a:r>
                      <a:endParaRPr lang="en-US" sz="1800" b="1" dirty="0">
                        <a:latin typeface="+mn-lt"/>
                        <a:cs typeface="Times New Roman" pitchFamily="18" charset="0"/>
                      </a:endParaRPr>
                    </a:p>
                  </a:txBody>
                  <a:tcPr/>
                </a:tc>
                <a:tc>
                  <a:txBody>
                    <a:bodyPr/>
                    <a:lstStyle/>
                    <a:p>
                      <a:r>
                        <a:rPr lang="en-US" sz="1800" b="1" dirty="0">
                          <a:latin typeface="+mn-lt"/>
                          <a:cs typeface="Times New Roman" pitchFamily="18" charset="0"/>
                        </a:rPr>
                        <a:t>Functional Paradigms</a:t>
                      </a:r>
                    </a:p>
                  </a:txBody>
                  <a:tcPr/>
                </a:tc>
                <a:tc>
                  <a:txBody>
                    <a:bodyPr/>
                    <a:lstStyle/>
                    <a:p>
                      <a:r>
                        <a:rPr lang="en-US" sz="1800" b="1" dirty="0">
                          <a:latin typeface="+mn-lt"/>
                          <a:cs typeface="Times New Roman" pitchFamily="18" charset="0"/>
                        </a:rPr>
                        <a:t>Object</a:t>
                      </a:r>
                      <a:r>
                        <a:rPr lang="en-US" sz="1800" b="1" baseline="0" dirty="0">
                          <a:latin typeface="+mn-lt"/>
                          <a:cs typeface="Times New Roman" pitchFamily="18" charset="0"/>
                        </a:rPr>
                        <a:t> Oriented</a:t>
                      </a:r>
                      <a:r>
                        <a:rPr lang="en-US" sz="1800" b="1" dirty="0">
                          <a:latin typeface="+mn-lt"/>
                          <a:cs typeface="Times New Roman" pitchFamily="18" charset="0"/>
                        </a:rPr>
                        <a:t> Paradigm</a:t>
                      </a:r>
                    </a:p>
                  </a:txBody>
                  <a:tcPr/>
                </a:tc>
                <a:extLst>
                  <a:ext uri="{0D108BD9-81ED-4DB2-BD59-A6C34878D82A}">
                    <a16:rowId xmlns:a16="http://schemas.microsoft.com/office/drawing/2014/main" val="10000"/>
                  </a:ext>
                </a:extLst>
              </a:tr>
              <a:tr h="578845">
                <a:tc>
                  <a:txBody>
                    <a:bodyPr/>
                    <a:lstStyle/>
                    <a:p>
                      <a:r>
                        <a:rPr lang="en-US" sz="1800" b="1" dirty="0">
                          <a:latin typeface="+mn-lt"/>
                          <a:cs typeface="Times New Roman"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latin typeface="+mn-lt"/>
                          <a:ea typeface="+mn-ea"/>
                          <a:cs typeface="+mn-cs"/>
                        </a:rPr>
                        <a:t>FP uses Immutable data.</a:t>
                      </a:r>
                      <a:endParaRPr lang="en-US" sz="1800" b="1" dirty="0">
                        <a:latin typeface="+mn-lt"/>
                        <a:cs typeface="Times New Roman" pitchFamily="18" charset="0"/>
                      </a:endParaRPr>
                    </a:p>
                  </a:txBody>
                  <a:tcPr/>
                </a:tc>
                <a:tc>
                  <a:txBody>
                    <a:bodyPr/>
                    <a:lstStyle/>
                    <a:p>
                      <a:r>
                        <a:rPr lang="en-US" sz="1800" b="0" i="0" kern="1200" dirty="0">
                          <a:solidFill>
                            <a:schemeClr val="tx1"/>
                          </a:solidFill>
                          <a:latin typeface="+mn-lt"/>
                          <a:ea typeface="+mn-ea"/>
                          <a:cs typeface="+mn-cs"/>
                        </a:rPr>
                        <a:t>OOP uses Mutable data.</a:t>
                      </a:r>
                      <a:endParaRPr lang="en-US" sz="1800" b="0" i="1" kern="1200" dirty="0">
                        <a:solidFill>
                          <a:schemeClr val="tx1"/>
                        </a:solidFill>
                        <a:latin typeface="+mn-lt"/>
                        <a:ea typeface="+mn-ea"/>
                        <a:cs typeface="Times New Roman" pitchFamily="18" charset="0"/>
                      </a:endParaRPr>
                    </a:p>
                  </a:txBody>
                  <a:tcPr/>
                </a:tc>
                <a:extLst>
                  <a:ext uri="{0D108BD9-81ED-4DB2-BD59-A6C34878D82A}">
                    <a16:rowId xmlns:a16="http://schemas.microsoft.com/office/drawing/2014/main" val="10001"/>
                  </a:ext>
                </a:extLst>
              </a:tr>
              <a:tr h="643559">
                <a:tc>
                  <a:txBody>
                    <a:bodyPr/>
                    <a:lstStyle/>
                    <a:p>
                      <a:r>
                        <a:rPr lang="en-US" sz="1800" b="1" dirty="0">
                          <a:latin typeface="+mn-lt"/>
                          <a:cs typeface="Times New Roman" pitchFamily="18" charset="0"/>
                        </a:rPr>
                        <a:t>2</a:t>
                      </a:r>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0" i="0" kern="1200" dirty="0">
                          <a:solidFill>
                            <a:schemeClr val="tx1"/>
                          </a:solidFill>
                          <a:latin typeface="+mn-lt"/>
                          <a:ea typeface="+mn-ea"/>
                          <a:cs typeface="+mn-cs"/>
                        </a:rPr>
                        <a:t>Follows Declarative Programming based Model.</a:t>
                      </a:r>
                      <a:endParaRPr lang="en-US" sz="1800" b="0" i="0" kern="1200" dirty="0">
                        <a:solidFill>
                          <a:schemeClr val="tx1"/>
                        </a:solidFill>
                        <a:latin typeface="+mn-lt"/>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latin typeface="+mn-lt"/>
                          <a:ea typeface="+mn-ea"/>
                          <a:cs typeface="+mn-cs"/>
                        </a:rPr>
                        <a:t>Follows Imperative Programming Model.</a:t>
                      </a:r>
                      <a:endParaRPr lang="en-US" sz="1800" b="1" dirty="0">
                        <a:latin typeface="+mn-lt"/>
                        <a:cs typeface="Times New Roman" pitchFamily="18" charset="0"/>
                      </a:endParaRPr>
                    </a:p>
                  </a:txBody>
                  <a:tcPr/>
                </a:tc>
                <a:extLst>
                  <a:ext uri="{0D108BD9-81ED-4DB2-BD59-A6C34878D82A}">
                    <a16:rowId xmlns:a16="http://schemas.microsoft.com/office/drawing/2014/main" val="10002"/>
                  </a:ext>
                </a:extLst>
              </a:tr>
              <a:tr h="643559">
                <a:tc>
                  <a:txBody>
                    <a:bodyPr/>
                    <a:lstStyle/>
                    <a:p>
                      <a:r>
                        <a:rPr lang="en-US" sz="1800" b="1" dirty="0">
                          <a:latin typeface="+mn-lt"/>
                          <a:cs typeface="Times New Roman" pitchFamily="18" charset="0"/>
                        </a:rPr>
                        <a:t>3</a:t>
                      </a:r>
                    </a:p>
                  </a:txBody>
                  <a:tcPr/>
                </a:tc>
                <a:tc>
                  <a:txBody>
                    <a:bodyPr/>
                    <a:lstStyle/>
                    <a:p>
                      <a:r>
                        <a:rPr lang="en-US" sz="1800" b="0" i="0" kern="1200" dirty="0">
                          <a:solidFill>
                            <a:schemeClr val="tx1"/>
                          </a:solidFill>
                          <a:latin typeface="+mn-lt"/>
                          <a:ea typeface="+mn-ea"/>
                          <a:cs typeface="+mn-cs"/>
                        </a:rPr>
                        <a:t>What it focuses is on: "What you are doing. in the </a:t>
                      </a:r>
                      <a:r>
                        <a:rPr lang="en-US" sz="1800" b="0" i="0" kern="1200" dirty="0" err="1">
                          <a:solidFill>
                            <a:schemeClr val="tx1"/>
                          </a:solidFill>
                          <a:latin typeface="+mn-lt"/>
                          <a:ea typeface="+mn-ea"/>
                          <a:cs typeface="+mn-cs"/>
                        </a:rPr>
                        <a:t>programme</a:t>
                      </a:r>
                      <a:r>
                        <a:rPr lang="en-US" sz="1800" b="0" i="0" kern="1200" dirty="0">
                          <a:solidFill>
                            <a:schemeClr val="tx1"/>
                          </a:solidFill>
                          <a:latin typeface="+mn-lt"/>
                          <a:ea typeface="+mn-ea"/>
                          <a:cs typeface="+mn-cs"/>
                        </a:rPr>
                        <a:t>."</a:t>
                      </a:r>
                      <a:endParaRPr lang="en-US" sz="1800" b="1" dirty="0">
                        <a:latin typeface="+mn-lt"/>
                        <a:cs typeface="Times New Roman" pitchFamily="18" charset="0"/>
                      </a:endParaRPr>
                    </a:p>
                  </a:txBody>
                  <a:tcPr/>
                </a:tc>
                <a:tc>
                  <a:txBody>
                    <a:bodyPr/>
                    <a:lstStyle/>
                    <a:p>
                      <a:r>
                        <a:rPr lang="en-US" sz="1800" b="0" i="0" kern="1200" dirty="0">
                          <a:solidFill>
                            <a:schemeClr val="tx1"/>
                          </a:solidFill>
                          <a:latin typeface="+mn-lt"/>
                          <a:ea typeface="+mn-ea"/>
                          <a:cs typeface="+mn-cs"/>
                        </a:rPr>
                        <a:t>What it focuses is on "How you are doing your programming."</a:t>
                      </a:r>
                      <a:endParaRPr lang="en-US" sz="1800" b="1" dirty="0">
                        <a:latin typeface="+mn-lt"/>
                        <a:cs typeface="Times New Roman" pitchFamily="18" charset="0"/>
                      </a:endParaRPr>
                    </a:p>
                  </a:txBody>
                  <a:tcPr/>
                </a:tc>
                <a:extLst>
                  <a:ext uri="{0D108BD9-81ED-4DB2-BD59-A6C34878D82A}">
                    <a16:rowId xmlns:a16="http://schemas.microsoft.com/office/drawing/2014/main" val="10003"/>
                  </a:ext>
                </a:extLst>
              </a:tr>
              <a:tr h="367747">
                <a:tc>
                  <a:txBody>
                    <a:bodyPr/>
                    <a:lstStyle/>
                    <a:p>
                      <a:r>
                        <a:rPr lang="en-US" sz="1800" b="1" dirty="0">
                          <a:latin typeface="+mn-lt"/>
                          <a:cs typeface="Times New Roman" pitchFamily="18" charset="0"/>
                        </a:rPr>
                        <a:t>4</a:t>
                      </a:r>
                    </a:p>
                  </a:txBody>
                  <a:tcPr/>
                </a:tc>
                <a:tc>
                  <a:txBody>
                    <a:bodyPr/>
                    <a:lstStyle/>
                    <a:p>
                      <a:pPr fontAlgn="base"/>
                      <a:r>
                        <a:rPr lang="en-US" sz="1800" b="0" i="0" kern="1200" dirty="0">
                          <a:solidFill>
                            <a:schemeClr val="tx1"/>
                          </a:solidFill>
                          <a:latin typeface="+mn-lt"/>
                          <a:ea typeface="+mn-ea"/>
                          <a:cs typeface="+mn-cs"/>
                        </a:rPr>
                        <a:t>Supports Parallel Programming.</a:t>
                      </a:r>
                      <a:endParaRPr lang="en-US" sz="1800" b="0" i="0" kern="1200" dirty="0">
                        <a:solidFill>
                          <a:schemeClr val="tx1"/>
                        </a:solidFill>
                        <a:latin typeface="+mn-lt"/>
                        <a:ea typeface="+mn-ea"/>
                        <a:cs typeface="Times New Roman" pitchFamily="18" charset="0"/>
                      </a:endParaRPr>
                    </a:p>
                  </a:txBody>
                  <a:tcPr/>
                </a:tc>
                <a:tc>
                  <a:txBody>
                    <a:bodyPr/>
                    <a:lstStyle/>
                    <a:p>
                      <a:r>
                        <a:rPr lang="en-US" sz="1800" b="0" i="0" kern="1200" dirty="0">
                          <a:solidFill>
                            <a:schemeClr val="tx1"/>
                          </a:solidFill>
                          <a:latin typeface="+mn-lt"/>
                          <a:ea typeface="+mn-ea"/>
                          <a:cs typeface="+mn-cs"/>
                        </a:rPr>
                        <a:t>No supports for Parallel Programming.</a:t>
                      </a:r>
                      <a:endParaRPr lang="en-US" sz="1800" b="1" dirty="0">
                        <a:latin typeface="+mn-lt"/>
                        <a:cs typeface="Times New Roman" pitchFamily="18" charset="0"/>
                      </a:endParaRPr>
                    </a:p>
                  </a:txBody>
                  <a:tcPr/>
                </a:tc>
                <a:extLst>
                  <a:ext uri="{0D108BD9-81ED-4DB2-BD59-A6C34878D82A}">
                    <a16:rowId xmlns:a16="http://schemas.microsoft.com/office/drawing/2014/main" val="10004"/>
                  </a:ext>
                </a:extLst>
              </a:tr>
              <a:tr h="367747">
                <a:tc>
                  <a:txBody>
                    <a:bodyPr/>
                    <a:lstStyle/>
                    <a:p>
                      <a:r>
                        <a:rPr lang="en-US" sz="1800" b="1" dirty="0">
                          <a:latin typeface="+mn-lt"/>
                          <a:cs typeface="Times New Roman" pitchFamily="18" charset="0"/>
                        </a:rPr>
                        <a:t>5</a:t>
                      </a:r>
                    </a:p>
                  </a:txBody>
                  <a:tcPr/>
                </a:tc>
                <a:tc>
                  <a:txBody>
                    <a:bodyPr/>
                    <a:lstStyle/>
                    <a:p>
                      <a:r>
                        <a:rPr lang="en-US" sz="1800" b="0" i="0" kern="1200" dirty="0">
                          <a:solidFill>
                            <a:schemeClr val="tx1"/>
                          </a:solidFill>
                          <a:latin typeface="+mn-lt"/>
                          <a:ea typeface="+mn-ea"/>
                          <a:cs typeface="+mn-cs"/>
                        </a:rPr>
                        <a:t>Its functions have no-side effects.</a:t>
                      </a:r>
                      <a:endParaRPr lang="en-US" sz="1800" b="1" dirty="0">
                        <a:latin typeface="+mn-lt"/>
                        <a:cs typeface="Times New Roman" pitchFamily="18" charset="0"/>
                      </a:endParaRPr>
                    </a:p>
                  </a:txBody>
                  <a:tcPr/>
                </a:tc>
                <a:tc>
                  <a:txBody>
                    <a:bodyPr/>
                    <a:lstStyle/>
                    <a:p>
                      <a:r>
                        <a:rPr lang="en-US" sz="1800" b="0" i="0" kern="1200" dirty="0">
                          <a:solidFill>
                            <a:schemeClr val="tx1"/>
                          </a:solidFill>
                          <a:latin typeface="+mn-lt"/>
                          <a:ea typeface="+mn-ea"/>
                          <a:cs typeface="+mn-cs"/>
                        </a:rPr>
                        <a:t>Method can produce many side effects.</a:t>
                      </a:r>
                      <a:endParaRPr lang="en-US" sz="1800" b="1" dirty="0">
                        <a:latin typeface="+mn-lt"/>
                        <a:cs typeface="Times New Roman" pitchFamily="18" charset="0"/>
                      </a:endParaRPr>
                    </a:p>
                  </a:txBody>
                  <a:tcPr/>
                </a:tc>
                <a:extLst>
                  <a:ext uri="{0D108BD9-81ED-4DB2-BD59-A6C34878D82A}">
                    <a16:rowId xmlns:a16="http://schemas.microsoft.com/office/drawing/2014/main" val="10005"/>
                  </a:ext>
                </a:extLst>
              </a:tr>
              <a:tr h="643559">
                <a:tc>
                  <a:txBody>
                    <a:bodyPr/>
                    <a:lstStyle/>
                    <a:p>
                      <a:r>
                        <a:rPr lang="en-US" sz="1800" b="1" dirty="0">
                          <a:latin typeface="+mn-lt"/>
                          <a:cs typeface="Times New Roman" pitchFamily="18" charset="0"/>
                        </a:rPr>
                        <a:t>6</a:t>
                      </a:r>
                    </a:p>
                  </a:txBody>
                  <a:tcPr/>
                </a:tc>
                <a:tc>
                  <a:txBody>
                    <a:bodyPr/>
                    <a:lstStyle/>
                    <a:p>
                      <a:r>
                        <a:rPr lang="en-US" sz="1800" b="0" i="0" kern="1200" dirty="0">
                          <a:solidFill>
                            <a:schemeClr val="tx1"/>
                          </a:solidFill>
                          <a:latin typeface="+mn-lt"/>
                          <a:ea typeface="+mn-ea"/>
                          <a:cs typeface="+mn-cs"/>
                        </a:rPr>
                        <a:t>Flow Control is performed using function calls &amp; function calls with recursion.</a:t>
                      </a:r>
                      <a:endParaRPr lang="en-US" sz="1800" b="1" dirty="0">
                        <a:latin typeface="+mn-lt"/>
                        <a:cs typeface="Times New Roman" pitchFamily="18" charset="0"/>
                      </a:endParaRPr>
                    </a:p>
                  </a:txBody>
                  <a:tcPr/>
                </a:tc>
                <a:tc>
                  <a:txBody>
                    <a:bodyPr/>
                    <a:lstStyle/>
                    <a:p>
                      <a:r>
                        <a:rPr lang="en-US" sz="1800" b="0" i="0" kern="1200" dirty="0">
                          <a:solidFill>
                            <a:schemeClr val="tx1"/>
                          </a:solidFill>
                          <a:latin typeface="+mn-lt"/>
                          <a:ea typeface="+mn-ea"/>
                          <a:cs typeface="+mn-cs"/>
                        </a:rPr>
                        <a:t>Flow control process is conducted using loops and conditional statements.</a:t>
                      </a:r>
                      <a:endParaRPr lang="en-US" sz="1800" b="1" dirty="0">
                        <a:latin typeface="+mn-lt"/>
                        <a:cs typeface="Times New Roman" pitchFamily="18" charset="0"/>
                      </a:endParaRPr>
                    </a:p>
                  </a:txBody>
                  <a:tcPr/>
                </a:tc>
                <a:extLst>
                  <a:ext uri="{0D108BD9-81ED-4DB2-BD59-A6C34878D82A}">
                    <a16:rowId xmlns:a16="http://schemas.microsoft.com/office/drawing/2014/main" val="10006"/>
                  </a:ext>
                </a:extLst>
              </a:tr>
              <a:tr h="569657">
                <a:tc>
                  <a:txBody>
                    <a:bodyPr/>
                    <a:lstStyle/>
                    <a:p>
                      <a:r>
                        <a:rPr lang="en-US" sz="1800" b="1" dirty="0">
                          <a:latin typeface="+mn-lt"/>
                          <a:cs typeface="Times New Roman" pitchFamily="18" charset="0"/>
                        </a:rPr>
                        <a:t>7</a:t>
                      </a:r>
                    </a:p>
                  </a:txBody>
                  <a:tcPr/>
                </a:tc>
                <a:tc>
                  <a:txBody>
                    <a:bodyPr/>
                    <a:lstStyle/>
                    <a:p>
                      <a:pPr fontAlgn="base"/>
                      <a:r>
                        <a:rPr lang="en-US" sz="1800" b="0" i="0" kern="1200" dirty="0">
                          <a:solidFill>
                            <a:schemeClr val="tx1"/>
                          </a:solidFill>
                          <a:latin typeface="+mn-lt"/>
                          <a:ea typeface="+mn-ea"/>
                          <a:cs typeface="+mn-cs"/>
                        </a:rPr>
                        <a:t>Execution order of statements is not very important.</a:t>
                      </a:r>
                      <a:endParaRPr lang="en-US" sz="1800" b="0" i="0" kern="1200" dirty="0">
                        <a:solidFill>
                          <a:schemeClr val="tx1"/>
                        </a:solidFill>
                        <a:latin typeface="+mn-lt"/>
                        <a:ea typeface="+mn-ea"/>
                        <a:cs typeface="Times New Roman" pitchFamily="18" charset="0"/>
                      </a:endParaRPr>
                    </a:p>
                  </a:txBody>
                  <a:tcPr/>
                </a:tc>
                <a:tc>
                  <a:txBody>
                    <a:bodyPr/>
                    <a:lstStyle/>
                    <a:p>
                      <a:r>
                        <a:rPr lang="en-US" sz="1800" b="0" i="0" kern="1200" dirty="0">
                          <a:solidFill>
                            <a:schemeClr val="tx1"/>
                          </a:solidFill>
                          <a:latin typeface="+mn-lt"/>
                          <a:ea typeface="+mn-ea"/>
                          <a:cs typeface="+mn-cs"/>
                        </a:rPr>
                        <a:t>Execution order of statements is important.</a:t>
                      </a:r>
                      <a:endParaRPr lang="en-US" sz="1800" b="1" dirty="0">
                        <a:latin typeface="+mn-lt"/>
                        <a:cs typeface="Times New Roman" pitchFamily="18" charset="0"/>
                      </a:endParaRPr>
                    </a:p>
                  </a:txBody>
                  <a:tcPr/>
                </a:tc>
                <a:extLst>
                  <a:ext uri="{0D108BD9-81ED-4DB2-BD59-A6C34878D82A}">
                    <a16:rowId xmlns:a16="http://schemas.microsoft.com/office/drawing/2014/main" val="10007"/>
                  </a:ext>
                </a:extLst>
              </a:tr>
              <a:tr h="857930">
                <a:tc>
                  <a:txBody>
                    <a:bodyPr/>
                    <a:lstStyle/>
                    <a:p>
                      <a:r>
                        <a:rPr lang="en-US" sz="1800" b="1" dirty="0">
                          <a:latin typeface="+mn-lt"/>
                          <a:cs typeface="Times New Roman" pitchFamily="18" charset="0"/>
                        </a:rPr>
                        <a:t>8</a:t>
                      </a:r>
                    </a:p>
                  </a:txBody>
                  <a:tcPr/>
                </a:tc>
                <a:tc>
                  <a:txBody>
                    <a:bodyPr/>
                    <a:lstStyle/>
                    <a:p>
                      <a:pPr fontAlgn="base"/>
                      <a:r>
                        <a:rPr lang="en-US" sz="1800" b="0" i="0" kern="1200" dirty="0">
                          <a:solidFill>
                            <a:schemeClr val="tx1"/>
                          </a:solidFill>
                          <a:latin typeface="+mn-lt"/>
                          <a:ea typeface="+mn-ea"/>
                          <a:cs typeface="+mn-cs"/>
                        </a:rPr>
                        <a:t>Supports both "Abstraction over Data" and "Abstraction over Behavior."</a:t>
                      </a:r>
                      <a:endParaRPr lang="en-US" sz="1800" b="0" i="0" kern="1200" dirty="0">
                        <a:solidFill>
                          <a:schemeClr val="tx1"/>
                        </a:solidFill>
                        <a:latin typeface="+mn-lt"/>
                        <a:ea typeface="+mn-ea"/>
                        <a:cs typeface="Times New Roman" pitchFamily="18" charset="0"/>
                      </a:endParaRPr>
                    </a:p>
                  </a:txBody>
                  <a:tcPr/>
                </a:tc>
                <a:tc>
                  <a:txBody>
                    <a:bodyPr/>
                    <a:lstStyle/>
                    <a:p>
                      <a:r>
                        <a:rPr lang="en-US" sz="1800" b="0" i="0" kern="1200" dirty="0">
                          <a:solidFill>
                            <a:schemeClr val="tx1"/>
                          </a:solidFill>
                          <a:latin typeface="+mn-lt"/>
                          <a:ea typeface="+mn-ea"/>
                          <a:cs typeface="+mn-cs"/>
                        </a:rPr>
                        <a:t>Supports only "Abstraction over Data".</a:t>
                      </a:r>
                      <a:endParaRPr lang="en-US" sz="1800" b="1" dirty="0">
                        <a:latin typeface="+mn-lt"/>
                        <a:cs typeface="Times New Roman" pitchFamily="18" charset="0"/>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94230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p:nvPr/>
        </p:nvSpPr>
        <p:spPr>
          <a:xfrm>
            <a:off x="0" y="-14468"/>
            <a:ext cx="12192000" cy="6857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98" name="Google Shape;98;p15"/>
          <p:cNvSpPr txBox="1"/>
          <p:nvPr/>
        </p:nvSpPr>
        <p:spPr>
          <a:xfrm>
            <a:off x="3905250" y="3130924"/>
            <a:ext cx="4857750" cy="1169551"/>
          </a:xfrm>
          <a:prstGeom prst="rect">
            <a:avLst/>
          </a:prstGeom>
          <a:solidFill>
            <a:srgbClr val="009BD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500" b="1">
                <a:solidFill>
                  <a:schemeClr val="lt1"/>
                </a:solidFill>
                <a:latin typeface="Candara"/>
                <a:ea typeface="Candara"/>
                <a:cs typeface="Candara"/>
                <a:sym typeface="Candara"/>
              </a:rPr>
              <a:t>Logical Programming Paradigm</a:t>
            </a:r>
            <a:endParaRPr sz="3500" b="1">
              <a:solidFill>
                <a:schemeClr val="lt1"/>
              </a:solidFill>
              <a:latin typeface="Candara"/>
              <a:ea typeface="Candara"/>
              <a:cs typeface="Candara"/>
              <a:sym typeface="Candar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04" name="Google Shape;104;p16"/>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Logical Programming Paradigm</a:t>
            </a:r>
            <a:endParaRPr sz="2400" b="1">
              <a:solidFill>
                <a:schemeClr val="dk1"/>
              </a:solidFill>
              <a:latin typeface="Arial"/>
              <a:ea typeface="Arial"/>
              <a:cs typeface="Arial"/>
              <a:sym typeface="Arial"/>
            </a:endParaRPr>
          </a:p>
        </p:txBody>
      </p:sp>
      <p:sp>
        <p:nvSpPr>
          <p:cNvPr id="105" name="Google Shape;105;p16"/>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06" name="Google Shape;106;p16"/>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07" name="Google Shape;107;p16"/>
          <p:cNvSpPr txBox="1"/>
          <p:nvPr/>
        </p:nvSpPr>
        <p:spPr>
          <a:xfrm>
            <a:off x="187016" y="545184"/>
            <a:ext cx="11939542" cy="5539978"/>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Logic programming is a paradigm where computation arises from proof search in a logic according to a fixed, predictable strategy. A logic is a language. It has syntax and semantics. More than a language, it has inference rules. </a:t>
            </a:r>
            <a:endParaRPr dirty="0"/>
          </a:p>
          <a:p>
            <a:pPr marL="0" marR="0" lvl="0" indent="0" algn="just" rtl="0">
              <a:lnSpc>
                <a:spcPct val="15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lang="en-IN" sz="1600" b="1"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b="1" dirty="0">
                <a:solidFill>
                  <a:schemeClr val="dk1"/>
                </a:solidFill>
                <a:latin typeface="Calibri"/>
                <a:ea typeface="Calibri"/>
                <a:cs typeface="Calibri"/>
                <a:sym typeface="Calibri"/>
              </a:rPr>
              <a:t>Syntax:</a:t>
            </a:r>
            <a:endParaRPr dirty="0"/>
          </a:p>
          <a:p>
            <a:pPr marL="0"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	this is the rules about how to form formulas; this is usually the easy part of a logic. </a:t>
            </a:r>
          </a:p>
          <a:p>
            <a:pPr marL="0" marR="0" lvl="0" indent="0" algn="just" rtl="0">
              <a:lnSpc>
                <a:spcPct val="150000"/>
              </a:lnSpc>
              <a:spcBef>
                <a:spcPts val="0"/>
              </a:spcBef>
              <a:spcAft>
                <a:spcPts val="0"/>
              </a:spcAft>
              <a:buNone/>
            </a:pPr>
            <a:endParaRPr lang="en-IN" sz="1600" b="1"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b="1" dirty="0">
                <a:solidFill>
                  <a:schemeClr val="dk1"/>
                </a:solidFill>
                <a:latin typeface="Calibri"/>
                <a:ea typeface="Calibri"/>
                <a:cs typeface="Calibri"/>
                <a:sym typeface="Calibri"/>
              </a:rPr>
              <a:t>Semantics: </a:t>
            </a:r>
            <a:endParaRPr dirty="0"/>
          </a:p>
          <a:p>
            <a:pPr marL="0"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	About the meaning carried by the formulas, mainly in terms of logical consequences.</a:t>
            </a:r>
            <a:endParaRPr dirty="0"/>
          </a:p>
          <a:p>
            <a:pPr marL="0" marR="0" lvl="0" indent="0" algn="just" rtl="0">
              <a:lnSpc>
                <a:spcPct val="150000"/>
              </a:lnSpc>
              <a:spcBef>
                <a:spcPts val="0"/>
              </a:spcBef>
              <a:spcAft>
                <a:spcPts val="0"/>
              </a:spcAft>
              <a:buNone/>
            </a:pPr>
            <a:endParaRPr lang="en-IN" sz="1600" b="1"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b="1" dirty="0">
                <a:solidFill>
                  <a:schemeClr val="dk1"/>
                </a:solidFill>
                <a:latin typeface="Calibri"/>
                <a:ea typeface="Calibri"/>
                <a:cs typeface="Calibri"/>
                <a:sym typeface="Calibri"/>
              </a:rPr>
              <a:t>Inference rules: </a:t>
            </a:r>
            <a:endParaRPr dirty="0"/>
          </a:p>
          <a:p>
            <a:pPr marL="0"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	Inference rules describe correct ways to derive conclusions</a:t>
            </a:r>
            <a:endParaRPr dirty="0"/>
          </a:p>
        </p:txBody>
      </p:sp>
      <p:pic>
        <p:nvPicPr>
          <p:cNvPr id="108" name="Google Shape;108;p16" descr="Clausal-Form Logic"/>
          <p:cNvPicPr preferRelativeResize="0"/>
          <p:nvPr/>
        </p:nvPicPr>
        <p:blipFill rotWithShape="1">
          <a:blip r:embed="rId3">
            <a:alphaModFix/>
          </a:blip>
          <a:srcRect/>
          <a:stretch/>
        </p:blipFill>
        <p:spPr>
          <a:xfrm>
            <a:off x="3084581" y="1342650"/>
            <a:ext cx="5343772" cy="17367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14" name="Google Shape;114;p17"/>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Logical Programming Paradigm</a:t>
            </a:r>
            <a:endParaRPr sz="2400" b="1">
              <a:solidFill>
                <a:schemeClr val="dk1"/>
              </a:solidFill>
              <a:latin typeface="Arial"/>
              <a:ea typeface="Arial"/>
              <a:cs typeface="Arial"/>
              <a:sym typeface="Arial"/>
            </a:endParaRPr>
          </a:p>
        </p:txBody>
      </p:sp>
      <p:sp>
        <p:nvSpPr>
          <p:cNvPr id="115" name="Google Shape;115;p17"/>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16" name="Google Shape;116;p17"/>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17" name="Google Shape;117;p17"/>
          <p:cNvSpPr txBox="1"/>
          <p:nvPr/>
        </p:nvSpPr>
        <p:spPr>
          <a:xfrm>
            <a:off x="95576" y="545184"/>
            <a:ext cx="11939542" cy="369331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600" b="1">
                <a:solidFill>
                  <a:schemeClr val="dk1"/>
                </a:solidFill>
                <a:latin typeface="Calibri"/>
                <a:ea typeface="Calibri"/>
                <a:cs typeface="Calibri"/>
                <a:sym typeface="Calibri"/>
              </a:rPr>
              <a:t>Logic :</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A Logic program is a set of predicates.</a:t>
            </a:r>
            <a:endParaRPr/>
          </a:p>
          <a:p>
            <a:pPr marL="0" marR="0" lvl="0" indent="0" algn="just" rtl="0">
              <a:lnSpc>
                <a:spcPct val="150000"/>
              </a:lnSpc>
              <a:spcBef>
                <a:spcPts val="0"/>
              </a:spcBef>
              <a:spcAft>
                <a:spcPts val="0"/>
              </a:spcAft>
              <a:buNone/>
            </a:pPr>
            <a:endParaRPr sz="160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b="1">
                <a:solidFill>
                  <a:schemeClr val="dk1"/>
                </a:solidFill>
                <a:latin typeface="Calibri"/>
                <a:ea typeface="Calibri"/>
                <a:cs typeface="Calibri"/>
                <a:sym typeface="Calibri"/>
              </a:rPr>
              <a:t>Predicates :</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Define relations between their arguments. Logically, a Logic program states what holds. Each predicate has a name, and zero or more arguments. The predicate name is a atom. Each argument is an arbitrary Logic term. A predicate is defined by a collection of clauses.</a:t>
            </a:r>
            <a:endParaRPr/>
          </a:p>
          <a:p>
            <a:pPr marL="0" marR="0" lvl="0" indent="0" algn="just" rtl="0">
              <a:lnSpc>
                <a:spcPct val="150000"/>
              </a:lnSpc>
              <a:spcBef>
                <a:spcPts val="0"/>
              </a:spcBef>
              <a:spcAft>
                <a:spcPts val="0"/>
              </a:spcAft>
              <a:buNone/>
            </a:pPr>
            <a:endParaRPr sz="160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b="1">
                <a:solidFill>
                  <a:schemeClr val="dk1"/>
                </a:solidFill>
                <a:latin typeface="Calibri"/>
                <a:ea typeface="Calibri"/>
                <a:cs typeface="Calibri"/>
                <a:sym typeface="Calibri"/>
              </a:rPr>
              <a:t>Clause :</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A clause is either a rule or a fact. The clauses that constitute a predicate denote logical alternatives: If any clause is true, then the whole predicate is true.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23" name="Google Shape;123;p18"/>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Logical Programming Paradigm</a:t>
            </a:r>
            <a:endParaRPr sz="2400" b="1">
              <a:solidFill>
                <a:schemeClr val="dk1"/>
              </a:solidFill>
              <a:latin typeface="Arial"/>
              <a:ea typeface="Arial"/>
              <a:cs typeface="Arial"/>
              <a:sym typeface="Arial"/>
            </a:endParaRPr>
          </a:p>
        </p:txBody>
      </p:sp>
      <p:sp>
        <p:nvSpPr>
          <p:cNvPr id="124" name="Google Shape;124;p18"/>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25" name="Google Shape;125;p18"/>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26" name="Google Shape;126;p18"/>
          <p:cNvSpPr txBox="1"/>
          <p:nvPr/>
        </p:nvSpPr>
        <p:spPr>
          <a:xfrm>
            <a:off x="95576" y="410714"/>
            <a:ext cx="11939542" cy="4431983"/>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600" b="1" dirty="0">
                <a:solidFill>
                  <a:schemeClr val="dk1"/>
                </a:solidFill>
                <a:latin typeface="Calibri"/>
                <a:ea typeface="Calibri"/>
                <a:cs typeface="Calibri"/>
                <a:sym typeface="Calibri"/>
              </a:rPr>
              <a:t>Fact</a:t>
            </a:r>
            <a:endParaRPr dirty="0"/>
          </a:p>
          <a:p>
            <a:pPr marL="0"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A fact must start with a predicate (which is an atom). The predicate may be followed by one or more arguments which are enclosed by parentheses. The arguments can be atoms (in this case, these atoms are treated as constants), numbers, variables or lists. </a:t>
            </a:r>
            <a:endParaRPr dirty="0"/>
          </a:p>
          <a:p>
            <a:pPr marL="0"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Facts are axioms; relations between terms that are assumed to be true.</a:t>
            </a:r>
            <a:endParaRPr dirty="0"/>
          </a:p>
          <a:p>
            <a:pPr marL="0"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Example facts:</a:t>
            </a:r>
            <a:endParaRPr dirty="0"/>
          </a:p>
          <a:p>
            <a:pPr marL="712788"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+big('bear')</a:t>
            </a:r>
            <a:endParaRPr dirty="0"/>
          </a:p>
          <a:p>
            <a:pPr marL="712788"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+big('elephant')</a:t>
            </a:r>
            <a:endParaRPr dirty="0"/>
          </a:p>
          <a:p>
            <a:pPr marL="712788"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+small('cat')</a:t>
            </a:r>
            <a:endParaRPr dirty="0"/>
          </a:p>
          <a:p>
            <a:pPr marL="712788"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+brown('bear')</a:t>
            </a:r>
            <a:endParaRPr dirty="0"/>
          </a:p>
          <a:p>
            <a:pPr marL="712788"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+black('cat')</a:t>
            </a:r>
            <a:endParaRPr dirty="0"/>
          </a:p>
          <a:p>
            <a:pPr marL="712788"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+grey('elephant')</a:t>
            </a:r>
            <a:endParaRPr dirty="0"/>
          </a:p>
          <a:p>
            <a:pPr marL="712788"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Consider the 3 fact saying ‘cat’ is a smallest animal and fact 6 saying the elephant is grey in </a:t>
            </a:r>
            <a:r>
              <a:rPr lang="en-IN" sz="1600" dirty="0" err="1">
                <a:solidFill>
                  <a:schemeClr val="dk1"/>
                </a:solidFill>
                <a:latin typeface="Calibri"/>
                <a:ea typeface="Calibri"/>
                <a:cs typeface="Calibri"/>
                <a:sym typeface="Calibri"/>
              </a:rPr>
              <a:t>color</a:t>
            </a:r>
            <a:endParaRPr sz="1600" dirty="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23" name="Google Shape;123;p18"/>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Logical Programming Paradigm</a:t>
            </a:r>
            <a:endParaRPr sz="2400" b="1">
              <a:solidFill>
                <a:schemeClr val="dk1"/>
              </a:solidFill>
              <a:latin typeface="Arial"/>
              <a:ea typeface="Arial"/>
              <a:cs typeface="Arial"/>
              <a:sym typeface="Arial"/>
            </a:endParaRPr>
          </a:p>
        </p:txBody>
      </p:sp>
      <p:sp>
        <p:nvSpPr>
          <p:cNvPr id="124" name="Google Shape;124;p18"/>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25" name="Google Shape;125;p18"/>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26" name="Google Shape;126;p18"/>
          <p:cNvSpPr txBox="1"/>
          <p:nvPr/>
        </p:nvSpPr>
        <p:spPr>
          <a:xfrm>
            <a:off x="95576" y="410714"/>
            <a:ext cx="11939542" cy="4755148"/>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600" b="1" dirty="0">
                <a:solidFill>
                  <a:schemeClr val="dk1"/>
                </a:solidFill>
                <a:latin typeface="Calibri"/>
                <a:ea typeface="Calibri"/>
                <a:cs typeface="Calibri"/>
                <a:sym typeface="Calibri"/>
              </a:rPr>
              <a:t>Rule</a:t>
            </a:r>
          </a:p>
          <a:p>
            <a:pPr marL="285750" indent="-285750" algn="just">
              <a:lnSpc>
                <a:spcPct val="150000"/>
              </a:lnSpc>
              <a:buFont typeface="Arial" panose="020B0604020202020204" pitchFamily="34" charset="0"/>
              <a:buChar char="•"/>
            </a:pPr>
            <a:r>
              <a:rPr lang="en-US" sz="1600" dirty="0">
                <a:solidFill>
                  <a:schemeClr val="dk1"/>
                </a:solidFill>
                <a:latin typeface="Calibri"/>
                <a:ea typeface="Calibri"/>
                <a:cs typeface="Calibri"/>
                <a:sym typeface="Calibri"/>
              </a:rPr>
              <a:t>Rules are theorems that allow new inferences to be made.</a:t>
            </a:r>
            <a:endParaRPr lang="en-US" sz="1600" dirty="0"/>
          </a:p>
          <a:p>
            <a:pPr marL="285750" lvl="0" indent="-285750" algn="just">
              <a:lnSpc>
                <a:spcPct val="150000"/>
              </a:lnSpc>
              <a:buFont typeface="Arial" panose="020B0604020202020204" pitchFamily="34" charset="0"/>
              <a:buChar char="•"/>
            </a:pPr>
            <a:r>
              <a:rPr lang="en-US" sz="1600" dirty="0">
                <a:solidFill>
                  <a:schemeClr val="dk1"/>
                </a:solidFill>
                <a:latin typeface="Calibri"/>
                <a:ea typeface="Calibri"/>
                <a:cs typeface="Calibri"/>
              </a:rPr>
              <a:t>Describe Relationships Using other Relationships. </a:t>
            </a:r>
          </a:p>
          <a:p>
            <a:pPr lvl="0" algn="just">
              <a:lnSpc>
                <a:spcPct val="150000"/>
              </a:lnSpc>
            </a:pPr>
            <a:r>
              <a:rPr lang="en-US" sz="1600" dirty="0">
                <a:solidFill>
                  <a:schemeClr val="dk1"/>
                </a:solidFill>
                <a:latin typeface="Calibri"/>
                <a:ea typeface="Calibri"/>
                <a:cs typeface="Calibri"/>
              </a:rPr>
              <a:t>Example </a:t>
            </a:r>
          </a:p>
          <a:p>
            <a:pPr lvl="0" algn="just">
              <a:lnSpc>
                <a:spcPct val="150000"/>
              </a:lnSpc>
            </a:pPr>
            <a:r>
              <a:rPr lang="en-US" sz="1600" dirty="0">
                <a:solidFill>
                  <a:schemeClr val="dk1"/>
                </a:solidFill>
                <a:latin typeface="Calibri"/>
                <a:ea typeface="Calibri"/>
                <a:cs typeface="Calibri"/>
              </a:rPr>
              <a:t>	Two people are sisters if they are both female and have the same parents. </a:t>
            </a:r>
          </a:p>
          <a:p>
            <a:pPr lvl="0" algn="just">
              <a:lnSpc>
                <a:spcPct val="150000"/>
              </a:lnSpc>
            </a:pPr>
            <a:r>
              <a:rPr lang="en-US" sz="1600" dirty="0">
                <a:solidFill>
                  <a:schemeClr val="dk1"/>
                </a:solidFill>
                <a:latin typeface="Calibri"/>
                <a:ea typeface="Calibri"/>
                <a:cs typeface="Calibri"/>
              </a:rPr>
              <a:t>	Gives a definition of one relationship given other relationships. </a:t>
            </a:r>
          </a:p>
          <a:p>
            <a:pPr lvl="0" algn="just">
              <a:lnSpc>
                <a:spcPct val="150000"/>
              </a:lnSpc>
            </a:pPr>
            <a:r>
              <a:rPr lang="en-US" sz="1600" dirty="0">
                <a:solidFill>
                  <a:schemeClr val="dk1"/>
                </a:solidFill>
                <a:latin typeface="Calibri"/>
                <a:ea typeface="Calibri"/>
                <a:cs typeface="Calibri"/>
              </a:rPr>
              <a:t>		Both must be females. </a:t>
            </a:r>
          </a:p>
          <a:p>
            <a:pPr lvl="0" algn="just">
              <a:lnSpc>
                <a:spcPct val="150000"/>
              </a:lnSpc>
            </a:pPr>
            <a:r>
              <a:rPr lang="en-US" sz="1600" dirty="0">
                <a:solidFill>
                  <a:schemeClr val="dk1"/>
                </a:solidFill>
                <a:latin typeface="Calibri"/>
                <a:ea typeface="Calibri"/>
                <a:cs typeface="Calibri"/>
              </a:rPr>
              <a:t>		Both must have the same parents. </a:t>
            </a:r>
          </a:p>
          <a:p>
            <a:pPr lvl="0" algn="just">
              <a:lnSpc>
                <a:spcPct val="150000"/>
              </a:lnSpc>
            </a:pPr>
            <a:r>
              <a:rPr lang="en-US" sz="1600" dirty="0">
                <a:solidFill>
                  <a:schemeClr val="dk1"/>
                </a:solidFill>
                <a:latin typeface="Calibri"/>
                <a:ea typeface="Calibri"/>
                <a:cs typeface="Calibri"/>
              </a:rPr>
              <a:t>		If two people satisfy these rules, then they are sisters (according to our simplified relationship)</a:t>
            </a:r>
          </a:p>
          <a:p>
            <a:pPr lvl="0" algn="just">
              <a:lnSpc>
                <a:spcPct val="150000"/>
              </a:lnSpc>
            </a:pPr>
            <a:endParaRPr dirty="0"/>
          </a:p>
          <a:p>
            <a:pPr marL="712788"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dark(X)&lt;=black(X)</a:t>
            </a:r>
            <a:endParaRPr dirty="0"/>
          </a:p>
          <a:p>
            <a:pPr marL="712788"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dark(X)&lt;=brown(X)</a:t>
            </a:r>
            <a:endParaRPr dirty="0"/>
          </a:p>
          <a:p>
            <a:pPr marL="712788" marR="0" lvl="0" indent="0" algn="just" rtl="0">
              <a:lnSpc>
                <a:spcPct val="150000"/>
              </a:lnSpc>
              <a:spcBef>
                <a:spcPts val="0"/>
              </a:spcBef>
              <a:spcAft>
                <a:spcPts val="0"/>
              </a:spcAft>
              <a:buNone/>
            </a:pPr>
            <a:r>
              <a:rPr lang="en-IN" sz="1600" dirty="0">
                <a:solidFill>
                  <a:schemeClr val="dk1"/>
                </a:solidFill>
                <a:latin typeface="Calibri"/>
                <a:ea typeface="Calibri"/>
                <a:cs typeface="Calibri"/>
                <a:sym typeface="Calibri"/>
              </a:rPr>
              <a:t>Consider rule 1 saying the animal </a:t>
            </a:r>
            <a:r>
              <a:rPr lang="en-IN" sz="1600" dirty="0" err="1">
                <a:solidFill>
                  <a:schemeClr val="dk1"/>
                </a:solidFill>
                <a:latin typeface="Calibri"/>
                <a:ea typeface="Calibri"/>
                <a:cs typeface="Calibri"/>
                <a:sym typeface="Calibri"/>
              </a:rPr>
              <a:t>color</a:t>
            </a:r>
            <a:r>
              <a:rPr lang="en-IN" sz="1600" dirty="0">
                <a:solidFill>
                  <a:schemeClr val="dk1"/>
                </a:solidFill>
                <a:latin typeface="Calibri"/>
                <a:ea typeface="Calibri"/>
                <a:cs typeface="Calibri"/>
                <a:sym typeface="Calibri"/>
              </a:rPr>
              <a:t> is black its consider to be dark </a:t>
            </a:r>
            <a:r>
              <a:rPr lang="en-IN" sz="1600" dirty="0" err="1">
                <a:solidFill>
                  <a:schemeClr val="dk1"/>
                </a:solidFill>
                <a:latin typeface="Calibri"/>
                <a:ea typeface="Calibri"/>
                <a:cs typeface="Calibri"/>
                <a:sym typeface="Calibri"/>
              </a:rPr>
              <a:t>color</a:t>
            </a:r>
            <a:r>
              <a:rPr lang="en-IN" sz="1600" dirty="0">
                <a:solidFill>
                  <a:schemeClr val="dk1"/>
                </a:solidFill>
                <a:latin typeface="Calibri"/>
                <a:ea typeface="Calibri"/>
                <a:cs typeface="Calibri"/>
                <a:sym typeface="Calibri"/>
              </a:rPr>
              <a:t> animal</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661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32" name="Google Shape;132;p19"/>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Logical Programming Paradigm</a:t>
            </a:r>
            <a:endParaRPr sz="2400" b="1">
              <a:solidFill>
                <a:schemeClr val="dk1"/>
              </a:solidFill>
              <a:latin typeface="Arial"/>
              <a:ea typeface="Arial"/>
              <a:cs typeface="Arial"/>
              <a:sym typeface="Arial"/>
            </a:endParaRPr>
          </a:p>
        </p:txBody>
      </p:sp>
      <p:sp>
        <p:nvSpPr>
          <p:cNvPr id="133" name="Google Shape;133;p19"/>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34" name="Google Shape;134;p19"/>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35" name="Google Shape;135;p19"/>
          <p:cNvSpPr txBox="1"/>
          <p:nvPr/>
        </p:nvSpPr>
        <p:spPr>
          <a:xfrm>
            <a:off x="95576" y="410714"/>
            <a:ext cx="11939542" cy="4431983"/>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600" b="1">
                <a:solidFill>
                  <a:schemeClr val="dk1"/>
                </a:solidFill>
                <a:latin typeface="Calibri"/>
                <a:ea typeface="Calibri"/>
                <a:cs typeface="Calibri"/>
                <a:sym typeface="Calibri"/>
              </a:rPr>
              <a:t>Queries</a:t>
            </a:r>
            <a:endParaRPr sz="160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A query is a statement starting with a predicate and followed by its arguments, some of which are variables. Similar to goals, the predicate of a valid query must have appeared in at least one fact or rule in the consulted program, and the number of arguments in the query must be the same as that appears in the consulted program.</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print(pyDatalog.ask('father_of(X,jess)'))   </a:t>
            </a:r>
            <a:endParaRPr/>
          </a:p>
          <a:p>
            <a:pPr marL="0" marR="0" lvl="0" indent="0" algn="just" rtl="0">
              <a:lnSpc>
                <a:spcPct val="150000"/>
              </a:lnSpc>
              <a:spcBef>
                <a:spcPts val="0"/>
              </a:spcBef>
              <a:spcAft>
                <a:spcPts val="0"/>
              </a:spcAft>
              <a:buNone/>
            </a:pPr>
            <a:r>
              <a:rPr lang="en-IN" sz="1600" b="1">
                <a:solidFill>
                  <a:schemeClr val="dk1"/>
                </a:solidFill>
                <a:latin typeface="Calibri"/>
                <a:ea typeface="Calibri"/>
                <a:cs typeface="Calibri"/>
                <a:sym typeface="Calibri"/>
              </a:rPr>
              <a:t>Output:</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{('jack',)}</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X</a:t>
            </a:r>
            <a:endParaRPr sz="160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print(father_of(X,'jess'))</a:t>
            </a:r>
            <a:endParaRPr/>
          </a:p>
          <a:p>
            <a:pPr marL="0" marR="0" lvl="0" indent="0" algn="just" rtl="0">
              <a:lnSpc>
                <a:spcPct val="150000"/>
              </a:lnSpc>
              <a:spcBef>
                <a:spcPts val="0"/>
              </a:spcBef>
              <a:spcAft>
                <a:spcPts val="0"/>
              </a:spcAft>
              <a:buNone/>
            </a:pPr>
            <a:r>
              <a:rPr lang="en-IN" sz="1600" b="1">
                <a:solidFill>
                  <a:schemeClr val="dk1"/>
                </a:solidFill>
                <a:latin typeface="Calibri"/>
                <a:ea typeface="Calibri"/>
                <a:cs typeface="Calibri"/>
                <a:sym typeface="Calibri"/>
              </a:rPr>
              <a:t>Output:</a:t>
            </a:r>
            <a:endParaRPr sz="160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jack</a:t>
            </a:r>
            <a:endParaRPr/>
          </a:p>
          <a:p>
            <a:pPr marL="0" marR="0" lvl="0" indent="0" algn="just" rtl="0">
              <a:lnSpc>
                <a:spcPct val="150000"/>
              </a:lnSpc>
              <a:spcBef>
                <a:spcPts val="0"/>
              </a:spcBef>
              <a:spcAft>
                <a:spcPts val="0"/>
              </a:spcAft>
              <a:buNone/>
            </a:pPr>
            <a:r>
              <a:rPr lang="en-IN" sz="1600">
                <a:solidFill>
                  <a:schemeClr val="dk1"/>
                </a:solidFill>
                <a:latin typeface="Calibri"/>
                <a:ea typeface="Calibri"/>
                <a:cs typeface="Calibri"/>
                <a:sym typeface="Calibri"/>
              </a:rPr>
              <a:t>	X </a:t>
            </a:r>
            <a:endParaRPr sz="1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32" name="Google Shape;132;p19"/>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dirty="0">
                <a:solidFill>
                  <a:srgbClr val="010103"/>
                </a:solidFill>
                <a:latin typeface="Arial"/>
                <a:ea typeface="Arial"/>
                <a:cs typeface="Arial"/>
                <a:sym typeface="Arial"/>
              </a:rPr>
              <a:t>Anatomy Logical Programming Paradigm</a:t>
            </a:r>
            <a:endParaRPr sz="2400" b="1" dirty="0">
              <a:solidFill>
                <a:schemeClr val="dk1"/>
              </a:solidFill>
              <a:latin typeface="Arial"/>
              <a:ea typeface="Arial"/>
              <a:cs typeface="Arial"/>
              <a:sym typeface="Arial"/>
            </a:endParaRPr>
          </a:p>
        </p:txBody>
      </p:sp>
      <p:sp>
        <p:nvSpPr>
          <p:cNvPr id="133" name="Google Shape;133;p19"/>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34" name="Google Shape;134;p19"/>
          <p:cNvSpPr/>
          <p:nvPr/>
        </p:nvSpPr>
        <p:spPr>
          <a:xfrm>
            <a:off x="0" y="500674"/>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35" name="Google Shape;135;p19"/>
          <p:cNvSpPr txBox="1"/>
          <p:nvPr/>
        </p:nvSpPr>
        <p:spPr>
          <a:xfrm>
            <a:off x="95576" y="410714"/>
            <a:ext cx="11939542" cy="5539978"/>
          </a:xfrm>
          <a:prstGeom prst="rect">
            <a:avLst/>
          </a:prstGeom>
          <a:noFill/>
          <a:ln>
            <a:noFill/>
          </a:ln>
        </p:spPr>
        <p:txBody>
          <a:bodyPr spcFirstLastPara="1" wrap="square" lIns="0" tIns="0" rIns="0" bIns="0" anchor="t" anchorCtr="0">
            <a:spAutoFit/>
          </a:bodyPr>
          <a:lstStyle/>
          <a:p>
            <a:pPr marL="1800225" lvl="1" algn="just">
              <a:lnSpc>
                <a:spcPct val="150000"/>
              </a:lnSpc>
            </a:pPr>
            <a:endParaRPr lang="en-IN" sz="2000" dirty="0">
              <a:solidFill>
                <a:schemeClr val="dk1"/>
              </a:solidFill>
              <a:latin typeface="Calibri"/>
              <a:ea typeface="Calibri"/>
              <a:cs typeface="Calibri"/>
              <a:sym typeface="Calibri"/>
            </a:endParaRPr>
          </a:p>
          <a:p>
            <a:pPr marL="1800225" lvl="1" algn="just">
              <a:lnSpc>
                <a:spcPct val="150000"/>
              </a:lnSpc>
            </a:pPr>
            <a:endParaRPr lang="en-IN" sz="2000" dirty="0">
              <a:solidFill>
                <a:schemeClr val="dk1"/>
              </a:solidFill>
              <a:latin typeface="Calibri"/>
              <a:ea typeface="Calibri"/>
              <a:cs typeface="Calibri"/>
              <a:sym typeface="Calibri"/>
            </a:endParaRPr>
          </a:p>
          <a:p>
            <a:pPr marL="1800225" lvl="1" algn="just">
              <a:lnSpc>
                <a:spcPct val="150000"/>
              </a:lnSpc>
            </a:pPr>
            <a:r>
              <a:rPr lang="en-IN" sz="2000" dirty="0">
                <a:solidFill>
                  <a:schemeClr val="dk1"/>
                </a:solidFill>
                <a:latin typeface="Calibri"/>
                <a:ea typeface="Calibri"/>
                <a:cs typeface="Calibri"/>
                <a:sym typeface="Calibri"/>
              </a:rPr>
              <a:t>X +male('</a:t>
            </a:r>
            <a:r>
              <a:rPr lang="en-IN" sz="2000" dirty="0" err="1">
                <a:solidFill>
                  <a:schemeClr val="dk1"/>
                </a:solidFill>
                <a:latin typeface="Calibri"/>
                <a:ea typeface="Calibri"/>
                <a:cs typeface="Calibri"/>
                <a:sym typeface="Calibri"/>
              </a:rPr>
              <a:t>adam</a:t>
            </a:r>
            <a:r>
              <a:rPr lang="en-IN" sz="2000" dirty="0">
                <a:solidFill>
                  <a:schemeClr val="dk1"/>
                </a:solidFill>
                <a:latin typeface="Calibri"/>
                <a:ea typeface="Calibri"/>
                <a:cs typeface="Calibri"/>
                <a:sym typeface="Calibri"/>
              </a:rPr>
              <a:t>')</a:t>
            </a:r>
          </a:p>
          <a:p>
            <a:pPr marL="1800225" lvl="1" algn="just">
              <a:lnSpc>
                <a:spcPct val="150000"/>
              </a:lnSpc>
            </a:pPr>
            <a:endParaRPr lang="en-IN" sz="2000" dirty="0">
              <a:solidFill>
                <a:schemeClr val="dk1"/>
              </a:solidFill>
              <a:latin typeface="Calibri"/>
              <a:ea typeface="Calibri"/>
              <a:cs typeface="Calibri"/>
              <a:sym typeface="Calibri"/>
            </a:endParaRPr>
          </a:p>
          <a:p>
            <a:pPr marL="1800225" lvl="1" algn="just">
              <a:lnSpc>
                <a:spcPct val="150000"/>
              </a:lnSpc>
            </a:pPr>
            <a:endParaRPr lang="en-IN" sz="2000" dirty="0">
              <a:solidFill>
                <a:schemeClr val="dk1"/>
              </a:solidFill>
              <a:latin typeface="Calibri"/>
              <a:ea typeface="Calibri"/>
              <a:cs typeface="Calibri"/>
              <a:sym typeface="Calibri"/>
            </a:endParaRPr>
          </a:p>
          <a:p>
            <a:pPr marL="1800225" lvl="1" algn="just">
              <a:lnSpc>
                <a:spcPct val="150000"/>
              </a:lnSpc>
            </a:pPr>
            <a:endParaRPr lang="en-IN" sz="2000" dirty="0">
              <a:solidFill>
                <a:schemeClr val="dk1"/>
              </a:solidFill>
              <a:latin typeface="Calibri"/>
              <a:ea typeface="Calibri"/>
              <a:cs typeface="Calibri"/>
              <a:sym typeface="Calibri"/>
            </a:endParaRPr>
          </a:p>
          <a:p>
            <a:pPr marL="1800225" lvl="1" algn="just">
              <a:lnSpc>
                <a:spcPct val="150000"/>
              </a:lnSpc>
            </a:pPr>
            <a:r>
              <a:rPr lang="en-IN" sz="2000" dirty="0">
                <a:solidFill>
                  <a:schemeClr val="dk1"/>
                </a:solidFill>
                <a:latin typeface="Calibri"/>
                <a:ea typeface="Calibri"/>
                <a:cs typeface="Calibri"/>
                <a:sym typeface="Calibri"/>
              </a:rPr>
              <a:t>son(X,Y)&lt;= male(X) &amp; parent(Y,X)</a:t>
            </a:r>
          </a:p>
          <a:p>
            <a:pPr marL="1800225" lvl="1" algn="just">
              <a:lnSpc>
                <a:spcPct val="150000"/>
              </a:lnSpc>
            </a:pPr>
            <a:endParaRPr lang="en-IN" sz="2000" dirty="0">
              <a:solidFill>
                <a:schemeClr val="dk1"/>
              </a:solidFill>
              <a:latin typeface="Calibri"/>
              <a:ea typeface="Calibri"/>
              <a:cs typeface="Calibri"/>
              <a:sym typeface="Calibri"/>
            </a:endParaRPr>
          </a:p>
          <a:p>
            <a:pPr marL="1800225" lvl="1" algn="just">
              <a:lnSpc>
                <a:spcPct val="150000"/>
              </a:lnSpc>
            </a:pPr>
            <a:endParaRPr lang="en-IN" sz="2000" dirty="0">
              <a:solidFill>
                <a:schemeClr val="dk1"/>
              </a:solidFill>
              <a:latin typeface="Calibri"/>
              <a:ea typeface="Calibri"/>
              <a:cs typeface="Calibri"/>
              <a:sym typeface="Calibri"/>
            </a:endParaRPr>
          </a:p>
          <a:p>
            <a:pPr marL="1800225" lvl="1" algn="just">
              <a:lnSpc>
                <a:spcPct val="150000"/>
              </a:lnSpc>
            </a:pPr>
            <a:endParaRPr lang="en-IN" sz="2000" dirty="0">
              <a:solidFill>
                <a:schemeClr val="dk1"/>
              </a:solidFill>
              <a:latin typeface="Calibri"/>
              <a:ea typeface="Calibri"/>
              <a:cs typeface="Calibri"/>
              <a:sym typeface="Calibri"/>
            </a:endParaRPr>
          </a:p>
          <a:p>
            <a:pPr marL="1800225" lvl="1" algn="just">
              <a:lnSpc>
                <a:spcPct val="150000"/>
              </a:lnSpc>
            </a:pPr>
            <a:endParaRPr lang="en-IN" sz="2000" dirty="0">
              <a:solidFill>
                <a:schemeClr val="dk1"/>
              </a:solidFill>
              <a:latin typeface="Calibri"/>
              <a:ea typeface="Calibri"/>
              <a:cs typeface="Calibri"/>
              <a:sym typeface="Calibri"/>
            </a:endParaRPr>
          </a:p>
          <a:p>
            <a:pPr marL="1800225" lvl="1" algn="just">
              <a:lnSpc>
                <a:spcPct val="150000"/>
              </a:lnSpc>
            </a:pPr>
            <a:r>
              <a:rPr lang="en-IN" sz="2000" dirty="0">
                <a:solidFill>
                  <a:schemeClr val="dk1"/>
                </a:solidFill>
                <a:latin typeface="Calibri"/>
                <a:ea typeface="Calibri"/>
                <a:cs typeface="Calibri"/>
                <a:sym typeface="Calibri"/>
              </a:rPr>
              <a:t>print(</a:t>
            </a:r>
            <a:r>
              <a:rPr lang="en-IN" sz="2000" dirty="0" err="1">
                <a:solidFill>
                  <a:schemeClr val="dk1"/>
                </a:solidFill>
                <a:latin typeface="Calibri"/>
                <a:ea typeface="Calibri"/>
                <a:cs typeface="Calibri"/>
                <a:sym typeface="Calibri"/>
              </a:rPr>
              <a:t>pyDatalog.ask</a:t>
            </a:r>
            <a:r>
              <a:rPr lang="en-IN" sz="2000" dirty="0">
                <a:solidFill>
                  <a:schemeClr val="dk1"/>
                </a:solidFill>
                <a:latin typeface="Calibri"/>
                <a:ea typeface="Calibri"/>
                <a:cs typeface="Calibri"/>
                <a:sym typeface="Calibri"/>
              </a:rPr>
              <a:t>('son(</a:t>
            </a:r>
            <a:r>
              <a:rPr lang="en-IN" sz="2000" dirty="0" err="1">
                <a:solidFill>
                  <a:schemeClr val="dk1"/>
                </a:solidFill>
                <a:latin typeface="Calibri"/>
                <a:ea typeface="Calibri"/>
                <a:cs typeface="Calibri"/>
                <a:sym typeface="Calibri"/>
              </a:rPr>
              <a:t>adam,Y</a:t>
            </a:r>
            <a:r>
              <a:rPr lang="en-IN"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
        <p:nvSpPr>
          <p:cNvPr id="2" name="Oval Callout 1"/>
          <p:cNvSpPr/>
          <p:nvPr/>
        </p:nvSpPr>
        <p:spPr>
          <a:xfrm>
            <a:off x="3288286" y="793293"/>
            <a:ext cx="1214438" cy="675381"/>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Fact</a:t>
            </a:r>
          </a:p>
        </p:txBody>
      </p:sp>
      <p:sp>
        <p:nvSpPr>
          <p:cNvPr id="8" name="Oval Callout 7"/>
          <p:cNvSpPr/>
          <p:nvPr/>
        </p:nvSpPr>
        <p:spPr>
          <a:xfrm>
            <a:off x="4952999" y="2505322"/>
            <a:ext cx="1214438" cy="675381"/>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Clause</a:t>
            </a:r>
          </a:p>
        </p:txBody>
      </p:sp>
      <p:sp>
        <p:nvSpPr>
          <p:cNvPr id="9" name="Oval Callout 8"/>
          <p:cNvSpPr/>
          <p:nvPr/>
        </p:nvSpPr>
        <p:spPr>
          <a:xfrm>
            <a:off x="4838314" y="4605391"/>
            <a:ext cx="1214438" cy="675381"/>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Query</a:t>
            </a:r>
          </a:p>
        </p:txBody>
      </p:sp>
      <p:sp>
        <p:nvSpPr>
          <p:cNvPr id="3" name="Flowchart: Sequential Access Storage 2"/>
          <p:cNvSpPr/>
          <p:nvPr/>
        </p:nvSpPr>
        <p:spPr>
          <a:xfrm>
            <a:off x="488320" y="2628900"/>
            <a:ext cx="1357312" cy="720201"/>
          </a:xfrm>
          <a:prstGeom prst="flowChartMagneticTap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Predicate</a:t>
            </a:r>
          </a:p>
        </p:txBody>
      </p:sp>
    </p:spTree>
    <p:extLst>
      <p:ext uri="{BB962C8B-B14F-4D97-AF65-F5344CB8AC3E}">
        <p14:creationId xmlns:p14="http://schemas.microsoft.com/office/powerpoint/2010/main" val="1572741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41" name="Google Shape;141;p20"/>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Logical Programming Paradigm</a:t>
            </a:r>
            <a:endParaRPr sz="2400" b="1">
              <a:solidFill>
                <a:schemeClr val="dk1"/>
              </a:solidFill>
              <a:latin typeface="Arial"/>
              <a:ea typeface="Arial"/>
              <a:cs typeface="Arial"/>
              <a:sym typeface="Arial"/>
            </a:endParaRPr>
          </a:p>
        </p:txBody>
      </p:sp>
      <p:sp>
        <p:nvSpPr>
          <p:cNvPr id="142" name="Google Shape;142;p20"/>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43" name="Google Shape;143;p20"/>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44" name="Google Shape;144;p20"/>
          <p:cNvSpPr txBox="1"/>
          <p:nvPr/>
        </p:nvSpPr>
        <p:spPr>
          <a:xfrm>
            <a:off x="95576" y="410714"/>
            <a:ext cx="11939542" cy="5909310"/>
          </a:xfrm>
          <a:prstGeom prst="rect">
            <a:avLst/>
          </a:prstGeom>
          <a:noFill/>
          <a:ln>
            <a:noFill/>
          </a:ln>
        </p:spPr>
        <p:txBody>
          <a:bodyPr spcFirstLastPara="1" wrap="square" lIns="0" tIns="0" rIns="0" bIns="0" anchor="t" anchorCtr="0">
            <a:spAutoFit/>
          </a:bodyPr>
          <a:lstStyle/>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from pyDatalog import pyDatalog</a:t>
            </a:r>
            <a:endParaRPr sz="1600" b="0" i="0" u="none" strike="noStrike" cap="none">
              <a:solidFill>
                <a:schemeClr val="dk1"/>
              </a:solidFill>
              <a:latin typeface="Calibri"/>
              <a:ea typeface="Calibri"/>
              <a:cs typeface="Calibri"/>
              <a:sym typeface="Calibri"/>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pyDatalog.create_atoms('parent,male,female,son,daughter,X,Y,Z')</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+male('adam')</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+female('anne')</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+female('barney')</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+male('james')</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+parent('barney','adam')</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+parent('james','anne')</a:t>
            </a:r>
            <a:endParaRPr/>
          </a:p>
          <a:p>
            <a:pPr marL="457200" marR="0" lvl="1" indent="0" algn="just" rtl="0">
              <a:lnSpc>
                <a:spcPct val="150000"/>
              </a:lnSpc>
              <a:spcBef>
                <a:spcPts val="0"/>
              </a:spcBef>
              <a:spcAft>
                <a:spcPts val="0"/>
              </a:spcAft>
              <a:buNone/>
            </a:pPr>
            <a:endParaRPr sz="1600" b="0" i="0" u="none" strike="noStrike" cap="none">
              <a:solidFill>
                <a:schemeClr val="dk1"/>
              </a:solidFill>
              <a:latin typeface="Calibri"/>
              <a:ea typeface="Calibri"/>
              <a:cs typeface="Calibri"/>
              <a:sym typeface="Calibri"/>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#The first rule is read as follows: for all X and Y, X is the son of Y if there exists X and Y such that Y is the parent of X and X is male.</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#The second rule is read as follows: for all X and Y, X is the daughter of Y if there exists X and Y such that Y is the parent of X and X is female.</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son(X,Y)&lt;= male(X) &amp; parent(Y,X)</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daughter(X,Y)&lt;= parent(Y,X) &amp; female(X)</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print(pyDatalog.ask('son(adam,Y)'))</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print(pyDatalog.ask('daughter(anne,Y)'))</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print(son('adam',X))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Characteristics of Functional Programming</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4847481"/>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Functional programming method focuses on results, not the process</a:t>
            </a:r>
          </a:p>
          <a:p>
            <a:pPr marL="285750" indent="-285750" algn="just" fontAlgn="base">
              <a:lnSpc>
                <a:spcPct val="150000"/>
              </a:lnSpc>
              <a:buFont typeface="Arial" panose="020B0604020202020204" pitchFamily="34" charset="0"/>
              <a:buChar char="•"/>
            </a:pPr>
            <a:r>
              <a:rPr lang="en-IN" sz="1750" dirty="0"/>
              <a:t>Emphasis is on what is to be computed</a:t>
            </a:r>
          </a:p>
          <a:p>
            <a:pPr marL="285750" indent="-285750" algn="just" fontAlgn="base">
              <a:lnSpc>
                <a:spcPct val="150000"/>
              </a:lnSpc>
              <a:buFont typeface="Arial" panose="020B0604020202020204" pitchFamily="34" charset="0"/>
              <a:buChar char="•"/>
            </a:pPr>
            <a:r>
              <a:rPr lang="en-IN" sz="1750" dirty="0"/>
              <a:t>Data is immutable</a:t>
            </a:r>
          </a:p>
          <a:p>
            <a:pPr marL="285750" indent="-285750" algn="just" fontAlgn="base">
              <a:lnSpc>
                <a:spcPct val="150000"/>
              </a:lnSpc>
              <a:buFont typeface="Arial" panose="020B0604020202020204" pitchFamily="34" charset="0"/>
              <a:buChar char="•"/>
            </a:pPr>
            <a:r>
              <a:rPr lang="en-IN" sz="1750" dirty="0"/>
              <a:t>Functional programming Decompose the problem into 'functions</a:t>
            </a:r>
          </a:p>
          <a:p>
            <a:pPr marL="285750" indent="-285750" algn="just" fontAlgn="base">
              <a:lnSpc>
                <a:spcPct val="150000"/>
              </a:lnSpc>
              <a:buFont typeface="Arial" panose="020B0604020202020204" pitchFamily="34" charset="0"/>
              <a:buChar char="•"/>
            </a:pPr>
            <a:r>
              <a:rPr lang="en-IN" sz="1750" dirty="0"/>
              <a:t>It is built on the concept of mathematical functions which uses conditional expressions and recursion to do perform the calculation</a:t>
            </a:r>
          </a:p>
          <a:p>
            <a:pPr marL="285750" indent="-285750" algn="just" fontAlgn="base">
              <a:lnSpc>
                <a:spcPct val="150000"/>
              </a:lnSpc>
              <a:buFont typeface="Arial" panose="020B0604020202020204" pitchFamily="34" charset="0"/>
              <a:buChar char="•"/>
            </a:pPr>
            <a:r>
              <a:rPr lang="en-IN" sz="1750" dirty="0"/>
              <a:t>It does not support iteration like loop statements and conditional statements like If-Else</a:t>
            </a:r>
          </a:p>
          <a:p>
            <a:pPr marL="285750" indent="-285750" algn="just" fontAlgn="base">
              <a:lnSpc>
                <a:spcPct val="150000"/>
              </a:lnSpc>
              <a:buFont typeface="Arial" panose="020B0604020202020204" pitchFamily="34" charset="0"/>
              <a:buChar char="•"/>
            </a:pPr>
            <a:r>
              <a:rPr lang="en-IN" sz="1750" dirty="0"/>
              <a:t>Functional programming languages are designed on the concept of mathematical functions that use conditional expressions and recursion to perform computation.</a:t>
            </a:r>
          </a:p>
          <a:p>
            <a:pPr marL="285750" indent="-285750" algn="just" fontAlgn="base">
              <a:lnSpc>
                <a:spcPct val="150000"/>
              </a:lnSpc>
              <a:buFont typeface="Arial" panose="020B0604020202020204" pitchFamily="34" charset="0"/>
              <a:buChar char="•"/>
            </a:pPr>
            <a:r>
              <a:rPr lang="en-IN" sz="1750" dirty="0"/>
              <a:t>Functional programming supports higher-order functions and lazy evaluation features.</a:t>
            </a:r>
          </a:p>
          <a:p>
            <a:pPr marL="285750" indent="-285750" algn="just" fontAlgn="base">
              <a:lnSpc>
                <a:spcPct val="150000"/>
              </a:lnSpc>
              <a:buFont typeface="Arial" panose="020B0604020202020204" pitchFamily="34" charset="0"/>
              <a:buChar char="•"/>
            </a:pPr>
            <a:r>
              <a:rPr lang="en-IN" sz="1750" dirty="0"/>
              <a:t>Functional programming languages don’t support flow Controls like loop statements and conditional statements like If-Else and Switch Statements. They directly use the functions and functional calls.</a:t>
            </a:r>
          </a:p>
        </p:txBody>
      </p:sp>
    </p:spTree>
    <p:extLst>
      <p:ext uri="{BB962C8B-B14F-4D97-AF65-F5344CB8AC3E}">
        <p14:creationId xmlns:p14="http://schemas.microsoft.com/office/powerpoint/2010/main" val="4218168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50" name="Google Shape;150;p21"/>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Logical Programming Paradigm</a:t>
            </a:r>
            <a:endParaRPr sz="2400" b="1">
              <a:solidFill>
                <a:schemeClr val="dk1"/>
              </a:solidFill>
              <a:latin typeface="Arial"/>
              <a:ea typeface="Arial"/>
              <a:cs typeface="Arial"/>
              <a:sym typeface="Arial"/>
            </a:endParaRPr>
          </a:p>
        </p:txBody>
      </p:sp>
      <p:sp>
        <p:nvSpPr>
          <p:cNvPr id="151" name="Google Shape;151;p21"/>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52" name="Google Shape;152;p21"/>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53" name="Google Shape;153;p21"/>
          <p:cNvSpPr txBox="1"/>
          <p:nvPr/>
        </p:nvSpPr>
        <p:spPr>
          <a:xfrm>
            <a:off x="95576" y="410714"/>
            <a:ext cx="11939542" cy="1846659"/>
          </a:xfrm>
          <a:prstGeom prst="rect">
            <a:avLst/>
          </a:prstGeom>
          <a:noFill/>
          <a:ln>
            <a:noFill/>
          </a:ln>
        </p:spPr>
        <p:txBody>
          <a:bodyPr spcFirstLastPara="1" wrap="square" lIns="0" tIns="0" rIns="0" bIns="0" anchor="t" anchorCtr="0">
            <a:spAutoFit/>
          </a:bodyPr>
          <a:lstStyle/>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pyDatalog.create_terms('factorial, N')</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factorial[N] = N*factorial[N-1]</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factorial[1] = 1</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print(factorial[3]==N)</a:t>
            </a:r>
            <a:endParaRPr/>
          </a:p>
          <a:p>
            <a:pPr marL="457200" marR="0" lvl="1" indent="0" algn="just" rtl="0">
              <a:lnSpc>
                <a:spcPct val="150000"/>
              </a:lnSpc>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50" name="Google Shape;150;p21"/>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Logical Programming Paradigm</a:t>
            </a:r>
            <a:endParaRPr sz="2400" b="1">
              <a:solidFill>
                <a:schemeClr val="dk1"/>
              </a:solidFill>
              <a:latin typeface="Arial"/>
              <a:ea typeface="Arial"/>
              <a:cs typeface="Arial"/>
              <a:sym typeface="Arial"/>
            </a:endParaRPr>
          </a:p>
        </p:txBody>
      </p:sp>
      <p:sp>
        <p:nvSpPr>
          <p:cNvPr id="151" name="Google Shape;151;p21"/>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52" name="Google Shape;152;p21"/>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pic>
        <p:nvPicPr>
          <p:cNvPr id="2" name="Picture 1"/>
          <p:cNvPicPr>
            <a:picLocks noChangeAspect="1"/>
          </p:cNvPicPr>
          <p:nvPr/>
        </p:nvPicPr>
        <p:blipFill rotWithShape="1">
          <a:blip r:embed="rId3"/>
          <a:srcRect l="-147" t="13670" r="61165" b="54297"/>
          <a:stretch/>
        </p:blipFill>
        <p:spPr>
          <a:xfrm>
            <a:off x="1324590" y="1274103"/>
            <a:ext cx="9896710" cy="4572000"/>
          </a:xfrm>
          <a:prstGeom prst="rect">
            <a:avLst/>
          </a:prstGeom>
        </p:spPr>
      </p:pic>
    </p:spTree>
    <p:extLst>
      <p:ext uri="{BB962C8B-B14F-4D97-AF65-F5344CB8AC3E}">
        <p14:creationId xmlns:p14="http://schemas.microsoft.com/office/powerpoint/2010/main" val="2880785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59" name="Google Shape;159;p22"/>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Logical Programming Paradigm</a:t>
            </a:r>
            <a:endParaRPr sz="2400" b="1">
              <a:solidFill>
                <a:schemeClr val="dk1"/>
              </a:solidFill>
              <a:latin typeface="Arial"/>
              <a:ea typeface="Arial"/>
              <a:cs typeface="Arial"/>
              <a:sym typeface="Arial"/>
            </a:endParaRPr>
          </a:p>
        </p:txBody>
      </p:sp>
      <p:sp>
        <p:nvSpPr>
          <p:cNvPr id="160" name="Google Shape;160;p22"/>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61" name="Google Shape;161;p22"/>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62" name="Google Shape;162;p22"/>
          <p:cNvSpPr txBox="1"/>
          <p:nvPr/>
        </p:nvSpPr>
        <p:spPr>
          <a:xfrm>
            <a:off x="95576" y="410714"/>
            <a:ext cx="11939542" cy="5909310"/>
          </a:xfrm>
          <a:prstGeom prst="rect">
            <a:avLst/>
          </a:prstGeom>
          <a:noFill/>
          <a:ln>
            <a:noFill/>
          </a:ln>
        </p:spPr>
        <p:txBody>
          <a:bodyPr spcFirstLastPara="1" wrap="square" lIns="0" tIns="0" rIns="0" bIns="0" anchor="t" anchorCtr="0">
            <a:spAutoFit/>
          </a:bodyPr>
          <a:lstStyle/>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from </a:t>
            </a:r>
            <a:r>
              <a:rPr lang="en-IN" sz="1600" b="0" i="0" u="none" strike="noStrike" cap="none" dirty="0" err="1">
                <a:solidFill>
                  <a:schemeClr val="dk1"/>
                </a:solidFill>
                <a:latin typeface="Calibri"/>
                <a:ea typeface="Calibri"/>
                <a:cs typeface="Calibri"/>
                <a:sym typeface="Calibri"/>
              </a:rPr>
              <a:t>pyDatalog</a:t>
            </a:r>
            <a:r>
              <a:rPr lang="en-IN" sz="1600" b="0" i="0" u="none" strike="noStrike" cap="none" dirty="0">
                <a:solidFill>
                  <a:schemeClr val="dk1"/>
                </a:solidFill>
                <a:latin typeface="Calibri"/>
                <a:ea typeface="Calibri"/>
                <a:cs typeface="Calibri"/>
                <a:sym typeface="Calibri"/>
              </a:rPr>
              <a:t> import </a:t>
            </a:r>
            <a:r>
              <a:rPr lang="en-IN" sz="1600" b="0" i="0" u="none" strike="noStrike" cap="none" dirty="0" err="1">
                <a:solidFill>
                  <a:schemeClr val="dk1"/>
                </a:solidFill>
                <a:latin typeface="Calibri"/>
                <a:ea typeface="Calibri"/>
                <a:cs typeface="Calibri"/>
                <a:sym typeface="Calibri"/>
              </a:rPr>
              <a:t>pyDatalog</a:t>
            </a:r>
            <a:endParaRPr sz="1600" b="0" i="0" u="none" strike="noStrike" cap="none" dirty="0">
              <a:solidFill>
                <a:schemeClr val="dk1"/>
              </a:solidFill>
              <a:latin typeface="Calibri"/>
              <a:ea typeface="Calibri"/>
              <a:cs typeface="Calibri"/>
              <a:sym typeface="Calibri"/>
            </a:endParaRPr>
          </a:p>
          <a:p>
            <a:pPr marL="457200" marR="0" lvl="1" indent="0" algn="just" rtl="0">
              <a:lnSpc>
                <a:spcPct val="150000"/>
              </a:lnSpc>
              <a:spcBef>
                <a:spcPts val="0"/>
              </a:spcBef>
              <a:spcAft>
                <a:spcPts val="0"/>
              </a:spcAft>
              <a:buNone/>
            </a:pPr>
            <a:r>
              <a:rPr lang="en-IN" sz="1600" b="0" i="0" u="none" strike="noStrike" cap="none" dirty="0" err="1">
                <a:solidFill>
                  <a:schemeClr val="dk1"/>
                </a:solidFill>
                <a:latin typeface="Calibri"/>
                <a:ea typeface="Calibri"/>
                <a:cs typeface="Calibri"/>
                <a:sym typeface="Calibri"/>
              </a:rPr>
              <a:t>pyDatalog.create_terms</a:t>
            </a:r>
            <a:r>
              <a:rPr lang="en-IN" sz="1600" b="0" i="0" u="none" strike="noStrike" cap="none" dirty="0">
                <a:solidFill>
                  <a:schemeClr val="dk1"/>
                </a:solidFill>
                <a:latin typeface="Calibri"/>
                <a:ea typeface="Calibri"/>
                <a:cs typeface="Calibri"/>
                <a:sym typeface="Calibri"/>
              </a:rPr>
              <a:t>('X,Y,Z, </a:t>
            </a:r>
            <a:r>
              <a:rPr lang="en-IN" sz="1600" b="0" i="0" u="none" strike="noStrike" cap="none" dirty="0" err="1">
                <a:solidFill>
                  <a:schemeClr val="dk1"/>
                </a:solidFill>
                <a:latin typeface="Calibri"/>
                <a:ea typeface="Calibri"/>
                <a:cs typeface="Calibri"/>
                <a:sym typeface="Calibri"/>
              </a:rPr>
              <a:t>works_in</a:t>
            </a:r>
            <a:r>
              <a:rPr lang="en-IN" sz="1600" b="0" i="0" u="none" strike="noStrike" cap="none" dirty="0">
                <a:solidFill>
                  <a:schemeClr val="dk1"/>
                </a:solidFill>
                <a:latin typeface="Calibri"/>
                <a:ea typeface="Calibri"/>
                <a:cs typeface="Calibri"/>
                <a:sym typeface="Calibri"/>
              </a:rPr>
              <a:t>, </a:t>
            </a:r>
            <a:r>
              <a:rPr lang="en-IN" sz="1600" b="0" i="0" u="none" strike="noStrike" cap="none" dirty="0" err="1">
                <a:solidFill>
                  <a:schemeClr val="dk1"/>
                </a:solidFill>
                <a:latin typeface="Calibri"/>
                <a:ea typeface="Calibri"/>
                <a:cs typeface="Calibri"/>
                <a:sym typeface="Calibri"/>
              </a:rPr>
              <a:t>department_size</a:t>
            </a:r>
            <a:r>
              <a:rPr lang="en-IN" sz="1600" b="0" i="0" u="none" strike="noStrike" cap="none" dirty="0">
                <a:solidFill>
                  <a:schemeClr val="dk1"/>
                </a:solidFill>
                <a:latin typeface="Calibri"/>
                <a:ea typeface="Calibri"/>
                <a:cs typeface="Calibri"/>
                <a:sym typeface="Calibri"/>
              </a:rPr>
              <a:t>, manager, </a:t>
            </a:r>
            <a:r>
              <a:rPr lang="en-IN" sz="1600" b="0" i="0" u="none" strike="noStrike" cap="none" dirty="0" err="1">
                <a:solidFill>
                  <a:schemeClr val="dk1"/>
                </a:solidFill>
                <a:latin typeface="Calibri"/>
                <a:ea typeface="Calibri"/>
                <a:cs typeface="Calibri"/>
                <a:sym typeface="Calibri"/>
              </a:rPr>
              <a:t>indirect_manager</a:t>
            </a:r>
            <a:r>
              <a:rPr lang="en-IN" sz="1600" b="0" i="0" u="none" strike="noStrike" cap="none" dirty="0">
                <a:solidFill>
                  <a:schemeClr val="dk1"/>
                </a:solidFill>
                <a:latin typeface="Calibri"/>
                <a:ea typeface="Calibri"/>
                <a:cs typeface="Calibri"/>
                <a:sym typeface="Calibri"/>
              </a:rPr>
              <a:t>, </a:t>
            </a:r>
            <a:r>
              <a:rPr lang="en-IN" sz="1600" b="0" i="0" u="none" strike="noStrike" cap="none" dirty="0" err="1">
                <a:solidFill>
                  <a:schemeClr val="dk1"/>
                </a:solidFill>
                <a:latin typeface="Calibri"/>
                <a:ea typeface="Calibri"/>
                <a:cs typeface="Calibri"/>
                <a:sym typeface="Calibri"/>
              </a:rPr>
              <a:t>count_of_indirect_reports</a:t>
            </a:r>
            <a:r>
              <a:rPr lang="en-IN" sz="1600" b="0" i="0" u="none" strike="noStrike" cap="none" dirty="0">
                <a:solidFill>
                  <a:schemeClr val="dk1"/>
                </a:solidFill>
                <a:latin typeface="Calibri"/>
                <a:ea typeface="Calibri"/>
                <a:cs typeface="Calibri"/>
                <a:sym typeface="Calibri"/>
              </a:rPr>
              <a:t>')</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 Mary works in Production</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a:t>
            </a:r>
            <a:r>
              <a:rPr lang="en-IN" sz="1600" b="0" i="0" u="none" strike="noStrike" cap="none" dirty="0" err="1">
                <a:solidFill>
                  <a:schemeClr val="dk1"/>
                </a:solidFill>
                <a:latin typeface="Calibri"/>
                <a:ea typeface="Calibri"/>
                <a:cs typeface="Calibri"/>
                <a:sym typeface="Calibri"/>
              </a:rPr>
              <a:t>works_in</a:t>
            </a:r>
            <a:r>
              <a:rPr lang="en-IN" sz="1600" b="0" i="0" u="none" strike="noStrike" cap="none" dirty="0">
                <a:solidFill>
                  <a:schemeClr val="dk1"/>
                </a:solidFill>
                <a:latin typeface="Calibri"/>
                <a:ea typeface="Calibri"/>
                <a:cs typeface="Calibri"/>
                <a:sym typeface="Calibri"/>
              </a:rPr>
              <a:t>('Mary', 'Production')</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a:t>
            </a:r>
            <a:r>
              <a:rPr lang="en-IN" sz="1600" b="0" i="0" u="none" strike="noStrike" cap="none" dirty="0" err="1">
                <a:solidFill>
                  <a:schemeClr val="dk1"/>
                </a:solidFill>
                <a:latin typeface="Calibri"/>
                <a:ea typeface="Calibri"/>
                <a:cs typeface="Calibri"/>
                <a:sym typeface="Calibri"/>
              </a:rPr>
              <a:t>works_in</a:t>
            </a:r>
            <a:r>
              <a:rPr lang="en-IN" sz="1600" b="0" i="0" u="none" strike="noStrike" cap="none" dirty="0">
                <a:solidFill>
                  <a:schemeClr val="dk1"/>
                </a:solidFill>
                <a:latin typeface="Calibri"/>
                <a:ea typeface="Calibri"/>
                <a:cs typeface="Calibri"/>
                <a:sym typeface="Calibri"/>
              </a:rPr>
              <a:t>('Sam',  'Marketing')</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a:t>
            </a:r>
            <a:r>
              <a:rPr lang="en-IN" sz="1600" b="0" i="0" u="none" strike="noStrike" cap="none" dirty="0" err="1">
                <a:solidFill>
                  <a:schemeClr val="dk1"/>
                </a:solidFill>
                <a:latin typeface="Calibri"/>
                <a:ea typeface="Calibri"/>
                <a:cs typeface="Calibri"/>
                <a:sym typeface="Calibri"/>
              </a:rPr>
              <a:t>works_in</a:t>
            </a:r>
            <a:r>
              <a:rPr lang="en-IN" sz="1600" b="0" i="0" u="none" strike="noStrike" cap="none" dirty="0">
                <a:solidFill>
                  <a:schemeClr val="dk1"/>
                </a:solidFill>
                <a:latin typeface="Calibri"/>
                <a:ea typeface="Calibri"/>
                <a:cs typeface="Calibri"/>
                <a:sym typeface="Calibri"/>
              </a:rPr>
              <a:t>('John', 'Production')</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a:t>
            </a:r>
            <a:r>
              <a:rPr lang="en-IN" sz="1600" b="0" i="0" u="none" strike="noStrike" cap="none" dirty="0" err="1">
                <a:solidFill>
                  <a:schemeClr val="dk1"/>
                </a:solidFill>
                <a:latin typeface="Calibri"/>
                <a:ea typeface="Calibri"/>
                <a:cs typeface="Calibri"/>
                <a:sym typeface="Calibri"/>
              </a:rPr>
              <a:t>works_in</a:t>
            </a:r>
            <a:r>
              <a:rPr lang="en-IN" sz="1600" b="0" i="0" u="none" strike="noStrike" cap="none" dirty="0">
                <a:solidFill>
                  <a:schemeClr val="dk1"/>
                </a:solidFill>
                <a:latin typeface="Calibri"/>
                <a:ea typeface="Calibri"/>
                <a:cs typeface="Calibri"/>
                <a:sym typeface="Calibri"/>
              </a:rPr>
              <a:t>('John', 'Marketing')</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+(manager['Mary'] == 'John')</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+(manager['Sam']  == 'Mary')</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+(manager['Tom']  == 'Mary')</a:t>
            </a:r>
            <a:endParaRPr dirty="0"/>
          </a:p>
          <a:p>
            <a:pPr marL="457200" marR="0" lvl="1" indent="0" algn="just" rtl="0">
              <a:lnSpc>
                <a:spcPct val="150000"/>
              </a:lnSpc>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457200" marR="0" lvl="1" indent="0" algn="just" rtl="0">
              <a:lnSpc>
                <a:spcPct val="150000"/>
              </a:lnSpc>
              <a:spcBef>
                <a:spcPts val="0"/>
              </a:spcBef>
              <a:spcAft>
                <a:spcPts val="0"/>
              </a:spcAft>
              <a:buNone/>
            </a:pPr>
            <a:r>
              <a:rPr lang="en-IN" sz="1600" b="0" i="0" u="none" strike="noStrike" cap="none" dirty="0" err="1">
                <a:solidFill>
                  <a:schemeClr val="dk1"/>
                </a:solidFill>
                <a:latin typeface="Calibri"/>
                <a:ea typeface="Calibri"/>
                <a:cs typeface="Calibri"/>
                <a:sym typeface="Calibri"/>
              </a:rPr>
              <a:t>indirect_manager</a:t>
            </a:r>
            <a:r>
              <a:rPr lang="en-IN" sz="1600" b="0" i="0" u="none" strike="noStrike" cap="none" dirty="0">
                <a:solidFill>
                  <a:schemeClr val="dk1"/>
                </a:solidFill>
                <a:latin typeface="Calibri"/>
                <a:ea typeface="Calibri"/>
                <a:cs typeface="Calibri"/>
                <a:sym typeface="Calibri"/>
              </a:rPr>
              <a:t>(X,Y) &lt;= (manager[X] == Y)</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print(</a:t>
            </a:r>
            <a:r>
              <a:rPr lang="en-IN" sz="1600" b="0" i="0" u="none" strike="noStrike" cap="none" dirty="0" err="1">
                <a:solidFill>
                  <a:schemeClr val="dk1"/>
                </a:solidFill>
                <a:latin typeface="Calibri"/>
                <a:ea typeface="Calibri"/>
                <a:cs typeface="Calibri"/>
                <a:sym typeface="Calibri"/>
              </a:rPr>
              <a:t>works_in</a:t>
            </a:r>
            <a:r>
              <a:rPr lang="en-IN" sz="1600" b="0" i="0" u="none" strike="noStrike" cap="none" dirty="0">
                <a:solidFill>
                  <a:schemeClr val="dk1"/>
                </a:solidFill>
                <a:latin typeface="Calibri"/>
                <a:ea typeface="Calibri"/>
                <a:cs typeface="Calibri"/>
                <a:sym typeface="Calibri"/>
              </a:rPr>
              <a:t>(X,  'Marketing'))</a:t>
            </a:r>
            <a:endParaRPr dirty="0"/>
          </a:p>
          <a:p>
            <a:pPr marL="457200" marR="0" lvl="1" indent="0" algn="just" rtl="0">
              <a:lnSpc>
                <a:spcPct val="150000"/>
              </a:lnSpc>
              <a:spcBef>
                <a:spcPts val="0"/>
              </a:spcBef>
              <a:spcAft>
                <a:spcPts val="0"/>
              </a:spcAft>
              <a:buNone/>
            </a:pPr>
            <a:r>
              <a:rPr lang="en-IN" sz="1600" b="0" i="0" u="none" strike="noStrike" cap="none" dirty="0" err="1">
                <a:solidFill>
                  <a:schemeClr val="dk1"/>
                </a:solidFill>
                <a:latin typeface="Calibri"/>
                <a:ea typeface="Calibri"/>
                <a:cs typeface="Calibri"/>
                <a:sym typeface="Calibri"/>
              </a:rPr>
              <a:t>indirect_manager</a:t>
            </a:r>
            <a:r>
              <a:rPr lang="en-IN" sz="1600" b="0" i="0" u="none" strike="noStrike" cap="none" dirty="0">
                <a:solidFill>
                  <a:schemeClr val="dk1"/>
                </a:solidFill>
                <a:latin typeface="Calibri"/>
                <a:ea typeface="Calibri"/>
                <a:cs typeface="Calibri"/>
                <a:sym typeface="Calibri"/>
              </a:rPr>
              <a:t>(X,Y) &lt;= (manager[X] == Z) &amp; </a:t>
            </a:r>
            <a:r>
              <a:rPr lang="en-IN" sz="1600" b="0" i="0" u="none" strike="noStrike" cap="none" dirty="0" err="1">
                <a:solidFill>
                  <a:schemeClr val="dk1"/>
                </a:solidFill>
                <a:latin typeface="Calibri"/>
                <a:ea typeface="Calibri"/>
                <a:cs typeface="Calibri"/>
                <a:sym typeface="Calibri"/>
              </a:rPr>
              <a:t>indirect_manager</a:t>
            </a:r>
            <a:r>
              <a:rPr lang="en-IN" sz="1600" b="0" i="0" u="none" strike="noStrike" cap="none" dirty="0">
                <a:solidFill>
                  <a:schemeClr val="dk1"/>
                </a:solidFill>
                <a:latin typeface="Calibri"/>
                <a:ea typeface="Calibri"/>
                <a:cs typeface="Calibri"/>
                <a:sym typeface="Calibri"/>
              </a:rPr>
              <a:t>(Z,Y)</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print(</a:t>
            </a:r>
            <a:r>
              <a:rPr lang="en-IN" sz="1600" b="0" i="0" u="none" strike="noStrike" cap="none" dirty="0" err="1">
                <a:solidFill>
                  <a:schemeClr val="dk1"/>
                </a:solidFill>
                <a:latin typeface="Calibri"/>
                <a:ea typeface="Calibri"/>
                <a:cs typeface="Calibri"/>
                <a:sym typeface="Calibri"/>
              </a:rPr>
              <a:t>indirect_manager</a:t>
            </a:r>
            <a:r>
              <a:rPr lang="en-IN" sz="1600" b="0" i="0" u="none" strike="noStrike" cap="none" dirty="0">
                <a:solidFill>
                  <a:schemeClr val="dk1"/>
                </a:solidFill>
                <a:latin typeface="Calibri"/>
                <a:ea typeface="Calibri"/>
                <a:cs typeface="Calibri"/>
                <a:sym typeface="Calibri"/>
              </a:rPr>
              <a:t>('</a:t>
            </a:r>
            <a:r>
              <a:rPr lang="en-IN" sz="1600" b="0" i="0" u="none" strike="noStrike" cap="none" dirty="0" err="1">
                <a:solidFill>
                  <a:schemeClr val="dk1"/>
                </a:solidFill>
                <a:latin typeface="Calibri"/>
                <a:ea typeface="Calibri"/>
                <a:cs typeface="Calibri"/>
                <a:sym typeface="Calibri"/>
              </a:rPr>
              <a:t>Sam',X</a:t>
            </a:r>
            <a:r>
              <a:rPr lang="en-IN" sz="1600" b="0" i="0" u="none" strike="noStrike" cap="none" dirty="0">
                <a:solidFill>
                  <a:schemeClr val="dk1"/>
                </a:solidFill>
                <a:latin typeface="Calibri"/>
                <a:ea typeface="Calibri"/>
                <a:cs typeface="Calibri"/>
                <a:sym typeface="Calibri"/>
              </a:rPr>
              <a:t>))</a:t>
            </a:r>
            <a:endParaRPr dirty="0"/>
          </a:p>
          <a:p>
            <a:pPr marL="457200" marR="0" lvl="1" indent="0" algn="just" rtl="0">
              <a:lnSpc>
                <a:spcPct val="150000"/>
              </a:lnSpc>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68" name="Google Shape;168;p23"/>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Logical Programming Paradigm</a:t>
            </a:r>
            <a:endParaRPr sz="2400" b="1">
              <a:solidFill>
                <a:schemeClr val="dk1"/>
              </a:solidFill>
              <a:latin typeface="Arial"/>
              <a:ea typeface="Arial"/>
              <a:cs typeface="Arial"/>
              <a:sym typeface="Arial"/>
            </a:endParaRPr>
          </a:p>
        </p:txBody>
      </p:sp>
      <p:sp>
        <p:nvSpPr>
          <p:cNvPr id="169" name="Google Shape;169;p23"/>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70" name="Google Shape;170;p23"/>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71" name="Google Shape;171;p23"/>
          <p:cNvSpPr txBox="1"/>
          <p:nvPr/>
        </p:nvSpPr>
        <p:spPr>
          <a:xfrm>
            <a:off x="95576" y="410714"/>
            <a:ext cx="11939542" cy="5539978"/>
          </a:xfrm>
          <a:prstGeom prst="rect">
            <a:avLst/>
          </a:prstGeom>
          <a:noFill/>
          <a:ln>
            <a:noFill/>
          </a:ln>
        </p:spPr>
        <p:txBody>
          <a:bodyPr spcFirstLastPara="1" wrap="square" lIns="0" tIns="0" rIns="0" bIns="0" anchor="t" anchorCtr="0">
            <a:spAutoFit/>
          </a:bodyPr>
          <a:lstStyle/>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Lucy is a Professor</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Danny is a Professor</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James is a Lecturer</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All professors are Dean</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Write a Query to </a:t>
            </a:r>
            <a:r>
              <a:rPr lang="en-IN" sz="1600" b="0" i="0" u="none" strike="noStrike" cap="none" dirty="0" err="1">
                <a:solidFill>
                  <a:schemeClr val="dk1"/>
                </a:solidFill>
                <a:latin typeface="Calibri"/>
                <a:ea typeface="Calibri"/>
                <a:cs typeface="Calibri"/>
                <a:sym typeface="Calibri"/>
              </a:rPr>
              <a:t>reterive</a:t>
            </a:r>
            <a:r>
              <a:rPr lang="en-IN" sz="1600" b="0" i="0" u="none" strike="noStrike" cap="none" dirty="0">
                <a:solidFill>
                  <a:schemeClr val="dk1"/>
                </a:solidFill>
                <a:latin typeface="Calibri"/>
                <a:ea typeface="Calibri"/>
                <a:cs typeface="Calibri"/>
                <a:sym typeface="Calibri"/>
              </a:rPr>
              <a:t> all deans?</a:t>
            </a:r>
            <a:endParaRPr dirty="0"/>
          </a:p>
          <a:p>
            <a:pPr marL="457200" marR="0" lvl="1" indent="0" algn="just" rtl="0">
              <a:lnSpc>
                <a:spcPct val="150000"/>
              </a:lnSpc>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457200" marR="0" lvl="1" indent="0" algn="just" rtl="0">
              <a:lnSpc>
                <a:spcPct val="150000"/>
              </a:lnSpc>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457200" marR="0" lvl="1" indent="0" algn="just" rtl="0">
              <a:lnSpc>
                <a:spcPct val="150000"/>
              </a:lnSpc>
              <a:spcBef>
                <a:spcPts val="0"/>
              </a:spcBef>
              <a:spcAft>
                <a:spcPts val="0"/>
              </a:spcAft>
              <a:buNone/>
            </a:pPr>
            <a:r>
              <a:rPr lang="en-IN" sz="1600" b="0" i="0" u="none" strike="noStrike" cap="none" dirty="0" err="1">
                <a:solidFill>
                  <a:schemeClr val="dk1"/>
                </a:solidFill>
                <a:latin typeface="Calibri"/>
                <a:ea typeface="Calibri"/>
                <a:cs typeface="Calibri"/>
                <a:sym typeface="Calibri"/>
              </a:rPr>
              <a:t>Soln</a:t>
            </a:r>
            <a:endParaRPr sz="1600" b="0" i="0" u="none" strike="noStrike" cap="none" dirty="0">
              <a:solidFill>
                <a:schemeClr val="dk1"/>
              </a:solidFill>
              <a:latin typeface="Calibri"/>
              <a:ea typeface="Calibri"/>
              <a:cs typeface="Calibri"/>
              <a:sym typeface="Calibri"/>
            </a:endParaRPr>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from </a:t>
            </a:r>
            <a:r>
              <a:rPr lang="en-IN" sz="1600" b="0" i="0" u="none" strike="noStrike" cap="none" dirty="0" err="1">
                <a:solidFill>
                  <a:schemeClr val="dk1"/>
                </a:solidFill>
                <a:latin typeface="Calibri"/>
                <a:ea typeface="Calibri"/>
                <a:cs typeface="Calibri"/>
                <a:sym typeface="Calibri"/>
              </a:rPr>
              <a:t>pyDatalog</a:t>
            </a:r>
            <a:r>
              <a:rPr lang="en-IN" sz="1600" b="0" i="0" u="none" strike="noStrike" cap="none" dirty="0">
                <a:solidFill>
                  <a:schemeClr val="dk1"/>
                </a:solidFill>
                <a:latin typeface="Calibri"/>
                <a:ea typeface="Calibri"/>
                <a:cs typeface="Calibri"/>
                <a:sym typeface="Calibri"/>
              </a:rPr>
              <a:t> import </a:t>
            </a:r>
            <a:r>
              <a:rPr lang="en-IN" sz="1600" b="0" i="0" u="none" strike="noStrike" cap="none" dirty="0" err="1">
                <a:solidFill>
                  <a:schemeClr val="dk1"/>
                </a:solidFill>
                <a:latin typeface="Calibri"/>
                <a:ea typeface="Calibri"/>
                <a:cs typeface="Calibri"/>
                <a:sym typeface="Calibri"/>
              </a:rPr>
              <a:t>pyDatalog</a:t>
            </a:r>
            <a:endParaRPr sz="1600" b="0" i="0" u="none" strike="noStrike" cap="none" dirty="0">
              <a:solidFill>
                <a:schemeClr val="dk1"/>
              </a:solidFill>
              <a:latin typeface="Calibri"/>
              <a:ea typeface="Calibri"/>
              <a:cs typeface="Calibri"/>
              <a:sym typeface="Calibri"/>
            </a:endParaRPr>
          </a:p>
          <a:p>
            <a:pPr marL="457200" marR="0" lvl="1" indent="0" algn="just" rtl="0">
              <a:lnSpc>
                <a:spcPct val="150000"/>
              </a:lnSpc>
              <a:spcBef>
                <a:spcPts val="0"/>
              </a:spcBef>
              <a:spcAft>
                <a:spcPts val="0"/>
              </a:spcAft>
              <a:buNone/>
            </a:pPr>
            <a:r>
              <a:rPr lang="en-IN" sz="1600" b="0" i="0" u="none" strike="noStrike" cap="none" dirty="0" err="1">
                <a:solidFill>
                  <a:schemeClr val="dk1"/>
                </a:solidFill>
                <a:latin typeface="Calibri"/>
                <a:ea typeface="Calibri"/>
                <a:cs typeface="Calibri"/>
                <a:sym typeface="Calibri"/>
              </a:rPr>
              <a:t>pyDatalog.create_terms</a:t>
            </a:r>
            <a:r>
              <a:rPr lang="en-IN" sz="1600" b="0" i="0" u="none" strike="noStrike" cap="none" dirty="0">
                <a:solidFill>
                  <a:schemeClr val="dk1"/>
                </a:solidFill>
                <a:latin typeface="Calibri"/>
                <a:ea typeface="Calibri"/>
                <a:cs typeface="Calibri"/>
                <a:sym typeface="Calibri"/>
              </a:rPr>
              <a:t>('</a:t>
            </a:r>
            <a:r>
              <a:rPr lang="en-IN" sz="1600" b="0" i="0" u="none" strike="noStrike" cap="none" dirty="0" err="1">
                <a:solidFill>
                  <a:schemeClr val="dk1"/>
                </a:solidFill>
                <a:latin typeface="Calibri"/>
                <a:ea typeface="Calibri"/>
                <a:cs typeface="Calibri"/>
                <a:sym typeface="Calibri"/>
              </a:rPr>
              <a:t>X,Y,Z,professor,lecturer</a:t>
            </a:r>
            <a:r>
              <a:rPr lang="en-IN" sz="1600" b="0" i="0" u="none" strike="noStrike" cap="none" dirty="0">
                <a:solidFill>
                  <a:schemeClr val="dk1"/>
                </a:solidFill>
                <a:latin typeface="Calibri"/>
                <a:ea typeface="Calibri"/>
                <a:cs typeface="Calibri"/>
                <a:sym typeface="Calibri"/>
              </a:rPr>
              <a:t>, dean')</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+professor('</a:t>
            </a:r>
            <a:r>
              <a:rPr lang="en-IN" sz="1600" b="0" i="0" u="none" strike="noStrike" cap="none" dirty="0" err="1">
                <a:solidFill>
                  <a:schemeClr val="dk1"/>
                </a:solidFill>
                <a:latin typeface="Calibri"/>
                <a:ea typeface="Calibri"/>
                <a:cs typeface="Calibri"/>
                <a:sym typeface="Calibri"/>
              </a:rPr>
              <a:t>lucy</a:t>
            </a:r>
            <a:r>
              <a:rPr lang="en-IN" sz="1600" b="0" i="0" u="none" strike="noStrike" cap="none" dirty="0">
                <a:solidFill>
                  <a:schemeClr val="dk1"/>
                </a:solidFill>
                <a:latin typeface="Calibri"/>
                <a:ea typeface="Calibri"/>
                <a:cs typeface="Calibri"/>
                <a:sym typeface="Calibri"/>
              </a:rPr>
              <a:t>')</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+professor('</a:t>
            </a:r>
            <a:r>
              <a:rPr lang="en-IN" sz="1600" b="0" i="0" u="none" strike="noStrike" cap="none" dirty="0" err="1">
                <a:solidFill>
                  <a:schemeClr val="dk1"/>
                </a:solidFill>
                <a:latin typeface="Calibri"/>
                <a:ea typeface="Calibri"/>
                <a:cs typeface="Calibri"/>
                <a:sym typeface="Calibri"/>
              </a:rPr>
              <a:t>danny</a:t>
            </a:r>
            <a:r>
              <a:rPr lang="en-IN" sz="1600" b="0" i="0" u="none" strike="noStrike" cap="none" dirty="0">
                <a:solidFill>
                  <a:schemeClr val="dk1"/>
                </a:solidFill>
                <a:latin typeface="Calibri"/>
                <a:ea typeface="Calibri"/>
                <a:cs typeface="Calibri"/>
                <a:sym typeface="Calibri"/>
              </a:rPr>
              <a:t>')</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+lecturer('</a:t>
            </a:r>
            <a:r>
              <a:rPr lang="en-IN" sz="1600" b="0" i="0" u="none" strike="noStrike" cap="none" dirty="0" err="1">
                <a:solidFill>
                  <a:schemeClr val="dk1"/>
                </a:solidFill>
                <a:latin typeface="Calibri"/>
                <a:ea typeface="Calibri"/>
                <a:cs typeface="Calibri"/>
                <a:sym typeface="Calibri"/>
              </a:rPr>
              <a:t>james</a:t>
            </a:r>
            <a:r>
              <a:rPr lang="en-IN" sz="1600" b="0" i="0" u="none" strike="noStrike" cap="none" dirty="0">
                <a:solidFill>
                  <a:schemeClr val="dk1"/>
                </a:solidFill>
                <a:latin typeface="Calibri"/>
                <a:ea typeface="Calibri"/>
                <a:cs typeface="Calibri"/>
                <a:sym typeface="Calibri"/>
              </a:rPr>
              <a:t>')</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dean(X)&lt;=professor(X)</a:t>
            </a:r>
            <a:endParaRPr dirty="0"/>
          </a:p>
          <a:p>
            <a:pPr marL="457200" marR="0" lvl="1" indent="0" algn="just" rtl="0">
              <a:lnSpc>
                <a:spcPct val="150000"/>
              </a:lnSpc>
              <a:spcBef>
                <a:spcPts val="0"/>
              </a:spcBef>
              <a:spcAft>
                <a:spcPts val="0"/>
              </a:spcAft>
              <a:buNone/>
            </a:pPr>
            <a:r>
              <a:rPr lang="en-IN" sz="1600" b="0" i="0" u="none" strike="noStrike" cap="none" dirty="0">
                <a:solidFill>
                  <a:schemeClr val="dk1"/>
                </a:solidFill>
                <a:latin typeface="Calibri"/>
                <a:ea typeface="Calibri"/>
                <a:cs typeface="Calibri"/>
                <a:sym typeface="Calibri"/>
              </a:rPr>
              <a:t>print(dean(X))</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p:nvPr/>
        </p:nvSpPr>
        <p:spPr>
          <a:xfrm>
            <a:off x="11883" y="426173"/>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77" name="Google Shape;177;p24"/>
          <p:cNvSpPr txBox="1"/>
          <p:nvPr/>
        </p:nvSpPr>
        <p:spPr>
          <a:xfrm>
            <a:off x="76565" y="59054"/>
            <a:ext cx="7637880"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400" b="1">
                <a:solidFill>
                  <a:srgbClr val="010103"/>
                </a:solidFill>
                <a:latin typeface="Arial"/>
                <a:ea typeface="Arial"/>
                <a:cs typeface="Arial"/>
                <a:sym typeface="Arial"/>
              </a:rPr>
              <a:t>Logical Programming Paradigm</a:t>
            </a:r>
            <a:endParaRPr sz="2400" b="1">
              <a:solidFill>
                <a:schemeClr val="dk1"/>
              </a:solidFill>
              <a:latin typeface="Arial"/>
              <a:ea typeface="Arial"/>
              <a:cs typeface="Arial"/>
              <a:sym typeface="Arial"/>
            </a:endParaRPr>
          </a:p>
        </p:txBody>
      </p:sp>
      <p:sp>
        <p:nvSpPr>
          <p:cNvPr id="178" name="Google Shape;178;p24"/>
          <p:cNvSpPr/>
          <p:nvPr/>
        </p:nvSpPr>
        <p:spPr>
          <a:xfrm rot="10800000" flipH="1">
            <a:off x="0" y="6694032"/>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79" name="Google Shape;179;p24"/>
          <p:cNvSpPr/>
          <p:nvPr/>
        </p:nvSpPr>
        <p:spPr>
          <a:xfrm>
            <a:off x="31953" y="490867"/>
            <a:ext cx="12105505" cy="6118858"/>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80" name="Google Shape;180;p24"/>
          <p:cNvSpPr txBox="1"/>
          <p:nvPr/>
        </p:nvSpPr>
        <p:spPr>
          <a:xfrm>
            <a:off x="95576" y="410714"/>
            <a:ext cx="11939542" cy="4393767"/>
          </a:xfrm>
          <a:prstGeom prst="rect">
            <a:avLst/>
          </a:prstGeom>
          <a:noFill/>
          <a:ln>
            <a:noFill/>
          </a:ln>
        </p:spPr>
        <p:txBody>
          <a:bodyPr spcFirstLastPara="1" wrap="square" lIns="0" tIns="0" rIns="0" bIns="0" anchor="t" anchorCtr="0">
            <a:spAutoFit/>
          </a:bodyPr>
          <a:lstStyle/>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likes(john, susie).                   /* John likes Susie */</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likes(X, susie).                      /* Everyone likes Susie */</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likes(john, Y).                       /* John likes everybody */</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likes(john, Y), likes(Y, john).       /* John likes everybody and everybody likes John */</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likes(john, susie); likes(john,mary). /* John likes Susie or John likes Mary */</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not(likes(john,pizza)).               /* John does not like pizza */</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likes(john,susie) :- likes(john,mary)./* John likes Susie if John likes Mary.</a:t>
            </a:r>
            <a:endParaRPr/>
          </a:p>
          <a:p>
            <a:pPr marL="457200" marR="0" lvl="1" indent="0" algn="just" rtl="0">
              <a:lnSpc>
                <a:spcPct val="150000"/>
              </a:lnSpc>
              <a:spcBef>
                <a:spcPts val="0"/>
              </a:spcBef>
              <a:spcAft>
                <a:spcPts val="0"/>
              </a:spcAft>
              <a:buNone/>
            </a:pPr>
            <a:endParaRPr sz="1600" b="0" i="0" u="none" strike="noStrike" cap="none">
              <a:solidFill>
                <a:schemeClr val="dk1"/>
              </a:solidFill>
              <a:latin typeface="Calibri"/>
              <a:ea typeface="Calibri"/>
              <a:cs typeface="Calibri"/>
              <a:sym typeface="Calibri"/>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rules</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friends(X,Y) :- likes(X,Y),likes(Y,X).            /* X and Y are friends if they like each other */</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hates(X,Y) :- not(likes(X,Y)).                    /* X hates Y if X does not like Y. */</a:t>
            </a:r>
            <a:endParaRPr/>
          </a:p>
          <a:p>
            <a:pPr marL="457200" marR="0" lvl="1" indent="0" algn="just" rtl="0">
              <a:lnSpc>
                <a:spcPct val="150000"/>
              </a:lnSpc>
              <a:spcBef>
                <a:spcPts val="0"/>
              </a:spcBef>
              <a:spcAft>
                <a:spcPts val="0"/>
              </a:spcAft>
              <a:buNone/>
            </a:pPr>
            <a:r>
              <a:rPr lang="en-IN" sz="1600" b="0" i="0" u="none" strike="noStrike" cap="none">
                <a:solidFill>
                  <a:schemeClr val="dk1"/>
                </a:solidFill>
                <a:latin typeface="Calibri"/>
                <a:ea typeface="Calibri"/>
                <a:cs typeface="Calibri"/>
                <a:sym typeface="Calibri"/>
              </a:rPr>
              <a:t>enemies(X,Y) :- not(likes(X,Y)),not(likes(Y,X)).  /* X and Y are enemies if they don't like each other */</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819400"/>
            <a:ext cx="8229600" cy="1143000"/>
          </a:xfrm>
        </p:spPr>
        <p:txBody>
          <a:bodyPr/>
          <a:lstStyle/>
          <a:p>
            <a:r>
              <a:rPr lang="en-US" b="1" dirty="0">
                <a:latin typeface="Times New Roman" pitchFamily="18" charset="0"/>
                <a:cs typeface="Times New Roman" pitchFamily="18" charset="0"/>
              </a:rPr>
              <a:t>Dependent Types Paradigms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1"/>
            <a:ext cx="7886700" cy="479171"/>
          </a:xfrm>
        </p:spPr>
        <p:txBody>
          <a:bodyPr>
            <a:normAutofit fontScale="90000"/>
          </a:bodyPr>
          <a:lstStyle/>
          <a:p>
            <a:r>
              <a:rPr lang="en-US" sz="3200" b="1" dirty="0">
                <a:latin typeface="Times New Roman" pitchFamily="18" charset="0"/>
                <a:cs typeface="Times New Roman" pitchFamily="18" charset="0"/>
              </a:rPr>
              <a:t>Dependent Types Paradigms</a:t>
            </a:r>
            <a:br>
              <a:rPr lang="en-US" sz="3200" b="1" dirty="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1905000" y="762000"/>
            <a:ext cx="8763000" cy="6096000"/>
          </a:xfrm>
        </p:spPr>
        <p:txBody>
          <a:bodyPr>
            <a:normAutofit fontScale="70000" lnSpcReduction="20000"/>
          </a:bodyPr>
          <a:lstStyle/>
          <a:p>
            <a:pPr marL="0" indent="0">
              <a:buNone/>
            </a:pPr>
            <a:r>
              <a:rPr lang="en-US" b="1" dirty="0">
                <a:latin typeface="Times New Roman" pitchFamily="18" charset="0"/>
                <a:cs typeface="Times New Roman" pitchFamily="18" charset="0"/>
              </a:rPr>
              <a:t>Unit-IV (15 Session)</a:t>
            </a:r>
          </a:p>
          <a:p>
            <a:pPr marL="0" indent="0">
              <a:buNone/>
            </a:pPr>
            <a:r>
              <a:rPr lang="en-US" dirty="0">
                <a:latin typeface="Times New Roman" pitchFamily="18" charset="0"/>
                <a:cs typeface="Times New Roman" pitchFamily="18" charset="0"/>
              </a:rPr>
              <a:t>Session  6-10 cover the following topics:- </a:t>
            </a:r>
          </a:p>
          <a:p>
            <a:pPr marL="0" indent="0">
              <a:buNone/>
            </a:pPr>
            <a:endParaRPr lang="en-US" sz="1800" dirty="0">
              <a:latin typeface="Times New Roman" pitchFamily="18" charset="0"/>
              <a:cs typeface="Times New Roman" pitchFamily="18" charset="0"/>
            </a:endParaRPr>
          </a:p>
          <a:p>
            <a:pPr lvl="1"/>
            <a:r>
              <a:rPr lang="en-US" i="1" dirty="0">
                <a:latin typeface="Times New Roman" pitchFamily="18" charset="0"/>
                <a:cs typeface="Times New Roman" pitchFamily="18" charset="0"/>
              </a:rPr>
              <a:t>Dependent Type Programming Paradigm</a:t>
            </a:r>
            <a:r>
              <a:rPr lang="en-US" dirty="0">
                <a:latin typeface="Times New Roman" pitchFamily="18" charset="0"/>
                <a:cs typeface="Times New Roman" pitchFamily="18" charset="0"/>
              </a:rPr>
              <a:t>- S6-SLO1 </a:t>
            </a:r>
          </a:p>
          <a:p>
            <a:pPr lvl="1"/>
            <a:r>
              <a:rPr lang="en-US" i="1" dirty="0">
                <a:latin typeface="Times New Roman" pitchFamily="18" charset="0"/>
                <a:cs typeface="Times New Roman" pitchFamily="18" charset="0"/>
              </a:rPr>
              <a:t>Logic Quantifier: for all, there exists</a:t>
            </a:r>
            <a:r>
              <a:rPr lang="en-US" dirty="0">
                <a:latin typeface="Times New Roman" pitchFamily="18" charset="0"/>
                <a:cs typeface="Times New Roman" pitchFamily="18" charset="0"/>
              </a:rPr>
              <a:t>- S6-SLO2</a:t>
            </a:r>
          </a:p>
          <a:p>
            <a:pPr lvl="1"/>
            <a:r>
              <a:rPr lang="en-US" i="1" dirty="0">
                <a:latin typeface="Times New Roman" pitchFamily="18" charset="0"/>
                <a:cs typeface="Times New Roman" pitchFamily="18" charset="0"/>
              </a:rPr>
              <a:t>Dependent functions, dependent pairs</a:t>
            </a:r>
            <a:r>
              <a:rPr lang="en-US" dirty="0">
                <a:latin typeface="Times New Roman" pitchFamily="18" charset="0"/>
                <a:cs typeface="Times New Roman" pitchFamily="18" charset="0"/>
              </a:rPr>
              <a:t>– S7-SLO 1</a:t>
            </a:r>
          </a:p>
          <a:p>
            <a:pPr lvl="1"/>
            <a:r>
              <a:rPr lang="en-US" i="1" dirty="0">
                <a:latin typeface="Times New Roman" pitchFamily="18" charset="0"/>
                <a:cs typeface="Times New Roman" pitchFamily="18" charset="0"/>
              </a:rPr>
              <a:t>Relation between data and its computation</a:t>
            </a:r>
            <a:r>
              <a:rPr lang="en-US" dirty="0">
                <a:latin typeface="Times New Roman" pitchFamily="18" charset="0"/>
                <a:cs typeface="Times New Roman" pitchFamily="18" charset="0"/>
              </a:rPr>
              <a:t>– S7-SLO 2</a:t>
            </a:r>
          </a:p>
          <a:p>
            <a:pPr lvl="1"/>
            <a:r>
              <a:rPr lang="en-US" i="1" dirty="0">
                <a:latin typeface="Times New Roman" pitchFamily="18" charset="0"/>
                <a:cs typeface="Times New Roman" pitchFamily="18" charset="0"/>
              </a:rPr>
              <a:t>Other Languages: </a:t>
            </a:r>
            <a:r>
              <a:rPr lang="en-US" i="1" dirty="0" err="1">
                <a:latin typeface="Times New Roman" pitchFamily="18" charset="0"/>
                <a:cs typeface="Times New Roman" pitchFamily="18" charset="0"/>
              </a:rPr>
              <a:t>Idris</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Agda</a:t>
            </a:r>
            <a:r>
              <a:rPr lang="en-US" i="1" dirty="0">
                <a:latin typeface="Times New Roman" pitchFamily="18" charset="0"/>
                <a:cs typeface="Times New Roman" pitchFamily="18" charset="0"/>
              </a:rPr>
              <a:t>, Coq  S8</a:t>
            </a:r>
            <a:r>
              <a:rPr lang="en-US" dirty="0">
                <a:latin typeface="Times New Roman" pitchFamily="18" charset="0"/>
                <a:cs typeface="Times New Roman" pitchFamily="18" charset="0"/>
              </a:rPr>
              <a:t>-SLO 1</a:t>
            </a:r>
          </a:p>
          <a:p>
            <a:pPr lvl="1"/>
            <a:r>
              <a:rPr lang="en-US" dirty="0">
                <a:latin typeface="Times New Roman" pitchFamily="18" charset="0"/>
                <a:cs typeface="Times New Roman" pitchFamily="18" charset="0"/>
              </a:rPr>
              <a:t>Demo: Dependent Type Programming in Python S8-SLO2</a:t>
            </a:r>
          </a:p>
          <a:p>
            <a:pPr marL="457200" lvl="1" indent="0">
              <a:buNone/>
            </a:pPr>
            <a:endParaRPr lang="en-US" dirty="0">
              <a:latin typeface="Times New Roman" pitchFamily="18" charset="0"/>
              <a:cs typeface="Times New Roman" pitchFamily="18" charset="0"/>
            </a:endParaRPr>
          </a:p>
          <a:p>
            <a:pPr marL="457200" lvl="1" indent="0">
              <a:buNone/>
            </a:pPr>
            <a:r>
              <a:rPr lang="en-US" i="1" dirty="0">
                <a:latin typeface="Times New Roman" pitchFamily="18" charset="0"/>
                <a:cs typeface="Times New Roman" pitchFamily="18" charset="0"/>
              </a:rPr>
              <a:t>Lab 11: Dependent Programming ( Case Study) ( S8)</a:t>
            </a:r>
          </a:p>
          <a:p>
            <a:pPr marL="457200" lvl="1" indent="0">
              <a:buNone/>
            </a:pPr>
            <a:r>
              <a:rPr lang="en-US" b="1" dirty="0">
                <a:latin typeface="Times New Roman" pitchFamily="18" charset="0"/>
                <a:cs typeface="Times New Roman" pitchFamily="18" charset="0"/>
              </a:rPr>
              <a:t>Assignment : Comparative study of  Dependent programming in </a:t>
            </a:r>
            <a:r>
              <a:rPr lang="en-US" i="1" dirty="0" err="1"/>
              <a:t>Idris</a:t>
            </a:r>
            <a:r>
              <a:rPr lang="en-US" i="1" dirty="0"/>
              <a:t>, </a:t>
            </a:r>
            <a:r>
              <a:rPr lang="en-US" i="1" dirty="0" err="1"/>
              <a:t>Agda</a:t>
            </a:r>
            <a:r>
              <a:rPr lang="en-US" i="1" dirty="0"/>
              <a:t>, Coq</a:t>
            </a:r>
            <a:endParaRPr lang="en-US" b="1" dirty="0">
              <a:latin typeface="Times New Roman" pitchFamily="18" charset="0"/>
              <a:cs typeface="Times New Roman" pitchFamily="18" charset="0"/>
            </a:endParaRPr>
          </a:p>
          <a:p>
            <a:pPr marL="457200" lvl="1" indent="0">
              <a:buNone/>
            </a:pPr>
            <a:endParaRPr lang="en-US" b="1" dirty="0">
              <a:latin typeface="Times New Roman" pitchFamily="18" charset="0"/>
              <a:cs typeface="Times New Roman" pitchFamily="18" charset="0"/>
            </a:endParaRPr>
          </a:p>
          <a:p>
            <a:pPr marL="457200" lvl="1" indent="0" algn="just">
              <a:buNone/>
            </a:pPr>
            <a:r>
              <a:rPr lang="en-US" b="1" dirty="0" err="1">
                <a:latin typeface="Times New Roman" pitchFamily="18" charset="0"/>
                <a:cs typeface="Times New Roman" pitchFamily="18" charset="0"/>
              </a:rPr>
              <a:t>TextBook</a:t>
            </a:r>
            <a:r>
              <a:rPr lang="en-US" dirty="0">
                <a:latin typeface="Times New Roman" pitchFamily="18" charset="0"/>
                <a:cs typeface="Times New Roman" pitchFamily="18" charset="0"/>
              </a:rPr>
              <a:t>: </a:t>
            </a:r>
          </a:p>
          <a:p>
            <a:pPr marL="457200" lvl="1" indent="0" algn="just">
              <a:buNone/>
            </a:pPr>
            <a:endParaRPr lang="en-US" dirty="0">
              <a:latin typeface="Times New Roman" pitchFamily="18" charset="0"/>
              <a:cs typeface="Times New Roman" pitchFamily="18" charset="0"/>
            </a:endParaRPr>
          </a:p>
          <a:p>
            <a:pPr marL="971550" lvl="1" indent="-514350" algn="just">
              <a:buAutoNum type="arabicParenR"/>
            </a:pPr>
            <a:r>
              <a:rPr lang="en-US" sz="2600" dirty="0" err="1">
                <a:latin typeface="Times New Roman" pitchFamily="18" charset="0"/>
                <a:cs typeface="Times New Roman" pitchFamily="18" charset="0"/>
              </a:rPr>
              <a:t>Amit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Saha</a:t>
            </a:r>
            <a:r>
              <a:rPr lang="en-US" sz="2600" dirty="0">
                <a:latin typeface="Times New Roman" pitchFamily="18" charset="0"/>
                <a:cs typeface="Times New Roman" pitchFamily="18" charset="0"/>
              </a:rPr>
              <a:t>, Doing Math with Python: Use Programming to Explore Algebra, </a:t>
            </a:r>
            <a:r>
              <a:rPr lang="en-US" sz="2600" dirty="0" err="1">
                <a:latin typeface="Times New Roman" pitchFamily="18" charset="0"/>
                <a:cs typeface="Times New Roman" pitchFamily="18" charset="0"/>
              </a:rPr>
              <a:t>Statistics,Calculus</a:t>
            </a:r>
            <a:r>
              <a:rPr lang="en-US" sz="2600" dirty="0">
                <a:latin typeface="Times New Roman" pitchFamily="18" charset="0"/>
                <a:cs typeface="Times New Roman" pitchFamily="18" charset="0"/>
              </a:rPr>
              <a:t> and More, Kindle Edition, 2015</a:t>
            </a:r>
          </a:p>
          <a:p>
            <a:pPr marL="971550" lvl="1" indent="-514350" algn="just">
              <a:buNone/>
            </a:pPr>
            <a:r>
              <a:rPr lang="en-US" sz="2600" b="1" dirty="0">
                <a:latin typeface="Times New Roman" pitchFamily="18" charset="0"/>
                <a:cs typeface="Times New Roman" pitchFamily="18" charset="0"/>
              </a:rPr>
              <a:t>URL :</a:t>
            </a:r>
          </a:p>
          <a:p>
            <a:r>
              <a:rPr lang="en-US" sz="3100" dirty="0">
                <a:latin typeface="Times New Roman" pitchFamily="18" charset="0"/>
                <a:cs typeface="Times New Roman" pitchFamily="18" charset="0"/>
                <a:hlinkClick r:id="rId2"/>
              </a:rPr>
              <a:t>https://tech.peoplefund.co.kr/2018/11/28/programming-paradigm-and-python-eng.html</a:t>
            </a:r>
            <a:endParaRPr lang="en-US" sz="3100" dirty="0">
              <a:latin typeface="Times New Roman" pitchFamily="18" charset="0"/>
              <a:cs typeface="Times New Roman" pitchFamily="18" charset="0"/>
            </a:endParaRPr>
          </a:p>
          <a:p>
            <a:pPr>
              <a:buNone/>
            </a:pPr>
            <a:endParaRPr lang="en-US" sz="3100" dirty="0">
              <a:latin typeface="Times New Roman" pitchFamily="18" charset="0"/>
              <a:cs typeface="Times New Roman" pitchFamily="18" charset="0"/>
            </a:endParaRPr>
          </a:p>
          <a:p>
            <a:r>
              <a:rPr lang="en-US" dirty="0">
                <a:hlinkClick r:id="rId3"/>
              </a:rPr>
              <a:t>https://freecontent.manning.com/a-first-example-of-dependent-data-types/</a:t>
            </a:r>
            <a:endParaRPr lang="en-US" dirty="0"/>
          </a:p>
          <a:p>
            <a:pPr marL="971550" lvl="1" indent="-514350" algn="just">
              <a:buNone/>
            </a:pPr>
            <a:endParaRPr lang="en-US" sz="2600"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p>
          <a:p>
            <a:endParaRPr lang="en-US" dirty="0"/>
          </a:p>
        </p:txBody>
      </p:sp>
    </p:spTree>
    <p:extLst>
      <p:ext uri="{BB962C8B-B14F-4D97-AF65-F5344CB8AC3E}">
        <p14:creationId xmlns:p14="http://schemas.microsoft.com/office/powerpoint/2010/main" val="889341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A constant problem: </a:t>
            </a:r>
          </a:p>
          <a:p>
            <a:pPr lvl="1"/>
            <a:r>
              <a:rPr lang="en-US" sz="2000" dirty="0">
                <a:latin typeface="Times New Roman" pitchFamily="18" charset="0"/>
                <a:cs typeface="Times New Roman" pitchFamily="18" charset="0"/>
              </a:rPr>
              <a:t>Writing a correct computer program is hard</a:t>
            </a:r>
          </a:p>
          <a:p>
            <a:pPr lvl="1"/>
            <a:r>
              <a:rPr lang="en-US" sz="2000" dirty="0">
                <a:latin typeface="Times New Roman" pitchFamily="18" charset="0"/>
                <a:cs typeface="Times New Roman" pitchFamily="18" charset="0"/>
              </a:rPr>
              <a:t>Proving that a program is correct is even harder </a:t>
            </a:r>
          </a:p>
          <a:p>
            <a:pPr lvl="1"/>
            <a:r>
              <a:rPr lang="en-US" sz="2000" dirty="0">
                <a:latin typeface="Times New Roman" pitchFamily="18" charset="0"/>
                <a:cs typeface="Times New Roman" pitchFamily="18" charset="0"/>
              </a:rPr>
              <a:t>Dependent Types allow us to write programs and know they are correct before running them.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What is correctness?</a:t>
            </a:r>
          </a:p>
        </p:txBody>
      </p:sp>
      <p:sp>
        <p:nvSpPr>
          <p:cNvPr id="3" name="Content Placeholder 2"/>
          <p:cNvSpPr>
            <a:spLocks noGrp="1"/>
          </p:cNvSpPr>
          <p:nvPr>
            <p:ph idx="1"/>
          </p:nvPr>
        </p:nvSpPr>
        <p:spPr>
          <a:xfrm>
            <a:off x="1524000" y="1600201"/>
            <a:ext cx="9144000" cy="4525963"/>
          </a:xfrm>
        </p:spPr>
        <p:txBody>
          <a:bodyPr>
            <a:noAutofit/>
          </a:bodyPr>
          <a:lstStyle/>
          <a:p>
            <a:r>
              <a:rPr lang="en-US" dirty="0">
                <a:latin typeface="Times New Roman" pitchFamily="18" charset="0"/>
                <a:cs typeface="Times New Roman" pitchFamily="18" charset="0"/>
              </a:rPr>
              <a:t>What does it mean to be “correct”? </a:t>
            </a:r>
          </a:p>
          <a:p>
            <a:r>
              <a:rPr lang="en-US" dirty="0">
                <a:latin typeface="Times New Roman" pitchFamily="18" charset="0"/>
                <a:cs typeface="Times New Roman" pitchFamily="18" charset="0"/>
              </a:rPr>
              <a:t> Depends on the application domain, but could mean one or more of: </a:t>
            </a:r>
          </a:p>
          <a:p>
            <a:pPr lvl="1"/>
            <a:r>
              <a:rPr lang="en-US" b="1" dirty="0">
                <a:latin typeface="Times New Roman" pitchFamily="18" charset="0"/>
                <a:cs typeface="Times New Roman" pitchFamily="18" charset="0"/>
              </a:rPr>
              <a:t>Functionally correct </a:t>
            </a:r>
            <a:r>
              <a:rPr lang="en-US" dirty="0">
                <a:latin typeface="Times New Roman" pitchFamily="18" charset="0"/>
                <a:cs typeface="Times New Roman" pitchFamily="18" charset="0"/>
              </a:rPr>
              <a:t>(e.g. arithmetic operations on a CPU)</a:t>
            </a:r>
          </a:p>
          <a:p>
            <a:pPr lvl="1"/>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Resource safe </a:t>
            </a:r>
            <a:r>
              <a:rPr lang="en-US" dirty="0">
                <a:latin typeface="Times New Roman" pitchFamily="18" charset="0"/>
                <a:cs typeface="Times New Roman" pitchFamily="18" charset="0"/>
              </a:rPr>
              <a:t>(e.g. runs within memory bounds, no memory leaks, no accessing unallocated memory, no deadlock. . . ) </a:t>
            </a:r>
          </a:p>
          <a:p>
            <a:pPr lvl="1"/>
            <a:r>
              <a:rPr lang="en-US" b="1" dirty="0">
                <a:latin typeface="Times New Roman" pitchFamily="18" charset="0"/>
                <a:cs typeface="Times New Roman" pitchFamily="18" charset="0"/>
              </a:rPr>
              <a:t>Secure</a:t>
            </a:r>
            <a:r>
              <a:rPr lang="en-US" dirty="0">
                <a:latin typeface="Times New Roman" pitchFamily="18" charset="0"/>
                <a:cs typeface="Times New Roman" pitchFamily="18" charset="0"/>
              </a:rPr>
              <a:t> (e.g. not allowing access to another user’s data)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685800"/>
          </a:xfrm>
        </p:spPr>
        <p:txBody>
          <a:bodyPr>
            <a:normAutofit/>
          </a:bodyPr>
          <a:lstStyle/>
          <a:p>
            <a:r>
              <a:rPr lang="en-US" sz="3200" b="1" dirty="0">
                <a:latin typeface="Times New Roman" pitchFamily="18" charset="0"/>
                <a:cs typeface="Times New Roman" pitchFamily="18" charset="0"/>
              </a:rPr>
              <a:t>What is Type?</a:t>
            </a:r>
          </a:p>
        </p:txBody>
      </p:sp>
      <p:sp>
        <p:nvSpPr>
          <p:cNvPr id="3" name="Content Placeholder 2"/>
          <p:cNvSpPr>
            <a:spLocks noGrp="1"/>
          </p:cNvSpPr>
          <p:nvPr>
            <p:ph idx="1"/>
          </p:nvPr>
        </p:nvSpPr>
        <p:spPr>
          <a:xfrm>
            <a:off x="1752600" y="1371601"/>
            <a:ext cx="8915400" cy="4754563"/>
          </a:xfrm>
        </p:spPr>
        <p:txBody>
          <a:bodyPr>
            <a:normAutofit/>
          </a:bodyPr>
          <a:lstStyle/>
          <a:p>
            <a:pPr algn="just"/>
            <a:r>
              <a:rPr lang="en-US" sz="2400" dirty="0">
                <a:latin typeface="Times New Roman" pitchFamily="18" charset="0"/>
                <a:cs typeface="Times New Roman" pitchFamily="18" charset="0"/>
              </a:rPr>
              <a:t>In </a:t>
            </a:r>
            <a:r>
              <a:rPr lang="en-US" sz="2400" b="1" dirty="0">
                <a:latin typeface="Times New Roman" pitchFamily="18" charset="0"/>
                <a:cs typeface="Times New Roman" pitchFamily="18" charset="0"/>
              </a:rPr>
              <a:t>programming, </a:t>
            </a:r>
            <a:r>
              <a:rPr lang="en-US" sz="2400" dirty="0">
                <a:latin typeface="Times New Roman" pitchFamily="18" charset="0"/>
                <a:cs typeface="Times New Roman" pitchFamily="18" charset="0"/>
              </a:rPr>
              <a:t>types are a means of classifying values</a:t>
            </a:r>
          </a:p>
          <a:p>
            <a:pPr algn="just"/>
            <a:r>
              <a:rPr lang="en-US" sz="2400" dirty="0">
                <a:latin typeface="Times New Roman" pitchFamily="18" charset="0"/>
                <a:cs typeface="Times New Roman" pitchFamily="18" charset="0"/>
              </a:rPr>
              <a:t>Exp:  values 94, "thing", and [1,2,3,4,5]  </a:t>
            </a:r>
            <a:r>
              <a:rPr lang="en-US" sz="2400" dirty="0">
                <a:latin typeface="Times New Roman" pitchFamily="18" charset="0"/>
                <a:cs typeface="Times New Roman" pitchFamily="18" charset="0"/>
                <a:sym typeface="Wingdings" pitchFamily="2" charset="2"/>
              </a:rPr>
              <a:t> </a:t>
            </a:r>
            <a:r>
              <a:rPr lang="en-US" sz="2400" dirty="0">
                <a:latin typeface="Times New Roman" pitchFamily="18" charset="0"/>
                <a:cs typeface="Times New Roman" pitchFamily="18" charset="0"/>
              </a:rPr>
              <a:t>classified as an integer, a string, and a list of integers</a:t>
            </a:r>
          </a:p>
          <a:p>
            <a:pPr algn="just"/>
            <a:r>
              <a:rPr lang="en-US" sz="2400" dirty="0">
                <a:latin typeface="Times New Roman" pitchFamily="18" charset="0"/>
                <a:cs typeface="Times New Roman" pitchFamily="18" charset="0"/>
              </a:rPr>
              <a:t>For a </a:t>
            </a:r>
            <a:r>
              <a:rPr lang="en-US" sz="2400" b="1" i="1" dirty="0">
                <a:latin typeface="Times New Roman" pitchFamily="18" charset="0"/>
                <a:cs typeface="Times New Roman" pitchFamily="18" charset="0"/>
              </a:rPr>
              <a:t>machine</a:t>
            </a:r>
            <a:r>
              <a:rPr lang="en-US" sz="2400" dirty="0">
                <a:latin typeface="Times New Roman" pitchFamily="18" charset="0"/>
                <a:cs typeface="Times New Roman" pitchFamily="18" charset="0"/>
              </a:rPr>
              <a:t>, types describe how bit patterns in memory are to be interpreted.</a:t>
            </a:r>
          </a:p>
          <a:p>
            <a:pPr algn="just"/>
            <a:r>
              <a:rPr lang="en-US" sz="2400" dirty="0">
                <a:latin typeface="Times New Roman" pitchFamily="18" charset="0"/>
                <a:cs typeface="Times New Roman" pitchFamily="18" charset="0"/>
              </a:rPr>
              <a:t>For a </a:t>
            </a:r>
            <a:r>
              <a:rPr lang="en-US" sz="2400" b="1" i="1" dirty="0">
                <a:latin typeface="Times New Roman" pitchFamily="18" charset="0"/>
                <a:cs typeface="Times New Roman" pitchFamily="18" charset="0"/>
              </a:rPr>
              <a:t>compiler</a:t>
            </a:r>
            <a:r>
              <a:rPr lang="en-US" sz="2400" b="1" dirty="0">
                <a:latin typeface="Times New Roman" pitchFamily="18" charset="0"/>
                <a:cs typeface="Times New Roman" pitchFamily="18" charset="0"/>
              </a:rPr>
              <a:t> or </a:t>
            </a:r>
            <a:r>
              <a:rPr lang="en-US" sz="2400" b="1" i="1" dirty="0">
                <a:latin typeface="Times New Roman" pitchFamily="18" charset="0"/>
                <a:cs typeface="Times New Roman" pitchFamily="18" charset="0"/>
              </a:rPr>
              <a:t>interpreter</a:t>
            </a:r>
            <a:r>
              <a:rPr lang="en-US" sz="2400" dirty="0">
                <a:latin typeface="Times New Roman" pitchFamily="18" charset="0"/>
                <a:cs typeface="Times New Roman" pitchFamily="18" charset="0"/>
              </a:rPr>
              <a:t>, types help ensure that bit patterns are interpreted consistently when a program runs.</a:t>
            </a:r>
          </a:p>
          <a:p>
            <a:pPr algn="just"/>
            <a:r>
              <a:rPr lang="en-US" sz="2400" dirty="0">
                <a:latin typeface="Times New Roman" pitchFamily="18" charset="0"/>
                <a:cs typeface="Times New Roman" pitchFamily="18" charset="0"/>
              </a:rPr>
              <a:t>For a </a:t>
            </a:r>
            <a:r>
              <a:rPr lang="en-US" sz="2400" b="1" i="1" dirty="0">
                <a:latin typeface="Times New Roman" pitchFamily="18" charset="0"/>
                <a:cs typeface="Times New Roman" pitchFamily="18" charset="0"/>
              </a:rPr>
              <a:t>programmer</a:t>
            </a:r>
            <a:r>
              <a:rPr lang="en-US" sz="2400" dirty="0">
                <a:latin typeface="Times New Roman" pitchFamily="18" charset="0"/>
                <a:cs typeface="Times New Roman" pitchFamily="18" charset="0"/>
              </a:rPr>
              <a:t>, types help name and organize concepts, aiding documentation and supporting interactive editing environments.</a:t>
            </a:r>
          </a:p>
          <a:p>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2" y="44591"/>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Concepts of FP</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285866"/>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IN" sz="1750" dirty="0"/>
                <a:t>Pure functions</a:t>
              </a:r>
            </a:p>
            <a:p>
              <a:pPr marL="357188" indent="-357188" algn="just" fontAlgn="base">
                <a:lnSpc>
                  <a:spcPct val="150000"/>
                </a:lnSpc>
                <a:buFont typeface="Arial" panose="020B0604020202020204" pitchFamily="34" charset="0"/>
                <a:buChar char="•"/>
              </a:pPr>
              <a:r>
                <a:rPr lang="en-IN" sz="1750" dirty="0"/>
                <a:t>Recursion</a:t>
              </a:r>
            </a:p>
            <a:p>
              <a:pPr marL="357188" indent="-357188" algn="just" fontAlgn="base">
                <a:lnSpc>
                  <a:spcPct val="150000"/>
                </a:lnSpc>
                <a:buFont typeface="Arial" panose="020B0604020202020204" pitchFamily="34" charset="0"/>
                <a:buChar char="•"/>
              </a:pPr>
              <a:r>
                <a:rPr lang="en-IN" sz="1750" dirty="0"/>
                <a:t>Referential transparency</a:t>
              </a:r>
            </a:p>
            <a:p>
              <a:pPr marL="357188" indent="-357188" algn="just" fontAlgn="base">
                <a:lnSpc>
                  <a:spcPct val="150000"/>
                </a:lnSpc>
                <a:buFont typeface="Arial" panose="020B0604020202020204" pitchFamily="34" charset="0"/>
                <a:buChar char="•"/>
              </a:pPr>
              <a:r>
                <a:rPr lang="en-IN" sz="1750" dirty="0"/>
                <a:t>Functions are First-Class and can be Higher-Order</a:t>
              </a:r>
            </a:p>
            <a:p>
              <a:pPr marL="357188" indent="-357188" algn="just" fontAlgn="base">
                <a:lnSpc>
                  <a:spcPct val="150000"/>
                </a:lnSpc>
                <a:buFont typeface="Arial" panose="020B0604020202020204" pitchFamily="34" charset="0"/>
                <a:buChar char="•"/>
              </a:pPr>
              <a:r>
                <a:rPr lang="en-IN" sz="1750" dirty="0"/>
                <a:t>Immutability</a:t>
              </a:r>
              <a:endParaRPr lang="en-US" sz="1750" dirty="0"/>
            </a:p>
          </p:txBody>
        </p:sp>
      </p:grpSp>
      <p:pic>
        <p:nvPicPr>
          <p:cNvPr id="5" name="Picture 4"/>
          <p:cNvPicPr>
            <a:picLocks noChangeAspect="1"/>
          </p:cNvPicPr>
          <p:nvPr/>
        </p:nvPicPr>
        <p:blipFill>
          <a:blip r:embed="rId3"/>
          <a:stretch>
            <a:fillRect/>
          </a:stretch>
        </p:blipFill>
        <p:spPr>
          <a:xfrm>
            <a:off x="5861934" y="1438835"/>
            <a:ext cx="5949776" cy="4803327"/>
          </a:xfrm>
          <a:prstGeom prst="rect">
            <a:avLst/>
          </a:prstGeom>
        </p:spPr>
      </p:pic>
    </p:spTree>
    <p:extLst>
      <p:ext uri="{BB962C8B-B14F-4D97-AF65-F5344CB8AC3E}">
        <p14:creationId xmlns:p14="http://schemas.microsoft.com/office/powerpoint/2010/main" val="2025712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Introductions</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In </a:t>
            </a:r>
            <a:r>
              <a:rPr lang="en-US" sz="2400" u="sng" dirty="0">
                <a:latin typeface="Times New Roman" pitchFamily="18" charset="0"/>
                <a:cs typeface="Times New Roman" pitchFamily="18" charset="0"/>
                <a:hlinkClick r:id="rId2" tooltip="Computer science"/>
              </a:rPr>
              <a:t>computer science</a:t>
            </a:r>
            <a:r>
              <a:rPr lang="en-US" sz="2400" dirty="0">
                <a:latin typeface="Times New Roman" pitchFamily="18" charset="0"/>
                <a:cs typeface="Times New Roman" pitchFamily="18" charset="0"/>
              </a:rPr>
              <a:t> and </a:t>
            </a:r>
            <a:r>
              <a:rPr lang="en-US" sz="2400" dirty="0">
                <a:latin typeface="Times New Roman" pitchFamily="18" charset="0"/>
                <a:cs typeface="Times New Roman" pitchFamily="18" charset="0"/>
                <a:hlinkClick r:id="rId3" tooltip="Logic"/>
              </a:rPr>
              <a:t>logic</a:t>
            </a:r>
            <a:r>
              <a:rPr lang="en-US" sz="2400" dirty="0">
                <a:latin typeface="Times New Roman" pitchFamily="18" charset="0"/>
                <a:cs typeface="Times New Roman" pitchFamily="18" charset="0"/>
              </a:rPr>
              <a:t>, a dependent type is a type whose definition depends on a value.</a:t>
            </a:r>
          </a:p>
          <a:p>
            <a:pPr algn="just"/>
            <a:r>
              <a:rPr lang="en-US" sz="2400" dirty="0">
                <a:latin typeface="Times New Roman" pitchFamily="18" charset="0"/>
                <a:cs typeface="Times New Roman" pitchFamily="18" charset="0"/>
              </a:rPr>
              <a:t> It is an overlapping feature of </a:t>
            </a:r>
            <a:r>
              <a:rPr lang="en-US" sz="2400" dirty="0">
                <a:latin typeface="Times New Roman" pitchFamily="18" charset="0"/>
                <a:cs typeface="Times New Roman" pitchFamily="18" charset="0"/>
                <a:hlinkClick r:id="rId4" tooltip="Type theory"/>
              </a:rPr>
              <a:t>type theory</a:t>
            </a:r>
            <a:r>
              <a:rPr lang="en-US" sz="2400" dirty="0">
                <a:latin typeface="Times New Roman" pitchFamily="18" charset="0"/>
                <a:cs typeface="Times New Roman" pitchFamily="18" charset="0"/>
              </a:rPr>
              <a:t> and </a:t>
            </a:r>
            <a:r>
              <a:rPr lang="en-US" sz="2400" dirty="0">
                <a:latin typeface="Times New Roman" pitchFamily="18" charset="0"/>
                <a:cs typeface="Times New Roman" pitchFamily="18" charset="0"/>
                <a:hlinkClick r:id="rId5" tooltip="Type system"/>
              </a:rPr>
              <a:t>type systems</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Used to encode logic's </a:t>
            </a:r>
            <a:r>
              <a:rPr lang="en-US" sz="2400" dirty="0">
                <a:latin typeface="Times New Roman" pitchFamily="18" charset="0"/>
                <a:cs typeface="Times New Roman" pitchFamily="18" charset="0"/>
                <a:hlinkClick r:id="rId6" tooltip="Generalized quantifier"/>
              </a:rPr>
              <a:t>quantifiers</a:t>
            </a:r>
            <a:r>
              <a:rPr lang="en-US" sz="2400" dirty="0">
                <a:latin typeface="Times New Roman" pitchFamily="18" charset="0"/>
                <a:cs typeface="Times New Roman" pitchFamily="18" charset="0"/>
              </a:rPr>
              <a:t> like "for all" and "there exists". </a:t>
            </a:r>
          </a:p>
          <a:p>
            <a:pPr algn="just"/>
            <a:r>
              <a:rPr lang="en-US" sz="2400" dirty="0">
                <a:latin typeface="Times New Roman" pitchFamily="18" charset="0"/>
                <a:cs typeface="Times New Roman" pitchFamily="18" charset="0"/>
              </a:rPr>
              <a:t>Dependent types may help reduce bugs by enabling the programmer to assign types that further restrain the set of possible implementations.</a:t>
            </a:r>
          </a:p>
          <a:p>
            <a:pPr algn="just"/>
            <a:r>
              <a:rPr lang="en-US" sz="2400" dirty="0">
                <a:latin typeface="Times New Roman" pitchFamily="18" charset="0"/>
                <a:cs typeface="Times New Roman" pitchFamily="18" charset="0"/>
              </a:rPr>
              <a:t>Exp: </a:t>
            </a:r>
            <a:r>
              <a:rPr lang="en-US" sz="2400" dirty="0" err="1">
                <a:latin typeface="Times New Roman" pitchFamily="18" charset="0"/>
                <a:cs typeface="Times New Roman" pitchFamily="18" charset="0"/>
                <a:hlinkClick r:id="rId7" tooltip="Agda (theorem prover)"/>
              </a:rPr>
              <a:t>Agda</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8" tooltip="ATS (programming language)"/>
              </a:rPr>
              <a:t>ATS</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9" tooltip="Coq"/>
              </a:rPr>
              <a:t>Coq</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10" tooltip="F* (programming language)"/>
              </a:rPr>
              <a:t>F*</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11" tooltip="Epigram (programming language)"/>
              </a:rPr>
              <a:t>Epigram</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hlinkClick r:id="rId12" tooltip="Idris (programming language)"/>
              </a:rPr>
              <a:t>Idris</a:t>
            </a:r>
            <a:endParaRPr lang="en-US" sz="24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Dependent Type Example</a:t>
            </a:r>
          </a:p>
        </p:txBody>
      </p:sp>
      <p:sp>
        <p:nvSpPr>
          <p:cNvPr id="3" name="Content Placeholder 2"/>
          <p:cNvSpPr>
            <a:spLocks noGrp="1"/>
          </p:cNvSpPr>
          <p:nvPr>
            <p:ph idx="1"/>
          </p:nvPr>
        </p:nvSpPr>
        <p:spPr/>
        <p:txBody>
          <a:bodyPr>
            <a:normAutofit/>
          </a:bodyPr>
          <a:lstStyle/>
          <a:p>
            <a:r>
              <a:rPr lang="en-US" sz="2400" b="1" dirty="0">
                <a:latin typeface="Times New Roman" pitchFamily="18" charset="0"/>
                <a:cs typeface="Times New Roman" pitchFamily="18" charset="0"/>
              </a:rPr>
              <a:t>Exp matrix arithmetic</a:t>
            </a:r>
          </a:p>
          <a:p>
            <a:r>
              <a:rPr lang="en-US" sz="2400" b="1" dirty="0">
                <a:latin typeface="Times New Roman" pitchFamily="18" charset="0"/>
                <a:cs typeface="Times New Roman" pitchFamily="18" charset="0"/>
              </a:rPr>
              <a:t>Matrix type </a:t>
            </a:r>
            <a:r>
              <a:rPr lang="en-US" sz="2400" dirty="0">
                <a:latin typeface="Times New Roman" pitchFamily="18" charset="0"/>
                <a:cs typeface="Times New Roman" pitchFamily="18" charset="0"/>
              </a:rPr>
              <a:t>-</a:t>
            </a:r>
            <a:r>
              <a:rPr lang="en-US" sz="2400" dirty="0">
                <a:latin typeface="Times New Roman" pitchFamily="18" charset="0"/>
                <a:cs typeface="Times New Roman" pitchFamily="18" charset="0"/>
                <a:sym typeface="Wingdings" pitchFamily="2" charset="2"/>
              </a:rPr>
              <a:t></a:t>
            </a:r>
            <a:r>
              <a:rPr lang="en-US" sz="2400" dirty="0">
                <a:latin typeface="Times New Roman" pitchFamily="18" charset="0"/>
                <a:cs typeface="Times New Roman" pitchFamily="18" charset="0"/>
              </a:rPr>
              <a:t> refined it to include the number of rows and columns.</a:t>
            </a:r>
          </a:p>
          <a:p>
            <a:r>
              <a:rPr lang="en-US" sz="2400" dirty="0">
                <a:latin typeface="Times New Roman" pitchFamily="18" charset="0"/>
                <a:cs typeface="Times New Roman" pitchFamily="18" charset="0"/>
              </a:rPr>
              <a:t>Matrix 3 4 is the type of 3 × 4 matrices.</a:t>
            </a:r>
          </a:p>
          <a:p>
            <a:r>
              <a:rPr lang="en-US" sz="2400" dirty="0">
                <a:latin typeface="Times New Roman" pitchFamily="18" charset="0"/>
                <a:cs typeface="Times New Roman" pitchFamily="18" charset="0"/>
              </a:rPr>
              <a:t> In this type, 3 and 4 are ordinary values. </a:t>
            </a:r>
          </a:p>
          <a:p>
            <a:r>
              <a:rPr lang="en-US" sz="2400" dirty="0">
                <a:latin typeface="Times New Roman" pitchFamily="18" charset="0"/>
                <a:cs typeface="Times New Roman" pitchFamily="18" charset="0"/>
              </a:rPr>
              <a:t>A </a:t>
            </a:r>
            <a:r>
              <a:rPr lang="en-US" sz="2400" b="1" i="1" dirty="0">
                <a:latin typeface="Times New Roman" pitchFamily="18" charset="0"/>
                <a:cs typeface="Times New Roman" pitchFamily="18" charset="0"/>
              </a:rPr>
              <a:t>dependent type</a:t>
            </a:r>
            <a:r>
              <a:rPr lang="en-US" sz="2400" dirty="0">
                <a:latin typeface="Times New Roman" pitchFamily="18" charset="0"/>
                <a:cs typeface="Times New Roman" pitchFamily="18" charset="0"/>
              </a:rPr>
              <a:t>, such as Matrix, is a type that’s calculated from some other values.</a:t>
            </a:r>
          </a:p>
          <a:p>
            <a:r>
              <a:rPr lang="en-US" sz="2400" dirty="0">
                <a:latin typeface="Times New Roman" pitchFamily="18" charset="0"/>
                <a:cs typeface="Times New Roman" pitchFamily="18" charset="0"/>
              </a:rPr>
              <a:t> In other words, it </a:t>
            </a:r>
            <a:r>
              <a:rPr lang="en-US" sz="2400" i="1" dirty="0">
                <a:latin typeface="Times New Roman" pitchFamily="18" charset="0"/>
                <a:cs typeface="Times New Roman" pitchFamily="18" charset="0"/>
              </a:rPr>
              <a:t>depends on</a:t>
            </a:r>
            <a:r>
              <a:rPr lang="en-US" sz="2400" dirty="0">
                <a:latin typeface="Times New Roman" pitchFamily="18" charset="0"/>
                <a:cs typeface="Times New Roman" pitchFamily="18" charset="0"/>
              </a:rPr>
              <a:t> other values.</a:t>
            </a:r>
          </a:p>
          <a:p>
            <a:r>
              <a:rPr lang="en-US" sz="2400" b="1" dirty="0">
                <a:latin typeface="Times New Roman" pitchFamily="18" charset="0"/>
                <a:cs typeface="Times New Roman" pitchFamily="18" charset="0"/>
              </a:rPr>
              <a:t>Definition</a:t>
            </a:r>
          </a:p>
          <a:p>
            <a:pPr lvl="1"/>
            <a:r>
              <a:rPr lang="en-US" sz="2000" dirty="0">
                <a:latin typeface="Times New Roman" pitchFamily="18" charset="0"/>
                <a:cs typeface="Times New Roman" pitchFamily="18" charset="0"/>
              </a:rPr>
              <a:t>A data type is a type which is computed from a </a:t>
            </a:r>
            <a:r>
              <a:rPr lang="en-US" sz="2000" b="1" i="1" dirty="0">
                <a:latin typeface="Times New Roman" pitchFamily="18" charset="0"/>
                <a:cs typeface="Times New Roman" pitchFamily="18" charset="0"/>
              </a:rPr>
              <a:t>dependent</a:t>
            </a:r>
            <a:r>
              <a:rPr lang="en-US" sz="2000" dirty="0">
                <a:latin typeface="Times New Roman" pitchFamily="18" charset="0"/>
                <a:cs typeface="Times New Roman" pitchFamily="18" charset="0"/>
              </a:rPr>
              <a:t> other value.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609600"/>
          </a:xfrm>
        </p:spPr>
        <p:txBody>
          <a:bodyPr>
            <a:normAutofit/>
          </a:bodyPr>
          <a:lstStyle/>
          <a:p>
            <a:r>
              <a:rPr lang="en-US" sz="3200" b="1" dirty="0">
                <a:latin typeface="Times New Roman" pitchFamily="18" charset="0"/>
                <a:cs typeface="Times New Roman" pitchFamily="18" charset="0"/>
              </a:rPr>
              <a:t>Elements of dependent types</a:t>
            </a:r>
          </a:p>
        </p:txBody>
      </p:sp>
      <p:sp>
        <p:nvSpPr>
          <p:cNvPr id="3" name="Content Placeholder 2"/>
          <p:cNvSpPr>
            <a:spLocks noGrp="1"/>
          </p:cNvSpPr>
          <p:nvPr>
            <p:ph idx="1"/>
          </p:nvPr>
        </p:nvSpPr>
        <p:spPr>
          <a:xfrm>
            <a:off x="1524000" y="685801"/>
            <a:ext cx="9144000" cy="5440363"/>
          </a:xfrm>
        </p:spPr>
        <p:txBody>
          <a:bodyPr>
            <a:normAutofit/>
          </a:bodyPr>
          <a:lstStyle/>
          <a:p>
            <a:r>
              <a:rPr lang="en-US" sz="2400" b="1" dirty="0">
                <a:latin typeface="Times New Roman" pitchFamily="18" charset="0"/>
                <a:cs typeface="Times New Roman" pitchFamily="18" charset="0"/>
              </a:rPr>
              <a:t>Dependent functions</a:t>
            </a:r>
          </a:p>
          <a:p>
            <a:pPr lvl="1"/>
            <a:r>
              <a:rPr lang="en-US" dirty="0">
                <a:latin typeface="Times New Roman" pitchFamily="18" charset="0"/>
                <a:cs typeface="Times New Roman" pitchFamily="18" charset="0"/>
              </a:rPr>
              <a:t>The return type of a dependent function may depend on the </a:t>
            </a:r>
            <a:r>
              <a:rPr lang="en-US" i="1" dirty="0">
                <a:latin typeface="Times New Roman" pitchFamily="18" charset="0"/>
                <a:cs typeface="Times New Roman" pitchFamily="18" charset="0"/>
              </a:rPr>
              <a:t>value</a:t>
            </a:r>
            <a:r>
              <a:rPr lang="en-US" dirty="0">
                <a:latin typeface="Times New Roman" pitchFamily="18" charset="0"/>
                <a:cs typeface="Times New Roman" pitchFamily="18" charset="0"/>
              </a:rPr>
              <a:t> (not just type) of one of its arguments</a:t>
            </a:r>
          </a:p>
          <a:p>
            <a:pPr lvl="1"/>
            <a:r>
              <a:rPr lang="en-US" dirty="0"/>
              <a:t> </a:t>
            </a:r>
            <a:r>
              <a:rPr lang="en-US" dirty="0">
                <a:latin typeface="Times New Roman" pitchFamily="18" charset="0"/>
                <a:cs typeface="Times New Roman" pitchFamily="18" charset="0"/>
              </a:rPr>
              <a:t>For instance, a function that takes a positive integer n may return an array of length n, where the array length is part of the type of the array. </a:t>
            </a:r>
          </a:p>
          <a:p>
            <a:pPr lvl="1"/>
            <a:r>
              <a:rPr lang="en-US" dirty="0">
                <a:latin typeface="Times New Roman" pitchFamily="18" charset="0"/>
                <a:cs typeface="Times New Roman" pitchFamily="18" charset="0"/>
              </a:rPr>
              <a:t>(Note that this is different from </a:t>
            </a:r>
            <a:r>
              <a:rPr lang="en-US" dirty="0">
                <a:latin typeface="Times New Roman" pitchFamily="18" charset="0"/>
                <a:cs typeface="Times New Roman" pitchFamily="18" charset="0"/>
                <a:hlinkClick r:id="rId2" tooltip="Polymorphism (computer science)"/>
              </a:rPr>
              <a:t>polymorphism</a:t>
            </a:r>
            <a:r>
              <a:rPr lang="en-US" dirty="0">
                <a:latin typeface="Times New Roman" pitchFamily="18" charset="0"/>
                <a:cs typeface="Times New Roman" pitchFamily="18" charset="0"/>
              </a:rPr>
              <a:t> and </a:t>
            </a:r>
            <a:r>
              <a:rPr lang="en-US" dirty="0">
                <a:latin typeface="Times New Roman" pitchFamily="18" charset="0"/>
                <a:cs typeface="Times New Roman" pitchFamily="18" charset="0"/>
                <a:hlinkClick r:id="rId3" tooltip="Generic programming"/>
              </a:rPr>
              <a:t>generic programming</a:t>
            </a:r>
            <a:r>
              <a:rPr lang="en-US" dirty="0">
                <a:latin typeface="Times New Roman" pitchFamily="18" charset="0"/>
                <a:cs typeface="Times New Roman" pitchFamily="18" charset="0"/>
              </a:rPr>
              <a:t>, both of which include the type as an argument.) </a:t>
            </a:r>
          </a:p>
          <a:p>
            <a:r>
              <a:rPr lang="en-US" sz="2400" b="1" dirty="0">
                <a:latin typeface="Times New Roman" pitchFamily="18" charset="0"/>
                <a:cs typeface="Times New Roman" pitchFamily="18" charset="0"/>
              </a:rPr>
              <a:t>Dependent pairs</a:t>
            </a:r>
          </a:p>
          <a:p>
            <a:pPr lvl="1"/>
            <a:r>
              <a:rPr lang="en-US" dirty="0">
                <a:latin typeface="Times New Roman" pitchFamily="18" charset="0"/>
                <a:cs typeface="Times New Roman" pitchFamily="18" charset="0"/>
              </a:rPr>
              <a:t>A dependent pair may have a second value of which the type depends on the first value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Formal definition</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1576736" y="1600200"/>
            <a:ext cx="9091265" cy="39624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Autofit/>
          </a:bodyPr>
          <a:lstStyle/>
          <a:p>
            <a:r>
              <a:rPr lang="en-US" sz="3200" b="1" dirty="0">
                <a:latin typeface="Times New Roman" pitchFamily="18" charset="0"/>
                <a:cs typeface="Times New Roman" pitchFamily="18" charset="0"/>
              </a:rPr>
              <a:t>Formal definition</a:t>
            </a:r>
            <a:br>
              <a:rPr lang="en-US" sz="3200" b="1" dirty="0">
                <a:latin typeface="Times New Roman" pitchFamily="18" charset="0"/>
                <a:cs typeface="Times New Roman" pitchFamily="18" charset="0"/>
              </a:rPr>
            </a:br>
            <a:endParaRPr lang="en-US" sz="3200" dirty="0"/>
          </a:p>
        </p:txBody>
      </p:sp>
      <p:pic>
        <p:nvPicPr>
          <p:cNvPr id="2050" name="Picture 2"/>
          <p:cNvPicPr>
            <a:picLocks noGrp="1" noChangeAspect="1" noChangeArrowheads="1"/>
          </p:cNvPicPr>
          <p:nvPr>
            <p:ph idx="1"/>
          </p:nvPr>
        </p:nvPicPr>
        <p:blipFill>
          <a:blip r:embed="rId2"/>
          <a:srcRect/>
          <a:stretch>
            <a:fillRect/>
          </a:stretch>
        </p:blipFill>
        <p:spPr bwMode="auto">
          <a:xfrm>
            <a:off x="1524000" y="762000"/>
            <a:ext cx="8983132" cy="45720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Pseudo-code</a:t>
            </a:r>
          </a:p>
        </p:txBody>
      </p:sp>
      <p:sp>
        <p:nvSpPr>
          <p:cNvPr id="4" name="Content Placeholder 3"/>
          <p:cNvSpPr>
            <a:spLocks noGrp="1"/>
          </p:cNvSpPr>
          <p:nvPr>
            <p:ph sz="half" idx="1"/>
          </p:nvPr>
        </p:nvSpPr>
        <p:spPr>
          <a:xfrm>
            <a:off x="1752600" y="1524001"/>
            <a:ext cx="4495800" cy="5135563"/>
          </a:xfrm>
        </p:spPr>
        <p:txBody>
          <a:bodyPr>
            <a:normAutofit/>
          </a:bodyPr>
          <a:lstStyle/>
          <a:p>
            <a:r>
              <a:rPr lang="en-US" b="1" dirty="0">
                <a:latin typeface="Times New Roman" pitchFamily="18" charset="0"/>
                <a:cs typeface="Times New Roman" pitchFamily="18" charset="0"/>
              </a:rPr>
              <a:t>General Code</a:t>
            </a:r>
          </a:p>
          <a:p>
            <a:pPr>
              <a:buNone/>
            </a:pPr>
            <a:r>
              <a:rPr lang="en-US" dirty="0">
                <a:latin typeface="Times New Roman" pitchFamily="18" charset="0"/>
                <a:cs typeface="Times New Roman" pitchFamily="18" charset="0"/>
              </a:rPr>
              <a:t>float </a:t>
            </a:r>
            <a:r>
              <a:rPr lang="en-US" dirty="0" err="1">
                <a:latin typeface="Times New Roman" pitchFamily="18" charset="0"/>
                <a:cs typeface="Times New Roman" pitchFamily="18" charset="0"/>
              </a:rPr>
              <a:t>myDivide</a:t>
            </a:r>
            <a:r>
              <a:rPr lang="en-US" dirty="0">
                <a:latin typeface="Times New Roman" pitchFamily="18" charset="0"/>
                <a:cs typeface="Times New Roman" pitchFamily="18" charset="0"/>
              </a:rPr>
              <a:t>(float a, float b)</a:t>
            </a:r>
          </a:p>
          <a:p>
            <a:pPr>
              <a:buNone/>
            </a:pPr>
            <a:r>
              <a:rPr lang="en-US" dirty="0">
                <a:latin typeface="Times New Roman" pitchFamily="18" charset="0"/>
                <a:cs typeface="Times New Roman" pitchFamily="18" charset="0"/>
              </a:rPr>
              <a:t> { if (b == 0) </a:t>
            </a:r>
          </a:p>
          <a:p>
            <a:pPr>
              <a:buNone/>
            </a:pPr>
            <a:r>
              <a:rPr lang="en-US" dirty="0">
                <a:latin typeface="Times New Roman" pitchFamily="18" charset="0"/>
                <a:cs typeface="Times New Roman" pitchFamily="18" charset="0"/>
              </a:rPr>
              <a:t>return ???; </a:t>
            </a:r>
          </a:p>
          <a:p>
            <a:pPr>
              <a:buNone/>
            </a:pPr>
            <a:r>
              <a:rPr lang="en-US" dirty="0">
                <a:latin typeface="Times New Roman" pitchFamily="18" charset="0"/>
                <a:cs typeface="Times New Roman" pitchFamily="18" charset="0"/>
              </a:rPr>
              <a:t>Else</a:t>
            </a:r>
          </a:p>
          <a:p>
            <a:pPr>
              <a:buNone/>
            </a:pPr>
            <a:r>
              <a:rPr lang="en-US" dirty="0">
                <a:latin typeface="Times New Roman" pitchFamily="18" charset="0"/>
                <a:cs typeface="Times New Roman" pitchFamily="18" charset="0"/>
              </a:rPr>
              <a:t> return a / b;</a:t>
            </a:r>
          </a:p>
          <a:p>
            <a:pPr>
              <a:buNone/>
            </a:pPr>
            <a:r>
              <a:rPr lang="en-US" dirty="0">
                <a:latin typeface="Times New Roman" pitchFamily="18" charset="0"/>
                <a:cs typeface="Times New Roman" pitchFamily="18" charset="0"/>
              </a:rPr>
              <a:t> }</a:t>
            </a:r>
          </a:p>
        </p:txBody>
      </p:sp>
      <p:sp>
        <p:nvSpPr>
          <p:cNvPr id="5" name="Content Placeholder 4"/>
          <p:cNvSpPr>
            <a:spLocks noGrp="1"/>
          </p:cNvSpPr>
          <p:nvPr>
            <p:ph sz="half" idx="2"/>
          </p:nvPr>
        </p:nvSpPr>
        <p:spPr/>
        <p:txBody>
          <a:bodyPr>
            <a:normAutofit/>
          </a:bodyPr>
          <a:lstStyle/>
          <a:p>
            <a:r>
              <a:rPr lang="en-US" b="1" dirty="0">
                <a:latin typeface="Times New Roman" pitchFamily="18" charset="0"/>
                <a:cs typeface="Times New Roman" pitchFamily="18" charset="0"/>
              </a:rPr>
              <a:t>Dependent Type Code</a:t>
            </a:r>
          </a:p>
          <a:p>
            <a:pPr>
              <a:buNone/>
            </a:pPr>
            <a:r>
              <a:rPr lang="en-US" dirty="0">
                <a:latin typeface="Times New Roman" pitchFamily="18" charset="0"/>
                <a:cs typeface="Times New Roman" pitchFamily="18" charset="0"/>
              </a:rPr>
              <a:t>float myDivide3</a:t>
            </a:r>
          </a:p>
          <a:p>
            <a:pPr>
              <a:buNone/>
            </a:pPr>
            <a:r>
              <a:rPr lang="en-US" dirty="0">
                <a:latin typeface="Times New Roman" pitchFamily="18" charset="0"/>
                <a:cs typeface="Times New Roman" pitchFamily="18" charset="0"/>
              </a:rPr>
              <a:t>(float a, float b, proof(b != 0) p)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return a / b;</a:t>
            </a:r>
          </a:p>
          <a:p>
            <a:pPr>
              <a:buNone/>
            </a:pPr>
            <a:r>
              <a:rPr lang="en-US" dirty="0">
                <a:latin typeface="Times New Roman" pitchFamily="18" charset="0"/>
                <a:cs typeface="Times New Roman" pitchFamily="18" charset="0"/>
              </a:rPr>
              <a:t> }</a:t>
            </a:r>
          </a:p>
          <a:p>
            <a:pPr>
              <a:buNone/>
            </a:pPr>
            <a:endParaRPr lang="en-US" dirty="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Auto Checking done here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74638"/>
            <a:ext cx="8229600" cy="563562"/>
          </a:xfrm>
        </p:spPr>
        <p:txBody>
          <a:bodyPr>
            <a:normAutofit/>
          </a:bodyPr>
          <a:lstStyle/>
          <a:p>
            <a:r>
              <a:rPr lang="en-US" sz="3200" b="1" dirty="0">
                <a:latin typeface="Times New Roman" pitchFamily="18" charset="0"/>
                <a:cs typeface="Times New Roman" pitchFamily="18" charset="0"/>
              </a:rPr>
              <a:t>Python Simple Example</a:t>
            </a:r>
          </a:p>
        </p:txBody>
      </p:sp>
      <p:sp>
        <p:nvSpPr>
          <p:cNvPr id="6" name="Content Placeholder 5"/>
          <p:cNvSpPr>
            <a:spLocks noGrp="1"/>
          </p:cNvSpPr>
          <p:nvPr>
            <p:ph idx="1"/>
          </p:nvPr>
        </p:nvSpPr>
        <p:spPr/>
        <p:txBody>
          <a:bodyPr>
            <a:normAutofit/>
          </a:bodyPr>
          <a:lstStyle/>
          <a:p>
            <a:pPr>
              <a:buNone/>
            </a:pPr>
            <a:r>
              <a:rPr lang="en-US" sz="2400" dirty="0">
                <a:latin typeface="Times New Roman" pitchFamily="18" charset="0"/>
                <a:cs typeface="Times New Roman" pitchFamily="18" charset="0"/>
              </a:rPr>
              <a:t>from typing import Union def </a:t>
            </a:r>
            <a:r>
              <a:rPr lang="en-US" sz="2400" dirty="0" err="1">
                <a:latin typeface="Times New Roman" pitchFamily="18" charset="0"/>
                <a:cs typeface="Times New Roman" pitchFamily="18" charset="0"/>
              </a:rPr>
              <a:t>return_int_or_str</a:t>
            </a:r>
            <a:r>
              <a:rPr lang="en-US" sz="2400" dirty="0">
                <a:latin typeface="Times New Roman" pitchFamily="18" charset="0"/>
                <a:cs typeface="Times New Roman" pitchFamily="18" charset="0"/>
              </a:rPr>
              <a:t>(flag: </a:t>
            </a:r>
            <a:r>
              <a:rPr lang="en-US" sz="2400" dirty="0" err="1">
                <a:latin typeface="Times New Roman" pitchFamily="18" charset="0"/>
                <a:cs typeface="Times New Roman" pitchFamily="18" charset="0"/>
              </a:rPr>
              <a:t>bool</a:t>
            </a:r>
            <a:r>
              <a:rPr lang="en-US" sz="2400" dirty="0">
                <a:latin typeface="Times New Roman" pitchFamily="18" charset="0"/>
                <a:cs typeface="Times New Roman" pitchFamily="18" charset="0"/>
              </a:rPr>
              <a:t>) -&gt; Union[</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if flag:</a:t>
            </a:r>
          </a:p>
          <a:p>
            <a:pPr>
              <a:buNone/>
            </a:pPr>
            <a:r>
              <a:rPr lang="en-US" sz="2400" dirty="0">
                <a:latin typeface="Times New Roman" pitchFamily="18" charset="0"/>
                <a:cs typeface="Times New Roman" pitchFamily="18" charset="0"/>
              </a:rPr>
              <a:t> return 'I am a string!‘</a:t>
            </a:r>
          </a:p>
          <a:p>
            <a:pPr>
              <a:buNone/>
            </a:pPr>
            <a:r>
              <a:rPr lang="en-US" sz="2400" dirty="0">
                <a:latin typeface="Times New Roman" pitchFamily="18" charset="0"/>
                <a:cs typeface="Times New Roman" pitchFamily="18" charset="0"/>
              </a:rPr>
              <a:t> return 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87362"/>
          </a:xfrm>
        </p:spPr>
        <p:txBody>
          <a:bodyPr>
            <a:noAutofit/>
          </a:bodyPr>
          <a:lstStyle/>
          <a:p>
            <a:r>
              <a:rPr lang="en-US" sz="3200" b="1" dirty="0">
                <a:latin typeface="Times New Roman" pitchFamily="18" charset="0"/>
                <a:cs typeface="Times New Roman" pitchFamily="18" charset="0"/>
              </a:rPr>
              <a:t>Dependent Type </a:t>
            </a:r>
          </a:p>
        </p:txBody>
      </p:sp>
      <p:sp>
        <p:nvSpPr>
          <p:cNvPr id="3" name="Content Placeholder 2"/>
          <p:cNvSpPr>
            <a:spLocks noGrp="1"/>
          </p:cNvSpPr>
          <p:nvPr>
            <p:ph idx="1"/>
          </p:nvPr>
        </p:nvSpPr>
        <p:spPr>
          <a:xfrm>
            <a:off x="1752600" y="762000"/>
            <a:ext cx="8915400" cy="6096000"/>
          </a:xfrm>
        </p:spPr>
        <p:txBody>
          <a:bodyPr>
            <a:normAutofit/>
          </a:bodyPr>
          <a:lstStyle/>
          <a:p>
            <a:r>
              <a:rPr lang="en-US" sz="2400" dirty="0">
                <a:latin typeface="Times New Roman" pitchFamily="18" charset="0"/>
                <a:cs typeface="Times New Roman" pitchFamily="18" charset="0"/>
              </a:rPr>
              <a:t>» pip install </a:t>
            </a:r>
            <a:r>
              <a:rPr lang="en-US" sz="2400" dirty="0" err="1">
                <a:latin typeface="Times New Roman" pitchFamily="18" charset="0"/>
                <a:cs typeface="Times New Roman" pitchFamily="18" charset="0"/>
              </a:rPr>
              <a:t>mypy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typing_extensions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from typing import overload </a:t>
            </a:r>
          </a:p>
          <a:p>
            <a:r>
              <a:rPr lang="en-US" sz="2400" dirty="0">
                <a:latin typeface="Times New Roman" pitchFamily="18" charset="0"/>
                <a:cs typeface="Times New Roman" pitchFamily="18" charset="0"/>
              </a:rPr>
              <a:t>from </a:t>
            </a:r>
            <a:r>
              <a:rPr lang="en-US" sz="2400" dirty="0" err="1">
                <a:latin typeface="Times New Roman" pitchFamily="18" charset="0"/>
                <a:cs typeface="Times New Roman" pitchFamily="18" charset="0"/>
              </a:rPr>
              <a:t>typing_extension</a:t>
            </a:r>
            <a:r>
              <a:rPr lang="en-US" sz="2400" dirty="0">
                <a:latin typeface="Times New Roman" pitchFamily="18" charset="0"/>
                <a:cs typeface="Times New Roman" pitchFamily="18" charset="0"/>
              </a:rPr>
              <a:t> import Literal</a:t>
            </a:r>
          </a:p>
          <a:p>
            <a:pPr>
              <a:buNone/>
            </a:pPr>
            <a:r>
              <a:rPr lang="en-US" sz="2400" b="1" dirty="0">
                <a:latin typeface="Times New Roman" pitchFamily="18" charset="0"/>
                <a:cs typeface="Times New Roman" pitchFamily="18" charset="0"/>
              </a:rPr>
              <a:t>Literal</a:t>
            </a:r>
          </a:p>
          <a:p>
            <a:pPr>
              <a:buNone/>
            </a:pPr>
            <a:r>
              <a:rPr lang="en-US" sz="2400" dirty="0">
                <a:latin typeface="Times New Roman" pitchFamily="18" charset="0"/>
                <a:cs typeface="Times New Roman" pitchFamily="18" charset="0"/>
              </a:rPr>
              <a:t>	Literal type represents a specific value of the specific type</a:t>
            </a: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from </a:t>
            </a:r>
            <a:r>
              <a:rPr lang="en-US" sz="2000" dirty="0" err="1">
                <a:latin typeface="Times New Roman" pitchFamily="18" charset="0"/>
                <a:cs typeface="Times New Roman" pitchFamily="18" charset="0"/>
              </a:rPr>
              <a:t>typing_extensions</a:t>
            </a:r>
            <a:r>
              <a:rPr lang="en-US" sz="2000" dirty="0">
                <a:latin typeface="Times New Roman" pitchFamily="18" charset="0"/>
                <a:cs typeface="Times New Roman" pitchFamily="18" charset="0"/>
              </a:rPr>
              <a:t> import Literal</a:t>
            </a:r>
          </a:p>
          <a:p>
            <a:pPr>
              <a:buNone/>
            </a:pPr>
            <a:r>
              <a:rPr lang="en-US" sz="2000" dirty="0">
                <a:latin typeface="Times New Roman" pitchFamily="18" charset="0"/>
                <a:cs typeface="Times New Roman" pitchFamily="18" charset="0"/>
              </a:rPr>
              <a:t> def function(x: Literal[1]) -&gt; Literal[1]:</a:t>
            </a:r>
          </a:p>
          <a:p>
            <a:pPr>
              <a:buNone/>
            </a:pPr>
            <a:r>
              <a:rPr lang="en-US" sz="2000" dirty="0">
                <a:latin typeface="Times New Roman" pitchFamily="18" charset="0"/>
                <a:cs typeface="Times New Roman" pitchFamily="18" charset="0"/>
              </a:rPr>
              <a:t> return x </a:t>
            </a:r>
          </a:p>
          <a:p>
            <a:pPr>
              <a:buNone/>
            </a:pPr>
            <a:r>
              <a:rPr lang="en-US" sz="2000" dirty="0">
                <a:latin typeface="Times New Roman" pitchFamily="18" charset="0"/>
                <a:cs typeface="Times New Roman" pitchFamily="18" charset="0"/>
              </a:rPr>
              <a:t>function(1) </a:t>
            </a:r>
          </a:p>
          <a:p>
            <a:pPr>
              <a:buNone/>
            </a:pPr>
            <a:r>
              <a:rPr lang="en-US" sz="2000" dirty="0">
                <a:latin typeface="Times New Roman" pitchFamily="18" charset="0"/>
                <a:cs typeface="Times New Roman" pitchFamily="18" charset="0"/>
              </a:rPr>
              <a:t># =&gt; OK! </a:t>
            </a:r>
          </a:p>
          <a:p>
            <a:pPr>
              <a:buNone/>
            </a:pPr>
            <a:r>
              <a:rPr lang="en-US" sz="2000" dirty="0">
                <a:latin typeface="Times New Roman" pitchFamily="18" charset="0"/>
                <a:cs typeface="Times New Roman" pitchFamily="18" charset="0"/>
              </a:rPr>
              <a:t>function(2)</a:t>
            </a:r>
          </a:p>
          <a:p>
            <a:pPr>
              <a:buNone/>
            </a:pPr>
            <a:r>
              <a:rPr lang="en-US" sz="2000" dirty="0">
                <a:latin typeface="Times New Roman" pitchFamily="18" charset="0"/>
                <a:cs typeface="Times New Roman" pitchFamily="18" charset="0"/>
              </a:rPr>
              <a:t> # =&gt; Argument has incompatible type "Literal[2]"; expected "Literal[1]"</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685800"/>
          </a:xfrm>
        </p:spPr>
        <p:txBody>
          <a:bodyPr>
            <a:normAutofit/>
          </a:bodyPr>
          <a:lstStyle/>
          <a:p>
            <a:r>
              <a:rPr lang="en-US" sz="3200" b="1" dirty="0">
                <a:latin typeface="Times New Roman" pitchFamily="18" charset="0"/>
                <a:cs typeface="Times New Roman" pitchFamily="18" charset="0"/>
              </a:rPr>
              <a:t>Python Example</a:t>
            </a: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x :: </a:t>
            </a:r>
            <a:r>
              <a:rPr lang="en-US" sz="2400" dirty="0" err="1">
                <a:latin typeface="Times New Roman" pitchFamily="18" charset="0"/>
                <a:cs typeface="Times New Roman" pitchFamily="18" charset="0"/>
              </a:rPr>
              <a:t>Iterator</a:t>
            </a:r>
            <a:r>
              <a:rPr lang="en-US" sz="2400" dirty="0">
                <a:latin typeface="Times New Roman" pitchFamily="18" charset="0"/>
                <a:cs typeface="Times New Roman" pitchFamily="18" charset="0"/>
              </a:rPr>
              <a:t>[T1]</a:t>
            </a:r>
          </a:p>
          <a:p>
            <a:pPr>
              <a:buNone/>
            </a:pPr>
            <a:r>
              <a:rPr lang="en-US" sz="2400" dirty="0">
                <a:latin typeface="Times New Roman" pitchFamily="18" charset="0"/>
                <a:cs typeface="Times New Roman" pitchFamily="18" charset="0"/>
              </a:rPr>
              <a:t>y :: </a:t>
            </a:r>
            <a:r>
              <a:rPr lang="en-US" sz="2400" dirty="0" err="1">
                <a:latin typeface="Times New Roman" pitchFamily="18" charset="0"/>
                <a:cs typeface="Times New Roman" pitchFamily="18" charset="0"/>
              </a:rPr>
              <a:t>Iterator</a:t>
            </a:r>
            <a:r>
              <a:rPr lang="en-US" sz="2400" dirty="0">
                <a:latin typeface="Times New Roman" pitchFamily="18" charset="0"/>
                <a:cs typeface="Times New Roman" pitchFamily="18" charset="0"/>
              </a:rPr>
              <a:t>[T2]</a:t>
            </a:r>
          </a:p>
          <a:p>
            <a:pPr>
              <a:buNone/>
            </a:pPr>
            <a:r>
              <a:rPr lang="en-US" sz="2400" dirty="0">
                <a:latin typeface="Times New Roman" pitchFamily="18" charset="0"/>
                <a:cs typeface="Times New Roman" pitchFamily="18" charset="0"/>
              </a:rPr>
              <a:t>z :: </a:t>
            </a:r>
            <a:r>
              <a:rPr lang="en-US" sz="2400" dirty="0" err="1">
                <a:latin typeface="Times New Roman" pitchFamily="18" charset="0"/>
                <a:cs typeface="Times New Roman" pitchFamily="18" charset="0"/>
              </a:rPr>
              <a:t>Iterator</a:t>
            </a:r>
            <a:r>
              <a:rPr lang="en-US" sz="2400" dirty="0">
                <a:latin typeface="Times New Roman" pitchFamily="18" charset="0"/>
                <a:cs typeface="Times New Roman" pitchFamily="18" charset="0"/>
              </a:rPr>
              <a:t>[T3]</a:t>
            </a:r>
          </a:p>
          <a:p>
            <a:pPr>
              <a:buNone/>
            </a:pPr>
            <a:r>
              <a:rPr lang="en-US" sz="2400" dirty="0">
                <a:latin typeface="Times New Roman" pitchFamily="18" charset="0"/>
                <a:cs typeface="Times New Roman" pitchFamily="18" charset="0"/>
              </a:rPr>
              <a:t>product(x, y) :: </a:t>
            </a:r>
            <a:r>
              <a:rPr lang="en-US" sz="2400" dirty="0" err="1">
                <a:latin typeface="Times New Roman" pitchFamily="18" charset="0"/>
                <a:cs typeface="Times New Roman" pitchFamily="18" charset="0"/>
              </a:rPr>
              <a:t>Iterator</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Tuple</a:t>
            </a:r>
            <a:r>
              <a:rPr lang="en-US" sz="2400" dirty="0">
                <a:latin typeface="Times New Roman" pitchFamily="18" charset="0"/>
                <a:cs typeface="Times New Roman" pitchFamily="18" charset="0"/>
              </a:rPr>
              <a:t>[T1, T2]]</a:t>
            </a:r>
          </a:p>
          <a:p>
            <a:pPr>
              <a:buNone/>
            </a:pPr>
            <a:r>
              <a:rPr lang="fr-FR" sz="2400" dirty="0" err="1">
                <a:latin typeface="Times New Roman" pitchFamily="18" charset="0"/>
                <a:cs typeface="Times New Roman" pitchFamily="18" charset="0"/>
              </a:rPr>
              <a:t>product</a:t>
            </a:r>
            <a:r>
              <a:rPr lang="fr-FR" sz="2400" dirty="0">
                <a:latin typeface="Times New Roman" pitchFamily="18" charset="0"/>
                <a:cs typeface="Times New Roman" pitchFamily="18" charset="0"/>
              </a:rPr>
              <a:t>(x, y, z) :: </a:t>
            </a:r>
            <a:r>
              <a:rPr lang="fr-FR" sz="2400" dirty="0" err="1">
                <a:latin typeface="Times New Roman" pitchFamily="18" charset="0"/>
                <a:cs typeface="Times New Roman" pitchFamily="18" charset="0"/>
              </a:rPr>
              <a:t>Iterator</a:t>
            </a:r>
            <a:r>
              <a:rPr lang="fr-FR" sz="2400" dirty="0">
                <a:latin typeface="Times New Roman" pitchFamily="18" charset="0"/>
                <a:cs typeface="Times New Roman" pitchFamily="18" charset="0"/>
              </a:rPr>
              <a:t>[</a:t>
            </a:r>
            <a:r>
              <a:rPr lang="fr-FR" sz="2400" dirty="0" err="1">
                <a:latin typeface="Times New Roman" pitchFamily="18" charset="0"/>
                <a:cs typeface="Times New Roman" pitchFamily="18" charset="0"/>
              </a:rPr>
              <a:t>Tuple</a:t>
            </a:r>
            <a:r>
              <a:rPr lang="fr-FR" sz="2400" dirty="0">
                <a:latin typeface="Times New Roman" pitchFamily="18" charset="0"/>
                <a:cs typeface="Times New Roman" pitchFamily="18" charset="0"/>
              </a:rPr>
              <a:t>[T1, T2, T3]]</a:t>
            </a:r>
          </a:p>
          <a:p>
            <a:pPr>
              <a:buNone/>
            </a:pPr>
            <a:r>
              <a:rPr lang="fr-FR" sz="2400" dirty="0" err="1">
                <a:latin typeface="Times New Roman" pitchFamily="18" charset="0"/>
                <a:cs typeface="Times New Roman" pitchFamily="18" charset="0"/>
              </a:rPr>
              <a:t>product</a:t>
            </a:r>
            <a:r>
              <a:rPr lang="fr-FR" sz="2400" dirty="0">
                <a:latin typeface="Times New Roman" pitchFamily="18" charset="0"/>
                <a:cs typeface="Times New Roman" pitchFamily="18" charset="0"/>
              </a:rPr>
              <a:t>(x, x, x, x) :: </a:t>
            </a:r>
            <a:r>
              <a:rPr lang="fr-FR" sz="2400" dirty="0" err="1">
                <a:latin typeface="Times New Roman" pitchFamily="18" charset="0"/>
                <a:cs typeface="Times New Roman" pitchFamily="18" charset="0"/>
              </a:rPr>
              <a:t>Iterator</a:t>
            </a:r>
            <a:r>
              <a:rPr lang="fr-FR" sz="2400" dirty="0">
                <a:latin typeface="Times New Roman" pitchFamily="18" charset="0"/>
                <a:cs typeface="Times New Roman" pitchFamily="18" charset="0"/>
              </a:rPr>
              <a:t>[</a:t>
            </a:r>
            <a:r>
              <a:rPr lang="fr-FR" sz="2400" dirty="0" err="1">
                <a:latin typeface="Times New Roman" pitchFamily="18" charset="0"/>
                <a:cs typeface="Times New Roman" pitchFamily="18" charset="0"/>
              </a:rPr>
              <a:t>Tuple</a:t>
            </a:r>
            <a:r>
              <a:rPr lang="fr-FR" sz="2400" dirty="0">
                <a:latin typeface="Times New Roman" pitchFamily="18" charset="0"/>
                <a:cs typeface="Times New Roman" pitchFamily="18" charset="0"/>
              </a:rPr>
              <a:t>[T1, T1, T1, T1]]</a:t>
            </a:r>
          </a:p>
          <a:p>
            <a:pPr>
              <a:buNone/>
            </a:pPr>
            <a:endParaRPr lang="fr-FR" sz="2400" dirty="0">
              <a:latin typeface="Times New Roman" pitchFamily="18" charset="0"/>
              <a:cs typeface="Times New Roman" pitchFamily="18" charset="0"/>
            </a:endParaRPr>
          </a:p>
          <a:p>
            <a:r>
              <a:rPr lang="fr-FR" sz="2400" dirty="0">
                <a:latin typeface="Times New Roman" pitchFamily="18" charset="0"/>
                <a:cs typeface="Times New Roman" pitchFamily="18" charset="0"/>
              </a:rPr>
              <a:t>All the </a:t>
            </a:r>
            <a:r>
              <a:rPr lang="fr-FR" sz="2400" dirty="0" err="1">
                <a:latin typeface="Times New Roman" pitchFamily="18" charset="0"/>
                <a:cs typeface="Times New Roman" pitchFamily="18" charset="0"/>
              </a:rPr>
              <a:t>above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replaced</a:t>
            </a:r>
            <a:r>
              <a:rPr lang="fr-FR" sz="2400" dirty="0">
                <a:latin typeface="Times New Roman" pitchFamily="18" charset="0"/>
                <a:cs typeface="Times New Roman" pitchFamily="18" charset="0"/>
              </a:rPr>
              <a:t> by </a:t>
            </a:r>
          </a:p>
          <a:p>
            <a:pPr lvl="1"/>
            <a:r>
              <a:rPr lang="en-US" dirty="0">
                <a:latin typeface="Times New Roman" pitchFamily="18" charset="0"/>
                <a:cs typeface="Times New Roman" pitchFamily="18" charset="0"/>
              </a:rPr>
              <a:t>def product(*</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Tuple</a:t>
            </a:r>
            <a:r>
              <a:rPr lang="en-US" dirty="0">
                <a:latin typeface="Times New Roman" pitchFamily="18" charset="0"/>
                <a:cs typeface="Times New Roman" pitchFamily="18" charset="0"/>
              </a:rPr>
              <a:t>[n]) -&gt; </a:t>
            </a:r>
            <a:r>
              <a:rPr lang="en-US" dirty="0" err="1">
                <a:latin typeface="Times New Roman" pitchFamily="18" charset="0"/>
                <a:cs typeface="Times New Roman" pitchFamily="18" charset="0"/>
              </a:rPr>
              <a:t>Iterator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Tuple</a:t>
            </a:r>
            <a:r>
              <a:rPr lang="en-US" dirty="0">
                <a:latin typeface="Times New Roman" pitchFamily="18" charset="0"/>
                <a:cs typeface="Times New Roman" pitchFamily="18" charset="0"/>
              </a:rPr>
              <a:t>[n]]: pass</a:t>
            </a:r>
            <a:endParaRPr lang="fr-FR" dirty="0">
              <a:latin typeface="Times New Roman" pitchFamily="18" charset="0"/>
              <a:cs typeface="Times New Roman" pitchFamily="18" charset="0"/>
            </a:endParaRPr>
          </a:p>
          <a:p>
            <a:endParaRPr lang="fr-FR" sz="2400" dirty="0">
              <a:latin typeface="Times New Roman" pitchFamily="18" charset="0"/>
              <a:cs typeface="Times New Roman" pitchFamily="18" charset="0"/>
            </a:endParaRPr>
          </a:p>
          <a:p>
            <a:endParaRPr lang="fr-FR" sz="2400" dirty="0">
              <a:latin typeface="Times New Roman" pitchFamily="18" charset="0"/>
              <a:cs typeface="Times New Roman" pitchFamily="18" charset="0"/>
            </a:endParaRP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a:latin typeface="Times New Roman" pitchFamily="18" charset="0"/>
                <a:cs typeface="Times New Roman" pitchFamily="18" charset="0"/>
              </a:rPr>
              <a:t>A first example: classifying vehicles by power source IDRIS </a:t>
            </a:r>
            <a:r>
              <a:rPr lang="en-US" sz="3200" b="1" dirty="0" err="1">
                <a:latin typeface="Times New Roman" pitchFamily="18" charset="0"/>
                <a:cs typeface="Times New Roman" pitchFamily="18" charset="0"/>
              </a:rPr>
              <a:t>Exampl</a:t>
            </a:r>
            <a:endParaRPr lang="en-US" sz="3200" dirty="0">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fontScale="55000" lnSpcReduction="20000"/>
          </a:bodyPr>
          <a:lstStyle/>
          <a:p>
            <a:pPr>
              <a:buNone/>
            </a:pPr>
            <a:r>
              <a:rPr lang="en-US" sz="3400" b="1" dirty="0">
                <a:latin typeface="Times New Roman" pitchFamily="18" charset="0"/>
                <a:cs typeface="Times New Roman" pitchFamily="18" charset="0"/>
              </a:rPr>
              <a:t>Listing 1 </a:t>
            </a:r>
            <a:r>
              <a:rPr lang="en-US" sz="3400" dirty="0">
                <a:latin typeface="Times New Roman" pitchFamily="18" charset="0"/>
                <a:cs typeface="Times New Roman" pitchFamily="18" charset="0"/>
              </a:rPr>
              <a:t>Defining a dependent type for vehicles, with their power source in the type (vehicle.idr)</a:t>
            </a:r>
          </a:p>
          <a:p>
            <a:pPr>
              <a:buNone/>
            </a:pPr>
            <a:endParaRPr lang="en-US" sz="3400" dirty="0">
              <a:latin typeface="Times New Roman" pitchFamily="18" charset="0"/>
              <a:cs typeface="Times New Roman" pitchFamily="18" charset="0"/>
            </a:endParaRPr>
          </a:p>
          <a:p>
            <a:pPr>
              <a:buNone/>
            </a:pPr>
            <a:r>
              <a:rPr lang="en-US" sz="3400" dirty="0">
                <a:latin typeface="Times New Roman" pitchFamily="18" charset="0"/>
                <a:cs typeface="Times New Roman" pitchFamily="18" charset="0"/>
              </a:rPr>
              <a:t>   data </a:t>
            </a:r>
            <a:r>
              <a:rPr lang="en-US" sz="3400" dirty="0" err="1">
                <a:latin typeface="Times New Roman" pitchFamily="18" charset="0"/>
                <a:cs typeface="Times New Roman" pitchFamily="18" charset="0"/>
              </a:rPr>
              <a:t>PowerSource</a:t>
            </a:r>
            <a:r>
              <a:rPr lang="en-US" sz="3400" dirty="0">
                <a:latin typeface="Times New Roman" pitchFamily="18" charset="0"/>
                <a:cs typeface="Times New Roman" pitchFamily="18" charset="0"/>
              </a:rPr>
              <a:t> = Petrol | Pedal                        ❶</a:t>
            </a:r>
          </a:p>
          <a:p>
            <a:pPr>
              <a:buNone/>
            </a:pPr>
            <a:r>
              <a:rPr lang="en-US" sz="3400" dirty="0">
                <a:latin typeface="Times New Roman" pitchFamily="18" charset="0"/>
                <a:cs typeface="Times New Roman" pitchFamily="18" charset="0"/>
              </a:rPr>
              <a:t>   data Vehicle : </a:t>
            </a:r>
            <a:r>
              <a:rPr lang="en-US" sz="3400" dirty="0" err="1">
                <a:latin typeface="Times New Roman" pitchFamily="18" charset="0"/>
                <a:cs typeface="Times New Roman" pitchFamily="18" charset="0"/>
              </a:rPr>
              <a:t>PowerSource</a:t>
            </a:r>
            <a:r>
              <a:rPr lang="en-US" sz="3400" dirty="0">
                <a:latin typeface="Times New Roman" pitchFamily="18" charset="0"/>
                <a:cs typeface="Times New Roman" pitchFamily="18" charset="0"/>
              </a:rPr>
              <a:t> -&gt; Type where                 ❷ </a:t>
            </a:r>
          </a:p>
          <a:p>
            <a:pPr>
              <a:buNone/>
            </a:pPr>
            <a:r>
              <a:rPr lang="en-US" sz="3400" dirty="0">
                <a:latin typeface="Times New Roman" pitchFamily="18" charset="0"/>
                <a:cs typeface="Times New Roman" pitchFamily="18" charset="0"/>
              </a:rPr>
              <a:t>   Bicycle : Vehicle Pedal                            </a:t>
            </a:r>
            <a:r>
              <a:rPr lang="en-US" sz="3400" b="1" dirty="0">
                <a:latin typeface="Times New Roman" pitchFamily="18" charset="0"/>
                <a:cs typeface="Times New Roman" pitchFamily="18" charset="0"/>
              </a:rPr>
              <a:t> </a:t>
            </a:r>
            <a:r>
              <a:rPr lang="en-US" sz="3400" dirty="0">
                <a:latin typeface="Times New Roman" pitchFamily="18" charset="0"/>
                <a:cs typeface="Times New Roman" pitchFamily="18" charset="0"/>
              </a:rPr>
              <a:t>❸ </a:t>
            </a:r>
          </a:p>
          <a:p>
            <a:pPr>
              <a:buNone/>
            </a:pPr>
            <a:r>
              <a:rPr lang="en-US" sz="3400" dirty="0">
                <a:latin typeface="Times New Roman" pitchFamily="18" charset="0"/>
                <a:cs typeface="Times New Roman" pitchFamily="18" charset="0"/>
              </a:rPr>
              <a:t>   Car : (fuel : Nat) -&gt; Vehicle Petrol               </a:t>
            </a:r>
            <a:r>
              <a:rPr lang="en-US" sz="3400" b="1" dirty="0">
                <a:latin typeface="Times New Roman" pitchFamily="18" charset="0"/>
                <a:cs typeface="Times New Roman" pitchFamily="18" charset="0"/>
              </a:rPr>
              <a:t> </a:t>
            </a:r>
            <a:r>
              <a:rPr lang="en-US" sz="3400" dirty="0">
                <a:latin typeface="Times New Roman" pitchFamily="18" charset="0"/>
                <a:cs typeface="Times New Roman" pitchFamily="18" charset="0"/>
              </a:rPr>
              <a:t>❹ </a:t>
            </a:r>
          </a:p>
          <a:p>
            <a:pPr>
              <a:buNone/>
            </a:pPr>
            <a:r>
              <a:rPr lang="en-US" sz="3400" dirty="0">
                <a:latin typeface="Times New Roman" pitchFamily="18" charset="0"/>
                <a:cs typeface="Times New Roman" pitchFamily="18" charset="0"/>
              </a:rPr>
              <a:t>     Bus : (fuel : Nat) -&gt; Vehicle Petrol                ❹   </a:t>
            </a:r>
          </a:p>
          <a:p>
            <a:pPr>
              <a:buNone/>
            </a:pPr>
            <a:r>
              <a:rPr lang="en-US" sz="3400" dirty="0">
                <a:latin typeface="Times New Roman" pitchFamily="18" charset="0"/>
                <a:cs typeface="Times New Roman" pitchFamily="18" charset="0"/>
              </a:rPr>
              <a:t> </a:t>
            </a:r>
          </a:p>
          <a:p>
            <a:pPr>
              <a:buNone/>
            </a:pPr>
            <a:r>
              <a:rPr lang="en-US" sz="3400" dirty="0">
                <a:latin typeface="Times New Roman" pitchFamily="18" charset="0"/>
                <a:cs typeface="Times New Roman" pitchFamily="18" charset="0"/>
              </a:rPr>
              <a:t>❶  An enumeration type describing possible power sources for a vehicle</a:t>
            </a:r>
          </a:p>
          <a:p>
            <a:pPr>
              <a:buNone/>
            </a:pPr>
            <a:r>
              <a:rPr lang="en-US" sz="3400" dirty="0">
                <a:latin typeface="Times New Roman" pitchFamily="18" charset="0"/>
                <a:cs typeface="Times New Roman" pitchFamily="18" charset="0"/>
              </a:rPr>
              <a:t>❷ A Vehicle’s type is annotated with its power source</a:t>
            </a:r>
          </a:p>
          <a:p>
            <a:pPr>
              <a:buNone/>
            </a:pPr>
            <a:r>
              <a:rPr lang="en-US" sz="3400" dirty="0">
                <a:latin typeface="Times New Roman" pitchFamily="18" charset="0"/>
                <a:cs typeface="Times New Roman" pitchFamily="18" charset="0"/>
              </a:rPr>
              <a:t>❸ A vehicle powered by pedal</a:t>
            </a:r>
          </a:p>
          <a:p>
            <a:pPr>
              <a:buNone/>
            </a:pPr>
            <a:r>
              <a:rPr lang="en-US" sz="3400" dirty="0">
                <a:latin typeface="Times New Roman" pitchFamily="18" charset="0"/>
                <a:cs typeface="Times New Roman" pitchFamily="18" charset="0"/>
              </a:rPr>
              <a:t>❹ A vehicle powered by petrol, with a field for current fuel stocks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4" y="59054"/>
            <a:ext cx="8274059"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Functional Programming </a:t>
            </a:r>
            <a:r>
              <a:rPr lang="en-US" sz="2400" b="1" spc="13" dirty="0" err="1">
                <a:solidFill>
                  <a:srgbClr val="010103"/>
                </a:solidFill>
                <a:latin typeface="Arial"/>
                <a:cs typeface="Arial"/>
              </a:rPr>
              <a:t>vs</a:t>
            </a:r>
            <a:r>
              <a:rPr lang="en-US" sz="2400" b="1" spc="13" dirty="0">
                <a:solidFill>
                  <a:srgbClr val="010103"/>
                </a:solidFill>
                <a:latin typeface="Arial"/>
                <a:cs typeface="Arial"/>
              </a:rPr>
              <a:t> Procedure Programming</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509529"/>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pic>
        <p:nvPicPr>
          <p:cNvPr id="10" name="Content Placeholder 6"/>
          <p:cNvPicPr>
            <a:picLocks noGrp="1" noChangeAspect="1"/>
          </p:cNvPicPr>
          <p:nvPr>
            <p:ph sz="half" idx="4294967295"/>
          </p:nvPr>
        </p:nvPicPr>
        <p:blipFill>
          <a:blip r:embed="rId3"/>
          <a:stretch>
            <a:fillRect/>
          </a:stretch>
        </p:blipFill>
        <p:spPr>
          <a:xfrm>
            <a:off x="365820" y="605118"/>
            <a:ext cx="7205177" cy="4517388"/>
          </a:xfrm>
          <a:prstGeom prst="rect">
            <a:avLst/>
          </a:prstGeom>
        </p:spPr>
      </p:pic>
      <p:pic>
        <p:nvPicPr>
          <p:cNvPr id="11" name="Content Placeholder 7"/>
          <p:cNvPicPr>
            <a:picLocks noGrp="1" noChangeAspect="1"/>
          </p:cNvPicPr>
          <p:nvPr>
            <p:ph sz="quarter" idx="4294967295"/>
          </p:nvPr>
        </p:nvPicPr>
        <p:blipFill>
          <a:blip r:embed="rId4"/>
          <a:stretch>
            <a:fillRect/>
          </a:stretch>
        </p:blipFill>
        <p:spPr>
          <a:xfrm>
            <a:off x="5517199" y="3138397"/>
            <a:ext cx="6620257" cy="3412837"/>
          </a:xfrm>
          <a:prstGeom prst="rect">
            <a:avLst/>
          </a:prstGeom>
        </p:spPr>
      </p:pic>
    </p:spTree>
    <p:extLst>
      <p:ext uri="{BB962C8B-B14F-4D97-AF65-F5344CB8AC3E}">
        <p14:creationId xmlns:p14="http://schemas.microsoft.com/office/powerpoint/2010/main" val="3644384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200400"/>
            <a:ext cx="8229600" cy="1143000"/>
          </a:xfrm>
        </p:spPr>
        <p:txBody>
          <a:bodyPr>
            <a:noAutofit/>
          </a:bodyPr>
          <a:lstStyle/>
          <a:p>
            <a:pPr algn="l"/>
            <a:r>
              <a:rPr lang="en-US" sz="2400" b="1" dirty="0">
                <a:latin typeface="Times New Roman" pitchFamily="18" charset="0"/>
                <a:cs typeface="Times New Roman" pitchFamily="18" charset="0"/>
              </a:rPr>
              <a:t>Listing 2</a:t>
            </a:r>
            <a:r>
              <a:rPr lang="en-US" sz="2400" dirty="0">
                <a:latin typeface="Times New Roman" pitchFamily="18" charset="0"/>
                <a:cs typeface="Times New Roman" pitchFamily="18" charset="0"/>
              </a:rPr>
              <a:t> Reading and updating properties of Vehicle</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wheels : Vehicle power -&gt; Nat                  ❶ </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wheels Bicycle = 2 wheels (Car fuel) = 4 wheels (Bus fuel) = 4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refuel : Vehicle Petrol -&gt; Vehicle Petrol      ❷</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refuel (Car fuel) = Car 100 refuel (Bus fuel) = Bus 200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❶Use a type variable, power, because this function works for all possible vehicle types.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❷   Refueling only makes sense for vehicles that carry fuel. Restrict the input and output type to Vehicle Petrol.</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2209800" y="304801"/>
            <a:ext cx="8229600" cy="1219200"/>
          </a:xfrm>
        </p:spPr>
        <p:txBody>
          <a:bodyPr/>
          <a:lstStyle/>
          <a:p>
            <a:pPr algn="ctr">
              <a:buNone/>
            </a:pPr>
            <a:r>
              <a:rPr lang="en-US" b="1" dirty="0">
                <a:latin typeface="Times New Roman" pitchFamily="18" charset="0"/>
                <a:cs typeface="Times New Roman" pitchFamily="18" charset="0"/>
              </a:rPr>
              <a:t>IDRIS Second Example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hlinkClick r:id="rId2"/>
              </a:rPr>
              <a:t>http://www.cs.ru.nl/dtp11/slides/brady.pdf</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rPr>
              <a:t>https://freecontent.manning.com/a-first-example-of-dependent-data-types/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4"/>
              </a:rPr>
              <a:t>https://en.wikipedia.org/wiki/Dependent_type</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5"/>
              </a:rPr>
              <a:t>https://livebook.manning.com/book/type-driven-development-with-idris/chapter-1/13</a:t>
            </a:r>
            <a:endParaRPr lang="en-US" sz="2400" dirty="0">
              <a:latin typeface="Times New Roman" pitchFamily="18" charset="0"/>
              <a:cs typeface="Times New Roman" pitchFamily="18" charset="0"/>
            </a:endParaRPr>
          </a:p>
          <a:p>
            <a:r>
              <a:rPr lang="en-US" sz="2400" dirty="0">
                <a:hlinkClick r:id="rId6"/>
              </a:rPr>
              <a:t>https://github.com/python/mypy/issues/366</a:t>
            </a:r>
            <a:endParaRPr lang="en-US" sz="2400" dirty="0"/>
          </a:p>
          <a:p>
            <a:r>
              <a:rPr lang="en-US" sz="2400" dirty="0">
                <a:latin typeface="Times New Roman" pitchFamily="18" charset="0"/>
                <a:cs typeface="Times New Roman" pitchFamily="18" charset="0"/>
                <a:hlinkClick r:id="rId7"/>
              </a:rPr>
              <a:t>https://www.learnpython.org/en/Map%2C_Filter%2C_Reduce#:~:text=Map%2C%20Filter%2C%20and%20Reduce%20are,intricacies%20like%20loops%20and%20branching</a:t>
            </a:r>
            <a:r>
              <a:rPr lang="en-US" sz="2400"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10" y="50767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39281" y="103044"/>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1. Pure functions</a:t>
            </a:r>
            <a:endParaRPr sz="2563" dirty="0">
              <a:latin typeface="Arial"/>
              <a:cs typeface="Arial"/>
            </a:endParaRPr>
          </a:p>
        </p:txBody>
      </p:sp>
      <p:sp>
        <p:nvSpPr>
          <p:cNvPr id="27" name="object 20"/>
          <p:cNvSpPr/>
          <p:nvPr/>
        </p:nvSpPr>
        <p:spPr>
          <a:xfrm flipV="1">
            <a:off x="0" y="673548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30" name="object 12"/>
          <p:cNvSpPr txBox="1"/>
          <p:nvPr/>
        </p:nvSpPr>
        <p:spPr>
          <a:xfrm>
            <a:off x="174073" y="760876"/>
            <a:ext cx="11812590" cy="403957"/>
          </a:xfrm>
          <a:prstGeom prst="rect">
            <a:avLst/>
          </a:prstGeom>
        </p:spPr>
        <p:txBody>
          <a:bodyPr vert="horz" wrap="square" lIns="0" tIns="0" rIns="0" bIns="0" numCol="1" rtlCol="0">
            <a:spAutoFit/>
          </a:bodyPr>
          <a:lstStyle/>
          <a:p>
            <a:pPr fontAlgn="base">
              <a:lnSpc>
                <a:spcPct val="150000"/>
              </a:lnSpc>
            </a:pPr>
            <a:endParaRPr lang="en-US" sz="1750" dirty="0"/>
          </a:p>
        </p:txBody>
      </p:sp>
      <p:grpSp>
        <p:nvGrpSpPr>
          <p:cNvPr id="10" name="Group 27"/>
          <p:cNvGrpSpPr/>
          <p:nvPr/>
        </p:nvGrpSpPr>
        <p:grpSpPr>
          <a:xfrm>
            <a:off x="31953" y="558228"/>
            <a:ext cx="12105504" cy="6540902"/>
            <a:chOff x="152400" y="1253946"/>
            <a:chExt cx="9296400" cy="874319"/>
          </a:xfrm>
        </p:grpSpPr>
        <p:sp>
          <p:nvSpPr>
            <p:cNvPr id="11" name="Rectangle 10"/>
            <p:cNvSpPr/>
            <p:nvPr/>
          </p:nvSpPr>
          <p:spPr>
            <a:xfrm>
              <a:off x="152400" y="1253946"/>
              <a:ext cx="9296400" cy="82326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2" name="object 12"/>
            <p:cNvSpPr txBox="1"/>
            <p:nvPr/>
          </p:nvSpPr>
          <p:spPr>
            <a:xfrm>
              <a:off x="201008" y="1264318"/>
              <a:ext cx="9247791" cy="86394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Pure functions always return the same results when given the same inputs. Consequently, they have no side effects.</a:t>
              </a:r>
            </a:p>
            <a:p>
              <a:pPr marL="285750" indent="-285750" algn="just" fontAlgn="base">
                <a:lnSpc>
                  <a:spcPct val="150000"/>
                </a:lnSpc>
                <a:buFont typeface="Arial" panose="020B0604020202020204" pitchFamily="34" charset="0"/>
                <a:buChar char="•"/>
              </a:pPr>
              <a:r>
                <a:rPr lang="en-IN" sz="1750" dirty="0"/>
                <a:t>Properties of Pure functions are:</a:t>
              </a:r>
            </a:p>
            <a:p>
              <a:pPr marL="742950" lvl="1" indent="-285750" algn="just" fontAlgn="base">
                <a:lnSpc>
                  <a:spcPct val="150000"/>
                </a:lnSpc>
                <a:buFont typeface="Arial" panose="020B0604020202020204" pitchFamily="34" charset="0"/>
                <a:buChar char="•"/>
              </a:pPr>
              <a:r>
                <a:rPr lang="en-IN" sz="1750" dirty="0"/>
                <a:t>First, they always produce the same output for same arguments irrespective of anything else.</a:t>
              </a:r>
            </a:p>
            <a:p>
              <a:pPr marL="742950" lvl="1" indent="-285750" algn="just" fontAlgn="base">
                <a:lnSpc>
                  <a:spcPct val="150000"/>
                </a:lnSpc>
                <a:buFont typeface="Arial" panose="020B0604020202020204" pitchFamily="34" charset="0"/>
                <a:buChar char="•"/>
              </a:pPr>
              <a:r>
                <a:rPr lang="en-IN" sz="1750" dirty="0"/>
                <a:t>Secondly, they have no side-effects i.e. they do modify any argument or global variables or output something.</a:t>
              </a:r>
            </a:p>
            <a:p>
              <a:pPr marL="285750" lvl="1" indent="-285750" algn="just" fontAlgn="base">
                <a:lnSpc>
                  <a:spcPct val="150000"/>
                </a:lnSpc>
                <a:buFont typeface="Arial" panose="020B0604020202020204" pitchFamily="34" charset="0"/>
                <a:buChar char="•"/>
              </a:pPr>
              <a:r>
                <a:rPr lang="en-IN" sz="1750" dirty="0"/>
                <a:t>A simple example would be a function to receive a collection of numbers and expect it to increment each element of this collection.</a:t>
              </a:r>
            </a:p>
            <a:p>
              <a:pPr marL="285750" lvl="1" indent="-285750" algn="just" fontAlgn="base">
                <a:lnSpc>
                  <a:spcPct val="150000"/>
                </a:lnSpc>
                <a:buFont typeface="Arial" panose="020B0604020202020204" pitchFamily="34" charset="0"/>
                <a:buChar char="•"/>
              </a:pPr>
              <a:r>
                <a:rPr lang="en-IN" sz="1750" dirty="0"/>
                <a:t>We receive the numbers collection, use map with the</a:t>
              </a:r>
              <a:r>
                <a:rPr lang="en-IN" sz="1750" b="1" i="1" dirty="0"/>
                <a:t> </a:t>
              </a:r>
              <a:r>
                <a:rPr lang="en-IN" sz="1750" b="1" i="1" dirty="0" err="1"/>
                <a:t>inc</a:t>
              </a:r>
              <a:r>
                <a:rPr lang="en-IN" sz="1750" b="1" i="1" dirty="0"/>
                <a:t> </a:t>
              </a:r>
              <a:r>
                <a:rPr lang="en-IN" sz="1750" dirty="0"/>
                <a:t>function to increment each number, and return a new list of incremented numbers.</a:t>
              </a:r>
            </a:p>
            <a:p>
              <a:pPr marL="0" lvl="1" fontAlgn="base">
                <a:lnSpc>
                  <a:spcPct val="150000"/>
                </a:lnSpc>
              </a:pPr>
              <a:r>
                <a:rPr lang="en-IN" sz="1750" dirty="0"/>
                <a:t>Example:</a:t>
              </a:r>
            </a:p>
            <a:p>
              <a:pPr marL="0" lvl="1" fontAlgn="base"/>
              <a:r>
                <a:rPr lang="en-IN" sz="1750" dirty="0"/>
                <a:t>	def </a:t>
              </a:r>
              <a:r>
                <a:rPr lang="en-IN" sz="1750" dirty="0" err="1"/>
                <a:t>inc</a:t>
              </a:r>
              <a:r>
                <a:rPr lang="en-IN" sz="1750" dirty="0"/>
                <a:t>(x):						Note : Function involving Reading files, </a:t>
              </a:r>
            </a:p>
            <a:p>
              <a:pPr marL="0" lvl="1" fontAlgn="base"/>
              <a:r>
                <a:rPr lang="en-IN" sz="1750" dirty="0"/>
                <a:t>		return x+1			 	using global data, random numbers are impure functions</a:t>
              </a:r>
            </a:p>
            <a:p>
              <a:pPr marL="0" lvl="1" fontAlgn="base"/>
              <a:r>
                <a:rPr lang="en-IN" sz="1750" dirty="0"/>
                <a:t>	list=[8,3,7,5,2,6]</a:t>
              </a:r>
            </a:p>
            <a:p>
              <a:pPr marL="0" lvl="1" fontAlgn="base"/>
              <a:r>
                <a:rPr lang="en-IN" sz="1750" dirty="0"/>
                <a:t>	x=map(</a:t>
              </a:r>
              <a:r>
                <a:rPr lang="en-IN" sz="1750" dirty="0" err="1"/>
                <a:t>inc,list</a:t>
              </a:r>
              <a:r>
                <a:rPr lang="en-IN" sz="1750" dirty="0"/>
                <a:t>)   #print(list)</a:t>
              </a:r>
            </a:p>
            <a:p>
              <a:pPr marL="0" lvl="1" fontAlgn="base"/>
              <a:r>
                <a:rPr lang="en-IN" sz="1750" dirty="0"/>
                <a:t>	print(x)</a:t>
              </a:r>
            </a:p>
            <a:p>
              <a:pPr marL="0" lvl="1" algn="just" fontAlgn="base">
                <a:lnSpc>
                  <a:spcPct val="150000"/>
                </a:lnSpc>
              </a:pPr>
              <a:r>
                <a:rPr lang="en-IN" sz="1750" b="1" dirty="0"/>
                <a:t>Note: </a:t>
              </a:r>
              <a:r>
                <a:rPr lang="en-IN" sz="1750" dirty="0"/>
                <a:t>if a function relies on the global variable or class member’s data, then it is not pure. And in such cases, the return value of that function is not entirely dependent on the list of arguments received as input and can also have side effects. </a:t>
              </a:r>
            </a:p>
            <a:p>
              <a:pPr marL="0" lvl="1" algn="just" fontAlgn="base">
                <a:lnSpc>
                  <a:spcPct val="150000"/>
                </a:lnSpc>
              </a:pPr>
              <a:r>
                <a:rPr lang="en-IN" sz="1750" dirty="0"/>
                <a:t>A side effect is a change in the state of an application that is observable outside the called function other than its return value</a:t>
              </a:r>
            </a:p>
            <a:p>
              <a:pPr marL="0" lvl="1" fontAlgn="base"/>
              <a:endParaRPr lang="en-IN" sz="1750" dirty="0"/>
            </a:p>
          </p:txBody>
        </p:sp>
      </p:grpSp>
      <p:pic>
        <p:nvPicPr>
          <p:cNvPr id="2" name="Picture 1"/>
          <p:cNvPicPr>
            <a:picLocks noChangeAspect="1"/>
          </p:cNvPicPr>
          <p:nvPr/>
        </p:nvPicPr>
        <p:blipFill>
          <a:blip r:embed="rId3"/>
          <a:stretch>
            <a:fillRect/>
          </a:stretch>
        </p:blipFill>
        <p:spPr>
          <a:xfrm>
            <a:off x="3721275" y="3946990"/>
            <a:ext cx="2711500" cy="1593198"/>
          </a:xfrm>
          <a:prstGeom prst="rect">
            <a:avLst/>
          </a:prstGeom>
        </p:spPr>
      </p:pic>
    </p:spTree>
    <p:extLst>
      <p:ext uri="{BB962C8B-B14F-4D97-AF65-F5344CB8AC3E}">
        <p14:creationId xmlns:p14="http://schemas.microsoft.com/office/powerpoint/2010/main" val="3674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2" y="44591"/>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2. Recursion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571732"/>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IN" sz="1750" dirty="0"/>
                <a:t>In the functional programming paradigm, there is no for and while loops. Instead, functional programming languages rely on recursion for iteration. Recursion is implemented using recursive functions, which repetitively call themselves until the base case is reached.</a:t>
              </a:r>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r>
                <a:rPr lang="en-IN" sz="1750" dirty="0"/>
                <a:t>The above code performs recursion task as the loop by calling itself with a new start and a new accumulator.</a:t>
              </a:r>
            </a:p>
            <a:p>
              <a:pPr marL="357188" indent="-357188" algn="just" fontAlgn="base">
                <a:lnSpc>
                  <a:spcPct val="150000"/>
                </a:lnSpc>
                <a:buFont typeface="Arial" panose="020B0604020202020204" pitchFamily="34" charset="0"/>
                <a:buChar char="•"/>
              </a:pPr>
              <a:endParaRPr lang="en-US" sz="1750" dirty="0"/>
            </a:p>
          </p:txBody>
        </p:sp>
      </p:grpSp>
      <p:pic>
        <p:nvPicPr>
          <p:cNvPr id="4" name="Picture 3"/>
          <p:cNvPicPr>
            <a:picLocks noChangeAspect="1"/>
          </p:cNvPicPr>
          <p:nvPr/>
        </p:nvPicPr>
        <p:blipFill rotWithShape="1">
          <a:blip r:embed="rId3"/>
          <a:srcRect b="27441"/>
          <a:stretch/>
        </p:blipFill>
        <p:spPr>
          <a:xfrm>
            <a:off x="2332550" y="1737511"/>
            <a:ext cx="7877505" cy="1920089"/>
          </a:xfrm>
          <a:prstGeom prst="rect">
            <a:avLst/>
          </a:prstGeom>
        </p:spPr>
      </p:pic>
    </p:spTree>
    <p:extLst>
      <p:ext uri="{BB962C8B-B14F-4D97-AF65-F5344CB8AC3E}">
        <p14:creationId xmlns:p14="http://schemas.microsoft.com/office/powerpoint/2010/main" val="15920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2" y="44591"/>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Referential transparency</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800424"/>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IN" sz="1750" dirty="0"/>
                <a:t>An expression is said to be referentially transparent if it can be replaced with its corresponding value without changing the program's behaviour. As a result, evaluating a referentially transparent function gives the same value for fixed arguments. If a function consistently yields the same result for the same input, it is referentially transparent.</a:t>
              </a:r>
            </a:p>
            <a:p>
              <a:pPr marL="357188" indent="-357188" algn="just" fontAlgn="base">
                <a:lnSpc>
                  <a:spcPct val="150000"/>
                </a:lnSpc>
                <a:buFont typeface="Arial" panose="020B0604020202020204" pitchFamily="34" charset="0"/>
                <a:buChar char="•"/>
              </a:pPr>
              <a:r>
                <a:rPr lang="en-IN" sz="1750" dirty="0"/>
                <a:t>Functional programs don’t have any assignment statements. For storing additional values in a program developed using functional programming, new variables must be defined. State of a variable in such a program is constant at any moment in time</a:t>
              </a:r>
            </a:p>
            <a:p>
              <a:pPr marL="357188" indent="-357188" algn="just" fontAlgn="base">
                <a:lnSpc>
                  <a:spcPct val="150000"/>
                </a:lnSpc>
                <a:buFont typeface="Arial" panose="020B0604020202020204" pitchFamily="34" charset="0"/>
                <a:buChar char="•"/>
              </a:pPr>
              <a:endParaRPr lang="en-IN" sz="1750" dirty="0"/>
            </a:p>
            <a:p>
              <a:pPr marL="814388" lvl="1" indent="-357188" algn="just" fontAlgn="base">
                <a:lnSpc>
                  <a:spcPct val="150000"/>
                </a:lnSpc>
                <a:buFont typeface="Arial" panose="020B0604020202020204" pitchFamily="34" charset="0"/>
                <a:buChar char="•"/>
              </a:pPr>
              <a:r>
                <a:rPr lang="en-IN" sz="1750" dirty="0"/>
                <a:t>pure function + immutable date = referential transparency</a:t>
              </a:r>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endParaRPr lang="en-IN" sz="1750" dirty="0"/>
            </a:p>
            <a:p>
              <a:pPr marL="357188" indent="-357188" algn="just" fontAlgn="base">
                <a:lnSpc>
                  <a:spcPct val="150000"/>
                </a:lnSpc>
                <a:buFont typeface="Arial" panose="020B0604020202020204" pitchFamily="34" charset="0"/>
                <a:buChar char="•"/>
              </a:pPr>
              <a:r>
                <a:rPr lang="en-IN" sz="1750" dirty="0"/>
                <a:t>Let’s implement a square function:</a:t>
              </a:r>
            </a:p>
            <a:p>
              <a:pPr marL="814388" lvl="1" indent="-357188" algn="just" fontAlgn="base">
                <a:lnSpc>
                  <a:spcPct val="150000"/>
                </a:lnSpc>
                <a:buFont typeface="Arial" panose="020B0604020202020204" pitchFamily="34" charset="0"/>
                <a:buChar char="•"/>
              </a:pPr>
              <a:r>
                <a:rPr lang="en-IN" sz="1750" dirty="0"/>
                <a:t>This (pure) function will always have the same output, given the same input.</a:t>
              </a:r>
            </a:p>
            <a:p>
              <a:pPr marL="814388" lvl="1" indent="-357188" algn="just" fontAlgn="base">
                <a:lnSpc>
                  <a:spcPct val="150000"/>
                </a:lnSpc>
                <a:buFont typeface="Arial" panose="020B0604020202020204" pitchFamily="34" charset="0"/>
                <a:buChar char="•"/>
              </a:pPr>
              <a:r>
                <a:rPr lang="en-IN" sz="1750" dirty="0"/>
                <a:t>Passing “2” as a parameter of the square function will always returns 4. So now we can replace the (square 2) with 4.</a:t>
              </a:r>
              <a:endParaRPr lang="en-US" sz="1750" dirty="0"/>
            </a:p>
          </p:txBody>
        </p:sp>
      </p:grpSp>
      <p:pic>
        <p:nvPicPr>
          <p:cNvPr id="4" name="Picture 3"/>
          <p:cNvPicPr>
            <a:picLocks noChangeAspect="1"/>
          </p:cNvPicPr>
          <p:nvPr/>
        </p:nvPicPr>
        <p:blipFill>
          <a:blip r:embed="rId3"/>
          <a:stretch>
            <a:fillRect/>
          </a:stretch>
        </p:blipFill>
        <p:spPr>
          <a:xfrm>
            <a:off x="6717646" y="2727756"/>
            <a:ext cx="4900613" cy="2788032"/>
          </a:xfrm>
          <a:prstGeom prst="rect">
            <a:avLst/>
          </a:prstGeom>
        </p:spPr>
      </p:pic>
    </p:spTree>
    <p:extLst>
      <p:ext uri="{BB962C8B-B14F-4D97-AF65-F5344CB8AC3E}">
        <p14:creationId xmlns:p14="http://schemas.microsoft.com/office/powerpoint/2010/main" val="4066250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2949</TotalTime>
  <Words>6637</Words>
  <Application>Microsoft Office PowerPoint</Application>
  <PresentationFormat>Widescreen</PresentationFormat>
  <Paragraphs>651</Paragraphs>
  <Slides>61</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Calibri Light</vt:lpstr>
      <vt:lpstr>Candara</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Dependent Types Paradigms</vt:lpstr>
      <vt:lpstr>Dependent Types Paradigms </vt:lpstr>
      <vt:lpstr>Introduction</vt:lpstr>
      <vt:lpstr>What is correctness?</vt:lpstr>
      <vt:lpstr>What is Type?</vt:lpstr>
      <vt:lpstr>Introductions</vt:lpstr>
      <vt:lpstr>Dependent Type Example</vt:lpstr>
      <vt:lpstr>Elements of dependent types</vt:lpstr>
      <vt:lpstr>Formal definition </vt:lpstr>
      <vt:lpstr>Formal definition </vt:lpstr>
      <vt:lpstr>Pseudo-code</vt:lpstr>
      <vt:lpstr>Python Simple Example</vt:lpstr>
      <vt:lpstr>Dependent Type </vt:lpstr>
      <vt:lpstr>Python Example</vt:lpstr>
      <vt:lpstr>A first example: classifying vehicles by power source IDRIS Exampl</vt:lpstr>
      <vt:lpstr>Listing 2 Reading and updating properties of Vehicle    wheels : Vehicle power -&gt; Nat                  ❶   wheels Bicycle = 2 wheels (Car fuel) = 4 wheels (Bus fuel) = 4     refuel : Vehicle Petrol -&gt; Vehicle Petrol      ❷  refuel (Car fuel) = Car 100 refuel (Bus fuel) = Bus 200      ❶Use a type variable, power, because this function works for all possible vehicle types. ❷   Refueling only makes sense for vehicles that carry fuel. Restrict the input and output type to Vehicle Petrol. </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Dr. P. Balaji Srikaanth</cp:lastModifiedBy>
  <cp:revision>50</cp:revision>
  <dcterms:created xsi:type="dcterms:W3CDTF">2020-01-30T13:27:29Z</dcterms:created>
  <dcterms:modified xsi:type="dcterms:W3CDTF">2023-04-06T10:14:21Z</dcterms:modified>
</cp:coreProperties>
</file>