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5" r:id="rId9"/>
    <p:sldId id="267" r:id="rId10"/>
    <p:sldId id="269" r:id="rId11"/>
    <p:sldId id="270" r:id="rId12"/>
    <p:sldId id="271" r:id="rId13"/>
    <p:sldId id="30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1" autoAdjust="0"/>
    <p:restoredTop sz="94660"/>
  </p:normalViewPr>
  <p:slideViewPr>
    <p:cSldViewPr snapToGrid="0">
      <p:cViewPr>
        <p:scale>
          <a:sx n="96" d="100"/>
          <a:sy n="96" d="100"/>
        </p:scale>
        <p:origin x="-134"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BD61E1-D521-4A6B-B062-BB019EA03E93}" type="datetimeFigureOut">
              <a:rPr lang="en-IN" smtClean="0"/>
              <a:t>10-08-2022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797009-D4BF-406C-BA5D-FF879CE2DFE7}" type="slidenum">
              <a:rPr lang="en-IN" smtClean="0"/>
              <a:t>‹#›</a:t>
            </a:fld>
            <a:endParaRPr lang="en-IN"/>
          </a:p>
        </p:txBody>
      </p:sp>
    </p:spTree>
    <p:extLst>
      <p:ext uri="{BB962C8B-B14F-4D97-AF65-F5344CB8AC3E}">
        <p14:creationId xmlns:p14="http://schemas.microsoft.com/office/powerpoint/2010/main" val="2626570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B64BA7-C168-4729-B9A5-F76E07215C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71148855-0E91-4186-820C-ACD0877BB7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F60BA979-FBF6-47D2-841B-9C1A1BF4E7E2}"/>
              </a:ext>
            </a:extLst>
          </p:cNvPr>
          <p:cNvSpPr>
            <a:spLocks noGrp="1"/>
          </p:cNvSpPr>
          <p:nvPr>
            <p:ph type="dt" sz="half" idx="10"/>
          </p:nvPr>
        </p:nvSpPr>
        <p:spPr/>
        <p:txBody>
          <a:bodyPr/>
          <a:lstStyle/>
          <a:p>
            <a:fld id="{18E55A4B-8C9D-4F3A-B3AE-53930C819AD9}" type="datetimeFigureOut">
              <a:rPr lang="en-IN" smtClean="0"/>
              <a:t>10-08-2022</a:t>
            </a:fld>
            <a:endParaRPr lang="en-IN"/>
          </a:p>
        </p:txBody>
      </p:sp>
      <p:sp>
        <p:nvSpPr>
          <p:cNvPr id="5" name="Footer Placeholder 4">
            <a:extLst>
              <a:ext uri="{FF2B5EF4-FFF2-40B4-BE49-F238E27FC236}">
                <a16:creationId xmlns:a16="http://schemas.microsoft.com/office/drawing/2014/main" xmlns="" id="{AC5F35AF-5A3E-49D1-AA93-028AC40C20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4233BA6E-5973-48CD-9F9A-2C94E2C7604D}"/>
              </a:ext>
            </a:extLst>
          </p:cNvPr>
          <p:cNvSpPr>
            <a:spLocks noGrp="1"/>
          </p:cNvSpPr>
          <p:nvPr>
            <p:ph type="sldNum" sz="quarter" idx="12"/>
          </p:nvPr>
        </p:nvSpPr>
        <p:spPr/>
        <p:txBody>
          <a:bodyPr/>
          <a:lstStyle/>
          <a:p>
            <a:fld id="{5DA54C7A-2C09-4F76-8F83-0352A2D4D9D6}" type="slidenum">
              <a:rPr lang="en-IN" smtClean="0"/>
              <a:t>‹#›</a:t>
            </a:fld>
            <a:endParaRPr lang="en-IN"/>
          </a:p>
        </p:txBody>
      </p:sp>
    </p:spTree>
    <p:extLst>
      <p:ext uri="{BB962C8B-B14F-4D97-AF65-F5344CB8AC3E}">
        <p14:creationId xmlns:p14="http://schemas.microsoft.com/office/powerpoint/2010/main" val="919456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E87BF1-1FFC-42D1-90BD-ED2C016923F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E90BFED7-3212-4559-BB64-E4BE8498E0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5A883DDB-72FC-40B0-9FA7-B12B1453C4D0}"/>
              </a:ext>
            </a:extLst>
          </p:cNvPr>
          <p:cNvSpPr>
            <a:spLocks noGrp="1"/>
          </p:cNvSpPr>
          <p:nvPr>
            <p:ph type="dt" sz="half" idx="10"/>
          </p:nvPr>
        </p:nvSpPr>
        <p:spPr/>
        <p:txBody>
          <a:bodyPr/>
          <a:lstStyle/>
          <a:p>
            <a:fld id="{18E55A4B-8C9D-4F3A-B3AE-53930C819AD9}" type="datetimeFigureOut">
              <a:rPr lang="en-IN" smtClean="0"/>
              <a:t>10-08-2022</a:t>
            </a:fld>
            <a:endParaRPr lang="en-IN"/>
          </a:p>
        </p:txBody>
      </p:sp>
      <p:sp>
        <p:nvSpPr>
          <p:cNvPr id="5" name="Footer Placeholder 4">
            <a:extLst>
              <a:ext uri="{FF2B5EF4-FFF2-40B4-BE49-F238E27FC236}">
                <a16:creationId xmlns:a16="http://schemas.microsoft.com/office/drawing/2014/main" xmlns="" id="{5D519F3F-AA93-4B6A-8346-42C017CCB7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1FD78947-E50A-4A40-A883-371ED9B18C13}"/>
              </a:ext>
            </a:extLst>
          </p:cNvPr>
          <p:cNvSpPr>
            <a:spLocks noGrp="1"/>
          </p:cNvSpPr>
          <p:nvPr>
            <p:ph type="sldNum" sz="quarter" idx="12"/>
          </p:nvPr>
        </p:nvSpPr>
        <p:spPr/>
        <p:txBody>
          <a:bodyPr/>
          <a:lstStyle/>
          <a:p>
            <a:fld id="{5DA54C7A-2C09-4F76-8F83-0352A2D4D9D6}" type="slidenum">
              <a:rPr lang="en-IN" smtClean="0"/>
              <a:t>‹#›</a:t>
            </a:fld>
            <a:endParaRPr lang="en-IN"/>
          </a:p>
        </p:txBody>
      </p:sp>
    </p:spTree>
    <p:extLst>
      <p:ext uri="{BB962C8B-B14F-4D97-AF65-F5344CB8AC3E}">
        <p14:creationId xmlns:p14="http://schemas.microsoft.com/office/powerpoint/2010/main" val="4124186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6A67ED25-486A-4BEF-B95F-FD15ECF6C91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FEC7CB8A-3456-4E1E-97EE-78654B49E8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32AE2899-EB0F-4E02-9EAD-93F839C062C7}"/>
              </a:ext>
            </a:extLst>
          </p:cNvPr>
          <p:cNvSpPr>
            <a:spLocks noGrp="1"/>
          </p:cNvSpPr>
          <p:nvPr>
            <p:ph type="dt" sz="half" idx="10"/>
          </p:nvPr>
        </p:nvSpPr>
        <p:spPr/>
        <p:txBody>
          <a:bodyPr/>
          <a:lstStyle/>
          <a:p>
            <a:fld id="{18E55A4B-8C9D-4F3A-B3AE-53930C819AD9}" type="datetimeFigureOut">
              <a:rPr lang="en-IN" smtClean="0"/>
              <a:t>10-08-2022</a:t>
            </a:fld>
            <a:endParaRPr lang="en-IN"/>
          </a:p>
        </p:txBody>
      </p:sp>
      <p:sp>
        <p:nvSpPr>
          <p:cNvPr id="5" name="Footer Placeholder 4">
            <a:extLst>
              <a:ext uri="{FF2B5EF4-FFF2-40B4-BE49-F238E27FC236}">
                <a16:creationId xmlns:a16="http://schemas.microsoft.com/office/drawing/2014/main" xmlns="" id="{3A9A01C4-717D-4500-8C37-CB81BEFFD0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33EED6A0-85AC-492D-B5C3-AC05A5424C33}"/>
              </a:ext>
            </a:extLst>
          </p:cNvPr>
          <p:cNvSpPr>
            <a:spLocks noGrp="1"/>
          </p:cNvSpPr>
          <p:nvPr>
            <p:ph type="sldNum" sz="quarter" idx="12"/>
          </p:nvPr>
        </p:nvSpPr>
        <p:spPr/>
        <p:txBody>
          <a:bodyPr/>
          <a:lstStyle/>
          <a:p>
            <a:fld id="{5DA54C7A-2C09-4F76-8F83-0352A2D4D9D6}" type="slidenum">
              <a:rPr lang="en-IN" smtClean="0"/>
              <a:t>‹#›</a:t>
            </a:fld>
            <a:endParaRPr lang="en-IN"/>
          </a:p>
        </p:txBody>
      </p:sp>
    </p:spTree>
    <p:extLst>
      <p:ext uri="{BB962C8B-B14F-4D97-AF65-F5344CB8AC3E}">
        <p14:creationId xmlns:p14="http://schemas.microsoft.com/office/powerpoint/2010/main" val="4758402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endParaRPr lang="en-MY"/>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p:cNvSpPr>
            <a:spLocks noGrp="1"/>
          </p:cNvSpPr>
          <p:nvPr>
            <p:ph sz="half" idx="2"/>
          </p:nvPr>
        </p:nvSpPr>
        <p:spPr>
          <a:xfrm>
            <a:off x="6197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Rectangle 4">
            <a:extLst>
              <a:ext uri="{FF2B5EF4-FFF2-40B4-BE49-F238E27FC236}">
                <a16:creationId xmlns:a16="http://schemas.microsoft.com/office/drawing/2014/main" xmlns="" id="{3F6B6ACF-C58F-48AF-A321-7C999244CDB6}"/>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xmlns="" id="{64E50B9D-2222-473B-A4CA-37F7FF4FF70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xmlns="" id="{52EF2FD2-A8A4-4916-B5A6-11080E16F75D}"/>
              </a:ext>
            </a:extLst>
          </p:cNvPr>
          <p:cNvSpPr>
            <a:spLocks noGrp="1" noChangeArrowheads="1"/>
          </p:cNvSpPr>
          <p:nvPr>
            <p:ph type="sldNum" sz="quarter" idx="12"/>
          </p:nvPr>
        </p:nvSpPr>
        <p:spPr>
          <a:ln/>
        </p:spPr>
        <p:txBody>
          <a:bodyPr/>
          <a:lstStyle>
            <a:lvl1pPr>
              <a:defRPr/>
            </a:lvl1pPr>
          </a:lstStyle>
          <a:p>
            <a:pPr>
              <a:defRPr/>
            </a:pPr>
            <a:fld id="{7DD5EAF3-6854-4F8A-AE16-69E4BC6ECBCF}" type="slidenum">
              <a:rPr lang="en-US" altLang="en-US"/>
              <a:pPr>
                <a:defRPr/>
              </a:pPr>
              <a:t>‹#›</a:t>
            </a:fld>
            <a:endParaRPr lang="en-US" altLang="en-US"/>
          </a:p>
        </p:txBody>
      </p:sp>
    </p:spTree>
    <p:extLst>
      <p:ext uri="{BB962C8B-B14F-4D97-AF65-F5344CB8AC3E}">
        <p14:creationId xmlns:p14="http://schemas.microsoft.com/office/powerpoint/2010/main" val="636041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34AA60-A997-49B5-8A40-5369FD7AE59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F3D42CF8-6C18-4787-8CD4-B5B8F24999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681B9F4F-D663-44F5-9E7C-D4B8223308A6}"/>
              </a:ext>
            </a:extLst>
          </p:cNvPr>
          <p:cNvSpPr>
            <a:spLocks noGrp="1"/>
          </p:cNvSpPr>
          <p:nvPr>
            <p:ph type="dt" sz="half" idx="10"/>
          </p:nvPr>
        </p:nvSpPr>
        <p:spPr/>
        <p:txBody>
          <a:bodyPr/>
          <a:lstStyle/>
          <a:p>
            <a:fld id="{18E55A4B-8C9D-4F3A-B3AE-53930C819AD9}" type="datetimeFigureOut">
              <a:rPr lang="en-IN" smtClean="0"/>
              <a:t>10-08-2022</a:t>
            </a:fld>
            <a:endParaRPr lang="en-IN"/>
          </a:p>
        </p:txBody>
      </p:sp>
      <p:sp>
        <p:nvSpPr>
          <p:cNvPr id="5" name="Footer Placeholder 4">
            <a:extLst>
              <a:ext uri="{FF2B5EF4-FFF2-40B4-BE49-F238E27FC236}">
                <a16:creationId xmlns:a16="http://schemas.microsoft.com/office/drawing/2014/main" xmlns="" id="{AA140561-79C9-4D51-B217-469A812F1C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91D1AA2-D068-43DA-AE61-99FF4BDCEBF4}"/>
              </a:ext>
            </a:extLst>
          </p:cNvPr>
          <p:cNvSpPr>
            <a:spLocks noGrp="1"/>
          </p:cNvSpPr>
          <p:nvPr>
            <p:ph type="sldNum" sz="quarter" idx="12"/>
          </p:nvPr>
        </p:nvSpPr>
        <p:spPr/>
        <p:txBody>
          <a:bodyPr/>
          <a:lstStyle/>
          <a:p>
            <a:fld id="{5DA54C7A-2C09-4F76-8F83-0352A2D4D9D6}" type="slidenum">
              <a:rPr lang="en-IN" smtClean="0"/>
              <a:t>‹#›</a:t>
            </a:fld>
            <a:endParaRPr lang="en-IN"/>
          </a:p>
        </p:txBody>
      </p:sp>
    </p:spTree>
    <p:extLst>
      <p:ext uri="{BB962C8B-B14F-4D97-AF65-F5344CB8AC3E}">
        <p14:creationId xmlns:p14="http://schemas.microsoft.com/office/powerpoint/2010/main" val="95229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702511-7B9D-4F32-97D6-CEF4C3219A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DF46EBE0-EA66-41D8-BCED-9BFAD96D51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8BF308A5-D1C1-4726-BE5D-E7978D34B4F7}"/>
              </a:ext>
            </a:extLst>
          </p:cNvPr>
          <p:cNvSpPr>
            <a:spLocks noGrp="1"/>
          </p:cNvSpPr>
          <p:nvPr>
            <p:ph type="dt" sz="half" idx="10"/>
          </p:nvPr>
        </p:nvSpPr>
        <p:spPr/>
        <p:txBody>
          <a:bodyPr/>
          <a:lstStyle/>
          <a:p>
            <a:fld id="{18E55A4B-8C9D-4F3A-B3AE-53930C819AD9}" type="datetimeFigureOut">
              <a:rPr lang="en-IN" smtClean="0"/>
              <a:t>10-08-2022</a:t>
            </a:fld>
            <a:endParaRPr lang="en-IN"/>
          </a:p>
        </p:txBody>
      </p:sp>
      <p:sp>
        <p:nvSpPr>
          <p:cNvPr id="5" name="Footer Placeholder 4">
            <a:extLst>
              <a:ext uri="{FF2B5EF4-FFF2-40B4-BE49-F238E27FC236}">
                <a16:creationId xmlns:a16="http://schemas.microsoft.com/office/drawing/2014/main" xmlns="" id="{6D907C4B-B891-4D02-B0AF-C50C1DF09C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3BD5D6AD-F003-4F39-AE0C-237948F1E9FE}"/>
              </a:ext>
            </a:extLst>
          </p:cNvPr>
          <p:cNvSpPr>
            <a:spLocks noGrp="1"/>
          </p:cNvSpPr>
          <p:nvPr>
            <p:ph type="sldNum" sz="quarter" idx="12"/>
          </p:nvPr>
        </p:nvSpPr>
        <p:spPr/>
        <p:txBody>
          <a:bodyPr/>
          <a:lstStyle/>
          <a:p>
            <a:fld id="{5DA54C7A-2C09-4F76-8F83-0352A2D4D9D6}" type="slidenum">
              <a:rPr lang="en-IN" smtClean="0"/>
              <a:t>‹#›</a:t>
            </a:fld>
            <a:endParaRPr lang="en-IN"/>
          </a:p>
        </p:txBody>
      </p:sp>
    </p:spTree>
    <p:extLst>
      <p:ext uri="{BB962C8B-B14F-4D97-AF65-F5344CB8AC3E}">
        <p14:creationId xmlns:p14="http://schemas.microsoft.com/office/powerpoint/2010/main" val="1263908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CBEC78-E17D-4FF9-9485-56398F25E99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C40D752D-F42A-45C8-BE8F-E0CB08FCC8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B6A06D98-9485-44E2-8B31-783F6A9597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A9D8E11A-279D-4845-BF5E-A14D6E6B9954}"/>
              </a:ext>
            </a:extLst>
          </p:cNvPr>
          <p:cNvSpPr>
            <a:spLocks noGrp="1"/>
          </p:cNvSpPr>
          <p:nvPr>
            <p:ph type="dt" sz="half" idx="10"/>
          </p:nvPr>
        </p:nvSpPr>
        <p:spPr/>
        <p:txBody>
          <a:bodyPr/>
          <a:lstStyle/>
          <a:p>
            <a:fld id="{18E55A4B-8C9D-4F3A-B3AE-53930C819AD9}" type="datetimeFigureOut">
              <a:rPr lang="en-IN" smtClean="0"/>
              <a:t>10-08-2022</a:t>
            </a:fld>
            <a:endParaRPr lang="en-IN"/>
          </a:p>
        </p:txBody>
      </p:sp>
      <p:sp>
        <p:nvSpPr>
          <p:cNvPr id="6" name="Footer Placeholder 5">
            <a:extLst>
              <a:ext uri="{FF2B5EF4-FFF2-40B4-BE49-F238E27FC236}">
                <a16:creationId xmlns:a16="http://schemas.microsoft.com/office/drawing/2014/main" xmlns="" id="{051CD8F8-A565-469E-A565-43F1DAEC9EA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FF9B0848-C622-4D02-BB04-92460BD3972D}"/>
              </a:ext>
            </a:extLst>
          </p:cNvPr>
          <p:cNvSpPr>
            <a:spLocks noGrp="1"/>
          </p:cNvSpPr>
          <p:nvPr>
            <p:ph type="sldNum" sz="quarter" idx="12"/>
          </p:nvPr>
        </p:nvSpPr>
        <p:spPr/>
        <p:txBody>
          <a:bodyPr/>
          <a:lstStyle/>
          <a:p>
            <a:fld id="{5DA54C7A-2C09-4F76-8F83-0352A2D4D9D6}" type="slidenum">
              <a:rPr lang="en-IN" smtClean="0"/>
              <a:t>‹#›</a:t>
            </a:fld>
            <a:endParaRPr lang="en-IN"/>
          </a:p>
        </p:txBody>
      </p:sp>
    </p:spTree>
    <p:extLst>
      <p:ext uri="{BB962C8B-B14F-4D97-AF65-F5344CB8AC3E}">
        <p14:creationId xmlns:p14="http://schemas.microsoft.com/office/powerpoint/2010/main" val="2376575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5F15CA-5EB6-4870-A6E1-B9C32BDC1CD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DC92554C-49E8-45BE-9877-73D87454AF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227545FA-A265-4B8F-B63D-07E8B39294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598F23A2-1BAF-480E-8B24-2E2DB16C01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BB6376CD-1001-424F-8DEC-EFB66DAB78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535C8DDE-F7B6-4498-8042-05853623D666}"/>
              </a:ext>
            </a:extLst>
          </p:cNvPr>
          <p:cNvSpPr>
            <a:spLocks noGrp="1"/>
          </p:cNvSpPr>
          <p:nvPr>
            <p:ph type="dt" sz="half" idx="10"/>
          </p:nvPr>
        </p:nvSpPr>
        <p:spPr/>
        <p:txBody>
          <a:bodyPr/>
          <a:lstStyle/>
          <a:p>
            <a:fld id="{18E55A4B-8C9D-4F3A-B3AE-53930C819AD9}" type="datetimeFigureOut">
              <a:rPr lang="en-IN" smtClean="0"/>
              <a:t>10-08-2022</a:t>
            </a:fld>
            <a:endParaRPr lang="en-IN"/>
          </a:p>
        </p:txBody>
      </p:sp>
      <p:sp>
        <p:nvSpPr>
          <p:cNvPr id="8" name="Footer Placeholder 7">
            <a:extLst>
              <a:ext uri="{FF2B5EF4-FFF2-40B4-BE49-F238E27FC236}">
                <a16:creationId xmlns:a16="http://schemas.microsoft.com/office/drawing/2014/main" xmlns="" id="{72DE2426-FE34-4BC7-A485-647590757D9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0F55128F-67B2-40A9-934D-2E8C8726004F}"/>
              </a:ext>
            </a:extLst>
          </p:cNvPr>
          <p:cNvSpPr>
            <a:spLocks noGrp="1"/>
          </p:cNvSpPr>
          <p:nvPr>
            <p:ph type="sldNum" sz="quarter" idx="12"/>
          </p:nvPr>
        </p:nvSpPr>
        <p:spPr/>
        <p:txBody>
          <a:bodyPr/>
          <a:lstStyle/>
          <a:p>
            <a:fld id="{5DA54C7A-2C09-4F76-8F83-0352A2D4D9D6}" type="slidenum">
              <a:rPr lang="en-IN" smtClean="0"/>
              <a:t>‹#›</a:t>
            </a:fld>
            <a:endParaRPr lang="en-IN"/>
          </a:p>
        </p:txBody>
      </p:sp>
    </p:spTree>
    <p:extLst>
      <p:ext uri="{BB962C8B-B14F-4D97-AF65-F5344CB8AC3E}">
        <p14:creationId xmlns:p14="http://schemas.microsoft.com/office/powerpoint/2010/main" val="1246314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34BBBF-38F7-41D7-B548-293D7CC8756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0763ACE5-7EE8-403F-AD22-B2454B3AAC9C}"/>
              </a:ext>
            </a:extLst>
          </p:cNvPr>
          <p:cNvSpPr>
            <a:spLocks noGrp="1"/>
          </p:cNvSpPr>
          <p:nvPr>
            <p:ph type="dt" sz="half" idx="10"/>
          </p:nvPr>
        </p:nvSpPr>
        <p:spPr/>
        <p:txBody>
          <a:bodyPr/>
          <a:lstStyle/>
          <a:p>
            <a:fld id="{18E55A4B-8C9D-4F3A-B3AE-53930C819AD9}" type="datetimeFigureOut">
              <a:rPr lang="en-IN" smtClean="0"/>
              <a:t>10-08-2022</a:t>
            </a:fld>
            <a:endParaRPr lang="en-IN"/>
          </a:p>
        </p:txBody>
      </p:sp>
      <p:sp>
        <p:nvSpPr>
          <p:cNvPr id="4" name="Footer Placeholder 3">
            <a:extLst>
              <a:ext uri="{FF2B5EF4-FFF2-40B4-BE49-F238E27FC236}">
                <a16:creationId xmlns:a16="http://schemas.microsoft.com/office/drawing/2014/main" xmlns="" id="{95304580-A450-4C06-B249-7E1A11107A4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39687150-C403-46BC-93F5-B1FB93492DD1}"/>
              </a:ext>
            </a:extLst>
          </p:cNvPr>
          <p:cNvSpPr>
            <a:spLocks noGrp="1"/>
          </p:cNvSpPr>
          <p:nvPr>
            <p:ph type="sldNum" sz="quarter" idx="12"/>
          </p:nvPr>
        </p:nvSpPr>
        <p:spPr/>
        <p:txBody>
          <a:bodyPr/>
          <a:lstStyle/>
          <a:p>
            <a:fld id="{5DA54C7A-2C09-4F76-8F83-0352A2D4D9D6}" type="slidenum">
              <a:rPr lang="en-IN" smtClean="0"/>
              <a:t>‹#›</a:t>
            </a:fld>
            <a:endParaRPr lang="en-IN"/>
          </a:p>
        </p:txBody>
      </p:sp>
    </p:spTree>
    <p:extLst>
      <p:ext uri="{BB962C8B-B14F-4D97-AF65-F5344CB8AC3E}">
        <p14:creationId xmlns:p14="http://schemas.microsoft.com/office/powerpoint/2010/main" val="839921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D00A562C-B9A4-4CB9-8C1C-CE853D93AD26}"/>
              </a:ext>
            </a:extLst>
          </p:cNvPr>
          <p:cNvSpPr>
            <a:spLocks noGrp="1"/>
          </p:cNvSpPr>
          <p:nvPr>
            <p:ph type="dt" sz="half" idx="10"/>
          </p:nvPr>
        </p:nvSpPr>
        <p:spPr/>
        <p:txBody>
          <a:bodyPr/>
          <a:lstStyle/>
          <a:p>
            <a:fld id="{18E55A4B-8C9D-4F3A-B3AE-53930C819AD9}" type="datetimeFigureOut">
              <a:rPr lang="en-IN" smtClean="0"/>
              <a:t>10-08-2022</a:t>
            </a:fld>
            <a:endParaRPr lang="en-IN"/>
          </a:p>
        </p:txBody>
      </p:sp>
      <p:sp>
        <p:nvSpPr>
          <p:cNvPr id="3" name="Footer Placeholder 2">
            <a:extLst>
              <a:ext uri="{FF2B5EF4-FFF2-40B4-BE49-F238E27FC236}">
                <a16:creationId xmlns:a16="http://schemas.microsoft.com/office/drawing/2014/main" xmlns="" id="{2FC47510-AD03-4307-9CDF-31538D203C1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1EBF081A-3397-4A2F-8DE7-23FA7357E107}"/>
              </a:ext>
            </a:extLst>
          </p:cNvPr>
          <p:cNvSpPr>
            <a:spLocks noGrp="1"/>
          </p:cNvSpPr>
          <p:nvPr>
            <p:ph type="sldNum" sz="quarter" idx="12"/>
          </p:nvPr>
        </p:nvSpPr>
        <p:spPr/>
        <p:txBody>
          <a:bodyPr/>
          <a:lstStyle/>
          <a:p>
            <a:fld id="{5DA54C7A-2C09-4F76-8F83-0352A2D4D9D6}" type="slidenum">
              <a:rPr lang="en-IN" smtClean="0"/>
              <a:t>‹#›</a:t>
            </a:fld>
            <a:endParaRPr lang="en-IN"/>
          </a:p>
        </p:txBody>
      </p:sp>
    </p:spTree>
    <p:extLst>
      <p:ext uri="{BB962C8B-B14F-4D97-AF65-F5344CB8AC3E}">
        <p14:creationId xmlns:p14="http://schemas.microsoft.com/office/powerpoint/2010/main" val="4014487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0B15DD-9C7C-4556-9E09-D63B44F5B5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B430663D-F81D-47BE-A05A-35C5E1051D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94A69FC3-AAC2-479E-A966-59A92793EC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FC55F38-6578-4BB4-88F7-72F441C9802A}"/>
              </a:ext>
            </a:extLst>
          </p:cNvPr>
          <p:cNvSpPr>
            <a:spLocks noGrp="1"/>
          </p:cNvSpPr>
          <p:nvPr>
            <p:ph type="dt" sz="half" idx="10"/>
          </p:nvPr>
        </p:nvSpPr>
        <p:spPr/>
        <p:txBody>
          <a:bodyPr/>
          <a:lstStyle/>
          <a:p>
            <a:fld id="{18E55A4B-8C9D-4F3A-B3AE-53930C819AD9}" type="datetimeFigureOut">
              <a:rPr lang="en-IN" smtClean="0"/>
              <a:t>10-08-2022</a:t>
            </a:fld>
            <a:endParaRPr lang="en-IN"/>
          </a:p>
        </p:txBody>
      </p:sp>
      <p:sp>
        <p:nvSpPr>
          <p:cNvPr id="6" name="Footer Placeholder 5">
            <a:extLst>
              <a:ext uri="{FF2B5EF4-FFF2-40B4-BE49-F238E27FC236}">
                <a16:creationId xmlns:a16="http://schemas.microsoft.com/office/drawing/2014/main" xmlns="" id="{BBD04B5A-3DCE-44DE-BF20-1B83C47EAE2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B36A869C-AC39-45A3-B030-C6FA2D068BA4}"/>
              </a:ext>
            </a:extLst>
          </p:cNvPr>
          <p:cNvSpPr>
            <a:spLocks noGrp="1"/>
          </p:cNvSpPr>
          <p:nvPr>
            <p:ph type="sldNum" sz="quarter" idx="12"/>
          </p:nvPr>
        </p:nvSpPr>
        <p:spPr/>
        <p:txBody>
          <a:bodyPr/>
          <a:lstStyle/>
          <a:p>
            <a:fld id="{5DA54C7A-2C09-4F76-8F83-0352A2D4D9D6}" type="slidenum">
              <a:rPr lang="en-IN" smtClean="0"/>
              <a:t>‹#›</a:t>
            </a:fld>
            <a:endParaRPr lang="en-IN"/>
          </a:p>
        </p:txBody>
      </p:sp>
    </p:spTree>
    <p:extLst>
      <p:ext uri="{BB962C8B-B14F-4D97-AF65-F5344CB8AC3E}">
        <p14:creationId xmlns:p14="http://schemas.microsoft.com/office/powerpoint/2010/main" val="102262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50A513-1D1B-4980-A653-9BB3265858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00790FBE-23BE-4FD5-8AA2-490E926115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D06218C3-5CC8-436B-A0F5-4BC30668A9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EFAD101-32BE-4114-B54A-57BC0E8BEF7A}"/>
              </a:ext>
            </a:extLst>
          </p:cNvPr>
          <p:cNvSpPr>
            <a:spLocks noGrp="1"/>
          </p:cNvSpPr>
          <p:nvPr>
            <p:ph type="dt" sz="half" idx="10"/>
          </p:nvPr>
        </p:nvSpPr>
        <p:spPr/>
        <p:txBody>
          <a:bodyPr/>
          <a:lstStyle/>
          <a:p>
            <a:fld id="{18E55A4B-8C9D-4F3A-B3AE-53930C819AD9}" type="datetimeFigureOut">
              <a:rPr lang="en-IN" smtClean="0"/>
              <a:t>10-08-2022</a:t>
            </a:fld>
            <a:endParaRPr lang="en-IN"/>
          </a:p>
        </p:txBody>
      </p:sp>
      <p:sp>
        <p:nvSpPr>
          <p:cNvPr id="6" name="Footer Placeholder 5">
            <a:extLst>
              <a:ext uri="{FF2B5EF4-FFF2-40B4-BE49-F238E27FC236}">
                <a16:creationId xmlns:a16="http://schemas.microsoft.com/office/drawing/2014/main" xmlns="" id="{43079511-C4B9-4BA9-821B-7D5184087B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D8EB1896-5E73-491C-946A-E6E330088B3C}"/>
              </a:ext>
            </a:extLst>
          </p:cNvPr>
          <p:cNvSpPr>
            <a:spLocks noGrp="1"/>
          </p:cNvSpPr>
          <p:nvPr>
            <p:ph type="sldNum" sz="quarter" idx="12"/>
          </p:nvPr>
        </p:nvSpPr>
        <p:spPr/>
        <p:txBody>
          <a:bodyPr/>
          <a:lstStyle/>
          <a:p>
            <a:fld id="{5DA54C7A-2C09-4F76-8F83-0352A2D4D9D6}" type="slidenum">
              <a:rPr lang="en-IN" smtClean="0"/>
              <a:t>‹#›</a:t>
            </a:fld>
            <a:endParaRPr lang="en-IN"/>
          </a:p>
        </p:txBody>
      </p:sp>
    </p:spTree>
    <p:extLst>
      <p:ext uri="{BB962C8B-B14F-4D97-AF65-F5344CB8AC3E}">
        <p14:creationId xmlns:p14="http://schemas.microsoft.com/office/powerpoint/2010/main" val="3966680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56EDA4C-599C-44F8-BB06-50BADAA7F6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8486132D-DA05-4E60-9374-CC96E1C59A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A517AEBC-7DC6-47FC-B086-612D4BCA73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E55A4B-8C9D-4F3A-B3AE-53930C819AD9}" type="datetimeFigureOut">
              <a:rPr lang="en-IN" smtClean="0"/>
              <a:t>10-08-2022</a:t>
            </a:fld>
            <a:endParaRPr lang="en-IN"/>
          </a:p>
        </p:txBody>
      </p:sp>
      <p:sp>
        <p:nvSpPr>
          <p:cNvPr id="5" name="Footer Placeholder 4">
            <a:extLst>
              <a:ext uri="{FF2B5EF4-FFF2-40B4-BE49-F238E27FC236}">
                <a16:creationId xmlns:a16="http://schemas.microsoft.com/office/drawing/2014/main" xmlns="" id="{DEA97B1C-BD81-47E7-84E9-D4C329DA27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5DED5826-9C21-4D16-91E0-299D6402F7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A54C7A-2C09-4F76-8F83-0352A2D4D9D6}" type="slidenum">
              <a:rPr lang="en-IN" smtClean="0"/>
              <a:t>‹#›</a:t>
            </a:fld>
            <a:endParaRPr lang="en-IN"/>
          </a:p>
        </p:txBody>
      </p:sp>
    </p:spTree>
    <p:extLst>
      <p:ext uri="{BB962C8B-B14F-4D97-AF65-F5344CB8AC3E}">
        <p14:creationId xmlns:p14="http://schemas.microsoft.com/office/powerpoint/2010/main" val="13421871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circuitstoday.com/wp-content/uploads/2009/09/UJT-relaxation-oscillator-waveform.p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2281F7-4BEB-4A83-8F15-2CA79BA1667F}"/>
              </a:ext>
            </a:extLst>
          </p:cNvPr>
          <p:cNvSpPr>
            <a:spLocks noGrp="1"/>
          </p:cNvSpPr>
          <p:nvPr>
            <p:ph type="ctrTitle"/>
          </p:nvPr>
        </p:nvSpPr>
        <p:spPr>
          <a:xfrm>
            <a:off x="1524000" y="1122363"/>
            <a:ext cx="9144000" cy="1414103"/>
          </a:xfrm>
        </p:spPr>
        <p:txBody>
          <a:bodyPr>
            <a:normAutofit/>
          </a:bodyPr>
          <a:lstStyle/>
          <a:p>
            <a:r>
              <a:rPr lang="en-IN" sz="3000" dirty="0" smtClean="0">
                <a:latin typeface="Times New Roman" panose="02020603050405020304" pitchFamily="18" charset="0"/>
                <a:cs typeface="Times New Roman" panose="02020603050405020304" pitchFamily="18" charset="0"/>
              </a:rPr>
              <a:t/>
            </a:r>
            <a:br>
              <a:rPr lang="en-IN" sz="3000" dirty="0" smtClean="0">
                <a:latin typeface="Times New Roman" panose="02020603050405020304" pitchFamily="18" charset="0"/>
                <a:cs typeface="Times New Roman" panose="02020603050405020304" pitchFamily="18" charset="0"/>
              </a:rPr>
            </a:br>
            <a:r>
              <a:rPr lang="en-IN" sz="3000" dirty="0">
                <a:latin typeface="Times New Roman" panose="02020603050405020304" pitchFamily="18" charset="0"/>
                <a:cs typeface="Times New Roman" panose="02020603050405020304" pitchFamily="18" charset="0"/>
              </a:rPr>
              <a:t/>
            </a:r>
            <a:br>
              <a:rPr lang="en-IN" sz="3000" dirty="0">
                <a:latin typeface="Times New Roman" panose="02020603050405020304" pitchFamily="18" charset="0"/>
                <a:cs typeface="Times New Roman" panose="02020603050405020304" pitchFamily="18" charset="0"/>
              </a:rPr>
            </a:br>
            <a:r>
              <a:rPr lang="en-IN" sz="3000" dirty="0" smtClean="0">
                <a:latin typeface="Times New Roman" panose="02020603050405020304" pitchFamily="18" charset="0"/>
                <a:cs typeface="Times New Roman" panose="02020603050405020304" pitchFamily="18" charset="0"/>
              </a:rPr>
              <a:t>OVERVIEW </a:t>
            </a:r>
            <a:r>
              <a:rPr lang="en-IN" sz="3000" dirty="0">
                <a:latin typeface="Times New Roman" panose="02020603050405020304" pitchFamily="18" charset="0"/>
                <a:cs typeface="Times New Roman" panose="02020603050405020304" pitchFamily="18" charset="0"/>
              </a:rPr>
              <a:t>OF UJT, RELAXATION OSCILLATOR</a:t>
            </a:r>
          </a:p>
        </p:txBody>
      </p:sp>
    </p:spTree>
    <p:extLst>
      <p:ext uri="{BB962C8B-B14F-4D97-AF65-F5344CB8AC3E}">
        <p14:creationId xmlns:p14="http://schemas.microsoft.com/office/powerpoint/2010/main" val="2943404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4" name="Object 2">
            <a:extLst>
              <a:ext uri="{FF2B5EF4-FFF2-40B4-BE49-F238E27FC236}">
                <a16:creationId xmlns:a16="http://schemas.microsoft.com/office/drawing/2014/main" xmlns="" id="{D09FB8FB-CC25-41AE-8426-8A693F6B6394}"/>
              </a:ext>
            </a:extLst>
          </p:cNvPr>
          <p:cNvGraphicFramePr>
            <a:graphicFrameLocks noChangeAspect="1"/>
          </p:cNvGraphicFramePr>
          <p:nvPr/>
        </p:nvGraphicFramePr>
        <p:xfrm>
          <a:off x="2743200" y="1017588"/>
          <a:ext cx="7010400" cy="5764212"/>
        </p:xfrm>
        <a:graphic>
          <a:graphicData uri="http://schemas.openxmlformats.org/presentationml/2006/ole">
            <mc:AlternateContent xmlns:mc="http://schemas.openxmlformats.org/markup-compatibility/2006">
              <mc:Choice xmlns:v="urn:schemas-microsoft-com:vml" Requires="v">
                <p:oleObj spid="_x0000_s1031" name="Bitmap Image" r:id="rId3" imgW="8116433" imgH="6676190" progId="Paint.Picture">
                  <p:embed/>
                </p:oleObj>
              </mc:Choice>
              <mc:Fallback>
                <p:oleObj name="Bitmap Image" r:id="rId3" imgW="8116433" imgH="6676190" progId="Paint.Picture">
                  <p:embed/>
                  <p:pic>
                    <p:nvPicPr>
                      <p:cNvPr id="8194" name="Object 2">
                        <a:extLst>
                          <a:ext uri="{FF2B5EF4-FFF2-40B4-BE49-F238E27FC236}">
                            <a16:creationId xmlns:a16="http://schemas.microsoft.com/office/drawing/2014/main" xmlns="" id="{D09FB8FB-CC25-41AE-8426-8A693F6B63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1017588"/>
                        <a:ext cx="7010400" cy="5764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5" name="Rectangle 3">
            <a:extLst>
              <a:ext uri="{FF2B5EF4-FFF2-40B4-BE49-F238E27FC236}">
                <a16:creationId xmlns:a16="http://schemas.microsoft.com/office/drawing/2014/main" xmlns="" id="{BBC9C318-D712-494D-A69B-6EB73B287B01}"/>
              </a:ext>
            </a:extLst>
          </p:cNvPr>
          <p:cNvSpPr>
            <a:spLocks noChangeArrowheads="1"/>
          </p:cNvSpPr>
          <p:nvPr/>
        </p:nvSpPr>
        <p:spPr bwMode="auto">
          <a:xfrm>
            <a:off x="2667000" y="457200"/>
            <a:ext cx="777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4000">
                <a:solidFill>
                  <a:schemeClr val="tx2"/>
                </a:solidFill>
              </a:rPr>
              <a:t>Internal Circuit of 555 Timer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xmlns="" id="{6975AA32-1139-489D-BBB5-6794C68EE401}"/>
              </a:ext>
            </a:extLst>
          </p:cNvPr>
          <p:cNvSpPr>
            <a:spLocks noGrp="1" noChangeArrowheads="1"/>
          </p:cNvSpPr>
          <p:nvPr>
            <p:ph type="body" idx="1"/>
          </p:nvPr>
        </p:nvSpPr>
        <p:spPr>
          <a:xfrm>
            <a:off x="2057400" y="1371600"/>
            <a:ext cx="8382000" cy="5029200"/>
          </a:xfrm>
        </p:spPr>
        <p:txBody>
          <a:bodyPr/>
          <a:lstStyle/>
          <a:p>
            <a:pPr lvl="1" algn="just" eaLnBrk="1" hangingPunct="1"/>
            <a:r>
              <a:rPr lang="en-US" altLang="en-US" dirty="0">
                <a:latin typeface="Times New Roman" panose="02020603050405020304" pitchFamily="18" charset="0"/>
                <a:cs typeface="Times New Roman" panose="02020603050405020304" pitchFamily="18" charset="0"/>
              </a:rPr>
              <a:t>The </a:t>
            </a:r>
            <a:r>
              <a:rPr lang="en-US" altLang="en-US" dirty="0">
                <a:solidFill>
                  <a:schemeClr val="accent1"/>
                </a:solidFill>
                <a:latin typeface="Times New Roman" panose="02020603050405020304" pitchFamily="18" charset="0"/>
                <a:cs typeface="Times New Roman" panose="02020603050405020304" pitchFamily="18" charset="0"/>
              </a:rPr>
              <a:t>voltage divider (blue)</a:t>
            </a:r>
            <a:r>
              <a:rPr lang="en-US" altLang="en-US" dirty="0">
                <a:latin typeface="Times New Roman" panose="02020603050405020304" pitchFamily="18" charset="0"/>
                <a:cs typeface="Times New Roman" panose="02020603050405020304" pitchFamily="18" charset="0"/>
              </a:rPr>
              <a:t> has three equal 5K resistors. It divides the input voltage (</a:t>
            </a:r>
            <a:r>
              <a:rPr lang="en-US" altLang="en-US" dirty="0" err="1">
                <a:latin typeface="Times New Roman" panose="02020603050405020304" pitchFamily="18" charset="0"/>
                <a:cs typeface="Times New Roman" panose="02020603050405020304" pitchFamily="18" charset="0"/>
              </a:rPr>
              <a:t>Vcc</a:t>
            </a:r>
            <a:r>
              <a:rPr lang="en-US" altLang="en-US" dirty="0">
                <a:latin typeface="Times New Roman" panose="02020603050405020304" pitchFamily="18" charset="0"/>
                <a:cs typeface="Times New Roman" panose="02020603050405020304" pitchFamily="18" charset="0"/>
              </a:rPr>
              <a:t>) into three equal parts.</a:t>
            </a:r>
          </a:p>
          <a:p>
            <a:pPr marL="457200" lvl="1" indent="0" algn="just" eaLnBrk="1" hangingPunct="1">
              <a:buNone/>
            </a:pPr>
            <a:endParaRPr lang="en-US" altLang="en-US" dirty="0">
              <a:latin typeface="Times New Roman" panose="02020603050405020304" pitchFamily="18" charset="0"/>
              <a:cs typeface="Times New Roman" panose="02020603050405020304" pitchFamily="18" charset="0"/>
            </a:endParaRPr>
          </a:p>
          <a:p>
            <a:pPr lvl="1" algn="just" eaLnBrk="1" hangingPunct="1"/>
            <a:r>
              <a:rPr lang="en-US" altLang="en-US" dirty="0">
                <a:latin typeface="Times New Roman" panose="02020603050405020304" pitchFamily="18" charset="0"/>
                <a:cs typeface="Times New Roman" panose="02020603050405020304" pitchFamily="18" charset="0"/>
              </a:rPr>
              <a:t>The </a:t>
            </a:r>
            <a:r>
              <a:rPr lang="en-US" altLang="en-US" dirty="0">
                <a:solidFill>
                  <a:srgbClr val="FF0000"/>
                </a:solidFill>
                <a:latin typeface="Times New Roman" panose="02020603050405020304" pitchFamily="18" charset="0"/>
                <a:cs typeface="Times New Roman" panose="02020603050405020304" pitchFamily="18" charset="0"/>
              </a:rPr>
              <a:t>two comparators (red) </a:t>
            </a:r>
            <a:r>
              <a:rPr lang="en-US" altLang="en-US" dirty="0">
                <a:latin typeface="Times New Roman" panose="02020603050405020304" pitchFamily="18" charset="0"/>
                <a:cs typeface="Times New Roman" panose="02020603050405020304" pitchFamily="18" charset="0"/>
              </a:rPr>
              <a:t>are op-amps that compare the voltages at their inputs and saturate depending upon which is greater.</a:t>
            </a:r>
          </a:p>
          <a:p>
            <a:pPr marL="457200" lvl="1" indent="0" algn="just" eaLnBrk="1" hangingPunct="1">
              <a:buNone/>
            </a:pPr>
            <a:endParaRPr lang="en-US" altLang="en-US" dirty="0">
              <a:latin typeface="Times New Roman" panose="02020603050405020304" pitchFamily="18" charset="0"/>
              <a:cs typeface="Times New Roman" panose="02020603050405020304" pitchFamily="18" charset="0"/>
            </a:endParaRPr>
          </a:p>
          <a:p>
            <a:pPr lvl="2" algn="just" eaLnBrk="1" hangingPunct="1"/>
            <a:r>
              <a:rPr lang="en-US" altLang="en-US" sz="2400" dirty="0">
                <a:latin typeface="Times New Roman" panose="02020603050405020304" pitchFamily="18" charset="0"/>
                <a:cs typeface="Times New Roman" panose="02020603050405020304" pitchFamily="18" charset="0"/>
              </a:rPr>
              <a:t>The Threshold Comparator saturates when the voltage at the Threshold pin (pin 6) is greater than (2/3)</a:t>
            </a:r>
            <a:r>
              <a:rPr lang="en-US" altLang="en-US" sz="2400" dirty="0" err="1">
                <a:latin typeface="Times New Roman" panose="02020603050405020304" pitchFamily="18" charset="0"/>
                <a:cs typeface="Times New Roman" panose="02020603050405020304" pitchFamily="18" charset="0"/>
              </a:rPr>
              <a:t>Vcc</a:t>
            </a:r>
            <a:r>
              <a:rPr lang="en-US" altLang="en-US" sz="2400" dirty="0">
                <a:latin typeface="Times New Roman" panose="02020603050405020304" pitchFamily="18" charset="0"/>
                <a:cs typeface="Times New Roman" panose="02020603050405020304" pitchFamily="18" charset="0"/>
              </a:rPr>
              <a:t>.</a:t>
            </a:r>
          </a:p>
          <a:p>
            <a:pPr lvl="2" algn="just" eaLnBrk="1" hangingPunct="1"/>
            <a:endParaRPr lang="en-US" altLang="en-US" sz="2400" dirty="0">
              <a:latin typeface="Times New Roman" panose="02020603050405020304" pitchFamily="18" charset="0"/>
              <a:cs typeface="Times New Roman" panose="02020603050405020304" pitchFamily="18" charset="0"/>
            </a:endParaRPr>
          </a:p>
          <a:p>
            <a:pPr lvl="2" algn="just" eaLnBrk="1" hangingPunct="1"/>
            <a:r>
              <a:rPr lang="en-US" altLang="en-US" sz="2400" dirty="0">
                <a:latin typeface="Times New Roman" panose="02020603050405020304" pitchFamily="18" charset="0"/>
                <a:cs typeface="Times New Roman" panose="02020603050405020304" pitchFamily="18" charset="0"/>
              </a:rPr>
              <a:t>The Trigger Comparator saturates when the voltage at the Trigger pin (pin 2) is less than (1/3)</a:t>
            </a:r>
            <a:r>
              <a:rPr lang="en-US" altLang="en-US" sz="2400" dirty="0" err="1">
                <a:latin typeface="Times New Roman" panose="02020603050405020304" pitchFamily="18" charset="0"/>
                <a:cs typeface="Times New Roman" panose="02020603050405020304" pitchFamily="18" charset="0"/>
              </a:rPr>
              <a:t>Vcc</a:t>
            </a:r>
            <a:endParaRPr lang="en-US" altLang="en-US" sz="2400" dirty="0">
              <a:latin typeface="Times New Roman" panose="02020603050405020304" pitchFamily="18" charset="0"/>
              <a:cs typeface="Times New Roman" panose="02020603050405020304" pitchFamily="18" charset="0"/>
            </a:endParaRPr>
          </a:p>
        </p:txBody>
      </p:sp>
      <p:sp>
        <p:nvSpPr>
          <p:cNvPr id="9219" name="Rectangle 3">
            <a:extLst>
              <a:ext uri="{FF2B5EF4-FFF2-40B4-BE49-F238E27FC236}">
                <a16:creationId xmlns:a16="http://schemas.microsoft.com/office/drawing/2014/main" xmlns="" id="{C1231EAA-4E77-470C-B6EE-D7CF1805462D}"/>
              </a:ext>
            </a:extLst>
          </p:cNvPr>
          <p:cNvSpPr>
            <a:spLocks noChangeArrowheads="1"/>
          </p:cNvSpPr>
          <p:nvPr/>
        </p:nvSpPr>
        <p:spPr bwMode="auto">
          <a:xfrm>
            <a:off x="2667000" y="457200"/>
            <a:ext cx="777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a:solidFill>
                  <a:schemeClr val="tx2"/>
                </a:solidFill>
              </a:rPr>
              <a:t>Inside the 555 Timer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xmlns="" id="{FF9A3C32-83A9-445B-BC3C-5E69489B4208}"/>
              </a:ext>
            </a:extLst>
          </p:cNvPr>
          <p:cNvSpPr>
            <a:spLocks noGrp="1" noChangeArrowheads="1"/>
          </p:cNvSpPr>
          <p:nvPr>
            <p:ph type="body" idx="1"/>
          </p:nvPr>
        </p:nvSpPr>
        <p:spPr>
          <a:xfrm>
            <a:off x="1752600" y="762000"/>
            <a:ext cx="8610600" cy="5791200"/>
          </a:xfrm>
        </p:spPr>
        <p:txBody>
          <a:bodyPr/>
          <a:lstStyle/>
          <a:p>
            <a:pPr lvl="1" algn="just" eaLnBrk="1" hangingPunct="1">
              <a:lnSpc>
                <a:spcPct val="90000"/>
              </a:lnSpc>
            </a:pPr>
            <a:r>
              <a:rPr lang="en-US" altLang="en-US" dirty="0">
                <a:latin typeface="Times New Roman" panose="02020603050405020304" pitchFamily="18" charset="0"/>
                <a:cs typeface="Times New Roman" panose="02020603050405020304" pitchFamily="18" charset="0"/>
              </a:rPr>
              <a:t>The </a:t>
            </a:r>
            <a:r>
              <a:rPr lang="en-US" altLang="en-US" dirty="0">
                <a:solidFill>
                  <a:srgbClr val="00B050"/>
                </a:solidFill>
                <a:latin typeface="Times New Roman" panose="02020603050405020304" pitchFamily="18" charset="0"/>
                <a:cs typeface="Times New Roman" panose="02020603050405020304" pitchFamily="18" charset="0"/>
              </a:rPr>
              <a:t>flip-flop (green)</a:t>
            </a:r>
            <a:r>
              <a:rPr lang="en-US" altLang="en-US" dirty="0">
                <a:latin typeface="Times New Roman" panose="02020603050405020304" pitchFamily="18" charset="0"/>
                <a:cs typeface="Times New Roman" panose="02020603050405020304" pitchFamily="18" charset="0"/>
              </a:rPr>
              <a:t> is a bi-stable device.  It generates two values, a “high” value equal to </a:t>
            </a:r>
            <a:r>
              <a:rPr lang="en-US" altLang="en-US" dirty="0" err="1">
                <a:latin typeface="Times New Roman" panose="02020603050405020304" pitchFamily="18" charset="0"/>
                <a:cs typeface="Times New Roman" panose="02020603050405020304" pitchFamily="18" charset="0"/>
              </a:rPr>
              <a:t>Vcc</a:t>
            </a:r>
            <a:r>
              <a:rPr lang="en-US" altLang="en-US" dirty="0">
                <a:latin typeface="Times New Roman" panose="02020603050405020304" pitchFamily="18" charset="0"/>
                <a:cs typeface="Times New Roman" panose="02020603050405020304" pitchFamily="18" charset="0"/>
              </a:rPr>
              <a:t> and a “low” value equal to 0V.</a:t>
            </a:r>
          </a:p>
          <a:p>
            <a:pPr lvl="2" algn="just" eaLnBrk="1" hangingPunct="1">
              <a:lnSpc>
                <a:spcPct val="90000"/>
              </a:lnSpc>
            </a:pPr>
            <a:r>
              <a:rPr lang="en-US" altLang="en-US" dirty="0">
                <a:latin typeface="Times New Roman" panose="02020603050405020304" pitchFamily="18" charset="0"/>
                <a:cs typeface="Times New Roman" panose="02020603050405020304" pitchFamily="18" charset="0"/>
              </a:rPr>
              <a:t>When the Threshold comparator saturates, the flip flop is Reset (R) and it outputs a low signal at pin 3.</a:t>
            </a:r>
          </a:p>
          <a:p>
            <a:pPr lvl="2" algn="just" eaLnBrk="1" hangingPunct="1">
              <a:lnSpc>
                <a:spcPct val="90000"/>
              </a:lnSpc>
            </a:pPr>
            <a:r>
              <a:rPr lang="en-US" altLang="en-US" dirty="0">
                <a:latin typeface="Times New Roman" panose="02020603050405020304" pitchFamily="18" charset="0"/>
                <a:cs typeface="Times New Roman" panose="02020603050405020304" pitchFamily="18" charset="0"/>
              </a:rPr>
              <a:t>When the Trigger comparator saturates, the flip flop is Set (S) and it outputs a high signal at pin 3.</a:t>
            </a:r>
          </a:p>
          <a:p>
            <a:pPr marL="914400" lvl="2" indent="0" algn="just" eaLnBrk="1" hangingPunct="1">
              <a:lnSpc>
                <a:spcPct val="90000"/>
              </a:lnSpc>
              <a:buNone/>
            </a:pPr>
            <a:endParaRPr lang="en-US" altLang="en-US" dirty="0">
              <a:latin typeface="Times New Roman" panose="02020603050405020304" pitchFamily="18" charset="0"/>
              <a:cs typeface="Times New Roman" panose="02020603050405020304" pitchFamily="18" charset="0"/>
            </a:endParaRPr>
          </a:p>
          <a:p>
            <a:pPr lvl="1" algn="just" eaLnBrk="1" hangingPunct="1">
              <a:lnSpc>
                <a:spcPct val="90000"/>
              </a:lnSpc>
            </a:pPr>
            <a:r>
              <a:rPr lang="en-US" altLang="en-US" dirty="0">
                <a:latin typeface="Times New Roman" panose="02020603050405020304" pitchFamily="18" charset="0"/>
                <a:cs typeface="Times New Roman" panose="02020603050405020304" pitchFamily="18" charset="0"/>
              </a:rPr>
              <a:t>The </a:t>
            </a:r>
            <a:r>
              <a:rPr lang="en-US" altLang="en-US" dirty="0">
                <a:solidFill>
                  <a:srgbClr val="7030A0"/>
                </a:solidFill>
                <a:latin typeface="Times New Roman" panose="02020603050405020304" pitchFamily="18" charset="0"/>
                <a:cs typeface="Times New Roman" panose="02020603050405020304" pitchFamily="18" charset="0"/>
              </a:rPr>
              <a:t>transistor (purple)</a:t>
            </a:r>
            <a:r>
              <a:rPr lang="en-US" altLang="en-US" dirty="0">
                <a:latin typeface="Times New Roman" panose="02020603050405020304" pitchFamily="18" charset="0"/>
                <a:cs typeface="Times New Roman" panose="02020603050405020304" pitchFamily="18" charset="0"/>
              </a:rPr>
              <a:t> is being used as a switch, it connects pin 7 (discharge) to ground when it is closed. </a:t>
            </a:r>
          </a:p>
          <a:p>
            <a:pPr lvl="2" algn="just" eaLnBrk="1" hangingPunct="1">
              <a:lnSpc>
                <a:spcPct val="90000"/>
              </a:lnSpc>
            </a:pPr>
            <a:r>
              <a:rPr lang="en-US" altLang="en-US" dirty="0">
                <a:latin typeface="Times New Roman" panose="02020603050405020304" pitchFamily="18" charset="0"/>
                <a:cs typeface="Times New Roman" panose="02020603050405020304" pitchFamily="18" charset="0"/>
              </a:rPr>
              <a:t>When Q is low, </a:t>
            </a:r>
            <a:r>
              <a:rPr lang="en-US" altLang="en-US" dirty="0" err="1">
                <a:latin typeface="Times New Roman" panose="02020603050405020304" pitchFamily="18" charset="0"/>
                <a:cs typeface="Times New Roman" panose="02020603050405020304" pitchFamily="18" charset="0"/>
              </a:rPr>
              <a:t>Qbar</a:t>
            </a:r>
            <a:r>
              <a:rPr lang="en-US" altLang="en-US" dirty="0">
                <a:latin typeface="Times New Roman" panose="02020603050405020304" pitchFamily="18" charset="0"/>
                <a:cs typeface="Times New Roman" panose="02020603050405020304" pitchFamily="18" charset="0"/>
              </a:rPr>
              <a:t> is high.  This closes the transistor switch and attaches pin 7 to ground.</a:t>
            </a:r>
          </a:p>
          <a:p>
            <a:pPr lvl="2" algn="just" eaLnBrk="1" hangingPunct="1">
              <a:lnSpc>
                <a:spcPct val="90000"/>
              </a:lnSpc>
            </a:pPr>
            <a:r>
              <a:rPr lang="en-US" altLang="en-US" dirty="0">
                <a:latin typeface="Times New Roman" panose="02020603050405020304" pitchFamily="18" charset="0"/>
                <a:cs typeface="Times New Roman" panose="02020603050405020304" pitchFamily="18" charset="0"/>
              </a:rPr>
              <a:t>When Q is high, </a:t>
            </a:r>
            <a:r>
              <a:rPr lang="en-US" altLang="en-US" dirty="0" err="1">
                <a:latin typeface="Times New Roman" panose="02020603050405020304" pitchFamily="18" charset="0"/>
                <a:cs typeface="Times New Roman" panose="02020603050405020304" pitchFamily="18" charset="0"/>
              </a:rPr>
              <a:t>Qbar</a:t>
            </a:r>
            <a:r>
              <a:rPr lang="en-US" altLang="en-US" dirty="0">
                <a:latin typeface="Times New Roman" panose="02020603050405020304" pitchFamily="18" charset="0"/>
                <a:cs typeface="Times New Roman" panose="02020603050405020304" pitchFamily="18" charset="0"/>
              </a:rPr>
              <a:t> is low.  This open the switch and pin 7 is no longer grounded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xmlns="" id="{88A1C218-17E2-4EE9-A232-E91B74A17C39}"/>
              </a:ext>
            </a:extLst>
          </p:cNvPr>
          <p:cNvSpPr>
            <a:spLocks noGrp="1" noChangeArrowheads="1"/>
          </p:cNvSpPr>
          <p:nvPr>
            <p:ph type="title"/>
          </p:nvPr>
        </p:nvSpPr>
        <p:spPr/>
        <p:txBody>
          <a:bodyPr/>
          <a:lstStyle/>
          <a:p>
            <a:pPr eaLnBrk="1" hangingPunct="1"/>
            <a:r>
              <a:rPr lang="en-US" altLang="en-US" sz="4000"/>
              <a:t>Applications for the 555 Timer</a:t>
            </a:r>
            <a:endParaRPr lang="en-MY" altLang="en-US" sz="4000"/>
          </a:p>
        </p:txBody>
      </p:sp>
      <p:sp>
        <p:nvSpPr>
          <p:cNvPr id="7171" name="Content Placeholder 2">
            <a:extLst>
              <a:ext uri="{FF2B5EF4-FFF2-40B4-BE49-F238E27FC236}">
                <a16:creationId xmlns:a16="http://schemas.microsoft.com/office/drawing/2014/main" xmlns="" id="{AE7E75BC-F3B9-465A-8C17-7493B9347627}"/>
              </a:ext>
            </a:extLst>
          </p:cNvPr>
          <p:cNvSpPr>
            <a:spLocks noGrp="1" noChangeArrowheads="1"/>
          </p:cNvSpPr>
          <p:nvPr>
            <p:ph idx="1"/>
          </p:nvPr>
        </p:nvSpPr>
        <p:spPr>
          <a:xfrm>
            <a:off x="1905000" y="1371600"/>
            <a:ext cx="8229600" cy="5105400"/>
          </a:xfrm>
        </p:spPr>
        <p:txBody>
          <a:bodyPr/>
          <a:lstStyle/>
          <a:p>
            <a:pPr eaLnBrk="1" hangingPunct="1"/>
            <a:r>
              <a:rPr lang="en-MY" altLang="en-US" dirty="0"/>
              <a:t>The 555 is a </a:t>
            </a:r>
            <a:r>
              <a:rPr lang="en-MY" altLang="en-US" b="1" dirty="0"/>
              <a:t>general purpose IC </a:t>
            </a:r>
            <a:r>
              <a:rPr lang="en-MY" altLang="en-US" dirty="0"/>
              <a:t>that can be used for </a:t>
            </a:r>
          </a:p>
          <a:p>
            <a:pPr lvl="1" eaLnBrk="1" hangingPunct="1"/>
            <a:r>
              <a:rPr lang="en-MY" altLang="en-US" dirty="0"/>
              <a:t>Precision timing .</a:t>
            </a:r>
          </a:p>
          <a:p>
            <a:pPr lvl="1" eaLnBrk="1" hangingPunct="1"/>
            <a:r>
              <a:rPr lang="en-MY" altLang="en-US" dirty="0"/>
              <a:t>Pulse generators – </a:t>
            </a:r>
            <a:r>
              <a:rPr lang="en-MY" altLang="en-US" dirty="0" err="1"/>
              <a:t>Multivibrators</a:t>
            </a:r>
            <a:r>
              <a:rPr lang="en-MY" altLang="en-US" dirty="0"/>
              <a:t>.</a:t>
            </a:r>
          </a:p>
          <a:p>
            <a:pPr lvl="1" eaLnBrk="1" hangingPunct="1"/>
            <a:r>
              <a:rPr lang="en-MY" altLang="en-US" dirty="0"/>
              <a:t>Sequential timing.</a:t>
            </a:r>
          </a:p>
          <a:p>
            <a:pPr lvl="1" eaLnBrk="1" hangingPunct="1"/>
            <a:r>
              <a:rPr lang="en-MY" altLang="en-US" dirty="0"/>
              <a:t>Time delay generation.</a:t>
            </a:r>
          </a:p>
          <a:p>
            <a:pPr lvl="1" eaLnBrk="1" hangingPunct="1"/>
            <a:r>
              <a:rPr lang="en-MY" altLang="en-US" dirty="0"/>
              <a:t>Linear ramp generation.</a:t>
            </a:r>
          </a:p>
          <a:p>
            <a:pPr lvl="1" eaLnBrk="1" hangingPunct="1"/>
            <a:r>
              <a:rPr lang="en-US" altLang="en-US" dirty="0"/>
              <a:t>Cascaded timers.</a:t>
            </a:r>
          </a:p>
          <a:p>
            <a:pPr lvl="1" eaLnBrk="1" hangingPunct="1"/>
            <a:r>
              <a:rPr lang="en-US" altLang="en-US" dirty="0"/>
              <a:t>Frequency dividers.</a:t>
            </a:r>
          </a:p>
          <a:p>
            <a:pPr lvl="1" eaLnBrk="1" hangingPunct="1"/>
            <a:r>
              <a:rPr lang="en-US" altLang="en-US" dirty="0"/>
              <a:t>Voltage-controlled oscillators.</a:t>
            </a:r>
          </a:p>
          <a:p>
            <a:pPr lvl="1" eaLnBrk="1" hangingPunct="1"/>
            <a:r>
              <a:rPr lang="en-US" altLang="en-US" dirty="0"/>
              <a:t>LED flashers.</a:t>
            </a:r>
            <a:endParaRPr lang="en-US" altLang="en-US" sz="2000" dirty="0"/>
          </a:p>
          <a:p>
            <a:pPr eaLnBrk="1" hangingPunct="1"/>
            <a:endParaRPr lang="en-MY" altLang="en-US" dirty="0"/>
          </a:p>
        </p:txBody>
      </p:sp>
    </p:spTree>
    <p:extLst>
      <p:ext uri="{BB962C8B-B14F-4D97-AF65-F5344CB8AC3E}">
        <p14:creationId xmlns:p14="http://schemas.microsoft.com/office/powerpoint/2010/main" val="2268181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9D0220A-7083-4CEA-B691-EB8091165F56}"/>
              </a:ext>
            </a:extLst>
          </p:cNvPr>
          <p:cNvSpPr>
            <a:spLocks noGrp="1"/>
          </p:cNvSpPr>
          <p:nvPr>
            <p:ph idx="1"/>
          </p:nvPr>
        </p:nvSpPr>
        <p:spPr>
          <a:xfrm>
            <a:off x="838200" y="836023"/>
            <a:ext cx="10515600" cy="5340939"/>
          </a:xfrm>
        </p:spPr>
        <p:txBody>
          <a:bodyPr/>
          <a:lstStyle/>
          <a:p>
            <a:pPr marL="0" indent="0" algn="just">
              <a:lnSpc>
                <a:spcPct val="107000"/>
              </a:lnSpc>
              <a:spcAft>
                <a:spcPts val="800"/>
              </a:spcAft>
              <a:buNone/>
            </a:pPr>
            <a:r>
              <a:rPr lang="en-IN" sz="24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OVERVIEW OF UJT:</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An UJT is formed from a P-type and the N-type material to create a single junction. </a:t>
            </a:r>
          </a:p>
          <a:p>
            <a:pPr algn="just">
              <a:lnSpc>
                <a:spcPct val="107000"/>
              </a:lnSpc>
              <a:spcAft>
                <a:spcPts val="800"/>
              </a:spcAft>
            </a:pPr>
            <a:r>
              <a:rPr lang="en-IN" sz="18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These transistors can be utilized during the switching of the devices to ON/OFF. They doesn’t suit for amplification techniques.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pic>
        <p:nvPicPr>
          <p:cNvPr id="4" name="Picture 3" descr="Unijunction Transistor and UJT Relaxation Oscillator">
            <a:extLst>
              <a:ext uri="{FF2B5EF4-FFF2-40B4-BE49-F238E27FC236}">
                <a16:creationId xmlns:a16="http://schemas.microsoft.com/office/drawing/2014/main" xmlns="" id="{25E4F3CF-D2E6-4CC9-9044-3EDB69FB91F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924537" y="2673531"/>
            <a:ext cx="6323965" cy="3657600"/>
          </a:xfrm>
          <a:prstGeom prst="rect">
            <a:avLst/>
          </a:prstGeom>
          <a:noFill/>
          <a:ln>
            <a:noFill/>
          </a:ln>
        </p:spPr>
      </p:pic>
    </p:spTree>
    <p:extLst>
      <p:ext uri="{BB962C8B-B14F-4D97-AF65-F5344CB8AC3E}">
        <p14:creationId xmlns:p14="http://schemas.microsoft.com/office/powerpoint/2010/main" val="595825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BE2A7A-0CEC-410B-B8DA-890F435727B2}"/>
              </a:ext>
            </a:extLst>
          </p:cNvPr>
          <p:cNvSpPr>
            <a:spLocks noGrp="1"/>
          </p:cNvSpPr>
          <p:nvPr>
            <p:ph type="title"/>
          </p:nvPr>
        </p:nvSpPr>
        <p:spPr/>
        <p:txBody>
          <a:bodyPr/>
          <a:lstStyle/>
          <a:p>
            <a:r>
              <a:rPr lang="en-IN" sz="4400" b="0" dirty="0">
                <a:solidFill>
                  <a:srgbClr val="222222"/>
                </a:solidFill>
                <a:effectLst/>
                <a:latin typeface="Times New Roman" panose="02020603050405020304" pitchFamily="18" charset="0"/>
                <a:ea typeface="Times New Roman" panose="02020603050405020304" pitchFamily="18" charset="0"/>
              </a:rPr>
              <a:t>UJT Characteristics:</a:t>
            </a:r>
            <a:r>
              <a:rPr lang="en-IN" sz="4400" b="1" dirty="0">
                <a:effectLst/>
                <a:latin typeface="Times New Roman" panose="02020603050405020304" pitchFamily="18" charset="0"/>
                <a:ea typeface="Times New Roman" panose="02020603050405020304" pitchFamily="18" charset="0"/>
              </a:rPr>
              <a:t/>
            </a:r>
            <a:br>
              <a:rPr lang="en-IN" sz="4400" b="1"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xmlns="" id="{DE7366BC-0BB5-45F4-9AF0-972879C5C4FF}"/>
              </a:ext>
            </a:extLst>
          </p:cNvPr>
          <p:cNvSpPr>
            <a:spLocks noGrp="1"/>
          </p:cNvSpPr>
          <p:nvPr>
            <p:ph idx="1"/>
          </p:nvPr>
        </p:nvSpPr>
        <p:spPr/>
        <p:txBody>
          <a:bodyPr>
            <a:normAutofit/>
          </a:bodyPr>
          <a:lstStyle/>
          <a:p>
            <a:pPr marL="0" indent="0" algn="just">
              <a:buNone/>
            </a:pPr>
            <a:r>
              <a:rPr lang="en-IN" sz="2400" dirty="0">
                <a:solidFill>
                  <a:srgbClr val="222222"/>
                </a:solidFill>
                <a:effectLst/>
                <a:latin typeface="Times New Roman" panose="02020603050405020304" pitchFamily="18" charset="0"/>
                <a:ea typeface="Times New Roman" panose="02020603050405020304" pitchFamily="18" charset="0"/>
              </a:rPr>
              <a:t>The characteristics of the UJT are as follows:</a:t>
            </a:r>
            <a:endParaRPr lang="en-IN" sz="2400" dirty="0">
              <a:effectLst/>
              <a:latin typeface="Times New Roman" panose="02020603050405020304" pitchFamily="18" charset="0"/>
              <a:ea typeface="Times New Roman" panose="02020603050405020304" pitchFamily="18" charset="0"/>
            </a:endParaRPr>
          </a:p>
          <a:p>
            <a:pPr marL="342900" lvl="0" indent="-342900" algn="just">
              <a:lnSpc>
                <a:spcPct val="107000"/>
              </a:lnSpc>
              <a:spcAft>
                <a:spcPts val="800"/>
              </a:spcAft>
              <a:tabLst>
                <a:tab pos="457200" algn="l"/>
              </a:tabLst>
            </a:pPr>
            <a:r>
              <a:rPr lang="en-IN" sz="24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It requires very low amount of  voltage to get triggered.</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tabLst>
                <a:tab pos="457200" algn="l"/>
              </a:tabLst>
            </a:pPr>
            <a:r>
              <a:rPr lang="en-IN" sz="24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It is capable of controlling the current pulse.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tabLst>
                <a:tab pos="457200" algn="l"/>
              </a:tabLst>
            </a:pPr>
            <a:r>
              <a:rPr lang="en-IN" sz="24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It consists of the negative value of the resistance.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tabLst>
                <a:tab pos="457200" algn="l"/>
              </a:tabLst>
            </a:pPr>
            <a:r>
              <a:rPr lang="en-IN" sz="24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The cost of this transistor is very low.</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50653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07DE4AE-DB0B-4498-9D51-190335A643B7}"/>
              </a:ext>
            </a:extLst>
          </p:cNvPr>
          <p:cNvSpPr>
            <a:spLocks noGrp="1"/>
          </p:cNvSpPr>
          <p:nvPr>
            <p:ph idx="1"/>
          </p:nvPr>
        </p:nvSpPr>
        <p:spPr>
          <a:xfrm>
            <a:off x="838200" y="757646"/>
            <a:ext cx="10515600" cy="5419317"/>
          </a:xfrm>
        </p:spPr>
        <p:txBody>
          <a:bodyPr/>
          <a:lstStyle/>
          <a:p>
            <a:pPr algn="just"/>
            <a:r>
              <a:rPr lang="en-IN" sz="2200" dirty="0">
                <a:solidFill>
                  <a:srgbClr val="222222"/>
                </a:solidFill>
                <a:effectLst/>
                <a:latin typeface="Times New Roman" panose="02020603050405020304" pitchFamily="18" charset="0"/>
                <a:ea typeface="Times New Roman" panose="02020603050405020304" pitchFamily="18" charset="0"/>
              </a:rPr>
              <a:t>As the current in the UJT tends to increase there can be evident drop in voltage value.  Hence this transistor shows the negative characteristics of resistance. This paves the way to make the UJT to work as a relaxation oscillator. </a:t>
            </a:r>
            <a:endParaRPr lang="en-IN" sz="2200" dirty="0">
              <a:effectLst/>
              <a:latin typeface="Times New Roman" panose="02020603050405020304" pitchFamily="18" charset="0"/>
              <a:ea typeface="Times New Roman" panose="02020603050405020304" pitchFamily="18" charset="0"/>
            </a:endParaRPr>
          </a:p>
          <a:p>
            <a:pPr marL="0" indent="0">
              <a:buNone/>
            </a:pPr>
            <a:endParaRPr lang="en-IN" dirty="0"/>
          </a:p>
        </p:txBody>
      </p:sp>
      <p:pic>
        <p:nvPicPr>
          <p:cNvPr id="4" name="Picture 3">
            <a:extLst>
              <a:ext uri="{FF2B5EF4-FFF2-40B4-BE49-F238E27FC236}">
                <a16:creationId xmlns:a16="http://schemas.microsoft.com/office/drawing/2014/main" xmlns="" id="{32590473-CDB9-49ED-B318-DAFB7012736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238103" y="1820091"/>
            <a:ext cx="7628708" cy="3805646"/>
          </a:xfrm>
          <a:prstGeom prst="rect">
            <a:avLst/>
          </a:prstGeom>
          <a:noFill/>
          <a:ln>
            <a:noFill/>
          </a:ln>
        </p:spPr>
      </p:pic>
    </p:spTree>
    <p:extLst>
      <p:ext uri="{BB962C8B-B14F-4D97-AF65-F5344CB8AC3E}">
        <p14:creationId xmlns:p14="http://schemas.microsoft.com/office/powerpoint/2010/main" val="2636976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770CB2-9F78-45B9-A05F-3707B3EFED23}"/>
              </a:ext>
            </a:extLst>
          </p:cNvPr>
          <p:cNvSpPr>
            <a:spLocks noGrp="1"/>
          </p:cNvSpPr>
          <p:nvPr>
            <p:ph type="title"/>
          </p:nvPr>
        </p:nvSpPr>
        <p:spPr/>
        <p:txBody>
          <a:bodyPr/>
          <a:lstStyle/>
          <a:p>
            <a:r>
              <a:rPr lang="en-IN" sz="4400" b="1" i="0" dirty="0">
                <a:solidFill>
                  <a:srgbClr val="222222"/>
                </a:solidFill>
                <a:effectLst/>
                <a:latin typeface="Calibri Light" panose="020F0302020204030204" pitchFamily="34" charset="0"/>
                <a:ea typeface="Times New Roman" panose="02020603050405020304" pitchFamily="18" charset="0"/>
                <a:cs typeface="Times New Roman" panose="02020603050405020304" pitchFamily="18" charset="0"/>
              </a:rPr>
              <a:t>UJT RELAXATION OSCILLATOR:</a:t>
            </a:r>
            <a:r>
              <a:rPr lang="en-IN" sz="44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
            </a:r>
            <a:br>
              <a:rPr lang="en-IN" sz="44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xmlns="" id="{81BFBA29-A8DC-42AD-97E6-E63DCB9A774F}"/>
              </a:ext>
            </a:extLst>
          </p:cNvPr>
          <p:cNvSpPr>
            <a:spLocks noGrp="1"/>
          </p:cNvSpPr>
          <p:nvPr>
            <p:ph idx="1"/>
          </p:nvPr>
        </p:nvSpPr>
        <p:spPr>
          <a:xfrm>
            <a:off x="838200" y="1297577"/>
            <a:ext cx="10515600" cy="4879386"/>
          </a:xfrm>
        </p:spPr>
        <p:txBody>
          <a:bodyPr>
            <a:normAutofit/>
          </a:bodyPr>
          <a:lstStyle/>
          <a:p>
            <a:pPr algn="just"/>
            <a:r>
              <a:rPr lang="en-IN" sz="2400" dirty="0">
                <a:solidFill>
                  <a:srgbClr val="222222"/>
                </a:solidFill>
                <a:effectLst/>
                <a:latin typeface="Times New Roman" panose="02020603050405020304" pitchFamily="18" charset="0"/>
                <a:ea typeface="Times New Roman" panose="02020603050405020304" pitchFamily="18" charset="0"/>
              </a:rPr>
              <a:t>UJT is a transistor with one junction.  </a:t>
            </a:r>
          </a:p>
          <a:p>
            <a:pPr algn="just"/>
            <a:r>
              <a:rPr lang="en-IN" sz="2400" dirty="0">
                <a:solidFill>
                  <a:srgbClr val="222222"/>
                </a:solidFill>
                <a:effectLst/>
                <a:latin typeface="Times New Roman" panose="02020603050405020304" pitchFamily="18" charset="0"/>
                <a:ea typeface="Times New Roman" panose="02020603050405020304" pitchFamily="18" charset="0"/>
              </a:rPr>
              <a:t>This possesses the resistance with negative characteristics. </a:t>
            </a:r>
          </a:p>
          <a:p>
            <a:pPr algn="just"/>
            <a:r>
              <a:rPr lang="en-IN" sz="2400" dirty="0">
                <a:solidFill>
                  <a:srgbClr val="222222"/>
                </a:solidFill>
                <a:effectLst/>
                <a:latin typeface="Times New Roman" panose="02020603050405020304" pitchFamily="18" charset="0"/>
                <a:ea typeface="Times New Roman" panose="02020603050405020304" pitchFamily="18" charset="0"/>
              </a:rPr>
              <a:t>This makes the UJT to function as an oscillator. </a:t>
            </a:r>
          </a:p>
          <a:p>
            <a:pPr algn="just"/>
            <a:r>
              <a:rPr lang="en-IN" sz="2400" dirty="0">
                <a:solidFill>
                  <a:srgbClr val="222222"/>
                </a:solidFill>
                <a:effectLst/>
                <a:latin typeface="Times New Roman" panose="02020603050405020304" pitchFamily="18" charset="0"/>
                <a:ea typeface="Times New Roman" panose="02020603050405020304" pitchFamily="18" charset="0"/>
              </a:rPr>
              <a:t>This is an oscillator with the basic resistor and capacitor.</a:t>
            </a:r>
          </a:p>
          <a:p>
            <a:pPr algn="just"/>
            <a:r>
              <a:rPr lang="en-IN" sz="2400" dirty="0">
                <a:solidFill>
                  <a:srgbClr val="222222"/>
                </a:solidFill>
                <a:effectLst/>
                <a:latin typeface="Times New Roman" panose="02020603050405020304" pitchFamily="18" charset="0"/>
                <a:ea typeface="Times New Roman" panose="02020603050405020304" pitchFamily="18" charset="0"/>
              </a:rPr>
              <a:t> As it is good at switching, it takes minimum value of the nano seconds for switching the devices.</a:t>
            </a:r>
            <a:endParaRPr lang="en-IN" sz="2400" dirty="0">
              <a:effectLst/>
              <a:latin typeface="Times New Roman" panose="02020603050405020304" pitchFamily="18" charset="0"/>
              <a:ea typeface="Times New Roman" panose="02020603050405020304" pitchFamily="18" charset="0"/>
            </a:endParaRPr>
          </a:p>
          <a:p>
            <a:endParaRPr lang="en-IN" sz="2400" dirty="0"/>
          </a:p>
        </p:txBody>
      </p:sp>
    </p:spTree>
    <p:extLst>
      <p:ext uri="{BB962C8B-B14F-4D97-AF65-F5344CB8AC3E}">
        <p14:creationId xmlns:p14="http://schemas.microsoft.com/office/powerpoint/2010/main" val="430093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56A7D95-1965-42E9-9B8E-4D1759526D31}"/>
              </a:ext>
            </a:extLst>
          </p:cNvPr>
          <p:cNvSpPr>
            <a:spLocks noGrp="1"/>
          </p:cNvSpPr>
          <p:nvPr>
            <p:ph idx="1"/>
          </p:nvPr>
        </p:nvSpPr>
        <p:spPr>
          <a:xfrm>
            <a:off x="838200" y="461554"/>
            <a:ext cx="10515600" cy="5715409"/>
          </a:xfrm>
        </p:spPr>
        <p:txBody>
          <a:bodyPr>
            <a:normAutofit/>
          </a:bodyPr>
          <a:lstStyle/>
          <a:p>
            <a:pPr algn="just"/>
            <a:r>
              <a:rPr lang="en-IN" sz="2200" dirty="0">
                <a:solidFill>
                  <a:srgbClr val="303030"/>
                </a:solidFill>
                <a:effectLst/>
                <a:latin typeface="Times New Roman" panose="02020603050405020304" pitchFamily="18" charset="0"/>
                <a:ea typeface="Times New Roman" panose="02020603050405020304" pitchFamily="18" charset="0"/>
              </a:rPr>
              <a:t>The circuit diagram of a UJT relaxation oscillator is given below.</a:t>
            </a:r>
          </a:p>
          <a:p>
            <a:pPr algn="just"/>
            <a:r>
              <a:rPr lang="en-IN" sz="2200" dirty="0">
                <a:solidFill>
                  <a:srgbClr val="303030"/>
                </a:solidFill>
                <a:effectLst/>
                <a:latin typeface="Times New Roman" panose="02020603050405020304" pitchFamily="18" charset="0"/>
                <a:ea typeface="Times New Roman" panose="02020603050405020304" pitchFamily="18" charset="0"/>
              </a:rPr>
              <a:t>R1 and R2 are current limiting resistors. Resistor R and capacitor C determines the frequency of the oscillator.</a:t>
            </a:r>
          </a:p>
          <a:p>
            <a:pPr algn="just"/>
            <a:r>
              <a:rPr lang="en-IN" sz="2200" dirty="0">
                <a:solidFill>
                  <a:srgbClr val="303030"/>
                </a:solidFill>
                <a:effectLst/>
                <a:latin typeface="Times New Roman" panose="02020603050405020304" pitchFamily="18" charset="0"/>
                <a:ea typeface="Times New Roman" panose="02020603050405020304" pitchFamily="18" charset="0"/>
              </a:rPr>
              <a:t> The frequency of the UJT relaxation oscillator can be expressed by the equation, </a:t>
            </a:r>
          </a:p>
          <a:p>
            <a:pPr marL="0" indent="0" algn="just">
              <a:buNone/>
            </a:pPr>
            <a:r>
              <a:rPr lang="en-IN" sz="2200" b="1" i="1" dirty="0">
                <a:solidFill>
                  <a:srgbClr val="303030"/>
                </a:solidFill>
                <a:latin typeface="Times New Roman" panose="02020603050405020304" pitchFamily="18" charset="0"/>
                <a:ea typeface="Times New Roman" panose="02020603050405020304" pitchFamily="18" charset="0"/>
              </a:rPr>
              <a:t>                                             </a:t>
            </a:r>
            <a:r>
              <a:rPr lang="en-IN" sz="2200" b="1" i="1" dirty="0">
                <a:solidFill>
                  <a:srgbClr val="303030"/>
                </a:solidFill>
                <a:effectLst/>
                <a:latin typeface="Times New Roman" panose="02020603050405020304" pitchFamily="18" charset="0"/>
                <a:ea typeface="Times New Roman" panose="02020603050405020304" pitchFamily="18" charset="0"/>
              </a:rPr>
              <a:t>F = 1/ (RC ln(1/(1-η))</a:t>
            </a:r>
            <a:r>
              <a:rPr lang="en-IN" sz="2200" dirty="0">
                <a:solidFill>
                  <a:srgbClr val="303030"/>
                </a:solidFill>
                <a:effectLst/>
                <a:latin typeface="Times New Roman" panose="02020603050405020304" pitchFamily="18" charset="0"/>
                <a:ea typeface="Times New Roman" panose="02020603050405020304" pitchFamily="18" charset="0"/>
              </a:rPr>
              <a:t> </a:t>
            </a:r>
          </a:p>
          <a:p>
            <a:pPr marL="0" indent="0" algn="just">
              <a:buNone/>
            </a:pPr>
            <a:r>
              <a:rPr lang="en-IN" sz="2200" dirty="0">
                <a:solidFill>
                  <a:srgbClr val="303030"/>
                </a:solidFill>
                <a:latin typeface="Times New Roman" panose="02020603050405020304" pitchFamily="18" charset="0"/>
                <a:ea typeface="Times New Roman" panose="02020603050405020304" pitchFamily="18" charset="0"/>
              </a:rPr>
              <a:t>   </a:t>
            </a:r>
            <a:r>
              <a:rPr lang="en-IN" sz="2200" dirty="0">
                <a:solidFill>
                  <a:srgbClr val="303030"/>
                </a:solidFill>
                <a:effectLst/>
                <a:latin typeface="Times New Roman" panose="02020603050405020304" pitchFamily="18" charset="0"/>
                <a:ea typeface="Times New Roman" panose="02020603050405020304" pitchFamily="18" charset="0"/>
              </a:rPr>
              <a:t>where η is the intrinsic standoff ratio and </a:t>
            </a:r>
            <a:r>
              <a:rPr lang="en-IN" sz="2200" i="1" dirty="0">
                <a:solidFill>
                  <a:srgbClr val="303030"/>
                </a:solidFill>
                <a:effectLst/>
                <a:latin typeface="Times New Roman" panose="02020603050405020304" pitchFamily="18" charset="0"/>
                <a:ea typeface="Times New Roman" panose="02020603050405020304" pitchFamily="18" charset="0"/>
              </a:rPr>
              <a:t>ln</a:t>
            </a:r>
            <a:r>
              <a:rPr lang="en-IN" sz="2200" dirty="0">
                <a:solidFill>
                  <a:srgbClr val="303030"/>
                </a:solidFill>
                <a:effectLst/>
                <a:latin typeface="Times New Roman" panose="02020603050405020304" pitchFamily="18" charset="0"/>
                <a:ea typeface="Times New Roman" panose="02020603050405020304" pitchFamily="18" charset="0"/>
              </a:rPr>
              <a:t> stand for natural logarithm.</a:t>
            </a:r>
            <a:endParaRPr lang="en-IN" sz="2200" dirty="0">
              <a:effectLst/>
              <a:latin typeface="Times New Roman" panose="02020603050405020304" pitchFamily="18" charset="0"/>
              <a:ea typeface="Times New Roman" panose="02020603050405020304" pitchFamily="18" charset="0"/>
            </a:endParaRPr>
          </a:p>
          <a:p>
            <a:pPr algn="just"/>
            <a:endParaRPr lang="en-IN" sz="2200" dirty="0"/>
          </a:p>
        </p:txBody>
      </p:sp>
      <p:pic>
        <p:nvPicPr>
          <p:cNvPr id="5" name="Picture 4">
            <a:extLst>
              <a:ext uri="{FF2B5EF4-FFF2-40B4-BE49-F238E27FC236}">
                <a16:creationId xmlns:a16="http://schemas.microsoft.com/office/drawing/2014/main" xmlns="" id="{7BB93B89-76EA-452B-8366-DE7A16938AC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110447" y="2978330"/>
            <a:ext cx="3910148" cy="3418115"/>
          </a:xfrm>
          <a:prstGeom prst="rect">
            <a:avLst/>
          </a:prstGeom>
          <a:noFill/>
          <a:ln>
            <a:noFill/>
          </a:ln>
        </p:spPr>
      </p:pic>
    </p:spTree>
    <p:extLst>
      <p:ext uri="{BB962C8B-B14F-4D97-AF65-F5344CB8AC3E}">
        <p14:creationId xmlns:p14="http://schemas.microsoft.com/office/powerpoint/2010/main" val="329585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F73C6E3-E54F-49D9-8926-D09831B71AB0}"/>
              </a:ext>
            </a:extLst>
          </p:cNvPr>
          <p:cNvSpPr>
            <a:spLocks noGrp="1"/>
          </p:cNvSpPr>
          <p:nvPr>
            <p:ph idx="1"/>
          </p:nvPr>
        </p:nvSpPr>
        <p:spPr>
          <a:xfrm>
            <a:off x="838200" y="818606"/>
            <a:ext cx="10515600" cy="5358357"/>
          </a:xfrm>
        </p:spPr>
        <p:txBody>
          <a:bodyPr/>
          <a:lstStyle/>
          <a:p>
            <a:pPr algn="just"/>
            <a:r>
              <a:rPr lang="en-IN" sz="1800" dirty="0">
                <a:solidFill>
                  <a:srgbClr val="303030"/>
                </a:solidFill>
                <a:effectLst/>
                <a:latin typeface="Times New Roman" panose="02020603050405020304" pitchFamily="18" charset="0"/>
                <a:ea typeface="Calibri" panose="020F0502020204030204" pitchFamily="34" charset="0"/>
                <a:cs typeface="Times New Roman" panose="02020603050405020304" pitchFamily="18" charset="0"/>
              </a:rPr>
              <a:t>When power supply is switched ON, the capacitor C starts charging through resistor R.</a:t>
            </a:r>
          </a:p>
          <a:p>
            <a:pPr algn="just"/>
            <a:r>
              <a:rPr lang="en-IN" sz="1800" dirty="0">
                <a:solidFill>
                  <a:srgbClr val="303030"/>
                </a:solidFill>
                <a:effectLst/>
                <a:latin typeface="Times New Roman" panose="02020603050405020304" pitchFamily="18" charset="0"/>
                <a:ea typeface="Calibri" panose="020F0502020204030204" pitchFamily="34" charset="0"/>
                <a:cs typeface="Times New Roman" panose="02020603050405020304" pitchFamily="18" charset="0"/>
              </a:rPr>
              <a:t> The capacitor keeps on charging until the voltage across it becomes equal to 0.7V  plus  </a:t>
            </a:r>
            <a:r>
              <a:rPr lang="en-IN" sz="1800" dirty="0" err="1">
                <a:solidFill>
                  <a:srgbClr val="303030"/>
                </a:solidFill>
                <a:effectLst/>
                <a:latin typeface="Times New Roman" panose="02020603050405020304" pitchFamily="18" charset="0"/>
                <a:ea typeface="Calibri" panose="020F0502020204030204" pitchFamily="34" charset="0"/>
                <a:cs typeface="Times New Roman" panose="02020603050405020304" pitchFamily="18" charset="0"/>
              </a:rPr>
              <a:t>ηVbb</a:t>
            </a:r>
            <a:r>
              <a:rPr lang="en-IN" sz="1800" dirty="0">
                <a:solidFill>
                  <a:srgbClr val="303030"/>
                </a:solidFill>
                <a:effectLst/>
                <a:latin typeface="Times New Roman" panose="02020603050405020304" pitchFamily="18" charset="0"/>
                <a:ea typeface="Calibri" panose="020F0502020204030204" pitchFamily="34" charset="0"/>
                <a:cs typeface="Times New Roman" panose="02020603050405020304" pitchFamily="18" charset="0"/>
              </a:rPr>
              <a:t>.  </a:t>
            </a:r>
          </a:p>
          <a:p>
            <a:pPr algn="just"/>
            <a:r>
              <a:rPr lang="en-IN" sz="1800" dirty="0">
                <a:solidFill>
                  <a:srgbClr val="303030"/>
                </a:solidFill>
                <a:effectLst/>
                <a:latin typeface="Times New Roman" panose="02020603050405020304" pitchFamily="18" charset="0"/>
                <a:ea typeface="Calibri" panose="020F0502020204030204" pitchFamily="34" charset="0"/>
                <a:cs typeface="Times New Roman" panose="02020603050405020304" pitchFamily="18" charset="0"/>
              </a:rPr>
              <a:t>This voltage is the peak voltage point  “</a:t>
            </a:r>
            <a:r>
              <a:rPr lang="en-IN" sz="1800" dirty="0" err="1">
                <a:solidFill>
                  <a:srgbClr val="303030"/>
                </a:solidFill>
                <a:effectLst/>
                <a:latin typeface="Times New Roman" panose="02020603050405020304" pitchFamily="18" charset="0"/>
                <a:ea typeface="Calibri" panose="020F0502020204030204" pitchFamily="34" charset="0"/>
                <a:cs typeface="Times New Roman" panose="02020603050405020304" pitchFamily="18" charset="0"/>
              </a:rPr>
              <a:t>Vp</a:t>
            </a:r>
            <a:r>
              <a:rPr lang="en-IN" sz="1800" dirty="0">
                <a:solidFill>
                  <a:srgbClr val="303030"/>
                </a:solidFill>
                <a:effectLst/>
                <a:latin typeface="Times New Roman" panose="02020603050405020304" pitchFamily="18" charset="0"/>
                <a:ea typeface="Calibri" panose="020F0502020204030204" pitchFamily="34" charset="0"/>
                <a:cs typeface="Times New Roman" panose="02020603050405020304" pitchFamily="18" charset="0"/>
              </a:rPr>
              <a:t>” denoted in the characteristics curve.  After this point the emitter to RB1 resistance drops drastically and the capacitors starts discharging through this path. </a:t>
            </a:r>
          </a:p>
          <a:p>
            <a:pPr algn="just"/>
            <a:r>
              <a:rPr lang="en-IN" sz="1800" dirty="0">
                <a:solidFill>
                  <a:srgbClr val="303030"/>
                </a:solidFill>
                <a:effectLst/>
                <a:latin typeface="Times New Roman" panose="02020603050405020304" pitchFamily="18" charset="0"/>
                <a:ea typeface="Calibri" panose="020F0502020204030204" pitchFamily="34" charset="0"/>
                <a:cs typeface="Times New Roman" panose="02020603050405020304" pitchFamily="18" charset="0"/>
              </a:rPr>
              <a:t>When the capacitor is discharged to the valley point voltage “</a:t>
            </a:r>
            <a:r>
              <a:rPr lang="en-IN" sz="1800" dirty="0" err="1">
                <a:solidFill>
                  <a:srgbClr val="303030"/>
                </a:solidFill>
                <a:effectLst/>
                <a:latin typeface="Times New Roman" panose="02020603050405020304" pitchFamily="18" charset="0"/>
                <a:ea typeface="Calibri" panose="020F0502020204030204" pitchFamily="34" charset="0"/>
                <a:cs typeface="Times New Roman" panose="02020603050405020304" pitchFamily="18" charset="0"/>
              </a:rPr>
              <a:t>Vv</a:t>
            </a:r>
            <a:r>
              <a:rPr lang="en-IN" sz="1800" dirty="0">
                <a:solidFill>
                  <a:srgbClr val="303030"/>
                </a:solidFill>
                <a:effectLst/>
                <a:latin typeface="Times New Roman" panose="02020603050405020304" pitchFamily="18" charset="0"/>
                <a:ea typeface="Calibri" panose="020F0502020204030204" pitchFamily="34" charset="0"/>
                <a:cs typeface="Times New Roman" panose="02020603050405020304" pitchFamily="18" charset="0"/>
              </a:rPr>
              <a:t>”, the emitter to RB1 resistance climbs again and the capacitor starts charging.</a:t>
            </a:r>
          </a:p>
          <a:p>
            <a:pPr algn="just"/>
            <a:endParaRPr lang="en-IN" sz="1800" dirty="0">
              <a:solidFill>
                <a:srgbClr val="303030"/>
              </a:solidFill>
              <a:latin typeface="Calibri" panose="020F0502020204030204" pitchFamily="34" charset="0"/>
              <a:cs typeface="Times New Roman" panose="02020603050405020304" pitchFamily="18" charset="0"/>
            </a:endParaRPr>
          </a:p>
          <a:p>
            <a:pPr algn="just"/>
            <a:endParaRPr lang="en-IN" dirty="0"/>
          </a:p>
        </p:txBody>
      </p:sp>
      <p:pic>
        <p:nvPicPr>
          <p:cNvPr id="4" name="Picture 3" descr="UJT relaxation oscillator output">
            <a:hlinkClick r:id="rId2"/>
            <a:extLst>
              <a:ext uri="{FF2B5EF4-FFF2-40B4-BE49-F238E27FC236}">
                <a16:creationId xmlns:a16="http://schemas.microsoft.com/office/drawing/2014/main" xmlns="" id="{B64275F0-EA55-4B51-9E39-AD4C6E35337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770811" y="3091543"/>
            <a:ext cx="5164183" cy="2856411"/>
          </a:xfrm>
          <a:prstGeom prst="rect">
            <a:avLst/>
          </a:prstGeom>
          <a:noFill/>
          <a:ln>
            <a:noFill/>
          </a:ln>
        </p:spPr>
      </p:pic>
    </p:spTree>
    <p:extLst>
      <p:ext uri="{BB962C8B-B14F-4D97-AF65-F5344CB8AC3E}">
        <p14:creationId xmlns:p14="http://schemas.microsoft.com/office/powerpoint/2010/main" val="3834687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xmlns="" id="{73A282E4-97AE-4520-9D90-9FC764DDB087}"/>
              </a:ext>
            </a:extLst>
          </p:cNvPr>
          <p:cNvSpPr>
            <a:spLocks noGrp="1" noChangeArrowheads="1"/>
          </p:cNvSpPr>
          <p:nvPr>
            <p:ph type="body" sz="half" idx="1"/>
          </p:nvPr>
        </p:nvSpPr>
        <p:spPr>
          <a:xfrm>
            <a:off x="1785257" y="1295400"/>
            <a:ext cx="8482149" cy="4876800"/>
          </a:xfrm>
        </p:spPr>
        <p:txBody>
          <a:bodyPr/>
          <a:lstStyle/>
          <a:p>
            <a:pPr algn="just" eaLnBrk="1" hangingPunct="1"/>
            <a:r>
              <a:rPr lang="en-US" altLang="en-US" sz="2000" dirty="0">
                <a:latin typeface="Times New Roman" panose="02020603050405020304" pitchFamily="18" charset="0"/>
                <a:cs typeface="Times New Roman" panose="02020603050405020304" pitchFamily="18" charset="0"/>
              </a:rPr>
              <a:t>The 555 Timer is one of the most popular </a:t>
            </a:r>
          </a:p>
          <a:p>
            <a:pPr algn="just" eaLnBrk="1" hangingPunct="1">
              <a:buFontTx/>
              <a:buNone/>
            </a:pPr>
            <a:r>
              <a:rPr lang="en-US" altLang="en-US" sz="2000" dirty="0">
                <a:latin typeface="Times New Roman" panose="02020603050405020304" pitchFamily="18" charset="0"/>
                <a:cs typeface="Times New Roman" panose="02020603050405020304" pitchFamily="18" charset="0"/>
              </a:rPr>
              <a:t>     and versatile integrated circuits ever produced.</a:t>
            </a:r>
          </a:p>
          <a:p>
            <a:pPr algn="just" eaLnBrk="1" hangingPunct="1"/>
            <a:r>
              <a:rPr lang="en-US" altLang="en-US" sz="2000" dirty="0">
                <a:latin typeface="Times New Roman" panose="02020603050405020304" pitchFamily="18" charset="0"/>
                <a:cs typeface="Times New Roman" panose="02020603050405020304" pitchFamily="18" charset="0"/>
              </a:rPr>
              <a:t>It is 50 years old and still being used.</a:t>
            </a:r>
          </a:p>
          <a:p>
            <a:pPr algn="just" eaLnBrk="1" hangingPunct="1"/>
            <a:r>
              <a:rPr lang="en-US" altLang="en-US" sz="2000" dirty="0">
                <a:latin typeface="Times New Roman" panose="02020603050405020304" pitchFamily="18" charset="0"/>
                <a:cs typeface="Times New Roman" panose="02020603050405020304" pitchFamily="18" charset="0"/>
              </a:rPr>
              <a:t>It is a combination of digital and analog circuits.</a:t>
            </a:r>
          </a:p>
          <a:p>
            <a:pPr algn="just" eaLnBrk="1" hangingPunct="1"/>
            <a:r>
              <a:rPr lang="en-US" altLang="en-US" sz="2000" dirty="0">
                <a:latin typeface="Times New Roman" panose="02020603050405020304" pitchFamily="18" charset="0"/>
                <a:cs typeface="Times New Roman" panose="02020603050405020304" pitchFamily="18" charset="0"/>
              </a:rPr>
              <a:t>It is known as the </a:t>
            </a:r>
            <a:r>
              <a:rPr lang="en-US" altLang="en-US" sz="2000" dirty="0">
                <a:solidFill>
                  <a:srgbClr val="990033"/>
                </a:solidFill>
                <a:latin typeface="Times New Roman" panose="02020603050405020304" pitchFamily="18" charset="0"/>
                <a:cs typeface="Times New Roman" panose="02020603050405020304" pitchFamily="18" charset="0"/>
              </a:rPr>
              <a:t>“time machine”</a:t>
            </a:r>
            <a:r>
              <a:rPr lang="en-US" altLang="en-US" sz="2000" dirty="0">
                <a:latin typeface="Times New Roman" panose="02020603050405020304" pitchFamily="18" charset="0"/>
                <a:cs typeface="Times New Roman" panose="02020603050405020304" pitchFamily="18" charset="0"/>
              </a:rPr>
              <a:t> as it performs a wide variety of timing tasks.</a:t>
            </a:r>
          </a:p>
          <a:p>
            <a:pPr algn="just" eaLnBrk="1" hangingPunct="1"/>
            <a:r>
              <a:rPr lang="en-US" altLang="en-US" sz="2000" dirty="0">
                <a:latin typeface="Times New Roman" panose="02020603050405020304" pitchFamily="18" charset="0"/>
                <a:cs typeface="Times New Roman" panose="02020603050405020304" pitchFamily="18" charset="0"/>
              </a:rPr>
              <a:t>The 555 timer IC </a:t>
            </a:r>
          </a:p>
          <a:p>
            <a:pPr marL="0" indent="0" algn="just" eaLnBrk="1" hangingPunct="1">
              <a:buNone/>
            </a:pPr>
            <a:r>
              <a:rPr lang="en-US" altLang="en-US" sz="2000" dirty="0">
                <a:latin typeface="Times New Roman" panose="02020603050405020304" pitchFamily="18" charset="0"/>
                <a:cs typeface="Times New Roman" panose="02020603050405020304" pitchFamily="18" charset="0"/>
              </a:rPr>
              <a:t>     is shown here.</a:t>
            </a:r>
          </a:p>
          <a:p>
            <a:pPr algn="just" eaLnBrk="1" hangingPunct="1"/>
            <a:endParaRPr lang="en-US" altLang="en-US" sz="2400" dirty="0">
              <a:latin typeface="Times New Roman" panose="02020603050405020304" pitchFamily="18" charset="0"/>
              <a:cs typeface="Times New Roman" panose="02020603050405020304" pitchFamily="18" charset="0"/>
            </a:endParaRPr>
          </a:p>
          <a:p>
            <a:pPr algn="just" eaLnBrk="1" hangingPunct="1"/>
            <a:endParaRPr lang="en-US" altLang="en-US" sz="2400" dirty="0">
              <a:latin typeface="Times New Roman" panose="02020603050405020304" pitchFamily="18" charset="0"/>
              <a:cs typeface="Times New Roman" panose="02020603050405020304" pitchFamily="18" charset="0"/>
            </a:endParaRPr>
          </a:p>
          <a:p>
            <a:pPr algn="just" eaLnBrk="1" hangingPunct="1"/>
            <a:endParaRPr lang="en-US" altLang="en-US" sz="2400" dirty="0">
              <a:latin typeface="Times New Roman" panose="02020603050405020304" pitchFamily="18" charset="0"/>
              <a:cs typeface="Times New Roman" panose="02020603050405020304" pitchFamily="18" charset="0"/>
            </a:endParaRPr>
          </a:p>
        </p:txBody>
      </p:sp>
      <p:sp>
        <p:nvSpPr>
          <p:cNvPr id="4099" name="Rectangle 3">
            <a:extLst>
              <a:ext uri="{FF2B5EF4-FFF2-40B4-BE49-F238E27FC236}">
                <a16:creationId xmlns:a16="http://schemas.microsoft.com/office/drawing/2014/main" xmlns="" id="{A4F4D01E-DD73-4C79-B5D4-9F413B0F4BF9}"/>
              </a:ext>
            </a:extLst>
          </p:cNvPr>
          <p:cNvSpPr>
            <a:spLocks noGrp="1" noChangeArrowheads="1"/>
          </p:cNvSpPr>
          <p:nvPr>
            <p:ph type="title"/>
          </p:nvPr>
        </p:nvSpPr>
        <p:spPr>
          <a:xfrm>
            <a:off x="2667000" y="228600"/>
            <a:ext cx="6781800" cy="1143000"/>
          </a:xfrm>
        </p:spPr>
        <p:txBody>
          <a:bodyPr/>
          <a:lstStyle/>
          <a:p>
            <a:r>
              <a:rPr lang="en-US" altLang="en-US" sz="4800" b="1" dirty="0"/>
              <a:t>IC 555 TIMER</a:t>
            </a:r>
            <a:endParaRPr lang="en-US" altLang="en-US" sz="4800" dirty="0"/>
          </a:p>
        </p:txBody>
      </p:sp>
      <p:pic>
        <p:nvPicPr>
          <p:cNvPr id="7" name="Picture 2" descr="LM555 555 Timer IC Square Wave Pulse Generator IC">
            <a:extLst>
              <a:ext uri="{FF2B5EF4-FFF2-40B4-BE49-F238E27FC236}">
                <a16:creationId xmlns:a16="http://schemas.microsoft.com/office/drawing/2014/main" xmlns="" id="{7992DF62-DC81-49E8-BA96-EC9719D638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6448" y="268754"/>
            <a:ext cx="2877001" cy="243230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a:extLst>
              <a:ext uri="{FF2B5EF4-FFF2-40B4-BE49-F238E27FC236}">
                <a16:creationId xmlns:a16="http://schemas.microsoft.com/office/drawing/2014/main" xmlns="" id="{B5477E58-0522-41CF-A2D1-B51CADA6B3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8582" y="3433639"/>
            <a:ext cx="4253992" cy="2808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xmlns="" id="{7413CB34-4A30-4A96-A172-AA152310F3DB}"/>
              </a:ext>
            </a:extLst>
          </p:cNvPr>
          <p:cNvSpPr>
            <a:spLocks noGrp="1" noChangeArrowheads="1"/>
          </p:cNvSpPr>
          <p:nvPr>
            <p:ph type="title"/>
          </p:nvPr>
        </p:nvSpPr>
        <p:spPr>
          <a:xfrm>
            <a:off x="1981200" y="152401"/>
            <a:ext cx="8229600" cy="792163"/>
          </a:xfrm>
        </p:spPr>
        <p:txBody>
          <a:bodyPr/>
          <a:lstStyle/>
          <a:p>
            <a:pPr eaLnBrk="1" hangingPunct="1"/>
            <a:r>
              <a:rPr lang="en-US" altLang="en-US" sz="3200"/>
              <a:t>555 Timer Pin Function</a:t>
            </a:r>
            <a:endParaRPr lang="en-MY" altLang="en-US" sz="3200"/>
          </a:p>
        </p:txBody>
      </p:sp>
      <p:sp>
        <p:nvSpPr>
          <p:cNvPr id="6147" name="Content Placeholder 2">
            <a:extLst>
              <a:ext uri="{FF2B5EF4-FFF2-40B4-BE49-F238E27FC236}">
                <a16:creationId xmlns:a16="http://schemas.microsoft.com/office/drawing/2014/main" xmlns="" id="{2931CF45-FF43-4B08-83B6-0728B03D9039}"/>
              </a:ext>
            </a:extLst>
          </p:cNvPr>
          <p:cNvSpPr>
            <a:spLocks noGrp="1" noChangeArrowheads="1"/>
          </p:cNvSpPr>
          <p:nvPr>
            <p:ph idx="1"/>
          </p:nvPr>
        </p:nvSpPr>
        <p:spPr>
          <a:xfrm>
            <a:off x="1981200" y="914400"/>
            <a:ext cx="8229600" cy="5791200"/>
          </a:xfrm>
        </p:spPr>
        <p:txBody>
          <a:bodyPr>
            <a:normAutofit fontScale="92500" lnSpcReduction="10000"/>
          </a:bodyPr>
          <a:lstStyle/>
          <a:p>
            <a:pPr algn="just" eaLnBrk="1" hangingPunct="1">
              <a:buFontTx/>
              <a:buNone/>
            </a:pPr>
            <a:r>
              <a:rPr lang="en-MY" altLang="en-US" sz="1800"/>
              <a:t>PIN 1: Ground – Connect this to ground. Remember to connect all grounds 	             in a circuit together.</a:t>
            </a:r>
          </a:p>
          <a:p>
            <a:pPr algn="just" eaLnBrk="1" hangingPunct="1">
              <a:buFontTx/>
              <a:buNone/>
            </a:pPr>
            <a:endParaRPr lang="en-MY" altLang="en-US" sz="800"/>
          </a:p>
          <a:p>
            <a:pPr algn="just" eaLnBrk="1" hangingPunct="1">
              <a:buFontTx/>
              <a:buNone/>
            </a:pPr>
            <a:r>
              <a:rPr lang="en-MY" altLang="en-US" sz="1800"/>
              <a:t>PIN 2: Trigger – A short low (less than 1/3 Vcc) pulse on the trigger starts 	            the timer. By connecting this to ground we "turn on" the 555 	            timer. </a:t>
            </a:r>
          </a:p>
          <a:p>
            <a:pPr algn="just" eaLnBrk="1" hangingPunct="1">
              <a:buFontTx/>
              <a:buNone/>
            </a:pPr>
            <a:endParaRPr lang="en-MY" altLang="en-US" sz="800"/>
          </a:p>
          <a:p>
            <a:pPr algn="just" eaLnBrk="1" hangingPunct="1">
              <a:buFontTx/>
              <a:buNone/>
            </a:pPr>
            <a:r>
              <a:rPr lang="en-MY" altLang="en-US" sz="1800"/>
              <a:t>PIN 3: Output – During a timing interval, the output stays at +VCC. Can 		            source up to 200ma. </a:t>
            </a:r>
          </a:p>
          <a:p>
            <a:pPr algn="just" eaLnBrk="1" hangingPunct="1">
              <a:buFontTx/>
              <a:buNone/>
            </a:pPr>
            <a:endParaRPr lang="en-MY" altLang="en-US" sz="800"/>
          </a:p>
          <a:p>
            <a:pPr algn="just" eaLnBrk="1" hangingPunct="1">
              <a:buFontTx/>
              <a:buNone/>
            </a:pPr>
            <a:r>
              <a:rPr lang="en-MY" altLang="en-US" sz="1800"/>
              <a:t>PIN 4: Reset – Forces pin 3 low if pulled to ground.</a:t>
            </a:r>
          </a:p>
          <a:p>
            <a:pPr algn="just" eaLnBrk="1" hangingPunct="1">
              <a:buFontTx/>
              <a:buNone/>
            </a:pPr>
            <a:endParaRPr lang="en-MY" altLang="en-US" sz="800"/>
          </a:p>
          <a:p>
            <a:pPr algn="just" eaLnBrk="1" hangingPunct="1">
              <a:buFontTx/>
              <a:buNone/>
            </a:pPr>
            <a:r>
              <a:rPr lang="en-MY" altLang="en-US" sz="1800"/>
              <a:t>PIN 5: Control – Can be used to adjust threshold trigger voltage. Not used 	             in our applications. Connect to ground with a .01uF cap to 	             eliminate supply noise from Vcc.</a:t>
            </a:r>
          </a:p>
          <a:p>
            <a:pPr algn="just" eaLnBrk="1" hangingPunct="1">
              <a:buFontTx/>
              <a:buNone/>
            </a:pPr>
            <a:endParaRPr lang="en-MY" altLang="en-US" sz="800"/>
          </a:p>
          <a:p>
            <a:pPr algn="just" eaLnBrk="1" hangingPunct="1">
              <a:buFontTx/>
              <a:buNone/>
            </a:pPr>
            <a:r>
              <a:rPr lang="en-MY" altLang="en-US" sz="1800"/>
              <a:t>PIN 6: Threshold – When threshold crosses above 2/3 Vcc timing interval 		  ends.</a:t>
            </a:r>
          </a:p>
          <a:p>
            <a:pPr algn="just" eaLnBrk="1" hangingPunct="1">
              <a:buFontTx/>
              <a:buNone/>
            </a:pPr>
            <a:endParaRPr lang="en-MY" altLang="en-US" sz="800"/>
          </a:p>
          <a:p>
            <a:pPr algn="just" eaLnBrk="1" hangingPunct="1">
              <a:buFontTx/>
              <a:buNone/>
            </a:pPr>
            <a:r>
              <a:rPr lang="en-MY" altLang="en-US" sz="1800"/>
              <a:t>PIN 7: Discharge – Connects to ground when output goes low. Controls 		        	  timing.</a:t>
            </a:r>
          </a:p>
          <a:p>
            <a:pPr algn="just" eaLnBrk="1" hangingPunct="1">
              <a:buFontTx/>
              <a:buNone/>
            </a:pPr>
            <a:endParaRPr lang="en-MY" altLang="en-US" sz="800"/>
          </a:p>
          <a:p>
            <a:pPr algn="just" eaLnBrk="1" hangingPunct="1">
              <a:buFontTx/>
              <a:buNone/>
            </a:pPr>
            <a:r>
              <a:rPr lang="en-MY" altLang="en-US" sz="1800"/>
              <a:t>PIN 8: Vcc – Power supply. Typical range 4.5v to 16v.</a:t>
            </a:r>
          </a:p>
          <a:p>
            <a:pPr algn="just" eaLnBrk="1" hangingPunct="1"/>
            <a:endParaRPr lang="en-MY" altLang="en-US" sz="18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98</TotalTime>
  <Words>593</Words>
  <Application>Microsoft Office PowerPoint</Application>
  <PresentationFormat>Custom</PresentationFormat>
  <Paragraphs>78</Paragraphs>
  <Slides>13</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15" baseType="lpstr">
      <vt:lpstr>Office Theme</vt:lpstr>
      <vt:lpstr>Bitmap Image</vt:lpstr>
      <vt:lpstr>  OVERVIEW OF UJT, RELAXATION OSCILLATOR</vt:lpstr>
      <vt:lpstr>PowerPoint Presentation</vt:lpstr>
      <vt:lpstr>UJT Characteristics: </vt:lpstr>
      <vt:lpstr>PowerPoint Presentation</vt:lpstr>
      <vt:lpstr>UJT RELAXATION OSCILLATOR: </vt:lpstr>
      <vt:lpstr>PowerPoint Presentation</vt:lpstr>
      <vt:lpstr>PowerPoint Presentation</vt:lpstr>
      <vt:lpstr>IC 555 TIMER</vt:lpstr>
      <vt:lpstr>555 Timer Pin Function</vt:lpstr>
      <vt:lpstr>PowerPoint Presentation</vt:lpstr>
      <vt:lpstr>PowerPoint Presentation</vt:lpstr>
      <vt:lpstr>PowerPoint Presentation</vt:lpstr>
      <vt:lpstr>Applications for the 555 Timer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UJT, RELAXATION OSCILLATOR</dc:title>
  <dc:creator>Thiyagarajan Annadurai</dc:creator>
  <cp:lastModifiedBy>ILAMBIRAI.R.C</cp:lastModifiedBy>
  <cp:revision>9</cp:revision>
  <dcterms:created xsi:type="dcterms:W3CDTF">2020-07-27T06:38:57Z</dcterms:created>
  <dcterms:modified xsi:type="dcterms:W3CDTF">2022-08-10T08:40:19Z</dcterms:modified>
</cp:coreProperties>
</file>