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60" r:id="rId3"/>
    <p:sldId id="275" r:id="rId4"/>
    <p:sldId id="276" r:id="rId5"/>
    <p:sldId id="277" r:id="rId6"/>
    <p:sldId id="279" r:id="rId7"/>
    <p:sldId id="280" r:id="rId8"/>
    <p:sldId id="281" r:id="rId9"/>
    <p:sldId id="323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4" r:id="rId20"/>
    <p:sldId id="291" r:id="rId21"/>
    <p:sldId id="294" r:id="rId22"/>
    <p:sldId id="295" r:id="rId23"/>
    <p:sldId id="265" r:id="rId24"/>
    <p:sldId id="266" r:id="rId25"/>
    <p:sldId id="267" r:id="rId26"/>
    <p:sldId id="268" r:id="rId27"/>
    <p:sldId id="269" r:id="rId28"/>
    <p:sldId id="272" r:id="rId29"/>
    <p:sldId id="273" r:id="rId30"/>
    <p:sldId id="297" r:id="rId31"/>
    <p:sldId id="298" r:id="rId32"/>
    <p:sldId id="300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34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4" r:id="rId53"/>
    <p:sldId id="325" r:id="rId54"/>
    <p:sldId id="326" r:id="rId55"/>
    <p:sldId id="327" r:id="rId56"/>
    <p:sldId id="330" r:id="rId57"/>
    <p:sldId id="331" r:id="rId58"/>
    <p:sldId id="332" r:id="rId59"/>
    <p:sldId id="333" r:id="rId60"/>
    <p:sldId id="26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97FF0-BC40-4827-A991-9D4E595BAC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7FA8F-6220-49E9-9CCB-009DB25AF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1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2BE622-D66E-4E63-8A69-E622BBEE9FAB}" type="slidenum">
              <a:rPr lang="ar-SA" altLang="en-US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0303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6847F8-ACF0-47E1-BBA1-A0A072895AEE}" type="slidenum">
              <a:rPr lang="ar-SA" altLang="en-US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JO" altLang="en-US" smtClean="0"/>
          </a:p>
        </p:txBody>
      </p:sp>
    </p:spTree>
    <p:extLst>
      <p:ext uri="{BB962C8B-B14F-4D97-AF65-F5344CB8AC3E}">
        <p14:creationId xmlns:p14="http://schemas.microsoft.com/office/powerpoint/2010/main" val="868744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B8D28A-88CD-4D5B-8F27-A7BF13F53B9F}" type="slidenum">
              <a:rPr lang="ar-SA" altLang="en-US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JO" altLang="en-US" smtClean="0"/>
          </a:p>
        </p:txBody>
      </p:sp>
    </p:spTree>
    <p:extLst>
      <p:ext uri="{BB962C8B-B14F-4D97-AF65-F5344CB8AC3E}">
        <p14:creationId xmlns:p14="http://schemas.microsoft.com/office/powerpoint/2010/main" val="47242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10D063-D363-4F43-803C-9C430587DE6D}" type="slidenum">
              <a:rPr lang="ar-SA" altLang="en-US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JO" altLang="en-US" smtClean="0"/>
          </a:p>
        </p:txBody>
      </p:sp>
    </p:spTree>
    <p:extLst>
      <p:ext uri="{BB962C8B-B14F-4D97-AF65-F5344CB8AC3E}">
        <p14:creationId xmlns:p14="http://schemas.microsoft.com/office/powerpoint/2010/main" val="2962633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F24F51-9415-46A7-9779-2E174BBFBCD6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170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8F4189-EC4E-428B-8F97-5FB81FB0A5DA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030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13A83B-8D95-48B8-B66D-D09987B58152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730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0585C7-68A0-4B7E-A6E5-3AC5A3F0BAF0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37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98CFE5-F85E-46D5-BC9E-085478602FD5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12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C785DF-0629-42B0-9163-E3F7F7A40BE2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640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5AB89F-570A-4CDA-A23A-8229694428D7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60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45929D-D6DD-4769-8D1C-9D241925D02A}" type="slidenum">
              <a:rPr lang="ar-SA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306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CD23CA-0FAC-4FBA-8C5B-1793B4B77D32}" type="slidenum">
              <a:rPr lang="ar-SA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63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A856C9-18CE-4A9B-9F0B-05E5E388A742}" type="slidenum">
              <a:rPr lang="ar-SA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639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8592C0-4DB8-4E01-9603-DCBEE4A4AB07}" type="slidenum">
              <a:rPr lang="ar-SA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363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57E6F2-856C-40B8-9045-FC17814A06B0}" type="slidenum">
              <a:rPr lang="ar-SA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022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FC18F7-DF7D-4594-BE91-0C97829A79FC}" type="slidenum">
              <a:rPr lang="ar-SA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56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F5EC57-60BB-443F-BFEC-87AFE2CB3A16}" type="slidenum">
              <a:rPr lang="ar-SA" altLang="en-US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084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9B650F-16BC-4A00-9DAC-AB9A629880D0}" type="slidenum">
              <a:rPr lang="ar-SA" altLang="en-US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606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7D6-3556-4AD7-B7DA-A3B7159C5574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46D6-41E4-4F00-825E-4DDEF058F248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48-24A6-4F52-BE31-7B3C6AA492F6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90688"/>
            <a:ext cx="5384800" cy="4433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90688"/>
            <a:ext cx="5384800" cy="4433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1F956DF-484B-4293-94BF-A74E7BF6A3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086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90688"/>
            <a:ext cx="5384800" cy="213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90688"/>
            <a:ext cx="5384800" cy="213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83039"/>
            <a:ext cx="5384800" cy="214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83039"/>
            <a:ext cx="5384800" cy="214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7141797-CD46-4ADD-9E65-F6652E4446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55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3875-F278-479A-A9ED-6926CAEEA61D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095-0587-4D57-9BAD-8317DD8D5B63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5ED-D2E9-4D76-A3ED-F479A64FCADD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177D-C03B-41D9-8CD1-3AB978E7797F}" type="datetime1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062D-6AB4-4134-ADAE-A01CF83E7519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7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863-491E-4509-9F7C-5F5A305B278A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BEAB-886F-4229-8415-5014B55EB690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1CB0-D881-4A58-A830-0E898FF06DA7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5F20-7F92-460A-A34A-4BCD28A7EADE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8EF2-3B4A-43EB-A07E-4B2FF3B02A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44" y="23813"/>
            <a:ext cx="201005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6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blbl.ws/blog/wp-content/uploads/2012/03/Spatial-res3.jp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602" y="2803650"/>
            <a:ext cx="10107000" cy="23876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Basic concepts in sampling </a:t>
            </a:r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Quantization 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Representing digital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images</a:t>
            </a:r>
            <a:b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b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Neighbors of a pixel, </a:t>
            </a:r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Adjacency, Connectivity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, Regions </a:t>
            </a:r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Boundaries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E54-AD38-43FD-9C08-FC293954923C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660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Representing Digital Images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3962400" y="6011863"/>
            <a:ext cx="3581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Every pixel has a # of bits.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305" y="1275661"/>
            <a:ext cx="7954253" cy="473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48299" y="277814"/>
            <a:ext cx="9819701" cy="1139825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Digital Image Representation Coordinate Conventions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48299" y="1447800"/>
            <a:ext cx="10421956" cy="5410200"/>
          </a:xfrm>
        </p:spPr>
        <p:txBody>
          <a:bodyPr>
            <a:normAutofit fontScale="92500" lnSpcReduction="20000"/>
          </a:bodyPr>
          <a:lstStyle/>
          <a:p>
            <a:pPr algn="just" rtl="0" eaLnBrk="1" hangingPunct="1">
              <a:lnSpc>
                <a:spcPct val="800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result of sampling and quantization is a matrix of real 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numbers</a:t>
            </a:r>
          </a:p>
          <a:p>
            <a:pPr algn="just" rtl="0" eaLnBrk="1" hangingPunct="1">
              <a:lnSpc>
                <a:spcPct val="80000"/>
              </a:lnSpc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rtl="0" eaLnBrk="1" hangingPunct="1">
              <a:lnSpc>
                <a:spcPct val="800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There are two principle ways to represent a digital image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 rtl="0" eaLnBrk="1" hangingPunct="1">
              <a:lnSpc>
                <a:spcPct val="80000"/>
              </a:lnSpc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Assume that an image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f(</a:t>
            </a:r>
            <a:r>
              <a:rPr lang="en-US" alt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x,y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is sampled so that the resulting image has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rows and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columns. 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say that the image is of size  </a:t>
            </a:r>
            <a:r>
              <a:rPr lang="en-US" alt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M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N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  The values of the coordinates (</a:t>
            </a:r>
            <a:r>
              <a:rPr lang="en-US" alt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x,y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are discrete quantities. 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clarity, we use integer values for these discrete coordinates. 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many image, the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origin is defined to be at (</a:t>
            </a:r>
            <a:r>
              <a:rPr lang="en-US" alt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x,y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= (0,0). 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next coordinate values along the first row of the image are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x,y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(0,1). 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is important to keep in mind that the notation (0,1) is used to signify the second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sample along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first row. 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 rtl="0" eaLnBrk="1" hangingPunct="1">
              <a:lnSpc>
                <a:spcPct val="80000"/>
              </a:lnSpc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does not mean that these are the actual values of physical coordinates. Note that x ranges from 0 to M-1, and y ranges from 0 to N-1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6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07624" y="277814"/>
            <a:ext cx="10260376" cy="1139825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Digital Image Representation Coordinate Conventions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39684" y="1447801"/>
            <a:ext cx="9471116" cy="4683125"/>
          </a:xfrm>
        </p:spPr>
        <p:txBody>
          <a:bodyPr/>
          <a:lstStyle/>
          <a:p>
            <a:pPr lvl="1" algn="just" rtl="0" eaLnBrk="1" hangingPunct="1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coordinate convention used in toolbox to denote arrays is different from the preceding paragraph in two minor ways. </a:t>
            </a:r>
          </a:p>
          <a:p>
            <a:pPr lvl="1" algn="just" rtl="0" eaLnBrk="1" hangingPunct="1"/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 algn="just" rtl="0" eaLnBrk="1" hangingPunct="1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Instead of using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x,y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the toolbox uses the notation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r,c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to indicate rows and columns.</a:t>
            </a:r>
          </a:p>
          <a:p>
            <a:pPr lvl="2" algn="just" rtl="0" eaLnBrk="1" hangingPunct="1"/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 algn="just" rtl="0" eaLnBrk="1" hangingPunct="1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origin of the coordinate system is at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r,c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= (1,1); thus, r ranges from 1 to M and c from 1 to N, in integer increments. This coordinate convention is shown in Figure (b).</a:t>
            </a:r>
          </a:p>
          <a:p>
            <a:pPr algn="just" rtl="0">
              <a:buFont typeface="Wingdings" panose="05000000000000000000" pitchFamily="2" charset="2"/>
              <a:buNone/>
            </a:pP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Digital Image Representation Coordinate Conventions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905001"/>
            <a:ext cx="3505200" cy="3179763"/>
          </a:xfrm>
          <a:noFill/>
        </p:spPr>
      </p:pic>
      <p:pic>
        <p:nvPicPr>
          <p:cNvPr id="14340" name="Content Placeholder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200" y="1981200"/>
            <a:ext cx="3429000" cy="2984500"/>
          </a:xfrm>
          <a:noFill/>
        </p:spPr>
      </p:pic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3276601" y="5257800"/>
            <a:ext cx="550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(A)</a:t>
            </a: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7754938" y="5334000"/>
            <a:ext cx="552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794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63" y="365125"/>
            <a:ext cx="11224837" cy="1325563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Digital Image </a:t>
            </a:r>
            <a:r>
              <a:rPr lang="en-US" alt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Representation</a:t>
            </a:r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Images </a:t>
            </a:r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as Matrices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507" y="1981201"/>
            <a:ext cx="9651694" cy="2024063"/>
          </a:xfrm>
        </p:spPr>
        <p:txBody>
          <a:bodyPr/>
          <a:lstStyle/>
          <a:p>
            <a:pPr algn="just" rtl="0" eaLnBrk="1" hangingPunct="1">
              <a:lnSpc>
                <a:spcPct val="90000"/>
              </a:lnSpc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coordination system in figure (A) and the preceding discussion lead to the following representation for a digitized image function: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01" y="4149725"/>
            <a:ext cx="741713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3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Digital Image Representation</a:t>
            </a:r>
            <a:r>
              <a:rPr lang="ar-JO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ar-JO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Images as Matrices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44" y="1989139"/>
            <a:ext cx="10994833" cy="1944687"/>
          </a:xfrm>
        </p:spPr>
        <p:txBody>
          <a:bodyPr/>
          <a:lstStyle/>
          <a:p>
            <a:pPr algn="just" rtl="0" eaLnBrk="1" hangingPunct="1">
              <a:lnSpc>
                <a:spcPct val="90000"/>
              </a:lnSpc>
            </a:pPr>
            <a:r>
              <a:rPr lang="en-US" alt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The right side of the equation is a digital image by definition. Each element of this array is called an </a:t>
            </a:r>
            <a:r>
              <a:rPr lang="en-US" altLang="en-US" sz="2500" i="1" dirty="0">
                <a:latin typeface="Cambria" panose="02040503050406030204" pitchFamily="18" charset="0"/>
                <a:ea typeface="Cambria" panose="02040503050406030204" pitchFamily="18" charset="0"/>
              </a:rPr>
              <a:t>image element</a:t>
            </a:r>
            <a:r>
              <a:rPr lang="en-US" alt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500" i="1" dirty="0">
                <a:latin typeface="Cambria" panose="02040503050406030204" pitchFamily="18" charset="0"/>
                <a:ea typeface="Cambria" panose="02040503050406030204" pitchFamily="18" charset="0"/>
              </a:rPr>
              <a:t>picture element</a:t>
            </a:r>
            <a:r>
              <a:rPr lang="en-US" alt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500" i="1" dirty="0">
                <a:latin typeface="Cambria" panose="02040503050406030204" pitchFamily="18" charset="0"/>
                <a:ea typeface="Cambria" panose="02040503050406030204" pitchFamily="18" charset="0"/>
              </a:rPr>
              <a:t>pixel</a:t>
            </a:r>
            <a:r>
              <a:rPr lang="en-US" alt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US" altLang="en-US" sz="2500" i="1" dirty="0" err="1">
                <a:latin typeface="Cambria" panose="02040503050406030204" pitchFamily="18" charset="0"/>
                <a:ea typeface="Cambria" panose="02040503050406030204" pitchFamily="18" charset="0"/>
              </a:rPr>
              <a:t>pel</a:t>
            </a:r>
            <a:r>
              <a:rPr lang="en-US" alt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 rtl="0" eaLnBrk="1" hangingPunct="1">
              <a:lnSpc>
                <a:spcPct val="90000"/>
              </a:lnSpc>
            </a:pPr>
            <a:r>
              <a:rPr lang="en-US" alt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A digital image can be represented naturally as a MATLAB matrix:</a:t>
            </a:r>
          </a:p>
          <a:p>
            <a:pPr algn="just" rtl="0" eaLnBrk="1" hangingPunct="1">
              <a:lnSpc>
                <a:spcPct val="90000"/>
              </a:lnSpc>
              <a:buFontTx/>
              <a:buNone/>
            </a:pPr>
            <a:endParaRPr lang="en-US" alt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97" y="3423005"/>
            <a:ext cx="7298206" cy="161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1531404" y="5337882"/>
            <a:ext cx="8549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Where f(1,1) = f(0,0). Clearly, the two representations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are identical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, except for the shift in origin.</a:t>
            </a:r>
          </a:p>
        </p:txBody>
      </p:sp>
    </p:spTree>
    <p:extLst>
      <p:ext uri="{BB962C8B-B14F-4D97-AF65-F5344CB8AC3E}">
        <p14:creationId xmlns:p14="http://schemas.microsoft.com/office/powerpoint/2010/main" val="34305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62" y="-124857"/>
            <a:ext cx="9176203" cy="1139825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Pixels!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012" y="896038"/>
            <a:ext cx="9940887" cy="5562600"/>
          </a:xfrm>
        </p:spPr>
        <p:txBody>
          <a:bodyPr>
            <a:normAutofit/>
          </a:bodyPr>
          <a:lstStyle/>
          <a:p>
            <a:pPr algn="just" rtl="0" eaLnBrk="1" hangingPunct="1">
              <a:lnSpc>
                <a:spcPct val="800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Every pixel has # of bits (k)</a:t>
            </a: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rtl="0" eaLnBrk="1" hangingPunct="1">
              <a:lnSpc>
                <a:spcPct val="80000"/>
              </a:lnSpc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Q: Suppose a pixel has 1 bit, how many gray levels can it represent? </a:t>
            </a: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Answer: 2 intensity levels only, black and white.</a:t>
            </a: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	Bit (0,1) 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0:black , 1: white</a:t>
            </a: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algn="just" rtl="0" eaLnBrk="1" hangingPunct="1">
              <a:lnSpc>
                <a:spcPct val="80000"/>
              </a:lnSpc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Q: Suppose a pixel has 2 bit, how many gray levels can it represent? </a:t>
            </a: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Answer: 4 gray intensity levels</a:t>
            </a: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	2Bit (00, 01, 10 ,11).</a:t>
            </a: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Q: if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we want to represent 256 intensities of grayscale, how many bits do we 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need?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Answer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8 bits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which represents: 2</a:t>
            </a:r>
            <a:r>
              <a:rPr lang="en-US" altLang="en-US" sz="1800" baseline="30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8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=256</a:t>
            </a: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aseline="300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80000"/>
              </a:lnSpc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so,  the gray intensities ( L ) that the pixel can hold, is calculated according to according to number 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of pixels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it has (k). 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L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= 2</a:t>
            </a:r>
            <a:r>
              <a:rPr lang="en-US" altLang="en-US" sz="1800" baseline="30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k</a:t>
            </a: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algn="just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rtl="0" eaLnBrk="1" hangingPunct="1">
              <a:lnSpc>
                <a:spcPct val="80000"/>
              </a:lnSpc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7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439599" y="365125"/>
            <a:ext cx="11793399" cy="1325563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Number of storage of bits: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914401" y="1676401"/>
            <a:ext cx="64008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rtl="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N * M: the no. of pixels in all the image.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K: no. of bits in each pixel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L: grayscale levels the pixel can represent</a:t>
            </a:r>
          </a:p>
          <a:p>
            <a:pPr marL="285750" indent="-285750" algn="ctr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L= 2</a:t>
            </a:r>
            <a:r>
              <a:rPr lang="en-US" alt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all bits in image= N*N*k</a:t>
            </a:r>
          </a:p>
        </p:txBody>
      </p:sp>
      <p:pic>
        <p:nvPicPr>
          <p:cNvPr id="18437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67" y="1524000"/>
            <a:ext cx="393113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4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0065" y="15580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</a:rPr>
              <a:t>Number of storage of bits: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65" y="1771879"/>
            <a:ext cx="8686800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9"/>
          <p:cNvSpPr>
            <a:spLocks noChangeArrowheads="1"/>
          </p:cNvSpPr>
          <p:nvPr/>
        </p:nvSpPr>
        <p:spPr bwMode="auto">
          <a:xfrm>
            <a:off x="4712465" y="2914879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JO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462" name="Line 10"/>
          <p:cNvSpPr>
            <a:spLocks noChangeShapeType="1"/>
          </p:cNvSpPr>
          <p:nvPr/>
        </p:nvSpPr>
        <p:spPr bwMode="auto">
          <a:xfrm flipH="1" flipV="1">
            <a:off x="4102865" y="2381479"/>
            <a:ext cx="60960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1740665" y="1438505"/>
            <a:ext cx="7239000" cy="95410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Cambria" panose="02040503050406030204" pitchFamily="18" charset="0"/>
                <a:ea typeface="Cambria" panose="02040503050406030204" pitchFamily="18" charset="0"/>
              </a:rPr>
              <a:t>EX: Here: N=32,     K=3,     L = 2</a:t>
            </a:r>
            <a:r>
              <a:rPr lang="en-US" altLang="en-US" sz="1400" baseline="3000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en-US" sz="1400">
                <a:latin typeface="Cambria" panose="02040503050406030204" pitchFamily="18" charset="0"/>
                <a:ea typeface="Cambria" panose="02040503050406030204" pitchFamily="18" charset="0"/>
              </a:rPr>
              <a:t> =8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Cambria" panose="02040503050406030204" pitchFamily="18" charset="0"/>
                <a:ea typeface="Cambria" panose="02040503050406030204" pitchFamily="18" charset="0"/>
              </a:rPr>
              <a:t># of pixels=N*N = 1024 .  (because in this example: M=N)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Cambria" panose="02040503050406030204" pitchFamily="18" charset="0"/>
                <a:ea typeface="Cambria" panose="02040503050406030204" pitchFamily="18" charset="0"/>
              </a:rPr>
              <a:t># of bits = N*N*K = 1024*3= 3072</a:t>
            </a:r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3798065" y="588668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ar-JO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909810" y="5698456"/>
            <a:ext cx="78486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N=M in this table, which means no. of horizontal pixels= no. of vertical pixels. And thus: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# of pixels in the image= N*N</a:t>
            </a:r>
          </a:p>
        </p:txBody>
      </p:sp>
    </p:spTree>
    <p:extLst>
      <p:ext uri="{BB962C8B-B14F-4D97-AF65-F5344CB8AC3E}">
        <p14:creationId xmlns:p14="http://schemas.microsoft.com/office/powerpoint/2010/main" val="6988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Image Size (in Bits)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Image Size = Height x Width X Bits/pixel </a:t>
            </a:r>
          </a:p>
          <a:p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Example: </a:t>
            </a:r>
          </a:p>
          <a:p>
            <a:pPr lvl="1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Consider image 320x240 pixels with 8 bits per pixel </a:t>
            </a:r>
          </a:p>
          <a:p>
            <a:pPr lvl="1"/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Image takes storage 7680 x 8 bits  = 61440 bits or 7680 bytes</a:t>
            </a:r>
          </a:p>
        </p:txBody>
      </p:sp>
    </p:spTree>
    <p:extLst>
      <p:ext uri="{BB962C8B-B14F-4D97-AF65-F5344CB8AC3E}">
        <p14:creationId xmlns:p14="http://schemas.microsoft.com/office/powerpoint/2010/main" val="26817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217" y="23701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Basic concepts in sampling </a:t>
            </a: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Quantization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E5E2-10AD-48F0-967F-5AD2E981A53A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38200" y="27675"/>
            <a:ext cx="10515600" cy="1325563"/>
          </a:xfrm>
        </p:spPr>
        <p:txBody>
          <a:bodyPr/>
          <a:lstStyle/>
          <a:p>
            <a:pPr algn="ctr" rtl="0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Spatial and gray-level resolution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214610"/>
            <a:ext cx="10872730" cy="4953000"/>
          </a:xfrm>
        </p:spPr>
        <p:txBody>
          <a:bodyPr/>
          <a:lstStyle/>
          <a:p>
            <a:pPr algn="l" rtl="0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Sampling is the principal factor determining the spatial resolution of an image</a:t>
            </a:r>
          </a:p>
          <a:p>
            <a:pPr algn="l" rtl="0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Basically, spatial resolution is the smallest discernible detail in an image.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Gray-level resolution refers to the smallest discernible change in gray level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 descr="http://www.blbl.ws/blog/wp-content/uploads/2012/03/Spatial-res3.jpg">
            <a:hlinkClick r:id="rId2"/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4144178"/>
            <a:ext cx="579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189" y="-144214"/>
            <a:ext cx="10144358" cy="1325563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Spatial and gray-level resolution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36" y="1600200"/>
            <a:ext cx="6759363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1166912" y="6283731"/>
            <a:ext cx="75103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subSampling</a:t>
            </a:r>
            <a:r>
              <a:rPr lang="en-US" alt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 is performed by deleting rows and columns from the original image.</a:t>
            </a:r>
          </a:p>
        </p:txBody>
      </p:sp>
      <p:sp>
        <p:nvSpPr>
          <p:cNvPr id="23558" name="Text Box 9"/>
          <p:cNvSpPr txBox="1">
            <a:spLocks noChangeArrowheads="1"/>
          </p:cNvSpPr>
          <p:nvPr/>
        </p:nvSpPr>
        <p:spPr bwMode="auto">
          <a:xfrm>
            <a:off x="6973676" y="3962400"/>
            <a:ext cx="441776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50000"/>
              </a:spcBef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Same # of bits in all images (same gray level)</a:t>
            </a:r>
            <a:r>
              <a:rPr lang="ar-SA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different # of pixels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1166912" y="1839818"/>
            <a:ext cx="2058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Sub sampling</a:t>
            </a:r>
          </a:p>
        </p:txBody>
      </p:sp>
    </p:spTree>
    <p:extLst>
      <p:ext uri="{BB962C8B-B14F-4D97-AF65-F5344CB8AC3E}">
        <p14:creationId xmlns:p14="http://schemas.microsoft.com/office/powerpoint/2010/main" val="30825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50117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848998" y="-125774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Spatial and gray-level resolution</a:t>
            </a:r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4038601" y="6324600"/>
            <a:ext cx="6303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Resampling is performed by row and column duplication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1752600" y="1752601"/>
            <a:ext cx="2590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 sampling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(pixel replication)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 special case of nearest neighbor zooming.</a:t>
            </a:r>
          </a:p>
        </p:txBody>
      </p:sp>
    </p:spTree>
    <p:extLst>
      <p:ext uri="{BB962C8B-B14F-4D97-AF65-F5344CB8AC3E}">
        <p14:creationId xmlns:p14="http://schemas.microsoft.com/office/powerpoint/2010/main" val="9793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</a:rPr>
              <a:t>Image Representations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1280" y="1417638"/>
            <a:ext cx="4572000" cy="44338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Black and white image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single color plane with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2 bits</a:t>
            </a:r>
          </a:p>
          <a:p>
            <a:pPr>
              <a:lnSpc>
                <a:spcPct val="80000"/>
              </a:lnSpc>
            </a:pPr>
            <a:r>
              <a:rPr lang="en-US" altLang="en-US" sz="2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Grey scale image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single color plane with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8 bits</a:t>
            </a:r>
          </a:p>
          <a:p>
            <a:pPr>
              <a:lnSpc>
                <a:spcPct val="80000"/>
              </a:lnSpc>
            </a:pPr>
            <a:r>
              <a:rPr lang="en-US" altLang="en-US" sz="2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Color image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three color planes each with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8 bits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RGB, CMY, YIQ, etc.</a:t>
            </a:r>
          </a:p>
          <a:p>
            <a:pPr>
              <a:lnSpc>
                <a:spcPct val="80000"/>
              </a:lnSpc>
            </a:pPr>
            <a:r>
              <a:rPr lang="en-US" altLang="en-US" sz="2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Indexed color image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single plane that indexes a color table</a:t>
            </a:r>
          </a:p>
          <a:p>
            <a:pPr>
              <a:lnSpc>
                <a:spcPct val="80000"/>
              </a:lnSpc>
            </a:pPr>
            <a:r>
              <a:rPr lang="en-US" altLang="en-US" sz="2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Compressed images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TIFF, JPEG, BMP, etc.</a:t>
            </a:r>
          </a:p>
        </p:txBody>
      </p:sp>
      <p:pic>
        <p:nvPicPr>
          <p:cNvPr id="2560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981200"/>
            <a:ext cx="4038600" cy="2940050"/>
          </a:xfrm>
          <a:noFill/>
        </p:spPr>
      </p:pic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8534400" y="5257800"/>
            <a:ext cx="1354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2gray levels</a:t>
            </a:r>
          </a:p>
        </p:txBody>
      </p:sp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6477000" y="5257800"/>
            <a:ext cx="14053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4 gray levels</a:t>
            </a:r>
          </a:p>
        </p:txBody>
      </p:sp>
    </p:spTree>
    <p:extLst>
      <p:ext uri="{BB962C8B-B14F-4D97-AF65-F5344CB8AC3E}">
        <p14:creationId xmlns:p14="http://schemas.microsoft.com/office/powerpoint/2010/main" val="21786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Digital Image Representation </a:t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(3 Bit Quantization)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49720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0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Color Quantization</a:t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 of 24 bit RGB Image</a:t>
            </a:r>
          </a:p>
        </p:txBody>
      </p:sp>
      <p:pic>
        <p:nvPicPr>
          <p:cNvPr id="276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362201"/>
            <a:ext cx="3657600" cy="2925763"/>
          </a:xfrm>
          <a:noFill/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2057400"/>
            <a:ext cx="107156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7848600" y="5867400"/>
            <a:ext cx="221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24-bit Color Monitor</a:t>
            </a:r>
          </a:p>
        </p:txBody>
      </p:sp>
    </p:spTree>
    <p:extLst>
      <p:ext uri="{BB962C8B-B14F-4D97-AF65-F5344CB8AC3E}">
        <p14:creationId xmlns:p14="http://schemas.microsoft.com/office/powerpoint/2010/main" val="35549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</a:rPr>
              <a:t>Image Representation Example</a:t>
            </a:r>
          </a:p>
        </p:txBody>
      </p:sp>
      <p:graphicFrame>
        <p:nvGraphicFramePr>
          <p:cNvPr id="953347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9266185"/>
              </p:ext>
            </p:extLst>
          </p:nvPr>
        </p:nvGraphicFramePr>
        <p:xfrm>
          <a:off x="2868614" y="2189163"/>
          <a:ext cx="6454775" cy="1395411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135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138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129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189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167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229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213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138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3377" name="Group 3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76063967"/>
              </p:ext>
            </p:extLst>
          </p:nvPr>
        </p:nvGraphicFramePr>
        <p:xfrm>
          <a:off x="5046663" y="4405313"/>
          <a:ext cx="2017712" cy="137160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135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167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213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C00"/>
                          </a:solidFill>
                          <a:effectLst/>
                          <a:latin typeface="Helvetica" pitchFamily="34" charset="0"/>
                        </a:rPr>
                        <a:t>138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3391" name="Group 4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304523"/>
              </p:ext>
            </p:extLst>
          </p:nvPr>
        </p:nvGraphicFramePr>
        <p:xfrm>
          <a:off x="2627314" y="4405313"/>
          <a:ext cx="2016125" cy="13716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138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129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189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229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3405" name="Group 6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15167519"/>
              </p:ext>
            </p:extLst>
          </p:nvPr>
        </p:nvGraphicFramePr>
        <p:xfrm>
          <a:off x="7548564" y="4405313"/>
          <a:ext cx="2016125" cy="13716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187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47" name="Text Box 75"/>
          <p:cNvSpPr txBox="1">
            <a:spLocks noChangeArrowheads="1"/>
          </p:cNvSpPr>
          <p:nvPr/>
        </p:nvSpPr>
        <p:spPr bwMode="auto">
          <a:xfrm>
            <a:off x="3276600" y="1600200"/>
            <a:ext cx="6096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200" b="1">
                <a:latin typeface="Cambria" panose="02040503050406030204" pitchFamily="18" charset="0"/>
                <a:ea typeface="Cambria" panose="02040503050406030204" pitchFamily="18" charset="0"/>
              </a:rPr>
              <a:t>24 bit RGB Representation (uncompressed)</a:t>
            </a:r>
          </a:p>
        </p:txBody>
      </p:sp>
      <p:sp>
        <p:nvSpPr>
          <p:cNvPr id="28748" name="Text Box 76"/>
          <p:cNvSpPr txBox="1">
            <a:spLocks noChangeArrowheads="1"/>
          </p:cNvSpPr>
          <p:nvPr/>
        </p:nvSpPr>
        <p:spPr bwMode="auto">
          <a:xfrm>
            <a:off x="5410201" y="5791200"/>
            <a:ext cx="18033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200" b="1">
                <a:latin typeface="Cambria" panose="02040503050406030204" pitchFamily="18" charset="0"/>
                <a:ea typeface="Cambria" panose="02040503050406030204" pitchFamily="18" charset="0"/>
              </a:rPr>
              <a:t>Color Planes</a:t>
            </a:r>
          </a:p>
        </p:txBody>
      </p:sp>
    </p:spTree>
    <p:extLst>
      <p:ext uri="{BB962C8B-B14F-4D97-AF65-F5344CB8AC3E}">
        <p14:creationId xmlns:p14="http://schemas.microsoft.com/office/powerpoint/2010/main" val="24527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</a:rPr>
              <a:t>Graphical Representation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9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</a:rPr>
              <a:t>Spatial and Frequency Domains</a:t>
            </a:r>
          </a:p>
        </p:txBody>
      </p:sp>
      <p:sp>
        <p:nvSpPr>
          <p:cNvPr id="3277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344058" y="1524000"/>
            <a:ext cx="5209142" cy="5029200"/>
          </a:xfrm>
        </p:spPr>
        <p:txBody>
          <a:bodyPr/>
          <a:lstStyle/>
          <a:p>
            <a:pPr algn="just"/>
            <a:r>
              <a:rPr lang="en-US" alt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Spatial domain</a:t>
            </a:r>
          </a:p>
          <a:p>
            <a:pPr lvl="1" algn="just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refers to planar region of </a:t>
            </a:r>
            <a:r>
              <a:rPr lang="en-US" altLang="en-US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intensity values at time t</a:t>
            </a:r>
          </a:p>
          <a:p>
            <a:pPr algn="just"/>
            <a:endParaRPr lang="en-US" alt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Frequency domain</a:t>
            </a:r>
          </a:p>
          <a:p>
            <a:pPr lvl="1" algn="just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think of each color plane as a </a:t>
            </a:r>
            <a:r>
              <a:rPr lang="en-US" altLang="en-US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sinusoidal function of changing intensity values</a:t>
            </a:r>
          </a:p>
          <a:p>
            <a:pPr lvl="1" algn="just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refers to organizing pixels according to their changing intensity (frequency)</a:t>
            </a:r>
          </a:p>
        </p:txBody>
      </p:sp>
      <p:pic>
        <p:nvPicPr>
          <p:cNvPr id="32772" name="Picture 4" descr="spatial-domain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1400" y="1414463"/>
            <a:ext cx="2674938" cy="2419350"/>
          </a:xfrm>
          <a:noFill/>
        </p:spPr>
      </p:pic>
      <p:pic>
        <p:nvPicPr>
          <p:cNvPr id="32773" name="Picture 5" descr="frequency-domain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1400" y="3802064"/>
            <a:ext cx="2598738" cy="2428875"/>
          </a:xfrm>
          <a:noFill/>
        </p:spPr>
      </p:pic>
    </p:spTree>
    <p:extLst>
      <p:ext uri="{BB962C8B-B14F-4D97-AF65-F5344CB8AC3E}">
        <p14:creationId xmlns:p14="http://schemas.microsoft.com/office/powerpoint/2010/main" val="31701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>
          <a:xfrm>
            <a:off x="1979613" y="457200"/>
            <a:ext cx="8686800" cy="990600"/>
          </a:xfrm>
        </p:spPr>
        <p:txBody>
          <a:bodyPr/>
          <a:lstStyle/>
          <a:p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</a:rPr>
              <a:t>Spatial Resolution and Brightness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half" idx="1"/>
          </p:nvPr>
        </p:nvSpPr>
        <p:spPr>
          <a:xfrm>
            <a:off x="462708" y="1371601"/>
            <a:ext cx="3657600" cy="5116513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Spatial Resolution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(depends on: )</a:t>
            </a:r>
          </a:p>
          <a:p>
            <a:pPr lvl="1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Image size</a:t>
            </a:r>
          </a:p>
          <a:p>
            <a:pPr lvl="1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Viewing distance</a:t>
            </a:r>
          </a:p>
          <a:p>
            <a:r>
              <a:rPr lang="en-US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Brightness</a:t>
            </a:r>
          </a:p>
          <a:p>
            <a:pPr lvl="1"/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Perception of brightness is higher than perception of color</a:t>
            </a:r>
          </a:p>
          <a:p>
            <a:pPr lvl="1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Different perception of primary colors</a:t>
            </a:r>
          </a:p>
          <a:p>
            <a:pPr lvl="2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Relative brightness: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green:red:blue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</a:p>
          <a:p>
            <a:pPr marL="1371600" lvl="3" indent="0">
              <a:buNone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59%:30%:11%</a:t>
            </a:r>
          </a:p>
        </p:txBody>
      </p:sp>
      <p:pic>
        <p:nvPicPr>
          <p:cNvPr id="33796" name="Content Placeholder 6" descr="Resolution_illustration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1828800"/>
            <a:ext cx="6248400" cy="1519238"/>
          </a:xfrm>
        </p:spPr>
      </p:pic>
      <p:pic>
        <p:nvPicPr>
          <p:cNvPr id="33798" name="Picture 7" descr="qt_low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5201"/>
            <a:ext cx="41910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Box 6"/>
          <p:cNvSpPr txBox="1">
            <a:spLocks noChangeArrowheads="1"/>
          </p:cNvSpPr>
          <p:nvPr/>
        </p:nvSpPr>
        <p:spPr bwMode="auto">
          <a:xfrm>
            <a:off x="8597900" y="6488114"/>
            <a:ext cx="1941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42948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229600" cy="1139825"/>
          </a:xfrm>
        </p:spPr>
        <p:txBody>
          <a:bodyPr/>
          <a:lstStyle/>
          <a:p>
            <a:pPr rtl="0"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</a:rPr>
              <a:t>Image sampling and quantization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In order to process the image, it must be saved on computer. </a:t>
            </a:r>
          </a:p>
          <a:p>
            <a:pPr algn="l" rtl="0" eaLnBrk="1" hangingPunct="1"/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rtl="0" eaLnBrk="1" hangingPunct="1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The image output of most sensors (eg: Camera) is continuous voltage waveform.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rtl="0" eaLnBrk="1" hangingPunct="1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But computer deals with digital images not with continuous images, thus: continuous images should be converted into digital form.</a:t>
            </a:r>
          </a:p>
          <a:p>
            <a:pPr algn="l" rtl="0" eaLnBrk="1" hangingPunct="1"/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rtl="0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 continuous image (in real life) 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digital (computer)</a:t>
            </a:r>
          </a:p>
        </p:txBody>
      </p:sp>
    </p:spTree>
    <p:extLst>
      <p:ext uri="{BB962C8B-B14F-4D97-AF65-F5344CB8AC3E}">
        <p14:creationId xmlns:p14="http://schemas.microsoft.com/office/powerpoint/2010/main" val="37926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454775" y="1782763"/>
            <a:ext cx="2674938" cy="1828800"/>
            <a:chOff x="3106" y="873"/>
            <a:chExt cx="1685" cy="1152"/>
          </a:xfrm>
        </p:grpSpPr>
        <p:grpSp>
          <p:nvGrpSpPr>
            <p:cNvPr id="24579" name="Group 3"/>
            <p:cNvGrpSpPr>
              <a:grpSpLocks/>
            </p:cNvGrpSpPr>
            <p:nvPr/>
          </p:nvGrpSpPr>
          <p:grpSpPr bwMode="auto">
            <a:xfrm>
              <a:off x="3111" y="873"/>
              <a:ext cx="1680" cy="1152"/>
              <a:chOff x="3111" y="873"/>
              <a:chExt cx="1680" cy="1152"/>
            </a:xfrm>
          </p:grpSpPr>
          <p:sp>
            <p:nvSpPr>
              <p:cNvPr id="24580" name="Rectangle 4"/>
              <p:cNvSpPr>
                <a:spLocks noChangeArrowheads="1"/>
              </p:cNvSpPr>
              <p:nvPr/>
            </p:nvSpPr>
            <p:spPr bwMode="auto">
              <a:xfrm>
                <a:off x="3111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81" name="Rectangle 5"/>
              <p:cNvSpPr>
                <a:spLocks noChangeArrowheads="1"/>
              </p:cNvSpPr>
              <p:nvPr/>
            </p:nvSpPr>
            <p:spPr bwMode="auto">
              <a:xfrm>
                <a:off x="3591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82" name="Rectangle 6"/>
              <p:cNvSpPr>
                <a:spLocks noChangeArrowheads="1"/>
              </p:cNvSpPr>
              <p:nvPr/>
            </p:nvSpPr>
            <p:spPr bwMode="auto">
              <a:xfrm>
                <a:off x="4071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83" name="Rectangle 7"/>
              <p:cNvSpPr>
                <a:spLocks noChangeArrowheads="1"/>
              </p:cNvSpPr>
              <p:nvPr/>
            </p:nvSpPr>
            <p:spPr bwMode="auto">
              <a:xfrm>
                <a:off x="3351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84" name="Rectangle 8"/>
              <p:cNvSpPr>
                <a:spLocks noChangeArrowheads="1"/>
              </p:cNvSpPr>
              <p:nvPr/>
            </p:nvSpPr>
            <p:spPr bwMode="auto">
              <a:xfrm>
                <a:off x="3831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85" name="Rectangle 9"/>
              <p:cNvSpPr>
                <a:spLocks noChangeArrowheads="1"/>
              </p:cNvSpPr>
              <p:nvPr/>
            </p:nvSpPr>
            <p:spPr bwMode="auto">
              <a:xfrm>
                <a:off x="4311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86" name="Rectangle 10"/>
              <p:cNvSpPr>
                <a:spLocks noChangeArrowheads="1"/>
              </p:cNvSpPr>
              <p:nvPr/>
            </p:nvSpPr>
            <p:spPr bwMode="auto">
              <a:xfrm>
                <a:off x="4551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106" y="873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561625" y="186672"/>
            <a:ext cx="8725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How to choose the spatial resolution</a:t>
            </a:r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2770188" y="1782763"/>
            <a:ext cx="2667000" cy="1828800"/>
            <a:chOff x="785" y="873"/>
            <a:chExt cx="1680" cy="1152"/>
          </a:xfrm>
        </p:grpSpPr>
        <p:grpSp>
          <p:nvGrpSpPr>
            <p:cNvPr id="24590" name="Group 14"/>
            <p:cNvGrpSpPr>
              <a:grpSpLocks/>
            </p:cNvGrpSpPr>
            <p:nvPr/>
          </p:nvGrpSpPr>
          <p:grpSpPr bwMode="auto">
            <a:xfrm>
              <a:off x="785" y="873"/>
              <a:ext cx="1680" cy="1152"/>
              <a:chOff x="785" y="873"/>
              <a:chExt cx="1680" cy="1152"/>
            </a:xfrm>
          </p:grpSpPr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78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126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174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94" name="Rectangle 18"/>
              <p:cNvSpPr>
                <a:spLocks noChangeArrowheads="1"/>
              </p:cNvSpPr>
              <p:nvPr/>
            </p:nvSpPr>
            <p:spPr bwMode="auto">
              <a:xfrm>
                <a:off x="102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95" name="Rectangle 19"/>
              <p:cNvSpPr>
                <a:spLocks noChangeArrowheads="1"/>
              </p:cNvSpPr>
              <p:nvPr/>
            </p:nvSpPr>
            <p:spPr bwMode="auto">
              <a:xfrm>
                <a:off x="150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198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97" name="Rectangle 21"/>
              <p:cNvSpPr>
                <a:spLocks noChangeArrowheads="1"/>
              </p:cNvSpPr>
              <p:nvPr/>
            </p:nvSpPr>
            <p:spPr bwMode="auto">
              <a:xfrm>
                <a:off x="222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785" y="873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4599" name="Group 23"/>
          <p:cNvGrpSpPr>
            <a:grpSpLocks/>
          </p:cNvGrpSpPr>
          <p:nvPr/>
        </p:nvGrpSpPr>
        <p:grpSpPr bwMode="auto">
          <a:xfrm>
            <a:off x="2889250" y="1493838"/>
            <a:ext cx="2819400" cy="2133600"/>
            <a:chOff x="528" y="2448"/>
            <a:chExt cx="1776" cy="1344"/>
          </a:xfrm>
        </p:grpSpPr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720" y="2448"/>
              <a:ext cx="0" cy="13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528" y="2592"/>
              <a:ext cx="177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1248" y="2448"/>
              <a:ext cx="0" cy="13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1776" y="2448"/>
              <a:ext cx="0" cy="13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>
              <a:off x="528" y="3120"/>
              <a:ext cx="177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528" y="3648"/>
              <a:ext cx="177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4606" name="Group 30"/>
            <p:cNvGrpSpPr>
              <a:grpSpLocks/>
            </p:cNvGrpSpPr>
            <p:nvPr/>
          </p:nvGrpSpPr>
          <p:grpSpPr bwMode="auto">
            <a:xfrm>
              <a:off x="888" y="2760"/>
              <a:ext cx="720" cy="720"/>
              <a:chOff x="864" y="2784"/>
              <a:chExt cx="720" cy="720"/>
            </a:xfrm>
          </p:grpSpPr>
          <p:grpSp>
            <p:nvGrpSpPr>
              <p:cNvPr id="24607" name="Group 31"/>
              <p:cNvGrpSpPr>
                <a:grpSpLocks/>
              </p:cNvGrpSpPr>
              <p:nvPr/>
            </p:nvGrpSpPr>
            <p:grpSpPr bwMode="auto">
              <a:xfrm>
                <a:off x="864" y="2784"/>
                <a:ext cx="192" cy="192"/>
                <a:chOff x="912" y="2784"/>
                <a:chExt cx="192" cy="192"/>
              </a:xfrm>
            </p:grpSpPr>
            <p:sp>
              <p:nvSpPr>
                <p:cNvPr id="24608" name="Line 32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4609" name="Line 33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24610" name="Group 34"/>
              <p:cNvGrpSpPr>
                <a:grpSpLocks/>
              </p:cNvGrpSpPr>
              <p:nvPr/>
            </p:nvGrpSpPr>
            <p:grpSpPr bwMode="auto">
              <a:xfrm>
                <a:off x="1392" y="2784"/>
                <a:ext cx="192" cy="192"/>
                <a:chOff x="912" y="2784"/>
                <a:chExt cx="192" cy="192"/>
              </a:xfrm>
            </p:grpSpPr>
            <p:sp>
              <p:nvSpPr>
                <p:cNvPr id="24611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4612" name="Line 36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24613" name="Group 37"/>
              <p:cNvGrpSpPr>
                <a:grpSpLocks/>
              </p:cNvGrpSpPr>
              <p:nvPr/>
            </p:nvGrpSpPr>
            <p:grpSpPr bwMode="auto">
              <a:xfrm>
                <a:off x="864" y="3312"/>
                <a:ext cx="192" cy="192"/>
                <a:chOff x="912" y="2784"/>
                <a:chExt cx="192" cy="192"/>
              </a:xfrm>
            </p:grpSpPr>
            <p:sp>
              <p:nvSpPr>
                <p:cNvPr id="24614" name="Line 38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4615" name="Line 39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24616" name="Group 40"/>
              <p:cNvGrpSpPr>
                <a:grpSpLocks/>
              </p:cNvGrpSpPr>
              <p:nvPr/>
            </p:nvGrpSpPr>
            <p:grpSpPr bwMode="auto">
              <a:xfrm>
                <a:off x="1392" y="3312"/>
                <a:ext cx="192" cy="192"/>
                <a:chOff x="912" y="2784"/>
                <a:chExt cx="192" cy="192"/>
              </a:xfrm>
            </p:grpSpPr>
            <p:sp>
              <p:nvSpPr>
                <p:cNvPr id="24617" name="Line 41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4618" name="Line 42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</p:grpSp>
      </p:grpSp>
      <p:grpSp>
        <p:nvGrpSpPr>
          <p:cNvPr id="24619" name="Group 43"/>
          <p:cNvGrpSpPr>
            <a:grpSpLocks/>
          </p:cNvGrpSpPr>
          <p:nvPr/>
        </p:nvGrpSpPr>
        <p:grpSpPr bwMode="auto">
          <a:xfrm>
            <a:off x="6229350" y="1700213"/>
            <a:ext cx="2819400" cy="2133600"/>
            <a:chOff x="528" y="2448"/>
            <a:chExt cx="1776" cy="1344"/>
          </a:xfrm>
        </p:grpSpPr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720" y="2448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28" y="2592"/>
              <a:ext cx="17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1248" y="2448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1776" y="2448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528" y="3120"/>
              <a:ext cx="17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25" name="Line 49"/>
            <p:cNvSpPr>
              <a:spLocks noChangeShapeType="1"/>
            </p:cNvSpPr>
            <p:nvPr/>
          </p:nvSpPr>
          <p:spPr bwMode="auto">
            <a:xfrm>
              <a:off x="528" y="3648"/>
              <a:ext cx="17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4626" name="Group 50"/>
            <p:cNvGrpSpPr>
              <a:grpSpLocks/>
            </p:cNvGrpSpPr>
            <p:nvPr/>
          </p:nvGrpSpPr>
          <p:grpSpPr bwMode="auto">
            <a:xfrm>
              <a:off x="888" y="2760"/>
              <a:ext cx="720" cy="720"/>
              <a:chOff x="864" y="2784"/>
              <a:chExt cx="720" cy="720"/>
            </a:xfrm>
          </p:grpSpPr>
          <p:grpSp>
            <p:nvGrpSpPr>
              <p:cNvPr id="24627" name="Group 51"/>
              <p:cNvGrpSpPr>
                <a:grpSpLocks/>
              </p:cNvGrpSpPr>
              <p:nvPr/>
            </p:nvGrpSpPr>
            <p:grpSpPr bwMode="auto">
              <a:xfrm>
                <a:off x="864" y="2784"/>
                <a:ext cx="192" cy="192"/>
                <a:chOff x="912" y="2784"/>
                <a:chExt cx="192" cy="192"/>
              </a:xfrm>
            </p:grpSpPr>
            <p:sp>
              <p:nvSpPr>
                <p:cNvPr id="24628" name="Line 52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4629" name="Line 53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24630" name="Group 54"/>
              <p:cNvGrpSpPr>
                <a:grpSpLocks/>
              </p:cNvGrpSpPr>
              <p:nvPr/>
            </p:nvGrpSpPr>
            <p:grpSpPr bwMode="auto">
              <a:xfrm>
                <a:off x="1392" y="2784"/>
                <a:ext cx="192" cy="192"/>
                <a:chOff x="912" y="2784"/>
                <a:chExt cx="192" cy="192"/>
              </a:xfrm>
            </p:grpSpPr>
            <p:sp>
              <p:nvSpPr>
                <p:cNvPr id="24631" name="Line 55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4632" name="Line 56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24633" name="Group 57"/>
              <p:cNvGrpSpPr>
                <a:grpSpLocks/>
              </p:cNvGrpSpPr>
              <p:nvPr/>
            </p:nvGrpSpPr>
            <p:grpSpPr bwMode="auto">
              <a:xfrm>
                <a:off x="864" y="3312"/>
                <a:ext cx="192" cy="192"/>
                <a:chOff x="912" y="2784"/>
                <a:chExt cx="192" cy="192"/>
              </a:xfrm>
            </p:grpSpPr>
            <p:sp>
              <p:nvSpPr>
                <p:cNvPr id="24634" name="Line 58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4635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24636" name="Group 60"/>
              <p:cNvGrpSpPr>
                <a:grpSpLocks/>
              </p:cNvGrpSpPr>
              <p:nvPr/>
            </p:nvGrpSpPr>
            <p:grpSpPr bwMode="auto">
              <a:xfrm>
                <a:off x="1392" y="3312"/>
                <a:ext cx="192" cy="192"/>
                <a:chOff x="912" y="2784"/>
                <a:chExt cx="192" cy="192"/>
              </a:xfrm>
            </p:grpSpPr>
            <p:sp>
              <p:nvSpPr>
                <p:cNvPr id="24637" name="Line 61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4638" name="Line 62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</p:grpSp>
      </p:grpSp>
      <p:sp>
        <p:nvSpPr>
          <p:cNvPr id="24639" name="Rectangle 63"/>
          <p:cNvSpPr>
            <a:spLocks noChangeArrowheads="1"/>
          </p:cNvSpPr>
          <p:nvPr/>
        </p:nvSpPr>
        <p:spPr bwMode="auto">
          <a:xfrm>
            <a:off x="3406776" y="5041901"/>
            <a:ext cx="842963" cy="8429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4249738" y="5041901"/>
            <a:ext cx="842962" cy="8429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408363" y="4208463"/>
            <a:ext cx="842962" cy="8429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4249738" y="4191001"/>
            <a:ext cx="842962" cy="8429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4643" name="Group 67"/>
          <p:cNvGrpSpPr>
            <a:grpSpLocks/>
          </p:cNvGrpSpPr>
          <p:nvPr/>
        </p:nvGrpSpPr>
        <p:grpSpPr bwMode="auto">
          <a:xfrm>
            <a:off x="3105150" y="3968750"/>
            <a:ext cx="2819400" cy="2133600"/>
            <a:chOff x="3340" y="2527"/>
            <a:chExt cx="1776" cy="1344"/>
          </a:xfrm>
        </p:grpSpPr>
        <p:sp>
          <p:nvSpPr>
            <p:cNvPr id="24644" name="Line 68"/>
            <p:cNvSpPr>
              <a:spLocks noChangeShapeType="1"/>
            </p:cNvSpPr>
            <p:nvPr/>
          </p:nvSpPr>
          <p:spPr bwMode="auto">
            <a:xfrm>
              <a:off x="3532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45" name="Line 69"/>
            <p:cNvSpPr>
              <a:spLocks noChangeShapeType="1"/>
            </p:cNvSpPr>
            <p:nvPr/>
          </p:nvSpPr>
          <p:spPr bwMode="auto">
            <a:xfrm>
              <a:off x="3340" y="267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46" name="Line 70"/>
            <p:cNvSpPr>
              <a:spLocks noChangeShapeType="1"/>
            </p:cNvSpPr>
            <p:nvPr/>
          </p:nvSpPr>
          <p:spPr bwMode="auto">
            <a:xfrm>
              <a:off x="4060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47" name="Line 71"/>
            <p:cNvSpPr>
              <a:spLocks noChangeShapeType="1"/>
            </p:cNvSpPr>
            <p:nvPr/>
          </p:nvSpPr>
          <p:spPr bwMode="auto">
            <a:xfrm>
              <a:off x="4588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48" name="Line 72"/>
            <p:cNvSpPr>
              <a:spLocks noChangeShapeType="1"/>
            </p:cNvSpPr>
            <p:nvPr/>
          </p:nvSpPr>
          <p:spPr bwMode="auto">
            <a:xfrm>
              <a:off x="3340" y="319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49" name="Line 73"/>
            <p:cNvSpPr>
              <a:spLocks noChangeShapeType="1"/>
            </p:cNvSpPr>
            <p:nvPr/>
          </p:nvSpPr>
          <p:spPr bwMode="auto">
            <a:xfrm>
              <a:off x="3340" y="372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4650" name="Group 74"/>
          <p:cNvGrpSpPr>
            <a:grpSpLocks/>
          </p:cNvGrpSpPr>
          <p:nvPr/>
        </p:nvGrpSpPr>
        <p:grpSpPr bwMode="auto">
          <a:xfrm>
            <a:off x="7239000" y="1143001"/>
            <a:ext cx="2801938" cy="400050"/>
            <a:chOff x="295" y="3776"/>
            <a:chExt cx="1765" cy="252"/>
          </a:xfrm>
        </p:grpSpPr>
        <p:sp>
          <p:nvSpPr>
            <p:cNvPr id="24651" name="Text Box 75"/>
            <p:cNvSpPr txBox="1">
              <a:spLocks noChangeArrowheads="1"/>
            </p:cNvSpPr>
            <p:nvPr/>
          </p:nvSpPr>
          <p:spPr bwMode="auto">
            <a:xfrm>
              <a:off x="519" y="3776"/>
              <a:ext cx="15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= Sampling locations</a:t>
              </a:r>
            </a:p>
          </p:txBody>
        </p:sp>
        <p:grpSp>
          <p:nvGrpSpPr>
            <p:cNvPr id="24652" name="Group 76"/>
            <p:cNvGrpSpPr>
              <a:grpSpLocks/>
            </p:cNvGrpSpPr>
            <p:nvPr/>
          </p:nvGrpSpPr>
          <p:grpSpPr bwMode="auto">
            <a:xfrm>
              <a:off x="295" y="3804"/>
              <a:ext cx="192" cy="192"/>
              <a:chOff x="912" y="2784"/>
              <a:chExt cx="192" cy="192"/>
            </a:xfrm>
          </p:grpSpPr>
          <p:sp>
            <p:nvSpPr>
              <p:cNvPr id="24653" name="Line 77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654" name="Line 78"/>
              <p:cNvSpPr>
                <a:spLocks noChangeShapeType="1"/>
              </p:cNvSpPr>
              <p:nvPr/>
            </p:nvSpPr>
            <p:spPr bwMode="auto">
              <a:xfrm rot="-5400000">
                <a:off x="1008" y="27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sp>
        <p:nvSpPr>
          <p:cNvPr id="24655" name="Rectangle 79"/>
          <p:cNvSpPr>
            <a:spLocks noChangeArrowheads="1"/>
          </p:cNvSpPr>
          <p:nvPr/>
        </p:nvSpPr>
        <p:spPr bwMode="auto">
          <a:xfrm>
            <a:off x="6858001" y="5033963"/>
            <a:ext cx="842963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56" name="Rectangle 80"/>
          <p:cNvSpPr>
            <a:spLocks noChangeArrowheads="1"/>
          </p:cNvSpPr>
          <p:nvPr/>
        </p:nvSpPr>
        <p:spPr bwMode="auto">
          <a:xfrm>
            <a:off x="7700963" y="5033963"/>
            <a:ext cx="842962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57" name="Rectangle 81"/>
          <p:cNvSpPr>
            <a:spLocks noChangeArrowheads="1"/>
          </p:cNvSpPr>
          <p:nvPr/>
        </p:nvSpPr>
        <p:spPr bwMode="auto">
          <a:xfrm>
            <a:off x="6859588" y="4200526"/>
            <a:ext cx="842962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58" name="Rectangle 82"/>
          <p:cNvSpPr>
            <a:spLocks noChangeArrowheads="1"/>
          </p:cNvSpPr>
          <p:nvPr/>
        </p:nvSpPr>
        <p:spPr bwMode="auto">
          <a:xfrm>
            <a:off x="7700963" y="4202113"/>
            <a:ext cx="842962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4659" name="Group 83"/>
          <p:cNvGrpSpPr>
            <a:grpSpLocks/>
          </p:cNvGrpSpPr>
          <p:nvPr/>
        </p:nvGrpSpPr>
        <p:grpSpPr bwMode="auto">
          <a:xfrm>
            <a:off x="6551613" y="3968750"/>
            <a:ext cx="2819400" cy="2133600"/>
            <a:chOff x="3340" y="2527"/>
            <a:chExt cx="1776" cy="1344"/>
          </a:xfrm>
        </p:grpSpPr>
        <p:sp>
          <p:nvSpPr>
            <p:cNvPr id="24660" name="Line 84"/>
            <p:cNvSpPr>
              <a:spLocks noChangeShapeType="1"/>
            </p:cNvSpPr>
            <p:nvPr/>
          </p:nvSpPr>
          <p:spPr bwMode="auto">
            <a:xfrm>
              <a:off x="3532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61" name="Line 85"/>
            <p:cNvSpPr>
              <a:spLocks noChangeShapeType="1"/>
            </p:cNvSpPr>
            <p:nvPr/>
          </p:nvSpPr>
          <p:spPr bwMode="auto">
            <a:xfrm>
              <a:off x="3340" y="267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62" name="Line 86"/>
            <p:cNvSpPr>
              <a:spLocks noChangeShapeType="1"/>
            </p:cNvSpPr>
            <p:nvPr/>
          </p:nvSpPr>
          <p:spPr bwMode="auto">
            <a:xfrm>
              <a:off x="4060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63" name="Line 87"/>
            <p:cNvSpPr>
              <a:spLocks noChangeShapeType="1"/>
            </p:cNvSpPr>
            <p:nvPr/>
          </p:nvSpPr>
          <p:spPr bwMode="auto">
            <a:xfrm>
              <a:off x="4588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64" name="Line 88"/>
            <p:cNvSpPr>
              <a:spLocks noChangeShapeType="1"/>
            </p:cNvSpPr>
            <p:nvPr/>
          </p:nvSpPr>
          <p:spPr bwMode="auto">
            <a:xfrm>
              <a:off x="3340" y="319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65" name="Line 89"/>
            <p:cNvSpPr>
              <a:spLocks noChangeShapeType="1"/>
            </p:cNvSpPr>
            <p:nvPr/>
          </p:nvSpPr>
          <p:spPr bwMode="auto">
            <a:xfrm>
              <a:off x="3340" y="372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4666" name="Text Box 90"/>
          <p:cNvSpPr txBox="1">
            <a:spLocks noChangeArrowheads="1"/>
          </p:cNvSpPr>
          <p:nvPr/>
        </p:nvSpPr>
        <p:spPr bwMode="auto">
          <a:xfrm rot="16200000">
            <a:off x="1651762" y="2498697"/>
            <a:ext cx="17796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Original image</a:t>
            </a:r>
          </a:p>
        </p:txBody>
      </p:sp>
      <p:sp>
        <p:nvSpPr>
          <p:cNvPr id="24667" name="Text Box 91"/>
          <p:cNvSpPr txBox="1">
            <a:spLocks noChangeArrowheads="1"/>
          </p:cNvSpPr>
          <p:nvPr/>
        </p:nvSpPr>
        <p:spPr bwMode="auto">
          <a:xfrm rot="16200000">
            <a:off x="1777651" y="4718814"/>
            <a:ext cx="18453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Sampled image</a:t>
            </a:r>
          </a:p>
        </p:txBody>
      </p:sp>
      <p:sp>
        <p:nvSpPr>
          <p:cNvPr id="24668" name="Arc 92"/>
          <p:cNvSpPr>
            <a:spLocks/>
          </p:cNvSpPr>
          <p:nvPr/>
        </p:nvSpPr>
        <p:spPr bwMode="auto">
          <a:xfrm flipH="1">
            <a:off x="3495676" y="2997201"/>
            <a:ext cx="619125" cy="2441575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69" name="Arc 93"/>
          <p:cNvSpPr>
            <a:spLocks/>
          </p:cNvSpPr>
          <p:nvPr/>
        </p:nvSpPr>
        <p:spPr bwMode="auto">
          <a:xfrm flipH="1">
            <a:off x="4338639" y="2970214"/>
            <a:ext cx="619125" cy="2441575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70" name="Arc 94"/>
          <p:cNvSpPr>
            <a:spLocks/>
          </p:cNvSpPr>
          <p:nvPr/>
        </p:nvSpPr>
        <p:spPr bwMode="auto">
          <a:xfrm rot="10800000" flipH="1">
            <a:off x="3336926" y="2146301"/>
            <a:ext cx="619125" cy="2441575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71" name="Arc 95"/>
          <p:cNvSpPr>
            <a:spLocks/>
          </p:cNvSpPr>
          <p:nvPr/>
        </p:nvSpPr>
        <p:spPr bwMode="auto">
          <a:xfrm rot="10800000" flipH="1">
            <a:off x="4160839" y="2120901"/>
            <a:ext cx="619125" cy="2441575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72" name="Text Box 96"/>
          <p:cNvSpPr txBox="1">
            <a:spLocks noChangeArrowheads="1"/>
          </p:cNvSpPr>
          <p:nvPr/>
        </p:nvSpPr>
        <p:spPr bwMode="auto">
          <a:xfrm>
            <a:off x="3821844" y="6172200"/>
            <a:ext cx="4549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Under sampling, we lost some image details!</a:t>
            </a:r>
          </a:p>
        </p:txBody>
      </p:sp>
      <p:sp>
        <p:nvSpPr>
          <p:cNvPr id="24673" name="Arc 97"/>
          <p:cNvSpPr>
            <a:spLocks/>
          </p:cNvSpPr>
          <p:nvPr/>
        </p:nvSpPr>
        <p:spPr bwMode="auto">
          <a:xfrm flipH="1">
            <a:off x="6775450" y="3203576"/>
            <a:ext cx="852488" cy="2227263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74" name="Arc 98"/>
          <p:cNvSpPr>
            <a:spLocks/>
          </p:cNvSpPr>
          <p:nvPr/>
        </p:nvSpPr>
        <p:spPr bwMode="auto">
          <a:xfrm flipH="1">
            <a:off x="7635875" y="3203576"/>
            <a:ext cx="852488" cy="2227263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75" name="Arc 99"/>
          <p:cNvSpPr>
            <a:spLocks/>
          </p:cNvSpPr>
          <p:nvPr/>
        </p:nvSpPr>
        <p:spPr bwMode="auto">
          <a:xfrm flipV="1">
            <a:off x="6578600" y="2379663"/>
            <a:ext cx="852488" cy="2227262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76" name="Arc 100"/>
          <p:cNvSpPr>
            <a:spLocks/>
          </p:cNvSpPr>
          <p:nvPr/>
        </p:nvSpPr>
        <p:spPr bwMode="auto">
          <a:xfrm flipV="1">
            <a:off x="7402514" y="2370138"/>
            <a:ext cx="852487" cy="2227262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77" name="AutoShape 101"/>
          <p:cNvSpPr>
            <a:spLocks/>
          </p:cNvSpPr>
          <p:nvPr/>
        </p:nvSpPr>
        <p:spPr bwMode="auto">
          <a:xfrm rot="5400000" flipV="1">
            <a:off x="4373563" y="1112838"/>
            <a:ext cx="168275" cy="838200"/>
          </a:xfrm>
          <a:prstGeom prst="leftBrace">
            <a:avLst>
              <a:gd name="adj1" fmla="val 415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678" name="Text Box 102"/>
          <p:cNvSpPr txBox="1">
            <a:spLocks noChangeArrowheads="1"/>
          </p:cNvSpPr>
          <p:nvPr/>
        </p:nvSpPr>
        <p:spPr bwMode="auto">
          <a:xfrm>
            <a:off x="3510224" y="1143000"/>
            <a:ext cx="21060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Spatial resolution</a:t>
            </a:r>
          </a:p>
        </p:txBody>
      </p:sp>
    </p:spTree>
    <p:extLst>
      <p:ext uri="{BB962C8B-B14F-4D97-AF65-F5344CB8AC3E}">
        <p14:creationId xmlns:p14="http://schemas.microsoft.com/office/powerpoint/2010/main" val="10894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build="p" autoUpdateAnimBg="0"/>
      <p:bldP spid="24666" grpId="0" build="p" autoUpdateAnimBg="0"/>
      <p:bldP spid="24667" grpId="0" build="p" autoUpdateAnimBg="0"/>
      <p:bldP spid="24672" grpId="0" build="p" autoUpdateAnimBg="0"/>
      <p:bldP spid="2467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443754" y="0"/>
            <a:ext cx="768813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How to choose the </a:t>
            </a:r>
            <a:endParaRPr lang="en-US" altLang="en-US" sz="4000" b="1" dirty="0" smtClean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altLang="en-US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spatial </a:t>
            </a:r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resolution : </a:t>
            </a:r>
            <a:r>
              <a:rPr lang="en-US" altLang="en-US" sz="4000" b="1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Nyquist</a:t>
            </a:r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Rate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971800" y="1447800"/>
            <a:ext cx="2667000" cy="1828800"/>
            <a:chOff x="785" y="873"/>
            <a:chExt cx="1680" cy="1152"/>
          </a:xfrm>
        </p:grpSpPr>
        <p:grpSp>
          <p:nvGrpSpPr>
            <p:cNvPr id="25604" name="Group 4"/>
            <p:cNvGrpSpPr>
              <a:grpSpLocks/>
            </p:cNvGrpSpPr>
            <p:nvPr/>
          </p:nvGrpSpPr>
          <p:grpSpPr bwMode="auto">
            <a:xfrm>
              <a:off x="785" y="873"/>
              <a:ext cx="1680" cy="1152"/>
              <a:chOff x="785" y="873"/>
              <a:chExt cx="1680" cy="1152"/>
            </a:xfrm>
          </p:grpSpPr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>
                <a:off x="78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06" name="Rectangle 6"/>
              <p:cNvSpPr>
                <a:spLocks noChangeArrowheads="1"/>
              </p:cNvSpPr>
              <p:nvPr/>
            </p:nvSpPr>
            <p:spPr bwMode="auto">
              <a:xfrm>
                <a:off x="126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174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102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/>
            </p:nvSpPr>
            <p:spPr bwMode="auto">
              <a:xfrm>
                <a:off x="150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10" name="Rectangle 10"/>
              <p:cNvSpPr>
                <a:spLocks noChangeArrowheads="1"/>
              </p:cNvSpPr>
              <p:nvPr/>
            </p:nvSpPr>
            <p:spPr bwMode="auto">
              <a:xfrm>
                <a:off x="198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22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785" y="873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5613" name="Text Box 13"/>
          <p:cNvSpPr txBox="1">
            <a:spLocks noChangeArrowheads="1"/>
          </p:cNvSpPr>
          <p:nvPr/>
        </p:nvSpPr>
        <p:spPr bwMode="auto">
          <a:xfrm rot="16200000">
            <a:off x="1802575" y="2101822"/>
            <a:ext cx="17796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Original image</a:t>
            </a:r>
          </a:p>
        </p:txBody>
      </p:sp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1804988" y="5862639"/>
            <a:ext cx="2801938" cy="400050"/>
            <a:chOff x="295" y="3776"/>
            <a:chExt cx="1765" cy="252"/>
          </a:xfrm>
        </p:grpSpPr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519" y="3776"/>
              <a:ext cx="15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= Sampling locations</a:t>
              </a:r>
            </a:p>
          </p:txBody>
        </p:sp>
        <p:grpSp>
          <p:nvGrpSpPr>
            <p:cNvPr id="25616" name="Group 16"/>
            <p:cNvGrpSpPr>
              <a:grpSpLocks/>
            </p:cNvGrpSpPr>
            <p:nvPr/>
          </p:nvGrpSpPr>
          <p:grpSpPr bwMode="auto">
            <a:xfrm>
              <a:off x="295" y="3804"/>
              <a:ext cx="192" cy="192"/>
              <a:chOff x="912" y="2784"/>
              <a:chExt cx="192" cy="192"/>
            </a:xfrm>
          </p:grpSpPr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18" name="Line 18"/>
              <p:cNvSpPr>
                <a:spLocks noChangeShapeType="1"/>
              </p:cNvSpPr>
              <p:nvPr/>
            </p:nvSpPr>
            <p:spPr bwMode="auto">
              <a:xfrm rot="-5400000">
                <a:off x="1008" y="27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3230564" y="1295400"/>
            <a:ext cx="2103437" cy="2133600"/>
            <a:chOff x="1056" y="816"/>
            <a:chExt cx="1325" cy="1344"/>
          </a:xfrm>
        </p:grpSpPr>
        <p:grpSp>
          <p:nvGrpSpPr>
            <p:cNvPr id="25620" name="Group 20"/>
            <p:cNvGrpSpPr>
              <a:grpSpLocks/>
            </p:cNvGrpSpPr>
            <p:nvPr/>
          </p:nvGrpSpPr>
          <p:grpSpPr bwMode="auto">
            <a:xfrm>
              <a:off x="1056" y="816"/>
              <a:ext cx="1325" cy="1344"/>
              <a:chOff x="883" y="816"/>
              <a:chExt cx="1325" cy="1344"/>
            </a:xfrm>
          </p:grpSpPr>
          <p:sp>
            <p:nvSpPr>
              <p:cNvPr id="25621" name="Line 21"/>
              <p:cNvSpPr>
                <a:spLocks noChangeShapeType="1"/>
              </p:cNvSpPr>
              <p:nvPr/>
            </p:nvSpPr>
            <p:spPr bwMode="auto">
              <a:xfrm>
                <a:off x="883" y="115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22" name="Line 2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23" name="Line 23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24" name="Line 24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25" name="Line 25"/>
              <p:cNvSpPr>
                <a:spLocks noChangeShapeType="1"/>
              </p:cNvSpPr>
              <p:nvPr/>
            </p:nvSpPr>
            <p:spPr bwMode="auto">
              <a:xfrm>
                <a:off x="187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26" name="Line 26"/>
              <p:cNvSpPr>
                <a:spLocks noChangeShapeType="1"/>
              </p:cNvSpPr>
              <p:nvPr/>
            </p:nvSpPr>
            <p:spPr bwMode="auto">
              <a:xfrm>
                <a:off x="883" y="139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27" name="Line 27"/>
              <p:cNvSpPr>
                <a:spLocks noChangeShapeType="1"/>
              </p:cNvSpPr>
              <p:nvPr/>
            </p:nvSpPr>
            <p:spPr bwMode="auto">
              <a:xfrm>
                <a:off x="883" y="163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28" name="Line 28"/>
              <p:cNvSpPr>
                <a:spLocks noChangeShapeType="1"/>
              </p:cNvSpPr>
              <p:nvPr/>
            </p:nvSpPr>
            <p:spPr bwMode="auto">
              <a:xfrm>
                <a:off x="883" y="187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5629" name="Group 29"/>
            <p:cNvGrpSpPr>
              <a:grpSpLocks/>
            </p:cNvGrpSpPr>
            <p:nvPr/>
          </p:nvGrpSpPr>
          <p:grpSpPr bwMode="auto">
            <a:xfrm>
              <a:off x="1373" y="1680"/>
              <a:ext cx="144" cy="144"/>
              <a:chOff x="1200" y="1680"/>
              <a:chExt cx="144" cy="144"/>
            </a:xfrm>
          </p:grpSpPr>
          <p:sp>
            <p:nvSpPr>
              <p:cNvPr id="25630" name="Line 30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31" name="Line 31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5632" name="Group 32"/>
            <p:cNvGrpSpPr>
              <a:grpSpLocks/>
            </p:cNvGrpSpPr>
            <p:nvPr/>
          </p:nvGrpSpPr>
          <p:grpSpPr bwMode="auto">
            <a:xfrm>
              <a:off x="1613" y="1680"/>
              <a:ext cx="144" cy="144"/>
              <a:chOff x="1200" y="1680"/>
              <a:chExt cx="144" cy="144"/>
            </a:xfrm>
          </p:grpSpPr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34" name="Line 34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5635" name="Group 35"/>
            <p:cNvGrpSpPr>
              <a:grpSpLocks/>
            </p:cNvGrpSpPr>
            <p:nvPr/>
          </p:nvGrpSpPr>
          <p:grpSpPr bwMode="auto">
            <a:xfrm>
              <a:off x="1373" y="1440"/>
              <a:ext cx="144" cy="144"/>
              <a:chOff x="1200" y="1680"/>
              <a:chExt cx="144" cy="144"/>
            </a:xfrm>
          </p:grpSpPr>
          <p:sp>
            <p:nvSpPr>
              <p:cNvPr id="25636" name="Line 36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5638" name="Group 38"/>
            <p:cNvGrpSpPr>
              <a:grpSpLocks/>
            </p:cNvGrpSpPr>
            <p:nvPr/>
          </p:nvGrpSpPr>
          <p:grpSpPr bwMode="auto">
            <a:xfrm>
              <a:off x="1613" y="1440"/>
              <a:ext cx="144" cy="144"/>
              <a:chOff x="1200" y="1680"/>
              <a:chExt cx="144" cy="144"/>
            </a:xfrm>
          </p:grpSpPr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40" name="Line 40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5641" name="Group 41"/>
            <p:cNvGrpSpPr>
              <a:grpSpLocks/>
            </p:cNvGrpSpPr>
            <p:nvPr/>
          </p:nvGrpSpPr>
          <p:grpSpPr bwMode="auto">
            <a:xfrm>
              <a:off x="1373" y="1200"/>
              <a:ext cx="144" cy="144"/>
              <a:chOff x="1200" y="1680"/>
              <a:chExt cx="144" cy="144"/>
            </a:xfrm>
          </p:grpSpPr>
          <p:sp>
            <p:nvSpPr>
              <p:cNvPr id="25642" name="Line 42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43" name="Line 43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5644" name="Group 44"/>
            <p:cNvGrpSpPr>
              <a:grpSpLocks/>
            </p:cNvGrpSpPr>
            <p:nvPr/>
          </p:nvGrpSpPr>
          <p:grpSpPr bwMode="auto">
            <a:xfrm>
              <a:off x="1853" y="1200"/>
              <a:ext cx="144" cy="144"/>
              <a:chOff x="1200" y="1680"/>
              <a:chExt cx="144" cy="144"/>
            </a:xfrm>
          </p:grpSpPr>
          <p:sp>
            <p:nvSpPr>
              <p:cNvPr id="25645" name="Line 45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46" name="Line 46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5647" name="Group 47"/>
            <p:cNvGrpSpPr>
              <a:grpSpLocks/>
            </p:cNvGrpSpPr>
            <p:nvPr/>
          </p:nvGrpSpPr>
          <p:grpSpPr bwMode="auto">
            <a:xfrm>
              <a:off x="1853" y="1440"/>
              <a:ext cx="144" cy="144"/>
              <a:chOff x="1200" y="1680"/>
              <a:chExt cx="144" cy="144"/>
            </a:xfrm>
          </p:grpSpPr>
          <p:sp>
            <p:nvSpPr>
              <p:cNvPr id="25648" name="Line 48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49" name="Line 49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5650" name="Group 50"/>
            <p:cNvGrpSpPr>
              <a:grpSpLocks/>
            </p:cNvGrpSpPr>
            <p:nvPr/>
          </p:nvGrpSpPr>
          <p:grpSpPr bwMode="auto">
            <a:xfrm>
              <a:off x="1853" y="1680"/>
              <a:ext cx="144" cy="144"/>
              <a:chOff x="1200" y="1680"/>
              <a:chExt cx="144" cy="144"/>
            </a:xfrm>
          </p:grpSpPr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52" name="Line 52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5653" name="Group 53"/>
            <p:cNvGrpSpPr>
              <a:grpSpLocks/>
            </p:cNvGrpSpPr>
            <p:nvPr/>
          </p:nvGrpSpPr>
          <p:grpSpPr bwMode="auto">
            <a:xfrm>
              <a:off x="1613" y="1200"/>
              <a:ext cx="144" cy="144"/>
              <a:chOff x="1200" y="1680"/>
              <a:chExt cx="144" cy="144"/>
            </a:xfrm>
          </p:grpSpPr>
          <p:sp>
            <p:nvSpPr>
              <p:cNvPr id="25654" name="Line 54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55" name="Line 55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7162800" y="2755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7162800" y="3136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7543800" y="2755900"/>
            <a:ext cx="381000" cy="381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7162800" y="3517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7543800" y="3517900"/>
            <a:ext cx="381000" cy="381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7543800" y="3136900"/>
            <a:ext cx="381000" cy="381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62" name="Rectangle 62"/>
          <p:cNvSpPr>
            <a:spLocks noChangeArrowheads="1"/>
          </p:cNvSpPr>
          <p:nvPr/>
        </p:nvSpPr>
        <p:spPr bwMode="auto">
          <a:xfrm>
            <a:off x="7924800" y="3136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63" name="Rectangle 63"/>
          <p:cNvSpPr>
            <a:spLocks noChangeArrowheads="1"/>
          </p:cNvSpPr>
          <p:nvPr/>
        </p:nvSpPr>
        <p:spPr bwMode="auto">
          <a:xfrm>
            <a:off x="7924800" y="2755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64" name="Rectangle 64"/>
          <p:cNvSpPr>
            <a:spLocks noChangeArrowheads="1"/>
          </p:cNvSpPr>
          <p:nvPr/>
        </p:nvSpPr>
        <p:spPr bwMode="auto">
          <a:xfrm>
            <a:off x="7924800" y="3517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5665" name="Group 65"/>
          <p:cNvGrpSpPr>
            <a:grpSpLocks/>
          </p:cNvGrpSpPr>
          <p:nvPr/>
        </p:nvGrpSpPr>
        <p:grpSpPr bwMode="auto">
          <a:xfrm>
            <a:off x="4419600" y="3429000"/>
            <a:ext cx="381000" cy="762000"/>
            <a:chOff x="1824" y="2160"/>
            <a:chExt cx="240" cy="480"/>
          </a:xfrm>
        </p:grpSpPr>
        <p:sp>
          <p:nvSpPr>
            <p:cNvPr id="25666" name="Line 66"/>
            <p:cNvSpPr>
              <a:spLocks noChangeShapeType="1"/>
            </p:cNvSpPr>
            <p:nvPr/>
          </p:nvSpPr>
          <p:spPr bwMode="auto">
            <a:xfrm>
              <a:off x="1824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67" name="Line 67"/>
            <p:cNvSpPr>
              <a:spLocks noChangeShapeType="1"/>
            </p:cNvSpPr>
            <p:nvPr/>
          </p:nvSpPr>
          <p:spPr bwMode="auto">
            <a:xfrm>
              <a:off x="2064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68" name="Line 68"/>
            <p:cNvSpPr>
              <a:spLocks noChangeShapeType="1"/>
            </p:cNvSpPr>
            <p:nvPr/>
          </p:nvSpPr>
          <p:spPr bwMode="auto">
            <a:xfrm>
              <a:off x="1824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5669" name="Group 69"/>
          <p:cNvGrpSpPr>
            <a:grpSpLocks/>
          </p:cNvGrpSpPr>
          <p:nvPr/>
        </p:nvGrpSpPr>
        <p:grpSpPr bwMode="auto">
          <a:xfrm>
            <a:off x="2971800" y="3276600"/>
            <a:ext cx="762000" cy="762000"/>
            <a:chOff x="912" y="2064"/>
            <a:chExt cx="480" cy="480"/>
          </a:xfrm>
        </p:grpSpPr>
        <p:sp>
          <p:nvSpPr>
            <p:cNvPr id="25670" name="Line 70"/>
            <p:cNvSpPr>
              <a:spLocks noChangeShapeType="1"/>
            </p:cNvSpPr>
            <p:nvPr/>
          </p:nvSpPr>
          <p:spPr bwMode="auto">
            <a:xfrm>
              <a:off x="912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71" name="Line 71"/>
            <p:cNvSpPr>
              <a:spLocks noChangeShapeType="1"/>
            </p:cNvSpPr>
            <p:nvPr/>
          </p:nvSpPr>
          <p:spPr bwMode="auto">
            <a:xfrm>
              <a:off x="1392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72" name="Line 72"/>
            <p:cNvSpPr>
              <a:spLocks noChangeShapeType="1"/>
            </p:cNvSpPr>
            <p:nvPr/>
          </p:nvSpPr>
          <p:spPr bwMode="auto">
            <a:xfrm>
              <a:off x="912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5673" name="Group 73"/>
          <p:cNvGrpSpPr>
            <a:grpSpLocks/>
          </p:cNvGrpSpPr>
          <p:nvPr/>
        </p:nvGrpSpPr>
        <p:grpSpPr bwMode="auto">
          <a:xfrm>
            <a:off x="2109788" y="3810001"/>
            <a:ext cx="1244600" cy="1622425"/>
            <a:chOff x="369" y="2400"/>
            <a:chExt cx="784" cy="1022"/>
          </a:xfrm>
        </p:grpSpPr>
        <p:sp>
          <p:nvSpPr>
            <p:cNvPr id="25674" name="Text Box 74"/>
            <p:cNvSpPr txBox="1">
              <a:spLocks noChangeArrowheads="1"/>
            </p:cNvSpPr>
            <p:nvPr/>
          </p:nvSpPr>
          <p:spPr bwMode="auto">
            <a:xfrm>
              <a:off x="369" y="2976"/>
              <a:ext cx="78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Minimum</a:t>
              </a:r>
            </a:p>
            <a:p>
              <a:pPr algn="ctr"/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Period</a:t>
              </a:r>
            </a:p>
          </p:txBody>
        </p:sp>
        <p:sp>
          <p:nvSpPr>
            <p:cNvPr id="25675" name="Line 75"/>
            <p:cNvSpPr>
              <a:spLocks noChangeShapeType="1"/>
            </p:cNvSpPr>
            <p:nvPr/>
          </p:nvSpPr>
          <p:spPr bwMode="auto">
            <a:xfrm flipV="1">
              <a:off x="816" y="2400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5676" name="Group 76"/>
          <p:cNvGrpSpPr>
            <a:grpSpLocks/>
          </p:cNvGrpSpPr>
          <p:nvPr/>
        </p:nvGrpSpPr>
        <p:grpSpPr bwMode="auto">
          <a:xfrm>
            <a:off x="3509963" y="3962401"/>
            <a:ext cx="2106613" cy="1622425"/>
            <a:chOff x="1251" y="2496"/>
            <a:chExt cx="1327" cy="1022"/>
          </a:xfrm>
        </p:grpSpPr>
        <p:sp>
          <p:nvSpPr>
            <p:cNvPr id="25677" name="Text Box 77"/>
            <p:cNvSpPr txBox="1">
              <a:spLocks noChangeArrowheads="1"/>
            </p:cNvSpPr>
            <p:nvPr/>
          </p:nvSpPr>
          <p:spPr bwMode="auto">
            <a:xfrm>
              <a:off x="1251" y="3072"/>
              <a:ext cx="132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Spatial resolution</a:t>
              </a:r>
            </a:p>
            <a:p>
              <a:pPr algn="ctr"/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(sampling rate)</a:t>
              </a:r>
            </a:p>
          </p:txBody>
        </p:sp>
        <p:sp>
          <p:nvSpPr>
            <p:cNvPr id="25678" name="Line 78"/>
            <p:cNvSpPr>
              <a:spLocks noChangeShapeType="1"/>
            </p:cNvSpPr>
            <p:nvPr/>
          </p:nvSpPr>
          <p:spPr bwMode="auto">
            <a:xfrm flipV="1">
              <a:off x="1938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3854450" y="2017714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80" name="Line 80"/>
          <p:cNvSpPr>
            <a:spLocks noChangeShapeType="1"/>
          </p:cNvSpPr>
          <p:nvPr/>
        </p:nvSpPr>
        <p:spPr bwMode="auto">
          <a:xfrm>
            <a:off x="4230688" y="2035176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81" name="Line 81"/>
          <p:cNvSpPr>
            <a:spLocks noChangeShapeType="1"/>
          </p:cNvSpPr>
          <p:nvPr/>
        </p:nvSpPr>
        <p:spPr bwMode="auto">
          <a:xfrm>
            <a:off x="4616450" y="2035176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82" name="Line 82"/>
          <p:cNvSpPr>
            <a:spLocks noChangeShapeType="1"/>
          </p:cNvSpPr>
          <p:nvPr/>
        </p:nvSpPr>
        <p:spPr bwMode="auto">
          <a:xfrm>
            <a:off x="4598988" y="2411414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83" name="Line 83"/>
          <p:cNvSpPr>
            <a:spLocks noChangeShapeType="1"/>
          </p:cNvSpPr>
          <p:nvPr/>
        </p:nvSpPr>
        <p:spPr bwMode="auto">
          <a:xfrm>
            <a:off x="4230688" y="2413001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84" name="Line 84"/>
          <p:cNvSpPr>
            <a:spLocks noChangeShapeType="1"/>
          </p:cNvSpPr>
          <p:nvPr/>
        </p:nvSpPr>
        <p:spPr bwMode="auto">
          <a:xfrm>
            <a:off x="3863975" y="2430464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85" name="Line 85"/>
          <p:cNvSpPr>
            <a:spLocks noChangeShapeType="1"/>
          </p:cNvSpPr>
          <p:nvPr/>
        </p:nvSpPr>
        <p:spPr bwMode="auto">
          <a:xfrm>
            <a:off x="4625975" y="2787651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86" name="Line 86"/>
          <p:cNvSpPr>
            <a:spLocks noChangeShapeType="1"/>
          </p:cNvSpPr>
          <p:nvPr/>
        </p:nvSpPr>
        <p:spPr bwMode="auto">
          <a:xfrm>
            <a:off x="4230688" y="2789239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87" name="Line 87"/>
          <p:cNvSpPr>
            <a:spLocks noChangeShapeType="1"/>
          </p:cNvSpPr>
          <p:nvPr/>
        </p:nvSpPr>
        <p:spPr bwMode="auto">
          <a:xfrm>
            <a:off x="3844925" y="2789239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5688" name="Group 88"/>
          <p:cNvGrpSpPr>
            <a:grpSpLocks/>
          </p:cNvGrpSpPr>
          <p:nvPr/>
        </p:nvGrpSpPr>
        <p:grpSpPr bwMode="auto">
          <a:xfrm>
            <a:off x="6735764" y="1833564"/>
            <a:ext cx="2103437" cy="2522537"/>
            <a:chOff x="3283" y="1155"/>
            <a:chExt cx="1325" cy="1589"/>
          </a:xfrm>
        </p:grpSpPr>
        <p:grpSp>
          <p:nvGrpSpPr>
            <p:cNvPr id="25689" name="Group 89"/>
            <p:cNvGrpSpPr>
              <a:grpSpLocks/>
            </p:cNvGrpSpPr>
            <p:nvPr/>
          </p:nvGrpSpPr>
          <p:grpSpPr bwMode="auto">
            <a:xfrm>
              <a:off x="3283" y="1400"/>
              <a:ext cx="1325" cy="1344"/>
              <a:chOff x="883" y="816"/>
              <a:chExt cx="1325" cy="1344"/>
            </a:xfrm>
          </p:grpSpPr>
          <p:sp>
            <p:nvSpPr>
              <p:cNvPr id="25690" name="Line 90"/>
              <p:cNvSpPr>
                <a:spLocks noChangeShapeType="1"/>
              </p:cNvSpPr>
              <p:nvPr/>
            </p:nvSpPr>
            <p:spPr bwMode="auto">
              <a:xfrm>
                <a:off x="883" y="115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91" name="Line 9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92" name="Line 92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93" name="Line 93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94" name="Line 94"/>
              <p:cNvSpPr>
                <a:spLocks noChangeShapeType="1"/>
              </p:cNvSpPr>
              <p:nvPr/>
            </p:nvSpPr>
            <p:spPr bwMode="auto">
              <a:xfrm>
                <a:off x="187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95" name="Line 95"/>
              <p:cNvSpPr>
                <a:spLocks noChangeShapeType="1"/>
              </p:cNvSpPr>
              <p:nvPr/>
            </p:nvSpPr>
            <p:spPr bwMode="auto">
              <a:xfrm>
                <a:off x="883" y="139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96" name="Line 96"/>
              <p:cNvSpPr>
                <a:spLocks noChangeShapeType="1"/>
              </p:cNvSpPr>
              <p:nvPr/>
            </p:nvSpPr>
            <p:spPr bwMode="auto">
              <a:xfrm>
                <a:off x="883" y="163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697" name="Line 97"/>
              <p:cNvSpPr>
                <a:spLocks noChangeShapeType="1"/>
              </p:cNvSpPr>
              <p:nvPr/>
            </p:nvSpPr>
            <p:spPr bwMode="auto">
              <a:xfrm>
                <a:off x="883" y="187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25698" name="Text Box 98"/>
            <p:cNvSpPr txBox="1">
              <a:spLocks noChangeArrowheads="1"/>
            </p:cNvSpPr>
            <p:nvPr/>
          </p:nvSpPr>
          <p:spPr bwMode="auto">
            <a:xfrm>
              <a:off x="3403" y="1155"/>
              <a:ext cx="11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Sampled image</a:t>
              </a:r>
            </a:p>
          </p:txBody>
        </p:sp>
      </p:grpSp>
      <p:sp>
        <p:nvSpPr>
          <p:cNvPr id="25699" name="Text Box 99"/>
          <p:cNvSpPr txBox="1">
            <a:spLocks noChangeArrowheads="1"/>
          </p:cNvSpPr>
          <p:nvPr/>
        </p:nvSpPr>
        <p:spPr bwMode="auto">
          <a:xfrm>
            <a:off x="6750830" y="4370389"/>
            <a:ext cx="19399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No detail is lost!</a:t>
            </a:r>
          </a:p>
        </p:txBody>
      </p:sp>
      <p:sp>
        <p:nvSpPr>
          <p:cNvPr id="25700" name="Text Box 100"/>
          <p:cNvSpPr txBox="1">
            <a:spLocks noChangeArrowheads="1"/>
          </p:cNvSpPr>
          <p:nvPr/>
        </p:nvSpPr>
        <p:spPr bwMode="auto">
          <a:xfrm>
            <a:off x="5962651" y="4784725"/>
            <a:ext cx="471456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u="sng">
                <a:latin typeface="Cambria" panose="02040503050406030204" pitchFamily="18" charset="0"/>
                <a:ea typeface="Cambria" panose="02040503050406030204" pitchFamily="18" charset="0"/>
              </a:rPr>
              <a:t>Nyquist Rate:</a:t>
            </a:r>
          </a:p>
          <a:p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   Spatial resolution must be less or equal</a:t>
            </a:r>
          </a:p>
          <a:p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half of the minimum period of the image</a:t>
            </a:r>
          </a:p>
          <a:p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or sampling frequency must be greater or</a:t>
            </a:r>
          </a:p>
          <a:p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Equal twice of the maximum frequency.</a:t>
            </a:r>
          </a:p>
        </p:txBody>
      </p:sp>
      <p:sp>
        <p:nvSpPr>
          <p:cNvPr id="25701" name="Text Box 101"/>
          <p:cNvSpPr txBox="1">
            <a:spLocks noChangeArrowheads="1"/>
          </p:cNvSpPr>
          <p:nvPr/>
        </p:nvSpPr>
        <p:spPr bwMode="auto">
          <a:xfrm>
            <a:off x="2944184" y="3455988"/>
            <a:ext cx="7537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2mm</a:t>
            </a:r>
          </a:p>
        </p:txBody>
      </p:sp>
      <p:sp>
        <p:nvSpPr>
          <p:cNvPr id="25702" name="Text Box 102"/>
          <p:cNvSpPr txBox="1">
            <a:spLocks noChangeArrowheads="1"/>
          </p:cNvSpPr>
          <p:nvPr/>
        </p:nvSpPr>
        <p:spPr bwMode="auto">
          <a:xfrm rot="16200000">
            <a:off x="4218947" y="3436908"/>
            <a:ext cx="7537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1mm</a:t>
            </a:r>
          </a:p>
        </p:txBody>
      </p:sp>
    </p:spTree>
    <p:extLst>
      <p:ext uri="{BB962C8B-B14F-4D97-AF65-F5344CB8AC3E}">
        <p14:creationId xmlns:p14="http://schemas.microsoft.com/office/powerpoint/2010/main" val="23371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/>
      <p:bldP spid="25613" grpId="0" build="p" autoUpdateAnimBg="0"/>
      <p:bldP spid="25699" grpId="0" build="p" autoUpdateAnimBg="0"/>
      <p:bldP spid="25700" grpId="0" build="p" autoUpdateAnimBg="0"/>
      <p:bldP spid="25701" grpId="0" autoUpdateAnimBg="0"/>
      <p:bldP spid="2570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621577" y="245030"/>
            <a:ext cx="4594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Effect of Spatial Resolution</a:t>
            </a:r>
            <a:endParaRPr lang="en-US" altLang="en-US" sz="2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3519" name="Group 207"/>
          <p:cNvGrpSpPr>
            <a:grpSpLocks/>
          </p:cNvGrpSpPr>
          <p:nvPr/>
        </p:nvGrpSpPr>
        <p:grpSpPr bwMode="auto">
          <a:xfrm>
            <a:off x="2209801" y="1143000"/>
            <a:ext cx="2339975" cy="5565775"/>
            <a:chOff x="1104" y="720"/>
            <a:chExt cx="1474" cy="3506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720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15" name="Picture 1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527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3" name="Text Box 201"/>
            <p:cNvSpPr txBox="1">
              <a:spLocks noChangeArrowheads="1"/>
            </p:cNvSpPr>
            <p:nvPr/>
          </p:nvSpPr>
          <p:spPr bwMode="auto">
            <a:xfrm>
              <a:off x="1257" y="2160"/>
              <a:ext cx="11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256x256 pixels</a:t>
              </a:r>
            </a:p>
          </p:txBody>
        </p:sp>
        <p:sp>
          <p:nvSpPr>
            <p:cNvPr id="13515" name="Text Box 203"/>
            <p:cNvSpPr txBox="1">
              <a:spLocks noChangeArrowheads="1"/>
            </p:cNvSpPr>
            <p:nvPr/>
          </p:nvSpPr>
          <p:spPr bwMode="auto">
            <a:xfrm>
              <a:off x="1347" y="3974"/>
              <a:ext cx="9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64x64 pixels</a:t>
              </a:r>
            </a:p>
          </p:txBody>
        </p:sp>
      </p:grpSp>
      <p:grpSp>
        <p:nvGrpSpPr>
          <p:cNvPr id="13518" name="Group 206"/>
          <p:cNvGrpSpPr>
            <a:grpSpLocks/>
          </p:cNvGrpSpPr>
          <p:nvPr/>
        </p:nvGrpSpPr>
        <p:grpSpPr bwMode="auto">
          <a:xfrm>
            <a:off x="5181601" y="1143000"/>
            <a:ext cx="2339975" cy="5565775"/>
            <a:chOff x="3216" y="720"/>
            <a:chExt cx="1474" cy="3506"/>
          </a:xfrm>
        </p:grpSpPr>
        <p:pic>
          <p:nvPicPr>
            <p:cNvPr id="13364" name="Picture 5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720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66" name="Picture 1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527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4" name="Text Box 202"/>
            <p:cNvSpPr txBox="1">
              <a:spLocks noChangeArrowheads="1"/>
            </p:cNvSpPr>
            <p:nvPr/>
          </p:nvSpPr>
          <p:spPr bwMode="auto">
            <a:xfrm>
              <a:off x="3369" y="2160"/>
              <a:ext cx="11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128x128 pixels</a:t>
              </a:r>
            </a:p>
          </p:txBody>
        </p:sp>
        <p:sp>
          <p:nvSpPr>
            <p:cNvPr id="13516" name="Text Box 204"/>
            <p:cNvSpPr txBox="1">
              <a:spLocks noChangeArrowheads="1"/>
            </p:cNvSpPr>
            <p:nvPr/>
          </p:nvSpPr>
          <p:spPr bwMode="auto">
            <a:xfrm>
              <a:off x="3459" y="3974"/>
              <a:ext cx="9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32x32 pixels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2"/>
          <a:stretch>
            <a:fillRect/>
          </a:stretch>
        </p:blipFill>
        <p:spPr bwMode="auto">
          <a:xfrm>
            <a:off x="2179639" y="914400"/>
            <a:ext cx="78311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524000" y="0"/>
            <a:ext cx="6683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Moire</a:t>
            </a:r>
            <a:r>
              <a:rPr lang="en-US" alt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Pattern Effect : Special Case of Sampling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235201" y="5334001"/>
            <a:ext cx="62764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Moire patterns occur when frequencies of  two superimposed </a:t>
            </a:r>
          </a:p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periodic patterns are close to each other.  </a:t>
            </a:r>
            <a:endParaRPr lang="th-TH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7010400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3013639" y="0"/>
            <a:ext cx="63233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Effect of Spatial Resolution</a:t>
            </a:r>
          </a:p>
        </p:txBody>
      </p:sp>
    </p:spTree>
    <p:extLst>
      <p:ext uri="{BB962C8B-B14F-4D97-AF65-F5344CB8AC3E}">
        <p14:creationId xmlns:p14="http://schemas.microsoft.com/office/powerpoint/2010/main" val="8167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685800"/>
            <a:ext cx="638175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20" name="Text Box 1028"/>
          <p:cNvSpPr txBox="1">
            <a:spLocks noChangeArrowheads="1"/>
          </p:cNvSpPr>
          <p:nvPr/>
        </p:nvSpPr>
        <p:spPr bwMode="auto">
          <a:xfrm>
            <a:off x="984174" y="-25360"/>
            <a:ext cx="922342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Can we increase spatial resolution by interpolation ?</a:t>
            </a:r>
          </a:p>
        </p:txBody>
      </p:sp>
      <p:sp>
        <p:nvSpPr>
          <p:cNvPr id="111621" name="Text Box 1029"/>
          <p:cNvSpPr txBox="1">
            <a:spLocks noChangeArrowheads="1"/>
          </p:cNvSpPr>
          <p:nvPr/>
        </p:nvSpPr>
        <p:spPr bwMode="auto">
          <a:xfrm>
            <a:off x="3429000" y="5943600"/>
            <a:ext cx="533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Down sampling is an irreversible process.</a:t>
            </a:r>
          </a:p>
        </p:txBody>
      </p:sp>
    </p:spTree>
    <p:extLst>
      <p:ext uri="{BB962C8B-B14F-4D97-AF65-F5344CB8AC3E}">
        <p14:creationId xmlns:p14="http://schemas.microsoft.com/office/powerpoint/2010/main" val="382193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95910" y="221180"/>
            <a:ext cx="43563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Image Quantization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81350" y="1489076"/>
            <a:ext cx="794606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Image quantization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discretize continuous pixel values into discrete numbers</a:t>
            </a:r>
          </a:p>
          <a:p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Color resolution/ color depth/ levels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- No. of colors or gray levels or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- No. of bits representing each pixel value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- No. of colors or gray levels 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is given by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28873"/>
              </p:ext>
            </p:extLst>
          </p:nvPr>
        </p:nvGraphicFramePr>
        <p:xfrm>
          <a:off x="4573613" y="3840599"/>
          <a:ext cx="1989096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507960" imgH="241200" progId="Equation.3">
                  <p:embed/>
                </p:oleObj>
              </mc:Choice>
              <mc:Fallback>
                <p:oleObj name="Equation" r:id="rId4" imgW="507960" imgH="241200" progId="Equation.3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613" y="3840599"/>
                        <a:ext cx="1989096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194178" y="5334000"/>
            <a:ext cx="25993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 = no. of bits</a:t>
            </a:r>
          </a:p>
        </p:txBody>
      </p:sp>
    </p:spTree>
    <p:extLst>
      <p:ext uri="{BB962C8B-B14F-4D97-AF65-F5344CB8AC3E}">
        <p14:creationId xmlns:p14="http://schemas.microsoft.com/office/powerpoint/2010/main" val="16595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  <p:bldP spid="1434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287241" y="218301"/>
            <a:ext cx="39841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Quantization function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3810000" y="5410200"/>
            <a:ext cx="502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4267200" y="16002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4267200" y="4876800"/>
            <a:ext cx="533400" cy="533400"/>
            <a:chOff x="1728" y="2688"/>
            <a:chExt cx="336" cy="336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4800600" y="4343400"/>
            <a:ext cx="533400" cy="533400"/>
            <a:chOff x="1728" y="2688"/>
            <a:chExt cx="336" cy="336"/>
          </a:xfrm>
        </p:grpSpPr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5334000" y="3810000"/>
            <a:ext cx="533400" cy="533400"/>
            <a:chOff x="1728" y="2688"/>
            <a:chExt cx="336" cy="336"/>
          </a:xfrm>
        </p:grpSpPr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6477000" y="2667000"/>
            <a:ext cx="533400" cy="533400"/>
            <a:chOff x="1728" y="2688"/>
            <a:chExt cx="336" cy="336"/>
          </a:xfrm>
        </p:grpSpPr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7010400" y="2133600"/>
            <a:ext cx="533400" cy="533400"/>
            <a:chOff x="1728" y="2688"/>
            <a:chExt cx="336" cy="336"/>
          </a:xfrm>
        </p:grpSpPr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7543800" y="2133600"/>
            <a:ext cx="533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5638801" y="5410201"/>
            <a:ext cx="1668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Light intensity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 rot="16200000">
            <a:off x="2515505" y="3339277"/>
            <a:ext cx="2071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Quantization level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4030570" y="51054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0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4030570" y="46482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1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4030570" y="41148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2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3657601" y="1828801"/>
            <a:ext cx="63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/>
              <a:t>N</a:t>
            </a:r>
            <a:r>
              <a:rPr lang="en-US" altLang="en-US" sz="2000" i="1" baseline="-25000"/>
              <a:t>c</a:t>
            </a:r>
            <a:r>
              <a:rPr lang="en-US" altLang="en-US" sz="2000"/>
              <a:t>-1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3657601" y="2346326"/>
            <a:ext cx="63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/>
              <a:t>N</a:t>
            </a:r>
            <a:r>
              <a:rPr lang="en-US" altLang="en-US" sz="2000" i="1" baseline="-25000"/>
              <a:t>c</a:t>
            </a:r>
            <a:r>
              <a:rPr lang="en-US" altLang="en-US" sz="2000"/>
              <a:t>-2</a:t>
            </a:r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 flipH="1">
            <a:off x="4267200" y="2133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H="1">
            <a:off x="4267200" y="2667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H="1">
            <a:off x="4267200" y="4343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 flipH="1">
            <a:off x="42672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3810000" y="5851526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Darkest</a:t>
            </a:r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8077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7543800" y="5851526"/>
            <a:ext cx="111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Brightest</a:t>
            </a:r>
          </a:p>
        </p:txBody>
      </p:sp>
    </p:spTree>
    <p:extLst>
      <p:ext uri="{BB962C8B-B14F-4D97-AF65-F5344CB8AC3E}">
        <p14:creationId xmlns:p14="http://schemas.microsoft.com/office/powerpoint/2010/main" val="35006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716356" y="288679"/>
            <a:ext cx="50775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Effect of Quantization Levels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143001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12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143001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57" name="Picture 9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886201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2" name="Picture 2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3886201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23" name="Text Box 363"/>
          <p:cNvSpPr txBox="1">
            <a:spLocks noChangeArrowheads="1"/>
          </p:cNvSpPr>
          <p:nvPr/>
        </p:nvSpPr>
        <p:spPr bwMode="auto">
          <a:xfrm>
            <a:off x="3836988" y="3413126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256 levels</a:t>
            </a:r>
          </a:p>
        </p:txBody>
      </p:sp>
      <p:sp>
        <p:nvSpPr>
          <p:cNvPr id="15724" name="Text Box 364"/>
          <p:cNvSpPr txBox="1">
            <a:spLocks noChangeArrowheads="1"/>
          </p:cNvSpPr>
          <p:nvPr/>
        </p:nvSpPr>
        <p:spPr bwMode="auto">
          <a:xfrm>
            <a:off x="7756525" y="3367089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th-TH" altLang="en-US" sz="2000"/>
          </a:p>
        </p:txBody>
      </p:sp>
      <p:sp>
        <p:nvSpPr>
          <p:cNvPr id="15725" name="Text Box 365"/>
          <p:cNvSpPr txBox="1">
            <a:spLocks noChangeArrowheads="1"/>
          </p:cNvSpPr>
          <p:nvPr/>
        </p:nvSpPr>
        <p:spPr bwMode="auto">
          <a:xfrm>
            <a:off x="7189788" y="3429001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128 levels</a:t>
            </a:r>
          </a:p>
        </p:txBody>
      </p:sp>
      <p:sp>
        <p:nvSpPr>
          <p:cNvPr id="15726" name="Text Box 366"/>
          <p:cNvSpPr txBox="1">
            <a:spLocks noChangeArrowheads="1"/>
          </p:cNvSpPr>
          <p:nvPr/>
        </p:nvSpPr>
        <p:spPr bwMode="auto">
          <a:xfrm>
            <a:off x="7253288" y="6149976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32 levels</a:t>
            </a:r>
          </a:p>
        </p:txBody>
      </p:sp>
      <p:sp>
        <p:nvSpPr>
          <p:cNvPr id="15727" name="Text Box 367"/>
          <p:cNvSpPr txBox="1">
            <a:spLocks noChangeArrowheads="1"/>
          </p:cNvSpPr>
          <p:nvPr/>
        </p:nvSpPr>
        <p:spPr bwMode="auto">
          <a:xfrm>
            <a:off x="3900488" y="6149976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64 levels</a:t>
            </a:r>
          </a:p>
        </p:txBody>
      </p:sp>
    </p:spTree>
    <p:extLst>
      <p:ext uri="{BB962C8B-B14F-4D97-AF65-F5344CB8AC3E}">
        <p14:creationId xmlns:p14="http://schemas.microsoft.com/office/powerpoint/2010/main" val="93230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3" grpId="0" build="p" autoUpdateAnimBg="0"/>
      <p:bldP spid="15725" grpId="0" build="p" autoUpdateAnimBg="0"/>
      <p:bldP spid="15726" grpId="0" build="p" autoUpdateAnimBg="0"/>
      <p:bldP spid="1572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50126" y="299889"/>
            <a:ext cx="6307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Effect of Quantization Levels (cont.)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143001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143001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886201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3886201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900488" y="3413126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16 levels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316788" y="3429001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8 levels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316788" y="6149976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2 levels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963988" y="6149976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4 levels</a:t>
            </a:r>
          </a:p>
        </p:txBody>
      </p: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1579564" y="4043363"/>
            <a:ext cx="3057525" cy="1636712"/>
            <a:chOff x="35" y="2547"/>
            <a:chExt cx="1926" cy="1031"/>
          </a:xfrm>
        </p:grpSpPr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5" y="2547"/>
              <a:ext cx="11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   In this image,</a:t>
              </a:r>
            </a:p>
            <a:p>
              <a:r>
                <a:rPr lang="en-US" altLang="en-US" sz="2000"/>
                <a:t>it is easy to see</a:t>
              </a:r>
            </a:p>
            <a:p>
              <a:r>
                <a:rPr lang="en-US" altLang="en-US" sz="2000"/>
                <a:t>false contour.</a:t>
              </a: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964" y="3090"/>
              <a:ext cx="997" cy="4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5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uild="p" autoUpdateAnimBg="0"/>
      <p:bldP spid="16392" grpId="0" build="p" autoUpdateAnimBg="0"/>
      <p:bldP spid="16393" grpId="0" build="p" autoUpdateAnimBg="0"/>
      <p:bldP spid="1639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229600" cy="1139825"/>
          </a:xfrm>
          <a:noFill/>
        </p:spPr>
        <p:txBody>
          <a:bodyPr/>
          <a:lstStyle/>
          <a:p>
            <a:pPr rtl="0" eaLnBrk="1" hangingPunct="1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</a:rPr>
              <a:t>Image sampling and quantization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59" y="1368426"/>
            <a:ext cx="9103881" cy="4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1"/>
          <a:stretch>
            <a:fillRect/>
          </a:stretch>
        </p:blipFill>
        <p:spPr bwMode="auto">
          <a:xfrm>
            <a:off x="2116139" y="1524000"/>
            <a:ext cx="79597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980" name="Text Box 1028"/>
          <p:cNvSpPr txBox="1">
            <a:spLocks noChangeArrowheads="1"/>
          </p:cNvSpPr>
          <p:nvPr/>
        </p:nvSpPr>
        <p:spPr bwMode="auto">
          <a:xfrm>
            <a:off x="572880" y="149770"/>
            <a:ext cx="98748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How to select the suitable size and pixel depth of images </a:t>
            </a:r>
          </a:p>
        </p:txBody>
      </p:sp>
      <p:sp>
        <p:nvSpPr>
          <p:cNvPr id="126981" name="Text Box 1029"/>
          <p:cNvSpPr txBox="1">
            <a:spLocks noChangeArrowheads="1"/>
          </p:cNvSpPr>
          <p:nvPr/>
        </p:nvSpPr>
        <p:spPr bwMode="auto">
          <a:xfrm>
            <a:off x="2510765" y="4114800"/>
            <a:ext cx="18634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Low detail image</a:t>
            </a:r>
            <a:endParaRPr lang="th-TH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982" name="Text Box 1030"/>
          <p:cNvSpPr txBox="1">
            <a:spLocks noChangeArrowheads="1"/>
          </p:cNvSpPr>
          <p:nvPr/>
        </p:nvSpPr>
        <p:spPr bwMode="auto">
          <a:xfrm>
            <a:off x="4991163" y="4114800"/>
            <a:ext cx="2252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Medium detail image</a:t>
            </a:r>
            <a:endParaRPr lang="th-TH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983" name="Text Box 1031"/>
          <p:cNvSpPr txBox="1">
            <a:spLocks noChangeArrowheads="1"/>
          </p:cNvSpPr>
          <p:nvPr/>
        </p:nvSpPr>
        <p:spPr bwMode="auto">
          <a:xfrm>
            <a:off x="7774953" y="4114800"/>
            <a:ext cx="19014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High detail image</a:t>
            </a:r>
            <a:endParaRPr lang="th-TH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984" name="Text Box 1032"/>
          <p:cNvSpPr txBox="1">
            <a:spLocks noChangeArrowheads="1"/>
          </p:cNvSpPr>
          <p:nvPr/>
        </p:nvSpPr>
        <p:spPr bwMode="auto">
          <a:xfrm>
            <a:off x="2666872" y="4572000"/>
            <a:ext cx="1306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Lena image</a:t>
            </a:r>
            <a:endParaRPr lang="th-TH" altLang="en-US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985" name="Text Box 1033"/>
          <p:cNvSpPr txBox="1">
            <a:spLocks noChangeArrowheads="1"/>
          </p:cNvSpPr>
          <p:nvPr/>
        </p:nvSpPr>
        <p:spPr bwMode="auto">
          <a:xfrm>
            <a:off x="5088739" y="4572000"/>
            <a:ext cx="2014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Cameraman image</a:t>
            </a:r>
            <a:endParaRPr lang="th-TH" altLang="en-US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986" name="Text Box 1034"/>
          <p:cNvSpPr txBox="1">
            <a:spLocks noChangeArrowheads="1"/>
          </p:cNvSpPr>
          <p:nvPr/>
        </p:nvSpPr>
        <p:spPr bwMode="auto">
          <a:xfrm>
            <a:off x="1927225" y="5257801"/>
            <a:ext cx="880394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satisfy human mind</a:t>
            </a:r>
          </a:p>
          <a:p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1. For images of the same size, the low detail image may need more pixel depth.</a:t>
            </a:r>
          </a:p>
          <a:p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2. As an image size increase, fewer gray levels may be needed. </a:t>
            </a:r>
            <a:endParaRPr lang="th-TH" alt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987" name="Text Box 1035"/>
          <p:cNvSpPr txBox="1">
            <a:spLocks noChangeArrowheads="1"/>
          </p:cNvSpPr>
          <p:nvPr/>
        </p:nvSpPr>
        <p:spPr bwMode="auto">
          <a:xfrm>
            <a:off x="1927225" y="1093104"/>
            <a:ext cx="5807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word “suitable” is subjective: depending on “subject”.</a:t>
            </a:r>
            <a:endParaRPr lang="th-TH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9" y="1336675"/>
            <a:ext cx="5749925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350266" y="-29417"/>
            <a:ext cx="710483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Human vision: </a:t>
            </a:r>
            <a:endParaRPr lang="en-US" altLang="en-US" sz="4000" b="1" i="1" dirty="0" smtClean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altLang="en-US" sz="4000" b="1" i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Spatial </a:t>
            </a:r>
            <a:r>
              <a:rPr lang="en-US" altLang="en-US" sz="4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Frequency vs Contrast </a:t>
            </a:r>
          </a:p>
        </p:txBody>
      </p:sp>
    </p:spTree>
    <p:extLst>
      <p:ext uri="{BB962C8B-B14F-4D97-AF65-F5344CB8AC3E}">
        <p14:creationId xmlns:p14="http://schemas.microsoft.com/office/powerpoint/2010/main" val="3765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773238"/>
            <a:ext cx="28686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1773238"/>
            <a:ext cx="28686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3" y="1773238"/>
            <a:ext cx="2868612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3066257" y="242371"/>
            <a:ext cx="603485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Human vision: Distinguish ability </a:t>
            </a:r>
            <a:endParaRPr lang="en-US" altLang="en-US" sz="3000" b="1" i="1" dirty="0" smtClean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altLang="en-US" sz="3000" b="1" i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</a:t>
            </a:r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Difference in brightness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771900" y="5465763"/>
            <a:ext cx="3983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Regions with 5% brightness difference</a:t>
            </a:r>
            <a:endParaRPr lang="th-TH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241555" y="332741"/>
            <a:ext cx="487505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Basic Relationship of Pixels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2806701" y="1711325"/>
            <a:ext cx="2957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797175" y="1712913"/>
            <a:ext cx="0" cy="2151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748317" y="1376364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374863" y="3779838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2109331" y="1371601"/>
            <a:ext cx="718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(0,0)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4499482" y="5954713"/>
            <a:ext cx="3191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Conventional indexing method</a:t>
            </a:r>
          </a:p>
        </p:txBody>
      </p:sp>
      <p:grpSp>
        <p:nvGrpSpPr>
          <p:cNvPr id="23604" name="Group 52"/>
          <p:cNvGrpSpPr>
            <a:grpSpLocks/>
          </p:cNvGrpSpPr>
          <p:nvPr/>
        </p:nvGrpSpPr>
        <p:grpSpPr bwMode="auto">
          <a:xfrm>
            <a:off x="3167063" y="2036764"/>
            <a:ext cx="3694112" cy="3665537"/>
            <a:chOff x="1035" y="1283"/>
            <a:chExt cx="2327" cy="2309"/>
          </a:xfrm>
        </p:grpSpPr>
        <p:grpSp>
          <p:nvGrpSpPr>
            <p:cNvPr id="23597" name="Group 45"/>
            <p:cNvGrpSpPr>
              <a:grpSpLocks/>
            </p:cNvGrpSpPr>
            <p:nvPr/>
          </p:nvGrpSpPr>
          <p:grpSpPr bwMode="auto">
            <a:xfrm>
              <a:off x="1162" y="1283"/>
              <a:ext cx="2032" cy="2309"/>
              <a:chOff x="1162" y="1372"/>
              <a:chExt cx="2032" cy="2168"/>
            </a:xfrm>
          </p:grpSpPr>
          <p:sp>
            <p:nvSpPr>
              <p:cNvPr id="23593" name="Line 41"/>
              <p:cNvSpPr>
                <a:spLocks noChangeShapeType="1"/>
              </p:cNvSpPr>
              <p:nvPr/>
            </p:nvSpPr>
            <p:spPr bwMode="auto">
              <a:xfrm>
                <a:off x="1162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3594" name="Line 42"/>
              <p:cNvSpPr>
                <a:spLocks noChangeShapeType="1"/>
              </p:cNvSpPr>
              <p:nvPr/>
            </p:nvSpPr>
            <p:spPr bwMode="auto">
              <a:xfrm>
                <a:off x="3194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3595" name="Line 43"/>
              <p:cNvSpPr>
                <a:spLocks noChangeShapeType="1"/>
              </p:cNvSpPr>
              <p:nvPr/>
            </p:nvSpPr>
            <p:spPr bwMode="auto">
              <a:xfrm>
                <a:off x="2516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3596" name="Line 44"/>
              <p:cNvSpPr>
                <a:spLocks noChangeShapeType="1"/>
              </p:cNvSpPr>
              <p:nvPr/>
            </p:nvSpPr>
            <p:spPr bwMode="auto">
              <a:xfrm>
                <a:off x="1839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3603" name="Group 51"/>
            <p:cNvGrpSpPr>
              <a:grpSpLocks/>
            </p:cNvGrpSpPr>
            <p:nvPr/>
          </p:nvGrpSpPr>
          <p:grpSpPr bwMode="auto">
            <a:xfrm>
              <a:off x="1035" y="1412"/>
              <a:ext cx="2327" cy="2032"/>
              <a:chOff x="1035" y="1412"/>
              <a:chExt cx="2327" cy="2032"/>
            </a:xfrm>
          </p:grpSpPr>
          <p:sp>
            <p:nvSpPr>
              <p:cNvPr id="23568" name="Text Box 16"/>
              <p:cNvSpPr txBox="1">
                <a:spLocks noChangeArrowheads="1"/>
              </p:cNvSpPr>
              <p:nvPr/>
            </p:nvSpPr>
            <p:spPr bwMode="auto">
              <a:xfrm>
                <a:off x="1964" y="2288"/>
                <a:ext cx="4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23569" name="Text Box 17"/>
              <p:cNvSpPr txBox="1">
                <a:spLocks noChangeArrowheads="1"/>
              </p:cNvSpPr>
              <p:nvPr/>
            </p:nvSpPr>
            <p:spPr bwMode="auto">
              <a:xfrm>
                <a:off x="2561" y="2288"/>
                <a:ext cx="5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x+1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1225" y="2288"/>
                <a:ext cx="55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x-1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23571" name="Text Box 19"/>
              <p:cNvSpPr txBox="1">
                <a:spLocks noChangeArrowheads="1"/>
              </p:cNvSpPr>
              <p:nvPr/>
            </p:nvSpPr>
            <p:spPr bwMode="auto">
              <a:xfrm>
                <a:off x="1895" y="1612"/>
                <a:ext cx="55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y-1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23572" name="Text Box 20"/>
              <p:cNvSpPr txBox="1">
                <a:spLocks noChangeArrowheads="1"/>
              </p:cNvSpPr>
              <p:nvPr/>
            </p:nvSpPr>
            <p:spPr bwMode="auto">
              <a:xfrm>
                <a:off x="1879" y="2978"/>
                <a:ext cx="5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y+1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491" y="1612"/>
                <a:ext cx="7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x+1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y-1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23574" name="Text Box 22"/>
              <p:cNvSpPr txBox="1">
                <a:spLocks noChangeArrowheads="1"/>
              </p:cNvSpPr>
              <p:nvPr/>
            </p:nvSpPr>
            <p:spPr bwMode="auto">
              <a:xfrm>
                <a:off x="1157" y="1612"/>
                <a:ext cx="6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x-1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y-1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23575" name="Text Box 23"/>
              <p:cNvSpPr txBox="1">
                <a:spLocks noChangeArrowheads="1"/>
              </p:cNvSpPr>
              <p:nvPr/>
            </p:nvSpPr>
            <p:spPr bwMode="auto">
              <a:xfrm>
                <a:off x="1139" y="2978"/>
                <a:ext cx="7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x-1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y+1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474" y="2978"/>
                <a:ext cx="76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x+1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:r>
                  <a:rPr lang="en-US" altLang="en-US" sz="2000" i="1">
                    <a:latin typeface="Cambria" panose="02040503050406030204" pitchFamily="18" charset="0"/>
                    <a:ea typeface="Cambria" panose="02040503050406030204" pitchFamily="18" charset="0"/>
                  </a:rPr>
                  <a:t>y+1</a:t>
                </a:r>
                <a:r>
                  <a:rPr lang="en-US" alt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grpSp>
            <p:nvGrpSpPr>
              <p:cNvPr id="23598" name="Group 46"/>
              <p:cNvGrpSpPr>
                <a:grpSpLocks/>
              </p:cNvGrpSpPr>
              <p:nvPr/>
            </p:nvGrpSpPr>
            <p:grpSpPr bwMode="auto">
              <a:xfrm rot="-5400000">
                <a:off x="1183" y="1264"/>
                <a:ext cx="2032" cy="2327"/>
                <a:chOff x="1162" y="1372"/>
                <a:chExt cx="2032" cy="2168"/>
              </a:xfrm>
            </p:grpSpPr>
            <p:sp>
              <p:nvSpPr>
                <p:cNvPr id="23599" name="Line 47"/>
                <p:cNvSpPr>
                  <a:spLocks noChangeShapeType="1"/>
                </p:cNvSpPr>
                <p:nvPr/>
              </p:nvSpPr>
              <p:spPr bwMode="auto">
                <a:xfrm>
                  <a:off x="1162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3600" name="Line 48"/>
                <p:cNvSpPr>
                  <a:spLocks noChangeShapeType="1"/>
                </p:cNvSpPr>
                <p:nvPr/>
              </p:nvSpPr>
              <p:spPr bwMode="auto">
                <a:xfrm>
                  <a:off x="3194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3601" name="Line 49"/>
                <p:cNvSpPr>
                  <a:spLocks noChangeShapeType="1"/>
                </p:cNvSpPr>
                <p:nvPr/>
              </p:nvSpPr>
              <p:spPr bwMode="auto">
                <a:xfrm>
                  <a:off x="2516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3602" name="Line 50"/>
                <p:cNvSpPr>
                  <a:spLocks noChangeShapeType="1"/>
                </p:cNvSpPr>
                <p:nvPr/>
              </p:nvSpPr>
              <p:spPr bwMode="auto">
                <a:xfrm>
                  <a:off x="1839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9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863-491E-4509-9F7C-5F5A305B278A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44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21359" y="2316393"/>
            <a:ext cx="51892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Neighbors of a Pixel</a:t>
            </a:r>
          </a:p>
        </p:txBody>
      </p:sp>
    </p:spTree>
    <p:extLst>
      <p:ext uri="{BB962C8B-B14F-4D97-AF65-F5344CB8AC3E}">
        <p14:creationId xmlns:p14="http://schemas.microsoft.com/office/powerpoint/2010/main" val="2822280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62287" y="267257"/>
            <a:ext cx="35988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Neighbors of a Pixel</a:t>
            </a:r>
          </a:p>
        </p:txBody>
      </p:sp>
      <p:sp>
        <p:nvSpPr>
          <p:cNvPr id="26715" name="Line 91"/>
          <p:cNvSpPr>
            <a:spLocks noChangeShapeType="1"/>
          </p:cNvSpPr>
          <p:nvPr/>
        </p:nvSpPr>
        <p:spPr bwMode="auto">
          <a:xfrm>
            <a:off x="2413000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716" name="Line 92"/>
          <p:cNvSpPr>
            <a:spLocks noChangeShapeType="1"/>
          </p:cNvSpPr>
          <p:nvPr/>
        </p:nvSpPr>
        <p:spPr bwMode="auto">
          <a:xfrm>
            <a:off x="4970463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717" name="Line 93"/>
          <p:cNvSpPr>
            <a:spLocks noChangeShapeType="1"/>
          </p:cNvSpPr>
          <p:nvPr/>
        </p:nvSpPr>
        <p:spPr bwMode="auto">
          <a:xfrm>
            <a:off x="4116388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718" name="Line 94"/>
          <p:cNvSpPr>
            <a:spLocks noChangeShapeType="1"/>
          </p:cNvSpPr>
          <p:nvPr/>
        </p:nvSpPr>
        <p:spPr bwMode="auto">
          <a:xfrm>
            <a:off x="3265488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720" name="Text Box 96"/>
          <p:cNvSpPr txBox="1">
            <a:spLocks noChangeArrowheads="1"/>
          </p:cNvSpPr>
          <p:nvPr/>
        </p:nvSpPr>
        <p:spPr bwMode="auto">
          <a:xfrm>
            <a:off x="3540959" y="3263901"/>
            <a:ext cx="287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</p:txBody>
      </p:sp>
      <p:grpSp>
        <p:nvGrpSpPr>
          <p:cNvPr id="26748" name="Group 124"/>
          <p:cNvGrpSpPr>
            <a:grpSpLocks/>
          </p:cNvGrpSpPr>
          <p:nvPr/>
        </p:nvGrpSpPr>
        <p:grpSpPr bwMode="auto">
          <a:xfrm>
            <a:off x="4124326" y="2946401"/>
            <a:ext cx="842963" cy="842963"/>
            <a:chOff x="1638" y="1856"/>
            <a:chExt cx="531" cy="531"/>
          </a:xfrm>
        </p:grpSpPr>
        <p:sp>
          <p:nvSpPr>
            <p:cNvPr id="26737" name="Rectangle 113"/>
            <p:cNvSpPr>
              <a:spLocks noChangeArrowheads="1"/>
            </p:cNvSpPr>
            <p:nvPr/>
          </p:nvSpPr>
          <p:spPr bwMode="auto">
            <a:xfrm>
              <a:off x="1638" y="1856"/>
              <a:ext cx="531" cy="5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21" name="Text Box 97"/>
            <p:cNvSpPr txBox="1">
              <a:spLocks noChangeArrowheads="1"/>
            </p:cNvSpPr>
            <p:nvPr/>
          </p:nvSpPr>
          <p:spPr bwMode="auto">
            <a:xfrm>
              <a:off x="1664" y="2056"/>
              <a:ext cx="47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(</a:t>
              </a:r>
              <a:r>
                <a:rPr lang="en-US" altLang="en-US" sz="1400" b="1" i="1">
                  <a:latin typeface="Cambria" panose="02040503050406030204" pitchFamily="18" charset="0"/>
                  <a:ea typeface="Cambria" panose="02040503050406030204" pitchFamily="18" charset="0"/>
                </a:rPr>
                <a:t>x+1</a:t>
              </a:r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,</a:t>
              </a:r>
              <a:r>
                <a:rPr lang="en-US" altLang="en-US" sz="1400" b="1" i="1">
                  <a:latin typeface="Cambria" panose="02040503050406030204" pitchFamily="18" charset="0"/>
                  <a:ea typeface="Cambria" panose="02040503050406030204" pitchFamily="18" charset="0"/>
                </a:rPr>
                <a:t>y</a:t>
              </a:r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</p:txBody>
        </p:sp>
      </p:grpSp>
      <p:grpSp>
        <p:nvGrpSpPr>
          <p:cNvPr id="26747" name="Group 123"/>
          <p:cNvGrpSpPr>
            <a:grpSpLocks/>
          </p:cNvGrpSpPr>
          <p:nvPr/>
        </p:nvGrpSpPr>
        <p:grpSpPr bwMode="auto">
          <a:xfrm>
            <a:off x="2419351" y="2947988"/>
            <a:ext cx="842963" cy="842962"/>
            <a:chOff x="564" y="1857"/>
            <a:chExt cx="531" cy="531"/>
          </a:xfrm>
        </p:grpSpPr>
        <p:sp>
          <p:nvSpPr>
            <p:cNvPr id="26736" name="Rectangle 112"/>
            <p:cNvSpPr>
              <a:spLocks noChangeArrowheads="1"/>
            </p:cNvSpPr>
            <p:nvPr/>
          </p:nvSpPr>
          <p:spPr bwMode="auto">
            <a:xfrm>
              <a:off x="564" y="1857"/>
              <a:ext cx="531" cy="5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22" name="Text Box 98"/>
            <p:cNvSpPr txBox="1">
              <a:spLocks noChangeArrowheads="1"/>
            </p:cNvSpPr>
            <p:nvPr/>
          </p:nvSpPr>
          <p:spPr bwMode="auto">
            <a:xfrm>
              <a:off x="606" y="2056"/>
              <a:ext cx="4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(</a:t>
              </a:r>
              <a:r>
                <a:rPr lang="en-US" altLang="en-US" sz="1400" b="1" i="1">
                  <a:latin typeface="Cambria" panose="02040503050406030204" pitchFamily="18" charset="0"/>
                  <a:ea typeface="Cambria" panose="02040503050406030204" pitchFamily="18" charset="0"/>
                </a:rPr>
                <a:t>x-1</a:t>
              </a:r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,</a:t>
              </a:r>
              <a:r>
                <a:rPr lang="en-US" altLang="en-US" sz="1400" b="1" i="1">
                  <a:latin typeface="Cambria" panose="02040503050406030204" pitchFamily="18" charset="0"/>
                  <a:ea typeface="Cambria" panose="02040503050406030204" pitchFamily="18" charset="0"/>
                </a:rPr>
                <a:t>y</a:t>
              </a:r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</p:txBody>
        </p:sp>
      </p:grpSp>
      <p:grpSp>
        <p:nvGrpSpPr>
          <p:cNvPr id="26746" name="Group 122"/>
          <p:cNvGrpSpPr>
            <a:grpSpLocks/>
          </p:cNvGrpSpPr>
          <p:nvPr/>
        </p:nvGrpSpPr>
        <p:grpSpPr bwMode="auto">
          <a:xfrm>
            <a:off x="3271838" y="2093913"/>
            <a:ext cx="842962" cy="842962"/>
            <a:chOff x="1101" y="1319"/>
            <a:chExt cx="531" cy="531"/>
          </a:xfrm>
        </p:grpSpPr>
        <p:sp>
          <p:nvSpPr>
            <p:cNvPr id="26735" name="Rectangle 111"/>
            <p:cNvSpPr>
              <a:spLocks noChangeArrowheads="1"/>
            </p:cNvSpPr>
            <p:nvPr/>
          </p:nvSpPr>
          <p:spPr bwMode="auto">
            <a:xfrm>
              <a:off x="1101" y="1319"/>
              <a:ext cx="531" cy="5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23" name="Text Box 99"/>
            <p:cNvSpPr txBox="1">
              <a:spLocks noChangeArrowheads="1"/>
            </p:cNvSpPr>
            <p:nvPr/>
          </p:nvSpPr>
          <p:spPr bwMode="auto">
            <a:xfrm>
              <a:off x="1138" y="1520"/>
              <a:ext cx="4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(</a:t>
              </a:r>
              <a:r>
                <a:rPr lang="en-US" altLang="en-US" sz="1400" b="1" i="1">
                  <a:latin typeface="Cambria" panose="02040503050406030204" pitchFamily="18" charset="0"/>
                  <a:ea typeface="Cambria" panose="02040503050406030204" pitchFamily="18" charset="0"/>
                </a:rPr>
                <a:t>x</a:t>
              </a:r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,</a:t>
              </a:r>
              <a:r>
                <a:rPr lang="en-US" altLang="en-US" sz="1400" b="1" i="1">
                  <a:latin typeface="Cambria" panose="02040503050406030204" pitchFamily="18" charset="0"/>
                  <a:ea typeface="Cambria" panose="02040503050406030204" pitchFamily="18" charset="0"/>
                </a:rPr>
                <a:t>y-1</a:t>
              </a:r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</p:txBody>
        </p:sp>
      </p:grpSp>
      <p:grpSp>
        <p:nvGrpSpPr>
          <p:cNvPr id="26749" name="Group 125"/>
          <p:cNvGrpSpPr>
            <a:grpSpLocks/>
          </p:cNvGrpSpPr>
          <p:nvPr/>
        </p:nvGrpSpPr>
        <p:grpSpPr bwMode="auto">
          <a:xfrm>
            <a:off x="3271838" y="3798888"/>
            <a:ext cx="842962" cy="842962"/>
            <a:chOff x="1101" y="2393"/>
            <a:chExt cx="531" cy="531"/>
          </a:xfrm>
        </p:grpSpPr>
        <p:sp>
          <p:nvSpPr>
            <p:cNvPr id="26734" name="Rectangle 110"/>
            <p:cNvSpPr>
              <a:spLocks noChangeArrowheads="1"/>
            </p:cNvSpPr>
            <p:nvPr/>
          </p:nvSpPr>
          <p:spPr bwMode="auto">
            <a:xfrm>
              <a:off x="1101" y="2393"/>
              <a:ext cx="531" cy="5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24" name="Text Box 100"/>
            <p:cNvSpPr txBox="1">
              <a:spLocks noChangeArrowheads="1"/>
            </p:cNvSpPr>
            <p:nvPr/>
          </p:nvSpPr>
          <p:spPr bwMode="auto">
            <a:xfrm>
              <a:off x="1123" y="2603"/>
              <a:ext cx="47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(</a:t>
              </a:r>
              <a:r>
                <a:rPr lang="en-US" altLang="en-US" sz="1400" b="1" i="1">
                  <a:latin typeface="Cambria" panose="02040503050406030204" pitchFamily="18" charset="0"/>
                  <a:ea typeface="Cambria" panose="02040503050406030204" pitchFamily="18" charset="0"/>
                </a:rPr>
                <a:t>x</a:t>
              </a:r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,</a:t>
              </a:r>
              <a:r>
                <a:rPr lang="en-US" altLang="en-US" sz="1400" b="1" i="1">
                  <a:latin typeface="Cambria" panose="02040503050406030204" pitchFamily="18" charset="0"/>
                  <a:ea typeface="Cambria" panose="02040503050406030204" pitchFamily="18" charset="0"/>
                </a:rPr>
                <a:t>y+1</a:t>
              </a:r>
              <a:r>
                <a:rPr lang="en-US" alt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</p:txBody>
        </p:sp>
      </p:grpSp>
      <p:grpSp>
        <p:nvGrpSpPr>
          <p:cNvPr id="26729" name="Group 105"/>
          <p:cNvGrpSpPr>
            <a:grpSpLocks/>
          </p:cNvGrpSpPr>
          <p:nvPr/>
        </p:nvGrpSpPr>
        <p:grpSpPr bwMode="auto">
          <a:xfrm rot="16200000">
            <a:off x="2437607" y="1902620"/>
            <a:ext cx="2559050" cy="2928937"/>
            <a:chOff x="1162" y="1372"/>
            <a:chExt cx="2032" cy="2168"/>
          </a:xfrm>
        </p:grpSpPr>
        <p:sp>
          <p:nvSpPr>
            <p:cNvPr id="26730" name="Line 106"/>
            <p:cNvSpPr>
              <a:spLocks noChangeShapeType="1"/>
            </p:cNvSpPr>
            <p:nvPr/>
          </p:nvSpPr>
          <p:spPr bwMode="auto">
            <a:xfrm>
              <a:off x="1162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31" name="Line 107"/>
            <p:cNvSpPr>
              <a:spLocks noChangeShapeType="1"/>
            </p:cNvSpPr>
            <p:nvPr/>
          </p:nvSpPr>
          <p:spPr bwMode="auto">
            <a:xfrm>
              <a:off x="3194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32" name="Line 108"/>
            <p:cNvSpPr>
              <a:spLocks noChangeShapeType="1"/>
            </p:cNvSpPr>
            <p:nvPr/>
          </p:nvSpPr>
          <p:spPr bwMode="auto">
            <a:xfrm>
              <a:off x="2516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33" name="Line 109"/>
            <p:cNvSpPr>
              <a:spLocks noChangeShapeType="1"/>
            </p:cNvSpPr>
            <p:nvPr/>
          </p:nvSpPr>
          <p:spPr bwMode="auto">
            <a:xfrm>
              <a:off x="1839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6738" name="Text Box 114"/>
          <p:cNvSpPr txBox="1">
            <a:spLocks noChangeArrowheads="1"/>
          </p:cNvSpPr>
          <p:nvPr/>
        </p:nvSpPr>
        <p:spPr bwMode="auto">
          <a:xfrm>
            <a:off x="6382734" y="2171701"/>
            <a:ext cx="2968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>
                <a:latin typeface="Cambria" panose="02040503050406030204" pitchFamily="18" charset="0"/>
                <a:ea typeface="Cambria" panose="02040503050406030204" pitchFamily="18" charset="0"/>
              </a:rPr>
              <a:t>4-neighbors of </a:t>
            </a:r>
            <a:r>
              <a:rPr lang="en-US" altLang="en-US" sz="2800" b="1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2800" b="1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grpSp>
        <p:nvGrpSpPr>
          <p:cNvPr id="26750" name="Group 126"/>
          <p:cNvGrpSpPr>
            <a:grpSpLocks/>
          </p:cNvGrpSpPr>
          <p:nvPr/>
        </p:nvGrpSpPr>
        <p:grpSpPr bwMode="auto">
          <a:xfrm>
            <a:off x="5556250" y="3152776"/>
            <a:ext cx="3103563" cy="1376363"/>
            <a:chOff x="2540" y="1986"/>
            <a:chExt cx="1955" cy="867"/>
          </a:xfrm>
        </p:grpSpPr>
        <p:sp>
          <p:nvSpPr>
            <p:cNvPr id="26739" name="Text Box 115"/>
            <p:cNvSpPr txBox="1">
              <a:spLocks noChangeArrowheads="1"/>
            </p:cNvSpPr>
            <p:nvPr/>
          </p:nvSpPr>
          <p:spPr bwMode="auto">
            <a:xfrm>
              <a:off x="2540" y="2237"/>
              <a:ext cx="8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  <a:r>
                <a:rPr lang="en-US" altLang="en-US" sz="3200" i="1" baseline="-25000">
                  <a:latin typeface="Cambria" panose="02040503050406030204" pitchFamily="18" charset="0"/>
                  <a:ea typeface="Cambria" panose="02040503050406030204" pitchFamily="18" charset="0"/>
                </a:rPr>
                <a:t>4</a:t>
              </a:r>
              <a:r>
                <a:rPr lang="en-US" altLang="en-US" sz="3200">
                  <a:latin typeface="Cambria" panose="02040503050406030204" pitchFamily="18" charset="0"/>
                  <a:ea typeface="Cambria" panose="02040503050406030204" pitchFamily="18" charset="0"/>
                </a:rPr>
                <a:t>(</a:t>
              </a:r>
              <a:r>
                <a:rPr lang="en-US" altLang="en-US" sz="3200" i="1">
                  <a:latin typeface="Cambria" panose="02040503050406030204" pitchFamily="18" charset="0"/>
                  <a:ea typeface="Cambria" panose="02040503050406030204" pitchFamily="18" charset="0"/>
                </a:rPr>
                <a:t>p</a:t>
              </a:r>
              <a:r>
                <a:rPr lang="en-US" altLang="en-US" sz="320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  <a:r>
                <a:rPr lang="en-US" altLang="en-US" sz="2000">
                  <a:latin typeface="Cambria" panose="02040503050406030204" pitchFamily="18" charset="0"/>
                  <a:ea typeface="Cambria" panose="02040503050406030204" pitchFamily="18" charset="0"/>
                </a:rPr>
                <a:t> = </a:t>
              </a:r>
            </a:p>
          </p:txBody>
        </p:sp>
        <p:sp>
          <p:nvSpPr>
            <p:cNvPr id="26740" name="AutoShape 116"/>
            <p:cNvSpPr>
              <a:spLocks/>
            </p:cNvSpPr>
            <p:nvPr/>
          </p:nvSpPr>
          <p:spPr bwMode="auto">
            <a:xfrm>
              <a:off x="3484" y="1986"/>
              <a:ext cx="136" cy="867"/>
            </a:xfrm>
            <a:prstGeom prst="leftBrace">
              <a:avLst>
                <a:gd name="adj1" fmla="val 531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41" name="AutoShape 117"/>
            <p:cNvSpPr>
              <a:spLocks/>
            </p:cNvSpPr>
            <p:nvPr/>
          </p:nvSpPr>
          <p:spPr bwMode="auto">
            <a:xfrm flipH="1">
              <a:off x="4359" y="1986"/>
              <a:ext cx="136" cy="867"/>
            </a:xfrm>
            <a:prstGeom prst="leftBrace">
              <a:avLst>
                <a:gd name="adj1" fmla="val 531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6742" name="Text Box 118"/>
          <p:cNvSpPr txBox="1">
            <a:spLocks noChangeArrowheads="1"/>
          </p:cNvSpPr>
          <p:nvPr/>
        </p:nvSpPr>
        <p:spPr bwMode="auto">
          <a:xfrm>
            <a:off x="7413902" y="3040064"/>
            <a:ext cx="8947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(x-1,y)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(x+1,y)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(x,y-1)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(x,y+1)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743" name="Text Box 119"/>
          <p:cNvSpPr txBox="1">
            <a:spLocks noChangeArrowheads="1"/>
          </p:cNvSpPr>
          <p:nvPr/>
        </p:nvSpPr>
        <p:spPr bwMode="auto">
          <a:xfrm>
            <a:off x="2254250" y="1066801"/>
            <a:ext cx="61084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      Neighborhood relation is used to tell adjacent pixels. It is </a:t>
            </a:r>
          </a:p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useful for analyzing regions. </a:t>
            </a:r>
          </a:p>
        </p:txBody>
      </p:sp>
      <p:sp>
        <p:nvSpPr>
          <p:cNvPr id="26744" name="Text Box 120"/>
          <p:cNvSpPr txBox="1">
            <a:spLocks noChangeArrowheads="1"/>
          </p:cNvSpPr>
          <p:nvPr/>
        </p:nvSpPr>
        <p:spPr bwMode="auto">
          <a:xfrm>
            <a:off x="2592388" y="5826125"/>
            <a:ext cx="335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 Î </a:t>
            </a:r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i="1" baseline="-2500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) implies </a:t>
            </a:r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 Î </a:t>
            </a:r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i="1" baseline="-2500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</p:txBody>
      </p:sp>
      <p:sp>
        <p:nvSpPr>
          <p:cNvPr id="26745" name="Text Box 121"/>
          <p:cNvSpPr txBox="1">
            <a:spLocks noChangeArrowheads="1"/>
          </p:cNvSpPr>
          <p:nvPr/>
        </p:nvSpPr>
        <p:spPr bwMode="auto">
          <a:xfrm>
            <a:off x="2625726" y="4979989"/>
            <a:ext cx="5595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     4-neighborhood relation considers only vertical and </a:t>
            </a:r>
          </a:p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horizontal neighbors.</a:t>
            </a:r>
          </a:p>
        </p:txBody>
      </p:sp>
    </p:spTree>
    <p:extLst>
      <p:ext uri="{BB962C8B-B14F-4D97-AF65-F5344CB8AC3E}">
        <p14:creationId xmlns:p14="http://schemas.microsoft.com/office/powerpoint/2010/main" val="23992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2420938" y="1533526"/>
            <a:ext cx="842962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4124326" y="1533526"/>
            <a:ext cx="842963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2420938" y="3236913"/>
            <a:ext cx="842962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4124326" y="3236913"/>
            <a:ext cx="842963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271838" y="3236913"/>
            <a:ext cx="842962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71838" y="1531938"/>
            <a:ext cx="842962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19351" y="2386013"/>
            <a:ext cx="842963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124326" y="2384426"/>
            <a:ext cx="842963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413000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970463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1163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2654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540959" y="2701926"/>
            <a:ext cx="287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165758" y="2701925"/>
            <a:ext cx="7553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x+1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485607" y="2701925"/>
            <a:ext cx="7104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x-1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330157" y="1851025"/>
            <a:ext cx="7104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y-1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306921" y="3570288"/>
            <a:ext cx="7553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y+1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4086401" y="1851025"/>
            <a:ext cx="9156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x+1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y-1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407838" y="1851025"/>
            <a:ext cx="8707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x-1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y-1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384601" y="3570288"/>
            <a:ext cx="9156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x-1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y+1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4064754" y="35702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x+1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y+1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grpSp>
        <p:nvGrpSpPr>
          <p:cNvPr id="27667" name="Group 19"/>
          <p:cNvGrpSpPr>
            <a:grpSpLocks/>
          </p:cNvGrpSpPr>
          <p:nvPr/>
        </p:nvGrpSpPr>
        <p:grpSpPr bwMode="auto">
          <a:xfrm rot="16200000">
            <a:off x="2437607" y="1340645"/>
            <a:ext cx="2559050" cy="2928937"/>
            <a:chOff x="1162" y="1372"/>
            <a:chExt cx="2032" cy="2168"/>
          </a:xfrm>
        </p:grpSpPr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1162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3194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2516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1839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3718676" y="382738"/>
            <a:ext cx="48292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Neighbors of a Pixel (cont.)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382734" y="1609726"/>
            <a:ext cx="2968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>
                <a:latin typeface="Cambria" panose="02040503050406030204" pitchFamily="18" charset="0"/>
                <a:ea typeface="Cambria" panose="02040503050406030204" pitchFamily="18" charset="0"/>
              </a:rPr>
              <a:t>8-neighbors of </a:t>
            </a:r>
            <a:r>
              <a:rPr lang="en-US" altLang="en-US" sz="2800" b="1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2800" b="1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7287250" y="2478088"/>
            <a:ext cx="11512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(x-1,y-1)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(x,y-1)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(x+1,y-1)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(x-1,y)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(x+1,y)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(x-1,y+1)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(x,y+1)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(x+1,y+1)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5530321" y="3727450"/>
            <a:ext cx="13901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3200" i="1" baseline="-2500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en-US" altLang="en-US" sz="320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3200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320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</a:p>
        </p:txBody>
      </p:sp>
      <p:sp>
        <p:nvSpPr>
          <p:cNvPr id="27680" name="AutoShape 32"/>
          <p:cNvSpPr>
            <a:spLocks/>
          </p:cNvSpPr>
          <p:nvPr/>
        </p:nvSpPr>
        <p:spPr bwMode="auto">
          <a:xfrm>
            <a:off x="7054850" y="2590800"/>
            <a:ext cx="215900" cy="2870200"/>
          </a:xfrm>
          <a:prstGeom prst="leftBrace">
            <a:avLst>
              <a:gd name="adj1" fmla="val 1107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81" name="AutoShape 33"/>
          <p:cNvSpPr>
            <a:spLocks/>
          </p:cNvSpPr>
          <p:nvPr/>
        </p:nvSpPr>
        <p:spPr bwMode="auto">
          <a:xfrm flipH="1">
            <a:off x="8443913" y="2590800"/>
            <a:ext cx="215900" cy="2870200"/>
          </a:xfrm>
          <a:prstGeom prst="leftBrace">
            <a:avLst>
              <a:gd name="adj1" fmla="val 1107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2514601" y="5559425"/>
            <a:ext cx="5758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     8-neighborhood relation considers all neighbor pixels.</a:t>
            </a:r>
          </a:p>
        </p:txBody>
      </p:sp>
    </p:spTree>
    <p:extLst>
      <p:ext uri="{BB962C8B-B14F-4D97-AF65-F5344CB8AC3E}">
        <p14:creationId xmlns:p14="http://schemas.microsoft.com/office/powerpoint/2010/main" val="16415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4127501" y="3238501"/>
            <a:ext cx="842963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419351" y="3235326"/>
            <a:ext cx="842963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114801" y="1531938"/>
            <a:ext cx="842963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420938" y="1533526"/>
            <a:ext cx="842962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413000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970463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1163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2654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540959" y="2701926"/>
            <a:ext cx="287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4086401" y="1851025"/>
            <a:ext cx="9156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x+1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y-1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407838" y="1851025"/>
            <a:ext cx="8707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x-1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y-1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384601" y="3570288"/>
            <a:ext cx="9156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x-1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y+1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4064754" y="35702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x+1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sz="1400" b="1" i="1">
                <a:latin typeface="Cambria" panose="02040503050406030204" pitchFamily="18" charset="0"/>
                <a:ea typeface="Cambria" panose="02040503050406030204" pitchFamily="18" charset="0"/>
              </a:rPr>
              <a:t>y+1</a:t>
            </a: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grpSp>
        <p:nvGrpSpPr>
          <p:cNvPr id="28691" name="Group 19"/>
          <p:cNvGrpSpPr>
            <a:grpSpLocks/>
          </p:cNvGrpSpPr>
          <p:nvPr/>
        </p:nvGrpSpPr>
        <p:grpSpPr bwMode="auto">
          <a:xfrm rot="16200000">
            <a:off x="2437607" y="1340645"/>
            <a:ext cx="2559050" cy="2928937"/>
            <a:chOff x="1162" y="1372"/>
            <a:chExt cx="2032" cy="2168"/>
          </a:xfrm>
        </p:grpSpPr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1162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3194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2516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1839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775997" y="1609726"/>
            <a:ext cx="41817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>
                <a:latin typeface="Cambria" panose="02040503050406030204" pitchFamily="18" charset="0"/>
                <a:ea typeface="Cambria" panose="02040503050406030204" pitchFamily="18" charset="0"/>
              </a:rPr>
              <a:t>Diagonal neighbors of </a:t>
            </a:r>
            <a:r>
              <a:rPr lang="en-US" altLang="en-US" sz="2800" b="1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2800" b="1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5540483" y="2989264"/>
            <a:ext cx="14221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3200" i="1" baseline="-2500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en-US" sz="320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3200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320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</a:p>
        </p:txBody>
      </p:sp>
      <p:sp>
        <p:nvSpPr>
          <p:cNvPr id="28698" name="AutoShape 26"/>
          <p:cNvSpPr>
            <a:spLocks/>
          </p:cNvSpPr>
          <p:nvPr/>
        </p:nvSpPr>
        <p:spPr bwMode="auto">
          <a:xfrm>
            <a:off x="7054850" y="2590801"/>
            <a:ext cx="215900" cy="1376363"/>
          </a:xfrm>
          <a:prstGeom prst="lef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699" name="AutoShape 27"/>
          <p:cNvSpPr>
            <a:spLocks/>
          </p:cNvSpPr>
          <p:nvPr/>
        </p:nvSpPr>
        <p:spPr bwMode="auto">
          <a:xfrm flipH="1">
            <a:off x="8443913" y="2590801"/>
            <a:ext cx="215900" cy="1376363"/>
          </a:xfrm>
          <a:prstGeom prst="lef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7287250" y="2478089"/>
            <a:ext cx="11512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(x-1,y-1)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(x+1,y-1)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(x-1,y+1)</a:t>
            </a:r>
          </a:p>
          <a:p>
            <a:pPr algn="ctr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(x+1,y+1)</a:t>
            </a: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369148" y="351961"/>
            <a:ext cx="48292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Neighbors of a Pixel (cont.)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1322024" y="5578476"/>
            <a:ext cx="8747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 Diagonal -neighborhood relation considers only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diagonal neighbor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pixels.</a:t>
            </a:r>
          </a:p>
        </p:txBody>
      </p:sp>
    </p:spTree>
    <p:extLst>
      <p:ext uri="{BB962C8B-B14F-4D97-AF65-F5344CB8AC3E}">
        <p14:creationId xmlns:p14="http://schemas.microsoft.com/office/powerpoint/2010/main" val="20611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300250" y="275422"/>
            <a:ext cx="23196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Connectivity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27114" y="1189038"/>
            <a:ext cx="1091771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Connectivity is adapted from neighborhood relation.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Two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pixels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are connected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they are in the same class (i.e. the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same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color or the same range of intensity) and they are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neighbors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one another. </a:t>
            </a:r>
          </a:p>
          <a:p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from the same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</a:p>
          <a:p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w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4-connectivity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are 4-connected if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Î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w"/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w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8-connectivity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are 8-connected if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Î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w"/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w</a:t>
            </a:r>
            <a:r>
              <a:rPr lang="en-US" altLang="en-US" sz="20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mixed-connectivity (m-connectivity)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p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are m-connected if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Î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or </a:t>
            </a:r>
            <a:r>
              <a:rPr lang="en-US" alt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Î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and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Ç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= Æ</a:t>
            </a:r>
          </a:p>
          <a:p>
            <a:pPr>
              <a:buFont typeface="Wingdings" panose="05000000000000000000" pitchFamily="2" charset="2"/>
              <a:buChar char="w"/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871816" y="160855"/>
            <a:ext cx="19260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Adjacency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03383" y="1368387"/>
            <a:ext cx="105211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 A pixel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is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adjacent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to pixel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is they are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connected. Two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image subsets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are adjacent if some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pixel in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is adjacent to some pixel in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grpSp>
        <p:nvGrpSpPr>
          <p:cNvPr id="30751" name="Group 31"/>
          <p:cNvGrpSpPr>
            <a:grpSpLocks/>
          </p:cNvGrpSpPr>
          <p:nvPr/>
        </p:nvGrpSpPr>
        <p:grpSpPr bwMode="auto">
          <a:xfrm>
            <a:off x="4082236" y="2247442"/>
            <a:ext cx="3505200" cy="2579688"/>
            <a:chOff x="864" y="1632"/>
            <a:chExt cx="2208" cy="1625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1248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440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248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1632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1440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1056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1824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1440" y="2544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1824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1632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1632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2016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2208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2400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2400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2208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2400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2592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2400" y="2544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2592" y="2544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2592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864" y="1680"/>
              <a:ext cx="1344" cy="11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2160" y="1632"/>
              <a:ext cx="912" cy="139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1440" y="2832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latin typeface="Cambria" panose="02040503050406030204" pitchFamily="18" charset="0"/>
                  <a:ea typeface="Cambria" panose="02040503050406030204" pitchFamily="18" charset="0"/>
                </a:rPr>
                <a:t>S</a:t>
              </a:r>
              <a:r>
                <a:rPr lang="en-US" altLang="en-US" i="1" baseline="-25000"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2496" y="3024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latin typeface="Cambria" panose="02040503050406030204" pitchFamily="18" charset="0"/>
                  <a:ea typeface="Cambria" panose="02040503050406030204" pitchFamily="18" charset="0"/>
                </a:rPr>
                <a:t>S</a:t>
              </a:r>
              <a:r>
                <a:rPr lang="en-US" altLang="en-US" i="1" baseline="-25000"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</p:grp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986546" y="5200876"/>
            <a:ext cx="103277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We can define type of adjacency: 4-adjacency,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8-adjacency or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m-adjacency depending on type of connectivity.</a:t>
            </a:r>
          </a:p>
        </p:txBody>
      </p:sp>
    </p:spTree>
    <p:extLst>
      <p:ext uri="{BB962C8B-B14F-4D97-AF65-F5344CB8AC3E}">
        <p14:creationId xmlns:p14="http://schemas.microsoft.com/office/powerpoint/2010/main" val="41056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895600"/>
            <a:ext cx="3800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95829" y="61119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Image sampling and quantization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9154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ontinuous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image (in real life)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digital (computer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)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To do this we use Two processes:  </a:t>
            </a:r>
            <a:r>
              <a:rPr lang="en-US" alt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Sampling    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and 	</a:t>
            </a: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quantization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Remember that the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image is a function f(</a:t>
            </a:r>
            <a:r>
              <a:rPr lang="en-US" alt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x,y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x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and y are coordinates</a:t>
            </a:r>
          </a:p>
          <a:p>
            <a:pPr>
              <a:lnSpc>
                <a:spcPct val="150000"/>
              </a:lnSpc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f -&gt; 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intensity value (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Amplitude)</a:t>
            </a: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Sampling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digitizing the coordinate 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values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Quantization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digitizing the amplitude values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Thus, when x, y and f are all finite, discrete quantities, </a:t>
            </a:r>
            <a:endParaRPr lang="en-US" alt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call the image a digital image.</a:t>
            </a: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64008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143998" y="276265"/>
            <a:ext cx="9901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44905" y="1066801"/>
            <a:ext cx="94304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path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from pixel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at (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) to pixel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at (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) is a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sequence of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distinct pixels: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), (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), (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),…, (</a:t>
            </a:r>
            <a:r>
              <a:rPr lang="en-US" alt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i="1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i="1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 such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that 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          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) = (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) and (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) = (</a:t>
            </a:r>
            <a:r>
              <a:rPr lang="en-US" alt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 and (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) is adjacent to (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i-1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i-1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),       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= 1,…,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248400" y="3647504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553200" y="3342704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6553200" y="3647504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6248400" y="3952304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334000" y="3952304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6858000" y="3342704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5334000" y="3647504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638800" y="3952304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943600" y="3952304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5013325" y="3495104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7162800" y="3231579"/>
            <a:ext cx="303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244905" y="4750879"/>
            <a:ext cx="9591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 We can define type of path: 4-path, 8-path or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m-path depending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on type of adjacency.</a:t>
            </a:r>
          </a:p>
        </p:txBody>
      </p:sp>
    </p:spTree>
    <p:extLst>
      <p:ext uri="{BB962C8B-B14F-4D97-AF65-F5344CB8AC3E}">
        <p14:creationId xmlns:p14="http://schemas.microsoft.com/office/powerpoint/2010/main" val="15185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139487" y="454025"/>
            <a:ext cx="22204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Path (cont.)</a:t>
            </a:r>
          </a:p>
        </p:txBody>
      </p:sp>
      <p:grpSp>
        <p:nvGrpSpPr>
          <p:cNvPr id="32799" name="Group 31"/>
          <p:cNvGrpSpPr>
            <a:grpSpLocks/>
          </p:cNvGrpSpPr>
          <p:nvPr/>
        </p:nvGrpSpPr>
        <p:grpSpPr bwMode="auto">
          <a:xfrm>
            <a:off x="5181603" y="2378075"/>
            <a:ext cx="1220788" cy="1741488"/>
            <a:chOff x="2304" y="960"/>
            <a:chExt cx="769" cy="1097"/>
          </a:xfrm>
        </p:grpSpPr>
        <p:grpSp>
          <p:nvGrpSpPr>
            <p:cNvPr id="32795" name="Group 27"/>
            <p:cNvGrpSpPr>
              <a:grpSpLocks/>
            </p:cNvGrpSpPr>
            <p:nvPr/>
          </p:nvGrpSpPr>
          <p:grpSpPr bwMode="auto">
            <a:xfrm>
              <a:off x="2304" y="1008"/>
              <a:ext cx="576" cy="864"/>
              <a:chOff x="2304" y="1008"/>
              <a:chExt cx="576" cy="864"/>
            </a:xfrm>
          </p:grpSpPr>
          <p:sp>
            <p:nvSpPr>
              <p:cNvPr id="32786" name="Rectangle 18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787" name="Rectangle 19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789" name="Rectangle 21"/>
              <p:cNvSpPr>
                <a:spLocks noChangeArrowheads="1"/>
              </p:cNvSpPr>
              <p:nvPr/>
            </p:nvSpPr>
            <p:spPr bwMode="auto">
              <a:xfrm>
                <a:off x="2304" y="1296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32797" name="Text Box 29"/>
            <p:cNvSpPr txBox="1">
              <a:spLocks noChangeArrowheads="1"/>
            </p:cNvSpPr>
            <p:nvPr/>
          </p:nvSpPr>
          <p:spPr bwMode="auto">
            <a:xfrm>
              <a:off x="2880" y="960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latin typeface="Cambria" panose="02040503050406030204" pitchFamily="18" charset="0"/>
                  <a:ea typeface="Cambria" panose="02040503050406030204" pitchFamily="18" charset="0"/>
                </a:rPr>
                <a:t>p</a:t>
              </a:r>
            </a:p>
          </p:txBody>
        </p:sp>
        <p:sp>
          <p:nvSpPr>
            <p:cNvPr id="32798" name="Text Box 30"/>
            <p:cNvSpPr txBox="1">
              <a:spLocks noChangeArrowheads="1"/>
            </p:cNvSpPr>
            <p:nvPr/>
          </p:nvSpPr>
          <p:spPr bwMode="auto">
            <a:xfrm>
              <a:off x="2640" y="182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latin typeface="Cambria" panose="02040503050406030204" pitchFamily="18" charset="0"/>
                  <a:ea typeface="Cambria" panose="02040503050406030204" pitchFamily="18" charset="0"/>
                </a:rPr>
                <a:t>q</a:t>
              </a:r>
            </a:p>
          </p:txBody>
        </p:sp>
      </p:grpSp>
      <p:grpSp>
        <p:nvGrpSpPr>
          <p:cNvPr id="32800" name="Group 32"/>
          <p:cNvGrpSpPr>
            <a:grpSpLocks/>
          </p:cNvGrpSpPr>
          <p:nvPr/>
        </p:nvGrpSpPr>
        <p:grpSpPr bwMode="auto">
          <a:xfrm>
            <a:off x="8001003" y="2378075"/>
            <a:ext cx="1220788" cy="1741488"/>
            <a:chOff x="2304" y="960"/>
            <a:chExt cx="769" cy="1097"/>
          </a:xfrm>
        </p:grpSpPr>
        <p:grpSp>
          <p:nvGrpSpPr>
            <p:cNvPr id="32801" name="Group 33"/>
            <p:cNvGrpSpPr>
              <a:grpSpLocks/>
            </p:cNvGrpSpPr>
            <p:nvPr/>
          </p:nvGrpSpPr>
          <p:grpSpPr bwMode="auto">
            <a:xfrm>
              <a:off x="2304" y="1008"/>
              <a:ext cx="576" cy="864"/>
              <a:chOff x="2304" y="1008"/>
              <a:chExt cx="576" cy="864"/>
            </a:xfrm>
          </p:grpSpPr>
          <p:sp>
            <p:nvSpPr>
              <p:cNvPr id="32802" name="Rectangle 34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803" name="Rectangle 35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804" name="Rectangle 3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805" name="Rectangle 37"/>
              <p:cNvSpPr>
                <a:spLocks noChangeArrowheads="1"/>
              </p:cNvSpPr>
              <p:nvPr/>
            </p:nvSpPr>
            <p:spPr bwMode="auto">
              <a:xfrm>
                <a:off x="2304" y="1296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32806" name="Text Box 38"/>
            <p:cNvSpPr txBox="1">
              <a:spLocks noChangeArrowheads="1"/>
            </p:cNvSpPr>
            <p:nvPr/>
          </p:nvSpPr>
          <p:spPr bwMode="auto">
            <a:xfrm>
              <a:off x="2880" y="960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latin typeface="Cambria" panose="02040503050406030204" pitchFamily="18" charset="0"/>
                  <a:ea typeface="Cambria" panose="02040503050406030204" pitchFamily="18" charset="0"/>
                </a:rPr>
                <a:t>p</a:t>
              </a: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2640" y="182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latin typeface="Cambria" panose="02040503050406030204" pitchFamily="18" charset="0"/>
                  <a:ea typeface="Cambria" panose="02040503050406030204" pitchFamily="18" charset="0"/>
                </a:rPr>
                <a:t>q</a:t>
              </a:r>
            </a:p>
          </p:txBody>
        </p:sp>
      </p:grpSp>
      <p:grpSp>
        <p:nvGrpSpPr>
          <p:cNvPr id="32808" name="Group 40"/>
          <p:cNvGrpSpPr>
            <a:grpSpLocks/>
          </p:cNvGrpSpPr>
          <p:nvPr/>
        </p:nvGrpSpPr>
        <p:grpSpPr bwMode="auto">
          <a:xfrm>
            <a:off x="2667003" y="2378075"/>
            <a:ext cx="1220788" cy="1741488"/>
            <a:chOff x="2304" y="960"/>
            <a:chExt cx="769" cy="1097"/>
          </a:xfrm>
        </p:grpSpPr>
        <p:grpSp>
          <p:nvGrpSpPr>
            <p:cNvPr id="32809" name="Group 41"/>
            <p:cNvGrpSpPr>
              <a:grpSpLocks/>
            </p:cNvGrpSpPr>
            <p:nvPr/>
          </p:nvGrpSpPr>
          <p:grpSpPr bwMode="auto">
            <a:xfrm>
              <a:off x="2304" y="1008"/>
              <a:ext cx="576" cy="864"/>
              <a:chOff x="2304" y="1008"/>
              <a:chExt cx="576" cy="864"/>
            </a:xfrm>
          </p:grpSpPr>
          <p:sp>
            <p:nvSpPr>
              <p:cNvPr id="32810" name="Rectangle 42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811" name="Rectangle 43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812" name="Rectangle 4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813" name="Rectangle 45"/>
              <p:cNvSpPr>
                <a:spLocks noChangeArrowheads="1"/>
              </p:cNvSpPr>
              <p:nvPr/>
            </p:nvSpPr>
            <p:spPr bwMode="auto">
              <a:xfrm>
                <a:off x="2304" y="1296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2880" y="960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latin typeface="Cambria" panose="02040503050406030204" pitchFamily="18" charset="0"/>
                  <a:ea typeface="Cambria" panose="02040503050406030204" pitchFamily="18" charset="0"/>
                </a:rPr>
                <a:t>p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640" y="182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latin typeface="Cambria" panose="02040503050406030204" pitchFamily="18" charset="0"/>
                  <a:ea typeface="Cambria" panose="02040503050406030204" pitchFamily="18" charset="0"/>
                </a:rPr>
                <a:t>q</a:t>
              </a:r>
            </a:p>
          </p:txBody>
        </p:sp>
      </p:grpSp>
      <p:sp>
        <p:nvSpPr>
          <p:cNvPr id="32816" name="Line 48"/>
          <p:cNvSpPr>
            <a:spLocks noChangeShapeType="1"/>
          </p:cNvSpPr>
          <p:nvPr/>
        </p:nvSpPr>
        <p:spPr bwMode="auto">
          <a:xfrm flipH="1">
            <a:off x="5410200" y="2682875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>
            <a:off x="5410200" y="2682875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818" name="Line 50"/>
          <p:cNvSpPr>
            <a:spLocks noChangeShapeType="1"/>
          </p:cNvSpPr>
          <p:nvPr/>
        </p:nvSpPr>
        <p:spPr bwMode="auto">
          <a:xfrm>
            <a:off x="5410200" y="3140075"/>
            <a:ext cx="45720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819" name="Line 51"/>
          <p:cNvSpPr>
            <a:spLocks noChangeShapeType="1"/>
          </p:cNvSpPr>
          <p:nvPr/>
        </p:nvSpPr>
        <p:spPr bwMode="auto">
          <a:xfrm flipH="1">
            <a:off x="5410200" y="2682875"/>
            <a:ext cx="45720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 flipH="1">
            <a:off x="8229600" y="2682875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8229600" y="2682875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8229600" y="3140075"/>
            <a:ext cx="45720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2438400" y="4876801"/>
            <a:ext cx="27268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       8-path from </a:t>
            </a:r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</a:p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results in some ambiguity</a:t>
            </a:r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7162800" y="4724401"/>
            <a:ext cx="22562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    m-path from </a:t>
            </a:r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US" altLang="en-US" i="1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</a:p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solves this ambiguity</a:t>
            </a: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5241925" y="1885950"/>
            <a:ext cx="83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8-path</a:t>
            </a:r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7985125" y="1885950"/>
            <a:ext cx="899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m-path</a:t>
            </a:r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 flipV="1">
            <a:off x="4572000" y="2895600"/>
            <a:ext cx="1066800" cy="1905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 flipV="1">
            <a:off x="4572000" y="2819400"/>
            <a:ext cx="8382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831" name="Line 63"/>
          <p:cNvSpPr>
            <a:spLocks noChangeShapeType="1"/>
          </p:cNvSpPr>
          <p:nvPr/>
        </p:nvSpPr>
        <p:spPr bwMode="auto">
          <a:xfrm flipV="1">
            <a:off x="7924800" y="2895600"/>
            <a:ext cx="304800" cy="1828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5342" y="241653"/>
            <a:ext cx="49867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spc="-4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Neighbors</a:t>
            </a:r>
            <a:r>
              <a:rPr sz="4400" b="1" spc="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4400" b="1" spc="-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 b="1" spc="-1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b="1" spc="-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 b="1" spc="-1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pixel</a:t>
            </a:r>
            <a:endParaRPr sz="4400" b="1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312" y="1495607"/>
            <a:ext cx="7198801" cy="31454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24963" y="5204478"/>
            <a:ext cx="108732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spcBef>
                <a:spcPts val="100"/>
              </a:spcBef>
              <a:buSzPct val="94444"/>
              <a:buFont typeface="Wingdings"/>
              <a:buChar char=""/>
              <a:tabLst>
                <a:tab pos="242570" algn="l"/>
              </a:tabLst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some</a:t>
            </a:r>
            <a:r>
              <a:rPr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points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i="1" spc="-7" baseline="-20833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i="1" spc="22" baseline="-20833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i="1" spc="-7" baseline="-20833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8</a:t>
            </a:r>
            <a:r>
              <a:rPr i="1" baseline="-20833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fall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outside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spc="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</a:t>
            </a:r>
            <a:r>
              <a:rPr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ma</a:t>
            </a:r>
            <a:r>
              <a:rPr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g</a:t>
            </a:r>
            <a:r>
              <a:rPr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</a:t>
            </a:r>
            <a:r>
              <a:rPr spc="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(x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,y)</a:t>
            </a:r>
            <a:r>
              <a:rPr spc="-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 on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border of the image.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6557" y="6279592"/>
            <a:ext cx="958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2</a:t>
            </a:r>
            <a:endParaRPr sz="100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731089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267" y="193607"/>
            <a:ext cx="3390196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Cambria" panose="02040503050406030204" pitchFamily="18" charset="0"/>
                <a:ea typeface="Cambria" panose="02040503050406030204" pitchFamily="18" charset="0"/>
              </a:rPr>
              <a:t>Connectivity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502" y="1237521"/>
            <a:ext cx="10675344" cy="49590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3535" algn="just">
              <a:spcBef>
                <a:spcPts val="7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7505" algn="l"/>
              </a:tabLst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Two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connected</a:t>
            </a:r>
            <a:r>
              <a:rPr sz="2800" spc="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r>
              <a:rPr sz="28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:</a:t>
            </a:r>
            <a:endParaRPr lang="en-US" sz="2800" spc="-10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6870" indent="-343535" algn="just">
              <a:spcBef>
                <a:spcPts val="7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7505" algn="l"/>
              </a:tabLst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6870" marR="375920" indent="-343535" algn="just">
              <a:spcBef>
                <a:spcPts val="675"/>
              </a:spcBef>
              <a:buChar char="–"/>
              <a:tabLst>
                <a:tab pos="365125" algn="l"/>
              </a:tabLst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They are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neighbors</a:t>
            </a:r>
            <a:r>
              <a:rPr sz="2800" spc="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(i.e.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adjacent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 some </a:t>
            </a:r>
            <a:r>
              <a:rPr sz="2800" spc="-9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sense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--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e.g.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N4(p),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N8(p),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…)</a:t>
            </a:r>
            <a:endParaRPr lang="en-US" sz="2800" spc="-10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6870" marR="375920" indent="-343535" algn="just">
              <a:spcBef>
                <a:spcPts val="675"/>
              </a:spcBef>
              <a:buChar char="–"/>
              <a:tabLst>
                <a:tab pos="365125" algn="l"/>
              </a:tabLst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6870" marR="5080" indent="-343535" algn="just">
              <a:spcBef>
                <a:spcPts val="675"/>
              </a:spcBef>
              <a:buChar char="–"/>
              <a:tabLst>
                <a:tab pos="365125" algn="l"/>
              </a:tabLst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Their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gray</a:t>
            </a:r>
            <a:r>
              <a:rPr sz="2800" spc="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levels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satisfy</a:t>
            </a:r>
            <a:r>
              <a:rPr sz="2800" spc="3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specified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criterion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 similarity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(e.g.</a:t>
            </a:r>
            <a:r>
              <a:rPr sz="28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equality,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…)</a:t>
            </a:r>
            <a:endParaRPr lang="en-US" sz="2800" spc="-10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6870" marR="5080" indent="-343535" algn="just">
              <a:spcBef>
                <a:spcPts val="675"/>
              </a:spcBef>
              <a:buChar char="–"/>
              <a:tabLst>
                <a:tab pos="365125" algn="l"/>
              </a:tabLst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32740" marR="26034" indent="-332740" algn="just">
              <a:spcBef>
                <a:spcPts val="670"/>
              </a:spcBef>
              <a:buChar char="•"/>
              <a:tabLst>
                <a:tab pos="332740" algn="l"/>
              </a:tabLst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 is the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set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gray-level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values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used</a:t>
            </a:r>
            <a:r>
              <a:rPr sz="2800" spc="3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to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define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adjacency</a:t>
            </a:r>
            <a:r>
              <a:rPr sz="2800" spc="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(e.g.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V={1} for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adjacency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 pixels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6557" y="6279592"/>
            <a:ext cx="958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3</a:t>
            </a:r>
            <a:endParaRPr sz="10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592069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827" y="1152565"/>
            <a:ext cx="11357466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812800" indent="-343535" algn="just">
              <a:spcBef>
                <a:spcPts val="9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1635" algn="l"/>
              </a:tabLst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Let 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: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set of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intensity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values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used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to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define</a:t>
            </a:r>
            <a:r>
              <a:rPr lang="en-US"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adjacency</a:t>
            </a:r>
            <a:r>
              <a:rPr sz="2800" spc="4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lang="en-US"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connectivity.</a:t>
            </a:r>
            <a:endParaRPr lang="en-US" sz="2800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81000" marR="812800" indent="-343535" algn="just">
              <a:spcBef>
                <a:spcPts val="9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1635" algn="l"/>
              </a:tabLst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81000" marR="212090" indent="-343535" algn="just"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1635" algn="l"/>
              </a:tabLst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 a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binary</a:t>
            </a:r>
            <a:r>
              <a:rPr sz="2800" spc="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image,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</a:t>
            </a:r>
            <a:r>
              <a:rPr sz="2800" i="1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 {1},</a:t>
            </a:r>
            <a:r>
              <a:rPr sz="28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we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are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referring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to</a:t>
            </a:r>
            <a:r>
              <a:rPr lang="en-US"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adjacency</a:t>
            </a:r>
            <a:r>
              <a:rPr sz="2800" spc="4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8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lang="en-US"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</a:t>
            </a:r>
            <a:r>
              <a:rPr sz="2800" spc="-1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 </a:t>
            </a:r>
            <a:r>
              <a:rPr sz="2800" spc="-9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.</a:t>
            </a:r>
            <a:endParaRPr lang="en-US" sz="2800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81000" marR="212090" indent="-343535" algn="just"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1635" algn="l"/>
              </a:tabLst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81000" marR="720725" indent="-343535" algn="just"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1635" algn="l"/>
              </a:tabLst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 a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gray-scale</a:t>
            </a:r>
            <a:r>
              <a:rPr sz="2800" spc="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image,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idea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the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same,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but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</a:t>
            </a:r>
            <a:r>
              <a:rPr lang="en-US" sz="2800" i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typically</a:t>
            </a:r>
            <a:r>
              <a:rPr sz="2800" spc="2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contains</a:t>
            </a:r>
            <a:r>
              <a:rPr sz="2800" spc="4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more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elements, for example, </a:t>
            </a:r>
            <a:r>
              <a:rPr sz="2800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</a:t>
            </a:r>
            <a:r>
              <a:rPr lang="en-US"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180, 181, </a:t>
            </a:r>
            <a:r>
              <a:rPr sz="28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182,</a:t>
            </a:r>
            <a:r>
              <a:rPr sz="2800" spc="-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…,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200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endParaRPr lang="en-US" sz="2800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81000" marR="720725" indent="-343535" algn="just"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1635" algn="l"/>
              </a:tabLst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81000" indent="-343535" algn="just"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1635" algn="l"/>
              </a:tabLst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possible</a:t>
            </a:r>
            <a:r>
              <a:rPr sz="2800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intensity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values</a:t>
            </a:r>
            <a:r>
              <a:rPr sz="2800" spc="5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 –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255,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i="1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set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can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any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z="2800" spc="1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subset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</a:t>
            </a:r>
            <a:r>
              <a:rPr sz="280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he</a:t>
            </a:r>
            <a:r>
              <a:rPr sz="28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</a:t>
            </a:r>
            <a:r>
              <a:rPr sz="2800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25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6 </a:t>
            </a:r>
            <a:r>
              <a:rPr sz="28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values</a:t>
            </a:r>
            <a:r>
              <a:rPr lang="en-US" sz="2800" spc="-35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.</a:t>
            </a:r>
            <a:endParaRPr sz="1500" baseline="47222" dirty="0">
              <a:latin typeface="Cambria" panose="02040503050406030204" pitchFamily="18" charset="0"/>
              <a:ea typeface="Cambria" panose="02040503050406030204" pitchFamily="18" charset="0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677" y="117457"/>
            <a:ext cx="6885256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5" dirty="0">
                <a:latin typeface="Cambria" panose="02040503050406030204" pitchFamily="18" charset="0"/>
                <a:ea typeface="Cambria" panose="02040503050406030204" pitchFamily="18" charset="0"/>
              </a:rPr>
              <a:t>Adjacency</a:t>
            </a:r>
            <a:r>
              <a:rPr b="1" spc="-2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45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b="1" spc="-2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95" dirty="0">
                <a:latin typeface="Cambria" panose="02040503050406030204" pitchFamily="18" charset="0"/>
                <a:ea typeface="Cambria" panose="02040503050406030204" pitchFamily="18" charset="0"/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1927048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1692" y="-194418"/>
            <a:ext cx="11740307" cy="4647426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76835" algn="ctr">
              <a:spcBef>
                <a:spcPts val="3040"/>
              </a:spcBef>
            </a:pPr>
            <a:r>
              <a:rPr sz="4000" b="1" spc="-14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Adjacency</a:t>
            </a:r>
            <a:endParaRPr sz="4000" b="1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50800">
              <a:spcBef>
                <a:spcPts val="1060"/>
              </a:spcBef>
            </a:pP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: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set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gray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level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values</a:t>
            </a:r>
            <a:r>
              <a:rPr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(L),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(V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subset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L.)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>
              <a:spcBef>
                <a:spcPts val="35"/>
              </a:spcBef>
            </a:pP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50800"/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3</a:t>
            </a:r>
            <a:r>
              <a:rPr spc="-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types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adjacency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>
              <a:spcBef>
                <a:spcPts val="40"/>
              </a:spcBef>
            </a:pP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50800" marR="43180">
              <a:buFont typeface="Wingdings"/>
              <a:buChar char=""/>
              <a:tabLst>
                <a:tab pos="304165" algn="l"/>
              </a:tabLst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4-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adjacency:</a:t>
            </a:r>
            <a:r>
              <a:rPr spc="3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pixels</a:t>
            </a:r>
            <a:r>
              <a:rPr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values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from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</a:t>
            </a:r>
            <a:r>
              <a:rPr i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4-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adjacent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i="1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spc="-5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set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i="1" spc="-7" baseline="-2116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(p</a:t>
            </a:r>
            <a:r>
              <a:rPr i="1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endParaRPr lang="en-US" i="1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50800" marR="43180">
              <a:buFont typeface="Wingdings"/>
              <a:buChar char=""/>
              <a:tabLst>
                <a:tab pos="304165" algn="l"/>
              </a:tabLst>
            </a:pP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50800" marR="43180">
              <a:buFont typeface="Wingdings"/>
              <a:buChar char=""/>
              <a:tabLst>
                <a:tab pos="304165" algn="l"/>
              </a:tabLst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8-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adjacency:</a:t>
            </a:r>
            <a:r>
              <a:rPr spc="3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pixels</a:t>
            </a:r>
            <a:r>
              <a:rPr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values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from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</a:t>
            </a:r>
            <a:r>
              <a:rPr i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8-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adjacent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i="1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spc="-5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set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i="1" spc="-7" baseline="-2116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8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(p</a:t>
            </a:r>
            <a:r>
              <a:rPr i="1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endParaRPr lang="en-US" i="1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50800" marR="43180">
              <a:buFont typeface="Wingdings"/>
              <a:buChar char=""/>
              <a:tabLst>
                <a:tab pos="304165" algn="l"/>
              </a:tabLst>
            </a:pP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03530" indent="-253365">
              <a:buFont typeface="Wingdings"/>
              <a:buChar char=""/>
              <a:tabLst>
                <a:tab pos="304165" algn="l"/>
              </a:tabLst>
            </a:pPr>
            <a:r>
              <a:rPr i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m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-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adjacency:</a:t>
            </a:r>
            <a:r>
              <a:rPr spc="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pixels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i="1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i="1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values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from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</a:t>
            </a:r>
            <a:r>
              <a:rPr i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m-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adjacent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endParaRPr lang="en-US" spc="-10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03530" indent="-253365">
              <a:buFont typeface="Wingdings"/>
              <a:buChar char=""/>
              <a:tabLst>
                <a:tab pos="304165" algn="l"/>
              </a:tabLst>
            </a:pP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39520" lvl="1" indent="-274955">
              <a:lnSpc>
                <a:spcPts val="1910"/>
              </a:lnSpc>
              <a:buFont typeface="Verdana"/>
              <a:buAutoNum type="arabicPeriod"/>
              <a:tabLst>
                <a:tab pos="1240155" algn="l"/>
              </a:tabLst>
            </a:pP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i="1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</a:t>
            </a:r>
            <a:r>
              <a:rPr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i="1" spc="-7" baseline="-2116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(p),</a:t>
            </a:r>
            <a:r>
              <a:rPr i="1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39520" lvl="1" indent="-274955">
              <a:lnSpc>
                <a:spcPts val="1910"/>
              </a:lnSpc>
              <a:buFont typeface="Verdana"/>
              <a:buAutoNum type="arabicPeriod"/>
              <a:tabLst>
                <a:tab pos="1240155" algn="l"/>
              </a:tabLst>
            </a:pPr>
            <a:endParaRPr lang="en-US" i="1" spc="-5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39520" lvl="1" indent="-274955">
              <a:lnSpc>
                <a:spcPts val="1910"/>
              </a:lnSpc>
              <a:buFont typeface="Verdana"/>
              <a:buAutoNum type="arabicPeriod"/>
              <a:tabLst>
                <a:tab pos="1240155" algn="l"/>
              </a:tabLst>
            </a:pPr>
            <a:r>
              <a:rPr i="1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 in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i="1" spc="-7" baseline="-2116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(p) and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set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i="1" spc="-7" baseline="-2116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(p)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∩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i="1" spc="-7" baseline="-2116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(q)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has no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 whose </a:t>
            </a:r>
            <a:r>
              <a:rPr spc="-5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values</a:t>
            </a:r>
            <a:r>
              <a:rPr spc="3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 from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 rotWithShape="1">
          <a:blip r:embed="rId2" cstate="print"/>
          <a:srcRect l="12132" t="18648" r="1793" b="9711"/>
          <a:stretch/>
        </p:blipFill>
        <p:spPr>
          <a:xfrm>
            <a:off x="2710149" y="4825387"/>
            <a:ext cx="63990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5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566" y="183559"/>
            <a:ext cx="389818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95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spc="-4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140" dirty="0">
                <a:latin typeface="Cambria" panose="02040503050406030204" pitchFamily="18" charset="0"/>
                <a:ea typeface="Cambria" panose="02040503050406030204" pitchFamily="18" charset="0"/>
              </a:rPr>
              <a:t>digital</a:t>
            </a:r>
            <a:r>
              <a:rPr spc="-3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</a:rPr>
              <a:t>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179" y="1277957"/>
            <a:ext cx="10576193" cy="4155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93700" marR="193675" indent="-343535" algn="just">
              <a:lnSpc>
                <a:spcPct val="150000"/>
              </a:lnSpc>
              <a:spcBef>
                <a:spcPts val="76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94335" algn="l"/>
              </a:tabLst>
            </a:pP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digital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path</a:t>
            </a:r>
            <a:r>
              <a:rPr sz="24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from</a:t>
            </a:r>
            <a:r>
              <a:rPr sz="24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coordinates </a:t>
            </a:r>
            <a:r>
              <a:rPr sz="24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(x,y)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to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 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coordinates</a:t>
            </a:r>
            <a:r>
              <a:rPr lang="en-US" sz="2400" spc="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2400" spc="-10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s,t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 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</a:t>
            </a:r>
            <a:r>
              <a:rPr lang="en-US"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sequence</a:t>
            </a:r>
            <a:r>
              <a:rPr sz="2400" spc="4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4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distinct</a:t>
            </a:r>
            <a:r>
              <a:rPr sz="24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with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coordinates</a:t>
            </a:r>
            <a:r>
              <a:rPr lang="en-US" sz="24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lang="en-US" sz="2400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lang="en-US" sz="2400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), (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lang="en-US" sz="2400" baseline="-2102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lang="en-US" sz="2400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), </a:t>
            </a:r>
            <a:r>
              <a:rPr sz="2400" spc="605" dirty="0" smtClean="0">
                <a:latin typeface="Cambria" panose="02040503050406030204" pitchFamily="18" charset="0"/>
                <a:ea typeface="Cambria" panose="02040503050406030204" pitchFamily="18" charset="0"/>
                <a:cs typeface="Microsoft Sans Serif"/>
              </a:rPr>
              <a:t>…</a:t>
            </a:r>
            <a:r>
              <a:rPr sz="2400" spc="60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lang="en-US" sz="2400" spc="60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lang="en-US" sz="2400" baseline="-2102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lang="en-US" sz="2400" baseline="-2102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sz="24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),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where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lang="en-US" sz="2400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lang="en-US" sz="2400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)=</a:t>
            </a:r>
            <a:r>
              <a:rPr sz="2400" spc="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(x,y)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z="24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lang="en-US" sz="2400" baseline="-2102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lang="en-US" sz="2400" baseline="-2102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sz="24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)=(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s,t),</a:t>
            </a:r>
            <a:r>
              <a:rPr sz="24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lang="en-US" sz="2400" baseline="-2102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lang="en-US" sz="2400" baseline="-2102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r>
              <a:rPr sz="2400" spc="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z="24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lang="en-US" sz="2400" baseline="-2102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i-1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lang="en-US" sz="2400" baseline="-2102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i-1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</a:t>
            </a:r>
            <a:r>
              <a:rPr sz="2400" spc="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adjacent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for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1 ≤ i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≤ n.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93700" indent="-343535" algn="just">
              <a:lnSpc>
                <a:spcPct val="150000"/>
              </a:lnSpc>
              <a:spcBef>
                <a:spcPts val="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94335" algn="l"/>
              </a:tabLst>
            </a:pP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length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 the </a:t>
            </a:r>
            <a:r>
              <a:rPr sz="24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path</a:t>
            </a:r>
            <a:endParaRPr lang="en-US" sz="2400" spc="-10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93700" indent="-343535" algn="just">
              <a:lnSpc>
                <a:spcPct val="150000"/>
              </a:lnSpc>
              <a:spcBef>
                <a:spcPts val="67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94335" algn="l"/>
              </a:tabLst>
            </a:pP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24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sz="2400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4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sz="2400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=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</a:t>
            </a:r>
            <a:r>
              <a:rPr sz="24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sz="2400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</a:t>
            </a:r>
            <a:r>
              <a:rPr sz="2400" spc="-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sz="2400" baseline="-2102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),</a:t>
            </a:r>
            <a:r>
              <a:rPr sz="2400" spc="-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path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closed</a:t>
            </a: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.</a:t>
            </a:r>
            <a:endParaRPr lang="en-US" sz="2400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93700" marR="43180" indent="-343535" algn="just">
              <a:lnSpc>
                <a:spcPct val="150000"/>
              </a:lnSpc>
              <a:spcBef>
                <a:spcPts val="6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94335" algn="l"/>
              </a:tabLst>
            </a:pPr>
            <a:r>
              <a:rPr sz="24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We</a:t>
            </a:r>
            <a:r>
              <a:rPr sz="2400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can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specify</a:t>
            </a:r>
            <a:r>
              <a:rPr sz="2400" spc="3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4-,</a:t>
            </a:r>
            <a:r>
              <a:rPr sz="2400" spc="-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8-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or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m-paths</a:t>
            </a:r>
            <a:r>
              <a:rPr sz="24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depending </a:t>
            </a:r>
            <a:r>
              <a:rPr sz="2400"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on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type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adjacency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specified.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68120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1615" y="169531"/>
            <a:ext cx="313245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spc="-4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110" dirty="0">
                <a:latin typeface="Cambria" panose="02040503050406030204" pitchFamily="18" charset="0"/>
                <a:ea typeface="Cambria" panose="02040503050406030204" pitchFamily="18" charset="0"/>
              </a:rPr>
              <a:t>Digital</a:t>
            </a:r>
            <a:r>
              <a:rPr spc="-3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</a:rPr>
              <a:t>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158224"/>
            <a:ext cx="6195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spcBef>
                <a:spcPts val="9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Return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to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previous</a:t>
            </a:r>
            <a:r>
              <a:rPr sz="2800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example: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145" y="4231244"/>
            <a:ext cx="771334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 figure</a:t>
            </a:r>
            <a:r>
              <a:rPr sz="2800" spc="3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(b)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paths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between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top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right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z="2800"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bottom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right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8-paths.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path</a:t>
            </a:r>
            <a:r>
              <a:rPr sz="2800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between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same</a:t>
            </a:r>
            <a:r>
              <a:rPr sz="2800" spc="4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2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sz="28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 </a:t>
            </a:r>
            <a:r>
              <a:rPr sz="2800" spc="-9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figure</a:t>
            </a:r>
            <a:r>
              <a:rPr sz="2800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(c)</a:t>
            </a:r>
            <a:r>
              <a:rPr sz="2800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28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 m-path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917050"/>
            <a:ext cx="7115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95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9629" y="106440"/>
            <a:ext cx="321134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Cambria" panose="02040503050406030204" pitchFamily="18" charset="0"/>
                <a:ea typeface="Cambria" panose="02040503050406030204" pitchFamily="18" charset="0"/>
              </a:rPr>
              <a:t>Connectivity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349" y="1233890"/>
            <a:ext cx="10807547" cy="47111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32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:</a:t>
            </a:r>
            <a:r>
              <a:rPr sz="3200" spc="-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 subset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32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 in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</a:t>
            </a:r>
            <a:r>
              <a:rPr sz="3200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image</a:t>
            </a:r>
            <a:r>
              <a:rPr sz="32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.</a:t>
            </a:r>
            <a:endParaRPr lang="en-US" sz="3200" spc="-5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5600" indent="-343535" algn="just"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5600" marR="527685" indent="-343535" algn="just">
              <a:lnSpc>
                <a:spcPct val="150000"/>
              </a:lnSpc>
              <a:spcBef>
                <a:spcPts val="7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Two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 </a:t>
            </a:r>
            <a:r>
              <a:rPr sz="32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 </a:t>
            </a:r>
            <a:r>
              <a:rPr sz="32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q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said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to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be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connected</a:t>
            </a:r>
            <a:r>
              <a:rPr sz="3200" spc="-3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 </a:t>
            </a:r>
            <a:r>
              <a:rPr sz="32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</a:t>
            </a:r>
            <a:r>
              <a:rPr sz="3200" i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r>
              <a:rPr sz="3200" spc="-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there</a:t>
            </a:r>
            <a:r>
              <a:rPr lang="en-US" sz="32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exists</a:t>
            </a:r>
            <a:r>
              <a:rPr sz="3200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</a:t>
            </a:r>
            <a:r>
              <a:rPr sz="32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path </a:t>
            </a:r>
            <a:r>
              <a:rPr sz="3200" spc="-11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between them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consisting entirely of </a:t>
            </a:r>
            <a:r>
              <a:rPr sz="3200" spc="-11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 in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</a:t>
            </a:r>
            <a:r>
              <a:rPr sz="320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.</a:t>
            </a:r>
            <a:endParaRPr lang="en-US" sz="3200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5600" marR="527685" indent="-343535" algn="just">
              <a:lnSpc>
                <a:spcPct val="80000"/>
              </a:lnSpc>
              <a:spcBef>
                <a:spcPts val="7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5600" marR="5080" indent="-343535" algn="just">
              <a:lnSpc>
                <a:spcPts val="3070"/>
              </a:lnSpc>
              <a:spcBef>
                <a:spcPts val="74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For any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 </a:t>
            </a:r>
            <a:r>
              <a:rPr sz="32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 </a:t>
            </a:r>
            <a:r>
              <a:rPr sz="32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, the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set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that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 connected </a:t>
            </a:r>
            <a:r>
              <a:rPr sz="3200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to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it in </a:t>
            </a:r>
            <a:r>
              <a:rPr sz="32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called a </a:t>
            </a:r>
            <a:r>
              <a:rPr sz="3200" spc="-11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connected</a:t>
            </a:r>
            <a:r>
              <a:rPr sz="3200" spc="-3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component</a:t>
            </a:r>
            <a:r>
              <a:rPr sz="3200" spc="-1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z="3200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6054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241" y="275779"/>
            <a:ext cx="636078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10" dirty="0">
                <a:latin typeface="Cambria" panose="02040503050406030204" pitchFamily="18" charset="0"/>
                <a:ea typeface="Cambria" panose="02040503050406030204" pitchFamily="18" charset="0"/>
              </a:rPr>
              <a:t>Regions</a:t>
            </a:r>
            <a:r>
              <a:rPr b="1" spc="-3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45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b="1" spc="-55" dirty="0">
                <a:latin typeface="Cambria" panose="02040503050406030204" pitchFamily="18" charset="0"/>
                <a:ea typeface="Cambria" panose="02040503050406030204" pitchFamily="18" charset="0"/>
              </a:rPr>
              <a:t>boundaries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299" y="966353"/>
            <a:ext cx="10774497" cy="466922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spcBef>
                <a:spcPts val="7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b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Region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756285">
              <a:spcBef>
                <a:spcPts val="585"/>
              </a:spcBef>
              <a:tabLst>
                <a:tab pos="2243455" algn="l"/>
              </a:tabLst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Let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</a:t>
            </a:r>
            <a:r>
              <a:rPr i="1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be</a:t>
            </a:r>
            <a:r>
              <a:rPr lang="en-US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subset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an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image,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we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call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</a:t>
            </a:r>
          </a:p>
          <a:p>
            <a:pPr marL="756285"/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region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image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r>
              <a:rPr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connected</a:t>
            </a:r>
            <a:r>
              <a:rPr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set.</a:t>
            </a:r>
          </a:p>
          <a:p>
            <a:pPr marR="1409700" algn="ctr">
              <a:spcBef>
                <a:spcPts val="43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000000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R="1409700" algn="ctr">
              <a:spcBef>
                <a:spcPts val="434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010010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R="1409700" algn="ctr">
              <a:spcBef>
                <a:spcPts val="43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011010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R="1409700" algn="ctr">
              <a:spcBef>
                <a:spcPts val="434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010110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R="1409700" algn="ctr">
              <a:spcBef>
                <a:spcPts val="43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000000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5600" indent="-342900" algn="just">
              <a:spcBef>
                <a:spcPts val="67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b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Boundary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5600" marR="206375" algn="just">
              <a:spcBef>
                <a:spcPts val="675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i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boundary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(also called </a:t>
            </a:r>
            <a:r>
              <a:rPr i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border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or </a:t>
            </a:r>
            <a:r>
              <a:rPr i="1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contour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)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of a region </a:t>
            </a:r>
            <a:r>
              <a:rPr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set of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region </a:t>
            </a:r>
            <a:r>
              <a:rPr spc="-969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that</a:t>
            </a:r>
            <a:r>
              <a:rPr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have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one</a:t>
            </a:r>
            <a:r>
              <a:rPr spc="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or more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neighbors</a:t>
            </a:r>
            <a:r>
              <a:rPr spc="5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that</a:t>
            </a:r>
            <a:r>
              <a:rPr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are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not</a:t>
            </a:r>
            <a:r>
              <a:rPr lang="en-US" spc="-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in R</a:t>
            </a:r>
          </a:p>
          <a:p>
            <a:pPr marL="355600" marR="206375" algn="just">
              <a:spcBef>
                <a:spcPts val="675"/>
              </a:spcBef>
            </a:pPr>
            <a:endParaRPr lang="en-US" spc="-5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355600" marR="206375" algn="just">
              <a:spcBef>
                <a:spcPts val="675"/>
              </a:spcBef>
            </a:pP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If</a:t>
            </a:r>
            <a:r>
              <a:rPr lang="en-US" spc="-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i="1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happens to</a:t>
            </a:r>
            <a:r>
              <a:rPr lang="en-US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be an entire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image,</a:t>
            </a:r>
            <a:r>
              <a:rPr lang="en-US" spc="2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then</a:t>
            </a:r>
            <a:r>
              <a:rPr lang="en-US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its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boundary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is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defined</a:t>
            </a:r>
            <a:r>
              <a:rPr lang="en-US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as the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of</a:t>
            </a:r>
            <a:r>
              <a:rPr lang="en-US" spc="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pixels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 </a:t>
            </a:r>
            <a:r>
              <a:rPr lang="en-US" spc="-8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first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lang="en-US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last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rows</a:t>
            </a:r>
            <a:r>
              <a:rPr lang="en-US" spc="-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and</a:t>
            </a:r>
            <a:r>
              <a:rPr lang="en-US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columns</a:t>
            </a:r>
            <a:r>
              <a:rPr lang="en-US" spc="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</a:t>
            </a:r>
            <a:r>
              <a:rPr lang="en-US" spc="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the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image</a:t>
            </a:r>
            <a:r>
              <a:rPr lang="en-US" spc="-1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5421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3"/>
          <p:cNvSpPr>
            <a:spLocks noChangeArrowheads="1"/>
          </p:cNvSpPr>
          <p:nvPr/>
        </p:nvSpPr>
        <p:spPr bwMode="auto">
          <a:xfrm>
            <a:off x="780704" y="544417"/>
            <a:ext cx="939279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/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How does the computer digitize the continuous image?</a:t>
            </a:r>
            <a:b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Ex: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scan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line such as AB from the continuous image, and represent the gray intensities.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				</a:t>
            </a:r>
          </a:p>
        </p:txBody>
      </p:sp>
      <p:pic>
        <p:nvPicPr>
          <p:cNvPr id="8197" name="Picture 14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89" y="2304823"/>
            <a:ext cx="9434111" cy="428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8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217" y="23701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E5E2-10AD-48F0-967F-5AD2E981A53A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806986" y="1112096"/>
            <a:ext cx="9403814" cy="124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/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How does the computer digitize the continuous image?</a:t>
            </a:r>
            <a:b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en-US" sz="2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Sampling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: digitizing coordinates</a:t>
            </a:r>
            <a:b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Quantization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: digitizing intensities</a:t>
            </a:r>
            <a:b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</a:p>
        </p:txBody>
      </p:sp>
      <p:pic>
        <p:nvPicPr>
          <p:cNvPr id="9220" name="Picture 7" descr="Untitle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1"/>
            <a:ext cx="83058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2286000" y="5943600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sample</a:t>
            </a:r>
            <a:r>
              <a:rPr lang="en-US" altLang="en-US" sz="1400">
                <a:latin typeface="Cambria" panose="02040503050406030204" pitchFamily="18" charset="0"/>
                <a:ea typeface="Cambria" panose="02040503050406030204" pitchFamily="18" charset="0"/>
              </a:rPr>
              <a:t> is a small white square, located by a vertical tick mark as a point x,y</a:t>
            </a:r>
          </a:p>
        </p:txBody>
      </p: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8458200" y="3962401"/>
            <a:ext cx="1752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latin typeface="Cambria" panose="02040503050406030204" pitchFamily="18" charset="0"/>
                <a:ea typeface="Cambria" panose="02040503050406030204" pitchFamily="18" charset="0"/>
              </a:rPr>
              <a:t>Quantization</a:t>
            </a:r>
            <a:r>
              <a:rPr lang="en-US" altLang="en-US" sz="1400">
                <a:latin typeface="Cambria" panose="02040503050406030204" pitchFamily="18" charset="0"/>
                <a:ea typeface="Cambria" panose="02040503050406030204" pitchFamily="18" charset="0"/>
              </a:rPr>
              <a:t>: converting each sample gray-level value into discrete digital quantity. 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9509125" y="55943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24" name="Line 12"/>
          <p:cNvSpPr>
            <a:spLocks noChangeShapeType="1"/>
          </p:cNvSpPr>
          <p:nvPr/>
        </p:nvSpPr>
        <p:spPr bwMode="auto">
          <a:xfrm flipV="1">
            <a:off x="6248400" y="24384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8001000" y="2057401"/>
            <a:ext cx="228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Gray-level scale that divides gray-level into 8 discrete levels</a:t>
            </a:r>
          </a:p>
        </p:txBody>
      </p:sp>
    </p:spTree>
    <p:extLst>
      <p:ext uri="{BB962C8B-B14F-4D97-AF65-F5344CB8AC3E}">
        <p14:creationId xmlns:p14="http://schemas.microsoft.com/office/powerpoint/2010/main" val="22557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1524001"/>
            <a:ext cx="3078163" cy="2005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744556" y="290514"/>
            <a:ext cx="94836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/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How does the computer digitize the continuous image?</a:t>
            </a:r>
            <a:b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en-US" sz="2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altLang="en-US" sz="28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057400" y="1600201"/>
            <a:ext cx="419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Now:</a:t>
            </a:r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895601"/>
            <a:ext cx="28813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1981200" y="2057401"/>
            <a:ext cx="3733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digital scanned line AB representation on computer:</a:t>
            </a:r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52578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49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64"/>
          <a:stretch/>
        </p:blipFill>
        <p:spPr bwMode="auto">
          <a:xfrm>
            <a:off x="5486400" y="3733801"/>
            <a:ext cx="3733800" cy="228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1981200" y="4876801"/>
            <a:ext cx="3124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mbria" panose="02040503050406030204" pitchFamily="18" charset="0"/>
                <a:ea typeface="Cambria" panose="02040503050406030204" pitchFamily="18" charset="0"/>
              </a:rPr>
              <a:t>The continuous image VS the result of digital image after sampling and quantization</a:t>
            </a:r>
          </a:p>
        </p:txBody>
      </p:sp>
    </p:spTree>
    <p:extLst>
      <p:ext uri="{BB962C8B-B14F-4D97-AF65-F5344CB8AC3E}">
        <p14:creationId xmlns:p14="http://schemas.microsoft.com/office/powerpoint/2010/main" val="28085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15" y="2788835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Representing Digital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3875-F278-479A-A9ED-6926CAEEA61D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8EF2-3B4A-43EB-A07E-4B2FF3B02A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2906</Words>
  <Application>Microsoft Office PowerPoint</Application>
  <PresentationFormat>Widescreen</PresentationFormat>
  <Paragraphs>474</Paragraphs>
  <Slides>60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Calibri</vt:lpstr>
      <vt:lpstr>Calibri Light</vt:lpstr>
      <vt:lpstr>Cambria</vt:lpstr>
      <vt:lpstr>Cordia New</vt:lpstr>
      <vt:lpstr>Helvetica</vt:lpstr>
      <vt:lpstr>Microsoft Sans Serif</vt:lpstr>
      <vt:lpstr>Times New Roman</vt:lpstr>
      <vt:lpstr>Verdana</vt:lpstr>
      <vt:lpstr>Wingdings</vt:lpstr>
      <vt:lpstr>Office Theme</vt:lpstr>
      <vt:lpstr>Equation</vt:lpstr>
      <vt:lpstr>Basic concepts in sampling and Quantization , Representing digital images  &amp;  Neighbors of a pixel, Adjacency, Connectivity, Regions and Boundaries</vt:lpstr>
      <vt:lpstr>Basic concepts in sampling and Quantization</vt:lpstr>
      <vt:lpstr>Image sampling and quantization</vt:lpstr>
      <vt:lpstr>Image sampling and quantization</vt:lpstr>
      <vt:lpstr>Image sampling and quantization</vt:lpstr>
      <vt:lpstr>PowerPoint Presentation</vt:lpstr>
      <vt:lpstr>PowerPoint Presentation</vt:lpstr>
      <vt:lpstr>PowerPoint Presentation</vt:lpstr>
      <vt:lpstr>Representing Digital Images</vt:lpstr>
      <vt:lpstr>Representing Digital Images</vt:lpstr>
      <vt:lpstr>Digital Image Representation Coordinate Conventions</vt:lpstr>
      <vt:lpstr>Digital Image Representation Coordinate Conventions</vt:lpstr>
      <vt:lpstr>Digital Image Representation Coordinate Conventions</vt:lpstr>
      <vt:lpstr>Digital Image Representation Images as Matrices</vt:lpstr>
      <vt:lpstr>Digital Image Representation Images as Matrices</vt:lpstr>
      <vt:lpstr>Pixels!</vt:lpstr>
      <vt:lpstr>Number of storage of bits:</vt:lpstr>
      <vt:lpstr>Number of storage of bits:</vt:lpstr>
      <vt:lpstr>Image Size (in Bits) </vt:lpstr>
      <vt:lpstr>Spatial and gray-level resolution</vt:lpstr>
      <vt:lpstr>Spatial and gray-level resolution</vt:lpstr>
      <vt:lpstr>PowerPoint Presentation</vt:lpstr>
      <vt:lpstr>Image Representations</vt:lpstr>
      <vt:lpstr>Digital Image Representation  (3 Bit Quantization)</vt:lpstr>
      <vt:lpstr>Color Quantization Example of 24 bit RGB Image</vt:lpstr>
      <vt:lpstr>Image Representation Example</vt:lpstr>
      <vt:lpstr>Graphical Representation</vt:lpstr>
      <vt:lpstr>Spatial and Frequency Domains</vt:lpstr>
      <vt:lpstr>Spatial Resolution and Brightness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Connectivity</vt:lpstr>
      <vt:lpstr>Adjacency and Connectivity</vt:lpstr>
      <vt:lpstr>PowerPoint Presentation</vt:lpstr>
      <vt:lpstr>A digital path</vt:lpstr>
      <vt:lpstr>A Digital Path</vt:lpstr>
      <vt:lpstr>Connectivity</vt:lpstr>
      <vt:lpstr>Regions and boundaries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</dc:creator>
  <cp:lastModifiedBy>sofia</cp:lastModifiedBy>
  <cp:revision>110</cp:revision>
  <dcterms:created xsi:type="dcterms:W3CDTF">2023-07-13T02:52:52Z</dcterms:created>
  <dcterms:modified xsi:type="dcterms:W3CDTF">2023-07-20T02:57:32Z</dcterms:modified>
</cp:coreProperties>
</file>