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12192000"/>
  <p:notesSz cx="6858000" cy="9144000"/>
  <p:embeddedFontLst>
    <p:embeddedFont>
      <p:font typeface="Inter"/>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4" roundtripDataSignature="AMtx7miQNTL1FZIb1xsobJBriHLauuGf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Inter-regular.fntdata"/><Relationship Id="rId41" Type="http://schemas.openxmlformats.org/officeDocument/2006/relationships/slide" Target="slides/slide37.xml"/><Relationship Id="rId22" Type="http://schemas.openxmlformats.org/officeDocument/2006/relationships/slide" Target="slides/slide18.xml"/><Relationship Id="rId44" Type="http://customschemas.google.com/relationships/presentationmetadata" Target="metadata"/><Relationship Id="rId21" Type="http://schemas.openxmlformats.org/officeDocument/2006/relationships/slide" Target="slides/slide17.xml"/><Relationship Id="rId43" Type="http://schemas.openxmlformats.org/officeDocument/2006/relationships/font" Target="fonts/Inter-bold.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5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5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6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6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5" name="Google Shape;25;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SzPts val="1200"/>
              <a:buNone/>
              <a:defRPr/>
            </a:lvl1pPr>
            <a:lvl2pPr indent="0" lvl="1" marL="0" marR="0" algn="r">
              <a:lnSpc>
                <a:spcPct val="100000"/>
              </a:lnSpc>
              <a:spcBef>
                <a:spcPts val="0"/>
              </a:spcBef>
              <a:spcAft>
                <a:spcPts val="0"/>
              </a:spcAft>
              <a:buSzPts val="1200"/>
              <a:buNone/>
              <a:defRPr/>
            </a:lvl2pPr>
            <a:lvl3pPr indent="0" lvl="2" marL="0" marR="0" algn="r">
              <a:lnSpc>
                <a:spcPct val="100000"/>
              </a:lnSpc>
              <a:spcBef>
                <a:spcPts val="0"/>
              </a:spcBef>
              <a:spcAft>
                <a:spcPts val="0"/>
              </a:spcAft>
              <a:buSzPts val="1200"/>
              <a:buNone/>
              <a:defRPr/>
            </a:lvl3pPr>
            <a:lvl4pPr indent="0" lvl="3" marL="0" marR="0" algn="r">
              <a:lnSpc>
                <a:spcPct val="100000"/>
              </a:lnSpc>
              <a:spcBef>
                <a:spcPts val="0"/>
              </a:spcBef>
              <a:spcAft>
                <a:spcPts val="0"/>
              </a:spcAft>
              <a:buSzPts val="1200"/>
              <a:buNone/>
              <a:defRPr/>
            </a:lvl4pPr>
            <a:lvl5pPr indent="0" lvl="4" marL="0" marR="0" algn="r">
              <a:lnSpc>
                <a:spcPct val="100000"/>
              </a:lnSpc>
              <a:spcBef>
                <a:spcPts val="0"/>
              </a:spcBef>
              <a:spcAft>
                <a:spcPts val="0"/>
              </a:spcAft>
              <a:buSzPts val="1200"/>
              <a:buNone/>
              <a:defRPr/>
            </a:lvl5pPr>
            <a:lvl6pPr indent="0" lvl="5" marL="0" marR="0" algn="r">
              <a:lnSpc>
                <a:spcPct val="100000"/>
              </a:lnSpc>
              <a:spcBef>
                <a:spcPts val="0"/>
              </a:spcBef>
              <a:spcAft>
                <a:spcPts val="0"/>
              </a:spcAft>
              <a:buSzPts val="1200"/>
              <a:buNone/>
              <a:defRPr/>
            </a:lvl6pPr>
            <a:lvl7pPr indent="0" lvl="6" marL="0" marR="0" algn="r">
              <a:lnSpc>
                <a:spcPct val="100000"/>
              </a:lnSpc>
              <a:spcBef>
                <a:spcPts val="0"/>
              </a:spcBef>
              <a:spcAft>
                <a:spcPts val="0"/>
              </a:spcAft>
              <a:buSzPts val="1200"/>
              <a:buNone/>
              <a:defRPr/>
            </a:lvl7pPr>
            <a:lvl8pPr indent="0" lvl="7" marL="0" marR="0" algn="r">
              <a:lnSpc>
                <a:spcPct val="100000"/>
              </a:lnSpc>
              <a:spcBef>
                <a:spcPts val="0"/>
              </a:spcBef>
              <a:spcAft>
                <a:spcPts val="0"/>
              </a:spcAft>
              <a:buSzPts val="1200"/>
              <a:buNone/>
              <a:defRPr/>
            </a:lvl8pPr>
            <a:lvl9pPr indent="0" lvl="8" marL="0" marR="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6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6" name="Google Shape;56;p6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6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61"/>
          <p:cNvSpPr/>
          <p:nvPr>
            <p:ph idx="2" type="pic"/>
          </p:nvPr>
        </p:nvSpPr>
        <p:spPr>
          <a:xfrm>
            <a:off x="5183188" y="987425"/>
            <a:ext cx="6172200" cy="4873625"/>
          </a:xfrm>
          <a:prstGeom prst="rect">
            <a:avLst/>
          </a:prstGeom>
          <a:noFill/>
          <a:ln>
            <a:noFill/>
          </a:ln>
        </p:spPr>
      </p:sp>
      <p:sp>
        <p:nvSpPr>
          <p:cNvPr id="63" name="Google Shape;63;p6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6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52"/>
          <p:cNvPicPr preferRelativeResize="0"/>
          <p:nvPr/>
        </p:nvPicPr>
        <p:blipFill rotWithShape="1">
          <a:blip r:embed="rId1">
            <a:alphaModFix/>
          </a:blip>
          <a:srcRect b="0" l="0" r="0" t="0"/>
          <a:stretch/>
        </p:blipFill>
        <p:spPr>
          <a:xfrm>
            <a:off x="10181944" y="23813"/>
            <a:ext cx="2010056" cy="771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jpg"/><Relationship Id="rId4"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jpg"/><Relationship Id="rId4" Type="http://schemas.openxmlformats.org/officeDocument/2006/relationships/image" Target="../media/image14.gif"/><Relationship Id="rId5" Type="http://schemas.openxmlformats.org/officeDocument/2006/relationships/image" Target="../media/image1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
          <p:cNvSpPr txBox="1"/>
          <p:nvPr>
            <p:ph type="ctrTitle"/>
          </p:nvPr>
        </p:nvSpPr>
        <p:spPr>
          <a:xfrm>
            <a:off x="1535876" y="1977387"/>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mbria"/>
              <a:buNone/>
            </a:pPr>
            <a:r>
              <a:rPr b="1" lang="en-US">
                <a:latin typeface="Cambria"/>
                <a:ea typeface="Cambria"/>
                <a:cs typeface="Cambria"/>
                <a:sym typeface="Cambria"/>
              </a:rPr>
              <a:t>18AIE332T - Image and Video Processing</a:t>
            </a:r>
            <a:endParaRPr>
              <a:latin typeface="Cambria"/>
              <a:ea typeface="Cambria"/>
              <a:cs typeface="Cambria"/>
              <a:sym typeface="Cambria"/>
            </a:endParaRPr>
          </a:p>
        </p:txBody>
      </p:sp>
      <p:sp>
        <p:nvSpPr>
          <p:cNvPr id="84" name="Google Shape;84;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7/13/2023</a:t>
            </a:r>
            <a:endParaRPr/>
          </a:p>
        </p:txBody>
      </p:sp>
      <p:sp>
        <p:nvSpPr>
          <p:cNvPr id="85" name="Google Shape;85;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1"/>
          <p:cNvSpPr txBox="1"/>
          <p:nvPr>
            <p:ph type="title"/>
          </p:nvPr>
        </p:nvSpPr>
        <p:spPr>
          <a:xfrm>
            <a:off x="0" y="359265"/>
            <a:ext cx="10515600" cy="64354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en-US"/>
              <a:t>Histogram Processing Formula :</a:t>
            </a:r>
            <a:endParaRPr/>
          </a:p>
        </p:txBody>
      </p:sp>
      <p:sp>
        <p:nvSpPr>
          <p:cNvPr id="140" name="Google Shape;140;p11"/>
          <p:cNvSpPr txBox="1"/>
          <p:nvPr>
            <p:ph idx="1" type="body"/>
          </p:nvPr>
        </p:nvSpPr>
        <p:spPr>
          <a:xfrm>
            <a:off x="-75416" y="1197205"/>
            <a:ext cx="12038029" cy="5660796"/>
          </a:xfrm>
          <a:prstGeom prst="rect">
            <a:avLst/>
          </a:prstGeom>
          <a:noFill/>
          <a:ln>
            <a:noFill/>
          </a:ln>
        </p:spPr>
        <p:txBody>
          <a:bodyPr anchorCtr="0" anchor="t" bIns="45700" lIns="91425" spcFirstLastPara="1" rIns="91425" wrap="square" tIns="45700">
            <a:normAutofit/>
          </a:bodyPr>
          <a:lstStyle/>
          <a:p>
            <a:pPr indent="0" lvl="0" marL="50800" rtl="0" algn="ctr">
              <a:lnSpc>
                <a:spcPct val="90000"/>
              </a:lnSpc>
              <a:spcBef>
                <a:spcPts val="1000"/>
              </a:spcBef>
              <a:spcAft>
                <a:spcPts val="0"/>
              </a:spcAft>
              <a:buSzPts val="2800"/>
              <a:buNone/>
            </a:pPr>
            <a:r>
              <a:rPr b="1" lang="en-US"/>
              <a:t>h(rk) = nk.rk </a:t>
            </a:r>
            <a:endParaRPr/>
          </a:p>
          <a:p>
            <a:pPr indent="0" lvl="0" marL="50800" rtl="0" algn="ctr">
              <a:lnSpc>
                <a:spcPct val="90000"/>
              </a:lnSpc>
              <a:spcBef>
                <a:spcPts val="1000"/>
              </a:spcBef>
              <a:spcAft>
                <a:spcPts val="0"/>
              </a:spcAft>
              <a:buSzPts val="2800"/>
              <a:buNone/>
            </a:pPr>
            <a:r>
              <a:rPr b="1" lang="en-US"/>
              <a:t> p(rk) = nk&gt;MN</a:t>
            </a:r>
            <a:endParaRPr/>
          </a:p>
          <a:p>
            <a:pPr indent="0" lvl="0" marL="50800" rtl="0" algn="just">
              <a:lnSpc>
                <a:spcPct val="90000"/>
              </a:lnSpc>
              <a:spcBef>
                <a:spcPts val="1000"/>
              </a:spcBef>
              <a:spcAft>
                <a:spcPts val="0"/>
              </a:spcAft>
              <a:buSzPts val="2800"/>
              <a:buNone/>
            </a:pPr>
            <a:r>
              <a:rPr lang="en-US"/>
              <a:t>H= horizontal, rk- intensity values , nk- number of pixels</a:t>
            </a:r>
            <a:endParaRPr/>
          </a:p>
          <a:p>
            <a:pPr indent="0" lvl="0" marL="50800" rtl="0" algn="just">
              <a:lnSpc>
                <a:spcPct val="90000"/>
              </a:lnSpc>
              <a:spcBef>
                <a:spcPts val="1000"/>
              </a:spcBef>
              <a:spcAft>
                <a:spcPts val="0"/>
              </a:spcAft>
              <a:buSzPts val="2800"/>
              <a:buNone/>
            </a:pPr>
            <a:r>
              <a:rPr lang="en-US"/>
              <a:t>h(rk) = nk is the discrete function</a:t>
            </a:r>
            <a:endParaRPr/>
          </a:p>
          <a:p>
            <a:pPr indent="0" lvl="0" marL="50800" rtl="0" algn="just">
              <a:lnSpc>
                <a:spcPct val="90000"/>
              </a:lnSpc>
              <a:spcBef>
                <a:spcPts val="1000"/>
              </a:spcBef>
              <a:spcAft>
                <a:spcPts val="0"/>
              </a:spcAft>
              <a:buSzPts val="2800"/>
              <a:buNone/>
            </a:pPr>
            <a:r>
              <a:rPr lang="en-US"/>
              <a:t>P(rk) = probability of the occurrence based on the intensity rk</a:t>
            </a:r>
            <a:endParaRPr/>
          </a:p>
          <a:p>
            <a:pPr indent="0" lvl="0" marL="50800" rtl="0" algn="just">
              <a:lnSpc>
                <a:spcPct val="90000"/>
              </a:lnSpc>
              <a:spcBef>
                <a:spcPts val="1000"/>
              </a:spcBef>
              <a:spcAft>
                <a:spcPts val="0"/>
              </a:spcAft>
              <a:buSzPts val="2800"/>
              <a:buNone/>
            </a:pPr>
            <a:r>
              <a:rPr lang="en-US"/>
              <a:t>M and N are the row and column dimension of the image.</a:t>
            </a:r>
            <a:endParaRPr/>
          </a:p>
          <a:p>
            <a:pPr indent="0" lvl="0" marL="50800" rtl="0" algn="just">
              <a:lnSpc>
                <a:spcPct val="90000"/>
              </a:lnSpc>
              <a:spcBef>
                <a:spcPts val="1000"/>
              </a:spcBef>
              <a:spcAft>
                <a:spcPts val="0"/>
              </a:spcAft>
              <a:buSzPts val="2800"/>
              <a:buNone/>
            </a:pPr>
            <a:r>
              <a:t/>
            </a:r>
            <a:endParaRPr/>
          </a:p>
          <a:p>
            <a:pPr indent="0" lvl="0" marL="50800" rtl="0" algn="just">
              <a:lnSpc>
                <a:spcPct val="90000"/>
              </a:lnSpc>
              <a:spcBef>
                <a:spcPts val="1000"/>
              </a:spcBef>
              <a:spcAft>
                <a:spcPts val="0"/>
              </a:spcAft>
              <a:buSzPts val="2800"/>
              <a:buNone/>
            </a:pPr>
            <a:r>
              <a:rPr lang="en-US"/>
              <a:t>Result :</a:t>
            </a:r>
            <a:endParaRPr/>
          </a:p>
          <a:p>
            <a:pPr indent="0" lvl="0" marL="50800" rtl="0" algn="just">
              <a:lnSpc>
                <a:spcPct val="90000"/>
              </a:lnSpc>
              <a:spcBef>
                <a:spcPts val="1000"/>
              </a:spcBef>
              <a:spcAft>
                <a:spcPts val="0"/>
              </a:spcAft>
              <a:buSzPts val="2800"/>
              <a:buNone/>
            </a:pPr>
            <a:r>
              <a:rPr lang="en-US"/>
              <a:t>The sum of all components of a normalized histogram is</a:t>
            </a:r>
            <a:endParaRPr/>
          </a:p>
          <a:p>
            <a:pPr indent="0" lvl="0" marL="50800" rtl="0" algn="just">
              <a:lnSpc>
                <a:spcPct val="90000"/>
              </a:lnSpc>
              <a:spcBef>
                <a:spcPts val="1000"/>
              </a:spcBef>
              <a:spcAft>
                <a:spcPts val="0"/>
              </a:spcAft>
              <a:buSzPts val="2800"/>
              <a:buNone/>
            </a:pPr>
            <a:r>
              <a:rPr lang="en-US"/>
              <a:t>equal to 1.</a:t>
            </a:r>
            <a:endParaRPr/>
          </a:p>
          <a:p>
            <a:pPr indent="0" lvl="0" marL="50800" rtl="0" algn="just">
              <a:lnSpc>
                <a:spcPct val="90000"/>
              </a:lnSpc>
              <a:spcBef>
                <a:spcPts val="1000"/>
              </a:spcBef>
              <a:spcAft>
                <a:spcPts val="0"/>
              </a:spcAft>
              <a:buSzPts val="2800"/>
              <a:buNone/>
            </a:pPr>
            <a:r>
              <a:t/>
            </a:r>
            <a:endParaRPr/>
          </a:p>
          <a:p>
            <a:pPr indent="0" lvl="0" marL="50800" rtl="0" algn="just">
              <a:lnSpc>
                <a:spcPct val="90000"/>
              </a:lnSpc>
              <a:spcBef>
                <a:spcPts val="1000"/>
              </a:spcBef>
              <a:spcAft>
                <a:spcPts val="0"/>
              </a:spcAft>
              <a:buSzPts val="2800"/>
              <a:buNone/>
            </a:pPr>
            <a:r>
              <a:t/>
            </a:r>
            <a:endParaRPr/>
          </a:p>
          <a:p>
            <a:pPr indent="-228600" lvl="0" marL="457200" rtl="0" algn="l">
              <a:lnSpc>
                <a:spcPct val="90000"/>
              </a:lnSpc>
              <a:spcBef>
                <a:spcPts val="1000"/>
              </a:spcBef>
              <a:spcAft>
                <a:spcPts val="0"/>
              </a:spcAft>
              <a:buSzPts val="2800"/>
              <a:buNone/>
            </a:pPr>
            <a:r>
              <a:t/>
            </a:r>
            <a:endParaRPr/>
          </a:p>
        </p:txBody>
      </p:sp>
      <p:sp>
        <p:nvSpPr>
          <p:cNvPr id="141" name="Google Shape;14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ph type="title"/>
          </p:nvPr>
        </p:nvSpPr>
        <p:spPr>
          <a:xfrm>
            <a:off x="0" y="0"/>
            <a:ext cx="10515600" cy="69067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en-US"/>
              <a:t>Histogram Statistics for Image Enhancements</a:t>
            </a:r>
            <a:endParaRPr/>
          </a:p>
        </p:txBody>
      </p:sp>
      <p:sp>
        <p:nvSpPr>
          <p:cNvPr id="147" name="Google Shape;147;p12"/>
          <p:cNvSpPr txBox="1"/>
          <p:nvPr>
            <p:ph idx="1" type="body"/>
          </p:nvPr>
        </p:nvSpPr>
        <p:spPr>
          <a:xfrm>
            <a:off x="131975" y="690676"/>
            <a:ext cx="12179431" cy="6167323"/>
          </a:xfrm>
          <a:prstGeom prst="rect">
            <a:avLst/>
          </a:prstGeom>
          <a:noFill/>
          <a:ln>
            <a:noFill/>
          </a:ln>
        </p:spPr>
        <p:txBody>
          <a:bodyPr anchorCtr="0" anchor="t" bIns="45700" lIns="91425" spcFirstLastPara="1" rIns="91425" wrap="square" tIns="45700">
            <a:normAutofit/>
          </a:bodyPr>
          <a:lstStyle/>
          <a:p>
            <a:pPr indent="-406400" lvl="0" marL="457200" rtl="0" algn="just">
              <a:lnSpc>
                <a:spcPct val="90000"/>
              </a:lnSpc>
              <a:spcBef>
                <a:spcPts val="1000"/>
              </a:spcBef>
              <a:spcAft>
                <a:spcPts val="0"/>
              </a:spcAft>
              <a:buSzPts val="2800"/>
              <a:buChar char="•"/>
            </a:pPr>
            <a:r>
              <a:rPr lang="en-US"/>
              <a:t>Statistics obtained directly from an image histogram can be used for image enhancement. Let r denote a discrete random variable representing intensity values in the range(0, L-1) and let p(ri) denote the normalized histogram </a:t>
            </a:r>
            <a:endParaRPr/>
          </a:p>
          <a:p>
            <a:pPr indent="-406400" lvl="0" marL="457200" rtl="0" algn="just">
              <a:lnSpc>
                <a:spcPct val="90000"/>
              </a:lnSpc>
              <a:spcBef>
                <a:spcPts val="1000"/>
              </a:spcBef>
              <a:spcAft>
                <a:spcPts val="0"/>
              </a:spcAft>
              <a:buSzPts val="2800"/>
              <a:buChar char="•"/>
            </a:pPr>
            <a:r>
              <a:rPr lang="en-US"/>
              <a:t>mn(r) = a L-1 i=0 (ri - m) np(ri)</a:t>
            </a:r>
            <a:endParaRPr/>
          </a:p>
          <a:p>
            <a:pPr indent="-406400" lvl="0" marL="457200" rtl="0" algn="just">
              <a:lnSpc>
                <a:spcPct val="90000"/>
              </a:lnSpc>
              <a:spcBef>
                <a:spcPts val="1000"/>
              </a:spcBef>
              <a:spcAft>
                <a:spcPts val="0"/>
              </a:spcAft>
              <a:buSzPts val="2800"/>
              <a:buChar char="•"/>
            </a:pPr>
            <a:r>
              <a:rPr lang="en-US"/>
              <a:t>As image shows the level of statistics based on the grey scale.</a:t>
            </a:r>
            <a:endParaRPr/>
          </a:p>
          <a:p>
            <a:pPr indent="-228600" lvl="0" marL="457200" rtl="0" algn="just">
              <a:lnSpc>
                <a:spcPct val="90000"/>
              </a:lnSpc>
              <a:spcBef>
                <a:spcPts val="1000"/>
              </a:spcBef>
              <a:spcAft>
                <a:spcPts val="0"/>
              </a:spcAft>
              <a:buSzPts val="2800"/>
              <a:buNone/>
            </a:pPr>
            <a:r>
              <a:t/>
            </a:r>
            <a:endParaRPr/>
          </a:p>
        </p:txBody>
      </p:sp>
      <p:sp>
        <p:nvSpPr>
          <p:cNvPr id="148" name="Google Shape;14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49" name="Google Shape;149;p12"/>
          <p:cNvPicPr preferRelativeResize="0"/>
          <p:nvPr/>
        </p:nvPicPr>
        <p:blipFill rotWithShape="1">
          <a:blip r:embed="rId3">
            <a:alphaModFix/>
          </a:blip>
          <a:srcRect b="0" l="0" r="0" t="0"/>
          <a:stretch/>
        </p:blipFill>
        <p:spPr>
          <a:xfrm>
            <a:off x="2121032" y="3288805"/>
            <a:ext cx="7434532" cy="30675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ph type="title"/>
          </p:nvPr>
        </p:nvSpPr>
        <p:spPr>
          <a:xfrm>
            <a:off x="93482" y="0"/>
            <a:ext cx="10515600" cy="9829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Fundamentals of Spatial Filtering</a:t>
            </a:r>
            <a:endParaRPr/>
          </a:p>
        </p:txBody>
      </p:sp>
      <p:sp>
        <p:nvSpPr>
          <p:cNvPr id="155" name="Google Shape;155;p13"/>
          <p:cNvSpPr txBox="1"/>
          <p:nvPr>
            <p:ph idx="1" type="body"/>
          </p:nvPr>
        </p:nvSpPr>
        <p:spPr>
          <a:xfrm>
            <a:off x="93482" y="848412"/>
            <a:ext cx="12098518" cy="6028441"/>
          </a:xfrm>
          <a:prstGeom prst="rect">
            <a:avLst/>
          </a:prstGeom>
          <a:noFill/>
          <a:ln>
            <a:noFill/>
          </a:ln>
        </p:spPr>
        <p:txBody>
          <a:bodyPr anchorCtr="0" anchor="t" bIns="45700" lIns="91425" spcFirstLastPara="1" rIns="91425" wrap="square" tIns="45700">
            <a:normAutofit/>
          </a:bodyPr>
          <a:lstStyle/>
          <a:p>
            <a:pPr indent="-406400" lvl="0" marL="457200" rtl="0" algn="just">
              <a:lnSpc>
                <a:spcPct val="90000"/>
              </a:lnSpc>
              <a:spcBef>
                <a:spcPts val="1000"/>
              </a:spcBef>
              <a:spcAft>
                <a:spcPts val="0"/>
              </a:spcAft>
              <a:buSzPts val="2800"/>
              <a:buChar char="•"/>
            </a:pPr>
            <a:r>
              <a:rPr lang="en-US"/>
              <a:t>There are several basic concepts underlying the use of spatial filters for image processing. Spatial filtering is one of the principal tools used in this field for a broad spectrum of applications, so it is highly advisable that you develop a solid understanding of these concepts,</a:t>
            </a:r>
            <a:endParaRPr/>
          </a:p>
          <a:p>
            <a:pPr indent="-406400" lvl="0" marL="457200" rtl="0" algn="just">
              <a:lnSpc>
                <a:spcPct val="90000"/>
              </a:lnSpc>
              <a:spcBef>
                <a:spcPts val="1000"/>
              </a:spcBef>
              <a:spcAft>
                <a:spcPts val="0"/>
              </a:spcAft>
              <a:buSzPts val="2800"/>
              <a:buChar char="•"/>
            </a:pPr>
            <a:r>
              <a:rPr lang="en-US"/>
              <a:t>The name filter is borrowed from frequency domain processing where “filtering” refers to accepting (passing) or rejecting certain frequency components. For example, a filter that passes low frequencies is called a lowpass filter which means blur or otherwise called as smooth of an image.</a:t>
            </a:r>
            <a:endParaRPr/>
          </a:p>
          <a:p>
            <a:pPr indent="-406400" lvl="0" marL="457200" rtl="0" algn="just">
              <a:lnSpc>
                <a:spcPct val="90000"/>
              </a:lnSpc>
              <a:spcBef>
                <a:spcPts val="1000"/>
              </a:spcBef>
              <a:spcAft>
                <a:spcPts val="0"/>
              </a:spcAft>
              <a:buSzPts val="2800"/>
              <a:buChar char="•"/>
            </a:pPr>
            <a:r>
              <a:rPr lang="en-US"/>
              <a:t>We can accomplish a similar smoothing directly on the image itself by using spatial filters (also called spatial masks, kernels, templates, and windows).</a:t>
            </a:r>
            <a:endParaRPr/>
          </a:p>
        </p:txBody>
      </p:sp>
      <p:sp>
        <p:nvSpPr>
          <p:cNvPr id="156" name="Google Shape;15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4"/>
          <p:cNvSpPr txBox="1"/>
          <p:nvPr>
            <p:ph idx="1" type="body"/>
          </p:nvPr>
        </p:nvSpPr>
        <p:spPr>
          <a:xfrm>
            <a:off x="179109" y="697584"/>
            <a:ext cx="6669366" cy="6160416"/>
          </a:xfrm>
          <a:prstGeom prst="rect">
            <a:avLst/>
          </a:prstGeom>
          <a:noFill/>
          <a:ln>
            <a:noFill/>
          </a:ln>
        </p:spPr>
        <p:txBody>
          <a:bodyPr anchorCtr="0" anchor="t" bIns="45700" lIns="91425" spcFirstLastPara="1" rIns="91425" wrap="square" tIns="45700">
            <a:normAutofit/>
          </a:bodyPr>
          <a:lstStyle/>
          <a:p>
            <a:pPr indent="-406400" lvl="0" marL="457200" rtl="0" algn="just">
              <a:lnSpc>
                <a:spcPct val="90000"/>
              </a:lnSpc>
              <a:spcBef>
                <a:spcPts val="1000"/>
              </a:spcBef>
              <a:spcAft>
                <a:spcPts val="0"/>
              </a:spcAft>
              <a:buSzPts val="2800"/>
              <a:buChar char="•"/>
            </a:pPr>
            <a:r>
              <a:rPr lang="en-US"/>
              <a:t>Spatial filter consists of (1) a neighborhood, (typically a small rectangle), and (2) a predefined operation that is performed on the image pixels encompassed by the neighborhood.</a:t>
            </a:r>
            <a:endParaRPr/>
          </a:p>
          <a:p>
            <a:pPr indent="-406400" lvl="0" marL="457200" rtl="0" algn="just">
              <a:lnSpc>
                <a:spcPct val="90000"/>
              </a:lnSpc>
              <a:spcBef>
                <a:spcPts val="1000"/>
              </a:spcBef>
              <a:spcAft>
                <a:spcPts val="0"/>
              </a:spcAft>
              <a:buSzPts val="2800"/>
              <a:buChar char="•"/>
            </a:pPr>
            <a:r>
              <a:rPr lang="en-US"/>
              <a:t>A processed (filtered) image is generated as the center of the filter visits each pixel in the input image. If the operation performed on the image pixels is linear, then the filter is called a linear spatial filter Otherwise, the filter is nonlinear</a:t>
            </a:r>
            <a:endParaRPr/>
          </a:p>
          <a:p>
            <a:pPr indent="-228600" lvl="0" marL="457200" rtl="0" algn="just">
              <a:lnSpc>
                <a:spcPct val="90000"/>
              </a:lnSpc>
              <a:spcBef>
                <a:spcPts val="1000"/>
              </a:spcBef>
              <a:spcAft>
                <a:spcPts val="0"/>
              </a:spcAft>
              <a:buSzPts val="2800"/>
              <a:buNone/>
            </a:pPr>
            <a:r>
              <a:t/>
            </a:r>
            <a:endParaRPr/>
          </a:p>
        </p:txBody>
      </p:sp>
      <p:sp>
        <p:nvSpPr>
          <p:cNvPr id="162" name="Google Shape;16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The mechanics of spatial filtering using a 3 × 3 filter mask | Download  Scientific Diagram" id="163" name="Google Shape;163;p14"/>
          <p:cNvPicPr preferRelativeResize="0"/>
          <p:nvPr/>
        </p:nvPicPr>
        <p:blipFill rotWithShape="1">
          <a:blip r:embed="rId3">
            <a:alphaModFix/>
          </a:blip>
          <a:srcRect b="0" l="0" r="0" t="0"/>
          <a:stretch/>
        </p:blipFill>
        <p:spPr>
          <a:xfrm>
            <a:off x="6989877" y="890162"/>
            <a:ext cx="4755921" cy="5077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838200" y="365125"/>
            <a:ext cx="10515600" cy="7566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SMOOTHING SPATIAL FILTERS</a:t>
            </a:r>
            <a:endParaRPr/>
          </a:p>
        </p:txBody>
      </p:sp>
      <p:sp>
        <p:nvSpPr>
          <p:cNvPr id="169" name="Google Shape;169;p15"/>
          <p:cNvSpPr txBox="1"/>
          <p:nvPr>
            <p:ph idx="1" type="body"/>
          </p:nvPr>
        </p:nvSpPr>
        <p:spPr>
          <a:xfrm>
            <a:off x="0" y="1197204"/>
            <a:ext cx="12192000" cy="5660796"/>
          </a:xfrm>
          <a:prstGeom prst="rect">
            <a:avLst/>
          </a:prstGeom>
          <a:noFill/>
          <a:ln>
            <a:noFill/>
          </a:ln>
        </p:spPr>
        <p:txBody>
          <a:bodyPr anchorCtr="0" anchor="t" bIns="45700" lIns="91425" spcFirstLastPara="1" rIns="91425" wrap="square" tIns="45700">
            <a:normAutofit/>
          </a:bodyPr>
          <a:lstStyle/>
          <a:p>
            <a:pPr indent="-406400" lvl="0" marL="457200" rtl="0" algn="just">
              <a:lnSpc>
                <a:spcPct val="90000"/>
              </a:lnSpc>
              <a:spcBef>
                <a:spcPts val="1000"/>
              </a:spcBef>
              <a:spcAft>
                <a:spcPts val="0"/>
              </a:spcAft>
              <a:buSzPts val="2800"/>
              <a:buChar char="•"/>
            </a:pPr>
            <a:r>
              <a:rPr lang="en-US"/>
              <a:t>Smoothing filters are used for blurring and for noise reduction.</a:t>
            </a:r>
            <a:endParaRPr/>
          </a:p>
          <a:p>
            <a:pPr indent="-406400" lvl="0" marL="457200" rtl="0" algn="just">
              <a:lnSpc>
                <a:spcPct val="90000"/>
              </a:lnSpc>
              <a:spcBef>
                <a:spcPts val="1000"/>
              </a:spcBef>
              <a:spcAft>
                <a:spcPts val="0"/>
              </a:spcAft>
              <a:buSzPts val="2800"/>
              <a:buChar char="•"/>
            </a:pPr>
            <a:r>
              <a:rPr lang="en-US"/>
              <a:t> Blurring is used in preprocessing tasks, such as removal of small details from an image prior to (large) object extraction, and bridging of small gaps in lines or curves. </a:t>
            </a:r>
            <a:endParaRPr/>
          </a:p>
          <a:p>
            <a:pPr indent="-406400" lvl="0" marL="457200" rtl="0" algn="just">
              <a:lnSpc>
                <a:spcPct val="90000"/>
              </a:lnSpc>
              <a:spcBef>
                <a:spcPts val="1000"/>
              </a:spcBef>
              <a:spcAft>
                <a:spcPts val="0"/>
              </a:spcAft>
              <a:buSzPts val="2800"/>
              <a:buChar char="•"/>
            </a:pPr>
            <a:r>
              <a:rPr lang="en-US"/>
              <a:t>Noise reduction can be accomplished by blurring with a linear filter and also by nonlinear filtering.</a:t>
            </a:r>
            <a:endParaRPr/>
          </a:p>
          <a:p>
            <a:pPr indent="-228600" lvl="0" marL="457200" rtl="0" algn="just">
              <a:lnSpc>
                <a:spcPct val="90000"/>
              </a:lnSpc>
              <a:spcBef>
                <a:spcPts val="1000"/>
              </a:spcBef>
              <a:spcAft>
                <a:spcPts val="0"/>
              </a:spcAft>
              <a:buSzPts val="2800"/>
              <a:buNone/>
            </a:pPr>
            <a:r>
              <a:t/>
            </a:r>
            <a:endParaRPr/>
          </a:p>
          <a:p>
            <a:pPr indent="-406400" lvl="0" marL="457200" rtl="0" algn="just">
              <a:lnSpc>
                <a:spcPct val="90000"/>
              </a:lnSpc>
              <a:spcBef>
                <a:spcPts val="1000"/>
              </a:spcBef>
              <a:spcAft>
                <a:spcPts val="0"/>
              </a:spcAft>
              <a:buSzPts val="2800"/>
              <a:buFont typeface="Noto Sans Symbols"/>
              <a:buChar char="❖"/>
            </a:pPr>
            <a:r>
              <a:rPr lang="en-US"/>
              <a:t>Smoothing Linear Filters </a:t>
            </a:r>
            <a:endParaRPr/>
          </a:p>
          <a:p>
            <a:pPr indent="-406400" lvl="0" marL="457200" rtl="0" algn="just">
              <a:lnSpc>
                <a:spcPct val="90000"/>
              </a:lnSpc>
              <a:spcBef>
                <a:spcPts val="1000"/>
              </a:spcBef>
              <a:spcAft>
                <a:spcPts val="0"/>
              </a:spcAft>
              <a:buSzPts val="2800"/>
              <a:buFont typeface="Noto Sans Symbols"/>
              <a:buChar char="❖"/>
            </a:pPr>
            <a:r>
              <a:rPr lang="en-US"/>
              <a:t>Order Statistics Non- Linear Filters</a:t>
            </a:r>
            <a:endParaRPr/>
          </a:p>
        </p:txBody>
      </p:sp>
      <p:sp>
        <p:nvSpPr>
          <p:cNvPr id="170" name="Google Shape;17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0" y="402833"/>
            <a:ext cx="10515600" cy="417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en-US"/>
              <a:t>Smoothing Linear Filters </a:t>
            </a:r>
            <a:br>
              <a:rPr lang="en-US"/>
            </a:br>
            <a:endParaRPr/>
          </a:p>
        </p:txBody>
      </p:sp>
      <p:sp>
        <p:nvSpPr>
          <p:cNvPr id="176" name="Google Shape;176;p16"/>
          <p:cNvSpPr txBox="1"/>
          <p:nvPr>
            <p:ph idx="1" type="body"/>
          </p:nvPr>
        </p:nvSpPr>
        <p:spPr>
          <a:xfrm>
            <a:off x="75414" y="565608"/>
            <a:ext cx="12047456" cy="6292392"/>
          </a:xfrm>
          <a:prstGeom prst="rect">
            <a:avLst/>
          </a:prstGeom>
          <a:noFill/>
          <a:ln>
            <a:noFill/>
          </a:ln>
        </p:spPr>
        <p:txBody>
          <a:bodyPr anchorCtr="0" anchor="t" bIns="45700" lIns="91425" spcFirstLastPara="1" rIns="91425" wrap="square" tIns="45700">
            <a:normAutofit/>
          </a:bodyPr>
          <a:lstStyle/>
          <a:p>
            <a:pPr indent="-406400" lvl="0" marL="457200" rtl="0" algn="just">
              <a:lnSpc>
                <a:spcPct val="90000"/>
              </a:lnSpc>
              <a:spcBef>
                <a:spcPts val="1000"/>
              </a:spcBef>
              <a:spcAft>
                <a:spcPts val="0"/>
              </a:spcAft>
              <a:buSzPts val="2800"/>
              <a:buChar char="•"/>
            </a:pPr>
            <a:r>
              <a:rPr lang="en-US"/>
              <a:t>The output (response) of a smoothing, linear spatial filter is simply the average of the pixels contained in the neighborhood of the filter mask. These filters sometimes are called averaging filters.</a:t>
            </a:r>
            <a:endParaRPr/>
          </a:p>
          <a:p>
            <a:pPr indent="-406400" lvl="0" marL="457200" rtl="0" algn="just">
              <a:lnSpc>
                <a:spcPct val="90000"/>
              </a:lnSpc>
              <a:spcBef>
                <a:spcPts val="1000"/>
              </a:spcBef>
              <a:spcAft>
                <a:spcPts val="0"/>
              </a:spcAft>
              <a:buSzPts val="2800"/>
              <a:buChar char="•"/>
            </a:pPr>
            <a:r>
              <a:rPr lang="en-US"/>
              <a:t>The idea behind smoothing filters is straightforward. </a:t>
            </a:r>
            <a:endParaRPr/>
          </a:p>
          <a:p>
            <a:pPr indent="-406400" lvl="0" marL="457200" rtl="0" algn="just">
              <a:lnSpc>
                <a:spcPct val="90000"/>
              </a:lnSpc>
              <a:spcBef>
                <a:spcPts val="1000"/>
              </a:spcBef>
              <a:spcAft>
                <a:spcPts val="0"/>
              </a:spcAft>
              <a:buSzPts val="2800"/>
              <a:buChar char="•"/>
            </a:pPr>
            <a:r>
              <a:rPr lang="en-US"/>
              <a:t>By replacing the value of every pixel in an image , the average of the intensity levels in the neighborhood is defined by the filter mask, this process results in an image with reduced “sharp” transitions in intensities.</a:t>
            </a:r>
            <a:endParaRPr/>
          </a:p>
          <a:p>
            <a:pPr indent="-406400" lvl="0" marL="457200" rtl="0" algn="just">
              <a:lnSpc>
                <a:spcPct val="90000"/>
              </a:lnSpc>
              <a:spcBef>
                <a:spcPts val="1000"/>
              </a:spcBef>
              <a:spcAft>
                <a:spcPts val="0"/>
              </a:spcAft>
              <a:buSzPts val="2800"/>
              <a:buChar char="•"/>
            </a:pPr>
            <a:r>
              <a:rPr lang="en-US"/>
              <a:t>Because random noise typically consists of sharp transitions in intensity levels, the most obvious application of smoothing is noise reduction. </a:t>
            </a:r>
            <a:endParaRPr/>
          </a:p>
          <a:p>
            <a:pPr indent="-406400" lvl="0" marL="457200" rtl="0" algn="just">
              <a:lnSpc>
                <a:spcPct val="90000"/>
              </a:lnSpc>
              <a:spcBef>
                <a:spcPts val="1000"/>
              </a:spcBef>
              <a:spcAft>
                <a:spcPts val="0"/>
              </a:spcAft>
              <a:buSzPts val="2800"/>
              <a:buChar char="•"/>
            </a:pPr>
            <a:r>
              <a:rPr lang="en-US"/>
              <a:t>However, edges (which almost always are desirable features of an image) also are characterized by sharp intensity transitions, so averaging filters have the undesirable side effect that they blur edges.</a:t>
            </a:r>
            <a:endParaRPr/>
          </a:p>
          <a:p>
            <a:pPr indent="-228600" lvl="0" marL="457200" rtl="0" algn="just">
              <a:lnSpc>
                <a:spcPct val="90000"/>
              </a:lnSpc>
              <a:spcBef>
                <a:spcPts val="1000"/>
              </a:spcBef>
              <a:spcAft>
                <a:spcPts val="0"/>
              </a:spcAft>
              <a:buSzPts val="2800"/>
              <a:buNone/>
            </a:pPr>
            <a:r>
              <a:t/>
            </a:r>
            <a:endParaRPr/>
          </a:p>
        </p:txBody>
      </p:sp>
      <p:sp>
        <p:nvSpPr>
          <p:cNvPr id="177" name="Google Shape;17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7"/>
          <p:cNvSpPr txBox="1"/>
          <p:nvPr>
            <p:ph type="title"/>
          </p:nvPr>
        </p:nvSpPr>
        <p:spPr>
          <a:xfrm>
            <a:off x="24352" y="0"/>
            <a:ext cx="7243713" cy="72838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en-US"/>
              <a:t>Order-statistic Non-Linear  filters</a:t>
            </a:r>
            <a:endParaRPr/>
          </a:p>
        </p:txBody>
      </p:sp>
      <p:sp>
        <p:nvSpPr>
          <p:cNvPr id="183" name="Google Shape;183;p17"/>
          <p:cNvSpPr txBox="1"/>
          <p:nvPr>
            <p:ph idx="1" type="body"/>
          </p:nvPr>
        </p:nvSpPr>
        <p:spPr>
          <a:xfrm>
            <a:off x="24353" y="728384"/>
            <a:ext cx="7545371" cy="6129616"/>
          </a:xfrm>
          <a:prstGeom prst="rect">
            <a:avLst/>
          </a:prstGeom>
          <a:noFill/>
          <a:ln>
            <a:noFill/>
          </a:ln>
        </p:spPr>
        <p:txBody>
          <a:bodyPr anchorCtr="0" anchor="t" bIns="45700" lIns="91425" spcFirstLastPara="1" rIns="91425" wrap="square" tIns="45700">
            <a:normAutofit lnSpcReduction="10000"/>
          </a:bodyPr>
          <a:lstStyle/>
          <a:p>
            <a:pPr indent="-406400" lvl="0" marL="457200" rtl="0" algn="just">
              <a:lnSpc>
                <a:spcPct val="90000"/>
              </a:lnSpc>
              <a:spcBef>
                <a:spcPts val="1000"/>
              </a:spcBef>
              <a:spcAft>
                <a:spcPts val="0"/>
              </a:spcAft>
              <a:buSzPts val="2800"/>
              <a:buChar char="•"/>
            </a:pPr>
            <a:r>
              <a:rPr lang="en-US"/>
              <a:t>Order-statistic filters are nonlinear spatial filters whose response is based on ordering (ranking) the pixels contained in the image area encompassed by the filter, and then replacing the value of the center pixel with the value determined by the ranking result.</a:t>
            </a:r>
            <a:endParaRPr/>
          </a:p>
          <a:p>
            <a:pPr indent="-406400" lvl="0" marL="457200" rtl="0" algn="just">
              <a:lnSpc>
                <a:spcPct val="90000"/>
              </a:lnSpc>
              <a:spcBef>
                <a:spcPts val="1000"/>
              </a:spcBef>
              <a:spcAft>
                <a:spcPts val="0"/>
              </a:spcAft>
              <a:buSzPts val="2800"/>
              <a:buChar char="•"/>
            </a:pPr>
            <a:r>
              <a:rPr lang="en-US"/>
              <a:t>The best-known filter in this category is the median filter, which, as its name implies, replaces the value of a pixel by the median of the intensity values in the neighborhood of that pixel.</a:t>
            </a:r>
            <a:endParaRPr/>
          </a:p>
          <a:p>
            <a:pPr indent="-406400" lvl="0" marL="457200" rtl="0" algn="just">
              <a:lnSpc>
                <a:spcPct val="90000"/>
              </a:lnSpc>
              <a:spcBef>
                <a:spcPts val="1000"/>
              </a:spcBef>
              <a:spcAft>
                <a:spcPts val="0"/>
              </a:spcAft>
              <a:buSzPts val="2800"/>
              <a:buChar char="•"/>
            </a:pPr>
            <a:r>
              <a:rPr lang="en-US"/>
              <a:t>Median filters are particularly effective in the presence of impulse noise, also called salt-and-pepper noise because of its appearance as white and black dots superimposed on an image.</a:t>
            </a:r>
            <a:endParaRPr/>
          </a:p>
        </p:txBody>
      </p:sp>
      <p:sp>
        <p:nvSpPr>
          <p:cNvPr id="184" name="Google Shape;18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5" name="Google Shape;185;p17"/>
          <p:cNvPicPr preferRelativeResize="0"/>
          <p:nvPr/>
        </p:nvPicPr>
        <p:blipFill rotWithShape="1">
          <a:blip r:embed="rId3">
            <a:alphaModFix/>
          </a:blip>
          <a:srcRect b="0" l="0" r="0" t="0"/>
          <a:stretch/>
        </p:blipFill>
        <p:spPr>
          <a:xfrm rot="-5400000">
            <a:off x="7550084" y="1342922"/>
            <a:ext cx="5184743" cy="450208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0" y="0"/>
            <a:ext cx="6485641" cy="8792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Sharpening Spatial Filters</a:t>
            </a:r>
            <a:endParaRPr/>
          </a:p>
        </p:txBody>
      </p:sp>
      <p:sp>
        <p:nvSpPr>
          <p:cNvPr id="191" name="Google Shape;191;p18"/>
          <p:cNvSpPr txBox="1"/>
          <p:nvPr>
            <p:ph idx="1" type="body"/>
          </p:nvPr>
        </p:nvSpPr>
        <p:spPr>
          <a:xfrm>
            <a:off x="0" y="754144"/>
            <a:ext cx="12192000" cy="6103856"/>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The principal objective of sharpening is to highlight transitions in intensity.</a:t>
            </a:r>
            <a:endParaRPr/>
          </a:p>
          <a:p>
            <a:pPr indent="-406400" lvl="0" marL="457200" rtl="0" algn="l">
              <a:lnSpc>
                <a:spcPct val="90000"/>
              </a:lnSpc>
              <a:spcBef>
                <a:spcPts val="1000"/>
              </a:spcBef>
              <a:spcAft>
                <a:spcPts val="0"/>
              </a:spcAft>
              <a:buSzPts val="2800"/>
              <a:buChar char="•"/>
            </a:pPr>
            <a:r>
              <a:rPr lang="en-US"/>
              <a:t>Uses:</a:t>
            </a:r>
            <a:endParaRPr/>
          </a:p>
          <a:p>
            <a:pPr indent="0" lvl="0" marL="50800" rtl="0" algn="l">
              <a:lnSpc>
                <a:spcPct val="90000"/>
              </a:lnSpc>
              <a:spcBef>
                <a:spcPts val="1000"/>
              </a:spcBef>
              <a:spcAft>
                <a:spcPts val="0"/>
              </a:spcAft>
              <a:buSzPts val="2800"/>
              <a:buNone/>
            </a:pPr>
            <a:r>
              <a:rPr lang="en-US"/>
              <a:t>1.Electronic printing </a:t>
            </a:r>
            <a:endParaRPr/>
          </a:p>
          <a:p>
            <a:pPr indent="0" lvl="0" marL="50800" rtl="0" algn="l">
              <a:lnSpc>
                <a:spcPct val="90000"/>
              </a:lnSpc>
              <a:spcBef>
                <a:spcPts val="1000"/>
              </a:spcBef>
              <a:spcAft>
                <a:spcPts val="0"/>
              </a:spcAft>
              <a:buSzPts val="2800"/>
              <a:buNone/>
            </a:pPr>
            <a:r>
              <a:rPr lang="en-US"/>
              <a:t>2.medical imaging</a:t>
            </a:r>
            <a:endParaRPr/>
          </a:p>
          <a:p>
            <a:pPr indent="0" lvl="0" marL="50800" rtl="0" algn="l">
              <a:lnSpc>
                <a:spcPct val="90000"/>
              </a:lnSpc>
              <a:spcBef>
                <a:spcPts val="1000"/>
              </a:spcBef>
              <a:spcAft>
                <a:spcPts val="0"/>
              </a:spcAft>
              <a:buSzPts val="2800"/>
              <a:buNone/>
            </a:pPr>
            <a:r>
              <a:rPr lang="en-US"/>
              <a:t>3.Industrial inspection </a:t>
            </a:r>
            <a:endParaRPr/>
          </a:p>
          <a:p>
            <a:pPr indent="0" lvl="0" marL="50800" rtl="0" algn="l">
              <a:lnSpc>
                <a:spcPct val="90000"/>
              </a:lnSpc>
              <a:spcBef>
                <a:spcPts val="1000"/>
              </a:spcBef>
              <a:spcAft>
                <a:spcPts val="0"/>
              </a:spcAft>
              <a:buSzPts val="2800"/>
              <a:buNone/>
            </a:pPr>
            <a:r>
              <a:rPr lang="en-US"/>
              <a:t>4.Autonomous guidance in military systems</a:t>
            </a:r>
            <a:endParaRPr/>
          </a:p>
          <a:p>
            <a:pPr indent="-406400" lvl="0" marL="457200" rtl="0" algn="just">
              <a:lnSpc>
                <a:spcPct val="90000"/>
              </a:lnSpc>
              <a:spcBef>
                <a:spcPts val="1000"/>
              </a:spcBef>
              <a:spcAft>
                <a:spcPts val="0"/>
              </a:spcAft>
              <a:buSzPts val="2800"/>
              <a:buChar char="•"/>
            </a:pPr>
            <a:r>
              <a:rPr lang="en-US"/>
              <a:t>Fundamentally, the strength of the response of a derivative operator is proportional to the degree of intensity in sharpening.</a:t>
            </a:r>
            <a:endParaRPr/>
          </a:p>
          <a:p>
            <a:pPr indent="-406400" lvl="0" marL="457200" rtl="0" algn="just">
              <a:lnSpc>
                <a:spcPct val="90000"/>
              </a:lnSpc>
              <a:spcBef>
                <a:spcPts val="1000"/>
              </a:spcBef>
              <a:spcAft>
                <a:spcPts val="0"/>
              </a:spcAft>
              <a:buSzPts val="2800"/>
              <a:buChar char="•"/>
            </a:pPr>
            <a:r>
              <a:rPr lang="en-US"/>
              <a:t>Thus, image differentiation enhances edges and other discontinuities (such as noise) and deemphasizes areas with slowly varying intensities.</a:t>
            </a:r>
            <a:endParaRPr/>
          </a:p>
        </p:txBody>
      </p:sp>
      <p:sp>
        <p:nvSpPr>
          <p:cNvPr id="192" name="Google Shape;19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txBox="1"/>
          <p:nvPr>
            <p:ph type="title"/>
          </p:nvPr>
        </p:nvSpPr>
        <p:spPr>
          <a:xfrm>
            <a:off x="0" y="-213"/>
            <a:ext cx="10515600" cy="68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en-US"/>
              <a:t>Combining Spatial Enhancement Methods </a:t>
            </a:r>
            <a:endParaRPr/>
          </a:p>
        </p:txBody>
      </p:sp>
      <p:sp>
        <p:nvSpPr>
          <p:cNvPr id="198" name="Google Shape;198;p19"/>
          <p:cNvSpPr txBox="1"/>
          <p:nvPr>
            <p:ph idx="1" type="body"/>
          </p:nvPr>
        </p:nvSpPr>
        <p:spPr>
          <a:xfrm>
            <a:off x="0" y="612742"/>
            <a:ext cx="8041064" cy="6245258"/>
          </a:xfrm>
          <a:prstGeom prst="rect">
            <a:avLst/>
          </a:prstGeom>
          <a:noFill/>
          <a:ln>
            <a:noFill/>
          </a:ln>
        </p:spPr>
        <p:txBody>
          <a:bodyPr anchorCtr="0" anchor="t" bIns="45700" lIns="91425" spcFirstLastPara="1" rIns="91425" wrap="square" tIns="45700">
            <a:normAutofit/>
          </a:bodyPr>
          <a:lstStyle/>
          <a:p>
            <a:pPr indent="-406400" lvl="0" marL="457200" rtl="0" algn="just">
              <a:lnSpc>
                <a:spcPct val="90000"/>
              </a:lnSpc>
              <a:spcBef>
                <a:spcPts val="1000"/>
              </a:spcBef>
              <a:spcAft>
                <a:spcPts val="0"/>
              </a:spcAft>
              <a:buSzPts val="2800"/>
              <a:buChar char="•"/>
            </a:pPr>
            <a:r>
              <a:rPr lang="en-US"/>
              <a:t>In this section we illustrate by means of an example how to combine several of the approaches developed thus far in this chapter to address a difficult image enhancement task.</a:t>
            </a:r>
            <a:endParaRPr/>
          </a:p>
          <a:p>
            <a:pPr indent="-406400" lvl="0" marL="457200" rtl="0" algn="just">
              <a:lnSpc>
                <a:spcPct val="90000"/>
              </a:lnSpc>
              <a:spcBef>
                <a:spcPts val="1000"/>
              </a:spcBef>
              <a:spcAft>
                <a:spcPts val="0"/>
              </a:spcAft>
              <a:buSzPts val="2800"/>
              <a:buChar char="•"/>
            </a:pPr>
            <a:r>
              <a:rPr lang="en-US"/>
              <a:t>With a few exceptions, like combining blurring with thresholding.</a:t>
            </a:r>
            <a:endParaRPr/>
          </a:p>
          <a:p>
            <a:pPr indent="-406400" lvl="0" marL="457200" rtl="0" algn="just">
              <a:lnSpc>
                <a:spcPct val="90000"/>
              </a:lnSpc>
              <a:spcBef>
                <a:spcPts val="1000"/>
              </a:spcBef>
              <a:spcAft>
                <a:spcPts val="0"/>
              </a:spcAft>
              <a:buSzPts val="2800"/>
              <a:buChar char="•"/>
            </a:pPr>
            <a:r>
              <a:rPr lang="en-US"/>
              <a:t>The image given below is a nuclear whole body bone scan, used to detect diseases such as bone infection and tumors.</a:t>
            </a:r>
            <a:endParaRPr/>
          </a:p>
          <a:p>
            <a:pPr indent="-406400" lvl="0" marL="457200" rtl="0" algn="just">
              <a:lnSpc>
                <a:spcPct val="90000"/>
              </a:lnSpc>
              <a:spcBef>
                <a:spcPts val="1000"/>
              </a:spcBef>
              <a:spcAft>
                <a:spcPts val="0"/>
              </a:spcAft>
              <a:buSzPts val="2800"/>
              <a:buChar char="•"/>
            </a:pPr>
            <a:r>
              <a:rPr lang="en-US"/>
              <a:t>Our objective is to enhance this image by sharpening it and by bringing out more of the skeletal detail. The narrow dynamic range of the intensity levels and high noise content make this image difficult to enhance.</a:t>
            </a:r>
            <a:endParaRPr/>
          </a:p>
        </p:txBody>
      </p:sp>
      <p:sp>
        <p:nvSpPr>
          <p:cNvPr id="199" name="Google Shape;19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 Laplacian filter of bone scan (a) (b) Sharpened | Chegg.com" id="200" name="Google Shape;200;p19"/>
          <p:cNvPicPr preferRelativeResize="0"/>
          <p:nvPr/>
        </p:nvPicPr>
        <p:blipFill rotWithShape="1">
          <a:blip r:embed="rId3">
            <a:alphaModFix/>
          </a:blip>
          <a:srcRect b="0" l="0" r="0" t="0"/>
          <a:stretch/>
        </p:blipFill>
        <p:spPr>
          <a:xfrm>
            <a:off x="8141499" y="1461155"/>
            <a:ext cx="3802260" cy="434575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type="title"/>
          </p:nvPr>
        </p:nvSpPr>
        <p:spPr>
          <a:xfrm flipH="1">
            <a:off x="84837" y="527901"/>
            <a:ext cx="6174561" cy="6226403"/>
          </a:xfrm>
          <a:prstGeom prst="rect">
            <a:avLst/>
          </a:prstGeom>
          <a:noFill/>
          <a:ln>
            <a:noFill/>
          </a:ln>
        </p:spPr>
        <p:txBody>
          <a:bodyPr anchorCtr="0" anchor="ctr" bIns="45700" lIns="91425" spcFirstLastPara="1" rIns="91425" wrap="square" tIns="45700">
            <a:noAutofit/>
          </a:bodyPr>
          <a:lstStyle/>
          <a:p>
            <a:pPr indent="0" lvl="0" marL="0" rtl="0" algn="just">
              <a:lnSpc>
                <a:spcPct val="90000"/>
              </a:lnSpc>
              <a:spcBef>
                <a:spcPts val="0"/>
              </a:spcBef>
              <a:spcAft>
                <a:spcPts val="0"/>
              </a:spcAft>
              <a:buSzPts val="4400"/>
              <a:buNone/>
            </a:pPr>
            <a:r>
              <a:rPr lang="en-US" sz="2800"/>
              <a:t>The strategy we will follow is to utilize the Laplacian to highlight fine detail, and the gradient to enhance prominent edges. For reasons that will be explained shortly, a smoothed version of the gradient image will be used to mask the Laplacian image (see Fig. 2.30 regarding masking). Finally, we will attempt to increase the dynamic range of the intensity levels by using an intensity transformation.</a:t>
            </a:r>
            <a:endParaRPr sz="2800"/>
          </a:p>
        </p:txBody>
      </p:sp>
      <p:sp>
        <p:nvSpPr>
          <p:cNvPr id="206" name="Google Shape;20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Chapter 3: Image Enhancement in the Spatial Domain - ppt download" id="207" name="Google Shape;207;p20"/>
          <p:cNvPicPr preferRelativeResize="0"/>
          <p:nvPr>
            <p:ph idx="1" type="body"/>
          </p:nvPr>
        </p:nvPicPr>
        <p:blipFill rotWithShape="1">
          <a:blip r:embed="rId3">
            <a:alphaModFix/>
          </a:blip>
          <a:srcRect b="0" l="0" r="0" t="0"/>
          <a:stretch/>
        </p:blipFill>
        <p:spPr>
          <a:xfrm>
            <a:off x="6353666" y="829559"/>
            <a:ext cx="5753496" cy="62264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latin typeface="Times New Roman"/>
                <a:ea typeface="Times New Roman"/>
                <a:cs typeface="Times New Roman"/>
                <a:sym typeface="Times New Roman"/>
              </a:rPr>
              <a:t>MODULE - 2</a:t>
            </a:r>
            <a:endParaRPr b="1">
              <a:latin typeface="Times New Roman"/>
              <a:ea typeface="Times New Roman"/>
              <a:cs typeface="Times New Roman"/>
              <a:sym typeface="Times New Roman"/>
            </a:endParaRPr>
          </a:p>
        </p:txBody>
      </p:sp>
      <p:sp>
        <p:nvSpPr>
          <p:cNvPr id="91" name="Google Shape;91;p3"/>
          <p:cNvSpPr txBox="1"/>
          <p:nvPr>
            <p:ph idx="1" type="subTitle"/>
          </p:nvPr>
        </p:nvSpPr>
        <p:spPr>
          <a:xfrm>
            <a:off x="1524000" y="3602038"/>
            <a:ext cx="9144000" cy="618270"/>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rPr b="1" lang="en-US">
                <a:latin typeface="Times New Roman"/>
                <a:ea typeface="Times New Roman"/>
                <a:cs typeface="Times New Roman"/>
                <a:sym typeface="Times New Roman"/>
              </a:rPr>
              <a:t>Image Enhancement and Restoration</a:t>
            </a:r>
            <a:endParaRPr b="1">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type="title"/>
          </p:nvPr>
        </p:nvSpPr>
        <p:spPr>
          <a:xfrm>
            <a:off x="1" y="136525"/>
            <a:ext cx="9219413" cy="75902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en-US"/>
              <a:t>Frequency Domain : Basics of Filtering in Frequency Domain</a:t>
            </a:r>
            <a:endParaRPr/>
          </a:p>
        </p:txBody>
      </p:sp>
      <p:sp>
        <p:nvSpPr>
          <p:cNvPr id="213" name="Google Shape;213;p21"/>
          <p:cNvSpPr txBox="1"/>
          <p:nvPr>
            <p:ph idx="1" type="body"/>
          </p:nvPr>
        </p:nvSpPr>
        <p:spPr>
          <a:xfrm>
            <a:off x="-94268" y="895546"/>
            <a:ext cx="12286268" cy="5962453"/>
          </a:xfrm>
          <a:prstGeom prst="rect">
            <a:avLst/>
          </a:prstGeom>
          <a:noFill/>
          <a:ln>
            <a:noFill/>
          </a:ln>
        </p:spPr>
        <p:txBody>
          <a:bodyPr anchorCtr="0" anchor="t" bIns="45700" lIns="91425" spcFirstLastPara="1" rIns="91425" wrap="square" tIns="45700">
            <a:normAutofit fontScale="92500" lnSpcReduction="10000"/>
          </a:bodyPr>
          <a:lstStyle/>
          <a:p>
            <a:pPr indent="-406400" lvl="0" marL="457200" rtl="0" algn="l">
              <a:lnSpc>
                <a:spcPct val="90000"/>
              </a:lnSpc>
              <a:spcBef>
                <a:spcPts val="1000"/>
              </a:spcBef>
              <a:spcAft>
                <a:spcPts val="0"/>
              </a:spcAft>
              <a:buSzPct val="108108"/>
              <a:buChar char="•"/>
            </a:pPr>
            <a:r>
              <a:rPr lang="en-US"/>
              <a:t>The material in the previous two sections can be summarized as follows:</a:t>
            </a:r>
            <a:endParaRPr/>
          </a:p>
          <a:p>
            <a:pPr indent="-406400" lvl="0" marL="457200" rtl="0" algn="l">
              <a:lnSpc>
                <a:spcPct val="90000"/>
              </a:lnSpc>
              <a:spcBef>
                <a:spcPts val="1000"/>
              </a:spcBef>
              <a:spcAft>
                <a:spcPts val="0"/>
              </a:spcAft>
              <a:buSzPct val="108108"/>
              <a:buChar char="•"/>
            </a:pPr>
            <a:r>
              <a:rPr lang="en-US"/>
              <a:t> 1. Given an input image (x, y) of size M*N, obtain the padding parameters P and Q from Eqs.Typically, we select P=2M and Q=2N.</a:t>
            </a:r>
            <a:endParaRPr/>
          </a:p>
          <a:p>
            <a:pPr indent="-228600" lvl="0" marL="457200" rtl="0" algn="l">
              <a:lnSpc>
                <a:spcPct val="90000"/>
              </a:lnSpc>
              <a:spcBef>
                <a:spcPts val="1000"/>
              </a:spcBef>
              <a:spcAft>
                <a:spcPts val="0"/>
              </a:spcAft>
              <a:buSzPct val="108108"/>
              <a:buNone/>
            </a:pPr>
            <a:r>
              <a:t/>
            </a:r>
            <a:endParaRPr/>
          </a:p>
          <a:p>
            <a:pPr indent="-406400" lvl="0" marL="457200" rtl="0" algn="l">
              <a:lnSpc>
                <a:spcPct val="90000"/>
              </a:lnSpc>
              <a:spcBef>
                <a:spcPts val="1000"/>
              </a:spcBef>
              <a:spcAft>
                <a:spcPts val="0"/>
              </a:spcAft>
              <a:buSzPct val="108108"/>
              <a:buChar char="•"/>
            </a:pPr>
            <a:r>
              <a:rPr lang="en-US"/>
              <a:t>2. Form a padded image,fp(x,y) of size P*Q  by appending the necessary number of zeros to f(x, y). </a:t>
            </a:r>
            <a:endParaRPr/>
          </a:p>
          <a:p>
            <a:pPr indent="-406400" lvl="0" marL="457200" rtl="0" algn="l">
              <a:lnSpc>
                <a:spcPct val="90000"/>
              </a:lnSpc>
              <a:spcBef>
                <a:spcPts val="1000"/>
              </a:spcBef>
              <a:spcAft>
                <a:spcPts val="0"/>
              </a:spcAft>
              <a:buSzPct val="108108"/>
              <a:buChar char="•"/>
            </a:pPr>
            <a:r>
              <a:rPr lang="en-US"/>
              <a:t>3. Multiply fp(x,y) by (-1)x+y  to center its transform. </a:t>
            </a:r>
            <a:endParaRPr/>
          </a:p>
          <a:p>
            <a:pPr indent="-406400" lvl="0" marL="457200" rtl="0" algn="l">
              <a:lnSpc>
                <a:spcPct val="90000"/>
              </a:lnSpc>
              <a:spcBef>
                <a:spcPts val="1000"/>
              </a:spcBef>
              <a:spcAft>
                <a:spcPts val="0"/>
              </a:spcAft>
              <a:buSzPct val="108108"/>
              <a:buChar char="•"/>
            </a:pPr>
            <a:r>
              <a:rPr lang="en-US"/>
              <a:t>4. Compute the DFT, (u, v), of the image from step 3. </a:t>
            </a:r>
            <a:endParaRPr/>
          </a:p>
          <a:p>
            <a:pPr indent="-406400" lvl="0" marL="457200" rtl="0" algn="l">
              <a:lnSpc>
                <a:spcPct val="90000"/>
              </a:lnSpc>
              <a:spcBef>
                <a:spcPts val="1000"/>
              </a:spcBef>
              <a:spcAft>
                <a:spcPts val="0"/>
              </a:spcAft>
              <a:buSzPct val="108108"/>
              <a:buChar char="•"/>
            </a:pPr>
            <a:r>
              <a:rPr lang="en-US"/>
              <a:t>5. Generate a real, symmetric filter function, H(u, v), of size with center at coordinates (P 2, Q 2).† Form the product using array multiplication; that is, </a:t>
            </a:r>
            <a:endParaRPr/>
          </a:p>
          <a:p>
            <a:pPr indent="-406400" lvl="0" marL="457200" rtl="0" algn="l">
              <a:lnSpc>
                <a:spcPct val="90000"/>
              </a:lnSpc>
              <a:spcBef>
                <a:spcPts val="1000"/>
              </a:spcBef>
              <a:spcAft>
                <a:spcPts val="0"/>
              </a:spcAft>
              <a:buSzPct val="108108"/>
              <a:buChar char="•"/>
            </a:pPr>
            <a:r>
              <a:rPr lang="en-US"/>
              <a:t>6. Obtain the processed image: where the real part is selected in order to ignore parasitic complex components resulting from computational inaccuracies, and the subscript p indicates that we are dealing with padded arrays. </a:t>
            </a:r>
            <a:endParaRPr/>
          </a:p>
          <a:p>
            <a:pPr indent="-406400" lvl="0" marL="457200" rtl="0" algn="l">
              <a:lnSpc>
                <a:spcPct val="90000"/>
              </a:lnSpc>
              <a:spcBef>
                <a:spcPts val="1000"/>
              </a:spcBef>
              <a:spcAft>
                <a:spcPts val="0"/>
              </a:spcAft>
              <a:buSzPct val="108108"/>
              <a:buChar char="•"/>
            </a:pPr>
            <a:r>
              <a:rPr lang="en-US"/>
              <a:t>7. Obtain the final processed result, (x, y), by extracting the region</a:t>
            </a:r>
            <a:endParaRPr/>
          </a:p>
        </p:txBody>
      </p:sp>
      <p:sp>
        <p:nvSpPr>
          <p:cNvPr id="214" name="Google Shape;2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2"/>
          <p:cNvSpPr txBox="1"/>
          <p:nvPr>
            <p:ph idx="1" type="body"/>
          </p:nvPr>
        </p:nvSpPr>
        <p:spPr>
          <a:xfrm>
            <a:off x="0" y="688157"/>
            <a:ext cx="12283126" cy="6033318"/>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gp(x, y) = Ereal C-1 [G(u, v)]D F(-1)x+y</a:t>
            </a:r>
            <a:endParaRPr/>
          </a:p>
          <a:p>
            <a:pPr indent="-406400" lvl="0" marL="457200" rtl="0" algn="just">
              <a:lnSpc>
                <a:spcPct val="90000"/>
              </a:lnSpc>
              <a:spcBef>
                <a:spcPts val="1000"/>
              </a:spcBef>
              <a:spcAft>
                <a:spcPts val="0"/>
              </a:spcAft>
              <a:buSzPts val="2800"/>
              <a:buChar char="•"/>
            </a:pPr>
            <a:r>
              <a:rPr lang="en-US"/>
              <a:t>Filtering in the frequency domain consists of modifying the Fourier transform of an image and then computing the inverse transform to obtain the processed result. Thus, given a digital image, (x, y), of size the basic filtering equation in which we are interested has the form</a:t>
            </a:r>
            <a:endParaRPr/>
          </a:p>
          <a:p>
            <a:pPr indent="-406400" lvl="0" marL="457200" rtl="0" algn="l">
              <a:lnSpc>
                <a:spcPct val="90000"/>
              </a:lnSpc>
              <a:spcBef>
                <a:spcPts val="1000"/>
              </a:spcBef>
              <a:spcAft>
                <a:spcPts val="0"/>
              </a:spcAft>
              <a:buSzPts val="2800"/>
              <a:buChar char="•"/>
            </a:pPr>
            <a:r>
              <a:rPr lang="en-US"/>
              <a:t>g(x, y) = -1 [H(u, v)F(u, v)] </a:t>
            </a:r>
            <a:endParaRPr/>
          </a:p>
          <a:p>
            <a:pPr indent="-228600" lvl="0" marL="457200" rtl="0" algn="l">
              <a:lnSpc>
                <a:spcPct val="90000"/>
              </a:lnSpc>
              <a:spcBef>
                <a:spcPts val="1000"/>
              </a:spcBef>
              <a:spcAft>
                <a:spcPts val="0"/>
              </a:spcAft>
              <a:buSzPts val="2800"/>
              <a:buNone/>
            </a:pPr>
            <a:r>
              <a:t/>
            </a:r>
            <a:endParaRPr/>
          </a:p>
        </p:txBody>
      </p:sp>
      <p:sp>
        <p:nvSpPr>
          <p:cNvPr id="220" name="Google Shape;22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3"/>
          <p:cNvSpPr txBox="1"/>
          <p:nvPr>
            <p:ph type="title"/>
          </p:nvPr>
        </p:nvSpPr>
        <p:spPr>
          <a:xfrm>
            <a:off x="0" y="18255"/>
            <a:ext cx="10515600" cy="8207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Image Smoothing and Image Sharpening</a:t>
            </a:r>
            <a:endParaRPr/>
          </a:p>
        </p:txBody>
      </p:sp>
      <p:sp>
        <p:nvSpPr>
          <p:cNvPr id="226" name="Google Shape;226;p23"/>
          <p:cNvSpPr txBox="1"/>
          <p:nvPr>
            <p:ph idx="1" type="body"/>
          </p:nvPr>
        </p:nvSpPr>
        <p:spPr>
          <a:xfrm>
            <a:off x="0" y="838986"/>
            <a:ext cx="12192000" cy="6000759"/>
          </a:xfrm>
          <a:prstGeom prst="rect">
            <a:avLst/>
          </a:prstGeom>
          <a:noFill/>
          <a:ln>
            <a:noFill/>
          </a:ln>
        </p:spPr>
        <p:txBody>
          <a:bodyPr anchorCtr="0" anchor="t" bIns="45700" lIns="91425" spcFirstLastPara="1" rIns="91425" wrap="square" tIns="45700">
            <a:normAutofit/>
          </a:bodyPr>
          <a:lstStyle/>
          <a:p>
            <a:pPr indent="-406400" lvl="0" marL="457200" rtl="0" algn="just">
              <a:lnSpc>
                <a:spcPct val="90000"/>
              </a:lnSpc>
              <a:spcBef>
                <a:spcPts val="1000"/>
              </a:spcBef>
              <a:spcAft>
                <a:spcPts val="0"/>
              </a:spcAft>
              <a:buSzPts val="2800"/>
              <a:buChar char="•"/>
            </a:pPr>
            <a:r>
              <a:rPr lang="en-US"/>
              <a:t>We begin with lowpass filters. Edges and other sharp intensity transitions (such as noise) in an image contribute significantly to the high frequency content of its Fourier transform.</a:t>
            </a:r>
            <a:endParaRPr/>
          </a:p>
          <a:p>
            <a:pPr indent="-406400" lvl="0" marL="457200" rtl="0" algn="just">
              <a:lnSpc>
                <a:spcPct val="90000"/>
              </a:lnSpc>
              <a:spcBef>
                <a:spcPts val="1000"/>
              </a:spcBef>
              <a:spcAft>
                <a:spcPts val="0"/>
              </a:spcAft>
              <a:buSzPts val="2800"/>
              <a:buChar char="•"/>
            </a:pPr>
            <a:r>
              <a:rPr lang="en-US"/>
              <a:t>Hence, smoothing (blurring) is achieved in the frequency domain by high-frequency attenuation; that is, by lowpass filtering.</a:t>
            </a:r>
            <a:endParaRPr/>
          </a:p>
          <a:p>
            <a:pPr indent="-406400" lvl="0" marL="457200" rtl="0" algn="just">
              <a:lnSpc>
                <a:spcPct val="90000"/>
              </a:lnSpc>
              <a:spcBef>
                <a:spcPts val="1000"/>
              </a:spcBef>
              <a:spcAft>
                <a:spcPts val="0"/>
              </a:spcAft>
              <a:buSzPts val="2800"/>
              <a:buChar char="•"/>
            </a:pPr>
            <a:r>
              <a:rPr lang="en-US"/>
              <a:t>we consider three types of lowpass filters: ideal, Butterworth, and Gaussian.</a:t>
            </a:r>
            <a:endParaRPr/>
          </a:p>
          <a:p>
            <a:pPr indent="-406400" lvl="0" marL="457200" rtl="0" algn="just">
              <a:lnSpc>
                <a:spcPct val="90000"/>
              </a:lnSpc>
              <a:spcBef>
                <a:spcPts val="1000"/>
              </a:spcBef>
              <a:spcAft>
                <a:spcPts val="0"/>
              </a:spcAft>
              <a:buSzPts val="2800"/>
              <a:buChar char="•"/>
            </a:pPr>
            <a:r>
              <a:rPr lang="en-US"/>
              <a:t> These three categories cover the range from very sharp (ideal) to very smooth (Gaussian) filtering. The Butterworth filter has a parameter called the filter order. </a:t>
            </a:r>
            <a:endParaRPr/>
          </a:p>
          <a:p>
            <a:pPr indent="-406400" lvl="0" marL="457200" rtl="0" algn="just">
              <a:lnSpc>
                <a:spcPct val="90000"/>
              </a:lnSpc>
              <a:spcBef>
                <a:spcPts val="1000"/>
              </a:spcBef>
              <a:spcAft>
                <a:spcPts val="0"/>
              </a:spcAft>
              <a:buSzPts val="2800"/>
              <a:buChar char="•"/>
            </a:pPr>
            <a:r>
              <a:rPr lang="en-US"/>
              <a:t>so all filter functions, (u, v), are understood to be discrete functions of size that is, the discrete frequency variables are in the range</a:t>
            </a:r>
            <a:endParaRPr/>
          </a:p>
          <a:p>
            <a:pPr indent="-406400" lvl="0" marL="457200" rtl="0" algn="just">
              <a:lnSpc>
                <a:spcPct val="90000"/>
              </a:lnSpc>
              <a:spcBef>
                <a:spcPts val="1000"/>
              </a:spcBef>
              <a:spcAft>
                <a:spcPts val="0"/>
              </a:spcAft>
              <a:buSzPts val="2800"/>
              <a:buChar char="•"/>
            </a:pPr>
            <a:r>
              <a:rPr lang="en-US"/>
              <a:t>u = 0, 1, 2, Á , P - 1 v = 0, 1, 2, Á , Q - 1.</a:t>
            </a:r>
            <a:endParaRPr/>
          </a:p>
        </p:txBody>
      </p:sp>
      <p:sp>
        <p:nvSpPr>
          <p:cNvPr id="227" name="Google Shape;22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4"/>
          <p:cNvSpPr txBox="1"/>
          <p:nvPr>
            <p:ph idx="1" type="body"/>
          </p:nvPr>
        </p:nvSpPr>
        <p:spPr>
          <a:xfrm>
            <a:off x="265475" y="0"/>
            <a:ext cx="7861955" cy="6787299"/>
          </a:xfrm>
          <a:prstGeom prst="rect">
            <a:avLst/>
          </a:prstGeom>
          <a:noFill/>
          <a:ln>
            <a:noFill/>
          </a:ln>
        </p:spPr>
        <p:txBody>
          <a:bodyPr anchorCtr="0" anchor="t" bIns="45700" lIns="91425" spcFirstLastPara="1" rIns="91425" wrap="square" tIns="45700">
            <a:normAutofit/>
          </a:bodyPr>
          <a:lstStyle/>
          <a:p>
            <a:pPr indent="0" lvl="0" marL="50800" rtl="0" algn="just">
              <a:lnSpc>
                <a:spcPct val="90000"/>
              </a:lnSpc>
              <a:spcBef>
                <a:spcPts val="1000"/>
              </a:spcBef>
              <a:spcAft>
                <a:spcPts val="0"/>
              </a:spcAft>
              <a:buSzPts val="2800"/>
              <a:buNone/>
            </a:pPr>
            <a:r>
              <a:rPr b="1" i="0" lang="en-US" u="none" strike="noStrike">
                <a:latin typeface="Times"/>
                <a:ea typeface="Times"/>
                <a:cs typeface="Times"/>
                <a:sym typeface="Times"/>
              </a:rPr>
              <a:t>Image Sharpening: </a:t>
            </a:r>
            <a:endParaRPr/>
          </a:p>
          <a:p>
            <a:pPr indent="-406400" lvl="0" marL="457200" rtl="0" algn="just">
              <a:lnSpc>
                <a:spcPct val="90000"/>
              </a:lnSpc>
              <a:spcBef>
                <a:spcPts val="1000"/>
              </a:spcBef>
              <a:spcAft>
                <a:spcPts val="0"/>
              </a:spcAft>
              <a:buSzPts val="2800"/>
              <a:buChar char="•"/>
            </a:pPr>
            <a:r>
              <a:rPr b="0" i="0" lang="en-US" sz="1800" u="none" strike="noStrike">
                <a:latin typeface="Times"/>
                <a:ea typeface="Times"/>
                <a:cs typeface="Times"/>
                <a:sym typeface="Times"/>
              </a:rPr>
              <a:t>Edges and other abrupt changes in intensities are associated with high-frequency components, image sharpening can be achieved in the frequency domain by high pass filtering, which attenuates the low-frequency components without disturbing high-frequency information in the Fourier transform.</a:t>
            </a:r>
            <a:endParaRPr/>
          </a:p>
          <a:p>
            <a:pPr indent="-406400" lvl="0" marL="457200" rtl="0" algn="just">
              <a:lnSpc>
                <a:spcPct val="90000"/>
              </a:lnSpc>
              <a:spcBef>
                <a:spcPts val="1000"/>
              </a:spcBef>
              <a:spcAft>
                <a:spcPts val="0"/>
              </a:spcAft>
              <a:buSzPts val="2800"/>
              <a:buChar char="•"/>
            </a:pPr>
            <a:r>
              <a:rPr b="0" i="0" lang="en-US" sz="1800" u="none" strike="noStrike">
                <a:latin typeface="Times"/>
                <a:ea typeface="Times"/>
                <a:cs typeface="Times"/>
                <a:sym typeface="Times"/>
              </a:rPr>
              <a:t>Results of high pass filtering the image in Fig. 4.41(a) using an IHPF with </a:t>
            </a:r>
            <a:r>
              <a:rPr b="0" i="0" lang="en-US" sz="1800" u="none" strike="noStrike">
                <a:latin typeface="Arial"/>
                <a:ea typeface="Arial"/>
                <a:cs typeface="Arial"/>
                <a:sym typeface="Arial"/>
              </a:rPr>
              <a:t>D</a:t>
            </a:r>
            <a:r>
              <a:rPr b="0" i="0" lang="en-US" sz="1800" u="none" strike="noStrike">
                <a:latin typeface="Times"/>
                <a:ea typeface="Times"/>
                <a:cs typeface="Times"/>
                <a:sym typeface="Times"/>
              </a:rPr>
              <a:t>0 </a:t>
            </a:r>
            <a:r>
              <a:rPr b="0" i="0" lang="en-US" sz="1800" u="none" strike="noStrike">
                <a:latin typeface="Arial"/>
                <a:ea typeface="Arial"/>
                <a:cs typeface="Arial"/>
                <a:sym typeface="Arial"/>
              </a:rPr>
              <a:t>= </a:t>
            </a:r>
            <a:r>
              <a:rPr b="0" i="0" lang="en-US" sz="1800" u="none" strike="noStrike">
                <a:latin typeface="Times"/>
                <a:ea typeface="Times"/>
                <a:cs typeface="Times"/>
                <a:sym typeface="Times"/>
              </a:rPr>
              <a:t>30, 60, and 160.</a:t>
            </a:r>
            <a:endParaRPr/>
          </a:p>
          <a:p>
            <a:pPr indent="-228600" lvl="0" marL="457200" rtl="0" algn="just">
              <a:lnSpc>
                <a:spcPct val="90000"/>
              </a:lnSpc>
              <a:spcBef>
                <a:spcPts val="1000"/>
              </a:spcBef>
              <a:spcAft>
                <a:spcPts val="0"/>
              </a:spcAft>
              <a:buSzPts val="2800"/>
              <a:buNone/>
            </a:pPr>
            <a:r>
              <a:t/>
            </a:r>
            <a:endParaRPr sz="1800">
              <a:latin typeface="Times"/>
              <a:ea typeface="Times"/>
              <a:cs typeface="Times"/>
              <a:sym typeface="Times"/>
            </a:endParaRPr>
          </a:p>
          <a:p>
            <a:pPr indent="-228600" lvl="0" marL="457200" rtl="0" algn="just">
              <a:lnSpc>
                <a:spcPct val="90000"/>
              </a:lnSpc>
              <a:spcBef>
                <a:spcPts val="1000"/>
              </a:spcBef>
              <a:spcAft>
                <a:spcPts val="0"/>
              </a:spcAft>
              <a:buSzPts val="2800"/>
              <a:buNone/>
            </a:pPr>
            <a:r>
              <a:t/>
            </a:r>
            <a:endParaRPr/>
          </a:p>
        </p:txBody>
      </p:sp>
      <p:sp>
        <p:nvSpPr>
          <p:cNvPr id="233" name="Google Shape;23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4.8 Image Smoothing Using Frequency Domain Filters - PDF Free Download" id="234" name="Google Shape;234;p24"/>
          <p:cNvPicPr preferRelativeResize="0"/>
          <p:nvPr/>
        </p:nvPicPr>
        <p:blipFill rotWithShape="1">
          <a:blip r:embed="rId3">
            <a:alphaModFix/>
          </a:blip>
          <a:srcRect b="0" l="0" r="0" t="0"/>
          <a:stretch/>
        </p:blipFill>
        <p:spPr>
          <a:xfrm>
            <a:off x="8288487" y="848413"/>
            <a:ext cx="3461300" cy="5873062"/>
          </a:xfrm>
          <a:prstGeom prst="rect">
            <a:avLst/>
          </a:prstGeom>
          <a:noFill/>
          <a:ln>
            <a:noFill/>
          </a:ln>
        </p:spPr>
      </p:pic>
      <p:pic>
        <p:nvPicPr>
          <p:cNvPr descr="Gaussian Lowpass Filters The form of Gaussian lowpass filters (GLPFs) in  two dimensions is given by , (4.8-6) where ( , ) Duv is" id="235" name="Google Shape;235;p24"/>
          <p:cNvPicPr preferRelativeResize="0"/>
          <p:nvPr/>
        </p:nvPicPr>
        <p:blipFill rotWithShape="1">
          <a:blip r:embed="rId4">
            <a:alphaModFix/>
          </a:blip>
          <a:srcRect b="0" l="0" r="0" t="0"/>
          <a:stretch/>
        </p:blipFill>
        <p:spPr>
          <a:xfrm>
            <a:off x="1085607" y="2842865"/>
            <a:ext cx="5830525" cy="257026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5"/>
          <p:cNvSpPr txBox="1"/>
          <p:nvPr>
            <p:ph type="title"/>
          </p:nvPr>
        </p:nvSpPr>
        <p:spPr>
          <a:xfrm>
            <a:off x="112336" y="136525"/>
            <a:ext cx="9088225" cy="82955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en-US"/>
              <a:t>selective filtering</a:t>
            </a:r>
            <a:br>
              <a:rPr lang="en-US"/>
            </a:br>
            <a:endParaRPr/>
          </a:p>
        </p:txBody>
      </p:sp>
      <p:sp>
        <p:nvSpPr>
          <p:cNvPr id="241" name="Google Shape;241;p25"/>
          <p:cNvSpPr txBox="1"/>
          <p:nvPr>
            <p:ph idx="1" type="body"/>
          </p:nvPr>
        </p:nvSpPr>
        <p:spPr>
          <a:xfrm>
            <a:off x="112336" y="735290"/>
            <a:ext cx="11967328" cy="5986185"/>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b="0" i="0" lang="en-US" sz="2400" u="none" strike="noStrike">
                <a:latin typeface="Times"/>
                <a:ea typeface="Times"/>
                <a:cs typeface="Times"/>
                <a:sym typeface="Times"/>
              </a:rPr>
              <a:t>There are applications in which it is of interest to process specific bands of frequencies or small regions of the frequency rectangle. Filters in the first category are called </a:t>
            </a:r>
            <a:r>
              <a:rPr b="0" i="1" lang="en-US" sz="2400" u="none" strike="noStrike">
                <a:latin typeface="Times"/>
                <a:ea typeface="Times"/>
                <a:cs typeface="Times"/>
                <a:sym typeface="Times"/>
              </a:rPr>
              <a:t>band reject </a:t>
            </a:r>
            <a:r>
              <a:rPr b="0" i="0" lang="en-US" sz="2400" u="none" strike="noStrike">
                <a:latin typeface="Times"/>
                <a:ea typeface="Times"/>
                <a:cs typeface="Times"/>
                <a:sym typeface="Times"/>
              </a:rPr>
              <a:t>or </a:t>
            </a:r>
            <a:r>
              <a:rPr b="0" i="1" lang="en-US" sz="2400" u="none" strike="noStrike">
                <a:latin typeface="Times"/>
                <a:ea typeface="Times"/>
                <a:cs typeface="Times"/>
                <a:sym typeface="Times"/>
              </a:rPr>
              <a:t>bandpass filters</a:t>
            </a:r>
            <a:r>
              <a:rPr b="0" i="0" lang="en-US" sz="2400" u="none" strike="noStrike">
                <a:latin typeface="Times"/>
                <a:ea typeface="Times"/>
                <a:cs typeface="Times"/>
                <a:sym typeface="Times"/>
              </a:rPr>
              <a:t>, respectively.</a:t>
            </a:r>
            <a:endParaRPr/>
          </a:p>
          <a:p>
            <a:pPr indent="-406400" lvl="0" marL="457200" rtl="0" algn="l">
              <a:lnSpc>
                <a:spcPct val="90000"/>
              </a:lnSpc>
              <a:spcBef>
                <a:spcPts val="1000"/>
              </a:spcBef>
              <a:spcAft>
                <a:spcPts val="0"/>
              </a:spcAft>
              <a:buSzPts val="2800"/>
              <a:buChar char="•"/>
            </a:pPr>
            <a:r>
              <a:rPr b="0" i="0" lang="en-US" sz="2400" u="none" strike="noStrike">
                <a:latin typeface="Times"/>
                <a:ea typeface="Times"/>
                <a:cs typeface="Times"/>
                <a:sym typeface="Times"/>
              </a:rPr>
              <a:t>Filters in the second category are called </a:t>
            </a:r>
            <a:r>
              <a:rPr b="0" i="1" lang="en-US" sz="2400" u="none" strike="noStrike">
                <a:latin typeface="Times"/>
                <a:ea typeface="Times"/>
                <a:cs typeface="Times"/>
                <a:sym typeface="Times"/>
              </a:rPr>
              <a:t>notch filters</a:t>
            </a:r>
            <a:r>
              <a:rPr b="0" i="0" lang="en-US" sz="2400" u="none" strike="noStrike">
                <a:latin typeface="Times"/>
                <a:ea typeface="Times"/>
                <a:cs typeface="Times"/>
                <a:sym typeface="Times"/>
              </a:rPr>
              <a:t>.</a:t>
            </a:r>
            <a:endParaRPr/>
          </a:p>
          <a:p>
            <a:pPr indent="-228600" lvl="0" marL="457200" rtl="0" algn="l">
              <a:lnSpc>
                <a:spcPct val="90000"/>
              </a:lnSpc>
              <a:spcBef>
                <a:spcPts val="1000"/>
              </a:spcBef>
              <a:spcAft>
                <a:spcPts val="0"/>
              </a:spcAft>
              <a:buSzPts val="2800"/>
              <a:buNone/>
            </a:pPr>
            <a:r>
              <a:t/>
            </a:r>
            <a:endParaRPr b="0" i="0" sz="2400" u="none" strike="noStrike">
              <a:latin typeface="Times"/>
              <a:ea typeface="Times"/>
              <a:cs typeface="Times"/>
              <a:sym typeface="Times"/>
            </a:endParaRPr>
          </a:p>
          <a:p>
            <a:pPr indent="-406400" lvl="0" marL="457200" rtl="0" algn="just">
              <a:lnSpc>
                <a:spcPct val="90000"/>
              </a:lnSpc>
              <a:spcBef>
                <a:spcPts val="1000"/>
              </a:spcBef>
              <a:spcAft>
                <a:spcPts val="0"/>
              </a:spcAft>
              <a:buSzPts val="2800"/>
              <a:buChar char="•"/>
            </a:pPr>
            <a:r>
              <a:rPr b="0" i="0" lang="en-US" sz="2400" u="none" strike="noStrike">
                <a:latin typeface="Times"/>
                <a:ea typeface="Times"/>
                <a:cs typeface="Times"/>
                <a:sym typeface="Times"/>
              </a:rPr>
              <a:t>These types of filters are easy to construct using the concepts from the previous two sections. Table 4.6 shows expressions for ideal, Butterworth, and Gaussian band reject filters, where </a:t>
            </a:r>
            <a:r>
              <a:rPr b="0" i="1" lang="en-US" sz="2400" u="none" strike="noStrike">
                <a:latin typeface="Times"/>
                <a:ea typeface="Times"/>
                <a:cs typeface="Times"/>
                <a:sym typeface="Times"/>
              </a:rPr>
              <a:t>D </a:t>
            </a:r>
            <a:r>
              <a:rPr b="0" i="0" lang="en-US" sz="2400" u="none" strike="noStrike">
                <a:latin typeface="Times"/>
                <a:ea typeface="Times"/>
                <a:cs typeface="Times"/>
                <a:sym typeface="Times"/>
              </a:rPr>
              <a:t>is the distance from the center of the frequency rectangle, as given in Eq. (4.8-2), is the radial center of the band, and </a:t>
            </a:r>
            <a:r>
              <a:rPr b="0" i="1" lang="en-US" sz="2400" u="none" strike="noStrike">
                <a:latin typeface="Times"/>
                <a:ea typeface="Times"/>
                <a:cs typeface="Times"/>
                <a:sym typeface="Times"/>
              </a:rPr>
              <a:t>W </a:t>
            </a:r>
            <a:r>
              <a:rPr b="0" i="0" lang="en-US" sz="2400" u="none" strike="noStrike">
                <a:latin typeface="Times"/>
                <a:ea typeface="Times"/>
                <a:cs typeface="Times"/>
                <a:sym typeface="Times"/>
              </a:rPr>
              <a:t>is the width of the band. Figure 4.63(a) shows a Gaussian band reject</a:t>
            </a:r>
            <a:r>
              <a:rPr lang="en-US" sz="2400">
                <a:latin typeface="Times"/>
                <a:ea typeface="Times"/>
                <a:cs typeface="Times"/>
                <a:sym typeface="Times"/>
              </a:rPr>
              <a:t> </a:t>
            </a:r>
            <a:r>
              <a:rPr b="0" i="0" lang="en-US" sz="2400" u="none" strike="noStrike">
                <a:latin typeface="Times"/>
                <a:ea typeface="Times"/>
                <a:cs typeface="Times"/>
                <a:sym typeface="Times"/>
              </a:rPr>
              <a:t>filter in image form, where black is 0 and white is 1.</a:t>
            </a:r>
            <a:endParaRPr/>
          </a:p>
          <a:p>
            <a:pPr indent="-228600" lvl="0" marL="457200" rtl="0" algn="just">
              <a:lnSpc>
                <a:spcPct val="90000"/>
              </a:lnSpc>
              <a:spcBef>
                <a:spcPts val="1000"/>
              </a:spcBef>
              <a:spcAft>
                <a:spcPts val="0"/>
              </a:spcAft>
              <a:buSzPts val="2800"/>
              <a:buNone/>
            </a:pPr>
            <a:r>
              <a:t/>
            </a:r>
            <a:endParaRPr b="0" i="0" sz="2400" u="none" strike="noStrike">
              <a:latin typeface="Times"/>
              <a:ea typeface="Times"/>
              <a:cs typeface="Times"/>
              <a:sym typeface="Times"/>
            </a:endParaRPr>
          </a:p>
          <a:p>
            <a:pPr indent="0" lvl="0" marL="50800" rtl="0" algn="l">
              <a:lnSpc>
                <a:spcPct val="90000"/>
              </a:lnSpc>
              <a:spcBef>
                <a:spcPts val="1000"/>
              </a:spcBef>
              <a:spcAft>
                <a:spcPts val="0"/>
              </a:spcAft>
              <a:buSzPts val="2800"/>
              <a:buNone/>
            </a:pPr>
            <a:r>
              <a:t/>
            </a:r>
            <a:endParaRPr/>
          </a:p>
        </p:txBody>
      </p:sp>
      <p:sp>
        <p:nvSpPr>
          <p:cNvPr id="242" name="Google Shape;24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txBox="1"/>
          <p:nvPr>
            <p:ph type="title"/>
          </p:nvPr>
        </p:nvSpPr>
        <p:spPr>
          <a:xfrm>
            <a:off x="0" y="0"/>
            <a:ext cx="9257907" cy="1088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0" i="0" lang="en-US" sz="4400" u="none" strike="noStrike">
                <a:latin typeface="Times"/>
                <a:ea typeface="Times"/>
                <a:cs typeface="Times"/>
                <a:sym typeface="Times"/>
              </a:rPr>
              <a:t>Notch filters</a:t>
            </a:r>
            <a:endParaRPr/>
          </a:p>
        </p:txBody>
      </p:sp>
      <p:sp>
        <p:nvSpPr>
          <p:cNvPr id="248" name="Google Shape;248;p26"/>
          <p:cNvSpPr txBox="1"/>
          <p:nvPr>
            <p:ph idx="1" type="body"/>
          </p:nvPr>
        </p:nvSpPr>
        <p:spPr>
          <a:xfrm>
            <a:off x="0" y="1088960"/>
            <a:ext cx="12094590" cy="5179865"/>
          </a:xfrm>
          <a:prstGeom prst="rect">
            <a:avLst/>
          </a:prstGeom>
          <a:noFill/>
          <a:ln>
            <a:noFill/>
          </a:ln>
        </p:spPr>
        <p:txBody>
          <a:bodyPr anchorCtr="0" anchor="t" bIns="45700" lIns="91425" spcFirstLastPara="1" rIns="91425" wrap="square" tIns="45700">
            <a:normAutofit/>
          </a:bodyPr>
          <a:lstStyle/>
          <a:p>
            <a:pPr indent="-406400" lvl="0" marL="457200" rtl="0" algn="just">
              <a:lnSpc>
                <a:spcPct val="90000"/>
              </a:lnSpc>
              <a:spcBef>
                <a:spcPts val="1000"/>
              </a:spcBef>
              <a:spcAft>
                <a:spcPts val="0"/>
              </a:spcAft>
              <a:buSzPts val="2800"/>
              <a:buChar char="•"/>
            </a:pPr>
            <a:r>
              <a:rPr b="0" i="0" lang="en-US" sz="2400" u="none" strike="noStrike">
                <a:latin typeface="Times"/>
                <a:ea typeface="Times"/>
                <a:cs typeface="Times"/>
                <a:sym typeface="Times"/>
              </a:rPr>
              <a:t>Notch filters are the most useful of the selective filters. A notch filter rejects (or passes) frequencies in a predefined neighborhood about the center of the frequency rectangle. Zero-phase-shift filters must be symmetric about the origin, so a notch with center at must have a corresponding notch at location Notch reject filters are constructed as products of high pass</a:t>
            </a:r>
            <a:r>
              <a:rPr lang="en-US" sz="2400">
                <a:latin typeface="Times"/>
                <a:ea typeface="Times"/>
                <a:cs typeface="Times"/>
                <a:sym typeface="Times"/>
              </a:rPr>
              <a:t> </a:t>
            </a:r>
            <a:r>
              <a:rPr b="0" i="0" lang="en-US" sz="2400" u="none" strike="noStrike">
                <a:latin typeface="Times"/>
                <a:ea typeface="Times"/>
                <a:cs typeface="Times"/>
                <a:sym typeface="Times"/>
              </a:rPr>
              <a:t>filters whose centers have been translated to the centers of the notches. </a:t>
            </a:r>
            <a:endParaRPr sz="3600"/>
          </a:p>
        </p:txBody>
      </p:sp>
      <p:sp>
        <p:nvSpPr>
          <p:cNvPr id="249" name="Google Shape;24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0" name="Google Shape;250;p26"/>
          <p:cNvPicPr preferRelativeResize="0"/>
          <p:nvPr/>
        </p:nvPicPr>
        <p:blipFill rotWithShape="1">
          <a:blip r:embed="rId3">
            <a:alphaModFix/>
          </a:blip>
          <a:srcRect b="0" l="0" r="0" t="0"/>
          <a:stretch/>
        </p:blipFill>
        <p:spPr>
          <a:xfrm>
            <a:off x="2545237" y="3004794"/>
            <a:ext cx="6400799" cy="363403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ph type="title"/>
          </p:nvPr>
        </p:nvSpPr>
        <p:spPr>
          <a:xfrm>
            <a:off x="0" y="0"/>
            <a:ext cx="7767687" cy="9829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Homomorphic Filtering</a:t>
            </a:r>
            <a:endParaRPr/>
          </a:p>
        </p:txBody>
      </p:sp>
      <p:sp>
        <p:nvSpPr>
          <p:cNvPr id="256" name="Google Shape;256;p27"/>
          <p:cNvSpPr txBox="1"/>
          <p:nvPr>
            <p:ph idx="1" type="body"/>
          </p:nvPr>
        </p:nvSpPr>
        <p:spPr>
          <a:xfrm>
            <a:off x="188536" y="749595"/>
            <a:ext cx="11934334" cy="5971880"/>
          </a:xfrm>
          <a:prstGeom prst="rect">
            <a:avLst/>
          </a:prstGeom>
          <a:noFill/>
          <a:ln>
            <a:noFill/>
          </a:ln>
        </p:spPr>
        <p:txBody>
          <a:bodyPr anchorCtr="0" anchor="t" bIns="45700" lIns="91425" spcFirstLastPara="1" rIns="91425" wrap="square" tIns="45700">
            <a:normAutofit/>
          </a:bodyPr>
          <a:lstStyle/>
          <a:p>
            <a:pPr indent="-406400" lvl="0" marL="457200" rtl="0" algn="just">
              <a:lnSpc>
                <a:spcPct val="90000"/>
              </a:lnSpc>
              <a:spcBef>
                <a:spcPts val="1000"/>
              </a:spcBef>
              <a:spcAft>
                <a:spcPts val="0"/>
              </a:spcAft>
              <a:buSzPts val="2800"/>
              <a:buChar char="•"/>
            </a:pPr>
            <a:r>
              <a:rPr b="0" i="0" lang="en-US">
                <a:solidFill>
                  <a:srgbClr val="4D5156"/>
                </a:solidFill>
                <a:latin typeface="Arial"/>
                <a:ea typeface="Arial"/>
                <a:cs typeface="Arial"/>
                <a:sym typeface="Arial"/>
              </a:rPr>
              <a:t>Homomorphic filter is a method that can compress the range of image brightness and enhance the image contrast in the frequency domain. It can not only eliminate the influence of uneven illumination, but also can enhance the detail of the image.</a:t>
            </a:r>
            <a:endParaRPr/>
          </a:p>
        </p:txBody>
      </p:sp>
      <p:sp>
        <p:nvSpPr>
          <p:cNvPr id="257" name="Google Shape;25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Block Diagram of Homomorphic filtering | Download Scientific Diagram" id="258" name="Google Shape;258;p27"/>
          <p:cNvPicPr preferRelativeResize="0"/>
          <p:nvPr/>
        </p:nvPicPr>
        <p:blipFill rotWithShape="1">
          <a:blip r:embed="rId3">
            <a:alphaModFix/>
          </a:blip>
          <a:srcRect b="0" l="0" r="0" t="0"/>
          <a:stretch/>
        </p:blipFill>
        <p:spPr>
          <a:xfrm>
            <a:off x="2397550" y="2415127"/>
            <a:ext cx="8096250" cy="2790825"/>
          </a:xfrm>
          <a:prstGeom prst="rect">
            <a:avLst/>
          </a:prstGeom>
          <a:noFill/>
          <a:ln>
            <a:noFill/>
          </a:ln>
        </p:spPr>
      </p:pic>
      <p:pic>
        <p:nvPicPr>
          <p:cNvPr descr="Explain the concept of homomorphic filtering. - Bench Partner" id="259" name="Google Shape;259;p27"/>
          <p:cNvPicPr preferRelativeResize="0"/>
          <p:nvPr/>
        </p:nvPicPr>
        <p:blipFill rotWithShape="1">
          <a:blip r:embed="rId4">
            <a:alphaModFix/>
          </a:blip>
          <a:srcRect b="0" l="0" r="0" t="0"/>
          <a:stretch/>
        </p:blipFill>
        <p:spPr>
          <a:xfrm>
            <a:off x="2550010" y="5128736"/>
            <a:ext cx="7943790" cy="146092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8"/>
          <p:cNvSpPr txBox="1"/>
          <p:nvPr>
            <p:ph type="title"/>
          </p:nvPr>
        </p:nvSpPr>
        <p:spPr>
          <a:xfrm>
            <a:off x="0" y="0"/>
            <a:ext cx="1009610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A model of image degradation/ restoration</a:t>
            </a:r>
            <a:br>
              <a:rPr lang="en-US"/>
            </a:br>
            <a:r>
              <a:rPr lang="en-US"/>
              <a:t>process</a:t>
            </a:r>
            <a:endParaRPr/>
          </a:p>
        </p:txBody>
      </p:sp>
      <p:sp>
        <p:nvSpPr>
          <p:cNvPr id="265" name="Google Shape;265;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Image Restoration and Image Degradation Model – Buzztech" id="266" name="Google Shape;266;p28"/>
          <p:cNvPicPr preferRelativeResize="0"/>
          <p:nvPr>
            <p:ph idx="1" type="body"/>
          </p:nvPr>
        </p:nvPicPr>
        <p:blipFill rotWithShape="1">
          <a:blip r:embed="rId3">
            <a:alphaModFix/>
          </a:blip>
          <a:srcRect b="0" l="0" r="0" t="0"/>
          <a:stretch/>
        </p:blipFill>
        <p:spPr>
          <a:xfrm>
            <a:off x="3329030" y="4826604"/>
            <a:ext cx="5281570" cy="1411664"/>
          </a:xfrm>
          <a:prstGeom prst="rect">
            <a:avLst/>
          </a:prstGeom>
          <a:noFill/>
          <a:ln>
            <a:noFill/>
          </a:ln>
        </p:spPr>
      </p:pic>
      <p:sp>
        <p:nvSpPr>
          <p:cNvPr id="267" name="Google Shape;267;p28"/>
          <p:cNvSpPr txBox="1"/>
          <p:nvPr/>
        </p:nvSpPr>
        <p:spPr>
          <a:xfrm>
            <a:off x="84841" y="1325564"/>
            <a:ext cx="11906054" cy="267765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a:ea typeface="Times"/>
                <a:cs typeface="Times"/>
                <a:sym typeface="Times"/>
              </a:rPr>
              <a:t>As Figure shows, the degradation process is modeled in this chapter as a degradation function that, together with an additive noise term, operates on an input image to produce a degraded image . Given , some knowledge about the degradation function </a:t>
            </a:r>
            <a:r>
              <a:rPr b="0" i="1" lang="en-US" sz="2400" u="none" cap="none" strike="noStrike">
                <a:solidFill>
                  <a:srgbClr val="000000"/>
                </a:solidFill>
                <a:latin typeface="Times"/>
                <a:ea typeface="Times"/>
                <a:cs typeface="Times"/>
                <a:sym typeface="Times"/>
              </a:rPr>
              <a:t>H</a:t>
            </a:r>
            <a:r>
              <a:rPr b="0" i="0" lang="en-US" sz="2400" u="none" cap="none" strike="noStrike">
                <a:solidFill>
                  <a:srgbClr val="000000"/>
                </a:solidFill>
                <a:latin typeface="Times"/>
                <a:ea typeface="Times"/>
                <a:cs typeface="Times"/>
                <a:sym typeface="Times"/>
              </a:rPr>
              <a:t>, and some knowledge about the additive noise term the objective of restoration is to obtain an estimate of the original image. We want the estimate to be as close as possible to the original input image and, in general, the more we know about </a:t>
            </a:r>
            <a:r>
              <a:rPr b="0" i="1" lang="en-US" sz="2400" u="none" cap="none" strike="noStrike">
                <a:solidFill>
                  <a:srgbClr val="000000"/>
                </a:solidFill>
                <a:latin typeface="Times"/>
                <a:ea typeface="Times"/>
                <a:cs typeface="Times"/>
                <a:sym typeface="Times"/>
              </a:rPr>
              <a:t>H </a:t>
            </a:r>
            <a:r>
              <a:rPr b="0" i="0" lang="en-US" sz="2400" u="none" cap="none" strike="noStrike">
                <a:solidFill>
                  <a:srgbClr val="000000"/>
                </a:solidFill>
                <a:latin typeface="Times"/>
                <a:ea typeface="Times"/>
                <a:cs typeface="Times"/>
                <a:sym typeface="Times"/>
              </a:rPr>
              <a:t>and the closer will be to . The restoration approach used throughout most of this chapter is based on various types of image restoration filters.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Image degradation and noise by Md.Naseem Ashraf" id="273" name="Google Shape;273;p29"/>
          <p:cNvPicPr preferRelativeResize="0"/>
          <p:nvPr>
            <p:ph idx="1" type="body"/>
          </p:nvPr>
        </p:nvPicPr>
        <p:blipFill rotWithShape="1">
          <a:blip r:embed="rId3">
            <a:alphaModFix/>
          </a:blip>
          <a:srcRect b="0" l="0" r="0" t="0"/>
          <a:stretch/>
        </p:blipFill>
        <p:spPr>
          <a:xfrm>
            <a:off x="1424233" y="136524"/>
            <a:ext cx="8690728" cy="698071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type="title"/>
          </p:nvPr>
        </p:nvSpPr>
        <p:spPr>
          <a:xfrm>
            <a:off x="0" y="0"/>
            <a:ext cx="10515600" cy="9357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Noise Models</a:t>
            </a:r>
            <a:endParaRPr/>
          </a:p>
        </p:txBody>
      </p:sp>
      <p:sp>
        <p:nvSpPr>
          <p:cNvPr id="279" name="Google Shape;279;p30"/>
          <p:cNvSpPr txBox="1"/>
          <p:nvPr>
            <p:ph idx="1" type="body"/>
          </p:nvPr>
        </p:nvSpPr>
        <p:spPr>
          <a:xfrm>
            <a:off x="0" y="1112363"/>
            <a:ext cx="12113443" cy="5745637"/>
          </a:xfrm>
          <a:prstGeom prst="rect">
            <a:avLst/>
          </a:prstGeom>
          <a:noFill/>
          <a:ln>
            <a:noFill/>
          </a:ln>
        </p:spPr>
        <p:txBody>
          <a:bodyPr anchorCtr="0" anchor="t" bIns="45700" lIns="91425" spcFirstLastPara="1" rIns="91425" wrap="square" tIns="45700">
            <a:normAutofit/>
          </a:bodyPr>
          <a:lstStyle/>
          <a:p>
            <a:pPr indent="-406400" lvl="0" marL="457200" rtl="0" algn="just">
              <a:lnSpc>
                <a:spcPct val="90000"/>
              </a:lnSpc>
              <a:spcBef>
                <a:spcPts val="1000"/>
              </a:spcBef>
              <a:spcAft>
                <a:spcPts val="0"/>
              </a:spcAft>
              <a:buSzPts val="2800"/>
              <a:buChar char="•"/>
            </a:pPr>
            <a:r>
              <a:rPr b="0" i="0" lang="en-US" u="none" strike="noStrike">
                <a:latin typeface="Times"/>
                <a:ea typeface="Times"/>
                <a:cs typeface="Times"/>
                <a:sym typeface="Times"/>
              </a:rPr>
              <a:t>The principal sources of noise in digital images arise during image acquisition and/or transmission. The performance of imaging sensors is affected by a variety of factors, such as environmental conditions during image acquisition, and by the quality of the sensing elements themselves. For instance, in acquiring images with a CCD camera, light levels and sensor temperature are major factors affecting the amount of noise in the resulting image. Images are corrupted during transmission principally due to interference in the channel used for transmission. For example, an image transmitted using a wireless network might be corrupted as a result of lightning or other atmospheric disturbance.</a:t>
            </a:r>
            <a:endParaRPr sz="4000"/>
          </a:p>
        </p:txBody>
      </p:sp>
      <p:sp>
        <p:nvSpPr>
          <p:cNvPr id="280" name="Google Shape;28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type="title"/>
          </p:nvPr>
        </p:nvSpPr>
        <p:spPr>
          <a:xfrm>
            <a:off x="265043" y="206099"/>
            <a:ext cx="11088757" cy="642040"/>
          </a:xfrm>
          <a:prstGeom prst="rect">
            <a:avLst/>
          </a:prstGeom>
          <a:noFill/>
          <a:ln>
            <a:noFill/>
          </a:ln>
        </p:spPr>
        <p:txBody>
          <a:bodyPr anchorCtr="0" anchor="ctr" bIns="45700" lIns="91425" spcFirstLastPara="1" rIns="91425" wrap="square" tIns="45700">
            <a:normAutofit fontScale="90000"/>
          </a:bodyPr>
          <a:lstStyle/>
          <a:p>
            <a:pPr indent="0" lvl="0" marL="0" rtl="0" algn="just">
              <a:lnSpc>
                <a:spcPct val="90000"/>
              </a:lnSpc>
              <a:spcBef>
                <a:spcPts val="0"/>
              </a:spcBef>
              <a:spcAft>
                <a:spcPts val="0"/>
              </a:spcAft>
              <a:buSzPct val="111111"/>
              <a:buNone/>
            </a:pPr>
            <a:r>
              <a:rPr b="0" i="0" lang="en-US">
                <a:solidFill>
                  <a:srgbClr val="333333"/>
                </a:solidFill>
                <a:latin typeface="Inter"/>
                <a:ea typeface="Inter"/>
                <a:cs typeface="Inter"/>
                <a:sym typeface="Inter"/>
              </a:rPr>
              <a:t>What is Histogram? </a:t>
            </a:r>
            <a:endParaRPr/>
          </a:p>
        </p:txBody>
      </p:sp>
      <p:sp>
        <p:nvSpPr>
          <p:cNvPr id="97" name="Google Shape;97;p5"/>
          <p:cNvSpPr txBox="1"/>
          <p:nvPr>
            <p:ph idx="1" type="body"/>
          </p:nvPr>
        </p:nvSpPr>
        <p:spPr>
          <a:xfrm>
            <a:off x="265043" y="848139"/>
            <a:ext cx="11555896" cy="5803762"/>
          </a:xfrm>
          <a:prstGeom prst="rect">
            <a:avLst/>
          </a:prstGeom>
          <a:noFill/>
          <a:ln>
            <a:noFill/>
          </a:ln>
        </p:spPr>
        <p:txBody>
          <a:bodyPr anchorCtr="0" anchor="t" bIns="45700" lIns="91425" spcFirstLastPara="1" rIns="91425" wrap="square" tIns="45700">
            <a:normAutofit/>
          </a:bodyPr>
          <a:lstStyle/>
          <a:p>
            <a:pPr indent="-406400" lvl="0" marL="457200" rtl="0" algn="just">
              <a:lnSpc>
                <a:spcPct val="100000"/>
              </a:lnSpc>
              <a:spcBef>
                <a:spcPts val="1000"/>
              </a:spcBef>
              <a:spcAft>
                <a:spcPts val="0"/>
              </a:spcAft>
              <a:buSzPts val="2800"/>
              <a:buChar char="•"/>
            </a:pPr>
            <a:r>
              <a:rPr b="0" i="0" lang="en-US">
                <a:solidFill>
                  <a:srgbClr val="333333"/>
                </a:solidFill>
                <a:latin typeface="Times New Roman"/>
                <a:ea typeface="Times New Roman"/>
                <a:cs typeface="Times New Roman"/>
                <a:sym typeface="Times New Roman"/>
              </a:rPr>
              <a:t>In digital image processing, the histogram is used for graphical representation of a digital image. A graph is a plot by the number of pixels for each tonal value. Nowadays, image histogram is present in digital cameras. Photographers use them to see the distribution of tones captured.</a:t>
            </a:r>
            <a:endParaRPr/>
          </a:p>
          <a:p>
            <a:pPr indent="-406400" lvl="0" marL="457200" rtl="0" algn="just">
              <a:lnSpc>
                <a:spcPct val="100000"/>
              </a:lnSpc>
              <a:spcBef>
                <a:spcPts val="1000"/>
              </a:spcBef>
              <a:spcAft>
                <a:spcPts val="0"/>
              </a:spcAft>
              <a:buSzPts val="2800"/>
              <a:buChar char="•"/>
            </a:pPr>
            <a:r>
              <a:rPr b="0" i="0" lang="en-US">
                <a:solidFill>
                  <a:srgbClr val="333333"/>
                </a:solidFill>
                <a:latin typeface="Times New Roman"/>
                <a:ea typeface="Times New Roman"/>
                <a:cs typeface="Times New Roman"/>
                <a:sym typeface="Times New Roman"/>
              </a:rPr>
              <a:t>In a graph, the horizontal axis of the graph is used to represent tonal variations whereas the vertical axis is used to represent the number of pixels in that particular pixel. </a:t>
            </a:r>
            <a:endParaRPr/>
          </a:p>
          <a:p>
            <a:pPr indent="-406400" lvl="0" marL="457200" rtl="0" algn="just">
              <a:lnSpc>
                <a:spcPct val="100000"/>
              </a:lnSpc>
              <a:spcBef>
                <a:spcPts val="1000"/>
              </a:spcBef>
              <a:spcAft>
                <a:spcPts val="0"/>
              </a:spcAft>
              <a:buSzPts val="2800"/>
              <a:buChar char="•"/>
            </a:pPr>
            <a:r>
              <a:rPr b="0" i="0" lang="en-US">
                <a:solidFill>
                  <a:srgbClr val="333333"/>
                </a:solidFill>
                <a:latin typeface="Times New Roman"/>
                <a:ea typeface="Times New Roman"/>
                <a:cs typeface="Times New Roman"/>
                <a:sym typeface="Times New Roman"/>
              </a:rPr>
              <a:t>Black and dark areas are represented in the left side of the horizontal axis, medium grey color is represented in the middle, and the vertical axis represents the size of the area.</a:t>
            </a:r>
            <a:endParaRPr/>
          </a:p>
          <a:p>
            <a:pPr indent="-228600" lvl="0" marL="457200" rtl="0" algn="l">
              <a:lnSpc>
                <a:spcPct val="90000"/>
              </a:lnSpc>
              <a:spcBef>
                <a:spcPts val="1000"/>
              </a:spcBef>
              <a:spcAft>
                <a:spcPts val="0"/>
              </a:spcAft>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1"/>
          <p:cNvSpPr txBox="1"/>
          <p:nvPr>
            <p:ph type="title"/>
          </p:nvPr>
        </p:nvSpPr>
        <p:spPr>
          <a:xfrm>
            <a:off x="0" y="0"/>
            <a:ext cx="7993930" cy="8132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Adaptive Filters</a:t>
            </a:r>
            <a:endParaRPr/>
          </a:p>
        </p:txBody>
      </p:sp>
      <p:sp>
        <p:nvSpPr>
          <p:cNvPr id="286" name="Google Shape;286;p31"/>
          <p:cNvSpPr txBox="1"/>
          <p:nvPr>
            <p:ph idx="1" type="body"/>
          </p:nvPr>
        </p:nvSpPr>
        <p:spPr>
          <a:xfrm>
            <a:off x="94268" y="813226"/>
            <a:ext cx="12097732" cy="6044774"/>
          </a:xfrm>
          <a:prstGeom prst="rect">
            <a:avLst/>
          </a:prstGeom>
          <a:noFill/>
          <a:ln>
            <a:noFill/>
          </a:ln>
        </p:spPr>
        <p:txBody>
          <a:bodyPr anchorCtr="0" anchor="t" bIns="45700" lIns="91425" spcFirstLastPara="1" rIns="91425" wrap="square" tIns="45700">
            <a:normAutofit/>
          </a:bodyPr>
          <a:lstStyle/>
          <a:p>
            <a:pPr indent="-406400" lvl="0" marL="457200" rtl="0" algn="just">
              <a:lnSpc>
                <a:spcPct val="90000"/>
              </a:lnSpc>
              <a:spcBef>
                <a:spcPts val="1000"/>
              </a:spcBef>
              <a:spcAft>
                <a:spcPts val="0"/>
              </a:spcAft>
              <a:buSzPts val="2800"/>
              <a:buChar char="•"/>
            </a:pPr>
            <a:r>
              <a:rPr b="0" i="0" lang="en-US" u="none" strike="noStrike">
                <a:latin typeface="Times"/>
                <a:ea typeface="Times"/>
                <a:cs typeface="Times"/>
                <a:sym typeface="Times"/>
              </a:rPr>
              <a:t>Once selected, the filters discussed thus far are applied to an image without regard for how image characteristics vary from one point to another. In this section we take a look at two </a:t>
            </a:r>
            <a:r>
              <a:rPr b="0" i="1" lang="en-US" u="none" strike="noStrike">
                <a:latin typeface="Times"/>
                <a:ea typeface="Times"/>
                <a:cs typeface="Times"/>
                <a:sym typeface="Times"/>
              </a:rPr>
              <a:t>adaptive </a:t>
            </a:r>
            <a:r>
              <a:rPr b="0" i="0" lang="en-US" u="none" strike="noStrike">
                <a:latin typeface="Times"/>
                <a:ea typeface="Times"/>
                <a:cs typeface="Times"/>
                <a:sym typeface="Times"/>
              </a:rPr>
              <a:t>filters whose behavior changes based on statistical characteristics of the image inside the filter region defined by the rectangular window As the following discussion shows, adaptive filters are capable of performance superior to that of the filters discussed thus far. The price paid for improved filtering power is an increase in filter complexity. Keep in mind that we still are dealing with the case in which the degraded image is equal to the original image plus noise. No other types of degradations are being considered yet.</a:t>
            </a:r>
            <a:endParaRPr sz="4000"/>
          </a:p>
        </p:txBody>
      </p:sp>
      <p:sp>
        <p:nvSpPr>
          <p:cNvPr id="287" name="Google Shape;28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2"/>
          <p:cNvSpPr txBox="1"/>
          <p:nvPr>
            <p:ph type="title"/>
          </p:nvPr>
        </p:nvSpPr>
        <p:spPr>
          <a:xfrm>
            <a:off x="0" y="0"/>
            <a:ext cx="10515600" cy="8980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Band reject Filters, Band pass Filters</a:t>
            </a:r>
            <a:endParaRPr/>
          </a:p>
        </p:txBody>
      </p:sp>
      <p:sp>
        <p:nvSpPr>
          <p:cNvPr id="293" name="Google Shape;293;p32"/>
          <p:cNvSpPr txBox="1"/>
          <p:nvPr>
            <p:ph idx="1" type="body"/>
          </p:nvPr>
        </p:nvSpPr>
        <p:spPr>
          <a:xfrm>
            <a:off x="65987" y="716437"/>
            <a:ext cx="12126013" cy="6141563"/>
          </a:xfrm>
          <a:prstGeom prst="rect">
            <a:avLst/>
          </a:prstGeom>
          <a:noFill/>
          <a:ln>
            <a:noFill/>
          </a:ln>
        </p:spPr>
        <p:txBody>
          <a:bodyPr anchorCtr="0" anchor="t" bIns="45700" lIns="91425" spcFirstLastPara="1" rIns="91425" wrap="square" tIns="45700">
            <a:normAutofit/>
          </a:bodyPr>
          <a:lstStyle/>
          <a:p>
            <a:pPr indent="-406400" lvl="0" marL="457200" rtl="0" algn="just">
              <a:lnSpc>
                <a:spcPct val="90000"/>
              </a:lnSpc>
              <a:spcBef>
                <a:spcPts val="1000"/>
              </a:spcBef>
              <a:spcAft>
                <a:spcPts val="0"/>
              </a:spcAft>
              <a:buSzPts val="2800"/>
              <a:buChar char="•"/>
            </a:pPr>
            <a:r>
              <a:rPr b="0" i="0" lang="en-US" sz="2400" u="none" strike="noStrike">
                <a:latin typeface="Times"/>
                <a:ea typeface="Times"/>
                <a:cs typeface="Times"/>
                <a:sym typeface="Times"/>
              </a:rPr>
              <a:t>One of the principal applications of band reject filtering is for noise removal in applications where the general location of the noise component(s) in the frequency domain is approximately known. A good example is an image corrupted by additive periodic noise that can be approximated as two-dimensional sinusoidal functions. It is not difficult to show that the Fourier transform of a sine consists of two impulses that are mirror images of each other about the origin of the transform. Their locations are given in Table 4.3.The impulses are both imaginary (the real part of the Fourier transform of a sine is zero) and are complex conjugates of each other. </a:t>
            </a:r>
            <a:endParaRPr/>
          </a:p>
          <a:p>
            <a:pPr indent="-406400" lvl="0" marL="457200" rtl="0" algn="just">
              <a:lnSpc>
                <a:spcPct val="90000"/>
              </a:lnSpc>
              <a:spcBef>
                <a:spcPts val="1000"/>
              </a:spcBef>
              <a:spcAft>
                <a:spcPts val="0"/>
              </a:spcAft>
              <a:buSzPts val="2800"/>
              <a:buChar char="•"/>
            </a:pPr>
            <a:r>
              <a:rPr lang="en-US" sz="2400">
                <a:latin typeface="Times"/>
                <a:ea typeface="Times"/>
                <a:cs typeface="Times"/>
                <a:sym typeface="Times"/>
              </a:rPr>
              <a:t>A bandpass filter performs the opposite operation of a bandreject filter. how the transfer function of a bandpass filter is obtained from a corresponding bandreject filter with transfer function by using the equation.</a:t>
            </a:r>
            <a:endParaRPr/>
          </a:p>
        </p:txBody>
      </p:sp>
      <p:sp>
        <p:nvSpPr>
          <p:cNvPr id="294" name="Google Shape;29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olved In matlab, apply a proper bandreject filter to the | Chegg.com" id="300" name="Google Shape;300;p33"/>
          <p:cNvPicPr preferRelativeResize="0"/>
          <p:nvPr>
            <p:ph idx="1" type="body"/>
          </p:nvPr>
        </p:nvPicPr>
        <p:blipFill rotWithShape="1">
          <a:blip r:embed="rId3">
            <a:alphaModFix/>
          </a:blip>
          <a:srcRect b="0" l="0" r="0" t="0"/>
          <a:stretch/>
        </p:blipFill>
        <p:spPr>
          <a:xfrm>
            <a:off x="1060162" y="754422"/>
            <a:ext cx="10071676" cy="560192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4"/>
          <p:cNvSpPr txBox="1"/>
          <p:nvPr>
            <p:ph type="title"/>
          </p:nvPr>
        </p:nvSpPr>
        <p:spPr>
          <a:xfrm>
            <a:off x="0" y="18255"/>
            <a:ext cx="6928701" cy="8961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Inverse Filtering – Wiener</a:t>
            </a:r>
            <a:endParaRPr/>
          </a:p>
        </p:txBody>
      </p:sp>
      <p:sp>
        <p:nvSpPr>
          <p:cNvPr id="306" name="Google Shape;306;p34"/>
          <p:cNvSpPr txBox="1"/>
          <p:nvPr>
            <p:ph idx="1" type="body"/>
          </p:nvPr>
        </p:nvSpPr>
        <p:spPr>
          <a:xfrm>
            <a:off x="84841" y="820132"/>
            <a:ext cx="12107159" cy="6019613"/>
          </a:xfrm>
          <a:prstGeom prst="rect">
            <a:avLst/>
          </a:prstGeom>
          <a:noFill/>
          <a:ln>
            <a:noFill/>
          </a:ln>
        </p:spPr>
        <p:txBody>
          <a:bodyPr anchorCtr="0" anchor="t" bIns="45700" lIns="91425" spcFirstLastPara="1" rIns="91425" wrap="square" tIns="45700">
            <a:normAutofit lnSpcReduction="10000"/>
          </a:bodyPr>
          <a:lstStyle/>
          <a:p>
            <a:pPr indent="-406400" lvl="0" marL="457200" rtl="0" algn="l">
              <a:lnSpc>
                <a:spcPct val="90000"/>
              </a:lnSpc>
              <a:spcBef>
                <a:spcPts val="1000"/>
              </a:spcBef>
              <a:spcAft>
                <a:spcPts val="0"/>
              </a:spcAft>
              <a:buSzPts val="2800"/>
              <a:buChar char="•"/>
            </a:pPr>
            <a:r>
              <a:rPr lang="en-US">
                <a:solidFill>
                  <a:srgbClr val="000000"/>
                </a:solidFill>
                <a:latin typeface="Times New Roman"/>
                <a:ea typeface="Times New Roman"/>
                <a:cs typeface="Times New Roman"/>
                <a:sym typeface="Times New Roman"/>
              </a:rPr>
              <a:t>The inverse filtering is a restoration technique for deconvolution, i.e., when the image is blurred by a known lowpass filter, it is possible to recover the image by inverse filtering or generalized inverse filtering. However, inverse filtering is very sensitive to additive noise</a:t>
            </a:r>
            <a:r>
              <a:rPr b="0" i="0" lang="en-US">
                <a:solidFill>
                  <a:srgbClr val="4D5156"/>
                </a:solidFill>
                <a:latin typeface="Arial"/>
                <a:ea typeface="Arial"/>
                <a:cs typeface="Arial"/>
                <a:sym typeface="Arial"/>
              </a:rPr>
              <a:t>.</a:t>
            </a:r>
            <a:endParaRPr/>
          </a:p>
          <a:p>
            <a:pPr indent="-406400" lvl="0" marL="457200" rtl="0" algn="l">
              <a:lnSpc>
                <a:spcPct val="90000"/>
              </a:lnSpc>
              <a:spcBef>
                <a:spcPts val="1000"/>
              </a:spcBef>
              <a:spcAft>
                <a:spcPts val="0"/>
              </a:spcAft>
              <a:buSzPts val="2800"/>
              <a:buChar char="•"/>
            </a:pPr>
            <a:r>
              <a:rPr b="0" i="0" lang="en-US">
                <a:solidFill>
                  <a:srgbClr val="000000"/>
                </a:solidFill>
                <a:latin typeface="Times New Roman"/>
                <a:ea typeface="Times New Roman"/>
                <a:cs typeface="Times New Roman"/>
                <a:sym typeface="Times New Roman"/>
              </a:rPr>
              <a:t>The approach of reducing one degradation at a time allows us to develop a restoration algorithm for each type of degradation and simply combine them. The Wiener filtering executes an optimal tradeoff between inverse filtering and noise smoothing. It removes the additive noise and inverts the blurring simultaneously.</a:t>
            </a:r>
            <a:endParaRPr/>
          </a:p>
          <a:p>
            <a:pPr indent="-406400" lvl="0" marL="457200" rtl="0" algn="l">
              <a:lnSpc>
                <a:spcPct val="90000"/>
              </a:lnSpc>
              <a:spcBef>
                <a:spcPts val="1000"/>
              </a:spcBef>
              <a:spcAft>
                <a:spcPts val="0"/>
              </a:spcAft>
              <a:buSzPts val="2800"/>
              <a:buChar char="•"/>
            </a:pPr>
            <a:r>
              <a:rPr b="0" i="0" lang="en-US">
                <a:solidFill>
                  <a:srgbClr val="000000"/>
                </a:solidFill>
                <a:latin typeface="Times New Roman"/>
                <a:ea typeface="Times New Roman"/>
                <a:cs typeface="Times New Roman"/>
                <a:sym typeface="Times New Roman"/>
              </a:rPr>
              <a:t>The Wiener filtering is optimal in terms of the mean square error. In other words, it minimizes the overall mean square error in the process of inverse filtering and noise smoothing. The Wiener filtering is a linear estimation of the original image. The approach is based on a stochastic framework. The orthogonality principle implies that the Wiener filter in Fourier domain can be expressed as follows:</a:t>
            </a:r>
            <a:endParaRPr/>
          </a:p>
          <a:p>
            <a:pPr indent="-228600" lvl="0" marL="457200" rtl="0" algn="l">
              <a:lnSpc>
                <a:spcPct val="90000"/>
              </a:lnSpc>
              <a:spcBef>
                <a:spcPts val="1000"/>
              </a:spcBef>
              <a:spcAft>
                <a:spcPts val="0"/>
              </a:spcAft>
              <a:buSzPts val="2800"/>
              <a:buNone/>
            </a:pPr>
            <a:r>
              <a:t/>
            </a:r>
            <a:endParaRPr/>
          </a:p>
        </p:txBody>
      </p:sp>
      <p:sp>
        <p:nvSpPr>
          <p:cNvPr id="307" name="Google Shape;30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5"/>
          <p:cNvSpPr txBox="1"/>
          <p:nvPr>
            <p:ph type="title"/>
          </p:nvPr>
        </p:nvSpPr>
        <p:spPr>
          <a:xfrm>
            <a:off x="0" y="0"/>
            <a:ext cx="10515600" cy="6254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45454"/>
              <a:buNone/>
            </a:pPr>
            <a:r>
              <a:rPr lang="en-US"/>
              <a:t>Formula:</a:t>
            </a:r>
            <a:endParaRPr/>
          </a:p>
        </p:txBody>
      </p:sp>
      <p:sp>
        <p:nvSpPr>
          <p:cNvPr id="313" name="Google Shape;31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14" name="Google Shape;314;p35"/>
          <p:cNvPicPr preferRelativeResize="0"/>
          <p:nvPr>
            <p:ph idx="4294967295" type="body"/>
          </p:nvPr>
        </p:nvPicPr>
        <p:blipFill rotWithShape="1">
          <a:blip r:embed="rId3">
            <a:alphaModFix/>
          </a:blip>
          <a:srcRect b="0" l="0" r="0" t="0"/>
          <a:stretch/>
        </p:blipFill>
        <p:spPr>
          <a:xfrm>
            <a:off x="1150070" y="3429000"/>
            <a:ext cx="2438400" cy="2438400"/>
          </a:xfrm>
          <a:prstGeom prst="rect">
            <a:avLst/>
          </a:prstGeom>
          <a:noFill/>
          <a:ln>
            <a:noFill/>
          </a:ln>
        </p:spPr>
      </p:pic>
      <p:pic>
        <p:nvPicPr>
          <p:cNvPr id="315" name="Google Shape;315;p35"/>
          <p:cNvPicPr preferRelativeResize="0"/>
          <p:nvPr/>
        </p:nvPicPr>
        <p:blipFill rotWithShape="1">
          <a:blip r:embed="rId4">
            <a:alphaModFix/>
          </a:blip>
          <a:srcRect b="0" l="0" r="0" t="0"/>
          <a:stretch/>
        </p:blipFill>
        <p:spPr>
          <a:xfrm>
            <a:off x="2636116" y="990600"/>
            <a:ext cx="6135772" cy="848822"/>
          </a:xfrm>
          <a:prstGeom prst="rect">
            <a:avLst/>
          </a:prstGeom>
          <a:noFill/>
          <a:ln>
            <a:noFill/>
          </a:ln>
        </p:spPr>
      </p:pic>
      <p:pic>
        <p:nvPicPr>
          <p:cNvPr id="316" name="Google Shape;316;p35"/>
          <p:cNvPicPr preferRelativeResize="0"/>
          <p:nvPr/>
        </p:nvPicPr>
        <p:blipFill rotWithShape="1">
          <a:blip r:embed="rId3">
            <a:alphaModFix/>
          </a:blip>
          <a:srcRect b="0" l="0" r="0" t="0"/>
          <a:stretch/>
        </p:blipFill>
        <p:spPr>
          <a:xfrm>
            <a:off x="4484802" y="3429000"/>
            <a:ext cx="2438400" cy="2438400"/>
          </a:xfrm>
          <a:prstGeom prst="rect">
            <a:avLst/>
          </a:prstGeom>
          <a:noFill/>
          <a:ln>
            <a:noFill/>
          </a:ln>
        </p:spPr>
      </p:pic>
      <p:pic>
        <p:nvPicPr>
          <p:cNvPr id="317" name="Google Shape;317;p35"/>
          <p:cNvPicPr preferRelativeResize="0"/>
          <p:nvPr/>
        </p:nvPicPr>
        <p:blipFill rotWithShape="1">
          <a:blip r:embed="rId5">
            <a:alphaModFix/>
          </a:blip>
          <a:srcRect b="0" l="0" r="0" t="0"/>
          <a:stretch/>
        </p:blipFill>
        <p:spPr>
          <a:xfrm>
            <a:off x="7641995" y="3429000"/>
            <a:ext cx="2438400" cy="2438400"/>
          </a:xfrm>
          <a:prstGeom prst="rect">
            <a:avLst/>
          </a:prstGeom>
          <a:noFill/>
          <a:ln>
            <a:noFill/>
          </a:ln>
        </p:spPr>
      </p:pic>
      <p:sp>
        <p:nvSpPr>
          <p:cNvPr id="318" name="Google Shape;318;p35"/>
          <p:cNvSpPr txBox="1"/>
          <p:nvPr/>
        </p:nvSpPr>
        <p:spPr>
          <a:xfrm>
            <a:off x="838200" y="1858962"/>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Calibri"/>
              <a:buNone/>
            </a:pPr>
            <a:r>
              <a:rPr b="0" i="0" lang="en-US" sz="4400" u="none" cap="none" strike="noStrike">
                <a:solidFill>
                  <a:schemeClr val="dk1"/>
                </a:solidFill>
                <a:latin typeface="Calibri"/>
                <a:ea typeface="Calibri"/>
                <a:cs typeface="Calibri"/>
                <a:sym typeface="Calibri"/>
              </a:rPr>
              <a:t>H(f1,f2)- blurring filter , s(f1,f2,..)- power of original image w(f1,f2)- wiener filtering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6"/>
          <p:cNvSpPr txBox="1"/>
          <p:nvPr>
            <p:ph type="title"/>
          </p:nvPr>
        </p:nvSpPr>
        <p:spPr>
          <a:xfrm>
            <a:off x="0" y="24335"/>
            <a:ext cx="7419680" cy="9640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Singular Value Decomposition</a:t>
            </a:r>
            <a:endParaRPr/>
          </a:p>
        </p:txBody>
      </p:sp>
      <p:sp>
        <p:nvSpPr>
          <p:cNvPr id="324" name="Google Shape;32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5" name="Google Shape;325;p36"/>
          <p:cNvSpPr txBox="1"/>
          <p:nvPr/>
        </p:nvSpPr>
        <p:spPr>
          <a:xfrm>
            <a:off x="0" y="820132"/>
            <a:ext cx="12009748" cy="3970318"/>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The process of Singular Value Decomposition (SVD) involves breaking down a matrix A into the form . </a:t>
            </a:r>
            <a:endParaRPr/>
          </a:p>
          <a:p>
            <a:pPr indent="-457200" lvl="0" marL="457200" marR="0" rtl="0" algn="just">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This computation allows us to retain the important singular values that the image requires while also releasing the values that are not as necessary in retaining the quality of the image.</a:t>
            </a:r>
            <a:endParaRPr/>
          </a:p>
          <a:p>
            <a:pPr indent="-457200" lvl="0" marL="457200" marR="0" rtl="0" algn="just">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 The singular values of an m × n matrix A are the square roots of the eigenvalues of the n × n matrix AT A, which are typically organized by magnitude in decreasing order.</a:t>
            </a:r>
            <a:endParaRPr/>
          </a:p>
          <a:p>
            <a:pPr indent="0" lvl="0" marL="0" marR="0" rtl="0" algn="just">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1" name="Google Shape;331;p37"/>
          <p:cNvSpPr txBox="1"/>
          <p:nvPr/>
        </p:nvSpPr>
        <p:spPr>
          <a:xfrm>
            <a:off x="65987" y="1102937"/>
            <a:ext cx="12019175" cy="454371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The Singular Value Decomposition is so named due to the singular values that are identified and isolated from matrix A. </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By applying the process of Singular Value Decomposition to images by using pixel saturation matrices for grayscale or full color images, we can compress the storage size of an image even while retaining the number of pixels.</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We have isolated the least important pieces of information that are stored in the images and have removed them methodically leaving only the most important components of the image leaving only the most important components of the images.	</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This process of removing the smallest singular values from the saturation matrices allows us to retain as much of the image quality as possible</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type="title"/>
          </p:nvPr>
        </p:nvSpPr>
        <p:spPr>
          <a:xfrm>
            <a:off x="4072378" y="2766218"/>
            <a:ext cx="3685881"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5400"/>
              <a:t>THANK YOU</a:t>
            </a:r>
            <a:endParaRPr/>
          </a:p>
        </p:txBody>
      </p:sp>
      <p:sp>
        <p:nvSpPr>
          <p:cNvPr id="337" name="Google Shape;33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106017" y="145014"/>
            <a:ext cx="11247783" cy="53602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b="1" lang="en-US">
                <a:latin typeface="Times New Roman"/>
                <a:ea typeface="Times New Roman"/>
                <a:cs typeface="Times New Roman"/>
                <a:sym typeface="Times New Roman"/>
              </a:rPr>
              <a:t>Topics to be Discussed:</a:t>
            </a:r>
            <a:endParaRPr b="1">
              <a:latin typeface="Times New Roman"/>
              <a:ea typeface="Times New Roman"/>
              <a:cs typeface="Times New Roman"/>
              <a:sym typeface="Times New Roman"/>
            </a:endParaRPr>
          </a:p>
        </p:txBody>
      </p:sp>
      <p:sp>
        <p:nvSpPr>
          <p:cNvPr id="103" name="Google Shape;103;p4"/>
          <p:cNvSpPr txBox="1"/>
          <p:nvPr>
            <p:ph idx="1" type="body"/>
          </p:nvPr>
        </p:nvSpPr>
        <p:spPr>
          <a:xfrm>
            <a:off x="238539" y="681036"/>
            <a:ext cx="11847444" cy="6031949"/>
          </a:xfrm>
          <a:prstGeom prst="rect">
            <a:avLst/>
          </a:prstGeom>
          <a:noFill/>
          <a:ln>
            <a:noFill/>
          </a:ln>
        </p:spPr>
        <p:txBody>
          <a:bodyPr anchorCtr="0" anchor="t" bIns="45700" lIns="91425" spcFirstLastPara="1" rIns="91425" wrap="square" tIns="45700">
            <a:normAutofit lnSpcReduction="10000"/>
          </a:bodyPr>
          <a:lstStyle/>
          <a:p>
            <a:pPr indent="-406400" lvl="0" marL="457200" rtl="0" algn="l">
              <a:lnSpc>
                <a:spcPct val="90000"/>
              </a:lnSpc>
              <a:spcBef>
                <a:spcPts val="1000"/>
              </a:spcBef>
              <a:spcAft>
                <a:spcPts val="0"/>
              </a:spcAft>
              <a:buSzPts val="2800"/>
              <a:buChar char="•"/>
            </a:pPr>
            <a:r>
              <a:rPr b="1" lang="en-US">
                <a:latin typeface="Times New Roman"/>
                <a:ea typeface="Times New Roman"/>
                <a:cs typeface="Times New Roman"/>
                <a:sym typeface="Times New Roman"/>
              </a:rPr>
              <a:t>Spatial Domain Methods</a:t>
            </a:r>
            <a:r>
              <a:rPr lang="en-US">
                <a:latin typeface="Times New Roman"/>
                <a:ea typeface="Times New Roman"/>
                <a:cs typeface="Times New Roman"/>
                <a:sym typeface="Times New Roman"/>
              </a:rPr>
              <a:t>: Histogram Processing</a:t>
            </a:r>
            <a:endParaRPr/>
          </a:p>
          <a:p>
            <a:pPr indent="-406400" lvl="0" marL="457200" rtl="0" algn="l">
              <a:lnSpc>
                <a:spcPct val="90000"/>
              </a:lnSpc>
              <a:spcBef>
                <a:spcPts val="1000"/>
              </a:spcBef>
              <a:spcAft>
                <a:spcPts val="0"/>
              </a:spcAft>
              <a:buSzPts val="2800"/>
              <a:buChar char="•"/>
            </a:pPr>
            <a:r>
              <a:rPr lang="en-US">
                <a:latin typeface="Times New Roman"/>
                <a:ea typeface="Times New Roman"/>
                <a:cs typeface="Times New Roman"/>
                <a:sym typeface="Times New Roman"/>
              </a:rPr>
              <a:t>Histogram equalization, Matching</a:t>
            </a:r>
            <a:endParaRPr>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Char char="•"/>
            </a:pPr>
            <a:r>
              <a:rPr lang="en-US">
                <a:latin typeface="Times New Roman"/>
                <a:ea typeface="Times New Roman"/>
                <a:cs typeface="Times New Roman"/>
                <a:sym typeface="Times New Roman"/>
              </a:rPr>
              <a:t>Local Histogram Processing</a:t>
            </a:r>
            <a:endParaRPr/>
          </a:p>
          <a:p>
            <a:pPr indent="-406400" lvl="0" marL="457200" rtl="0" algn="l">
              <a:lnSpc>
                <a:spcPct val="90000"/>
              </a:lnSpc>
              <a:spcBef>
                <a:spcPts val="1000"/>
              </a:spcBef>
              <a:spcAft>
                <a:spcPts val="0"/>
              </a:spcAft>
              <a:buSzPts val="2800"/>
              <a:buChar char="•"/>
            </a:pPr>
            <a:r>
              <a:rPr lang="en-US">
                <a:latin typeface="Times New Roman"/>
                <a:ea typeface="Times New Roman"/>
                <a:cs typeface="Times New Roman"/>
                <a:sym typeface="Times New Roman"/>
              </a:rPr>
              <a:t>Statistics for histogram</a:t>
            </a:r>
            <a:endParaRPr/>
          </a:p>
          <a:p>
            <a:pPr indent="-406400" lvl="0" marL="457200" rtl="0" algn="l">
              <a:lnSpc>
                <a:spcPct val="90000"/>
              </a:lnSpc>
              <a:spcBef>
                <a:spcPts val="1000"/>
              </a:spcBef>
              <a:spcAft>
                <a:spcPts val="0"/>
              </a:spcAft>
              <a:buSzPts val="2800"/>
              <a:buChar char="•"/>
            </a:pPr>
            <a:r>
              <a:rPr b="1" lang="en-US">
                <a:latin typeface="Times New Roman"/>
                <a:ea typeface="Times New Roman"/>
                <a:cs typeface="Times New Roman"/>
                <a:sym typeface="Times New Roman"/>
              </a:rPr>
              <a:t>Fundamentals of Spatial Filtering </a:t>
            </a:r>
            <a:r>
              <a:rPr lang="en-US">
                <a:latin typeface="Times New Roman"/>
                <a:ea typeface="Times New Roman"/>
                <a:cs typeface="Times New Roman"/>
                <a:sym typeface="Times New Roman"/>
              </a:rPr>
              <a:t>: Smoothing Spatial filters  - linear Filters</a:t>
            </a:r>
            <a:endParaRPr/>
          </a:p>
          <a:p>
            <a:pPr indent="-406400" lvl="0" marL="457200" rtl="0" algn="l">
              <a:lnSpc>
                <a:spcPct val="90000"/>
              </a:lnSpc>
              <a:spcBef>
                <a:spcPts val="1000"/>
              </a:spcBef>
              <a:spcAft>
                <a:spcPts val="0"/>
              </a:spcAft>
              <a:buSzPts val="2800"/>
              <a:buChar char="•"/>
            </a:pPr>
            <a:r>
              <a:rPr lang="en-US">
                <a:latin typeface="Times New Roman"/>
                <a:ea typeface="Times New Roman"/>
                <a:cs typeface="Times New Roman"/>
                <a:sym typeface="Times New Roman"/>
              </a:rPr>
              <a:t>Order statistics nonlinear filters -Sharpening spatial filters	</a:t>
            </a:r>
            <a:endParaRPr/>
          </a:p>
          <a:p>
            <a:pPr indent="-406400" lvl="0" marL="457200" rtl="0" algn="l">
              <a:lnSpc>
                <a:spcPct val="90000"/>
              </a:lnSpc>
              <a:spcBef>
                <a:spcPts val="1000"/>
              </a:spcBef>
              <a:spcAft>
                <a:spcPts val="0"/>
              </a:spcAft>
              <a:buSzPts val="2800"/>
              <a:buChar char="•"/>
            </a:pPr>
            <a:r>
              <a:rPr lang="en-US">
                <a:latin typeface="Times New Roman"/>
                <a:ea typeface="Times New Roman"/>
                <a:cs typeface="Times New Roman"/>
                <a:sym typeface="Times New Roman"/>
              </a:rPr>
              <a:t>Combined spatial enhancement methods</a:t>
            </a:r>
            <a:endParaRPr/>
          </a:p>
          <a:p>
            <a:pPr indent="-406400" lvl="0" marL="457200" rtl="0" algn="l">
              <a:lnSpc>
                <a:spcPct val="90000"/>
              </a:lnSpc>
              <a:spcBef>
                <a:spcPts val="1000"/>
              </a:spcBef>
              <a:spcAft>
                <a:spcPts val="0"/>
              </a:spcAft>
              <a:buSzPts val="2800"/>
              <a:buChar char="•"/>
            </a:pPr>
            <a:r>
              <a:rPr b="1" lang="en-US">
                <a:latin typeface="Times New Roman"/>
                <a:ea typeface="Times New Roman"/>
                <a:cs typeface="Times New Roman"/>
                <a:sym typeface="Times New Roman"/>
              </a:rPr>
              <a:t>Frequency Domain methods</a:t>
            </a:r>
            <a:r>
              <a:rPr lang="en-US">
                <a:latin typeface="Times New Roman"/>
                <a:ea typeface="Times New Roman"/>
                <a:cs typeface="Times New Roman"/>
                <a:sym typeface="Times New Roman"/>
              </a:rPr>
              <a:t>: Basics of filtering in frequency domain</a:t>
            </a:r>
            <a:endParaRPr/>
          </a:p>
          <a:p>
            <a:pPr indent="-406400" lvl="0" marL="457200" rtl="0" algn="l">
              <a:lnSpc>
                <a:spcPct val="90000"/>
              </a:lnSpc>
              <a:spcBef>
                <a:spcPts val="1000"/>
              </a:spcBef>
              <a:spcAft>
                <a:spcPts val="0"/>
              </a:spcAft>
              <a:buSzPts val="2800"/>
              <a:buChar char="•"/>
            </a:pPr>
            <a:r>
              <a:rPr lang="en-US">
                <a:latin typeface="Times New Roman"/>
                <a:ea typeface="Times New Roman"/>
                <a:cs typeface="Times New Roman"/>
                <a:sym typeface="Times New Roman"/>
              </a:rPr>
              <a:t>image smoothing, image sharpening, selective filtering,</a:t>
            </a:r>
            <a:endParaRPr/>
          </a:p>
          <a:p>
            <a:pPr indent="-406400" lvl="0" marL="457200" rtl="0" algn="l">
              <a:lnSpc>
                <a:spcPct val="90000"/>
              </a:lnSpc>
              <a:spcBef>
                <a:spcPts val="1000"/>
              </a:spcBef>
              <a:spcAft>
                <a:spcPts val="0"/>
              </a:spcAft>
              <a:buSzPts val="2800"/>
              <a:buChar char="•"/>
            </a:pPr>
            <a:r>
              <a:rPr lang="en-US">
                <a:latin typeface="Times New Roman"/>
                <a:ea typeface="Times New Roman"/>
                <a:cs typeface="Times New Roman"/>
                <a:sym typeface="Times New Roman"/>
              </a:rPr>
              <a:t>Homomorphic filtering, A model of image degradation/ restoration</a:t>
            </a:r>
            <a:endParaRPr/>
          </a:p>
          <a:p>
            <a:pPr indent="0" lvl="0" marL="0" rtl="0" algn="l">
              <a:lnSpc>
                <a:spcPct val="90000"/>
              </a:lnSpc>
              <a:spcBef>
                <a:spcPts val="1000"/>
              </a:spcBef>
              <a:spcAft>
                <a:spcPts val="0"/>
              </a:spcAft>
              <a:buSzPts val="2800"/>
              <a:buNone/>
            </a:pPr>
            <a:r>
              <a:rPr lang="en-US">
                <a:latin typeface="Times New Roman"/>
                <a:ea typeface="Times New Roman"/>
                <a:cs typeface="Times New Roman"/>
                <a:sym typeface="Times New Roman"/>
              </a:rPr>
              <a:t>Process, Noise models, Adaptive filters, Band reject Filters, Band pass Filters, Inverse Filtering – Wiener, Singular value decomposition</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6"/>
          <p:cNvSpPr txBox="1"/>
          <p:nvPr>
            <p:ph type="title"/>
          </p:nvPr>
        </p:nvSpPr>
        <p:spPr>
          <a:xfrm>
            <a:off x="304800" y="39162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Applications &amp; Processing Techniques</a:t>
            </a:r>
            <a:endParaRPr/>
          </a:p>
        </p:txBody>
      </p:sp>
      <p:sp>
        <p:nvSpPr>
          <p:cNvPr id="109" name="Google Shape;109;p6"/>
          <p:cNvSpPr txBox="1"/>
          <p:nvPr>
            <p:ph idx="1" type="body"/>
          </p:nvPr>
        </p:nvSpPr>
        <p:spPr>
          <a:xfrm>
            <a:off x="197963" y="1480008"/>
            <a:ext cx="11994037" cy="5377991"/>
          </a:xfrm>
          <a:prstGeom prst="rect">
            <a:avLst/>
          </a:prstGeom>
          <a:noFill/>
          <a:ln>
            <a:noFill/>
          </a:ln>
        </p:spPr>
        <p:txBody>
          <a:bodyPr anchorCtr="0" anchor="t" bIns="45700" lIns="91425" spcFirstLastPara="1" rIns="91425" wrap="square" tIns="45700">
            <a:normAutofit/>
          </a:bodyPr>
          <a:lstStyle/>
          <a:p>
            <a:pPr indent="-406400" lvl="0" marL="457200" rtl="0" algn="just">
              <a:lnSpc>
                <a:spcPct val="90000"/>
              </a:lnSpc>
              <a:spcBef>
                <a:spcPts val="1000"/>
              </a:spcBef>
              <a:spcAft>
                <a:spcPts val="0"/>
              </a:spcAft>
              <a:buSzPts val="2800"/>
              <a:buChar char="•"/>
            </a:pPr>
            <a:r>
              <a:rPr b="0" i="0" lang="en-US">
                <a:solidFill>
                  <a:srgbClr val="610B38"/>
                </a:solidFill>
                <a:latin typeface="Times New Roman"/>
                <a:ea typeface="Times New Roman"/>
                <a:cs typeface="Times New Roman"/>
                <a:sym typeface="Times New Roman"/>
              </a:rPr>
              <a:t>Applications of Histograms</a:t>
            </a:r>
            <a:endParaRPr/>
          </a:p>
          <a:p>
            <a:pPr indent="-406400" lvl="0" marL="457200" rtl="0" algn="just">
              <a:lnSpc>
                <a:spcPct val="90000"/>
              </a:lnSpc>
              <a:spcBef>
                <a:spcPts val="1000"/>
              </a:spcBef>
              <a:spcAft>
                <a:spcPts val="0"/>
              </a:spcAft>
              <a:buSzPts val="2800"/>
              <a:buFont typeface="Arial"/>
              <a:buAutoNum type="arabicPeriod"/>
            </a:pPr>
            <a:r>
              <a:rPr b="0" i="0" lang="en-US">
                <a:solidFill>
                  <a:srgbClr val="000000"/>
                </a:solidFill>
                <a:latin typeface="Times New Roman"/>
                <a:ea typeface="Times New Roman"/>
                <a:cs typeface="Times New Roman"/>
                <a:sym typeface="Times New Roman"/>
              </a:rPr>
              <a:t>In digital image processing, histograms are used for simple calculations in software.</a:t>
            </a:r>
            <a:endParaRPr/>
          </a:p>
          <a:p>
            <a:pPr indent="-406400" lvl="0" marL="457200" rtl="0" algn="just">
              <a:lnSpc>
                <a:spcPct val="90000"/>
              </a:lnSpc>
              <a:spcBef>
                <a:spcPts val="1000"/>
              </a:spcBef>
              <a:spcAft>
                <a:spcPts val="0"/>
              </a:spcAft>
              <a:buSzPts val="2800"/>
              <a:buFont typeface="Arial"/>
              <a:buAutoNum type="arabicPeriod"/>
            </a:pPr>
            <a:r>
              <a:rPr b="0" i="0" lang="en-US">
                <a:solidFill>
                  <a:srgbClr val="000000"/>
                </a:solidFill>
                <a:latin typeface="Times New Roman"/>
                <a:ea typeface="Times New Roman"/>
                <a:cs typeface="Times New Roman"/>
                <a:sym typeface="Times New Roman"/>
              </a:rPr>
              <a:t>It is used to analyze an image. Properties of an image can be predicted by the detailed study of the histogram.</a:t>
            </a:r>
            <a:endParaRPr/>
          </a:p>
          <a:p>
            <a:pPr indent="-406400" lvl="0" marL="457200" rtl="0" algn="just">
              <a:lnSpc>
                <a:spcPct val="90000"/>
              </a:lnSpc>
              <a:spcBef>
                <a:spcPts val="1000"/>
              </a:spcBef>
              <a:spcAft>
                <a:spcPts val="0"/>
              </a:spcAft>
              <a:buSzPts val="2800"/>
              <a:buFont typeface="Arial"/>
              <a:buAutoNum type="arabicPeriod"/>
            </a:pPr>
            <a:r>
              <a:rPr b="0" i="0" lang="en-US">
                <a:solidFill>
                  <a:srgbClr val="000000"/>
                </a:solidFill>
                <a:latin typeface="Times New Roman"/>
                <a:ea typeface="Times New Roman"/>
                <a:cs typeface="Times New Roman"/>
                <a:sym typeface="Times New Roman"/>
              </a:rPr>
              <a:t>The brightness of the image can be adjusted by having the details of its histogram.</a:t>
            </a:r>
            <a:endParaRPr/>
          </a:p>
          <a:p>
            <a:pPr indent="-406400" lvl="0" marL="457200" rtl="0" algn="just">
              <a:lnSpc>
                <a:spcPct val="90000"/>
              </a:lnSpc>
              <a:spcBef>
                <a:spcPts val="1000"/>
              </a:spcBef>
              <a:spcAft>
                <a:spcPts val="0"/>
              </a:spcAft>
              <a:buSzPts val="2800"/>
              <a:buFont typeface="Arial"/>
              <a:buAutoNum type="arabicPeriod"/>
            </a:pPr>
            <a:r>
              <a:rPr b="0" i="0" lang="en-US">
                <a:solidFill>
                  <a:srgbClr val="000000"/>
                </a:solidFill>
                <a:latin typeface="Times New Roman"/>
                <a:ea typeface="Times New Roman"/>
                <a:cs typeface="Times New Roman"/>
                <a:sym typeface="Times New Roman"/>
              </a:rPr>
              <a:t>The contrast of the image can be adjusted according to the need by having details of the x-axis of a histogram.</a:t>
            </a:r>
            <a:endParaRPr/>
          </a:p>
          <a:p>
            <a:pPr indent="-406400" lvl="0" marL="457200" rtl="0" algn="just">
              <a:lnSpc>
                <a:spcPct val="90000"/>
              </a:lnSpc>
              <a:spcBef>
                <a:spcPts val="1000"/>
              </a:spcBef>
              <a:spcAft>
                <a:spcPts val="0"/>
              </a:spcAft>
              <a:buSzPts val="2800"/>
              <a:buFont typeface="Arial"/>
              <a:buAutoNum type="arabicPeriod"/>
            </a:pPr>
            <a:r>
              <a:rPr b="0" i="0" lang="en-US">
                <a:solidFill>
                  <a:srgbClr val="000000"/>
                </a:solidFill>
                <a:latin typeface="Times New Roman"/>
                <a:ea typeface="Times New Roman"/>
                <a:cs typeface="Times New Roman"/>
                <a:sym typeface="Times New Roman"/>
              </a:rPr>
              <a:t>It is used for image equalization. Gray level intensities are expanded along the x-axis to produce a high contrast image.</a:t>
            </a:r>
            <a:endParaRPr/>
          </a:p>
          <a:p>
            <a:pPr indent="-228600" lvl="0" marL="457200" rtl="0" algn="l">
              <a:lnSpc>
                <a:spcPct val="90000"/>
              </a:lnSpc>
              <a:spcBef>
                <a:spcPts val="1000"/>
              </a:spcBef>
              <a:spcAft>
                <a:spcPts val="0"/>
              </a:spcAft>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txBox="1"/>
          <p:nvPr>
            <p:ph type="title"/>
          </p:nvPr>
        </p:nvSpPr>
        <p:spPr>
          <a:xfrm>
            <a:off x="838200" y="171162"/>
            <a:ext cx="2840182" cy="2371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sz="3200">
                <a:solidFill>
                  <a:srgbClr val="FFFFFF"/>
                </a:solidFill>
                <a:latin typeface="Arial"/>
                <a:ea typeface="Arial"/>
                <a:cs typeface="Arial"/>
                <a:sym typeface="Arial"/>
              </a:rPr>
              <a:t>Processing Techniques </a:t>
            </a:r>
            <a:endParaRPr/>
          </a:p>
        </p:txBody>
      </p:sp>
      <p:pic>
        <p:nvPicPr>
          <p:cNvPr descr="DIP Histograms" id="115" name="Google Shape;115;p7"/>
          <p:cNvPicPr preferRelativeResize="0"/>
          <p:nvPr>
            <p:ph idx="1" type="body"/>
          </p:nvPr>
        </p:nvPicPr>
        <p:blipFill rotWithShape="1">
          <a:blip r:embed="rId3">
            <a:alphaModFix/>
          </a:blip>
          <a:srcRect b="0" l="0" r="0" t="0"/>
          <a:stretch/>
        </p:blipFill>
        <p:spPr>
          <a:xfrm>
            <a:off x="2082309" y="292828"/>
            <a:ext cx="6584852" cy="60917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txBox="1"/>
          <p:nvPr>
            <p:ph idx="1" type="body"/>
          </p:nvPr>
        </p:nvSpPr>
        <p:spPr>
          <a:xfrm>
            <a:off x="2844348" y="597188"/>
            <a:ext cx="4574547" cy="1463040"/>
          </a:xfrm>
          <a:prstGeom prst="rect">
            <a:avLst/>
          </a:prstGeom>
          <a:noFill/>
          <a:ln>
            <a:noFill/>
          </a:ln>
        </p:spPr>
        <p:txBody>
          <a:bodyPr anchorCtr="0" anchor="ctr"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sz="3500"/>
              <a:t>Histogram Stretching</a:t>
            </a:r>
            <a:endParaRPr/>
          </a:p>
          <a:p>
            <a:pPr indent="-228600" lvl="0" marL="457200" rtl="0" algn="l">
              <a:lnSpc>
                <a:spcPct val="90000"/>
              </a:lnSpc>
              <a:spcBef>
                <a:spcPts val="1000"/>
              </a:spcBef>
              <a:spcAft>
                <a:spcPts val="0"/>
              </a:spcAft>
              <a:buSzPts val="2800"/>
              <a:buNone/>
            </a:pPr>
            <a:r>
              <a:t/>
            </a:r>
            <a:endParaRPr sz="2200"/>
          </a:p>
        </p:txBody>
      </p:sp>
      <p:pic>
        <p:nvPicPr>
          <p:cNvPr descr="DIP Histograms" id="121" name="Google Shape;121;p8"/>
          <p:cNvPicPr preferRelativeResize="0"/>
          <p:nvPr/>
        </p:nvPicPr>
        <p:blipFill rotWithShape="1">
          <a:blip r:embed="rId3">
            <a:alphaModFix/>
          </a:blip>
          <a:srcRect b="0" l="0" r="0" t="0"/>
          <a:stretch/>
        </p:blipFill>
        <p:spPr>
          <a:xfrm>
            <a:off x="630936" y="2523742"/>
            <a:ext cx="10917936" cy="34937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ph type="title"/>
          </p:nvPr>
        </p:nvSpPr>
        <p:spPr>
          <a:xfrm>
            <a:off x="828675" y="494414"/>
            <a:ext cx="10534650" cy="81740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4400"/>
              <a:buNone/>
            </a:pPr>
            <a:r>
              <a:rPr lang="en-US" sz="3600">
                <a:solidFill>
                  <a:schemeClr val="dk1"/>
                </a:solidFill>
                <a:latin typeface="Arial"/>
                <a:ea typeface="Arial"/>
                <a:cs typeface="Arial"/>
                <a:sym typeface="Arial"/>
              </a:rPr>
              <a:t>Histogram Equalization</a:t>
            </a:r>
            <a:endParaRPr/>
          </a:p>
        </p:txBody>
      </p:sp>
      <p:pic>
        <p:nvPicPr>
          <p:cNvPr descr="DIP Histograms" id="127" name="Google Shape;127;p9"/>
          <p:cNvPicPr preferRelativeResize="0"/>
          <p:nvPr>
            <p:ph idx="1" type="body"/>
          </p:nvPr>
        </p:nvPicPr>
        <p:blipFill rotWithShape="1">
          <a:blip r:embed="rId3">
            <a:alphaModFix/>
          </a:blip>
          <a:srcRect b="0" l="0" r="0" t="0"/>
          <a:stretch/>
        </p:blipFill>
        <p:spPr>
          <a:xfrm>
            <a:off x="541020" y="2712288"/>
            <a:ext cx="11309278" cy="32242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txBox="1"/>
          <p:nvPr>
            <p:ph type="title"/>
          </p:nvPr>
        </p:nvSpPr>
        <p:spPr>
          <a:xfrm>
            <a:off x="0" y="104509"/>
            <a:ext cx="10515600" cy="7743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Histogram Processing</a:t>
            </a:r>
            <a:endParaRPr/>
          </a:p>
        </p:txBody>
      </p:sp>
      <p:sp>
        <p:nvSpPr>
          <p:cNvPr id="133" name="Google Shape;133;p10"/>
          <p:cNvSpPr txBox="1"/>
          <p:nvPr>
            <p:ph idx="1" type="body"/>
          </p:nvPr>
        </p:nvSpPr>
        <p:spPr>
          <a:xfrm>
            <a:off x="0" y="752305"/>
            <a:ext cx="8352148" cy="6105695"/>
          </a:xfrm>
          <a:prstGeom prst="rect">
            <a:avLst/>
          </a:prstGeom>
          <a:noFill/>
          <a:ln>
            <a:noFill/>
          </a:ln>
        </p:spPr>
        <p:txBody>
          <a:bodyPr anchorCtr="0" anchor="t" bIns="45700" lIns="91425" spcFirstLastPara="1" rIns="91425" wrap="square" tIns="45700">
            <a:normAutofit lnSpcReduction="10000"/>
          </a:bodyPr>
          <a:lstStyle/>
          <a:p>
            <a:pPr indent="-406400" lvl="0" marL="457200" rtl="0" algn="just">
              <a:lnSpc>
                <a:spcPct val="90000"/>
              </a:lnSpc>
              <a:spcBef>
                <a:spcPts val="1000"/>
              </a:spcBef>
              <a:spcAft>
                <a:spcPts val="0"/>
              </a:spcAft>
              <a:buSzPts val="2800"/>
              <a:buChar char="•"/>
            </a:pPr>
            <a:r>
              <a:rPr lang="en-US"/>
              <a:t>Histograms are the basis for numerous spatial domain processing techniques. Histogram manipulation can be used for image enhancement, as shown in this section. </a:t>
            </a:r>
            <a:endParaRPr/>
          </a:p>
          <a:p>
            <a:pPr indent="-406400" lvl="0" marL="457200" rtl="0" algn="just">
              <a:lnSpc>
                <a:spcPct val="90000"/>
              </a:lnSpc>
              <a:spcBef>
                <a:spcPts val="1000"/>
              </a:spcBef>
              <a:spcAft>
                <a:spcPts val="0"/>
              </a:spcAft>
              <a:buSzPts val="2800"/>
              <a:buChar char="•"/>
            </a:pPr>
            <a:r>
              <a:rPr lang="en-US"/>
              <a:t>As an introduction to histogram processing for intensity transformations, consider the below Diagram </a:t>
            </a:r>
            <a:endParaRPr/>
          </a:p>
          <a:p>
            <a:pPr indent="-406400" lvl="0" marL="457200" rtl="0" algn="just">
              <a:lnSpc>
                <a:spcPct val="90000"/>
              </a:lnSpc>
              <a:spcBef>
                <a:spcPts val="1000"/>
              </a:spcBef>
              <a:spcAft>
                <a:spcPts val="0"/>
              </a:spcAft>
              <a:buSzPts val="2800"/>
              <a:buChar char="•"/>
            </a:pPr>
            <a:r>
              <a:rPr lang="en-US"/>
              <a:t>four basic intensity characteristics: dark, light, low contrast, and high contrast. The right side of the figure shows the histograms corresponding to these images. The horizontal axis of each histogram plot corresponds to intensity values, The vertical axis corresponds to values of or if the values are normalized. Thus, histograms may be viewed graphically simply as plots of</a:t>
            </a:r>
            <a:endParaRPr/>
          </a:p>
          <a:p>
            <a:pPr indent="0" lvl="0" marL="50800" rtl="0" algn="just">
              <a:lnSpc>
                <a:spcPct val="90000"/>
              </a:lnSpc>
              <a:spcBef>
                <a:spcPts val="1000"/>
              </a:spcBef>
              <a:spcAft>
                <a:spcPts val="0"/>
              </a:spcAft>
              <a:buSzPts val="2800"/>
              <a:buNone/>
            </a:pPr>
            <a:r>
              <a:rPr lang="en-US"/>
              <a:t>                 </a:t>
            </a:r>
            <a:endParaRPr/>
          </a:p>
        </p:txBody>
      </p:sp>
      <p:pic>
        <p:nvPicPr>
          <p:cNvPr descr="What is histogram of a digital image. Explain how histogram is useful in  image enhancement? - Bench Partner" id="134" name="Google Shape;134;p10"/>
          <p:cNvPicPr preferRelativeResize="0"/>
          <p:nvPr/>
        </p:nvPicPr>
        <p:blipFill rotWithShape="1">
          <a:blip r:embed="rId3">
            <a:alphaModFix/>
          </a:blip>
          <a:srcRect b="0" l="0" r="0" t="0"/>
          <a:stretch/>
        </p:blipFill>
        <p:spPr>
          <a:xfrm>
            <a:off x="8474697" y="752305"/>
            <a:ext cx="3384222" cy="60011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2023-07-13T02:52:52Z</dcterms:created>
  <dc:creator>sofia</dc:creator>
</cp:coreProperties>
</file>