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91" r:id="rId10"/>
    <p:sldId id="292" r:id="rId11"/>
    <p:sldId id="264" r:id="rId12"/>
    <p:sldId id="265" r:id="rId13"/>
    <p:sldId id="266" r:id="rId14"/>
    <p:sldId id="267" r:id="rId15"/>
    <p:sldId id="268" r:id="rId16"/>
    <p:sldId id="269" r:id="rId17"/>
    <p:sldId id="270" r:id="rId18"/>
    <p:sldId id="271" r:id="rId19"/>
    <p:sldId id="272" r:id="rId20"/>
    <p:sldId id="293" r:id="rId21"/>
    <p:sldId id="273" r:id="rId22"/>
    <p:sldId id="294" r:id="rId23"/>
    <p:sldId id="274" r:id="rId24"/>
    <p:sldId id="275" r:id="rId25"/>
    <p:sldId id="276" r:id="rId26"/>
    <p:sldId id="277" r:id="rId27"/>
    <p:sldId id="278" r:id="rId28"/>
    <p:sldId id="279" r:id="rId29"/>
    <p:sldId id="280" r:id="rId30"/>
    <p:sldId id="281" r:id="rId31"/>
    <p:sldId id="282" r:id="rId32"/>
    <p:sldId id="283" r:id="rId33"/>
    <p:sldId id="298" r:id="rId34"/>
    <p:sldId id="299" r:id="rId35"/>
    <p:sldId id="284" r:id="rId36"/>
    <p:sldId id="297" r:id="rId37"/>
    <p:sldId id="285" r:id="rId38"/>
    <p:sldId id="286" r:id="rId39"/>
    <p:sldId id="287" r:id="rId40"/>
    <p:sldId id="288" r:id="rId41"/>
    <p:sldId id="289" r:id="rId42"/>
    <p:sldId id="295" r:id="rId43"/>
    <p:sldId id="296" r:id="rId44"/>
    <p:sldId id="290" r:id="rId45"/>
  </p:sldIdLst>
  <p:sldSz cx="12192000" cy="6858000"/>
  <p:notesSz cx="6858000" cy="9144000"/>
  <p:embeddedFontLst>
    <p:embeddedFont>
      <p:font typeface="Calibri" panose="020F0502020204030204" pitchFamily="34" charset="0"/>
      <p:regular r:id="rId47"/>
      <p:bold r:id="rId48"/>
      <p:italic r:id="rId49"/>
      <p:boldItalic r:id="rId50"/>
    </p:embeddedFont>
    <p:embeddedFont>
      <p:font typeface="Garamond" panose="02020404030301010803" pitchFamily="18" charset="0"/>
      <p:regular r:id="rId51"/>
      <p:bold r:id="rId52"/>
      <p:italic r:id="rId53"/>
    </p:embeddedFont>
    <p:embeddedFont>
      <p:font typeface="Candara" panose="020E0502030303020204" pitchFamily="34" charset="0"/>
      <p:regular r:id="rId54"/>
      <p:bold r:id="rId55"/>
      <p:italic r:id="rId56"/>
      <p:boldItalic r:id="rId57"/>
    </p:embeddedFont>
    <p:embeddedFont>
      <p:font typeface="Times" panose="02020603050405020304" pitchFamily="18" charset="0"/>
      <p:regular r:id="rId58"/>
      <p:bold r:id="rId59"/>
      <p:italic r:id="rId60"/>
      <p:boldItalic r:id="rId61"/>
    </p:embeddedFont>
    <p:embeddedFont>
      <p:font typeface="Gill Sans" panose="020B0604020202020204" charset="0"/>
      <p:regular r:id="rId62"/>
      <p:bold r:id="rId63"/>
    </p:embeddedFont>
    <p:embeddedFont>
      <p:font typeface="Verdana" panose="020B0604030504040204" pitchFamily="3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8" roundtripDataSignature="AMtx7mhyPxrqp7Yw1OV+qPVmdJ9MrTDsx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47D0B4-1863-4BCF-8A07-181F7BE8E746}">
  <a:tblStyle styleId="{A347D0B4-1863-4BCF-8A07-181F7BE8E74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7" d="100"/>
          <a:sy n="67"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font" Target="fonts/font17.fntdata"/><Relationship Id="rId68" Type="http://customschemas.google.com/relationships/presentationmetadata" Target="meta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61"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5.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295921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1979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385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9" name="Google Shape;16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7358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7798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562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31" name="Google Shape;23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511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3: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5" name="Google Shape;28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0511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4: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6" name="Google Shape;29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9962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5: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8" name="Google Shape;30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927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6: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0" name="Google Shape;32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6504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7: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2" name="Google Shape;33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1644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8050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8: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3" name="Google Shape;35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4680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8: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3" name="Google Shape;35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23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9: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4" name="Google Shape;36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26177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9: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4" name="Google Shape;36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045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20: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7" name="Google Shape;41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60053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1: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1" name="Google Shape;44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3505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22: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6" name="Google Shape;48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48515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23: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2" name="Google Shape;52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2428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24: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58" name="Google Shape;55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9401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25: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0" name="Google Shape;57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325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13374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26: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8" name="Google Shape;63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89807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27: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84" name="Google Shape;68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92337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28: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16" name="Google Shape;71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19727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29: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27" name="Google Shape;72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80279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29: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727" name="Google Shape;72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79376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29: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27" name="Google Shape;72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57783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28: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16" name="Google Shape;71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50260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30: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38" name="Google Shape;73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70240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31: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62" name="Google Shape;76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559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32: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95" name="Google Shape;79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092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12802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p33: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63" name="Google Shape;863;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33334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34: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72" name="Google Shape;97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45146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3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42</a:t>
            </a:fld>
            <a:endParaRPr/>
          </a:p>
        </p:txBody>
      </p:sp>
      <p:sp>
        <p:nvSpPr>
          <p:cNvPr id="759" name="Google Shape;759;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760" name="Google Shape;760;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1438920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34: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72" name="Google Shape;97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48590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p35: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85" name="Google Shape;985;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522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5939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4987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757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5439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3148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3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4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4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4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4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4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4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89" name="Google Shape;89;p1"/>
          <p:cNvSpPr txBox="1"/>
          <p:nvPr/>
        </p:nvSpPr>
        <p:spPr>
          <a:xfrm>
            <a:off x="3905250" y="3130924"/>
            <a:ext cx="4857750" cy="1169551"/>
          </a:xfrm>
          <a:prstGeom prst="rect">
            <a:avLst/>
          </a:prstGeom>
          <a:solidFill>
            <a:srgbClr val="009BD2"/>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b="1">
                <a:solidFill>
                  <a:schemeClr val="lt1"/>
                </a:solidFill>
                <a:latin typeface="Candara"/>
                <a:ea typeface="Candara"/>
                <a:cs typeface="Candara"/>
                <a:sym typeface="Candara"/>
              </a:rPr>
              <a:t>Symbolic Programming Paradigm</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62" name="Google Shape;162;p8"/>
          <p:cNvSpPr txBox="1"/>
          <p:nvPr/>
        </p:nvSpPr>
        <p:spPr>
          <a:xfrm>
            <a:off x="89671" y="44591"/>
            <a:ext cx="7212082" cy="430887"/>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800" b="1">
                <a:solidFill>
                  <a:schemeClr val="dk1"/>
                </a:solidFill>
                <a:latin typeface="Calibri"/>
                <a:ea typeface="Calibri"/>
                <a:cs typeface="Calibri"/>
                <a:sym typeface="Calibri"/>
              </a:rPr>
              <a:t> Equation Solving</a:t>
            </a:r>
            <a:endParaRPr/>
          </a:p>
        </p:txBody>
      </p:sp>
      <p:sp>
        <p:nvSpPr>
          <p:cNvPr id="163" name="Google Shape;163;p8"/>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164" name="Google Shape;164;p8"/>
          <p:cNvGrpSpPr/>
          <p:nvPr/>
        </p:nvGrpSpPr>
        <p:grpSpPr>
          <a:xfrm>
            <a:off x="0" y="586959"/>
            <a:ext cx="12105503" cy="5979173"/>
            <a:chOff x="127862" y="1268442"/>
            <a:chExt cx="9296400" cy="846250"/>
          </a:xfrm>
        </p:grpSpPr>
        <p:sp>
          <p:nvSpPr>
            <p:cNvPr id="165" name="Google Shape;165;p8"/>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166" name="Google Shape;166;p8"/>
            <p:cNvSpPr txBox="1"/>
            <p:nvPr/>
          </p:nvSpPr>
          <p:spPr>
            <a:xfrm>
              <a:off x="168600" y="1274313"/>
              <a:ext cx="9214355" cy="400212"/>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US" sz="1750" b="1" dirty="0">
                  <a:solidFill>
                    <a:schemeClr val="dk1"/>
                  </a:solidFill>
                  <a:latin typeface="Calibri"/>
                  <a:ea typeface="Calibri"/>
                  <a:cs typeface="Calibri"/>
                  <a:sym typeface="Calibri"/>
                </a:rPr>
                <a:t>solveset()</a:t>
              </a:r>
              <a:endParaRPr dirty="0"/>
            </a:p>
            <a:p>
              <a:pPr marL="0" marR="0" lvl="0" indent="0" algn="just" rtl="0">
                <a:lnSpc>
                  <a:spcPct val="150000"/>
                </a:lnSpc>
                <a:spcBef>
                  <a:spcPts val="0"/>
                </a:spcBef>
                <a:spcAft>
                  <a:spcPts val="0"/>
                </a:spcAft>
                <a:buNone/>
              </a:pPr>
              <a:r>
                <a:rPr lang="en-US" sz="1750" b="1" dirty="0">
                  <a:solidFill>
                    <a:schemeClr val="dk1"/>
                  </a:solidFill>
                  <a:latin typeface="Calibri"/>
                  <a:ea typeface="Calibri"/>
                  <a:cs typeface="Calibri"/>
                  <a:sym typeface="Calibri"/>
                </a:rPr>
                <a:t>	</a:t>
              </a:r>
              <a:r>
                <a:rPr lang="en-US" sz="1750" dirty="0">
                  <a:solidFill>
                    <a:schemeClr val="dk1"/>
                  </a:solidFill>
                  <a:latin typeface="Calibri"/>
                  <a:ea typeface="Calibri"/>
                  <a:cs typeface="Calibri"/>
                  <a:sym typeface="Calibri"/>
                </a:rPr>
                <a:t>solveset(x ** 4 - 1, x) ={-1,1,-I,I}</a:t>
              </a:r>
              <a:endParaRPr dirty="0"/>
            </a:p>
            <a:p>
              <a:pPr marL="0" marR="0" lvl="0" indent="0" algn="just" rtl="0">
                <a:lnSpc>
                  <a:spcPct val="150000"/>
                </a:lnSpc>
                <a:spcBef>
                  <a:spcPts val="0"/>
                </a:spcBef>
                <a:spcAft>
                  <a:spcPts val="0"/>
                </a:spcAft>
                <a:buNone/>
              </a:pPr>
              <a:endParaRPr sz="1750" b="1" dirty="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1750" b="1" dirty="0">
                  <a:solidFill>
                    <a:schemeClr val="dk1"/>
                  </a:solidFill>
                  <a:latin typeface="Calibri"/>
                  <a:ea typeface="Calibri"/>
                  <a:cs typeface="Calibri"/>
                  <a:sym typeface="Calibri"/>
                </a:rPr>
                <a:t>Matrices</a:t>
              </a:r>
              <a:endParaRPr dirty="0"/>
            </a:p>
            <a:p>
              <a:pPr marL="0" marR="0" lvl="0" indent="0" algn="just" rtl="0">
                <a:lnSpc>
                  <a:spcPct val="150000"/>
                </a:lnSpc>
                <a:spcBef>
                  <a:spcPts val="0"/>
                </a:spcBef>
                <a:spcAft>
                  <a:spcPts val="0"/>
                </a:spcAft>
                <a:buNone/>
              </a:pPr>
              <a:r>
                <a:rPr lang="en-US" sz="1750" b="1" dirty="0">
                  <a:solidFill>
                    <a:schemeClr val="dk1"/>
                  </a:solidFill>
                  <a:latin typeface="Calibri"/>
                  <a:ea typeface="Calibri"/>
                  <a:cs typeface="Calibri"/>
                  <a:sym typeface="Calibri"/>
                </a:rPr>
                <a:t>	 </a:t>
              </a:r>
              <a:r>
                <a:rPr lang="en-US" sz="1750" dirty="0">
                  <a:solidFill>
                    <a:schemeClr val="dk1"/>
                  </a:solidFill>
                  <a:latin typeface="Calibri"/>
                  <a:ea typeface="Calibri"/>
                  <a:cs typeface="Calibri"/>
                  <a:sym typeface="Calibri"/>
                </a:rPr>
                <a:t>A={[1,2][2,1]} find A**2</a:t>
              </a:r>
              <a:endParaRPr dirty="0"/>
            </a:p>
            <a:p>
              <a:pPr marL="0" marR="0" lvl="0" indent="0" algn="just" rtl="0">
                <a:lnSpc>
                  <a:spcPct val="150000"/>
                </a:lnSpc>
                <a:spcBef>
                  <a:spcPts val="0"/>
                </a:spcBef>
                <a:spcAft>
                  <a:spcPts val="0"/>
                </a:spcAft>
                <a:buNone/>
              </a:pPr>
              <a:endParaRPr sz="1750" b="1" dirty="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b="1"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18173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9"/>
          <p:cNvSpPr/>
          <p:nvPr/>
        </p:nvSpPr>
        <p:spPr>
          <a:xfrm>
            <a:off x="0" y="-14468"/>
            <a:ext cx="12192000" cy="68579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72" name="Google Shape;172;p9"/>
          <p:cNvSpPr txBox="1"/>
          <p:nvPr/>
        </p:nvSpPr>
        <p:spPr>
          <a:xfrm>
            <a:off x="3905250" y="3130924"/>
            <a:ext cx="4857750" cy="1169551"/>
          </a:xfrm>
          <a:prstGeom prst="rect">
            <a:avLst/>
          </a:prstGeom>
          <a:solidFill>
            <a:srgbClr val="009BD2"/>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b="1">
                <a:solidFill>
                  <a:schemeClr val="lt1"/>
                </a:solidFill>
                <a:latin typeface="Candara"/>
                <a:ea typeface="Candara"/>
                <a:cs typeface="Candara"/>
                <a:sym typeface="Candara"/>
              </a:rPr>
              <a:t>Automata Based Programming Paradigm</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0"/>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78" name="Google Shape;178;p10"/>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Introduction</a:t>
            </a:r>
            <a:endParaRPr sz="2563">
              <a:solidFill>
                <a:schemeClr val="dk1"/>
              </a:solidFill>
              <a:latin typeface="Arial"/>
              <a:ea typeface="Arial"/>
              <a:cs typeface="Arial"/>
              <a:sym typeface="Arial"/>
            </a:endParaRPr>
          </a:p>
        </p:txBody>
      </p:sp>
      <p:sp>
        <p:nvSpPr>
          <p:cNvPr id="179" name="Google Shape;179;p10"/>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180" name="Google Shape;180;p10"/>
          <p:cNvGrpSpPr/>
          <p:nvPr/>
        </p:nvGrpSpPr>
        <p:grpSpPr>
          <a:xfrm>
            <a:off x="0" y="586960"/>
            <a:ext cx="12105503" cy="6147000"/>
            <a:chOff x="127862" y="1268442"/>
            <a:chExt cx="9296400" cy="870003"/>
          </a:xfrm>
        </p:grpSpPr>
        <p:sp>
          <p:nvSpPr>
            <p:cNvPr id="181" name="Google Shape;181;p10"/>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182" name="Google Shape;182;p10"/>
            <p:cNvSpPr txBox="1"/>
            <p:nvPr/>
          </p:nvSpPr>
          <p:spPr>
            <a:xfrm>
              <a:off x="168600" y="1274313"/>
              <a:ext cx="9214355" cy="864132"/>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US" sz="1750">
                  <a:solidFill>
                    <a:schemeClr val="dk1"/>
                  </a:solidFill>
                  <a:latin typeface="Calibri"/>
                  <a:ea typeface="Calibri"/>
                  <a:cs typeface="Calibri"/>
                  <a:sym typeface="Calibri"/>
                </a:rPr>
                <a:t>Automata-based programming is a programming paradigm in which the program or its part is thought of as a model of a finite state machine or any other formal automation.</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What is Automata Theory?</a:t>
              </a:r>
              <a:endParaRPr/>
            </a:p>
            <a:p>
              <a:pPr marL="285750" marR="0" lvl="0" indent="-285750" algn="just" rtl="0">
                <a:lnSpc>
                  <a:spcPct val="150000"/>
                </a:lnSpc>
                <a:spcBef>
                  <a:spcPts val="0"/>
                </a:spcBef>
                <a:spcAft>
                  <a:spcPts val="0"/>
                </a:spcAft>
                <a:buClr>
                  <a:schemeClr val="dk1"/>
                </a:buClr>
                <a:buSzPts val="1750"/>
                <a:buFont typeface="Arial"/>
                <a:buChar char="•"/>
              </a:pPr>
              <a:r>
                <a:rPr lang="en-US" sz="1750">
                  <a:solidFill>
                    <a:schemeClr val="dk1"/>
                  </a:solidFill>
                  <a:latin typeface="Calibri"/>
                  <a:ea typeface="Calibri"/>
                  <a:cs typeface="Calibri"/>
                  <a:sym typeface="Calibri"/>
                </a:rPr>
                <a:t>Automata theory is the study of abstract computational devices</a:t>
              </a:r>
              <a:endParaRPr/>
            </a:p>
            <a:p>
              <a:pPr marL="285750" marR="0" lvl="0" indent="-285750" algn="just" rtl="0">
                <a:lnSpc>
                  <a:spcPct val="150000"/>
                </a:lnSpc>
                <a:spcBef>
                  <a:spcPts val="0"/>
                </a:spcBef>
                <a:spcAft>
                  <a:spcPts val="0"/>
                </a:spcAft>
                <a:buClr>
                  <a:schemeClr val="dk1"/>
                </a:buClr>
                <a:buSzPts val="1750"/>
                <a:buFont typeface="Arial"/>
                <a:buChar char="•"/>
              </a:pPr>
              <a:r>
                <a:rPr lang="en-US" sz="1750">
                  <a:solidFill>
                    <a:schemeClr val="dk1"/>
                  </a:solidFill>
                  <a:latin typeface="Calibri"/>
                  <a:ea typeface="Calibri"/>
                  <a:cs typeface="Calibri"/>
                  <a:sym typeface="Calibri"/>
                </a:rPr>
                <a:t>Abstract devices are (simplified) models of real computations </a:t>
              </a:r>
              <a:endParaRPr/>
            </a:p>
            <a:p>
              <a:pPr marL="285750" marR="0" lvl="0" indent="-285750" algn="just" rtl="0">
                <a:lnSpc>
                  <a:spcPct val="150000"/>
                </a:lnSpc>
                <a:spcBef>
                  <a:spcPts val="0"/>
                </a:spcBef>
                <a:spcAft>
                  <a:spcPts val="0"/>
                </a:spcAft>
                <a:buClr>
                  <a:schemeClr val="dk1"/>
                </a:buClr>
                <a:buSzPts val="1750"/>
                <a:buFont typeface="Arial"/>
                <a:buChar char="•"/>
              </a:pPr>
              <a:r>
                <a:rPr lang="en-US" sz="1750">
                  <a:solidFill>
                    <a:schemeClr val="dk1"/>
                  </a:solidFill>
                  <a:latin typeface="Calibri"/>
                  <a:ea typeface="Calibri"/>
                  <a:cs typeface="Calibri"/>
                  <a:sym typeface="Calibri"/>
                </a:rPr>
                <a:t>Computations happen everywhere: On your laptop, on your cell phone, in nature, …</a:t>
              </a:r>
              <a:endParaRPr/>
            </a:p>
            <a:p>
              <a:pPr marL="285750" marR="0" lvl="0" indent="-174625"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Example:</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l" rtl="0">
                <a:spcBef>
                  <a:spcPts val="875"/>
                </a:spcBef>
                <a:spcAft>
                  <a:spcPts val="0"/>
                </a:spcAft>
                <a:buNone/>
              </a:pPr>
              <a:r>
                <a:rPr lang="en-US" sz="1750">
                  <a:solidFill>
                    <a:schemeClr val="dk1"/>
                  </a:solidFill>
                  <a:latin typeface="Calibri"/>
                  <a:ea typeface="Calibri"/>
                  <a:cs typeface="Calibri"/>
                  <a:sym typeface="Calibri"/>
                </a:rPr>
                <a:t>							input: switch</a:t>
              </a:r>
              <a:endParaRPr/>
            </a:p>
            <a:p>
              <a:pPr marL="6373813" marR="0" lvl="8" indent="0" algn="l" rtl="0">
                <a:spcBef>
                  <a:spcPts val="875"/>
                </a:spcBef>
                <a:spcAft>
                  <a:spcPts val="0"/>
                </a:spcAft>
                <a:buNone/>
              </a:pPr>
              <a:r>
                <a:rPr lang="en-US" sz="1750" b="0" i="0" u="none" strike="noStrike" cap="none">
                  <a:solidFill>
                    <a:schemeClr val="dk1"/>
                  </a:solidFill>
                  <a:latin typeface="Calibri"/>
                  <a:ea typeface="Calibri"/>
                  <a:cs typeface="Calibri"/>
                  <a:sym typeface="Calibri"/>
                </a:rPr>
                <a:t>output: light bulb</a:t>
              </a:r>
              <a:endParaRPr/>
            </a:p>
            <a:p>
              <a:pPr marL="6373813" marR="0" lvl="8" indent="0" algn="l" rtl="0">
                <a:spcBef>
                  <a:spcPts val="875"/>
                </a:spcBef>
                <a:spcAft>
                  <a:spcPts val="0"/>
                </a:spcAft>
                <a:buNone/>
              </a:pPr>
              <a:r>
                <a:rPr lang="en-US" sz="1750" b="0" i="0" u="none" strike="noStrike" cap="none">
                  <a:solidFill>
                    <a:schemeClr val="dk1"/>
                  </a:solidFill>
                  <a:latin typeface="Calibri"/>
                  <a:ea typeface="Calibri"/>
                  <a:cs typeface="Calibri"/>
                  <a:sym typeface="Calibri"/>
                </a:rPr>
                <a:t>actions: flip switch</a:t>
              </a:r>
              <a:endParaRPr/>
            </a:p>
            <a:p>
              <a:pPr marL="6373813" marR="0" lvl="8" indent="0" algn="l" rtl="0">
                <a:spcBef>
                  <a:spcPts val="875"/>
                </a:spcBef>
                <a:spcAft>
                  <a:spcPts val="0"/>
                </a:spcAft>
                <a:buNone/>
              </a:pPr>
              <a:r>
                <a:rPr lang="en-US" sz="1750" b="0" i="0" u="none" strike="noStrike" cap="none">
                  <a:solidFill>
                    <a:schemeClr val="dk1"/>
                  </a:solidFill>
                  <a:latin typeface="Calibri"/>
                  <a:ea typeface="Calibri"/>
                  <a:cs typeface="Calibri"/>
                  <a:sym typeface="Calibri"/>
                </a:rPr>
                <a:t>states: on, off</a:t>
              </a:r>
              <a:endParaRPr/>
            </a:p>
            <a:p>
              <a:pPr marL="6373813" marR="0" lvl="8" indent="0" algn="just" rtl="0">
                <a:lnSpc>
                  <a:spcPct val="150000"/>
                </a:lnSpc>
                <a:spcBef>
                  <a:spcPts val="0"/>
                </a:spcBef>
                <a:spcAft>
                  <a:spcPts val="0"/>
                </a:spcAft>
                <a:buNone/>
              </a:pPr>
              <a:endParaRPr sz="1750" b="0" i="0" u="none" strike="noStrike" cap="none">
                <a:solidFill>
                  <a:schemeClr val="dk1"/>
                </a:solidFill>
                <a:latin typeface="Calibri"/>
                <a:ea typeface="Calibri"/>
                <a:cs typeface="Calibri"/>
                <a:sym typeface="Calibri"/>
              </a:endParaRPr>
            </a:p>
          </p:txBody>
        </p:sp>
      </p:grpSp>
      <p:grpSp>
        <p:nvGrpSpPr>
          <p:cNvPr id="183" name="Google Shape;183;p10"/>
          <p:cNvGrpSpPr/>
          <p:nvPr/>
        </p:nvGrpSpPr>
        <p:grpSpPr>
          <a:xfrm>
            <a:off x="891989" y="4518212"/>
            <a:ext cx="3169023" cy="1620954"/>
            <a:chOff x="609600" y="1628775"/>
            <a:chExt cx="3529013" cy="1944688"/>
          </a:xfrm>
        </p:grpSpPr>
        <p:cxnSp>
          <p:nvCxnSpPr>
            <p:cNvPr id="184" name="Google Shape;184;p10"/>
            <p:cNvCxnSpPr/>
            <p:nvPr/>
          </p:nvCxnSpPr>
          <p:spPr>
            <a:xfrm>
              <a:off x="1114425" y="1916113"/>
              <a:ext cx="936625" cy="0"/>
            </a:xfrm>
            <a:prstGeom prst="straightConnector1">
              <a:avLst/>
            </a:prstGeom>
            <a:noFill/>
            <a:ln w="9525" cap="flat" cmpd="sng">
              <a:solidFill>
                <a:schemeClr val="dk1"/>
              </a:solidFill>
              <a:prstDash val="solid"/>
              <a:round/>
              <a:headEnd type="none" w="med" len="med"/>
              <a:tailEnd type="none" w="med" len="med"/>
            </a:ln>
          </p:spPr>
        </p:cxnSp>
        <p:cxnSp>
          <p:nvCxnSpPr>
            <p:cNvPr id="185" name="Google Shape;185;p10"/>
            <p:cNvCxnSpPr/>
            <p:nvPr/>
          </p:nvCxnSpPr>
          <p:spPr>
            <a:xfrm>
              <a:off x="1114425" y="1916113"/>
              <a:ext cx="0" cy="504825"/>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10"/>
            <p:cNvCxnSpPr/>
            <p:nvPr/>
          </p:nvCxnSpPr>
          <p:spPr>
            <a:xfrm>
              <a:off x="1114425" y="3068638"/>
              <a:ext cx="0" cy="503237"/>
            </a:xfrm>
            <a:prstGeom prst="straightConnector1">
              <a:avLst/>
            </a:prstGeom>
            <a:noFill/>
            <a:ln w="9525" cap="flat" cmpd="sng">
              <a:solidFill>
                <a:schemeClr val="dk1"/>
              </a:solidFill>
              <a:prstDash val="solid"/>
              <a:round/>
              <a:headEnd type="none" w="med" len="med"/>
              <a:tailEnd type="none" w="med" len="med"/>
            </a:ln>
          </p:spPr>
        </p:cxnSp>
        <p:cxnSp>
          <p:nvCxnSpPr>
            <p:cNvPr id="187" name="Google Shape;187;p10"/>
            <p:cNvCxnSpPr/>
            <p:nvPr/>
          </p:nvCxnSpPr>
          <p:spPr>
            <a:xfrm>
              <a:off x="1114425" y="3571875"/>
              <a:ext cx="2736850" cy="1588"/>
            </a:xfrm>
            <a:prstGeom prst="straightConnector1">
              <a:avLst/>
            </a:prstGeom>
            <a:noFill/>
            <a:ln w="9525" cap="flat" cmpd="sng">
              <a:solidFill>
                <a:schemeClr val="dk1"/>
              </a:solidFill>
              <a:prstDash val="solid"/>
              <a:round/>
              <a:headEnd type="none" w="med" len="med"/>
              <a:tailEnd type="none" w="med" len="med"/>
            </a:ln>
          </p:spPr>
        </p:cxnSp>
        <p:cxnSp>
          <p:nvCxnSpPr>
            <p:cNvPr id="188" name="Google Shape;188;p10"/>
            <p:cNvCxnSpPr/>
            <p:nvPr/>
          </p:nvCxnSpPr>
          <p:spPr>
            <a:xfrm>
              <a:off x="2843213" y="1916113"/>
              <a:ext cx="1008062" cy="0"/>
            </a:xfrm>
            <a:prstGeom prst="straightConnector1">
              <a:avLst/>
            </a:prstGeom>
            <a:noFill/>
            <a:ln w="9525" cap="flat" cmpd="sng">
              <a:solidFill>
                <a:schemeClr val="dk1"/>
              </a:solidFill>
              <a:prstDash val="solid"/>
              <a:round/>
              <a:headEnd type="none" w="med" len="med"/>
              <a:tailEnd type="none" w="med" len="med"/>
            </a:ln>
          </p:spPr>
        </p:cxnSp>
        <p:cxnSp>
          <p:nvCxnSpPr>
            <p:cNvPr id="189" name="Google Shape;189;p10"/>
            <p:cNvCxnSpPr/>
            <p:nvPr/>
          </p:nvCxnSpPr>
          <p:spPr>
            <a:xfrm>
              <a:off x="3849688" y="1916113"/>
              <a:ext cx="0" cy="1655762"/>
            </a:xfrm>
            <a:prstGeom prst="straightConnector1">
              <a:avLst/>
            </a:prstGeom>
            <a:noFill/>
            <a:ln w="9525" cap="flat" cmpd="sng">
              <a:solidFill>
                <a:schemeClr val="dk1"/>
              </a:solidFill>
              <a:prstDash val="solid"/>
              <a:round/>
              <a:headEnd type="none" w="med" len="med"/>
              <a:tailEnd type="none" w="med" len="med"/>
            </a:ln>
          </p:spPr>
        </p:cxnSp>
        <p:cxnSp>
          <p:nvCxnSpPr>
            <p:cNvPr id="190" name="Google Shape;190;p10"/>
            <p:cNvCxnSpPr/>
            <p:nvPr/>
          </p:nvCxnSpPr>
          <p:spPr>
            <a:xfrm rot="10800000" flipH="1">
              <a:off x="2090738" y="1628775"/>
              <a:ext cx="647700" cy="287338"/>
            </a:xfrm>
            <a:prstGeom prst="straightConnector1">
              <a:avLst/>
            </a:prstGeom>
            <a:noFill/>
            <a:ln w="9525" cap="flat" cmpd="sng">
              <a:solidFill>
                <a:schemeClr val="dk1"/>
              </a:solidFill>
              <a:prstDash val="solid"/>
              <a:round/>
              <a:headEnd type="none" w="med" len="med"/>
              <a:tailEnd type="none" w="med" len="med"/>
            </a:ln>
          </p:spPr>
        </p:cxnSp>
        <p:sp>
          <p:nvSpPr>
            <p:cNvPr id="191" name="Google Shape;191;p10"/>
            <p:cNvSpPr/>
            <p:nvPr/>
          </p:nvSpPr>
          <p:spPr>
            <a:xfrm>
              <a:off x="2057400" y="1889125"/>
              <a:ext cx="71438" cy="71438"/>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0"/>
            <p:cNvSpPr/>
            <p:nvPr/>
          </p:nvSpPr>
          <p:spPr>
            <a:xfrm>
              <a:off x="2820988" y="1889125"/>
              <a:ext cx="71437" cy="71438"/>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0"/>
            <p:cNvSpPr/>
            <p:nvPr/>
          </p:nvSpPr>
          <p:spPr>
            <a:xfrm>
              <a:off x="609600" y="2420938"/>
              <a:ext cx="1008063" cy="6477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dk1"/>
                  </a:solidFill>
                  <a:latin typeface="Arial"/>
                  <a:ea typeface="Arial"/>
                  <a:cs typeface="Arial"/>
                  <a:sym typeface="Arial"/>
                </a:rPr>
                <a:t>BATTERY</a:t>
              </a:r>
              <a:endParaRPr/>
            </a:p>
          </p:txBody>
        </p:sp>
        <p:sp>
          <p:nvSpPr>
            <p:cNvPr id="194" name="Google Shape;194;p10"/>
            <p:cNvSpPr/>
            <p:nvPr/>
          </p:nvSpPr>
          <p:spPr>
            <a:xfrm>
              <a:off x="3559175" y="2276475"/>
              <a:ext cx="579438" cy="869950"/>
            </a:xfrm>
            <a:custGeom>
              <a:avLst/>
              <a:gdLst/>
              <a:ahLst/>
              <a:cxnLst/>
              <a:rect l="l" t="t" r="r" b="b"/>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1"/>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200" name="Google Shape;200;p11"/>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Simple Computer</a:t>
            </a:r>
            <a:endParaRPr sz="2563">
              <a:solidFill>
                <a:schemeClr val="dk1"/>
              </a:solidFill>
              <a:latin typeface="Arial"/>
              <a:ea typeface="Arial"/>
              <a:cs typeface="Arial"/>
              <a:sym typeface="Arial"/>
            </a:endParaRPr>
          </a:p>
        </p:txBody>
      </p:sp>
      <p:sp>
        <p:nvSpPr>
          <p:cNvPr id="201" name="Google Shape;201;p11"/>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202" name="Google Shape;202;p11"/>
          <p:cNvGrpSpPr/>
          <p:nvPr/>
        </p:nvGrpSpPr>
        <p:grpSpPr>
          <a:xfrm>
            <a:off x="0" y="586958"/>
            <a:ext cx="12105503" cy="5979173"/>
            <a:chOff x="127862" y="1268442"/>
            <a:chExt cx="9296400" cy="846250"/>
          </a:xfrm>
        </p:grpSpPr>
        <p:sp>
          <p:nvSpPr>
            <p:cNvPr id="203" name="Google Shape;203;p11"/>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204" name="Google Shape;204;p11"/>
            <p:cNvSpPr txBox="1"/>
            <p:nvPr/>
          </p:nvSpPr>
          <p:spPr>
            <a:xfrm>
              <a:off x="168600" y="1274313"/>
              <a:ext cx="9214355" cy="744885"/>
            </a:xfrm>
            <a:prstGeom prst="rect">
              <a:avLst/>
            </a:prstGeom>
            <a:noFill/>
            <a:ln>
              <a:noFill/>
            </a:ln>
          </p:spPr>
          <p:txBody>
            <a:bodyPr spcFirstLastPara="1" wrap="square" lIns="0" tIns="0" rIns="0" bIns="0" anchor="t" anchorCtr="0">
              <a:spAutoFit/>
            </a:bodyPr>
            <a:lstStyle/>
            <a:p>
              <a:pPr marL="285750" marR="0" lvl="0" indent="-174625"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Example:</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l" rtl="0">
                <a:spcBef>
                  <a:spcPts val="875"/>
                </a:spcBef>
                <a:spcAft>
                  <a:spcPts val="0"/>
                </a:spcAft>
                <a:buNone/>
              </a:pPr>
              <a:r>
                <a:rPr lang="en-US" sz="1750">
                  <a:solidFill>
                    <a:schemeClr val="dk1"/>
                  </a:solidFill>
                  <a:latin typeface="Calibri"/>
                  <a:ea typeface="Calibri"/>
                  <a:cs typeface="Calibri"/>
                  <a:sym typeface="Calibri"/>
                </a:rPr>
                <a:t>							input: switch</a:t>
              </a:r>
              <a:endParaRPr/>
            </a:p>
            <a:p>
              <a:pPr marL="6373813" marR="0" lvl="8" indent="0" algn="l" rtl="0">
                <a:spcBef>
                  <a:spcPts val="875"/>
                </a:spcBef>
                <a:spcAft>
                  <a:spcPts val="0"/>
                </a:spcAft>
                <a:buNone/>
              </a:pPr>
              <a:r>
                <a:rPr lang="en-US" sz="1750" b="0" i="0" u="none" strike="noStrike" cap="none">
                  <a:solidFill>
                    <a:schemeClr val="dk1"/>
                  </a:solidFill>
                  <a:latin typeface="Calibri"/>
                  <a:ea typeface="Calibri"/>
                  <a:cs typeface="Calibri"/>
                  <a:sym typeface="Calibri"/>
                </a:rPr>
                <a:t>output: light bulb</a:t>
              </a:r>
              <a:endParaRPr/>
            </a:p>
            <a:p>
              <a:pPr marL="6373813" marR="0" lvl="8" indent="0" algn="l" rtl="0">
                <a:spcBef>
                  <a:spcPts val="875"/>
                </a:spcBef>
                <a:spcAft>
                  <a:spcPts val="0"/>
                </a:spcAft>
                <a:buNone/>
              </a:pPr>
              <a:r>
                <a:rPr lang="en-US" sz="1750" b="0" i="0" u="none" strike="noStrike" cap="none">
                  <a:solidFill>
                    <a:schemeClr val="dk1"/>
                  </a:solidFill>
                  <a:latin typeface="Calibri"/>
                  <a:ea typeface="Calibri"/>
                  <a:cs typeface="Calibri"/>
                  <a:sym typeface="Calibri"/>
                </a:rPr>
                <a:t>actions: flip switch</a:t>
              </a:r>
              <a:endParaRPr/>
            </a:p>
            <a:p>
              <a:pPr marL="6373813" marR="0" lvl="8" indent="0" algn="l" rtl="0">
                <a:spcBef>
                  <a:spcPts val="875"/>
                </a:spcBef>
                <a:spcAft>
                  <a:spcPts val="0"/>
                </a:spcAft>
                <a:buNone/>
              </a:pPr>
              <a:r>
                <a:rPr lang="en-US" sz="1750" b="0" i="0" u="none" strike="noStrike" cap="none">
                  <a:solidFill>
                    <a:schemeClr val="dk1"/>
                  </a:solidFill>
                  <a:latin typeface="Calibri"/>
                  <a:ea typeface="Calibri"/>
                  <a:cs typeface="Calibri"/>
                  <a:sym typeface="Calibri"/>
                </a:rPr>
                <a:t>states: on, off</a:t>
              </a:r>
              <a:endParaRPr/>
            </a:p>
            <a:p>
              <a:pPr marL="6373813" marR="0" lvl="8" indent="0" algn="just" rtl="0">
                <a:lnSpc>
                  <a:spcPct val="150000"/>
                </a:lnSpc>
                <a:spcBef>
                  <a:spcPts val="0"/>
                </a:spcBef>
                <a:spcAft>
                  <a:spcPts val="0"/>
                </a:spcAft>
                <a:buNone/>
              </a:pPr>
              <a:endParaRPr sz="1750" b="0" i="0" u="none" strike="noStrike" cap="none">
                <a:solidFill>
                  <a:schemeClr val="dk1"/>
                </a:solidFill>
                <a:latin typeface="Calibri"/>
                <a:ea typeface="Calibri"/>
                <a:cs typeface="Calibri"/>
                <a:sym typeface="Calibri"/>
              </a:endParaRPr>
            </a:p>
            <a:p>
              <a:pPr marL="6373813" marR="0" lvl="8" indent="0" algn="just" rtl="0">
                <a:lnSpc>
                  <a:spcPct val="150000"/>
                </a:lnSpc>
                <a:spcBef>
                  <a:spcPts val="0"/>
                </a:spcBef>
                <a:spcAft>
                  <a:spcPts val="0"/>
                </a:spcAft>
                <a:buNone/>
              </a:pPr>
              <a:endParaRPr sz="1750" b="0" i="0" u="none" strike="noStrike" cap="none">
                <a:solidFill>
                  <a:schemeClr val="dk1"/>
                </a:solidFill>
                <a:latin typeface="Calibri"/>
                <a:ea typeface="Calibri"/>
                <a:cs typeface="Calibri"/>
                <a:sym typeface="Calibri"/>
              </a:endParaRPr>
            </a:p>
            <a:p>
              <a:pPr marL="6373813" marR="0" lvl="8" indent="0" algn="just" rtl="0">
                <a:lnSpc>
                  <a:spcPct val="150000"/>
                </a:lnSpc>
                <a:spcBef>
                  <a:spcPts val="0"/>
                </a:spcBef>
                <a:spcAft>
                  <a:spcPts val="0"/>
                </a:spcAft>
                <a:buNone/>
              </a:pPr>
              <a:endParaRPr sz="1750" b="0" i="0" u="none" strike="noStrike" cap="none">
                <a:solidFill>
                  <a:schemeClr val="dk1"/>
                </a:solidFill>
                <a:latin typeface="Calibri"/>
                <a:ea typeface="Calibri"/>
                <a:cs typeface="Calibri"/>
                <a:sym typeface="Calibri"/>
              </a:endParaRPr>
            </a:p>
            <a:p>
              <a:pPr marL="6373813" marR="0" lvl="8" indent="0" algn="just" rtl="0">
                <a:lnSpc>
                  <a:spcPct val="150000"/>
                </a:lnSpc>
                <a:spcBef>
                  <a:spcPts val="0"/>
                </a:spcBef>
                <a:spcAft>
                  <a:spcPts val="0"/>
                </a:spcAft>
                <a:buNone/>
              </a:pPr>
              <a:endParaRPr sz="1750" b="0" i="0" u="none" strike="noStrike" cap="none">
                <a:solidFill>
                  <a:schemeClr val="dk1"/>
                </a:solidFill>
                <a:latin typeface="Calibri"/>
                <a:ea typeface="Calibri"/>
                <a:cs typeface="Calibri"/>
                <a:sym typeface="Calibri"/>
              </a:endParaRPr>
            </a:p>
            <a:p>
              <a:pPr marL="6373813" marR="0" lvl="8" indent="0" algn="just" rtl="0">
                <a:lnSpc>
                  <a:spcPct val="150000"/>
                </a:lnSpc>
                <a:spcBef>
                  <a:spcPts val="0"/>
                </a:spcBef>
                <a:spcAft>
                  <a:spcPts val="0"/>
                </a:spcAft>
                <a:buNone/>
              </a:pPr>
              <a:r>
                <a:rPr lang="en-US" sz="1750" b="0" i="0" u="none" strike="noStrike" cap="none">
                  <a:solidFill>
                    <a:schemeClr val="dk1"/>
                  </a:solidFill>
                  <a:latin typeface="Calibri"/>
                  <a:ea typeface="Calibri"/>
                  <a:cs typeface="Calibri"/>
                  <a:sym typeface="Calibri"/>
                </a:rPr>
                <a:t>bulb is on if and only if there was an odd number of flips</a:t>
              </a:r>
              <a:endParaRPr/>
            </a:p>
            <a:p>
              <a:pPr marL="6373813" marR="0" lvl="8" indent="0" algn="just" rtl="0">
                <a:lnSpc>
                  <a:spcPct val="150000"/>
                </a:lnSpc>
                <a:spcBef>
                  <a:spcPts val="0"/>
                </a:spcBef>
                <a:spcAft>
                  <a:spcPts val="0"/>
                </a:spcAft>
                <a:buNone/>
              </a:pPr>
              <a:endParaRPr sz="1750" b="0" i="0" u="none" strike="noStrike" cap="none">
                <a:solidFill>
                  <a:schemeClr val="dk1"/>
                </a:solidFill>
                <a:latin typeface="Calibri"/>
                <a:ea typeface="Calibri"/>
                <a:cs typeface="Calibri"/>
                <a:sym typeface="Calibri"/>
              </a:endParaRPr>
            </a:p>
          </p:txBody>
        </p:sp>
      </p:grpSp>
      <p:grpSp>
        <p:nvGrpSpPr>
          <p:cNvPr id="205" name="Google Shape;205;p11"/>
          <p:cNvGrpSpPr/>
          <p:nvPr/>
        </p:nvGrpSpPr>
        <p:grpSpPr>
          <a:xfrm>
            <a:off x="1444111" y="1557943"/>
            <a:ext cx="3528220" cy="1944688"/>
            <a:chOff x="8060063" y="2072528"/>
            <a:chExt cx="3528220" cy="1944688"/>
          </a:xfrm>
        </p:grpSpPr>
        <p:grpSp>
          <p:nvGrpSpPr>
            <p:cNvPr id="206" name="Google Shape;206;p11"/>
            <p:cNvGrpSpPr/>
            <p:nvPr/>
          </p:nvGrpSpPr>
          <p:grpSpPr>
            <a:xfrm>
              <a:off x="8564095" y="2072528"/>
              <a:ext cx="3024188" cy="1944688"/>
              <a:chOff x="1114425" y="1628775"/>
              <a:chExt cx="3024188" cy="1944688"/>
            </a:xfrm>
          </p:grpSpPr>
          <p:cxnSp>
            <p:nvCxnSpPr>
              <p:cNvPr id="207" name="Google Shape;207;p11"/>
              <p:cNvCxnSpPr/>
              <p:nvPr/>
            </p:nvCxnSpPr>
            <p:spPr>
              <a:xfrm>
                <a:off x="1114425" y="1916113"/>
                <a:ext cx="936625" cy="0"/>
              </a:xfrm>
              <a:prstGeom prst="straightConnector1">
                <a:avLst/>
              </a:prstGeom>
              <a:noFill/>
              <a:ln w="9525" cap="flat" cmpd="sng">
                <a:solidFill>
                  <a:schemeClr val="dk1"/>
                </a:solidFill>
                <a:prstDash val="solid"/>
                <a:round/>
                <a:headEnd type="none" w="med" len="med"/>
                <a:tailEnd type="none" w="med" len="med"/>
              </a:ln>
            </p:spPr>
          </p:cxnSp>
          <p:cxnSp>
            <p:nvCxnSpPr>
              <p:cNvPr id="208" name="Google Shape;208;p11"/>
              <p:cNvCxnSpPr/>
              <p:nvPr/>
            </p:nvCxnSpPr>
            <p:spPr>
              <a:xfrm>
                <a:off x="1114425" y="1916113"/>
                <a:ext cx="0" cy="504825"/>
              </a:xfrm>
              <a:prstGeom prst="straightConnector1">
                <a:avLst/>
              </a:prstGeom>
              <a:noFill/>
              <a:ln w="9525" cap="flat" cmpd="sng">
                <a:solidFill>
                  <a:schemeClr val="dk1"/>
                </a:solidFill>
                <a:prstDash val="solid"/>
                <a:round/>
                <a:headEnd type="none" w="med" len="med"/>
                <a:tailEnd type="none" w="med" len="med"/>
              </a:ln>
            </p:spPr>
          </p:cxnSp>
          <p:cxnSp>
            <p:nvCxnSpPr>
              <p:cNvPr id="209" name="Google Shape;209;p11"/>
              <p:cNvCxnSpPr/>
              <p:nvPr/>
            </p:nvCxnSpPr>
            <p:spPr>
              <a:xfrm>
                <a:off x="1114425" y="3068638"/>
                <a:ext cx="0" cy="503237"/>
              </a:xfrm>
              <a:prstGeom prst="straightConnector1">
                <a:avLst/>
              </a:prstGeom>
              <a:noFill/>
              <a:ln w="9525" cap="flat" cmpd="sng">
                <a:solidFill>
                  <a:schemeClr val="dk1"/>
                </a:solidFill>
                <a:prstDash val="solid"/>
                <a:round/>
                <a:headEnd type="none" w="med" len="med"/>
                <a:tailEnd type="none" w="med" len="med"/>
              </a:ln>
            </p:spPr>
          </p:cxnSp>
          <p:cxnSp>
            <p:nvCxnSpPr>
              <p:cNvPr id="210" name="Google Shape;210;p11"/>
              <p:cNvCxnSpPr/>
              <p:nvPr/>
            </p:nvCxnSpPr>
            <p:spPr>
              <a:xfrm>
                <a:off x="1114425" y="3571875"/>
                <a:ext cx="2736850" cy="1588"/>
              </a:xfrm>
              <a:prstGeom prst="straightConnector1">
                <a:avLst/>
              </a:prstGeom>
              <a:noFill/>
              <a:ln w="9525" cap="flat" cmpd="sng">
                <a:solidFill>
                  <a:schemeClr val="dk1"/>
                </a:solidFill>
                <a:prstDash val="solid"/>
                <a:round/>
                <a:headEnd type="none" w="med" len="med"/>
                <a:tailEnd type="none" w="med" len="med"/>
              </a:ln>
            </p:spPr>
          </p:cxnSp>
          <p:cxnSp>
            <p:nvCxnSpPr>
              <p:cNvPr id="211" name="Google Shape;211;p11"/>
              <p:cNvCxnSpPr/>
              <p:nvPr/>
            </p:nvCxnSpPr>
            <p:spPr>
              <a:xfrm>
                <a:off x="2843213" y="1916113"/>
                <a:ext cx="1008062" cy="0"/>
              </a:xfrm>
              <a:prstGeom prst="straightConnector1">
                <a:avLst/>
              </a:prstGeom>
              <a:noFill/>
              <a:ln w="9525" cap="flat" cmpd="sng">
                <a:solidFill>
                  <a:schemeClr val="dk1"/>
                </a:solidFill>
                <a:prstDash val="solid"/>
                <a:round/>
                <a:headEnd type="none" w="med" len="med"/>
                <a:tailEnd type="none" w="med" len="med"/>
              </a:ln>
            </p:spPr>
          </p:cxnSp>
          <p:cxnSp>
            <p:nvCxnSpPr>
              <p:cNvPr id="212" name="Google Shape;212;p11"/>
              <p:cNvCxnSpPr/>
              <p:nvPr/>
            </p:nvCxnSpPr>
            <p:spPr>
              <a:xfrm>
                <a:off x="3849688" y="1916113"/>
                <a:ext cx="0" cy="1655762"/>
              </a:xfrm>
              <a:prstGeom prst="straightConnector1">
                <a:avLst/>
              </a:prstGeom>
              <a:noFill/>
              <a:ln w="9525" cap="flat" cmpd="sng">
                <a:solidFill>
                  <a:schemeClr val="dk1"/>
                </a:solidFill>
                <a:prstDash val="solid"/>
                <a:round/>
                <a:headEnd type="none" w="med" len="med"/>
                <a:tailEnd type="none" w="med" len="med"/>
              </a:ln>
            </p:spPr>
          </p:cxnSp>
          <p:cxnSp>
            <p:nvCxnSpPr>
              <p:cNvPr id="213" name="Google Shape;213;p11"/>
              <p:cNvCxnSpPr/>
              <p:nvPr/>
            </p:nvCxnSpPr>
            <p:spPr>
              <a:xfrm rot="10800000" flipH="1">
                <a:off x="2090738" y="1628775"/>
                <a:ext cx="647700" cy="287338"/>
              </a:xfrm>
              <a:prstGeom prst="straightConnector1">
                <a:avLst/>
              </a:prstGeom>
              <a:noFill/>
              <a:ln w="9525" cap="flat" cmpd="sng">
                <a:solidFill>
                  <a:schemeClr val="dk1"/>
                </a:solidFill>
                <a:prstDash val="solid"/>
                <a:round/>
                <a:headEnd type="none" w="med" len="med"/>
                <a:tailEnd type="none" w="med" len="med"/>
              </a:ln>
            </p:spPr>
          </p:cxnSp>
          <p:sp>
            <p:nvSpPr>
              <p:cNvPr id="214" name="Google Shape;214;p11"/>
              <p:cNvSpPr/>
              <p:nvPr/>
            </p:nvSpPr>
            <p:spPr>
              <a:xfrm>
                <a:off x="2057400" y="1889125"/>
                <a:ext cx="71438" cy="71438"/>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5" name="Google Shape;215;p11"/>
              <p:cNvSpPr/>
              <p:nvPr/>
            </p:nvSpPr>
            <p:spPr>
              <a:xfrm>
                <a:off x="2820988" y="1889125"/>
                <a:ext cx="71437" cy="71438"/>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6" name="Google Shape;216;p11"/>
              <p:cNvSpPr/>
              <p:nvPr/>
            </p:nvSpPr>
            <p:spPr>
              <a:xfrm>
                <a:off x="3559175" y="2276475"/>
                <a:ext cx="579438" cy="869950"/>
              </a:xfrm>
              <a:custGeom>
                <a:avLst/>
                <a:gdLst/>
                <a:ahLst/>
                <a:cxnLst/>
                <a:rect l="l" t="t" r="r" b="b"/>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7" name="Google Shape;217;p11"/>
            <p:cNvSpPr/>
            <p:nvPr/>
          </p:nvSpPr>
          <p:spPr>
            <a:xfrm>
              <a:off x="8060063" y="2857220"/>
              <a:ext cx="1008063" cy="6477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dk1"/>
                  </a:solidFill>
                  <a:latin typeface="Arial"/>
                  <a:ea typeface="Arial"/>
                  <a:cs typeface="Arial"/>
                  <a:sym typeface="Arial"/>
                </a:rPr>
                <a:t>BATTERY</a:t>
              </a:r>
              <a:endParaRPr/>
            </a:p>
          </p:txBody>
        </p:sp>
      </p:grpSp>
      <p:grpSp>
        <p:nvGrpSpPr>
          <p:cNvPr id="218" name="Google Shape;218;p11"/>
          <p:cNvGrpSpPr/>
          <p:nvPr/>
        </p:nvGrpSpPr>
        <p:grpSpPr>
          <a:xfrm>
            <a:off x="1347274" y="4487812"/>
            <a:ext cx="3335338" cy="1379538"/>
            <a:chOff x="5003800" y="2054225"/>
            <a:chExt cx="3335338" cy="1379538"/>
          </a:xfrm>
        </p:grpSpPr>
        <p:sp>
          <p:nvSpPr>
            <p:cNvPr id="219" name="Google Shape;219;p11"/>
            <p:cNvSpPr/>
            <p:nvPr/>
          </p:nvSpPr>
          <p:spPr>
            <a:xfrm>
              <a:off x="5976938" y="2446338"/>
              <a:ext cx="609600" cy="6096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0" name="Google Shape;220;p11"/>
            <p:cNvSpPr/>
            <p:nvPr/>
          </p:nvSpPr>
          <p:spPr>
            <a:xfrm>
              <a:off x="7729538" y="2370138"/>
              <a:ext cx="609600" cy="6096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1" name="Google Shape;221;p11"/>
            <p:cNvSpPr/>
            <p:nvPr/>
          </p:nvSpPr>
          <p:spPr>
            <a:xfrm>
              <a:off x="6510338" y="2420938"/>
              <a:ext cx="1295400" cy="1016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11"/>
            <p:cNvSpPr/>
            <p:nvPr/>
          </p:nvSpPr>
          <p:spPr>
            <a:xfrm rot="10800000" flipH="1">
              <a:off x="6586538" y="2890838"/>
              <a:ext cx="1295400" cy="1778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23" name="Google Shape;223;p11"/>
            <p:cNvCxnSpPr/>
            <p:nvPr/>
          </p:nvCxnSpPr>
          <p:spPr>
            <a:xfrm>
              <a:off x="5595938" y="2751138"/>
              <a:ext cx="381000" cy="0"/>
            </a:xfrm>
            <a:prstGeom prst="straightConnector1">
              <a:avLst/>
            </a:prstGeom>
            <a:noFill/>
            <a:ln w="9525" cap="flat" cmpd="sng">
              <a:solidFill>
                <a:schemeClr val="dk1"/>
              </a:solidFill>
              <a:prstDash val="solid"/>
              <a:round/>
              <a:headEnd type="none" w="med" len="med"/>
              <a:tailEnd type="triangle" w="med" len="med"/>
            </a:ln>
          </p:spPr>
        </p:cxnSp>
        <p:sp>
          <p:nvSpPr>
            <p:cNvPr id="224" name="Google Shape;224;p11"/>
            <p:cNvSpPr txBox="1"/>
            <p:nvPr/>
          </p:nvSpPr>
          <p:spPr>
            <a:xfrm>
              <a:off x="6064250" y="2565400"/>
              <a:ext cx="446088"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off</a:t>
              </a:r>
              <a:endParaRPr/>
            </a:p>
          </p:txBody>
        </p:sp>
        <p:sp>
          <p:nvSpPr>
            <p:cNvPr id="225" name="Google Shape;225;p11"/>
            <p:cNvSpPr txBox="1"/>
            <p:nvPr/>
          </p:nvSpPr>
          <p:spPr>
            <a:xfrm>
              <a:off x="7823200" y="2492375"/>
              <a:ext cx="415925"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on</a:t>
              </a:r>
              <a:endParaRPr/>
            </a:p>
          </p:txBody>
        </p:sp>
        <p:sp>
          <p:nvSpPr>
            <p:cNvPr id="226" name="Google Shape;226;p11"/>
            <p:cNvSpPr txBox="1"/>
            <p:nvPr/>
          </p:nvSpPr>
          <p:spPr>
            <a:xfrm>
              <a:off x="5003800" y="2557463"/>
              <a:ext cx="5715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start</a:t>
              </a:r>
              <a:endParaRPr/>
            </a:p>
          </p:txBody>
        </p:sp>
        <p:sp>
          <p:nvSpPr>
            <p:cNvPr id="227" name="Google Shape;227;p11"/>
            <p:cNvSpPr txBox="1"/>
            <p:nvPr/>
          </p:nvSpPr>
          <p:spPr>
            <a:xfrm>
              <a:off x="7067550" y="2054225"/>
              <a:ext cx="2349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Garamond"/>
                  <a:ea typeface="Garamond"/>
                  <a:cs typeface="Garamond"/>
                  <a:sym typeface="Garamond"/>
                </a:rPr>
                <a:t>f</a:t>
              </a:r>
              <a:endParaRPr/>
            </a:p>
          </p:txBody>
        </p:sp>
        <p:sp>
          <p:nvSpPr>
            <p:cNvPr id="228" name="Google Shape;228;p11"/>
            <p:cNvSpPr txBox="1"/>
            <p:nvPr/>
          </p:nvSpPr>
          <p:spPr>
            <a:xfrm>
              <a:off x="7051675" y="3067050"/>
              <a:ext cx="2349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Garamond"/>
                  <a:ea typeface="Garamond"/>
                  <a:cs typeface="Garamond"/>
                  <a:sym typeface="Garamond"/>
                </a:rPr>
                <a:t>f</a:t>
              </a:r>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2"/>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234" name="Google Shape;234;p12"/>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Another “computer”</a:t>
            </a:r>
            <a:endParaRPr sz="2563">
              <a:solidFill>
                <a:schemeClr val="dk1"/>
              </a:solidFill>
              <a:latin typeface="Arial"/>
              <a:ea typeface="Arial"/>
              <a:cs typeface="Arial"/>
              <a:sym typeface="Arial"/>
            </a:endParaRPr>
          </a:p>
        </p:txBody>
      </p:sp>
      <p:sp>
        <p:nvSpPr>
          <p:cNvPr id="235" name="Google Shape;235;p12"/>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236" name="Google Shape;236;p12"/>
          <p:cNvGrpSpPr/>
          <p:nvPr/>
        </p:nvGrpSpPr>
        <p:grpSpPr>
          <a:xfrm>
            <a:off x="0" y="586958"/>
            <a:ext cx="12105503" cy="5979173"/>
            <a:chOff x="127862" y="1268442"/>
            <a:chExt cx="9296400" cy="846250"/>
          </a:xfrm>
        </p:grpSpPr>
        <p:sp>
          <p:nvSpPr>
            <p:cNvPr id="237" name="Google Shape;237;p12"/>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238" name="Google Shape;238;p12"/>
            <p:cNvSpPr txBox="1"/>
            <p:nvPr/>
          </p:nvSpPr>
          <p:spPr>
            <a:xfrm>
              <a:off x="168600" y="1274313"/>
              <a:ext cx="9214355" cy="800425"/>
            </a:xfrm>
            <a:prstGeom prst="rect">
              <a:avLst/>
            </a:prstGeom>
            <a:noFill/>
            <a:ln>
              <a:noFill/>
            </a:ln>
          </p:spPr>
          <p:txBody>
            <a:bodyPr spcFirstLastPara="1" wrap="square" lIns="0" tIns="0" rIns="0" bIns="0" anchor="t" anchorCtr="0">
              <a:spAutoFit/>
            </a:bodyPr>
            <a:lstStyle/>
            <a:p>
              <a:pPr marL="285750" marR="0" lvl="0" indent="-174625" algn="just" rtl="0">
                <a:lnSpc>
                  <a:spcPct val="150000"/>
                </a:lnSpc>
                <a:spcBef>
                  <a:spcPts val="0"/>
                </a:spcBef>
                <a:spcAft>
                  <a:spcPts val="0"/>
                </a:spcAft>
                <a:buClr>
                  <a:schemeClr val="dk1"/>
                </a:buClr>
                <a:buSzPts val="1750"/>
                <a:buFont typeface="Arial"/>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Example:</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l" rtl="0">
                <a:spcBef>
                  <a:spcPts val="875"/>
                </a:spcBef>
                <a:spcAft>
                  <a:spcPts val="0"/>
                </a:spcAft>
                <a:buNone/>
              </a:pPr>
              <a:r>
                <a:rPr lang="en-US" sz="1750">
                  <a:solidFill>
                    <a:schemeClr val="dk1"/>
                  </a:solidFill>
                  <a:latin typeface="Calibri"/>
                  <a:ea typeface="Calibri"/>
                  <a:cs typeface="Calibri"/>
                  <a:sym typeface="Calibri"/>
                </a:rPr>
                <a:t>							inputs: switches 1 and 2</a:t>
              </a:r>
              <a:endParaRPr/>
            </a:p>
            <a:p>
              <a:pPr marL="6373813" marR="0" lvl="8" indent="0" algn="l" rtl="0">
                <a:spcBef>
                  <a:spcPts val="875"/>
                </a:spcBef>
                <a:spcAft>
                  <a:spcPts val="0"/>
                </a:spcAft>
                <a:buNone/>
              </a:pPr>
              <a:r>
                <a:rPr lang="en-US" sz="1750" b="0" i="0" u="none" strike="noStrike" cap="none">
                  <a:solidFill>
                    <a:schemeClr val="dk1"/>
                  </a:solidFill>
                  <a:latin typeface="Calibri"/>
                  <a:ea typeface="Calibri"/>
                  <a:cs typeface="Calibri"/>
                  <a:sym typeface="Calibri"/>
                </a:rPr>
                <a:t>actions: 1 for “flip switch 1”</a:t>
              </a:r>
              <a:endParaRPr/>
            </a:p>
            <a:p>
              <a:pPr marL="6373813" marR="0" lvl="8" indent="0" algn="l" rtl="0">
                <a:spcBef>
                  <a:spcPts val="875"/>
                </a:spcBef>
                <a:spcAft>
                  <a:spcPts val="0"/>
                </a:spcAft>
                <a:buNone/>
              </a:pPr>
              <a:r>
                <a:rPr lang="en-US" sz="1750" b="0" i="0" u="none" strike="noStrike" cap="none">
                  <a:solidFill>
                    <a:schemeClr val="dk1"/>
                  </a:solidFill>
                  <a:latin typeface="Calibri"/>
                  <a:ea typeface="Calibri"/>
                  <a:cs typeface="Calibri"/>
                  <a:sym typeface="Calibri"/>
                </a:rPr>
                <a:t>actions: 2 for “flip switch 2”</a:t>
              </a:r>
              <a:endParaRPr/>
            </a:p>
            <a:p>
              <a:pPr marL="6373813" marR="0" lvl="8" indent="0" algn="l" rtl="0">
                <a:spcBef>
                  <a:spcPts val="875"/>
                </a:spcBef>
                <a:spcAft>
                  <a:spcPts val="0"/>
                </a:spcAft>
                <a:buNone/>
              </a:pPr>
              <a:r>
                <a:rPr lang="en-US" sz="1750" b="0" i="0" u="none" strike="noStrike" cap="none">
                  <a:solidFill>
                    <a:schemeClr val="dk1"/>
                  </a:solidFill>
                  <a:latin typeface="Calibri"/>
                  <a:ea typeface="Calibri"/>
                  <a:cs typeface="Calibri"/>
                  <a:sym typeface="Calibri"/>
                </a:rPr>
                <a:t>states: on, off</a:t>
              </a:r>
              <a:endParaRPr/>
            </a:p>
            <a:p>
              <a:pPr marL="6373813" marR="0" lvl="8" indent="0" algn="just" rtl="0">
                <a:lnSpc>
                  <a:spcPct val="150000"/>
                </a:lnSpc>
                <a:spcBef>
                  <a:spcPts val="0"/>
                </a:spcBef>
                <a:spcAft>
                  <a:spcPts val="0"/>
                </a:spcAft>
                <a:buNone/>
              </a:pPr>
              <a:endParaRPr sz="1750" b="0" i="0" u="none" strike="noStrike" cap="none">
                <a:solidFill>
                  <a:schemeClr val="dk1"/>
                </a:solidFill>
                <a:latin typeface="Calibri"/>
                <a:ea typeface="Calibri"/>
                <a:cs typeface="Calibri"/>
                <a:sym typeface="Calibri"/>
              </a:endParaRPr>
            </a:p>
            <a:p>
              <a:pPr marL="6373813" marR="0" lvl="8" indent="0" algn="just" rtl="0">
                <a:lnSpc>
                  <a:spcPct val="150000"/>
                </a:lnSpc>
                <a:spcBef>
                  <a:spcPts val="0"/>
                </a:spcBef>
                <a:spcAft>
                  <a:spcPts val="0"/>
                </a:spcAft>
                <a:buNone/>
              </a:pPr>
              <a:endParaRPr sz="1750" b="0" i="0" u="none" strike="noStrike" cap="none">
                <a:solidFill>
                  <a:schemeClr val="dk1"/>
                </a:solidFill>
                <a:latin typeface="Calibri"/>
                <a:ea typeface="Calibri"/>
                <a:cs typeface="Calibri"/>
                <a:sym typeface="Calibri"/>
              </a:endParaRPr>
            </a:p>
            <a:p>
              <a:pPr marL="6373813" marR="0" lvl="8" indent="0" algn="just" rtl="0">
                <a:lnSpc>
                  <a:spcPct val="150000"/>
                </a:lnSpc>
                <a:spcBef>
                  <a:spcPts val="0"/>
                </a:spcBef>
                <a:spcAft>
                  <a:spcPts val="0"/>
                </a:spcAft>
                <a:buNone/>
              </a:pPr>
              <a:endParaRPr sz="1750" b="0" i="0" u="none" strike="noStrike" cap="none">
                <a:solidFill>
                  <a:schemeClr val="dk1"/>
                </a:solidFill>
                <a:latin typeface="Calibri"/>
                <a:ea typeface="Calibri"/>
                <a:cs typeface="Calibri"/>
                <a:sym typeface="Calibri"/>
              </a:endParaRPr>
            </a:p>
            <a:p>
              <a:pPr marL="6373813" marR="0" lvl="8" indent="0" algn="just" rtl="0">
                <a:lnSpc>
                  <a:spcPct val="150000"/>
                </a:lnSpc>
                <a:spcBef>
                  <a:spcPts val="0"/>
                </a:spcBef>
                <a:spcAft>
                  <a:spcPts val="0"/>
                </a:spcAft>
                <a:buNone/>
              </a:pPr>
              <a:endParaRPr sz="1750" b="0" i="0" u="none" strike="noStrike" cap="none">
                <a:solidFill>
                  <a:schemeClr val="dk1"/>
                </a:solidFill>
                <a:latin typeface="Calibri"/>
                <a:ea typeface="Calibri"/>
                <a:cs typeface="Calibri"/>
                <a:sym typeface="Calibri"/>
              </a:endParaRPr>
            </a:p>
            <a:p>
              <a:pPr marL="6373813" marR="0" lvl="8" indent="0" algn="just" rtl="0">
                <a:lnSpc>
                  <a:spcPct val="150000"/>
                </a:lnSpc>
                <a:spcBef>
                  <a:spcPts val="0"/>
                </a:spcBef>
                <a:spcAft>
                  <a:spcPts val="0"/>
                </a:spcAft>
                <a:buNone/>
              </a:pPr>
              <a:r>
                <a:rPr lang="en-US" sz="1750" b="0" i="0" u="none" strike="noStrike" cap="none">
                  <a:solidFill>
                    <a:schemeClr val="dk1"/>
                  </a:solidFill>
                  <a:latin typeface="Calibri"/>
                  <a:ea typeface="Calibri"/>
                  <a:cs typeface="Calibri"/>
                  <a:sym typeface="Calibri"/>
                </a:rPr>
                <a:t>bulb is on if and only if both switches were flipped an odd number of times</a:t>
              </a:r>
              <a:endParaRPr/>
            </a:p>
            <a:p>
              <a:pPr marL="6373813" marR="0" lvl="8" indent="0" algn="just" rtl="0">
                <a:lnSpc>
                  <a:spcPct val="150000"/>
                </a:lnSpc>
                <a:spcBef>
                  <a:spcPts val="0"/>
                </a:spcBef>
                <a:spcAft>
                  <a:spcPts val="0"/>
                </a:spcAft>
                <a:buNone/>
              </a:pPr>
              <a:endParaRPr sz="1750" b="0" i="0" u="none" strike="noStrike" cap="none">
                <a:solidFill>
                  <a:schemeClr val="dk1"/>
                </a:solidFill>
                <a:latin typeface="Calibri"/>
                <a:ea typeface="Calibri"/>
                <a:cs typeface="Calibri"/>
                <a:sym typeface="Calibri"/>
              </a:endParaRPr>
            </a:p>
          </p:txBody>
        </p:sp>
      </p:grpSp>
      <p:grpSp>
        <p:nvGrpSpPr>
          <p:cNvPr id="239" name="Google Shape;239;p12"/>
          <p:cNvGrpSpPr/>
          <p:nvPr/>
        </p:nvGrpSpPr>
        <p:grpSpPr>
          <a:xfrm>
            <a:off x="701231" y="1250950"/>
            <a:ext cx="3529013" cy="2139950"/>
            <a:chOff x="609600" y="1477963"/>
            <a:chExt cx="3529013" cy="2139950"/>
          </a:xfrm>
        </p:grpSpPr>
        <p:cxnSp>
          <p:nvCxnSpPr>
            <p:cNvPr id="240" name="Google Shape;240;p12"/>
            <p:cNvCxnSpPr/>
            <p:nvPr/>
          </p:nvCxnSpPr>
          <p:spPr>
            <a:xfrm>
              <a:off x="1114425" y="1916113"/>
              <a:ext cx="936625" cy="0"/>
            </a:xfrm>
            <a:prstGeom prst="straightConnector1">
              <a:avLst/>
            </a:prstGeom>
            <a:noFill/>
            <a:ln w="9525" cap="flat" cmpd="sng">
              <a:solidFill>
                <a:schemeClr val="dk1"/>
              </a:solidFill>
              <a:prstDash val="solid"/>
              <a:round/>
              <a:headEnd type="none" w="med" len="med"/>
              <a:tailEnd type="none" w="med" len="med"/>
            </a:ln>
          </p:spPr>
        </p:cxnSp>
        <p:cxnSp>
          <p:nvCxnSpPr>
            <p:cNvPr id="241" name="Google Shape;241;p12"/>
            <p:cNvCxnSpPr/>
            <p:nvPr/>
          </p:nvCxnSpPr>
          <p:spPr>
            <a:xfrm>
              <a:off x="1114425" y="1916113"/>
              <a:ext cx="0" cy="504825"/>
            </a:xfrm>
            <a:prstGeom prst="straightConnector1">
              <a:avLst/>
            </a:prstGeom>
            <a:noFill/>
            <a:ln w="9525" cap="flat" cmpd="sng">
              <a:solidFill>
                <a:schemeClr val="dk1"/>
              </a:solidFill>
              <a:prstDash val="solid"/>
              <a:round/>
              <a:headEnd type="none" w="med" len="med"/>
              <a:tailEnd type="none" w="med" len="med"/>
            </a:ln>
          </p:spPr>
        </p:cxnSp>
        <p:cxnSp>
          <p:nvCxnSpPr>
            <p:cNvPr id="242" name="Google Shape;242;p12"/>
            <p:cNvCxnSpPr/>
            <p:nvPr/>
          </p:nvCxnSpPr>
          <p:spPr>
            <a:xfrm>
              <a:off x="1114425" y="3068638"/>
              <a:ext cx="0" cy="503237"/>
            </a:xfrm>
            <a:prstGeom prst="straightConnector1">
              <a:avLst/>
            </a:prstGeom>
            <a:noFill/>
            <a:ln w="9525" cap="flat" cmpd="sng">
              <a:solidFill>
                <a:schemeClr val="dk1"/>
              </a:solidFill>
              <a:prstDash val="solid"/>
              <a:round/>
              <a:headEnd type="none" w="med" len="med"/>
              <a:tailEnd type="none" w="med" len="med"/>
            </a:ln>
          </p:spPr>
        </p:cxnSp>
        <p:cxnSp>
          <p:nvCxnSpPr>
            <p:cNvPr id="243" name="Google Shape;243;p12"/>
            <p:cNvCxnSpPr/>
            <p:nvPr/>
          </p:nvCxnSpPr>
          <p:spPr>
            <a:xfrm>
              <a:off x="2843213" y="1916113"/>
              <a:ext cx="1008062" cy="0"/>
            </a:xfrm>
            <a:prstGeom prst="straightConnector1">
              <a:avLst/>
            </a:prstGeom>
            <a:noFill/>
            <a:ln w="9525" cap="flat" cmpd="sng">
              <a:solidFill>
                <a:schemeClr val="dk1"/>
              </a:solidFill>
              <a:prstDash val="solid"/>
              <a:round/>
              <a:headEnd type="none" w="med" len="med"/>
              <a:tailEnd type="none" w="med" len="med"/>
            </a:ln>
          </p:spPr>
        </p:cxnSp>
        <p:cxnSp>
          <p:nvCxnSpPr>
            <p:cNvPr id="244" name="Google Shape;244;p12"/>
            <p:cNvCxnSpPr/>
            <p:nvPr/>
          </p:nvCxnSpPr>
          <p:spPr>
            <a:xfrm>
              <a:off x="3849688" y="1916113"/>
              <a:ext cx="0" cy="1655762"/>
            </a:xfrm>
            <a:prstGeom prst="straightConnector1">
              <a:avLst/>
            </a:prstGeom>
            <a:noFill/>
            <a:ln w="9525" cap="flat" cmpd="sng">
              <a:solidFill>
                <a:schemeClr val="dk1"/>
              </a:solidFill>
              <a:prstDash val="solid"/>
              <a:round/>
              <a:headEnd type="none" w="med" len="med"/>
              <a:tailEnd type="none" w="med" len="med"/>
            </a:ln>
          </p:spPr>
        </p:cxnSp>
        <p:cxnSp>
          <p:nvCxnSpPr>
            <p:cNvPr id="245" name="Google Shape;245;p12"/>
            <p:cNvCxnSpPr/>
            <p:nvPr/>
          </p:nvCxnSpPr>
          <p:spPr>
            <a:xfrm rot="10800000" flipH="1">
              <a:off x="2090738" y="1628775"/>
              <a:ext cx="647700" cy="287338"/>
            </a:xfrm>
            <a:prstGeom prst="straightConnector1">
              <a:avLst/>
            </a:prstGeom>
            <a:noFill/>
            <a:ln w="9525" cap="flat" cmpd="sng">
              <a:solidFill>
                <a:schemeClr val="dk1"/>
              </a:solidFill>
              <a:prstDash val="solid"/>
              <a:round/>
              <a:headEnd type="none" w="med" len="med"/>
              <a:tailEnd type="none" w="med" len="med"/>
            </a:ln>
          </p:spPr>
        </p:cxnSp>
        <p:sp>
          <p:nvSpPr>
            <p:cNvPr id="246" name="Google Shape;246;p12"/>
            <p:cNvSpPr/>
            <p:nvPr/>
          </p:nvSpPr>
          <p:spPr>
            <a:xfrm>
              <a:off x="2057400" y="1889125"/>
              <a:ext cx="71438" cy="71438"/>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7" name="Google Shape;247;p12"/>
            <p:cNvSpPr/>
            <p:nvPr/>
          </p:nvSpPr>
          <p:spPr>
            <a:xfrm>
              <a:off x="2820988" y="1889125"/>
              <a:ext cx="71437" cy="71438"/>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8" name="Google Shape;248;p12"/>
            <p:cNvSpPr/>
            <p:nvPr/>
          </p:nvSpPr>
          <p:spPr>
            <a:xfrm>
              <a:off x="609600" y="2420938"/>
              <a:ext cx="1008063" cy="6477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dk1"/>
                  </a:solidFill>
                  <a:latin typeface="Arial"/>
                  <a:ea typeface="Arial"/>
                  <a:cs typeface="Arial"/>
                  <a:sym typeface="Arial"/>
                </a:rPr>
                <a:t>BATTERY</a:t>
              </a:r>
              <a:endParaRPr/>
            </a:p>
          </p:txBody>
        </p:sp>
        <p:sp>
          <p:nvSpPr>
            <p:cNvPr id="249" name="Google Shape;249;p12"/>
            <p:cNvSpPr/>
            <p:nvPr/>
          </p:nvSpPr>
          <p:spPr>
            <a:xfrm>
              <a:off x="3559175" y="2276475"/>
              <a:ext cx="579438" cy="869950"/>
            </a:xfrm>
            <a:custGeom>
              <a:avLst/>
              <a:gdLst/>
              <a:ahLst/>
              <a:cxnLst/>
              <a:rect l="l" t="t" r="r" b="b"/>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50" name="Google Shape;250;p12"/>
            <p:cNvCxnSpPr/>
            <p:nvPr/>
          </p:nvCxnSpPr>
          <p:spPr>
            <a:xfrm>
              <a:off x="1114425" y="3573463"/>
              <a:ext cx="936625" cy="0"/>
            </a:xfrm>
            <a:prstGeom prst="straightConnector1">
              <a:avLst/>
            </a:prstGeom>
            <a:noFill/>
            <a:ln w="9525" cap="flat" cmpd="sng">
              <a:solidFill>
                <a:schemeClr val="dk1"/>
              </a:solidFill>
              <a:prstDash val="solid"/>
              <a:round/>
              <a:headEnd type="none" w="med" len="med"/>
              <a:tailEnd type="none" w="med" len="med"/>
            </a:ln>
          </p:spPr>
        </p:cxnSp>
        <p:cxnSp>
          <p:nvCxnSpPr>
            <p:cNvPr id="251" name="Google Shape;251;p12"/>
            <p:cNvCxnSpPr/>
            <p:nvPr/>
          </p:nvCxnSpPr>
          <p:spPr>
            <a:xfrm>
              <a:off x="2843213" y="3573463"/>
              <a:ext cx="1008062" cy="0"/>
            </a:xfrm>
            <a:prstGeom prst="straightConnector1">
              <a:avLst/>
            </a:prstGeom>
            <a:noFill/>
            <a:ln w="9525" cap="flat" cmpd="sng">
              <a:solidFill>
                <a:schemeClr val="dk1"/>
              </a:solidFill>
              <a:prstDash val="solid"/>
              <a:round/>
              <a:headEnd type="none" w="med" len="med"/>
              <a:tailEnd type="none" w="med" len="med"/>
            </a:ln>
          </p:spPr>
        </p:cxnSp>
        <p:cxnSp>
          <p:nvCxnSpPr>
            <p:cNvPr id="252" name="Google Shape;252;p12"/>
            <p:cNvCxnSpPr/>
            <p:nvPr/>
          </p:nvCxnSpPr>
          <p:spPr>
            <a:xfrm rot="10800000" flipH="1">
              <a:off x="2090738" y="3286125"/>
              <a:ext cx="647700" cy="287338"/>
            </a:xfrm>
            <a:prstGeom prst="straightConnector1">
              <a:avLst/>
            </a:prstGeom>
            <a:noFill/>
            <a:ln w="9525" cap="flat" cmpd="sng">
              <a:solidFill>
                <a:schemeClr val="dk1"/>
              </a:solidFill>
              <a:prstDash val="solid"/>
              <a:round/>
              <a:headEnd type="none" w="med" len="med"/>
              <a:tailEnd type="none" w="med" len="med"/>
            </a:ln>
          </p:spPr>
        </p:cxnSp>
        <p:sp>
          <p:nvSpPr>
            <p:cNvPr id="253" name="Google Shape;253;p12"/>
            <p:cNvSpPr/>
            <p:nvPr/>
          </p:nvSpPr>
          <p:spPr>
            <a:xfrm>
              <a:off x="2057400" y="3546475"/>
              <a:ext cx="71438" cy="71438"/>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4" name="Google Shape;254;p12"/>
            <p:cNvSpPr/>
            <p:nvPr/>
          </p:nvSpPr>
          <p:spPr>
            <a:xfrm>
              <a:off x="2820988" y="3546475"/>
              <a:ext cx="71437" cy="71438"/>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5" name="Google Shape;255;p12"/>
            <p:cNvSpPr txBox="1"/>
            <p:nvPr/>
          </p:nvSpPr>
          <p:spPr>
            <a:xfrm>
              <a:off x="2192338" y="1477963"/>
              <a:ext cx="2921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1</a:t>
              </a:r>
              <a:endParaRPr/>
            </a:p>
          </p:txBody>
        </p:sp>
        <p:sp>
          <p:nvSpPr>
            <p:cNvPr id="256" name="Google Shape;256;p12"/>
            <p:cNvSpPr txBox="1"/>
            <p:nvPr/>
          </p:nvSpPr>
          <p:spPr>
            <a:xfrm>
              <a:off x="2263775" y="3068638"/>
              <a:ext cx="2921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2</a:t>
              </a:r>
              <a:endParaRPr/>
            </a:p>
          </p:txBody>
        </p:sp>
      </p:grpSp>
      <p:grpSp>
        <p:nvGrpSpPr>
          <p:cNvPr id="257" name="Google Shape;257;p12"/>
          <p:cNvGrpSpPr/>
          <p:nvPr/>
        </p:nvGrpSpPr>
        <p:grpSpPr>
          <a:xfrm>
            <a:off x="582962" y="3876954"/>
            <a:ext cx="3694113" cy="2519363"/>
            <a:chOff x="4765675" y="1349375"/>
            <a:chExt cx="3694113" cy="2519363"/>
          </a:xfrm>
        </p:grpSpPr>
        <p:sp>
          <p:nvSpPr>
            <p:cNvPr id="258" name="Google Shape;258;p12"/>
            <p:cNvSpPr/>
            <p:nvPr/>
          </p:nvSpPr>
          <p:spPr>
            <a:xfrm>
              <a:off x="5738813" y="1425575"/>
              <a:ext cx="609600" cy="6096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9" name="Google Shape;259;p12"/>
            <p:cNvSpPr/>
            <p:nvPr/>
          </p:nvSpPr>
          <p:spPr>
            <a:xfrm>
              <a:off x="7491413" y="1349375"/>
              <a:ext cx="609600" cy="6096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0" name="Google Shape;260;p12"/>
            <p:cNvSpPr/>
            <p:nvPr/>
          </p:nvSpPr>
          <p:spPr>
            <a:xfrm rot="-5078651">
              <a:off x="5167313" y="2593975"/>
              <a:ext cx="1295400" cy="1016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Google Shape;261;p12"/>
            <p:cNvSpPr/>
            <p:nvPr/>
          </p:nvSpPr>
          <p:spPr>
            <a:xfrm rot="10800000" flipH="1">
              <a:off x="6348413" y="1870075"/>
              <a:ext cx="1295400" cy="1778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62" name="Google Shape;262;p12"/>
            <p:cNvCxnSpPr/>
            <p:nvPr/>
          </p:nvCxnSpPr>
          <p:spPr>
            <a:xfrm>
              <a:off x="5357813" y="1730375"/>
              <a:ext cx="381000" cy="0"/>
            </a:xfrm>
            <a:prstGeom prst="straightConnector1">
              <a:avLst/>
            </a:prstGeom>
            <a:noFill/>
            <a:ln w="9525" cap="flat" cmpd="sng">
              <a:solidFill>
                <a:schemeClr val="dk1"/>
              </a:solidFill>
              <a:prstDash val="solid"/>
              <a:round/>
              <a:headEnd type="none" w="med" len="med"/>
              <a:tailEnd type="triangle" w="med" len="med"/>
            </a:ln>
          </p:spPr>
        </p:cxnSp>
        <p:sp>
          <p:nvSpPr>
            <p:cNvPr id="263" name="Google Shape;263;p12"/>
            <p:cNvSpPr txBox="1"/>
            <p:nvPr/>
          </p:nvSpPr>
          <p:spPr>
            <a:xfrm>
              <a:off x="5826125" y="1544638"/>
              <a:ext cx="446088"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off</a:t>
              </a:r>
              <a:endParaRPr/>
            </a:p>
          </p:txBody>
        </p:sp>
        <p:sp>
          <p:nvSpPr>
            <p:cNvPr id="264" name="Google Shape;264;p12"/>
            <p:cNvSpPr txBox="1"/>
            <p:nvPr/>
          </p:nvSpPr>
          <p:spPr>
            <a:xfrm>
              <a:off x="7585075" y="1471613"/>
              <a:ext cx="446088"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off</a:t>
              </a:r>
              <a:endParaRPr/>
            </a:p>
          </p:txBody>
        </p:sp>
        <p:sp>
          <p:nvSpPr>
            <p:cNvPr id="265" name="Google Shape;265;p12"/>
            <p:cNvSpPr txBox="1"/>
            <p:nvPr/>
          </p:nvSpPr>
          <p:spPr>
            <a:xfrm>
              <a:off x="4765675" y="1536700"/>
              <a:ext cx="5715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start</a:t>
              </a:r>
              <a:endParaRPr/>
            </a:p>
          </p:txBody>
        </p:sp>
        <p:sp>
          <p:nvSpPr>
            <p:cNvPr id="266" name="Google Shape;266;p12"/>
            <p:cNvSpPr txBox="1"/>
            <p:nvPr/>
          </p:nvSpPr>
          <p:spPr>
            <a:xfrm>
              <a:off x="6838950" y="1708150"/>
              <a:ext cx="2921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1</a:t>
              </a:r>
              <a:endParaRPr/>
            </a:p>
          </p:txBody>
        </p:sp>
        <p:sp>
          <p:nvSpPr>
            <p:cNvPr id="267" name="Google Shape;267;p12"/>
            <p:cNvSpPr/>
            <p:nvPr/>
          </p:nvSpPr>
          <p:spPr>
            <a:xfrm>
              <a:off x="5705475" y="3219450"/>
              <a:ext cx="609600" cy="6096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8" name="Google Shape;268;p12"/>
            <p:cNvSpPr/>
            <p:nvPr/>
          </p:nvSpPr>
          <p:spPr>
            <a:xfrm>
              <a:off x="7458075" y="3143250"/>
              <a:ext cx="609600" cy="6096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9" name="Google Shape;269;p12"/>
            <p:cNvSpPr/>
            <p:nvPr/>
          </p:nvSpPr>
          <p:spPr>
            <a:xfrm>
              <a:off x="6238875" y="3194050"/>
              <a:ext cx="1295400" cy="1016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Google Shape;270;p12"/>
            <p:cNvSpPr/>
            <p:nvPr/>
          </p:nvSpPr>
          <p:spPr>
            <a:xfrm rot="10800000" flipH="1">
              <a:off x="6315075" y="3663950"/>
              <a:ext cx="1295400" cy="1778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 name="Google Shape;271;p12"/>
            <p:cNvSpPr txBox="1"/>
            <p:nvPr/>
          </p:nvSpPr>
          <p:spPr>
            <a:xfrm>
              <a:off x="5792788" y="3338513"/>
              <a:ext cx="446087"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off</a:t>
              </a:r>
              <a:endParaRPr/>
            </a:p>
          </p:txBody>
        </p:sp>
        <p:sp>
          <p:nvSpPr>
            <p:cNvPr id="272" name="Google Shape;272;p12"/>
            <p:cNvSpPr txBox="1"/>
            <p:nvPr/>
          </p:nvSpPr>
          <p:spPr>
            <a:xfrm>
              <a:off x="7551738" y="3265488"/>
              <a:ext cx="415925"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on</a:t>
              </a:r>
              <a:endParaRPr/>
            </a:p>
          </p:txBody>
        </p:sp>
        <p:sp>
          <p:nvSpPr>
            <p:cNvPr id="273" name="Google Shape;273;p12"/>
            <p:cNvSpPr txBox="1"/>
            <p:nvPr/>
          </p:nvSpPr>
          <p:spPr>
            <a:xfrm>
              <a:off x="6796088" y="2854325"/>
              <a:ext cx="2921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1</a:t>
              </a:r>
              <a:endParaRPr/>
            </a:p>
          </p:txBody>
        </p:sp>
        <p:sp>
          <p:nvSpPr>
            <p:cNvPr id="274" name="Google Shape;274;p12"/>
            <p:cNvSpPr txBox="1"/>
            <p:nvPr/>
          </p:nvSpPr>
          <p:spPr>
            <a:xfrm>
              <a:off x="6805613" y="3502025"/>
              <a:ext cx="2921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1</a:t>
              </a:r>
              <a:endParaRPr/>
            </a:p>
          </p:txBody>
        </p:sp>
        <p:sp>
          <p:nvSpPr>
            <p:cNvPr id="275" name="Google Shape;275;p12"/>
            <p:cNvSpPr/>
            <p:nvPr/>
          </p:nvSpPr>
          <p:spPr>
            <a:xfrm>
              <a:off x="6267450" y="1420813"/>
              <a:ext cx="1295400" cy="1016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Google Shape;276;p12"/>
            <p:cNvSpPr/>
            <p:nvPr/>
          </p:nvSpPr>
          <p:spPr>
            <a:xfrm rot="5523972" flipH="1">
              <a:off x="5637213" y="2513013"/>
              <a:ext cx="1295400" cy="1778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Google Shape;277;p12"/>
            <p:cNvSpPr txBox="1"/>
            <p:nvPr/>
          </p:nvSpPr>
          <p:spPr>
            <a:xfrm>
              <a:off x="5475288" y="2422525"/>
              <a:ext cx="2921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2</a:t>
              </a:r>
              <a:endParaRPr/>
            </a:p>
          </p:txBody>
        </p:sp>
        <p:sp>
          <p:nvSpPr>
            <p:cNvPr id="278" name="Google Shape;278;p12"/>
            <p:cNvSpPr txBox="1"/>
            <p:nvPr/>
          </p:nvSpPr>
          <p:spPr>
            <a:xfrm>
              <a:off x="6367463" y="2428875"/>
              <a:ext cx="2921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2</a:t>
              </a:r>
              <a:endParaRPr/>
            </a:p>
          </p:txBody>
        </p:sp>
        <p:sp>
          <p:nvSpPr>
            <p:cNvPr id="279" name="Google Shape;279;p12"/>
            <p:cNvSpPr/>
            <p:nvPr/>
          </p:nvSpPr>
          <p:spPr>
            <a:xfrm rot="-5078651">
              <a:off x="6967538" y="2492375"/>
              <a:ext cx="1295400" cy="1016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Google Shape;280;p12"/>
            <p:cNvSpPr/>
            <p:nvPr/>
          </p:nvSpPr>
          <p:spPr>
            <a:xfrm rot="5523972" flipH="1">
              <a:off x="7437438" y="2411413"/>
              <a:ext cx="1295400" cy="1778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 name="Google Shape;281;p12"/>
            <p:cNvSpPr txBox="1"/>
            <p:nvPr/>
          </p:nvSpPr>
          <p:spPr>
            <a:xfrm>
              <a:off x="7275513" y="2320925"/>
              <a:ext cx="2921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2</a:t>
              </a:r>
              <a:endParaRPr/>
            </a:p>
          </p:txBody>
        </p:sp>
        <p:sp>
          <p:nvSpPr>
            <p:cNvPr id="282" name="Google Shape;282;p12"/>
            <p:cNvSpPr txBox="1"/>
            <p:nvPr/>
          </p:nvSpPr>
          <p:spPr>
            <a:xfrm>
              <a:off x="8167688" y="2327275"/>
              <a:ext cx="2921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2</a:t>
              </a:r>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3"/>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288" name="Google Shape;288;p13"/>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Types of Automata</a:t>
            </a:r>
            <a:endParaRPr sz="2563">
              <a:solidFill>
                <a:schemeClr val="dk1"/>
              </a:solidFill>
              <a:latin typeface="Arial"/>
              <a:ea typeface="Arial"/>
              <a:cs typeface="Arial"/>
              <a:sym typeface="Arial"/>
            </a:endParaRPr>
          </a:p>
        </p:txBody>
      </p:sp>
      <p:sp>
        <p:nvSpPr>
          <p:cNvPr id="289" name="Google Shape;289;p13"/>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290" name="Google Shape;290;p13"/>
          <p:cNvGrpSpPr/>
          <p:nvPr/>
        </p:nvGrpSpPr>
        <p:grpSpPr>
          <a:xfrm>
            <a:off x="0" y="586958"/>
            <a:ext cx="12105503" cy="5979173"/>
            <a:chOff x="127862" y="1268442"/>
            <a:chExt cx="9296400" cy="846250"/>
          </a:xfrm>
        </p:grpSpPr>
        <p:sp>
          <p:nvSpPr>
            <p:cNvPr id="291" name="Google Shape;291;p13"/>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292" name="Google Shape;292;p13"/>
            <p:cNvSpPr txBox="1"/>
            <p:nvPr/>
          </p:nvSpPr>
          <p:spPr>
            <a:xfrm>
              <a:off x="168600" y="1274313"/>
              <a:ext cx="9214355" cy="51265"/>
            </a:xfrm>
            <a:prstGeom prst="rect">
              <a:avLst/>
            </a:prstGeom>
            <a:noFill/>
            <a:ln>
              <a:noFill/>
            </a:ln>
          </p:spPr>
          <p:txBody>
            <a:bodyPr spcFirstLastPara="1" wrap="square" lIns="0" tIns="0" rIns="0" bIns="0" anchor="t" anchorCtr="0">
              <a:spAutoFit/>
            </a:bodyPr>
            <a:lstStyle/>
            <a:p>
              <a:pPr marL="6373813" marR="0" lvl="8" indent="0" algn="just" rtl="0">
                <a:lnSpc>
                  <a:spcPct val="150000"/>
                </a:lnSpc>
                <a:spcBef>
                  <a:spcPts val="0"/>
                </a:spcBef>
                <a:spcAft>
                  <a:spcPts val="0"/>
                </a:spcAft>
                <a:buNone/>
              </a:pPr>
              <a:endParaRPr sz="1750" b="0" i="0" u="none" strike="noStrike" cap="none">
                <a:solidFill>
                  <a:schemeClr val="dk1"/>
                </a:solidFill>
                <a:latin typeface="Calibri"/>
                <a:ea typeface="Calibri"/>
                <a:cs typeface="Calibri"/>
                <a:sym typeface="Calibri"/>
              </a:endParaRPr>
            </a:p>
          </p:txBody>
        </p:sp>
      </p:grpSp>
      <p:graphicFrame>
        <p:nvGraphicFramePr>
          <p:cNvPr id="293" name="Google Shape;293;p13"/>
          <p:cNvGraphicFramePr/>
          <p:nvPr/>
        </p:nvGraphicFramePr>
        <p:xfrm>
          <a:off x="1699654" y="1210422"/>
          <a:ext cx="7982225" cy="3818775"/>
        </p:xfrm>
        <a:graphic>
          <a:graphicData uri="http://schemas.openxmlformats.org/drawingml/2006/table">
            <a:tbl>
              <a:tblPr>
                <a:noFill/>
                <a:tableStyleId>{A347D0B4-1863-4BCF-8A07-181F7BE8E746}</a:tableStyleId>
              </a:tblPr>
              <a:tblGrid>
                <a:gridCol w="2167800"/>
                <a:gridCol w="5814425"/>
              </a:tblGrid>
              <a:tr h="925650">
                <a:tc>
                  <a:txBody>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finite automata</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c>
                  <a:txBody>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Devices with a finite amount of memory.</a:t>
                      </a:r>
                      <a:br>
                        <a:rPr lang="en-US" sz="2400" b="0" i="0" u="none" strike="noStrike" cap="none">
                          <a:solidFill>
                            <a:schemeClr val="dk1"/>
                          </a:solidFill>
                          <a:latin typeface="Calibri"/>
                          <a:ea typeface="Calibri"/>
                          <a:cs typeface="Calibri"/>
                          <a:sym typeface="Calibri"/>
                        </a:rPr>
                      </a:br>
                      <a:r>
                        <a:rPr lang="en-US" sz="2400" b="0" i="0" u="none" strike="noStrike" cap="none">
                          <a:solidFill>
                            <a:schemeClr val="dk1"/>
                          </a:solidFill>
                          <a:latin typeface="Calibri"/>
                          <a:ea typeface="Calibri"/>
                          <a:cs typeface="Calibri"/>
                          <a:sym typeface="Calibri"/>
                        </a:rPr>
                        <a:t>Used to model “small” computers.</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r>
              <a:tr h="1678225">
                <a:tc>
                  <a:txBody>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push-down automata</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c>
                  <a:txBody>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Devices with infinite memory that can be accessed in a restricted way.</a:t>
                      </a:r>
                      <a:endParaRPr/>
                    </a:p>
                    <a:p>
                      <a:pPr marL="0" marR="0" lvl="0" indent="0" algn="l" rtl="0">
                        <a:lnSpc>
                          <a:spcPct val="100000"/>
                        </a:lnSpc>
                        <a:spcBef>
                          <a:spcPts val="96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Used to model parsers, etc.</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r>
              <a:tr h="1214900">
                <a:tc>
                  <a:txBody>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Turing Machines</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c>
                  <a:txBody>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Devices with infinite memory.</a:t>
                      </a:r>
                      <a:endParaRPr/>
                    </a:p>
                    <a:p>
                      <a:pPr marL="0" marR="0" lvl="0" indent="0" algn="l" rtl="0">
                        <a:lnSpc>
                          <a:spcPct val="100000"/>
                        </a:lnSpc>
                        <a:spcBef>
                          <a:spcPts val="96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Used to model any computer.</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4"/>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299" name="Google Shape;299;p14"/>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Alphabets and strings</a:t>
            </a:r>
            <a:endParaRPr sz="2563">
              <a:solidFill>
                <a:schemeClr val="dk1"/>
              </a:solidFill>
              <a:latin typeface="Arial"/>
              <a:ea typeface="Arial"/>
              <a:cs typeface="Arial"/>
              <a:sym typeface="Arial"/>
            </a:endParaRPr>
          </a:p>
        </p:txBody>
      </p:sp>
      <p:sp>
        <p:nvSpPr>
          <p:cNvPr id="300" name="Google Shape;300;p14"/>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301" name="Google Shape;301;p14"/>
          <p:cNvGrpSpPr/>
          <p:nvPr/>
        </p:nvGrpSpPr>
        <p:grpSpPr>
          <a:xfrm>
            <a:off x="0" y="586959"/>
            <a:ext cx="12105503" cy="5979173"/>
            <a:chOff x="127862" y="1268442"/>
            <a:chExt cx="9296400" cy="846250"/>
          </a:xfrm>
        </p:grpSpPr>
        <p:sp>
          <p:nvSpPr>
            <p:cNvPr id="302" name="Google Shape;302;p14"/>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303" name="Google Shape;303;p14"/>
            <p:cNvSpPr txBox="1"/>
            <p:nvPr/>
          </p:nvSpPr>
          <p:spPr>
            <a:xfrm>
              <a:off x="168600" y="1274313"/>
              <a:ext cx="9214355" cy="51455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US" sz="1750">
                  <a:solidFill>
                    <a:schemeClr val="dk1"/>
                  </a:solidFill>
                  <a:latin typeface="Calibri"/>
                  <a:ea typeface="Calibri"/>
                  <a:cs typeface="Calibri"/>
                  <a:sym typeface="Calibri"/>
                </a:rPr>
                <a:t>A common way to talk about words, number, pairs of words, etc. is by representing them as strings</a:t>
              </a:r>
              <a:endParaRPr/>
            </a:p>
            <a:p>
              <a:pPr marL="0" marR="0" lvl="0" indent="0" algn="just" rtl="0">
                <a:lnSpc>
                  <a:spcPct val="150000"/>
                </a:lnSpc>
                <a:spcBef>
                  <a:spcPts val="0"/>
                </a:spcBef>
                <a:spcAft>
                  <a:spcPts val="0"/>
                </a:spcAft>
                <a:buNone/>
              </a:pPr>
              <a:r>
                <a:rPr lang="en-US" sz="1750">
                  <a:solidFill>
                    <a:schemeClr val="dk1"/>
                  </a:solidFill>
                  <a:latin typeface="Calibri"/>
                  <a:ea typeface="Calibri"/>
                  <a:cs typeface="Calibri"/>
                  <a:sym typeface="Calibri"/>
                </a:rPr>
                <a:t>To define strings, we start with an alphabet</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b="1">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b="1">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Examples:</a:t>
              </a:r>
              <a:endParaRPr/>
            </a:p>
            <a:p>
              <a:pPr marL="0" marR="0" lvl="0" indent="0" algn="just" rtl="0">
                <a:lnSpc>
                  <a:spcPct val="150000"/>
                </a:lnSpc>
                <a:spcBef>
                  <a:spcPts val="0"/>
                </a:spcBef>
                <a:spcAft>
                  <a:spcPts val="0"/>
                </a:spcAft>
                <a:buNone/>
              </a:pPr>
              <a:endParaRPr sz="1750" b="1">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b="1">
                <a:solidFill>
                  <a:schemeClr val="dk1"/>
                </a:solidFill>
                <a:latin typeface="Calibri"/>
                <a:ea typeface="Calibri"/>
                <a:cs typeface="Calibri"/>
                <a:sym typeface="Calibri"/>
              </a:endParaRPr>
            </a:p>
          </p:txBody>
        </p:sp>
      </p:grpSp>
      <p:sp>
        <p:nvSpPr>
          <p:cNvPr id="304" name="Google Shape;304;p14"/>
          <p:cNvSpPr txBox="1"/>
          <p:nvPr/>
        </p:nvSpPr>
        <p:spPr>
          <a:xfrm>
            <a:off x="2494027" y="1887856"/>
            <a:ext cx="4807726" cy="52322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Gill Sans"/>
                <a:ea typeface="Gill Sans"/>
                <a:cs typeface="Gill Sans"/>
                <a:sym typeface="Gill Sans"/>
              </a:rPr>
              <a:t>An </a:t>
            </a:r>
            <a:r>
              <a:rPr lang="en-US" sz="2400">
                <a:solidFill>
                  <a:schemeClr val="accent2"/>
                </a:solidFill>
                <a:latin typeface="Gill Sans"/>
                <a:ea typeface="Gill Sans"/>
                <a:cs typeface="Gill Sans"/>
                <a:sym typeface="Gill Sans"/>
              </a:rPr>
              <a:t>alphabet</a:t>
            </a:r>
            <a:r>
              <a:rPr lang="en-US" sz="2400">
                <a:solidFill>
                  <a:schemeClr val="dk1"/>
                </a:solidFill>
                <a:latin typeface="Gill Sans"/>
                <a:ea typeface="Gill Sans"/>
                <a:cs typeface="Gill Sans"/>
                <a:sym typeface="Gill Sans"/>
              </a:rPr>
              <a:t> is a finite set of symbols</a:t>
            </a:r>
            <a:r>
              <a:rPr lang="en-US" sz="2800">
                <a:solidFill>
                  <a:schemeClr val="dk1"/>
                </a:solidFill>
                <a:latin typeface="Gill Sans"/>
                <a:ea typeface="Gill Sans"/>
                <a:cs typeface="Gill Sans"/>
                <a:sym typeface="Gill Sans"/>
              </a:rPr>
              <a:t>.</a:t>
            </a:r>
            <a:endParaRPr/>
          </a:p>
        </p:txBody>
      </p:sp>
      <p:sp>
        <p:nvSpPr>
          <p:cNvPr id="305" name="Google Shape;305;p14"/>
          <p:cNvSpPr txBox="1"/>
          <p:nvPr/>
        </p:nvSpPr>
        <p:spPr>
          <a:xfrm>
            <a:off x="1094282" y="3670491"/>
            <a:ext cx="8689637" cy="17912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Noto Sans Symbols"/>
                <a:ea typeface="Noto Sans Symbols"/>
                <a:cs typeface="Noto Sans Symbols"/>
                <a:sym typeface="Noto Sans Symbols"/>
              </a:rPr>
              <a:t>Σ</a:t>
            </a:r>
            <a:r>
              <a:rPr lang="en-US" sz="2400" baseline="-25000">
                <a:solidFill>
                  <a:schemeClr val="dk1"/>
                </a:solidFill>
                <a:latin typeface="Garamond"/>
                <a:ea typeface="Garamond"/>
                <a:cs typeface="Garamond"/>
                <a:sym typeface="Garamond"/>
              </a:rPr>
              <a:t>1</a:t>
            </a:r>
            <a:r>
              <a:rPr lang="en-US" sz="2400">
                <a:solidFill>
                  <a:schemeClr val="dk1"/>
                </a:solidFill>
                <a:latin typeface="Garamond"/>
                <a:ea typeface="Garamond"/>
                <a:cs typeface="Garamond"/>
                <a:sym typeface="Garamond"/>
              </a:rPr>
              <a:t> = {a, b, c, d, …, z}</a:t>
            </a:r>
            <a:r>
              <a:rPr lang="en-US" sz="2400">
                <a:solidFill>
                  <a:schemeClr val="dk1"/>
                </a:solidFill>
                <a:latin typeface="Gill Sans"/>
                <a:ea typeface="Gill Sans"/>
                <a:cs typeface="Gill Sans"/>
                <a:sym typeface="Gill Sans"/>
              </a:rPr>
              <a:t>: </a:t>
            </a:r>
            <a:r>
              <a:rPr lang="en-US" sz="2400">
                <a:solidFill>
                  <a:schemeClr val="dk1"/>
                </a:solidFill>
                <a:latin typeface="Calibri"/>
                <a:ea typeface="Calibri"/>
                <a:cs typeface="Calibri"/>
                <a:sym typeface="Calibri"/>
              </a:rPr>
              <a:t>the set of letters in English</a:t>
            </a:r>
            <a:endParaRPr/>
          </a:p>
          <a:p>
            <a:pPr marL="0" marR="0" lvl="0" indent="0" algn="l" rtl="0">
              <a:spcBef>
                <a:spcPts val="480"/>
              </a:spcBef>
              <a:spcAft>
                <a:spcPts val="0"/>
              </a:spcAft>
              <a:buNone/>
            </a:pPr>
            <a:r>
              <a:rPr lang="en-US" sz="2400">
                <a:solidFill>
                  <a:schemeClr val="dk1"/>
                </a:solidFill>
                <a:latin typeface="Noto Sans Symbols"/>
                <a:ea typeface="Noto Sans Symbols"/>
                <a:cs typeface="Noto Sans Symbols"/>
                <a:sym typeface="Noto Sans Symbols"/>
              </a:rPr>
              <a:t>Σ</a:t>
            </a:r>
            <a:r>
              <a:rPr lang="en-US" sz="2400" baseline="-25000">
                <a:solidFill>
                  <a:schemeClr val="dk1"/>
                </a:solidFill>
                <a:latin typeface="Garamond"/>
                <a:ea typeface="Garamond"/>
                <a:cs typeface="Garamond"/>
                <a:sym typeface="Garamond"/>
              </a:rPr>
              <a:t>2</a:t>
            </a:r>
            <a:r>
              <a:rPr lang="en-US" sz="2400">
                <a:solidFill>
                  <a:schemeClr val="dk1"/>
                </a:solidFill>
                <a:latin typeface="Garamond"/>
                <a:ea typeface="Garamond"/>
                <a:cs typeface="Garamond"/>
                <a:sym typeface="Garamond"/>
              </a:rPr>
              <a:t> = {0, 1, …, 9}</a:t>
            </a:r>
            <a:r>
              <a:rPr lang="en-US" sz="2400">
                <a:solidFill>
                  <a:schemeClr val="dk1"/>
                </a:solidFill>
                <a:latin typeface="Gill Sans"/>
                <a:ea typeface="Gill Sans"/>
                <a:cs typeface="Gill Sans"/>
                <a:sym typeface="Gill Sans"/>
              </a:rPr>
              <a:t>: </a:t>
            </a:r>
            <a:r>
              <a:rPr lang="en-US" sz="2400">
                <a:solidFill>
                  <a:schemeClr val="dk1"/>
                </a:solidFill>
                <a:latin typeface="Calibri"/>
                <a:ea typeface="Calibri"/>
                <a:cs typeface="Calibri"/>
                <a:sym typeface="Calibri"/>
              </a:rPr>
              <a:t>the set of (base 10) digits</a:t>
            </a:r>
            <a:endParaRPr/>
          </a:p>
          <a:p>
            <a:pPr marL="0" marR="0" lvl="0" indent="0" algn="l" rtl="0">
              <a:spcBef>
                <a:spcPts val="480"/>
              </a:spcBef>
              <a:spcAft>
                <a:spcPts val="0"/>
              </a:spcAft>
              <a:buNone/>
            </a:pPr>
            <a:r>
              <a:rPr lang="en-US" sz="2400">
                <a:solidFill>
                  <a:schemeClr val="dk1"/>
                </a:solidFill>
                <a:latin typeface="Noto Sans Symbols"/>
                <a:ea typeface="Noto Sans Symbols"/>
                <a:cs typeface="Noto Sans Symbols"/>
                <a:sym typeface="Noto Sans Symbols"/>
              </a:rPr>
              <a:t>Σ</a:t>
            </a:r>
            <a:r>
              <a:rPr lang="en-US" sz="2400" baseline="-25000">
                <a:solidFill>
                  <a:schemeClr val="dk1"/>
                </a:solidFill>
                <a:latin typeface="Garamond"/>
                <a:ea typeface="Garamond"/>
                <a:cs typeface="Garamond"/>
                <a:sym typeface="Garamond"/>
              </a:rPr>
              <a:t>3</a:t>
            </a:r>
            <a:r>
              <a:rPr lang="en-US" sz="2400">
                <a:solidFill>
                  <a:schemeClr val="dk1"/>
                </a:solidFill>
                <a:latin typeface="Gill Sans"/>
                <a:ea typeface="Gill Sans"/>
                <a:cs typeface="Gill Sans"/>
                <a:sym typeface="Gill Sans"/>
              </a:rPr>
              <a:t> </a:t>
            </a:r>
            <a:r>
              <a:rPr lang="en-US" sz="2400">
                <a:solidFill>
                  <a:schemeClr val="dk1"/>
                </a:solidFill>
                <a:latin typeface="Garamond"/>
                <a:ea typeface="Garamond"/>
                <a:cs typeface="Garamond"/>
                <a:sym typeface="Garamond"/>
              </a:rPr>
              <a:t>= {a, b, …, z, #}</a:t>
            </a:r>
            <a:r>
              <a:rPr lang="en-US" sz="2400">
                <a:solidFill>
                  <a:schemeClr val="dk1"/>
                </a:solidFill>
                <a:latin typeface="Gill Sans"/>
                <a:ea typeface="Gill Sans"/>
                <a:cs typeface="Gill Sans"/>
                <a:sym typeface="Gill Sans"/>
              </a:rPr>
              <a:t>: </a:t>
            </a:r>
            <a:r>
              <a:rPr lang="en-US" sz="2400">
                <a:solidFill>
                  <a:schemeClr val="dk1"/>
                </a:solidFill>
                <a:latin typeface="Calibri"/>
                <a:ea typeface="Calibri"/>
                <a:cs typeface="Calibri"/>
                <a:sym typeface="Calibri"/>
              </a:rPr>
              <a:t>the set of letters plus the special symbol #</a:t>
            </a:r>
            <a:endParaRPr/>
          </a:p>
          <a:p>
            <a:pPr marL="0" marR="0" lvl="0" indent="0" algn="l" rtl="0">
              <a:spcBef>
                <a:spcPts val="480"/>
              </a:spcBef>
              <a:spcAft>
                <a:spcPts val="0"/>
              </a:spcAft>
              <a:buNone/>
            </a:pPr>
            <a:r>
              <a:rPr lang="en-US" sz="2400">
                <a:solidFill>
                  <a:schemeClr val="dk1"/>
                </a:solidFill>
                <a:latin typeface="Noto Sans Symbols"/>
                <a:ea typeface="Noto Sans Symbols"/>
                <a:cs typeface="Noto Sans Symbols"/>
                <a:sym typeface="Noto Sans Symbols"/>
              </a:rPr>
              <a:t>Σ</a:t>
            </a:r>
            <a:r>
              <a:rPr lang="en-US" sz="2400" baseline="-25000">
                <a:solidFill>
                  <a:schemeClr val="dk1"/>
                </a:solidFill>
                <a:latin typeface="Garamond"/>
                <a:ea typeface="Garamond"/>
                <a:cs typeface="Garamond"/>
                <a:sym typeface="Garamond"/>
              </a:rPr>
              <a:t>4</a:t>
            </a:r>
            <a:r>
              <a:rPr lang="en-US" sz="2400">
                <a:solidFill>
                  <a:schemeClr val="dk1"/>
                </a:solidFill>
                <a:latin typeface="Garamond"/>
                <a:ea typeface="Garamond"/>
                <a:cs typeface="Garamond"/>
                <a:sym typeface="Garamond"/>
              </a:rPr>
              <a:t> = {</a:t>
            </a:r>
            <a:r>
              <a:rPr lang="en-US" sz="2400">
                <a:solidFill>
                  <a:schemeClr val="dk1"/>
                </a:solidFill>
                <a:latin typeface="Courier New"/>
                <a:ea typeface="Courier New"/>
                <a:cs typeface="Courier New"/>
                <a:sym typeface="Courier New"/>
              </a:rPr>
              <a:t>(</a:t>
            </a:r>
            <a:r>
              <a:rPr lang="en-US" sz="2400">
                <a:solidFill>
                  <a:schemeClr val="dk1"/>
                </a:solidFill>
                <a:latin typeface="Garamond"/>
                <a:ea typeface="Garamond"/>
                <a:cs typeface="Garamond"/>
                <a:sym typeface="Garamond"/>
              </a:rPr>
              <a:t>, </a:t>
            </a:r>
            <a:r>
              <a:rPr lang="en-US" sz="2400">
                <a:solidFill>
                  <a:schemeClr val="dk1"/>
                </a:solidFill>
                <a:latin typeface="Courier New"/>
                <a:ea typeface="Courier New"/>
                <a:cs typeface="Courier New"/>
                <a:sym typeface="Courier New"/>
              </a:rPr>
              <a:t>)</a:t>
            </a:r>
            <a:r>
              <a:rPr lang="en-US" sz="2400">
                <a:solidFill>
                  <a:schemeClr val="dk1"/>
                </a:solidFill>
                <a:latin typeface="Garamond"/>
                <a:ea typeface="Garamond"/>
                <a:cs typeface="Garamond"/>
                <a:sym typeface="Garamond"/>
              </a:rPr>
              <a:t>}</a:t>
            </a:r>
            <a:r>
              <a:rPr lang="en-US" sz="2400">
                <a:solidFill>
                  <a:schemeClr val="dk1"/>
                </a:solidFill>
                <a:latin typeface="Gill Sans"/>
                <a:ea typeface="Gill Sans"/>
                <a:cs typeface="Gill Sans"/>
                <a:sym typeface="Gill Sans"/>
              </a:rPr>
              <a:t>: </a:t>
            </a:r>
            <a:r>
              <a:rPr lang="en-US" sz="2400">
                <a:solidFill>
                  <a:schemeClr val="dk1"/>
                </a:solidFill>
                <a:latin typeface="Calibri"/>
                <a:ea typeface="Calibri"/>
                <a:cs typeface="Calibri"/>
                <a:sym typeface="Calibri"/>
              </a:rPr>
              <a:t>the set of open and closed brackets </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5"/>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311" name="Google Shape;311;p15"/>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Strings</a:t>
            </a:r>
            <a:endParaRPr sz="2563">
              <a:solidFill>
                <a:schemeClr val="dk1"/>
              </a:solidFill>
              <a:latin typeface="Arial"/>
              <a:ea typeface="Arial"/>
              <a:cs typeface="Arial"/>
              <a:sym typeface="Arial"/>
            </a:endParaRPr>
          </a:p>
        </p:txBody>
      </p:sp>
      <p:sp>
        <p:nvSpPr>
          <p:cNvPr id="312" name="Google Shape;312;p15"/>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313" name="Google Shape;313;p15"/>
          <p:cNvGrpSpPr/>
          <p:nvPr/>
        </p:nvGrpSpPr>
        <p:grpSpPr>
          <a:xfrm>
            <a:off x="0" y="512978"/>
            <a:ext cx="12105503" cy="5979173"/>
            <a:chOff x="127862" y="1268442"/>
            <a:chExt cx="9296400" cy="846250"/>
          </a:xfrm>
        </p:grpSpPr>
        <p:sp>
          <p:nvSpPr>
            <p:cNvPr id="314" name="Google Shape;314;p15"/>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315" name="Google Shape;315;p15"/>
            <p:cNvSpPr txBox="1"/>
            <p:nvPr/>
          </p:nvSpPr>
          <p:spPr>
            <a:xfrm>
              <a:off x="168600" y="1274313"/>
              <a:ext cx="9214355" cy="457386"/>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1750">
                  <a:solidFill>
                    <a:schemeClr val="dk1"/>
                  </a:solidFill>
                  <a:latin typeface="Calibri"/>
                  <a:ea typeface="Calibri"/>
                  <a:cs typeface="Calibri"/>
                  <a:sym typeface="Calibri"/>
                </a:rPr>
                <a:t>The empty string will be denoted by e</a:t>
              </a:r>
              <a:endParaRPr/>
            </a:p>
            <a:p>
              <a:pPr marL="0" marR="0" lvl="0" indent="0" algn="just" rtl="0">
                <a:lnSpc>
                  <a:spcPct val="150000"/>
                </a:lnSpc>
                <a:spcBef>
                  <a:spcPts val="0"/>
                </a:spcBef>
                <a:spcAft>
                  <a:spcPts val="0"/>
                </a:spcAft>
                <a:buNone/>
              </a:pPr>
              <a:endParaRPr sz="1750" b="1">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Examples:</a:t>
              </a:r>
              <a:endParaRPr/>
            </a:p>
            <a:p>
              <a:pPr marL="0" marR="0" lvl="0" indent="0" algn="just" rtl="0">
                <a:lnSpc>
                  <a:spcPct val="150000"/>
                </a:lnSpc>
                <a:spcBef>
                  <a:spcPts val="0"/>
                </a:spcBef>
                <a:spcAft>
                  <a:spcPts val="0"/>
                </a:spcAft>
                <a:buNone/>
              </a:pPr>
              <a:endParaRPr sz="1750" b="1">
                <a:solidFill>
                  <a:schemeClr val="dk1"/>
                </a:solidFill>
                <a:latin typeface="Gill Sans"/>
                <a:ea typeface="Gill Sans"/>
                <a:cs typeface="Gill Sans"/>
                <a:sym typeface="Gill Sans"/>
              </a:endParaRPr>
            </a:p>
            <a:p>
              <a:pPr marL="0" marR="0" lvl="0" indent="0" algn="just" rtl="0">
                <a:lnSpc>
                  <a:spcPct val="150000"/>
                </a:lnSpc>
                <a:spcBef>
                  <a:spcPts val="0"/>
                </a:spcBef>
                <a:spcAft>
                  <a:spcPts val="0"/>
                </a:spcAft>
                <a:buNone/>
              </a:pPr>
              <a:endParaRPr sz="1750" b="1">
                <a:solidFill>
                  <a:schemeClr val="dk1"/>
                </a:solidFill>
                <a:latin typeface="Calibri"/>
                <a:ea typeface="Calibri"/>
                <a:cs typeface="Calibri"/>
                <a:sym typeface="Calibri"/>
              </a:endParaRPr>
            </a:p>
          </p:txBody>
        </p:sp>
      </p:grpSp>
      <p:sp>
        <p:nvSpPr>
          <p:cNvPr id="316" name="Google Shape;316;p15"/>
          <p:cNvSpPr txBox="1"/>
          <p:nvPr/>
        </p:nvSpPr>
        <p:spPr>
          <a:xfrm>
            <a:off x="1354578" y="951694"/>
            <a:ext cx="9395606" cy="52322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Gill Sans"/>
                <a:ea typeface="Gill Sans"/>
                <a:cs typeface="Gill Sans"/>
                <a:sym typeface="Gill Sans"/>
              </a:rPr>
              <a:t>A </a:t>
            </a:r>
            <a:r>
              <a:rPr lang="en-US" sz="2800" dirty="0">
                <a:solidFill>
                  <a:schemeClr val="accent2"/>
                </a:solidFill>
                <a:latin typeface="Gill Sans"/>
                <a:ea typeface="Gill Sans"/>
                <a:cs typeface="Gill Sans"/>
                <a:sym typeface="Gill Sans"/>
              </a:rPr>
              <a:t>string</a:t>
            </a:r>
            <a:r>
              <a:rPr lang="en-US" sz="2800" dirty="0">
                <a:solidFill>
                  <a:schemeClr val="dk1"/>
                </a:solidFill>
                <a:latin typeface="Gill Sans"/>
                <a:ea typeface="Gill Sans"/>
                <a:cs typeface="Gill Sans"/>
                <a:sym typeface="Gill Sans"/>
              </a:rPr>
              <a:t> over alphabet </a:t>
            </a:r>
            <a:r>
              <a:rPr lang="en-US" sz="2800" dirty="0">
                <a:solidFill>
                  <a:schemeClr val="dk1"/>
                </a:solidFill>
                <a:latin typeface="Noto Sans Symbols"/>
                <a:ea typeface="Noto Sans Symbols"/>
                <a:cs typeface="Noto Sans Symbols"/>
                <a:sym typeface="Noto Sans Symbols"/>
              </a:rPr>
              <a:t>Σ</a:t>
            </a:r>
            <a:r>
              <a:rPr lang="en-US" sz="2800" dirty="0">
                <a:solidFill>
                  <a:schemeClr val="dk1"/>
                </a:solidFill>
                <a:latin typeface="Gill Sans"/>
                <a:ea typeface="Gill Sans"/>
                <a:cs typeface="Gill Sans"/>
                <a:sym typeface="Gill Sans"/>
              </a:rPr>
              <a:t> is a finite sequence of symbols in </a:t>
            </a:r>
            <a:r>
              <a:rPr lang="en-US" sz="2800" dirty="0">
                <a:solidFill>
                  <a:schemeClr val="dk1"/>
                </a:solidFill>
                <a:latin typeface="Noto Sans Symbols"/>
                <a:ea typeface="Noto Sans Symbols"/>
                <a:cs typeface="Noto Sans Symbols"/>
                <a:sym typeface="Noto Sans Symbols"/>
              </a:rPr>
              <a:t>Σ</a:t>
            </a:r>
            <a:r>
              <a:rPr lang="en-US" sz="2800" dirty="0">
                <a:solidFill>
                  <a:schemeClr val="dk1"/>
                </a:solidFill>
                <a:latin typeface="Gill Sans"/>
                <a:ea typeface="Gill Sans"/>
                <a:cs typeface="Gill Sans"/>
                <a:sym typeface="Gill Sans"/>
              </a:rPr>
              <a:t>.</a:t>
            </a:r>
            <a:endParaRPr dirty="0"/>
          </a:p>
        </p:txBody>
      </p:sp>
      <p:sp>
        <p:nvSpPr>
          <p:cNvPr id="317" name="Google Shape;317;p15"/>
          <p:cNvSpPr txBox="1"/>
          <p:nvPr/>
        </p:nvSpPr>
        <p:spPr>
          <a:xfrm>
            <a:off x="1354578" y="3170068"/>
            <a:ext cx="5507038" cy="17716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aramond"/>
                <a:ea typeface="Garamond"/>
                <a:cs typeface="Garamond"/>
                <a:sym typeface="Garamond"/>
              </a:rPr>
              <a:t>abfbz </a:t>
            </a:r>
            <a:r>
              <a:rPr lang="en-US" sz="2400">
                <a:solidFill>
                  <a:schemeClr val="dk1"/>
                </a:solidFill>
                <a:latin typeface="Gill Sans"/>
                <a:ea typeface="Gill Sans"/>
                <a:cs typeface="Gill Sans"/>
                <a:sym typeface="Gill Sans"/>
              </a:rPr>
              <a:t>is a string over </a:t>
            </a:r>
            <a:r>
              <a:rPr lang="en-US" sz="2400">
                <a:solidFill>
                  <a:schemeClr val="dk1"/>
                </a:solidFill>
                <a:latin typeface="Noto Sans Symbols"/>
                <a:ea typeface="Noto Sans Symbols"/>
                <a:cs typeface="Noto Sans Symbols"/>
                <a:sym typeface="Noto Sans Symbols"/>
              </a:rPr>
              <a:t>Σ</a:t>
            </a:r>
            <a:r>
              <a:rPr lang="en-US" sz="2400" baseline="-25000">
                <a:solidFill>
                  <a:schemeClr val="dk1"/>
                </a:solidFill>
                <a:latin typeface="Garamond"/>
                <a:ea typeface="Garamond"/>
                <a:cs typeface="Garamond"/>
                <a:sym typeface="Garamond"/>
              </a:rPr>
              <a:t>1</a:t>
            </a:r>
            <a:r>
              <a:rPr lang="en-US" sz="2400">
                <a:solidFill>
                  <a:schemeClr val="dk1"/>
                </a:solidFill>
                <a:latin typeface="Garamond"/>
                <a:ea typeface="Garamond"/>
                <a:cs typeface="Garamond"/>
                <a:sym typeface="Garamond"/>
              </a:rPr>
              <a:t> = {a, b, c, d, …, z}</a:t>
            </a:r>
            <a:endParaRPr sz="2400">
              <a:solidFill>
                <a:schemeClr val="dk1"/>
              </a:solidFill>
              <a:latin typeface="Gill Sans"/>
              <a:ea typeface="Gill Sans"/>
              <a:cs typeface="Gill Sans"/>
              <a:sym typeface="Gill Sans"/>
            </a:endParaRPr>
          </a:p>
          <a:p>
            <a:pPr marL="0" marR="0" lvl="0" indent="0" algn="l" rtl="0">
              <a:spcBef>
                <a:spcPts val="480"/>
              </a:spcBef>
              <a:spcAft>
                <a:spcPts val="0"/>
              </a:spcAft>
              <a:buNone/>
            </a:pPr>
            <a:r>
              <a:rPr lang="en-US" sz="2400">
                <a:solidFill>
                  <a:schemeClr val="dk1"/>
                </a:solidFill>
                <a:latin typeface="Garamond"/>
                <a:ea typeface="Garamond"/>
                <a:cs typeface="Garamond"/>
                <a:sym typeface="Garamond"/>
              </a:rPr>
              <a:t>9021 </a:t>
            </a:r>
            <a:r>
              <a:rPr lang="en-US" sz="2400">
                <a:solidFill>
                  <a:schemeClr val="dk1"/>
                </a:solidFill>
                <a:latin typeface="Gill Sans"/>
                <a:ea typeface="Gill Sans"/>
                <a:cs typeface="Gill Sans"/>
                <a:sym typeface="Gill Sans"/>
              </a:rPr>
              <a:t>is a string over </a:t>
            </a:r>
            <a:r>
              <a:rPr lang="en-US" sz="2400">
                <a:solidFill>
                  <a:schemeClr val="dk1"/>
                </a:solidFill>
                <a:latin typeface="Noto Sans Symbols"/>
                <a:ea typeface="Noto Sans Symbols"/>
                <a:cs typeface="Noto Sans Symbols"/>
                <a:sym typeface="Noto Sans Symbols"/>
              </a:rPr>
              <a:t>Σ</a:t>
            </a:r>
            <a:r>
              <a:rPr lang="en-US" sz="2400" baseline="-25000">
                <a:solidFill>
                  <a:schemeClr val="dk1"/>
                </a:solidFill>
                <a:latin typeface="Garamond"/>
                <a:ea typeface="Garamond"/>
                <a:cs typeface="Garamond"/>
                <a:sym typeface="Garamond"/>
              </a:rPr>
              <a:t>2</a:t>
            </a:r>
            <a:r>
              <a:rPr lang="en-US" sz="2400">
                <a:solidFill>
                  <a:schemeClr val="dk1"/>
                </a:solidFill>
                <a:latin typeface="Garamond"/>
                <a:ea typeface="Garamond"/>
                <a:cs typeface="Garamond"/>
                <a:sym typeface="Garamond"/>
              </a:rPr>
              <a:t> = {0, 1, …, 9}</a:t>
            </a:r>
            <a:endParaRPr sz="2400">
              <a:solidFill>
                <a:schemeClr val="dk1"/>
              </a:solidFill>
              <a:latin typeface="Gill Sans"/>
              <a:ea typeface="Gill Sans"/>
              <a:cs typeface="Gill Sans"/>
              <a:sym typeface="Gill Sans"/>
            </a:endParaRPr>
          </a:p>
          <a:p>
            <a:pPr marL="0" marR="0" lvl="0" indent="0" algn="l" rtl="0">
              <a:spcBef>
                <a:spcPts val="480"/>
              </a:spcBef>
              <a:spcAft>
                <a:spcPts val="0"/>
              </a:spcAft>
              <a:buNone/>
            </a:pPr>
            <a:r>
              <a:rPr lang="en-US" sz="2400">
                <a:solidFill>
                  <a:schemeClr val="dk1"/>
                </a:solidFill>
                <a:latin typeface="Garamond"/>
                <a:ea typeface="Garamond"/>
                <a:cs typeface="Garamond"/>
                <a:sym typeface="Garamond"/>
              </a:rPr>
              <a:t>ab#bc </a:t>
            </a:r>
            <a:r>
              <a:rPr lang="en-US" sz="2400">
                <a:solidFill>
                  <a:schemeClr val="dk1"/>
                </a:solidFill>
                <a:latin typeface="Gill Sans"/>
                <a:ea typeface="Gill Sans"/>
                <a:cs typeface="Gill Sans"/>
                <a:sym typeface="Gill Sans"/>
              </a:rPr>
              <a:t>is a string over </a:t>
            </a:r>
            <a:r>
              <a:rPr lang="en-US" sz="2400">
                <a:solidFill>
                  <a:schemeClr val="dk1"/>
                </a:solidFill>
                <a:latin typeface="Noto Sans Symbols"/>
                <a:ea typeface="Noto Sans Symbols"/>
                <a:cs typeface="Noto Sans Symbols"/>
                <a:sym typeface="Noto Sans Symbols"/>
              </a:rPr>
              <a:t>Σ</a:t>
            </a:r>
            <a:r>
              <a:rPr lang="en-US" sz="2400" baseline="-25000">
                <a:solidFill>
                  <a:schemeClr val="dk1"/>
                </a:solidFill>
                <a:latin typeface="Garamond"/>
                <a:ea typeface="Garamond"/>
                <a:cs typeface="Garamond"/>
                <a:sym typeface="Garamond"/>
              </a:rPr>
              <a:t>3</a:t>
            </a:r>
            <a:r>
              <a:rPr lang="en-US" sz="2400">
                <a:solidFill>
                  <a:schemeClr val="dk1"/>
                </a:solidFill>
                <a:latin typeface="Gill Sans"/>
                <a:ea typeface="Gill Sans"/>
                <a:cs typeface="Gill Sans"/>
                <a:sym typeface="Gill Sans"/>
              </a:rPr>
              <a:t> </a:t>
            </a:r>
            <a:r>
              <a:rPr lang="en-US" sz="2400">
                <a:solidFill>
                  <a:schemeClr val="dk1"/>
                </a:solidFill>
                <a:latin typeface="Garamond"/>
                <a:ea typeface="Garamond"/>
                <a:cs typeface="Garamond"/>
                <a:sym typeface="Garamond"/>
              </a:rPr>
              <a:t>= {a, b, …, z, #}</a:t>
            </a:r>
            <a:endParaRPr/>
          </a:p>
          <a:p>
            <a:pPr marL="0" marR="0" lvl="0" indent="0" algn="l" rtl="0">
              <a:spcBef>
                <a:spcPts val="480"/>
              </a:spcBef>
              <a:spcAft>
                <a:spcPts val="0"/>
              </a:spcAft>
              <a:buNone/>
            </a:pPr>
            <a:r>
              <a:rPr lang="en-US" sz="2400">
                <a:solidFill>
                  <a:schemeClr val="dk1"/>
                </a:solidFill>
                <a:latin typeface="Garamond"/>
                <a:ea typeface="Garamond"/>
                <a:cs typeface="Garamond"/>
                <a:sym typeface="Garamond"/>
              </a:rPr>
              <a:t>))()(() </a:t>
            </a:r>
            <a:r>
              <a:rPr lang="en-US" sz="2400">
                <a:solidFill>
                  <a:schemeClr val="dk1"/>
                </a:solidFill>
                <a:latin typeface="Gill Sans"/>
                <a:ea typeface="Gill Sans"/>
                <a:cs typeface="Gill Sans"/>
                <a:sym typeface="Gill Sans"/>
              </a:rPr>
              <a:t>is a string over </a:t>
            </a:r>
            <a:r>
              <a:rPr lang="en-US" sz="2400">
                <a:solidFill>
                  <a:schemeClr val="dk1"/>
                </a:solidFill>
                <a:latin typeface="Noto Sans Symbols"/>
                <a:ea typeface="Noto Sans Symbols"/>
                <a:cs typeface="Noto Sans Symbols"/>
                <a:sym typeface="Noto Sans Symbols"/>
              </a:rPr>
              <a:t>Σ</a:t>
            </a:r>
            <a:r>
              <a:rPr lang="en-US" sz="2400" baseline="-25000">
                <a:solidFill>
                  <a:schemeClr val="dk1"/>
                </a:solidFill>
                <a:latin typeface="Garamond"/>
                <a:ea typeface="Garamond"/>
                <a:cs typeface="Garamond"/>
                <a:sym typeface="Garamond"/>
              </a:rPr>
              <a:t>4</a:t>
            </a:r>
            <a:r>
              <a:rPr lang="en-US" sz="2400">
                <a:solidFill>
                  <a:schemeClr val="dk1"/>
                </a:solidFill>
                <a:latin typeface="Garamond"/>
                <a:ea typeface="Garamond"/>
                <a:cs typeface="Garamond"/>
                <a:sym typeface="Garamond"/>
              </a:rPr>
              <a:t> = {</a:t>
            </a:r>
            <a:r>
              <a:rPr lang="en-US" sz="2400">
                <a:solidFill>
                  <a:schemeClr val="dk1"/>
                </a:solidFill>
                <a:latin typeface="Courier New"/>
                <a:ea typeface="Courier New"/>
                <a:cs typeface="Courier New"/>
                <a:sym typeface="Courier New"/>
              </a:rPr>
              <a:t>(</a:t>
            </a:r>
            <a:r>
              <a:rPr lang="en-US" sz="2400">
                <a:solidFill>
                  <a:schemeClr val="dk1"/>
                </a:solidFill>
                <a:latin typeface="Garamond"/>
                <a:ea typeface="Garamond"/>
                <a:cs typeface="Garamond"/>
                <a:sym typeface="Garamond"/>
              </a:rPr>
              <a:t>, </a:t>
            </a:r>
            <a:r>
              <a:rPr lang="en-US" sz="2400">
                <a:solidFill>
                  <a:schemeClr val="dk1"/>
                </a:solidFill>
                <a:latin typeface="Courier New"/>
                <a:ea typeface="Courier New"/>
                <a:cs typeface="Courier New"/>
                <a:sym typeface="Courier New"/>
              </a:rPr>
              <a:t>)</a:t>
            </a:r>
            <a:r>
              <a:rPr lang="en-US" sz="2400">
                <a:solidFill>
                  <a:schemeClr val="dk1"/>
                </a:solidFill>
                <a:latin typeface="Garamond"/>
                <a:ea typeface="Garamond"/>
                <a:cs typeface="Garamond"/>
                <a:sym typeface="Garamond"/>
              </a:rPr>
              <a:t>}</a:t>
            </a:r>
            <a:endParaRPr sz="2400">
              <a:solidFill>
                <a:schemeClr val="dk1"/>
              </a:solidFill>
              <a:latin typeface="Gill Sans"/>
              <a:ea typeface="Gill Sans"/>
              <a:cs typeface="Gill Sans"/>
              <a:sym typeface="Gill San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6"/>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323" name="Google Shape;323;p16"/>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Languages</a:t>
            </a:r>
            <a:endParaRPr sz="2563">
              <a:solidFill>
                <a:schemeClr val="dk1"/>
              </a:solidFill>
              <a:latin typeface="Arial"/>
              <a:ea typeface="Arial"/>
              <a:cs typeface="Arial"/>
              <a:sym typeface="Arial"/>
            </a:endParaRPr>
          </a:p>
        </p:txBody>
      </p:sp>
      <p:sp>
        <p:nvSpPr>
          <p:cNvPr id="324" name="Google Shape;324;p16"/>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325" name="Google Shape;325;p16"/>
          <p:cNvGrpSpPr/>
          <p:nvPr/>
        </p:nvGrpSpPr>
        <p:grpSpPr>
          <a:xfrm>
            <a:off x="0" y="512978"/>
            <a:ext cx="12105503" cy="5979173"/>
            <a:chOff x="127862" y="1268442"/>
            <a:chExt cx="9296400" cy="846250"/>
          </a:xfrm>
        </p:grpSpPr>
        <p:sp>
          <p:nvSpPr>
            <p:cNvPr id="326" name="Google Shape;326;p16"/>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327" name="Google Shape;327;p16"/>
            <p:cNvSpPr txBox="1"/>
            <p:nvPr/>
          </p:nvSpPr>
          <p:spPr>
            <a:xfrm>
              <a:off x="168600" y="1274313"/>
              <a:ext cx="9214355" cy="236860"/>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2000">
                  <a:solidFill>
                    <a:schemeClr val="dk1"/>
                  </a:solidFill>
                  <a:latin typeface="Calibri"/>
                  <a:ea typeface="Calibri"/>
                  <a:cs typeface="Calibri"/>
                  <a:sym typeface="Calibri"/>
                </a:rPr>
                <a:t>Languages can be used to describe problems with “yes/no” answers, for example:</a:t>
              </a:r>
              <a:endParaRPr/>
            </a:p>
          </p:txBody>
        </p:sp>
      </p:grpSp>
      <p:sp>
        <p:nvSpPr>
          <p:cNvPr id="328" name="Google Shape;328;p16"/>
          <p:cNvSpPr txBox="1"/>
          <p:nvPr/>
        </p:nvSpPr>
        <p:spPr>
          <a:xfrm>
            <a:off x="1661645" y="822391"/>
            <a:ext cx="5957785" cy="52322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A </a:t>
            </a:r>
            <a:r>
              <a:rPr lang="en-US" sz="2400">
                <a:solidFill>
                  <a:schemeClr val="accent2"/>
                </a:solidFill>
                <a:latin typeface="Calibri"/>
                <a:ea typeface="Calibri"/>
                <a:cs typeface="Calibri"/>
                <a:sym typeface="Calibri"/>
              </a:rPr>
              <a:t>language </a:t>
            </a:r>
            <a:r>
              <a:rPr lang="en-US" sz="2400">
                <a:solidFill>
                  <a:schemeClr val="dk1"/>
                </a:solidFill>
                <a:latin typeface="Calibri"/>
                <a:ea typeface="Calibri"/>
                <a:cs typeface="Calibri"/>
                <a:sym typeface="Calibri"/>
              </a:rPr>
              <a:t>is a set of strings over an alphabet</a:t>
            </a:r>
            <a:r>
              <a:rPr lang="en-US" sz="2800">
                <a:solidFill>
                  <a:schemeClr val="dk1"/>
                </a:solidFill>
                <a:latin typeface="Gill Sans"/>
                <a:ea typeface="Gill Sans"/>
                <a:cs typeface="Gill Sans"/>
                <a:sym typeface="Gill Sans"/>
              </a:rPr>
              <a:t>.</a:t>
            </a:r>
            <a:endParaRPr/>
          </a:p>
        </p:txBody>
      </p:sp>
      <p:sp>
        <p:nvSpPr>
          <p:cNvPr id="329" name="Google Shape;329;p16"/>
          <p:cNvSpPr txBox="1"/>
          <p:nvPr/>
        </p:nvSpPr>
        <p:spPr>
          <a:xfrm>
            <a:off x="496523" y="2890632"/>
            <a:ext cx="11198954" cy="17912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i="1">
                <a:solidFill>
                  <a:schemeClr val="dk1"/>
                </a:solidFill>
                <a:latin typeface="Garamond"/>
                <a:ea typeface="Garamond"/>
                <a:cs typeface="Garamond"/>
                <a:sym typeface="Garamond"/>
              </a:rPr>
              <a:t>L</a:t>
            </a:r>
            <a:r>
              <a:rPr lang="en-US" sz="2400" baseline="-25000">
                <a:solidFill>
                  <a:schemeClr val="dk1"/>
                </a:solidFill>
                <a:latin typeface="Garamond"/>
                <a:ea typeface="Garamond"/>
                <a:cs typeface="Garamond"/>
                <a:sym typeface="Garamond"/>
              </a:rPr>
              <a:t>1</a:t>
            </a:r>
            <a:r>
              <a:rPr lang="en-US" sz="2400">
                <a:solidFill>
                  <a:schemeClr val="dk1"/>
                </a:solidFill>
                <a:latin typeface="Garamond"/>
                <a:ea typeface="Garamond"/>
                <a:cs typeface="Garamond"/>
                <a:sym typeface="Garamond"/>
              </a:rPr>
              <a:t> = 	</a:t>
            </a:r>
            <a:r>
              <a:rPr lang="en-US" sz="2400">
                <a:solidFill>
                  <a:schemeClr val="dk1"/>
                </a:solidFill>
                <a:latin typeface="Gill Sans"/>
                <a:ea typeface="Gill Sans"/>
                <a:cs typeface="Gill Sans"/>
                <a:sym typeface="Gill Sans"/>
              </a:rPr>
              <a:t>The set of all strings over </a:t>
            </a:r>
            <a:r>
              <a:rPr lang="en-US" sz="2400">
                <a:solidFill>
                  <a:schemeClr val="dk1"/>
                </a:solidFill>
                <a:latin typeface="Noto Sans Symbols"/>
                <a:ea typeface="Noto Sans Symbols"/>
                <a:cs typeface="Noto Sans Symbols"/>
                <a:sym typeface="Noto Sans Symbols"/>
              </a:rPr>
              <a:t>Σ</a:t>
            </a:r>
            <a:r>
              <a:rPr lang="en-US" sz="2400" baseline="-25000">
                <a:solidFill>
                  <a:schemeClr val="dk1"/>
                </a:solidFill>
                <a:latin typeface="Garamond"/>
                <a:ea typeface="Garamond"/>
                <a:cs typeface="Garamond"/>
                <a:sym typeface="Garamond"/>
              </a:rPr>
              <a:t>1</a:t>
            </a:r>
            <a:r>
              <a:rPr lang="en-US" sz="2400">
                <a:solidFill>
                  <a:schemeClr val="dk1"/>
                </a:solidFill>
                <a:latin typeface="Gill Sans"/>
                <a:ea typeface="Gill Sans"/>
                <a:cs typeface="Gill Sans"/>
                <a:sym typeface="Gill Sans"/>
              </a:rPr>
              <a:t> that contain the substring </a:t>
            </a:r>
            <a:r>
              <a:rPr lang="en-US" sz="2400">
                <a:solidFill>
                  <a:schemeClr val="dk1"/>
                </a:solidFill>
                <a:latin typeface="Garamond"/>
                <a:ea typeface="Garamond"/>
                <a:cs typeface="Garamond"/>
                <a:sym typeface="Garamond"/>
              </a:rPr>
              <a:t>“SRM”</a:t>
            </a:r>
            <a:endParaRPr/>
          </a:p>
          <a:p>
            <a:pPr marL="0" marR="0" lvl="0" indent="0" algn="l" rtl="0">
              <a:spcBef>
                <a:spcPts val="480"/>
              </a:spcBef>
              <a:spcAft>
                <a:spcPts val="0"/>
              </a:spcAft>
              <a:buNone/>
            </a:pPr>
            <a:r>
              <a:rPr lang="en-US" sz="2400" i="1">
                <a:solidFill>
                  <a:schemeClr val="dk1"/>
                </a:solidFill>
                <a:latin typeface="Garamond"/>
                <a:ea typeface="Garamond"/>
                <a:cs typeface="Garamond"/>
                <a:sym typeface="Garamond"/>
              </a:rPr>
              <a:t>L</a:t>
            </a:r>
            <a:r>
              <a:rPr lang="en-US" sz="2400" baseline="-25000">
                <a:solidFill>
                  <a:schemeClr val="dk1"/>
                </a:solidFill>
                <a:latin typeface="Garamond"/>
                <a:ea typeface="Garamond"/>
                <a:cs typeface="Garamond"/>
                <a:sym typeface="Garamond"/>
              </a:rPr>
              <a:t>2</a:t>
            </a:r>
            <a:r>
              <a:rPr lang="en-US" sz="2400">
                <a:solidFill>
                  <a:schemeClr val="dk1"/>
                </a:solidFill>
                <a:latin typeface="Garamond"/>
                <a:ea typeface="Garamond"/>
                <a:cs typeface="Garamond"/>
                <a:sym typeface="Garamond"/>
              </a:rPr>
              <a:t> = 	</a:t>
            </a:r>
            <a:r>
              <a:rPr lang="en-US" sz="2400">
                <a:solidFill>
                  <a:schemeClr val="dk1"/>
                </a:solidFill>
                <a:latin typeface="Gill Sans"/>
                <a:ea typeface="Gill Sans"/>
                <a:cs typeface="Gill Sans"/>
                <a:sym typeface="Gill Sans"/>
              </a:rPr>
              <a:t>The set of all strings over </a:t>
            </a:r>
            <a:r>
              <a:rPr lang="en-US" sz="2400">
                <a:solidFill>
                  <a:schemeClr val="dk1"/>
                </a:solidFill>
                <a:latin typeface="Noto Sans Symbols"/>
                <a:ea typeface="Noto Sans Symbols"/>
                <a:cs typeface="Noto Sans Symbols"/>
                <a:sym typeface="Noto Sans Symbols"/>
              </a:rPr>
              <a:t>Σ</a:t>
            </a:r>
            <a:r>
              <a:rPr lang="en-US" sz="2400" baseline="-25000">
                <a:solidFill>
                  <a:schemeClr val="dk1"/>
                </a:solidFill>
                <a:latin typeface="Garamond"/>
                <a:ea typeface="Garamond"/>
                <a:cs typeface="Garamond"/>
                <a:sym typeface="Garamond"/>
              </a:rPr>
              <a:t>2</a:t>
            </a:r>
            <a:r>
              <a:rPr lang="en-US" sz="2400">
                <a:solidFill>
                  <a:schemeClr val="dk1"/>
                </a:solidFill>
                <a:latin typeface="Gill Sans"/>
                <a:ea typeface="Gill Sans"/>
                <a:cs typeface="Gill Sans"/>
                <a:sym typeface="Gill Sans"/>
              </a:rPr>
              <a:t> that are divisible by 7 </a:t>
            </a:r>
            <a:r>
              <a:rPr lang="en-US" sz="2400">
                <a:solidFill>
                  <a:schemeClr val="dk1"/>
                </a:solidFill>
                <a:latin typeface="Garamond"/>
                <a:ea typeface="Garamond"/>
                <a:cs typeface="Garamond"/>
                <a:sym typeface="Garamond"/>
              </a:rPr>
              <a:t>= {7, 14, 21, …}</a:t>
            </a:r>
            <a:endParaRPr/>
          </a:p>
          <a:p>
            <a:pPr marL="0" marR="0" lvl="0" indent="0" algn="l" rtl="0">
              <a:spcBef>
                <a:spcPts val="480"/>
              </a:spcBef>
              <a:spcAft>
                <a:spcPts val="0"/>
              </a:spcAft>
              <a:buNone/>
            </a:pPr>
            <a:r>
              <a:rPr lang="en-US" sz="2400" i="1">
                <a:solidFill>
                  <a:schemeClr val="dk1"/>
                </a:solidFill>
                <a:latin typeface="Garamond"/>
                <a:ea typeface="Garamond"/>
                <a:cs typeface="Garamond"/>
                <a:sym typeface="Garamond"/>
              </a:rPr>
              <a:t>L</a:t>
            </a:r>
            <a:r>
              <a:rPr lang="en-US" sz="2400" baseline="-25000">
                <a:solidFill>
                  <a:schemeClr val="dk1"/>
                </a:solidFill>
                <a:latin typeface="Garamond"/>
                <a:ea typeface="Garamond"/>
                <a:cs typeface="Garamond"/>
                <a:sym typeface="Garamond"/>
              </a:rPr>
              <a:t>3</a:t>
            </a:r>
            <a:r>
              <a:rPr lang="en-US" sz="2400">
                <a:solidFill>
                  <a:schemeClr val="dk1"/>
                </a:solidFill>
                <a:latin typeface="Garamond"/>
                <a:ea typeface="Garamond"/>
                <a:cs typeface="Garamond"/>
                <a:sym typeface="Garamond"/>
              </a:rPr>
              <a:t> = 	</a:t>
            </a:r>
            <a:r>
              <a:rPr lang="en-US" sz="2400">
                <a:solidFill>
                  <a:schemeClr val="dk1"/>
                </a:solidFill>
                <a:latin typeface="Gill Sans"/>
                <a:ea typeface="Gill Sans"/>
                <a:cs typeface="Gill Sans"/>
                <a:sym typeface="Gill Sans"/>
              </a:rPr>
              <a:t>The set of all strings of the form </a:t>
            </a:r>
            <a:r>
              <a:rPr lang="en-US" sz="2400">
                <a:solidFill>
                  <a:schemeClr val="dk1"/>
                </a:solidFill>
                <a:latin typeface="Garamond"/>
                <a:ea typeface="Garamond"/>
                <a:cs typeface="Garamond"/>
                <a:sym typeface="Garamond"/>
              </a:rPr>
              <a:t>s#s</a:t>
            </a:r>
            <a:r>
              <a:rPr lang="en-US" sz="2400">
                <a:solidFill>
                  <a:schemeClr val="dk1"/>
                </a:solidFill>
                <a:latin typeface="Gill Sans"/>
                <a:ea typeface="Gill Sans"/>
                <a:cs typeface="Gill Sans"/>
                <a:sym typeface="Gill Sans"/>
              </a:rPr>
              <a:t> where s is any string over </a:t>
            </a:r>
            <a:r>
              <a:rPr lang="en-US" sz="2400">
                <a:solidFill>
                  <a:schemeClr val="dk1"/>
                </a:solidFill>
                <a:latin typeface="Garamond"/>
                <a:ea typeface="Garamond"/>
                <a:cs typeface="Garamond"/>
                <a:sym typeface="Garamond"/>
              </a:rPr>
              <a:t>{a, b, …, z}</a:t>
            </a:r>
            <a:endParaRPr/>
          </a:p>
          <a:p>
            <a:pPr marL="0" marR="0" lvl="0" indent="0" algn="l" rtl="0">
              <a:spcBef>
                <a:spcPts val="480"/>
              </a:spcBef>
              <a:spcAft>
                <a:spcPts val="0"/>
              </a:spcAft>
              <a:buNone/>
            </a:pPr>
            <a:r>
              <a:rPr lang="en-US" sz="2400" i="1">
                <a:solidFill>
                  <a:schemeClr val="dk1"/>
                </a:solidFill>
                <a:latin typeface="Garamond"/>
                <a:ea typeface="Garamond"/>
                <a:cs typeface="Garamond"/>
                <a:sym typeface="Garamond"/>
              </a:rPr>
              <a:t>L</a:t>
            </a:r>
            <a:r>
              <a:rPr lang="en-US" sz="2400" baseline="-25000">
                <a:solidFill>
                  <a:schemeClr val="dk1"/>
                </a:solidFill>
                <a:latin typeface="Garamond"/>
                <a:ea typeface="Garamond"/>
                <a:cs typeface="Garamond"/>
                <a:sym typeface="Garamond"/>
              </a:rPr>
              <a:t>4</a:t>
            </a:r>
            <a:r>
              <a:rPr lang="en-US" sz="2400">
                <a:solidFill>
                  <a:schemeClr val="dk1"/>
                </a:solidFill>
                <a:latin typeface="Garamond"/>
                <a:ea typeface="Garamond"/>
                <a:cs typeface="Garamond"/>
                <a:sym typeface="Garamond"/>
              </a:rPr>
              <a:t> = 	</a:t>
            </a:r>
            <a:r>
              <a:rPr lang="en-US" sz="2400">
                <a:solidFill>
                  <a:schemeClr val="dk1"/>
                </a:solidFill>
                <a:latin typeface="Gill Sans"/>
                <a:ea typeface="Gill Sans"/>
                <a:cs typeface="Gill Sans"/>
                <a:sym typeface="Gill Sans"/>
              </a:rPr>
              <a:t>The set of all strings over </a:t>
            </a:r>
            <a:r>
              <a:rPr lang="en-US" sz="2400">
                <a:solidFill>
                  <a:schemeClr val="dk1"/>
                </a:solidFill>
                <a:latin typeface="Noto Sans Symbols"/>
                <a:ea typeface="Noto Sans Symbols"/>
                <a:cs typeface="Noto Sans Symbols"/>
                <a:sym typeface="Noto Sans Symbols"/>
              </a:rPr>
              <a:t>Σ</a:t>
            </a:r>
            <a:r>
              <a:rPr lang="en-US" sz="2400" baseline="-25000">
                <a:solidFill>
                  <a:schemeClr val="dk1"/>
                </a:solidFill>
                <a:latin typeface="Garamond"/>
                <a:ea typeface="Garamond"/>
                <a:cs typeface="Garamond"/>
                <a:sym typeface="Garamond"/>
              </a:rPr>
              <a:t>4 </a:t>
            </a:r>
            <a:r>
              <a:rPr lang="en-US" sz="2400">
                <a:solidFill>
                  <a:schemeClr val="dk1"/>
                </a:solidFill>
                <a:latin typeface="Gill Sans"/>
                <a:ea typeface="Gill Sans"/>
                <a:cs typeface="Gill Sans"/>
                <a:sym typeface="Gill Sans"/>
              </a:rPr>
              <a:t>where every </a:t>
            </a:r>
            <a:r>
              <a:rPr lang="en-US" sz="2400">
                <a:solidFill>
                  <a:schemeClr val="dk1"/>
                </a:solidFill>
                <a:latin typeface="Courier New"/>
                <a:ea typeface="Courier New"/>
                <a:cs typeface="Courier New"/>
                <a:sym typeface="Courier New"/>
              </a:rPr>
              <a:t>(</a:t>
            </a:r>
            <a:r>
              <a:rPr lang="en-US" sz="2400">
                <a:solidFill>
                  <a:schemeClr val="dk1"/>
                </a:solidFill>
                <a:latin typeface="Gill Sans"/>
                <a:ea typeface="Gill Sans"/>
                <a:cs typeface="Gill Sans"/>
                <a:sym typeface="Gill Sans"/>
              </a:rPr>
              <a:t> can be matched with a subsequent </a:t>
            </a:r>
            <a:r>
              <a:rPr lang="en-US" sz="2400">
                <a:solidFill>
                  <a:schemeClr val="dk1"/>
                </a:solidFill>
                <a:latin typeface="Courier New"/>
                <a:ea typeface="Courier New"/>
                <a:cs typeface="Courier New"/>
                <a:sym typeface="Courier New"/>
              </a:rPr>
              <a:t>)</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7"/>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335" name="Google Shape;335;p17"/>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Finite Automata</a:t>
            </a:r>
            <a:endParaRPr sz="2563">
              <a:solidFill>
                <a:schemeClr val="dk1"/>
              </a:solidFill>
              <a:latin typeface="Arial"/>
              <a:ea typeface="Arial"/>
              <a:cs typeface="Arial"/>
              <a:sym typeface="Arial"/>
            </a:endParaRPr>
          </a:p>
        </p:txBody>
      </p:sp>
      <p:sp>
        <p:nvSpPr>
          <p:cNvPr id="336" name="Google Shape;336;p17"/>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337" name="Google Shape;337;p17"/>
          <p:cNvGrpSpPr/>
          <p:nvPr/>
        </p:nvGrpSpPr>
        <p:grpSpPr>
          <a:xfrm>
            <a:off x="0" y="512978"/>
            <a:ext cx="12105503" cy="5979173"/>
            <a:chOff x="127862" y="1268442"/>
            <a:chExt cx="9296400" cy="846250"/>
          </a:xfrm>
        </p:grpSpPr>
        <p:sp>
          <p:nvSpPr>
            <p:cNvPr id="338" name="Google Shape;338;p17"/>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339" name="Google Shape;339;p17"/>
            <p:cNvSpPr txBox="1"/>
            <p:nvPr/>
          </p:nvSpPr>
          <p:spPr>
            <a:xfrm>
              <a:off x="168600" y="1274313"/>
              <a:ext cx="9214355" cy="71874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2000">
                  <a:solidFill>
                    <a:schemeClr val="dk1"/>
                  </a:solidFill>
                  <a:latin typeface="Calibri"/>
                  <a:ea typeface="Calibri"/>
                  <a:cs typeface="Calibri"/>
                  <a:sym typeface="Calibri"/>
                </a:rPr>
                <a:t>There are states off and on, the automaton starts in off and tries to reach the “good state” on</a:t>
              </a:r>
              <a:endParaRPr/>
            </a:p>
            <a:p>
              <a:pPr marL="0" marR="0" lvl="0" indent="0" algn="just" rtl="0">
                <a:lnSpc>
                  <a:spcPct val="150000"/>
                </a:lnSpc>
                <a:spcBef>
                  <a:spcPts val="0"/>
                </a:spcBef>
                <a:spcAft>
                  <a:spcPts val="0"/>
                </a:spcAft>
                <a:buNone/>
              </a:pPr>
              <a:r>
                <a:rPr lang="en-US" sz="2000">
                  <a:solidFill>
                    <a:schemeClr val="dk1"/>
                  </a:solidFill>
                  <a:latin typeface="Calibri"/>
                  <a:ea typeface="Calibri"/>
                  <a:cs typeface="Calibri"/>
                  <a:sym typeface="Calibri"/>
                </a:rPr>
                <a:t>What sequences of fs lead to the good state?</a:t>
              </a:r>
              <a:endParaRPr/>
            </a:p>
            <a:p>
              <a:pPr marL="0" marR="0" lvl="0" indent="0" algn="just" rtl="0">
                <a:lnSpc>
                  <a:spcPct val="150000"/>
                </a:lnSpc>
                <a:spcBef>
                  <a:spcPts val="0"/>
                </a:spcBef>
                <a:spcAft>
                  <a:spcPts val="0"/>
                </a:spcAft>
                <a:buNone/>
              </a:pPr>
              <a:r>
                <a:rPr lang="en-US" sz="2000">
                  <a:solidFill>
                    <a:schemeClr val="dk1"/>
                  </a:solidFill>
                  <a:latin typeface="Calibri"/>
                  <a:ea typeface="Calibri"/>
                  <a:cs typeface="Calibri"/>
                  <a:sym typeface="Calibri"/>
                </a:rPr>
                <a:t>Answer: {f, fff, fffff, …} = {f n: n is odd}</a:t>
              </a:r>
              <a:endParaRPr/>
            </a:p>
            <a:p>
              <a:pPr marL="0" marR="0" lvl="0" indent="0" algn="just" rtl="0">
                <a:lnSpc>
                  <a:spcPct val="150000"/>
                </a:lnSpc>
                <a:spcBef>
                  <a:spcPts val="0"/>
                </a:spcBef>
                <a:spcAft>
                  <a:spcPts val="0"/>
                </a:spcAft>
                <a:buNone/>
              </a:pPr>
              <a:r>
                <a:rPr lang="en-US" sz="2000">
                  <a:solidFill>
                    <a:schemeClr val="dk1"/>
                  </a:solidFill>
                  <a:latin typeface="Calibri"/>
                  <a:ea typeface="Calibri"/>
                  <a:cs typeface="Calibri"/>
                  <a:sym typeface="Calibri"/>
                </a:rPr>
                <a:t>This is an example of a deterministic finite automaton over alphabet {f}</a:t>
              </a:r>
              <a:endParaRPr/>
            </a:p>
          </p:txBody>
        </p:sp>
      </p:grpSp>
      <p:grpSp>
        <p:nvGrpSpPr>
          <p:cNvPr id="340" name="Google Shape;340;p17"/>
          <p:cNvGrpSpPr/>
          <p:nvPr/>
        </p:nvGrpSpPr>
        <p:grpSpPr>
          <a:xfrm>
            <a:off x="3563729" y="1071659"/>
            <a:ext cx="3331747" cy="1669971"/>
            <a:chOff x="2484438" y="1477963"/>
            <a:chExt cx="2743200" cy="1379537"/>
          </a:xfrm>
        </p:grpSpPr>
        <p:sp>
          <p:nvSpPr>
            <p:cNvPr id="341" name="Google Shape;341;p17"/>
            <p:cNvSpPr/>
            <p:nvPr/>
          </p:nvSpPr>
          <p:spPr>
            <a:xfrm>
              <a:off x="2865438" y="1870075"/>
              <a:ext cx="609600" cy="6096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2" name="Google Shape;342;p17"/>
            <p:cNvSpPr/>
            <p:nvPr/>
          </p:nvSpPr>
          <p:spPr>
            <a:xfrm>
              <a:off x="4618038" y="1793875"/>
              <a:ext cx="609600" cy="6096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3" name="Google Shape;343;p17"/>
            <p:cNvSpPr/>
            <p:nvPr/>
          </p:nvSpPr>
          <p:spPr>
            <a:xfrm>
              <a:off x="3398838" y="1844675"/>
              <a:ext cx="1295400" cy="1016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4" name="Google Shape;344;p17"/>
            <p:cNvSpPr/>
            <p:nvPr/>
          </p:nvSpPr>
          <p:spPr>
            <a:xfrm rot="10800000" flipH="1">
              <a:off x="3475038" y="2314575"/>
              <a:ext cx="1295400" cy="1778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345" name="Google Shape;345;p17"/>
            <p:cNvCxnSpPr/>
            <p:nvPr/>
          </p:nvCxnSpPr>
          <p:spPr>
            <a:xfrm>
              <a:off x="2484438" y="2174875"/>
              <a:ext cx="381000" cy="0"/>
            </a:xfrm>
            <a:prstGeom prst="straightConnector1">
              <a:avLst/>
            </a:prstGeom>
            <a:noFill/>
            <a:ln w="9525" cap="flat" cmpd="sng">
              <a:solidFill>
                <a:schemeClr val="dk1"/>
              </a:solidFill>
              <a:prstDash val="solid"/>
              <a:round/>
              <a:headEnd type="none" w="med" len="med"/>
              <a:tailEnd type="triangle" w="med" len="med"/>
            </a:ln>
          </p:spPr>
        </p:cxnSp>
        <p:sp>
          <p:nvSpPr>
            <p:cNvPr id="346" name="Google Shape;346;p17"/>
            <p:cNvSpPr txBox="1"/>
            <p:nvPr/>
          </p:nvSpPr>
          <p:spPr>
            <a:xfrm>
              <a:off x="2952750" y="1989138"/>
              <a:ext cx="370610" cy="305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aramond"/>
                  <a:ea typeface="Garamond"/>
                  <a:cs typeface="Garamond"/>
                  <a:sym typeface="Garamond"/>
                </a:rPr>
                <a:t>off</a:t>
              </a:r>
              <a:endParaRPr/>
            </a:p>
          </p:txBody>
        </p:sp>
        <p:sp>
          <p:nvSpPr>
            <p:cNvPr id="347" name="Google Shape;347;p17"/>
            <p:cNvSpPr txBox="1"/>
            <p:nvPr/>
          </p:nvSpPr>
          <p:spPr>
            <a:xfrm>
              <a:off x="4711700" y="1916113"/>
              <a:ext cx="404134" cy="305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 </a:t>
              </a:r>
              <a:r>
                <a:rPr lang="en-US" sz="1800" b="1">
                  <a:solidFill>
                    <a:schemeClr val="dk1"/>
                  </a:solidFill>
                  <a:latin typeface="Garamond"/>
                  <a:ea typeface="Garamond"/>
                  <a:cs typeface="Garamond"/>
                  <a:sym typeface="Garamond"/>
                </a:rPr>
                <a:t>on</a:t>
              </a:r>
              <a:endParaRPr/>
            </a:p>
          </p:txBody>
        </p:sp>
        <p:sp>
          <p:nvSpPr>
            <p:cNvPr id="348" name="Google Shape;348;p17"/>
            <p:cNvSpPr txBox="1"/>
            <p:nvPr/>
          </p:nvSpPr>
          <p:spPr>
            <a:xfrm>
              <a:off x="3956050" y="1477963"/>
              <a:ext cx="2349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Garamond"/>
                  <a:ea typeface="Garamond"/>
                  <a:cs typeface="Garamond"/>
                  <a:sym typeface="Garamond"/>
                </a:rPr>
                <a:t>f</a:t>
              </a:r>
              <a:endParaRPr/>
            </a:p>
          </p:txBody>
        </p:sp>
        <p:sp>
          <p:nvSpPr>
            <p:cNvPr id="349" name="Google Shape;349;p17"/>
            <p:cNvSpPr txBox="1"/>
            <p:nvPr/>
          </p:nvSpPr>
          <p:spPr>
            <a:xfrm>
              <a:off x="3940175" y="2490788"/>
              <a:ext cx="2349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Garamond"/>
                  <a:ea typeface="Garamond"/>
                  <a:cs typeface="Garamond"/>
                  <a:sym typeface="Garamond"/>
                </a:rPr>
                <a:t>f</a:t>
              </a:r>
              <a:endParaRPr/>
            </a:p>
          </p:txBody>
        </p:sp>
        <p:sp>
          <p:nvSpPr>
            <p:cNvPr id="350" name="Google Shape;350;p17"/>
            <p:cNvSpPr/>
            <p:nvPr/>
          </p:nvSpPr>
          <p:spPr>
            <a:xfrm>
              <a:off x="4675188" y="1844675"/>
              <a:ext cx="504825" cy="504825"/>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95" name="Google Shape;95;p2"/>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Introduction</a:t>
            </a:r>
            <a:endParaRPr sz="2563">
              <a:solidFill>
                <a:schemeClr val="dk1"/>
              </a:solidFill>
              <a:latin typeface="Arial"/>
              <a:ea typeface="Arial"/>
              <a:cs typeface="Arial"/>
              <a:sym typeface="Arial"/>
            </a:endParaRPr>
          </a:p>
        </p:txBody>
      </p:sp>
      <p:sp>
        <p:nvSpPr>
          <p:cNvPr id="96" name="Google Shape;96;p2"/>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97" name="Google Shape;97;p2"/>
          <p:cNvGrpSpPr/>
          <p:nvPr/>
        </p:nvGrpSpPr>
        <p:grpSpPr>
          <a:xfrm>
            <a:off x="0" y="586959"/>
            <a:ext cx="12105503" cy="5979173"/>
            <a:chOff x="127862" y="1268442"/>
            <a:chExt cx="9296400" cy="846250"/>
          </a:xfrm>
        </p:grpSpPr>
        <p:sp>
          <p:nvSpPr>
            <p:cNvPr id="98" name="Google Shape;98;p2"/>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99" name="Google Shape;99;p2"/>
            <p:cNvSpPr txBox="1"/>
            <p:nvPr/>
          </p:nvSpPr>
          <p:spPr>
            <a:xfrm>
              <a:off x="168600" y="1274313"/>
              <a:ext cx="9214355" cy="51455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US" sz="1750">
                  <a:solidFill>
                    <a:schemeClr val="dk1"/>
                  </a:solidFill>
                  <a:latin typeface="Calibri"/>
                  <a:ea typeface="Calibri"/>
                  <a:cs typeface="Calibri"/>
                  <a:sym typeface="Calibri"/>
                </a:rPr>
                <a:t>Symbolic computation deals with the computation of mathematical objects symbolically. This means that the mathematical objects are represented exactly, not approximately, and mathematical expressions with unevaluated variables are left in symbolic form.</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1750">
                  <a:solidFill>
                    <a:schemeClr val="dk1"/>
                  </a:solidFill>
                  <a:latin typeface="Calibri"/>
                  <a:ea typeface="Calibri"/>
                  <a:cs typeface="Calibri"/>
                  <a:sym typeface="Calibri"/>
                </a:rPr>
                <a:t>It Covers the following:</a:t>
              </a:r>
              <a:endParaRPr/>
            </a:p>
            <a:p>
              <a:pPr marL="742950" marR="0" lvl="1" indent="-285750" algn="just" rtl="0">
                <a:lnSpc>
                  <a:spcPct val="150000"/>
                </a:lnSpc>
                <a:spcBef>
                  <a:spcPts val="0"/>
                </a:spcBef>
                <a:spcAft>
                  <a:spcPts val="0"/>
                </a:spcAft>
                <a:buClr>
                  <a:schemeClr val="dk1"/>
                </a:buClr>
                <a:buSzPts val="1750"/>
                <a:buFont typeface="Arial"/>
                <a:buChar char="•"/>
              </a:pPr>
              <a:r>
                <a:rPr lang="en-US" sz="1750" b="0" i="0" u="none" strike="noStrike" cap="none">
                  <a:solidFill>
                    <a:schemeClr val="dk1"/>
                  </a:solidFill>
                  <a:latin typeface="Calibri"/>
                  <a:ea typeface="Calibri"/>
                  <a:cs typeface="Calibri"/>
                  <a:sym typeface="Calibri"/>
                </a:rPr>
                <a:t>As A calculator and symbols</a:t>
              </a:r>
              <a:endParaRPr/>
            </a:p>
            <a:p>
              <a:pPr marL="742950" marR="0" lvl="1" indent="-285750" algn="just" rtl="0">
                <a:lnSpc>
                  <a:spcPct val="150000"/>
                </a:lnSpc>
                <a:spcBef>
                  <a:spcPts val="0"/>
                </a:spcBef>
                <a:spcAft>
                  <a:spcPts val="0"/>
                </a:spcAft>
                <a:buClr>
                  <a:schemeClr val="dk1"/>
                </a:buClr>
                <a:buSzPts val="1750"/>
                <a:buFont typeface="Arial"/>
                <a:buChar char="•"/>
              </a:pPr>
              <a:r>
                <a:rPr lang="en-US" sz="1750" b="0" i="0" u="none" strike="noStrike" cap="none">
                  <a:solidFill>
                    <a:schemeClr val="dk1"/>
                  </a:solidFill>
                  <a:latin typeface="Calibri"/>
                  <a:ea typeface="Calibri"/>
                  <a:cs typeface="Calibri"/>
                  <a:sym typeface="Calibri"/>
                </a:rPr>
                <a:t>Algebraic Manipulations  - Expand and Simplify</a:t>
              </a:r>
              <a:endParaRPr/>
            </a:p>
            <a:p>
              <a:pPr marL="742950" marR="0" lvl="1" indent="-285750" algn="just" rtl="0">
                <a:lnSpc>
                  <a:spcPct val="150000"/>
                </a:lnSpc>
                <a:spcBef>
                  <a:spcPts val="0"/>
                </a:spcBef>
                <a:spcAft>
                  <a:spcPts val="0"/>
                </a:spcAft>
                <a:buClr>
                  <a:schemeClr val="dk1"/>
                </a:buClr>
                <a:buSzPts val="1750"/>
                <a:buFont typeface="Arial"/>
                <a:buChar char="•"/>
              </a:pPr>
              <a:r>
                <a:rPr lang="en-US" sz="1750" b="0" i="0" u="none" strike="noStrike" cap="none">
                  <a:solidFill>
                    <a:schemeClr val="dk1"/>
                  </a:solidFill>
                  <a:latin typeface="Calibri"/>
                  <a:ea typeface="Calibri"/>
                  <a:cs typeface="Calibri"/>
                  <a:sym typeface="Calibri"/>
                </a:rPr>
                <a:t>Calculus – Limits, Differentiation, Series , Integration</a:t>
              </a:r>
              <a:endParaRPr/>
            </a:p>
            <a:p>
              <a:pPr marL="742950" marR="0" lvl="1" indent="-285750" algn="just" rtl="0">
                <a:lnSpc>
                  <a:spcPct val="150000"/>
                </a:lnSpc>
                <a:spcBef>
                  <a:spcPts val="0"/>
                </a:spcBef>
                <a:spcAft>
                  <a:spcPts val="0"/>
                </a:spcAft>
                <a:buClr>
                  <a:schemeClr val="dk1"/>
                </a:buClr>
                <a:buSzPts val="1750"/>
                <a:buFont typeface="Arial"/>
                <a:buChar char="•"/>
              </a:pPr>
              <a:r>
                <a:rPr lang="en-US" sz="1750" b="0" i="0" u="none" strike="noStrike" cap="none">
                  <a:solidFill>
                    <a:schemeClr val="dk1"/>
                  </a:solidFill>
                  <a:latin typeface="Calibri"/>
                  <a:ea typeface="Calibri"/>
                  <a:cs typeface="Calibri"/>
                  <a:sym typeface="Calibri"/>
                </a:rPr>
                <a:t>Equation Solving – Matrices</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18"/>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356" name="Google Shape;356;p18"/>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Deterministic finite automata</a:t>
            </a:r>
            <a:endParaRPr sz="2563">
              <a:solidFill>
                <a:schemeClr val="dk1"/>
              </a:solidFill>
              <a:latin typeface="Arial"/>
              <a:ea typeface="Arial"/>
              <a:cs typeface="Arial"/>
              <a:sym typeface="Arial"/>
            </a:endParaRPr>
          </a:p>
        </p:txBody>
      </p:sp>
      <p:sp>
        <p:nvSpPr>
          <p:cNvPr id="357" name="Google Shape;357;p18"/>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358" name="Google Shape;358;p18"/>
          <p:cNvGrpSpPr/>
          <p:nvPr/>
        </p:nvGrpSpPr>
        <p:grpSpPr>
          <a:xfrm>
            <a:off x="0" y="512978"/>
            <a:ext cx="12105503" cy="5979173"/>
            <a:chOff x="127862" y="1268442"/>
            <a:chExt cx="9296400" cy="846250"/>
          </a:xfrm>
        </p:grpSpPr>
        <p:sp>
          <p:nvSpPr>
            <p:cNvPr id="359" name="Google Shape;359;p18"/>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360" name="Google Shape;360;p18"/>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sp>
        <p:nvSpPr>
          <p:cNvPr id="361" name="Google Shape;361;p18"/>
          <p:cNvSpPr txBox="1">
            <a:spLocks noGrp="1"/>
          </p:cNvSpPr>
          <p:nvPr>
            <p:ph type="body" idx="1"/>
          </p:nvPr>
        </p:nvSpPr>
        <p:spPr>
          <a:xfrm>
            <a:off x="500921" y="1045962"/>
            <a:ext cx="11190157" cy="3871210"/>
          </a:xfrm>
          <a:prstGeom prst="rect">
            <a:avLst/>
          </a:prstGeom>
          <a:noFill/>
          <a:ln>
            <a:noFill/>
          </a:ln>
        </p:spPr>
        <p:txBody>
          <a:bodyPr spcFirstLastPara="1" wrap="square" lIns="91425" tIns="45700" rIns="91425" bIns="45700" anchor="t" anchorCtr="0">
            <a:normAutofit/>
          </a:bodyPr>
          <a:lstStyle/>
          <a:p>
            <a:pPr algn="just"/>
            <a:r>
              <a:rPr lang="en-US" sz="2400" dirty="0"/>
              <a:t>DFA refers to deterministic finite automata. </a:t>
            </a:r>
            <a:r>
              <a:rPr lang="en-US" sz="2400" dirty="0" smtClean="0"/>
              <a:t>The </a:t>
            </a:r>
            <a:r>
              <a:rPr lang="en-US" sz="2400" dirty="0"/>
              <a:t>finite automata are called deterministic finite automata if the machine is read an input string one symbol at a time.</a:t>
            </a:r>
          </a:p>
          <a:p>
            <a:pPr algn="just"/>
            <a:r>
              <a:rPr lang="en-US" sz="2400" dirty="0"/>
              <a:t>In DFA, there is only one path for specific input from the current state to the next state.</a:t>
            </a:r>
          </a:p>
          <a:p>
            <a:pPr algn="just"/>
            <a:r>
              <a:rPr lang="en-US" sz="2400" dirty="0"/>
              <a:t>DFA does not accept the null move, i.e., the DFA cannot change state without any input character.</a:t>
            </a:r>
          </a:p>
          <a:p>
            <a:pPr algn="just"/>
            <a:r>
              <a:rPr lang="en-US" sz="2400" dirty="0"/>
              <a:t>DFA can contain multiple final states.</a:t>
            </a:r>
          </a:p>
          <a:p>
            <a:pPr marL="228600" lvl="0" indent="-228600" algn="r" rtl="0">
              <a:lnSpc>
                <a:spcPct val="150000"/>
              </a:lnSpc>
              <a:spcBef>
                <a:spcPts val="0"/>
              </a:spcBef>
              <a:spcAft>
                <a:spcPts val="0"/>
              </a:spcAft>
              <a:buClr>
                <a:schemeClr val="dk1"/>
              </a:buClr>
              <a:buSzPts val="2400"/>
              <a:buChar char="•"/>
            </a:pPr>
            <a:endParaRPr lang="en-US" sz="2400" dirty="0" smtClean="0"/>
          </a:p>
        </p:txBody>
      </p:sp>
    </p:spTree>
    <p:extLst>
      <p:ext uri="{BB962C8B-B14F-4D97-AF65-F5344CB8AC3E}">
        <p14:creationId xmlns:p14="http://schemas.microsoft.com/office/powerpoint/2010/main" val="25167830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18"/>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356" name="Google Shape;356;p18"/>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Deterministic finite automata</a:t>
            </a:r>
            <a:endParaRPr sz="2563">
              <a:solidFill>
                <a:schemeClr val="dk1"/>
              </a:solidFill>
              <a:latin typeface="Arial"/>
              <a:ea typeface="Arial"/>
              <a:cs typeface="Arial"/>
              <a:sym typeface="Arial"/>
            </a:endParaRPr>
          </a:p>
        </p:txBody>
      </p:sp>
      <p:sp>
        <p:nvSpPr>
          <p:cNvPr id="357" name="Google Shape;357;p18"/>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358" name="Google Shape;358;p18"/>
          <p:cNvGrpSpPr/>
          <p:nvPr/>
        </p:nvGrpSpPr>
        <p:grpSpPr>
          <a:xfrm>
            <a:off x="0" y="512978"/>
            <a:ext cx="12105503" cy="5979173"/>
            <a:chOff x="127862" y="1268442"/>
            <a:chExt cx="9296400" cy="846250"/>
          </a:xfrm>
        </p:grpSpPr>
        <p:sp>
          <p:nvSpPr>
            <p:cNvPr id="359" name="Google Shape;359;p18"/>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360" name="Google Shape;360;p18"/>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sp>
        <p:nvSpPr>
          <p:cNvPr id="361" name="Google Shape;361;p18"/>
          <p:cNvSpPr txBox="1">
            <a:spLocks noGrp="1"/>
          </p:cNvSpPr>
          <p:nvPr>
            <p:ph type="body" idx="1"/>
          </p:nvPr>
        </p:nvSpPr>
        <p:spPr>
          <a:xfrm>
            <a:off x="500921" y="1045962"/>
            <a:ext cx="11190157" cy="387121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50000"/>
              </a:lnSpc>
              <a:spcBef>
                <a:spcPts val="0"/>
              </a:spcBef>
              <a:spcAft>
                <a:spcPts val="0"/>
              </a:spcAft>
              <a:buClr>
                <a:schemeClr val="dk1"/>
              </a:buClr>
              <a:buSzPts val="2400"/>
              <a:buChar char="•"/>
            </a:pPr>
            <a:r>
              <a:rPr lang="en-US" sz="2400" dirty="0" smtClean="0"/>
              <a:t>A </a:t>
            </a:r>
            <a:r>
              <a:rPr lang="en-US" sz="2400" dirty="0">
                <a:solidFill>
                  <a:schemeClr val="accent2"/>
                </a:solidFill>
              </a:rPr>
              <a:t>deterministic finite automaton</a:t>
            </a:r>
            <a:r>
              <a:rPr lang="en-US" sz="2400" dirty="0"/>
              <a:t> (DFA) is a 5-tuple </a:t>
            </a:r>
            <a:r>
              <a:rPr lang="en-US" sz="2400" dirty="0">
                <a:latin typeface="Garamond"/>
                <a:ea typeface="Garamond"/>
                <a:cs typeface="Garamond"/>
                <a:sym typeface="Garamond"/>
              </a:rPr>
              <a:t>(</a:t>
            </a:r>
            <a:r>
              <a:rPr lang="en-US" sz="2400" i="1" dirty="0">
                <a:latin typeface="Garamond"/>
                <a:ea typeface="Garamond"/>
                <a:cs typeface="Garamond"/>
                <a:sym typeface="Garamond"/>
              </a:rPr>
              <a:t>Q</a:t>
            </a:r>
            <a:r>
              <a:rPr lang="en-US" sz="2400" dirty="0">
                <a:latin typeface="Garamond"/>
                <a:ea typeface="Garamond"/>
                <a:cs typeface="Garamond"/>
                <a:sym typeface="Garamond"/>
              </a:rPr>
              <a:t>, </a:t>
            </a:r>
            <a:r>
              <a:rPr lang="en-US" sz="2400" dirty="0">
                <a:latin typeface="Noto Sans Symbols"/>
                <a:ea typeface="Noto Sans Symbols"/>
                <a:cs typeface="Noto Sans Symbols"/>
                <a:sym typeface="Noto Sans Symbols"/>
              </a:rPr>
              <a:t>Σ</a:t>
            </a:r>
            <a:r>
              <a:rPr lang="en-US" sz="2400" dirty="0">
                <a:latin typeface="Garamond"/>
                <a:ea typeface="Garamond"/>
                <a:cs typeface="Garamond"/>
                <a:sym typeface="Garamond"/>
              </a:rPr>
              <a:t>, </a:t>
            </a:r>
            <a:r>
              <a:rPr lang="en-US" sz="2400" dirty="0">
                <a:latin typeface="Noto Sans Symbols"/>
                <a:ea typeface="Noto Sans Symbols"/>
                <a:cs typeface="Noto Sans Symbols"/>
                <a:sym typeface="Noto Sans Symbols"/>
              </a:rPr>
              <a:t>δ</a:t>
            </a:r>
            <a:r>
              <a:rPr lang="en-US" sz="2400" dirty="0">
                <a:latin typeface="Garamond"/>
                <a:ea typeface="Garamond"/>
                <a:cs typeface="Garamond"/>
                <a:sym typeface="Garamond"/>
              </a:rPr>
              <a:t>, q</a:t>
            </a:r>
            <a:r>
              <a:rPr lang="en-US" sz="2400" baseline="-25000" dirty="0">
                <a:latin typeface="Garamond"/>
                <a:ea typeface="Garamond"/>
                <a:cs typeface="Garamond"/>
                <a:sym typeface="Garamond"/>
              </a:rPr>
              <a:t>0</a:t>
            </a:r>
            <a:r>
              <a:rPr lang="en-US" sz="2400" dirty="0">
                <a:latin typeface="Garamond"/>
                <a:ea typeface="Garamond"/>
                <a:cs typeface="Garamond"/>
                <a:sym typeface="Garamond"/>
              </a:rPr>
              <a:t>, </a:t>
            </a:r>
            <a:r>
              <a:rPr lang="en-US" sz="2400" i="1" dirty="0">
                <a:latin typeface="Garamond"/>
                <a:ea typeface="Garamond"/>
                <a:cs typeface="Garamond"/>
                <a:sym typeface="Garamond"/>
              </a:rPr>
              <a:t>F</a:t>
            </a:r>
            <a:r>
              <a:rPr lang="en-US" sz="2400" dirty="0">
                <a:latin typeface="Garamond"/>
                <a:ea typeface="Garamond"/>
                <a:cs typeface="Garamond"/>
                <a:sym typeface="Garamond"/>
              </a:rPr>
              <a:t>)</a:t>
            </a:r>
            <a:r>
              <a:rPr lang="en-US" sz="2400" dirty="0"/>
              <a:t> where</a:t>
            </a:r>
            <a:endParaRPr dirty="0"/>
          </a:p>
          <a:p>
            <a:pPr marL="685800" lvl="1" indent="-228600" algn="l" rtl="0">
              <a:lnSpc>
                <a:spcPct val="150000"/>
              </a:lnSpc>
              <a:spcBef>
                <a:spcPts val="500"/>
              </a:spcBef>
              <a:spcAft>
                <a:spcPts val="0"/>
              </a:spcAft>
              <a:buClr>
                <a:schemeClr val="dk1"/>
              </a:buClr>
              <a:buSzPts val="2000"/>
              <a:buChar char="•"/>
            </a:pPr>
            <a:r>
              <a:rPr lang="en-US" sz="2000" i="1" dirty="0">
                <a:latin typeface="Garamond"/>
                <a:ea typeface="Garamond"/>
                <a:cs typeface="Garamond"/>
                <a:sym typeface="Garamond"/>
              </a:rPr>
              <a:t> Q</a:t>
            </a:r>
            <a:r>
              <a:rPr lang="en-US" sz="2000" dirty="0"/>
              <a:t> is a finite set of </a:t>
            </a:r>
            <a:r>
              <a:rPr lang="en-US" sz="2000" dirty="0">
                <a:solidFill>
                  <a:schemeClr val="accent2"/>
                </a:solidFill>
              </a:rPr>
              <a:t>states</a:t>
            </a:r>
            <a:endParaRPr dirty="0"/>
          </a:p>
          <a:p>
            <a:pPr marL="685800" lvl="1" indent="-228600" algn="l" rtl="0">
              <a:lnSpc>
                <a:spcPct val="150000"/>
              </a:lnSpc>
              <a:spcBef>
                <a:spcPts val="500"/>
              </a:spcBef>
              <a:spcAft>
                <a:spcPts val="0"/>
              </a:spcAft>
              <a:buClr>
                <a:schemeClr val="dk1"/>
              </a:buClr>
              <a:buSzPts val="2000"/>
              <a:buChar char="•"/>
            </a:pPr>
            <a:r>
              <a:rPr lang="en-US" sz="2000" dirty="0">
                <a:latin typeface="Garamond"/>
                <a:ea typeface="Garamond"/>
                <a:cs typeface="Garamond"/>
                <a:sym typeface="Garamond"/>
              </a:rPr>
              <a:t> </a:t>
            </a:r>
            <a:r>
              <a:rPr lang="en-US" sz="2000" dirty="0">
                <a:latin typeface="Noto Sans Symbols"/>
                <a:ea typeface="Noto Sans Symbols"/>
                <a:cs typeface="Noto Sans Symbols"/>
                <a:sym typeface="Noto Sans Symbols"/>
              </a:rPr>
              <a:t>Σ</a:t>
            </a:r>
            <a:r>
              <a:rPr lang="en-US" sz="2000" dirty="0"/>
              <a:t> is an </a:t>
            </a:r>
            <a:r>
              <a:rPr lang="en-US" sz="2000" dirty="0">
                <a:solidFill>
                  <a:schemeClr val="accent2"/>
                </a:solidFill>
              </a:rPr>
              <a:t>alphabet</a:t>
            </a:r>
            <a:endParaRPr dirty="0"/>
          </a:p>
          <a:p>
            <a:pPr marL="685800" lvl="1" indent="-228600" algn="l" rtl="0">
              <a:lnSpc>
                <a:spcPct val="150000"/>
              </a:lnSpc>
              <a:spcBef>
                <a:spcPts val="500"/>
              </a:spcBef>
              <a:spcAft>
                <a:spcPts val="0"/>
              </a:spcAft>
              <a:buClr>
                <a:schemeClr val="dk1"/>
              </a:buClr>
              <a:buSzPts val="2000"/>
              <a:buChar char="•"/>
            </a:pPr>
            <a:r>
              <a:rPr lang="en-US" sz="2000" dirty="0">
                <a:latin typeface="Garamond"/>
                <a:ea typeface="Garamond"/>
                <a:cs typeface="Garamond"/>
                <a:sym typeface="Garamond"/>
              </a:rPr>
              <a:t> </a:t>
            </a:r>
            <a:r>
              <a:rPr lang="en-US" sz="2000" dirty="0">
                <a:latin typeface="Noto Sans Symbols"/>
                <a:ea typeface="Noto Sans Symbols"/>
                <a:cs typeface="Noto Sans Symbols"/>
                <a:sym typeface="Noto Sans Symbols"/>
              </a:rPr>
              <a:t>δ</a:t>
            </a:r>
            <a:r>
              <a:rPr lang="en-US" sz="2000" dirty="0">
                <a:latin typeface="Garamond"/>
                <a:ea typeface="Garamond"/>
                <a:cs typeface="Garamond"/>
                <a:sym typeface="Garamond"/>
              </a:rPr>
              <a:t>: </a:t>
            </a:r>
            <a:r>
              <a:rPr lang="en-US" sz="2000" i="1" dirty="0">
                <a:latin typeface="Garamond"/>
                <a:ea typeface="Garamond"/>
                <a:cs typeface="Garamond"/>
                <a:sym typeface="Garamond"/>
              </a:rPr>
              <a:t>Q</a:t>
            </a:r>
            <a:r>
              <a:rPr lang="en-US" sz="2000" dirty="0">
                <a:latin typeface="Garamond"/>
                <a:ea typeface="Garamond"/>
                <a:cs typeface="Garamond"/>
                <a:sym typeface="Garamond"/>
              </a:rPr>
              <a:t> </a:t>
            </a:r>
            <a:r>
              <a:rPr lang="en-US" sz="2000" dirty="0"/>
              <a:t>×</a:t>
            </a:r>
            <a:r>
              <a:rPr lang="en-US" sz="2000" dirty="0">
                <a:latin typeface="Garamond"/>
                <a:ea typeface="Garamond"/>
                <a:cs typeface="Garamond"/>
                <a:sym typeface="Garamond"/>
              </a:rPr>
              <a:t> </a:t>
            </a:r>
            <a:r>
              <a:rPr lang="en-US" sz="2000" dirty="0">
                <a:latin typeface="Noto Sans Symbols"/>
                <a:ea typeface="Noto Sans Symbols"/>
                <a:cs typeface="Noto Sans Symbols"/>
                <a:sym typeface="Noto Sans Symbols"/>
              </a:rPr>
              <a:t>Σ</a:t>
            </a:r>
            <a:r>
              <a:rPr lang="en-US" sz="2000" dirty="0">
                <a:latin typeface="Garamond"/>
                <a:ea typeface="Garamond"/>
                <a:cs typeface="Garamond"/>
                <a:sym typeface="Garamond"/>
              </a:rPr>
              <a:t> → </a:t>
            </a:r>
            <a:r>
              <a:rPr lang="en-US" sz="2000" i="1" dirty="0">
                <a:latin typeface="Garamond"/>
                <a:ea typeface="Garamond"/>
                <a:cs typeface="Garamond"/>
                <a:sym typeface="Garamond"/>
              </a:rPr>
              <a:t>Q</a:t>
            </a:r>
            <a:r>
              <a:rPr lang="en-US" sz="2000" dirty="0"/>
              <a:t> is a </a:t>
            </a:r>
            <a:r>
              <a:rPr lang="en-US" sz="2000" dirty="0">
                <a:solidFill>
                  <a:schemeClr val="accent2"/>
                </a:solidFill>
              </a:rPr>
              <a:t>transition function</a:t>
            </a:r>
            <a:endParaRPr dirty="0"/>
          </a:p>
          <a:p>
            <a:pPr marL="685800" lvl="1" indent="-228600" algn="l" rtl="0">
              <a:lnSpc>
                <a:spcPct val="150000"/>
              </a:lnSpc>
              <a:spcBef>
                <a:spcPts val="500"/>
              </a:spcBef>
              <a:spcAft>
                <a:spcPts val="0"/>
              </a:spcAft>
              <a:buClr>
                <a:schemeClr val="dk1"/>
              </a:buClr>
              <a:buSzPts val="2000"/>
              <a:buChar char="•"/>
            </a:pPr>
            <a:r>
              <a:rPr lang="en-US" sz="2000" i="1" dirty="0">
                <a:latin typeface="Garamond"/>
                <a:ea typeface="Garamond"/>
                <a:cs typeface="Garamond"/>
                <a:sym typeface="Garamond"/>
              </a:rPr>
              <a:t> </a:t>
            </a:r>
            <a:r>
              <a:rPr lang="en-US" sz="2000" dirty="0">
                <a:latin typeface="Garamond"/>
                <a:ea typeface="Garamond"/>
                <a:cs typeface="Garamond"/>
                <a:sym typeface="Garamond"/>
              </a:rPr>
              <a:t>q</a:t>
            </a:r>
            <a:r>
              <a:rPr lang="en-US" sz="2000" baseline="-25000" dirty="0">
                <a:latin typeface="Garamond"/>
                <a:ea typeface="Garamond"/>
                <a:cs typeface="Garamond"/>
                <a:sym typeface="Garamond"/>
              </a:rPr>
              <a:t>0</a:t>
            </a:r>
            <a:r>
              <a:rPr lang="en-US" sz="2000" dirty="0"/>
              <a:t> </a:t>
            </a:r>
            <a:r>
              <a:rPr lang="en-US" sz="2000" dirty="0">
                <a:latin typeface="Noto Sans Symbols"/>
                <a:ea typeface="Noto Sans Symbols"/>
                <a:cs typeface="Noto Sans Symbols"/>
                <a:sym typeface="Noto Sans Symbols"/>
              </a:rPr>
              <a:t>∈</a:t>
            </a:r>
            <a:r>
              <a:rPr lang="en-US" sz="2000" dirty="0">
                <a:latin typeface="Arial"/>
                <a:ea typeface="Arial"/>
                <a:cs typeface="Arial"/>
                <a:sym typeface="Arial"/>
              </a:rPr>
              <a:t> </a:t>
            </a:r>
            <a:r>
              <a:rPr lang="en-US" sz="2000" i="1" dirty="0">
                <a:latin typeface="Garamond"/>
                <a:ea typeface="Garamond"/>
                <a:cs typeface="Garamond"/>
                <a:sym typeface="Garamond"/>
              </a:rPr>
              <a:t>Q</a:t>
            </a:r>
            <a:r>
              <a:rPr lang="en-US" sz="2000" dirty="0"/>
              <a:t> is the </a:t>
            </a:r>
            <a:r>
              <a:rPr lang="en-US" sz="2000" dirty="0">
                <a:solidFill>
                  <a:schemeClr val="accent2"/>
                </a:solidFill>
              </a:rPr>
              <a:t>initial state</a:t>
            </a:r>
            <a:endParaRPr dirty="0"/>
          </a:p>
          <a:p>
            <a:pPr marL="685800" lvl="1" indent="-228600" algn="l" rtl="0">
              <a:lnSpc>
                <a:spcPct val="150000"/>
              </a:lnSpc>
              <a:spcBef>
                <a:spcPts val="500"/>
              </a:spcBef>
              <a:spcAft>
                <a:spcPts val="0"/>
              </a:spcAft>
              <a:buClr>
                <a:schemeClr val="dk1"/>
              </a:buClr>
              <a:buSzPts val="2000"/>
              <a:buChar char="•"/>
            </a:pPr>
            <a:r>
              <a:rPr lang="en-US" sz="2000" dirty="0"/>
              <a:t> </a:t>
            </a:r>
            <a:r>
              <a:rPr lang="en-US" sz="2000" i="1" dirty="0">
                <a:latin typeface="Garamond"/>
                <a:ea typeface="Garamond"/>
                <a:cs typeface="Garamond"/>
                <a:sym typeface="Garamond"/>
              </a:rPr>
              <a:t>F </a:t>
            </a:r>
            <a:r>
              <a:rPr lang="en-US" sz="2000" dirty="0">
                <a:latin typeface="Noto Sans Symbols"/>
                <a:ea typeface="Noto Sans Symbols"/>
                <a:cs typeface="Noto Sans Symbols"/>
                <a:sym typeface="Noto Sans Symbols"/>
              </a:rPr>
              <a:t>⊆</a:t>
            </a:r>
            <a:r>
              <a:rPr lang="en-US" sz="2000" dirty="0"/>
              <a:t> </a:t>
            </a:r>
            <a:r>
              <a:rPr lang="en-US" sz="2000" i="1" dirty="0">
                <a:latin typeface="Garamond"/>
                <a:ea typeface="Garamond"/>
                <a:cs typeface="Garamond"/>
                <a:sym typeface="Garamond"/>
              </a:rPr>
              <a:t>Q </a:t>
            </a:r>
            <a:r>
              <a:rPr lang="en-US" sz="2000" dirty="0"/>
              <a:t>is a set of </a:t>
            </a:r>
            <a:r>
              <a:rPr lang="en-US" sz="2000" dirty="0">
                <a:solidFill>
                  <a:schemeClr val="accent2"/>
                </a:solidFill>
              </a:rPr>
              <a:t>accepting states</a:t>
            </a:r>
            <a:r>
              <a:rPr lang="en-US" sz="2000" dirty="0"/>
              <a:t> (or </a:t>
            </a:r>
            <a:r>
              <a:rPr lang="en-US" sz="2000" dirty="0">
                <a:solidFill>
                  <a:schemeClr val="accent2"/>
                </a:solidFill>
              </a:rPr>
              <a:t>final states</a:t>
            </a:r>
            <a:r>
              <a:rPr lang="en-US" sz="2000" dirty="0"/>
              <a:t>).</a:t>
            </a:r>
            <a:endParaRPr dirty="0"/>
          </a:p>
          <a:p>
            <a:pPr marL="228600" lvl="0" indent="-228600" algn="l" rtl="0">
              <a:lnSpc>
                <a:spcPct val="150000"/>
              </a:lnSpc>
              <a:spcBef>
                <a:spcPts val="1000"/>
              </a:spcBef>
              <a:spcAft>
                <a:spcPts val="0"/>
              </a:spcAft>
              <a:buClr>
                <a:schemeClr val="dk1"/>
              </a:buClr>
              <a:buSzPts val="2400"/>
              <a:buChar char="•"/>
            </a:pPr>
            <a:r>
              <a:rPr lang="en-US" sz="2400" dirty="0"/>
              <a:t>In diagrams, the accepting states will be denoted by double loops</a:t>
            </a:r>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9"/>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367" name="Google Shape;367;p19"/>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Example</a:t>
            </a:r>
            <a:endParaRPr sz="2563">
              <a:solidFill>
                <a:schemeClr val="dk1"/>
              </a:solidFill>
              <a:latin typeface="Arial"/>
              <a:ea typeface="Arial"/>
              <a:cs typeface="Arial"/>
              <a:sym typeface="Arial"/>
            </a:endParaRPr>
          </a:p>
        </p:txBody>
      </p:sp>
      <p:sp>
        <p:nvSpPr>
          <p:cNvPr id="368" name="Google Shape;368;p19"/>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369" name="Google Shape;369;p19"/>
          <p:cNvGrpSpPr/>
          <p:nvPr/>
        </p:nvGrpSpPr>
        <p:grpSpPr>
          <a:xfrm>
            <a:off x="11883" y="512978"/>
            <a:ext cx="12105503" cy="5979173"/>
            <a:chOff x="127862" y="1268442"/>
            <a:chExt cx="9296400" cy="846250"/>
          </a:xfrm>
        </p:grpSpPr>
        <p:sp>
          <p:nvSpPr>
            <p:cNvPr id="370" name="Google Shape;370;p19"/>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dirty="0">
                <a:solidFill>
                  <a:schemeClr val="lt1"/>
                </a:solidFill>
                <a:latin typeface="Calibri"/>
                <a:ea typeface="Calibri"/>
                <a:cs typeface="Calibri"/>
                <a:sym typeface="Calibri"/>
              </a:endParaRPr>
            </a:p>
          </p:txBody>
        </p:sp>
        <p:sp>
          <p:nvSpPr>
            <p:cNvPr id="371" name="Google Shape;371;p19"/>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sp>
        <p:nvSpPr>
          <p:cNvPr id="2" name="Rectangle 1"/>
          <p:cNvSpPr>
            <a:spLocks noChangeArrowheads="1"/>
          </p:cNvSpPr>
          <p:nvPr/>
        </p:nvSpPr>
        <p:spPr bwMode="auto">
          <a:xfrm>
            <a:off x="194077" y="843409"/>
            <a:ext cx="6431768"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n-US" dirty="0">
                <a:solidFill>
                  <a:srgbClr val="000000"/>
                </a:solidFill>
                <a:latin typeface="Verdana" panose="020B0604030504040204" pitchFamily="34" charset="0"/>
              </a:rPr>
              <a:t>DFA with ∑ = {0, 1} accepts all starting with </a:t>
            </a:r>
            <a:r>
              <a:rPr lang="en-US" dirty="0" smtClean="0">
                <a:solidFill>
                  <a:srgbClr val="000000"/>
                </a:solidFill>
                <a:latin typeface="Verdana" panose="020B0604030504040204" pitchFamily="34" charset="0"/>
              </a:rPr>
              <a:t>0.</a:t>
            </a:r>
          </a:p>
          <a:p>
            <a:pPr>
              <a:buClrTx/>
            </a:pPr>
            <a:r>
              <a:rPr kumimoji="0" lang="en-US" b="1" i="0" u="none" strike="noStrike" cap="none" normalizeH="0" baseline="0" dirty="0" smtClean="0">
                <a:ln>
                  <a:noFill/>
                </a:ln>
                <a:solidFill>
                  <a:srgbClr val="000000"/>
                </a:solidFill>
                <a:effectLst/>
                <a:latin typeface="Verdana" panose="020B0604030504040204" pitchFamily="34" charset="0"/>
              </a:rPr>
              <a:t>Solution:</a:t>
            </a:r>
            <a:r>
              <a:rPr kumimoji="0" lang="en-US" sz="13800" b="0" i="0" u="none" strike="noStrike" cap="none" normalizeH="0" baseline="0" dirty="0" smtClean="0">
                <a:ln>
                  <a:noFill/>
                </a:ln>
                <a:solidFill>
                  <a:schemeClr val="tx1"/>
                </a:solidFill>
                <a:effectLst/>
                <a:latin typeface="Arial" panose="020B0604020202020204" pitchFamily="34" charset="0"/>
              </a:rPr>
              <a:t> </a:t>
            </a:r>
            <a:endParaRPr kumimoji="0" lang="en-US" sz="3200" b="0" i="0" u="none" strike="noStrike" cap="none" normalizeH="0" baseline="0" dirty="0" smtClean="0">
              <a:ln>
                <a:noFill/>
              </a:ln>
              <a:solidFill>
                <a:schemeClr val="tx1"/>
              </a:solidFill>
              <a:effectLst/>
              <a:latin typeface="Arial" panose="020B0604020202020204" pitchFamily="34" charset="0"/>
            </a:endParaRPr>
          </a:p>
        </p:txBody>
      </p:sp>
      <p:pic>
        <p:nvPicPr>
          <p:cNvPr id="1026" name="Picture 2" descr="Deterministic finite autom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558" y="3213924"/>
            <a:ext cx="4333105" cy="26581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6457950" y="1486246"/>
            <a:ext cx="4257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8" name="Picture 4" descr="Deterministic finite autom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1735" y="3179358"/>
            <a:ext cx="4465971" cy="148240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p:cNvSpPr>
            <a:spLocks noChangeArrowheads="1"/>
          </p:cNvSpPr>
          <p:nvPr/>
        </p:nvSpPr>
        <p:spPr bwMode="auto">
          <a:xfrm>
            <a:off x="6667680" y="792265"/>
            <a:ext cx="6431768"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n-US" dirty="0">
                <a:solidFill>
                  <a:srgbClr val="000000"/>
                </a:solidFill>
                <a:latin typeface="Verdana" panose="020B0604030504040204" pitchFamily="34" charset="0"/>
              </a:rPr>
              <a:t>DFA with ∑ = {0, 1} accepts all ending with </a:t>
            </a:r>
            <a:r>
              <a:rPr lang="en-US" dirty="0" smtClean="0">
                <a:solidFill>
                  <a:srgbClr val="000000"/>
                </a:solidFill>
                <a:latin typeface="Verdana" panose="020B0604030504040204" pitchFamily="34" charset="0"/>
              </a:rPr>
              <a:t>0.</a:t>
            </a:r>
          </a:p>
          <a:p>
            <a:pPr>
              <a:buClrTx/>
            </a:pPr>
            <a:r>
              <a:rPr kumimoji="0" lang="en-US" b="1" i="0" u="none" strike="noStrike" cap="none" normalizeH="0" baseline="0" dirty="0" smtClean="0">
                <a:ln>
                  <a:noFill/>
                </a:ln>
                <a:solidFill>
                  <a:srgbClr val="000000"/>
                </a:solidFill>
                <a:effectLst/>
                <a:latin typeface="Verdana" panose="020B0604030504040204" pitchFamily="34" charset="0"/>
              </a:rPr>
              <a:t>Solution:</a:t>
            </a:r>
            <a:r>
              <a:rPr kumimoji="0" lang="en-US" sz="13800" b="0" i="0" u="none" strike="noStrike" cap="none" normalizeH="0" baseline="0" dirty="0" smtClean="0">
                <a:ln>
                  <a:noFill/>
                </a:ln>
                <a:solidFill>
                  <a:schemeClr val="tx1"/>
                </a:solidFill>
                <a:effectLst/>
                <a:latin typeface="Arial" panose="020B0604020202020204" pitchFamily="34" charset="0"/>
              </a:rPr>
              <a:t> </a:t>
            </a:r>
            <a:endParaRPr kumimoji="0" 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2930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9"/>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367" name="Google Shape;367;p19"/>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Example</a:t>
            </a:r>
            <a:endParaRPr sz="2563">
              <a:solidFill>
                <a:schemeClr val="dk1"/>
              </a:solidFill>
              <a:latin typeface="Arial"/>
              <a:ea typeface="Arial"/>
              <a:cs typeface="Arial"/>
              <a:sym typeface="Arial"/>
            </a:endParaRPr>
          </a:p>
        </p:txBody>
      </p:sp>
      <p:sp>
        <p:nvSpPr>
          <p:cNvPr id="368" name="Google Shape;368;p19"/>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369" name="Google Shape;369;p19"/>
          <p:cNvGrpSpPr/>
          <p:nvPr/>
        </p:nvGrpSpPr>
        <p:grpSpPr>
          <a:xfrm>
            <a:off x="0" y="512978"/>
            <a:ext cx="12105503" cy="5979173"/>
            <a:chOff x="127862" y="1268442"/>
            <a:chExt cx="9296400" cy="846250"/>
          </a:xfrm>
        </p:grpSpPr>
        <p:sp>
          <p:nvSpPr>
            <p:cNvPr id="370" name="Google Shape;370;p19"/>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371" name="Google Shape;371;p19"/>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grpSp>
        <p:nvGrpSpPr>
          <p:cNvPr id="372" name="Google Shape;372;p19"/>
          <p:cNvGrpSpPr/>
          <p:nvPr/>
        </p:nvGrpSpPr>
        <p:grpSpPr>
          <a:xfrm>
            <a:off x="1597103" y="1217105"/>
            <a:ext cx="5283382" cy="1302463"/>
            <a:chOff x="2001838" y="1506538"/>
            <a:chExt cx="4875212" cy="1058862"/>
          </a:xfrm>
        </p:grpSpPr>
        <p:sp>
          <p:nvSpPr>
            <p:cNvPr id="373" name="Google Shape;373;p19"/>
            <p:cNvSpPr/>
            <p:nvPr/>
          </p:nvSpPr>
          <p:spPr>
            <a:xfrm>
              <a:off x="2311400" y="2032000"/>
              <a:ext cx="5334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4" name="Google Shape;374;p19"/>
            <p:cNvSpPr/>
            <p:nvPr/>
          </p:nvSpPr>
          <p:spPr>
            <a:xfrm>
              <a:off x="2387600" y="2108200"/>
              <a:ext cx="381000" cy="3810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5" name="Google Shape;375;p19"/>
            <p:cNvSpPr/>
            <p:nvPr/>
          </p:nvSpPr>
          <p:spPr>
            <a:xfrm>
              <a:off x="4140200" y="2032000"/>
              <a:ext cx="5334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376" name="Google Shape;376;p19"/>
            <p:cNvCxnSpPr/>
            <p:nvPr/>
          </p:nvCxnSpPr>
          <p:spPr>
            <a:xfrm>
              <a:off x="2001838" y="2336800"/>
              <a:ext cx="309562" cy="0"/>
            </a:xfrm>
            <a:prstGeom prst="straightConnector1">
              <a:avLst/>
            </a:prstGeom>
            <a:noFill/>
            <a:ln w="9525" cap="flat" cmpd="sng">
              <a:solidFill>
                <a:schemeClr val="dk1"/>
              </a:solidFill>
              <a:prstDash val="solid"/>
              <a:round/>
              <a:headEnd type="none" w="med" len="med"/>
              <a:tailEnd type="triangle" w="med" len="med"/>
            </a:ln>
          </p:spPr>
        </p:cxnSp>
        <p:sp>
          <p:nvSpPr>
            <p:cNvPr id="377" name="Google Shape;377;p19"/>
            <p:cNvSpPr/>
            <p:nvPr/>
          </p:nvSpPr>
          <p:spPr>
            <a:xfrm>
              <a:off x="2387600" y="2066925"/>
              <a:ext cx="3683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q</a:t>
              </a:r>
              <a:r>
                <a:rPr lang="en-US" sz="1800" baseline="-25000">
                  <a:solidFill>
                    <a:schemeClr val="dk1"/>
                  </a:solidFill>
                  <a:latin typeface="Garamond"/>
                  <a:ea typeface="Garamond"/>
                  <a:cs typeface="Garamond"/>
                  <a:sym typeface="Garamond"/>
                </a:rPr>
                <a:t>0</a:t>
              </a:r>
              <a:endParaRPr/>
            </a:p>
          </p:txBody>
        </p:sp>
        <p:sp>
          <p:nvSpPr>
            <p:cNvPr id="378" name="Google Shape;378;p19"/>
            <p:cNvSpPr/>
            <p:nvPr/>
          </p:nvSpPr>
          <p:spPr>
            <a:xfrm>
              <a:off x="4216400" y="2066925"/>
              <a:ext cx="3683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q</a:t>
              </a:r>
              <a:r>
                <a:rPr lang="en-US" sz="1800" baseline="-25000">
                  <a:solidFill>
                    <a:schemeClr val="dk1"/>
                  </a:solidFill>
                  <a:latin typeface="Garamond"/>
                  <a:ea typeface="Garamond"/>
                  <a:cs typeface="Garamond"/>
                  <a:sym typeface="Garamond"/>
                </a:rPr>
                <a:t>1</a:t>
              </a:r>
              <a:endParaRPr/>
            </a:p>
          </p:txBody>
        </p:sp>
        <p:sp>
          <p:nvSpPr>
            <p:cNvPr id="379" name="Google Shape;379;p19"/>
            <p:cNvSpPr/>
            <p:nvPr/>
          </p:nvSpPr>
          <p:spPr>
            <a:xfrm>
              <a:off x="6121400" y="2066925"/>
              <a:ext cx="3683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q</a:t>
              </a:r>
              <a:r>
                <a:rPr lang="en-US" sz="1800" baseline="-25000">
                  <a:solidFill>
                    <a:schemeClr val="dk1"/>
                  </a:solidFill>
                  <a:latin typeface="Garamond"/>
                  <a:ea typeface="Garamond"/>
                  <a:cs typeface="Garamond"/>
                  <a:sym typeface="Garamond"/>
                </a:rPr>
                <a:t>2</a:t>
              </a:r>
              <a:endParaRPr/>
            </a:p>
          </p:txBody>
        </p:sp>
        <p:sp>
          <p:nvSpPr>
            <p:cNvPr id="380" name="Google Shape;380;p19"/>
            <p:cNvSpPr/>
            <p:nvPr/>
          </p:nvSpPr>
          <p:spPr>
            <a:xfrm>
              <a:off x="6045200" y="2032000"/>
              <a:ext cx="5334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1" name="Google Shape;381;p19"/>
            <p:cNvSpPr/>
            <p:nvPr/>
          </p:nvSpPr>
          <p:spPr>
            <a:xfrm>
              <a:off x="4216400" y="2108200"/>
              <a:ext cx="381000" cy="3810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382" name="Google Shape;382;p19"/>
            <p:cNvCxnSpPr/>
            <p:nvPr/>
          </p:nvCxnSpPr>
          <p:spPr>
            <a:xfrm>
              <a:off x="2844800" y="2336800"/>
              <a:ext cx="1295400" cy="0"/>
            </a:xfrm>
            <a:prstGeom prst="straightConnector1">
              <a:avLst/>
            </a:prstGeom>
            <a:noFill/>
            <a:ln w="9525" cap="flat" cmpd="sng">
              <a:solidFill>
                <a:schemeClr val="dk1"/>
              </a:solidFill>
              <a:prstDash val="solid"/>
              <a:round/>
              <a:headEnd type="none" w="med" len="med"/>
              <a:tailEnd type="triangle" w="med" len="med"/>
            </a:ln>
          </p:spPr>
        </p:cxnSp>
        <p:cxnSp>
          <p:nvCxnSpPr>
            <p:cNvPr id="383" name="Google Shape;383;p19"/>
            <p:cNvCxnSpPr/>
            <p:nvPr/>
          </p:nvCxnSpPr>
          <p:spPr>
            <a:xfrm>
              <a:off x="4716463" y="2336800"/>
              <a:ext cx="1328737" cy="0"/>
            </a:xfrm>
            <a:prstGeom prst="straightConnector1">
              <a:avLst/>
            </a:prstGeom>
            <a:noFill/>
            <a:ln w="9525" cap="flat" cmpd="sng">
              <a:solidFill>
                <a:schemeClr val="dk1"/>
              </a:solidFill>
              <a:prstDash val="solid"/>
              <a:round/>
              <a:headEnd type="none" w="med" len="med"/>
              <a:tailEnd type="triangle" w="med" len="med"/>
            </a:ln>
          </p:spPr>
        </p:cxnSp>
        <p:sp>
          <p:nvSpPr>
            <p:cNvPr id="384" name="Google Shape;384;p19"/>
            <p:cNvSpPr txBox="1"/>
            <p:nvPr/>
          </p:nvSpPr>
          <p:spPr>
            <a:xfrm>
              <a:off x="3225800" y="2039938"/>
              <a:ext cx="2921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1</a:t>
              </a:r>
              <a:endParaRPr/>
            </a:p>
          </p:txBody>
        </p:sp>
        <p:sp>
          <p:nvSpPr>
            <p:cNvPr id="385" name="Google Shape;385;p19"/>
            <p:cNvSpPr txBox="1"/>
            <p:nvPr/>
          </p:nvSpPr>
          <p:spPr>
            <a:xfrm>
              <a:off x="5207000" y="2039938"/>
              <a:ext cx="2921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0</a:t>
              </a:r>
              <a:endParaRPr/>
            </a:p>
          </p:txBody>
        </p:sp>
        <p:sp>
          <p:nvSpPr>
            <p:cNvPr id="386" name="Google Shape;386;p19"/>
            <p:cNvSpPr/>
            <p:nvPr/>
          </p:nvSpPr>
          <p:spPr>
            <a:xfrm>
              <a:off x="2235200" y="1562100"/>
              <a:ext cx="508000" cy="469900"/>
            </a:xfrm>
            <a:custGeom>
              <a:avLst/>
              <a:gdLst/>
              <a:ahLst/>
              <a:cxnLst/>
              <a:rect l="l" t="t" r="r" b="b"/>
              <a:pathLst>
                <a:path w="320" h="296" extrusionOk="0">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7" name="Google Shape;387;p19"/>
            <p:cNvSpPr/>
            <p:nvPr/>
          </p:nvSpPr>
          <p:spPr>
            <a:xfrm>
              <a:off x="4089400" y="1574800"/>
              <a:ext cx="508000" cy="469900"/>
            </a:xfrm>
            <a:custGeom>
              <a:avLst/>
              <a:gdLst/>
              <a:ahLst/>
              <a:cxnLst/>
              <a:rect l="l" t="t" r="r" b="b"/>
              <a:pathLst>
                <a:path w="320" h="296" extrusionOk="0">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8" name="Google Shape;388;p19"/>
            <p:cNvSpPr/>
            <p:nvPr/>
          </p:nvSpPr>
          <p:spPr>
            <a:xfrm>
              <a:off x="5994400" y="1574800"/>
              <a:ext cx="508000" cy="469900"/>
            </a:xfrm>
            <a:custGeom>
              <a:avLst/>
              <a:gdLst/>
              <a:ahLst/>
              <a:cxnLst/>
              <a:rect l="l" t="t" r="r" b="b"/>
              <a:pathLst>
                <a:path w="320" h="296" extrusionOk="0">
                  <a:moveTo>
                    <a:pt x="112" y="296"/>
                  </a:moveTo>
                  <a:cubicBezTo>
                    <a:pt x="72" y="268"/>
                    <a:pt x="32" y="240"/>
                    <a:pt x="16" y="200"/>
                  </a:cubicBezTo>
                  <a:cubicBezTo>
                    <a:pt x="0" y="160"/>
                    <a:pt x="0" y="88"/>
                    <a:pt x="16" y="56"/>
                  </a:cubicBezTo>
                  <a:cubicBezTo>
                    <a:pt x="32" y="24"/>
                    <a:pt x="80" y="16"/>
                    <a:pt x="112" y="8"/>
                  </a:cubicBezTo>
                  <a:cubicBezTo>
                    <a:pt x="144" y="0"/>
                    <a:pt x="176" y="0"/>
                    <a:pt x="208" y="8"/>
                  </a:cubicBezTo>
                  <a:cubicBezTo>
                    <a:pt x="240" y="16"/>
                    <a:pt x="288" y="24"/>
                    <a:pt x="304" y="56"/>
                  </a:cubicBezTo>
                  <a:cubicBezTo>
                    <a:pt x="320" y="88"/>
                    <a:pt x="312" y="160"/>
                    <a:pt x="304" y="200"/>
                  </a:cubicBezTo>
                  <a:cubicBezTo>
                    <a:pt x="296" y="240"/>
                    <a:pt x="276" y="268"/>
                    <a:pt x="256" y="296"/>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9" name="Google Shape;389;p19"/>
            <p:cNvSpPr txBox="1"/>
            <p:nvPr/>
          </p:nvSpPr>
          <p:spPr>
            <a:xfrm>
              <a:off x="2660650" y="1506538"/>
              <a:ext cx="2921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0</a:t>
              </a:r>
              <a:endParaRPr/>
            </a:p>
          </p:txBody>
        </p:sp>
        <p:sp>
          <p:nvSpPr>
            <p:cNvPr id="390" name="Google Shape;390;p19"/>
            <p:cNvSpPr txBox="1"/>
            <p:nvPr/>
          </p:nvSpPr>
          <p:spPr>
            <a:xfrm>
              <a:off x="6426200" y="1506538"/>
              <a:ext cx="4508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0,1</a:t>
              </a:r>
              <a:endParaRPr/>
            </a:p>
          </p:txBody>
        </p:sp>
        <p:sp>
          <p:nvSpPr>
            <p:cNvPr id="391" name="Google Shape;391;p19"/>
            <p:cNvSpPr txBox="1"/>
            <p:nvPr/>
          </p:nvSpPr>
          <p:spPr>
            <a:xfrm>
              <a:off x="4521200" y="1506538"/>
              <a:ext cx="2921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1</a:t>
              </a:r>
              <a:endParaRPr/>
            </a:p>
          </p:txBody>
        </p:sp>
      </p:grpSp>
      <p:sp>
        <p:nvSpPr>
          <p:cNvPr id="392" name="Google Shape;392;p19"/>
          <p:cNvSpPr txBox="1"/>
          <p:nvPr/>
        </p:nvSpPr>
        <p:spPr>
          <a:xfrm>
            <a:off x="900113" y="3244850"/>
            <a:ext cx="4487056"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ill Sans"/>
                <a:ea typeface="Gill Sans"/>
                <a:cs typeface="Gill Sans"/>
                <a:sym typeface="Gill Sans"/>
              </a:rPr>
              <a:t>alphabet </a:t>
            </a:r>
            <a:r>
              <a:rPr lang="en-US" sz="2400">
                <a:solidFill>
                  <a:schemeClr val="dk1"/>
                </a:solidFill>
                <a:latin typeface="Noto Sans Symbols"/>
                <a:ea typeface="Noto Sans Symbols"/>
                <a:cs typeface="Noto Sans Symbols"/>
                <a:sym typeface="Noto Sans Symbols"/>
              </a:rPr>
              <a:t>Σ</a:t>
            </a:r>
            <a:r>
              <a:rPr lang="en-US" sz="2400">
                <a:solidFill>
                  <a:schemeClr val="dk1"/>
                </a:solidFill>
                <a:latin typeface="Arial"/>
                <a:ea typeface="Arial"/>
                <a:cs typeface="Arial"/>
                <a:sym typeface="Arial"/>
              </a:rPr>
              <a:t> </a:t>
            </a:r>
            <a:r>
              <a:rPr lang="en-US" sz="2400">
                <a:solidFill>
                  <a:schemeClr val="dk1"/>
                </a:solidFill>
                <a:latin typeface="Garamond"/>
                <a:ea typeface="Garamond"/>
                <a:cs typeface="Garamond"/>
                <a:sym typeface="Garamond"/>
              </a:rPr>
              <a:t>= {0, 1}</a:t>
            </a:r>
            <a:endParaRPr/>
          </a:p>
          <a:p>
            <a:pPr marL="0" marR="0" lvl="0" indent="0" algn="l" rtl="0">
              <a:spcBef>
                <a:spcPts val="0"/>
              </a:spcBef>
              <a:spcAft>
                <a:spcPts val="0"/>
              </a:spcAft>
              <a:buNone/>
            </a:pPr>
            <a:r>
              <a:rPr lang="en-US" sz="2400">
                <a:solidFill>
                  <a:schemeClr val="dk1"/>
                </a:solidFill>
                <a:latin typeface="Gill Sans"/>
                <a:ea typeface="Gill Sans"/>
                <a:cs typeface="Gill Sans"/>
                <a:sym typeface="Gill Sans"/>
              </a:rPr>
              <a:t>start state</a:t>
            </a:r>
            <a:r>
              <a:rPr lang="en-US" sz="2400">
                <a:solidFill>
                  <a:schemeClr val="dk1"/>
                </a:solidFill>
                <a:latin typeface="Arial"/>
                <a:ea typeface="Arial"/>
                <a:cs typeface="Arial"/>
                <a:sym typeface="Arial"/>
              </a:rPr>
              <a:t> </a:t>
            </a:r>
            <a:r>
              <a:rPr lang="en-US" sz="2400" i="1">
                <a:solidFill>
                  <a:schemeClr val="dk1"/>
                </a:solidFill>
                <a:latin typeface="Garamond"/>
                <a:ea typeface="Garamond"/>
                <a:cs typeface="Garamond"/>
                <a:sym typeface="Garamond"/>
              </a:rPr>
              <a:t>Q</a:t>
            </a:r>
            <a:r>
              <a:rPr lang="en-US" sz="2400">
                <a:solidFill>
                  <a:schemeClr val="dk1"/>
                </a:solidFill>
                <a:latin typeface="Garamond"/>
                <a:ea typeface="Garamond"/>
                <a:cs typeface="Garamond"/>
                <a:sym typeface="Garamond"/>
              </a:rPr>
              <a:t> = {q</a:t>
            </a:r>
            <a:r>
              <a:rPr lang="en-US" sz="2400" baseline="-25000">
                <a:solidFill>
                  <a:schemeClr val="dk1"/>
                </a:solidFill>
                <a:latin typeface="Garamond"/>
                <a:ea typeface="Garamond"/>
                <a:cs typeface="Garamond"/>
                <a:sym typeface="Garamond"/>
              </a:rPr>
              <a:t>0</a:t>
            </a:r>
            <a:r>
              <a:rPr lang="en-US" sz="2400">
                <a:solidFill>
                  <a:schemeClr val="dk1"/>
                </a:solidFill>
                <a:latin typeface="Garamond"/>
                <a:ea typeface="Garamond"/>
                <a:cs typeface="Garamond"/>
                <a:sym typeface="Garamond"/>
              </a:rPr>
              <a:t>, q</a:t>
            </a:r>
            <a:r>
              <a:rPr lang="en-US" sz="2400" baseline="-25000">
                <a:solidFill>
                  <a:schemeClr val="dk1"/>
                </a:solidFill>
                <a:latin typeface="Garamond"/>
                <a:ea typeface="Garamond"/>
                <a:cs typeface="Garamond"/>
                <a:sym typeface="Garamond"/>
              </a:rPr>
              <a:t>1</a:t>
            </a:r>
            <a:r>
              <a:rPr lang="en-US" sz="2400">
                <a:solidFill>
                  <a:schemeClr val="dk1"/>
                </a:solidFill>
                <a:latin typeface="Garamond"/>
                <a:ea typeface="Garamond"/>
                <a:cs typeface="Garamond"/>
                <a:sym typeface="Garamond"/>
              </a:rPr>
              <a:t>, q</a:t>
            </a:r>
            <a:r>
              <a:rPr lang="en-US" sz="2400" baseline="-25000">
                <a:solidFill>
                  <a:schemeClr val="dk1"/>
                </a:solidFill>
                <a:latin typeface="Garamond"/>
                <a:ea typeface="Garamond"/>
                <a:cs typeface="Garamond"/>
                <a:sym typeface="Garamond"/>
              </a:rPr>
              <a:t>2</a:t>
            </a:r>
            <a:r>
              <a:rPr lang="en-US" sz="2400">
                <a:solidFill>
                  <a:schemeClr val="dk1"/>
                </a:solidFill>
                <a:latin typeface="Garamond"/>
                <a:ea typeface="Garamond"/>
                <a:cs typeface="Garamond"/>
                <a:sym typeface="Garamond"/>
              </a:rPr>
              <a:t>}</a:t>
            </a:r>
            <a:endParaRPr/>
          </a:p>
          <a:p>
            <a:pPr marL="0" marR="0" lvl="0" indent="0" algn="l" rtl="0">
              <a:spcBef>
                <a:spcPts val="0"/>
              </a:spcBef>
              <a:spcAft>
                <a:spcPts val="0"/>
              </a:spcAft>
              <a:buNone/>
            </a:pPr>
            <a:r>
              <a:rPr lang="en-US" sz="2400">
                <a:solidFill>
                  <a:schemeClr val="dk1"/>
                </a:solidFill>
                <a:latin typeface="Gill Sans"/>
                <a:ea typeface="Gill Sans"/>
                <a:cs typeface="Gill Sans"/>
                <a:sym typeface="Gill Sans"/>
              </a:rPr>
              <a:t>initial state</a:t>
            </a:r>
            <a:r>
              <a:rPr lang="en-US" sz="2400">
                <a:solidFill>
                  <a:schemeClr val="dk1"/>
                </a:solidFill>
                <a:latin typeface="Arial"/>
                <a:ea typeface="Arial"/>
                <a:cs typeface="Arial"/>
                <a:sym typeface="Arial"/>
              </a:rPr>
              <a:t> </a:t>
            </a:r>
            <a:r>
              <a:rPr lang="en-US" sz="2400">
                <a:solidFill>
                  <a:schemeClr val="dk1"/>
                </a:solidFill>
                <a:latin typeface="Garamond"/>
                <a:ea typeface="Garamond"/>
                <a:cs typeface="Garamond"/>
                <a:sym typeface="Garamond"/>
              </a:rPr>
              <a:t>q</a:t>
            </a:r>
            <a:r>
              <a:rPr lang="en-US" sz="2400" baseline="-25000">
                <a:solidFill>
                  <a:schemeClr val="dk1"/>
                </a:solidFill>
                <a:latin typeface="Garamond"/>
                <a:ea typeface="Garamond"/>
                <a:cs typeface="Garamond"/>
                <a:sym typeface="Garamond"/>
              </a:rPr>
              <a:t>0</a:t>
            </a: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ill Sans"/>
                <a:ea typeface="Gill Sans"/>
                <a:cs typeface="Gill Sans"/>
                <a:sym typeface="Gill Sans"/>
              </a:rPr>
              <a:t>accepting states</a:t>
            </a:r>
            <a:r>
              <a:rPr lang="en-US" sz="2400">
                <a:solidFill>
                  <a:schemeClr val="dk1"/>
                </a:solidFill>
                <a:latin typeface="Arial"/>
                <a:ea typeface="Arial"/>
                <a:cs typeface="Arial"/>
                <a:sym typeface="Arial"/>
              </a:rPr>
              <a:t> </a:t>
            </a:r>
            <a:r>
              <a:rPr lang="en-US" sz="2400" i="1">
                <a:solidFill>
                  <a:schemeClr val="dk1"/>
                </a:solidFill>
                <a:latin typeface="Garamond"/>
                <a:ea typeface="Garamond"/>
                <a:cs typeface="Garamond"/>
                <a:sym typeface="Garamond"/>
              </a:rPr>
              <a:t>F</a:t>
            </a:r>
            <a:r>
              <a:rPr lang="en-US" sz="2400">
                <a:solidFill>
                  <a:schemeClr val="dk1"/>
                </a:solidFill>
                <a:latin typeface="Garamond"/>
                <a:ea typeface="Garamond"/>
                <a:cs typeface="Garamond"/>
                <a:sym typeface="Garamond"/>
              </a:rPr>
              <a:t> = {q</a:t>
            </a:r>
            <a:r>
              <a:rPr lang="en-US" sz="2400" baseline="-25000">
                <a:solidFill>
                  <a:schemeClr val="dk1"/>
                </a:solidFill>
                <a:latin typeface="Garamond"/>
                <a:ea typeface="Garamond"/>
                <a:cs typeface="Garamond"/>
                <a:sym typeface="Garamond"/>
              </a:rPr>
              <a:t>0</a:t>
            </a:r>
            <a:r>
              <a:rPr lang="en-US" sz="2400">
                <a:solidFill>
                  <a:schemeClr val="dk1"/>
                </a:solidFill>
                <a:latin typeface="Garamond"/>
                <a:ea typeface="Garamond"/>
                <a:cs typeface="Garamond"/>
                <a:sym typeface="Garamond"/>
              </a:rPr>
              <a:t>, q</a:t>
            </a:r>
            <a:r>
              <a:rPr lang="en-US" sz="2400" baseline="-25000">
                <a:solidFill>
                  <a:schemeClr val="dk1"/>
                </a:solidFill>
                <a:latin typeface="Garamond"/>
                <a:ea typeface="Garamond"/>
                <a:cs typeface="Garamond"/>
                <a:sym typeface="Garamond"/>
              </a:rPr>
              <a:t>1</a:t>
            </a:r>
            <a:r>
              <a:rPr lang="en-US" sz="2400">
                <a:solidFill>
                  <a:schemeClr val="dk1"/>
                </a:solidFill>
                <a:latin typeface="Garamond"/>
                <a:ea typeface="Garamond"/>
                <a:cs typeface="Garamond"/>
                <a:sym typeface="Garamond"/>
              </a:rPr>
              <a:t>}</a:t>
            </a:r>
            <a:endParaRPr/>
          </a:p>
        </p:txBody>
      </p:sp>
      <p:sp>
        <p:nvSpPr>
          <p:cNvPr id="393" name="Google Shape;393;p19"/>
          <p:cNvSpPr/>
          <p:nvPr/>
        </p:nvSpPr>
        <p:spPr>
          <a:xfrm>
            <a:off x="7719261" y="2190150"/>
            <a:ext cx="29178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ill Sans"/>
                <a:ea typeface="Gill Sans"/>
                <a:cs typeface="Gill Sans"/>
                <a:sym typeface="Gill Sans"/>
              </a:rPr>
              <a:t>transition function </a:t>
            </a:r>
            <a:r>
              <a:rPr lang="en-US" sz="2400">
                <a:solidFill>
                  <a:schemeClr val="dk1"/>
                </a:solidFill>
                <a:latin typeface="Noto Sans Symbols"/>
                <a:ea typeface="Noto Sans Symbols"/>
                <a:cs typeface="Noto Sans Symbols"/>
                <a:sym typeface="Noto Sans Symbols"/>
              </a:rPr>
              <a:t>δ:</a:t>
            </a:r>
            <a:r>
              <a:rPr lang="en-US" sz="2400">
                <a:solidFill>
                  <a:schemeClr val="dk1"/>
                </a:solidFill>
                <a:latin typeface="Arial"/>
                <a:ea typeface="Arial"/>
                <a:cs typeface="Arial"/>
                <a:sym typeface="Arial"/>
              </a:rPr>
              <a:t> </a:t>
            </a:r>
            <a:endParaRPr/>
          </a:p>
        </p:txBody>
      </p:sp>
      <p:grpSp>
        <p:nvGrpSpPr>
          <p:cNvPr id="394" name="Google Shape;394;p19"/>
          <p:cNvGrpSpPr/>
          <p:nvPr/>
        </p:nvGrpSpPr>
        <p:grpSpPr>
          <a:xfrm>
            <a:off x="7916348" y="2729074"/>
            <a:ext cx="2232025" cy="1926430"/>
            <a:chOff x="5759450" y="3992151"/>
            <a:chExt cx="2232025" cy="1926430"/>
          </a:xfrm>
        </p:grpSpPr>
        <p:grpSp>
          <p:nvGrpSpPr>
            <p:cNvPr id="395" name="Google Shape;395;p19"/>
            <p:cNvGrpSpPr/>
            <p:nvPr/>
          </p:nvGrpSpPr>
          <p:grpSpPr>
            <a:xfrm>
              <a:off x="5759450" y="4327906"/>
              <a:ext cx="2232025" cy="1590675"/>
              <a:chOff x="5724525" y="4016375"/>
              <a:chExt cx="2232025" cy="1590675"/>
            </a:xfrm>
          </p:grpSpPr>
          <p:cxnSp>
            <p:nvCxnSpPr>
              <p:cNvPr id="396" name="Google Shape;396;p19"/>
              <p:cNvCxnSpPr/>
              <p:nvPr/>
            </p:nvCxnSpPr>
            <p:spPr>
              <a:xfrm>
                <a:off x="6083300" y="4438650"/>
                <a:ext cx="1873250" cy="0"/>
              </a:xfrm>
              <a:prstGeom prst="straightConnector1">
                <a:avLst/>
              </a:prstGeom>
              <a:noFill/>
              <a:ln w="9525" cap="flat" cmpd="sng">
                <a:solidFill>
                  <a:schemeClr val="dk1"/>
                </a:solidFill>
                <a:prstDash val="solid"/>
                <a:round/>
                <a:headEnd type="none" w="med" len="med"/>
                <a:tailEnd type="none" w="med" len="med"/>
              </a:ln>
            </p:spPr>
          </p:cxnSp>
          <p:sp>
            <p:nvSpPr>
              <p:cNvPr id="397" name="Google Shape;397;p19"/>
              <p:cNvSpPr txBox="1"/>
              <p:nvPr/>
            </p:nvSpPr>
            <p:spPr>
              <a:xfrm rot="-5400000">
                <a:off x="5519738" y="4806950"/>
                <a:ext cx="776287"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states</a:t>
                </a:r>
                <a:endParaRPr/>
              </a:p>
            </p:txBody>
          </p:sp>
          <p:sp>
            <p:nvSpPr>
              <p:cNvPr id="398" name="Google Shape;398;p19"/>
              <p:cNvSpPr txBox="1"/>
              <p:nvPr/>
            </p:nvSpPr>
            <p:spPr>
              <a:xfrm>
                <a:off x="6819900" y="4016375"/>
                <a:ext cx="3270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aramond"/>
                    <a:ea typeface="Garamond"/>
                    <a:cs typeface="Garamond"/>
                    <a:sym typeface="Garamond"/>
                  </a:rPr>
                  <a:t>0</a:t>
                </a:r>
                <a:endParaRPr/>
              </a:p>
            </p:txBody>
          </p:sp>
          <p:sp>
            <p:nvSpPr>
              <p:cNvPr id="399" name="Google Shape;399;p19"/>
              <p:cNvSpPr txBox="1"/>
              <p:nvPr/>
            </p:nvSpPr>
            <p:spPr>
              <a:xfrm>
                <a:off x="7451725" y="4025900"/>
                <a:ext cx="3270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aramond"/>
                    <a:ea typeface="Garamond"/>
                    <a:cs typeface="Garamond"/>
                    <a:sym typeface="Garamond"/>
                  </a:rPr>
                  <a:t>1</a:t>
                </a:r>
                <a:endParaRPr/>
              </a:p>
            </p:txBody>
          </p:sp>
          <p:sp>
            <p:nvSpPr>
              <p:cNvPr id="400" name="Google Shape;400;p19"/>
              <p:cNvSpPr/>
              <p:nvPr/>
            </p:nvSpPr>
            <p:spPr>
              <a:xfrm>
                <a:off x="6159500" y="4325938"/>
                <a:ext cx="4286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aramond"/>
                    <a:ea typeface="Garamond"/>
                    <a:cs typeface="Garamond"/>
                    <a:sym typeface="Garamond"/>
                  </a:rPr>
                  <a:t>q</a:t>
                </a:r>
                <a:r>
                  <a:rPr lang="en-US" sz="2400" baseline="-25000">
                    <a:solidFill>
                      <a:schemeClr val="dk1"/>
                    </a:solidFill>
                    <a:latin typeface="Garamond"/>
                    <a:ea typeface="Garamond"/>
                    <a:cs typeface="Garamond"/>
                    <a:sym typeface="Garamond"/>
                  </a:rPr>
                  <a:t>0</a:t>
                </a:r>
                <a:endParaRPr/>
              </a:p>
            </p:txBody>
          </p:sp>
          <p:sp>
            <p:nvSpPr>
              <p:cNvPr id="401" name="Google Shape;401;p19"/>
              <p:cNvSpPr txBox="1"/>
              <p:nvPr/>
            </p:nvSpPr>
            <p:spPr>
              <a:xfrm>
                <a:off x="6159500" y="4706938"/>
                <a:ext cx="4286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aramond"/>
                    <a:ea typeface="Garamond"/>
                    <a:cs typeface="Garamond"/>
                    <a:sym typeface="Garamond"/>
                  </a:rPr>
                  <a:t>q</a:t>
                </a:r>
                <a:r>
                  <a:rPr lang="en-US" sz="2400" baseline="-25000">
                    <a:solidFill>
                      <a:schemeClr val="dk1"/>
                    </a:solidFill>
                    <a:latin typeface="Garamond"/>
                    <a:ea typeface="Garamond"/>
                    <a:cs typeface="Garamond"/>
                    <a:sym typeface="Garamond"/>
                  </a:rPr>
                  <a:t>1</a:t>
                </a:r>
                <a:endParaRPr/>
              </a:p>
            </p:txBody>
          </p:sp>
          <p:sp>
            <p:nvSpPr>
              <p:cNvPr id="402" name="Google Shape;402;p19"/>
              <p:cNvSpPr txBox="1"/>
              <p:nvPr/>
            </p:nvSpPr>
            <p:spPr>
              <a:xfrm>
                <a:off x="6159500" y="5087938"/>
                <a:ext cx="4286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aramond"/>
                    <a:ea typeface="Garamond"/>
                    <a:cs typeface="Garamond"/>
                    <a:sym typeface="Garamond"/>
                  </a:rPr>
                  <a:t>q</a:t>
                </a:r>
                <a:r>
                  <a:rPr lang="en-US" sz="2400" baseline="-25000">
                    <a:solidFill>
                      <a:schemeClr val="dk1"/>
                    </a:solidFill>
                    <a:latin typeface="Garamond"/>
                    <a:ea typeface="Garamond"/>
                    <a:cs typeface="Garamond"/>
                    <a:sym typeface="Garamond"/>
                  </a:rPr>
                  <a:t>2</a:t>
                </a:r>
                <a:endParaRPr/>
              </a:p>
            </p:txBody>
          </p:sp>
          <p:sp>
            <p:nvSpPr>
              <p:cNvPr id="403" name="Google Shape;403;p19"/>
              <p:cNvSpPr/>
              <p:nvPr/>
            </p:nvSpPr>
            <p:spPr>
              <a:xfrm>
                <a:off x="6804025" y="4325938"/>
                <a:ext cx="4286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aramond"/>
                    <a:ea typeface="Garamond"/>
                    <a:cs typeface="Garamond"/>
                    <a:sym typeface="Garamond"/>
                  </a:rPr>
                  <a:t>q</a:t>
                </a:r>
                <a:r>
                  <a:rPr lang="en-US" sz="2400" baseline="-25000">
                    <a:solidFill>
                      <a:schemeClr val="dk1"/>
                    </a:solidFill>
                    <a:latin typeface="Garamond"/>
                    <a:ea typeface="Garamond"/>
                    <a:cs typeface="Garamond"/>
                    <a:sym typeface="Garamond"/>
                  </a:rPr>
                  <a:t>0</a:t>
                </a:r>
                <a:endParaRPr/>
              </a:p>
            </p:txBody>
          </p:sp>
          <p:sp>
            <p:nvSpPr>
              <p:cNvPr id="404" name="Google Shape;404;p19"/>
              <p:cNvSpPr/>
              <p:nvPr/>
            </p:nvSpPr>
            <p:spPr>
              <a:xfrm>
                <a:off x="7421563" y="4335463"/>
                <a:ext cx="4286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aramond"/>
                    <a:ea typeface="Garamond"/>
                    <a:cs typeface="Garamond"/>
                    <a:sym typeface="Garamond"/>
                  </a:rPr>
                  <a:t>q</a:t>
                </a:r>
                <a:r>
                  <a:rPr lang="en-US" sz="2400" baseline="-25000">
                    <a:solidFill>
                      <a:schemeClr val="dk1"/>
                    </a:solidFill>
                    <a:latin typeface="Garamond"/>
                    <a:ea typeface="Garamond"/>
                    <a:cs typeface="Garamond"/>
                    <a:sym typeface="Garamond"/>
                  </a:rPr>
                  <a:t>1</a:t>
                </a:r>
                <a:endParaRPr/>
              </a:p>
            </p:txBody>
          </p:sp>
          <p:sp>
            <p:nvSpPr>
              <p:cNvPr id="405" name="Google Shape;405;p19"/>
              <p:cNvSpPr/>
              <p:nvPr/>
            </p:nvSpPr>
            <p:spPr>
              <a:xfrm>
                <a:off x="6804025" y="4706938"/>
                <a:ext cx="4286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aramond"/>
                    <a:ea typeface="Garamond"/>
                    <a:cs typeface="Garamond"/>
                    <a:sym typeface="Garamond"/>
                  </a:rPr>
                  <a:t>q</a:t>
                </a:r>
                <a:r>
                  <a:rPr lang="en-US" sz="2400" baseline="-25000">
                    <a:solidFill>
                      <a:schemeClr val="dk1"/>
                    </a:solidFill>
                    <a:latin typeface="Garamond"/>
                    <a:ea typeface="Garamond"/>
                    <a:cs typeface="Garamond"/>
                    <a:sym typeface="Garamond"/>
                  </a:rPr>
                  <a:t>2</a:t>
                </a:r>
                <a:endParaRPr/>
              </a:p>
            </p:txBody>
          </p:sp>
          <p:sp>
            <p:nvSpPr>
              <p:cNvPr id="406" name="Google Shape;406;p19"/>
              <p:cNvSpPr/>
              <p:nvPr/>
            </p:nvSpPr>
            <p:spPr>
              <a:xfrm>
                <a:off x="7421563" y="5097463"/>
                <a:ext cx="4286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aramond"/>
                    <a:ea typeface="Garamond"/>
                    <a:cs typeface="Garamond"/>
                    <a:sym typeface="Garamond"/>
                  </a:rPr>
                  <a:t>q</a:t>
                </a:r>
                <a:r>
                  <a:rPr lang="en-US" sz="2400" baseline="-25000">
                    <a:solidFill>
                      <a:schemeClr val="dk1"/>
                    </a:solidFill>
                    <a:latin typeface="Garamond"/>
                    <a:ea typeface="Garamond"/>
                    <a:cs typeface="Garamond"/>
                    <a:sym typeface="Garamond"/>
                  </a:rPr>
                  <a:t>2</a:t>
                </a:r>
                <a:endParaRPr/>
              </a:p>
            </p:txBody>
          </p:sp>
          <p:sp>
            <p:nvSpPr>
              <p:cNvPr id="407" name="Google Shape;407;p19"/>
              <p:cNvSpPr/>
              <p:nvPr/>
            </p:nvSpPr>
            <p:spPr>
              <a:xfrm>
                <a:off x="6804025" y="5087938"/>
                <a:ext cx="4286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aramond"/>
                    <a:ea typeface="Garamond"/>
                    <a:cs typeface="Garamond"/>
                    <a:sym typeface="Garamond"/>
                  </a:rPr>
                  <a:t>q</a:t>
                </a:r>
                <a:r>
                  <a:rPr lang="en-US" sz="2400" baseline="-25000">
                    <a:solidFill>
                      <a:schemeClr val="dk1"/>
                    </a:solidFill>
                    <a:latin typeface="Garamond"/>
                    <a:ea typeface="Garamond"/>
                    <a:cs typeface="Garamond"/>
                    <a:sym typeface="Garamond"/>
                  </a:rPr>
                  <a:t>2</a:t>
                </a:r>
                <a:endParaRPr/>
              </a:p>
            </p:txBody>
          </p:sp>
          <p:sp>
            <p:nvSpPr>
              <p:cNvPr id="408" name="Google Shape;408;p19"/>
              <p:cNvSpPr/>
              <p:nvPr/>
            </p:nvSpPr>
            <p:spPr>
              <a:xfrm>
                <a:off x="7421563" y="4716463"/>
                <a:ext cx="42862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aramond"/>
                    <a:ea typeface="Garamond"/>
                    <a:cs typeface="Garamond"/>
                    <a:sym typeface="Garamond"/>
                  </a:rPr>
                  <a:t>q</a:t>
                </a:r>
                <a:r>
                  <a:rPr lang="en-US" sz="2400" baseline="-25000">
                    <a:solidFill>
                      <a:schemeClr val="dk1"/>
                    </a:solidFill>
                    <a:latin typeface="Garamond"/>
                    <a:ea typeface="Garamond"/>
                    <a:cs typeface="Garamond"/>
                    <a:sym typeface="Garamond"/>
                  </a:rPr>
                  <a:t>1</a:t>
                </a:r>
                <a:endParaRPr/>
              </a:p>
            </p:txBody>
          </p:sp>
          <p:cxnSp>
            <p:nvCxnSpPr>
              <p:cNvPr id="409" name="Google Shape;409;p19"/>
              <p:cNvCxnSpPr/>
              <p:nvPr/>
            </p:nvCxnSpPr>
            <p:spPr>
              <a:xfrm>
                <a:off x="6659563" y="4078288"/>
                <a:ext cx="1296987" cy="0"/>
              </a:xfrm>
              <a:prstGeom prst="straightConnector1">
                <a:avLst/>
              </a:prstGeom>
              <a:noFill/>
              <a:ln w="9525" cap="flat" cmpd="sng">
                <a:solidFill>
                  <a:schemeClr val="dk1"/>
                </a:solidFill>
                <a:prstDash val="solid"/>
                <a:round/>
                <a:headEnd type="none" w="med" len="med"/>
                <a:tailEnd type="none" w="med" len="med"/>
              </a:ln>
            </p:spPr>
          </p:cxnSp>
          <p:cxnSp>
            <p:nvCxnSpPr>
              <p:cNvPr id="410" name="Google Shape;410;p19"/>
              <p:cNvCxnSpPr/>
              <p:nvPr/>
            </p:nvCxnSpPr>
            <p:spPr>
              <a:xfrm>
                <a:off x="6083300" y="5602288"/>
                <a:ext cx="1873250" cy="0"/>
              </a:xfrm>
              <a:prstGeom prst="straightConnector1">
                <a:avLst/>
              </a:prstGeom>
              <a:noFill/>
              <a:ln w="9525" cap="flat" cmpd="sng">
                <a:solidFill>
                  <a:schemeClr val="dk1"/>
                </a:solidFill>
                <a:prstDash val="solid"/>
                <a:round/>
                <a:headEnd type="none" w="med" len="med"/>
                <a:tailEnd type="none" w="med" len="med"/>
              </a:ln>
            </p:spPr>
          </p:cxnSp>
          <p:cxnSp>
            <p:nvCxnSpPr>
              <p:cNvPr id="411" name="Google Shape;411;p19"/>
              <p:cNvCxnSpPr/>
              <p:nvPr/>
            </p:nvCxnSpPr>
            <p:spPr>
              <a:xfrm>
                <a:off x="6659563" y="4078288"/>
                <a:ext cx="0" cy="1528762"/>
              </a:xfrm>
              <a:prstGeom prst="straightConnector1">
                <a:avLst/>
              </a:prstGeom>
              <a:noFill/>
              <a:ln w="9525" cap="flat" cmpd="sng">
                <a:solidFill>
                  <a:schemeClr val="dk1"/>
                </a:solidFill>
                <a:prstDash val="solid"/>
                <a:round/>
                <a:headEnd type="none" w="med" len="med"/>
                <a:tailEnd type="none" w="med" len="med"/>
              </a:ln>
            </p:spPr>
          </p:cxnSp>
          <p:cxnSp>
            <p:nvCxnSpPr>
              <p:cNvPr id="412" name="Google Shape;412;p19"/>
              <p:cNvCxnSpPr/>
              <p:nvPr/>
            </p:nvCxnSpPr>
            <p:spPr>
              <a:xfrm>
                <a:off x="7956550" y="4078288"/>
                <a:ext cx="0" cy="1528762"/>
              </a:xfrm>
              <a:prstGeom prst="straightConnector1">
                <a:avLst/>
              </a:prstGeom>
              <a:noFill/>
              <a:ln w="9525" cap="flat" cmpd="sng">
                <a:solidFill>
                  <a:schemeClr val="dk1"/>
                </a:solidFill>
                <a:prstDash val="solid"/>
                <a:round/>
                <a:headEnd type="none" w="med" len="med"/>
                <a:tailEnd type="none" w="med" len="med"/>
              </a:ln>
            </p:spPr>
          </p:cxnSp>
          <p:cxnSp>
            <p:nvCxnSpPr>
              <p:cNvPr id="413" name="Google Shape;413;p19"/>
              <p:cNvCxnSpPr/>
              <p:nvPr/>
            </p:nvCxnSpPr>
            <p:spPr>
              <a:xfrm>
                <a:off x="6083300" y="4438650"/>
                <a:ext cx="0" cy="1168400"/>
              </a:xfrm>
              <a:prstGeom prst="straightConnector1">
                <a:avLst/>
              </a:prstGeom>
              <a:noFill/>
              <a:ln w="9525" cap="flat" cmpd="sng">
                <a:solidFill>
                  <a:schemeClr val="dk1"/>
                </a:solidFill>
                <a:prstDash val="solid"/>
                <a:round/>
                <a:headEnd type="none" w="med" len="med"/>
                <a:tailEnd type="none" w="med" len="med"/>
              </a:ln>
            </p:spPr>
          </p:cxnSp>
        </p:grpSp>
        <p:sp>
          <p:nvSpPr>
            <p:cNvPr id="414" name="Google Shape;414;p19"/>
            <p:cNvSpPr txBox="1"/>
            <p:nvPr/>
          </p:nvSpPr>
          <p:spPr>
            <a:xfrm>
              <a:off x="6854825" y="3992151"/>
              <a:ext cx="782637"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inputs</a:t>
              </a:r>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0"/>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420" name="Google Shape;420;p20"/>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Language of a DFA</a:t>
            </a:r>
            <a:endParaRPr sz="2563">
              <a:solidFill>
                <a:schemeClr val="dk1"/>
              </a:solidFill>
              <a:latin typeface="Arial"/>
              <a:ea typeface="Arial"/>
              <a:cs typeface="Arial"/>
              <a:sym typeface="Arial"/>
            </a:endParaRPr>
          </a:p>
        </p:txBody>
      </p:sp>
      <p:sp>
        <p:nvSpPr>
          <p:cNvPr id="421" name="Google Shape;421;p20"/>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422" name="Google Shape;422;p20"/>
          <p:cNvGrpSpPr/>
          <p:nvPr/>
        </p:nvGrpSpPr>
        <p:grpSpPr>
          <a:xfrm>
            <a:off x="0" y="512978"/>
            <a:ext cx="12105503" cy="5979173"/>
            <a:chOff x="127862" y="1268442"/>
            <a:chExt cx="9296400" cy="846250"/>
          </a:xfrm>
        </p:grpSpPr>
        <p:sp>
          <p:nvSpPr>
            <p:cNvPr id="423" name="Google Shape;423;p20"/>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424" name="Google Shape;424;p20"/>
            <p:cNvSpPr txBox="1"/>
            <p:nvPr/>
          </p:nvSpPr>
          <p:spPr>
            <a:xfrm>
              <a:off x="168600" y="1274313"/>
              <a:ext cx="9214355" cy="302201"/>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sp>
        <p:nvSpPr>
          <p:cNvPr id="425" name="Google Shape;425;p20"/>
          <p:cNvSpPr txBox="1"/>
          <p:nvPr/>
        </p:nvSpPr>
        <p:spPr>
          <a:xfrm>
            <a:off x="665345" y="1040180"/>
            <a:ext cx="11030132" cy="120032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chemeClr val="dk1"/>
                </a:solidFill>
                <a:latin typeface="Gill Sans"/>
                <a:ea typeface="Gill Sans"/>
                <a:cs typeface="Gill Sans"/>
                <a:sym typeface="Gill Sans"/>
              </a:rPr>
              <a:t>The </a:t>
            </a:r>
            <a:r>
              <a:rPr lang="en-US" sz="2400">
                <a:solidFill>
                  <a:schemeClr val="accent2"/>
                </a:solidFill>
                <a:latin typeface="Gill Sans"/>
                <a:ea typeface="Gill Sans"/>
                <a:cs typeface="Gill Sans"/>
                <a:sym typeface="Gill Sans"/>
              </a:rPr>
              <a:t>language of a DFA </a:t>
            </a:r>
            <a:r>
              <a:rPr lang="en-US" sz="2400">
                <a:solidFill>
                  <a:schemeClr val="dk1"/>
                </a:solidFill>
                <a:latin typeface="Garamond"/>
                <a:ea typeface="Garamond"/>
                <a:cs typeface="Garamond"/>
                <a:sym typeface="Garamond"/>
              </a:rPr>
              <a:t>(</a:t>
            </a:r>
            <a:r>
              <a:rPr lang="en-US" sz="2400" i="1">
                <a:solidFill>
                  <a:schemeClr val="dk1"/>
                </a:solidFill>
                <a:latin typeface="Garamond"/>
                <a:ea typeface="Garamond"/>
                <a:cs typeface="Garamond"/>
                <a:sym typeface="Garamond"/>
              </a:rPr>
              <a:t>Q</a:t>
            </a:r>
            <a:r>
              <a:rPr lang="en-US" sz="2400">
                <a:solidFill>
                  <a:schemeClr val="dk1"/>
                </a:solidFill>
                <a:latin typeface="Garamond"/>
                <a:ea typeface="Garamond"/>
                <a:cs typeface="Garamond"/>
                <a:sym typeface="Garamond"/>
              </a:rPr>
              <a:t>, </a:t>
            </a:r>
            <a:r>
              <a:rPr lang="en-US" sz="2400">
                <a:solidFill>
                  <a:schemeClr val="dk1"/>
                </a:solidFill>
                <a:latin typeface="Noto Sans Symbols"/>
                <a:ea typeface="Noto Sans Symbols"/>
                <a:cs typeface="Noto Sans Symbols"/>
                <a:sym typeface="Noto Sans Symbols"/>
              </a:rPr>
              <a:t>Σ</a:t>
            </a:r>
            <a:r>
              <a:rPr lang="en-US" sz="2400">
                <a:solidFill>
                  <a:schemeClr val="dk1"/>
                </a:solidFill>
                <a:latin typeface="Garamond"/>
                <a:ea typeface="Garamond"/>
                <a:cs typeface="Garamond"/>
                <a:sym typeface="Garamond"/>
              </a:rPr>
              <a:t>, </a:t>
            </a:r>
            <a:r>
              <a:rPr lang="en-US" sz="2400">
                <a:solidFill>
                  <a:schemeClr val="dk1"/>
                </a:solidFill>
                <a:latin typeface="Noto Sans Symbols"/>
                <a:ea typeface="Noto Sans Symbols"/>
                <a:cs typeface="Noto Sans Symbols"/>
                <a:sym typeface="Noto Sans Symbols"/>
              </a:rPr>
              <a:t>δ</a:t>
            </a:r>
            <a:r>
              <a:rPr lang="en-US" sz="2400">
                <a:solidFill>
                  <a:schemeClr val="dk1"/>
                </a:solidFill>
                <a:latin typeface="Garamond"/>
                <a:ea typeface="Garamond"/>
                <a:cs typeface="Garamond"/>
                <a:sym typeface="Garamond"/>
              </a:rPr>
              <a:t>, </a:t>
            </a:r>
            <a:r>
              <a:rPr lang="en-US" sz="2400" i="1">
                <a:solidFill>
                  <a:schemeClr val="dk1"/>
                </a:solidFill>
                <a:latin typeface="Garamond"/>
                <a:ea typeface="Garamond"/>
                <a:cs typeface="Garamond"/>
                <a:sym typeface="Garamond"/>
              </a:rPr>
              <a:t>q</a:t>
            </a:r>
            <a:r>
              <a:rPr lang="en-US" sz="2400" baseline="-25000">
                <a:solidFill>
                  <a:schemeClr val="dk1"/>
                </a:solidFill>
                <a:latin typeface="Garamond"/>
                <a:ea typeface="Garamond"/>
                <a:cs typeface="Garamond"/>
                <a:sym typeface="Garamond"/>
              </a:rPr>
              <a:t>0</a:t>
            </a:r>
            <a:r>
              <a:rPr lang="en-US" sz="2400">
                <a:solidFill>
                  <a:schemeClr val="dk1"/>
                </a:solidFill>
                <a:latin typeface="Garamond"/>
                <a:ea typeface="Garamond"/>
                <a:cs typeface="Garamond"/>
                <a:sym typeface="Garamond"/>
              </a:rPr>
              <a:t>, </a:t>
            </a:r>
            <a:r>
              <a:rPr lang="en-US" sz="2400" i="1">
                <a:solidFill>
                  <a:schemeClr val="dk1"/>
                </a:solidFill>
                <a:latin typeface="Garamond"/>
                <a:ea typeface="Garamond"/>
                <a:cs typeface="Garamond"/>
                <a:sym typeface="Garamond"/>
              </a:rPr>
              <a:t>F</a:t>
            </a:r>
            <a:r>
              <a:rPr lang="en-US" sz="2400">
                <a:solidFill>
                  <a:schemeClr val="dk1"/>
                </a:solidFill>
                <a:latin typeface="Garamond"/>
                <a:ea typeface="Garamond"/>
                <a:cs typeface="Garamond"/>
                <a:sym typeface="Garamond"/>
              </a:rPr>
              <a:t>)</a:t>
            </a:r>
            <a:r>
              <a:rPr lang="en-US" sz="2400">
                <a:solidFill>
                  <a:schemeClr val="dk1"/>
                </a:solidFill>
                <a:latin typeface="Gill Sans"/>
                <a:ea typeface="Gill Sans"/>
                <a:cs typeface="Gill Sans"/>
                <a:sym typeface="Gill Sans"/>
              </a:rPr>
              <a:t> is the set of  all strings over </a:t>
            </a:r>
            <a:r>
              <a:rPr lang="en-US" sz="2400">
                <a:solidFill>
                  <a:schemeClr val="dk1"/>
                </a:solidFill>
                <a:latin typeface="Noto Sans Symbols"/>
                <a:ea typeface="Noto Sans Symbols"/>
                <a:cs typeface="Noto Sans Symbols"/>
                <a:sym typeface="Noto Sans Symbols"/>
              </a:rPr>
              <a:t>Σ</a:t>
            </a:r>
            <a:r>
              <a:rPr lang="en-US" sz="2400">
                <a:solidFill>
                  <a:schemeClr val="dk1"/>
                </a:solidFill>
                <a:latin typeface="Gill Sans"/>
                <a:ea typeface="Gill Sans"/>
                <a:cs typeface="Gill Sans"/>
                <a:sym typeface="Gill Sans"/>
              </a:rPr>
              <a:t> that, starting from </a:t>
            </a:r>
            <a:r>
              <a:rPr lang="en-US" sz="2400" i="1">
                <a:solidFill>
                  <a:schemeClr val="dk1"/>
                </a:solidFill>
                <a:latin typeface="Garamond"/>
                <a:ea typeface="Garamond"/>
                <a:cs typeface="Garamond"/>
                <a:sym typeface="Garamond"/>
              </a:rPr>
              <a:t>q</a:t>
            </a:r>
            <a:r>
              <a:rPr lang="en-US" sz="2400" baseline="-25000">
                <a:solidFill>
                  <a:schemeClr val="dk1"/>
                </a:solidFill>
                <a:latin typeface="Garamond"/>
                <a:ea typeface="Garamond"/>
                <a:cs typeface="Garamond"/>
                <a:sym typeface="Garamond"/>
              </a:rPr>
              <a:t>0</a:t>
            </a:r>
            <a:r>
              <a:rPr lang="en-US" sz="2400">
                <a:solidFill>
                  <a:schemeClr val="dk1"/>
                </a:solidFill>
                <a:latin typeface="Gill Sans"/>
                <a:ea typeface="Gill Sans"/>
                <a:cs typeface="Gill Sans"/>
                <a:sym typeface="Gill Sans"/>
              </a:rPr>
              <a:t> and  following the transitions as the string is read left to right, will reach some accepting state.</a:t>
            </a:r>
            <a:endParaRPr/>
          </a:p>
        </p:txBody>
      </p:sp>
      <p:sp>
        <p:nvSpPr>
          <p:cNvPr id="426" name="Google Shape;426;p20"/>
          <p:cNvSpPr txBox="1">
            <a:spLocks noGrp="1"/>
          </p:cNvSpPr>
          <p:nvPr>
            <p:ph type="body" idx="1"/>
          </p:nvPr>
        </p:nvSpPr>
        <p:spPr>
          <a:xfrm>
            <a:off x="2437872" y="5287013"/>
            <a:ext cx="6470208" cy="58547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400"/>
              <a:buChar char="•"/>
            </a:pPr>
            <a:r>
              <a:rPr lang="en-US" sz="2400"/>
              <a:t>Language of </a:t>
            </a:r>
            <a:r>
              <a:rPr lang="en-US" sz="2400" i="1">
                <a:latin typeface="Garamond"/>
                <a:ea typeface="Garamond"/>
                <a:cs typeface="Garamond"/>
                <a:sym typeface="Garamond"/>
              </a:rPr>
              <a:t>M</a:t>
            </a:r>
            <a:r>
              <a:rPr lang="en-US" sz="2400"/>
              <a:t> is </a:t>
            </a:r>
            <a:r>
              <a:rPr lang="en-US" sz="2400">
                <a:latin typeface="Garamond"/>
                <a:ea typeface="Garamond"/>
                <a:cs typeface="Garamond"/>
                <a:sym typeface="Garamond"/>
              </a:rPr>
              <a:t>{</a:t>
            </a:r>
            <a:r>
              <a:rPr lang="en-US" sz="2400" i="1">
                <a:latin typeface="Garamond"/>
                <a:ea typeface="Garamond"/>
                <a:cs typeface="Garamond"/>
                <a:sym typeface="Garamond"/>
              </a:rPr>
              <a:t>f</a:t>
            </a:r>
            <a:r>
              <a:rPr lang="en-US" sz="2400">
                <a:latin typeface="Garamond"/>
                <a:ea typeface="Garamond"/>
                <a:cs typeface="Garamond"/>
                <a:sym typeface="Garamond"/>
              </a:rPr>
              <a:t>, </a:t>
            </a:r>
            <a:r>
              <a:rPr lang="en-US" sz="2400" i="1">
                <a:latin typeface="Garamond"/>
                <a:ea typeface="Garamond"/>
                <a:cs typeface="Garamond"/>
                <a:sym typeface="Garamond"/>
              </a:rPr>
              <a:t>fff</a:t>
            </a:r>
            <a:r>
              <a:rPr lang="en-US" sz="2400">
                <a:latin typeface="Garamond"/>
                <a:ea typeface="Garamond"/>
                <a:cs typeface="Garamond"/>
                <a:sym typeface="Garamond"/>
              </a:rPr>
              <a:t>, </a:t>
            </a:r>
            <a:r>
              <a:rPr lang="en-US" sz="2400" i="1">
                <a:latin typeface="Garamond"/>
                <a:ea typeface="Garamond"/>
                <a:cs typeface="Garamond"/>
                <a:sym typeface="Garamond"/>
              </a:rPr>
              <a:t>fffff</a:t>
            </a:r>
            <a:r>
              <a:rPr lang="en-US" sz="2400">
                <a:latin typeface="Garamond"/>
                <a:ea typeface="Garamond"/>
                <a:cs typeface="Garamond"/>
                <a:sym typeface="Garamond"/>
              </a:rPr>
              <a:t>, …} = {</a:t>
            </a:r>
            <a:r>
              <a:rPr lang="en-US" sz="2400" i="1">
                <a:latin typeface="Garamond"/>
                <a:ea typeface="Garamond"/>
                <a:cs typeface="Garamond"/>
                <a:sym typeface="Garamond"/>
              </a:rPr>
              <a:t>f </a:t>
            </a:r>
            <a:r>
              <a:rPr lang="en-US" sz="2400" i="1" baseline="30000">
                <a:latin typeface="Garamond"/>
                <a:ea typeface="Garamond"/>
                <a:cs typeface="Garamond"/>
                <a:sym typeface="Garamond"/>
              </a:rPr>
              <a:t>n</a:t>
            </a:r>
            <a:r>
              <a:rPr lang="en-US" sz="2400">
                <a:latin typeface="Garamond"/>
                <a:ea typeface="Garamond"/>
                <a:cs typeface="Garamond"/>
                <a:sym typeface="Garamond"/>
              </a:rPr>
              <a:t>: </a:t>
            </a:r>
            <a:r>
              <a:rPr lang="en-US" sz="2400" i="1">
                <a:latin typeface="Garamond"/>
                <a:ea typeface="Garamond"/>
                <a:cs typeface="Garamond"/>
                <a:sym typeface="Garamond"/>
              </a:rPr>
              <a:t>n</a:t>
            </a:r>
            <a:r>
              <a:rPr lang="en-US" sz="2400">
                <a:latin typeface="Garamond"/>
                <a:ea typeface="Garamond"/>
                <a:cs typeface="Garamond"/>
                <a:sym typeface="Garamond"/>
              </a:rPr>
              <a:t> </a:t>
            </a:r>
            <a:r>
              <a:rPr lang="en-US" sz="2400"/>
              <a:t>is odd</a:t>
            </a:r>
            <a:r>
              <a:rPr lang="en-US" sz="2400">
                <a:latin typeface="Garamond"/>
                <a:ea typeface="Garamond"/>
                <a:cs typeface="Garamond"/>
                <a:sym typeface="Garamond"/>
              </a:rPr>
              <a:t>}</a:t>
            </a:r>
            <a:r>
              <a:rPr lang="en-US" sz="2400"/>
              <a:t> </a:t>
            </a:r>
            <a:endParaRPr/>
          </a:p>
        </p:txBody>
      </p:sp>
      <p:grpSp>
        <p:nvGrpSpPr>
          <p:cNvPr id="427" name="Google Shape;427;p20"/>
          <p:cNvGrpSpPr/>
          <p:nvPr/>
        </p:nvGrpSpPr>
        <p:grpSpPr>
          <a:xfrm>
            <a:off x="2707320" y="2689659"/>
            <a:ext cx="4997624" cy="1977686"/>
            <a:chOff x="2166938" y="3716338"/>
            <a:chExt cx="3844925" cy="1368425"/>
          </a:xfrm>
        </p:grpSpPr>
        <p:sp>
          <p:nvSpPr>
            <p:cNvPr id="428" name="Google Shape;428;p20"/>
            <p:cNvSpPr/>
            <p:nvPr/>
          </p:nvSpPr>
          <p:spPr>
            <a:xfrm>
              <a:off x="3649663" y="4097338"/>
              <a:ext cx="609600" cy="6096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9" name="Google Shape;429;p20"/>
            <p:cNvSpPr/>
            <p:nvPr/>
          </p:nvSpPr>
          <p:spPr>
            <a:xfrm>
              <a:off x="5402263" y="4021138"/>
              <a:ext cx="609600" cy="6096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0" name="Google Shape;430;p20"/>
            <p:cNvSpPr/>
            <p:nvPr/>
          </p:nvSpPr>
          <p:spPr>
            <a:xfrm>
              <a:off x="4183063" y="4071938"/>
              <a:ext cx="1295400" cy="1016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1" name="Google Shape;431;p20"/>
            <p:cNvSpPr/>
            <p:nvPr/>
          </p:nvSpPr>
          <p:spPr>
            <a:xfrm rot="10800000" flipH="1">
              <a:off x="4259263" y="4541838"/>
              <a:ext cx="1295400" cy="177800"/>
            </a:xfrm>
            <a:custGeom>
              <a:avLst/>
              <a:gdLst/>
              <a:ahLst/>
              <a:cxnLst/>
              <a:rect l="l" t="t" r="r" b="b"/>
              <a:pathLst>
                <a:path w="816" h="200" extrusionOk="0">
                  <a:moveTo>
                    <a:pt x="0" y="200"/>
                  </a:moveTo>
                  <a:cubicBezTo>
                    <a:pt x="124" y="108"/>
                    <a:pt x="248" y="16"/>
                    <a:pt x="384" y="8"/>
                  </a:cubicBezTo>
                  <a:cubicBezTo>
                    <a:pt x="520" y="0"/>
                    <a:pt x="668" y="76"/>
                    <a:pt x="816" y="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432" name="Google Shape;432;p20"/>
            <p:cNvCxnSpPr/>
            <p:nvPr/>
          </p:nvCxnSpPr>
          <p:spPr>
            <a:xfrm>
              <a:off x="3268663" y="4402138"/>
              <a:ext cx="381000" cy="0"/>
            </a:xfrm>
            <a:prstGeom prst="straightConnector1">
              <a:avLst/>
            </a:prstGeom>
            <a:noFill/>
            <a:ln w="9525" cap="flat" cmpd="sng">
              <a:solidFill>
                <a:schemeClr val="dk1"/>
              </a:solidFill>
              <a:prstDash val="solid"/>
              <a:round/>
              <a:headEnd type="none" w="med" len="med"/>
              <a:tailEnd type="triangle" w="med" len="med"/>
            </a:ln>
          </p:spPr>
        </p:cxnSp>
        <p:sp>
          <p:nvSpPr>
            <p:cNvPr id="433" name="Google Shape;433;p20"/>
            <p:cNvSpPr txBox="1"/>
            <p:nvPr/>
          </p:nvSpPr>
          <p:spPr>
            <a:xfrm>
              <a:off x="3736975" y="4216400"/>
              <a:ext cx="446088"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off</a:t>
              </a:r>
              <a:endParaRPr/>
            </a:p>
          </p:txBody>
        </p:sp>
        <p:sp>
          <p:nvSpPr>
            <p:cNvPr id="434" name="Google Shape;434;p20"/>
            <p:cNvSpPr txBox="1"/>
            <p:nvPr/>
          </p:nvSpPr>
          <p:spPr>
            <a:xfrm>
              <a:off x="5495925" y="4143375"/>
              <a:ext cx="415925"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on</a:t>
              </a:r>
              <a:endParaRPr/>
            </a:p>
          </p:txBody>
        </p:sp>
        <p:sp>
          <p:nvSpPr>
            <p:cNvPr id="435" name="Google Shape;435;p20"/>
            <p:cNvSpPr txBox="1"/>
            <p:nvPr/>
          </p:nvSpPr>
          <p:spPr>
            <a:xfrm>
              <a:off x="4716463" y="3716338"/>
              <a:ext cx="2349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Garamond"/>
                  <a:ea typeface="Garamond"/>
                  <a:cs typeface="Garamond"/>
                  <a:sym typeface="Garamond"/>
                </a:rPr>
                <a:t>f</a:t>
              </a:r>
              <a:endParaRPr/>
            </a:p>
          </p:txBody>
        </p:sp>
        <p:sp>
          <p:nvSpPr>
            <p:cNvPr id="436" name="Google Shape;436;p20"/>
            <p:cNvSpPr txBox="1"/>
            <p:nvPr/>
          </p:nvSpPr>
          <p:spPr>
            <a:xfrm>
              <a:off x="4724400" y="4718050"/>
              <a:ext cx="2349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Garamond"/>
                  <a:ea typeface="Garamond"/>
                  <a:cs typeface="Garamond"/>
                  <a:sym typeface="Garamond"/>
                </a:rPr>
                <a:t>f</a:t>
              </a:r>
              <a:endParaRPr/>
            </a:p>
          </p:txBody>
        </p:sp>
        <p:sp>
          <p:nvSpPr>
            <p:cNvPr id="437" name="Google Shape;437;p20"/>
            <p:cNvSpPr/>
            <p:nvPr/>
          </p:nvSpPr>
          <p:spPr>
            <a:xfrm>
              <a:off x="5459413" y="4071938"/>
              <a:ext cx="504825" cy="504825"/>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8" name="Google Shape;438;p20"/>
            <p:cNvSpPr txBox="1"/>
            <p:nvPr/>
          </p:nvSpPr>
          <p:spPr>
            <a:xfrm>
              <a:off x="2166938" y="4144963"/>
              <a:ext cx="522287"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i="1">
                  <a:solidFill>
                    <a:schemeClr val="dk1"/>
                  </a:solidFill>
                  <a:latin typeface="Arial"/>
                  <a:ea typeface="Arial"/>
                  <a:cs typeface="Arial"/>
                  <a:sym typeface="Arial"/>
                </a:rPr>
                <a:t>M</a:t>
              </a:r>
              <a:r>
                <a:rPr lang="en-US" sz="2400">
                  <a:solidFill>
                    <a:schemeClr val="dk1"/>
                  </a:solidFill>
                  <a:latin typeface="Arial"/>
                  <a:ea typeface="Arial"/>
                  <a:cs typeface="Arial"/>
                  <a:sym typeface="Arial"/>
                </a:rPr>
                <a:t>:</a:t>
              </a:r>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21"/>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444" name="Google Shape;444;p21"/>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Example of DFA</a:t>
            </a:r>
            <a:endParaRPr sz="2563">
              <a:solidFill>
                <a:schemeClr val="dk1"/>
              </a:solidFill>
              <a:latin typeface="Arial"/>
              <a:ea typeface="Arial"/>
              <a:cs typeface="Arial"/>
              <a:sym typeface="Arial"/>
            </a:endParaRPr>
          </a:p>
        </p:txBody>
      </p:sp>
      <p:sp>
        <p:nvSpPr>
          <p:cNvPr id="445" name="Google Shape;445;p21"/>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446" name="Google Shape;446;p21"/>
          <p:cNvGrpSpPr/>
          <p:nvPr/>
        </p:nvGrpSpPr>
        <p:grpSpPr>
          <a:xfrm>
            <a:off x="0" y="512978"/>
            <a:ext cx="12105503" cy="5979173"/>
            <a:chOff x="127862" y="1268442"/>
            <a:chExt cx="9296400" cy="846250"/>
          </a:xfrm>
        </p:grpSpPr>
        <p:sp>
          <p:nvSpPr>
            <p:cNvPr id="447" name="Google Shape;447;p21"/>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448" name="Google Shape;448;p21"/>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sp>
        <p:nvSpPr>
          <p:cNvPr id="449" name="Google Shape;449;p21"/>
          <p:cNvSpPr txBox="1"/>
          <p:nvPr/>
        </p:nvSpPr>
        <p:spPr>
          <a:xfrm>
            <a:off x="685799" y="328550"/>
            <a:ext cx="7783643" cy="593734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000"/>
              <a:buFont typeface="Arial"/>
              <a:buNone/>
            </a:pPr>
            <a:r>
              <a:rPr lang="en-US" sz="2000">
                <a:solidFill>
                  <a:schemeClr val="dk1"/>
                </a:solidFill>
                <a:latin typeface="Calibri"/>
                <a:ea typeface="Calibri"/>
                <a:cs typeface="Calibri"/>
                <a:sym typeface="Calibri"/>
              </a:rPr>
              <a:t>1. Let Σ = {0, 1}. Give DFAs for {}, {ε}, Σ</a:t>
            </a:r>
            <a:r>
              <a:rPr lang="en-US" sz="2000" baseline="30000">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 and Σ</a:t>
            </a:r>
            <a:r>
              <a:rPr lang="en-US" sz="2000" baseline="30000">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a:t>
            </a:r>
            <a:endParaRPr/>
          </a:p>
          <a:p>
            <a:pPr marL="228600" marR="0" lvl="0" indent="-101600" algn="l" rtl="0">
              <a:lnSpc>
                <a:spcPct val="90000"/>
              </a:lnSpc>
              <a:spcBef>
                <a:spcPts val="100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For {}:				For {ε}:			</a:t>
            </a:r>
            <a:endParaRPr/>
          </a:p>
          <a:p>
            <a:pPr marL="228600" marR="0" lvl="0" indent="-101600" algn="l" rtl="0">
              <a:lnSpc>
                <a:spcPct val="90000"/>
              </a:lnSpc>
              <a:spcBef>
                <a:spcPts val="100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228600" marR="0" lvl="0" indent="-101600" algn="l" rtl="0">
              <a:lnSpc>
                <a:spcPct val="90000"/>
              </a:lnSpc>
              <a:spcBef>
                <a:spcPts val="100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228600" marR="0" lvl="0" indent="-101600" algn="l" rtl="0">
              <a:lnSpc>
                <a:spcPct val="90000"/>
              </a:lnSpc>
              <a:spcBef>
                <a:spcPts val="100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228600" marR="0" lvl="0" indent="-101600" algn="l" rtl="0">
              <a:lnSpc>
                <a:spcPct val="90000"/>
              </a:lnSpc>
              <a:spcBef>
                <a:spcPts val="100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000"/>
              <a:buFont typeface="Arial"/>
              <a:buNone/>
            </a:pPr>
            <a:r>
              <a:rPr lang="en-US" sz="2000">
                <a:solidFill>
                  <a:schemeClr val="dk1"/>
                </a:solidFill>
                <a:latin typeface="Calibri"/>
                <a:ea typeface="Calibri"/>
                <a:cs typeface="Calibri"/>
                <a:sym typeface="Calibri"/>
              </a:rPr>
              <a:t>	For Σ</a:t>
            </a:r>
            <a:r>
              <a:rPr lang="en-US" sz="2000" baseline="30000">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				For Σ</a:t>
            </a:r>
            <a:r>
              <a:rPr lang="en-US" sz="2000" baseline="30000">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a:t>
            </a:r>
            <a:endParaRPr/>
          </a:p>
        </p:txBody>
      </p:sp>
      <p:grpSp>
        <p:nvGrpSpPr>
          <p:cNvPr id="450" name="Google Shape;450;p21"/>
          <p:cNvGrpSpPr/>
          <p:nvPr/>
        </p:nvGrpSpPr>
        <p:grpSpPr>
          <a:xfrm>
            <a:off x="1447800" y="1431925"/>
            <a:ext cx="1500768" cy="1080465"/>
            <a:chOff x="912" y="816"/>
            <a:chExt cx="944" cy="725"/>
          </a:xfrm>
        </p:grpSpPr>
        <p:cxnSp>
          <p:nvCxnSpPr>
            <p:cNvPr id="451" name="Google Shape;451;p21"/>
            <p:cNvCxnSpPr/>
            <p:nvPr/>
          </p:nvCxnSpPr>
          <p:spPr>
            <a:xfrm>
              <a:off x="912" y="1344"/>
              <a:ext cx="322" cy="0"/>
            </a:xfrm>
            <a:prstGeom prst="straightConnector1">
              <a:avLst/>
            </a:prstGeom>
            <a:noFill/>
            <a:ln w="9525" cap="flat" cmpd="sng">
              <a:solidFill>
                <a:schemeClr val="dk1"/>
              </a:solidFill>
              <a:prstDash val="solid"/>
              <a:round/>
              <a:headEnd type="none" w="med" len="med"/>
              <a:tailEnd type="triangle" w="med" len="med"/>
            </a:ln>
          </p:spPr>
        </p:cxnSp>
        <p:sp>
          <p:nvSpPr>
            <p:cNvPr id="452" name="Google Shape;452;p21"/>
            <p:cNvSpPr/>
            <p:nvPr/>
          </p:nvSpPr>
          <p:spPr>
            <a:xfrm>
              <a:off x="1248" y="1152"/>
              <a:ext cx="387" cy="389"/>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q</a:t>
              </a:r>
              <a:r>
                <a:rPr lang="en-US" sz="2000" baseline="-25000">
                  <a:solidFill>
                    <a:schemeClr val="dk1"/>
                  </a:solidFill>
                  <a:latin typeface="Times New Roman"/>
                  <a:ea typeface="Times New Roman"/>
                  <a:cs typeface="Times New Roman"/>
                  <a:sym typeface="Times New Roman"/>
                </a:rPr>
                <a:t>0</a:t>
              </a:r>
              <a:endParaRPr/>
            </a:p>
          </p:txBody>
        </p:sp>
        <p:cxnSp>
          <p:nvCxnSpPr>
            <p:cNvPr id="453" name="Google Shape;453;p21"/>
            <p:cNvCxnSpPr/>
            <p:nvPr/>
          </p:nvCxnSpPr>
          <p:spPr>
            <a:xfrm rot="-5400000" flipH="1">
              <a:off x="1433" y="1063"/>
              <a:ext cx="1" cy="275"/>
            </a:xfrm>
            <a:prstGeom prst="curvedConnector3">
              <a:avLst>
                <a:gd name="adj1" fmla="val -134416662"/>
              </a:avLst>
            </a:prstGeom>
            <a:noFill/>
            <a:ln w="9525" cap="flat" cmpd="sng">
              <a:solidFill>
                <a:schemeClr val="dk1"/>
              </a:solidFill>
              <a:prstDash val="solid"/>
              <a:round/>
              <a:headEnd type="none" w="med" len="med"/>
              <a:tailEnd type="triangle" w="med" len="med"/>
            </a:ln>
          </p:spPr>
        </p:cxnSp>
        <p:sp>
          <p:nvSpPr>
            <p:cNvPr id="454" name="Google Shape;454;p21"/>
            <p:cNvSpPr txBox="1"/>
            <p:nvPr/>
          </p:nvSpPr>
          <p:spPr>
            <a:xfrm>
              <a:off x="1536" y="816"/>
              <a:ext cx="320"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0/1</a:t>
              </a:r>
              <a:endParaRPr/>
            </a:p>
          </p:txBody>
        </p:sp>
      </p:grpSp>
      <p:grpSp>
        <p:nvGrpSpPr>
          <p:cNvPr id="455" name="Google Shape;455;p21"/>
          <p:cNvGrpSpPr/>
          <p:nvPr/>
        </p:nvGrpSpPr>
        <p:grpSpPr>
          <a:xfrm>
            <a:off x="1447800" y="4098926"/>
            <a:ext cx="1230502" cy="1152000"/>
            <a:chOff x="1447800" y="4098925"/>
            <a:chExt cx="1228725" cy="1227138"/>
          </a:xfrm>
        </p:grpSpPr>
        <p:cxnSp>
          <p:nvCxnSpPr>
            <p:cNvPr id="456" name="Google Shape;456;p21"/>
            <p:cNvCxnSpPr>
              <a:stCxn id="457" idx="1"/>
              <a:endCxn id="457" idx="7"/>
            </p:cNvCxnSpPr>
            <p:nvPr/>
          </p:nvCxnSpPr>
          <p:spPr>
            <a:xfrm rot="-5400000" flipH="1">
              <a:off x="2288072" y="4582061"/>
              <a:ext cx="600" cy="434400"/>
            </a:xfrm>
            <a:prstGeom prst="curvedConnector3">
              <a:avLst>
                <a:gd name="adj1" fmla="val -18533784"/>
              </a:avLst>
            </a:prstGeom>
            <a:noFill/>
            <a:ln w="9525" cap="flat" cmpd="sng">
              <a:solidFill>
                <a:schemeClr val="dk1"/>
              </a:solidFill>
              <a:prstDash val="solid"/>
              <a:round/>
              <a:headEnd type="none" w="med" len="med"/>
              <a:tailEnd type="triangle" w="med" len="med"/>
            </a:ln>
          </p:spPr>
        </p:cxnSp>
        <p:sp>
          <p:nvSpPr>
            <p:cNvPr id="458" name="Google Shape;458;p21"/>
            <p:cNvSpPr txBox="1"/>
            <p:nvPr/>
          </p:nvSpPr>
          <p:spPr>
            <a:xfrm>
              <a:off x="2168525" y="4098925"/>
              <a:ext cx="5080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0/1</a:t>
              </a:r>
              <a:endParaRPr/>
            </a:p>
          </p:txBody>
        </p:sp>
        <p:grpSp>
          <p:nvGrpSpPr>
            <p:cNvPr id="459" name="Google Shape;459;p21"/>
            <p:cNvGrpSpPr/>
            <p:nvPr/>
          </p:nvGrpSpPr>
          <p:grpSpPr>
            <a:xfrm>
              <a:off x="1447800" y="4708525"/>
              <a:ext cx="1147763" cy="617538"/>
              <a:chOff x="912" y="2880"/>
              <a:chExt cx="723" cy="389"/>
            </a:xfrm>
          </p:grpSpPr>
          <p:grpSp>
            <p:nvGrpSpPr>
              <p:cNvPr id="460" name="Google Shape;460;p21"/>
              <p:cNvGrpSpPr/>
              <p:nvPr/>
            </p:nvGrpSpPr>
            <p:grpSpPr>
              <a:xfrm>
                <a:off x="1248" y="2880"/>
                <a:ext cx="387" cy="389"/>
                <a:chOff x="755" y="1461"/>
                <a:chExt cx="446" cy="434"/>
              </a:xfrm>
            </p:grpSpPr>
            <p:sp>
              <p:nvSpPr>
                <p:cNvPr id="461" name="Google Shape;461;p21"/>
                <p:cNvSpPr/>
                <p:nvPr/>
              </p:nvSpPr>
              <p:spPr>
                <a:xfrm>
                  <a:off x="793" y="1500"/>
                  <a:ext cx="371" cy="356"/>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q</a:t>
                  </a:r>
                  <a:r>
                    <a:rPr lang="en-US" sz="2000" baseline="-25000">
                      <a:solidFill>
                        <a:schemeClr val="dk1"/>
                      </a:solidFill>
                      <a:latin typeface="Times New Roman"/>
                      <a:ea typeface="Times New Roman"/>
                      <a:cs typeface="Times New Roman"/>
                      <a:sym typeface="Times New Roman"/>
                    </a:rPr>
                    <a:t>0</a:t>
                  </a:r>
                  <a:endParaRPr/>
                </a:p>
              </p:txBody>
            </p:sp>
            <p:sp>
              <p:nvSpPr>
                <p:cNvPr id="457" name="Google Shape;457;p21"/>
                <p:cNvSpPr/>
                <p:nvPr/>
              </p:nvSpPr>
              <p:spPr>
                <a:xfrm>
                  <a:off x="755" y="1461"/>
                  <a:ext cx="446" cy="434"/>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p:txBody>
            </p:sp>
          </p:grpSp>
          <p:cxnSp>
            <p:nvCxnSpPr>
              <p:cNvPr id="462" name="Google Shape;462;p21"/>
              <p:cNvCxnSpPr/>
              <p:nvPr/>
            </p:nvCxnSpPr>
            <p:spPr>
              <a:xfrm>
                <a:off x="912" y="3072"/>
                <a:ext cx="322" cy="0"/>
              </a:xfrm>
              <a:prstGeom prst="straightConnector1">
                <a:avLst/>
              </a:prstGeom>
              <a:noFill/>
              <a:ln w="9525" cap="flat" cmpd="sng">
                <a:solidFill>
                  <a:schemeClr val="dk1"/>
                </a:solidFill>
                <a:prstDash val="solid"/>
                <a:round/>
                <a:headEnd type="none" w="med" len="med"/>
                <a:tailEnd type="triangle" w="med" len="med"/>
              </a:ln>
            </p:spPr>
          </p:cxnSp>
        </p:grpSp>
      </p:grpSp>
      <p:grpSp>
        <p:nvGrpSpPr>
          <p:cNvPr id="463" name="Google Shape;463;p21"/>
          <p:cNvGrpSpPr/>
          <p:nvPr/>
        </p:nvGrpSpPr>
        <p:grpSpPr>
          <a:xfrm>
            <a:off x="5029200" y="1279526"/>
            <a:ext cx="2599318" cy="1152000"/>
            <a:chOff x="3552" y="720"/>
            <a:chExt cx="1635" cy="773"/>
          </a:xfrm>
        </p:grpSpPr>
        <p:sp>
          <p:nvSpPr>
            <p:cNvPr id="464" name="Google Shape;464;p21"/>
            <p:cNvSpPr/>
            <p:nvPr/>
          </p:nvSpPr>
          <p:spPr>
            <a:xfrm>
              <a:off x="4800" y="1104"/>
              <a:ext cx="387" cy="389"/>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q</a:t>
              </a:r>
              <a:r>
                <a:rPr lang="en-US" sz="2000" baseline="-25000">
                  <a:solidFill>
                    <a:schemeClr val="dk1"/>
                  </a:solidFill>
                  <a:latin typeface="Times New Roman"/>
                  <a:ea typeface="Times New Roman"/>
                  <a:cs typeface="Times New Roman"/>
                  <a:sym typeface="Times New Roman"/>
                </a:rPr>
                <a:t>1</a:t>
              </a:r>
              <a:endParaRPr/>
            </a:p>
          </p:txBody>
        </p:sp>
        <p:cxnSp>
          <p:nvCxnSpPr>
            <p:cNvPr id="465" name="Google Shape;465;p21"/>
            <p:cNvCxnSpPr/>
            <p:nvPr/>
          </p:nvCxnSpPr>
          <p:spPr>
            <a:xfrm>
              <a:off x="4272" y="1296"/>
              <a:ext cx="528" cy="0"/>
            </a:xfrm>
            <a:prstGeom prst="straightConnector1">
              <a:avLst/>
            </a:prstGeom>
            <a:noFill/>
            <a:ln w="9525" cap="flat" cmpd="sng">
              <a:solidFill>
                <a:schemeClr val="dk1"/>
              </a:solidFill>
              <a:prstDash val="solid"/>
              <a:round/>
              <a:headEnd type="none" w="med" len="med"/>
              <a:tailEnd type="triangle" w="med" len="med"/>
            </a:ln>
          </p:spPr>
        </p:cxnSp>
        <p:grpSp>
          <p:nvGrpSpPr>
            <p:cNvPr id="466" name="Google Shape;466;p21"/>
            <p:cNvGrpSpPr/>
            <p:nvPr/>
          </p:nvGrpSpPr>
          <p:grpSpPr>
            <a:xfrm>
              <a:off x="3552" y="1104"/>
              <a:ext cx="723" cy="389"/>
              <a:chOff x="912" y="2880"/>
              <a:chExt cx="723" cy="389"/>
            </a:xfrm>
          </p:grpSpPr>
          <p:grpSp>
            <p:nvGrpSpPr>
              <p:cNvPr id="467" name="Google Shape;467;p21"/>
              <p:cNvGrpSpPr/>
              <p:nvPr/>
            </p:nvGrpSpPr>
            <p:grpSpPr>
              <a:xfrm>
                <a:off x="1248" y="2880"/>
                <a:ext cx="387" cy="389"/>
                <a:chOff x="755" y="1461"/>
                <a:chExt cx="446" cy="434"/>
              </a:xfrm>
            </p:grpSpPr>
            <p:sp>
              <p:nvSpPr>
                <p:cNvPr id="468" name="Google Shape;468;p21"/>
                <p:cNvSpPr/>
                <p:nvPr/>
              </p:nvSpPr>
              <p:spPr>
                <a:xfrm>
                  <a:off x="793" y="1500"/>
                  <a:ext cx="371" cy="356"/>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q</a:t>
                  </a:r>
                  <a:r>
                    <a:rPr lang="en-US" sz="2000" baseline="-25000">
                      <a:solidFill>
                        <a:schemeClr val="dk1"/>
                      </a:solidFill>
                      <a:latin typeface="Times New Roman"/>
                      <a:ea typeface="Times New Roman"/>
                      <a:cs typeface="Times New Roman"/>
                      <a:sym typeface="Times New Roman"/>
                    </a:rPr>
                    <a:t>0</a:t>
                  </a:r>
                  <a:endParaRPr/>
                </a:p>
              </p:txBody>
            </p:sp>
            <p:sp>
              <p:nvSpPr>
                <p:cNvPr id="469" name="Google Shape;469;p21"/>
                <p:cNvSpPr/>
                <p:nvPr/>
              </p:nvSpPr>
              <p:spPr>
                <a:xfrm>
                  <a:off x="755" y="1461"/>
                  <a:ext cx="446" cy="434"/>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p:txBody>
            </p:sp>
          </p:grpSp>
          <p:cxnSp>
            <p:nvCxnSpPr>
              <p:cNvPr id="470" name="Google Shape;470;p21"/>
              <p:cNvCxnSpPr/>
              <p:nvPr/>
            </p:nvCxnSpPr>
            <p:spPr>
              <a:xfrm>
                <a:off x="912" y="3072"/>
                <a:ext cx="322" cy="0"/>
              </a:xfrm>
              <a:prstGeom prst="straightConnector1">
                <a:avLst/>
              </a:prstGeom>
              <a:noFill/>
              <a:ln w="9525" cap="flat" cmpd="sng">
                <a:solidFill>
                  <a:schemeClr val="dk1"/>
                </a:solidFill>
                <a:prstDash val="solid"/>
                <a:round/>
                <a:headEnd type="none" w="med" len="med"/>
                <a:tailEnd type="triangle" w="med" len="med"/>
              </a:ln>
            </p:spPr>
          </p:cxnSp>
        </p:grpSp>
        <p:cxnSp>
          <p:nvCxnSpPr>
            <p:cNvPr id="471" name="Google Shape;471;p21"/>
            <p:cNvCxnSpPr/>
            <p:nvPr/>
          </p:nvCxnSpPr>
          <p:spPr>
            <a:xfrm rot="-5400000" flipH="1">
              <a:off x="4984" y="1016"/>
              <a:ext cx="1" cy="273"/>
            </a:xfrm>
            <a:prstGeom prst="curvedConnector3">
              <a:avLst>
                <a:gd name="adj1" fmla="val -128993270"/>
              </a:avLst>
            </a:prstGeom>
            <a:noFill/>
            <a:ln w="9525" cap="flat" cmpd="sng">
              <a:solidFill>
                <a:schemeClr val="dk1"/>
              </a:solidFill>
              <a:prstDash val="solid"/>
              <a:round/>
              <a:headEnd type="none" w="med" len="med"/>
              <a:tailEnd type="triangle" w="med" len="med"/>
            </a:ln>
          </p:spPr>
        </p:cxnSp>
        <p:sp>
          <p:nvSpPr>
            <p:cNvPr id="472" name="Google Shape;472;p21"/>
            <p:cNvSpPr txBox="1"/>
            <p:nvPr/>
          </p:nvSpPr>
          <p:spPr>
            <a:xfrm>
              <a:off x="4848" y="720"/>
              <a:ext cx="320"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0/1</a:t>
              </a:r>
              <a:endParaRPr/>
            </a:p>
          </p:txBody>
        </p:sp>
        <p:sp>
          <p:nvSpPr>
            <p:cNvPr id="473" name="Google Shape;473;p21"/>
            <p:cNvSpPr txBox="1"/>
            <p:nvPr/>
          </p:nvSpPr>
          <p:spPr>
            <a:xfrm>
              <a:off x="4368" y="1056"/>
              <a:ext cx="320"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0/1</a:t>
              </a:r>
              <a:endParaRPr/>
            </a:p>
          </p:txBody>
        </p:sp>
      </p:grpSp>
      <p:grpSp>
        <p:nvGrpSpPr>
          <p:cNvPr id="474" name="Google Shape;474;p21"/>
          <p:cNvGrpSpPr/>
          <p:nvPr/>
        </p:nvGrpSpPr>
        <p:grpSpPr>
          <a:xfrm>
            <a:off x="5029200" y="4022726"/>
            <a:ext cx="2675628" cy="1152000"/>
            <a:chOff x="3552" y="2304"/>
            <a:chExt cx="1683" cy="773"/>
          </a:xfrm>
        </p:grpSpPr>
        <p:sp>
          <p:nvSpPr>
            <p:cNvPr id="475" name="Google Shape;475;p21"/>
            <p:cNvSpPr txBox="1"/>
            <p:nvPr/>
          </p:nvSpPr>
          <p:spPr>
            <a:xfrm>
              <a:off x="4368" y="2640"/>
              <a:ext cx="336"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0/1</a:t>
              </a:r>
              <a:endParaRPr/>
            </a:p>
          </p:txBody>
        </p:sp>
        <p:sp>
          <p:nvSpPr>
            <p:cNvPr id="476" name="Google Shape;476;p21"/>
            <p:cNvSpPr/>
            <p:nvPr/>
          </p:nvSpPr>
          <p:spPr>
            <a:xfrm>
              <a:off x="3888" y="2688"/>
              <a:ext cx="387" cy="389"/>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q</a:t>
              </a:r>
              <a:r>
                <a:rPr lang="en-US" sz="2000" baseline="-25000">
                  <a:solidFill>
                    <a:schemeClr val="dk1"/>
                  </a:solidFill>
                  <a:latin typeface="Times New Roman"/>
                  <a:ea typeface="Times New Roman"/>
                  <a:cs typeface="Times New Roman"/>
                  <a:sym typeface="Times New Roman"/>
                </a:rPr>
                <a:t>0</a:t>
              </a:r>
              <a:endParaRPr/>
            </a:p>
          </p:txBody>
        </p:sp>
        <p:cxnSp>
          <p:nvCxnSpPr>
            <p:cNvPr id="477" name="Google Shape;477;p21"/>
            <p:cNvCxnSpPr/>
            <p:nvPr/>
          </p:nvCxnSpPr>
          <p:spPr>
            <a:xfrm>
              <a:off x="3552" y="2880"/>
              <a:ext cx="322" cy="0"/>
            </a:xfrm>
            <a:prstGeom prst="straightConnector1">
              <a:avLst/>
            </a:prstGeom>
            <a:noFill/>
            <a:ln w="9525" cap="flat" cmpd="sng">
              <a:solidFill>
                <a:schemeClr val="dk1"/>
              </a:solidFill>
              <a:prstDash val="solid"/>
              <a:round/>
              <a:headEnd type="none" w="med" len="med"/>
              <a:tailEnd type="triangle" w="med" len="med"/>
            </a:ln>
          </p:spPr>
        </p:cxnSp>
        <p:grpSp>
          <p:nvGrpSpPr>
            <p:cNvPr id="478" name="Google Shape;478;p21"/>
            <p:cNvGrpSpPr/>
            <p:nvPr/>
          </p:nvGrpSpPr>
          <p:grpSpPr>
            <a:xfrm>
              <a:off x="4848" y="2688"/>
              <a:ext cx="387" cy="389"/>
              <a:chOff x="755" y="1461"/>
              <a:chExt cx="446" cy="434"/>
            </a:xfrm>
          </p:grpSpPr>
          <p:sp>
            <p:nvSpPr>
              <p:cNvPr id="479" name="Google Shape;479;p21"/>
              <p:cNvSpPr/>
              <p:nvPr/>
            </p:nvSpPr>
            <p:spPr>
              <a:xfrm>
                <a:off x="793" y="1500"/>
                <a:ext cx="371" cy="356"/>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q</a:t>
                </a:r>
                <a:r>
                  <a:rPr lang="en-US" sz="2000" baseline="-25000">
                    <a:solidFill>
                      <a:schemeClr val="dk1"/>
                    </a:solidFill>
                    <a:latin typeface="Times New Roman"/>
                    <a:ea typeface="Times New Roman"/>
                    <a:cs typeface="Times New Roman"/>
                    <a:sym typeface="Times New Roman"/>
                  </a:rPr>
                  <a:t>1</a:t>
                </a:r>
                <a:endParaRPr/>
              </a:p>
            </p:txBody>
          </p:sp>
          <p:sp>
            <p:nvSpPr>
              <p:cNvPr id="480" name="Google Shape;480;p21"/>
              <p:cNvSpPr/>
              <p:nvPr/>
            </p:nvSpPr>
            <p:spPr>
              <a:xfrm>
                <a:off x="755" y="1461"/>
                <a:ext cx="446" cy="434"/>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p:txBody>
          </p:sp>
        </p:grpSp>
        <p:cxnSp>
          <p:nvCxnSpPr>
            <p:cNvPr id="481" name="Google Shape;481;p21"/>
            <p:cNvCxnSpPr/>
            <p:nvPr/>
          </p:nvCxnSpPr>
          <p:spPr>
            <a:xfrm rot="-5400000" flipH="1">
              <a:off x="5032" y="2600"/>
              <a:ext cx="1" cy="273"/>
            </a:xfrm>
            <a:prstGeom prst="curvedConnector3">
              <a:avLst>
                <a:gd name="adj1" fmla="val -90494497"/>
              </a:avLst>
            </a:prstGeom>
            <a:noFill/>
            <a:ln w="9525" cap="flat" cmpd="sng">
              <a:solidFill>
                <a:schemeClr val="dk1"/>
              </a:solidFill>
              <a:prstDash val="solid"/>
              <a:round/>
              <a:headEnd type="none" w="med" len="med"/>
              <a:tailEnd type="triangle" w="med" len="med"/>
            </a:ln>
          </p:spPr>
        </p:cxnSp>
        <p:sp>
          <p:nvSpPr>
            <p:cNvPr id="482" name="Google Shape;482;p21"/>
            <p:cNvSpPr txBox="1"/>
            <p:nvPr/>
          </p:nvSpPr>
          <p:spPr>
            <a:xfrm>
              <a:off x="4896" y="2304"/>
              <a:ext cx="320"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0/1</a:t>
              </a:r>
              <a:endParaRPr/>
            </a:p>
          </p:txBody>
        </p:sp>
        <p:cxnSp>
          <p:nvCxnSpPr>
            <p:cNvPr id="483" name="Google Shape;483;p21"/>
            <p:cNvCxnSpPr/>
            <p:nvPr/>
          </p:nvCxnSpPr>
          <p:spPr>
            <a:xfrm>
              <a:off x="4272" y="2880"/>
              <a:ext cx="576" cy="0"/>
            </a:xfrm>
            <a:prstGeom prst="straightConnector1">
              <a:avLst/>
            </a:prstGeom>
            <a:noFill/>
            <a:ln w="9525" cap="flat" cmpd="sng">
              <a:solidFill>
                <a:schemeClr val="dk1"/>
              </a:solidFill>
              <a:prstDash val="solid"/>
              <a:round/>
              <a:headEnd type="none" w="med" len="med"/>
              <a:tailEnd type="triangle" w="med" len="med"/>
            </a:ln>
          </p:spPr>
        </p:cxn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22"/>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489" name="Google Shape;489;p22"/>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Example of DFA</a:t>
            </a:r>
            <a:endParaRPr sz="2563">
              <a:solidFill>
                <a:schemeClr val="dk1"/>
              </a:solidFill>
              <a:latin typeface="Arial"/>
              <a:ea typeface="Arial"/>
              <a:cs typeface="Arial"/>
              <a:sym typeface="Arial"/>
            </a:endParaRPr>
          </a:p>
        </p:txBody>
      </p:sp>
      <p:sp>
        <p:nvSpPr>
          <p:cNvPr id="490" name="Google Shape;490;p22"/>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491" name="Google Shape;491;p22"/>
          <p:cNvGrpSpPr/>
          <p:nvPr/>
        </p:nvGrpSpPr>
        <p:grpSpPr>
          <a:xfrm>
            <a:off x="0" y="512978"/>
            <a:ext cx="12105503" cy="5979173"/>
            <a:chOff x="127862" y="1268442"/>
            <a:chExt cx="9296400" cy="846250"/>
          </a:xfrm>
        </p:grpSpPr>
        <p:sp>
          <p:nvSpPr>
            <p:cNvPr id="492" name="Google Shape;492;p22"/>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493" name="Google Shape;493;p22"/>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grpSp>
        <p:nvGrpSpPr>
          <p:cNvPr id="494" name="Google Shape;494;p22"/>
          <p:cNvGrpSpPr/>
          <p:nvPr/>
        </p:nvGrpSpPr>
        <p:grpSpPr>
          <a:xfrm>
            <a:off x="976417" y="968420"/>
            <a:ext cx="7852790" cy="5387410"/>
            <a:chOff x="601663" y="495300"/>
            <a:chExt cx="7333504" cy="5991862"/>
          </a:xfrm>
        </p:grpSpPr>
        <p:sp>
          <p:nvSpPr>
            <p:cNvPr id="495" name="Google Shape;495;p22"/>
            <p:cNvSpPr/>
            <p:nvPr/>
          </p:nvSpPr>
          <p:spPr>
            <a:xfrm>
              <a:off x="601663" y="1219200"/>
              <a:ext cx="698500" cy="1588"/>
            </a:xfrm>
            <a:custGeom>
              <a:avLst/>
              <a:gdLst/>
              <a:ahLst/>
              <a:cxnLst/>
              <a:rect l="l" t="t" r="r" b="b"/>
              <a:pathLst>
                <a:path w="1941" h="1" extrusionOk="0">
                  <a:moveTo>
                    <a:pt x="0" y="0"/>
                  </a:moveTo>
                  <a:lnTo>
                    <a:pt x="1940" y="0"/>
                  </a:lnTo>
                </a:path>
              </a:pathLst>
            </a:custGeom>
            <a:noFill/>
            <a:ln w="9525" cap="flat" cmpd="sng">
              <a:solidFill>
                <a:schemeClr val="dk1"/>
              </a:solidFill>
              <a:prstDash val="solid"/>
              <a:miter lim="800000"/>
              <a:headEnd type="none" w="med" len="med"/>
              <a:tailEnd type="triangl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6" name="Google Shape;496;p22"/>
            <p:cNvSpPr/>
            <p:nvPr/>
          </p:nvSpPr>
          <p:spPr>
            <a:xfrm>
              <a:off x="1752600" y="685800"/>
              <a:ext cx="1003300" cy="99060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p:txBody>
        </p:sp>
        <p:grpSp>
          <p:nvGrpSpPr>
            <p:cNvPr id="497" name="Google Shape;497;p22"/>
            <p:cNvGrpSpPr/>
            <p:nvPr/>
          </p:nvGrpSpPr>
          <p:grpSpPr>
            <a:xfrm>
              <a:off x="2747405" y="763600"/>
              <a:ext cx="1749983" cy="876275"/>
              <a:chOff x="3011" y="1025"/>
              <a:chExt cx="1102" cy="552"/>
            </a:xfrm>
          </p:grpSpPr>
          <p:sp>
            <p:nvSpPr>
              <p:cNvPr id="498" name="Google Shape;498;p22"/>
              <p:cNvSpPr/>
              <p:nvPr/>
            </p:nvSpPr>
            <p:spPr>
              <a:xfrm rot="5700000">
                <a:off x="3115" y="969"/>
                <a:ext cx="496" cy="664"/>
              </a:xfrm>
              <a:custGeom>
                <a:avLst/>
                <a:gdLst/>
                <a:ahLst/>
                <a:cxnLst/>
                <a:rect l="l" t="t" r="r" b="b"/>
                <a:pathLst>
                  <a:path w="21600" h="21600" extrusionOk="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9" name="Google Shape;499;p22"/>
              <p:cNvSpPr txBox="1"/>
              <p:nvPr/>
            </p:nvSpPr>
            <p:spPr>
              <a:xfrm>
                <a:off x="3687" y="1153"/>
                <a:ext cx="426" cy="315"/>
              </a:xfrm>
              <a:prstGeom prst="rect">
                <a:avLst/>
              </a:prstGeom>
              <a:noFill/>
              <a:ln w="9525" cap="flat" cmpd="sng">
                <a:solidFill>
                  <a:srgbClr val="000000"/>
                </a:solidFill>
                <a:prstDash val="solid"/>
                <a:round/>
                <a:headEnd type="none" w="sm" len="sm"/>
                <a:tailEnd type="none" w="sm" len="sm"/>
              </a:ln>
            </p:spPr>
            <p:txBody>
              <a:bodyPr spcFirstLastPara="1" wrap="square" lIns="90000" tIns="46800" rIns="90000" bIns="46800" anchor="t" anchorCtr="0">
                <a:spAutoFit/>
              </a:bodyPr>
              <a:lstStyle/>
              <a:p>
                <a:pPr marL="0" marR="0" lvl="0" indent="0" algn="ctr" rtl="0">
                  <a:lnSpc>
                    <a:spcPct val="93000"/>
                  </a:lnSpc>
                  <a:spcBef>
                    <a:spcPts val="0"/>
                  </a:spcBef>
                  <a:spcAft>
                    <a:spcPts val="0"/>
                  </a:spcAft>
                  <a:buClr>
                    <a:schemeClr val="dk1"/>
                  </a:buClr>
                  <a:buSzPts val="2800"/>
                  <a:buFont typeface="Arial"/>
                  <a:buNone/>
                </a:pPr>
                <a:r>
                  <a:rPr lang="en-US" sz="2800" b="1">
                    <a:solidFill>
                      <a:schemeClr val="dk1"/>
                    </a:solidFill>
                    <a:latin typeface="Arial"/>
                    <a:ea typeface="Arial"/>
                    <a:cs typeface="Arial"/>
                    <a:sym typeface="Arial"/>
                  </a:rPr>
                  <a:t>0,1</a:t>
                </a:r>
                <a:endParaRPr/>
              </a:p>
            </p:txBody>
          </p:sp>
        </p:grpSp>
        <p:sp>
          <p:nvSpPr>
            <p:cNvPr id="500" name="Google Shape;500;p22"/>
            <p:cNvSpPr txBox="1"/>
            <p:nvPr/>
          </p:nvSpPr>
          <p:spPr>
            <a:xfrm>
              <a:off x="1982788" y="827088"/>
              <a:ext cx="533400" cy="495300"/>
            </a:xfrm>
            <a:prstGeom prst="rect">
              <a:avLst/>
            </a:prstGeom>
            <a:noFill/>
            <a:ln w="9525" cap="flat" cmpd="sng">
              <a:solidFill>
                <a:srgbClr val="000000"/>
              </a:solidFill>
              <a:prstDash val="solid"/>
              <a:round/>
              <a:headEnd type="none" w="sm" len="sm"/>
              <a:tailEnd type="none" w="sm" len="sm"/>
            </a:ln>
          </p:spPr>
          <p:txBody>
            <a:bodyPr spcFirstLastPara="1" wrap="square" lIns="90000" tIns="46800" rIns="90000" bIns="46800" anchor="t" anchorCtr="0">
              <a:spAutoFit/>
            </a:bodyPr>
            <a:lstStyle/>
            <a:p>
              <a:pPr marL="0" marR="0" lvl="0" indent="0" algn="ctr" rtl="0">
                <a:lnSpc>
                  <a:spcPct val="93000"/>
                </a:lnSpc>
                <a:spcBef>
                  <a:spcPts val="0"/>
                </a:spcBef>
                <a:spcAft>
                  <a:spcPts val="0"/>
                </a:spcAft>
                <a:buClr>
                  <a:schemeClr val="dk1"/>
                </a:buClr>
                <a:buSzPts val="2800"/>
                <a:buFont typeface="Arial"/>
                <a:buNone/>
              </a:pPr>
              <a:r>
                <a:rPr lang="en-US" sz="2800" b="1">
                  <a:solidFill>
                    <a:schemeClr val="dk1"/>
                  </a:solidFill>
                  <a:latin typeface="Arial"/>
                  <a:ea typeface="Arial"/>
                  <a:cs typeface="Arial"/>
                  <a:sym typeface="Arial"/>
                </a:rPr>
                <a:t>q</a:t>
              </a:r>
              <a:r>
                <a:rPr lang="en-US" sz="2800" b="1" baseline="-25000">
                  <a:solidFill>
                    <a:schemeClr val="dk1"/>
                  </a:solidFill>
                  <a:latin typeface="Arial"/>
                  <a:ea typeface="Arial"/>
                  <a:cs typeface="Arial"/>
                  <a:sym typeface="Arial"/>
                </a:rPr>
                <a:t>0</a:t>
              </a:r>
              <a:endParaRPr/>
            </a:p>
          </p:txBody>
        </p:sp>
        <p:sp>
          <p:nvSpPr>
            <p:cNvPr id="501" name="Google Shape;501;p22"/>
            <p:cNvSpPr/>
            <p:nvPr/>
          </p:nvSpPr>
          <p:spPr>
            <a:xfrm>
              <a:off x="1574800" y="495300"/>
              <a:ext cx="1358900" cy="137160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p:txBody>
        </p:sp>
        <p:sp>
          <p:nvSpPr>
            <p:cNvPr id="502" name="Google Shape;502;p22"/>
            <p:cNvSpPr txBox="1"/>
            <p:nvPr/>
          </p:nvSpPr>
          <p:spPr>
            <a:xfrm>
              <a:off x="1231900" y="2147888"/>
              <a:ext cx="1252538" cy="495300"/>
            </a:xfrm>
            <a:prstGeom prst="rect">
              <a:avLst/>
            </a:prstGeom>
            <a:noFill/>
            <a:ln w="9525" cap="flat" cmpd="sng">
              <a:solidFill>
                <a:srgbClr val="000000"/>
              </a:solidFill>
              <a:prstDash val="solid"/>
              <a:round/>
              <a:headEnd type="none" w="sm" len="sm"/>
              <a:tailEnd type="none" w="sm" len="sm"/>
            </a:ln>
          </p:spPr>
          <p:txBody>
            <a:bodyPr spcFirstLastPara="1" wrap="square" lIns="90000" tIns="46800" rIns="90000" bIns="46800" anchor="t" anchorCtr="0">
              <a:spAutoFit/>
            </a:bodyPr>
            <a:lstStyle/>
            <a:p>
              <a:pPr marL="0" marR="0" lvl="0" indent="0" algn="ctr" rtl="0">
                <a:lnSpc>
                  <a:spcPct val="93000"/>
                </a:lnSpc>
                <a:spcBef>
                  <a:spcPts val="0"/>
                </a:spcBef>
                <a:spcAft>
                  <a:spcPts val="0"/>
                </a:spcAft>
                <a:buClr>
                  <a:schemeClr val="dk1"/>
                </a:buClr>
                <a:buSzPts val="2800"/>
                <a:buFont typeface="Arial"/>
                <a:buNone/>
              </a:pPr>
              <a:r>
                <a:rPr lang="en-US" sz="2800" b="1">
                  <a:solidFill>
                    <a:schemeClr val="dk1"/>
                  </a:solidFill>
                  <a:latin typeface="Arial"/>
                  <a:ea typeface="Arial"/>
                  <a:cs typeface="Arial"/>
                  <a:sym typeface="Arial"/>
                </a:rPr>
                <a:t>L(M) =</a:t>
              </a:r>
              <a:endParaRPr/>
            </a:p>
          </p:txBody>
        </p:sp>
        <p:sp>
          <p:nvSpPr>
            <p:cNvPr id="503" name="Google Shape;503;p22"/>
            <p:cNvSpPr txBox="1"/>
            <p:nvPr/>
          </p:nvSpPr>
          <p:spPr>
            <a:xfrm>
              <a:off x="2416175" y="2135188"/>
              <a:ext cx="1092200" cy="500062"/>
            </a:xfrm>
            <a:prstGeom prst="rect">
              <a:avLst/>
            </a:prstGeom>
            <a:noFill/>
            <a:ln w="9525" cap="flat" cmpd="sng">
              <a:solidFill>
                <a:srgbClr val="000000"/>
              </a:solidFill>
              <a:prstDash val="solid"/>
              <a:round/>
              <a:headEnd type="none" w="sm" len="sm"/>
              <a:tailEnd type="none" w="sm" len="sm"/>
            </a:ln>
          </p:spPr>
          <p:txBody>
            <a:bodyPr spcFirstLastPara="1" wrap="square" lIns="90000" tIns="46800" rIns="90000" bIns="46800" anchor="t" anchorCtr="0">
              <a:spAutoFit/>
            </a:bodyPr>
            <a:lstStyle/>
            <a:p>
              <a:pPr marL="0" marR="0" lvl="0" indent="0" algn="ctr" rtl="0">
                <a:lnSpc>
                  <a:spcPct val="93000"/>
                </a:lnSpc>
                <a:spcBef>
                  <a:spcPts val="0"/>
                </a:spcBef>
                <a:spcAft>
                  <a:spcPts val="0"/>
                </a:spcAft>
                <a:buClr>
                  <a:schemeClr val="dk1"/>
                </a:buClr>
                <a:buSzPts val="2800"/>
                <a:buFont typeface="Arial"/>
                <a:buNone/>
              </a:pPr>
              <a:r>
                <a:rPr lang="en-US" sz="2800" b="1">
                  <a:solidFill>
                    <a:schemeClr val="dk1"/>
                  </a:solidFill>
                  <a:latin typeface="Arial"/>
                  <a:ea typeface="Arial"/>
                  <a:cs typeface="Arial"/>
                  <a:sym typeface="Arial"/>
                </a:rPr>
                <a:t>{0,1}*</a:t>
              </a:r>
              <a:endParaRPr/>
            </a:p>
          </p:txBody>
        </p:sp>
        <p:sp>
          <p:nvSpPr>
            <p:cNvPr id="504" name="Google Shape;504;p22"/>
            <p:cNvSpPr/>
            <p:nvPr/>
          </p:nvSpPr>
          <p:spPr>
            <a:xfrm>
              <a:off x="1858963" y="4525963"/>
              <a:ext cx="1003300" cy="99060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p:txBody>
        </p:sp>
        <p:sp>
          <p:nvSpPr>
            <p:cNvPr id="505" name="Google Shape;505;p22"/>
            <p:cNvSpPr/>
            <p:nvPr/>
          </p:nvSpPr>
          <p:spPr>
            <a:xfrm>
              <a:off x="1681163" y="4335463"/>
              <a:ext cx="1358900" cy="137160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p:txBody>
        </p:sp>
        <p:sp>
          <p:nvSpPr>
            <p:cNvPr id="506" name="Google Shape;506;p22"/>
            <p:cNvSpPr/>
            <p:nvPr/>
          </p:nvSpPr>
          <p:spPr>
            <a:xfrm>
              <a:off x="4640263" y="4525963"/>
              <a:ext cx="1003300" cy="99060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p:txBody>
        </p:sp>
        <p:sp>
          <p:nvSpPr>
            <p:cNvPr id="507" name="Google Shape;507;p22"/>
            <p:cNvSpPr txBox="1"/>
            <p:nvPr/>
          </p:nvSpPr>
          <p:spPr>
            <a:xfrm>
              <a:off x="2076450" y="4692650"/>
              <a:ext cx="533400" cy="495300"/>
            </a:xfrm>
            <a:prstGeom prst="rect">
              <a:avLst/>
            </a:prstGeom>
            <a:noFill/>
            <a:ln w="9525" cap="flat" cmpd="sng">
              <a:solidFill>
                <a:srgbClr val="000000"/>
              </a:solidFill>
              <a:prstDash val="solid"/>
              <a:round/>
              <a:headEnd type="none" w="sm" len="sm"/>
              <a:tailEnd type="none" w="sm" len="sm"/>
            </a:ln>
          </p:spPr>
          <p:txBody>
            <a:bodyPr spcFirstLastPara="1" wrap="square" lIns="90000" tIns="46800" rIns="90000" bIns="46800" anchor="t" anchorCtr="0">
              <a:spAutoFit/>
            </a:bodyPr>
            <a:lstStyle/>
            <a:p>
              <a:pPr marL="0" marR="0" lvl="0" indent="0" algn="ctr" rtl="0">
                <a:lnSpc>
                  <a:spcPct val="93000"/>
                </a:lnSpc>
                <a:spcBef>
                  <a:spcPts val="0"/>
                </a:spcBef>
                <a:spcAft>
                  <a:spcPts val="0"/>
                </a:spcAft>
                <a:buClr>
                  <a:schemeClr val="dk1"/>
                </a:buClr>
                <a:buSzPts val="2800"/>
                <a:buFont typeface="Arial"/>
                <a:buNone/>
              </a:pPr>
              <a:r>
                <a:rPr lang="en-US" sz="2800" b="1">
                  <a:solidFill>
                    <a:schemeClr val="dk1"/>
                  </a:solidFill>
                  <a:latin typeface="Arial"/>
                  <a:ea typeface="Arial"/>
                  <a:cs typeface="Arial"/>
                  <a:sym typeface="Arial"/>
                </a:rPr>
                <a:t>q</a:t>
              </a:r>
              <a:r>
                <a:rPr lang="en-US" sz="2800" b="1" baseline="-25000">
                  <a:solidFill>
                    <a:schemeClr val="dk1"/>
                  </a:solidFill>
                  <a:latin typeface="Arial"/>
                  <a:ea typeface="Arial"/>
                  <a:cs typeface="Arial"/>
                  <a:sym typeface="Arial"/>
                </a:rPr>
                <a:t>0</a:t>
              </a:r>
              <a:endParaRPr/>
            </a:p>
          </p:txBody>
        </p:sp>
        <p:sp>
          <p:nvSpPr>
            <p:cNvPr id="508" name="Google Shape;508;p22"/>
            <p:cNvSpPr txBox="1"/>
            <p:nvPr/>
          </p:nvSpPr>
          <p:spPr>
            <a:xfrm>
              <a:off x="4870450" y="4718050"/>
              <a:ext cx="533400" cy="495300"/>
            </a:xfrm>
            <a:prstGeom prst="rect">
              <a:avLst/>
            </a:prstGeom>
            <a:noFill/>
            <a:ln w="9525" cap="flat" cmpd="sng">
              <a:solidFill>
                <a:srgbClr val="000000"/>
              </a:solidFill>
              <a:prstDash val="solid"/>
              <a:round/>
              <a:headEnd type="none" w="sm" len="sm"/>
              <a:tailEnd type="none" w="sm" len="sm"/>
            </a:ln>
          </p:spPr>
          <p:txBody>
            <a:bodyPr spcFirstLastPara="1" wrap="square" lIns="90000" tIns="46800" rIns="90000" bIns="46800" anchor="t" anchorCtr="0">
              <a:spAutoFit/>
            </a:bodyPr>
            <a:lstStyle/>
            <a:p>
              <a:pPr marL="0" marR="0" lvl="0" indent="0" algn="ctr" rtl="0">
                <a:lnSpc>
                  <a:spcPct val="93000"/>
                </a:lnSpc>
                <a:spcBef>
                  <a:spcPts val="0"/>
                </a:spcBef>
                <a:spcAft>
                  <a:spcPts val="0"/>
                </a:spcAft>
                <a:buClr>
                  <a:schemeClr val="dk1"/>
                </a:buClr>
                <a:buSzPts val="2800"/>
                <a:buFont typeface="Arial"/>
                <a:buNone/>
              </a:pPr>
              <a:r>
                <a:rPr lang="en-US" sz="2800" b="1">
                  <a:solidFill>
                    <a:schemeClr val="dk1"/>
                  </a:solidFill>
                  <a:latin typeface="Arial"/>
                  <a:ea typeface="Arial"/>
                  <a:cs typeface="Arial"/>
                  <a:sym typeface="Arial"/>
                </a:rPr>
                <a:t>q</a:t>
              </a:r>
              <a:r>
                <a:rPr lang="en-US" sz="2800" b="1" baseline="-25000">
                  <a:solidFill>
                    <a:schemeClr val="dk1"/>
                  </a:solidFill>
                  <a:latin typeface="Arial"/>
                  <a:ea typeface="Arial"/>
                  <a:cs typeface="Arial"/>
                  <a:sym typeface="Arial"/>
                </a:rPr>
                <a:t>1</a:t>
              </a:r>
              <a:endParaRPr/>
            </a:p>
          </p:txBody>
        </p:sp>
        <p:cxnSp>
          <p:nvCxnSpPr>
            <p:cNvPr id="509" name="Google Shape;509;p22"/>
            <p:cNvCxnSpPr/>
            <p:nvPr/>
          </p:nvCxnSpPr>
          <p:spPr>
            <a:xfrm flipH="1">
              <a:off x="3190875" y="4843463"/>
              <a:ext cx="1260475" cy="1587"/>
            </a:xfrm>
            <a:prstGeom prst="straightConnector1">
              <a:avLst/>
            </a:prstGeom>
            <a:noFill/>
            <a:ln w="9525" cap="flat" cmpd="sng">
              <a:solidFill>
                <a:schemeClr val="dk1"/>
              </a:solidFill>
              <a:prstDash val="solid"/>
              <a:miter lim="800000"/>
              <a:headEnd type="none" w="med" len="med"/>
              <a:tailEnd type="triangle" w="med" len="med"/>
            </a:ln>
          </p:spPr>
        </p:cxnSp>
        <p:cxnSp>
          <p:nvCxnSpPr>
            <p:cNvPr id="510" name="Google Shape;510;p22"/>
            <p:cNvCxnSpPr/>
            <p:nvPr/>
          </p:nvCxnSpPr>
          <p:spPr>
            <a:xfrm flipH="1">
              <a:off x="3216275" y="5148263"/>
              <a:ext cx="1260475" cy="1587"/>
            </a:xfrm>
            <a:prstGeom prst="straightConnector1">
              <a:avLst/>
            </a:prstGeom>
            <a:noFill/>
            <a:ln w="9525" cap="flat" cmpd="sng">
              <a:solidFill>
                <a:schemeClr val="dk1"/>
              </a:solidFill>
              <a:prstDash val="solid"/>
              <a:miter lim="800000"/>
              <a:headEnd type="triangle" w="med" len="med"/>
              <a:tailEnd type="none" w="med" len="med"/>
            </a:ln>
          </p:spPr>
        </p:cxnSp>
        <p:sp>
          <p:nvSpPr>
            <p:cNvPr id="511" name="Google Shape;511;p22"/>
            <p:cNvSpPr/>
            <p:nvPr/>
          </p:nvSpPr>
          <p:spPr>
            <a:xfrm>
              <a:off x="1973263" y="3522663"/>
              <a:ext cx="787400" cy="1054100"/>
            </a:xfrm>
            <a:custGeom>
              <a:avLst/>
              <a:gdLst/>
              <a:ahLst/>
              <a:cxnLst/>
              <a:rect l="l" t="t" r="r" b="b"/>
              <a:pathLst>
                <a:path w="21600" h="21600" extrusionOk="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2" name="Google Shape;512;p22"/>
            <p:cNvSpPr txBox="1"/>
            <p:nvPr/>
          </p:nvSpPr>
          <p:spPr>
            <a:xfrm>
              <a:off x="2165350" y="2990850"/>
              <a:ext cx="379413" cy="500063"/>
            </a:xfrm>
            <a:prstGeom prst="rect">
              <a:avLst/>
            </a:prstGeom>
            <a:noFill/>
            <a:ln w="9525" cap="flat" cmpd="sng">
              <a:solidFill>
                <a:srgbClr val="000000"/>
              </a:solidFill>
              <a:prstDash val="solid"/>
              <a:round/>
              <a:headEnd type="none" w="sm" len="sm"/>
              <a:tailEnd type="none" w="sm" len="sm"/>
            </a:ln>
          </p:spPr>
          <p:txBody>
            <a:bodyPr spcFirstLastPara="1" wrap="square" lIns="90000" tIns="46800" rIns="90000" bIns="46800" anchor="t" anchorCtr="0">
              <a:spAutoFit/>
            </a:bodyPr>
            <a:lstStyle/>
            <a:p>
              <a:pPr marL="0" marR="0" lvl="0" indent="0" algn="ctr" rtl="0">
                <a:lnSpc>
                  <a:spcPct val="93000"/>
                </a:lnSpc>
                <a:spcBef>
                  <a:spcPts val="0"/>
                </a:spcBef>
                <a:spcAft>
                  <a:spcPts val="0"/>
                </a:spcAft>
                <a:buClr>
                  <a:schemeClr val="dk1"/>
                </a:buClr>
                <a:buSzPts val="2800"/>
                <a:buFont typeface="Arial"/>
                <a:buNone/>
              </a:pPr>
              <a:r>
                <a:rPr lang="en-US" sz="2800" b="1">
                  <a:solidFill>
                    <a:schemeClr val="dk1"/>
                  </a:solidFill>
                  <a:latin typeface="Arial"/>
                  <a:ea typeface="Arial"/>
                  <a:cs typeface="Arial"/>
                  <a:sym typeface="Arial"/>
                </a:rPr>
                <a:t>0</a:t>
              </a:r>
              <a:endParaRPr/>
            </a:p>
          </p:txBody>
        </p:sp>
        <p:sp>
          <p:nvSpPr>
            <p:cNvPr id="513" name="Google Shape;513;p22"/>
            <p:cNvSpPr/>
            <p:nvPr/>
          </p:nvSpPr>
          <p:spPr>
            <a:xfrm>
              <a:off x="4703763" y="3497263"/>
              <a:ext cx="787400" cy="1054100"/>
            </a:xfrm>
            <a:custGeom>
              <a:avLst/>
              <a:gdLst/>
              <a:ahLst/>
              <a:cxnLst/>
              <a:rect l="l" t="t" r="r" b="b"/>
              <a:pathLst>
                <a:path w="21600" h="21600" extrusionOk="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4" name="Google Shape;514;p22"/>
            <p:cNvSpPr txBox="1"/>
            <p:nvPr/>
          </p:nvSpPr>
          <p:spPr>
            <a:xfrm>
              <a:off x="4895850" y="2965450"/>
              <a:ext cx="379413" cy="500063"/>
            </a:xfrm>
            <a:prstGeom prst="rect">
              <a:avLst/>
            </a:prstGeom>
            <a:noFill/>
            <a:ln w="9525" cap="flat" cmpd="sng">
              <a:solidFill>
                <a:srgbClr val="000000"/>
              </a:solidFill>
              <a:prstDash val="solid"/>
              <a:round/>
              <a:headEnd type="none" w="sm" len="sm"/>
              <a:tailEnd type="none" w="sm" len="sm"/>
            </a:ln>
          </p:spPr>
          <p:txBody>
            <a:bodyPr spcFirstLastPara="1" wrap="square" lIns="90000" tIns="46800" rIns="90000" bIns="46800" anchor="t" anchorCtr="0">
              <a:spAutoFit/>
            </a:bodyPr>
            <a:lstStyle/>
            <a:p>
              <a:pPr marL="0" marR="0" lvl="0" indent="0" algn="ctr" rtl="0">
                <a:lnSpc>
                  <a:spcPct val="93000"/>
                </a:lnSpc>
                <a:spcBef>
                  <a:spcPts val="0"/>
                </a:spcBef>
                <a:spcAft>
                  <a:spcPts val="0"/>
                </a:spcAft>
                <a:buClr>
                  <a:schemeClr val="dk1"/>
                </a:buClr>
                <a:buSzPts val="2800"/>
                <a:buFont typeface="Arial"/>
                <a:buNone/>
              </a:pPr>
              <a:r>
                <a:rPr lang="en-US" sz="2800" b="1">
                  <a:solidFill>
                    <a:schemeClr val="dk1"/>
                  </a:solidFill>
                  <a:latin typeface="Arial"/>
                  <a:ea typeface="Arial"/>
                  <a:cs typeface="Arial"/>
                  <a:sym typeface="Arial"/>
                </a:rPr>
                <a:t>0</a:t>
              </a:r>
              <a:endParaRPr/>
            </a:p>
          </p:txBody>
        </p:sp>
        <p:cxnSp>
          <p:nvCxnSpPr>
            <p:cNvPr id="515" name="Google Shape;515;p22"/>
            <p:cNvCxnSpPr/>
            <p:nvPr/>
          </p:nvCxnSpPr>
          <p:spPr>
            <a:xfrm>
              <a:off x="830263" y="5033963"/>
              <a:ext cx="698500" cy="1587"/>
            </a:xfrm>
            <a:prstGeom prst="straightConnector1">
              <a:avLst/>
            </a:prstGeom>
            <a:noFill/>
            <a:ln w="9525" cap="flat" cmpd="sng">
              <a:solidFill>
                <a:schemeClr val="dk1"/>
              </a:solidFill>
              <a:prstDash val="solid"/>
              <a:miter lim="800000"/>
              <a:headEnd type="none" w="med" len="med"/>
              <a:tailEnd type="triangle" w="med" len="med"/>
            </a:ln>
          </p:spPr>
        </p:cxnSp>
        <p:sp>
          <p:nvSpPr>
            <p:cNvPr id="516" name="Google Shape;516;p22"/>
            <p:cNvSpPr txBox="1"/>
            <p:nvPr/>
          </p:nvSpPr>
          <p:spPr>
            <a:xfrm>
              <a:off x="3651250" y="5175250"/>
              <a:ext cx="379413" cy="500063"/>
            </a:xfrm>
            <a:prstGeom prst="rect">
              <a:avLst/>
            </a:prstGeom>
            <a:noFill/>
            <a:ln w="9525" cap="flat" cmpd="sng">
              <a:solidFill>
                <a:srgbClr val="000000"/>
              </a:solidFill>
              <a:prstDash val="solid"/>
              <a:round/>
              <a:headEnd type="none" w="sm" len="sm"/>
              <a:tailEnd type="none" w="sm" len="sm"/>
            </a:ln>
          </p:spPr>
          <p:txBody>
            <a:bodyPr spcFirstLastPara="1" wrap="square" lIns="90000" tIns="46800" rIns="90000" bIns="46800" anchor="t" anchorCtr="0">
              <a:spAutoFit/>
            </a:bodyPr>
            <a:lstStyle/>
            <a:p>
              <a:pPr marL="0" marR="0" lvl="0" indent="0" algn="ctr" rtl="0">
                <a:lnSpc>
                  <a:spcPct val="93000"/>
                </a:lnSpc>
                <a:spcBef>
                  <a:spcPts val="0"/>
                </a:spcBef>
                <a:spcAft>
                  <a:spcPts val="0"/>
                </a:spcAft>
                <a:buClr>
                  <a:schemeClr val="dk1"/>
                </a:buClr>
                <a:buSzPts val="2800"/>
                <a:buFont typeface="Arial"/>
                <a:buNone/>
              </a:pPr>
              <a:r>
                <a:rPr lang="en-US" sz="2800" b="1">
                  <a:solidFill>
                    <a:schemeClr val="dk1"/>
                  </a:solidFill>
                  <a:latin typeface="Arial"/>
                  <a:ea typeface="Arial"/>
                  <a:cs typeface="Arial"/>
                  <a:sym typeface="Arial"/>
                </a:rPr>
                <a:t>1</a:t>
              </a:r>
              <a:endParaRPr/>
            </a:p>
          </p:txBody>
        </p:sp>
        <p:sp>
          <p:nvSpPr>
            <p:cNvPr id="517" name="Google Shape;517;p22"/>
            <p:cNvSpPr txBox="1"/>
            <p:nvPr/>
          </p:nvSpPr>
          <p:spPr>
            <a:xfrm>
              <a:off x="3638550" y="4286250"/>
              <a:ext cx="379413" cy="500063"/>
            </a:xfrm>
            <a:prstGeom prst="rect">
              <a:avLst/>
            </a:prstGeom>
            <a:noFill/>
            <a:ln w="9525" cap="flat" cmpd="sng">
              <a:solidFill>
                <a:srgbClr val="000000"/>
              </a:solidFill>
              <a:prstDash val="solid"/>
              <a:round/>
              <a:headEnd type="none" w="sm" len="sm"/>
              <a:tailEnd type="none" w="sm" len="sm"/>
            </a:ln>
          </p:spPr>
          <p:txBody>
            <a:bodyPr spcFirstLastPara="1" wrap="square" lIns="90000" tIns="46800" rIns="90000" bIns="46800" anchor="t" anchorCtr="0">
              <a:spAutoFit/>
            </a:bodyPr>
            <a:lstStyle/>
            <a:p>
              <a:pPr marL="0" marR="0" lvl="0" indent="0" algn="ctr" rtl="0">
                <a:lnSpc>
                  <a:spcPct val="93000"/>
                </a:lnSpc>
                <a:spcBef>
                  <a:spcPts val="0"/>
                </a:spcBef>
                <a:spcAft>
                  <a:spcPts val="0"/>
                </a:spcAft>
                <a:buClr>
                  <a:schemeClr val="dk1"/>
                </a:buClr>
                <a:buSzPts val="2800"/>
                <a:buFont typeface="Arial"/>
                <a:buNone/>
              </a:pPr>
              <a:r>
                <a:rPr lang="en-US" sz="2800" b="1">
                  <a:solidFill>
                    <a:schemeClr val="dk1"/>
                  </a:solidFill>
                  <a:latin typeface="Arial"/>
                  <a:ea typeface="Arial"/>
                  <a:cs typeface="Arial"/>
                  <a:sym typeface="Arial"/>
                </a:rPr>
                <a:t>1</a:t>
              </a:r>
              <a:endParaRPr/>
            </a:p>
          </p:txBody>
        </p:sp>
        <p:sp>
          <p:nvSpPr>
            <p:cNvPr id="518" name="Google Shape;518;p22"/>
            <p:cNvSpPr txBox="1"/>
            <p:nvPr/>
          </p:nvSpPr>
          <p:spPr>
            <a:xfrm>
              <a:off x="1504678" y="6002338"/>
              <a:ext cx="956220" cy="448410"/>
            </a:xfrm>
            <a:prstGeom prst="rect">
              <a:avLst/>
            </a:prstGeom>
            <a:noFill/>
            <a:ln w="9525" cap="flat" cmpd="sng">
              <a:solidFill>
                <a:srgbClr val="000000"/>
              </a:solidFill>
              <a:prstDash val="solid"/>
              <a:round/>
              <a:headEnd type="none" w="sm" len="sm"/>
              <a:tailEnd type="none" w="sm" len="sm"/>
            </a:ln>
          </p:spPr>
          <p:txBody>
            <a:bodyPr spcFirstLastPara="1" wrap="square" lIns="90000" tIns="46800" rIns="90000" bIns="46800" anchor="t" anchorCtr="0">
              <a:spAutoFit/>
            </a:bodyPr>
            <a:lstStyle/>
            <a:p>
              <a:pPr marL="0" marR="0" lvl="0" indent="0" algn="ctr" rtl="0">
                <a:lnSpc>
                  <a:spcPct val="93000"/>
                </a:lnSpc>
                <a:spcBef>
                  <a:spcPts val="0"/>
                </a:spcBef>
                <a:spcAft>
                  <a:spcPts val="0"/>
                </a:spcAft>
                <a:buClr>
                  <a:schemeClr val="dk1"/>
                </a:buClr>
                <a:buSzPts val="1800"/>
                <a:buFont typeface="Arial"/>
                <a:buNone/>
              </a:pPr>
              <a:r>
                <a:rPr lang="en-US" sz="1800" b="1">
                  <a:solidFill>
                    <a:schemeClr val="dk1"/>
                  </a:solidFill>
                  <a:latin typeface="Arial"/>
                  <a:ea typeface="Arial"/>
                  <a:cs typeface="Arial"/>
                  <a:sym typeface="Arial"/>
                </a:rPr>
                <a:t>L(M) =</a:t>
              </a:r>
              <a:endParaRPr/>
            </a:p>
          </p:txBody>
        </p:sp>
        <p:sp>
          <p:nvSpPr>
            <p:cNvPr id="519" name="Google Shape;519;p22"/>
            <p:cNvSpPr txBox="1"/>
            <p:nvPr/>
          </p:nvSpPr>
          <p:spPr>
            <a:xfrm>
              <a:off x="2460899" y="6002338"/>
              <a:ext cx="5474268" cy="484824"/>
            </a:xfrm>
            <a:prstGeom prst="rect">
              <a:avLst/>
            </a:prstGeom>
            <a:noFill/>
            <a:ln w="9525" cap="flat" cmpd="sng">
              <a:solidFill>
                <a:srgbClr val="000000"/>
              </a:solidFill>
              <a:prstDash val="solid"/>
              <a:round/>
              <a:headEnd type="none" w="sm" len="sm"/>
              <a:tailEnd type="none" w="sm" len="sm"/>
            </a:ln>
          </p:spPr>
          <p:txBody>
            <a:bodyPr spcFirstLastPara="1" wrap="square" lIns="90000" tIns="46800" rIns="90000" bIns="46800" anchor="t" anchorCtr="0">
              <a:spAutoFit/>
            </a:bodyPr>
            <a:lstStyle/>
            <a:p>
              <a:pPr marL="0" marR="0" lvl="0" indent="0" algn="ctr" rtl="0">
                <a:lnSpc>
                  <a:spcPct val="93000"/>
                </a:lnSpc>
                <a:spcBef>
                  <a:spcPts val="0"/>
                </a:spcBef>
                <a:spcAft>
                  <a:spcPts val="0"/>
                </a:spcAft>
                <a:buClr>
                  <a:schemeClr val="dk1"/>
                </a:buClr>
                <a:buSzPts val="2000"/>
                <a:buFont typeface="Arial"/>
                <a:buNone/>
              </a:pPr>
              <a:r>
                <a:rPr lang="en-US" sz="2000" b="1">
                  <a:solidFill>
                    <a:schemeClr val="dk1"/>
                  </a:solidFill>
                  <a:latin typeface="Arial"/>
                  <a:ea typeface="Arial"/>
                  <a:cs typeface="Arial"/>
                  <a:sym typeface="Arial"/>
                </a:rPr>
                <a:t>{ w | w has an even number of 1s}</a:t>
              </a:r>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23"/>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525" name="Google Shape;525;p23"/>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Example of DFA</a:t>
            </a:r>
            <a:endParaRPr sz="2563">
              <a:solidFill>
                <a:schemeClr val="dk1"/>
              </a:solidFill>
              <a:latin typeface="Arial"/>
              <a:ea typeface="Arial"/>
              <a:cs typeface="Arial"/>
              <a:sym typeface="Arial"/>
            </a:endParaRPr>
          </a:p>
        </p:txBody>
      </p:sp>
      <p:sp>
        <p:nvSpPr>
          <p:cNvPr id="526" name="Google Shape;526;p23"/>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527" name="Google Shape;527;p23"/>
          <p:cNvGrpSpPr/>
          <p:nvPr/>
        </p:nvGrpSpPr>
        <p:grpSpPr>
          <a:xfrm>
            <a:off x="43248" y="661080"/>
            <a:ext cx="12105503" cy="5979173"/>
            <a:chOff x="127862" y="1268442"/>
            <a:chExt cx="9296400" cy="846250"/>
          </a:xfrm>
        </p:grpSpPr>
        <p:sp>
          <p:nvSpPr>
            <p:cNvPr id="528" name="Google Shape;528;p23"/>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529" name="Google Shape;529;p23"/>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sp>
        <p:nvSpPr>
          <p:cNvPr id="530" name="Google Shape;530;p23"/>
          <p:cNvSpPr txBox="1"/>
          <p:nvPr/>
        </p:nvSpPr>
        <p:spPr>
          <a:xfrm>
            <a:off x="149343" y="759061"/>
            <a:ext cx="11998667" cy="461665"/>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US" sz="2000" dirty="0">
                <a:solidFill>
                  <a:schemeClr val="dk1"/>
                </a:solidFill>
                <a:latin typeface="Calibri"/>
                <a:ea typeface="Calibri"/>
                <a:cs typeface="Calibri"/>
                <a:sym typeface="Calibri"/>
              </a:rPr>
              <a:t>Build an automaton that accepts all and only those strings that contain 001</a:t>
            </a:r>
            <a:endParaRPr dirty="0"/>
          </a:p>
        </p:txBody>
      </p:sp>
      <p:grpSp>
        <p:nvGrpSpPr>
          <p:cNvPr id="531" name="Google Shape;531;p23"/>
          <p:cNvGrpSpPr/>
          <p:nvPr/>
        </p:nvGrpSpPr>
        <p:grpSpPr>
          <a:xfrm>
            <a:off x="1646212" y="1817353"/>
            <a:ext cx="7810500" cy="2767012"/>
            <a:chOff x="376" y="1001"/>
            <a:chExt cx="4920" cy="1743"/>
          </a:xfrm>
        </p:grpSpPr>
        <p:sp>
          <p:nvSpPr>
            <p:cNvPr id="532" name="Google Shape;532;p23"/>
            <p:cNvSpPr/>
            <p:nvPr/>
          </p:nvSpPr>
          <p:spPr>
            <a:xfrm>
              <a:off x="4552" y="2000"/>
              <a:ext cx="632" cy="624"/>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p:txBody>
        </p:sp>
        <p:sp>
          <p:nvSpPr>
            <p:cNvPr id="533" name="Google Shape;533;p23"/>
            <p:cNvSpPr/>
            <p:nvPr/>
          </p:nvSpPr>
          <p:spPr>
            <a:xfrm>
              <a:off x="4440" y="1880"/>
              <a:ext cx="856" cy="864"/>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p:txBody>
        </p:sp>
        <p:sp>
          <p:nvSpPr>
            <p:cNvPr id="534" name="Google Shape;534;p23"/>
            <p:cNvSpPr/>
            <p:nvPr/>
          </p:nvSpPr>
          <p:spPr>
            <a:xfrm>
              <a:off x="3216" y="1984"/>
              <a:ext cx="632" cy="624"/>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p:txBody>
        </p:sp>
        <p:sp>
          <p:nvSpPr>
            <p:cNvPr id="535" name="Google Shape;535;p23"/>
            <p:cNvSpPr txBox="1"/>
            <p:nvPr/>
          </p:nvSpPr>
          <p:spPr>
            <a:xfrm>
              <a:off x="986" y="2081"/>
              <a:ext cx="253" cy="312"/>
            </a:xfrm>
            <a:prstGeom prst="rect">
              <a:avLst/>
            </a:prstGeom>
            <a:noFill/>
            <a:ln w="9525" cap="flat" cmpd="sng">
              <a:solidFill>
                <a:srgbClr val="000000"/>
              </a:solidFill>
              <a:prstDash val="solid"/>
              <a:round/>
              <a:headEnd type="none" w="sm" len="sm"/>
              <a:tailEnd type="none" w="sm" len="sm"/>
            </a:ln>
          </p:spPr>
          <p:txBody>
            <a:bodyPr spcFirstLastPara="1" wrap="square" lIns="90000" tIns="46800" rIns="90000" bIns="46800" anchor="t" anchorCtr="0">
              <a:spAutoFit/>
            </a:bodyPr>
            <a:lstStyle/>
            <a:p>
              <a:pPr marL="0" marR="0" lvl="0" indent="0" algn="ctr" rtl="0">
                <a:lnSpc>
                  <a:spcPct val="93000"/>
                </a:lnSpc>
                <a:spcBef>
                  <a:spcPts val="0"/>
                </a:spcBef>
                <a:spcAft>
                  <a:spcPts val="0"/>
                </a:spcAft>
                <a:buClr>
                  <a:schemeClr val="dk1"/>
                </a:buClr>
                <a:buSzPts val="2800"/>
                <a:buFont typeface="Arial"/>
                <a:buNone/>
              </a:pPr>
              <a:r>
                <a:rPr lang="en-US" sz="2800" b="1">
                  <a:solidFill>
                    <a:schemeClr val="dk1"/>
                  </a:solidFill>
                  <a:latin typeface="Arial"/>
                  <a:ea typeface="Arial"/>
                  <a:cs typeface="Arial"/>
                  <a:sym typeface="Arial"/>
                </a:rPr>
                <a:t>q</a:t>
              </a:r>
              <a:endParaRPr/>
            </a:p>
          </p:txBody>
        </p:sp>
        <p:sp>
          <p:nvSpPr>
            <p:cNvPr id="536" name="Google Shape;536;p23"/>
            <p:cNvSpPr txBox="1"/>
            <p:nvPr/>
          </p:nvSpPr>
          <p:spPr>
            <a:xfrm>
              <a:off x="3311" y="2081"/>
              <a:ext cx="420" cy="312"/>
            </a:xfrm>
            <a:prstGeom prst="rect">
              <a:avLst/>
            </a:prstGeom>
            <a:noFill/>
            <a:ln w="9525" cap="flat" cmpd="sng">
              <a:solidFill>
                <a:srgbClr val="000000"/>
              </a:solidFill>
              <a:prstDash val="solid"/>
              <a:round/>
              <a:headEnd type="none" w="sm" len="sm"/>
              <a:tailEnd type="none" w="sm" len="sm"/>
            </a:ln>
          </p:spPr>
          <p:txBody>
            <a:bodyPr spcFirstLastPara="1" wrap="square" lIns="90000" tIns="46800" rIns="90000" bIns="46800" anchor="t" anchorCtr="0">
              <a:spAutoFit/>
            </a:bodyPr>
            <a:lstStyle/>
            <a:p>
              <a:pPr marL="0" marR="0" lvl="0" indent="0" algn="ctr" rtl="0">
                <a:lnSpc>
                  <a:spcPct val="93000"/>
                </a:lnSpc>
                <a:spcBef>
                  <a:spcPts val="0"/>
                </a:spcBef>
                <a:spcAft>
                  <a:spcPts val="0"/>
                </a:spcAft>
                <a:buClr>
                  <a:schemeClr val="dk1"/>
                </a:buClr>
                <a:buSzPts val="2800"/>
                <a:buFont typeface="Arial"/>
                <a:buNone/>
              </a:pPr>
              <a:r>
                <a:rPr lang="en-US" sz="2800" b="1">
                  <a:solidFill>
                    <a:schemeClr val="dk1"/>
                  </a:solidFill>
                  <a:latin typeface="Arial"/>
                  <a:ea typeface="Arial"/>
                  <a:cs typeface="Arial"/>
                  <a:sym typeface="Arial"/>
                </a:rPr>
                <a:t>q</a:t>
              </a:r>
              <a:r>
                <a:rPr lang="en-US" sz="2800" b="1" baseline="-25000">
                  <a:solidFill>
                    <a:schemeClr val="dk1"/>
                  </a:solidFill>
                  <a:latin typeface="Arial"/>
                  <a:ea typeface="Arial"/>
                  <a:cs typeface="Arial"/>
                  <a:sym typeface="Arial"/>
                </a:rPr>
                <a:t>00</a:t>
              </a:r>
              <a:endParaRPr/>
            </a:p>
          </p:txBody>
        </p:sp>
        <p:cxnSp>
          <p:nvCxnSpPr>
            <p:cNvPr id="537" name="Google Shape;537;p23"/>
            <p:cNvCxnSpPr/>
            <p:nvPr/>
          </p:nvCxnSpPr>
          <p:spPr>
            <a:xfrm flipH="1">
              <a:off x="1495" y="2208"/>
              <a:ext cx="442" cy="1"/>
            </a:xfrm>
            <a:prstGeom prst="straightConnector1">
              <a:avLst/>
            </a:prstGeom>
            <a:noFill/>
            <a:ln w="9525" cap="flat" cmpd="sng">
              <a:solidFill>
                <a:schemeClr val="dk1"/>
              </a:solidFill>
              <a:prstDash val="solid"/>
              <a:miter lim="800000"/>
              <a:headEnd type="triangle" w="med" len="med"/>
              <a:tailEnd type="none" w="med" len="med"/>
            </a:ln>
          </p:spPr>
        </p:cxnSp>
        <p:sp>
          <p:nvSpPr>
            <p:cNvPr id="538" name="Google Shape;538;p23"/>
            <p:cNvSpPr/>
            <p:nvPr/>
          </p:nvSpPr>
          <p:spPr>
            <a:xfrm>
              <a:off x="848" y="1464"/>
              <a:ext cx="496" cy="664"/>
            </a:xfrm>
            <a:custGeom>
              <a:avLst/>
              <a:gdLst/>
              <a:ahLst/>
              <a:cxnLst/>
              <a:rect l="l" t="t" r="r" b="b"/>
              <a:pathLst>
                <a:path w="21600" h="21600" extrusionOk="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9" name="Google Shape;539;p23"/>
            <p:cNvSpPr txBox="1"/>
            <p:nvPr/>
          </p:nvSpPr>
          <p:spPr>
            <a:xfrm>
              <a:off x="969" y="1129"/>
              <a:ext cx="239" cy="315"/>
            </a:xfrm>
            <a:prstGeom prst="rect">
              <a:avLst/>
            </a:prstGeom>
            <a:noFill/>
            <a:ln w="9525" cap="flat" cmpd="sng">
              <a:solidFill>
                <a:srgbClr val="000000"/>
              </a:solidFill>
              <a:prstDash val="solid"/>
              <a:round/>
              <a:headEnd type="none" w="sm" len="sm"/>
              <a:tailEnd type="none" w="sm" len="sm"/>
            </a:ln>
          </p:spPr>
          <p:txBody>
            <a:bodyPr spcFirstLastPara="1" wrap="square" lIns="90000" tIns="46800" rIns="90000" bIns="46800" anchor="t" anchorCtr="0">
              <a:spAutoFit/>
            </a:bodyPr>
            <a:lstStyle/>
            <a:p>
              <a:pPr marL="0" marR="0" lvl="0" indent="0" algn="ctr" rtl="0">
                <a:lnSpc>
                  <a:spcPct val="93000"/>
                </a:lnSpc>
                <a:spcBef>
                  <a:spcPts val="0"/>
                </a:spcBef>
                <a:spcAft>
                  <a:spcPts val="0"/>
                </a:spcAft>
                <a:buClr>
                  <a:schemeClr val="dk1"/>
                </a:buClr>
                <a:buSzPts val="2800"/>
                <a:buFont typeface="Arial"/>
                <a:buNone/>
              </a:pPr>
              <a:r>
                <a:rPr lang="en-US" sz="2800" b="1">
                  <a:solidFill>
                    <a:schemeClr val="dk1"/>
                  </a:solidFill>
                  <a:latin typeface="Arial"/>
                  <a:ea typeface="Arial"/>
                  <a:cs typeface="Arial"/>
                  <a:sym typeface="Arial"/>
                </a:rPr>
                <a:t>1</a:t>
              </a:r>
              <a:endParaRPr/>
            </a:p>
          </p:txBody>
        </p:sp>
        <p:sp>
          <p:nvSpPr>
            <p:cNvPr id="540" name="Google Shape;540;p23"/>
            <p:cNvSpPr/>
            <p:nvPr/>
          </p:nvSpPr>
          <p:spPr>
            <a:xfrm>
              <a:off x="3256" y="1480"/>
              <a:ext cx="496" cy="664"/>
            </a:xfrm>
            <a:custGeom>
              <a:avLst/>
              <a:gdLst/>
              <a:ahLst/>
              <a:cxnLst/>
              <a:rect l="l" t="t" r="r" b="b"/>
              <a:pathLst>
                <a:path w="21600" h="21600" extrusionOk="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1" name="Google Shape;541;p23"/>
            <p:cNvSpPr txBox="1"/>
            <p:nvPr/>
          </p:nvSpPr>
          <p:spPr>
            <a:xfrm>
              <a:off x="3377" y="1145"/>
              <a:ext cx="239" cy="315"/>
            </a:xfrm>
            <a:prstGeom prst="rect">
              <a:avLst/>
            </a:prstGeom>
            <a:noFill/>
            <a:ln w="9525" cap="flat" cmpd="sng">
              <a:solidFill>
                <a:srgbClr val="000000"/>
              </a:solidFill>
              <a:prstDash val="solid"/>
              <a:round/>
              <a:headEnd type="none" w="sm" len="sm"/>
              <a:tailEnd type="none" w="sm" len="sm"/>
            </a:ln>
          </p:spPr>
          <p:txBody>
            <a:bodyPr spcFirstLastPara="1" wrap="square" lIns="90000" tIns="46800" rIns="90000" bIns="46800" anchor="t" anchorCtr="0">
              <a:spAutoFit/>
            </a:bodyPr>
            <a:lstStyle/>
            <a:p>
              <a:pPr marL="0" marR="0" lvl="0" indent="0" algn="ctr" rtl="0">
                <a:lnSpc>
                  <a:spcPct val="93000"/>
                </a:lnSpc>
                <a:spcBef>
                  <a:spcPts val="0"/>
                </a:spcBef>
                <a:spcAft>
                  <a:spcPts val="0"/>
                </a:spcAft>
                <a:buClr>
                  <a:schemeClr val="dk1"/>
                </a:buClr>
                <a:buSzPts val="2800"/>
                <a:buFont typeface="Arial"/>
                <a:buNone/>
              </a:pPr>
              <a:r>
                <a:rPr lang="en-US" sz="2800" b="1">
                  <a:solidFill>
                    <a:schemeClr val="dk1"/>
                  </a:solidFill>
                  <a:latin typeface="Arial"/>
                  <a:ea typeface="Arial"/>
                  <a:cs typeface="Arial"/>
                  <a:sym typeface="Arial"/>
                </a:rPr>
                <a:t>0</a:t>
              </a:r>
              <a:endParaRPr/>
            </a:p>
          </p:txBody>
        </p:sp>
        <p:cxnSp>
          <p:nvCxnSpPr>
            <p:cNvPr id="542" name="Google Shape;542;p23"/>
            <p:cNvCxnSpPr/>
            <p:nvPr/>
          </p:nvCxnSpPr>
          <p:spPr>
            <a:xfrm>
              <a:off x="376" y="2272"/>
              <a:ext cx="360" cy="1"/>
            </a:xfrm>
            <a:prstGeom prst="straightConnector1">
              <a:avLst/>
            </a:prstGeom>
            <a:noFill/>
            <a:ln w="9525" cap="flat" cmpd="sng">
              <a:solidFill>
                <a:schemeClr val="dk1"/>
              </a:solidFill>
              <a:prstDash val="solid"/>
              <a:miter lim="800000"/>
              <a:headEnd type="none" w="med" len="med"/>
              <a:tailEnd type="triangle" w="med" len="med"/>
            </a:ln>
          </p:spPr>
        </p:cxnSp>
        <p:sp>
          <p:nvSpPr>
            <p:cNvPr id="543" name="Google Shape;543;p23"/>
            <p:cNvSpPr txBox="1"/>
            <p:nvPr/>
          </p:nvSpPr>
          <p:spPr>
            <a:xfrm>
              <a:off x="1633" y="2369"/>
              <a:ext cx="239" cy="315"/>
            </a:xfrm>
            <a:prstGeom prst="rect">
              <a:avLst/>
            </a:prstGeom>
            <a:noFill/>
            <a:ln w="9525" cap="flat" cmpd="sng">
              <a:solidFill>
                <a:srgbClr val="000000"/>
              </a:solidFill>
              <a:prstDash val="solid"/>
              <a:round/>
              <a:headEnd type="none" w="sm" len="sm"/>
              <a:tailEnd type="none" w="sm" len="sm"/>
            </a:ln>
          </p:spPr>
          <p:txBody>
            <a:bodyPr spcFirstLastPara="1" wrap="square" lIns="90000" tIns="46800" rIns="90000" bIns="46800" anchor="t" anchorCtr="0">
              <a:spAutoFit/>
            </a:bodyPr>
            <a:lstStyle/>
            <a:p>
              <a:pPr marL="0" marR="0" lvl="0" indent="0" algn="ctr" rtl="0">
                <a:lnSpc>
                  <a:spcPct val="93000"/>
                </a:lnSpc>
                <a:spcBef>
                  <a:spcPts val="0"/>
                </a:spcBef>
                <a:spcAft>
                  <a:spcPts val="0"/>
                </a:spcAft>
                <a:buClr>
                  <a:schemeClr val="dk1"/>
                </a:buClr>
                <a:buSzPts val="2800"/>
                <a:buFont typeface="Arial"/>
                <a:buNone/>
              </a:pPr>
              <a:r>
                <a:rPr lang="en-US" sz="2800" b="1">
                  <a:solidFill>
                    <a:schemeClr val="dk1"/>
                  </a:solidFill>
                  <a:latin typeface="Arial"/>
                  <a:ea typeface="Arial"/>
                  <a:cs typeface="Arial"/>
                  <a:sym typeface="Arial"/>
                </a:rPr>
                <a:t>1</a:t>
              </a:r>
              <a:endParaRPr/>
            </a:p>
          </p:txBody>
        </p:sp>
        <p:sp>
          <p:nvSpPr>
            <p:cNvPr id="544" name="Google Shape;544;p23"/>
            <p:cNvSpPr/>
            <p:nvPr/>
          </p:nvSpPr>
          <p:spPr>
            <a:xfrm>
              <a:off x="1992" y="1984"/>
              <a:ext cx="632" cy="624"/>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p:txBody>
        </p:sp>
        <p:sp>
          <p:nvSpPr>
            <p:cNvPr id="545" name="Google Shape;545;p23"/>
            <p:cNvSpPr/>
            <p:nvPr/>
          </p:nvSpPr>
          <p:spPr>
            <a:xfrm>
              <a:off x="808" y="1976"/>
              <a:ext cx="632" cy="624"/>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p:txBody>
        </p:sp>
        <p:sp>
          <p:nvSpPr>
            <p:cNvPr id="546" name="Google Shape;546;p23"/>
            <p:cNvSpPr txBox="1"/>
            <p:nvPr/>
          </p:nvSpPr>
          <p:spPr>
            <a:xfrm>
              <a:off x="2137" y="2081"/>
              <a:ext cx="337" cy="312"/>
            </a:xfrm>
            <a:prstGeom prst="rect">
              <a:avLst/>
            </a:prstGeom>
            <a:noFill/>
            <a:ln w="9525" cap="flat" cmpd="sng">
              <a:solidFill>
                <a:srgbClr val="000000"/>
              </a:solidFill>
              <a:prstDash val="solid"/>
              <a:round/>
              <a:headEnd type="none" w="sm" len="sm"/>
              <a:tailEnd type="none" w="sm" len="sm"/>
            </a:ln>
          </p:spPr>
          <p:txBody>
            <a:bodyPr spcFirstLastPara="1" wrap="square" lIns="90000" tIns="46800" rIns="90000" bIns="46800" anchor="t" anchorCtr="0">
              <a:spAutoFit/>
            </a:bodyPr>
            <a:lstStyle/>
            <a:p>
              <a:pPr marL="0" marR="0" lvl="0" indent="0" algn="ctr" rtl="0">
                <a:lnSpc>
                  <a:spcPct val="93000"/>
                </a:lnSpc>
                <a:spcBef>
                  <a:spcPts val="0"/>
                </a:spcBef>
                <a:spcAft>
                  <a:spcPts val="0"/>
                </a:spcAft>
                <a:buClr>
                  <a:schemeClr val="dk1"/>
                </a:buClr>
                <a:buSzPts val="2800"/>
                <a:buFont typeface="Arial"/>
                <a:buNone/>
              </a:pPr>
              <a:r>
                <a:rPr lang="en-US" sz="2800" b="1">
                  <a:solidFill>
                    <a:schemeClr val="dk1"/>
                  </a:solidFill>
                  <a:latin typeface="Arial"/>
                  <a:ea typeface="Arial"/>
                  <a:cs typeface="Arial"/>
                  <a:sym typeface="Arial"/>
                </a:rPr>
                <a:t>q</a:t>
              </a:r>
              <a:r>
                <a:rPr lang="en-US" sz="2800" b="1" baseline="-25000">
                  <a:solidFill>
                    <a:schemeClr val="dk1"/>
                  </a:solidFill>
                  <a:latin typeface="Arial"/>
                  <a:ea typeface="Arial"/>
                  <a:cs typeface="Arial"/>
                  <a:sym typeface="Arial"/>
                </a:rPr>
                <a:t>0</a:t>
              </a:r>
              <a:endParaRPr/>
            </a:p>
          </p:txBody>
        </p:sp>
        <p:sp>
          <p:nvSpPr>
            <p:cNvPr id="547" name="Google Shape;547;p23"/>
            <p:cNvSpPr txBox="1"/>
            <p:nvPr/>
          </p:nvSpPr>
          <p:spPr>
            <a:xfrm>
              <a:off x="4614" y="2129"/>
              <a:ext cx="504" cy="312"/>
            </a:xfrm>
            <a:prstGeom prst="rect">
              <a:avLst/>
            </a:prstGeom>
            <a:noFill/>
            <a:ln w="9525" cap="flat" cmpd="sng">
              <a:solidFill>
                <a:srgbClr val="000000"/>
              </a:solidFill>
              <a:prstDash val="solid"/>
              <a:round/>
              <a:headEnd type="none" w="sm" len="sm"/>
              <a:tailEnd type="none" w="sm" len="sm"/>
            </a:ln>
          </p:spPr>
          <p:txBody>
            <a:bodyPr spcFirstLastPara="1" wrap="square" lIns="90000" tIns="46800" rIns="90000" bIns="46800" anchor="t" anchorCtr="0">
              <a:spAutoFit/>
            </a:bodyPr>
            <a:lstStyle/>
            <a:p>
              <a:pPr marL="0" marR="0" lvl="0" indent="0" algn="ctr" rtl="0">
                <a:lnSpc>
                  <a:spcPct val="93000"/>
                </a:lnSpc>
                <a:spcBef>
                  <a:spcPts val="0"/>
                </a:spcBef>
                <a:spcAft>
                  <a:spcPts val="0"/>
                </a:spcAft>
                <a:buClr>
                  <a:schemeClr val="dk1"/>
                </a:buClr>
                <a:buSzPts val="2800"/>
                <a:buFont typeface="Arial"/>
                <a:buNone/>
              </a:pPr>
              <a:r>
                <a:rPr lang="en-US" sz="2800" b="1">
                  <a:solidFill>
                    <a:schemeClr val="dk1"/>
                  </a:solidFill>
                  <a:latin typeface="Arial"/>
                  <a:ea typeface="Arial"/>
                  <a:cs typeface="Arial"/>
                  <a:sym typeface="Arial"/>
                </a:rPr>
                <a:t>q</a:t>
              </a:r>
              <a:r>
                <a:rPr lang="en-US" sz="2800" b="1" baseline="-25000">
                  <a:solidFill>
                    <a:schemeClr val="dk1"/>
                  </a:solidFill>
                  <a:latin typeface="Arial"/>
                  <a:ea typeface="Arial"/>
                  <a:cs typeface="Arial"/>
                  <a:sym typeface="Arial"/>
                </a:rPr>
                <a:t>001</a:t>
              </a:r>
              <a:endParaRPr/>
            </a:p>
          </p:txBody>
        </p:sp>
        <p:cxnSp>
          <p:nvCxnSpPr>
            <p:cNvPr id="548" name="Google Shape;548;p23"/>
            <p:cNvCxnSpPr/>
            <p:nvPr/>
          </p:nvCxnSpPr>
          <p:spPr>
            <a:xfrm flipH="1">
              <a:off x="1471" y="2360"/>
              <a:ext cx="442" cy="1"/>
            </a:xfrm>
            <a:prstGeom prst="straightConnector1">
              <a:avLst/>
            </a:prstGeom>
            <a:noFill/>
            <a:ln w="9525" cap="flat" cmpd="sng">
              <a:solidFill>
                <a:schemeClr val="dk1"/>
              </a:solidFill>
              <a:prstDash val="solid"/>
              <a:miter lim="800000"/>
              <a:headEnd type="none" w="med" len="med"/>
              <a:tailEnd type="triangle" w="med" len="med"/>
            </a:ln>
          </p:spPr>
        </p:cxnSp>
        <p:sp>
          <p:nvSpPr>
            <p:cNvPr id="549" name="Google Shape;549;p23"/>
            <p:cNvSpPr txBox="1"/>
            <p:nvPr/>
          </p:nvSpPr>
          <p:spPr>
            <a:xfrm>
              <a:off x="1553" y="1881"/>
              <a:ext cx="239" cy="315"/>
            </a:xfrm>
            <a:prstGeom prst="rect">
              <a:avLst/>
            </a:prstGeom>
            <a:noFill/>
            <a:ln w="9525" cap="flat" cmpd="sng">
              <a:solidFill>
                <a:srgbClr val="000000"/>
              </a:solidFill>
              <a:prstDash val="solid"/>
              <a:round/>
              <a:headEnd type="none" w="sm" len="sm"/>
              <a:tailEnd type="none" w="sm" len="sm"/>
            </a:ln>
          </p:spPr>
          <p:txBody>
            <a:bodyPr spcFirstLastPara="1" wrap="square" lIns="90000" tIns="46800" rIns="90000" bIns="46800" anchor="t" anchorCtr="0">
              <a:spAutoFit/>
            </a:bodyPr>
            <a:lstStyle/>
            <a:p>
              <a:pPr marL="0" marR="0" lvl="0" indent="0" algn="ctr" rtl="0">
                <a:lnSpc>
                  <a:spcPct val="93000"/>
                </a:lnSpc>
                <a:spcBef>
                  <a:spcPts val="0"/>
                </a:spcBef>
                <a:spcAft>
                  <a:spcPts val="0"/>
                </a:spcAft>
                <a:buClr>
                  <a:schemeClr val="dk1"/>
                </a:buClr>
                <a:buSzPts val="2800"/>
                <a:buFont typeface="Arial"/>
                <a:buNone/>
              </a:pPr>
              <a:r>
                <a:rPr lang="en-US" sz="2800" b="1">
                  <a:solidFill>
                    <a:schemeClr val="dk1"/>
                  </a:solidFill>
                  <a:latin typeface="Arial"/>
                  <a:ea typeface="Arial"/>
                  <a:cs typeface="Arial"/>
                  <a:sym typeface="Arial"/>
                </a:rPr>
                <a:t>0</a:t>
              </a:r>
              <a:endParaRPr/>
            </a:p>
          </p:txBody>
        </p:sp>
        <p:cxnSp>
          <p:nvCxnSpPr>
            <p:cNvPr id="550" name="Google Shape;550;p23"/>
            <p:cNvCxnSpPr/>
            <p:nvPr/>
          </p:nvCxnSpPr>
          <p:spPr>
            <a:xfrm flipH="1">
              <a:off x="2703" y="2288"/>
              <a:ext cx="442" cy="1"/>
            </a:xfrm>
            <a:prstGeom prst="straightConnector1">
              <a:avLst/>
            </a:prstGeom>
            <a:noFill/>
            <a:ln w="9525" cap="flat" cmpd="sng">
              <a:solidFill>
                <a:schemeClr val="dk1"/>
              </a:solidFill>
              <a:prstDash val="solid"/>
              <a:miter lim="800000"/>
              <a:headEnd type="triangle" w="med" len="med"/>
              <a:tailEnd type="none" w="med" len="med"/>
            </a:ln>
          </p:spPr>
        </p:cxnSp>
        <p:sp>
          <p:nvSpPr>
            <p:cNvPr id="551" name="Google Shape;551;p23"/>
            <p:cNvSpPr txBox="1"/>
            <p:nvPr/>
          </p:nvSpPr>
          <p:spPr>
            <a:xfrm>
              <a:off x="2753" y="1961"/>
              <a:ext cx="239" cy="315"/>
            </a:xfrm>
            <a:prstGeom prst="rect">
              <a:avLst/>
            </a:prstGeom>
            <a:noFill/>
            <a:ln w="9525" cap="flat" cmpd="sng">
              <a:solidFill>
                <a:srgbClr val="000000"/>
              </a:solidFill>
              <a:prstDash val="solid"/>
              <a:round/>
              <a:headEnd type="none" w="sm" len="sm"/>
              <a:tailEnd type="none" w="sm" len="sm"/>
            </a:ln>
          </p:spPr>
          <p:txBody>
            <a:bodyPr spcFirstLastPara="1" wrap="square" lIns="90000" tIns="46800" rIns="90000" bIns="46800" anchor="t" anchorCtr="0">
              <a:spAutoFit/>
            </a:bodyPr>
            <a:lstStyle/>
            <a:p>
              <a:pPr marL="0" marR="0" lvl="0" indent="0" algn="ctr" rtl="0">
                <a:lnSpc>
                  <a:spcPct val="93000"/>
                </a:lnSpc>
                <a:spcBef>
                  <a:spcPts val="0"/>
                </a:spcBef>
                <a:spcAft>
                  <a:spcPts val="0"/>
                </a:spcAft>
                <a:buClr>
                  <a:schemeClr val="dk1"/>
                </a:buClr>
                <a:buSzPts val="2800"/>
                <a:buFont typeface="Arial"/>
                <a:buNone/>
              </a:pPr>
              <a:r>
                <a:rPr lang="en-US" sz="2800" b="1">
                  <a:solidFill>
                    <a:schemeClr val="dk1"/>
                  </a:solidFill>
                  <a:latin typeface="Arial"/>
                  <a:ea typeface="Arial"/>
                  <a:cs typeface="Arial"/>
                  <a:sym typeface="Arial"/>
                </a:rPr>
                <a:t>0</a:t>
              </a:r>
              <a:endParaRPr/>
            </a:p>
          </p:txBody>
        </p:sp>
        <p:cxnSp>
          <p:nvCxnSpPr>
            <p:cNvPr id="552" name="Google Shape;552;p23"/>
            <p:cNvCxnSpPr/>
            <p:nvPr/>
          </p:nvCxnSpPr>
          <p:spPr>
            <a:xfrm flipH="1">
              <a:off x="3927" y="2312"/>
              <a:ext cx="450" cy="1"/>
            </a:xfrm>
            <a:prstGeom prst="straightConnector1">
              <a:avLst/>
            </a:prstGeom>
            <a:noFill/>
            <a:ln w="9525" cap="flat" cmpd="sng">
              <a:solidFill>
                <a:schemeClr val="dk1"/>
              </a:solidFill>
              <a:prstDash val="solid"/>
              <a:miter lim="800000"/>
              <a:headEnd type="triangle" w="med" len="med"/>
              <a:tailEnd type="none" w="med" len="med"/>
            </a:ln>
          </p:spPr>
        </p:cxnSp>
        <p:sp>
          <p:nvSpPr>
            <p:cNvPr id="553" name="Google Shape;553;p23"/>
            <p:cNvSpPr txBox="1"/>
            <p:nvPr/>
          </p:nvSpPr>
          <p:spPr>
            <a:xfrm>
              <a:off x="3977" y="1977"/>
              <a:ext cx="239" cy="315"/>
            </a:xfrm>
            <a:prstGeom prst="rect">
              <a:avLst/>
            </a:prstGeom>
            <a:noFill/>
            <a:ln w="9525" cap="flat" cmpd="sng">
              <a:solidFill>
                <a:srgbClr val="000000"/>
              </a:solidFill>
              <a:prstDash val="solid"/>
              <a:round/>
              <a:headEnd type="none" w="sm" len="sm"/>
              <a:tailEnd type="none" w="sm" len="sm"/>
            </a:ln>
          </p:spPr>
          <p:txBody>
            <a:bodyPr spcFirstLastPara="1" wrap="square" lIns="90000" tIns="46800" rIns="90000" bIns="46800" anchor="t" anchorCtr="0">
              <a:spAutoFit/>
            </a:bodyPr>
            <a:lstStyle/>
            <a:p>
              <a:pPr marL="0" marR="0" lvl="0" indent="0" algn="ctr" rtl="0">
                <a:lnSpc>
                  <a:spcPct val="93000"/>
                </a:lnSpc>
                <a:spcBef>
                  <a:spcPts val="0"/>
                </a:spcBef>
                <a:spcAft>
                  <a:spcPts val="0"/>
                </a:spcAft>
                <a:buClr>
                  <a:schemeClr val="dk1"/>
                </a:buClr>
                <a:buSzPts val="2800"/>
                <a:buFont typeface="Arial"/>
                <a:buNone/>
              </a:pPr>
              <a:r>
                <a:rPr lang="en-US" sz="2800" b="1">
                  <a:solidFill>
                    <a:schemeClr val="dk1"/>
                  </a:solidFill>
                  <a:latin typeface="Arial"/>
                  <a:ea typeface="Arial"/>
                  <a:cs typeface="Arial"/>
                  <a:sym typeface="Arial"/>
                </a:rPr>
                <a:t>1</a:t>
              </a:r>
              <a:endParaRPr/>
            </a:p>
          </p:txBody>
        </p:sp>
        <p:sp>
          <p:nvSpPr>
            <p:cNvPr id="554" name="Google Shape;554;p23"/>
            <p:cNvSpPr/>
            <p:nvPr/>
          </p:nvSpPr>
          <p:spPr>
            <a:xfrm>
              <a:off x="4600" y="1336"/>
              <a:ext cx="496" cy="664"/>
            </a:xfrm>
            <a:custGeom>
              <a:avLst/>
              <a:gdLst/>
              <a:ahLst/>
              <a:cxnLst/>
              <a:rect l="l" t="t" r="r" b="b"/>
              <a:pathLst>
                <a:path w="21600" h="21600" extrusionOk="0">
                  <a:moveTo>
                    <a:pt x="19683" y="11319"/>
                  </a:moveTo>
                  <a:cubicBezTo>
                    <a:pt x="19693" y="11146"/>
                    <a:pt x="19699" y="10973"/>
                    <a:pt x="19699" y="10800"/>
                  </a:cubicBezTo>
                  <a:cubicBezTo>
                    <a:pt x="19699" y="5885"/>
                    <a:pt x="15714" y="1901"/>
                    <a:pt x="10800" y="1901"/>
                  </a:cubicBezTo>
                  <a:cubicBezTo>
                    <a:pt x="5885" y="1901"/>
                    <a:pt x="1901" y="5885"/>
                    <a:pt x="1901" y="10800"/>
                  </a:cubicBezTo>
                  <a:cubicBezTo>
                    <a:pt x="1900" y="12243"/>
                    <a:pt x="2252" y="13665"/>
                    <a:pt x="2924" y="14943"/>
                  </a:cubicBezTo>
                  <a:lnTo>
                    <a:pt x="1241" y="15828"/>
                  </a:lnTo>
                  <a:cubicBezTo>
                    <a:pt x="426" y="14277"/>
                    <a:pt x="0" y="12552"/>
                    <a:pt x="0" y="10800"/>
                  </a:cubicBezTo>
                  <a:cubicBezTo>
                    <a:pt x="0" y="4835"/>
                    <a:pt x="4835" y="0"/>
                    <a:pt x="10800" y="0"/>
                  </a:cubicBezTo>
                  <a:cubicBezTo>
                    <a:pt x="16764" y="0"/>
                    <a:pt x="21600" y="4835"/>
                    <a:pt x="21600" y="10800"/>
                  </a:cubicBezTo>
                  <a:cubicBezTo>
                    <a:pt x="21600" y="11010"/>
                    <a:pt x="21593" y="11220"/>
                    <a:pt x="21581" y="11431"/>
                  </a:cubicBezTo>
                  <a:lnTo>
                    <a:pt x="24276" y="11588"/>
                  </a:lnTo>
                  <a:lnTo>
                    <a:pt x="20420" y="15020"/>
                  </a:lnTo>
                  <a:lnTo>
                    <a:pt x="16988" y="11162"/>
                  </a:lnTo>
                  <a:lnTo>
                    <a:pt x="19683" y="11319"/>
                  </a:lnTo>
                  <a:close/>
                </a:path>
              </a:pathLst>
            </a:cu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5" name="Google Shape;555;p23"/>
            <p:cNvSpPr txBox="1"/>
            <p:nvPr/>
          </p:nvSpPr>
          <p:spPr>
            <a:xfrm>
              <a:off x="4628" y="1001"/>
              <a:ext cx="426" cy="315"/>
            </a:xfrm>
            <a:prstGeom prst="rect">
              <a:avLst/>
            </a:prstGeom>
            <a:noFill/>
            <a:ln w="9525" cap="flat" cmpd="sng">
              <a:solidFill>
                <a:srgbClr val="000000"/>
              </a:solidFill>
              <a:prstDash val="solid"/>
              <a:round/>
              <a:headEnd type="none" w="sm" len="sm"/>
              <a:tailEnd type="none" w="sm" len="sm"/>
            </a:ln>
          </p:spPr>
          <p:txBody>
            <a:bodyPr spcFirstLastPara="1" wrap="square" lIns="90000" tIns="46800" rIns="90000" bIns="46800" anchor="t" anchorCtr="0">
              <a:spAutoFit/>
            </a:bodyPr>
            <a:lstStyle/>
            <a:p>
              <a:pPr marL="0" marR="0" lvl="0" indent="0" algn="ctr" rtl="0">
                <a:lnSpc>
                  <a:spcPct val="93000"/>
                </a:lnSpc>
                <a:spcBef>
                  <a:spcPts val="0"/>
                </a:spcBef>
                <a:spcAft>
                  <a:spcPts val="0"/>
                </a:spcAft>
                <a:buClr>
                  <a:schemeClr val="dk1"/>
                </a:buClr>
                <a:buSzPts val="2800"/>
                <a:buFont typeface="Arial"/>
                <a:buNone/>
              </a:pPr>
              <a:r>
                <a:rPr lang="en-US" sz="2800" b="1">
                  <a:solidFill>
                    <a:schemeClr val="dk1"/>
                  </a:solidFill>
                  <a:latin typeface="Arial"/>
                  <a:ea typeface="Arial"/>
                  <a:cs typeface="Arial"/>
                  <a:sym typeface="Arial"/>
                </a:rPr>
                <a:t>0,1</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1"/>
                                        </p:tgtEl>
                                        <p:attrNameLst>
                                          <p:attrName>style.visibility</p:attrName>
                                        </p:attrNameLst>
                                      </p:cBhvr>
                                      <p:to>
                                        <p:strVal val="visible"/>
                                      </p:to>
                                    </p:set>
                                    <p:animEffect transition="in" filter="fade">
                                      <p:cBhvr>
                                        <p:cTn id="7" dur="500"/>
                                        <p:tgtEl>
                                          <p:spTgt spid="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24"/>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561" name="Google Shape;561;p24"/>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Example of DFA using Python</a:t>
            </a:r>
            <a:endParaRPr sz="2563">
              <a:solidFill>
                <a:schemeClr val="dk1"/>
              </a:solidFill>
              <a:latin typeface="Arial"/>
              <a:ea typeface="Arial"/>
              <a:cs typeface="Arial"/>
              <a:sym typeface="Arial"/>
            </a:endParaRPr>
          </a:p>
        </p:txBody>
      </p:sp>
      <p:sp>
        <p:nvSpPr>
          <p:cNvPr id="562" name="Google Shape;562;p24"/>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563" name="Google Shape;563;p24"/>
          <p:cNvGrpSpPr/>
          <p:nvPr/>
        </p:nvGrpSpPr>
        <p:grpSpPr>
          <a:xfrm>
            <a:off x="43248" y="661080"/>
            <a:ext cx="12105503" cy="5979173"/>
            <a:chOff x="127862" y="1268442"/>
            <a:chExt cx="9296400" cy="846250"/>
          </a:xfrm>
        </p:grpSpPr>
        <p:sp>
          <p:nvSpPr>
            <p:cNvPr id="564" name="Google Shape;564;p24"/>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565" name="Google Shape;565;p24"/>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sp>
        <p:nvSpPr>
          <p:cNvPr id="566" name="Google Shape;566;p24"/>
          <p:cNvSpPr txBox="1"/>
          <p:nvPr/>
        </p:nvSpPr>
        <p:spPr>
          <a:xfrm>
            <a:off x="171709" y="735349"/>
            <a:ext cx="7338363" cy="5847755"/>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n-US" sz="2000">
                <a:solidFill>
                  <a:schemeClr val="dk1"/>
                </a:solidFill>
                <a:latin typeface="Calibri"/>
                <a:ea typeface="Calibri"/>
                <a:cs typeface="Calibri"/>
                <a:sym typeface="Calibri"/>
              </a:rPr>
              <a:t>from automata.fa.dfa import DFA</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DFA which matches all binary strings ending in an odd number of '1's</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dfa = DFA(</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states={'q0', 'q1', 'q2'},</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input_symbols={'0', '1'},</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transitions={</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'q0': {'0': 'q0', '1': 'q1'},</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'q1': {'0': 'q0', '1': 'q2'},</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'q2': {'0': 'q2', '1': 'q1'}</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initial_state='q0',</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final_states={'q1'}</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dfa.read_input('01')   # answer is  'q1‘</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dfa.read_input('011')  # answer is error</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print(dfa.read_input_stepwise('011'))</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Answer # yields:</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'q0‘	# 'q0‘	# 'q1'</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'q2‘	# 'q1'</a:t>
            </a:r>
            <a:endParaRPr/>
          </a:p>
        </p:txBody>
      </p:sp>
      <p:sp>
        <p:nvSpPr>
          <p:cNvPr id="567" name="Google Shape;567;p24"/>
          <p:cNvSpPr txBox="1"/>
          <p:nvPr/>
        </p:nvSpPr>
        <p:spPr>
          <a:xfrm>
            <a:off x="8561689" y="735349"/>
            <a:ext cx="3295532" cy="1231106"/>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n-US" sz="2000">
                <a:solidFill>
                  <a:schemeClr val="dk1"/>
                </a:solidFill>
                <a:latin typeface="Calibri"/>
                <a:ea typeface="Calibri"/>
                <a:cs typeface="Calibri"/>
                <a:sym typeface="Calibri"/>
              </a:rPr>
              <a:t>if dfa.accepts_input('011'):</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print('accepted')</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else:</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print('rejected')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5"/>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573" name="Google Shape;573;p25"/>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Questions for DFA</a:t>
            </a:r>
            <a:endParaRPr sz="2563">
              <a:solidFill>
                <a:schemeClr val="dk1"/>
              </a:solidFill>
              <a:latin typeface="Arial"/>
              <a:ea typeface="Arial"/>
              <a:cs typeface="Arial"/>
              <a:sym typeface="Arial"/>
            </a:endParaRPr>
          </a:p>
        </p:txBody>
      </p:sp>
      <p:sp>
        <p:nvSpPr>
          <p:cNvPr id="574" name="Google Shape;574;p25"/>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575" name="Google Shape;575;p25"/>
          <p:cNvGrpSpPr/>
          <p:nvPr/>
        </p:nvGrpSpPr>
        <p:grpSpPr>
          <a:xfrm>
            <a:off x="29982" y="480475"/>
            <a:ext cx="12105503" cy="6072628"/>
            <a:chOff x="150886" y="1274313"/>
            <a:chExt cx="9296400" cy="859477"/>
          </a:xfrm>
        </p:grpSpPr>
        <p:sp>
          <p:nvSpPr>
            <p:cNvPr id="576" name="Google Shape;576;p25"/>
            <p:cNvSpPr/>
            <p:nvPr/>
          </p:nvSpPr>
          <p:spPr>
            <a:xfrm>
              <a:off x="150886" y="1287540"/>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577" name="Google Shape;577;p25"/>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sp>
        <p:nvSpPr>
          <p:cNvPr id="578" name="Google Shape;578;p25"/>
          <p:cNvSpPr/>
          <p:nvPr/>
        </p:nvSpPr>
        <p:spPr>
          <a:xfrm>
            <a:off x="279400" y="3830638"/>
            <a:ext cx="8610600" cy="352425"/>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1800">
                <a:solidFill>
                  <a:schemeClr val="dk1"/>
                </a:solidFill>
                <a:latin typeface="Times"/>
                <a:ea typeface="Times"/>
                <a:cs typeface="Times"/>
                <a:sym typeface="Times"/>
              </a:rPr>
              <a:t>b) Find a DFA for the language of </a:t>
            </a:r>
            <a:r>
              <a:rPr lang="en-US" sz="1800" i="1">
                <a:solidFill>
                  <a:schemeClr val="dk1"/>
                </a:solidFill>
                <a:latin typeface="Times"/>
                <a:ea typeface="Times"/>
                <a:cs typeface="Times"/>
                <a:sym typeface="Times"/>
              </a:rPr>
              <a:t>a</a:t>
            </a:r>
            <a:r>
              <a:rPr lang="en-US" sz="1800">
                <a:solidFill>
                  <a:schemeClr val="dk1"/>
                </a:solidFill>
                <a:latin typeface="Times"/>
                <a:ea typeface="Times"/>
                <a:cs typeface="Times"/>
                <a:sym typeface="Times"/>
              </a:rPr>
              <a:t> + </a:t>
            </a:r>
            <a:r>
              <a:rPr lang="en-US" sz="1800" i="1">
                <a:solidFill>
                  <a:schemeClr val="dk1"/>
                </a:solidFill>
                <a:latin typeface="Times"/>
                <a:ea typeface="Times"/>
                <a:cs typeface="Times"/>
                <a:sym typeface="Times"/>
              </a:rPr>
              <a:t>aa</a:t>
            </a:r>
            <a:r>
              <a:rPr lang="en-US" sz="1800">
                <a:solidFill>
                  <a:schemeClr val="dk1"/>
                </a:solidFill>
                <a:latin typeface="Times"/>
                <a:ea typeface="Times"/>
                <a:cs typeface="Times"/>
                <a:sym typeface="Times"/>
              </a:rPr>
              <a:t>*</a:t>
            </a:r>
            <a:r>
              <a:rPr lang="en-US" sz="1800" i="1">
                <a:solidFill>
                  <a:schemeClr val="dk1"/>
                </a:solidFill>
                <a:latin typeface="Times"/>
                <a:ea typeface="Times"/>
                <a:cs typeface="Times"/>
                <a:sym typeface="Times"/>
              </a:rPr>
              <a:t>b</a:t>
            </a:r>
            <a:r>
              <a:rPr lang="en-US" sz="1800">
                <a:solidFill>
                  <a:schemeClr val="dk1"/>
                </a:solidFill>
                <a:latin typeface="Times"/>
                <a:ea typeface="Times"/>
                <a:cs typeface="Times"/>
                <a:sym typeface="Times"/>
              </a:rPr>
              <a:t>.</a:t>
            </a:r>
            <a:endParaRPr/>
          </a:p>
        </p:txBody>
      </p:sp>
      <p:sp>
        <p:nvSpPr>
          <p:cNvPr id="579" name="Google Shape;579;p25"/>
          <p:cNvSpPr/>
          <p:nvPr/>
        </p:nvSpPr>
        <p:spPr>
          <a:xfrm>
            <a:off x="279400" y="654284"/>
            <a:ext cx="8748713" cy="687881"/>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1800" i="1">
                <a:solidFill>
                  <a:schemeClr val="dk1"/>
                </a:solidFill>
                <a:latin typeface="Times"/>
                <a:ea typeface="Times"/>
                <a:cs typeface="Times"/>
                <a:sym typeface="Times"/>
              </a:rPr>
              <a:t> </a:t>
            </a:r>
            <a:r>
              <a:rPr lang="en-US" sz="1800">
                <a:solidFill>
                  <a:schemeClr val="dk1"/>
                </a:solidFill>
                <a:latin typeface="Times"/>
                <a:ea typeface="Times"/>
                <a:cs typeface="Times"/>
                <a:sym typeface="Times"/>
              </a:rPr>
              <a:t>Find an DFA for each of the following languages over the alphabet {</a:t>
            </a:r>
            <a:r>
              <a:rPr lang="en-US" sz="1800" i="1">
                <a:solidFill>
                  <a:schemeClr val="dk1"/>
                </a:solidFill>
                <a:latin typeface="Times"/>
                <a:ea typeface="Times"/>
                <a:cs typeface="Times"/>
                <a:sym typeface="Times"/>
              </a:rPr>
              <a:t>a, b</a:t>
            </a:r>
            <a:r>
              <a:rPr lang="en-US" sz="1800">
                <a:solidFill>
                  <a:schemeClr val="dk1"/>
                </a:solidFill>
                <a:latin typeface="Times"/>
                <a:ea typeface="Times"/>
                <a:cs typeface="Times"/>
                <a:sym typeface="Times"/>
              </a:rPr>
              <a:t>}.</a:t>
            </a:r>
            <a:endParaRPr/>
          </a:p>
          <a:p>
            <a:pPr marL="0" marR="0" lvl="0" indent="0" algn="l" rtl="0">
              <a:lnSpc>
                <a:spcPct val="95000"/>
              </a:lnSpc>
              <a:spcBef>
                <a:spcPts val="450"/>
              </a:spcBef>
              <a:spcAft>
                <a:spcPts val="0"/>
              </a:spcAft>
              <a:buNone/>
            </a:pPr>
            <a:r>
              <a:rPr lang="en-US" sz="1800">
                <a:solidFill>
                  <a:schemeClr val="dk1"/>
                </a:solidFill>
                <a:latin typeface="Times"/>
                <a:ea typeface="Times"/>
                <a:cs typeface="Times"/>
                <a:sym typeface="Times"/>
              </a:rPr>
              <a:t> (a) {(</a:t>
            </a:r>
            <a:r>
              <a:rPr lang="en-US" sz="1800" i="1">
                <a:solidFill>
                  <a:schemeClr val="dk1"/>
                </a:solidFill>
                <a:latin typeface="Times"/>
                <a:ea typeface="Times"/>
                <a:cs typeface="Times"/>
                <a:sym typeface="Times"/>
              </a:rPr>
              <a:t>ab)</a:t>
            </a:r>
            <a:r>
              <a:rPr lang="en-US" sz="1800" i="1" baseline="30000">
                <a:solidFill>
                  <a:schemeClr val="dk1"/>
                </a:solidFill>
                <a:latin typeface="Times"/>
                <a:ea typeface="Times"/>
                <a:cs typeface="Times"/>
                <a:sym typeface="Times"/>
              </a:rPr>
              <a:t>n</a:t>
            </a:r>
            <a:r>
              <a:rPr lang="en-US" sz="1800">
                <a:solidFill>
                  <a:schemeClr val="dk1"/>
                </a:solidFill>
                <a:latin typeface="Times"/>
                <a:ea typeface="Times"/>
                <a:cs typeface="Times"/>
                <a:sym typeface="Times"/>
              </a:rPr>
              <a:t> | </a:t>
            </a:r>
            <a:r>
              <a:rPr lang="en-US" sz="1800" i="1">
                <a:solidFill>
                  <a:schemeClr val="dk1"/>
                </a:solidFill>
                <a:latin typeface="Times"/>
                <a:ea typeface="Times"/>
                <a:cs typeface="Times"/>
                <a:sym typeface="Times"/>
              </a:rPr>
              <a:t>n</a:t>
            </a:r>
            <a:r>
              <a:rPr lang="en-US" sz="1800">
                <a:solidFill>
                  <a:schemeClr val="dk1"/>
                </a:solidFill>
                <a:latin typeface="Times"/>
                <a:ea typeface="Times"/>
                <a:cs typeface="Times"/>
                <a:sym typeface="Times"/>
              </a:rPr>
              <a:t> ∈ N}, which has regular expression (</a:t>
            </a:r>
            <a:r>
              <a:rPr lang="en-US" sz="1800" i="1">
                <a:solidFill>
                  <a:schemeClr val="dk1"/>
                </a:solidFill>
                <a:latin typeface="Times"/>
                <a:ea typeface="Times"/>
                <a:cs typeface="Times"/>
                <a:sym typeface="Times"/>
              </a:rPr>
              <a:t>ab</a:t>
            </a:r>
            <a:r>
              <a:rPr lang="en-US" sz="1800">
                <a:solidFill>
                  <a:schemeClr val="dk1"/>
                </a:solidFill>
                <a:latin typeface="Times"/>
                <a:ea typeface="Times"/>
                <a:cs typeface="Times"/>
                <a:sym typeface="Times"/>
              </a:rPr>
              <a:t>)*.</a:t>
            </a:r>
            <a:endParaRPr/>
          </a:p>
        </p:txBody>
      </p:sp>
      <p:grpSp>
        <p:nvGrpSpPr>
          <p:cNvPr id="580" name="Google Shape;580;p25"/>
          <p:cNvGrpSpPr/>
          <p:nvPr/>
        </p:nvGrpSpPr>
        <p:grpSpPr>
          <a:xfrm>
            <a:off x="1126606" y="4625641"/>
            <a:ext cx="5895975" cy="1763712"/>
            <a:chOff x="238" y="636"/>
            <a:chExt cx="3714" cy="1111"/>
          </a:xfrm>
        </p:grpSpPr>
        <p:grpSp>
          <p:nvGrpSpPr>
            <p:cNvPr id="581" name="Google Shape;581;p25"/>
            <p:cNvGrpSpPr/>
            <p:nvPr/>
          </p:nvGrpSpPr>
          <p:grpSpPr>
            <a:xfrm>
              <a:off x="1046" y="636"/>
              <a:ext cx="2906" cy="1111"/>
              <a:chOff x="558" y="2716"/>
              <a:chExt cx="2906" cy="1111"/>
            </a:xfrm>
          </p:grpSpPr>
          <p:sp>
            <p:nvSpPr>
              <p:cNvPr id="582" name="Google Shape;582;p25"/>
              <p:cNvSpPr/>
              <p:nvPr/>
            </p:nvSpPr>
            <p:spPr>
              <a:xfrm>
                <a:off x="1376" y="3023"/>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83" name="Google Shape;583;p25"/>
              <p:cNvSpPr/>
              <p:nvPr/>
            </p:nvSpPr>
            <p:spPr>
              <a:xfrm>
                <a:off x="2192" y="3360"/>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584" name="Google Shape;584;p25"/>
              <p:cNvGrpSpPr/>
              <p:nvPr/>
            </p:nvGrpSpPr>
            <p:grpSpPr>
              <a:xfrm>
                <a:off x="2160" y="2780"/>
                <a:ext cx="304" cy="308"/>
                <a:chOff x="1680" y="2016"/>
                <a:chExt cx="304" cy="308"/>
              </a:xfrm>
            </p:grpSpPr>
            <p:sp>
              <p:nvSpPr>
                <p:cNvPr id="585" name="Google Shape;585;p25"/>
                <p:cNvSpPr/>
                <p:nvPr/>
              </p:nvSpPr>
              <p:spPr>
                <a:xfrm>
                  <a:off x="1712" y="2050"/>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86" name="Google Shape;586;p25"/>
                <p:cNvSpPr/>
                <p:nvPr/>
              </p:nvSpPr>
              <p:spPr>
                <a:xfrm>
                  <a:off x="1680" y="2016"/>
                  <a:ext cx="304" cy="308"/>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587" name="Google Shape;587;p25"/>
              <p:cNvSpPr txBox="1"/>
              <p:nvPr/>
            </p:nvSpPr>
            <p:spPr>
              <a:xfrm>
                <a:off x="558" y="3026"/>
                <a:ext cx="50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Start</a:t>
                </a:r>
                <a:endParaRPr/>
              </a:p>
            </p:txBody>
          </p:sp>
          <p:sp>
            <p:nvSpPr>
              <p:cNvPr id="588" name="Google Shape;588;p25"/>
              <p:cNvSpPr txBox="1"/>
              <p:nvPr/>
            </p:nvSpPr>
            <p:spPr>
              <a:xfrm>
                <a:off x="1406" y="3027"/>
                <a:ext cx="1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0</a:t>
                </a:r>
                <a:endParaRPr/>
              </a:p>
            </p:txBody>
          </p:sp>
          <p:cxnSp>
            <p:nvCxnSpPr>
              <p:cNvPr id="589" name="Google Shape;589;p25"/>
              <p:cNvCxnSpPr/>
              <p:nvPr/>
            </p:nvCxnSpPr>
            <p:spPr>
              <a:xfrm>
                <a:off x="1056" y="3144"/>
                <a:ext cx="320" cy="0"/>
              </a:xfrm>
              <a:prstGeom prst="straightConnector1">
                <a:avLst/>
              </a:prstGeom>
              <a:noFill/>
              <a:ln w="9525" cap="flat" cmpd="sng">
                <a:solidFill>
                  <a:schemeClr val="dk1"/>
                </a:solidFill>
                <a:prstDash val="solid"/>
                <a:round/>
                <a:headEnd type="none" w="med" len="med"/>
                <a:tailEnd type="triangle" w="med" len="med"/>
              </a:ln>
            </p:spPr>
          </p:cxnSp>
          <p:sp>
            <p:nvSpPr>
              <p:cNvPr id="590" name="Google Shape;590;p25"/>
              <p:cNvSpPr txBox="1"/>
              <p:nvPr/>
            </p:nvSpPr>
            <p:spPr>
              <a:xfrm>
                <a:off x="2224" y="2821"/>
                <a:ext cx="1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a:t>
                </a:r>
                <a:endParaRPr/>
              </a:p>
            </p:txBody>
          </p:sp>
          <p:sp>
            <p:nvSpPr>
              <p:cNvPr id="591" name="Google Shape;591;p25"/>
              <p:cNvSpPr txBox="1"/>
              <p:nvPr/>
            </p:nvSpPr>
            <p:spPr>
              <a:xfrm>
                <a:off x="2224" y="3361"/>
                <a:ext cx="1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4</a:t>
                </a:r>
                <a:endParaRPr/>
              </a:p>
            </p:txBody>
          </p:sp>
          <p:sp>
            <p:nvSpPr>
              <p:cNvPr id="592" name="Google Shape;592;p25"/>
              <p:cNvSpPr txBox="1"/>
              <p:nvPr/>
            </p:nvSpPr>
            <p:spPr>
              <a:xfrm>
                <a:off x="1900" y="3596"/>
                <a:ext cx="35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a, b</a:t>
                </a:r>
                <a:endParaRPr sz="1800">
                  <a:solidFill>
                    <a:schemeClr val="dk1"/>
                  </a:solidFill>
                  <a:latin typeface="Arial"/>
                  <a:ea typeface="Arial"/>
                  <a:cs typeface="Arial"/>
                  <a:sym typeface="Arial"/>
                </a:endParaRPr>
              </a:p>
            </p:txBody>
          </p:sp>
          <p:sp>
            <p:nvSpPr>
              <p:cNvPr id="593" name="Google Shape;593;p25"/>
              <p:cNvSpPr txBox="1"/>
              <p:nvPr/>
            </p:nvSpPr>
            <p:spPr>
              <a:xfrm>
                <a:off x="3278" y="2716"/>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a</a:t>
                </a:r>
                <a:endParaRPr sz="1800">
                  <a:solidFill>
                    <a:schemeClr val="dk1"/>
                  </a:solidFill>
                  <a:latin typeface="Arial"/>
                  <a:ea typeface="Arial"/>
                  <a:cs typeface="Arial"/>
                  <a:sym typeface="Arial"/>
                </a:endParaRPr>
              </a:p>
            </p:txBody>
          </p:sp>
          <p:sp>
            <p:nvSpPr>
              <p:cNvPr id="594" name="Google Shape;594;p25"/>
              <p:cNvSpPr txBox="1"/>
              <p:nvPr/>
            </p:nvSpPr>
            <p:spPr>
              <a:xfrm>
                <a:off x="2582" y="2746"/>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a</a:t>
                </a:r>
                <a:endParaRPr sz="1800">
                  <a:solidFill>
                    <a:schemeClr val="dk1"/>
                  </a:solidFill>
                  <a:latin typeface="Arial"/>
                  <a:ea typeface="Arial"/>
                  <a:cs typeface="Arial"/>
                  <a:sym typeface="Arial"/>
                </a:endParaRPr>
              </a:p>
            </p:txBody>
          </p:sp>
          <p:sp>
            <p:nvSpPr>
              <p:cNvPr id="595" name="Google Shape;595;p25"/>
              <p:cNvSpPr/>
              <p:nvPr/>
            </p:nvSpPr>
            <p:spPr>
              <a:xfrm rot="5400000">
                <a:off x="2217" y="3587"/>
                <a:ext cx="189" cy="190"/>
              </a:xfrm>
              <a:custGeom>
                <a:avLst/>
                <a:gdLst/>
                <a:ahLst/>
                <a:cxnLst/>
                <a:rect l="l" t="t" r="r" b="b"/>
                <a:pathLst>
                  <a:path w="39418" h="43200" fill="none" extrusionOk="0">
                    <a:moveTo>
                      <a:pt x="134" y="9196"/>
                    </a:moveTo>
                    <a:cubicBezTo>
                      <a:pt x="4177" y="3431"/>
                      <a:pt x="10776" y="0"/>
                      <a:pt x="17818" y="0"/>
                    </a:cubicBezTo>
                    <a:cubicBezTo>
                      <a:pt x="29747" y="0"/>
                      <a:pt x="39418" y="9670"/>
                      <a:pt x="39418" y="21600"/>
                    </a:cubicBezTo>
                    <a:cubicBezTo>
                      <a:pt x="39418" y="33529"/>
                      <a:pt x="29747" y="43200"/>
                      <a:pt x="17818" y="43200"/>
                    </a:cubicBezTo>
                    <a:cubicBezTo>
                      <a:pt x="10692" y="43200"/>
                      <a:pt x="4026" y="39686"/>
                      <a:pt x="-1" y="33808"/>
                    </a:cubicBezTo>
                  </a:path>
                  <a:path w="39418" h="43200" extrusionOk="0">
                    <a:moveTo>
                      <a:pt x="134" y="9196"/>
                    </a:moveTo>
                    <a:cubicBezTo>
                      <a:pt x="4177" y="3431"/>
                      <a:pt x="10776" y="0"/>
                      <a:pt x="17818" y="0"/>
                    </a:cubicBezTo>
                    <a:cubicBezTo>
                      <a:pt x="29747" y="0"/>
                      <a:pt x="39418" y="9670"/>
                      <a:pt x="39418" y="21600"/>
                    </a:cubicBezTo>
                    <a:cubicBezTo>
                      <a:pt x="39418" y="33529"/>
                      <a:pt x="29747" y="43200"/>
                      <a:pt x="17818" y="43200"/>
                    </a:cubicBezTo>
                    <a:cubicBezTo>
                      <a:pt x="10692" y="43200"/>
                      <a:pt x="4026" y="39686"/>
                      <a:pt x="-1" y="33808"/>
                    </a:cubicBezTo>
                    <a:lnTo>
                      <a:pt x="17818" y="21600"/>
                    </a:lnTo>
                    <a:lnTo>
                      <a:pt x="134" y="9196"/>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596" name="Google Shape;596;p25"/>
              <p:cNvCxnSpPr/>
              <p:nvPr/>
            </p:nvCxnSpPr>
            <p:spPr>
              <a:xfrm rot="10800000" flipH="1">
                <a:off x="1614" y="2974"/>
                <a:ext cx="548" cy="138"/>
              </a:xfrm>
              <a:prstGeom prst="straightConnector1">
                <a:avLst/>
              </a:prstGeom>
              <a:noFill/>
              <a:ln w="9525" cap="flat" cmpd="sng">
                <a:solidFill>
                  <a:schemeClr val="dk1"/>
                </a:solidFill>
                <a:prstDash val="solid"/>
                <a:round/>
                <a:headEnd type="none" w="med" len="med"/>
                <a:tailEnd type="triangle" w="med" len="med"/>
              </a:ln>
            </p:spPr>
          </p:cxnSp>
          <p:sp>
            <p:nvSpPr>
              <p:cNvPr id="597" name="Google Shape;597;p25"/>
              <p:cNvSpPr txBox="1"/>
              <p:nvPr/>
            </p:nvSpPr>
            <p:spPr>
              <a:xfrm>
                <a:off x="2520" y="3448"/>
                <a:ext cx="35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a, b</a:t>
                </a:r>
                <a:endParaRPr sz="1800">
                  <a:solidFill>
                    <a:schemeClr val="dk1"/>
                  </a:solidFill>
                  <a:latin typeface="Arial"/>
                  <a:ea typeface="Arial"/>
                  <a:cs typeface="Arial"/>
                  <a:sym typeface="Arial"/>
                </a:endParaRPr>
              </a:p>
            </p:txBody>
          </p:sp>
          <p:cxnSp>
            <p:nvCxnSpPr>
              <p:cNvPr id="598" name="Google Shape;598;p25"/>
              <p:cNvCxnSpPr/>
              <p:nvPr/>
            </p:nvCxnSpPr>
            <p:spPr>
              <a:xfrm>
                <a:off x="1604" y="3192"/>
                <a:ext cx="596" cy="248"/>
              </a:xfrm>
              <a:prstGeom prst="straightConnector1">
                <a:avLst/>
              </a:prstGeom>
              <a:noFill/>
              <a:ln w="9525" cap="flat" cmpd="sng">
                <a:solidFill>
                  <a:schemeClr val="dk1"/>
                </a:solidFill>
                <a:prstDash val="solid"/>
                <a:round/>
                <a:headEnd type="none" w="med" len="med"/>
                <a:tailEnd type="triangle" w="med" len="med"/>
              </a:ln>
            </p:spPr>
          </p:cxnSp>
          <p:sp>
            <p:nvSpPr>
              <p:cNvPr id="599" name="Google Shape;599;p25"/>
              <p:cNvSpPr txBox="1"/>
              <p:nvPr/>
            </p:nvSpPr>
            <p:spPr>
              <a:xfrm>
                <a:off x="1838" y="3130"/>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b</a:t>
                </a:r>
                <a:endParaRPr sz="1800">
                  <a:solidFill>
                    <a:schemeClr val="dk1"/>
                  </a:solidFill>
                  <a:latin typeface="Arial"/>
                  <a:ea typeface="Arial"/>
                  <a:cs typeface="Arial"/>
                  <a:sym typeface="Arial"/>
                </a:endParaRPr>
              </a:p>
            </p:txBody>
          </p:sp>
          <p:sp>
            <p:nvSpPr>
              <p:cNvPr id="600" name="Google Shape;600;p25"/>
              <p:cNvSpPr txBox="1"/>
              <p:nvPr/>
            </p:nvSpPr>
            <p:spPr>
              <a:xfrm>
                <a:off x="1754" y="2860"/>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a</a:t>
                </a:r>
                <a:endParaRPr sz="1800">
                  <a:solidFill>
                    <a:schemeClr val="dk1"/>
                  </a:solidFill>
                  <a:latin typeface="Arial"/>
                  <a:ea typeface="Arial"/>
                  <a:cs typeface="Arial"/>
                  <a:sym typeface="Arial"/>
                </a:endParaRPr>
              </a:p>
            </p:txBody>
          </p:sp>
          <p:grpSp>
            <p:nvGrpSpPr>
              <p:cNvPr id="601" name="Google Shape;601;p25"/>
              <p:cNvGrpSpPr/>
              <p:nvPr/>
            </p:nvGrpSpPr>
            <p:grpSpPr>
              <a:xfrm>
                <a:off x="2878" y="3318"/>
                <a:ext cx="304" cy="308"/>
                <a:chOff x="1680" y="2016"/>
                <a:chExt cx="304" cy="308"/>
              </a:xfrm>
            </p:grpSpPr>
            <p:sp>
              <p:nvSpPr>
                <p:cNvPr id="602" name="Google Shape;602;p25"/>
                <p:cNvSpPr/>
                <p:nvPr/>
              </p:nvSpPr>
              <p:spPr>
                <a:xfrm>
                  <a:off x="1712" y="2050"/>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03" name="Google Shape;603;p25"/>
                <p:cNvSpPr/>
                <p:nvPr/>
              </p:nvSpPr>
              <p:spPr>
                <a:xfrm>
                  <a:off x="1680" y="2016"/>
                  <a:ext cx="304" cy="308"/>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604" name="Google Shape;604;p25"/>
              <p:cNvSpPr/>
              <p:nvPr/>
            </p:nvSpPr>
            <p:spPr>
              <a:xfrm>
                <a:off x="2910" y="2814"/>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05" name="Google Shape;605;p25"/>
              <p:cNvSpPr/>
              <p:nvPr/>
            </p:nvSpPr>
            <p:spPr>
              <a:xfrm rot="10800000" flipH="1">
                <a:off x="3125" y="2818"/>
                <a:ext cx="190" cy="174"/>
              </a:xfrm>
              <a:custGeom>
                <a:avLst/>
                <a:gdLst/>
                <a:ahLst/>
                <a:cxnLst/>
                <a:rect l="l" t="t" r="r" b="b"/>
                <a:pathLst>
                  <a:path w="39807" h="43200" fill="none" extrusionOk="0">
                    <a:moveTo>
                      <a:pt x="3777" y="5527"/>
                    </a:moveTo>
                    <a:cubicBezTo>
                      <a:pt x="7741" y="1968"/>
                      <a:pt x="12880" y="0"/>
                      <a:pt x="18207" y="0"/>
                    </a:cubicBezTo>
                    <a:cubicBezTo>
                      <a:pt x="30136" y="0"/>
                      <a:pt x="39807" y="9670"/>
                      <a:pt x="39807" y="21600"/>
                    </a:cubicBezTo>
                    <a:cubicBezTo>
                      <a:pt x="39807" y="33529"/>
                      <a:pt x="30136" y="43200"/>
                      <a:pt x="18207" y="43200"/>
                    </a:cubicBezTo>
                    <a:cubicBezTo>
                      <a:pt x="10832" y="43200"/>
                      <a:pt x="3967" y="39437"/>
                      <a:pt x="-1" y="33221"/>
                    </a:cubicBezTo>
                  </a:path>
                  <a:path w="39807" h="43200" extrusionOk="0">
                    <a:moveTo>
                      <a:pt x="3777" y="5527"/>
                    </a:moveTo>
                    <a:cubicBezTo>
                      <a:pt x="7741" y="1968"/>
                      <a:pt x="12880" y="0"/>
                      <a:pt x="18207" y="0"/>
                    </a:cubicBezTo>
                    <a:cubicBezTo>
                      <a:pt x="30136" y="0"/>
                      <a:pt x="39807" y="9670"/>
                      <a:pt x="39807" y="21600"/>
                    </a:cubicBezTo>
                    <a:cubicBezTo>
                      <a:pt x="39807" y="33529"/>
                      <a:pt x="30136" y="43200"/>
                      <a:pt x="18207" y="43200"/>
                    </a:cubicBezTo>
                    <a:cubicBezTo>
                      <a:pt x="10832" y="43200"/>
                      <a:pt x="3967" y="39437"/>
                      <a:pt x="-1" y="33221"/>
                    </a:cubicBezTo>
                    <a:lnTo>
                      <a:pt x="18207" y="21600"/>
                    </a:lnTo>
                    <a:lnTo>
                      <a:pt x="3777" y="5527"/>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606" name="Google Shape;606;p25"/>
              <p:cNvCxnSpPr/>
              <p:nvPr/>
            </p:nvCxnSpPr>
            <p:spPr>
              <a:xfrm>
                <a:off x="2468" y="2934"/>
                <a:ext cx="440" cy="2"/>
              </a:xfrm>
              <a:prstGeom prst="straightConnector1">
                <a:avLst/>
              </a:prstGeom>
              <a:noFill/>
              <a:ln w="9525" cap="flat" cmpd="sng">
                <a:solidFill>
                  <a:schemeClr val="dk1"/>
                </a:solidFill>
                <a:prstDash val="solid"/>
                <a:round/>
                <a:headEnd type="none" w="med" len="med"/>
                <a:tailEnd type="triangle" w="med" len="med"/>
              </a:ln>
            </p:spPr>
          </p:cxnSp>
          <p:cxnSp>
            <p:nvCxnSpPr>
              <p:cNvPr id="607" name="Google Shape;607;p25"/>
              <p:cNvCxnSpPr/>
              <p:nvPr/>
            </p:nvCxnSpPr>
            <p:spPr>
              <a:xfrm>
                <a:off x="2434" y="3026"/>
                <a:ext cx="468" cy="356"/>
              </a:xfrm>
              <a:prstGeom prst="straightConnector1">
                <a:avLst/>
              </a:prstGeom>
              <a:noFill/>
              <a:ln w="9525" cap="flat" cmpd="sng">
                <a:solidFill>
                  <a:schemeClr val="dk1"/>
                </a:solidFill>
                <a:prstDash val="solid"/>
                <a:round/>
                <a:headEnd type="none" w="med" len="med"/>
                <a:tailEnd type="triangle" w="med" len="med"/>
              </a:ln>
            </p:spPr>
          </p:cxnSp>
          <p:cxnSp>
            <p:nvCxnSpPr>
              <p:cNvPr id="608" name="Google Shape;608;p25"/>
              <p:cNvCxnSpPr/>
              <p:nvPr/>
            </p:nvCxnSpPr>
            <p:spPr>
              <a:xfrm rot="10800000" flipH="1">
                <a:off x="2430" y="3482"/>
                <a:ext cx="448" cy="2"/>
              </a:xfrm>
              <a:prstGeom prst="straightConnector1">
                <a:avLst/>
              </a:prstGeom>
              <a:noFill/>
              <a:ln w="9525" cap="flat" cmpd="sng">
                <a:solidFill>
                  <a:schemeClr val="dk1"/>
                </a:solidFill>
                <a:prstDash val="solid"/>
                <a:round/>
                <a:headEnd type="triangle" w="med" len="med"/>
                <a:tailEnd type="none" w="med" len="med"/>
              </a:ln>
            </p:spPr>
          </p:cxnSp>
          <p:cxnSp>
            <p:nvCxnSpPr>
              <p:cNvPr id="609" name="Google Shape;609;p25"/>
              <p:cNvCxnSpPr/>
              <p:nvPr/>
            </p:nvCxnSpPr>
            <p:spPr>
              <a:xfrm flipH="1">
                <a:off x="3026" y="3054"/>
                <a:ext cx="2" cy="262"/>
              </a:xfrm>
              <a:prstGeom prst="straightConnector1">
                <a:avLst/>
              </a:prstGeom>
              <a:noFill/>
              <a:ln w="9525" cap="flat" cmpd="sng">
                <a:solidFill>
                  <a:schemeClr val="dk1"/>
                </a:solidFill>
                <a:prstDash val="solid"/>
                <a:round/>
                <a:headEnd type="none" w="med" len="med"/>
                <a:tailEnd type="triangle" w="med" len="med"/>
              </a:ln>
            </p:spPr>
          </p:cxnSp>
          <p:sp>
            <p:nvSpPr>
              <p:cNvPr id="610" name="Google Shape;610;p25"/>
              <p:cNvSpPr txBox="1"/>
              <p:nvPr/>
            </p:nvSpPr>
            <p:spPr>
              <a:xfrm>
                <a:off x="2622" y="3024"/>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b</a:t>
                </a:r>
                <a:endParaRPr sz="1800">
                  <a:solidFill>
                    <a:schemeClr val="dk1"/>
                  </a:solidFill>
                  <a:latin typeface="Arial"/>
                  <a:ea typeface="Arial"/>
                  <a:cs typeface="Arial"/>
                  <a:sym typeface="Arial"/>
                </a:endParaRPr>
              </a:p>
            </p:txBody>
          </p:sp>
          <p:sp>
            <p:nvSpPr>
              <p:cNvPr id="611" name="Google Shape;611;p25"/>
              <p:cNvSpPr txBox="1"/>
              <p:nvPr/>
            </p:nvSpPr>
            <p:spPr>
              <a:xfrm>
                <a:off x="3010" y="3046"/>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b</a:t>
                </a:r>
                <a:endParaRPr sz="1800">
                  <a:solidFill>
                    <a:schemeClr val="dk1"/>
                  </a:solidFill>
                  <a:latin typeface="Arial"/>
                  <a:ea typeface="Arial"/>
                  <a:cs typeface="Arial"/>
                  <a:sym typeface="Arial"/>
                </a:endParaRPr>
              </a:p>
            </p:txBody>
          </p:sp>
          <p:sp>
            <p:nvSpPr>
              <p:cNvPr id="612" name="Google Shape;612;p25"/>
              <p:cNvSpPr txBox="1"/>
              <p:nvPr/>
            </p:nvSpPr>
            <p:spPr>
              <a:xfrm>
                <a:off x="2940" y="2813"/>
                <a:ext cx="1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2</a:t>
                </a:r>
                <a:endParaRPr/>
              </a:p>
            </p:txBody>
          </p:sp>
          <p:sp>
            <p:nvSpPr>
              <p:cNvPr id="613" name="Google Shape;613;p25"/>
              <p:cNvSpPr txBox="1"/>
              <p:nvPr/>
            </p:nvSpPr>
            <p:spPr>
              <a:xfrm>
                <a:off x="2942" y="3353"/>
                <a:ext cx="1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3</a:t>
                </a:r>
                <a:endParaRPr/>
              </a:p>
            </p:txBody>
          </p:sp>
        </p:grpSp>
        <p:sp>
          <p:nvSpPr>
            <p:cNvPr id="614" name="Google Shape;614;p25"/>
            <p:cNvSpPr/>
            <p:nvPr/>
          </p:nvSpPr>
          <p:spPr>
            <a:xfrm>
              <a:off x="238" y="696"/>
              <a:ext cx="636" cy="222"/>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Solution</a:t>
              </a:r>
              <a:r>
                <a:rPr lang="en-US" sz="1800">
                  <a:solidFill>
                    <a:schemeClr val="dk1"/>
                  </a:solidFill>
                  <a:latin typeface="Arial"/>
                  <a:ea typeface="Arial"/>
                  <a:cs typeface="Arial"/>
                  <a:sym typeface="Arial"/>
                </a:rPr>
                <a:t>:</a:t>
              </a:r>
              <a:endParaRPr/>
            </a:p>
          </p:txBody>
        </p:sp>
      </p:grpSp>
      <p:grpSp>
        <p:nvGrpSpPr>
          <p:cNvPr id="615" name="Google Shape;615;p25"/>
          <p:cNvGrpSpPr/>
          <p:nvPr/>
        </p:nvGrpSpPr>
        <p:grpSpPr>
          <a:xfrm>
            <a:off x="2669656" y="1664832"/>
            <a:ext cx="4352925" cy="1296988"/>
            <a:chOff x="828" y="1931"/>
            <a:chExt cx="2742" cy="817"/>
          </a:xfrm>
        </p:grpSpPr>
        <p:sp>
          <p:nvSpPr>
            <p:cNvPr id="616" name="Google Shape;616;p25"/>
            <p:cNvSpPr/>
            <p:nvPr/>
          </p:nvSpPr>
          <p:spPr>
            <a:xfrm>
              <a:off x="828" y="2263"/>
              <a:ext cx="334" cy="224"/>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(a):</a:t>
              </a:r>
              <a:endParaRPr/>
            </a:p>
          </p:txBody>
        </p:sp>
        <p:grpSp>
          <p:nvGrpSpPr>
            <p:cNvPr id="617" name="Google Shape;617;p25"/>
            <p:cNvGrpSpPr/>
            <p:nvPr/>
          </p:nvGrpSpPr>
          <p:grpSpPr>
            <a:xfrm>
              <a:off x="1274" y="1931"/>
              <a:ext cx="2296" cy="817"/>
              <a:chOff x="738" y="1611"/>
              <a:chExt cx="2296" cy="817"/>
            </a:xfrm>
          </p:grpSpPr>
          <p:sp>
            <p:nvSpPr>
              <p:cNvPr id="618" name="Google Shape;618;p25"/>
              <p:cNvSpPr/>
              <p:nvPr/>
            </p:nvSpPr>
            <p:spPr>
              <a:xfrm rot="10800000" flipH="1">
                <a:off x="1680" y="1611"/>
                <a:ext cx="586" cy="450"/>
              </a:xfrm>
              <a:custGeom>
                <a:avLst/>
                <a:gdLst/>
                <a:ahLst/>
                <a:cxnLst/>
                <a:rect l="l" t="t" r="r" b="b"/>
                <a:pathLst>
                  <a:path w="16971" h="21329" fill="none" extrusionOk="0">
                    <a:moveTo>
                      <a:pt x="3405" y="-1"/>
                    </a:moveTo>
                    <a:cubicBezTo>
                      <a:pt x="8768" y="855"/>
                      <a:pt x="13611" y="3700"/>
                      <a:pt x="16971" y="7967"/>
                    </a:cubicBezTo>
                  </a:path>
                  <a:path w="16971" h="21329" extrusionOk="0">
                    <a:moveTo>
                      <a:pt x="3405" y="-1"/>
                    </a:moveTo>
                    <a:cubicBezTo>
                      <a:pt x="8768" y="855"/>
                      <a:pt x="13611" y="3700"/>
                      <a:pt x="16971" y="7967"/>
                    </a:cubicBezTo>
                    <a:lnTo>
                      <a:pt x="0" y="21329"/>
                    </a:lnTo>
                    <a:lnTo>
                      <a:pt x="3405" y="-1"/>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19" name="Google Shape;619;p25"/>
              <p:cNvGrpSpPr/>
              <p:nvPr/>
            </p:nvGrpSpPr>
            <p:grpSpPr>
              <a:xfrm>
                <a:off x="1496" y="1908"/>
                <a:ext cx="304" cy="308"/>
                <a:chOff x="1680" y="2016"/>
                <a:chExt cx="304" cy="308"/>
              </a:xfrm>
            </p:grpSpPr>
            <p:sp>
              <p:nvSpPr>
                <p:cNvPr id="620" name="Google Shape;620;p25"/>
                <p:cNvSpPr/>
                <p:nvPr/>
              </p:nvSpPr>
              <p:spPr>
                <a:xfrm>
                  <a:off x="1712" y="2050"/>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21" name="Google Shape;621;p25"/>
                <p:cNvSpPr/>
                <p:nvPr/>
              </p:nvSpPr>
              <p:spPr>
                <a:xfrm>
                  <a:off x="1680" y="2016"/>
                  <a:ext cx="304" cy="308"/>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622" name="Google Shape;622;p25"/>
              <p:cNvSpPr txBox="1"/>
              <p:nvPr/>
            </p:nvSpPr>
            <p:spPr>
              <a:xfrm>
                <a:off x="738" y="1954"/>
                <a:ext cx="43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Start</a:t>
                </a:r>
                <a:endParaRPr/>
              </a:p>
            </p:txBody>
          </p:sp>
          <p:cxnSp>
            <p:nvCxnSpPr>
              <p:cNvPr id="623" name="Google Shape;623;p25"/>
              <p:cNvCxnSpPr/>
              <p:nvPr/>
            </p:nvCxnSpPr>
            <p:spPr>
              <a:xfrm>
                <a:off x="1168" y="2072"/>
                <a:ext cx="320" cy="0"/>
              </a:xfrm>
              <a:prstGeom prst="straightConnector1">
                <a:avLst/>
              </a:prstGeom>
              <a:noFill/>
              <a:ln w="9525" cap="flat" cmpd="sng">
                <a:solidFill>
                  <a:schemeClr val="dk1"/>
                </a:solidFill>
                <a:prstDash val="solid"/>
                <a:round/>
                <a:headEnd type="none" w="med" len="med"/>
                <a:tailEnd type="triangle" w="med" len="med"/>
              </a:ln>
            </p:spPr>
          </p:cxnSp>
          <p:sp>
            <p:nvSpPr>
              <p:cNvPr id="624" name="Google Shape;624;p25"/>
              <p:cNvSpPr/>
              <p:nvPr/>
            </p:nvSpPr>
            <p:spPr>
              <a:xfrm>
                <a:off x="2222" y="2188"/>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cxnSp>
            <p:nvCxnSpPr>
              <p:cNvPr id="625" name="Google Shape;625;p25"/>
              <p:cNvCxnSpPr/>
              <p:nvPr/>
            </p:nvCxnSpPr>
            <p:spPr>
              <a:xfrm>
                <a:off x="1786" y="2119"/>
                <a:ext cx="440" cy="152"/>
              </a:xfrm>
              <a:prstGeom prst="straightConnector1">
                <a:avLst/>
              </a:prstGeom>
              <a:noFill/>
              <a:ln w="9525" cap="flat" cmpd="sng">
                <a:solidFill>
                  <a:schemeClr val="dk1"/>
                </a:solidFill>
                <a:prstDash val="solid"/>
                <a:round/>
                <a:headEnd type="none" w="med" len="med"/>
                <a:tailEnd type="triangle" w="med" len="med"/>
              </a:ln>
            </p:spPr>
          </p:cxnSp>
          <p:sp>
            <p:nvSpPr>
              <p:cNvPr id="626" name="Google Shape;626;p25"/>
              <p:cNvSpPr txBox="1"/>
              <p:nvPr/>
            </p:nvSpPr>
            <p:spPr>
              <a:xfrm>
                <a:off x="1834" y="2138"/>
                <a:ext cx="194"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b</a:t>
                </a:r>
                <a:endParaRPr sz="1800">
                  <a:solidFill>
                    <a:schemeClr val="dk1"/>
                  </a:solidFill>
                  <a:latin typeface="Arial"/>
                  <a:ea typeface="Arial"/>
                  <a:cs typeface="Arial"/>
                  <a:sym typeface="Arial"/>
                </a:endParaRPr>
              </a:p>
            </p:txBody>
          </p:sp>
          <p:sp>
            <p:nvSpPr>
              <p:cNvPr id="627" name="Google Shape;627;p25"/>
              <p:cNvSpPr/>
              <p:nvPr/>
            </p:nvSpPr>
            <p:spPr>
              <a:xfrm rot="10800000" flipH="1">
                <a:off x="2422" y="2136"/>
                <a:ext cx="282" cy="292"/>
              </a:xfrm>
              <a:custGeom>
                <a:avLst/>
                <a:gdLst/>
                <a:ahLst/>
                <a:cxnLst/>
                <a:rect l="l" t="t" r="r" b="b"/>
                <a:pathLst>
                  <a:path w="41070" h="43200" fill="none" extrusionOk="0">
                    <a:moveTo>
                      <a:pt x="2931" y="7706"/>
                    </a:moveTo>
                    <a:cubicBezTo>
                      <a:pt x="7035" y="2820"/>
                      <a:pt x="13089" y="0"/>
                      <a:pt x="19470" y="0"/>
                    </a:cubicBezTo>
                    <a:cubicBezTo>
                      <a:pt x="31399" y="0"/>
                      <a:pt x="41070" y="9670"/>
                      <a:pt x="41070" y="21600"/>
                    </a:cubicBezTo>
                    <a:cubicBezTo>
                      <a:pt x="41070" y="33529"/>
                      <a:pt x="31399" y="43200"/>
                      <a:pt x="19470" y="43200"/>
                    </a:cubicBezTo>
                    <a:cubicBezTo>
                      <a:pt x="11164" y="43200"/>
                      <a:pt x="3594" y="38438"/>
                      <a:pt x="-1" y="30951"/>
                    </a:cubicBezTo>
                  </a:path>
                  <a:path w="41070" h="43200" extrusionOk="0">
                    <a:moveTo>
                      <a:pt x="2931" y="7706"/>
                    </a:moveTo>
                    <a:cubicBezTo>
                      <a:pt x="7035" y="2820"/>
                      <a:pt x="13089" y="0"/>
                      <a:pt x="19470" y="0"/>
                    </a:cubicBezTo>
                    <a:cubicBezTo>
                      <a:pt x="31399" y="0"/>
                      <a:pt x="41070" y="9670"/>
                      <a:pt x="41070" y="21600"/>
                    </a:cubicBezTo>
                    <a:cubicBezTo>
                      <a:pt x="41070" y="33529"/>
                      <a:pt x="31399" y="43200"/>
                      <a:pt x="19470" y="43200"/>
                    </a:cubicBezTo>
                    <a:cubicBezTo>
                      <a:pt x="11164" y="43200"/>
                      <a:pt x="3594" y="38438"/>
                      <a:pt x="-1" y="30951"/>
                    </a:cubicBezTo>
                    <a:lnTo>
                      <a:pt x="19470" y="21600"/>
                    </a:lnTo>
                    <a:lnTo>
                      <a:pt x="2931" y="7706"/>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8" name="Google Shape;628;p25"/>
              <p:cNvSpPr txBox="1"/>
              <p:nvPr/>
            </p:nvSpPr>
            <p:spPr>
              <a:xfrm>
                <a:off x="2678" y="2164"/>
                <a:ext cx="35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a, b</a:t>
                </a:r>
                <a:endParaRPr sz="1800">
                  <a:solidFill>
                    <a:schemeClr val="dk1"/>
                  </a:solidFill>
                  <a:latin typeface="Arial"/>
                  <a:ea typeface="Arial"/>
                  <a:cs typeface="Arial"/>
                  <a:sym typeface="Arial"/>
                </a:endParaRPr>
              </a:p>
            </p:txBody>
          </p:sp>
          <p:cxnSp>
            <p:nvCxnSpPr>
              <p:cNvPr id="629" name="Google Shape;629;p25"/>
              <p:cNvCxnSpPr/>
              <p:nvPr/>
            </p:nvCxnSpPr>
            <p:spPr>
              <a:xfrm rot="10800000">
                <a:off x="2338" y="1916"/>
                <a:ext cx="2" cy="268"/>
              </a:xfrm>
              <a:prstGeom prst="straightConnector1">
                <a:avLst/>
              </a:prstGeom>
              <a:noFill/>
              <a:ln w="9525" cap="flat" cmpd="sng">
                <a:solidFill>
                  <a:schemeClr val="dk1"/>
                </a:solidFill>
                <a:prstDash val="solid"/>
                <a:round/>
                <a:headEnd type="triangle" w="med" len="med"/>
                <a:tailEnd type="none" w="med" len="med"/>
              </a:ln>
            </p:spPr>
          </p:cxnSp>
          <p:sp>
            <p:nvSpPr>
              <p:cNvPr id="630" name="Google Shape;630;p25"/>
              <p:cNvSpPr/>
              <p:nvPr/>
            </p:nvSpPr>
            <p:spPr>
              <a:xfrm>
                <a:off x="2220" y="1678"/>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31" name="Google Shape;631;p25"/>
              <p:cNvSpPr txBox="1"/>
              <p:nvPr/>
            </p:nvSpPr>
            <p:spPr>
              <a:xfrm>
                <a:off x="2324" y="1878"/>
                <a:ext cx="194"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a</a:t>
                </a:r>
                <a:endParaRPr sz="1800">
                  <a:solidFill>
                    <a:schemeClr val="dk1"/>
                  </a:solidFill>
                  <a:latin typeface="Arial"/>
                  <a:ea typeface="Arial"/>
                  <a:cs typeface="Arial"/>
                  <a:sym typeface="Arial"/>
                </a:endParaRPr>
              </a:p>
            </p:txBody>
          </p:sp>
          <p:sp>
            <p:nvSpPr>
              <p:cNvPr id="632" name="Google Shape;632;p25"/>
              <p:cNvSpPr txBox="1"/>
              <p:nvPr/>
            </p:nvSpPr>
            <p:spPr>
              <a:xfrm>
                <a:off x="1924" y="1814"/>
                <a:ext cx="194"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a</a:t>
                </a:r>
                <a:endParaRPr sz="1800">
                  <a:solidFill>
                    <a:schemeClr val="dk1"/>
                  </a:solidFill>
                  <a:latin typeface="Arial"/>
                  <a:ea typeface="Arial"/>
                  <a:cs typeface="Arial"/>
                  <a:sym typeface="Arial"/>
                </a:endParaRPr>
              </a:p>
            </p:txBody>
          </p:sp>
          <p:sp>
            <p:nvSpPr>
              <p:cNvPr id="633" name="Google Shape;633;p25"/>
              <p:cNvSpPr/>
              <p:nvPr/>
            </p:nvSpPr>
            <p:spPr>
              <a:xfrm flipH="1">
                <a:off x="1752" y="1783"/>
                <a:ext cx="555" cy="329"/>
              </a:xfrm>
              <a:custGeom>
                <a:avLst/>
                <a:gdLst/>
                <a:ahLst/>
                <a:cxnLst/>
                <a:rect l="l" t="t" r="r" b="b"/>
                <a:pathLst>
                  <a:path w="18748" h="21391" fill="none" extrusionOk="0">
                    <a:moveTo>
                      <a:pt x="2994" y="-1"/>
                    </a:moveTo>
                    <a:cubicBezTo>
                      <a:pt x="9612" y="925"/>
                      <a:pt x="15430" y="4864"/>
                      <a:pt x="18748" y="10665"/>
                    </a:cubicBezTo>
                  </a:path>
                  <a:path w="18748" h="21391" extrusionOk="0">
                    <a:moveTo>
                      <a:pt x="2994" y="-1"/>
                    </a:moveTo>
                    <a:cubicBezTo>
                      <a:pt x="9612" y="925"/>
                      <a:pt x="15430" y="4864"/>
                      <a:pt x="18748" y="10665"/>
                    </a:cubicBezTo>
                    <a:lnTo>
                      <a:pt x="0" y="21391"/>
                    </a:lnTo>
                    <a:lnTo>
                      <a:pt x="2994" y="-1"/>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4" name="Google Shape;634;p25"/>
              <p:cNvSpPr txBox="1"/>
              <p:nvPr/>
            </p:nvSpPr>
            <p:spPr>
              <a:xfrm>
                <a:off x="1850" y="1640"/>
                <a:ext cx="194"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b</a:t>
                </a:r>
                <a:endParaRPr sz="1800">
                  <a:solidFill>
                    <a:schemeClr val="dk1"/>
                  </a:solidFill>
                  <a:latin typeface="Arial"/>
                  <a:ea typeface="Arial"/>
                  <a:cs typeface="Arial"/>
                  <a:sym typeface="Arial"/>
                </a:endParaRPr>
              </a:p>
            </p:txBody>
          </p:sp>
        </p:grpSp>
      </p:grpSp>
      <p:sp>
        <p:nvSpPr>
          <p:cNvPr id="635" name="Google Shape;635;p25"/>
          <p:cNvSpPr/>
          <p:nvPr/>
        </p:nvSpPr>
        <p:spPr>
          <a:xfrm>
            <a:off x="598488" y="1517361"/>
            <a:ext cx="1009650" cy="352425"/>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Solution</a:t>
            </a:r>
            <a:r>
              <a:rPr lang="en-US" sz="1800">
                <a:solidFill>
                  <a:schemeClr val="dk1"/>
                </a:solidFill>
                <a:latin typeface="Arial"/>
                <a:ea typeface="Arial"/>
                <a:cs typeface="Arial"/>
                <a:sym typeface="Arial"/>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9">
                                            <p:txEl>
                                              <p:pRg st="0" end="0"/>
                                            </p:txEl>
                                          </p:spTgt>
                                        </p:tgtEl>
                                        <p:attrNameLst>
                                          <p:attrName>style.visibility</p:attrName>
                                        </p:attrNameLst>
                                      </p:cBhvr>
                                      <p:to>
                                        <p:strVal val="visible"/>
                                      </p:to>
                                    </p:set>
                                    <p:animEffect transition="in" filter="fade">
                                      <p:cBhvr>
                                        <p:cTn id="7" dur="1"/>
                                        <p:tgtEl>
                                          <p:spTgt spid="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9">
                                            <p:txEl>
                                              <p:pRg st="1" end="1"/>
                                            </p:txEl>
                                          </p:spTgt>
                                        </p:tgtEl>
                                        <p:attrNameLst>
                                          <p:attrName>style.visibility</p:attrName>
                                        </p:attrNameLst>
                                      </p:cBhvr>
                                      <p:to>
                                        <p:strVal val="visible"/>
                                      </p:to>
                                    </p:set>
                                    <p:animEffect transition="in" filter="fade">
                                      <p:cBhvr>
                                        <p:cTn id="12" dur="1"/>
                                        <p:tgtEl>
                                          <p:spTgt spid="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5"/>
                                        </p:tgtEl>
                                        <p:attrNameLst>
                                          <p:attrName>style.visibility</p:attrName>
                                        </p:attrNameLst>
                                      </p:cBhvr>
                                      <p:to>
                                        <p:strVal val="visible"/>
                                      </p:to>
                                    </p:set>
                                    <p:animEffect transition="in" filter="fade">
                                      <p:cBhvr>
                                        <p:cTn id="17" dur="1"/>
                                        <p:tgtEl>
                                          <p:spTgt spid="6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8">
                                            <p:txEl>
                                              <p:pRg st="0" end="0"/>
                                            </p:txEl>
                                          </p:spTgt>
                                        </p:tgtEl>
                                        <p:attrNameLst>
                                          <p:attrName>style.visibility</p:attrName>
                                        </p:attrNameLst>
                                      </p:cBhvr>
                                      <p:to>
                                        <p:strVal val="visible"/>
                                      </p:to>
                                    </p:set>
                                    <p:animEffect transition="in" filter="fade">
                                      <p:cBhvr>
                                        <p:cTn id="22" dur="1"/>
                                        <p:tgtEl>
                                          <p:spTgt spid="57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0"/>
                                        </p:tgtEl>
                                        <p:attrNameLst>
                                          <p:attrName>style.visibility</p:attrName>
                                        </p:attrNameLst>
                                      </p:cBhvr>
                                      <p:to>
                                        <p:strVal val="visible"/>
                                      </p:to>
                                    </p:set>
                                    <p:animEffect transition="in" filter="fade">
                                      <p:cBhvr>
                                        <p:cTn id="27" dur="1"/>
                                        <p:tgtEl>
                                          <p:spTgt spid="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05" name="Google Shape;105;p3"/>
          <p:cNvSpPr txBox="1"/>
          <p:nvPr/>
        </p:nvSpPr>
        <p:spPr>
          <a:xfrm>
            <a:off x="89671" y="44591"/>
            <a:ext cx="7212082" cy="369332"/>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400" b="1">
                <a:solidFill>
                  <a:schemeClr val="dk1"/>
                </a:solidFill>
                <a:latin typeface="Calibri"/>
                <a:ea typeface="Calibri"/>
                <a:cs typeface="Calibri"/>
                <a:sym typeface="Calibri"/>
              </a:rPr>
              <a:t>Calculator and Symbols</a:t>
            </a:r>
            <a:endParaRPr/>
          </a:p>
        </p:txBody>
      </p:sp>
      <p:sp>
        <p:nvSpPr>
          <p:cNvPr id="106" name="Google Shape;106;p3"/>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107" name="Google Shape;107;p3"/>
          <p:cNvGrpSpPr/>
          <p:nvPr/>
        </p:nvGrpSpPr>
        <p:grpSpPr>
          <a:xfrm>
            <a:off x="0" y="586959"/>
            <a:ext cx="12105503" cy="5979173"/>
            <a:chOff x="127862" y="1268442"/>
            <a:chExt cx="9296400" cy="846250"/>
          </a:xfrm>
        </p:grpSpPr>
        <p:sp>
          <p:nvSpPr>
            <p:cNvPr id="108" name="Google Shape;108;p3"/>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109" name="Google Shape;109;p3"/>
            <p:cNvSpPr txBox="1"/>
            <p:nvPr/>
          </p:nvSpPr>
          <p:spPr>
            <a:xfrm>
              <a:off x="168600" y="1274313"/>
              <a:ext cx="9214355" cy="800425"/>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Rational   - ½, or 5/2</a:t>
              </a:r>
              <a:endParaRPr/>
            </a:p>
            <a:p>
              <a:pPr marL="0" marR="0" lvl="0" indent="0" algn="just" rtl="0">
                <a:lnSpc>
                  <a:spcPct val="150000"/>
                </a:lnSpc>
                <a:spcBef>
                  <a:spcPts val="0"/>
                </a:spcBef>
                <a:spcAft>
                  <a:spcPts val="0"/>
                </a:spcAft>
                <a:buNone/>
              </a:pPr>
              <a:r>
                <a:rPr lang="en-US" sz="1750">
                  <a:solidFill>
                    <a:schemeClr val="dk1"/>
                  </a:solidFill>
                  <a:latin typeface="Calibri"/>
                  <a:ea typeface="Calibri"/>
                  <a:cs typeface="Calibri"/>
                  <a:sym typeface="Calibri"/>
                </a:rPr>
                <a:t>	&gt;&gt;import sympy as sym</a:t>
              </a: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1750">
                  <a:solidFill>
                    <a:schemeClr val="dk1"/>
                  </a:solidFill>
                  <a:latin typeface="Calibri"/>
                  <a:ea typeface="Calibri"/>
                  <a:cs typeface="Calibri"/>
                  <a:sym typeface="Calibri"/>
                </a:rPr>
                <a:t>	&gt;&gt;a = sym.Rational(1, 2)</a:t>
              </a:r>
              <a:endParaRPr/>
            </a:p>
            <a:p>
              <a:pPr marL="0" marR="0" lvl="0" indent="0" algn="just" rtl="0">
                <a:lnSpc>
                  <a:spcPct val="150000"/>
                </a:lnSpc>
                <a:spcBef>
                  <a:spcPts val="0"/>
                </a:spcBef>
                <a:spcAft>
                  <a:spcPts val="0"/>
                </a:spcAft>
                <a:buNone/>
              </a:pPr>
              <a:r>
                <a:rPr lang="en-US" sz="1750">
                  <a:solidFill>
                    <a:schemeClr val="dk1"/>
                  </a:solidFill>
                  <a:latin typeface="Calibri"/>
                  <a:ea typeface="Calibri"/>
                  <a:cs typeface="Calibri"/>
                  <a:sym typeface="Calibri"/>
                </a:rPr>
                <a:t>	&gt;&gt;a    					Answer will be 1/2</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Constants like pi,e</a:t>
              </a:r>
              <a:endParaRPr sz="1750" b="1">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1750">
                  <a:solidFill>
                    <a:schemeClr val="dk1"/>
                  </a:solidFill>
                  <a:latin typeface="Calibri"/>
                  <a:ea typeface="Calibri"/>
                  <a:cs typeface="Calibri"/>
                  <a:sym typeface="Calibri"/>
                </a:rPr>
                <a:t>	&gt;&gt;sym.pi**2  				Answer is pi**2</a:t>
              </a:r>
              <a:endParaRPr/>
            </a:p>
            <a:p>
              <a:pPr marL="0" marR="0" lvl="0" indent="0" algn="just" rtl="0">
                <a:lnSpc>
                  <a:spcPct val="150000"/>
                </a:lnSpc>
                <a:spcBef>
                  <a:spcPts val="0"/>
                </a:spcBef>
                <a:spcAft>
                  <a:spcPts val="0"/>
                </a:spcAft>
                <a:buNone/>
              </a:pPr>
              <a:r>
                <a:rPr lang="en-US" sz="1750">
                  <a:solidFill>
                    <a:schemeClr val="dk1"/>
                  </a:solidFill>
                  <a:latin typeface="Calibri"/>
                  <a:ea typeface="Calibri"/>
                  <a:cs typeface="Calibri"/>
                  <a:sym typeface="Calibri"/>
                </a:rPr>
                <a:t>	&gt;&gt;sym.pi.evalf() 				Answer is 3.14159265358979</a:t>
              </a:r>
              <a:endParaRPr/>
            </a:p>
            <a:p>
              <a:pPr marL="0" marR="0" lvl="0" indent="0" algn="just" rtl="0">
                <a:lnSpc>
                  <a:spcPct val="150000"/>
                </a:lnSpc>
                <a:spcBef>
                  <a:spcPts val="0"/>
                </a:spcBef>
                <a:spcAft>
                  <a:spcPts val="0"/>
                </a:spcAft>
                <a:buNone/>
              </a:pPr>
              <a:r>
                <a:rPr lang="en-US" sz="1750">
                  <a:solidFill>
                    <a:schemeClr val="dk1"/>
                  </a:solidFill>
                  <a:latin typeface="Calibri"/>
                  <a:ea typeface="Calibri"/>
                  <a:cs typeface="Calibri"/>
                  <a:sym typeface="Calibri"/>
                </a:rPr>
                <a:t>	&gt;&gt; (sym.pi + sym.exp(1)).evalf() 		Answer is 5.85987448204884</a:t>
              </a:r>
              <a:endParaRPr/>
            </a:p>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X AND Y</a:t>
              </a:r>
              <a:endParaRPr/>
            </a:p>
            <a:p>
              <a:pPr marL="0" marR="0" lvl="0" indent="0" algn="just" rtl="0">
                <a:lnSpc>
                  <a:spcPct val="150000"/>
                </a:lnSpc>
                <a:spcBef>
                  <a:spcPts val="0"/>
                </a:spcBef>
                <a:spcAft>
                  <a:spcPts val="0"/>
                </a:spcAft>
                <a:buNone/>
              </a:pPr>
              <a:r>
                <a:rPr lang="en-US" sz="1750">
                  <a:solidFill>
                    <a:schemeClr val="dk1"/>
                  </a:solidFill>
                  <a:latin typeface="Calibri"/>
                  <a:ea typeface="Calibri"/>
                  <a:cs typeface="Calibri"/>
                  <a:sym typeface="Calibri"/>
                </a:rPr>
                <a:t>	&gt;&gt; x = sym.Symbol('x')</a:t>
              </a:r>
              <a:endParaRPr/>
            </a:p>
            <a:p>
              <a:pPr marL="0" marR="0" lvl="0" indent="0" algn="just" rtl="0">
                <a:lnSpc>
                  <a:spcPct val="150000"/>
                </a:lnSpc>
                <a:spcBef>
                  <a:spcPts val="0"/>
                </a:spcBef>
                <a:spcAft>
                  <a:spcPts val="0"/>
                </a:spcAft>
                <a:buNone/>
              </a:pPr>
              <a:r>
                <a:rPr lang="en-US" sz="1750">
                  <a:solidFill>
                    <a:schemeClr val="dk1"/>
                  </a:solidFill>
                  <a:latin typeface="Calibri"/>
                  <a:ea typeface="Calibri"/>
                  <a:cs typeface="Calibri"/>
                  <a:sym typeface="Calibri"/>
                </a:rPr>
                <a:t>	&gt;&gt;y = sym.Symbol('y')</a:t>
              </a:r>
              <a:endParaRPr/>
            </a:p>
            <a:p>
              <a:pPr marL="0" marR="0" lvl="0" indent="0" algn="just" rtl="0">
                <a:lnSpc>
                  <a:spcPct val="150000"/>
                </a:lnSpc>
                <a:spcBef>
                  <a:spcPts val="0"/>
                </a:spcBef>
                <a:spcAft>
                  <a:spcPts val="0"/>
                </a:spcAft>
                <a:buNone/>
              </a:pPr>
              <a:r>
                <a:rPr lang="en-US" sz="1750">
                  <a:solidFill>
                    <a:schemeClr val="dk1"/>
                  </a:solidFill>
                  <a:latin typeface="Calibri"/>
                  <a:ea typeface="Calibri"/>
                  <a:cs typeface="Calibri"/>
                  <a:sym typeface="Calibri"/>
                </a:rPr>
                <a:t>	&gt;&gt;x + y + x – y				Answer is 2*x</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26"/>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641" name="Google Shape;641;p26"/>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Questions for DFA</a:t>
            </a:r>
            <a:endParaRPr sz="2563">
              <a:solidFill>
                <a:schemeClr val="dk1"/>
              </a:solidFill>
              <a:latin typeface="Arial"/>
              <a:ea typeface="Arial"/>
              <a:cs typeface="Arial"/>
              <a:sym typeface="Arial"/>
            </a:endParaRPr>
          </a:p>
        </p:txBody>
      </p:sp>
      <p:sp>
        <p:nvSpPr>
          <p:cNvPr id="642" name="Google Shape;642;p26"/>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643" name="Google Shape;643;p26"/>
          <p:cNvGrpSpPr/>
          <p:nvPr/>
        </p:nvGrpSpPr>
        <p:grpSpPr>
          <a:xfrm>
            <a:off x="29982" y="480475"/>
            <a:ext cx="12105503" cy="6072628"/>
            <a:chOff x="150886" y="1274313"/>
            <a:chExt cx="9296400" cy="859477"/>
          </a:xfrm>
        </p:grpSpPr>
        <p:sp>
          <p:nvSpPr>
            <p:cNvPr id="644" name="Google Shape;644;p26"/>
            <p:cNvSpPr/>
            <p:nvPr/>
          </p:nvSpPr>
          <p:spPr>
            <a:xfrm>
              <a:off x="150886" y="1287540"/>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645" name="Google Shape;645;p26"/>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sp>
        <p:nvSpPr>
          <p:cNvPr id="646" name="Google Shape;646;p26"/>
          <p:cNvSpPr txBox="1"/>
          <p:nvPr/>
        </p:nvSpPr>
        <p:spPr>
          <a:xfrm>
            <a:off x="637081" y="935916"/>
            <a:ext cx="10350709" cy="4525963"/>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c) A DFA that accepts all strings that contain 010 or do not contain 0.</a:t>
            </a:r>
            <a:endParaRPr/>
          </a:p>
        </p:txBody>
      </p:sp>
      <p:grpSp>
        <p:nvGrpSpPr>
          <p:cNvPr id="647" name="Google Shape;647;p26"/>
          <p:cNvGrpSpPr/>
          <p:nvPr/>
        </p:nvGrpSpPr>
        <p:grpSpPr>
          <a:xfrm>
            <a:off x="2161081" y="2204329"/>
            <a:ext cx="5354403" cy="3035300"/>
            <a:chOff x="1248" y="1807"/>
            <a:chExt cx="3168" cy="1912"/>
          </a:xfrm>
        </p:grpSpPr>
        <p:sp>
          <p:nvSpPr>
            <p:cNvPr id="648" name="Google Shape;648;p26"/>
            <p:cNvSpPr/>
            <p:nvPr/>
          </p:nvSpPr>
          <p:spPr>
            <a:xfrm>
              <a:off x="1536" y="2208"/>
              <a:ext cx="288" cy="28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49" name="Google Shape;649;p26"/>
            <p:cNvSpPr/>
            <p:nvPr/>
          </p:nvSpPr>
          <p:spPr>
            <a:xfrm>
              <a:off x="2400" y="2208"/>
              <a:ext cx="288" cy="28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50" name="Google Shape;650;p26"/>
            <p:cNvSpPr/>
            <p:nvPr/>
          </p:nvSpPr>
          <p:spPr>
            <a:xfrm>
              <a:off x="3264" y="2208"/>
              <a:ext cx="288" cy="28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cxnSp>
          <p:nvCxnSpPr>
            <p:cNvPr id="651" name="Google Shape;651;p26"/>
            <p:cNvCxnSpPr/>
            <p:nvPr/>
          </p:nvCxnSpPr>
          <p:spPr>
            <a:xfrm rot="5400000">
              <a:off x="3120" y="2784"/>
              <a:ext cx="576" cy="0"/>
            </a:xfrm>
            <a:prstGeom prst="straightConnector1">
              <a:avLst/>
            </a:prstGeom>
            <a:noFill/>
            <a:ln w="9525" cap="flat" cmpd="sng">
              <a:solidFill>
                <a:schemeClr val="dk1"/>
              </a:solidFill>
              <a:prstDash val="solid"/>
              <a:round/>
              <a:headEnd type="none" w="med" len="med"/>
              <a:tailEnd type="triangle" w="med" len="med"/>
            </a:ln>
          </p:spPr>
        </p:cxnSp>
        <p:sp>
          <p:nvSpPr>
            <p:cNvPr id="652" name="Google Shape;652;p26"/>
            <p:cNvSpPr txBox="1"/>
            <p:nvPr/>
          </p:nvSpPr>
          <p:spPr>
            <a:xfrm>
              <a:off x="2880" y="2115"/>
              <a:ext cx="180" cy="2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600"/>
                <a:buFont typeface="Arial"/>
                <a:buNone/>
              </a:pPr>
              <a:r>
                <a:rPr lang="en-US" sz="1600">
                  <a:solidFill>
                    <a:schemeClr val="dk1"/>
                  </a:solidFill>
                  <a:latin typeface="Times New Roman"/>
                  <a:ea typeface="Times New Roman"/>
                  <a:cs typeface="Times New Roman"/>
                  <a:sym typeface="Times New Roman"/>
                </a:rPr>
                <a:t>1</a:t>
              </a:r>
              <a:endParaRPr/>
            </a:p>
          </p:txBody>
        </p:sp>
        <p:cxnSp>
          <p:nvCxnSpPr>
            <p:cNvPr id="653" name="Google Shape;653;p26"/>
            <p:cNvCxnSpPr/>
            <p:nvPr/>
          </p:nvCxnSpPr>
          <p:spPr>
            <a:xfrm rot="10800000">
              <a:off x="1776" y="2016"/>
              <a:ext cx="0" cy="192"/>
            </a:xfrm>
            <a:prstGeom prst="straightConnector1">
              <a:avLst/>
            </a:prstGeom>
            <a:noFill/>
            <a:ln w="9525" cap="flat" cmpd="sng">
              <a:solidFill>
                <a:schemeClr val="dk1"/>
              </a:solidFill>
              <a:prstDash val="solid"/>
              <a:round/>
              <a:headEnd type="none" w="med" len="med"/>
              <a:tailEnd type="none" w="med" len="med"/>
            </a:ln>
          </p:spPr>
        </p:cxnSp>
        <p:cxnSp>
          <p:nvCxnSpPr>
            <p:cNvPr id="654" name="Google Shape;654;p26"/>
            <p:cNvCxnSpPr/>
            <p:nvPr/>
          </p:nvCxnSpPr>
          <p:spPr>
            <a:xfrm rot="10800000">
              <a:off x="1584" y="2016"/>
              <a:ext cx="192" cy="0"/>
            </a:xfrm>
            <a:prstGeom prst="straightConnector1">
              <a:avLst/>
            </a:prstGeom>
            <a:noFill/>
            <a:ln w="9525" cap="flat" cmpd="sng">
              <a:solidFill>
                <a:schemeClr val="dk1"/>
              </a:solidFill>
              <a:prstDash val="solid"/>
              <a:round/>
              <a:headEnd type="none" w="med" len="med"/>
              <a:tailEnd type="none" w="med" len="med"/>
            </a:ln>
          </p:spPr>
        </p:cxnSp>
        <p:cxnSp>
          <p:nvCxnSpPr>
            <p:cNvPr id="655" name="Google Shape;655;p26"/>
            <p:cNvCxnSpPr/>
            <p:nvPr/>
          </p:nvCxnSpPr>
          <p:spPr>
            <a:xfrm>
              <a:off x="1584" y="2016"/>
              <a:ext cx="0" cy="192"/>
            </a:xfrm>
            <a:prstGeom prst="straightConnector1">
              <a:avLst/>
            </a:prstGeom>
            <a:noFill/>
            <a:ln w="9525" cap="flat" cmpd="sng">
              <a:solidFill>
                <a:schemeClr val="dk1"/>
              </a:solidFill>
              <a:prstDash val="solid"/>
              <a:round/>
              <a:headEnd type="none" w="med" len="med"/>
              <a:tailEnd type="triangle" w="med" len="med"/>
            </a:ln>
          </p:spPr>
        </p:cxnSp>
        <p:sp>
          <p:nvSpPr>
            <p:cNvPr id="656" name="Google Shape;656;p26"/>
            <p:cNvSpPr/>
            <p:nvPr/>
          </p:nvSpPr>
          <p:spPr>
            <a:xfrm>
              <a:off x="3264" y="3072"/>
              <a:ext cx="288" cy="28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57" name="Google Shape;657;p26"/>
            <p:cNvSpPr txBox="1"/>
            <p:nvPr/>
          </p:nvSpPr>
          <p:spPr>
            <a:xfrm>
              <a:off x="2016" y="2115"/>
              <a:ext cx="180" cy="2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600"/>
                <a:buFont typeface="Arial"/>
                <a:buNone/>
              </a:pPr>
              <a:r>
                <a:rPr lang="en-US" sz="1600">
                  <a:solidFill>
                    <a:schemeClr val="dk1"/>
                  </a:solidFill>
                  <a:latin typeface="Times New Roman"/>
                  <a:ea typeface="Times New Roman"/>
                  <a:cs typeface="Times New Roman"/>
                  <a:sym typeface="Times New Roman"/>
                </a:rPr>
                <a:t>0</a:t>
              </a:r>
              <a:endParaRPr/>
            </a:p>
          </p:txBody>
        </p:sp>
        <p:sp>
          <p:nvSpPr>
            <p:cNvPr id="658" name="Google Shape;658;p26"/>
            <p:cNvSpPr txBox="1"/>
            <p:nvPr/>
          </p:nvSpPr>
          <p:spPr>
            <a:xfrm>
              <a:off x="2736" y="2739"/>
              <a:ext cx="180" cy="2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600"/>
                <a:buFont typeface="Arial"/>
                <a:buNone/>
              </a:pPr>
              <a:r>
                <a:rPr lang="en-US" sz="1600">
                  <a:solidFill>
                    <a:schemeClr val="dk1"/>
                  </a:solidFill>
                  <a:latin typeface="Times New Roman"/>
                  <a:ea typeface="Times New Roman"/>
                  <a:cs typeface="Times New Roman"/>
                  <a:sym typeface="Times New Roman"/>
                </a:rPr>
                <a:t>0</a:t>
              </a:r>
              <a:endParaRPr/>
            </a:p>
          </p:txBody>
        </p:sp>
        <p:sp>
          <p:nvSpPr>
            <p:cNvPr id="659" name="Google Shape;659;p26"/>
            <p:cNvSpPr txBox="1"/>
            <p:nvPr/>
          </p:nvSpPr>
          <p:spPr>
            <a:xfrm>
              <a:off x="3744" y="2115"/>
              <a:ext cx="180" cy="2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600"/>
                <a:buFont typeface="Arial"/>
                <a:buNone/>
              </a:pPr>
              <a:r>
                <a:rPr lang="en-US" sz="1600">
                  <a:solidFill>
                    <a:schemeClr val="dk1"/>
                  </a:solidFill>
                  <a:latin typeface="Times New Roman"/>
                  <a:ea typeface="Times New Roman"/>
                  <a:cs typeface="Times New Roman"/>
                  <a:sym typeface="Times New Roman"/>
                </a:rPr>
                <a:t>0</a:t>
              </a:r>
              <a:endParaRPr/>
            </a:p>
          </p:txBody>
        </p:sp>
        <p:cxnSp>
          <p:nvCxnSpPr>
            <p:cNvPr id="660" name="Google Shape;660;p26"/>
            <p:cNvCxnSpPr/>
            <p:nvPr/>
          </p:nvCxnSpPr>
          <p:spPr>
            <a:xfrm rot="10800000">
              <a:off x="3504" y="3312"/>
              <a:ext cx="0" cy="192"/>
            </a:xfrm>
            <a:prstGeom prst="straightConnector1">
              <a:avLst/>
            </a:prstGeom>
            <a:noFill/>
            <a:ln w="9525" cap="flat" cmpd="sng">
              <a:solidFill>
                <a:schemeClr val="dk1"/>
              </a:solidFill>
              <a:prstDash val="solid"/>
              <a:round/>
              <a:headEnd type="none" w="med" len="med"/>
              <a:tailEnd type="none" w="med" len="med"/>
            </a:ln>
          </p:spPr>
        </p:cxnSp>
        <p:cxnSp>
          <p:nvCxnSpPr>
            <p:cNvPr id="661" name="Google Shape;661;p26"/>
            <p:cNvCxnSpPr/>
            <p:nvPr/>
          </p:nvCxnSpPr>
          <p:spPr>
            <a:xfrm rot="10800000">
              <a:off x="3312" y="3504"/>
              <a:ext cx="192" cy="0"/>
            </a:xfrm>
            <a:prstGeom prst="straightConnector1">
              <a:avLst/>
            </a:prstGeom>
            <a:noFill/>
            <a:ln w="9525" cap="flat" cmpd="sng">
              <a:solidFill>
                <a:schemeClr val="dk1"/>
              </a:solidFill>
              <a:prstDash val="solid"/>
              <a:round/>
              <a:headEnd type="none" w="med" len="med"/>
              <a:tailEnd type="none" w="med" len="med"/>
            </a:ln>
          </p:spPr>
        </p:cxnSp>
        <p:cxnSp>
          <p:nvCxnSpPr>
            <p:cNvPr id="662" name="Google Shape;662;p26"/>
            <p:cNvCxnSpPr/>
            <p:nvPr/>
          </p:nvCxnSpPr>
          <p:spPr>
            <a:xfrm>
              <a:off x="3312" y="3312"/>
              <a:ext cx="0" cy="192"/>
            </a:xfrm>
            <a:prstGeom prst="straightConnector1">
              <a:avLst/>
            </a:prstGeom>
            <a:noFill/>
            <a:ln w="9525" cap="flat" cmpd="sng">
              <a:solidFill>
                <a:schemeClr val="dk1"/>
              </a:solidFill>
              <a:prstDash val="solid"/>
              <a:round/>
              <a:headEnd type="triangle" w="med" len="med"/>
              <a:tailEnd type="none" w="med" len="med"/>
            </a:ln>
          </p:spPr>
        </p:cxnSp>
        <p:sp>
          <p:nvSpPr>
            <p:cNvPr id="663" name="Google Shape;663;p26"/>
            <p:cNvSpPr txBox="1"/>
            <p:nvPr/>
          </p:nvSpPr>
          <p:spPr>
            <a:xfrm>
              <a:off x="3307" y="3507"/>
              <a:ext cx="180" cy="2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600"/>
                <a:buFont typeface="Arial"/>
                <a:buNone/>
              </a:pPr>
              <a:r>
                <a:rPr lang="en-US" sz="1600">
                  <a:solidFill>
                    <a:schemeClr val="dk1"/>
                  </a:solidFill>
                  <a:latin typeface="Times New Roman"/>
                  <a:ea typeface="Times New Roman"/>
                  <a:cs typeface="Times New Roman"/>
                  <a:sym typeface="Times New Roman"/>
                </a:rPr>
                <a:t>1</a:t>
              </a:r>
              <a:endParaRPr/>
            </a:p>
          </p:txBody>
        </p:sp>
        <p:sp>
          <p:nvSpPr>
            <p:cNvPr id="664" name="Google Shape;664;p26"/>
            <p:cNvSpPr/>
            <p:nvPr/>
          </p:nvSpPr>
          <p:spPr>
            <a:xfrm>
              <a:off x="1584" y="2256"/>
              <a:ext cx="192" cy="192"/>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cxnSp>
          <p:nvCxnSpPr>
            <p:cNvPr id="665" name="Google Shape;665;p26"/>
            <p:cNvCxnSpPr/>
            <p:nvPr/>
          </p:nvCxnSpPr>
          <p:spPr>
            <a:xfrm>
              <a:off x="1248" y="2352"/>
              <a:ext cx="288" cy="0"/>
            </a:xfrm>
            <a:prstGeom prst="straightConnector1">
              <a:avLst/>
            </a:prstGeom>
            <a:noFill/>
            <a:ln w="9525" cap="flat" cmpd="sng">
              <a:solidFill>
                <a:schemeClr val="dk1"/>
              </a:solidFill>
              <a:prstDash val="solid"/>
              <a:round/>
              <a:headEnd type="none" w="med" len="med"/>
              <a:tailEnd type="triangle" w="med" len="med"/>
            </a:ln>
          </p:spPr>
        </p:cxnSp>
        <p:sp>
          <p:nvSpPr>
            <p:cNvPr id="666" name="Google Shape;666;p26"/>
            <p:cNvSpPr txBox="1"/>
            <p:nvPr/>
          </p:nvSpPr>
          <p:spPr>
            <a:xfrm>
              <a:off x="1579" y="1807"/>
              <a:ext cx="180" cy="2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600"/>
                <a:buFont typeface="Arial"/>
                <a:buNone/>
              </a:pPr>
              <a:r>
                <a:rPr lang="en-US" sz="1600">
                  <a:solidFill>
                    <a:schemeClr val="dk1"/>
                  </a:solidFill>
                  <a:latin typeface="Times New Roman"/>
                  <a:ea typeface="Times New Roman"/>
                  <a:cs typeface="Times New Roman"/>
                  <a:sym typeface="Times New Roman"/>
                </a:rPr>
                <a:t>1</a:t>
              </a:r>
              <a:endParaRPr/>
            </a:p>
          </p:txBody>
        </p:sp>
        <p:cxnSp>
          <p:nvCxnSpPr>
            <p:cNvPr id="667" name="Google Shape;667;p26"/>
            <p:cNvCxnSpPr/>
            <p:nvPr/>
          </p:nvCxnSpPr>
          <p:spPr>
            <a:xfrm>
              <a:off x="1824" y="2352"/>
              <a:ext cx="576" cy="0"/>
            </a:xfrm>
            <a:prstGeom prst="straightConnector1">
              <a:avLst/>
            </a:prstGeom>
            <a:noFill/>
            <a:ln w="9525" cap="flat" cmpd="sng">
              <a:solidFill>
                <a:schemeClr val="dk1"/>
              </a:solidFill>
              <a:prstDash val="solid"/>
              <a:round/>
              <a:headEnd type="none" w="med" len="med"/>
              <a:tailEnd type="triangle" w="med" len="med"/>
            </a:ln>
          </p:spPr>
        </p:cxnSp>
        <p:sp>
          <p:nvSpPr>
            <p:cNvPr id="668" name="Google Shape;668;p26"/>
            <p:cNvSpPr/>
            <p:nvPr/>
          </p:nvSpPr>
          <p:spPr>
            <a:xfrm>
              <a:off x="4128" y="2208"/>
              <a:ext cx="288" cy="288"/>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cxnSp>
          <p:nvCxnSpPr>
            <p:cNvPr id="669" name="Google Shape;669;p26"/>
            <p:cNvCxnSpPr/>
            <p:nvPr/>
          </p:nvCxnSpPr>
          <p:spPr>
            <a:xfrm>
              <a:off x="3552" y="2352"/>
              <a:ext cx="576" cy="0"/>
            </a:xfrm>
            <a:prstGeom prst="straightConnector1">
              <a:avLst/>
            </a:prstGeom>
            <a:noFill/>
            <a:ln w="9525" cap="flat" cmpd="sng">
              <a:solidFill>
                <a:schemeClr val="dk1"/>
              </a:solidFill>
              <a:prstDash val="solid"/>
              <a:round/>
              <a:headEnd type="none" w="med" len="med"/>
              <a:tailEnd type="triangle" w="med" len="med"/>
            </a:ln>
          </p:spPr>
        </p:cxnSp>
        <p:cxnSp>
          <p:nvCxnSpPr>
            <p:cNvPr id="670" name="Google Shape;670;p26"/>
            <p:cNvCxnSpPr/>
            <p:nvPr/>
          </p:nvCxnSpPr>
          <p:spPr>
            <a:xfrm rot="10800000">
              <a:off x="4373" y="2036"/>
              <a:ext cx="0" cy="192"/>
            </a:xfrm>
            <a:prstGeom prst="straightConnector1">
              <a:avLst/>
            </a:prstGeom>
            <a:noFill/>
            <a:ln w="9525" cap="flat" cmpd="sng">
              <a:solidFill>
                <a:schemeClr val="dk1"/>
              </a:solidFill>
              <a:prstDash val="solid"/>
              <a:round/>
              <a:headEnd type="none" w="med" len="med"/>
              <a:tailEnd type="none" w="med" len="med"/>
            </a:ln>
          </p:spPr>
        </p:cxnSp>
        <p:cxnSp>
          <p:nvCxnSpPr>
            <p:cNvPr id="671" name="Google Shape;671;p26"/>
            <p:cNvCxnSpPr/>
            <p:nvPr/>
          </p:nvCxnSpPr>
          <p:spPr>
            <a:xfrm rot="10800000">
              <a:off x="4181" y="2036"/>
              <a:ext cx="192" cy="0"/>
            </a:xfrm>
            <a:prstGeom prst="straightConnector1">
              <a:avLst/>
            </a:prstGeom>
            <a:noFill/>
            <a:ln w="9525" cap="flat" cmpd="sng">
              <a:solidFill>
                <a:schemeClr val="dk1"/>
              </a:solidFill>
              <a:prstDash val="solid"/>
              <a:round/>
              <a:headEnd type="none" w="med" len="med"/>
              <a:tailEnd type="none" w="med" len="med"/>
            </a:ln>
          </p:spPr>
        </p:cxnSp>
        <p:cxnSp>
          <p:nvCxnSpPr>
            <p:cNvPr id="672" name="Google Shape;672;p26"/>
            <p:cNvCxnSpPr/>
            <p:nvPr/>
          </p:nvCxnSpPr>
          <p:spPr>
            <a:xfrm>
              <a:off x="4181" y="2036"/>
              <a:ext cx="0" cy="192"/>
            </a:xfrm>
            <a:prstGeom prst="straightConnector1">
              <a:avLst/>
            </a:prstGeom>
            <a:noFill/>
            <a:ln w="9525" cap="flat" cmpd="sng">
              <a:solidFill>
                <a:schemeClr val="dk1"/>
              </a:solidFill>
              <a:prstDash val="solid"/>
              <a:round/>
              <a:headEnd type="none" w="med" len="med"/>
              <a:tailEnd type="triangle" w="med" len="med"/>
            </a:ln>
          </p:spPr>
        </p:cxnSp>
        <p:sp>
          <p:nvSpPr>
            <p:cNvPr id="673" name="Google Shape;673;p26"/>
            <p:cNvSpPr txBox="1"/>
            <p:nvPr/>
          </p:nvSpPr>
          <p:spPr>
            <a:xfrm>
              <a:off x="4094" y="1807"/>
              <a:ext cx="308" cy="2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600"/>
                <a:buFont typeface="Arial"/>
                <a:buNone/>
              </a:pPr>
              <a:r>
                <a:rPr lang="en-US" sz="1600">
                  <a:solidFill>
                    <a:schemeClr val="dk1"/>
                  </a:solidFill>
                  <a:latin typeface="Times New Roman"/>
                  <a:ea typeface="Times New Roman"/>
                  <a:cs typeface="Times New Roman"/>
                  <a:sym typeface="Times New Roman"/>
                </a:rPr>
                <a:t>0, 1</a:t>
              </a:r>
              <a:endParaRPr/>
            </a:p>
          </p:txBody>
        </p:sp>
        <p:cxnSp>
          <p:nvCxnSpPr>
            <p:cNvPr id="674" name="Google Shape;674;p26"/>
            <p:cNvCxnSpPr/>
            <p:nvPr/>
          </p:nvCxnSpPr>
          <p:spPr>
            <a:xfrm>
              <a:off x="2688" y="2352"/>
              <a:ext cx="576" cy="0"/>
            </a:xfrm>
            <a:prstGeom prst="straightConnector1">
              <a:avLst/>
            </a:prstGeom>
            <a:noFill/>
            <a:ln w="9525" cap="flat" cmpd="sng">
              <a:solidFill>
                <a:schemeClr val="dk1"/>
              </a:solidFill>
              <a:prstDash val="solid"/>
              <a:round/>
              <a:headEnd type="none" w="med" len="med"/>
              <a:tailEnd type="triangle" w="med" len="med"/>
            </a:ln>
          </p:spPr>
        </p:cxnSp>
        <p:cxnSp>
          <p:nvCxnSpPr>
            <p:cNvPr id="675" name="Google Shape;675;p26"/>
            <p:cNvCxnSpPr/>
            <p:nvPr/>
          </p:nvCxnSpPr>
          <p:spPr>
            <a:xfrm rot="10800000">
              <a:off x="2640" y="2496"/>
              <a:ext cx="624" cy="624"/>
            </a:xfrm>
            <a:prstGeom prst="straightConnector1">
              <a:avLst/>
            </a:prstGeom>
            <a:noFill/>
            <a:ln w="9525" cap="flat" cmpd="sng">
              <a:solidFill>
                <a:schemeClr val="dk1"/>
              </a:solidFill>
              <a:prstDash val="solid"/>
              <a:round/>
              <a:headEnd type="none" w="med" len="med"/>
              <a:tailEnd type="triangle" w="med" len="med"/>
            </a:ln>
          </p:spPr>
        </p:cxnSp>
        <p:cxnSp>
          <p:nvCxnSpPr>
            <p:cNvPr id="676" name="Google Shape;676;p26"/>
            <p:cNvCxnSpPr/>
            <p:nvPr/>
          </p:nvCxnSpPr>
          <p:spPr>
            <a:xfrm rot="10800000">
              <a:off x="2631" y="2036"/>
              <a:ext cx="0" cy="192"/>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26"/>
            <p:cNvCxnSpPr/>
            <p:nvPr/>
          </p:nvCxnSpPr>
          <p:spPr>
            <a:xfrm rot="10800000">
              <a:off x="2439" y="2036"/>
              <a:ext cx="192" cy="0"/>
            </a:xfrm>
            <a:prstGeom prst="straightConnector1">
              <a:avLst/>
            </a:prstGeom>
            <a:noFill/>
            <a:ln w="9525" cap="flat" cmpd="sng">
              <a:solidFill>
                <a:schemeClr val="dk1"/>
              </a:solidFill>
              <a:prstDash val="solid"/>
              <a:round/>
              <a:headEnd type="none" w="med" len="med"/>
              <a:tailEnd type="none" w="med" len="med"/>
            </a:ln>
          </p:spPr>
        </p:cxnSp>
        <p:cxnSp>
          <p:nvCxnSpPr>
            <p:cNvPr id="678" name="Google Shape;678;p26"/>
            <p:cNvCxnSpPr/>
            <p:nvPr/>
          </p:nvCxnSpPr>
          <p:spPr>
            <a:xfrm>
              <a:off x="2439" y="2036"/>
              <a:ext cx="0" cy="192"/>
            </a:xfrm>
            <a:prstGeom prst="straightConnector1">
              <a:avLst/>
            </a:prstGeom>
            <a:noFill/>
            <a:ln w="9525" cap="flat" cmpd="sng">
              <a:solidFill>
                <a:schemeClr val="dk1"/>
              </a:solidFill>
              <a:prstDash val="solid"/>
              <a:round/>
              <a:headEnd type="none" w="med" len="med"/>
              <a:tailEnd type="triangle" w="med" len="med"/>
            </a:ln>
          </p:spPr>
        </p:cxnSp>
        <p:sp>
          <p:nvSpPr>
            <p:cNvPr id="679" name="Google Shape;679;p26"/>
            <p:cNvSpPr txBox="1"/>
            <p:nvPr/>
          </p:nvSpPr>
          <p:spPr>
            <a:xfrm>
              <a:off x="2443" y="1827"/>
              <a:ext cx="180" cy="2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600"/>
                <a:buFont typeface="Arial"/>
                <a:buNone/>
              </a:pPr>
              <a:r>
                <a:rPr lang="en-US" sz="1600">
                  <a:solidFill>
                    <a:schemeClr val="dk1"/>
                  </a:solidFill>
                  <a:latin typeface="Times New Roman"/>
                  <a:ea typeface="Times New Roman"/>
                  <a:cs typeface="Times New Roman"/>
                  <a:sym typeface="Times New Roman"/>
                </a:rPr>
                <a:t>0</a:t>
              </a:r>
              <a:endParaRPr/>
            </a:p>
          </p:txBody>
        </p:sp>
        <p:sp>
          <p:nvSpPr>
            <p:cNvPr id="680" name="Google Shape;680;p26"/>
            <p:cNvSpPr/>
            <p:nvPr/>
          </p:nvSpPr>
          <p:spPr>
            <a:xfrm>
              <a:off x="4176" y="2256"/>
              <a:ext cx="192" cy="192"/>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81" name="Google Shape;681;p26"/>
            <p:cNvSpPr txBox="1"/>
            <p:nvPr/>
          </p:nvSpPr>
          <p:spPr>
            <a:xfrm>
              <a:off x="3404" y="2623"/>
              <a:ext cx="180" cy="2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600"/>
                <a:buFont typeface="Arial"/>
                <a:buNone/>
              </a:pPr>
              <a:r>
                <a:rPr lang="en-US" sz="1600">
                  <a:solidFill>
                    <a:schemeClr val="dk1"/>
                  </a:solidFill>
                  <a:latin typeface="Times New Roman"/>
                  <a:ea typeface="Times New Roman"/>
                  <a:cs typeface="Times New Roman"/>
                  <a:sym typeface="Times New Roman"/>
                </a:rPr>
                <a:t>1</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27"/>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687" name="Google Shape;687;p27"/>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Table Representation of a DFA</a:t>
            </a:r>
            <a:endParaRPr/>
          </a:p>
        </p:txBody>
      </p:sp>
      <p:sp>
        <p:nvSpPr>
          <p:cNvPr id="688" name="Google Shape;688;p27"/>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689" name="Google Shape;689;p27"/>
          <p:cNvGrpSpPr/>
          <p:nvPr/>
        </p:nvGrpSpPr>
        <p:grpSpPr>
          <a:xfrm>
            <a:off x="29982" y="480475"/>
            <a:ext cx="12105503" cy="6072628"/>
            <a:chOff x="150886" y="1274313"/>
            <a:chExt cx="9296400" cy="859477"/>
          </a:xfrm>
        </p:grpSpPr>
        <p:sp>
          <p:nvSpPr>
            <p:cNvPr id="690" name="Google Shape;690;p27"/>
            <p:cNvSpPr/>
            <p:nvPr/>
          </p:nvSpPr>
          <p:spPr>
            <a:xfrm>
              <a:off x="150886" y="1287540"/>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691" name="Google Shape;691;p27"/>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sp>
        <p:nvSpPr>
          <p:cNvPr id="692" name="Google Shape;692;p27"/>
          <p:cNvSpPr txBox="1"/>
          <p:nvPr/>
        </p:nvSpPr>
        <p:spPr>
          <a:xfrm>
            <a:off x="284813" y="935916"/>
            <a:ext cx="11527436" cy="4525963"/>
          </a:xfrm>
          <a:prstGeom prst="rect">
            <a:avLst/>
          </a:prstGeom>
          <a:noFill/>
          <a:ln>
            <a:noFill/>
          </a:ln>
        </p:spPr>
        <p:txBody>
          <a:bodyPr spcFirstLastPara="1" wrap="square" lIns="91425" tIns="45700" rIns="91425" bIns="45700" anchor="t" anchorCtr="0">
            <a:normAutofit/>
          </a:bodyPr>
          <a:lstStyle/>
          <a:p>
            <a:pPr marL="0" marR="0" lvl="0" indent="0" algn="just" rtl="0">
              <a:lnSpc>
                <a:spcPct val="150000"/>
              </a:lnSpc>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A DFA over A can be represented by a transition function T : States  X A -&gt; States, where T(i, a) is the state reached from state i along the edge labelled a, and we mark the start and  final states. For example, the following figures show a DFA and its transition table. </a:t>
            </a:r>
            <a:endParaRPr/>
          </a:p>
        </p:txBody>
      </p:sp>
      <p:grpSp>
        <p:nvGrpSpPr>
          <p:cNvPr id="693" name="Google Shape;693;p27"/>
          <p:cNvGrpSpPr/>
          <p:nvPr/>
        </p:nvGrpSpPr>
        <p:grpSpPr>
          <a:xfrm>
            <a:off x="2082904" y="3076069"/>
            <a:ext cx="6853238" cy="1638300"/>
            <a:chOff x="180" y="930"/>
            <a:chExt cx="4317" cy="1032"/>
          </a:xfrm>
        </p:grpSpPr>
        <p:grpSp>
          <p:nvGrpSpPr>
            <p:cNvPr id="694" name="Google Shape;694;p27"/>
            <p:cNvGrpSpPr/>
            <p:nvPr/>
          </p:nvGrpSpPr>
          <p:grpSpPr>
            <a:xfrm>
              <a:off x="180" y="932"/>
              <a:ext cx="2860" cy="742"/>
              <a:chOff x="180" y="876"/>
              <a:chExt cx="2860" cy="742"/>
            </a:xfrm>
          </p:grpSpPr>
          <p:sp>
            <p:nvSpPr>
              <p:cNvPr id="695" name="Google Shape;695;p27"/>
              <p:cNvSpPr/>
              <p:nvPr/>
            </p:nvSpPr>
            <p:spPr>
              <a:xfrm>
                <a:off x="1024" y="1207"/>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96" name="Google Shape;696;p27"/>
              <p:cNvSpPr/>
              <p:nvPr/>
            </p:nvSpPr>
            <p:spPr>
              <a:xfrm>
                <a:off x="2310" y="1378"/>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cxnSp>
            <p:nvCxnSpPr>
              <p:cNvPr id="697" name="Google Shape;697;p27"/>
              <p:cNvCxnSpPr/>
              <p:nvPr/>
            </p:nvCxnSpPr>
            <p:spPr>
              <a:xfrm>
                <a:off x="2072" y="1222"/>
                <a:ext cx="262" cy="202"/>
              </a:xfrm>
              <a:prstGeom prst="straightConnector1">
                <a:avLst/>
              </a:prstGeom>
              <a:noFill/>
              <a:ln w="9525" cap="flat" cmpd="sng">
                <a:solidFill>
                  <a:schemeClr val="dk1"/>
                </a:solidFill>
                <a:prstDash val="solid"/>
                <a:round/>
                <a:headEnd type="none" w="med" len="med"/>
                <a:tailEnd type="triangle" w="med" len="med"/>
              </a:ln>
            </p:spPr>
          </p:cxnSp>
          <p:grpSp>
            <p:nvGrpSpPr>
              <p:cNvPr id="698" name="Google Shape;698;p27"/>
              <p:cNvGrpSpPr/>
              <p:nvPr/>
            </p:nvGrpSpPr>
            <p:grpSpPr>
              <a:xfrm>
                <a:off x="1808" y="964"/>
                <a:ext cx="304" cy="308"/>
                <a:chOff x="1680" y="2016"/>
                <a:chExt cx="304" cy="308"/>
              </a:xfrm>
            </p:grpSpPr>
            <p:sp>
              <p:nvSpPr>
                <p:cNvPr id="699" name="Google Shape;699;p27"/>
                <p:cNvSpPr/>
                <p:nvPr/>
              </p:nvSpPr>
              <p:spPr>
                <a:xfrm>
                  <a:off x="1712" y="2050"/>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00" name="Google Shape;700;p27"/>
                <p:cNvSpPr/>
                <p:nvPr/>
              </p:nvSpPr>
              <p:spPr>
                <a:xfrm>
                  <a:off x="1680" y="2016"/>
                  <a:ext cx="304" cy="308"/>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701" name="Google Shape;701;p27"/>
              <p:cNvSpPr txBox="1"/>
              <p:nvPr/>
            </p:nvSpPr>
            <p:spPr>
              <a:xfrm>
                <a:off x="180" y="1210"/>
                <a:ext cx="532"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Start</a:t>
                </a:r>
                <a:endParaRPr/>
              </a:p>
            </p:txBody>
          </p:sp>
          <p:sp>
            <p:nvSpPr>
              <p:cNvPr id="702" name="Google Shape;702;p27"/>
              <p:cNvSpPr txBox="1"/>
              <p:nvPr/>
            </p:nvSpPr>
            <p:spPr>
              <a:xfrm>
                <a:off x="1054" y="1211"/>
                <a:ext cx="1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0</a:t>
                </a:r>
                <a:endParaRPr/>
              </a:p>
            </p:txBody>
          </p:sp>
          <p:cxnSp>
            <p:nvCxnSpPr>
              <p:cNvPr id="703" name="Google Shape;703;p27"/>
              <p:cNvCxnSpPr/>
              <p:nvPr/>
            </p:nvCxnSpPr>
            <p:spPr>
              <a:xfrm>
                <a:off x="704" y="1328"/>
                <a:ext cx="320" cy="0"/>
              </a:xfrm>
              <a:prstGeom prst="straightConnector1">
                <a:avLst/>
              </a:prstGeom>
              <a:noFill/>
              <a:ln w="9525" cap="flat" cmpd="sng">
                <a:solidFill>
                  <a:schemeClr val="dk1"/>
                </a:solidFill>
                <a:prstDash val="solid"/>
                <a:round/>
                <a:headEnd type="none" w="med" len="med"/>
                <a:tailEnd type="triangle" w="med" len="med"/>
              </a:ln>
            </p:spPr>
          </p:cxnSp>
          <p:sp>
            <p:nvSpPr>
              <p:cNvPr id="704" name="Google Shape;704;p27"/>
              <p:cNvSpPr txBox="1"/>
              <p:nvPr/>
            </p:nvSpPr>
            <p:spPr>
              <a:xfrm>
                <a:off x="1872" y="1005"/>
                <a:ext cx="1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a:t>
                </a:r>
                <a:endParaRPr/>
              </a:p>
            </p:txBody>
          </p:sp>
          <p:sp>
            <p:nvSpPr>
              <p:cNvPr id="705" name="Google Shape;705;p27"/>
              <p:cNvSpPr txBox="1"/>
              <p:nvPr/>
            </p:nvSpPr>
            <p:spPr>
              <a:xfrm>
                <a:off x="2342" y="1379"/>
                <a:ext cx="1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2</a:t>
                </a:r>
                <a:endParaRPr/>
              </a:p>
            </p:txBody>
          </p:sp>
          <p:sp>
            <p:nvSpPr>
              <p:cNvPr id="706" name="Google Shape;706;p27"/>
              <p:cNvSpPr txBox="1"/>
              <p:nvPr/>
            </p:nvSpPr>
            <p:spPr>
              <a:xfrm>
                <a:off x="1314" y="1026"/>
                <a:ext cx="35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a, b</a:t>
                </a:r>
                <a:endParaRPr sz="1800">
                  <a:solidFill>
                    <a:schemeClr val="dk1"/>
                  </a:solidFill>
                  <a:latin typeface="Arial"/>
                  <a:ea typeface="Arial"/>
                  <a:cs typeface="Arial"/>
                  <a:sym typeface="Arial"/>
                </a:endParaRPr>
              </a:p>
            </p:txBody>
          </p:sp>
          <p:sp>
            <p:nvSpPr>
              <p:cNvPr id="707" name="Google Shape;707;p27"/>
              <p:cNvSpPr txBox="1"/>
              <p:nvPr/>
            </p:nvSpPr>
            <p:spPr>
              <a:xfrm>
                <a:off x="2178" y="1144"/>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a</a:t>
                </a:r>
                <a:endParaRPr sz="1800">
                  <a:solidFill>
                    <a:schemeClr val="dk1"/>
                  </a:solidFill>
                  <a:latin typeface="Arial"/>
                  <a:ea typeface="Arial"/>
                  <a:cs typeface="Arial"/>
                  <a:sym typeface="Arial"/>
                </a:endParaRPr>
              </a:p>
            </p:txBody>
          </p:sp>
          <p:sp>
            <p:nvSpPr>
              <p:cNvPr id="708" name="Google Shape;708;p27"/>
              <p:cNvSpPr/>
              <p:nvPr/>
            </p:nvSpPr>
            <p:spPr>
              <a:xfrm rot="10800000" flipH="1">
                <a:off x="2024" y="892"/>
                <a:ext cx="229" cy="216"/>
              </a:xfrm>
              <a:custGeom>
                <a:avLst/>
                <a:gdLst/>
                <a:ahLst/>
                <a:cxnLst/>
                <a:rect l="l" t="t" r="r" b="b"/>
                <a:pathLst>
                  <a:path w="42427" h="43200" fill="none" extrusionOk="0">
                    <a:moveTo>
                      <a:pt x="16359" y="466"/>
                    </a:moveTo>
                    <a:cubicBezTo>
                      <a:pt x="17828" y="156"/>
                      <a:pt x="19325" y="0"/>
                      <a:pt x="20827" y="0"/>
                    </a:cubicBezTo>
                    <a:cubicBezTo>
                      <a:pt x="32756" y="0"/>
                      <a:pt x="42427" y="9670"/>
                      <a:pt x="42427" y="21600"/>
                    </a:cubicBezTo>
                    <a:cubicBezTo>
                      <a:pt x="42427" y="33529"/>
                      <a:pt x="32756" y="43200"/>
                      <a:pt x="20827" y="43200"/>
                    </a:cubicBezTo>
                    <a:cubicBezTo>
                      <a:pt x="11102" y="43200"/>
                      <a:pt x="2577" y="36702"/>
                      <a:pt x="-1" y="27326"/>
                    </a:cubicBezTo>
                  </a:path>
                  <a:path w="42427" h="43200" extrusionOk="0">
                    <a:moveTo>
                      <a:pt x="16359" y="466"/>
                    </a:moveTo>
                    <a:cubicBezTo>
                      <a:pt x="17828" y="156"/>
                      <a:pt x="19325" y="0"/>
                      <a:pt x="20827" y="0"/>
                    </a:cubicBezTo>
                    <a:cubicBezTo>
                      <a:pt x="32756" y="0"/>
                      <a:pt x="42427" y="9670"/>
                      <a:pt x="42427" y="21600"/>
                    </a:cubicBezTo>
                    <a:cubicBezTo>
                      <a:pt x="42427" y="33529"/>
                      <a:pt x="32756" y="43200"/>
                      <a:pt x="20827" y="43200"/>
                    </a:cubicBezTo>
                    <a:cubicBezTo>
                      <a:pt x="11102" y="43200"/>
                      <a:pt x="2577" y="36702"/>
                      <a:pt x="-1" y="27326"/>
                    </a:cubicBezTo>
                    <a:lnTo>
                      <a:pt x="20827" y="21600"/>
                    </a:lnTo>
                    <a:lnTo>
                      <a:pt x="16359" y="466"/>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9" name="Google Shape;709;p27"/>
              <p:cNvSpPr txBox="1"/>
              <p:nvPr/>
            </p:nvSpPr>
            <p:spPr>
              <a:xfrm>
                <a:off x="2232" y="876"/>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b</a:t>
                </a:r>
                <a:endParaRPr sz="1800">
                  <a:solidFill>
                    <a:schemeClr val="dk1"/>
                  </a:solidFill>
                  <a:latin typeface="Arial"/>
                  <a:ea typeface="Arial"/>
                  <a:cs typeface="Arial"/>
                  <a:sym typeface="Arial"/>
                </a:endParaRPr>
              </a:p>
            </p:txBody>
          </p:sp>
          <p:sp>
            <p:nvSpPr>
              <p:cNvPr id="710" name="Google Shape;710;p27"/>
              <p:cNvSpPr/>
              <p:nvPr/>
            </p:nvSpPr>
            <p:spPr>
              <a:xfrm rot="10800000" flipH="1">
                <a:off x="2525" y="1382"/>
                <a:ext cx="190" cy="174"/>
              </a:xfrm>
              <a:custGeom>
                <a:avLst/>
                <a:gdLst/>
                <a:ahLst/>
                <a:cxnLst/>
                <a:rect l="l" t="t" r="r" b="b"/>
                <a:pathLst>
                  <a:path w="39807" h="43200" fill="none" extrusionOk="0">
                    <a:moveTo>
                      <a:pt x="3777" y="5527"/>
                    </a:moveTo>
                    <a:cubicBezTo>
                      <a:pt x="7741" y="1968"/>
                      <a:pt x="12880" y="0"/>
                      <a:pt x="18207" y="0"/>
                    </a:cubicBezTo>
                    <a:cubicBezTo>
                      <a:pt x="30136" y="0"/>
                      <a:pt x="39807" y="9670"/>
                      <a:pt x="39807" y="21600"/>
                    </a:cubicBezTo>
                    <a:cubicBezTo>
                      <a:pt x="39807" y="33529"/>
                      <a:pt x="30136" y="43200"/>
                      <a:pt x="18207" y="43200"/>
                    </a:cubicBezTo>
                    <a:cubicBezTo>
                      <a:pt x="10832" y="43200"/>
                      <a:pt x="3967" y="39437"/>
                      <a:pt x="-1" y="33221"/>
                    </a:cubicBezTo>
                  </a:path>
                  <a:path w="39807" h="43200" extrusionOk="0">
                    <a:moveTo>
                      <a:pt x="3777" y="5527"/>
                    </a:moveTo>
                    <a:cubicBezTo>
                      <a:pt x="7741" y="1968"/>
                      <a:pt x="12880" y="0"/>
                      <a:pt x="18207" y="0"/>
                    </a:cubicBezTo>
                    <a:cubicBezTo>
                      <a:pt x="30136" y="0"/>
                      <a:pt x="39807" y="9670"/>
                      <a:pt x="39807" y="21600"/>
                    </a:cubicBezTo>
                    <a:cubicBezTo>
                      <a:pt x="39807" y="33529"/>
                      <a:pt x="30136" y="43200"/>
                      <a:pt x="18207" y="43200"/>
                    </a:cubicBezTo>
                    <a:cubicBezTo>
                      <a:pt x="10832" y="43200"/>
                      <a:pt x="3967" y="39437"/>
                      <a:pt x="-1" y="33221"/>
                    </a:cubicBezTo>
                    <a:lnTo>
                      <a:pt x="18207" y="21600"/>
                    </a:lnTo>
                    <a:lnTo>
                      <a:pt x="3777" y="5527"/>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711" name="Google Shape;711;p27"/>
              <p:cNvCxnSpPr/>
              <p:nvPr/>
            </p:nvCxnSpPr>
            <p:spPr>
              <a:xfrm rot="10800000" flipH="1">
                <a:off x="1262" y="1158"/>
                <a:ext cx="548" cy="138"/>
              </a:xfrm>
              <a:prstGeom prst="straightConnector1">
                <a:avLst/>
              </a:prstGeom>
              <a:noFill/>
              <a:ln w="9525" cap="flat" cmpd="sng">
                <a:solidFill>
                  <a:schemeClr val="dk1"/>
                </a:solidFill>
                <a:prstDash val="solid"/>
                <a:round/>
                <a:headEnd type="none" w="med" len="med"/>
                <a:tailEnd type="triangle" w="med" len="med"/>
              </a:ln>
            </p:spPr>
          </p:cxnSp>
          <p:sp>
            <p:nvSpPr>
              <p:cNvPr id="712" name="Google Shape;712;p27"/>
              <p:cNvSpPr txBox="1"/>
              <p:nvPr/>
            </p:nvSpPr>
            <p:spPr>
              <a:xfrm>
                <a:off x="2690" y="1348"/>
                <a:ext cx="35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a, b</a:t>
                </a:r>
                <a:endParaRPr sz="1800">
                  <a:solidFill>
                    <a:schemeClr val="dk1"/>
                  </a:solidFill>
                  <a:latin typeface="Arial"/>
                  <a:ea typeface="Arial"/>
                  <a:cs typeface="Arial"/>
                  <a:sym typeface="Arial"/>
                </a:endParaRPr>
              </a:p>
            </p:txBody>
          </p:sp>
        </p:grpSp>
        <p:pic>
          <p:nvPicPr>
            <p:cNvPr id="713" name="Google Shape;713;p27"/>
            <p:cNvPicPr preferRelativeResize="0"/>
            <p:nvPr/>
          </p:nvPicPr>
          <p:blipFill rotWithShape="1">
            <a:blip r:embed="rId3">
              <a:alphaModFix/>
            </a:blip>
            <a:srcRect/>
            <a:stretch/>
          </p:blipFill>
          <p:spPr>
            <a:xfrm>
              <a:off x="3424" y="930"/>
              <a:ext cx="1073" cy="1032"/>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3"/>
                                        </p:tgtEl>
                                        <p:attrNameLst>
                                          <p:attrName>style.visibility</p:attrName>
                                        </p:attrNameLst>
                                      </p:cBhvr>
                                      <p:to>
                                        <p:strVal val="visible"/>
                                      </p:to>
                                    </p:set>
                                    <p:animEffect transition="in" filter="fade">
                                      <p:cBhvr>
                                        <p:cTn id="7" dur="1"/>
                                        <p:tgtEl>
                                          <p:spTgt spid="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28"/>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719" name="Google Shape;719;p28"/>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Sample Exercises  - DFA</a:t>
            </a:r>
            <a:endParaRPr/>
          </a:p>
        </p:txBody>
      </p:sp>
      <p:sp>
        <p:nvSpPr>
          <p:cNvPr id="720" name="Google Shape;720;p28"/>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721" name="Google Shape;721;p28"/>
          <p:cNvGrpSpPr/>
          <p:nvPr/>
        </p:nvGrpSpPr>
        <p:grpSpPr>
          <a:xfrm>
            <a:off x="29982" y="480475"/>
            <a:ext cx="12105503" cy="6072628"/>
            <a:chOff x="150886" y="1274313"/>
            <a:chExt cx="9296400" cy="859477"/>
          </a:xfrm>
        </p:grpSpPr>
        <p:sp>
          <p:nvSpPr>
            <p:cNvPr id="722" name="Google Shape;722;p28"/>
            <p:cNvSpPr/>
            <p:nvPr/>
          </p:nvSpPr>
          <p:spPr>
            <a:xfrm>
              <a:off x="150886" y="1287540"/>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723" name="Google Shape;723;p28"/>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sp>
        <p:nvSpPr>
          <p:cNvPr id="724" name="Google Shape;724;p28"/>
          <p:cNvSpPr txBox="1"/>
          <p:nvPr/>
        </p:nvSpPr>
        <p:spPr>
          <a:xfrm>
            <a:off x="239842" y="1030136"/>
            <a:ext cx="11811874" cy="4526497"/>
          </a:xfrm>
          <a:prstGeom prst="rect">
            <a:avLst/>
          </a:prstGeom>
          <a:noFill/>
          <a:ln>
            <a:noFill/>
          </a:ln>
        </p:spPr>
        <p:txBody>
          <a:bodyPr spcFirstLastPara="1" wrap="square" lIns="90000" tIns="46800" rIns="90000" bIns="46800" anchor="t" anchorCtr="0">
            <a:spAutoFit/>
          </a:bodyPr>
          <a:lstStyle/>
          <a:p>
            <a:pPr marL="514350" marR="0" lvl="0" indent="-514350" algn="just" rtl="0">
              <a:lnSpc>
                <a:spcPct val="150000"/>
              </a:lnSpc>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Write a automata code for the Language that accepts all and only those strings that contain 001</a:t>
            </a:r>
            <a:endParaRPr dirty="0"/>
          </a:p>
          <a:p>
            <a:pPr marL="514350" marR="0" lvl="0" indent="-514350" algn="just" rtl="0">
              <a:lnSpc>
                <a:spcPct val="150000"/>
              </a:lnSpc>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Write a automata code for L(M) ={ w | w has an even number of 1s}</a:t>
            </a:r>
            <a:endParaRPr dirty="0"/>
          </a:p>
          <a:p>
            <a:pPr marL="514350" marR="0" lvl="0" indent="-514350" algn="just" rtl="0">
              <a:lnSpc>
                <a:spcPct val="150000"/>
              </a:lnSpc>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Write a automata code for L(M) ={0,1}*</a:t>
            </a:r>
            <a:endParaRPr dirty="0"/>
          </a:p>
          <a:p>
            <a:pPr marL="514350" marR="0" lvl="0" indent="-514350" algn="just" rtl="0">
              <a:lnSpc>
                <a:spcPct val="150000"/>
              </a:lnSpc>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Write a automata code for L(M)=</a:t>
            </a:r>
            <a:r>
              <a:rPr lang="en-US" sz="2400" i="1" dirty="0">
                <a:solidFill>
                  <a:schemeClr val="dk1"/>
                </a:solidFill>
                <a:latin typeface="Calibri"/>
                <a:ea typeface="Calibri"/>
                <a:cs typeface="Calibri"/>
                <a:sym typeface="Calibri"/>
              </a:rPr>
              <a:t>a</a:t>
            </a:r>
            <a:r>
              <a:rPr lang="en-US" sz="2400" dirty="0">
                <a:solidFill>
                  <a:schemeClr val="dk1"/>
                </a:solidFill>
                <a:latin typeface="Calibri"/>
                <a:ea typeface="Calibri"/>
                <a:cs typeface="Calibri"/>
                <a:sym typeface="Calibri"/>
              </a:rPr>
              <a:t> + </a:t>
            </a:r>
            <a:r>
              <a:rPr lang="en-US" sz="2400" i="1" dirty="0" err="1">
                <a:solidFill>
                  <a:schemeClr val="dk1"/>
                </a:solidFill>
                <a:latin typeface="Calibri"/>
                <a:ea typeface="Calibri"/>
                <a:cs typeface="Calibri"/>
                <a:sym typeface="Calibri"/>
              </a:rPr>
              <a:t>aa</a:t>
            </a:r>
            <a:r>
              <a:rPr lang="en-US" sz="2400" dirty="0">
                <a:solidFill>
                  <a:schemeClr val="dk1"/>
                </a:solidFill>
                <a:latin typeface="Calibri"/>
                <a:ea typeface="Calibri"/>
                <a:cs typeface="Calibri"/>
                <a:sym typeface="Calibri"/>
              </a:rPr>
              <a:t>*</a:t>
            </a:r>
            <a:r>
              <a:rPr lang="en-US" sz="2400" i="1" dirty="0">
                <a:solidFill>
                  <a:schemeClr val="dk1"/>
                </a:solidFill>
                <a:latin typeface="Calibri"/>
                <a:ea typeface="Calibri"/>
                <a:cs typeface="Calibri"/>
                <a:sym typeface="Calibri"/>
              </a:rPr>
              <a:t>b</a:t>
            </a:r>
            <a:r>
              <a:rPr lang="en-US" sz="2400" dirty="0">
                <a:solidFill>
                  <a:schemeClr val="dk1"/>
                </a:solidFill>
                <a:latin typeface="Calibri"/>
                <a:ea typeface="Calibri"/>
                <a:cs typeface="Calibri"/>
                <a:sym typeface="Calibri"/>
              </a:rPr>
              <a:t>.</a:t>
            </a:r>
            <a:endParaRPr dirty="0"/>
          </a:p>
          <a:p>
            <a:pPr marL="514350" marR="0" lvl="0" indent="-514350" algn="just" rtl="0">
              <a:lnSpc>
                <a:spcPct val="150000"/>
              </a:lnSpc>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Write a automata code for L(M)={(</a:t>
            </a:r>
            <a:r>
              <a:rPr lang="en-US" sz="2400" i="1" dirty="0" err="1">
                <a:solidFill>
                  <a:schemeClr val="dk1"/>
                </a:solidFill>
                <a:latin typeface="Calibri"/>
                <a:ea typeface="Calibri"/>
                <a:cs typeface="Calibri"/>
                <a:sym typeface="Calibri"/>
              </a:rPr>
              <a:t>ab</a:t>
            </a:r>
            <a:r>
              <a:rPr lang="en-US" sz="2400" i="1" dirty="0">
                <a:solidFill>
                  <a:schemeClr val="dk1"/>
                </a:solidFill>
                <a:latin typeface="Calibri"/>
                <a:ea typeface="Calibri"/>
                <a:cs typeface="Calibri"/>
                <a:sym typeface="Calibri"/>
              </a:rPr>
              <a:t>)</a:t>
            </a:r>
            <a:r>
              <a:rPr lang="en-US" sz="2400" i="1" baseline="30000" dirty="0">
                <a:solidFill>
                  <a:schemeClr val="dk1"/>
                </a:solidFill>
                <a:latin typeface="Calibri"/>
                <a:ea typeface="Calibri"/>
                <a:cs typeface="Calibri"/>
                <a:sym typeface="Calibri"/>
              </a:rPr>
              <a:t>n</a:t>
            </a:r>
            <a:r>
              <a:rPr lang="en-US" sz="2400" dirty="0">
                <a:solidFill>
                  <a:schemeClr val="dk1"/>
                </a:solidFill>
                <a:latin typeface="Calibri"/>
                <a:ea typeface="Calibri"/>
                <a:cs typeface="Calibri"/>
                <a:sym typeface="Calibri"/>
              </a:rPr>
              <a:t> | </a:t>
            </a:r>
            <a:r>
              <a:rPr lang="en-US" sz="2400" i="1" dirty="0">
                <a:solidFill>
                  <a:schemeClr val="dk1"/>
                </a:solidFill>
                <a:latin typeface="Calibri"/>
                <a:ea typeface="Calibri"/>
                <a:cs typeface="Calibri"/>
                <a:sym typeface="Calibri"/>
              </a:rPr>
              <a:t>n</a:t>
            </a:r>
            <a:r>
              <a:rPr lang="en-US" sz="2400" dirty="0">
                <a:solidFill>
                  <a:schemeClr val="dk1"/>
                </a:solidFill>
                <a:latin typeface="Calibri"/>
                <a:ea typeface="Calibri"/>
                <a:cs typeface="Calibri"/>
                <a:sym typeface="Calibri"/>
              </a:rPr>
              <a:t> ∈ N}</a:t>
            </a:r>
            <a:endParaRPr sz="2400" dirty="0">
              <a:solidFill>
                <a:schemeClr val="dk1"/>
              </a:solidFill>
              <a:latin typeface="Calibri"/>
              <a:ea typeface="Calibri"/>
              <a:cs typeface="Calibri"/>
              <a:sym typeface="Calibri"/>
            </a:endParaRPr>
          </a:p>
          <a:p>
            <a:pPr marL="514350" marR="0" lvl="0" indent="-514350" algn="just" rtl="0">
              <a:lnSpc>
                <a:spcPct val="150000"/>
              </a:lnSpc>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Write a automata code for Let Σ = {0, 1}. </a:t>
            </a:r>
            <a:endParaRPr dirty="0"/>
          </a:p>
          <a:p>
            <a:pPr marL="0" marR="0" lvl="0" indent="0" algn="just" rtl="0">
              <a:lnSpc>
                <a:spcPct val="150000"/>
              </a:lnSpc>
              <a:spcBef>
                <a:spcPts val="0"/>
              </a:spcBef>
              <a:spcAft>
                <a:spcPts val="0"/>
              </a:spcAft>
              <a:buNone/>
            </a:pPr>
            <a:r>
              <a:rPr lang="en-US" sz="2400" dirty="0">
                <a:solidFill>
                  <a:schemeClr val="dk1"/>
                </a:solidFill>
                <a:latin typeface="Calibri"/>
                <a:ea typeface="Calibri"/>
                <a:cs typeface="Calibri"/>
                <a:sym typeface="Calibri"/>
              </a:rPr>
              <a:t>	        Given DFAs for {}, {ε}, Σ</a:t>
            </a:r>
            <a:r>
              <a:rPr lang="en-US" sz="2400" baseline="30000" dirty="0">
                <a:solidFill>
                  <a:schemeClr val="dk1"/>
                </a:solidFill>
                <a:latin typeface="Calibri"/>
                <a:ea typeface="Calibri"/>
                <a:cs typeface="Calibri"/>
                <a:sym typeface="Calibri"/>
              </a:rPr>
              <a:t>*</a:t>
            </a:r>
            <a:r>
              <a:rPr lang="en-US" sz="2400" dirty="0">
                <a:solidFill>
                  <a:schemeClr val="dk1"/>
                </a:solidFill>
                <a:latin typeface="Calibri"/>
                <a:ea typeface="Calibri"/>
                <a:cs typeface="Calibri"/>
                <a:sym typeface="Calibri"/>
              </a:rPr>
              <a:t>, and Σ</a:t>
            </a:r>
            <a:r>
              <a:rPr lang="en-US" sz="2400" baseline="30000" dirty="0">
                <a:solidFill>
                  <a:schemeClr val="dk1"/>
                </a:solidFill>
                <a:latin typeface="Calibri"/>
                <a:ea typeface="Calibri"/>
                <a:cs typeface="Calibri"/>
                <a:sym typeface="Calibri"/>
              </a:rPr>
              <a:t>+</a:t>
            </a:r>
            <a:r>
              <a:rPr lang="en-US" sz="2400" dirty="0">
                <a:solidFill>
                  <a:schemeClr val="dk1"/>
                </a:solidFill>
                <a:latin typeface="Calibri"/>
                <a:ea typeface="Calibri"/>
                <a:cs typeface="Calibri"/>
                <a:sym typeface="Calibri"/>
              </a:rPr>
              <a:t>.</a:t>
            </a:r>
            <a:endParaRPr sz="2800" b="1"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29"/>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730" name="Google Shape;730;p29"/>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NDFA</a:t>
            </a:r>
            <a:endParaRPr/>
          </a:p>
        </p:txBody>
      </p:sp>
      <p:sp>
        <p:nvSpPr>
          <p:cNvPr id="731" name="Google Shape;731;p29"/>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732" name="Google Shape;732;p29"/>
          <p:cNvGrpSpPr/>
          <p:nvPr/>
        </p:nvGrpSpPr>
        <p:grpSpPr>
          <a:xfrm>
            <a:off x="29982" y="480475"/>
            <a:ext cx="12105503" cy="6072628"/>
            <a:chOff x="150886" y="1274313"/>
            <a:chExt cx="9296400" cy="859477"/>
          </a:xfrm>
        </p:grpSpPr>
        <p:sp>
          <p:nvSpPr>
            <p:cNvPr id="733" name="Google Shape;733;p29"/>
            <p:cNvSpPr/>
            <p:nvPr/>
          </p:nvSpPr>
          <p:spPr>
            <a:xfrm>
              <a:off x="150886" y="1287540"/>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734" name="Google Shape;734;p29"/>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sp>
        <p:nvSpPr>
          <p:cNvPr id="735" name="Google Shape;735;p29"/>
          <p:cNvSpPr txBox="1"/>
          <p:nvPr/>
        </p:nvSpPr>
        <p:spPr>
          <a:xfrm>
            <a:off x="53049" y="600129"/>
            <a:ext cx="12021733" cy="5952974"/>
          </a:xfrm>
          <a:prstGeom prst="rect">
            <a:avLst/>
          </a:prstGeom>
          <a:noFill/>
          <a:ln>
            <a:noFill/>
          </a:ln>
        </p:spPr>
        <p:txBody>
          <a:bodyPr spcFirstLastPara="1" wrap="square" lIns="91425" tIns="45700" rIns="91425" bIns="45700" anchor="t" anchorCtr="0">
            <a:normAutofit/>
          </a:bodyPr>
          <a:lstStyle/>
          <a:p>
            <a:pPr marL="228600" lvl="0" indent="-228600">
              <a:lnSpc>
                <a:spcPct val="150000"/>
              </a:lnSpc>
              <a:buClr>
                <a:schemeClr val="dk1"/>
              </a:buClr>
              <a:buSzPct val="100000"/>
              <a:buFont typeface="Arial"/>
              <a:buChar char="•"/>
            </a:pPr>
            <a:r>
              <a:rPr lang="en-US" sz="1800" dirty="0">
                <a:solidFill>
                  <a:schemeClr val="dk1"/>
                </a:solidFill>
                <a:latin typeface="Calibri"/>
                <a:ea typeface="Calibri"/>
                <a:cs typeface="Calibri"/>
                <a:sym typeface="Calibri"/>
              </a:rPr>
              <a:t>In any DFA, the next state the machine goes to on any given symbol </a:t>
            </a:r>
            <a:r>
              <a:rPr lang="en-US" sz="1800" dirty="0">
                <a:solidFill>
                  <a:schemeClr val="dk1"/>
                </a:solidFill>
                <a:latin typeface="Calibri"/>
                <a:ea typeface="Calibri"/>
                <a:cs typeface="Calibri"/>
                <a:sym typeface="Calibri"/>
              </a:rPr>
              <a:t>is uniquely </a:t>
            </a:r>
            <a:r>
              <a:rPr lang="en-US" sz="1800" dirty="0">
                <a:solidFill>
                  <a:schemeClr val="dk1"/>
                </a:solidFill>
                <a:latin typeface="Calibri"/>
                <a:ea typeface="Calibri"/>
                <a:cs typeface="Calibri"/>
                <a:sym typeface="Calibri"/>
              </a:rPr>
              <a:t>determined</a:t>
            </a:r>
            <a:r>
              <a:rPr lang="en-US" sz="2000" dirty="0" smtClean="0">
                <a:solidFill>
                  <a:schemeClr val="dk1"/>
                </a:solidFill>
                <a:latin typeface="Calibri"/>
                <a:ea typeface="Calibri"/>
                <a:cs typeface="Calibri"/>
                <a:sym typeface="Calibri"/>
              </a:rPr>
              <a:t>. </a:t>
            </a:r>
            <a:r>
              <a:rPr lang="en-US" sz="1800" dirty="0" smtClean="0">
                <a:solidFill>
                  <a:schemeClr val="dk1"/>
                </a:solidFill>
                <a:latin typeface="Calibri"/>
                <a:ea typeface="Calibri"/>
                <a:cs typeface="Calibri"/>
                <a:sym typeface="Calibri"/>
              </a:rPr>
              <a:t>This </a:t>
            </a:r>
            <a:r>
              <a:rPr lang="en-US" sz="1800" dirty="0">
                <a:solidFill>
                  <a:schemeClr val="dk1"/>
                </a:solidFill>
                <a:latin typeface="Calibri"/>
                <a:ea typeface="Calibri"/>
                <a:cs typeface="Calibri"/>
                <a:sym typeface="Calibri"/>
              </a:rPr>
              <a:t>is why these machines are deterministic</a:t>
            </a:r>
            <a:r>
              <a:rPr lang="en-US" sz="1800" dirty="0" smtClean="0">
                <a:solidFill>
                  <a:schemeClr val="dk1"/>
                </a:solidFill>
                <a:latin typeface="Calibri"/>
                <a:ea typeface="Calibri"/>
                <a:cs typeface="Calibri"/>
                <a:sym typeface="Calibri"/>
              </a:rPr>
              <a:t>.</a:t>
            </a:r>
          </a:p>
          <a:p>
            <a:pPr marL="228600" lvl="0" indent="-228600">
              <a:lnSpc>
                <a:spcPct val="150000"/>
              </a:lnSpc>
              <a:buClr>
                <a:schemeClr val="dk1"/>
              </a:buClr>
              <a:buSzPct val="100000"/>
              <a:buFont typeface="Arial"/>
              <a:buChar char="•"/>
            </a:pPr>
            <a:r>
              <a:rPr lang="en-US" sz="1800" dirty="0">
                <a:solidFill>
                  <a:schemeClr val="dk1"/>
                </a:solidFill>
                <a:latin typeface="Calibri"/>
                <a:ea typeface="Calibri"/>
                <a:cs typeface="Calibri"/>
                <a:sym typeface="Calibri"/>
              </a:rPr>
              <a:t>Nondeterministic finite automata (NFAs) allow for several or </a:t>
            </a:r>
            <a:r>
              <a:rPr lang="en-US" sz="1800" dirty="0" smtClean="0">
                <a:solidFill>
                  <a:schemeClr val="dk1"/>
                </a:solidFill>
                <a:latin typeface="Calibri"/>
                <a:ea typeface="Calibri"/>
                <a:cs typeface="Calibri"/>
                <a:sym typeface="Calibri"/>
              </a:rPr>
              <a:t>no choices </a:t>
            </a:r>
            <a:r>
              <a:rPr lang="en-US" sz="1800" dirty="0">
                <a:solidFill>
                  <a:schemeClr val="dk1"/>
                </a:solidFill>
                <a:latin typeface="Calibri"/>
                <a:ea typeface="Calibri"/>
                <a:cs typeface="Calibri"/>
                <a:sym typeface="Calibri"/>
              </a:rPr>
              <a:t>to exist for the next state on a given </a:t>
            </a:r>
            <a:r>
              <a:rPr lang="en-US" sz="1800" dirty="0" smtClean="0">
                <a:solidFill>
                  <a:schemeClr val="dk1"/>
                </a:solidFill>
                <a:latin typeface="Calibri"/>
                <a:ea typeface="Calibri"/>
                <a:cs typeface="Calibri"/>
                <a:sym typeface="Calibri"/>
              </a:rPr>
              <a:t>symbol</a:t>
            </a:r>
          </a:p>
          <a:p>
            <a:pPr marL="228600" lvl="0" indent="-228600">
              <a:lnSpc>
                <a:spcPct val="150000"/>
              </a:lnSpc>
              <a:buClr>
                <a:schemeClr val="dk1"/>
              </a:buClr>
              <a:buSzPct val="100000"/>
              <a:buFont typeface="Arial"/>
              <a:buChar char="•"/>
            </a:pPr>
            <a:endParaRPr lang="en-US" sz="1800" dirty="0">
              <a:solidFill>
                <a:schemeClr val="dk1"/>
              </a:solidFill>
              <a:latin typeface="Calibri"/>
              <a:ea typeface="Calibri"/>
              <a:cs typeface="Calibri"/>
              <a:sym typeface="Calibri"/>
            </a:endParaRPr>
          </a:p>
          <a:p>
            <a:pPr marL="228600" lvl="0" indent="-228600">
              <a:lnSpc>
                <a:spcPct val="150000"/>
              </a:lnSpc>
              <a:buClr>
                <a:schemeClr val="dk1"/>
              </a:buClr>
              <a:buSzPct val="100000"/>
              <a:buFont typeface="Arial"/>
              <a:buChar char="•"/>
            </a:pPr>
            <a:endParaRPr lang="en-US" sz="1800" dirty="0" smtClean="0">
              <a:solidFill>
                <a:schemeClr val="dk1"/>
              </a:solidFill>
              <a:latin typeface="Calibri"/>
              <a:ea typeface="Calibri"/>
              <a:cs typeface="Calibri"/>
              <a:sym typeface="Calibri"/>
            </a:endParaRPr>
          </a:p>
          <a:p>
            <a:pPr marL="228600" lvl="0" indent="-228600">
              <a:lnSpc>
                <a:spcPct val="150000"/>
              </a:lnSpc>
              <a:buClr>
                <a:schemeClr val="dk1"/>
              </a:buClr>
              <a:buSzPct val="100000"/>
              <a:buFont typeface="Arial"/>
              <a:buChar char="•"/>
            </a:pPr>
            <a:endParaRPr lang="en-US" sz="1800" dirty="0">
              <a:solidFill>
                <a:schemeClr val="dk1"/>
              </a:solidFill>
              <a:latin typeface="Calibri"/>
              <a:ea typeface="Calibri"/>
              <a:cs typeface="Calibri"/>
              <a:sym typeface="Calibri"/>
            </a:endParaRPr>
          </a:p>
          <a:p>
            <a:pPr lvl="0">
              <a:lnSpc>
                <a:spcPct val="150000"/>
              </a:lnSpc>
              <a:buClr>
                <a:schemeClr val="dk1"/>
              </a:buClr>
              <a:buSzPct val="100000"/>
            </a:pPr>
            <a:endParaRPr lang="en-US" sz="1800" dirty="0">
              <a:solidFill>
                <a:schemeClr val="dk1"/>
              </a:solidFill>
              <a:latin typeface="Calibri"/>
              <a:ea typeface="Calibri"/>
              <a:cs typeface="Calibri"/>
              <a:sym typeface="Calibri"/>
            </a:endParaRPr>
          </a:p>
          <a:p>
            <a:pPr marL="228600" lvl="0" indent="-228600">
              <a:lnSpc>
                <a:spcPct val="150000"/>
              </a:lnSpc>
              <a:buClr>
                <a:schemeClr val="dk1"/>
              </a:buClr>
              <a:buSzPct val="100000"/>
              <a:buFont typeface="Arial"/>
              <a:buChar char="•"/>
            </a:pPr>
            <a:endParaRPr lang="en-US" sz="1800" dirty="0" smtClean="0">
              <a:solidFill>
                <a:schemeClr val="dk1"/>
              </a:solidFill>
              <a:latin typeface="Calibri"/>
              <a:ea typeface="Calibri"/>
              <a:cs typeface="Calibri"/>
              <a:sym typeface="Calibri"/>
            </a:endParaRPr>
          </a:p>
          <a:p>
            <a:pPr marL="228600" lvl="0" indent="-228600">
              <a:lnSpc>
                <a:spcPct val="150000"/>
              </a:lnSpc>
              <a:buClr>
                <a:schemeClr val="dk1"/>
              </a:buClr>
              <a:buSzPct val="100000"/>
              <a:buFont typeface="Arial"/>
              <a:buChar char="•"/>
            </a:pPr>
            <a:r>
              <a:rPr lang="en-US" sz="1800" dirty="0" smtClean="0">
                <a:solidFill>
                  <a:schemeClr val="dk1"/>
                </a:solidFill>
                <a:latin typeface="Calibri"/>
                <a:ea typeface="Calibri"/>
                <a:cs typeface="Calibri"/>
                <a:sym typeface="Calibri"/>
              </a:rPr>
              <a:t>Remember </a:t>
            </a:r>
            <a:r>
              <a:rPr lang="en-US" sz="1800" dirty="0">
                <a:solidFill>
                  <a:schemeClr val="dk1"/>
                </a:solidFill>
                <a:latin typeface="Calibri"/>
                <a:ea typeface="Calibri"/>
                <a:cs typeface="Calibri"/>
                <a:sym typeface="Calibri"/>
              </a:rPr>
              <a:t>that the transition function in a DFA is defined as</a:t>
            </a:r>
          </a:p>
          <a:p>
            <a:pPr marL="1971675" lvl="2" indent="-228600">
              <a:lnSpc>
                <a:spcPct val="150000"/>
              </a:lnSpc>
              <a:buClr>
                <a:schemeClr val="dk1"/>
              </a:buClr>
              <a:buSzPct val="100000"/>
              <a:buFont typeface="Arial"/>
              <a:buChar char="•"/>
            </a:pPr>
            <a:r>
              <a:rPr lang="en-US" sz="1800" dirty="0">
                <a:solidFill>
                  <a:schemeClr val="dk1"/>
                </a:solidFill>
                <a:latin typeface="Calibri"/>
                <a:ea typeface="Calibri"/>
                <a:cs typeface="Calibri"/>
                <a:sym typeface="Calibri"/>
              </a:rPr>
              <a:t>δ : Q × Σ → Q.</a:t>
            </a:r>
          </a:p>
          <a:p>
            <a:pPr marL="228600" lvl="0" indent="-228600">
              <a:lnSpc>
                <a:spcPct val="150000"/>
              </a:lnSpc>
              <a:buClr>
                <a:schemeClr val="dk1"/>
              </a:buClr>
              <a:buSzPct val="100000"/>
              <a:buFont typeface="Arial"/>
              <a:buChar char="•"/>
            </a:pPr>
            <a:r>
              <a:rPr lang="en-US" sz="1800" dirty="0" smtClean="0">
                <a:solidFill>
                  <a:schemeClr val="dk1"/>
                </a:solidFill>
                <a:latin typeface="Calibri"/>
                <a:ea typeface="Calibri"/>
                <a:cs typeface="Calibri"/>
                <a:sym typeface="Calibri"/>
              </a:rPr>
              <a:t>Because </a:t>
            </a:r>
            <a:r>
              <a:rPr lang="en-US" sz="1800" dirty="0">
                <a:solidFill>
                  <a:schemeClr val="dk1"/>
                </a:solidFill>
                <a:latin typeface="Calibri"/>
                <a:ea typeface="Calibri"/>
                <a:cs typeface="Calibri"/>
                <a:sym typeface="Calibri"/>
              </a:rPr>
              <a:t>range of δ is Q, </a:t>
            </a:r>
            <a:r>
              <a:rPr lang="en-US" sz="1800" dirty="0" err="1">
                <a:solidFill>
                  <a:schemeClr val="dk1"/>
                </a:solidFill>
                <a:latin typeface="Calibri"/>
                <a:ea typeface="Calibri"/>
                <a:cs typeface="Calibri"/>
                <a:sym typeface="Calibri"/>
              </a:rPr>
              <a:t>fcn</a:t>
            </a:r>
            <a:r>
              <a:rPr lang="en-US" sz="1800" dirty="0">
                <a:solidFill>
                  <a:schemeClr val="dk1"/>
                </a:solidFill>
                <a:latin typeface="Calibri"/>
                <a:ea typeface="Calibri"/>
                <a:cs typeface="Calibri"/>
                <a:sym typeface="Calibri"/>
              </a:rPr>
              <a:t> δ always returns a single state.</a:t>
            </a:r>
          </a:p>
          <a:p>
            <a:pPr marL="228600" lvl="0" indent="-228600">
              <a:lnSpc>
                <a:spcPct val="150000"/>
              </a:lnSpc>
              <a:buClr>
                <a:schemeClr val="dk1"/>
              </a:buClr>
              <a:buSzPct val="100000"/>
              <a:buFont typeface="Arial"/>
              <a:buChar char="•"/>
            </a:pPr>
            <a:r>
              <a:rPr lang="en-US" sz="1800" dirty="0" smtClean="0">
                <a:solidFill>
                  <a:schemeClr val="dk1"/>
                </a:solidFill>
                <a:latin typeface="Calibri"/>
                <a:ea typeface="Calibri"/>
                <a:cs typeface="Calibri"/>
                <a:sym typeface="Calibri"/>
              </a:rPr>
              <a:t>DFA </a:t>
            </a:r>
            <a:r>
              <a:rPr lang="en-US" sz="1800" dirty="0">
                <a:solidFill>
                  <a:schemeClr val="dk1"/>
                </a:solidFill>
                <a:latin typeface="Calibri"/>
                <a:ea typeface="Calibri"/>
                <a:cs typeface="Calibri"/>
                <a:sym typeface="Calibri"/>
              </a:rPr>
              <a:t>has exactly one transition leaving each state for each symbol.</a:t>
            </a:r>
          </a:p>
          <a:p>
            <a:pPr marL="228600" lvl="0" indent="-228600">
              <a:lnSpc>
                <a:spcPct val="150000"/>
              </a:lnSpc>
              <a:buClr>
                <a:schemeClr val="dk1"/>
              </a:buClr>
              <a:buSzPct val="100000"/>
              <a:buFont typeface="Arial"/>
              <a:buChar char="•"/>
            </a:pPr>
            <a:r>
              <a:rPr lang="en-US" sz="1800" dirty="0">
                <a:solidFill>
                  <a:schemeClr val="dk1"/>
                </a:solidFill>
                <a:latin typeface="Calibri"/>
                <a:ea typeface="Calibri"/>
                <a:cs typeface="Calibri"/>
                <a:sym typeface="Calibri"/>
              </a:rPr>
              <a:t>δ(q, </a:t>
            </a:r>
            <a:r>
              <a:rPr lang="el-GR" sz="1800" dirty="0" smtClean="0">
                <a:solidFill>
                  <a:schemeClr val="dk1"/>
                </a:solidFill>
                <a:latin typeface="Calibri"/>
                <a:ea typeface="Calibri"/>
                <a:cs typeface="Calibri"/>
                <a:sym typeface="Calibri"/>
              </a:rPr>
              <a:t>λ</a:t>
            </a:r>
            <a:r>
              <a:rPr lang="en-US" sz="1800" dirty="0" smtClean="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tells what state the edge out of q labeled with </a:t>
            </a:r>
            <a:r>
              <a:rPr lang="el-GR" sz="1800" dirty="0" smtClean="0">
                <a:solidFill>
                  <a:schemeClr val="dk1"/>
                </a:solidFill>
                <a:latin typeface="Calibri"/>
                <a:ea typeface="Calibri"/>
                <a:cs typeface="Calibri"/>
                <a:sym typeface="Calibri"/>
              </a:rPr>
              <a:t>λ</a:t>
            </a:r>
            <a:r>
              <a:rPr lang="en-IN" sz="1800" dirty="0" smtClean="0">
                <a:solidFill>
                  <a:schemeClr val="dk1"/>
                </a:solidFill>
                <a:latin typeface="Calibri"/>
                <a:ea typeface="Calibri"/>
                <a:cs typeface="Calibri"/>
                <a:sym typeface="Calibri"/>
              </a:rPr>
              <a:t> </a:t>
            </a:r>
            <a:r>
              <a:rPr lang="en-US" sz="1800" dirty="0" smtClean="0">
                <a:solidFill>
                  <a:schemeClr val="dk1"/>
                </a:solidFill>
                <a:latin typeface="Calibri"/>
                <a:ea typeface="Calibri"/>
                <a:cs typeface="Calibri"/>
                <a:sym typeface="Calibri"/>
              </a:rPr>
              <a:t>leads </a:t>
            </a:r>
            <a:r>
              <a:rPr lang="en-US" sz="1800" dirty="0">
                <a:solidFill>
                  <a:schemeClr val="dk1"/>
                </a:solidFill>
                <a:latin typeface="Calibri"/>
                <a:ea typeface="Calibri"/>
                <a:cs typeface="Calibri"/>
                <a:sym typeface="Calibri"/>
              </a:rPr>
              <a:t>to.</a:t>
            </a:r>
            <a:endParaRPr sz="1800" b="0" i="0" u="none" strike="noStrike" cap="none" dirty="0">
              <a:solidFill>
                <a:schemeClr val="dk1"/>
              </a:solidFill>
              <a:latin typeface="Calibri"/>
              <a:ea typeface="Calibri"/>
              <a:cs typeface="Calibri"/>
              <a:sym typeface="Calibri"/>
            </a:endParaRPr>
          </a:p>
        </p:txBody>
      </p:sp>
      <p:pic>
        <p:nvPicPr>
          <p:cNvPr id="10" name="Picture 9"/>
          <p:cNvPicPr/>
          <p:nvPr/>
        </p:nvPicPr>
        <p:blipFill rotWithShape="1">
          <a:blip r:embed="rId3"/>
          <a:srcRect l="44985" t="66602" r="32394" b="21875"/>
          <a:stretch/>
        </p:blipFill>
        <p:spPr>
          <a:xfrm>
            <a:off x="89671" y="2266443"/>
            <a:ext cx="5090160" cy="1457325"/>
          </a:xfrm>
          <a:prstGeom prst="rect">
            <a:avLst/>
          </a:prstGeom>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5372931" y="2266443"/>
            <a:ext cx="6508750" cy="1207135"/>
          </a:xfrm>
          <a:prstGeom prst="rect">
            <a:avLst/>
          </a:prstGeom>
          <a:noFill/>
          <a:ln>
            <a:noFill/>
          </a:ln>
        </p:spPr>
      </p:pic>
    </p:spTree>
    <p:extLst>
      <p:ext uri="{BB962C8B-B14F-4D97-AF65-F5344CB8AC3E}">
        <p14:creationId xmlns:p14="http://schemas.microsoft.com/office/powerpoint/2010/main" val="12382458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29"/>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730" name="Google Shape;730;p29"/>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NDFA</a:t>
            </a:r>
            <a:endParaRPr/>
          </a:p>
        </p:txBody>
      </p:sp>
      <p:sp>
        <p:nvSpPr>
          <p:cNvPr id="731" name="Google Shape;731;p29"/>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732" name="Google Shape;732;p29"/>
          <p:cNvGrpSpPr/>
          <p:nvPr/>
        </p:nvGrpSpPr>
        <p:grpSpPr>
          <a:xfrm>
            <a:off x="29982" y="480475"/>
            <a:ext cx="12105503" cy="6072628"/>
            <a:chOff x="150886" y="1274313"/>
            <a:chExt cx="9296400" cy="859477"/>
          </a:xfrm>
        </p:grpSpPr>
        <p:sp>
          <p:nvSpPr>
            <p:cNvPr id="733" name="Google Shape;733;p29"/>
            <p:cNvSpPr/>
            <p:nvPr/>
          </p:nvSpPr>
          <p:spPr>
            <a:xfrm>
              <a:off x="150886" y="1287540"/>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734" name="Google Shape;734;p29"/>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sp>
        <p:nvSpPr>
          <p:cNvPr id="735" name="Google Shape;735;p29"/>
          <p:cNvSpPr txBox="1"/>
          <p:nvPr/>
        </p:nvSpPr>
        <p:spPr>
          <a:xfrm>
            <a:off x="53049" y="600129"/>
            <a:ext cx="12021733" cy="5952974"/>
          </a:xfrm>
          <a:prstGeom prst="rect">
            <a:avLst/>
          </a:prstGeom>
          <a:noFill/>
          <a:ln>
            <a:noFill/>
          </a:ln>
        </p:spPr>
        <p:txBody>
          <a:bodyPr spcFirstLastPara="1" wrap="square" lIns="91425" tIns="45700" rIns="91425" bIns="45700" anchor="t" anchorCtr="0">
            <a:normAutofit/>
          </a:bodyPr>
          <a:lstStyle/>
          <a:p>
            <a:pPr marL="228600" lvl="0" indent="-228600">
              <a:lnSpc>
                <a:spcPct val="150000"/>
              </a:lnSpc>
              <a:buClr>
                <a:schemeClr val="dk1"/>
              </a:buClr>
              <a:buSzPct val="100000"/>
              <a:buFont typeface="Arial"/>
              <a:buChar char="•"/>
            </a:pPr>
            <a:r>
              <a:rPr lang="en-US" sz="1800" dirty="0">
                <a:solidFill>
                  <a:schemeClr val="dk1"/>
                </a:solidFill>
                <a:latin typeface="Calibri"/>
                <a:ea typeface="Calibri"/>
                <a:cs typeface="Calibri"/>
                <a:sym typeface="Calibri"/>
              </a:rPr>
              <a:t>For a state q and symbol </a:t>
            </a:r>
            <a:r>
              <a:rPr lang="el-GR" sz="1800" dirty="0">
                <a:solidFill>
                  <a:schemeClr val="dk1"/>
                </a:solidFill>
                <a:latin typeface="Calibri"/>
                <a:ea typeface="Calibri"/>
                <a:cs typeface="Calibri"/>
                <a:sym typeface="Calibri"/>
              </a:rPr>
              <a:t>λ</a:t>
            </a:r>
            <a:r>
              <a:rPr lang="en-US" sz="1800" dirty="0" smtClean="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 Σ, NFA can have</a:t>
            </a:r>
          </a:p>
          <a:p>
            <a:pPr marL="714375" lvl="0" indent="-228600">
              <a:lnSpc>
                <a:spcPct val="150000"/>
              </a:lnSpc>
              <a:buClr>
                <a:schemeClr val="dk1"/>
              </a:buClr>
              <a:buSzPct val="100000"/>
              <a:buFont typeface="Arial"/>
              <a:buChar char="•"/>
            </a:pPr>
            <a:r>
              <a:rPr lang="en-US" sz="1800" dirty="0">
                <a:solidFill>
                  <a:schemeClr val="dk1"/>
                </a:solidFill>
                <a:latin typeface="Calibri"/>
                <a:ea typeface="Calibri"/>
                <a:cs typeface="Calibri"/>
                <a:sym typeface="Calibri"/>
              </a:rPr>
              <a:t>multiple edges leaving q labelled with the same </a:t>
            </a:r>
            <a:r>
              <a:rPr lang="en-US" sz="1800" dirty="0" smtClean="0">
                <a:solidFill>
                  <a:schemeClr val="dk1"/>
                </a:solidFill>
                <a:latin typeface="Calibri"/>
                <a:ea typeface="Calibri"/>
                <a:cs typeface="Calibri"/>
                <a:sym typeface="Calibri"/>
              </a:rPr>
              <a:t>symbol</a:t>
            </a:r>
            <a:r>
              <a:rPr lang="el-GR" sz="1800" dirty="0">
                <a:solidFill>
                  <a:schemeClr val="dk1"/>
                </a:solidFill>
                <a:latin typeface="Calibri"/>
                <a:ea typeface="Calibri"/>
                <a:cs typeface="Calibri"/>
                <a:sym typeface="Calibri"/>
              </a:rPr>
              <a:t> λ</a:t>
            </a:r>
            <a:endParaRPr lang="en-US" sz="1800" dirty="0">
              <a:solidFill>
                <a:schemeClr val="dk1"/>
              </a:solidFill>
              <a:latin typeface="Calibri"/>
              <a:ea typeface="Calibri"/>
              <a:cs typeface="Calibri"/>
              <a:sym typeface="Calibri"/>
            </a:endParaRPr>
          </a:p>
          <a:p>
            <a:pPr marL="714375" lvl="0" indent="-228600">
              <a:lnSpc>
                <a:spcPct val="150000"/>
              </a:lnSpc>
              <a:buClr>
                <a:schemeClr val="dk1"/>
              </a:buClr>
              <a:buSzPct val="100000"/>
              <a:buFont typeface="Arial"/>
              <a:buChar char="•"/>
            </a:pPr>
            <a:r>
              <a:rPr lang="en-US" sz="1800" dirty="0">
                <a:solidFill>
                  <a:schemeClr val="dk1"/>
                </a:solidFill>
                <a:latin typeface="Calibri"/>
                <a:ea typeface="Calibri"/>
                <a:cs typeface="Calibri"/>
                <a:sym typeface="Calibri"/>
              </a:rPr>
              <a:t>no edge leaving q labelled with symbol </a:t>
            </a:r>
            <a:r>
              <a:rPr lang="el-GR" sz="1800" dirty="0">
                <a:solidFill>
                  <a:schemeClr val="dk1"/>
                </a:solidFill>
                <a:latin typeface="Calibri"/>
                <a:ea typeface="Calibri"/>
                <a:cs typeface="Calibri"/>
                <a:sym typeface="Calibri"/>
              </a:rPr>
              <a:t>λ</a:t>
            </a:r>
            <a:endParaRPr lang="en-US" sz="1800" dirty="0">
              <a:solidFill>
                <a:schemeClr val="dk1"/>
              </a:solidFill>
              <a:latin typeface="Calibri"/>
              <a:ea typeface="Calibri"/>
              <a:cs typeface="Calibri"/>
              <a:sym typeface="Calibri"/>
            </a:endParaRPr>
          </a:p>
          <a:p>
            <a:pPr marL="714375" lvl="0" indent="-228600">
              <a:lnSpc>
                <a:spcPct val="150000"/>
              </a:lnSpc>
              <a:buClr>
                <a:schemeClr val="dk1"/>
              </a:buClr>
              <a:buSzPct val="100000"/>
              <a:buFont typeface="Arial"/>
              <a:buChar char="•"/>
            </a:pPr>
            <a:r>
              <a:rPr lang="en-US" sz="1800" dirty="0">
                <a:solidFill>
                  <a:schemeClr val="dk1"/>
                </a:solidFill>
                <a:latin typeface="Calibri"/>
                <a:ea typeface="Calibri"/>
                <a:cs typeface="Calibri"/>
                <a:sym typeface="Calibri"/>
              </a:rPr>
              <a:t>edges leaving q labelled with ε</a:t>
            </a:r>
          </a:p>
          <a:p>
            <a:pPr marL="1071563" lvl="1" indent="-228600">
              <a:lnSpc>
                <a:spcPct val="150000"/>
              </a:lnSpc>
              <a:buClr>
                <a:schemeClr val="dk1"/>
              </a:buClr>
              <a:buSzPct val="100000"/>
              <a:buFont typeface="Arial"/>
              <a:buChar char="•"/>
            </a:pPr>
            <a:r>
              <a:rPr lang="en-US" sz="1800" dirty="0" smtClean="0">
                <a:solidFill>
                  <a:schemeClr val="dk1"/>
                </a:solidFill>
                <a:latin typeface="Calibri"/>
                <a:ea typeface="Calibri"/>
                <a:cs typeface="Calibri"/>
                <a:sym typeface="Calibri"/>
              </a:rPr>
              <a:t>can </a:t>
            </a:r>
            <a:r>
              <a:rPr lang="en-US" sz="1800" dirty="0">
                <a:solidFill>
                  <a:schemeClr val="dk1"/>
                </a:solidFill>
                <a:latin typeface="Calibri"/>
                <a:ea typeface="Calibri"/>
                <a:cs typeface="Calibri"/>
                <a:sym typeface="Calibri"/>
              </a:rPr>
              <a:t>take ε-edge without reading any symbol from input string</a:t>
            </a:r>
            <a:r>
              <a:rPr lang="en-US" sz="1800" dirty="0" smtClean="0">
                <a:solidFill>
                  <a:schemeClr val="dk1"/>
                </a:solidFill>
                <a:latin typeface="Calibri"/>
                <a:ea typeface="Calibri"/>
                <a:cs typeface="Calibri"/>
                <a:sym typeface="Calibri"/>
              </a:rPr>
              <a:t>.</a:t>
            </a:r>
          </a:p>
          <a:p>
            <a:pPr marL="1071563" lvl="1" indent="-228600">
              <a:lnSpc>
                <a:spcPct val="150000"/>
              </a:lnSpc>
              <a:buClr>
                <a:schemeClr val="dk1"/>
              </a:buClr>
              <a:buSzPct val="100000"/>
              <a:buFont typeface="Arial"/>
              <a:buChar char="•"/>
            </a:pPr>
            <a:endParaRPr lang="en-US" sz="1800" dirty="0">
              <a:solidFill>
                <a:schemeClr val="dk1"/>
              </a:solidFill>
              <a:latin typeface="Calibri"/>
              <a:ea typeface="Calibri"/>
              <a:cs typeface="Calibri"/>
              <a:sym typeface="Calibri"/>
            </a:endParaRPr>
          </a:p>
          <a:p>
            <a:pPr marL="1071563" lvl="1" indent="-228600">
              <a:lnSpc>
                <a:spcPct val="150000"/>
              </a:lnSpc>
              <a:buClr>
                <a:schemeClr val="dk1"/>
              </a:buClr>
              <a:buSzPct val="100000"/>
              <a:buFont typeface="Arial"/>
              <a:buChar char="•"/>
            </a:pPr>
            <a:endParaRPr lang="en-US" sz="1800" dirty="0" smtClean="0">
              <a:solidFill>
                <a:schemeClr val="dk1"/>
              </a:solidFill>
              <a:latin typeface="Calibri"/>
              <a:ea typeface="Calibri"/>
              <a:cs typeface="Calibri"/>
              <a:sym typeface="Calibri"/>
            </a:endParaRPr>
          </a:p>
          <a:p>
            <a:pPr marL="1071563" lvl="1" indent="-228600">
              <a:lnSpc>
                <a:spcPct val="150000"/>
              </a:lnSpc>
              <a:buClr>
                <a:schemeClr val="dk1"/>
              </a:buClr>
              <a:buSzPct val="100000"/>
              <a:buFont typeface="Arial"/>
              <a:buChar char="•"/>
            </a:pPr>
            <a:endParaRPr lang="en-US" sz="1800" dirty="0">
              <a:solidFill>
                <a:schemeClr val="dk1"/>
              </a:solidFill>
              <a:latin typeface="Calibri"/>
              <a:ea typeface="Calibri"/>
              <a:cs typeface="Calibri"/>
              <a:sym typeface="Calibri"/>
            </a:endParaRPr>
          </a:p>
          <a:p>
            <a:pPr marL="1071563" lvl="1" indent="-228600">
              <a:lnSpc>
                <a:spcPct val="150000"/>
              </a:lnSpc>
              <a:buClr>
                <a:schemeClr val="dk1"/>
              </a:buClr>
              <a:buSzPct val="100000"/>
              <a:buFont typeface="Arial"/>
              <a:buChar char="•"/>
            </a:pPr>
            <a:endParaRPr lang="en-US" sz="1800" dirty="0" smtClean="0">
              <a:solidFill>
                <a:schemeClr val="dk1"/>
              </a:solidFill>
              <a:latin typeface="Calibri"/>
              <a:ea typeface="Calibri"/>
              <a:cs typeface="Calibri"/>
              <a:sym typeface="Calibri"/>
            </a:endParaRPr>
          </a:p>
          <a:p>
            <a:pPr marL="1071563" lvl="1" indent="-228600">
              <a:lnSpc>
                <a:spcPct val="150000"/>
              </a:lnSpc>
              <a:buClr>
                <a:schemeClr val="dk1"/>
              </a:buClr>
              <a:buSzPct val="100000"/>
              <a:buFont typeface="Arial"/>
              <a:buChar char="•"/>
            </a:pPr>
            <a:endParaRPr lang="en-US" sz="1800" dirty="0">
              <a:solidFill>
                <a:schemeClr val="dk1"/>
              </a:solidFill>
              <a:latin typeface="Calibri"/>
              <a:ea typeface="Calibri"/>
              <a:cs typeface="Calibri"/>
              <a:sym typeface="Calibri"/>
            </a:endParaRPr>
          </a:p>
          <a:p>
            <a:pPr marL="357188" lvl="1" indent="-228600">
              <a:lnSpc>
                <a:spcPct val="150000"/>
              </a:lnSpc>
              <a:buClr>
                <a:schemeClr val="dk1"/>
              </a:buClr>
              <a:buSzPct val="100000"/>
              <a:buFont typeface="Arial"/>
              <a:buChar char="•"/>
            </a:pPr>
            <a:endParaRPr lang="en-US" sz="1800" dirty="0" smtClean="0">
              <a:solidFill>
                <a:schemeClr val="dk1"/>
              </a:solidFill>
              <a:latin typeface="Calibri"/>
              <a:ea typeface="Calibri"/>
              <a:cs typeface="Calibri"/>
              <a:sym typeface="Calibri"/>
            </a:endParaRPr>
          </a:p>
          <a:p>
            <a:pPr marL="357188" lvl="1" indent="-228600">
              <a:lnSpc>
                <a:spcPct val="150000"/>
              </a:lnSpc>
              <a:buClr>
                <a:schemeClr val="dk1"/>
              </a:buClr>
              <a:buSzPct val="100000"/>
              <a:buFont typeface="Arial"/>
              <a:buChar char="•"/>
            </a:pPr>
            <a:endParaRPr lang="en-US" sz="1800" dirty="0">
              <a:solidFill>
                <a:schemeClr val="dk1"/>
              </a:solidFill>
              <a:latin typeface="Calibri"/>
              <a:ea typeface="Calibri"/>
              <a:cs typeface="Calibri"/>
              <a:sym typeface="Calibri"/>
            </a:endParaRPr>
          </a:p>
          <a:p>
            <a:pPr marL="357188" lvl="1" indent="-228600">
              <a:lnSpc>
                <a:spcPct val="150000"/>
              </a:lnSpc>
              <a:buClr>
                <a:schemeClr val="dk1"/>
              </a:buClr>
              <a:buSzPct val="100000"/>
              <a:buFont typeface="Arial"/>
              <a:buChar char="•"/>
            </a:pPr>
            <a:r>
              <a:rPr lang="en-US" sz="1800" dirty="0" smtClean="0">
                <a:solidFill>
                  <a:schemeClr val="dk1"/>
                </a:solidFill>
                <a:latin typeface="Calibri"/>
                <a:ea typeface="Calibri"/>
                <a:cs typeface="Calibri"/>
                <a:sym typeface="Calibri"/>
              </a:rPr>
              <a:t>Suppose </a:t>
            </a:r>
            <a:r>
              <a:rPr lang="en-US" sz="1800" dirty="0">
                <a:solidFill>
                  <a:schemeClr val="dk1"/>
                </a:solidFill>
                <a:latin typeface="Calibri"/>
                <a:ea typeface="Calibri"/>
                <a:cs typeface="Calibri"/>
                <a:sym typeface="Calibri"/>
              </a:rPr>
              <a:t>NFA is in a state with multiple ways to proceed</a:t>
            </a:r>
            <a:r>
              <a:rPr lang="en-US" sz="1800" dirty="0" smtClean="0">
                <a:solidFill>
                  <a:schemeClr val="dk1"/>
                </a:solidFill>
                <a:latin typeface="Calibri"/>
                <a:ea typeface="Calibri"/>
                <a:cs typeface="Calibri"/>
                <a:sym typeface="Calibri"/>
              </a:rPr>
              <a:t>, e.g</a:t>
            </a:r>
            <a:r>
              <a:rPr lang="en-US" sz="1800" dirty="0">
                <a:solidFill>
                  <a:schemeClr val="dk1"/>
                </a:solidFill>
                <a:latin typeface="Calibri"/>
                <a:ea typeface="Calibri"/>
                <a:cs typeface="Calibri"/>
                <a:sym typeface="Calibri"/>
              </a:rPr>
              <a:t>., in state q1 and the next symbol in input string is </a:t>
            </a:r>
            <a:r>
              <a:rPr lang="en-US" sz="1800" dirty="0" smtClean="0">
                <a:solidFill>
                  <a:schemeClr val="dk1"/>
                </a:solidFill>
                <a:latin typeface="Calibri"/>
                <a:ea typeface="Calibri"/>
                <a:cs typeface="Calibri"/>
                <a:sym typeface="Calibri"/>
              </a:rPr>
              <a:t>1. NFA </a:t>
            </a:r>
            <a:r>
              <a:rPr lang="en-US" sz="1800" dirty="0">
                <a:solidFill>
                  <a:schemeClr val="dk1"/>
                </a:solidFill>
                <a:latin typeface="Calibri"/>
                <a:ea typeface="Calibri"/>
                <a:cs typeface="Calibri"/>
                <a:sym typeface="Calibri"/>
              </a:rPr>
              <a:t>may be in a set of states, instead of a single state</a:t>
            </a:r>
            <a:r>
              <a:rPr lang="en-US" sz="1800" dirty="0" smtClean="0">
                <a:solidFill>
                  <a:schemeClr val="dk1"/>
                </a:solidFill>
                <a:latin typeface="Calibri"/>
                <a:ea typeface="Calibri"/>
                <a:cs typeface="Calibri"/>
                <a:sym typeface="Calibri"/>
              </a:rPr>
              <a:t>.</a:t>
            </a:r>
          </a:p>
          <a:p>
            <a:pPr marL="842963" lvl="1">
              <a:lnSpc>
                <a:spcPct val="150000"/>
              </a:lnSpc>
              <a:buClr>
                <a:schemeClr val="dk1"/>
              </a:buClr>
              <a:buSzPct val="100000"/>
            </a:pPr>
            <a:endParaRPr sz="1800" b="0" i="0" u="none" strike="noStrike" cap="none" dirty="0">
              <a:solidFill>
                <a:schemeClr val="dk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515520" y="3054676"/>
            <a:ext cx="11073724" cy="2437535"/>
          </a:xfrm>
          <a:prstGeom prst="rect">
            <a:avLst/>
          </a:prstGeom>
        </p:spPr>
      </p:pic>
    </p:spTree>
    <p:extLst>
      <p:ext uri="{BB962C8B-B14F-4D97-AF65-F5344CB8AC3E}">
        <p14:creationId xmlns:p14="http://schemas.microsoft.com/office/powerpoint/2010/main" val="24701245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29"/>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730" name="Google Shape;730;p29"/>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NDFA</a:t>
            </a:r>
            <a:endParaRPr/>
          </a:p>
        </p:txBody>
      </p:sp>
      <p:sp>
        <p:nvSpPr>
          <p:cNvPr id="731" name="Google Shape;731;p29"/>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732" name="Google Shape;732;p29"/>
          <p:cNvGrpSpPr/>
          <p:nvPr/>
        </p:nvGrpSpPr>
        <p:grpSpPr>
          <a:xfrm>
            <a:off x="29982" y="480475"/>
            <a:ext cx="12105503" cy="6072628"/>
            <a:chOff x="150886" y="1274313"/>
            <a:chExt cx="9296400" cy="859477"/>
          </a:xfrm>
        </p:grpSpPr>
        <p:sp>
          <p:nvSpPr>
            <p:cNvPr id="733" name="Google Shape;733;p29"/>
            <p:cNvSpPr/>
            <p:nvPr/>
          </p:nvSpPr>
          <p:spPr>
            <a:xfrm>
              <a:off x="150886" y="1287540"/>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734" name="Google Shape;734;p29"/>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sp>
        <p:nvSpPr>
          <p:cNvPr id="735" name="Google Shape;735;p29"/>
          <p:cNvSpPr txBox="1"/>
          <p:nvPr/>
        </p:nvSpPr>
        <p:spPr>
          <a:xfrm>
            <a:off x="344772" y="894435"/>
            <a:ext cx="11347555" cy="4525963"/>
          </a:xfrm>
          <a:prstGeom prst="rect">
            <a:avLst/>
          </a:prstGeom>
          <a:noFill/>
          <a:ln>
            <a:noFill/>
          </a:ln>
        </p:spPr>
        <p:txBody>
          <a:bodyPr spcFirstLastPara="1" wrap="square" lIns="91425" tIns="45700" rIns="91425" bIns="45700" anchor="t" anchorCtr="0">
            <a:normAutofit fontScale="92500"/>
          </a:bodyPr>
          <a:lstStyle/>
          <a:p>
            <a:pPr marL="228600" marR="0" lvl="0" indent="-228600" algn="l" rtl="0">
              <a:lnSpc>
                <a:spcPct val="150000"/>
              </a:lnSpc>
              <a:spcBef>
                <a:spcPts val="0"/>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A nondeterministic finite automaton M is a five-tuple M = (Q, Σ, δ, q</a:t>
            </a:r>
            <a:r>
              <a:rPr lang="en-US" sz="2800" baseline="-25000">
                <a:solidFill>
                  <a:schemeClr val="dk1"/>
                </a:solidFill>
                <a:latin typeface="Calibri"/>
                <a:ea typeface="Calibri"/>
                <a:cs typeface="Calibri"/>
                <a:sym typeface="Calibri"/>
              </a:rPr>
              <a:t>0</a:t>
            </a:r>
            <a:r>
              <a:rPr lang="en-US" sz="2800">
                <a:solidFill>
                  <a:schemeClr val="dk1"/>
                </a:solidFill>
                <a:latin typeface="Calibri"/>
                <a:ea typeface="Calibri"/>
                <a:cs typeface="Calibri"/>
                <a:sym typeface="Calibri"/>
              </a:rPr>
              <a:t>, F), where:</a:t>
            </a:r>
            <a:endParaRPr/>
          </a:p>
          <a:p>
            <a:pPr marL="685800" marR="0" lvl="1" indent="-228600" algn="l" rtl="0">
              <a:lnSpc>
                <a:spcPct val="150000"/>
              </a:lnSpc>
              <a:spcBef>
                <a:spcPts val="5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Q is a finite set of states of M</a:t>
            </a:r>
            <a:endParaRPr/>
          </a:p>
          <a:p>
            <a:pPr marL="685800" marR="0" lvl="1" indent="-228600" algn="l" rtl="0">
              <a:lnSpc>
                <a:spcPct val="150000"/>
              </a:lnSpc>
              <a:spcBef>
                <a:spcPts val="5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Σ is the finite input alphabet of M</a:t>
            </a:r>
            <a:endParaRPr/>
          </a:p>
          <a:p>
            <a:pPr marL="685800" marR="0" lvl="1" indent="-228600" algn="l" rtl="0">
              <a:lnSpc>
                <a:spcPct val="150000"/>
              </a:lnSpc>
              <a:spcBef>
                <a:spcPts val="5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δ: Q × Σ → power set of Q, is the state transition function mapping a state-symbol pair to a subset of Q</a:t>
            </a:r>
            <a:endParaRPr/>
          </a:p>
          <a:p>
            <a:pPr marL="685800" marR="0" lvl="1" indent="-228600" algn="l" rtl="0">
              <a:lnSpc>
                <a:spcPct val="150000"/>
              </a:lnSpc>
              <a:spcBef>
                <a:spcPts val="5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q</a:t>
            </a:r>
            <a:r>
              <a:rPr lang="en-US" sz="2400" b="0" i="0" u="none" strike="noStrike" cap="none" baseline="-25000">
                <a:solidFill>
                  <a:schemeClr val="dk1"/>
                </a:solidFill>
                <a:latin typeface="Calibri"/>
                <a:ea typeface="Calibri"/>
                <a:cs typeface="Calibri"/>
                <a:sym typeface="Calibri"/>
              </a:rPr>
              <a:t>0</a:t>
            </a:r>
            <a:r>
              <a:rPr lang="en-US" sz="2400" b="0" i="0" u="none" strike="noStrike" cap="none">
                <a:solidFill>
                  <a:schemeClr val="dk1"/>
                </a:solidFill>
                <a:latin typeface="Calibri"/>
                <a:ea typeface="Calibri"/>
                <a:cs typeface="Calibri"/>
                <a:sym typeface="Calibri"/>
              </a:rPr>
              <a:t> is the start state of M</a:t>
            </a:r>
            <a:endParaRPr/>
          </a:p>
          <a:p>
            <a:pPr marL="685800" marR="0" lvl="1" indent="-228600" algn="l" rtl="0">
              <a:lnSpc>
                <a:spcPct val="150000"/>
              </a:lnSpc>
              <a:spcBef>
                <a:spcPts val="5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F ⊆ Q is the set of accepting states or final states of M</a:t>
            </a:r>
            <a:endParaRPr sz="2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28"/>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719" name="Google Shape;719;p28"/>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dirty="0" smtClean="0">
                <a:solidFill>
                  <a:srgbClr val="010103"/>
                </a:solidFill>
                <a:latin typeface="Arial"/>
                <a:ea typeface="Arial"/>
                <a:cs typeface="Arial"/>
                <a:sym typeface="Arial"/>
              </a:rPr>
              <a:t>NFA Differs over DFA</a:t>
            </a:r>
            <a:endParaRPr dirty="0"/>
          </a:p>
        </p:txBody>
      </p:sp>
      <p:sp>
        <p:nvSpPr>
          <p:cNvPr id="720" name="Google Shape;720;p28"/>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721" name="Google Shape;721;p28"/>
          <p:cNvGrpSpPr/>
          <p:nvPr/>
        </p:nvGrpSpPr>
        <p:grpSpPr>
          <a:xfrm>
            <a:off x="29982" y="480475"/>
            <a:ext cx="12105503" cy="6072628"/>
            <a:chOff x="150886" y="1274313"/>
            <a:chExt cx="9296400" cy="859477"/>
          </a:xfrm>
        </p:grpSpPr>
        <p:sp>
          <p:nvSpPr>
            <p:cNvPr id="722" name="Google Shape;722;p28"/>
            <p:cNvSpPr/>
            <p:nvPr/>
          </p:nvSpPr>
          <p:spPr>
            <a:xfrm>
              <a:off x="150886" y="1287540"/>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723" name="Google Shape;723;p28"/>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sp>
        <p:nvSpPr>
          <p:cNvPr id="724" name="Google Shape;724;p28"/>
          <p:cNvSpPr txBox="1"/>
          <p:nvPr/>
        </p:nvSpPr>
        <p:spPr>
          <a:xfrm>
            <a:off x="239842" y="1030136"/>
            <a:ext cx="11811874" cy="2310505"/>
          </a:xfrm>
          <a:prstGeom prst="rect">
            <a:avLst/>
          </a:prstGeom>
          <a:noFill/>
          <a:ln>
            <a:noFill/>
          </a:ln>
        </p:spPr>
        <p:txBody>
          <a:bodyPr spcFirstLastPara="1" wrap="square" lIns="90000" tIns="46800" rIns="90000" bIns="46800" anchor="t" anchorCtr="0">
            <a:spAutoFit/>
          </a:bodyPr>
          <a:lstStyle/>
          <a:p>
            <a:pPr marL="514350" lvl="0" indent="-514350" algn="just">
              <a:lnSpc>
                <a:spcPct val="150000"/>
              </a:lnSpc>
              <a:buClr>
                <a:schemeClr val="dk1"/>
              </a:buClr>
              <a:buSzPts val="2400"/>
              <a:buFont typeface="Calibri"/>
              <a:buAutoNum type="arabicPeriod"/>
            </a:pPr>
            <a:r>
              <a:rPr lang="en-US" sz="2400" dirty="0">
                <a:solidFill>
                  <a:schemeClr val="dk1"/>
                </a:solidFill>
                <a:latin typeface="Calibri"/>
                <a:ea typeface="Calibri"/>
                <a:cs typeface="Calibri"/>
                <a:sym typeface="Calibri"/>
              </a:rPr>
              <a:t>Transition of ∈ (null) or lambda is allowed in NFA</a:t>
            </a:r>
          </a:p>
          <a:p>
            <a:pPr marL="514350" lvl="0" indent="-514350" algn="just">
              <a:lnSpc>
                <a:spcPct val="150000"/>
              </a:lnSpc>
              <a:buClr>
                <a:schemeClr val="dk1"/>
              </a:buClr>
              <a:buSzPts val="2400"/>
              <a:buFont typeface="Calibri"/>
              <a:buAutoNum type="arabicPeriod"/>
            </a:pPr>
            <a:r>
              <a:rPr lang="en-US" sz="2400" dirty="0">
                <a:solidFill>
                  <a:schemeClr val="dk1"/>
                </a:solidFill>
                <a:latin typeface="Calibri"/>
                <a:ea typeface="Calibri"/>
                <a:cs typeface="Calibri"/>
                <a:sym typeface="Calibri"/>
              </a:rPr>
              <a:t>NFA on reading one input it can transition to two different states</a:t>
            </a:r>
          </a:p>
          <a:p>
            <a:pPr marL="514350" lvl="0" indent="-514350" algn="just">
              <a:lnSpc>
                <a:spcPct val="150000"/>
              </a:lnSpc>
              <a:buClr>
                <a:schemeClr val="dk1"/>
              </a:buClr>
              <a:buSzPts val="2400"/>
              <a:buFont typeface="Calibri"/>
              <a:buAutoNum type="arabicPeriod"/>
            </a:pPr>
            <a:r>
              <a:rPr lang="en-US" sz="2400" dirty="0">
                <a:solidFill>
                  <a:schemeClr val="dk1"/>
                </a:solidFill>
                <a:latin typeface="Calibri"/>
                <a:ea typeface="Calibri"/>
                <a:cs typeface="Calibri"/>
                <a:sym typeface="Calibri"/>
              </a:rPr>
              <a:t>Dead configuration is possible in NFA (Its not necessary to consider all input for transition)</a:t>
            </a:r>
            <a:endParaRPr sz="2800" b="1"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206029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30"/>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741" name="Google Shape;741;p30"/>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Example NDFA</a:t>
            </a:r>
            <a:endParaRPr/>
          </a:p>
        </p:txBody>
      </p:sp>
      <p:sp>
        <p:nvSpPr>
          <p:cNvPr id="742" name="Google Shape;742;p30"/>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743" name="Google Shape;743;p30"/>
          <p:cNvGrpSpPr/>
          <p:nvPr/>
        </p:nvGrpSpPr>
        <p:grpSpPr>
          <a:xfrm>
            <a:off x="29982" y="480475"/>
            <a:ext cx="12105503" cy="6072628"/>
            <a:chOff x="150886" y="1274313"/>
            <a:chExt cx="9296400" cy="859477"/>
          </a:xfrm>
        </p:grpSpPr>
        <p:sp>
          <p:nvSpPr>
            <p:cNvPr id="744" name="Google Shape;744;p30"/>
            <p:cNvSpPr/>
            <p:nvPr/>
          </p:nvSpPr>
          <p:spPr>
            <a:xfrm>
              <a:off x="150886" y="1287540"/>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745" name="Google Shape;745;p30"/>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sp>
        <p:nvSpPr>
          <p:cNvPr id="746" name="Google Shape;746;p30"/>
          <p:cNvSpPr txBox="1"/>
          <p:nvPr/>
        </p:nvSpPr>
        <p:spPr>
          <a:xfrm>
            <a:off x="344772" y="894435"/>
            <a:ext cx="11347555" cy="784463"/>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50000"/>
              </a:lnSpc>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NFA that recognizes the language of strings that end in 01</a:t>
            </a:r>
            <a:endParaRPr dirty="0"/>
          </a:p>
        </p:txBody>
      </p:sp>
      <p:sp>
        <p:nvSpPr>
          <p:cNvPr id="747" name="Google Shape;747;p30"/>
          <p:cNvSpPr txBox="1"/>
          <p:nvPr/>
        </p:nvSpPr>
        <p:spPr>
          <a:xfrm>
            <a:off x="7849849" y="3015883"/>
            <a:ext cx="3124200" cy="707886"/>
          </a:xfrm>
          <a:prstGeom prst="rect">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Exercise: Draw the complete transition table for this NFA</a:t>
            </a:r>
            <a:endParaRPr/>
          </a:p>
        </p:txBody>
      </p:sp>
      <p:grpSp>
        <p:nvGrpSpPr>
          <p:cNvPr id="748" name="Google Shape;748;p30"/>
          <p:cNvGrpSpPr/>
          <p:nvPr/>
        </p:nvGrpSpPr>
        <p:grpSpPr>
          <a:xfrm>
            <a:off x="1430612" y="2064901"/>
            <a:ext cx="5257800" cy="2609850"/>
            <a:chOff x="990600" y="3352800"/>
            <a:chExt cx="5257800" cy="2609850"/>
          </a:xfrm>
        </p:grpSpPr>
        <p:sp>
          <p:nvSpPr>
            <p:cNvPr id="749" name="Google Shape;749;p30"/>
            <p:cNvSpPr/>
            <p:nvPr/>
          </p:nvSpPr>
          <p:spPr>
            <a:xfrm>
              <a:off x="1524000" y="4038600"/>
              <a:ext cx="838200" cy="91440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q</a:t>
              </a:r>
              <a:r>
                <a:rPr lang="en-US" sz="1800" baseline="-25000">
                  <a:solidFill>
                    <a:schemeClr val="dk1"/>
                  </a:solidFill>
                  <a:latin typeface="Arial"/>
                  <a:ea typeface="Arial"/>
                  <a:cs typeface="Arial"/>
                  <a:sym typeface="Arial"/>
                </a:rPr>
                <a:t>0</a:t>
              </a:r>
              <a:endParaRPr/>
            </a:p>
          </p:txBody>
        </p:sp>
        <p:sp>
          <p:nvSpPr>
            <p:cNvPr id="750" name="Google Shape;750;p30"/>
            <p:cNvSpPr/>
            <p:nvPr/>
          </p:nvSpPr>
          <p:spPr>
            <a:xfrm>
              <a:off x="5410200" y="3886200"/>
              <a:ext cx="838200" cy="990600"/>
            </a:xfrm>
            <a:prstGeom prst="ellipse">
              <a:avLst/>
            </a:prstGeom>
            <a:solidFill>
              <a:schemeClr val="accent1"/>
            </a:solidFill>
            <a:ln w="698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q</a:t>
              </a:r>
              <a:r>
                <a:rPr lang="en-US" sz="1800" baseline="-25000">
                  <a:solidFill>
                    <a:schemeClr val="dk1"/>
                  </a:solidFill>
                  <a:latin typeface="Arial"/>
                  <a:ea typeface="Arial"/>
                  <a:cs typeface="Arial"/>
                  <a:sym typeface="Arial"/>
                </a:rPr>
                <a:t>2</a:t>
              </a:r>
              <a:endParaRPr/>
            </a:p>
          </p:txBody>
        </p:sp>
        <p:cxnSp>
          <p:nvCxnSpPr>
            <p:cNvPr id="751" name="Google Shape;751;p30"/>
            <p:cNvCxnSpPr/>
            <p:nvPr/>
          </p:nvCxnSpPr>
          <p:spPr>
            <a:xfrm>
              <a:off x="990600" y="4419600"/>
              <a:ext cx="5334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752" name="Google Shape;752;p30"/>
            <p:cNvCxnSpPr>
              <a:stCxn id="749" idx="1"/>
              <a:endCxn id="749" idx="7"/>
            </p:cNvCxnSpPr>
            <p:nvPr/>
          </p:nvCxnSpPr>
          <p:spPr>
            <a:xfrm rot="-5400000" flipH="1">
              <a:off x="1942852" y="3876411"/>
              <a:ext cx="600" cy="592800"/>
            </a:xfrm>
            <a:prstGeom prst="curvedConnector3">
              <a:avLst>
                <a:gd name="adj1" fmla="val 58301952"/>
              </a:avLst>
            </a:prstGeom>
            <a:noFill/>
            <a:ln w="9525" cap="flat" cmpd="sng">
              <a:solidFill>
                <a:schemeClr val="dk1"/>
              </a:solidFill>
              <a:prstDash val="solid"/>
              <a:miter lim="800000"/>
              <a:headEnd type="none" w="med" len="med"/>
              <a:tailEnd type="triangle" w="med" len="med"/>
            </a:ln>
          </p:spPr>
        </p:cxnSp>
        <p:sp>
          <p:nvSpPr>
            <p:cNvPr id="753" name="Google Shape;753;p30"/>
            <p:cNvSpPr txBox="1"/>
            <p:nvPr/>
          </p:nvSpPr>
          <p:spPr>
            <a:xfrm>
              <a:off x="1447800" y="3352800"/>
              <a:ext cx="8382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0,1</a:t>
              </a:r>
              <a:endParaRPr/>
            </a:p>
          </p:txBody>
        </p:sp>
        <p:sp>
          <p:nvSpPr>
            <p:cNvPr id="754" name="Google Shape;754;p30"/>
            <p:cNvSpPr txBox="1"/>
            <p:nvPr/>
          </p:nvSpPr>
          <p:spPr>
            <a:xfrm>
              <a:off x="2819400" y="3962400"/>
              <a:ext cx="35083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0</a:t>
              </a:r>
              <a:endParaRPr/>
            </a:p>
          </p:txBody>
        </p:sp>
        <p:sp>
          <p:nvSpPr>
            <p:cNvPr id="755" name="Google Shape;755;p30"/>
            <p:cNvSpPr txBox="1"/>
            <p:nvPr/>
          </p:nvSpPr>
          <p:spPr>
            <a:xfrm>
              <a:off x="4572000" y="3886200"/>
              <a:ext cx="350838"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a:t>
              </a:r>
              <a:endParaRPr/>
            </a:p>
          </p:txBody>
        </p:sp>
        <p:sp>
          <p:nvSpPr>
            <p:cNvPr id="756" name="Google Shape;756;p30"/>
            <p:cNvSpPr/>
            <p:nvPr/>
          </p:nvSpPr>
          <p:spPr>
            <a:xfrm>
              <a:off x="3352800" y="3962400"/>
              <a:ext cx="838200" cy="91440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q</a:t>
              </a:r>
              <a:r>
                <a:rPr lang="en-US" sz="1800" baseline="-25000">
                  <a:solidFill>
                    <a:schemeClr val="dk1"/>
                  </a:solidFill>
                  <a:latin typeface="Arial"/>
                  <a:ea typeface="Arial"/>
                  <a:cs typeface="Arial"/>
                  <a:sym typeface="Arial"/>
                </a:rPr>
                <a:t>1</a:t>
              </a:r>
              <a:endParaRPr/>
            </a:p>
          </p:txBody>
        </p:sp>
        <p:cxnSp>
          <p:nvCxnSpPr>
            <p:cNvPr id="757" name="Google Shape;757;p30"/>
            <p:cNvCxnSpPr/>
            <p:nvPr/>
          </p:nvCxnSpPr>
          <p:spPr>
            <a:xfrm>
              <a:off x="2362200" y="4419600"/>
              <a:ext cx="9144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758" name="Google Shape;758;p30"/>
            <p:cNvCxnSpPr/>
            <p:nvPr/>
          </p:nvCxnSpPr>
          <p:spPr>
            <a:xfrm>
              <a:off x="4191000" y="4419600"/>
              <a:ext cx="1219200" cy="0"/>
            </a:xfrm>
            <a:prstGeom prst="straightConnector1">
              <a:avLst/>
            </a:prstGeom>
            <a:noFill/>
            <a:ln w="9525" cap="flat" cmpd="sng">
              <a:solidFill>
                <a:schemeClr val="dk1"/>
              </a:solidFill>
              <a:prstDash val="solid"/>
              <a:miter lim="800000"/>
              <a:headEnd type="none" w="med" len="med"/>
              <a:tailEnd type="triangle" w="med" len="med"/>
            </a:ln>
          </p:spPr>
        </p:cxnSp>
        <p:sp>
          <p:nvSpPr>
            <p:cNvPr id="759" name="Google Shape;759;p30"/>
            <p:cNvSpPr txBox="1"/>
            <p:nvPr/>
          </p:nvSpPr>
          <p:spPr>
            <a:xfrm>
              <a:off x="2346325" y="5140325"/>
              <a:ext cx="3378200" cy="822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note:	δ(q</a:t>
              </a:r>
              <a:r>
                <a:rPr lang="en-US" sz="1800" baseline="-25000">
                  <a:solidFill>
                    <a:schemeClr val="dk1"/>
                  </a:solidFill>
                  <a:latin typeface="Arial"/>
                  <a:ea typeface="Arial"/>
                  <a:cs typeface="Arial"/>
                  <a:sym typeface="Arial"/>
                </a:rPr>
                <a:t>0</a:t>
              </a:r>
              <a:r>
                <a:rPr lang="en-US" sz="1800">
                  <a:solidFill>
                    <a:schemeClr val="dk1"/>
                  </a:solidFill>
                  <a:latin typeface="Arial"/>
                  <a:ea typeface="Arial"/>
                  <a:cs typeface="Arial"/>
                  <a:sym typeface="Arial"/>
                </a:rPr>
                <a:t>,0) = {q</a:t>
              </a:r>
              <a:r>
                <a:rPr lang="en-US" sz="1800" baseline="-25000">
                  <a:solidFill>
                    <a:schemeClr val="dk1"/>
                  </a:solidFill>
                  <a:latin typeface="Arial"/>
                  <a:ea typeface="Arial"/>
                  <a:cs typeface="Arial"/>
                  <a:sym typeface="Arial"/>
                </a:rPr>
                <a:t>0</a:t>
              </a:r>
              <a:r>
                <a:rPr lang="en-US" sz="1800">
                  <a:solidFill>
                    <a:schemeClr val="dk1"/>
                  </a:solidFill>
                  <a:latin typeface="Arial"/>
                  <a:ea typeface="Arial"/>
                  <a:cs typeface="Arial"/>
                  <a:sym typeface="Arial"/>
                </a:rPr>
                <a:t>,q</a:t>
              </a:r>
              <a:r>
                <a:rPr lang="en-US" sz="1800" baseline="-25000">
                  <a:solidFill>
                    <a:schemeClr val="dk1"/>
                  </a:solidFill>
                  <a:latin typeface="Arial"/>
                  <a:ea typeface="Arial"/>
                  <a:cs typeface="Arial"/>
                  <a:sym typeface="Arial"/>
                </a:rPr>
                <a:t>1</a:t>
              </a:r>
              <a:r>
                <a:rPr lang="en-US" sz="1800">
                  <a:solidFill>
                    <a:schemeClr val="dk1"/>
                  </a:solidFill>
                  <a:latin typeface="Arial"/>
                  <a:ea typeface="Arial"/>
                  <a:cs typeface="Arial"/>
                  <a:sym typeface="Arial"/>
                </a:rPr>
                <a: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δ(q</a:t>
              </a:r>
              <a:r>
                <a:rPr lang="en-US" sz="1800" baseline="-25000">
                  <a:solidFill>
                    <a:schemeClr val="dk1"/>
                  </a:solidFill>
                  <a:latin typeface="Arial"/>
                  <a:ea typeface="Arial"/>
                  <a:cs typeface="Arial"/>
                  <a:sym typeface="Arial"/>
                </a:rPr>
                <a:t>1</a:t>
              </a:r>
              <a:r>
                <a:rPr lang="en-US" sz="1800">
                  <a:solidFill>
                    <a:schemeClr val="dk1"/>
                  </a:solidFill>
                  <a:latin typeface="Arial"/>
                  <a:ea typeface="Arial"/>
                  <a:cs typeface="Arial"/>
                  <a:sym typeface="Arial"/>
                </a:rPr>
                <a:t>,0) = {}</a:t>
              </a:r>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31"/>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765" name="Google Shape;765;p31"/>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NDFA</a:t>
            </a:r>
            <a:endParaRPr/>
          </a:p>
        </p:txBody>
      </p:sp>
      <p:sp>
        <p:nvSpPr>
          <p:cNvPr id="766" name="Google Shape;766;p31"/>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767" name="Google Shape;767;p31"/>
          <p:cNvGrpSpPr/>
          <p:nvPr/>
        </p:nvGrpSpPr>
        <p:grpSpPr>
          <a:xfrm>
            <a:off x="29982" y="480475"/>
            <a:ext cx="12105503" cy="6072628"/>
            <a:chOff x="150886" y="1274313"/>
            <a:chExt cx="9296400" cy="859477"/>
          </a:xfrm>
        </p:grpSpPr>
        <p:sp>
          <p:nvSpPr>
            <p:cNvPr id="768" name="Google Shape;768;p31"/>
            <p:cNvSpPr/>
            <p:nvPr/>
          </p:nvSpPr>
          <p:spPr>
            <a:xfrm>
              <a:off x="150886" y="1287540"/>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769" name="Google Shape;769;p31"/>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sp>
        <p:nvSpPr>
          <p:cNvPr id="770" name="Google Shape;770;p31"/>
          <p:cNvSpPr txBox="1"/>
          <p:nvPr/>
        </p:nvSpPr>
        <p:spPr>
          <a:xfrm>
            <a:off x="89671" y="577947"/>
            <a:ext cx="11985112" cy="78446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A nondeterministic finite automaton (NFA) over an alphabet A is similar to a DFA except that epislon-edges are allowed, there is no requirement to emit edges from a state, and multiple  edges with the same letter can be emitted from a state. </a:t>
            </a:r>
            <a:endParaRPr/>
          </a:p>
          <a:p>
            <a:pPr marL="0" marR="0" lvl="0" indent="0" algn="l" rtl="0">
              <a:lnSpc>
                <a:spcPct val="150000"/>
              </a:lnSpc>
              <a:spcBef>
                <a:spcPts val="1000"/>
              </a:spcBef>
              <a:spcAft>
                <a:spcPts val="0"/>
              </a:spcAft>
              <a:buClr>
                <a:schemeClr val="dk1"/>
              </a:buClr>
              <a:buSzPts val="2000"/>
              <a:buFont typeface="Arial"/>
              <a:buNone/>
            </a:pPr>
            <a:r>
              <a:rPr lang="en-US" sz="2000" b="1">
                <a:solidFill>
                  <a:schemeClr val="dk1"/>
                </a:solidFill>
                <a:latin typeface="Calibri"/>
                <a:ea typeface="Calibri"/>
                <a:cs typeface="Calibri"/>
                <a:sym typeface="Calibri"/>
              </a:rPr>
              <a:t>Example</a:t>
            </a:r>
            <a:r>
              <a:rPr lang="en-US" sz="2000">
                <a:solidFill>
                  <a:schemeClr val="dk1"/>
                </a:solidFill>
                <a:latin typeface="Calibri"/>
                <a:ea typeface="Calibri"/>
                <a:cs typeface="Calibri"/>
                <a:sym typeface="Calibri"/>
              </a:rPr>
              <a:t>. The following NFA recognizes the language of a + aa*b + a*b.</a:t>
            </a:r>
            <a:endParaRPr/>
          </a:p>
          <a:p>
            <a:pPr marL="0" marR="0" lvl="0" indent="0" algn="l" rtl="0">
              <a:lnSpc>
                <a:spcPct val="150000"/>
              </a:lnSpc>
              <a:spcBef>
                <a:spcPts val="100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50000"/>
              </a:lnSpc>
              <a:spcBef>
                <a:spcPts val="100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50000"/>
              </a:lnSpc>
              <a:spcBef>
                <a:spcPts val="100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228600" marR="0" lvl="0" indent="-228600" algn="l" rtl="0">
              <a:lnSpc>
                <a:spcPct val="150000"/>
              </a:lnSpc>
              <a:spcBef>
                <a:spcPts val="0"/>
              </a:spcBef>
              <a:spcAft>
                <a:spcPts val="0"/>
              </a:spcAft>
              <a:buClr>
                <a:schemeClr val="dk1"/>
              </a:buClr>
              <a:buSzPts val="2000"/>
              <a:buFont typeface="Arial"/>
              <a:buNone/>
            </a:pPr>
            <a:r>
              <a:rPr lang="en-US" sz="2000" b="1">
                <a:solidFill>
                  <a:schemeClr val="dk1"/>
                </a:solidFill>
                <a:latin typeface="Calibri"/>
                <a:ea typeface="Calibri"/>
                <a:cs typeface="Calibri"/>
                <a:sym typeface="Calibri"/>
              </a:rPr>
              <a:t>Table representation of NFA</a:t>
            </a:r>
            <a:endParaRPr/>
          </a:p>
          <a:p>
            <a:pPr marL="228600" marR="0" lvl="0" indent="-228600" algn="l" rtl="0">
              <a:lnSpc>
                <a:spcPct val="150000"/>
              </a:lnSpc>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An NFA over A can be represented by a function T : States × A ∪ {L} → power(States), where T(i, a) is the set of states reached from state i along the edge labeled a, and we mark  the start and final states. The following figure shows the table for the preceding NFA.</a:t>
            </a:r>
            <a:endParaRPr/>
          </a:p>
          <a:p>
            <a:pPr marL="0" marR="0" lvl="0" indent="0" algn="l" rtl="0">
              <a:lnSpc>
                <a:spcPct val="150000"/>
              </a:lnSpc>
              <a:spcBef>
                <a:spcPts val="100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grpSp>
        <p:nvGrpSpPr>
          <p:cNvPr id="771" name="Google Shape;771;p31"/>
          <p:cNvGrpSpPr/>
          <p:nvPr/>
        </p:nvGrpSpPr>
        <p:grpSpPr>
          <a:xfrm>
            <a:off x="3624275" y="2864306"/>
            <a:ext cx="3405188" cy="1250950"/>
            <a:chOff x="1167" y="1140"/>
            <a:chExt cx="2145" cy="788"/>
          </a:xfrm>
        </p:grpSpPr>
        <p:sp>
          <p:nvSpPr>
            <p:cNvPr id="772" name="Google Shape;772;p31"/>
            <p:cNvSpPr/>
            <p:nvPr/>
          </p:nvSpPr>
          <p:spPr>
            <a:xfrm>
              <a:off x="1914" y="1659"/>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73" name="Google Shape;773;p31"/>
            <p:cNvSpPr/>
            <p:nvPr/>
          </p:nvSpPr>
          <p:spPr>
            <a:xfrm>
              <a:off x="2504" y="1174"/>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cxnSp>
          <p:nvCxnSpPr>
            <p:cNvPr id="774" name="Google Shape;774;p31"/>
            <p:cNvCxnSpPr/>
            <p:nvPr/>
          </p:nvCxnSpPr>
          <p:spPr>
            <a:xfrm>
              <a:off x="2678" y="1398"/>
              <a:ext cx="350" cy="296"/>
            </a:xfrm>
            <a:prstGeom prst="straightConnector1">
              <a:avLst/>
            </a:prstGeom>
            <a:noFill/>
            <a:ln w="9525" cap="flat" cmpd="sng">
              <a:solidFill>
                <a:schemeClr val="dk1"/>
              </a:solidFill>
              <a:prstDash val="solid"/>
              <a:round/>
              <a:headEnd type="none" w="med" len="med"/>
              <a:tailEnd type="triangle" w="med" len="med"/>
            </a:ln>
          </p:spPr>
        </p:cxnSp>
        <p:grpSp>
          <p:nvGrpSpPr>
            <p:cNvPr id="775" name="Google Shape;775;p31"/>
            <p:cNvGrpSpPr/>
            <p:nvPr/>
          </p:nvGrpSpPr>
          <p:grpSpPr>
            <a:xfrm>
              <a:off x="3008" y="1620"/>
              <a:ext cx="304" cy="308"/>
              <a:chOff x="1680" y="2016"/>
              <a:chExt cx="304" cy="308"/>
            </a:xfrm>
          </p:grpSpPr>
          <p:sp>
            <p:nvSpPr>
              <p:cNvPr id="776" name="Google Shape;776;p31"/>
              <p:cNvSpPr/>
              <p:nvPr/>
            </p:nvSpPr>
            <p:spPr>
              <a:xfrm>
                <a:off x="1712" y="2050"/>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77" name="Google Shape;777;p31"/>
              <p:cNvSpPr/>
              <p:nvPr/>
            </p:nvSpPr>
            <p:spPr>
              <a:xfrm>
                <a:off x="1680" y="2016"/>
                <a:ext cx="304" cy="308"/>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778" name="Google Shape;778;p31"/>
            <p:cNvSpPr txBox="1"/>
            <p:nvPr/>
          </p:nvSpPr>
          <p:spPr>
            <a:xfrm>
              <a:off x="1167" y="1662"/>
              <a:ext cx="435"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Start</a:t>
              </a:r>
              <a:endParaRPr/>
            </a:p>
          </p:txBody>
        </p:sp>
        <p:sp>
          <p:nvSpPr>
            <p:cNvPr id="779" name="Google Shape;779;p31"/>
            <p:cNvSpPr txBox="1"/>
            <p:nvPr/>
          </p:nvSpPr>
          <p:spPr>
            <a:xfrm>
              <a:off x="1944" y="1663"/>
              <a:ext cx="1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0</a:t>
              </a:r>
              <a:endParaRPr/>
            </a:p>
          </p:txBody>
        </p:sp>
        <p:cxnSp>
          <p:nvCxnSpPr>
            <p:cNvPr id="780" name="Google Shape;780;p31"/>
            <p:cNvCxnSpPr/>
            <p:nvPr/>
          </p:nvCxnSpPr>
          <p:spPr>
            <a:xfrm>
              <a:off x="1594" y="1780"/>
              <a:ext cx="320" cy="0"/>
            </a:xfrm>
            <a:prstGeom prst="straightConnector1">
              <a:avLst/>
            </a:prstGeom>
            <a:noFill/>
            <a:ln w="9525" cap="flat" cmpd="sng">
              <a:solidFill>
                <a:schemeClr val="dk1"/>
              </a:solidFill>
              <a:prstDash val="solid"/>
              <a:round/>
              <a:headEnd type="none" w="med" len="med"/>
              <a:tailEnd type="triangle" w="med" len="med"/>
            </a:ln>
          </p:spPr>
        </p:cxnSp>
        <p:sp>
          <p:nvSpPr>
            <p:cNvPr id="781" name="Google Shape;781;p31"/>
            <p:cNvSpPr txBox="1"/>
            <p:nvPr/>
          </p:nvSpPr>
          <p:spPr>
            <a:xfrm>
              <a:off x="3068" y="1655"/>
              <a:ext cx="1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2</a:t>
              </a:r>
              <a:endParaRPr/>
            </a:p>
          </p:txBody>
        </p:sp>
        <p:sp>
          <p:nvSpPr>
            <p:cNvPr id="782" name="Google Shape;782;p31"/>
            <p:cNvSpPr txBox="1"/>
            <p:nvPr/>
          </p:nvSpPr>
          <p:spPr>
            <a:xfrm>
              <a:off x="2536" y="1175"/>
              <a:ext cx="1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a:t>
              </a:r>
              <a:endParaRPr/>
            </a:p>
          </p:txBody>
        </p:sp>
        <p:sp>
          <p:nvSpPr>
            <p:cNvPr id="783" name="Google Shape;783;p31"/>
            <p:cNvSpPr txBox="1"/>
            <p:nvPr/>
          </p:nvSpPr>
          <p:spPr>
            <a:xfrm>
              <a:off x="2520" y="1574"/>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a</a:t>
              </a:r>
              <a:endParaRPr sz="1800">
                <a:solidFill>
                  <a:schemeClr val="dk1"/>
                </a:solidFill>
                <a:latin typeface="Arial"/>
                <a:ea typeface="Arial"/>
                <a:cs typeface="Arial"/>
                <a:sym typeface="Arial"/>
              </a:endParaRPr>
            </a:p>
          </p:txBody>
        </p:sp>
        <p:sp>
          <p:nvSpPr>
            <p:cNvPr id="784" name="Google Shape;784;p31"/>
            <p:cNvSpPr/>
            <p:nvPr/>
          </p:nvSpPr>
          <p:spPr>
            <a:xfrm rot="10800000" flipH="1">
              <a:off x="2719" y="1178"/>
              <a:ext cx="190" cy="174"/>
            </a:xfrm>
            <a:custGeom>
              <a:avLst/>
              <a:gdLst/>
              <a:ahLst/>
              <a:cxnLst/>
              <a:rect l="l" t="t" r="r" b="b"/>
              <a:pathLst>
                <a:path w="39807" h="43200" fill="none" extrusionOk="0">
                  <a:moveTo>
                    <a:pt x="3777" y="5527"/>
                  </a:moveTo>
                  <a:cubicBezTo>
                    <a:pt x="7741" y="1968"/>
                    <a:pt x="12880" y="0"/>
                    <a:pt x="18207" y="0"/>
                  </a:cubicBezTo>
                  <a:cubicBezTo>
                    <a:pt x="30136" y="0"/>
                    <a:pt x="39807" y="9670"/>
                    <a:pt x="39807" y="21600"/>
                  </a:cubicBezTo>
                  <a:cubicBezTo>
                    <a:pt x="39807" y="33529"/>
                    <a:pt x="30136" y="43200"/>
                    <a:pt x="18207" y="43200"/>
                  </a:cubicBezTo>
                  <a:cubicBezTo>
                    <a:pt x="10832" y="43200"/>
                    <a:pt x="3967" y="39437"/>
                    <a:pt x="-1" y="33221"/>
                  </a:cubicBezTo>
                </a:path>
                <a:path w="39807" h="43200" extrusionOk="0">
                  <a:moveTo>
                    <a:pt x="3777" y="5527"/>
                  </a:moveTo>
                  <a:cubicBezTo>
                    <a:pt x="7741" y="1968"/>
                    <a:pt x="12880" y="0"/>
                    <a:pt x="18207" y="0"/>
                  </a:cubicBezTo>
                  <a:cubicBezTo>
                    <a:pt x="30136" y="0"/>
                    <a:pt x="39807" y="9670"/>
                    <a:pt x="39807" y="21600"/>
                  </a:cubicBezTo>
                  <a:cubicBezTo>
                    <a:pt x="39807" y="33529"/>
                    <a:pt x="30136" y="43200"/>
                    <a:pt x="18207" y="43200"/>
                  </a:cubicBezTo>
                  <a:cubicBezTo>
                    <a:pt x="10832" y="43200"/>
                    <a:pt x="3967" y="39437"/>
                    <a:pt x="-1" y="33221"/>
                  </a:cubicBezTo>
                  <a:lnTo>
                    <a:pt x="18207" y="21600"/>
                  </a:lnTo>
                  <a:lnTo>
                    <a:pt x="3777" y="5527"/>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785" name="Google Shape;785;p31"/>
            <p:cNvCxnSpPr/>
            <p:nvPr/>
          </p:nvCxnSpPr>
          <p:spPr>
            <a:xfrm>
              <a:off x="2154" y="1778"/>
              <a:ext cx="852" cy="0"/>
            </a:xfrm>
            <a:prstGeom prst="straightConnector1">
              <a:avLst/>
            </a:prstGeom>
            <a:noFill/>
            <a:ln w="9525" cap="flat" cmpd="sng">
              <a:solidFill>
                <a:schemeClr val="dk1"/>
              </a:solidFill>
              <a:prstDash val="solid"/>
              <a:round/>
              <a:headEnd type="none" w="med" len="med"/>
              <a:tailEnd type="triangle" w="med" len="med"/>
            </a:ln>
          </p:spPr>
        </p:cxnSp>
        <p:sp>
          <p:nvSpPr>
            <p:cNvPr id="786" name="Google Shape;786;p31"/>
            <p:cNvSpPr/>
            <p:nvPr/>
          </p:nvSpPr>
          <p:spPr>
            <a:xfrm flipH="1">
              <a:off x="2042" y="1295"/>
              <a:ext cx="539" cy="545"/>
            </a:xfrm>
            <a:custGeom>
              <a:avLst/>
              <a:gdLst/>
              <a:ahLst/>
              <a:cxnLst/>
              <a:rect l="l" t="t" r="r" b="b"/>
              <a:pathLst>
                <a:path w="20375" h="21380" fill="none" extrusionOk="0">
                  <a:moveTo>
                    <a:pt x="3074" y="-1"/>
                  </a:moveTo>
                  <a:cubicBezTo>
                    <a:pt x="11037" y="1144"/>
                    <a:pt x="17705" y="6621"/>
                    <a:pt x="20375" y="14210"/>
                  </a:cubicBezTo>
                </a:path>
                <a:path w="20375" h="21380" extrusionOk="0">
                  <a:moveTo>
                    <a:pt x="3074" y="-1"/>
                  </a:moveTo>
                  <a:cubicBezTo>
                    <a:pt x="11037" y="1144"/>
                    <a:pt x="17705" y="6621"/>
                    <a:pt x="20375" y="14210"/>
                  </a:cubicBezTo>
                  <a:lnTo>
                    <a:pt x="0" y="21380"/>
                  </a:lnTo>
                  <a:lnTo>
                    <a:pt x="3074" y="-1"/>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7" name="Google Shape;787;p31"/>
            <p:cNvSpPr/>
            <p:nvPr/>
          </p:nvSpPr>
          <p:spPr>
            <a:xfrm rot="10800000" flipH="1">
              <a:off x="1894" y="1207"/>
              <a:ext cx="664" cy="533"/>
            </a:xfrm>
            <a:custGeom>
              <a:avLst/>
              <a:gdLst/>
              <a:ahLst/>
              <a:cxnLst/>
              <a:rect l="l" t="t" r="r" b="b"/>
              <a:pathLst>
                <a:path w="20405" h="20172" fill="none" extrusionOk="0">
                  <a:moveTo>
                    <a:pt x="7723" y="-1"/>
                  </a:moveTo>
                  <a:cubicBezTo>
                    <a:pt x="13674" y="2278"/>
                    <a:pt x="18315" y="7068"/>
                    <a:pt x="20405" y="13088"/>
                  </a:cubicBezTo>
                </a:path>
                <a:path w="20405" h="20172" extrusionOk="0">
                  <a:moveTo>
                    <a:pt x="7723" y="-1"/>
                  </a:moveTo>
                  <a:cubicBezTo>
                    <a:pt x="13674" y="2278"/>
                    <a:pt x="18315" y="7068"/>
                    <a:pt x="20405" y="13088"/>
                  </a:cubicBezTo>
                  <a:lnTo>
                    <a:pt x="0" y="20172"/>
                  </a:lnTo>
                  <a:lnTo>
                    <a:pt x="7723" y="-1"/>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8" name="Google Shape;788;p31"/>
            <p:cNvSpPr txBox="1"/>
            <p:nvPr/>
          </p:nvSpPr>
          <p:spPr>
            <a:xfrm>
              <a:off x="2242" y="1436"/>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a</a:t>
              </a:r>
              <a:endParaRPr sz="1800">
                <a:solidFill>
                  <a:schemeClr val="dk1"/>
                </a:solidFill>
                <a:latin typeface="Arial"/>
                <a:ea typeface="Arial"/>
                <a:cs typeface="Arial"/>
                <a:sym typeface="Arial"/>
              </a:endParaRPr>
            </a:p>
          </p:txBody>
        </p:sp>
        <p:sp>
          <p:nvSpPr>
            <p:cNvPr id="789" name="Google Shape;789;p31"/>
            <p:cNvSpPr txBox="1"/>
            <p:nvPr/>
          </p:nvSpPr>
          <p:spPr>
            <a:xfrm>
              <a:off x="2018" y="1258"/>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ɛ</a:t>
              </a:r>
              <a:endParaRPr/>
            </a:p>
          </p:txBody>
        </p:sp>
        <p:sp>
          <p:nvSpPr>
            <p:cNvPr id="790" name="Google Shape;790;p31"/>
            <p:cNvSpPr txBox="1"/>
            <p:nvPr/>
          </p:nvSpPr>
          <p:spPr>
            <a:xfrm>
              <a:off x="2886" y="1140"/>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a</a:t>
              </a:r>
              <a:endParaRPr sz="1800">
                <a:solidFill>
                  <a:schemeClr val="dk1"/>
                </a:solidFill>
                <a:latin typeface="Arial"/>
                <a:ea typeface="Arial"/>
                <a:cs typeface="Arial"/>
                <a:sym typeface="Arial"/>
              </a:endParaRPr>
            </a:p>
          </p:txBody>
        </p:sp>
        <p:sp>
          <p:nvSpPr>
            <p:cNvPr id="791" name="Google Shape;791;p31"/>
            <p:cNvSpPr txBox="1"/>
            <p:nvPr/>
          </p:nvSpPr>
          <p:spPr>
            <a:xfrm>
              <a:off x="2850" y="1384"/>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b</a:t>
              </a:r>
              <a:endParaRPr sz="1800">
                <a:solidFill>
                  <a:schemeClr val="dk1"/>
                </a:solidFill>
                <a:latin typeface="Arial"/>
                <a:ea typeface="Arial"/>
                <a:cs typeface="Arial"/>
                <a:sym typeface="Arial"/>
              </a:endParaRPr>
            </a:p>
          </p:txBody>
        </p:sp>
      </p:grpSp>
      <p:pic>
        <p:nvPicPr>
          <p:cNvPr id="792" name="Google Shape;792;p31"/>
          <p:cNvPicPr preferRelativeResize="0"/>
          <p:nvPr/>
        </p:nvPicPr>
        <p:blipFill rotWithShape="1">
          <a:blip r:embed="rId3">
            <a:alphaModFix/>
          </a:blip>
          <a:srcRect/>
          <a:stretch/>
        </p:blipFill>
        <p:spPr>
          <a:xfrm>
            <a:off x="8004187" y="2746037"/>
            <a:ext cx="2849597" cy="157112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1"/>
                                        </p:tgtEl>
                                        <p:attrNameLst>
                                          <p:attrName>style.visibility</p:attrName>
                                        </p:attrNameLst>
                                      </p:cBhvr>
                                      <p:to>
                                        <p:strVal val="visible"/>
                                      </p:to>
                                    </p:set>
                                    <p:animEffect transition="in" filter="fade">
                                      <p:cBhvr>
                                        <p:cTn id="7" dur="1"/>
                                        <p:tgtEl>
                                          <p:spTgt spid="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32"/>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798" name="Google Shape;798;p32"/>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Examples</a:t>
            </a:r>
            <a:endParaRPr sz="2563">
              <a:solidFill>
                <a:schemeClr val="dk1"/>
              </a:solidFill>
              <a:latin typeface="Arial"/>
              <a:ea typeface="Arial"/>
              <a:cs typeface="Arial"/>
              <a:sym typeface="Arial"/>
            </a:endParaRPr>
          </a:p>
        </p:txBody>
      </p:sp>
      <p:sp>
        <p:nvSpPr>
          <p:cNvPr id="799" name="Google Shape;799;p32"/>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800" name="Google Shape;800;p32"/>
          <p:cNvGrpSpPr/>
          <p:nvPr/>
        </p:nvGrpSpPr>
        <p:grpSpPr>
          <a:xfrm>
            <a:off x="44973" y="554459"/>
            <a:ext cx="12105503" cy="5997663"/>
            <a:chOff x="162398" y="1274313"/>
            <a:chExt cx="9296400" cy="848867"/>
          </a:xfrm>
        </p:grpSpPr>
        <p:sp>
          <p:nvSpPr>
            <p:cNvPr id="801" name="Google Shape;801;p32"/>
            <p:cNvSpPr/>
            <p:nvPr/>
          </p:nvSpPr>
          <p:spPr>
            <a:xfrm>
              <a:off x="162398" y="1276930"/>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802" name="Google Shape;802;p32"/>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sp>
        <p:nvSpPr>
          <p:cNvPr id="803" name="Google Shape;803;p32"/>
          <p:cNvSpPr/>
          <p:nvPr/>
        </p:nvSpPr>
        <p:spPr>
          <a:xfrm>
            <a:off x="200025" y="3416300"/>
            <a:ext cx="8685213" cy="960438"/>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Clr>
                <a:schemeClr val="dk1"/>
              </a:buClr>
              <a:buSzPts val="1800"/>
              <a:buFont typeface="Arial"/>
              <a:buNone/>
            </a:pPr>
            <a:endParaRPr sz="1800">
              <a:solidFill>
                <a:schemeClr val="dk1"/>
              </a:solidFill>
              <a:latin typeface="Times"/>
              <a:ea typeface="Times"/>
              <a:cs typeface="Times"/>
              <a:sym typeface="Times"/>
            </a:endParaRPr>
          </a:p>
          <a:p>
            <a:pPr marL="0" marR="0" lvl="0" indent="0" algn="l" rtl="0">
              <a:lnSpc>
                <a:spcPct val="95000"/>
              </a:lnSpc>
              <a:spcBef>
                <a:spcPts val="0"/>
              </a:spcBef>
              <a:spcAft>
                <a:spcPts val="0"/>
              </a:spcAft>
              <a:buClr>
                <a:schemeClr val="dk1"/>
              </a:buClr>
              <a:buSzPts val="1800"/>
              <a:buFont typeface="Arial"/>
              <a:buNone/>
            </a:pPr>
            <a:endParaRPr sz="1800">
              <a:solidFill>
                <a:schemeClr val="dk1"/>
              </a:solidFill>
              <a:latin typeface="Times"/>
              <a:ea typeface="Times"/>
              <a:cs typeface="Times"/>
              <a:sym typeface="Times"/>
            </a:endParaRPr>
          </a:p>
          <a:p>
            <a:pPr marL="0" marR="0" lvl="0" indent="0" algn="l" rtl="0">
              <a:lnSpc>
                <a:spcPct val="95000"/>
              </a:lnSpc>
              <a:spcBef>
                <a:spcPts val="0"/>
              </a:spcBef>
              <a:spcAft>
                <a:spcPts val="0"/>
              </a:spcAft>
              <a:buClr>
                <a:schemeClr val="dk1"/>
              </a:buClr>
              <a:buSzPts val="2400"/>
              <a:buFont typeface="Arial"/>
              <a:buNone/>
            </a:pPr>
            <a:endParaRPr sz="2400">
              <a:solidFill>
                <a:schemeClr val="dk1"/>
              </a:solidFill>
              <a:latin typeface="Times"/>
              <a:ea typeface="Times"/>
              <a:cs typeface="Times"/>
              <a:sym typeface="Times"/>
            </a:endParaRPr>
          </a:p>
        </p:txBody>
      </p:sp>
      <p:sp>
        <p:nvSpPr>
          <p:cNvPr id="804" name="Google Shape;804;p32"/>
          <p:cNvSpPr/>
          <p:nvPr/>
        </p:nvSpPr>
        <p:spPr>
          <a:xfrm>
            <a:off x="835025" y="3248025"/>
            <a:ext cx="18415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805" name="Google Shape;805;p32"/>
          <p:cNvGrpSpPr/>
          <p:nvPr/>
        </p:nvGrpSpPr>
        <p:grpSpPr>
          <a:xfrm>
            <a:off x="1670050" y="2493963"/>
            <a:ext cx="3549650" cy="814387"/>
            <a:chOff x="184" y="3434"/>
            <a:chExt cx="2236" cy="513"/>
          </a:xfrm>
        </p:grpSpPr>
        <p:grpSp>
          <p:nvGrpSpPr>
            <p:cNvPr id="806" name="Google Shape;806;p32"/>
            <p:cNvGrpSpPr/>
            <p:nvPr/>
          </p:nvGrpSpPr>
          <p:grpSpPr>
            <a:xfrm>
              <a:off x="645" y="3434"/>
              <a:ext cx="1775" cy="513"/>
              <a:chOff x="645" y="3434"/>
              <a:chExt cx="1775" cy="513"/>
            </a:xfrm>
          </p:grpSpPr>
          <p:sp>
            <p:nvSpPr>
              <p:cNvPr id="807" name="Google Shape;807;p32"/>
              <p:cNvSpPr/>
              <p:nvPr/>
            </p:nvSpPr>
            <p:spPr>
              <a:xfrm>
                <a:off x="2180" y="3638"/>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808" name="Google Shape;808;p32"/>
              <p:cNvGrpSpPr/>
              <p:nvPr/>
            </p:nvGrpSpPr>
            <p:grpSpPr>
              <a:xfrm>
                <a:off x="1470" y="3620"/>
                <a:ext cx="304" cy="308"/>
                <a:chOff x="1680" y="2016"/>
                <a:chExt cx="304" cy="308"/>
              </a:xfrm>
            </p:grpSpPr>
            <p:sp>
              <p:nvSpPr>
                <p:cNvPr id="809" name="Google Shape;809;p32"/>
                <p:cNvSpPr/>
                <p:nvPr/>
              </p:nvSpPr>
              <p:spPr>
                <a:xfrm>
                  <a:off x="1712" y="2050"/>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10" name="Google Shape;810;p32"/>
                <p:cNvSpPr/>
                <p:nvPr/>
              </p:nvSpPr>
              <p:spPr>
                <a:xfrm>
                  <a:off x="1680" y="2016"/>
                  <a:ext cx="304" cy="308"/>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811" name="Google Shape;811;p32"/>
              <p:cNvSpPr/>
              <p:nvPr/>
            </p:nvSpPr>
            <p:spPr>
              <a:xfrm rot="10800000" flipH="1">
                <a:off x="1747" y="3716"/>
                <a:ext cx="456" cy="196"/>
              </a:xfrm>
              <a:custGeom>
                <a:avLst/>
                <a:gdLst/>
                <a:ahLst/>
                <a:cxnLst/>
                <a:rect l="l" t="t" r="r" b="b"/>
                <a:pathLst>
                  <a:path w="31947" h="21600" fill="none" extrusionOk="0">
                    <a:moveTo>
                      <a:pt x="-1" y="4995"/>
                    </a:moveTo>
                    <a:cubicBezTo>
                      <a:pt x="3879" y="1767"/>
                      <a:pt x="8767" y="0"/>
                      <a:pt x="13815" y="0"/>
                    </a:cubicBezTo>
                    <a:cubicBezTo>
                      <a:pt x="21140" y="0"/>
                      <a:pt x="27966" y="3712"/>
                      <a:pt x="31947" y="9862"/>
                    </a:cubicBezTo>
                  </a:path>
                  <a:path w="31947" h="21600" extrusionOk="0">
                    <a:moveTo>
                      <a:pt x="-1" y="4995"/>
                    </a:moveTo>
                    <a:cubicBezTo>
                      <a:pt x="3879" y="1767"/>
                      <a:pt x="8767" y="0"/>
                      <a:pt x="13815" y="0"/>
                    </a:cubicBezTo>
                    <a:cubicBezTo>
                      <a:pt x="21140" y="0"/>
                      <a:pt x="27966" y="3712"/>
                      <a:pt x="31947" y="9862"/>
                    </a:cubicBezTo>
                    <a:lnTo>
                      <a:pt x="13815" y="21600"/>
                    </a:lnTo>
                    <a:lnTo>
                      <a:pt x="-1" y="4995"/>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2" name="Google Shape;812;p32"/>
              <p:cNvSpPr/>
              <p:nvPr/>
            </p:nvSpPr>
            <p:spPr>
              <a:xfrm flipH="1">
                <a:off x="1738" y="3618"/>
                <a:ext cx="459" cy="196"/>
              </a:xfrm>
              <a:custGeom>
                <a:avLst/>
                <a:gdLst/>
                <a:ahLst/>
                <a:cxnLst/>
                <a:rect l="l" t="t" r="r" b="b"/>
                <a:pathLst>
                  <a:path w="30601" h="21600" fill="none" extrusionOk="0">
                    <a:moveTo>
                      <a:pt x="-1" y="7433"/>
                    </a:moveTo>
                    <a:cubicBezTo>
                      <a:pt x="4101" y="2711"/>
                      <a:pt x="10049" y="0"/>
                      <a:pt x="16305" y="0"/>
                    </a:cubicBezTo>
                    <a:cubicBezTo>
                      <a:pt x="21570" y="0"/>
                      <a:pt x="26654" y="1923"/>
                      <a:pt x="30601" y="5408"/>
                    </a:cubicBezTo>
                  </a:path>
                  <a:path w="30601" h="21600" extrusionOk="0">
                    <a:moveTo>
                      <a:pt x="-1" y="7433"/>
                    </a:moveTo>
                    <a:cubicBezTo>
                      <a:pt x="4101" y="2711"/>
                      <a:pt x="10049" y="0"/>
                      <a:pt x="16305" y="0"/>
                    </a:cubicBezTo>
                    <a:cubicBezTo>
                      <a:pt x="21570" y="0"/>
                      <a:pt x="26654" y="1923"/>
                      <a:pt x="30601" y="5408"/>
                    </a:cubicBezTo>
                    <a:lnTo>
                      <a:pt x="16305" y="21600"/>
                    </a:lnTo>
                    <a:lnTo>
                      <a:pt x="-1" y="7433"/>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3" name="Google Shape;813;p32"/>
              <p:cNvSpPr txBox="1"/>
              <p:nvPr/>
            </p:nvSpPr>
            <p:spPr>
              <a:xfrm>
                <a:off x="645" y="3654"/>
                <a:ext cx="515"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Start</a:t>
                </a:r>
                <a:endParaRPr/>
              </a:p>
            </p:txBody>
          </p:sp>
          <p:cxnSp>
            <p:nvCxnSpPr>
              <p:cNvPr id="814" name="Google Shape;814;p32"/>
              <p:cNvCxnSpPr/>
              <p:nvPr/>
            </p:nvCxnSpPr>
            <p:spPr>
              <a:xfrm>
                <a:off x="1152" y="3772"/>
                <a:ext cx="320" cy="0"/>
              </a:xfrm>
              <a:prstGeom prst="straightConnector1">
                <a:avLst/>
              </a:prstGeom>
              <a:noFill/>
              <a:ln w="9525" cap="flat" cmpd="sng">
                <a:solidFill>
                  <a:schemeClr val="dk1"/>
                </a:solidFill>
                <a:prstDash val="solid"/>
                <a:round/>
                <a:headEnd type="none" w="med" len="med"/>
                <a:tailEnd type="triangle" w="med" len="med"/>
              </a:ln>
            </p:spPr>
          </p:cxnSp>
          <p:sp>
            <p:nvSpPr>
              <p:cNvPr id="815" name="Google Shape;815;p32"/>
              <p:cNvSpPr txBox="1"/>
              <p:nvPr/>
            </p:nvSpPr>
            <p:spPr>
              <a:xfrm>
                <a:off x="1909" y="3434"/>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b</a:t>
                </a:r>
                <a:endParaRPr sz="1800">
                  <a:solidFill>
                    <a:schemeClr val="dk1"/>
                  </a:solidFill>
                  <a:latin typeface="Arial"/>
                  <a:ea typeface="Arial"/>
                  <a:cs typeface="Arial"/>
                  <a:sym typeface="Arial"/>
                </a:endParaRPr>
              </a:p>
            </p:txBody>
          </p:sp>
          <p:sp>
            <p:nvSpPr>
              <p:cNvPr id="816" name="Google Shape;816;p32"/>
              <p:cNvSpPr txBox="1"/>
              <p:nvPr/>
            </p:nvSpPr>
            <p:spPr>
              <a:xfrm>
                <a:off x="1876" y="3716"/>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a</a:t>
                </a:r>
                <a:endParaRPr sz="1800">
                  <a:solidFill>
                    <a:schemeClr val="dk1"/>
                  </a:solidFill>
                  <a:latin typeface="Arial"/>
                  <a:ea typeface="Arial"/>
                  <a:cs typeface="Arial"/>
                  <a:sym typeface="Arial"/>
                </a:endParaRPr>
              </a:p>
            </p:txBody>
          </p:sp>
        </p:grpSp>
        <p:sp>
          <p:nvSpPr>
            <p:cNvPr id="817" name="Google Shape;817;p32"/>
            <p:cNvSpPr/>
            <p:nvPr/>
          </p:nvSpPr>
          <p:spPr>
            <a:xfrm>
              <a:off x="184" y="3649"/>
              <a:ext cx="326" cy="224"/>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(c):</a:t>
              </a:r>
              <a:endParaRPr/>
            </a:p>
          </p:txBody>
        </p:sp>
      </p:grpSp>
      <p:sp>
        <p:nvSpPr>
          <p:cNvPr id="818" name="Google Shape;818;p32"/>
          <p:cNvSpPr/>
          <p:nvPr/>
        </p:nvSpPr>
        <p:spPr>
          <a:xfrm>
            <a:off x="327025" y="3457575"/>
            <a:ext cx="8607425" cy="6461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dirty="0">
                <a:solidFill>
                  <a:schemeClr val="dk1"/>
                </a:solidFill>
                <a:latin typeface="Arial"/>
                <a:ea typeface="Arial"/>
                <a:cs typeface="Arial"/>
                <a:sym typeface="Arial"/>
              </a:rPr>
              <a:t>Find an NFA to recognize the language (</a:t>
            </a:r>
            <a:r>
              <a:rPr lang="en-US" sz="1800" i="1" dirty="0">
                <a:solidFill>
                  <a:schemeClr val="dk1"/>
                </a:solidFill>
                <a:latin typeface="Arial"/>
                <a:ea typeface="Arial"/>
                <a:cs typeface="Arial"/>
                <a:sym typeface="Arial"/>
              </a:rPr>
              <a:t>a</a:t>
            </a:r>
            <a:r>
              <a:rPr lang="en-US" sz="1800" dirty="0">
                <a:solidFill>
                  <a:schemeClr val="dk1"/>
                </a:solidFill>
                <a:latin typeface="Arial"/>
                <a:ea typeface="Arial"/>
                <a:cs typeface="Arial"/>
                <a:sym typeface="Arial"/>
              </a:rPr>
              <a:t> + </a:t>
            </a:r>
            <a:r>
              <a:rPr lang="en-US" sz="1800" i="1" dirty="0" err="1">
                <a:solidFill>
                  <a:schemeClr val="dk1"/>
                </a:solidFill>
                <a:latin typeface="Arial"/>
                <a:ea typeface="Arial"/>
                <a:cs typeface="Arial"/>
                <a:sym typeface="Arial"/>
              </a:rPr>
              <a:t>ba</a:t>
            </a:r>
            <a:r>
              <a:rPr lang="en-US" sz="1800" dirty="0">
                <a:solidFill>
                  <a:schemeClr val="dk1"/>
                </a:solidFill>
                <a:latin typeface="Arial"/>
                <a:ea typeface="Arial"/>
                <a:cs typeface="Arial"/>
                <a:sym typeface="Arial"/>
              </a:rPr>
              <a:t>)*</a:t>
            </a:r>
            <a:r>
              <a:rPr lang="en-US" sz="1800" i="1" dirty="0">
                <a:solidFill>
                  <a:schemeClr val="dk1"/>
                </a:solidFill>
                <a:latin typeface="Arial"/>
                <a:ea typeface="Arial"/>
                <a:cs typeface="Arial"/>
                <a:sym typeface="Arial"/>
              </a:rPr>
              <a:t>bb</a:t>
            </a:r>
            <a:r>
              <a:rPr lang="en-US" sz="1800" dirty="0">
                <a:solidFill>
                  <a:schemeClr val="dk1"/>
                </a:solidFill>
                <a:latin typeface="Arial"/>
                <a:ea typeface="Arial"/>
                <a:cs typeface="Arial"/>
                <a:sym typeface="Arial"/>
              </a:rPr>
              <a:t>(</a:t>
            </a:r>
            <a:r>
              <a:rPr lang="en-US" sz="1800" i="1" dirty="0">
                <a:solidFill>
                  <a:schemeClr val="dk1"/>
                </a:solidFill>
                <a:latin typeface="Arial"/>
                <a:ea typeface="Arial"/>
                <a:cs typeface="Arial"/>
                <a:sym typeface="Arial"/>
              </a:rPr>
              <a:t>a</a:t>
            </a:r>
            <a:r>
              <a:rPr lang="en-US" sz="1800" dirty="0">
                <a:solidFill>
                  <a:schemeClr val="dk1"/>
                </a:solidFill>
                <a:latin typeface="Arial"/>
                <a:ea typeface="Arial"/>
                <a:cs typeface="Arial"/>
                <a:sym typeface="Arial"/>
              </a:rPr>
              <a:t> + </a:t>
            </a:r>
            <a:r>
              <a:rPr lang="en-US" sz="1800" i="1" dirty="0" err="1">
                <a:solidFill>
                  <a:schemeClr val="dk1"/>
                </a:solidFill>
                <a:latin typeface="Arial"/>
                <a:ea typeface="Arial"/>
                <a:cs typeface="Arial"/>
                <a:sym typeface="Arial"/>
              </a:rPr>
              <a:t>ab</a:t>
            </a:r>
            <a:r>
              <a:rPr lang="en-US" sz="1800" dirty="0">
                <a:solidFill>
                  <a:schemeClr val="dk1"/>
                </a:solidFill>
                <a:latin typeface="Arial"/>
                <a:ea typeface="Arial"/>
                <a:cs typeface="Arial"/>
                <a:sym typeface="Arial"/>
              </a:rPr>
              <a:t>)*. </a:t>
            </a:r>
            <a:endParaRPr dirty="0"/>
          </a:p>
          <a:p>
            <a:pPr marL="0" marR="0" lvl="0" indent="0" algn="l"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p:txBody>
      </p:sp>
      <p:grpSp>
        <p:nvGrpSpPr>
          <p:cNvPr id="819" name="Google Shape;819;p32"/>
          <p:cNvGrpSpPr/>
          <p:nvPr/>
        </p:nvGrpSpPr>
        <p:grpSpPr>
          <a:xfrm>
            <a:off x="714376" y="4402931"/>
            <a:ext cx="4984750" cy="1597025"/>
            <a:chOff x="224" y="3037"/>
            <a:chExt cx="3140" cy="1006"/>
          </a:xfrm>
        </p:grpSpPr>
        <p:sp>
          <p:nvSpPr>
            <p:cNvPr id="820" name="Google Shape;820;p32"/>
            <p:cNvSpPr/>
            <p:nvPr/>
          </p:nvSpPr>
          <p:spPr>
            <a:xfrm>
              <a:off x="224" y="3037"/>
              <a:ext cx="862" cy="224"/>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Clr>
                  <a:schemeClr val="dk1"/>
                </a:buClr>
                <a:buSzPts val="1800"/>
                <a:buFont typeface="Arial"/>
                <a:buNone/>
              </a:pPr>
              <a:r>
                <a:rPr lang="en-US" sz="1800" b="1" i="1">
                  <a:solidFill>
                    <a:schemeClr val="dk1"/>
                  </a:solidFill>
                  <a:latin typeface="Arial"/>
                  <a:ea typeface="Arial"/>
                  <a:cs typeface="Arial"/>
                  <a:sym typeface="Arial"/>
                </a:rPr>
                <a:t>A solution</a:t>
              </a:r>
              <a:r>
                <a:rPr lang="en-US" sz="1800">
                  <a:solidFill>
                    <a:schemeClr val="dk1"/>
                  </a:solidFill>
                  <a:latin typeface="Arial"/>
                  <a:ea typeface="Arial"/>
                  <a:cs typeface="Arial"/>
                  <a:sym typeface="Arial"/>
                </a:rPr>
                <a:t>:</a:t>
              </a:r>
              <a:endParaRPr/>
            </a:p>
          </p:txBody>
        </p:sp>
        <p:grpSp>
          <p:nvGrpSpPr>
            <p:cNvPr id="821" name="Google Shape;821;p32"/>
            <p:cNvGrpSpPr/>
            <p:nvPr/>
          </p:nvGrpSpPr>
          <p:grpSpPr>
            <a:xfrm>
              <a:off x="714" y="3065"/>
              <a:ext cx="2650" cy="978"/>
              <a:chOff x="714" y="3065"/>
              <a:chExt cx="2650" cy="978"/>
            </a:xfrm>
          </p:grpSpPr>
          <p:sp>
            <p:nvSpPr>
              <p:cNvPr id="822" name="Google Shape;822;p32"/>
              <p:cNvSpPr/>
              <p:nvPr/>
            </p:nvSpPr>
            <p:spPr>
              <a:xfrm>
                <a:off x="1542" y="3348"/>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23" name="Google Shape;823;p32"/>
              <p:cNvSpPr/>
              <p:nvPr/>
            </p:nvSpPr>
            <p:spPr>
              <a:xfrm>
                <a:off x="2186" y="3349"/>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824" name="Google Shape;824;p32"/>
              <p:cNvGrpSpPr/>
              <p:nvPr/>
            </p:nvGrpSpPr>
            <p:grpSpPr>
              <a:xfrm>
                <a:off x="2838" y="3309"/>
                <a:ext cx="304" cy="308"/>
                <a:chOff x="1680" y="2016"/>
                <a:chExt cx="304" cy="308"/>
              </a:xfrm>
            </p:grpSpPr>
            <p:sp>
              <p:nvSpPr>
                <p:cNvPr id="825" name="Google Shape;825;p32"/>
                <p:cNvSpPr/>
                <p:nvPr/>
              </p:nvSpPr>
              <p:spPr>
                <a:xfrm>
                  <a:off x="1712" y="2050"/>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26" name="Google Shape;826;p32"/>
                <p:cNvSpPr/>
                <p:nvPr/>
              </p:nvSpPr>
              <p:spPr>
                <a:xfrm>
                  <a:off x="1680" y="2016"/>
                  <a:ext cx="304" cy="308"/>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827" name="Google Shape;827;p32"/>
              <p:cNvSpPr txBox="1"/>
              <p:nvPr/>
            </p:nvSpPr>
            <p:spPr>
              <a:xfrm>
                <a:off x="714" y="3355"/>
                <a:ext cx="532"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Start</a:t>
                </a:r>
                <a:endParaRPr/>
              </a:p>
            </p:txBody>
          </p:sp>
          <p:cxnSp>
            <p:nvCxnSpPr>
              <p:cNvPr id="828" name="Google Shape;828;p32"/>
              <p:cNvCxnSpPr/>
              <p:nvPr/>
            </p:nvCxnSpPr>
            <p:spPr>
              <a:xfrm>
                <a:off x="1218" y="3473"/>
                <a:ext cx="320" cy="0"/>
              </a:xfrm>
              <a:prstGeom prst="straightConnector1">
                <a:avLst/>
              </a:prstGeom>
              <a:noFill/>
              <a:ln w="9525" cap="flat" cmpd="sng">
                <a:solidFill>
                  <a:schemeClr val="dk1"/>
                </a:solidFill>
                <a:prstDash val="solid"/>
                <a:round/>
                <a:headEnd type="none" w="med" len="med"/>
                <a:tailEnd type="triangle" w="med" len="med"/>
              </a:ln>
            </p:spPr>
          </p:cxnSp>
          <p:sp>
            <p:nvSpPr>
              <p:cNvPr id="829" name="Google Shape;829;p32"/>
              <p:cNvSpPr txBox="1"/>
              <p:nvPr/>
            </p:nvSpPr>
            <p:spPr>
              <a:xfrm>
                <a:off x="1704" y="3065"/>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a</a:t>
                </a:r>
                <a:endParaRPr sz="1800">
                  <a:solidFill>
                    <a:schemeClr val="dk1"/>
                  </a:solidFill>
                  <a:latin typeface="Arial"/>
                  <a:ea typeface="Arial"/>
                  <a:cs typeface="Arial"/>
                  <a:sym typeface="Arial"/>
                </a:endParaRPr>
              </a:p>
            </p:txBody>
          </p:sp>
          <p:sp>
            <p:nvSpPr>
              <p:cNvPr id="830" name="Google Shape;830;p32"/>
              <p:cNvSpPr/>
              <p:nvPr/>
            </p:nvSpPr>
            <p:spPr>
              <a:xfrm rot="5400000" flipH="1">
                <a:off x="1551" y="3164"/>
                <a:ext cx="197" cy="190"/>
              </a:xfrm>
              <a:custGeom>
                <a:avLst/>
                <a:gdLst/>
                <a:ahLst/>
                <a:cxnLst/>
                <a:rect l="l" t="t" r="r" b="b"/>
                <a:pathLst>
                  <a:path w="41015" h="43200" fill="none" extrusionOk="0">
                    <a:moveTo>
                      <a:pt x="861" y="10539"/>
                    </a:moveTo>
                    <a:cubicBezTo>
                      <a:pt x="4757" y="4003"/>
                      <a:pt x="11805" y="0"/>
                      <a:pt x="19415" y="0"/>
                    </a:cubicBezTo>
                    <a:cubicBezTo>
                      <a:pt x="31344" y="0"/>
                      <a:pt x="41015" y="9670"/>
                      <a:pt x="41015" y="21600"/>
                    </a:cubicBezTo>
                    <a:cubicBezTo>
                      <a:pt x="41015" y="33529"/>
                      <a:pt x="31344" y="43200"/>
                      <a:pt x="19415" y="43200"/>
                    </a:cubicBezTo>
                    <a:cubicBezTo>
                      <a:pt x="11155" y="43200"/>
                      <a:pt x="3618" y="38489"/>
                      <a:pt x="-2" y="31064"/>
                    </a:cubicBezTo>
                  </a:path>
                  <a:path w="41015" h="43200" extrusionOk="0">
                    <a:moveTo>
                      <a:pt x="861" y="10539"/>
                    </a:moveTo>
                    <a:cubicBezTo>
                      <a:pt x="4757" y="4003"/>
                      <a:pt x="11805" y="0"/>
                      <a:pt x="19415" y="0"/>
                    </a:cubicBezTo>
                    <a:cubicBezTo>
                      <a:pt x="31344" y="0"/>
                      <a:pt x="41015" y="9670"/>
                      <a:pt x="41015" y="21600"/>
                    </a:cubicBezTo>
                    <a:cubicBezTo>
                      <a:pt x="41015" y="33529"/>
                      <a:pt x="31344" y="43200"/>
                      <a:pt x="19415" y="43200"/>
                    </a:cubicBezTo>
                    <a:cubicBezTo>
                      <a:pt x="11155" y="43200"/>
                      <a:pt x="3618" y="38489"/>
                      <a:pt x="-2" y="31064"/>
                    </a:cubicBezTo>
                    <a:lnTo>
                      <a:pt x="19415" y="21600"/>
                    </a:lnTo>
                    <a:lnTo>
                      <a:pt x="861" y="10539"/>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1" name="Google Shape;831;p32"/>
              <p:cNvSpPr txBox="1"/>
              <p:nvPr/>
            </p:nvSpPr>
            <p:spPr>
              <a:xfrm>
                <a:off x="1902" y="3275"/>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b</a:t>
                </a:r>
                <a:endParaRPr sz="1800">
                  <a:solidFill>
                    <a:schemeClr val="dk1"/>
                  </a:solidFill>
                  <a:latin typeface="Arial"/>
                  <a:ea typeface="Arial"/>
                  <a:cs typeface="Arial"/>
                  <a:sym typeface="Arial"/>
                </a:endParaRPr>
              </a:p>
            </p:txBody>
          </p:sp>
          <p:sp>
            <p:nvSpPr>
              <p:cNvPr id="832" name="Google Shape;832;p32"/>
              <p:cNvSpPr txBox="1"/>
              <p:nvPr/>
            </p:nvSpPr>
            <p:spPr>
              <a:xfrm>
                <a:off x="3092" y="3087"/>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a</a:t>
                </a:r>
                <a:endParaRPr sz="1800">
                  <a:solidFill>
                    <a:schemeClr val="dk1"/>
                  </a:solidFill>
                  <a:latin typeface="Arial"/>
                  <a:ea typeface="Arial"/>
                  <a:cs typeface="Arial"/>
                  <a:sym typeface="Arial"/>
                </a:endParaRPr>
              </a:p>
            </p:txBody>
          </p:sp>
          <p:sp>
            <p:nvSpPr>
              <p:cNvPr id="833" name="Google Shape;833;p32"/>
              <p:cNvSpPr txBox="1"/>
              <p:nvPr/>
            </p:nvSpPr>
            <p:spPr>
              <a:xfrm>
                <a:off x="2510" y="3269"/>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b</a:t>
                </a:r>
                <a:endParaRPr sz="1800">
                  <a:solidFill>
                    <a:schemeClr val="dk1"/>
                  </a:solidFill>
                  <a:latin typeface="Arial"/>
                  <a:ea typeface="Arial"/>
                  <a:cs typeface="Arial"/>
                  <a:sym typeface="Arial"/>
                </a:endParaRPr>
              </a:p>
            </p:txBody>
          </p:sp>
          <p:cxnSp>
            <p:nvCxnSpPr>
              <p:cNvPr id="834" name="Google Shape;834;p32"/>
              <p:cNvCxnSpPr/>
              <p:nvPr/>
            </p:nvCxnSpPr>
            <p:spPr>
              <a:xfrm>
                <a:off x="1782" y="3469"/>
                <a:ext cx="400" cy="0"/>
              </a:xfrm>
              <a:prstGeom prst="straightConnector1">
                <a:avLst/>
              </a:prstGeom>
              <a:noFill/>
              <a:ln w="9525" cap="flat" cmpd="sng">
                <a:solidFill>
                  <a:schemeClr val="dk1"/>
                </a:solidFill>
                <a:prstDash val="solid"/>
                <a:round/>
                <a:headEnd type="none" w="med" len="med"/>
                <a:tailEnd type="triangle" w="med" len="med"/>
              </a:ln>
            </p:spPr>
          </p:cxnSp>
          <p:cxnSp>
            <p:nvCxnSpPr>
              <p:cNvPr id="835" name="Google Shape;835;p32"/>
              <p:cNvCxnSpPr/>
              <p:nvPr/>
            </p:nvCxnSpPr>
            <p:spPr>
              <a:xfrm>
                <a:off x="2430" y="3465"/>
                <a:ext cx="408" cy="0"/>
              </a:xfrm>
              <a:prstGeom prst="straightConnector1">
                <a:avLst/>
              </a:prstGeom>
              <a:noFill/>
              <a:ln w="9525" cap="flat" cmpd="sng">
                <a:solidFill>
                  <a:schemeClr val="dk1"/>
                </a:solidFill>
                <a:prstDash val="solid"/>
                <a:round/>
                <a:headEnd type="none" w="med" len="med"/>
                <a:tailEnd type="triangle" w="med" len="med"/>
              </a:ln>
            </p:spPr>
          </p:cxnSp>
          <p:sp>
            <p:nvSpPr>
              <p:cNvPr id="836" name="Google Shape;836;p32"/>
              <p:cNvSpPr/>
              <p:nvPr/>
            </p:nvSpPr>
            <p:spPr>
              <a:xfrm rot="5400000" flipH="1">
                <a:off x="2893" y="3126"/>
                <a:ext cx="197" cy="190"/>
              </a:xfrm>
              <a:custGeom>
                <a:avLst/>
                <a:gdLst/>
                <a:ahLst/>
                <a:cxnLst/>
                <a:rect l="l" t="t" r="r" b="b"/>
                <a:pathLst>
                  <a:path w="41015" h="43200" fill="none" extrusionOk="0">
                    <a:moveTo>
                      <a:pt x="861" y="10539"/>
                    </a:moveTo>
                    <a:cubicBezTo>
                      <a:pt x="4757" y="4003"/>
                      <a:pt x="11805" y="0"/>
                      <a:pt x="19415" y="0"/>
                    </a:cubicBezTo>
                    <a:cubicBezTo>
                      <a:pt x="31344" y="0"/>
                      <a:pt x="41015" y="9670"/>
                      <a:pt x="41015" y="21600"/>
                    </a:cubicBezTo>
                    <a:cubicBezTo>
                      <a:pt x="41015" y="33529"/>
                      <a:pt x="31344" y="43200"/>
                      <a:pt x="19415" y="43200"/>
                    </a:cubicBezTo>
                    <a:cubicBezTo>
                      <a:pt x="11155" y="43200"/>
                      <a:pt x="3618" y="38489"/>
                      <a:pt x="-2" y="31064"/>
                    </a:cubicBezTo>
                  </a:path>
                  <a:path w="41015" h="43200" extrusionOk="0">
                    <a:moveTo>
                      <a:pt x="861" y="10539"/>
                    </a:moveTo>
                    <a:cubicBezTo>
                      <a:pt x="4757" y="4003"/>
                      <a:pt x="11805" y="0"/>
                      <a:pt x="19415" y="0"/>
                    </a:cubicBezTo>
                    <a:cubicBezTo>
                      <a:pt x="31344" y="0"/>
                      <a:pt x="41015" y="9670"/>
                      <a:pt x="41015" y="21600"/>
                    </a:cubicBezTo>
                    <a:cubicBezTo>
                      <a:pt x="41015" y="33529"/>
                      <a:pt x="31344" y="43200"/>
                      <a:pt x="19415" y="43200"/>
                    </a:cubicBezTo>
                    <a:cubicBezTo>
                      <a:pt x="11155" y="43200"/>
                      <a:pt x="3618" y="38489"/>
                      <a:pt x="-2" y="31064"/>
                    </a:cubicBezTo>
                    <a:lnTo>
                      <a:pt x="19415" y="21600"/>
                    </a:lnTo>
                    <a:lnTo>
                      <a:pt x="861" y="10539"/>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7" name="Google Shape;837;p32"/>
              <p:cNvSpPr/>
              <p:nvPr/>
            </p:nvSpPr>
            <p:spPr>
              <a:xfrm>
                <a:off x="1694" y="3765"/>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38" name="Google Shape;838;p32"/>
              <p:cNvSpPr/>
              <p:nvPr/>
            </p:nvSpPr>
            <p:spPr>
              <a:xfrm>
                <a:off x="1616" y="3522"/>
                <a:ext cx="256" cy="256"/>
              </a:xfrm>
              <a:custGeom>
                <a:avLst/>
                <a:gdLst/>
                <a:ahLst/>
                <a:cxnLst/>
                <a:rect l="l" t="t" r="r" b="b"/>
                <a:pathLst>
                  <a:path w="21600" h="18381" fill="none" extrusionOk="0">
                    <a:moveTo>
                      <a:pt x="12799" y="-2"/>
                    </a:moveTo>
                    <a:cubicBezTo>
                      <a:pt x="18332" y="4069"/>
                      <a:pt x="21600" y="10528"/>
                      <a:pt x="21600" y="17398"/>
                    </a:cubicBezTo>
                    <a:cubicBezTo>
                      <a:pt x="21600" y="17725"/>
                      <a:pt x="21592" y="18053"/>
                      <a:pt x="21577" y="18381"/>
                    </a:cubicBezTo>
                  </a:path>
                  <a:path w="21600" h="18381" extrusionOk="0">
                    <a:moveTo>
                      <a:pt x="12799" y="-2"/>
                    </a:moveTo>
                    <a:cubicBezTo>
                      <a:pt x="18332" y="4069"/>
                      <a:pt x="21600" y="10528"/>
                      <a:pt x="21600" y="17398"/>
                    </a:cubicBezTo>
                    <a:cubicBezTo>
                      <a:pt x="21600" y="17725"/>
                      <a:pt x="21592" y="18053"/>
                      <a:pt x="21577" y="18381"/>
                    </a:cubicBezTo>
                    <a:lnTo>
                      <a:pt x="0" y="17398"/>
                    </a:lnTo>
                    <a:lnTo>
                      <a:pt x="12799" y="-2"/>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9" name="Google Shape;839;p32"/>
              <p:cNvSpPr/>
              <p:nvPr/>
            </p:nvSpPr>
            <p:spPr>
              <a:xfrm rot="10800000">
                <a:off x="1598" y="3572"/>
                <a:ext cx="256" cy="260"/>
              </a:xfrm>
              <a:custGeom>
                <a:avLst/>
                <a:gdLst/>
                <a:ahLst/>
                <a:cxnLst/>
                <a:rect l="l" t="t" r="r" b="b"/>
                <a:pathLst>
                  <a:path w="21600" h="18666" fill="none" extrusionOk="0">
                    <a:moveTo>
                      <a:pt x="12799" y="-2"/>
                    </a:moveTo>
                    <a:cubicBezTo>
                      <a:pt x="18332" y="4069"/>
                      <a:pt x="21600" y="10528"/>
                      <a:pt x="21600" y="17398"/>
                    </a:cubicBezTo>
                    <a:cubicBezTo>
                      <a:pt x="21600" y="17820"/>
                      <a:pt x="21587" y="18243"/>
                      <a:pt x="21562" y="18666"/>
                    </a:cubicBezTo>
                  </a:path>
                  <a:path w="21600" h="18666" extrusionOk="0">
                    <a:moveTo>
                      <a:pt x="12799" y="-2"/>
                    </a:moveTo>
                    <a:cubicBezTo>
                      <a:pt x="18332" y="4069"/>
                      <a:pt x="21600" y="10528"/>
                      <a:pt x="21600" y="17398"/>
                    </a:cubicBezTo>
                    <a:cubicBezTo>
                      <a:pt x="21600" y="17820"/>
                      <a:pt x="21587" y="18243"/>
                      <a:pt x="21562" y="18666"/>
                    </a:cubicBezTo>
                    <a:lnTo>
                      <a:pt x="0" y="17398"/>
                    </a:lnTo>
                    <a:lnTo>
                      <a:pt x="12799" y="-2"/>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0" name="Google Shape;840;p32"/>
              <p:cNvSpPr txBox="1"/>
              <p:nvPr/>
            </p:nvSpPr>
            <p:spPr>
              <a:xfrm>
                <a:off x="1824" y="3511"/>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b</a:t>
                </a:r>
                <a:endParaRPr sz="1800">
                  <a:solidFill>
                    <a:schemeClr val="dk1"/>
                  </a:solidFill>
                  <a:latin typeface="Arial"/>
                  <a:ea typeface="Arial"/>
                  <a:cs typeface="Arial"/>
                  <a:sym typeface="Arial"/>
                </a:endParaRPr>
              </a:p>
            </p:txBody>
          </p:sp>
          <p:sp>
            <p:nvSpPr>
              <p:cNvPr id="841" name="Google Shape;841;p32"/>
              <p:cNvSpPr txBox="1"/>
              <p:nvPr/>
            </p:nvSpPr>
            <p:spPr>
              <a:xfrm>
                <a:off x="1474" y="3645"/>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a</a:t>
                </a:r>
                <a:endParaRPr sz="1800">
                  <a:solidFill>
                    <a:schemeClr val="dk1"/>
                  </a:solidFill>
                  <a:latin typeface="Arial"/>
                  <a:ea typeface="Arial"/>
                  <a:cs typeface="Arial"/>
                  <a:sym typeface="Arial"/>
                </a:endParaRPr>
              </a:p>
            </p:txBody>
          </p:sp>
          <p:sp>
            <p:nvSpPr>
              <p:cNvPr id="842" name="Google Shape;842;p32"/>
              <p:cNvSpPr/>
              <p:nvPr/>
            </p:nvSpPr>
            <p:spPr>
              <a:xfrm>
                <a:off x="3048" y="3803"/>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43" name="Google Shape;843;p32"/>
              <p:cNvSpPr/>
              <p:nvPr/>
            </p:nvSpPr>
            <p:spPr>
              <a:xfrm>
                <a:off x="2970" y="3557"/>
                <a:ext cx="256" cy="259"/>
              </a:xfrm>
              <a:custGeom>
                <a:avLst/>
                <a:gdLst/>
                <a:ahLst/>
                <a:cxnLst/>
                <a:rect l="l" t="t" r="r" b="b"/>
                <a:pathLst>
                  <a:path w="21600" h="18627" fill="none" extrusionOk="0">
                    <a:moveTo>
                      <a:pt x="12459" y="-1"/>
                    </a:moveTo>
                    <a:cubicBezTo>
                      <a:pt x="18191" y="4047"/>
                      <a:pt x="21600" y="10626"/>
                      <a:pt x="21600" y="17644"/>
                    </a:cubicBezTo>
                    <a:cubicBezTo>
                      <a:pt x="21600" y="17971"/>
                      <a:pt x="21592" y="18299"/>
                      <a:pt x="21577" y="18627"/>
                    </a:cubicBezTo>
                  </a:path>
                  <a:path w="21600" h="18627" extrusionOk="0">
                    <a:moveTo>
                      <a:pt x="12459" y="-1"/>
                    </a:moveTo>
                    <a:cubicBezTo>
                      <a:pt x="18191" y="4047"/>
                      <a:pt x="21600" y="10626"/>
                      <a:pt x="21600" y="17644"/>
                    </a:cubicBezTo>
                    <a:cubicBezTo>
                      <a:pt x="21600" y="17971"/>
                      <a:pt x="21592" y="18299"/>
                      <a:pt x="21577" y="18627"/>
                    </a:cubicBezTo>
                    <a:lnTo>
                      <a:pt x="0" y="17644"/>
                    </a:lnTo>
                    <a:lnTo>
                      <a:pt x="12459" y="-1"/>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4" name="Google Shape;844;p32"/>
              <p:cNvSpPr/>
              <p:nvPr/>
            </p:nvSpPr>
            <p:spPr>
              <a:xfrm rot="10800000">
                <a:off x="2952" y="3610"/>
                <a:ext cx="256" cy="260"/>
              </a:xfrm>
              <a:custGeom>
                <a:avLst/>
                <a:gdLst/>
                <a:ahLst/>
                <a:cxnLst/>
                <a:rect l="l" t="t" r="r" b="b"/>
                <a:pathLst>
                  <a:path w="21600" h="18666" fill="none" extrusionOk="0">
                    <a:moveTo>
                      <a:pt x="12799" y="-2"/>
                    </a:moveTo>
                    <a:cubicBezTo>
                      <a:pt x="18332" y="4069"/>
                      <a:pt x="21600" y="10528"/>
                      <a:pt x="21600" y="17398"/>
                    </a:cubicBezTo>
                    <a:cubicBezTo>
                      <a:pt x="21600" y="17820"/>
                      <a:pt x="21587" y="18243"/>
                      <a:pt x="21562" y="18666"/>
                    </a:cubicBezTo>
                  </a:path>
                  <a:path w="21600" h="18666" extrusionOk="0">
                    <a:moveTo>
                      <a:pt x="12799" y="-2"/>
                    </a:moveTo>
                    <a:cubicBezTo>
                      <a:pt x="18332" y="4069"/>
                      <a:pt x="21600" y="10528"/>
                      <a:pt x="21600" y="17398"/>
                    </a:cubicBezTo>
                    <a:cubicBezTo>
                      <a:pt x="21600" y="17820"/>
                      <a:pt x="21587" y="18243"/>
                      <a:pt x="21562" y="18666"/>
                    </a:cubicBezTo>
                    <a:lnTo>
                      <a:pt x="0" y="17398"/>
                    </a:lnTo>
                    <a:lnTo>
                      <a:pt x="12799" y="-2"/>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5" name="Google Shape;845;p32"/>
              <p:cNvSpPr txBox="1"/>
              <p:nvPr/>
            </p:nvSpPr>
            <p:spPr>
              <a:xfrm>
                <a:off x="3178" y="3549"/>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a</a:t>
                </a:r>
                <a:endParaRPr sz="1800">
                  <a:solidFill>
                    <a:schemeClr val="dk1"/>
                  </a:solidFill>
                  <a:latin typeface="Arial"/>
                  <a:ea typeface="Arial"/>
                  <a:cs typeface="Arial"/>
                  <a:sym typeface="Arial"/>
                </a:endParaRPr>
              </a:p>
            </p:txBody>
          </p:sp>
          <p:sp>
            <p:nvSpPr>
              <p:cNvPr id="846" name="Google Shape;846;p32"/>
              <p:cNvSpPr txBox="1"/>
              <p:nvPr/>
            </p:nvSpPr>
            <p:spPr>
              <a:xfrm>
                <a:off x="2828" y="3683"/>
                <a:ext cx="18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b</a:t>
                </a:r>
                <a:endParaRPr sz="1800">
                  <a:solidFill>
                    <a:schemeClr val="dk1"/>
                  </a:solidFill>
                  <a:latin typeface="Arial"/>
                  <a:ea typeface="Arial"/>
                  <a:cs typeface="Arial"/>
                  <a:sym typeface="Arial"/>
                </a:endParaRPr>
              </a:p>
            </p:txBody>
          </p:sp>
        </p:grpSp>
      </p:grpSp>
      <p:grpSp>
        <p:nvGrpSpPr>
          <p:cNvPr id="847" name="Google Shape;847;p32"/>
          <p:cNvGrpSpPr/>
          <p:nvPr/>
        </p:nvGrpSpPr>
        <p:grpSpPr>
          <a:xfrm>
            <a:off x="464695" y="872332"/>
            <a:ext cx="3667567" cy="381000"/>
            <a:chOff x="240" y="1168"/>
            <a:chExt cx="2152" cy="240"/>
          </a:xfrm>
        </p:grpSpPr>
        <p:grpSp>
          <p:nvGrpSpPr>
            <p:cNvPr id="848" name="Google Shape;848;p32"/>
            <p:cNvGrpSpPr/>
            <p:nvPr/>
          </p:nvGrpSpPr>
          <p:grpSpPr>
            <a:xfrm>
              <a:off x="1263" y="1168"/>
              <a:ext cx="1129" cy="240"/>
              <a:chOff x="287" y="2871"/>
              <a:chExt cx="1129" cy="240"/>
            </a:xfrm>
          </p:grpSpPr>
          <p:sp>
            <p:nvSpPr>
              <p:cNvPr id="849" name="Google Shape;849;p32"/>
              <p:cNvSpPr/>
              <p:nvPr/>
            </p:nvSpPr>
            <p:spPr>
              <a:xfrm>
                <a:off x="1176" y="2871"/>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50" name="Google Shape;850;p32"/>
              <p:cNvSpPr txBox="1"/>
              <p:nvPr/>
            </p:nvSpPr>
            <p:spPr>
              <a:xfrm>
                <a:off x="287" y="2874"/>
                <a:ext cx="577"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Start</a:t>
                </a:r>
                <a:endParaRPr/>
              </a:p>
            </p:txBody>
          </p:sp>
          <p:cxnSp>
            <p:nvCxnSpPr>
              <p:cNvPr id="851" name="Google Shape;851;p32"/>
              <p:cNvCxnSpPr/>
              <p:nvPr/>
            </p:nvCxnSpPr>
            <p:spPr>
              <a:xfrm>
                <a:off x="856" y="2992"/>
                <a:ext cx="320" cy="0"/>
              </a:xfrm>
              <a:prstGeom prst="straightConnector1">
                <a:avLst/>
              </a:prstGeom>
              <a:noFill/>
              <a:ln w="9525" cap="flat" cmpd="sng">
                <a:solidFill>
                  <a:schemeClr val="dk1"/>
                </a:solidFill>
                <a:prstDash val="solid"/>
                <a:round/>
                <a:headEnd type="none" w="med" len="med"/>
                <a:tailEnd type="triangle" w="med" len="med"/>
              </a:ln>
            </p:spPr>
          </p:cxnSp>
        </p:grpSp>
        <p:sp>
          <p:nvSpPr>
            <p:cNvPr id="852" name="Google Shape;852;p32"/>
            <p:cNvSpPr/>
            <p:nvPr/>
          </p:nvSpPr>
          <p:spPr>
            <a:xfrm>
              <a:off x="240" y="1168"/>
              <a:ext cx="1078" cy="224"/>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Clr>
                  <a:schemeClr val="dk1"/>
                </a:buClr>
                <a:buSzPts val="1800"/>
                <a:buFont typeface="Arial"/>
                <a:buNone/>
              </a:pPr>
              <a:r>
                <a:rPr lang="en-US" sz="1800" b="1" i="1">
                  <a:solidFill>
                    <a:schemeClr val="dk1"/>
                  </a:solidFill>
                  <a:latin typeface="Arial"/>
                  <a:ea typeface="Arial"/>
                  <a:cs typeface="Arial"/>
                  <a:sym typeface="Arial"/>
                </a:rPr>
                <a:t>Solutions</a:t>
              </a:r>
              <a:r>
                <a:rPr lang="en-US" sz="1800">
                  <a:solidFill>
                    <a:schemeClr val="dk1"/>
                  </a:solidFill>
                  <a:latin typeface="Arial"/>
                  <a:ea typeface="Arial"/>
                  <a:cs typeface="Arial"/>
                  <a:sym typeface="Arial"/>
                </a:rPr>
                <a:t>: (a):</a:t>
              </a:r>
              <a:endParaRPr/>
            </a:p>
          </p:txBody>
        </p:sp>
      </p:grpSp>
      <p:grpSp>
        <p:nvGrpSpPr>
          <p:cNvPr id="853" name="Google Shape;853;p32"/>
          <p:cNvGrpSpPr/>
          <p:nvPr/>
        </p:nvGrpSpPr>
        <p:grpSpPr>
          <a:xfrm>
            <a:off x="1697038" y="1722438"/>
            <a:ext cx="2552700" cy="488950"/>
            <a:chOff x="176" y="3052"/>
            <a:chExt cx="1608" cy="308"/>
          </a:xfrm>
        </p:grpSpPr>
        <p:grpSp>
          <p:nvGrpSpPr>
            <p:cNvPr id="854" name="Google Shape;854;p32"/>
            <p:cNvGrpSpPr/>
            <p:nvPr/>
          </p:nvGrpSpPr>
          <p:grpSpPr>
            <a:xfrm>
              <a:off x="645" y="3052"/>
              <a:ext cx="1139" cy="308"/>
              <a:chOff x="1125" y="2628"/>
              <a:chExt cx="1139" cy="308"/>
            </a:xfrm>
          </p:grpSpPr>
          <p:grpSp>
            <p:nvGrpSpPr>
              <p:cNvPr id="855" name="Google Shape;855;p32"/>
              <p:cNvGrpSpPr/>
              <p:nvPr/>
            </p:nvGrpSpPr>
            <p:grpSpPr>
              <a:xfrm>
                <a:off x="1960" y="2628"/>
                <a:ext cx="304" cy="308"/>
                <a:chOff x="1680" y="2016"/>
                <a:chExt cx="304" cy="308"/>
              </a:xfrm>
            </p:grpSpPr>
            <p:sp>
              <p:nvSpPr>
                <p:cNvPr id="856" name="Google Shape;856;p32"/>
                <p:cNvSpPr/>
                <p:nvPr/>
              </p:nvSpPr>
              <p:spPr>
                <a:xfrm>
                  <a:off x="1712" y="2050"/>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57" name="Google Shape;857;p32"/>
                <p:cNvSpPr/>
                <p:nvPr/>
              </p:nvSpPr>
              <p:spPr>
                <a:xfrm>
                  <a:off x="1680" y="2016"/>
                  <a:ext cx="304" cy="308"/>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858" name="Google Shape;858;p32"/>
              <p:cNvSpPr txBox="1"/>
              <p:nvPr/>
            </p:nvSpPr>
            <p:spPr>
              <a:xfrm>
                <a:off x="1125" y="2674"/>
                <a:ext cx="515"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Start</a:t>
                </a:r>
                <a:endParaRPr/>
              </a:p>
            </p:txBody>
          </p:sp>
          <p:cxnSp>
            <p:nvCxnSpPr>
              <p:cNvPr id="859" name="Google Shape;859;p32"/>
              <p:cNvCxnSpPr/>
              <p:nvPr/>
            </p:nvCxnSpPr>
            <p:spPr>
              <a:xfrm>
                <a:off x="1632" y="2792"/>
                <a:ext cx="320" cy="0"/>
              </a:xfrm>
              <a:prstGeom prst="straightConnector1">
                <a:avLst/>
              </a:prstGeom>
              <a:noFill/>
              <a:ln w="9525" cap="flat" cmpd="sng">
                <a:solidFill>
                  <a:schemeClr val="dk1"/>
                </a:solidFill>
                <a:prstDash val="solid"/>
                <a:round/>
                <a:headEnd type="none" w="med" len="med"/>
                <a:tailEnd type="triangle" w="med" len="med"/>
              </a:ln>
            </p:spPr>
          </p:cxnSp>
        </p:grpSp>
        <p:sp>
          <p:nvSpPr>
            <p:cNvPr id="860" name="Google Shape;860;p32"/>
            <p:cNvSpPr/>
            <p:nvPr/>
          </p:nvSpPr>
          <p:spPr>
            <a:xfrm>
              <a:off x="176" y="3095"/>
              <a:ext cx="324" cy="222"/>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(b):</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3">
                                            <p:txEl>
                                              <p:pRg st="0" end="0"/>
                                            </p:txEl>
                                          </p:spTgt>
                                        </p:tgtEl>
                                        <p:attrNameLst>
                                          <p:attrName>style.visibility</p:attrName>
                                        </p:attrNameLst>
                                      </p:cBhvr>
                                      <p:to>
                                        <p:strVal val="visible"/>
                                      </p:to>
                                    </p:set>
                                    <p:animEffect transition="in" filter="fade">
                                      <p:cBhvr>
                                        <p:cTn id="7" dur="1"/>
                                        <p:tgtEl>
                                          <p:spTgt spid="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3">
                                            <p:txEl>
                                              <p:pRg st="1" end="1"/>
                                            </p:txEl>
                                          </p:spTgt>
                                        </p:tgtEl>
                                        <p:attrNameLst>
                                          <p:attrName>style.visibility</p:attrName>
                                        </p:attrNameLst>
                                      </p:cBhvr>
                                      <p:to>
                                        <p:strVal val="visible"/>
                                      </p:to>
                                    </p:set>
                                    <p:animEffect transition="in" filter="fade">
                                      <p:cBhvr>
                                        <p:cTn id="12" dur="1"/>
                                        <p:tgtEl>
                                          <p:spTgt spid="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03">
                                            <p:txEl>
                                              <p:pRg st="2" end="2"/>
                                            </p:txEl>
                                          </p:spTgt>
                                        </p:tgtEl>
                                        <p:attrNameLst>
                                          <p:attrName>style.visibility</p:attrName>
                                        </p:attrNameLst>
                                      </p:cBhvr>
                                      <p:to>
                                        <p:strVal val="visible"/>
                                      </p:to>
                                    </p:set>
                                    <p:animEffect transition="in" filter="fade">
                                      <p:cBhvr>
                                        <p:cTn id="17" dur="1"/>
                                        <p:tgtEl>
                                          <p:spTgt spid="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04"/>
                                        </p:tgtEl>
                                        <p:attrNameLst>
                                          <p:attrName>style.visibility</p:attrName>
                                        </p:attrNameLst>
                                      </p:cBhvr>
                                      <p:to>
                                        <p:strVal val="visible"/>
                                      </p:to>
                                    </p:set>
                                    <p:animEffect transition="in" filter="fade">
                                      <p:cBhvr>
                                        <p:cTn id="22" dur="1"/>
                                        <p:tgtEl>
                                          <p:spTgt spid="80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05"/>
                                        </p:tgtEl>
                                        <p:attrNameLst>
                                          <p:attrName>style.visibility</p:attrName>
                                        </p:attrNameLst>
                                      </p:cBhvr>
                                      <p:to>
                                        <p:strVal val="visible"/>
                                      </p:to>
                                    </p:set>
                                    <p:animEffect transition="in" filter="fade">
                                      <p:cBhvr>
                                        <p:cTn id="27" dur="1"/>
                                        <p:tgtEl>
                                          <p:spTgt spid="80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18"/>
                                        </p:tgtEl>
                                        <p:attrNameLst>
                                          <p:attrName>style.visibility</p:attrName>
                                        </p:attrNameLst>
                                      </p:cBhvr>
                                      <p:to>
                                        <p:strVal val="visible"/>
                                      </p:to>
                                    </p:set>
                                    <p:animEffect transition="in" filter="fade">
                                      <p:cBhvr>
                                        <p:cTn id="32" dur="1"/>
                                        <p:tgtEl>
                                          <p:spTgt spid="8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19"/>
                                        </p:tgtEl>
                                        <p:attrNameLst>
                                          <p:attrName>style.visibility</p:attrName>
                                        </p:attrNameLst>
                                      </p:cBhvr>
                                      <p:to>
                                        <p:strVal val="visible"/>
                                      </p:to>
                                    </p:set>
                                    <p:animEffect transition="in" filter="fade">
                                      <p:cBhvr>
                                        <p:cTn id="37" dur="1"/>
                                        <p:tgtEl>
                                          <p:spTgt spid="8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47"/>
                                        </p:tgtEl>
                                        <p:attrNameLst>
                                          <p:attrName>style.visibility</p:attrName>
                                        </p:attrNameLst>
                                      </p:cBhvr>
                                      <p:to>
                                        <p:strVal val="visible"/>
                                      </p:to>
                                    </p:set>
                                    <p:animEffect transition="in" filter="fade">
                                      <p:cBhvr>
                                        <p:cTn id="42" dur="1"/>
                                        <p:tgtEl>
                                          <p:spTgt spid="8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53"/>
                                        </p:tgtEl>
                                        <p:attrNameLst>
                                          <p:attrName>style.visibility</p:attrName>
                                        </p:attrNameLst>
                                      </p:cBhvr>
                                      <p:to>
                                        <p:strVal val="visible"/>
                                      </p:to>
                                    </p:set>
                                    <p:animEffect transition="in" filter="fade">
                                      <p:cBhvr>
                                        <p:cTn id="47" dur="1"/>
                                        <p:tgtEl>
                                          <p:spTgt spid="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15" name="Google Shape;115;p4"/>
          <p:cNvSpPr txBox="1"/>
          <p:nvPr/>
        </p:nvSpPr>
        <p:spPr>
          <a:xfrm>
            <a:off x="89671" y="44591"/>
            <a:ext cx="7212082" cy="430887"/>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800" b="1">
                <a:solidFill>
                  <a:schemeClr val="dk1"/>
                </a:solidFill>
                <a:latin typeface="Calibri"/>
                <a:ea typeface="Calibri"/>
                <a:cs typeface="Calibri"/>
                <a:sym typeface="Calibri"/>
              </a:rPr>
              <a:t>Algebraic Manipulations</a:t>
            </a:r>
            <a:endParaRPr/>
          </a:p>
        </p:txBody>
      </p:sp>
      <p:sp>
        <p:nvSpPr>
          <p:cNvPr id="116" name="Google Shape;116;p4"/>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117" name="Google Shape;117;p4"/>
          <p:cNvGrpSpPr/>
          <p:nvPr/>
        </p:nvGrpSpPr>
        <p:grpSpPr>
          <a:xfrm>
            <a:off x="0" y="586959"/>
            <a:ext cx="12105503" cy="5979173"/>
            <a:chOff x="127862" y="1268442"/>
            <a:chExt cx="9296400" cy="846250"/>
          </a:xfrm>
        </p:grpSpPr>
        <p:sp>
          <p:nvSpPr>
            <p:cNvPr id="118" name="Google Shape;118;p4"/>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119" name="Google Shape;119;p4"/>
            <p:cNvSpPr txBox="1"/>
            <p:nvPr/>
          </p:nvSpPr>
          <p:spPr>
            <a:xfrm>
              <a:off x="168600" y="1274313"/>
              <a:ext cx="9214355" cy="694246"/>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EXPAND  ( X+Y)**3  = X+3X^</a:t>
              </a:r>
              <a:r>
                <a:rPr lang="en-US" sz="2000" b="1">
                  <a:solidFill>
                    <a:schemeClr val="dk1"/>
                  </a:solidFill>
                  <a:latin typeface="Calibri"/>
                  <a:ea typeface="Calibri"/>
                  <a:cs typeface="Calibri"/>
                  <a:sym typeface="Calibri"/>
                </a:rPr>
                <a:t>2</a:t>
              </a:r>
              <a:r>
                <a:rPr lang="en-US" sz="1750" b="1">
                  <a:solidFill>
                    <a:schemeClr val="dk1"/>
                  </a:solidFill>
                  <a:latin typeface="Calibri"/>
                  <a:ea typeface="Calibri"/>
                  <a:cs typeface="Calibri"/>
                  <a:sym typeface="Calibri"/>
                </a:rPr>
                <a:t>Y+3XY^2+Y</a:t>
              </a:r>
              <a:endParaRPr/>
            </a:p>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	</a:t>
              </a:r>
              <a:r>
                <a:rPr lang="en-US" sz="1750">
                  <a:solidFill>
                    <a:schemeClr val="dk1"/>
                  </a:solidFill>
                  <a:latin typeface="Calibri"/>
                  <a:ea typeface="Calibri"/>
                  <a:cs typeface="Calibri"/>
                  <a:sym typeface="Calibri"/>
                </a:rPr>
                <a:t>&gt;&gt; sym.expand((x + y) ** 3) 				Answer is x**3 + 3*x**2*y + 3*x*y**2 + y**3</a:t>
              </a:r>
              <a:endParaRPr/>
            </a:p>
            <a:p>
              <a:pPr marL="0" marR="0" lvl="0" indent="0" algn="just" rtl="0">
                <a:lnSpc>
                  <a:spcPct val="150000"/>
                </a:lnSpc>
                <a:spcBef>
                  <a:spcPts val="0"/>
                </a:spcBef>
                <a:spcAft>
                  <a:spcPts val="0"/>
                </a:spcAft>
                <a:buNone/>
              </a:pPr>
              <a:r>
                <a:rPr lang="en-US" sz="1750">
                  <a:solidFill>
                    <a:schemeClr val="dk1"/>
                  </a:solidFill>
                  <a:latin typeface="Calibri"/>
                  <a:ea typeface="Calibri"/>
                  <a:cs typeface="Calibri"/>
                  <a:sym typeface="Calibri"/>
                </a:rPr>
                <a:t>	&gt;&gt; 3 * x * y ** 2 + 3 * y * x ** 2 + x ** 3 + y ** 3		Answer is x**3 + 3*x**2*y + 3*x*y**2 + y**3</a:t>
              </a:r>
              <a:endParaRPr/>
            </a:p>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
              </a:r>
              <a:br>
                <a:rPr lang="en-US" sz="1750" b="1">
                  <a:solidFill>
                    <a:schemeClr val="dk1"/>
                  </a:solidFill>
                  <a:latin typeface="Calibri"/>
                  <a:ea typeface="Calibri"/>
                  <a:cs typeface="Calibri"/>
                  <a:sym typeface="Calibri"/>
                </a:rPr>
              </a:br>
              <a:endParaRPr sz="1750" b="1">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WITH TRIGNOMETRY LIKE SIN,COSINE</a:t>
              </a:r>
              <a:endParaRPr/>
            </a:p>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   	</a:t>
              </a:r>
              <a:r>
                <a:rPr lang="en-US" sz="1750">
                  <a:solidFill>
                    <a:schemeClr val="dk1"/>
                  </a:solidFill>
                  <a:latin typeface="Calibri"/>
                  <a:ea typeface="Calibri"/>
                  <a:cs typeface="Calibri"/>
                  <a:sym typeface="Calibri"/>
                </a:rPr>
                <a:t>eg. COS(X+Y)= -  SIN(X)*SIN(Y)+COS(X)*COS(Y)</a:t>
              </a:r>
              <a:endParaRPr/>
            </a:p>
            <a:p>
              <a:pPr marL="0" marR="0" lvl="0" indent="0" algn="just" rtl="0">
                <a:lnSpc>
                  <a:spcPct val="150000"/>
                </a:lnSpc>
                <a:spcBef>
                  <a:spcPts val="0"/>
                </a:spcBef>
                <a:spcAft>
                  <a:spcPts val="0"/>
                </a:spcAft>
                <a:buNone/>
              </a:pPr>
              <a:r>
                <a:rPr lang="en-US" sz="1750">
                  <a:solidFill>
                    <a:schemeClr val="dk1"/>
                  </a:solidFill>
                  <a:latin typeface="Calibri"/>
                  <a:ea typeface="Calibri"/>
                  <a:cs typeface="Calibri"/>
                  <a:sym typeface="Calibri"/>
                </a:rPr>
                <a:t>	&gt;&gt; sym.expand(sym.cos(x + y), trig=True)		Answer is  -sin(x)*sin(y) + cos(x)*cos(y)</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SIMPLIFY</a:t>
              </a:r>
              <a:endParaRPr/>
            </a:p>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             </a:t>
              </a:r>
              <a:r>
                <a:rPr lang="en-US" sz="1750">
                  <a:solidFill>
                    <a:schemeClr val="dk1"/>
                  </a:solidFill>
                  <a:latin typeface="Calibri"/>
                  <a:ea typeface="Calibri"/>
                  <a:cs typeface="Calibri"/>
                  <a:sym typeface="Calibri"/>
                </a:rPr>
                <a:t>(X+X*Y/X)=Y+1</a:t>
              </a:r>
              <a:endParaRPr/>
            </a:p>
            <a:p>
              <a:pPr marL="0" marR="0" lvl="0" indent="0" algn="just" rtl="0">
                <a:lnSpc>
                  <a:spcPct val="150000"/>
                </a:lnSpc>
                <a:spcBef>
                  <a:spcPts val="0"/>
                </a:spcBef>
                <a:spcAft>
                  <a:spcPts val="0"/>
                </a:spcAft>
                <a:buNone/>
              </a:pPr>
              <a:r>
                <a:rPr lang="en-US" sz="1750">
                  <a:solidFill>
                    <a:schemeClr val="dk1"/>
                  </a:solidFill>
                  <a:latin typeface="Calibri"/>
                  <a:ea typeface="Calibri"/>
                  <a:cs typeface="Calibri"/>
                  <a:sym typeface="Calibri"/>
                </a:rPr>
                <a:t>	&gt;&gt;sym.simplify((x + x * y) / x)				Answer is: y+1 </a:t>
              </a:r>
              <a:endParaRPr sz="175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33"/>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866" name="Google Shape;866;p33"/>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Examples</a:t>
            </a:r>
            <a:endParaRPr sz="2563">
              <a:solidFill>
                <a:schemeClr val="dk1"/>
              </a:solidFill>
              <a:latin typeface="Arial"/>
              <a:ea typeface="Arial"/>
              <a:cs typeface="Arial"/>
              <a:sym typeface="Arial"/>
            </a:endParaRPr>
          </a:p>
        </p:txBody>
      </p:sp>
      <p:sp>
        <p:nvSpPr>
          <p:cNvPr id="867" name="Google Shape;867;p33"/>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868" name="Google Shape;868;p33"/>
          <p:cNvGrpSpPr/>
          <p:nvPr/>
        </p:nvGrpSpPr>
        <p:grpSpPr>
          <a:xfrm>
            <a:off x="44973" y="554459"/>
            <a:ext cx="12105503" cy="5997663"/>
            <a:chOff x="162398" y="1274313"/>
            <a:chExt cx="9296400" cy="848867"/>
          </a:xfrm>
        </p:grpSpPr>
        <p:sp>
          <p:nvSpPr>
            <p:cNvPr id="869" name="Google Shape;869;p33"/>
            <p:cNvSpPr/>
            <p:nvPr/>
          </p:nvSpPr>
          <p:spPr>
            <a:xfrm>
              <a:off x="162398" y="1276930"/>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870" name="Google Shape;870;p33"/>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sp>
        <p:nvSpPr>
          <p:cNvPr id="871" name="Google Shape;871;p33"/>
          <p:cNvSpPr/>
          <p:nvPr/>
        </p:nvSpPr>
        <p:spPr>
          <a:xfrm>
            <a:off x="200025" y="3416300"/>
            <a:ext cx="8685213" cy="960438"/>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Clr>
                <a:schemeClr val="dk1"/>
              </a:buClr>
              <a:buSzPts val="1800"/>
              <a:buFont typeface="Arial"/>
              <a:buNone/>
            </a:pPr>
            <a:endParaRPr sz="1800">
              <a:solidFill>
                <a:schemeClr val="dk1"/>
              </a:solidFill>
              <a:latin typeface="Times"/>
              <a:ea typeface="Times"/>
              <a:cs typeface="Times"/>
              <a:sym typeface="Times"/>
            </a:endParaRPr>
          </a:p>
          <a:p>
            <a:pPr marL="0" marR="0" lvl="0" indent="0" algn="l" rtl="0">
              <a:lnSpc>
                <a:spcPct val="95000"/>
              </a:lnSpc>
              <a:spcBef>
                <a:spcPts val="0"/>
              </a:spcBef>
              <a:spcAft>
                <a:spcPts val="0"/>
              </a:spcAft>
              <a:buClr>
                <a:schemeClr val="dk1"/>
              </a:buClr>
              <a:buSzPts val="1800"/>
              <a:buFont typeface="Arial"/>
              <a:buNone/>
            </a:pPr>
            <a:endParaRPr sz="1800">
              <a:solidFill>
                <a:schemeClr val="dk1"/>
              </a:solidFill>
              <a:latin typeface="Times"/>
              <a:ea typeface="Times"/>
              <a:cs typeface="Times"/>
              <a:sym typeface="Times"/>
            </a:endParaRPr>
          </a:p>
          <a:p>
            <a:pPr marL="0" marR="0" lvl="0" indent="0" algn="l" rtl="0">
              <a:lnSpc>
                <a:spcPct val="95000"/>
              </a:lnSpc>
              <a:spcBef>
                <a:spcPts val="0"/>
              </a:spcBef>
              <a:spcAft>
                <a:spcPts val="0"/>
              </a:spcAft>
              <a:buClr>
                <a:schemeClr val="dk1"/>
              </a:buClr>
              <a:buSzPts val="2400"/>
              <a:buFont typeface="Arial"/>
              <a:buNone/>
            </a:pPr>
            <a:endParaRPr sz="2400">
              <a:solidFill>
                <a:schemeClr val="dk1"/>
              </a:solidFill>
              <a:latin typeface="Times"/>
              <a:ea typeface="Times"/>
              <a:cs typeface="Times"/>
              <a:sym typeface="Times"/>
            </a:endParaRPr>
          </a:p>
        </p:txBody>
      </p:sp>
      <p:sp>
        <p:nvSpPr>
          <p:cNvPr id="872" name="Google Shape;872;p33"/>
          <p:cNvSpPr/>
          <p:nvPr/>
        </p:nvSpPr>
        <p:spPr>
          <a:xfrm>
            <a:off x="835025" y="3248025"/>
            <a:ext cx="18415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73" name="Google Shape;873;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a:solidFill>
                  <a:srgbClr val="898989"/>
                </a:solidFill>
                <a:latin typeface="Calibri"/>
                <a:ea typeface="Calibri"/>
                <a:cs typeface="Calibri"/>
                <a:sym typeface="Calibri"/>
              </a:rPr>
              <a:t>40</a:t>
            </a:fld>
            <a:endParaRPr sz="1200">
              <a:solidFill>
                <a:srgbClr val="898989"/>
              </a:solidFill>
              <a:latin typeface="Calibri"/>
              <a:ea typeface="Calibri"/>
              <a:cs typeface="Calibri"/>
              <a:sym typeface="Calibri"/>
            </a:endParaRPr>
          </a:p>
        </p:txBody>
      </p:sp>
      <p:sp>
        <p:nvSpPr>
          <p:cNvPr id="874" name="Google Shape;874;p33"/>
          <p:cNvSpPr/>
          <p:nvPr/>
        </p:nvSpPr>
        <p:spPr>
          <a:xfrm>
            <a:off x="163513" y="478632"/>
            <a:ext cx="8610600" cy="612775"/>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1800">
                <a:solidFill>
                  <a:schemeClr val="dk1"/>
                </a:solidFill>
                <a:latin typeface="Times"/>
                <a:ea typeface="Times"/>
                <a:cs typeface="Times"/>
                <a:sym typeface="Times"/>
              </a:rPr>
              <a:t>Algorithm: </a:t>
            </a:r>
            <a:r>
              <a:rPr lang="en-US" sz="1800" i="1">
                <a:solidFill>
                  <a:schemeClr val="dk1"/>
                </a:solidFill>
                <a:latin typeface="Times"/>
                <a:ea typeface="Times"/>
                <a:cs typeface="Times"/>
                <a:sym typeface="Times"/>
              </a:rPr>
              <a:t>Transform a Regular Expression into a Finite Automaton</a:t>
            </a:r>
            <a:endParaRPr sz="1800">
              <a:solidFill>
                <a:schemeClr val="dk1"/>
              </a:solidFill>
              <a:latin typeface="Times"/>
              <a:ea typeface="Times"/>
              <a:cs typeface="Times"/>
              <a:sym typeface="Times"/>
            </a:endParaRPr>
          </a:p>
          <a:p>
            <a:pPr marL="0" marR="0" lvl="0" indent="0" algn="l" rtl="0">
              <a:lnSpc>
                <a:spcPct val="95000"/>
              </a:lnSpc>
              <a:spcBef>
                <a:spcPts val="0"/>
              </a:spcBef>
              <a:spcAft>
                <a:spcPts val="0"/>
              </a:spcAft>
              <a:buNone/>
            </a:pPr>
            <a:r>
              <a:rPr lang="en-US" sz="1800">
                <a:solidFill>
                  <a:schemeClr val="dk1"/>
                </a:solidFill>
                <a:latin typeface="Times"/>
                <a:ea typeface="Times"/>
                <a:cs typeface="Times"/>
                <a:sym typeface="Times"/>
              </a:rPr>
              <a:t>Start by placing the regular expression on the edge between a start and final state:</a:t>
            </a:r>
            <a:endParaRPr/>
          </a:p>
        </p:txBody>
      </p:sp>
      <p:grpSp>
        <p:nvGrpSpPr>
          <p:cNvPr id="875" name="Google Shape;875;p33"/>
          <p:cNvGrpSpPr/>
          <p:nvPr/>
        </p:nvGrpSpPr>
        <p:grpSpPr>
          <a:xfrm>
            <a:off x="1019175" y="947738"/>
            <a:ext cx="4718050" cy="590550"/>
            <a:chOff x="434" y="1141"/>
            <a:chExt cx="2972" cy="372"/>
          </a:xfrm>
        </p:grpSpPr>
        <p:grpSp>
          <p:nvGrpSpPr>
            <p:cNvPr id="876" name="Google Shape;876;p33"/>
            <p:cNvGrpSpPr/>
            <p:nvPr/>
          </p:nvGrpSpPr>
          <p:grpSpPr>
            <a:xfrm>
              <a:off x="3102" y="1205"/>
              <a:ext cx="304" cy="308"/>
              <a:chOff x="1680" y="2016"/>
              <a:chExt cx="304" cy="308"/>
            </a:xfrm>
          </p:grpSpPr>
          <p:sp>
            <p:nvSpPr>
              <p:cNvPr id="877" name="Google Shape;877;p33"/>
              <p:cNvSpPr/>
              <p:nvPr/>
            </p:nvSpPr>
            <p:spPr>
              <a:xfrm>
                <a:off x="1712" y="2050"/>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78" name="Google Shape;878;p33"/>
              <p:cNvSpPr/>
              <p:nvPr/>
            </p:nvSpPr>
            <p:spPr>
              <a:xfrm>
                <a:off x="1680" y="2016"/>
                <a:ext cx="304" cy="308"/>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879" name="Google Shape;879;p33"/>
            <p:cNvSpPr txBox="1"/>
            <p:nvPr/>
          </p:nvSpPr>
          <p:spPr>
            <a:xfrm>
              <a:off x="1790" y="1141"/>
              <a:ext cx="1242"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Regular expression</a:t>
              </a:r>
              <a:endParaRPr/>
            </a:p>
          </p:txBody>
        </p:sp>
        <p:cxnSp>
          <p:nvCxnSpPr>
            <p:cNvPr id="880" name="Google Shape;880;p33"/>
            <p:cNvCxnSpPr/>
            <p:nvPr/>
          </p:nvCxnSpPr>
          <p:spPr>
            <a:xfrm>
              <a:off x="1718" y="1361"/>
              <a:ext cx="1384" cy="0"/>
            </a:xfrm>
            <a:prstGeom prst="straightConnector1">
              <a:avLst/>
            </a:prstGeom>
            <a:noFill/>
            <a:ln w="9525" cap="flat" cmpd="sng">
              <a:solidFill>
                <a:schemeClr val="dk1"/>
              </a:solidFill>
              <a:prstDash val="solid"/>
              <a:round/>
              <a:headEnd type="none" w="med" len="med"/>
              <a:tailEnd type="triangle" w="med" len="med"/>
            </a:ln>
          </p:spPr>
        </p:cxnSp>
        <p:grpSp>
          <p:nvGrpSpPr>
            <p:cNvPr id="881" name="Google Shape;881;p33"/>
            <p:cNvGrpSpPr/>
            <p:nvPr/>
          </p:nvGrpSpPr>
          <p:grpSpPr>
            <a:xfrm>
              <a:off x="434" y="1240"/>
              <a:ext cx="1286" cy="240"/>
              <a:chOff x="130" y="2871"/>
              <a:chExt cx="1286" cy="240"/>
            </a:xfrm>
          </p:grpSpPr>
          <p:sp>
            <p:nvSpPr>
              <p:cNvPr id="882" name="Google Shape;882;p33"/>
              <p:cNvSpPr/>
              <p:nvPr/>
            </p:nvSpPr>
            <p:spPr>
              <a:xfrm>
                <a:off x="1176" y="2871"/>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83" name="Google Shape;883;p33"/>
              <p:cNvSpPr txBox="1"/>
              <p:nvPr/>
            </p:nvSpPr>
            <p:spPr>
              <a:xfrm>
                <a:off x="130" y="2874"/>
                <a:ext cx="734"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Start</a:t>
                </a:r>
                <a:endParaRPr/>
              </a:p>
            </p:txBody>
          </p:sp>
          <p:cxnSp>
            <p:nvCxnSpPr>
              <p:cNvPr id="884" name="Google Shape;884;p33"/>
              <p:cNvCxnSpPr/>
              <p:nvPr/>
            </p:nvCxnSpPr>
            <p:spPr>
              <a:xfrm>
                <a:off x="856" y="2992"/>
                <a:ext cx="320" cy="0"/>
              </a:xfrm>
              <a:prstGeom prst="straightConnector1">
                <a:avLst/>
              </a:prstGeom>
              <a:noFill/>
              <a:ln w="9525" cap="flat" cmpd="sng">
                <a:solidFill>
                  <a:schemeClr val="dk1"/>
                </a:solidFill>
                <a:prstDash val="solid"/>
                <a:round/>
                <a:headEnd type="none" w="med" len="med"/>
                <a:tailEnd type="triangle" w="med" len="med"/>
              </a:ln>
            </p:spPr>
          </p:cxnSp>
        </p:grpSp>
      </p:grpSp>
      <p:sp>
        <p:nvSpPr>
          <p:cNvPr id="885" name="Google Shape;885;p33"/>
          <p:cNvSpPr/>
          <p:nvPr/>
        </p:nvSpPr>
        <p:spPr>
          <a:xfrm>
            <a:off x="200025" y="1639888"/>
            <a:ext cx="8678863"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Apply the following rules to obtain a finite automaton after erasing any ∅-edges.</a:t>
            </a:r>
            <a:endParaRPr/>
          </a:p>
        </p:txBody>
      </p:sp>
      <p:grpSp>
        <p:nvGrpSpPr>
          <p:cNvPr id="886" name="Google Shape;886;p33"/>
          <p:cNvGrpSpPr/>
          <p:nvPr/>
        </p:nvGrpSpPr>
        <p:grpSpPr>
          <a:xfrm>
            <a:off x="1216025" y="2005013"/>
            <a:ext cx="5924550" cy="917575"/>
            <a:chOff x="766" y="1263"/>
            <a:chExt cx="3732" cy="578"/>
          </a:xfrm>
        </p:grpSpPr>
        <p:grpSp>
          <p:nvGrpSpPr>
            <p:cNvPr id="887" name="Google Shape;887;p33"/>
            <p:cNvGrpSpPr/>
            <p:nvPr/>
          </p:nvGrpSpPr>
          <p:grpSpPr>
            <a:xfrm>
              <a:off x="766" y="1367"/>
              <a:ext cx="1226" cy="328"/>
              <a:chOff x="876" y="1703"/>
              <a:chExt cx="1226" cy="328"/>
            </a:xfrm>
          </p:grpSpPr>
          <p:sp>
            <p:nvSpPr>
              <p:cNvPr id="888" name="Google Shape;888;p33"/>
              <p:cNvSpPr/>
              <p:nvPr/>
            </p:nvSpPr>
            <p:spPr>
              <a:xfrm>
                <a:off x="1862" y="1791"/>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89" name="Google Shape;889;p33"/>
              <p:cNvSpPr txBox="1"/>
              <p:nvPr/>
            </p:nvSpPr>
            <p:spPr>
              <a:xfrm>
                <a:off x="1262" y="1703"/>
                <a:ext cx="62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dirty="0">
                    <a:solidFill>
                      <a:schemeClr val="dk1"/>
                    </a:solidFill>
                    <a:latin typeface="Arial"/>
                    <a:ea typeface="Arial"/>
                    <a:cs typeface="Arial"/>
                    <a:sym typeface="Arial"/>
                  </a:rPr>
                  <a:t>R</a:t>
                </a:r>
                <a:r>
                  <a:rPr lang="en-US" sz="1800" dirty="0">
                    <a:solidFill>
                      <a:schemeClr val="dk1"/>
                    </a:solidFill>
                    <a:latin typeface="Arial"/>
                    <a:ea typeface="Arial"/>
                    <a:cs typeface="Arial"/>
                    <a:sym typeface="Arial"/>
                  </a:rPr>
                  <a:t> + </a:t>
                </a:r>
                <a:r>
                  <a:rPr lang="en-US" sz="1800" i="1" dirty="0">
                    <a:solidFill>
                      <a:schemeClr val="dk1"/>
                    </a:solidFill>
                    <a:latin typeface="Arial"/>
                    <a:ea typeface="Arial"/>
                    <a:cs typeface="Arial"/>
                    <a:sym typeface="Arial"/>
                  </a:rPr>
                  <a:t>S</a:t>
                </a:r>
                <a:endParaRPr sz="1800" dirty="0">
                  <a:solidFill>
                    <a:schemeClr val="dk1"/>
                  </a:solidFill>
                  <a:latin typeface="Arial"/>
                  <a:ea typeface="Arial"/>
                  <a:cs typeface="Arial"/>
                  <a:sym typeface="Arial"/>
                </a:endParaRPr>
              </a:p>
            </p:txBody>
          </p:sp>
          <p:cxnSp>
            <p:nvCxnSpPr>
              <p:cNvPr id="890" name="Google Shape;890;p33"/>
              <p:cNvCxnSpPr/>
              <p:nvPr/>
            </p:nvCxnSpPr>
            <p:spPr>
              <a:xfrm>
                <a:off x="1118" y="1913"/>
                <a:ext cx="740" cy="2"/>
              </a:xfrm>
              <a:prstGeom prst="straightConnector1">
                <a:avLst/>
              </a:prstGeom>
              <a:noFill/>
              <a:ln w="9525" cap="flat" cmpd="sng">
                <a:solidFill>
                  <a:schemeClr val="dk1"/>
                </a:solidFill>
                <a:prstDash val="solid"/>
                <a:round/>
                <a:headEnd type="none" w="med" len="med"/>
                <a:tailEnd type="triangle" w="med" len="med"/>
              </a:ln>
            </p:spPr>
          </p:cxnSp>
          <p:sp>
            <p:nvSpPr>
              <p:cNvPr id="891" name="Google Shape;891;p33"/>
              <p:cNvSpPr/>
              <p:nvPr/>
            </p:nvSpPr>
            <p:spPr>
              <a:xfrm>
                <a:off x="876" y="1788"/>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92" name="Google Shape;892;p33"/>
              <p:cNvSpPr txBox="1"/>
              <p:nvPr/>
            </p:nvSpPr>
            <p:spPr>
              <a:xfrm>
                <a:off x="918" y="1789"/>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i</a:t>
                </a:r>
                <a:endParaRPr sz="1800">
                  <a:solidFill>
                    <a:schemeClr val="dk1"/>
                  </a:solidFill>
                  <a:latin typeface="Arial"/>
                  <a:ea typeface="Arial"/>
                  <a:cs typeface="Arial"/>
                  <a:sym typeface="Arial"/>
                </a:endParaRPr>
              </a:p>
            </p:txBody>
          </p:sp>
          <p:sp>
            <p:nvSpPr>
              <p:cNvPr id="893" name="Google Shape;893;p33"/>
              <p:cNvSpPr txBox="1"/>
              <p:nvPr/>
            </p:nvSpPr>
            <p:spPr>
              <a:xfrm>
                <a:off x="1902" y="1793"/>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j</a:t>
                </a:r>
                <a:endParaRPr sz="1800">
                  <a:solidFill>
                    <a:schemeClr val="dk1"/>
                  </a:solidFill>
                  <a:latin typeface="Arial"/>
                  <a:ea typeface="Arial"/>
                  <a:cs typeface="Arial"/>
                  <a:sym typeface="Arial"/>
                </a:endParaRPr>
              </a:p>
            </p:txBody>
          </p:sp>
        </p:grpSp>
        <p:grpSp>
          <p:nvGrpSpPr>
            <p:cNvPr id="894" name="Google Shape;894;p33"/>
            <p:cNvGrpSpPr/>
            <p:nvPr/>
          </p:nvGrpSpPr>
          <p:grpSpPr>
            <a:xfrm>
              <a:off x="3272" y="1263"/>
              <a:ext cx="1226" cy="578"/>
              <a:chOff x="3160" y="1623"/>
              <a:chExt cx="1226" cy="578"/>
            </a:xfrm>
          </p:grpSpPr>
          <p:sp>
            <p:nvSpPr>
              <p:cNvPr id="895" name="Google Shape;895;p33"/>
              <p:cNvSpPr/>
              <p:nvPr/>
            </p:nvSpPr>
            <p:spPr>
              <a:xfrm>
                <a:off x="3380" y="1817"/>
                <a:ext cx="789" cy="384"/>
              </a:xfrm>
              <a:custGeom>
                <a:avLst/>
                <a:gdLst/>
                <a:ahLst/>
                <a:cxnLst/>
                <a:rect l="l" t="t" r="r" b="b"/>
                <a:pathLst>
                  <a:path w="24887" h="21600" fill="none" extrusionOk="0">
                    <a:moveTo>
                      <a:pt x="-1" y="4089"/>
                    </a:moveTo>
                    <a:cubicBezTo>
                      <a:pt x="3680" y="1431"/>
                      <a:pt x="8106" y="0"/>
                      <a:pt x="12647" y="0"/>
                    </a:cubicBezTo>
                    <a:cubicBezTo>
                      <a:pt x="17017" y="0"/>
                      <a:pt x="21285" y="1326"/>
                      <a:pt x="24887" y="3802"/>
                    </a:cubicBezTo>
                  </a:path>
                  <a:path w="24887" h="21600" extrusionOk="0">
                    <a:moveTo>
                      <a:pt x="-1" y="4089"/>
                    </a:moveTo>
                    <a:cubicBezTo>
                      <a:pt x="3680" y="1431"/>
                      <a:pt x="8106" y="0"/>
                      <a:pt x="12647" y="0"/>
                    </a:cubicBezTo>
                    <a:cubicBezTo>
                      <a:pt x="17017" y="0"/>
                      <a:pt x="21285" y="1326"/>
                      <a:pt x="24887" y="3802"/>
                    </a:cubicBezTo>
                    <a:lnTo>
                      <a:pt x="12647" y="21600"/>
                    </a:lnTo>
                    <a:lnTo>
                      <a:pt x="-1" y="4089"/>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6" name="Google Shape;896;p33"/>
              <p:cNvSpPr/>
              <p:nvPr/>
            </p:nvSpPr>
            <p:spPr>
              <a:xfrm>
                <a:off x="4146" y="1839"/>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97" name="Google Shape;897;p33"/>
              <p:cNvSpPr txBox="1"/>
              <p:nvPr/>
            </p:nvSpPr>
            <p:spPr>
              <a:xfrm>
                <a:off x="3684" y="1623"/>
                <a:ext cx="19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R</a:t>
                </a:r>
                <a:endParaRPr sz="1800">
                  <a:solidFill>
                    <a:schemeClr val="dk1"/>
                  </a:solidFill>
                  <a:latin typeface="Arial"/>
                  <a:ea typeface="Arial"/>
                  <a:cs typeface="Arial"/>
                  <a:sym typeface="Arial"/>
                </a:endParaRPr>
              </a:p>
            </p:txBody>
          </p:sp>
          <p:sp>
            <p:nvSpPr>
              <p:cNvPr id="898" name="Google Shape;898;p33"/>
              <p:cNvSpPr/>
              <p:nvPr/>
            </p:nvSpPr>
            <p:spPr>
              <a:xfrm>
                <a:off x="3160" y="1836"/>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99" name="Google Shape;899;p33"/>
              <p:cNvSpPr txBox="1"/>
              <p:nvPr/>
            </p:nvSpPr>
            <p:spPr>
              <a:xfrm>
                <a:off x="3202" y="1837"/>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i</a:t>
                </a:r>
                <a:endParaRPr sz="1800">
                  <a:solidFill>
                    <a:schemeClr val="dk1"/>
                  </a:solidFill>
                  <a:latin typeface="Arial"/>
                  <a:ea typeface="Arial"/>
                  <a:cs typeface="Arial"/>
                  <a:sym typeface="Arial"/>
                </a:endParaRPr>
              </a:p>
            </p:txBody>
          </p:sp>
          <p:sp>
            <p:nvSpPr>
              <p:cNvPr id="900" name="Google Shape;900;p33"/>
              <p:cNvSpPr txBox="1"/>
              <p:nvPr/>
            </p:nvSpPr>
            <p:spPr>
              <a:xfrm>
                <a:off x="4186" y="1841"/>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j</a:t>
                </a:r>
                <a:endParaRPr sz="1800">
                  <a:solidFill>
                    <a:schemeClr val="dk1"/>
                  </a:solidFill>
                  <a:latin typeface="Arial"/>
                  <a:ea typeface="Arial"/>
                  <a:cs typeface="Arial"/>
                  <a:sym typeface="Arial"/>
                </a:endParaRPr>
              </a:p>
            </p:txBody>
          </p:sp>
          <p:sp>
            <p:nvSpPr>
              <p:cNvPr id="901" name="Google Shape;901;p33"/>
              <p:cNvSpPr/>
              <p:nvPr/>
            </p:nvSpPr>
            <p:spPr>
              <a:xfrm rot="10800000" flipH="1">
                <a:off x="3384" y="1708"/>
                <a:ext cx="782" cy="384"/>
              </a:xfrm>
              <a:custGeom>
                <a:avLst/>
                <a:gdLst/>
                <a:ahLst/>
                <a:cxnLst/>
                <a:rect l="l" t="t" r="r" b="b"/>
                <a:pathLst>
                  <a:path w="24672" h="21600" fill="none" extrusionOk="0">
                    <a:moveTo>
                      <a:pt x="-1" y="4089"/>
                    </a:moveTo>
                    <a:cubicBezTo>
                      <a:pt x="3680" y="1431"/>
                      <a:pt x="8106" y="0"/>
                      <a:pt x="12647" y="0"/>
                    </a:cubicBezTo>
                    <a:cubicBezTo>
                      <a:pt x="16929" y="0"/>
                      <a:pt x="21115" y="1272"/>
                      <a:pt x="24672" y="3657"/>
                    </a:cubicBezTo>
                  </a:path>
                  <a:path w="24672" h="21600" extrusionOk="0">
                    <a:moveTo>
                      <a:pt x="-1" y="4089"/>
                    </a:moveTo>
                    <a:cubicBezTo>
                      <a:pt x="3680" y="1431"/>
                      <a:pt x="8106" y="0"/>
                      <a:pt x="12647" y="0"/>
                    </a:cubicBezTo>
                    <a:cubicBezTo>
                      <a:pt x="16929" y="0"/>
                      <a:pt x="21115" y="1272"/>
                      <a:pt x="24672" y="3657"/>
                    </a:cubicBezTo>
                    <a:lnTo>
                      <a:pt x="12647" y="21600"/>
                    </a:lnTo>
                    <a:lnTo>
                      <a:pt x="-1" y="4089"/>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2" name="Google Shape;902;p33"/>
              <p:cNvSpPr txBox="1"/>
              <p:nvPr/>
            </p:nvSpPr>
            <p:spPr>
              <a:xfrm>
                <a:off x="3686" y="1897"/>
                <a:ext cx="19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S</a:t>
                </a:r>
                <a:endParaRPr sz="1800">
                  <a:solidFill>
                    <a:schemeClr val="dk1"/>
                  </a:solidFill>
                  <a:latin typeface="Arial"/>
                  <a:ea typeface="Arial"/>
                  <a:cs typeface="Arial"/>
                  <a:sym typeface="Arial"/>
                </a:endParaRPr>
              </a:p>
            </p:txBody>
          </p:sp>
        </p:grpSp>
        <p:sp>
          <p:nvSpPr>
            <p:cNvPr id="903" name="Google Shape;903;p33"/>
            <p:cNvSpPr/>
            <p:nvPr/>
          </p:nvSpPr>
          <p:spPr>
            <a:xfrm>
              <a:off x="2198" y="1465"/>
              <a:ext cx="8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transforms to</a:t>
              </a:r>
              <a:endParaRPr/>
            </a:p>
          </p:txBody>
        </p:sp>
      </p:grpSp>
      <p:grpSp>
        <p:nvGrpSpPr>
          <p:cNvPr id="904" name="Google Shape;904;p33"/>
          <p:cNvGrpSpPr/>
          <p:nvPr/>
        </p:nvGrpSpPr>
        <p:grpSpPr>
          <a:xfrm>
            <a:off x="1216025" y="2960688"/>
            <a:ext cx="6832600" cy="573087"/>
            <a:chOff x="766" y="1865"/>
            <a:chExt cx="4304" cy="361"/>
          </a:xfrm>
        </p:grpSpPr>
        <p:grpSp>
          <p:nvGrpSpPr>
            <p:cNvPr id="905" name="Google Shape;905;p33"/>
            <p:cNvGrpSpPr/>
            <p:nvPr/>
          </p:nvGrpSpPr>
          <p:grpSpPr>
            <a:xfrm>
              <a:off x="766" y="1865"/>
              <a:ext cx="1226" cy="328"/>
              <a:chOff x="872" y="2233"/>
              <a:chExt cx="1226" cy="328"/>
            </a:xfrm>
          </p:grpSpPr>
          <p:sp>
            <p:nvSpPr>
              <p:cNvPr id="906" name="Google Shape;906;p33"/>
              <p:cNvSpPr/>
              <p:nvPr/>
            </p:nvSpPr>
            <p:spPr>
              <a:xfrm>
                <a:off x="1858" y="2321"/>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07" name="Google Shape;907;p33"/>
              <p:cNvSpPr txBox="1"/>
              <p:nvPr/>
            </p:nvSpPr>
            <p:spPr>
              <a:xfrm>
                <a:off x="1328" y="2233"/>
                <a:ext cx="434"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dirty="0">
                    <a:solidFill>
                      <a:schemeClr val="dk1"/>
                    </a:solidFill>
                    <a:latin typeface="Arial"/>
                    <a:ea typeface="Arial"/>
                    <a:cs typeface="Arial"/>
                    <a:sym typeface="Arial"/>
                  </a:rPr>
                  <a:t>RS</a:t>
                </a:r>
                <a:endParaRPr sz="1800" dirty="0">
                  <a:solidFill>
                    <a:schemeClr val="dk1"/>
                  </a:solidFill>
                  <a:latin typeface="Arial"/>
                  <a:ea typeface="Arial"/>
                  <a:cs typeface="Arial"/>
                  <a:sym typeface="Arial"/>
                </a:endParaRPr>
              </a:p>
            </p:txBody>
          </p:sp>
          <p:cxnSp>
            <p:nvCxnSpPr>
              <p:cNvPr id="908" name="Google Shape;908;p33"/>
              <p:cNvCxnSpPr/>
              <p:nvPr/>
            </p:nvCxnSpPr>
            <p:spPr>
              <a:xfrm>
                <a:off x="1114" y="2443"/>
                <a:ext cx="740" cy="2"/>
              </a:xfrm>
              <a:prstGeom prst="straightConnector1">
                <a:avLst/>
              </a:prstGeom>
              <a:noFill/>
              <a:ln w="9525" cap="flat" cmpd="sng">
                <a:solidFill>
                  <a:schemeClr val="dk1"/>
                </a:solidFill>
                <a:prstDash val="solid"/>
                <a:round/>
                <a:headEnd type="none" w="med" len="med"/>
                <a:tailEnd type="triangle" w="med" len="med"/>
              </a:ln>
            </p:spPr>
          </p:cxnSp>
          <p:sp>
            <p:nvSpPr>
              <p:cNvPr id="909" name="Google Shape;909;p33"/>
              <p:cNvSpPr/>
              <p:nvPr/>
            </p:nvSpPr>
            <p:spPr>
              <a:xfrm>
                <a:off x="872" y="2318"/>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10" name="Google Shape;910;p33"/>
              <p:cNvSpPr txBox="1"/>
              <p:nvPr/>
            </p:nvSpPr>
            <p:spPr>
              <a:xfrm>
                <a:off x="914" y="2319"/>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i</a:t>
                </a:r>
                <a:endParaRPr sz="1800">
                  <a:solidFill>
                    <a:schemeClr val="dk1"/>
                  </a:solidFill>
                  <a:latin typeface="Arial"/>
                  <a:ea typeface="Arial"/>
                  <a:cs typeface="Arial"/>
                  <a:sym typeface="Arial"/>
                </a:endParaRPr>
              </a:p>
            </p:txBody>
          </p:sp>
          <p:sp>
            <p:nvSpPr>
              <p:cNvPr id="911" name="Google Shape;911;p33"/>
              <p:cNvSpPr txBox="1"/>
              <p:nvPr/>
            </p:nvSpPr>
            <p:spPr>
              <a:xfrm>
                <a:off x="1898" y="2323"/>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j</a:t>
                </a:r>
                <a:endParaRPr sz="1800">
                  <a:solidFill>
                    <a:schemeClr val="dk1"/>
                  </a:solidFill>
                  <a:latin typeface="Arial"/>
                  <a:ea typeface="Arial"/>
                  <a:cs typeface="Arial"/>
                  <a:sym typeface="Arial"/>
                </a:endParaRPr>
              </a:p>
            </p:txBody>
          </p:sp>
        </p:grpSp>
        <p:grpSp>
          <p:nvGrpSpPr>
            <p:cNvPr id="912" name="Google Shape;912;p33"/>
            <p:cNvGrpSpPr/>
            <p:nvPr/>
          </p:nvGrpSpPr>
          <p:grpSpPr>
            <a:xfrm>
              <a:off x="3272" y="1913"/>
              <a:ext cx="1798" cy="313"/>
              <a:chOff x="2634" y="2265"/>
              <a:chExt cx="1798" cy="313"/>
            </a:xfrm>
          </p:grpSpPr>
          <p:sp>
            <p:nvSpPr>
              <p:cNvPr id="913" name="Google Shape;913;p33"/>
              <p:cNvSpPr/>
              <p:nvPr/>
            </p:nvSpPr>
            <p:spPr>
              <a:xfrm>
                <a:off x="4192" y="2333"/>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14" name="Google Shape;914;p33"/>
              <p:cNvSpPr/>
              <p:nvPr/>
            </p:nvSpPr>
            <p:spPr>
              <a:xfrm>
                <a:off x="2634" y="2334"/>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15" name="Google Shape;915;p33"/>
              <p:cNvSpPr txBox="1"/>
              <p:nvPr/>
            </p:nvSpPr>
            <p:spPr>
              <a:xfrm>
                <a:off x="2676" y="2335"/>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i</a:t>
                </a:r>
                <a:endParaRPr sz="1800">
                  <a:solidFill>
                    <a:schemeClr val="dk1"/>
                  </a:solidFill>
                  <a:latin typeface="Arial"/>
                  <a:ea typeface="Arial"/>
                  <a:cs typeface="Arial"/>
                  <a:sym typeface="Arial"/>
                </a:endParaRPr>
              </a:p>
            </p:txBody>
          </p:sp>
          <p:sp>
            <p:nvSpPr>
              <p:cNvPr id="916" name="Google Shape;916;p33"/>
              <p:cNvSpPr txBox="1"/>
              <p:nvPr/>
            </p:nvSpPr>
            <p:spPr>
              <a:xfrm>
                <a:off x="4232" y="2335"/>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j</a:t>
                </a:r>
                <a:endParaRPr sz="1800">
                  <a:solidFill>
                    <a:schemeClr val="dk1"/>
                  </a:solidFill>
                  <a:latin typeface="Arial"/>
                  <a:ea typeface="Arial"/>
                  <a:cs typeface="Arial"/>
                  <a:sym typeface="Arial"/>
                </a:endParaRPr>
              </a:p>
            </p:txBody>
          </p:sp>
          <p:cxnSp>
            <p:nvCxnSpPr>
              <p:cNvPr id="917" name="Google Shape;917;p33"/>
              <p:cNvCxnSpPr/>
              <p:nvPr/>
            </p:nvCxnSpPr>
            <p:spPr>
              <a:xfrm>
                <a:off x="3656" y="2455"/>
                <a:ext cx="540" cy="2"/>
              </a:xfrm>
              <a:prstGeom prst="straightConnector1">
                <a:avLst/>
              </a:prstGeom>
              <a:noFill/>
              <a:ln w="9525" cap="flat" cmpd="sng">
                <a:solidFill>
                  <a:schemeClr val="dk1"/>
                </a:solidFill>
                <a:prstDash val="solid"/>
                <a:round/>
                <a:headEnd type="none" w="med" len="med"/>
                <a:tailEnd type="triangle" w="med" len="med"/>
              </a:ln>
            </p:spPr>
          </p:cxnSp>
          <p:sp>
            <p:nvSpPr>
              <p:cNvPr id="918" name="Google Shape;918;p33"/>
              <p:cNvSpPr/>
              <p:nvPr/>
            </p:nvSpPr>
            <p:spPr>
              <a:xfrm>
                <a:off x="3416" y="2338"/>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19" name="Google Shape;919;p33"/>
              <p:cNvSpPr txBox="1"/>
              <p:nvPr/>
            </p:nvSpPr>
            <p:spPr>
              <a:xfrm>
                <a:off x="2992" y="2265"/>
                <a:ext cx="19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R</a:t>
                </a:r>
                <a:endParaRPr sz="1800">
                  <a:solidFill>
                    <a:schemeClr val="dk1"/>
                  </a:solidFill>
                  <a:latin typeface="Arial"/>
                  <a:ea typeface="Arial"/>
                  <a:cs typeface="Arial"/>
                  <a:sym typeface="Arial"/>
                </a:endParaRPr>
              </a:p>
            </p:txBody>
          </p:sp>
          <p:sp>
            <p:nvSpPr>
              <p:cNvPr id="920" name="Google Shape;920;p33"/>
              <p:cNvSpPr txBox="1"/>
              <p:nvPr/>
            </p:nvSpPr>
            <p:spPr>
              <a:xfrm>
                <a:off x="3810" y="2269"/>
                <a:ext cx="19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S</a:t>
                </a:r>
                <a:endParaRPr sz="1800">
                  <a:solidFill>
                    <a:schemeClr val="dk1"/>
                  </a:solidFill>
                  <a:latin typeface="Arial"/>
                  <a:ea typeface="Arial"/>
                  <a:cs typeface="Arial"/>
                  <a:sym typeface="Arial"/>
                </a:endParaRPr>
              </a:p>
            </p:txBody>
          </p:sp>
          <p:cxnSp>
            <p:nvCxnSpPr>
              <p:cNvPr id="921" name="Google Shape;921;p33"/>
              <p:cNvCxnSpPr/>
              <p:nvPr/>
            </p:nvCxnSpPr>
            <p:spPr>
              <a:xfrm>
                <a:off x="2874" y="2457"/>
                <a:ext cx="540" cy="2"/>
              </a:xfrm>
              <a:prstGeom prst="straightConnector1">
                <a:avLst/>
              </a:prstGeom>
              <a:noFill/>
              <a:ln w="9525" cap="flat" cmpd="sng">
                <a:solidFill>
                  <a:schemeClr val="dk1"/>
                </a:solidFill>
                <a:prstDash val="solid"/>
                <a:round/>
                <a:headEnd type="none" w="med" len="med"/>
                <a:tailEnd type="triangle" w="med" len="med"/>
              </a:ln>
            </p:spPr>
          </p:cxnSp>
        </p:grpSp>
        <p:sp>
          <p:nvSpPr>
            <p:cNvPr id="922" name="Google Shape;922;p33"/>
            <p:cNvSpPr/>
            <p:nvPr/>
          </p:nvSpPr>
          <p:spPr>
            <a:xfrm>
              <a:off x="2198" y="1977"/>
              <a:ext cx="8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transforms to</a:t>
              </a:r>
              <a:endParaRPr/>
            </a:p>
          </p:txBody>
        </p:sp>
      </p:grpSp>
      <p:grpSp>
        <p:nvGrpSpPr>
          <p:cNvPr id="923" name="Google Shape;923;p33"/>
          <p:cNvGrpSpPr/>
          <p:nvPr/>
        </p:nvGrpSpPr>
        <p:grpSpPr>
          <a:xfrm>
            <a:off x="1216025" y="3633788"/>
            <a:ext cx="6832600" cy="1114425"/>
            <a:chOff x="766" y="2289"/>
            <a:chExt cx="4304" cy="702"/>
          </a:xfrm>
        </p:grpSpPr>
        <p:grpSp>
          <p:nvGrpSpPr>
            <p:cNvPr id="924" name="Google Shape;924;p33"/>
            <p:cNvGrpSpPr/>
            <p:nvPr/>
          </p:nvGrpSpPr>
          <p:grpSpPr>
            <a:xfrm>
              <a:off x="766" y="2453"/>
              <a:ext cx="1226" cy="328"/>
              <a:chOff x="862" y="2797"/>
              <a:chExt cx="1226" cy="328"/>
            </a:xfrm>
          </p:grpSpPr>
          <p:sp>
            <p:nvSpPr>
              <p:cNvPr id="925" name="Google Shape;925;p33"/>
              <p:cNvSpPr/>
              <p:nvPr/>
            </p:nvSpPr>
            <p:spPr>
              <a:xfrm>
                <a:off x="1848" y="2885"/>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26" name="Google Shape;926;p33"/>
              <p:cNvSpPr txBox="1"/>
              <p:nvPr/>
            </p:nvSpPr>
            <p:spPr>
              <a:xfrm>
                <a:off x="1318" y="2797"/>
                <a:ext cx="294"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R</a:t>
                </a:r>
                <a:r>
                  <a:rPr lang="en-US" sz="1800">
                    <a:solidFill>
                      <a:schemeClr val="dk1"/>
                    </a:solidFill>
                    <a:latin typeface="Arial"/>
                    <a:ea typeface="Arial"/>
                    <a:cs typeface="Arial"/>
                    <a:sym typeface="Arial"/>
                  </a:rPr>
                  <a:t>*</a:t>
                </a:r>
                <a:endParaRPr/>
              </a:p>
            </p:txBody>
          </p:sp>
          <p:cxnSp>
            <p:nvCxnSpPr>
              <p:cNvPr id="927" name="Google Shape;927;p33"/>
              <p:cNvCxnSpPr/>
              <p:nvPr/>
            </p:nvCxnSpPr>
            <p:spPr>
              <a:xfrm>
                <a:off x="1104" y="3007"/>
                <a:ext cx="740" cy="2"/>
              </a:xfrm>
              <a:prstGeom prst="straightConnector1">
                <a:avLst/>
              </a:prstGeom>
              <a:noFill/>
              <a:ln w="9525" cap="flat" cmpd="sng">
                <a:solidFill>
                  <a:schemeClr val="dk1"/>
                </a:solidFill>
                <a:prstDash val="solid"/>
                <a:round/>
                <a:headEnd type="none" w="med" len="med"/>
                <a:tailEnd type="triangle" w="med" len="med"/>
              </a:ln>
            </p:spPr>
          </p:cxnSp>
          <p:sp>
            <p:nvSpPr>
              <p:cNvPr id="928" name="Google Shape;928;p33"/>
              <p:cNvSpPr/>
              <p:nvPr/>
            </p:nvSpPr>
            <p:spPr>
              <a:xfrm>
                <a:off x="862" y="2882"/>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29" name="Google Shape;929;p33"/>
              <p:cNvSpPr txBox="1"/>
              <p:nvPr/>
            </p:nvSpPr>
            <p:spPr>
              <a:xfrm>
                <a:off x="904" y="2883"/>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i</a:t>
                </a:r>
                <a:endParaRPr sz="1800">
                  <a:solidFill>
                    <a:schemeClr val="dk1"/>
                  </a:solidFill>
                  <a:latin typeface="Arial"/>
                  <a:ea typeface="Arial"/>
                  <a:cs typeface="Arial"/>
                  <a:sym typeface="Arial"/>
                </a:endParaRPr>
              </a:p>
            </p:txBody>
          </p:sp>
          <p:sp>
            <p:nvSpPr>
              <p:cNvPr id="930" name="Google Shape;930;p33"/>
              <p:cNvSpPr txBox="1"/>
              <p:nvPr/>
            </p:nvSpPr>
            <p:spPr>
              <a:xfrm>
                <a:off x="1888" y="2887"/>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j</a:t>
                </a:r>
                <a:endParaRPr sz="1800">
                  <a:solidFill>
                    <a:schemeClr val="dk1"/>
                  </a:solidFill>
                  <a:latin typeface="Arial"/>
                  <a:ea typeface="Arial"/>
                  <a:cs typeface="Arial"/>
                  <a:sym typeface="Arial"/>
                </a:endParaRPr>
              </a:p>
            </p:txBody>
          </p:sp>
        </p:grpSp>
        <p:grpSp>
          <p:nvGrpSpPr>
            <p:cNvPr id="931" name="Google Shape;931;p33"/>
            <p:cNvGrpSpPr/>
            <p:nvPr/>
          </p:nvGrpSpPr>
          <p:grpSpPr>
            <a:xfrm>
              <a:off x="3272" y="2289"/>
              <a:ext cx="1798" cy="702"/>
              <a:chOff x="2624" y="2689"/>
              <a:chExt cx="1798" cy="702"/>
            </a:xfrm>
          </p:grpSpPr>
          <p:sp>
            <p:nvSpPr>
              <p:cNvPr id="932" name="Google Shape;932;p33"/>
              <p:cNvSpPr/>
              <p:nvPr/>
            </p:nvSpPr>
            <p:spPr>
              <a:xfrm>
                <a:off x="4182" y="2965"/>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33" name="Google Shape;933;p33"/>
              <p:cNvSpPr/>
              <p:nvPr/>
            </p:nvSpPr>
            <p:spPr>
              <a:xfrm>
                <a:off x="2624" y="2966"/>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34" name="Google Shape;934;p33"/>
              <p:cNvSpPr txBox="1"/>
              <p:nvPr/>
            </p:nvSpPr>
            <p:spPr>
              <a:xfrm>
                <a:off x="2666" y="2967"/>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i</a:t>
                </a:r>
                <a:endParaRPr sz="1800">
                  <a:solidFill>
                    <a:schemeClr val="dk1"/>
                  </a:solidFill>
                  <a:latin typeface="Arial"/>
                  <a:ea typeface="Arial"/>
                  <a:cs typeface="Arial"/>
                  <a:sym typeface="Arial"/>
                </a:endParaRPr>
              </a:p>
            </p:txBody>
          </p:sp>
          <p:sp>
            <p:nvSpPr>
              <p:cNvPr id="935" name="Google Shape;935;p33"/>
              <p:cNvSpPr txBox="1"/>
              <p:nvPr/>
            </p:nvSpPr>
            <p:spPr>
              <a:xfrm>
                <a:off x="4222" y="2967"/>
                <a:ext cx="15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j</a:t>
                </a:r>
                <a:endParaRPr sz="1800">
                  <a:solidFill>
                    <a:schemeClr val="dk1"/>
                  </a:solidFill>
                  <a:latin typeface="Arial"/>
                  <a:ea typeface="Arial"/>
                  <a:cs typeface="Arial"/>
                  <a:sym typeface="Arial"/>
                </a:endParaRPr>
              </a:p>
            </p:txBody>
          </p:sp>
          <p:cxnSp>
            <p:nvCxnSpPr>
              <p:cNvPr id="936" name="Google Shape;936;p33"/>
              <p:cNvCxnSpPr/>
              <p:nvPr/>
            </p:nvCxnSpPr>
            <p:spPr>
              <a:xfrm>
                <a:off x="3646" y="3087"/>
                <a:ext cx="540" cy="2"/>
              </a:xfrm>
              <a:prstGeom prst="straightConnector1">
                <a:avLst/>
              </a:prstGeom>
              <a:noFill/>
              <a:ln w="9525" cap="flat" cmpd="sng">
                <a:solidFill>
                  <a:schemeClr val="dk1"/>
                </a:solidFill>
                <a:prstDash val="solid"/>
                <a:round/>
                <a:headEnd type="none" w="med" len="med"/>
                <a:tailEnd type="triangle" w="med" len="med"/>
              </a:ln>
            </p:spPr>
          </p:cxnSp>
          <p:sp>
            <p:nvSpPr>
              <p:cNvPr id="937" name="Google Shape;937;p33"/>
              <p:cNvSpPr/>
              <p:nvPr/>
            </p:nvSpPr>
            <p:spPr>
              <a:xfrm>
                <a:off x="3406" y="2970"/>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38" name="Google Shape;938;p33"/>
              <p:cNvSpPr txBox="1"/>
              <p:nvPr/>
            </p:nvSpPr>
            <p:spPr>
              <a:xfrm>
                <a:off x="2982" y="2897"/>
                <a:ext cx="198" cy="4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ɛ</a:t>
                </a:r>
                <a:endParaRPr/>
              </a:p>
              <a:p>
                <a:pPr marL="0" marR="0" lvl="0" indent="0" algn="l" rtl="0">
                  <a:spcBef>
                    <a:spcPts val="90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39" name="Google Shape;939;p33"/>
              <p:cNvSpPr txBox="1"/>
              <p:nvPr/>
            </p:nvSpPr>
            <p:spPr>
              <a:xfrm>
                <a:off x="3800" y="2901"/>
                <a:ext cx="19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Noto Sans Symbols"/>
                  <a:ea typeface="Noto Sans Symbols"/>
                  <a:cs typeface="Noto Sans Symbols"/>
                  <a:sym typeface="Noto Sans Symbols"/>
                </a:endParaRPr>
              </a:p>
            </p:txBody>
          </p:sp>
          <p:cxnSp>
            <p:nvCxnSpPr>
              <p:cNvPr id="940" name="Google Shape;940;p33"/>
              <p:cNvCxnSpPr/>
              <p:nvPr/>
            </p:nvCxnSpPr>
            <p:spPr>
              <a:xfrm>
                <a:off x="2864" y="3089"/>
                <a:ext cx="540" cy="2"/>
              </a:xfrm>
              <a:prstGeom prst="straightConnector1">
                <a:avLst/>
              </a:prstGeom>
              <a:noFill/>
              <a:ln w="9525" cap="flat" cmpd="sng">
                <a:solidFill>
                  <a:schemeClr val="dk1"/>
                </a:solidFill>
                <a:prstDash val="solid"/>
                <a:round/>
                <a:headEnd type="none" w="med" len="med"/>
                <a:tailEnd type="triangle" w="med" len="med"/>
              </a:ln>
            </p:spPr>
          </p:cxnSp>
          <p:sp>
            <p:nvSpPr>
              <p:cNvPr id="941" name="Google Shape;941;p33"/>
              <p:cNvSpPr/>
              <p:nvPr/>
            </p:nvSpPr>
            <p:spPr>
              <a:xfrm rot="10800000" flipH="1">
                <a:off x="3439" y="2794"/>
                <a:ext cx="260" cy="243"/>
              </a:xfrm>
              <a:custGeom>
                <a:avLst/>
                <a:gdLst/>
                <a:ahLst/>
                <a:cxnLst/>
                <a:rect l="l" t="t" r="r" b="b"/>
                <a:pathLst>
                  <a:path w="43200" h="40407" fill="none" extrusionOk="0">
                    <a:moveTo>
                      <a:pt x="32222" y="-1"/>
                    </a:moveTo>
                    <a:cubicBezTo>
                      <a:pt x="39005" y="3830"/>
                      <a:pt x="43200" y="11016"/>
                      <a:pt x="43200" y="18807"/>
                    </a:cubicBezTo>
                    <a:cubicBezTo>
                      <a:pt x="43200" y="30736"/>
                      <a:pt x="33529" y="40407"/>
                      <a:pt x="21600" y="40407"/>
                    </a:cubicBezTo>
                    <a:cubicBezTo>
                      <a:pt x="9670" y="40407"/>
                      <a:pt x="0" y="30736"/>
                      <a:pt x="0" y="18807"/>
                    </a:cubicBezTo>
                    <a:cubicBezTo>
                      <a:pt x="0" y="14939"/>
                      <a:pt x="1038" y="11142"/>
                      <a:pt x="3007" y="7812"/>
                    </a:cubicBezTo>
                  </a:path>
                  <a:path w="43200" h="40407" extrusionOk="0">
                    <a:moveTo>
                      <a:pt x="32222" y="-1"/>
                    </a:moveTo>
                    <a:cubicBezTo>
                      <a:pt x="39005" y="3830"/>
                      <a:pt x="43200" y="11016"/>
                      <a:pt x="43200" y="18807"/>
                    </a:cubicBezTo>
                    <a:cubicBezTo>
                      <a:pt x="43200" y="30736"/>
                      <a:pt x="33529" y="40407"/>
                      <a:pt x="21600" y="40407"/>
                    </a:cubicBezTo>
                    <a:cubicBezTo>
                      <a:pt x="9670" y="40407"/>
                      <a:pt x="0" y="30736"/>
                      <a:pt x="0" y="18807"/>
                    </a:cubicBezTo>
                    <a:cubicBezTo>
                      <a:pt x="0" y="14939"/>
                      <a:pt x="1038" y="11142"/>
                      <a:pt x="3007" y="7812"/>
                    </a:cubicBezTo>
                    <a:lnTo>
                      <a:pt x="21600" y="18807"/>
                    </a:lnTo>
                    <a:lnTo>
                      <a:pt x="32222" y="-1"/>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2" name="Google Shape;942;p33"/>
              <p:cNvSpPr txBox="1"/>
              <p:nvPr/>
            </p:nvSpPr>
            <p:spPr>
              <a:xfrm>
                <a:off x="3672" y="2689"/>
                <a:ext cx="19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R</a:t>
                </a:r>
                <a:endParaRPr sz="1800">
                  <a:solidFill>
                    <a:schemeClr val="dk1"/>
                  </a:solidFill>
                  <a:latin typeface="Arial"/>
                  <a:ea typeface="Arial"/>
                  <a:cs typeface="Arial"/>
                  <a:sym typeface="Arial"/>
                </a:endParaRPr>
              </a:p>
            </p:txBody>
          </p:sp>
        </p:grpSp>
        <p:sp>
          <p:nvSpPr>
            <p:cNvPr id="943" name="Google Shape;943;p33"/>
            <p:cNvSpPr/>
            <p:nvPr/>
          </p:nvSpPr>
          <p:spPr>
            <a:xfrm>
              <a:off x="2198" y="2561"/>
              <a:ext cx="8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transforms to</a:t>
              </a:r>
              <a:endParaRPr/>
            </a:p>
          </p:txBody>
        </p:sp>
      </p:grpSp>
      <p:sp>
        <p:nvSpPr>
          <p:cNvPr id="944" name="Google Shape;944;p33"/>
          <p:cNvSpPr/>
          <p:nvPr/>
        </p:nvSpPr>
        <p:spPr>
          <a:xfrm>
            <a:off x="200025" y="4697413"/>
            <a:ext cx="8574088"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dirty="0">
                <a:solidFill>
                  <a:schemeClr val="dk1"/>
                </a:solidFill>
                <a:latin typeface="Arial"/>
                <a:ea typeface="Arial"/>
                <a:cs typeface="Arial"/>
                <a:sym typeface="Arial"/>
              </a:rPr>
              <a:t>Quiz.</a:t>
            </a:r>
            <a:r>
              <a:rPr lang="en-US" sz="1800" dirty="0">
                <a:solidFill>
                  <a:schemeClr val="dk1"/>
                </a:solidFill>
                <a:latin typeface="Arial"/>
                <a:ea typeface="Arial"/>
                <a:cs typeface="Arial"/>
                <a:sym typeface="Arial"/>
              </a:rPr>
              <a:t> Use the algorithm to construct a finite automaton for (</a:t>
            </a:r>
            <a:r>
              <a:rPr lang="en-US" sz="1800" i="1" dirty="0" err="1">
                <a:solidFill>
                  <a:schemeClr val="dk1"/>
                </a:solidFill>
                <a:latin typeface="Arial"/>
                <a:ea typeface="Arial"/>
                <a:cs typeface="Arial"/>
                <a:sym typeface="Arial"/>
              </a:rPr>
              <a:t>ab</a:t>
            </a:r>
            <a:r>
              <a:rPr lang="en-US" sz="1800" dirty="0">
                <a:solidFill>
                  <a:schemeClr val="dk1"/>
                </a:solidFill>
                <a:latin typeface="Arial"/>
                <a:ea typeface="Arial"/>
                <a:cs typeface="Arial"/>
                <a:sym typeface="Arial"/>
              </a:rPr>
              <a:t>)</a:t>
            </a:r>
            <a:r>
              <a:rPr lang="en-US" sz="1800" i="1" dirty="0">
                <a:solidFill>
                  <a:schemeClr val="dk1"/>
                </a:solidFill>
                <a:latin typeface="Arial"/>
                <a:ea typeface="Arial"/>
                <a:cs typeface="Arial"/>
                <a:sym typeface="Arial"/>
              </a:rPr>
              <a:t>* </a:t>
            </a:r>
            <a:r>
              <a:rPr lang="en-US" sz="1800" dirty="0">
                <a:solidFill>
                  <a:schemeClr val="dk1"/>
                </a:solidFill>
                <a:latin typeface="Arial"/>
                <a:ea typeface="Arial"/>
                <a:cs typeface="Arial"/>
                <a:sym typeface="Arial"/>
              </a:rPr>
              <a:t>+ </a:t>
            </a:r>
            <a:r>
              <a:rPr lang="en-US" sz="1800" i="1" dirty="0" err="1">
                <a:solidFill>
                  <a:schemeClr val="dk1"/>
                </a:solidFill>
                <a:latin typeface="Arial"/>
                <a:ea typeface="Arial"/>
                <a:cs typeface="Arial"/>
                <a:sym typeface="Arial"/>
              </a:rPr>
              <a:t>ba</a:t>
            </a:r>
            <a:r>
              <a:rPr lang="en-US" sz="1800" dirty="0">
                <a:solidFill>
                  <a:schemeClr val="dk1"/>
                </a:solidFill>
                <a:latin typeface="Arial"/>
                <a:ea typeface="Arial"/>
                <a:cs typeface="Arial"/>
                <a:sym typeface="Arial"/>
              </a:rPr>
              <a:t>. </a:t>
            </a:r>
            <a:endParaRPr dirty="0"/>
          </a:p>
        </p:txBody>
      </p:sp>
      <p:grpSp>
        <p:nvGrpSpPr>
          <p:cNvPr id="945" name="Google Shape;945;p33"/>
          <p:cNvGrpSpPr/>
          <p:nvPr/>
        </p:nvGrpSpPr>
        <p:grpSpPr>
          <a:xfrm>
            <a:off x="225425" y="5130800"/>
            <a:ext cx="6026150" cy="1543050"/>
            <a:chOff x="142" y="3232"/>
            <a:chExt cx="3796" cy="972"/>
          </a:xfrm>
        </p:grpSpPr>
        <p:grpSp>
          <p:nvGrpSpPr>
            <p:cNvPr id="946" name="Google Shape;946;p33"/>
            <p:cNvGrpSpPr/>
            <p:nvPr/>
          </p:nvGrpSpPr>
          <p:grpSpPr>
            <a:xfrm>
              <a:off x="806" y="3232"/>
              <a:ext cx="3132" cy="972"/>
              <a:chOff x="774" y="3248"/>
              <a:chExt cx="3132" cy="972"/>
            </a:xfrm>
          </p:grpSpPr>
          <p:sp>
            <p:nvSpPr>
              <p:cNvPr id="947" name="Google Shape;947;p33"/>
              <p:cNvSpPr/>
              <p:nvPr/>
            </p:nvSpPr>
            <p:spPr>
              <a:xfrm>
                <a:off x="2624" y="3980"/>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948" name="Google Shape;948;p33"/>
              <p:cNvGrpSpPr/>
              <p:nvPr/>
            </p:nvGrpSpPr>
            <p:grpSpPr>
              <a:xfrm>
                <a:off x="3602" y="3551"/>
                <a:ext cx="304" cy="308"/>
                <a:chOff x="1680" y="2016"/>
                <a:chExt cx="304" cy="308"/>
              </a:xfrm>
            </p:grpSpPr>
            <p:sp>
              <p:nvSpPr>
                <p:cNvPr id="949" name="Google Shape;949;p33"/>
                <p:cNvSpPr/>
                <p:nvPr/>
              </p:nvSpPr>
              <p:spPr>
                <a:xfrm>
                  <a:off x="1712" y="2050"/>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50" name="Google Shape;950;p33"/>
                <p:cNvSpPr/>
                <p:nvPr/>
              </p:nvSpPr>
              <p:spPr>
                <a:xfrm>
                  <a:off x="1680" y="2016"/>
                  <a:ext cx="304" cy="308"/>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sp>
            <p:nvSpPr>
              <p:cNvPr id="951" name="Google Shape;951;p33"/>
              <p:cNvSpPr/>
              <p:nvPr/>
            </p:nvSpPr>
            <p:spPr>
              <a:xfrm>
                <a:off x="1646" y="3593"/>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52" name="Google Shape;952;p33"/>
              <p:cNvSpPr txBox="1"/>
              <p:nvPr/>
            </p:nvSpPr>
            <p:spPr>
              <a:xfrm>
                <a:off x="774" y="3595"/>
                <a:ext cx="52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Start</a:t>
                </a:r>
                <a:endParaRPr/>
              </a:p>
            </p:txBody>
          </p:sp>
          <p:cxnSp>
            <p:nvCxnSpPr>
              <p:cNvPr id="953" name="Google Shape;953;p33"/>
              <p:cNvCxnSpPr/>
              <p:nvPr/>
            </p:nvCxnSpPr>
            <p:spPr>
              <a:xfrm>
                <a:off x="1324" y="3713"/>
                <a:ext cx="320" cy="0"/>
              </a:xfrm>
              <a:prstGeom prst="straightConnector1">
                <a:avLst/>
              </a:prstGeom>
              <a:noFill/>
              <a:ln w="9525" cap="flat" cmpd="sng">
                <a:solidFill>
                  <a:schemeClr val="dk1"/>
                </a:solidFill>
                <a:prstDash val="solid"/>
                <a:round/>
                <a:headEnd type="none" w="med" len="med"/>
                <a:tailEnd type="triangle" w="med" len="med"/>
              </a:ln>
            </p:spPr>
          </p:cxnSp>
          <p:sp>
            <p:nvSpPr>
              <p:cNvPr id="954" name="Google Shape;954;p33"/>
              <p:cNvSpPr/>
              <p:nvPr/>
            </p:nvSpPr>
            <p:spPr>
              <a:xfrm>
                <a:off x="2628" y="3248"/>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cxnSp>
            <p:nvCxnSpPr>
              <p:cNvPr id="955" name="Google Shape;955;p33"/>
              <p:cNvCxnSpPr/>
              <p:nvPr/>
            </p:nvCxnSpPr>
            <p:spPr>
              <a:xfrm rot="10800000" flipH="1">
                <a:off x="1878" y="3402"/>
                <a:ext cx="752" cy="264"/>
              </a:xfrm>
              <a:prstGeom prst="straightConnector1">
                <a:avLst/>
              </a:prstGeom>
              <a:noFill/>
              <a:ln w="9525" cap="flat" cmpd="sng">
                <a:solidFill>
                  <a:schemeClr val="dk1"/>
                </a:solidFill>
                <a:prstDash val="solid"/>
                <a:round/>
                <a:headEnd type="none" w="med" len="med"/>
                <a:tailEnd type="triangle" w="med" len="med"/>
              </a:ln>
            </p:spPr>
          </p:cxnSp>
          <p:cxnSp>
            <p:nvCxnSpPr>
              <p:cNvPr id="956" name="Google Shape;956;p33"/>
              <p:cNvCxnSpPr/>
              <p:nvPr/>
            </p:nvCxnSpPr>
            <p:spPr>
              <a:xfrm>
                <a:off x="2860" y="3402"/>
                <a:ext cx="756" cy="238"/>
              </a:xfrm>
              <a:prstGeom prst="straightConnector1">
                <a:avLst/>
              </a:prstGeom>
              <a:noFill/>
              <a:ln w="9525" cap="flat" cmpd="sng">
                <a:solidFill>
                  <a:schemeClr val="dk1"/>
                </a:solidFill>
                <a:prstDash val="solid"/>
                <a:round/>
                <a:headEnd type="none" w="med" len="med"/>
                <a:tailEnd type="triangle" w="med" len="med"/>
              </a:ln>
            </p:spPr>
          </p:cxnSp>
          <p:sp>
            <p:nvSpPr>
              <p:cNvPr id="957" name="Google Shape;957;p33"/>
              <p:cNvSpPr/>
              <p:nvPr/>
            </p:nvSpPr>
            <p:spPr>
              <a:xfrm>
                <a:off x="2624" y="3596"/>
                <a:ext cx="240" cy="24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cxnSp>
            <p:nvCxnSpPr>
              <p:cNvPr id="958" name="Google Shape;958;p33"/>
              <p:cNvCxnSpPr/>
              <p:nvPr/>
            </p:nvCxnSpPr>
            <p:spPr>
              <a:xfrm rot="10800000" flipH="1">
                <a:off x="1890" y="3712"/>
                <a:ext cx="734" cy="2"/>
              </a:xfrm>
              <a:prstGeom prst="straightConnector1">
                <a:avLst/>
              </a:prstGeom>
              <a:noFill/>
              <a:ln w="9525" cap="flat" cmpd="sng">
                <a:solidFill>
                  <a:schemeClr val="dk1"/>
                </a:solidFill>
                <a:prstDash val="solid"/>
                <a:round/>
                <a:headEnd type="none" w="med" len="med"/>
                <a:tailEnd type="triangle" w="med" len="med"/>
              </a:ln>
            </p:spPr>
          </p:cxnSp>
          <p:sp>
            <p:nvSpPr>
              <p:cNvPr id="959" name="Google Shape;959;p33"/>
              <p:cNvSpPr/>
              <p:nvPr/>
            </p:nvSpPr>
            <p:spPr>
              <a:xfrm>
                <a:off x="2748" y="3767"/>
                <a:ext cx="232" cy="317"/>
              </a:xfrm>
              <a:custGeom>
                <a:avLst/>
                <a:gdLst/>
                <a:ahLst/>
                <a:cxnLst/>
                <a:rect l="l" t="t" r="r" b="b"/>
                <a:pathLst>
                  <a:path w="21600" h="37735" fill="none" extrusionOk="0">
                    <a:moveTo>
                      <a:pt x="10162" y="-1"/>
                    </a:moveTo>
                    <a:cubicBezTo>
                      <a:pt x="17202" y="3753"/>
                      <a:pt x="21600" y="11081"/>
                      <a:pt x="21600" y="19060"/>
                    </a:cubicBezTo>
                    <a:cubicBezTo>
                      <a:pt x="21600" y="26755"/>
                      <a:pt x="17505" y="33869"/>
                      <a:pt x="10852" y="37735"/>
                    </a:cubicBezTo>
                  </a:path>
                  <a:path w="21600" h="37735" extrusionOk="0">
                    <a:moveTo>
                      <a:pt x="10162" y="-1"/>
                    </a:moveTo>
                    <a:cubicBezTo>
                      <a:pt x="17202" y="3753"/>
                      <a:pt x="21600" y="11081"/>
                      <a:pt x="21600" y="19060"/>
                    </a:cubicBezTo>
                    <a:cubicBezTo>
                      <a:pt x="21600" y="26755"/>
                      <a:pt x="17505" y="33869"/>
                      <a:pt x="10852" y="37735"/>
                    </a:cubicBezTo>
                    <a:lnTo>
                      <a:pt x="0" y="19060"/>
                    </a:lnTo>
                    <a:lnTo>
                      <a:pt x="10162" y="-1"/>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0" name="Google Shape;960;p33"/>
              <p:cNvSpPr/>
              <p:nvPr/>
            </p:nvSpPr>
            <p:spPr>
              <a:xfrm rot="10800000">
                <a:off x="2520" y="3792"/>
                <a:ext cx="232" cy="308"/>
              </a:xfrm>
              <a:custGeom>
                <a:avLst/>
                <a:gdLst/>
                <a:ahLst/>
                <a:cxnLst/>
                <a:rect l="l" t="t" r="r" b="b"/>
                <a:pathLst>
                  <a:path w="21600" h="36644" fill="none" extrusionOk="0">
                    <a:moveTo>
                      <a:pt x="11986" y="-1"/>
                    </a:moveTo>
                    <a:cubicBezTo>
                      <a:pt x="17992" y="4006"/>
                      <a:pt x="21600" y="10748"/>
                      <a:pt x="21600" y="17969"/>
                    </a:cubicBezTo>
                    <a:cubicBezTo>
                      <a:pt x="21600" y="25664"/>
                      <a:pt x="17505" y="32778"/>
                      <a:pt x="10852" y="36644"/>
                    </a:cubicBezTo>
                  </a:path>
                  <a:path w="21600" h="36644" extrusionOk="0">
                    <a:moveTo>
                      <a:pt x="11986" y="-1"/>
                    </a:moveTo>
                    <a:cubicBezTo>
                      <a:pt x="17992" y="4006"/>
                      <a:pt x="21600" y="10748"/>
                      <a:pt x="21600" y="17969"/>
                    </a:cubicBezTo>
                    <a:cubicBezTo>
                      <a:pt x="21600" y="25664"/>
                      <a:pt x="17505" y="32778"/>
                      <a:pt x="10852" y="36644"/>
                    </a:cubicBezTo>
                    <a:lnTo>
                      <a:pt x="0" y="17969"/>
                    </a:lnTo>
                    <a:lnTo>
                      <a:pt x="11986" y="-1"/>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961" name="Google Shape;961;p33"/>
              <p:cNvCxnSpPr/>
              <p:nvPr/>
            </p:nvCxnSpPr>
            <p:spPr>
              <a:xfrm rot="10800000" flipH="1">
                <a:off x="2864" y="3708"/>
                <a:ext cx="734" cy="2"/>
              </a:xfrm>
              <a:prstGeom prst="straightConnector1">
                <a:avLst/>
              </a:prstGeom>
              <a:noFill/>
              <a:ln w="9525" cap="flat" cmpd="sng">
                <a:solidFill>
                  <a:schemeClr val="dk1"/>
                </a:solidFill>
                <a:prstDash val="solid"/>
                <a:round/>
                <a:headEnd type="none" w="med" len="med"/>
                <a:tailEnd type="triangle" w="med" len="med"/>
              </a:ln>
            </p:spPr>
          </p:cxnSp>
          <p:sp>
            <p:nvSpPr>
              <p:cNvPr id="962" name="Google Shape;962;p33"/>
              <p:cNvSpPr txBox="1"/>
              <p:nvPr/>
            </p:nvSpPr>
            <p:spPr>
              <a:xfrm>
                <a:off x="3134" y="3317"/>
                <a:ext cx="17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a</a:t>
                </a:r>
                <a:endParaRPr/>
              </a:p>
            </p:txBody>
          </p:sp>
          <p:sp>
            <p:nvSpPr>
              <p:cNvPr id="963" name="Google Shape;963;p33"/>
              <p:cNvSpPr txBox="1"/>
              <p:nvPr/>
            </p:nvSpPr>
            <p:spPr>
              <a:xfrm>
                <a:off x="2094" y="3357"/>
                <a:ext cx="17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b</a:t>
                </a:r>
                <a:endParaRPr/>
              </a:p>
            </p:txBody>
          </p:sp>
          <p:sp>
            <p:nvSpPr>
              <p:cNvPr id="964" name="Google Shape;964;p33"/>
              <p:cNvSpPr txBox="1"/>
              <p:nvPr/>
            </p:nvSpPr>
            <p:spPr>
              <a:xfrm>
                <a:off x="2356" y="3837"/>
                <a:ext cx="17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b</a:t>
                </a:r>
                <a:endParaRPr/>
              </a:p>
            </p:txBody>
          </p:sp>
          <p:sp>
            <p:nvSpPr>
              <p:cNvPr id="965" name="Google Shape;965;p33"/>
              <p:cNvSpPr txBox="1"/>
              <p:nvPr/>
            </p:nvSpPr>
            <p:spPr>
              <a:xfrm>
                <a:off x="2960" y="3811"/>
                <a:ext cx="176"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i="1">
                    <a:solidFill>
                      <a:schemeClr val="dk1"/>
                    </a:solidFill>
                    <a:latin typeface="Arial"/>
                    <a:ea typeface="Arial"/>
                    <a:cs typeface="Arial"/>
                    <a:sym typeface="Arial"/>
                  </a:rPr>
                  <a:t>a</a:t>
                </a:r>
                <a:endParaRPr/>
              </a:p>
            </p:txBody>
          </p:sp>
        </p:grpSp>
        <p:sp>
          <p:nvSpPr>
            <p:cNvPr id="966" name="Google Shape;966;p33"/>
            <p:cNvSpPr/>
            <p:nvPr/>
          </p:nvSpPr>
          <p:spPr>
            <a:xfrm>
              <a:off x="142" y="3313"/>
              <a:ext cx="690"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b="1" i="1">
                  <a:solidFill>
                    <a:schemeClr val="dk1"/>
                  </a:solidFill>
                  <a:latin typeface="Arial"/>
                  <a:ea typeface="Arial"/>
                  <a:cs typeface="Arial"/>
                  <a:sym typeface="Arial"/>
                </a:rPr>
                <a:t>Answer</a:t>
              </a:r>
              <a:r>
                <a:rPr lang="en-US" sz="1800" b="1">
                  <a:solidFill>
                    <a:schemeClr val="dk1"/>
                  </a:solidFill>
                  <a:latin typeface="Arial"/>
                  <a:ea typeface="Arial"/>
                  <a:cs typeface="Arial"/>
                  <a:sym typeface="Arial"/>
                </a:rPr>
                <a:t>:</a:t>
              </a:r>
              <a:endParaRPr sz="1800" b="1" i="1">
                <a:solidFill>
                  <a:schemeClr val="dk1"/>
                </a:solidFill>
                <a:latin typeface="Arial"/>
                <a:ea typeface="Arial"/>
                <a:cs typeface="Arial"/>
                <a:sym typeface="Arial"/>
              </a:endParaRPr>
            </a:p>
          </p:txBody>
        </p:sp>
      </p:grpSp>
      <p:sp>
        <p:nvSpPr>
          <p:cNvPr id="967" name="Google Shape;967;p33"/>
          <p:cNvSpPr txBox="1"/>
          <p:nvPr/>
        </p:nvSpPr>
        <p:spPr>
          <a:xfrm>
            <a:off x="7088188" y="3833813"/>
            <a:ext cx="295275"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ɛ</a:t>
            </a:r>
            <a:endParaRPr/>
          </a:p>
        </p:txBody>
      </p:sp>
      <p:sp>
        <p:nvSpPr>
          <p:cNvPr id="968" name="Google Shape;968;p33"/>
          <p:cNvSpPr txBox="1"/>
          <p:nvPr/>
        </p:nvSpPr>
        <p:spPr>
          <a:xfrm>
            <a:off x="4908550" y="5546725"/>
            <a:ext cx="295275"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ɛ</a:t>
            </a:r>
            <a:endParaRPr/>
          </a:p>
        </p:txBody>
      </p:sp>
      <p:sp>
        <p:nvSpPr>
          <p:cNvPr id="969" name="Google Shape;969;p33"/>
          <p:cNvSpPr txBox="1"/>
          <p:nvPr/>
        </p:nvSpPr>
        <p:spPr>
          <a:xfrm>
            <a:off x="3656013" y="5595938"/>
            <a:ext cx="295275"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ɛ</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1">
                                            <p:txEl>
                                              <p:pRg st="0" end="0"/>
                                            </p:txEl>
                                          </p:spTgt>
                                        </p:tgtEl>
                                        <p:attrNameLst>
                                          <p:attrName>style.visibility</p:attrName>
                                        </p:attrNameLst>
                                      </p:cBhvr>
                                      <p:to>
                                        <p:strVal val="visible"/>
                                      </p:to>
                                    </p:set>
                                    <p:animEffect transition="in" filter="fade">
                                      <p:cBhvr>
                                        <p:cTn id="7" dur="1"/>
                                        <p:tgtEl>
                                          <p:spTgt spid="8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1">
                                            <p:txEl>
                                              <p:pRg st="1" end="1"/>
                                            </p:txEl>
                                          </p:spTgt>
                                        </p:tgtEl>
                                        <p:attrNameLst>
                                          <p:attrName>style.visibility</p:attrName>
                                        </p:attrNameLst>
                                      </p:cBhvr>
                                      <p:to>
                                        <p:strVal val="visible"/>
                                      </p:to>
                                    </p:set>
                                    <p:animEffect transition="in" filter="fade">
                                      <p:cBhvr>
                                        <p:cTn id="12" dur="1"/>
                                        <p:tgtEl>
                                          <p:spTgt spid="8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71">
                                            <p:txEl>
                                              <p:pRg st="2" end="2"/>
                                            </p:txEl>
                                          </p:spTgt>
                                        </p:tgtEl>
                                        <p:attrNameLst>
                                          <p:attrName>style.visibility</p:attrName>
                                        </p:attrNameLst>
                                      </p:cBhvr>
                                      <p:to>
                                        <p:strVal val="visible"/>
                                      </p:to>
                                    </p:set>
                                    <p:animEffect transition="in" filter="fade">
                                      <p:cBhvr>
                                        <p:cTn id="17" dur="1"/>
                                        <p:tgtEl>
                                          <p:spTgt spid="8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72"/>
                                        </p:tgtEl>
                                        <p:attrNameLst>
                                          <p:attrName>style.visibility</p:attrName>
                                        </p:attrNameLst>
                                      </p:cBhvr>
                                      <p:to>
                                        <p:strVal val="visible"/>
                                      </p:to>
                                    </p:set>
                                    <p:animEffect transition="in" filter="fade">
                                      <p:cBhvr>
                                        <p:cTn id="22" dur="1"/>
                                        <p:tgtEl>
                                          <p:spTgt spid="8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74">
                                            <p:txEl>
                                              <p:pRg st="0" end="0"/>
                                            </p:txEl>
                                          </p:spTgt>
                                        </p:tgtEl>
                                        <p:attrNameLst>
                                          <p:attrName>style.visibility</p:attrName>
                                        </p:attrNameLst>
                                      </p:cBhvr>
                                      <p:to>
                                        <p:strVal val="visible"/>
                                      </p:to>
                                    </p:set>
                                    <p:animEffect transition="in" filter="fade">
                                      <p:cBhvr>
                                        <p:cTn id="27" dur="1"/>
                                        <p:tgtEl>
                                          <p:spTgt spid="87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74">
                                            <p:txEl>
                                              <p:pRg st="1" end="1"/>
                                            </p:txEl>
                                          </p:spTgt>
                                        </p:tgtEl>
                                        <p:attrNameLst>
                                          <p:attrName>style.visibility</p:attrName>
                                        </p:attrNameLst>
                                      </p:cBhvr>
                                      <p:to>
                                        <p:strVal val="visible"/>
                                      </p:to>
                                    </p:set>
                                    <p:animEffect transition="in" filter="fade">
                                      <p:cBhvr>
                                        <p:cTn id="32" dur="1"/>
                                        <p:tgtEl>
                                          <p:spTgt spid="87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75"/>
                                        </p:tgtEl>
                                        <p:attrNameLst>
                                          <p:attrName>style.visibility</p:attrName>
                                        </p:attrNameLst>
                                      </p:cBhvr>
                                      <p:to>
                                        <p:strVal val="visible"/>
                                      </p:to>
                                    </p:set>
                                    <p:animEffect transition="in" filter="fade">
                                      <p:cBhvr>
                                        <p:cTn id="37" dur="1"/>
                                        <p:tgtEl>
                                          <p:spTgt spid="87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85"/>
                                        </p:tgtEl>
                                        <p:attrNameLst>
                                          <p:attrName>style.visibility</p:attrName>
                                        </p:attrNameLst>
                                      </p:cBhvr>
                                      <p:to>
                                        <p:strVal val="visible"/>
                                      </p:to>
                                    </p:set>
                                    <p:animEffect transition="in" filter="fade">
                                      <p:cBhvr>
                                        <p:cTn id="42" dur="1"/>
                                        <p:tgtEl>
                                          <p:spTgt spid="88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86"/>
                                        </p:tgtEl>
                                        <p:attrNameLst>
                                          <p:attrName>style.visibility</p:attrName>
                                        </p:attrNameLst>
                                      </p:cBhvr>
                                      <p:to>
                                        <p:strVal val="visible"/>
                                      </p:to>
                                    </p:set>
                                    <p:animEffect transition="in" filter="fade">
                                      <p:cBhvr>
                                        <p:cTn id="47" dur="1"/>
                                        <p:tgtEl>
                                          <p:spTgt spid="88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04"/>
                                        </p:tgtEl>
                                        <p:attrNameLst>
                                          <p:attrName>style.visibility</p:attrName>
                                        </p:attrNameLst>
                                      </p:cBhvr>
                                      <p:to>
                                        <p:strVal val="visible"/>
                                      </p:to>
                                    </p:set>
                                    <p:animEffect transition="in" filter="fade">
                                      <p:cBhvr>
                                        <p:cTn id="52" dur="1"/>
                                        <p:tgtEl>
                                          <p:spTgt spid="90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23"/>
                                        </p:tgtEl>
                                        <p:attrNameLst>
                                          <p:attrName>style.visibility</p:attrName>
                                        </p:attrNameLst>
                                      </p:cBhvr>
                                      <p:to>
                                        <p:strVal val="visible"/>
                                      </p:to>
                                    </p:set>
                                    <p:animEffect transition="in" filter="fade">
                                      <p:cBhvr>
                                        <p:cTn id="57" dur="1"/>
                                        <p:tgtEl>
                                          <p:spTgt spid="92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44"/>
                                        </p:tgtEl>
                                        <p:attrNameLst>
                                          <p:attrName>style.visibility</p:attrName>
                                        </p:attrNameLst>
                                      </p:cBhvr>
                                      <p:to>
                                        <p:strVal val="visible"/>
                                      </p:to>
                                    </p:set>
                                    <p:animEffect transition="in" filter="fade">
                                      <p:cBhvr>
                                        <p:cTn id="62" dur="1"/>
                                        <p:tgtEl>
                                          <p:spTgt spid="94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45"/>
                                        </p:tgtEl>
                                        <p:attrNameLst>
                                          <p:attrName>style.visibility</p:attrName>
                                        </p:attrNameLst>
                                      </p:cBhvr>
                                      <p:to>
                                        <p:strVal val="visible"/>
                                      </p:to>
                                    </p:set>
                                    <p:animEffect transition="in" filter="fade">
                                      <p:cBhvr>
                                        <p:cTn id="67" dur="1"/>
                                        <p:tgtEl>
                                          <p:spTgt spid="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34"/>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975" name="Google Shape;975;p34"/>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Example of NFA using Python</a:t>
            </a:r>
            <a:endParaRPr sz="2563">
              <a:solidFill>
                <a:schemeClr val="dk1"/>
              </a:solidFill>
              <a:latin typeface="Arial"/>
              <a:ea typeface="Arial"/>
              <a:cs typeface="Arial"/>
              <a:sym typeface="Arial"/>
            </a:endParaRPr>
          </a:p>
        </p:txBody>
      </p:sp>
      <p:sp>
        <p:nvSpPr>
          <p:cNvPr id="976" name="Google Shape;976;p34"/>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977" name="Google Shape;977;p34"/>
          <p:cNvGrpSpPr/>
          <p:nvPr/>
        </p:nvGrpSpPr>
        <p:grpSpPr>
          <a:xfrm>
            <a:off x="43248" y="661080"/>
            <a:ext cx="12105503" cy="5979173"/>
            <a:chOff x="127862" y="1268442"/>
            <a:chExt cx="9296400" cy="846250"/>
          </a:xfrm>
        </p:grpSpPr>
        <p:sp>
          <p:nvSpPr>
            <p:cNvPr id="978" name="Google Shape;978;p34"/>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979" name="Google Shape;979;p34"/>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sp>
        <p:nvSpPr>
          <p:cNvPr id="980" name="Google Shape;980;p34"/>
          <p:cNvSpPr txBox="1"/>
          <p:nvPr/>
        </p:nvSpPr>
        <p:spPr>
          <a:xfrm>
            <a:off x="171709" y="735349"/>
            <a:ext cx="7338363" cy="5232202"/>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from </a:t>
            </a:r>
            <a:r>
              <a:rPr lang="en-US" sz="2000" dirty="0" err="1">
                <a:solidFill>
                  <a:schemeClr val="dk1"/>
                </a:solidFill>
                <a:latin typeface="Calibri"/>
                <a:ea typeface="Calibri"/>
                <a:cs typeface="Calibri"/>
                <a:sym typeface="Calibri"/>
              </a:rPr>
              <a:t>automata.fa.nfa</a:t>
            </a:r>
            <a:r>
              <a:rPr lang="en-US" sz="2000" dirty="0">
                <a:solidFill>
                  <a:schemeClr val="dk1"/>
                </a:solidFill>
                <a:latin typeface="Calibri"/>
                <a:ea typeface="Calibri"/>
                <a:cs typeface="Calibri"/>
                <a:sym typeface="Calibri"/>
              </a:rPr>
              <a:t> import NFA</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 NFA which matches strings beginning with 'a', ending with 'a', and containing</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 no consecutive 'b's</a:t>
            </a:r>
            <a:endParaRPr dirty="0"/>
          </a:p>
          <a:p>
            <a:pPr marL="0" marR="0" lvl="0" indent="0" algn="just" rtl="0">
              <a:spcBef>
                <a:spcPts val="0"/>
              </a:spcBef>
              <a:spcAft>
                <a:spcPts val="0"/>
              </a:spcAft>
              <a:buNone/>
            </a:pPr>
            <a:r>
              <a:rPr lang="en-US" sz="2000" dirty="0" err="1">
                <a:solidFill>
                  <a:schemeClr val="dk1"/>
                </a:solidFill>
                <a:latin typeface="Calibri"/>
                <a:ea typeface="Calibri"/>
                <a:cs typeface="Calibri"/>
                <a:sym typeface="Calibri"/>
              </a:rPr>
              <a:t>nfa</a:t>
            </a:r>
            <a:r>
              <a:rPr lang="en-US" sz="2000" dirty="0">
                <a:solidFill>
                  <a:schemeClr val="dk1"/>
                </a:solidFill>
                <a:latin typeface="Calibri"/>
                <a:ea typeface="Calibri"/>
                <a:cs typeface="Calibri"/>
                <a:sym typeface="Calibri"/>
              </a:rPr>
              <a:t> = NFA(</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    states={'q0', 'q1', 'q2'},</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input_symbols</a:t>
            </a:r>
            <a:r>
              <a:rPr lang="en-US" sz="2000" dirty="0">
                <a:solidFill>
                  <a:schemeClr val="dk1"/>
                </a:solidFill>
                <a:latin typeface="Calibri"/>
                <a:ea typeface="Calibri"/>
                <a:cs typeface="Calibri"/>
                <a:sym typeface="Calibri"/>
              </a:rPr>
              <a:t>={'a', 'b'},</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    transitions={</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        'q0': {'a': {'q1'}},</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        # Use '' as the key name for empty string (lambda/epsilon) transitions</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        'q1': {'a': {'q1'}, '': {'q2'}},</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        'q2': {'b': {'q0'}}</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initial_state</a:t>
            </a:r>
            <a:r>
              <a:rPr lang="en-US" sz="2000" dirty="0">
                <a:solidFill>
                  <a:schemeClr val="dk1"/>
                </a:solidFill>
                <a:latin typeface="Calibri"/>
                <a:ea typeface="Calibri"/>
                <a:cs typeface="Calibri"/>
                <a:sym typeface="Calibri"/>
              </a:rPr>
              <a:t>='q0',</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final_states</a:t>
            </a:r>
            <a:r>
              <a:rPr lang="en-US" sz="2000" dirty="0">
                <a:solidFill>
                  <a:schemeClr val="dk1"/>
                </a:solidFill>
                <a:latin typeface="Calibri"/>
                <a:ea typeface="Calibri"/>
                <a:cs typeface="Calibri"/>
                <a:sym typeface="Calibri"/>
              </a:rPr>
              <a:t>={'q1'}</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a:t>
            </a:r>
            <a:endParaRPr dirty="0"/>
          </a:p>
        </p:txBody>
      </p:sp>
      <p:sp>
        <p:nvSpPr>
          <p:cNvPr id="981" name="Google Shape;981;p34"/>
          <p:cNvSpPr txBox="1"/>
          <p:nvPr/>
        </p:nvSpPr>
        <p:spPr>
          <a:xfrm>
            <a:off x="8561689" y="735349"/>
            <a:ext cx="3295532" cy="153888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nfa.read_input('aba')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ANSWER :{'q1', 'q2'}</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nfa.read_input('abba')</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ANSWER: ERROR</a:t>
            </a:r>
            <a:endParaRPr/>
          </a:p>
        </p:txBody>
      </p:sp>
      <p:sp>
        <p:nvSpPr>
          <p:cNvPr id="982" name="Google Shape;982;p34"/>
          <p:cNvSpPr txBox="1"/>
          <p:nvPr/>
        </p:nvSpPr>
        <p:spPr>
          <a:xfrm>
            <a:off x="8561689" y="2772595"/>
            <a:ext cx="3295532" cy="276998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dirty="0" err="1">
                <a:solidFill>
                  <a:schemeClr val="dk1"/>
                </a:solidFill>
                <a:latin typeface="Calibri"/>
                <a:ea typeface="Calibri"/>
                <a:cs typeface="Calibri"/>
                <a:sym typeface="Calibri"/>
              </a:rPr>
              <a:t>nfa.read_input_stepwise</a:t>
            </a:r>
            <a:r>
              <a:rPr lang="en-US" sz="2000" dirty="0">
                <a:solidFill>
                  <a:schemeClr val="dk1"/>
                </a:solidFill>
                <a:latin typeface="Calibri"/>
                <a:ea typeface="Calibri"/>
                <a:cs typeface="Calibri"/>
                <a:sym typeface="Calibri"/>
              </a:rPr>
              <a:t>('aba')</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if </a:t>
            </a:r>
            <a:r>
              <a:rPr lang="en-US" sz="2000" dirty="0" err="1">
                <a:solidFill>
                  <a:schemeClr val="dk1"/>
                </a:solidFill>
                <a:latin typeface="Calibri"/>
                <a:ea typeface="Calibri"/>
                <a:cs typeface="Calibri"/>
                <a:sym typeface="Calibri"/>
              </a:rPr>
              <a:t>nfa.accepts_input</a:t>
            </a:r>
            <a:r>
              <a:rPr lang="en-US" sz="2000" dirty="0">
                <a:solidFill>
                  <a:schemeClr val="dk1"/>
                </a:solidFill>
                <a:latin typeface="Calibri"/>
                <a:ea typeface="Calibri"/>
                <a:cs typeface="Calibri"/>
                <a:sym typeface="Calibri"/>
              </a:rPr>
              <a:t>('aba'):</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print('accepted')</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else:</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print('rejected')</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ANSWER: ACCEPTED</a:t>
            </a:r>
            <a:endParaRPr dirty="0"/>
          </a:p>
          <a:p>
            <a:pPr marL="0" marR="0" lvl="0" indent="0" algn="l" rtl="0">
              <a:spcBef>
                <a:spcPts val="0"/>
              </a:spcBef>
              <a:spcAft>
                <a:spcPts val="0"/>
              </a:spcAft>
              <a:buNone/>
            </a:pPr>
            <a:r>
              <a:rPr lang="en-US" sz="2000" dirty="0" err="1">
                <a:solidFill>
                  <a:schemeClr val="dk1"/>
                </a:solidFill>
                <a:latin typeface="Calibri"/>
                <a:ea typeface="Calibri"/>
                <a:cs typeface="Calibri"/>
                <a:sym typeface="Calibri"/>
              </a:rPr>
              <a:t>nfa.validate</a:t>
            </a:r>
            <a:r>
              <a:rPr lang="en-US" sz="20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ANSWR: TRUE</a:t>
            </a:r>
            <a:endParaRP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99" name="Google Shape;801;p32"/>
          <p:cNvSpPr/>
          <p:nvPr/>
        </p:nvSpPr>
        <p:spPr>
          <a:xfrm>
            <a:off x="44973" y="838062"/>
            <a:ext cx="12105503" cy="5883414"/>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762" name="Google Shape;762;p52"/>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42</a:t>
            </a:fld>
            <a:endParaRPr/>
          </a:p>
        </p:txBody>
      </p:sp>
      <p:sp>
        <p:nvSpPr>
          <p:cNvPr id="763" name="Google Shape;763;p52"/>
          <p:cNvSpPr txBox="1"/>
          <p:nvPr/>
        </p:nvSpPr>
        <p:spPr>
          <a:xfrm>
            <a:off x="-25400" y="25399"/>
            <a:ext cx="12175876" cy="612775"/>
          </a:xfrm>
          <a:prstGeom prst="rect">
            <a:avLst/>
          </a:prstGeom>
          <a:noFill/>
          <a:ln>
            <a:noFill/>
          </a:ln>
        </p:spPr>
        <p:txBody>
          <a:bodyPr spcFirstLastPara="1" wrap="square" lIns="91425" tIns="45700" rIns="91425" bIns="45700" anchor="t" anchorCtr="0">
            <a:spAutoFit/>
          </a:bodyPr>
          <a:lstStyle/>
          <a:p>
            <a:pPr>
              <a:lnSpc>
                <a:spcPct val="95000"/>
              </a:lnSpc>
              <a:buClr>
                <a:schemeClr val="dk1"/>
              </a:buClr>
              <a:buSzPts val="1800"/>
            </a:pPr>
            <a:r>
              <a:rPr lang="en-US" sz="1800" dirty="0">
                <a:solidFill>
                  <a:schemeClr val="dk1"/>
                </a:solidFill>
                <a:latin typeface="Times"/>
                <a:ea typeface="Times"/>
                <a:cs typeface="Times"/>
                <a:sym typeface="Times"/>
              </a:rPr>
              <a:t>Algorithm: </a:t>
            </a:r>
            <a:r>
              <a:rPr lang="en-US" sz="1800" i="1" dirty="0">
                <a:solidFill>
                  <a:schemeClr val="dk1"/>
                </a:solidFill>
                <a:latin typeface="Times"/>
                <a:ea typeface="Times"/>
                <a:cs typeface="Times"/>
                <a:sym typeface="Times"/>
              </a:rPr>
              <a:t>Transform a Regular Expression into a Finite Automaton</a:t>
            </a:r>
            <a:endParaRPr sz="1800" dirty="0">
              <a:solidFill>
                <a:schemeClr val="dk1"/>
              </a:solidFill>
              <a:latin typeface="Times"/>
              <a:ea typeface="Times"/>
              <a:cs typeface="Times"/>
              <a:sym typeface="Times"/>
            </a:endParaRPr>
          </a:p>
          <a:p>
            <a:pPr>
              <a:lnSpc>
                <a:spcPct val="95000"/>
              </a:lnSpc>
              <a:buClr>
                <a:schemeClr val="dk1"/>
              </a:buClr>
              <a:buSzPts val="1800"/>
            </a:pPr>
            <a:r>
              <a:rPr lang="en-US" sz="1800" dirty="0">
                <a:solidFill>
                  <a:schemeClr val="dk1"/>
                </a:solidFill>
                <a:latin typeface="Times"/>
                <a:ea typeface="Times"/>
                <a:cs typeface="Times"/>
                <a:sym typeface="Times"/>
              </a:rPr>
              <a:t>Start by placing the regular expression on the edge between a start and final state:</a:t>
            </a:r>
            <a:endParaRPr dirty="0"/>
          </a:p>
        </p:txBody>
      </p:sp>
      <p:grpSp>
        <p:nvGrpSpPr>
          <p:cNvPr id="764" name="Google Shape;764;p52"/>
          <p:cNvGrpSpPr/>
          <p:nvPr/>
        </p:nvGrpSpPr>
        <p:grpSpPr>
          <a:xfrm>
            <a:off x="2740025" y="947738"/>
            <a:ext cx="4521200" cy="646113"/>
            <a:chOff x="558" y="1141"/>
            <a:chExt cx="2848" cy="407"/>
          </a:xfrm>
        </p:grpSpPr>
        <p:grpSp>
          <p:nvGrpSpPr>
            <p:cNvPr id="765" name="Google Shape;765;p52"/>
            <p:cNvGrpSpPr/>
            <p:nvPr/>
          </p:nvGrpSpPr>
          <p:grpSpPr>
            <a:xfrm>
              <a:off x="3102" y="1205"/>
              <a:ext cx="304" cy="308"/>
              <a:chOff x="1680" y="2016"/>
              <a:chExt cx="304" cy="308"/>
            </a:xfrm>
          </p:grpSpPr>
          <p:sp>
            <p:nvSpPr>
              <p:cNvPr id="766" name="Google Shape;766;p52"/>
              <p:cNvSpPr/>
              <p:nvPr/>
            </p:nvSpPr>
            <p:spPr>
              <a:xfrm>
                <a:off x="1712" y="2050"/>
                <a:ext cx="240"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767" name="Google Shape;767;p52"/>
              <p:cNvSpPr/>
              <p:nvPr/>
            </p:nvSpPr>
            <p:spPr>
              <a:xfrm>
                <a:off x="1680" y="2016"/>
                <a:ext cx="304" cy="30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grpSp>
        <p:sp>
          <p:nvSpPr>
            <p:cNvPr id="768" name="Google Shape;768;p52"/>
            <p:cNvSpPr txBox="1"/>
            <p:nvPr/>
          </p:nvSpPr>
          <p:spPr>
            <a:xfrm>
              <a:off x="1790" y="1141"/>
              <a:ext cx="1242" cy="407"/>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a:solidFill>
                    <a:schemeClr val="dk1"/>
                  </a:solidFill>
                </a:rPr>
                <a:t>Regular expression</a:t>
              </a:r>
              <a:endParaRPr/>
            </a:p>
          </p:txBody>
        </p:sp>
        <p:cxnSp>
          <p:nvCxnSpPr>
            <p:cNvPr id="769" name="Google Shape;769;p52"/>
            <p:cNvCxnSpPr/>
            <p:nvPr/>
          </p:nvCxnSpPr>
          <p:spPr>
            <a:xfrm>
              <a:off x="1718" y="1361"/>
              <a:ext cx="1384" cy="0"/>
            </a:xfrm>
            <a:prstGeom prst="straightConnector1">
              <a:avLst/>
            </a:prstGeom>
            <a:noFill/>
            <a:ln w="9525" cap="flat" cmpd="sng">
              <a:solidFill>
                <a:schemeClr val="dk1"/>
              </a:solidFill>
              <a:prstDash val="solid"/>
              <a:miter lim="800000"/>
              <a:headEnd type="none" w="med" len="med"/>
              <a:tailEnd type="triangle" w="med" len="med"/>
            </a:ln>
          </p:spPr>
        </p:cxnSp>
        <p:grpSp>
          <p:nvGrpSpPr>
            <p:cNvPr id="770" name="Google Shape;770;p52"/>
            <p:cNvGrpSpPr/>
            <p:nvPr/>
          </p:nvGrpSpPr>
          <p:grpSpPr>
            <a:xfrm>
              <a:off x="558" y="1240"/>
              <a:ext cx="1162" cy="240"/>
              <a:chOff x="254" y="2871"/>
              <a:chExt cx="1162" cy="240"/>
            </a:xfrm>
          </p:grpSpPr>
          <p:sp>
            <p:nvSpPr>
              <p:cNvPr id="771" name="Google Shape;771;p52"/>
              <p:cNvSpPr/>
              <p:nvPr/>
            </p:nvSpPr>
            <p:spPr>
              <a:xfrm>
                <a:off x="1176" y="2871"/>
                <a:ext cx="240"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772" name="Google Shape;772;p52"/>
              <p:cNvSpPr txBox="1"/>
              <p:nvPr/>
            </p:nvSpPr>
            <p:spPr>
              <a:xfrm>
                <a:off x="254" y="2874"/>
                <a:ext cx="610" cy="233"/>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dirty="0">
                    <a:solidFill>
                      <a:schemeClr val="dk1"/>
                    </a:solidFill>
                  </a:rPr>
                  <a:t>Start</a:t>
                </a:r>
                <a:endParaRPr dirty="0"/>
              </a:p>
            </p:txBody>
          </p:sp>
          <p:cxnSp>
            <p:nvCxnSpPr>
              <p:cNvPr id="773" name="Google Shape;773;p52"/>
              <p:cNvCxnSpPr/>
              <p:nvPr/>
            </p:nvCxnSpPr>
            <p:spPr>
              <a:xfrm>
                <a:off x="856" y="2992"/>
                <a:ext cx="320" cy="0"/>
              </a:xfrm>
              <a:prstGeom prst="straightConnector1">
                <a:avLst/>
              </a:prstGeom>
              <a:noFill/>
              <a:ln w="9525" cap="flat" cmpd="sng">
                <a:solidFill>
                  <a:schemeClr val="dk1"/>
                </a:solidFill>
                <a:prstDash val="solid"/>
                <a:miter lim="800000"/>
                <a:headEnd type="none" w="med" len="med"/>
                <a:tailEnd type="triangle" w="med" len="med"/>
              </a:ln>
            </p:spPr>
          </p:cxnSp>
        </p:grpSp>
      </p:grpSp>
      <p:sp>
        <p:nvSpPr>
          <p:cNvPr id="774" name="Google Shape;774;p52"/>
          <p:cNvSpPr txBox="1"/>
          <p:nvPr/>
        </p:nvSpPr>
        <p:spPr>
          <a:xfrm>
            <a:off x="1724025" y="1639887"/>
            <a:ext cx="8678862" cy="366712"/>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a:solidFill>
                  <a:schemeClr val="dk1"/>
                </a:solidFill>
              </a:rPr>
              <a:t>Apply the following rules to obtain a finite automaton after erasing any ∅-edges.</a:t>
            </a:r>
            <a:endParaRPr/>
          </a:p>
        </p:txBody>
      </p:sp>
      <p:grpSp>
        <p:nvGrpSpPr>
          <p:cNvPr id="775" name="Google Shape;775;p52"/>
          <p:cNvGrpSpPr/>
          <p:nvPr/>
        </p:nvGrpSpPr>
        <p:grpSpPr>
          <a:xfrm>
            <a:off x="2740025" y="2005013"/>
            <a:ext cx="5924550" cy="966788"/>
            <a:chOff x="766" y="1263"/>
            <a:chExt cx="3732" cy="609"/>
          </a:xfrm>
        </p:grpSpPr>
        <p:grpSp>
          <p:nvGrpSpPr>
            <p:cNvPr id="776" name="Google Shape;776;p52"/>
            <p:cNvGrpSpPr/>
            <p:nvPr/>
          </p:nvGrpSpPr>
          <p:grpSpPr>
            <a:xfrm>
              <a:off x="766" y="1367"/>
              <a:ext cx="1226" cy="328"/>
              <a:chOff x="876" y="1703"/>
              <a:chExt cx="1226" cy="328"/>
            </a:xfrm>
          </p:grpSpPr>
          <p:sp>
            <p:nvSpPr>
              <p:cNvPr id="777" name="Google Shape;777;p52"/>
              <p:cNvSpPr/>
              <p:nvPr/>
            </p:nvSpPr>
            <p:spPr>
              <a:xfrm>
                <a:off x="1862" y="1791"/>
                <a:ext cx="240"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778" name="Google Shape;778;p52"/>
              <p:cNvSpPr txBox="1"/>
              <p:nvPr/>
            </p:nvSpPr>
            <p:spPr>
              <a:xfrm>
                <a:off x="1262" y="1703"/>
                <a:ext cx="588" cy="233"/>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dirty="0">
                    <a:solidFill>
                      <a:schemeClr val="dk1"/>
                    </a:solidFill>
                  </a:rPr>
                  <a:t>R</a:t>
                </a:r>
                <a:r>
                  <a:rPr lang="en-US" sz="1800" dirty="0">
                    <a:solidFill>
                      <a:schemeClr val="dk1"/>
                    </a:solidFill>
                  </a:rPr>
                  <a:t> + </a:t>
                </a:r>
                <a:r>
                  <a:rPr lang="en-US" sz="1800" i="1" dirty="0">
                    <a:solidFill>
                      <a:schemeClr val="dk1"/>
                    </a:solidFill>
                  </a:rPr>
                  <a:t>S</a:t>
                </a:r>
                <a:endParaRPr dirty="0"/>
              </a:p>
            </p:txBody>
          </p:sp>
          <p:cxnSp>
            <p:nvCxnSpPr>
              <p:cNvPr id="779" name="Google Shape;779;p52"/>
              <p:cNvCxnSpPr/>
              <p:nvPr/>
            </p:nvCxnSpPr>
            <p:spPr>
              <a:xfrm>
                <a:off x="1118" y="1913"/>
                <a:ext cx="740" cy="2"/>
              </a:xfrm>
              <a:prstGeom prst="straightConnector1">
                <a:avLst/>
              </a:prstGeom>
              <a:noFill/>
              <a:ln w="9525" cap="flat" cmpd="sng">
                <a:solidFill>
                  <a:schemeClr val="dk1"/>
                </a:solidFill>
                <a:prstDash val="solid"/>
                <a:miter lim="800000"/>
                <a:headEnd type="none" w="med" len="med"/>
                <a:tailEnd type="triangle" w="med" len="med"/>
              </a:ln>
            </p:spPr>
          </p:cxnSp>
          <p:sp>
            <p:nvSpPr>
              <p:cNvPr id="780" name="Google Shape;780;p52"/>
              <p:cNvSpPr/>
              <p:nvPr/>
            </p:nvSpPr>
            <p:spPr>
              <a:xfrm>
                <a:off x="876" y="1788"/>
                <a:ext cx="240"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781" name="Google Shape;781;p52"/>
              <p:cNvSpPr txBox="1"/>
              <p:nvPr/>
            </p:nvSpPr>
            <p:spPr>
              <a:xfrm>
                <a:off x="918" y="1789"/>
                <a:ext cx="158"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i</a:t>
                </a:r>
                <a:endParaRPr/>
              </a:p>
            </p:txBody>
          </p:sp>
          <p:sp>
            <p:nvSpPr>
              <p:cNvPr id="782" name="Google Shape;782;p52"/>
              <p:cNvSpPr txBox="1"/>
              <p:nvPr/>
            </p:nvSpPr>
            <p:spPr>
              <a:xfrm>
                <a:off x="1902" y="1793"/>
                <a:ext cx="158"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j</a:t>
                </a:r>
                <a:endParaRPr/>
              </a:p>
            </p:txBody>
          </p:sp>
        </p:grpSp>
        <p:grpSp>
          <p:nvGrpSpPr>
            <p:cNvPr id="783" name="Google Shape;783;p52"/>
            <p:cNvGrpSpPr/>
            <p:nvPr/>
          </p:nvGrpSpPr>
          <p:grpSpPr>
            <a:xfrm>
              <a:off x="3272" y="1263"/>
              <a:ext cx="1226" cy="578"/>
              <a:chOff x="3160" y="1623"/>
              <a:chExt cx="1226" cy="578"/>
            </a:xfrm>
          </p:grpSpPr>
          <p:sp>
            <p:nvSpPr>
              <p:cNvPr id="784" name="Google Shape;784;p52"/>
              <p:cNvSpPr/>
              <p:nvPr/>
            </p:nvSpPr>
            <p:spPr>
              <a:xfrm>
                <a:off x="3380" y="1817"/>
                <a:ext cx="789" cy="384"/>
              </a:xfrm>
              <a:custGeom>
                <a:avLst/>
                <a:gdLst/>
                <a:ahLst/>
                <a:cxnLst/>
                <a:rect l="l" t="t" r="r" b="b"/>
                <a:pathLst>
                  <a:path w="24887" h="21600" fill="none" extrusionOk="0">
                    <a:moveTo>
                      <a:pt x="-1" y="4089"/>
                    </a:moveTo>
                    <a:cubicBezTo>
                      <a:pt x="3680" y="1431"/>
                      <a:pt x="8106" y="0"/>
                      <a:pt x="12647" y="0"/>
                    </a:cubicBezTo>
                    <a:cubicBezTo>
                      <a:pt x="17017" y="0"/>
                      <a:pt x="21285" y="1326"/>
                      <a:pt x="24887" y="3802"/>
                    </a:cubicBezTo>
                  </a:path>
                  <a:path w="24887" h="21600" extrusionOk="0">
                    <a:moveTo>
                      <a:pt x="-1" y="4089"/>
                    </a:moveTo>
                    <a:cubicBezTo>
                      <a:pt x="3680" y="1431"/>
                      <a:pt x="8106" y="0"/>
                      <a:pt x="12647" y="0"/>
                    </a:cubicBezTo>
                    <a:cubicBezTo>
                      <a:pt x="17017" y="0"/>
                      <a:pt x="21285" y="1326"/>
                      <a:pt x="24887" y="3802"/>
                    </a:cubicBezTo>
                    <a:lnTo>
                      <a:pt x="12647" y="21600"/>
                    </a:lnTo>
                    <a:lnTo>
                      <a:pt x="-1" y="4089"/>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785" name="Google Shape;785;p52"/>
              <p:cNvSpPr/>
              <p:nvPr/>
            </p:nvSpPr>
            <p:spPr>
              <a:xfrm>
                <a:off x="4146" y="1839"/>
                <a:ext cx="240"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786" name="Google Shape;786;p52"/>
              <p:cNvSpPr txBox="1"/>
              <p:nvPr/>
            </p:nvSpPr>
            <p:spPr>
              <a:xfrm>
                <a:off x="3684" y="1623"/>
                <a:ext cx="198"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R</a:t>
                </a:r>
                <a:endParaRPr/>
              </a:p>
            </p:txBody>
          </p:sp>
          <p:sp>
            <p:nvSpPr>
              <p:cNvPr id="787" name="Google Shape;787;p52"/>
              <p:cNvSpPr/>
              <p:nvPr/>
            </p:nvSpPr>
            <p:spPr>
              <a:xfrm>
                <a:off x="3160" y="1836"/>
                <a:ext cx="240"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788" name="Google Shape;788;p52"/>
              <p:cNvSpPr txBox="1"/>
              <p:nvPr/>
            </p:nvSpPr>
            <p:spPr>
              <a:xfrm>
                <a:off x="3202" y="1837"/>
                <a:ext cx="158"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i</a:t>
                </a:r>
                <a:endParaRPr/>
              </a:p>
            </p:txBody>
          </p:sp>
          <p:sp>
            <p:nvSpPr>
              <p:cNvPr id="789" name="Google Shape;789;p52"/>
              <p:cNvSpPr txBox="1"/>
              <p:nvPr/>
            </p:nvSpPr>
            <p:spPr>
              <a:xfrm>
                <a:off x="4186" y="1841"/>
                <a:ext cx="158"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j</a:t>
                </a:r>
                <a:endParaRPr/>
              </a:p>
            </p:txBody>
          </p:sp>
          <p:sp>
            <p:nvSpPr>
              <p:cNvPr id="790" name="Google Shape;790;p52"/>
              <p:cNvSpPr/>
              <p:nvPr/>
            </p:nvSpPr>
            <p:spPr>
              <a:xfrm rot="10800000" flipH="1">
                <a:off x="3384" y="1708"/>
                <a:ext cx="782" cy="384"/>
              </a:xfrm>
              <a:custGeom>
                <a:avLst/>
                <a:gdLst/>
                <a:ahLst/>
                <a:cxnLst/>
                <a:rect l="l" t="t" r="r" b="b"/>
                <a:pathLst>
                  <a:path w="24672" h="21600" fill="none" extrusionOk="0">
                    <a:moveTo>
                      <a:pt x="-1" y="4089"/>
                    </a:moveTo>
                    <a:cubicBezTo>
                      <a:pt x="3680" y="1431"/>
                      <a:pt x="8106" y="0"/>
                      <a:pt x="12647" y="0"/>
                    </a:cubicBezTo>
                    <a:cubicBezTo>
                      <a:pt x="16929" y="0"/>
                      <a:pt x="21115" y="1272"/>
                      <a:pt x="24672" y="3657"/>
                    </a:cubicBezTo>
                  </a:path>
                  <a:path w="24672" h="21600" extrusionOk="0">
                    <a:moveTo>
                      <a:pt x="-1" y="4089"/>
                    </a:moveTo>
                    <a:cubicBezTo>
                      <a:pt x="3680" y="1431"/>
                      <a:pt x="8106" y="0"/>
                      <a:pt x="12647" y="0"/>
                    </a:cubicBezTo>
                    <a:cubicBezTo>
                      <a:pt x="16929" y="0"/>
                      <a:pt x="21115" y="1272"/>
                      <a:pt x="24672" y="3657"/>
                    </a:cubicBezTo>
                    <a:lnTo>
                      <a:pt x="12647" y="21600"/>
                    </a:lnTo>
                    <a:lnTo>
                      <a:pt x="-1" y="4089"/>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791" name="Google Shape;791;p52"/>
              <p:cNvSpPr txBox="1"/>
              <p:nvPr/>
            </p:nvSpPr>
            <p:spPr>
              <a:xfrm>
                <a:off x="3686" y="1897"/>
                <a:ext cx="198"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S</a:t>
                </a:r>
                <a:endParaRPr/>
              </a:p>
            </p:txBody>
          </p:sp>
        </p:grpSp>
        <p:sp>
          <p:nvSpPr>
            <p:cNvPr id="792" name="Google Shape;792;p52"/>
            <p:cNvSpPr txBox="1"/>
            <p:nvPr/>
          </p:nvSpPr>
          <p:spPr>
            <a:xfrm>
              <a:off x="2198" y="1465"/>
              <a:ext cx="880" cy="407"/>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a:solidFill>
                    <a:schemeClr val="dk1"/>
                  </a:solidFill>
                </a:rPr>
                <a:t>transforms to</a:t>
              </a:r>
              <a:endParaRPr/>
            </a:p>
          </p:txBody>
        </p:sp>
      </p:grpSp>
      <p:grpSp>
        <p:nvGrpSpPr>
          <p:cNvPr id="793" name="Google Shape;793;p52"/>
          <p:cNvGrpSpPr/>
          <p:nvPr/>
        </p:nvGrpSpPr>
        <p:grpSpPr>
          <a:xfrm>
            <a:off x="2740025" y="2960687"/>
            <a:ext cx="6832600" cy="823912"/>
            <a:chOff x="766" y="1865"/>
            <a:chExt cx="4304" cy="519"/>
          </a:xfrm>
        </p:grpSpPr>
        <p:grpSp>
          <p:nvGrpSpPr>
            <p:cNvPr id="794" name="Google Shape;794;p52"/>
            <p:cNvGrpSpPr/>
            <p:nvPr/>
          </p:nvGrpSpPr>
          <p:grpSpPr>
            <a:xfrm>
              <a:off x="766" y="1865"/>
              <a:ext cx="1226" cy="328"/>
              <a:chOff x="872" y="2233"/>
              <a:chExt cx="1226" cy="328"/>
            </a:xfrm>
          </p:grpSpPr>
          <p:sp>
            <p:nvSpPr>
              <p:cNvPr id="795" name="Google Shape;795;p52"/>
              <p:cNvSpPr/>
              <p:nvPr/>
            </p:nvSpPr>
            <p:spPr>
              <a:xfrm>
                <a:off x="1858" y="2321"/>
                <a:ext cx="240"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796" name="Google Shape;796;p52"/>
              <p:cNvSpPr txBox="1"/>
              <p:nvPr/>
            </p:nvSpPr>
            <p:spPr>
              <a:xfrm>
                <a:off x="1328" y="2233"/>
                <a:ext cx="412" cy="233"/>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dirty="0">
                    <a:solidFill>
                      <a:schemeClr val="dk1"/>
                    </a:solidFill>
                  </a:rPr>
                  <a:t>RS</a:t>
                </a:r>
                <a:endParaRPr dirty="0"/>
              </a:p>
            </p:txBody>
          </p:sp>
          <p:cxnSp>
            <p:nvCxnSpPr>
              <p:cNvPr id="797" name="Google Shape;797;p52"/>
              <p:cNvCxnSpPr/>
              <p:nvPr/>
            </p:nvCxnSpPr>
            <p:spPr>
              <a:xfrm>
                <a:off x="1114" y="2443"/>
                <a:ext cx="740" cy="2"/>
              </a:xfrm>
              <a:prstGeom prst="straightConnector1">
                <a:avLst/>
              </a:prstGeom>
              <a:noFill/>
              <a:ln w="9525" cap="flat" cmpd="sng">
                <a:solidFill>
                  <a:schemeClr val="dk1"/>
                </a:solidFill>
                <a:prstDash val="solid"/>
                <a:miter lim="800000"/>
                <a:headEnd type="none" w="med" len="med"/>
                <a:tailEnd type="triangle" w="med" len="med"/>
              </a:ln>
            </p:spPr>
          </p:cxnSp>
          <p:sp>
            <p:nvSpPr>
              <p:cNvPr id="798" name="Google Shape;798;p52"/>
              <p:cNvSpPr/>
              <p:nvPr/>
            </p:nvSpPr>
            <p:spPr>
              <a:xfrm>
                <a:off x="872" y="2318"/>
                <a:ext cx="240"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799" name="Google Shape;799;p52"/>
              <p:cNvSpPr txBox="1"/>
              <p:nvPr/>
            </p:nvSpPr>
            <p:spPr>
              <a:xfrm>
                <a:off x="914" y="2319"/>
                <a:ext cx="158"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i</a:t>
                </a:r>
                <a:endParaRPr/>
              </a:p>
            </p:txBody>
          </p:sp>
          <p:sp>
            <p:nvSpPr>
              <p:cNvPr id="800" name="Google Shape;800;p52"/>
              <p:cNvSpPr txBox="1"/>
              <p:nvPr/>
            </p:nvSpPr>
            <p:spPr>
              <a:xfrm>
                <a:off x="1898" y="2323"/>
                <a:ext cx="158"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j</a:t>
                </a:r>
                <a:endParaRPr/>
              </a:p>
            </p:txBody>
          </p:sp>
        </p:grpSp>
        <p:grpSp>
          <p:nvGrpSpPr>
            <p:cNvPr id="801" name="Google Shape;801;p52"/>
            <p:cNvGrpSpPr/>
            <p:nvPr/>
          </p:nvGrpSpPr>
          <p:grpSpPr>
            <a:xfrm>
              <a:off x="3272" y="1913"/>
              <a:ext cx="1798" cy="313"/>
              <a:chOff x="2634" y="2265"/>
              <a:chExt cx="1798" cy="313"/>
            </a:xfrm>
          </p:grpSpPr>
          <p:sp>
            <p:nvSpPr>
              <p:cNvPr id="802" name="Google Shape;802;p52"/>
              <p:cNvSpPr/>
              <p:nvPr/>
            </p:nvSpPr>
            <p:spPr>
              <a:xfrm>
                <a:off x="4192" y="2333"/>
                <a:ext cx="240"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803" name="Google Shape;803;p52"/>
              <p:cNvSpPr/>
              <p:nvPr/>
            </p:nvSpPr>
            <p:spPr>
              <a:xfrm>
                <a:off x="2634" y="2334"/>
                <a:ext cx="240"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804" name="Google Shape;804;p52"/>
              <p:cNvSpPr txBox="1"/>
              <p:nvPr/>
            </p:nvSpPr>
            <p:spPr>
              <a:xfrm>
                <a:off x="2676" y="2335"/>
                <a:ext cx="158"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i</a:t>
                </a:r>
                <a:endParaRPr/>
              </a:p>
            </p:txBody>
          </p:sp>
          <p:sp>
            <p:nvSpPr>
              <p:cNvPr id="805" name="Google Shape;805;p52"/>
              <p:cNvSpPr txBox="1"/>
              <p:nvPr/>
            </p:nvSpPr>
            <p:spPr>
              <a:xfrm>
                <a:off x="4232" y="2335"/>
                <a:ext cx="158"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j</a:t>
                </a:r>
                <a:endParaRPr/>
              </a:p>
            </p:txBody>
          </p:sp>
          <p:cxnSp>
            <p:nvCxnSpPr>
              <p:cNvPr id="806" name="Google Shape;806;p52"/>
              <p:cNvCxnSpPr/>
              <p:nvPr/>
            </p:nvCxnSpPr>
            <p:spPr>
              <a:xfrm>
                <a:off x="3656" y="2455"/>
                <a:ext cx="540" cy="2"/>
              </a:xfrm>
              <a:prstGeom prst="straightConnector1">
                <a:avLst/>
              </a:prstGeom>
              <a:noFill/>
              <a:ln w="9525" cap="flat" cmpd="sng">
                <a:solidFill>
                  <a:schemeClr val="dk1"/>
                </a:solidFill>
                <a:prstDash val="solid"/>
                <a:miter lim="800000"/>
                <a:headEnd type="none" w="med" len="med"/>
                <a:tailEnd type="triangle" w="med" len="med"/>
              </a:ln>
            </p:spPr>
          </p:cxnSp>
          <p:sp>
            <p:nvSpPr>
              <p:cNvPr id="807" name="Google Shape;807;p52"/>
              <p:cNvSpPr/>
              <p:nvPr/>
            </p:nvSpPr>
            <p:spPr>
              <a:xfrm>
                <a:off x="3416" y="2338"/>
                <a:ext cx="240"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808" name="Google Shape;808;p52"/>
              <p:cNvSpPr txBox="1"/>
              <p:nvPr/>
            </p:nvSpPr>
            <p:spPr>
              <a:xfrm>
                <a:off x="2992" y="2265"/>
                <a:ext cx="198"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R</a:t>
                </a:r>
                <a:endParaRPr/>
              </a:p>
            </p:txBody>
          </p:sp>
          <p:sp>
            <p:nvSpPr>
              <p:cNvPr id="809" name="Google Shape;809;p52"/>
              <p:cNvSpPr txBox="1"/>
              <p:nvPr/>
            </p:nvSpPr>
            <p:spPr>
              <a:xfrm>
                <a:off x="3810" y="2269"/>
                <a:ext cx="198"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S</a:t>
                </a:r>
                <a:endParaRPr/>
              </a:p>
            </p:txBody>
          </p:sp>
          <p:cxnSp>
            <p:nvCxnSpPr>
              <p:cNvPr id="810" name="Google Shape;810;p52"/>
              <p:cNvCxnSpPr/>
              <p:nvPr/>
            </p:nvCxnSpPr>
            <p:spPr>
              <a:xfrm>
                <a:off x="2874" y="2457"/>
                <a:ext cx="540" cy="2"/>
              </a:xfrm>
              <a:prstGeom prst="straightConnector1">
                <a:avLst/>
              </a:prstGeom>
              <a:noFill/>
              <a:ln w="9525" cap="flat" cmpd="sng">
                <a:solidFill>
                  <a:schemeClr val="dk1"/>
                </a:solidFill>
                <a:prstDash val="solid"/>
                <a:miter lim="800000"/>
                <a:headEnd type="none" w="med" len="med"/>
                <a:tailEnd type="triangle" w="med" len="med"/>
              </a:ln>
            </p:spPr>
          </p:cxnSp>
        </p:grpSp>
        <p:sp>
          <p:nvSpPr>
            <p:cNvPr id="811" name="Google Shape;811;p52"/>
            <p:cNvSpPr txBox="1"/>
            <p:nvPr/>
          </p:nvSpPr>
          <p:spPr>
            <a:xfrm>
              <a:off x="2198" y="1977"/>
              <a:ext cx="880" cy="407"/>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a:solidFill>
                    <a:schemeClr val="dk1"/>
                  </a:solidFill>
                </a:rPr>
                <a:t>transforms to</a:t>
              </a:r>
              <a:endParaRPr/>
            </a:p>
          </p:txBody>
        </p:sp>
      </p:grpSp>
      <p:grpSp>
        <p:nvGrpSpPr>
          <p:cNvPr id="812" name="Google Shape;812;p52"/>
          <p:cNvGrpSpPr/>
          <p:nvPr/>
        </p:nvGrpSpPr>
        <p:grpSpPr>
          <a:xfrm>
            <a:off x="2740025" y="3633790"/>
            <a:ext cx="6832600" cy="1077913"/>
            <a:chOff x="766" y="2289"/>
            <a:chExt cx="4304" cy="679"/>
          </a:xfrm>
        </p:grpSpPr>
        <p:grpSp>
          <p:nvGrpSpPr>
            <p:cNvPr id="813" name="Google Shape;813;p52"/>
            <p:cNvGrpSpPr/>
            <p:nvPr/>
          </p:nvGrpSpPr>
          <p:grpSpPr>
            <a:xfrm>
              <a:off x="766" y="2453"/>
              <a:ext cx="1226" cy="328"/>
              <a:chOff x="862" y="2797"/>
              <a:chExt cx="1226" cy="328"/>
            </a:xfrm>
          </p:grpSpPr>
          <p:sp>
            <p:nvSpPr>
              <p:cNvPr id="814" name="Google Shape;814;p52"/>
              <p:cNvSpPr/>
              <p:nvPr/>
            </p:nvSpPr>
            <p:spPr>
              <a:xfrm>
                <a:off x="1848" y="2885"/>
                <a:ext cx="240"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815" name="Google Shape;815;p52"/>
              <p:cNvSpPr txBox="1"/>
              <p:nvPr/>
            </p:nvSpPr>
            <p:spPr>
              <a:xfrm>
                <a:off x="1318" y="2797"/>
                <a:ext cx="294"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R</a:t>
                </a:r>
                <a:r>
                  <a:rPr lang="en-US" sz="1800">
                    <a:solidFill>
                      <a:schemeClr val="dk1"/>
                    </a:solidFill>
                  </a:rPr>
                  <a:t>*</a:t>
                </a:r>
                <a:endParaRPr/>
              </a:p>
            </p:txBody>
          </p:sp>
          <p:cxnSp>
            <p:nvCxnSpPr>
              <p:cNvPr id="816" name="Google Shape;816;p52"/>
              <p:cNvCxnSpPr/>
              <p:nvPr/>
            </p:nvCxnSpPr>
            <p:spPr>
              <a:xfrm>
                <a:off x="1104" y="3007"/>
                <a:ext cx="740" cy="2"/>
              </a:xfrm>
              <a:prstGeom prst="straightConnector1">
                <a:avLst/>
              </a:prstGeom>
              <a:noFill/>
              <a:ln w="9525" cap="flat" cmpd="sng">
                <a:solidFill>
                  <a:schemeClr val="dk1"/>
                </a:solidFill>
                <a:prstDash val="solid"/>
                <a:miter lim="800000"/>
                <a:headEnd type="none" w="med" len="med"/>
                <a:tailEnd type="triangle" w="med" len="med"/>
              </a:ln>
            </p:spPr>
          </p:cxnSp>
          <p:sp>
            <p:nvSpPr>
              <p:cNvPr id="817" name="Google Shape;817;p52"/>
              <p:cNvSpPr/>
              <p:nvPr/>
            </p:nvSpPr>
            <p:spPr>
              <a:xfrm>
                <a:off x="862" y="2882"/>
                <a:ext cx="240"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818" name="Google Shape;818;p52"/>
              <p:cNvSpPr txBox="1"/>
              <p:nvPr/>
            </p:nvSpPr>
            <p:spPr>
              <a:xfrm>
                <a:off x="904" y="2883"/>
                <a:ext cx="158"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i</a:t>
                </a:r>
                <a:endParaRPr/>
              </a:p>
            </p:txBody>
          </p:sp>
          <p:sp>
            <p:nvSpPr>
              <p:cNvPr id="819" name="Google Shape;819;p52"/>
              <p:cNvSpPr txBox="1"/>
              <p:nvPr/>
            </p:nvSpPr>
            <p:spPr>
              <a:xfrm>
                <a:off x="1888" y="2887"/>
                <a:ext cx="158"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j</a:t>
                </a:r>
                <a:endParaRPr/>
              </a:p>
            </p:txBody>
          </p:sp>
        </p:grpSp>
        <p:grpSp>
          <p:nvGrpSpPr>
            <p:cNvPr id="820" name="Google Shape;820;p52"/>
            <p:cNvGrpSpPr/>
            <p:nvPr/>
          </p:nvGrpSpPr>
          <p:grpSpPr>
            <a:xfrm>
              <a:off x="3272" y="2289"/>
              <a:ext cx="1798" cy="615"/>
              <a:chOff x="2624" y="2689"/>
              <a:chExt cx="1798" cy="615"/>
            </a:xfrm>
          </p:grpSpPr>
          <p:sp>
            <p:nvSpPr>
              <p:cNvPr id="821" name="Google Shape;821;p52"/>
              <p:cNvSpPr/>
              <p:nvPr/>
            </p:nvSpPr>
            <p:spPr>
              <a:xfrm>
                <a:off x="4182" y="2965"/>
                <a:ext cx="240"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822" name="Google Shape;822;p52"/>
              <p:cNvSpPr/>
              <p:nvPr/>
            </p:nvSpPr>
            <p:spPr>
              <a:xfrm>
                <a:off x="2624" y="2966"/>
                <a:ext cx="240"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823" name="Google Shape;823;p52"/>
              <p:cNvSpPr txBox="1"/>
              <p:nvPr/>
            </p:nvSpPr>
            <p:spPr>
              <a:xfrm>
                <a:off x="2666" y="2967"/>
                <a:ext cx="158"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i</a:t>
                </a:r>
                <a:endParaRPr/>
              </a:p>
            </p:txBody>
          </p:sp>
          <p:sp>
            <p:nvSpPr>
              <p:cNvPr id="824" name="Google Shape;824;p52"/>
              <p:cNvSpPr txBox="1"/>
              <p:nvPr/>
            </p:nvSpPr>
            <p:spPr>
              <a:xfrm>
                <a:off x="4222" y="2967"/>
                <a:ext cx="158"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j</a:t>
                </a:r>
                <a:endParaRPr/>
              </a:p>
            </p:txBody>
          </p:sp>
          <p:cxnSp>
            <p:nvCxnSpPr>
              <p:cNvPr id="825" name="Google Shape;825;p52"/>
              <p:cNvCxnSpPr/>
              <p:nvPr/>
            </p:nvCxnSpPr>
            <p:spPr>
              <a:xfrm>
                <a:off x="3646" y="3087"/>
                <a:ext cx="540" cy="2"/>
              </a:xfrm>
              <a:prstGeom prst="straightConnector1">
                <a:avLst/>
              </a:prstGeom>
              <a:noFill/>
              <a:ln w="9525" cap="flat" cmpd="sng">
                <a:solidFill>
                  <a:schemeClr val="dk1"/>
                </a:solidFill>
                <a:prstDash val="solid"/>
                <a:miter lim="800000"/>
                <a:headEnd type="none" w="med" len="med"/>
                <a:tailEnd type="triangle" w="med" len="med"/>
              </a:ln>
            </p:spPr>
          </p:cxnSp>
          <p:sp>
            <p:nvSpPr>
              <p:cNvPr id="826" name="Google Shape;826;p52"/>
              <p:cNvSpPr/>
              <p:nvPr/>
            </p:nvSpPr>
            <p:spPr>
              <a:xfrm>
                <a:off x="3406" y="2970"/>
                <a:ext cx="240"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827" name="Google Shape;827;p52"/>
              <p:cNvSpPr txBox="1"/>
              <p:nvPr/>
            </p:nvSpPr>
            <p:spPr>
              <a:xfrm>
                <a:off x="2982" y="2897"/>
                <a:ext cx="198" cy="407"/>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a:solidFill>
                      <a:schemeClr val="dk1"/>
                    </a:solidFill>
                  </a:rPr>
                  <a:t>ɛ</a:t>
                </a:r>
                <a:endParaRPr/>
              </a:p>
              <a:p>
                <a:endParaRPr sz="1800">
                  <a:solidFill>
                    <a:schemeClr val="dk1"/>
                  </a:solidFill>
                </a:endParaRPr>
              </a:p>
            </p:txBody>
          </p:sp>
          <p:sp>
            <p:nvSpPr>
              <p:cNvPr id="828" name="Google Shape;828;p52"/>
              <p:cNvSpPr txBox="1"/>
              <p:nvPr/>
            </p:nvSpPr>
            <p:spPr>
              <a:xfrm>
                <a:off x="3800" y="2901"/>
                <a:ext cx="198" cy="231"/>
              </a:xfrm>
              <a:prstGeom prst="rect">
                <a:avLst/>
              </a:prstGeom>
              <a:noFill/>
              <a:ln>
                <a:noFill/>
              </a:ln>
            </p:spPr>
            <p:txBody>
              <a:bodyPr spcFirstLastPara="1" wrap="square" lIns="91425" tIns="45700" rIns="91425" bIns="45700" anchor="t" anchorCtr="0">
                <a:spAutoFit/>
              </a:bodyPr>
              <a:lstStyle/>
              <a:p>
                <a:endParaRPr sz="1800">
                  <a:solidFill>
                    <a:schemeClr val="dk1"/>
                  </a:solidFill>
                </a:endParaRPr>
              </a:p>
            </p:txBody>
          </p:sp>
          <p:cxnSp>
            <p:nvCxnSpPr>
              <p:cNvPr id="829" name="Google Shape;829;p52"/>
              <p:cNvCxnSpPr/>
              <p:nvPr/>
            </p:nvCxnSpPr>
            <p:spPr>
              <a:xfrm>
                <a:off x="2864" y="3089"/>
                <a:ext cx="540" cy="2"/>
              </a:xfrm>
              <a:prstGeom prst="straightConnector1">
                <a:avLst/>
              </a:prstGeom>
              <a:noFill/>
              <a:ln w="9525" cap="flat" cmpd="sng">
                <a:solidFill>
                  <a:schemeClr val="dk1"/>
                </a:solidFill>
                <a:prstDash val="solid"/>
                <a:miter lim="800000"/>
                <a:headEnd type="none" w="med" len="med"/>
                <a:tailEnd type="triangle" w="med" len="med"/>
              </a:ln>
            </p:spPr>
          </p:cxnSp>
          <p:sp>
            <p:nvSpPr>
              <p:cNvPr id="830" name="Google Shape;830;p52"/>
              <p:cNvSpPr/>
              <p:nvPr/>
            </p:nvSpPr>
            <p:spPr>
              <a:xfrm rot="10800000" flipH="1">
                <a:off x="3439" y="2794"/>
                <a:ext cx="260" cy="243"/>
              </a:xfrm>
              <a:custGeom>
                <a:avLst/>
                <a:gdLst/>
                <a:ahLst/>
                <a:cxnLst/>
                <a:rect l="l" t="t" r="r" b="b"/>
                <a:pathLst>
                  <a:path w="43200" h="40407" fill="none" extrusionOk="0">
                    <a:moveTo>
                      <a:pt x="32222" y="-1"/>
                    </a:moveTo>
                    <a:cubicBezTo>
                      <a:pt x="39005" y="3830"/>
                      <a:pt x="43200" y="11016"/>
                      <a:pt x="43200" y="18807"/>
                    </a:cubicBezTo>
                    <a:cubicBezTo>
                      <a:pt x="43200" y="30736"/>
                      <a:pt x="33529" y="40407"/>
                      <a:pt x="21600" y="40407"/>
                    </a:cubicBezTo>
                    <a:cubicBezTo>
                      <a:pt x="9670" y="40407"/>
                      <a:pt x="0" y="30736"/>
                      <a:pt x="0" y="18807"/>
                    </a:cubicBezTo>
                    <a:cubicBezTo>
                      <a:pt x="0" y="14939"/>
                      <a:pt x="1038" y="11142"/>
                      <a:pt x="3007" y="7812"/>
                    </a:cubicBezTo>
                  </a:path>
                  <a:path w="43200" h="40407" extrusionOk="0">
                    <a:moveTo>
                      <a:pt x="32222" y="-1"/>
                    </a:moveTo>
                    <a:cubicBezTo>
                      <a:pt x="39005" y="3830"/>
                      <a:pt x="43200" y="11016"/>
                      <a:pt x="43200" y="18807"/>
                    </a:cubicBezTo>
                    <a:cubicBezTo>
                      <a:pt x="43200" y="30736"/>
                      <a:pt x="33529" y="40407"/>
                      <a:pt x="21600" y="40407"/>
                    </a:cubicBezTo>
                    <a:cubicBezTo>
                      <a:pt x="9670" y="40407"/>
                      <a:pt x="0" y="30736"/>
                      <a:pt x="0" y="18807"/>
                    </a:cubicBezTo>
                    <a:cubicBezTo>
                      <a:pt x="0" y="14939"/>
                      <a:pt x="1038" y="11142"/>
                      <a:pt x="3007" y="7812"/>
                    </a:cubicBezTo>
                    <a:lnTo>
                      <a:pt x="21600" y="18807"/>
                    </a:lnTo>
                    <a:lnTo>
                      <a:pt x="32222" y="-1"/>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831" name="Google Shape;831;p52"/>
              <p:cNvSpPr txBox="1"/>
              <p:nvPr/>
            </p:nvSpPr>
            <p:spPr>
              <a:xfrm>
                <a:off x="3672" y="2689"/>
                <a:ext cx="198"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R</a:t>
                </a:r>
                <a:endParaRPr/>
              </a:p>
            </p:txBody>
          </p:sp>
        </p:grpSp>
        <p:sp>
          <p:nvSpPr>
            <p:cNvPr id="832" name="Google Shape;832;p52"/>
            <p:cNvSpPr txBox="1"/>
            <p:nvPr/>
          </p:nvSpPr>
          <p:spPr>
            <a:xfrm>
              <a:off x="2198" y="2561"/>
              <a:ext cx="880" cy="407"/>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a:solidFill>
                    <a:schemeClr val="dk1"/>
                  </a:solidFill>
                </a:rPr>
                <a:t>transforms to</a:t>
              </a:r>
              <a:endParaRPr/>
            </a:p>
          </p:txBody>
        </p:sp>
      </p:grpSp>
      <p:sp>
        <p:nvSpPr>
          <p:cNvPr id="833" name="Google Shape;833;p52"/>
          <p:cNvSpPr txBox="1"/>
          <p:nvPr/>
        </p:nvSpPr>
        <p:spPr>
          <a:xfrm>
            <a:off x="1724026" y="4697412"/>
            <a:ext cx="8574087" cy="366712"/>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Quiz.</a:t>
            </a:r>
            <a:r>
              <a:rPr lang="en-US" sz="1800">
                <a:solidFill>
                  <a:schemeClr val="dk1"/>
                </a:solidFill>
              </a:rPr>
              <a:t> Use the algorithm to construct a finite automaton for (</a:t>
            </a:r>
            <a:r>
              <a:rPr lang="en-US" sz="1800" i="1">
                <a:solidFill>
                  <a:schemeClr val="dk1"/>
                </a:solidFill>
              </a:rPr>
              <a:t>ab</a:t>
            </a:r>
            <a:r>
              <a:rPr lang="en-US" sz="1800">
                <a:solidFill>
                  <a:schemeClr val="dk1"/>
                </a:solidFill>
              </a:rPr>
              <a:t>)</a:t>
            </a:r>
            <a:r>
              <a:rPr lang="en-US" sz="1800" i="1">
                <a:solidFill>
                  <a:schemeClr val="dk1"/>
                </a:solidFill>
              </a:rPr>
              <a:t>* </a:t>
            </a:r>
            <a:r>
              <a:rPr lang="en-US" sz="1800">
                <a:solidFill>
                  <a:schemeClr val="dk1"/>
                </a:solidFill>
              </a:rPr>
              <a:t>+ </a:t>
            </a:r>
            <a:r>
              <a:rPr lang="en-US" sz="1800" i="1">
                <a:solidFill>
                  <a:schemeClr val="dk1"/>
                </a:solidFill>
              </a:rPr>
              <a:t>ba</a:t>
            </a:r>
            <a:r>
              <a:rPr lang="en-US" sz="1800">
                <a:solidFill>
                  <a:schemeClr val="dk1"/>
                </a:solidFill>
              </a:rPr>
              <a:t>. </a:t>
            </a:r>
            <a:endParaRPr/>
          </a:p>
        </p:txBody>
      </p:sp>
      <p:grpSp>
        <p:nvGrpSpPr>
          <p:cNvPr id="834" name="Google Shape;834;p52"/>
          <p:cNvGrpSpPr/>
          <p:nvPr/>
        </p:nvGrpSpPr>
        <p:grpSpPr>
          <a:xfrm>
            <a:off x="1749425" y="5130800"/>
            <a:ext cx="6026150" cy="1543050"/>
            <a:chOff x="142" y="3232"/>
            <a:chExt cx="3796" cy="972"/>
          </a:xfrm>
        </p:grpSpPr>
        <p:grpSp>
          <p:nvGrpSpPr>
            <p:cNvPr id="835" name="Google Shape;835;p52"/>
            <p:cNvGrpSpPr/>
            <p:nvPr/>
          </p:nvGrpSpPr>
          <p:grpSpPr>
            <a:xfrm>
              <a:off x="936" y="3232"/>
              <a:ext cx="3002" cy="972"/>
              <a:chOff x="904" y="3248"/>
              <a:chExt cx="3002" cy="972"/>
            </a:xfrm>
          </p:grpSpPr>
          <p:sp>
            <p:nvSpPr>
              <p:cNvPr id="836" name="Google Shape;836;p52"/>
              <p:cNvSpPr/>
              <p:nvPr/>
            </p:nvSpPr>
            <p:spPr>
              <a:xfrm>
                <a:off x="2624" y="3980"/>
                <a:ext cx="240"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grpSp>
            <p:nvGrpSpPr>
              <p:cNvPr id="837" name="Google Shape;837;p52"/>
              <p:cNvGrpSpPr/>
              <p:nvPr/>
            </p:nvGrpSpPr>
            <p:grpSpPr>
              <a:xfrm>
                <a:off x="3602" y="3551"/>
                <a:ext cx="304" cy="308"/>
                <a:chOff x="1680" y="2016"/>
                <a:chExt cx="304" cy="308"/>
              </a:xfrm>
            </p:grpSpPr>
            <p:sp>
              <p:nvSpPr>
                <p:cNvPr id="838" name="Google Shape;838;p52"/>
                <p:cNvSpPr/>
                <p:nvPr/>
              </p:nvSpPr>
              <p:spPr>
                <a:xfrm>
                  <a:off x="1712" y="2050"/>
                  <a:ext cx="240"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839" name="Google Shape;839;p52"/>
                <p:cNvSpPr/>
                <p:nvPr/>
              </p:nvSpPr>
              <p:spPr>
                <a:xfrm>
                  <a:off x="1680" y="2016"/>
                  <a:ext cx="304" cy="30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grpSp>
          <p:sp>
            <p:nvSpPr>
              <p:cNvPr id="840" name="Google Shape;840;p52"/>
              <p:cNvSpPr/>
              <p:nvPr/>
            </p:nvSpPr>
            <p:spPr>
              <a:xfrm>
                <a:off x="1646" y="3593"/>
                <a:ext cx="240"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841" name="Google Shape;841;p52"/>
              <p:cNvSpPr txBox="1"/>
              <p:nvPr/>
            </p:nvSpPr>
            <p:spPr>
              <a:xfrm>
                <a:off x="904" y="3595"/>
                <a:ext cx="390" cy="407"/>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a:solidFill>
                      <a:schemeClr val="dk1"/>
                    </a:solidFill>
                  </a:rPr>
                  <a:t>Start</a:t>
                </a:r>
                <a:endParaRPr/>
              </a:p>
            </p:txBody>
          </p:sp>
          <p:cxnSp>
            <p:nvCxnSpPr>
              <p:cNvPr id="842" name="Google Shape;842;p52"/>
              <p:cNvCxnSpPr/>
              <p:nvPr/>
            </p:nvCxnSpPr>
            <p:spPr>
              <a:xfrm>
                <a:off x="1324" y="3713"/>
                <a:ext cx="320" cy="0"/>
              </a:xfrm>
              <a:prstGeom prst="straightConnector1">
                <a:avLst/>
              </a:prstGeom>
              <a:noFill/>
              <a:ln w="9525" cap="flat" cmpd="sng">
                <a:solidFill>
                  <a:schemeClr val="dk1"/>
                </a:solidFill>
                <a:prstDash val="solid"/>
                <a:miter lim="800000"/>
                <a:headEnd type="none" w="med" len="med"/>
                <a:tailEnd type="triangle" w="med" len="med"/>
              </a:ln>
            </p:spPr>
          </p:cxnSp>
          <p:sp>
            <p:nvSpPr>
              <p:cNvPr id="843" name="Google Shape;843;p52"/>
              <p:cNvSpPr/>
              <p:nvPr/>
            </p:nvSpPr>
            <p:spPr>
              <a:xfrm>
                <a:off x="2628" y="3248"/>
                <a:ext cx="240"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cxnSp>
            <p:nvCxnSpPr>
              <p:cNvPr id="844" name="Google Shape;844;p52"/>
              <p:cNvCxnSpPr/>
              <p:nvPr/>
            </p:nvCxnSpPr>
            <p:spPr>
              <a:xfrm rot="10800000" flipH="1">
                <a:off x="1878" y="3402"/>
                <a:ext cx="752" cy="264"/>
              </a:xfrm>
              <a:prstGeom prst="straightConnector1">
                <a:avLst/>
              </a:prstGeom>
              <a:noFill/>
              <a:ln w="9525" cap="flat" cmpd="sng">
                <a:solidFill>
                  <a:schemeClr val="dk1"/>
                </a:solidFill>
                <a:prstDash val="solid"/>
                <a:miter lim="800000"/>
                <a:headEnd type="none" w="med" len="med"/>
                <a:tailEnd type="triangle" w="med" len="med"/>
              </a:ln>
            </p:spPr>
          </p:cxnSp>
          <p:cxnSp>
            <p:nvCxnSpPr>
              <p:cNvPr id="845" name="Google Shape;845;p52"/>
              <p:cNvCxnSpPr/>
              <p:nvPr/>
            </p:nvCxnSpPr>
            <p:spPr>
              <a:xfrm>
                <a:off x="2860" y="3402"/>
                <a:ext cx="756" cy="238"/>
              </a:xfrm>
              <a:prstGeom prst="straightConnector1">
                <a:avLst/>
              </a:prstGeom>
              <a:noFill/>
              <a:ln w="9525" cap="flat" cmpd="sng">
                <a:solidFill>
                  <a:schemeClr val="dk1"/>
                </a:solidFill>
                <a:prstDash val="solid"/>
                <a:miter lim="800000"/>
                <a:headEnd type="none" w="med" len="med"/>
                <a:tailEnd type="triangle" w="med" len="med"/>
              </a:ln>
            </p:spPr>
          </p:cxnSp>
          <p:sp>
            <p:nvSpPr>
              <p:cNvPr id="846" name="Google Shape;846;p52"/>
              <p:cNvSpPr/>
              <p:nvPr/>
            </p:nvSpPr>
            <p:spPr>
              <a:xfrm>
                <a:off x="2624" y="3596"/>
                <a:ext cx="240"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cxnSp>
            <p:nvCxnSpPr>
              <p:cNvPr id="847" name="Google Shape;847;p52"/>
              <p:cNvCxnSpPr/>
              <p:nvPr/>
            </p:nvCxnSpPr>
            <p:spPr>
              <a:xfrm rot="10800000" flipH="1">
                <a:off x="1890" y="3712"/>
                <a:ext cx="734" cy="2"/>
              </a:xfrm>
              <a:prstGeom prst="straightConnector1">
                <a:avLst/>
              </a:prstGeom>
              <a:noFill/>
              <a:ln w="9525" cap="flat" cmpd="sng">
                <a:solidFill>
                  <a:schemeClr val="dk1"/>
                </a:solidFill>
                <a:prstDash val="solid"/>
                <a:miter lim="800000"/>
                <a:headEnd type="none" w="med" len="med"/>
                <a:tailEnd type="triangle" w="med" len="med"/>
              </a:ln>
            </p:spPr>
          </p:cxnSp>
          <p:sp>
            <p:nvSpPr>
              <p:cNvPr id="848" name="Google Shape;848;p52"/>
              <p:cNvSpPr/>
              <p:nvPr/>
            </p:nvSpPr>
            <p:spPr>
              <a:xfrm>
                <a:off x="2748" y="3767"/>
                <a:ext cx="232" cy="317"/>
              </a:xfrm>
              <a:custGeom>
                <a:avLst/>
                <a:gdLst/>
                <a:ahLst/>
                <a:cxnLst/>
                <a:rect l="l" t="t" r="r" b="b"/>
                <a:pathLst>
                  <a:path w="21600" h="37735" fill="none" extrusionOk="0">
                    <a:moveTo>
                      <a:pt x="10162" y="-1"/>
                    </a:moveTo>
                    <a:cubicBezTo>
                      <a:pt x="17202" y="3753"/>
                      <a:pt x="21600" y="11081"/>
                      <a:pt x="21600" y="19060"/>
                    </a:cubicBezTo>
                    <a:cubicBezTo>
                      <a:pt x="21600" y="26755"/>
                      <a:pt x="17505" y="33869"/>
                      <a:pt x="10852" y="37735"/>
                    </a:cubicBezTo>
                  </a:path>
                  <a:path w="21600" h="37735" extrusionOk="0">
                    <a:moveTo>
                      <a:pt x="10162" y="-1"/>
                    </a:moveTo>
                    <a:cubicBezTo>
                      <a:pt x="17202" y="3753"/>
                      <a:pt x="21600" y="11081"/>
                      <a:pt x="21600" y="19060"/>
                    </a:cubicBezTo>
                    <a:cubicBezTo>
                      <a:pt x="21600" y="26755"/>
                      <a:pt x="17505" y="33869"/>
                      <a:pt x="10852" y="37735"/>
                    </a:cubicBezTo>
                    <a:lnTo>
                      <a:pt x="0" y="19060"/>
                    </a:lnTo>
                    <a:lnTo>
                      <a:pt x="10162" y="-1"/>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sp>
            <p:nvSpPr>
              <p:cNvPr id="849" name="Google Shape;849;p52"/>
              <p:cNvSpPr/>
              <p:nvPr/>
            </p:nvSpPr>
            <p:spPr>
              <a:xfrm rot="10800000">
                <a:off x="2520" y="3792"/>
                <a:ext cx="232" cy="308"/>
              </a:xfrm>
              <a:custGeom>
                <a:avLst/>
                <a:gdLst/>
                <a:ahLst/>
                <a:cxnLst/>
                <a:rect l="l" t="t" r="r" b="b"/>
                <a:pathLst>
                  <a:path w="21600" h="36644" fill="none" extrusionOk="0">
                    <a:moveTo>
                      <a:pt x="11986" y="-1"/>
                    </a:moveTo>
                    <a:cubicBezTo>
                      <a:pt x="17992" y="4006"/>
                      <a:pt x="21600" y="10748"/>
                      <a:pt x="21600" y="17969"/>
                    </a:cubicBezTo>
                    <a:cubicBezTo>
                      <a:pt x="21600" y="25664"/>
                      <a:pt x="17505" y="32778"/>
                      <a:pt x="10852" y="36644"/>
                    </a:cubicBezTo>
                  </a:path>
                  <a:path w="21600" h="36644" extrusionOk="0">
                    <a:moveTo>
                      <a:pt x="11986" y="-1"/>
                    </a:moveTo>
                    <a:cubicBezTo>
                      <a:pt x="17992" y="4006"/>
                      <a:pt x="21600" y="10748"/>
                      <a:pt x="21600" y="17969"/>
                    </a:cubicBezTo>
                    <a:cubicBezTo>
                      <a:pt x="21600" y="25664"/>
                      <a:pt x="17505" y="32778"/>
                      <a:pt x="10852" y="36644"/>
                    </a:cubicBezTo>
                    <a:lnTo>
                      <a:pt x="0" y="17969"/>
                    </a:lnTo>
                    <a:lnTo>
                      <a:pt x="11986" y="-1"/>
                    </a:ln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solidFill>
                    <a:schemeClr val="dk1"/>
                  </a:solidFill>
                </a:endParaRPr>
              </a:p>
            </p:txBody>
          </p:sp>
          <p:cxnSp>
            <p:nvCxnSpPr>
              <p:cNvPr id="850" name="Google Shape;850;p52"/>
              <p:cNvCxnSpPr/>
              <p:nvPr/>
            </p:nvCxnSpPr>
            <p:spPr>
              <a:xfrm rot="10800000" flipH="1">
                <a:off x="2864" y="3708"/>
                <a:ext cx="734" cy="2"/>
              </a:xfrm>
              <a:prstGeom prst="straightConnector1">
                <a:avLst/>
              </a:prstGeom>
              <a:noFill/>
              <a:ln w="9525" cap="flat" cmpd="sng">
                <a:solidFill>
                  <a:schemeClr val="dk1"/>
                </a:solidFill>
                <a:prstDash val="solid"/>
                <a:miter lim="800000"/>
                <a:headEnd type="none" w="med" len="med"/>
                <a:tailEnd type="triangle" w="med" len="med"/>
              </a:ln>
            </p:spPr>
          </p:cxnSp>
          <p:sp>
            <p:nvSpPr>
              <p:cNvPr id="851" name="Google Shape;851;p52"/>
              <p:cNvSpPr txBox="1"/>
              <p:nvPr/>
            </p:nvSpPr>
            <p:spPr>
              <a:xfrm>
                <a:off x="3134" y="3317"/>
                <a:ext cx="176"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a</a:t>
                </a:r>
                <a:endParaRPr/>
              </a:p>
            </p:txBody>
          </p:sp>
          <p:sp>
            <p:nvSpPr>
              <p:cNvPr id="852" name="Google Shape;852;p52"/>
              <p:cNvSpPr txBox="1"/>
              <p:nvPr/>
            </p:nvSpPr>
            <p:spPr>
              <a:xfrm>
                <a:off x="2094" y="3357"/>
                <a:ext cx="176"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b</a:t>
                </a:r>
                <a:endParaRPr/>
              </a:p>
            </p:txBody>
          </p:sp>
          <p:sp>
            <p:nvSpPr>
              <p:cNvPr id="853" name="Google Shape;853;p52"/>
              <p:cNvSpPr txBox="1"/>
              <p:nvPr/>
            </p:nvSpPr>
            <p:spPr>
              <a:xfrm>
                <a:off x="2356" y="3837"/>
                <a:ext cx="176"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b</a:t>
                </a:r>
                <a:endParaRPr/>
              </a:p>
            </p:txBody>
          </p:sp>
          <p:sp>
            <p:nvSpPr>
              <p:cNvPr id="854" name="Google Shape;854;p52"/>
              <p:cNvSpPr txBox="1"/>
              <p:nvPr/>
            </p:nvSpPr>
            <p:spPr>
              <a:xfrm>
                <a:off x="2960" y="3811"/>
                <a:ext cx="176"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a</a:t>
                </a:r>
                <a:endParaRPr/>
              </a:p>
            </p:txBody>
          </p:sp>
        </p:grpSp>
        <p:sp>
          <p:nvSpPr>
            <p:cNvPr id="855" name="Google Shape;855;p52"/>
            <p:cNvSpPr txBox="1"/>
            <p:nvPr/>
          </p:nvSpPr>
          <p:spPr>
            <a:xfrm>
              <a:off x="142" y="3313"/>
              <a:ext cx="588" cy="407"/>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i="1">
                  <a:solidFill>
                    <a:schemeClr val="dk1"/>
                  </a:solidFill>
                </a:rPr>
                <a:t>Answer</a:t>
              </a:r>
              <a:r>
                <a:rPr lang="en-US" sz="1800">
                  <a:solidFill>
                    <a:schemeClr val="dk1"/>
                  </a:solidFill>
                </a:rPr>
                <a:t>:</a:t>
              </a:r>
              <a:endParaRPr/>
            </a:p>
          </p:txBody>
        </p:sp>
      </p:grpSp>
      <p:sp>
        <p:nvSpPr>
          <p:cNvPr id="856" name="Google Shape;856;p52"/>
          <p:cNvSpPr txBox="1"/>
          <p:nvPr/>
        </p:nvSpPr>
        <p:spPr>
          <a:xfrm>
            <a:off x="8612188" y="3833812"/>
            <a:ext cx="295275" cy="366712"/>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a:solidFill>
                  <a:schemeClr val="dk1"/>
                </a:solidFill>
              </a:rPr>
              <a:t>ɛ</a:t>
            </a:r>
            <a:endParaRPr/>
          </a:p>
        </p:txBody>
      </p:sp>
      <p:sp>
        <p:nvSpPr>
          <p:cNvPr id="857" name="Google Shape;857;p52"/>
          <p:cNvSpPr txBox="1"/>
          <p:nvPr/>
        </p:nvSpPr>
        <p:spPr>
          <a:xfrm>
            <a:off x="6432551" y="5546725"/>
            <a:ext cx="295275" cy="366712"/>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a:solidFill>
                  <a:schemeClr val="dk1"/>
                </a:solidFill>
              </a:rPr>
              <a:t>ɛ</a:t>
            </a:r>
            <a:endParaRPr/>
          </a:p>
        </p:txBody>
      </p:sp>
      <p:sp>
        <p:nvSpPr>
          <p:cNvPr id="858" name="Google Shape;858;p52"/>
          <p:cNvSpPr txBox="1"/>
          <p:nvPr/>
        </p:nvSpPr>
        <p:spPr>
          <a:xfrm>
            <a:off x="5180013" y="5595937"/>
            <a:ext cx="295275" cy="366712"/>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1800">
                <a:solidFill>
                  <a:schemeClr val="dk1"/>
                </a:solidFill>
              </a:rPr>
              <a:t>ɛ</a:t>
            </a:r>
            <a:endParaRPr/>
          </a:p>
        </p:txBody>
      </p:sp>
      <p:sp>
        <p:nvSpPr>
          <p:cNvPr id="100" name="Google Shape;867;p33"/>
          <p:cNvSpPr/>
          <p:nvPr/>
        </p:nvSpPr>
        <p:spPr>
          <a:xfrm rot="10800000" flipH="1">
            <a:off x="0" y="6756401"/>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01" name="Google Shape;867;p33"/>
          <p:cNvSpPr/>
          <p:nvPr/>
        </p:nvSpPr>
        <p:spPr>
          <a:xfrm rot="10800000" flipH="1">
            <a:off x="44973" y="682490"/>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147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3">
                                            <p:txEl>
                                              <p:pRg st="0" end="0"/>
                                            </p:txEl>
                                          </p:spTgt>
                                        </p:tgtEl>
                                        <p:attrNameLst>
                                          <p:attrName>style.visibility</p:attrName>
                                        </p:attrNameLst>
                                      </p:cBhvr>
                                      <p:to>
                                        <p:strVal val="visible"/>
                                      </p:to>
                                    </p:set>
                                    <p:animEffect transition="in" filter="fade">
                                      <p:cBhvr>
                                        <p:cTn id="7" dur="1"/>
                                        <p:tgtEl>
                                          <p:spTgt spid="7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3">
                                            <p:txEl>
                                              <p:pRg st="1" end="1"/>
                                            </p:txEl>
                                          </p:spTgt>
                                        </p:tgtEl>
                                        <p:attrNameLst>
                                          <p:attrName>style.visibility</p:attrName>
                                        </p:attrNameLst>
                                      </p:cBhvr>
                                      <p:to>
                                        <p:strVal val="visible"/>
                                      </p:to>
                                    </p:set>
                                    <p:animEffect transition="in" filter="fade">
                                      <p:cBhvr>
                                        <p:cTn id="12" dur="1"/>
                                        <p:tgtEl>
                                          <p:spTgt spid="7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74"/>
                                        </p:tgtEl>
                                        <p:attrNameLst>
                                          <p:attrName>style.visibility</p:attrName>
                                        </p:attrNameLst>
                                      </p:cBhvr>
                                      <p:to>
                                        <p:strVal val="visible"/>
                                      </p:to>
                                    </p:set>
                                    <p:animEffect transition="in" filter="fade">
                                      <p:cBhvr>
                                        <p:cTn id="17" dur="1"/>
                                        <p:tgtEl>
                                          <p:spTgt spid="77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33"/>
                                        </p:tgtEl>
                                        <p:attrNameLst>
                                          <p:attrName>style.visibility</p:attrName>
                                        </p:attrNameLst>
                                      </p:cBhvr>
                                      <p:to>
                                        <p:strVal val="visible"/>
                                      </p:to>
                                    </p:set>
                                    <p:animEffect transition="in" filter="fade">
                                      <p:cBhvr>
                                        <p:cTn id="22" dur="1"/>
                                        <p:tgtEl>
                                          <p:spTgt spid="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34"/>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975" name="Google Shape;975;p34"/>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Example of NFA using Python</a:t>
            </a:r>
            <a:endParaRPr sz="2563">
              <a:solidFill>
                <a:schemeClr val="dk1"/>
              </a:solidFill>
              <a:latin typeface="Arial"/>
              <a:ea typeface="Arial"/>
              <a:cs typeface="Arial"/>
              <a:sym typeface="Arial"/>
            </a:endParaRPr>
          </a:p>
        </p:txBody>
      </p:sp>
      <p:sp>
        <p:nvSpPr>
          <p:cNvPr id="976" name="Google Shape;976;p34"/>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977" name="Google Shape;977;p34"/>
          <p:cNvGrpSpPr/>
          <p:nvPr/>
        </p:nvGrpSpPr>
        <p:grpSpPr>
          <a:xfrm>
            <a:off x="43248" y="661080"/>
            <a:ext cx="12105503" cy="5979173"/>
            <a:chOff x="127862" y="1268442"/>
            <a:chExt cx="9296400" cy="846250"/>
          </a:xfrm>
        </p:grpSpPr>
        <p:sp>
          <p:nvSpPr>
            <p:cNvPr id="978" name="Google Shape;978;p34"/>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979" name="Google Shape;979;p34"/>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sp>
        <p:nvSpPr>
          <p:cNvPr id="980" name="Google Shape;980;p34"/>
          <p:cNvSpPr txBox="1"/>
          <p:nvPr/>
        </p:nvSpPr>
        <p:spPr>
          <a:xfrm>
            <a:off x="171709" y="735349"/>
            <a:ext cx="7338363" cy="4924425"/>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from </a:t>
            </a:r>
            <a:r>
              <a:rPr lang="en-US" sz="2000" dirty="0" err="1">
                <a:solidFill>
                  <a:schemeClr val="dk1"/>
                </a:solidFill>
                <a:latin typeface="Calibri"/>
                <a:ea typeface="Calibri"/>
                <a:cs typeface="Calibri"/>
                <a:sym typeface="Calibri"/>
              </a:rPr>
              <a:t>automata.fa.nfa</a:t>
            </a:r>
            <a:r>
              <a:rPr lang="en-US" sz="2000" dirty="0">
                <a:solidFill>
                  <a:schemeClr val="dk1"/>
                </a:solidFill>
                <a:latin typeface="Calibri"/>
                <a:ea typeface="Calibri"/>
                <a:cs typeface="Calibri"/>
                <a:sym typeface="Calibri"/>
              </a:rPr>
              <a:t> import NFA</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 NFA which matches strings beginning with 'a', ending with 'a', and </a:t>
            </a:r>
            <a:r>
              <a:rPr lang="en-US" sz="2000" dirty="0" smtClean="0">
                <a:solidFill>
                  <a:schemeClr val="dk1"/>
                </a:solidFill>
                <a:latin typeface="Calibri"/>
                <a:ea typeface="Calibri"/>
                <a:cs typeface="Calibri"/>
                <a:sym typeface="Calibri"/>
              </a:rPr>
              <a:t>containing no </a:t>
            </a:r>
            <a:r>
              <a:rPr lang="en-US" sz="2000" dirty="0">
                <a:solidFill>
                  <a:schemeClr val="dk1"/>
                </a:solidFill>
                <a:latin typeface="Calibri"/>
                <a:ea typeface="Calibri"/>
                <a:cs typeface="Calibri"/>
                <a:sym typeface="Calibri"/>
              </a:rPr>
              <a:t>consecutive 'b's</a:t>
            </a:r>
            <a:endParaRPr dirty="0"/>
          </a:p>
          <a:p>
            <a:pPr marL="0" marR="0" lvl="0" indent="0" algn="just" rtl="0">
              <a:spcBef>
                <a:spcPts val="0"/>
              </a:spcBef>
              <a:spcAft>
                <a:spcPts val="0"/>
              </a:spcAft>
              <a:buNone/>
            </a:pPr>
            <a:r>
              <a:rPr lang="en-US" sz="2000" dirty="0" err="1">
                <a:solidFill>
                  <a:schemeClr val="dk1"/>
                </a:solidFill>
                <a:latin typeface="Calibri"/>
                <a:ea typeface="Calibri"/>
                <a:cs typeface="Calibri"/>
                <a:sym typeface="Calibri"/>
              </a:rPr>
              <a:t>nfa</a:t>
            </a:r>
            <a:r>
              <a:rPr lang="en-US" sz="2000" dirty="0">
                <a:solidFill>
                  <a:schemeClr val="dk1"/>
                </a:solidFill>
                <a:latin typeface="Calibri"/>
                <a:ea typeface="Calibri"/>
                <a:cs typeface="Calibri"/>
                <a:sym typeface="Calibri"/>
              </a:rPr>
              <a:t> = NFA(</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    states={'q0', 'q1', 'q2'},</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input_symbols</a:t>
            </a:r>
            <a:r>
              <a:rPr lang="en-US" sz="2000" dirty="0">
                <a:solidFill>
                  <a:schemeClr val="dk1"/>
                </a:solidFill>
                <a:latin typeface="Calibri"/>
                <a:ea typeface="Calibri"/>
                <a:cs typeface="Calibri"/>
                <a:sym typeface="Calibri"/>
              </a:rPr>
              <a:t>={'a', 'b'},</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    transitions={</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        'q0': {'a': {'q1'}},</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        # Use '' as the key name for empty string (lambda/epsilon) transitions</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        'q1': {'a': {'q1'}, '': {'q2'}},</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        'q2': {'b': {'q0'}}</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initial_state</a:t>
            </a:r>
            <a:r>
              <a:rPr lang="en-US" sz="2000" dirty="0">
                <a:solidFill>
                  <a:schemeClr val="dk1"/>
                </a:solidFill>
                <a:latin typeface="Calibri"/>
                <a:ea typeface="Calibri"/>
                <a:cs typeface="Calibri"/>
                <a:sym typeface="Calibri"/>
              </a:rPr>
              <a:t>='q0',</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final_states</a:t>
            </a:r>
            <a:r>
              <a:rPr lang="en-US" sz="2000" dirty="0">
                <a:solidFill>
                  <a:schemeClr val="dk1"/>
                </a:solidFill>
                <a:latin typeface="Calibri"/>
                <a:ea typeface="Calibri"/>
                <a:cs typeface="Calibri"/>
                <a:sym typeface="Calibri"/>
              </a:rPr>
              <a:t>={'q1'}</a:t>
            </a:r>
            <a:endParaRPr dirty="0"/>
          </a:p>
          <a:p>
            <a:pPr marL="0" marR="0" lvl="0" indent="0" algn="just" rtl="0">
              <a:spcBef>
                <a:spcPts val="0"/>
              </a:spcBef>
              <a:spcAft>
                <a:spcPts val="0"/>
              </a:spcAft>
              <a:buNone/>
            </a:pPr>
            <a:r>
              <a:rPr lang="en-US" sz="2000" dirty="0">
                <a:solidFill>
                  <a:schemeClr val="dk1"/>
                </a:solidFill>
                <a:latin typeface="Calibri"/>
                <a:ea typeface="Calibri"/>
                <a:cs typeface="Calibri"/>
                <a:sym typeface="Calibri"/>
              </a:rPr>
              <a:t>)</a:t>
            </a:r>
            <a:endParaRPr dirty="0"/>
          </a:p>
        </p:txBody>
      </p:sp>
      <p:sp>
        <p:nvSpPr>
          <p:cNvPr id="981" name="Google Shape;981;p34"/>
          <p:cNvSpPr txBox="1"/>
          <p:nvPr/>
        </p:nvSpPr>
        <p:spPr>
          <a:xfrm>
            <a:off x="8561689" y="735349"/>
            <a:ext cx="3295532" cy="153888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nfa.read_input('aba')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ANSWER :{'q1', 'q2'}</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nfa.read_input('abba')</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ANSWER: ERROR</a:t>
            </a:r>
            <a:endParaRPr/>
          </a:p>
        </p:txBody>
      </p:sp>
      <p:sp>
        <p:nvSpPr>
          <p:cNvPr id="982" name="Google Shape;982;p34"/>
          <p:cNvSpPr txBox="1"/>
          <p:nvPr/>
        </p:nvSpPr>
        <p:spPr>
          <a:xfrm>
            <a:off x="8561689" y="2772595"/>
            <a:ext cx="3295532" cy="276998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nfa.read_input_stepwise('aba')</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if nfa.accepts_input('aba'):</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print('accepted')</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else:</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print('rejected')</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ANSWER: ACCEPTED</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nfa.validate()</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ANSWR: TRUE</a:t>
            </a:r>
            <a:endParaRPr/>
          </a:p>
        </p:txBody>
      </p:sp>
    </p:spTree>
    <p:extLst>
      <p:ext uri="{BB962C8B-B14F-4D97-AF65-F5344CB8AC3E}">
        <p14:creationId xmlns:p14="http://schemas.microsoft.com/office/powerpoint/2010/main" val="12519261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35"/>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988" name="Google Shape;988;p35"/>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563" b="1">
                <a:solidFill>
                  <a:srgbClr val="010103"/>
                </a:solidFill>
                <a:latin typeface="Arial"/>
                <a:ea typeface="Arial"/>
                <a:cs typeface="Arial"/>
                <a:sym typeface="Arial"/>
              </a:rPr>
              <a:t>Sample Exercises  - NFA</a:t>
            </a:r>
            <a:endParaRPr/>
          </a:p>
        </p:txBody>
      </p:sp>
      <p:sp>
        <p:nvSpPr>
          <p:cNvPr id="989" name="Google Shape;989;p35"/>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990" name="Google Shape;990;p35"/>
          <p:cNvGrpSpPr/>
          <p:nvPr/>
        </p:nvGrpSpPr>
        <p:grpSpPr>
          <a:xfrm>
            <a:off x="43248" y="661080"/>
            <a:ext cx="12105503" cy="5979173"/>
            <a:chOff x="127862" y="1268442"/>
            <a:chExt cx="9296400" cy="846250"/>
          </a:xfrm>
        </p:grpSpPr>
        <p:sp>
          <p:nvSpPr>
            <p:cNvPr id="991" name="Google Shape;991;p35"/>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992" name="Google Shape;992;p35"/>
            <p:cNvSpPr txBox="1"/>
            <p:nvPr/>
          </p:nvSpPr>
          <p:spPr>
            <a:xfrm>
              <a:off x="168600" y="1274313"/>
              <a:ext cx="9214355" cy="5858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grpSp>
      <p:sp>
        <p:nvSpPr>
          <p:cNvPr id="993" name="Google Shape;993;p35"/>
          <p:cNvSpPr txBox="1"/>
          <p:nvPr/>
        </p:nvSpPr>
        <p:spPr>
          <a:xfrm>
            <a:off x="401507" y="909542"/>
            <a:ext cx="11215870" cy="2899577"/>
          </a:xfrm>
          <a:prstGeom prst="rect">
            <a:avLst/>
          </a:prstGeom>
          <a:noFill/>
          <a:ln>
            <a:noFill/>
          </a:ln>
        </p:spPr>
        <p:txBody>
          <a:bodyPr spcFirstLastPara="1" wrap="square" lIns="90000" tIns="46800" rIns="90000" bIns="46800" anchor="t" anchorCtr="0">
            <a:spAutoFit/>
          </a:bodyPr>
          <a:lstStyle/>
          <a:p>
            <a:pPr marL="514350" marR="0" lvl="0" indent="-514350" algn="just" rtl="0">
              <a:lnSpc>
                <a:spcPct val="150000"/>
              </a:lnSpc>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Write a automata code for the Language that accepts all end with 01</a:t>
            </a:r>
            <a:endParaRPr dirty="0"/>
          </a:p>
          <a:p>
            <a:pPr marL="514350" marR="0" lvl="0" indent="-514350" algn="just" rtl="0">
              <a:lnSpc>
                <a:spcPct val="150000"/>
              </a:lnSpc>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Write a automata code for L(M)= </a:t>
            </a:r>
            <a:r>
              <a:rPr lang="en-US" sz="2400" i="1" dirty="0">
                <a:solidFill>
                  <a:schemeClr val="dk1"/>
                </a:solidFill>
                <a:latin typeface="Calibri"/>
                <a:ea typeface="Calibri"/>
                <a:cs typeface="Calibri"/>
                <a:sym typeface="Calibri"/>
              </a:rPr>
              <a:t>a</a:t>
            </a:r>
            <a:r>
              <a:rPr lang="en-US" sz="2400" dirty="0">
                <a:solidFill>
                  <a:schemeClr val="dk1"/>
                </a:solidFill>
                <a:latin typeface="Calibri"/>
                <a:ea typeface="Calibri"/>
                <a:cs typeface="Calibri"/>
                <a:sym typeface="Calibri"/>
              </a:rPr>
              <a:t> + </a:t>
            </a:r>
            <a:r>
              <a:rPr lang="en-US" sz="2400" i="1" dirty="0" err="1">
                <a:solidFill>
                  <a:schemeClr val="dk1"/>
                </a:solidFill>
                <a:latin typeface="Calibri"/>
                <a:ea typeface="Calibri"/>
                <a:cs typeface="Calibri"/>
                <a:sym typeface="Calibri"/>
              </a:rPr>
              <a:t>aa</a:t>
            </a:r>
            <a:r>
              <a:rPr lang="en-US" sz="2400" dirty="0">
                <a:solidFill>
                  <a:schemeClr val="dk1"/>
                </a:solidFill>
                <a:latin typeface="Calibri"/>
                <a:ea typeface="Calibri"/>
                <a:cs typeface="Calibri"/>
                <a:sym typeface="Calibri"/>
              </a:rPr>
              <a:t>*</a:t>
            </a:r>
            <a:r>
              <a:rPr lang="en-US" sz="2400" i="1" dirty="0">
                <a:solidFill>
                  <a:schemeClr val="dk1"/>
                </a:solidFill>
                <a:latin typeface="Calibri"/>
                <a:ea typeface="Calibri"/>
                <a:cs typeface="Calibri"/>
                <a:sym typeface="Calibri"/>
              </a:rPr>
              <a:t>b</a:t>
            </a:r>
            <a:r>
              <a:rPr lang="en-US" sz="2400" dirty="0">
                <a:solidFill>
                  <a:schemeClr val="dk1"/>
                </a:solidFill>
                <a:latin typeface="Calibri"/>
                <a:ea typeface="Calibri"/>
                <a:cs typeface="Calibri"/>
                <a:sym typeface="Calibri"/>
              </a:rPr>
              <a:t> + </a:t>
            </a:r>
            <a:r>
              <a:rPr lang="en-US" sz="2400" i="1" dirty="0">
                <a:solidFill>
                  <a:schemeClr val="dk1"/>
                </a:solidFill>
                <a:latin typeface="Calibri"/>
                <a:ea typeface="Calibri"/>
                <a:cs typeface="Calibri"/>
                <a:sym typeface="Calibri"/>
              </a:rPr>
              <a:t>a</a:t>
            </a:r>
            <a:r>
              <a:rPr lang="en-US" sz="2400" dirty="0">
                <a:solidFill>
                  <a:schemeClr val="dk1"/>
                </a:solidFill>
                <a:latin typeface="Calibri"/>
                <a:ea typeface="Calibri"/>
                <a:cs typeface="Calibri"/>
                <a:sym typeface="Calibri"/>
              </a:rPr>
              <a:t>*</a:t>
            </a:r>
            <a:r>
              <a:rPr lang="en-US" sz="2400" i="1" dirty="0">
                <a:solidFill>
                  <a:schemeClr val="dk1"/>
                </a:solidFill>
                <a:latin typeface="Calibri"/>
                <a:ea typeface="Calibri"/>
                <a:cs typeface="Calibri"/>
                <a:sym typeface="Calibri"/>
              </a:rPr>
              <a:t>b</a:t>
            </a:r>
            <a:r>
              <a:rPr lang="en-US" sz="2400" dirty="0">
                <a:solidFill>
                  <a:schemeClr val="dk1"/>
                </a:solidFill>
                <a:latin typeface="Calibri"/>
                <a:ea typeface="Calibri"/>
                <a:cs typeface="Calibri"/>
                <a:sym typeface="Calibri"/>
              </a:rPr>
              <a:t>.</a:t>
            </a:r>
            <a:endParaRPr sz="2400" dirty="0">
              <a:solidFill>
                <a:schemeClr val="dk1"/>
              </a:solidFill>
              <a:latin typeface="Calibri"/>
              <a:ea typeface="Calibri"/>
              <a:cs typeface="Calibri"/>
              <a:sym typeface="Calibri"/>
            </a:endParaRPr>
          </a:p>
          <a:p>
            <a:pPr marL="514350" marR="0" lvl="0" indent="-514350" algn="just" rtl="0">
              <a:lnSpc>
                <a:spcPct val="150000"/>
              </a:lnSpc>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Write a automata code for Let Σ = {0, 1}. </a:t>
            </a:r>
            <a:endParaRPr dirty="0"/>
          </a:p>
          <a:p>
            <a:pPr marL="0" marR="0" lvl="0" indent="0" algn="l" rtl="0">
              <a:lnSpc>
                <a:spcPct val="150000"/>
              </a:lnSpc>
              <a:spcBef>
                <a:spcPts val="600"/>
              </a:spcBef>
              <a:spcAft>
                <a:spcPts val="0"/>
              </a:spcAft>
              <a:buClr>
                <a:schemeClr val="dk1"/>
              </a:buClr>
              <a:buSzPts val="2400"/>
              <a:buFont typeface="Times"/>
              <a:buNone/>
            </a:pPr>
            <a:r>
              <a:rPr lang="en-US" sz="2400" dirty="0">
                <a:solidFill>
                  <a:schemeClr val="dk1"/>
                </a:solidFill>
                <a:latin typeface="Calibri"/>
                <a:ea typeface="Calibri"/>
                <a:cs typeface="Calibri"/>
                <a:sym typeface="Calibri"/>
              </a:rPr>
              <a:t>	Given NFAs for {}, {ε}, {(</a:t>
            </a:r>
            <a:r>
              <a:rPr lang="en-US" sz="2400" i="1" dirty="0" err="1">
                <a:solidFill>
                  <a:schemeClr val="dk1"/>
                </a:solidFill>
                <a:latin typeface="Calibri"/>
                <a:ea typeface="Calibri"/>
                <a:cs typeface="Calibri"/>
                <a:sym typeface="Calibri"/>
              </a:rPr>
              <a:t>ab</a:t>
            </a:r>
            <a:r>
              <a:rPr lang="en-US" sz="2400" i="1" dirty="0">
                <a:solidFill>
                  <a:schemeClr val="dk1"/>
                </a:solidFill>
                <a:latin typeface="Calibri"/>
                <a:ea typeface="Calibri"/>
                <a:cs typeface="Calibri"/>
                <a:sym typeface="Calibri"/>
              </a:rPr>
              <a:t>)</a:t>
            </a:r>
            <a:r>
              <a:rPr lang="en-US" sz="2400" i="1" baseline="30000" dirty="0">
                <a:solidFill>
                  <a:schemeClr val="dk1"/>
                </a:solidFill>
                <a:latin typeface="Calibri"/>
                <a:ea typeface="Calibri"/>
                <a:cs typeface="Calibri"/>
                <a:sym typeface="Calibri"/>
              </a:rPr>
              <a:t>n</a:t>
            </a:r>
            <a:r>
              <a:rPr lang="en-US" sz="2400" dirty="0">
                <a:solidFill>
                  <a:schemeClr val="dk1"/>
                </a:solidFill>
                <a:latin typeface="Calibri"/>
                <a:ea typeface="Calibri"/>
                <a:cs typeface="Calibri"/>
                <a:sym typeface="Calibri"/>
              </a:rPr>
              <a:t> | </a:t>
            </a:r>
            <a:r>
              <a:rPr lang="en-US" sz="2400" i="1" dirty="0">
                <a:solidFill>
                  <a:schemeClr val="dk1"/>
                </a:solidFill>
                <a:latin typeface="Calibri"/>
                <a:ea typeface="Calibri"/>
                <a:cs typeface="Calibri"/>
                <a:sym typeface="Calibri"/>
              </a:rPr>
              <a:t>n</a:t>
            </a:r>
            <a:r>
              <a:rPr lang="en-US" sz="2400" dirty="0">
                <a:solidFill>
                  <a:schemeClr val="dk1"/>
                </a:solidFill>
                <a:latin typeface="Calibri"/>
                <a:ea typeface="Calibri"/>
                <a:cs typeface="Calibri"/>
                <a:sym typeface="Calibri"/>
              </a:rPr>
              <a:t> ∈ N}, which has regular expression (</a:t>
            </a:r>
            <a:r>
              <a:rPr lang="en-US" sz="2400" i="1" dirty="0" err="1">
                <a:solidFill>
                  <a:schemeClr val="dk1"/>
                </a:solidFill>
                <a:latin typeface="Calibri"/>
                <a:ea typeface="Calibri"/>
                <a:cs typeface="Calibri"/>
                <a:sym typeface="Calibri"/>
              </a:rPr>
              <a:t>ab</a:t>
            </a:r>
            <a:r>
              <a:rPr lang="en-US" sz="2400" dirty="0">
                <a:solidFill>
                  <a:schemeClr val="dk1"/>
                </a:solidFill>
                <a:latin typeface="Calibri"/>
                <a:ea typeface="Calibri"/>
                <a:cs typeface="Calibri"/>
                <a:sym typeface="Calibri"/>
              </a:rPr>
              <a:t>)*.</a:t>
            </a:r>
            <a:endParaRPr sz="2400" b="1" dirty="0">
              <a:solidFill>
                <a:schemeClr val="dk1"/>
              </a:solidFill>
              <a:latin typeface="Calibri"/>
              <a:ea typeface="Calibri"/>
              <a:cs typeface="Calibri"/>
              <a:sym typeface="Calibri"/>
            </a:endParaRPr>
          </a:p>
          <a:p>
            <a:pPr marL="514350" marR="0" lvl="0" indent="-361950" algn="just" rtl="0">
              <a:lnSpc>
                <a:spcPct val="150000"/>
              </a:lnSpc>
              <a:spcBef>
                <a:spcPts val="0"/>
              </a:spcBef>
              <a:spcAft>
                <a:spcPts val="0"/>
              </a:spcAft>
              <a:buClr>
                <a:schemeClr val="lt1"/>
              </a:buClr>
              <a:buSzPts val="2400"/>
              <a:buFont typeface="Times New Roman"/>
              <a:buNone/>
            </a:pPr>
            <a:endParaRPr sz="2400" b="1"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25" name="Google Shape;125;p5"/>
          <p:cNvSpPr txBox="1"/>
          <p:nvPr/>
        </p:nvSpPr>
        <p:spPr>
          <a:xfrm>
            <a:off x="89671" y="44591"/>
            <a:ext cx="7212082" cy="430887"/>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800" b="1">
                <a:solidFill>
                  <a:schemeClr val="dk1"/>
                </a:solidFill>
                <a:latin typeface="Calibri"/>
                <a:ea typeface="Calibri"/>
                <a:cs typeface="Calibri"/>
                <a:sym typeface="Calibri"/>
              </a:rPr>
              <a:t>Calculus</a:t>
            </a:r>
            <a:endParaRPr/>
          </a:p>
        </p:txBody>
      </p:sp>
      <p:sp>
        <p:nvSpPr>
          <p:cNvPr id="126" name="Google Shape;126;p5"/>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127" name="Google Shape;127;p5"/>
          <p:cNvGrpSpPr/>
          <p:nvPr/>
        </p:nvGrpSpPr>
        <p:grpSpPr>
          <a:xfrm>
            <a:off x="0" y="586959"/>
            <a:ext cx="12105503" cy="5979173"/>
            <a:chOff x="127862" y="1268442"/>
            <a:chExt cx="9296400" cy="846250"/>
          </a:xfrm>
        </p:grpSpPr>
        <p:sp>
          <p:nvSpPr>
            <p:cNvPr id="128" name="Google Shape;128;p5"/>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129" name="Google Shape;129;p5"/>
            <p:cNvSpPr txBox="1"/>
            <p:nvPr/>
          </p:nvSpPr>
          <p:spPr>
            <a:xfrm>
              <a:off x="168600" y="1274313"/>
              <a:ext cx="9214355" cy="794517"/>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LIMITS compute the limit of </a:t>
              </a:r>
              <a:endParaRPr/>
            </a:p>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		</a:t>
              </a:r>
              <a:r>
                <a:rPr lang="en-US" sz="1750">
                  <a:solidFill>
                    <a:schemeClr val="dk1"/>
                  </a:solidFill>
                  <a:latin typeface="Calibri"/>
                  <a:ea typeface="Calibri"/>
                  <a:cs typeface="Calibri"/>
                  <a:sym typeface="Calibri"/>
                </a:rPr>
                <a:t>limit(function, variable, point)  </a:t>
              </a:r>
              <a:endParaRPr/>
            </a:p>
            <a:p>
              <a:pPr marL="0" marR="0" lvl="0" indent="0" algn="just" rtl="0">
                <a:lnSpc>
                  <a:spcPct val="150000"/>
                </a:lnSpc>
                <a:spcBef>
                  <a:spcPts val="0"/>
                </a:spcBef>
                <a:spcAft>
                  <a:spcPts val="0"/>
                </a:spcAft>
                <a:buNone/>
              </a:pPr>
              <a:r>
                <a:rPr lang="en-US" sz="1750">
                  <a:solidFill>
                    <a:schemeClr val="dk1"/>
                  </a:solidFill>
                  <a:latin typeface="Calibri"/>
                  <a:ea typeface="Calibri"/>
                  <a:cs typeface="Calibri"/>
                  <a:sym typeface="Calibri"/>
                </a:rPr>
                <a:t>		limit( sin(x)/x , x, 0) =1</a:t>
              </a:r>
              <a:endParaRPr/>
            </a:p>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Differentiation</a:t>
              </a:r>
              <a:endParaRPr sz="1750" b="1">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     		</a:t>
              </a:r>
              <a:r>
                <a:rPr lang="en-US" sz="1750">
                  <a:solidFill>
                    <a:schemeClr val="dk1"/>
                  </a:solidFill>
                  <a:latin typeface="Calibri"/>
                  <a:ea typeface="Calibri"/>
                  <a:cs typeface="Calibri"/>
                  <a:sym typeface="Calibri"/>
                </a:rPr>
                <a:t>diff(func,var)  eg diff(sin(x),x)=cos(x)</a:t>
              </a:r>
              <a:endParaRPr/>
            </a:p>
            <a:p>
              <a:pPr marL="0" marR="0" lvl="0" indent="0" algn="just" rtl="0">
                <a:lnSpc>
                  <a:spcPct val="150000"/>
                </a:lnSpc>
                <a:spcBef>
                  <a:spcPts val="0"/>
                </a:spcBef>
                <a:spcAft>
                  <a:spcPts val="0"/>
                </a:spcAft>
                <a:buNone/>
              </a:pPr>
              <a:r>
                <a:rPr lang="en-US" sz="1750">
                  <a:solidFill>
                    <a:schemeClr val="dk1"/>
                  </a:solidFill>
                  <a:latin typeface="Calibri"/>
                  <a:ea typeface="Calibri"/>
                  <a:cs typeface="Calibri"/>
                  <a:sym typeface="Calibri"/>
                </a:rPr>
                <a:t>    	 	diff(func,var,n) eg </a:t>
              </a:r>
              <a:endParaRPr/>
            </a:p>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  Series </a:t>
              </a:r>
              <a:endParaRPr/>
            </a:p>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		</a:t>
              </a:r>
              <a:r>
                <a:rPr lang="en-US" sz="1750">
                  <a:solidFill>
                    <a:schemeClr val="dk1"/>
                  </a:solidFill>
                  <a:latin typeface="Calibri"/>
                  <a:ea typeface="Calibri"/>
                  <a:cs typeface="Calibri"/>
                  <a:sym typeface="Calibri"/>
                </a:rPr>
                <a:t>series(expr,var)</a:t>
              </a:r>
              <a:endParaRPr/>
            </a:p>
            <a:p>
              <a:pPr marL="0" marR="0" lvl="0" indent="0" algn="just" rtl="0">
                <a:lnSpc>
                  <a:spcPct val="150000"/>
                </a:lnSpc>
                <a:spcBef>
                  <a:spcPts val="0"/>
                </a:spcBef>
                <a:spcAft>
                  <a:spcPts val="0"/>
                </a:spcAft>
                <a:buNone/>
              </a:pPr>
              <a:r>
                <a:rPr lang="en-US" sz="1750">
                  <a:solidFill>
                    <a:schemeClr val="dk1"/>
                  </a:solidFill>
                  <a:latin typeface="Calibri"/>
                  <a:ea typeface="Calibri"/>
                  <a:cs typeface="Calibri"/>
                  <a:sym typeface="Calibri"/>
                </a:rPr>
                <a:t>		 series(cos(x),x)  =  1-x/2+x/24+o(x)</a:t>
              </a:r>
              <a:endParaRPr/>
            </a:p>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Integration</a:t>
              </a:r>
              <a:endParaRPr sz="1750" b="1">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     		</a:t>
              </a:r>
              <a:r>
                <a:rPr lang="en-US" sz="1750">
                  <a:solidFill>
                    <a:schemeClr val="dk1"/>
                  </a:solidFill>
                  <a:latin typeface="Calibri"/>
                  <a:ea typeface="Calibri"/>
                  <a:cs typeface="Calibri"/>
                  <a:sym typeface="Calibri"/>
                </a:rPr>
                <a:t>Integrate(expr,var)</a:t>
              </a:r>
              <a:endParaRPr/>
            </a:p>
            <a:p>
              <a:pPr marL="0" marR="0" lvl="0" indent="0" algn="just" rtl="0">
                <a:lnSpc>
                  <a:spcPct val="150000"/>
                </a:lnSpc>
                <a:spcBef>
                  <a:spcPts val="0"/>
                </a:spcBef>
                <a:spcAft>
                  <a:spcPts val="0"/>
                </a:spcAft>
                <a:buNone/>
              </a:pPr>
              <a:r>
                <a:rPr lang="en-US" sz="1750">
                  <a:solidFill>
                    <a:schemeClr val="dk1"/>
                  </a:solidFill>
                  <a:latin typeface="Calibri"/>
                  <a:ea typeface="Calibri"/>
                  <a:cs typeface="Calibri"/>
                  <a:sym typeface="Calibri"/>
                </a:rPr>
                <a:t>		Integrate(sin(x),x) = -cos(x)</a:t>
              </a:r>
              <a:endParaRPr/>
            </a:p>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b="1">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35" name="Google Shape;135;p6"/>
          <p:cNvSpPr txBox="1"/>
          <p:nvPr/>
        </p:nvSpPr>
        <p:spPr>
          <a:xfrm>
            <a:off x="89671" y="44591"/>
            <a:ext cx="7212082" cy="430887"/>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800" b="1">
                <a:solidFill>
                  <a:schemeClr val="dk1"/>
                </a:solidFill>
                <a:latin typeface="Calibri"/>
                <a:ea typeface="Calibri"/>
                <a:cs typeface="Calibri"/>
                <a:sym typeface="Calibri"/>
              </a:rPr>
              <a:t>Example</a:t>
            </a:r>
            <a:endParaRPr/>
          </a:p>
        </p:txBody>
      </p:sp>
      <p:sp>
        <p:nvSpPr>
          <p:cNvPr id="136" name="Google Shape;136;p6"/>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137" name="Google Shape;137;p6"/>
          <p:cNvGrpSpPr/>
          <p:nvPr/>
        </p:nvGrpSpPr>
        <p:grpSpPr>
          <a:xfrm>
            <a:off x="0" y="586959"/>
            <a:ext cx="12105503" cy="5979173"/>
            <a:chOff x="127862" y="1268442"/>
            <a:chExt cx="9296400" cy="846250"/>
          </a:xfrm>
        </p:grpSpPr>
        <p:sp>
          <p:nvSpPr>
            <p:cNvPr id="138" name="Google Shape;138;p6"/>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139" name="Google Shape;139;p6"/>
            <p:cNvSpPr txBox="1"/>
            <p:nvPr/>
          </p:nvSpPr>
          <p:spPr>
            <a:xfrm>
              <a:off x="168600" y="1274313"/>
              <a:ext cx="9214355" cy="51265"/>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Example:</a:t>
              </a:r>
              <a:endParaRPr/>
            </a:p>
          </p:txBody>
        </p:sp>
      </p:grpSp>
      <p:pic>
        <p:nvPicPr>
          <p:cNvPr id="140" name="Google Shape;140;p6"/>
          <p:cNvPicPr preferRelativeResize="0">
            <a:picLocks noGrp="1"/>
          </p:cNvPicPr>
          <p:nvPr>
            <p:ph type="body" idx="1"/>
          </p:nvPr>
        </p:nvPicPr>
        <p:blipFill rotWithShape="1">
          <a:blip r:embed="rId3">
            <a:alphaModFix/>
          </a:blip>
          <a:srcRect/>
          <a:stretch/>
        </p:blipFill>
        <p:spPr>
          <a:xfrm>
            <a:off x="163605" y="1097650"/>
            <a:ext cx="5562600" cy="1257300"/>
          </a:xfrm>
          <a:prstGeom prst="rect">
            <a:avLst/>
          </a:prstGeom>
          <a:noFill/>
          <a:ln>
            <a:noFill/>
          </a:ln>
        </p:spPr>
      </p:pic>
      <p:pic>
        <p:nvPicPr>
          <p:cNvPr id="141" name="Google Shape;141;p6"/>
          <p:cNvPicPr preferRelativeResize="0"/>
          <p:nvPr/>
        </p:nvPicPr>
        <p:blipFill rotWithShape="1">
          <a:blip r:embed="rId4">
            <a:alphaModFix/>
          </a:blip>
          <a:srcRect/>
          <a:stretch/>
        </p:blipFill>
        <p:spPr>
          <a:xfrm>
            <a:off x="141229" y="2354950"/>
            <a:ext cx="5584975" cy="3971925"/>
          </a:xfrm>
          <a:prstGeom prst="rect">
            <a:avLst/>
          </a:prstGeom>
          <a:noFill/>
          <a:ln>
            <a:noFill/>
          </a:ln>
        </p:spPr>
      </p:pic>
      <p:pic>
        <p:nvPicPr>
          <p:cNvPr id="142" name="Google Shape;142;p6"/>
          <p:cNvPicPr preferRelativeResize="0"/>
          <p:nvPr/>
        </p:nvPicPr>
        <p:blipFill rotWithShape="1">
          <a:blip r:embed="rId5">
            <a:alphaModFix/>
          </a:blip>
          <a:srcRect/>
          <a:stretch/>
        </p:blipFill>
        <p:spPr>
          <a:xfrm>
            <a:off x="6715778" y="628441"/>
            <a:ext cx="4304086" cy="1161515"/>
          </a:xfrm>
          <a:prstGeom prst="rect">
            <a:avLst/>
          </a:prstGeom>
          <a:noFill/>
          <a:ln>
            <a:noFill/>
          </a:ln>
        </p:spPr>
      </p:pic>
      <p:pic>
        <p:nvPicPr>
          <p:cNvPr id="143" name="Google Shape;143;p6"/>
          <p:cNvPicPr preferRelativeResize="0"/>
          <p:nvPr/>
        </p:nvPicPr>
        <p:blipFill rotWithShape="1">
          <a:blip r:embed="rId6">
            <a:alphaModFix/>
          </a:blip>
          <a:srcRect/>
          <a:stretch/>
        </p:blipFill>
        <p:spPr>
          <a:xfrm>
            <a:off x="6748471" y="1757522"/>
            <a:ext cx="4271393" cy="2343831"/>
          </a:xfrm>
          <a:prstGeom prst="rect">
            <a:avLst/>
          </a:prstGeom>
          <a:noFill/>
          <a:ln>
            <a:noFill/>
          </a:ln>
        </p:spPr>
      </p:pic>
      <p:pic>
        <p:nvPicPr>
          <p:cNvPr id="144" name="Google Shape;144;p6"/>
          <p:cNvPicPr preferRelativeResize="0"/>
          <p:nvPr/>
        </p:nvPicPr>
        <p:blipFill rotWithShape="1">
          <a:blip r:embed="rId7">
            <a:alphaModFix/>
          </a:blip>
          <a:srcRect/>
          <a:stretch/>
        </p:blipFill>
        <p:spPr>
          <a:xfrm>
            <a:off x="6715778" y="4101353"/>
            <a:ext cx="4304086" cy="2464779"/>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50" name="Google Shape;150;p7"/>
          <p:cNvSpPr txBox="1"/>
          <p:nvPr/>
        </p:nvSpPr>
        <p:spPr>
          <a:xfrm>
            <a:off x="89671" y="44591"/>
            <a:ext cx="7212082" cy="430887"/>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800" b="1">
                <a:solidFill>
                  <a:schemeClr val="dk1"/>
                </a:solidFill>
                <a:latin typeface="Calibri"/>
                <a:ea typeface="Calibri"/>
                <a:cs typeface="Calibri"/>
                <a:sym typeface="Calibri"/>
              </a:rPr>
              <a:t>Example</a:t>
            </a:r>
            <a:endParaRPr/>
          </a:p>
        </p:txBody>
      </p:sp>
      <p:sp>
        <p:nvSpPr>
          <p:cNvPr id="151" name="Google Shape;151;p7"/>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152" name="Google Shape;152;p7"/>
          <p:cNvGrpSpPr/>
          <p:nvPr/>
        </p:nvGrpSpPr>
        <p:grpSpPr>
          <a:xfrm>
            <a:off x="0" y="586959"/>
            <a:ext cx="12105503" cy="5979173"/>
            <a:chOff x="127862" y="1268442"/>
            <a:chExt cx="9296400" cy="846250"/>
          </a:xfrm>
        </p:grpSpPr>
        <p:sp>
          <p:nvSpPr>
            <p:cNvPr id="153" name="Google Shape;153;p7"/>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154" name="Google Shape;154;p7"/>
            <p:cNvSpPr txBox="1"/>
            <p:nvPr/>
          </p:nvSpPr>
          <p:spPr>
            <a:xfrm>
              <a:off x="168600" y="1274313"/>
              <a:ext cx="9214355" cy="51265"/>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US" sz="1750" b="1">
                  <a:solidFill>
                    <a:schemeClr val="dk1"/>
                  </a:solidFill>
                  <a:latin typeface="Calibri"/>
                  <a:ea typeface="Calibri"/>
                  <a:cs typeface="Calibri"/>
                  <a:sym typeface="Calibri"/>
                </a:rPr>
                <a:t>Example:</a:t>
              </a:r>
              <a:endParaRPr/>
            </a:p>
          </p:txBody>
        </p:sp>
      </p:grpSp>
      <p:pic>
        <p:nvPicPr>
          <p:cNvPr id="155" name="Google Shape;155;p7"/>
          <p:cNvPicPr preferRelativeResize="0"/>
          <p:nvPr/>
        </p:nvPicPr>
        <p:blipFill rotWithShape="1">
          <a:blip r:embed="rId3">
            <a:alphaModFix/>
          </a:blip>
          <a:srcRect/>
          <a:stretch/>
        </p:blipFill>
        <p:spPr>
          <a:xfrm>
            <a:off x="11883" y="1064633"/>
            <a:ext cx="5786694" cy="4717892"/>
          </a:xfrm>
          <a:prstGeom prst="rect">
            <a:avLst/>
          </a:prstGeom>
          <a:noFill/>
          <a:ln>
            <a:noFill/>
          </a:ln>
        </p:spPr>
      </p:pic>
      <p:pic>
        <p:nvPicPr>
          <p:cNvPr id="156" name="Google Shape;156;p7"/>
          <p:cNvPicPr preferRelativeResize="0"/>
          <p:nvPr/>
        </p:nvPicPr>
        <p:blipFill rotWithShape="1">
          <a:blip r:embed="rId4">
            <a:alphaModFix/>
          </a:blip>
          <a:srcRect/>
          <a:stretch/>
        </p:blipFill>
        <p:spPr>
          <a:xfrm>
            <a:off x="6302188" y="1064633"/>
            <a:ext cx="5087471" cy="3830566"/>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62" name="Google Shape;162;p8"/>
          <p:cNvSpPr txBox="1"/>
          <p:nvPr/>
        </p:nvSpPr>
        <p:spPr>
          <a:xfrm>
            <a:off x="89671" y="44591"/>
            <a:ext cx="7212082" cy="430887"/>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800" b="1">
                <a:solidFill>
                  <a:schemeClr val="dk1"/>
                </a:solidFill>
                <a:latin typeface="Calibri"/>
                <a:ea typeface="Calibri"/>
                <a:cs typeface="Calibri"/>
                <a:sym typeface="Calibri"/>
              </a:rPr>
              <a:t> Equation Solving</a:t>
            </a:r>
            <a:endParaRPr/>
          </a:p>
        </p:txBody>
      </p:sp>
      <p:sp>
        <p:nvSpPr>
          <p:cNvPr id="163" name="Google Shape;163;p8"/>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164" name="Google Shape;164;p8"/>
          <p:cNvGrpSpPr/>
          <p:nvPr/>
        </p:nvGrpSpPr>
        <p:grpSpPr>
          <a:xfrm>
            <a:off x="0" y="586959"/>
            <a:ext cx="12105503" cy="5979173"/>
            <a:chOff x="127862" y="1268442"/>
            <a:chExt cx="9296400" cy="846250"/>
          </a:xfrm>
        </p:grpSpPr>
        <p:sp>
          <p:nvSpPr>
            <p:cNvPr id="165" name="Google Shape;165;p8"/>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166" name="Google Shape;166;p8"/>
            <p:cNvSpPr txBox="1"/>
            <p:nvPr/>
          </p:nvSpPr>
          <p:spPr>
            <a:xfrm>
              <a:off x="168600" y="1274313"/>
              <a:ext cx="9214355" cy="400212"/>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US" sz="1750" b="1" dirty="0">
                  <a:solidFill>
                    <a:schemeClr val="dk1"/>
                  </a:solidFill>
                  <a:latin typeface="Calibri"/>
                  <a:ea typeface="Calibri"/>
                  <a:cs typeface="Calibri"/>
                  <a:sym typeface="Calibri"/>
                </a:rPr>
                <a:t>solveset()</a:t>
              </a:r>
              <a:endParaRPr dirty="0"/>
            </a:p>
            <a:p>
              <a:pPr marL="0" marR="0" lvl="0" indent="0" algn="just" rtl="0">
                <a:lnSpc>
                  <a:spcPct val="150000"/>
                </a:lnSpc>
                <a:spcBef>
                  <a:spcPts val="0"/>
                </a:spcBef>
                <a:spcAft>
                  <a:spcPts val="0"/>
                </a:spcAft>
                <a:buNone/>
              </a:pPr>
              <a:r>
                <a:rPr lang="en-US" sz="1750" b="1" dirty="0">
                  <a:solidFill>
                    <a:schemeClr val="dk1"/>
                  </a:solidFill>
                  <a:latin typeface="Calibri"/>
                  <a:ea typeface="Calibri"/>
                  <a:cs typeface="Calibri"/>
                  <a:sym typeface="Calibri"/>
                </a:rPr>
                <a:t>	</a:t>
              </a:r>
              <a:r>
                <a:rPr lang="en-US" sz="1750" dirty="0">
                  <a:solidFill>
                    <a:schemeClr val="dk1"/>
                  </a:solidFill>
                  <a:latin typeface="Calibri"/>
                  <a:ea typeface="Calibri"/>
                  <a:cs typeface="Calibri"/>
                  <a:sym typeface="Calibri"/>
                </a:rPr>
                <a:t>solveset(x ** 4 - 1, x) ={-1,1,-I,I}</a:t>
              </a:r>
              <a:endParaRPr dirty="0"/>
            </a:p>
            <a:p>
              <a:pPr marL="0" marR="0" lvl="0" indent="0" algn="just" rtl="0">
                <a:lnSpc>
                  <a:spcPct val="150000"/>
                </a:lnSpc>
                <a:spcBef>
                  <a:spcPts val="0"/>
                </a:spcBef>
                <a:spcAft>
                  <a:spcPts val="0"/>
                </a:spcAft>
                <a:buNone/>
              </a:pPr>
              <a:endParaRPr sz="1750" b="1" dirty="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1750" b="1" dirty="0">
                  <a:solidFill>
                    <a:schemeClr val="dk1"/>
                  </a:solidFill>
                  <a:latin typeface="Calibri"/>
                  <a:ea typeface="Calibri"/>
                  <a:cs typeface="Calibri"/>
                  <a:sym typeface="Calibri"/>
                </a:rPr>
                <a:t>Matrices</a:t>
              </a:r>
              <a:endParaRPr dirty="0"/>
            </a:p>
            <a:p>
              <a:pPr marL="0" marR="0" lvl="0" indent="0" algn="just" rtl="0">
                <a:lnSpc>
                  <a:spcPct val="150000"/>
                </a:lnSpc>
                <a:spcBef>
                  <a:spcPts val="0"/>
                </a:spcBef>
                <a:spcAft>
                  <a:spcPts val="0"/>
                </a:spcAft>
                <a:buNone/>
              </a:pPr>
              <a:r>
                <a:rPr lang="en-US" sz="1750" b="1" dirty="0">
                  <a:solidFill>
                    <a:schemeClr val="dk1"/>
                  </a:solidFill>
                  <a:latin typeface="Calibri"/>
                  <a:ea typeface="Calibri"/>
                  <a:cs typeface="Calibri"/>
                  <a:sym typeface="Calibri"/>
                </a:rPr>
                <a:t>	 </a:t>
              </a:r>
              <a:r>
                <a:rPr lang="en-US" sz="1750" dirty="0">
                  <a:solidFill>
                    <a:schemeClr val="dk1"/>
                  </a:solidFill>
                  <a:latin typeface="Calibri"/>
                  <a:ea typeface="Calibri"/>
                  <a:cs typeface="Calibri"/>
                  <a:sym typeface="Calibri"/>
                </a:rPr>
                <a:t>A={[1,2][2,1]} find A**2</a:t>
              </a:r>
              <a:endParaRPr dirty="0"/>
            </a:p>
            <a:p>
              <a:pPr marL="0" marR="0" lvl="0" indent="0" algn="just" rtl="0">
                <a:lnSpc>
                  <a:spcPct val="150000"/>
                </a:lnSpc>
                <a:spcBef>
                  <a:spcPts val="0"/>
                </a:spcBef>
                <a:spcAft>
                  <a:spcPts val="0"/>
                </a:spcAft>
                <a:buNone/>
              </a:pPr>
              <a:endParaRPr sz="1750" b="1" dirty="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endParaRPr sz="1750" b="1" dirty="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162" name="Google Shape;162;p8"/>
          <p:cNvSpPr txBox="1"/>
          <p:nvPr/>
        </p:nvSpPr>
        <p:spPr>
          <a:xfrm>
            <a:off x="89671" y="44591"/>
            <a:ext cx="7212082" cy="430887"/>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US" sz="2800" b="1" dirty="0" smtClean="0">
                <a:solidFill>
                  <a:schemeClr val="dk1"/>
                </a:solidFill>
                <a:latin typeface="Calibri"/>
                <a:ea typeface="Calibri"/>
                <a:cs typeface="Calibri"/>
                <a:sym typeface="Calibri"/>
              </a:rPr>
              <a:t>Application Areas of </a:t>
            </a:r>
            <a:r>
              <a:rPr lang="en-US" sz="2800" b="1" dirty="0" err="1" smtClean="0">
                <a:solidFill>
                  <a:schemeClr val="dk1"/>
                </a:solidFill>
                <a:latin typeface="Calibri"/>
                <a:ea typeface="Calibri"/>
                <a:cs typeface="Calibri"/>
                <a:sym typeface="Calibri"/>
              </a:rPr>
              <a:t>Sympy</a:t>
            </a:r>
            <a:endParaRPr dirty="0"/>
          </a:p>
        </p:txBody>
      </p:sp>
      <p:sp>
        <p:nvSpPr>
          <p:cNvPr id="163" name="Google Shape;163;p8"/>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164" name="Google Shape;164;p8"/>
          <p:cNvGrpSpPr/>
          <p:nvPr/>
        </p:nvGrpSpPr>
        <p:grpSpPr>
          <a:xfrm>
            <a:off x="0" y="586959"/>
            <a:ext cx="12105503" cy="5979173"/>
            <a:chOff x="127862" y="1268442"/>
            <a:chExt cx="9296400" cy="846250"/>
          </a:xfrm>
        </p:grpSpPr>
        <p:sp>
          <p:nvSpPr>
            <p:cNvPr id="165" name="Google Shape;165;p8"/>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166" name="Google Shape;166;p8"/>
            <p:cNvSpPr txBox="1"/>
            <p:nvPr/>
          </p:nvSpPr>
          <p:spPr>
            <a:xfrm>
              <a:off x="168600" y="1274313"/>
              <a:ext cx="9214355" cy="514559"/>
            </a:xfrm>
            <a:prstGeom prst="rect">
              <a:avLst/>
            </a:prstGeom>
            <a:noFill/>
            <a:ln>
              <a:noFill/>
            </a:ln>
          </p:spPr>
          <p:txBody>
            <a:bodyPr spcFirstLastPara="1" wrap="square" lIns="0" tIns="0" rIns="0" bIns="0" anchor="t" anchorCtr="0">
              <a:spAutoFit/>
            </a:bodyPr>
            <a:lstStyle/>
            <a:p>
              <a:pPr marL="285750" lvl="0" indent="-285750" algn="just">
                <a:lnSpc>
                  <a:spcPct val="150000"/>
                </a:lnSpc>
                <a:buFont typeface="Arial" panose="020B0604020202020204" pitchFamily="34" charset="0"/>
                <a:buChar char="•"/>
              </a:pPr>
              <a:r>
                <a:rPr lang="en-US" sz="1750" b="1" dirty="0">
                  <a:solidFill>
                    <a:schemeClr val="dk1"/>
                  </a:solidFill>
                  <a:latin typeface="Calibri"/>
                  <a:ea typeface="Calibri"/>
                  <a:cs typeface="Calibri"/>
                  <a:sym typeface="Calibri"/>
                </a:rPr>
                <a:t>Polynomials</a:t>
              </a:r>
            </a:p>
            <a:p>
              <a:pPr marL="285750" lvl="0" indent="-285750" algn="just">
                <a:lnSpc>
                  <a:spcPct val="150000"/>
                </a:lnSpc>
                <a:buFont typeface="Arial" panose="020B0604020202020204" pitchFamily="34" charset="0"/>
                <a:buChar char="•"/>
              </a:pPr>
              <a:r>
                <a:rPr lang="en-US" sz="1750" b="1" dirty="0">
                  <a:solidFill>
                    <a:schemeClr val="dk1"/>
                  </a:solidFill>
                  <a:latin typeface="Calibri"/>
                  <a:ea typeface="Calibri"/>
                  <a:cs typeface="Calibri"/>
                  <a:sym typeface="Calibri"/>
                </a:rPr>
                <a:t>Calculus</a:t>
              </a:r>
            </a:p>
            <a:p>
              <a:pPr marL="285750" lvl="0" indent="-285750" algn="just">
                <a:lnSpc>
                  <a:spcPct val="150000"/>
                </a:lnSpc>
                <a:buFont typeface="Arial" panose="020B0604020202020204" pitchFamily="34" charset="0"/>
                <a:buChar char="•"/>
              </a:pPr>
              <a:r>
                <a:rPr lang="en-US" sz="1750" b="1" dirty="0">
                  <a:solidFill>
                    <a:schemeClr val="dk1"/>
                  </a:solidFill>
                  <a:latin typeface="Calibri"/>
                  <a:ea typeface="Calibri"/>
                  <a:cs typeface="Calibri"/>
                  <a:sym typeface="Calibri"/>
                </a:rPr>
                <a:t>Discrete </a:t>
              </a:r>
              <a:r>
                <a:rPr lang="en-US" sz="1750" b="1" dirty="0" err="1">
                  <a:solidFill>
                    <a:schemeClr val="dk1"/>
                  </a:solidFill>
                  <a:latin typeface="Calibri"/>
                  <a:ea typeface="Calibri"/>
                  <a:cs typeface="Calibri"/>
                  <a:sym typeface="Calibri"/>
                </a:rPr>
                <a:t>maths</a:t>
              </a:r>
              <a:endParaRPr lang="en-US" sz="1750" b="1" dirty="0">
                <a:solidFill>
                  <a:schemeClr val="dk1"/>
                </a:solidFill>
                <a:latin typeface="Calibri"/>
                <a:ea typeface="Calibri"/>
                <a:cs typeface="Calibri"/>
                <a:sym typeface="Calibri"/>
              </a:endParaRPr>
            </a:p>
            <a:p>
              <a:pPr marL="285750" lvl="0" indent="-285750" algn="just">
                <a:lnSpc>
                  <a:spcPct val="150000"/>
                </a:lnSpc>
                <a:buFont typeface="Arial" panose="020B0604020202020204" pitchFamily="34" charset="0"/>
                <a:buChar char="•"/>
              </a:pPr>
              <a:r>
                <a:rPr lang="en-US" sz="1750" b="1" dirty="0">
                  <a:solidFill>
                    <a:schemeClr val="dk1"/>
                  </a:solidFill>
                  <a:latin typeface="Calibri"/>
                  <a:ea typeface="Calibri"/>
                  <a:cs typeface="Calibri"/>
                  <a:sym typeface="Calibri"/>
                </a:rPr>
                <a:t>Matrices</a:t>
              </a:r>
            </a:p>
            <a:p>
              <a:pPr marL="285750" lvl="0" indent="-285750" algn="just">
                <a:lnSpc>
                  <a:spcPct val="150000"/>
                </a:lnSpc>
                <a:buFont typeface="Arial" panose="020B0604020202020204" pitchFamily="34" charset="0"/>
                <a:buChar char="•"/>
              </a:pPr>
              <a:r>
                <a:rPr lang="en-US" sz="1750" b="1" dirty="0">
                  <a:solidFill>
                    <a:schemeClr val="dk1"/>
                  </a:solidFill>
                  <a:latin typeface="Calibri"/>
                  <a:ea typeface="Calibri"/>
                  <a:cs typeface="Calibri"/>
                  <a:sym typeface="Calibri"/>
                </a:rPr>
                <a:t>Geometry</a:t>
              </a:r>
            </a:p>
            <a:p>
              <a:pPr marL="285750" lvl="0" indent="-285750" algn="just">
                <a:lnSpc>
                  <a:spcPct val="150000"/>
                </a:lnSpc>
                <a:buFont typeface="Arial" panose="020B0604020202020204" pitchFamily="34" charset="0"/>
                <a:buChar char="•"/>
              </a:pPr>
              <a:r>
                <a:rPr lang="en-US" sz="1750" b="1" dirty="0">
                  <a:solidFill>
                    <a:schemeClr val="dk1"/>
                  </a:solidFill>
                  <a:latin typeface="Calibri"/>
                  <a:ea typeface="Calibri"/>
                  <a:cs typeface="Calibri"/>
                  <a:sym typeface="Calibri"/>
                </a:rPr>
                <a:t>Plotting</a:t>
              </a:r>
            </a:p>
            <a:p>
              <a:pPr marL="285750" lvl="0" indent="-285750" algn="just">
                <a:lnSpc>
                  <a:spcPct val="150000"/>
                </a:lnSpc>
                <a:buFont typeface="Arial" panose="020B0604020202020204" pitchFamily="34" charset="0"/>
                <a:buChar char="•"/>
              </a:pPr>
              <a:r>
                <a:rPr lang="en-US" sz="1750" b="1" dirty="0">
                  <a:solidFill>
                    <a:schemeClr val="dk1"/>
                  </a:solidFill>
                  <a:latin typeface="Calibri"/>
                  <a:ea typeface="Calibri"/>
                  <a:cs typeface="Calibri"/>
                  <a:sym typeface="Calibri"/>
                </a:rPr>
                <a:t>Physics</a:t>
              </a:r>
            </a:p>
            <a:p>
              <a:pPr marL="285750" lvl="0" indent="-285750" algn="just">
                <a:lnSpc>
                  <a:spcPct val="150000"/>
                </a:lnSpc>
                <a:buFont typeface="Arial" panose="020B0604020202020204" pitchFamily="34" charset="0"/>
                <a:buChar char="•"/>
              </a:pPr>
              <a:r>
                <a:rPr lang="en-US" sz="1750" b="1" dirty="0">
                  <a:solidFill>
                    <a:schemeClr val="dk1"/>
                  </a:solidFill>
                  <a:latin typeface="Calibri"/>
                  <a:ea typeface="Calibri"/>
                  <a:cs typeface="Calibri"/>
                  <a:sym typeface="Calibri"/>
                </a:rPr>
                <a:t>Statistics</a:t>
              </a:r>
            </a:p>
            <a:p>
              <a:pPr marL="285750" lvl="0" indent="-285750" algn="just">
                <a:lnSpc>
                  <a:spcPct val="150000"/>
                </a:lnSpc>
                <a:buFont typeface="Arial" panose="020B0604020202020204" pitchFamily="34" charset="0"/>
                <a:buChar char="•"/>
              </a:pPr>
              <a:r>
                <a:rPr lang="en-US" sz="1750" b="1" dirty="0">
                  <a:solidFill>
                    <a:schemeClr val="dk1"/>
                  </a:solidFill>
                  <a:latin typeface="Calibri"/>
                  <a:ea typeface="Calibri"/>
                  <a:cs typeface="Calibri"/>
                  <a:sym typeface="Calibri"/>
                </a:rPr>
                <a:t>Combinatorics</a:t>
              </a:r>
              <a:endParaRPr sz="1750" b="1"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93149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6267</TotalTime>
  <Words>2536</Words>
  <Application>Microsoft Office PowerPoint</Application>
  <PresentationFormat>Widescreen</PresentationFormat>
  <Paragraphs>615</Paragraphs>
  <Slides>44</Slides>
  <Notes>44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Courier New</vt:lpstr>
      <vt:lpstr>Calibri</vt:lpstr>
      <vt:lpstr>Noto Sans Symbols</vt:lpstr>
      <vt:lpstr>Garamond</vt:lpstr>
      <vt:lpstr>Candara</vt:lpstr>
      <vt:lpstr>Times</vt:lpstr>
      <vt:lpstr>Times New Roman</vt:lpstr>
      <vt:lpstr>Gill Sans</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Admin</cp:lastModifiedBy>
  <cp:revision>17</cp:revision>
  <dcterms:created xsi:type="dcterms:W3CDTF">2021-03-08T06:50:37Z</dcterms:created>
  <dcterms:modified xsi:type="dcterms:W3CDTF">2021-04-29T07:02:30Z</dcterms:modified>
</cp:coreProperties>
</file>