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embeddedFontLst>
    <p:embeddedFont>
      <p:font typeface="Times" pitchFamily="18" charset="0"/>
      <p:regular r:id="rId16"/>
      <p:bold r:id="rId17"/>
      <p:italic r:id="rId18"/>
      <p:boldItalic r:id="rId19"/>
    </p:embeddedFon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0x18bQmrYWmAiWsCzlGJSFf3r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54D8375-2CCE-4124-992F-5ED7D1910EC0}">
  <a:tblStyle styleId="{154D8375-2CCE-4124-992F-5ED7D1910EC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E74C24-3C53-47DF-BB8D-3F27CE5103F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1F5"/>
          </a:solidFill>
        </a:fill>
      </a:tcStyle>
    </a:wholeTbl>
    <a:band1H>
      <a:tcTxStyle/>
      <a:tcStyle>
        <a:tcBdr/>
        <a:fill>
          <a:solidFill>
            <a:srgbClr val="CEE2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E2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18536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gif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2247900" y="3206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UNIT 1 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177225" y="1981200"/>
            <a:ext cx="10287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None/>
            </a:pPr>
            <a:r>
              <a:rPr lang="en-US" sz="3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Analog Electronics</a:t>
            </a:r>
            <a:endParaRPr sz="36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3600"/>
              <a:buNone/>
            </a:pPr>
            <a:r>
              <a:rPr lang="en-US" sz="3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Session-2</a:t>
            </a:r>
            <a:endParaRPr sz="36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0" name="Google Shape;90;p1"/>
          <p:cNvGraphicFramePr/>
          <p:nvPr/>
        </p:nvGraphicFramePr>
        <p:xfrm>
          <a:off x="1600200" y="3886200"/>
          <a:ext cx="9067800" cy="1512640"/>
        </p:xfrm>
        <a:graphic>
          <a:graphicData uri="http://schemas.openxmlformats.org/drawingml/2006/table">
            <a:tbl>
              <a:tblPr>
                <a:noFill/>
                <a:tableStyleId>{154D8375-2CCE-4124-992F-5ED7D1910EC0}</a:tableStyleId>
              </a:tblPr>
              <a:tblGrid>
                <a:gridCol w="9067800"/>
              </a:tblGrid>
              <a:tr h="659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Characteristics of JFET (Common Source, Common Drain and Common Gate configurations)  and uses</a:t>
                      </a: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</a:tr>
              <a:tr h="659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Differences between  BJT and  JFET</a:t>
                      </a: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COMMON DRAIN JFET AMPLIFIER (Source follower) </a:t>
            </a:r>
            <a:endParaRPr sz="2800" b="1"/>
          </a:p>
        </p:txBody>
      </p:sp>
      <p:pic>
        <p:nvPicPr>
          <p:cNvPr id="194" name="Google Shape;194;p11" descr="common drain configur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40385"/>
            <a:ext cx="2743200" cy="213919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1"/>
          <p:cNvSpPr txBox="1"/>
          <p:nvPr/>
        </p:nvSpPr>
        <p:spPr>
          <a:xfrm>
            <a:off x="647700" y="4073544"/>
            <a:ext cx="3238500" cy="156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voltmeters and ammeters to measure the necessary voltages and currents (as explained in CS amplifier connections)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1524000"/>
            <a:ext cx="7458074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>
            <a:spLocks noGrp="1"/>
          </p:cNvSpPr>
          <p:nvPr>
            <p:ph type="body" idx="1"/>
          </p:nvPr>
        </p:nvSpPr>
        <p:spPr>
          <a:xfrm>
            <a:off x="4419600" y="5638800"/>
            <a:ext cx="3886200" cy="5241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The transfer characteristics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7848600" y="1676400"/>
            <a:ext cx="3657600" cy="5241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characteristics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COMMON GATE JFET AMPLIFIER-CHARACTERISTICS</a:t>
            </a:r>
            <a:endParaRPr sz="2800" b="1"/>
          </a:p>
        </p:txBody>
      </p:sp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3581400" y="6029037"/>
            <a:ext cx="3886200" cy="5241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The transfer characteristics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12" descr="https://instrumentationlab.berkeley.edu/sites/default/files/BSC04/image00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3388430"/>
            <a:ext cx="3581400" cy="2620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2" descr="https://instrumentationlab.berkeley.edu/sites/default/files/BSC04/image005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3800" y="2286000"/>
            <a:ext cx="3962400" cy="3643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2" descr="common gate configura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1295400"/>
            <a:ext cx="3276600" cy="240484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2"/>
          <p:cNvSpPr txBox="1"/>
          <p:nvPr/>
        </p:nvSpPr>
        <p:spPr>
          <a:xfrm>
            <a:off x="8153400" y="1988974"/>
            <a:ext cx="3657600" cy="5241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characteristics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495300" y="4073544"/>
            <a:ext cx="3238500" cy="1565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voltmeters and ammeters to measure the necessary voltages and currents (as explained in CS amplifier connections)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COMPARISON BETWEEN BJT AND JFET</a:t>
            </a:r>
            <a:endParaRPr sz="2800" b="1"/>
          </a:p>
        </p:txBody>
      </p:sp>
      <p:graphicFrame>
        <p:nvGraphicFramePr>
          <p:cNvPr id="215" name="Google Shape;215;p13"/>
          <p:cNvGraphicFramePr/>
          <p:nvPr/>
        </p:nvGraphicFramePr>
        <p:xfrm>
          <a:off x="381000" y="838200"/>
          <a:ext cx="11506200" cy="5906928"/>
        </p:xfrm>
        <a:graphic>
          <a:graphicData uri="http://schemas.openxmlformats.org/drawingml/2006/table">
            <a:tbl>
              <a:tblPr firstRow="1" bandRow="1">
                <a:noFill/>
                <a:tableStyleId>{45E74C24-3C53-47DF-BB8D-3F27CE5103F9}</a:tableStyleId>
              </a:tblPr>
              <a:tblGrid>
                <a:gridCol w="5753100"/>
                <a:gridCol w="57531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BJT</a:t>
                      </a: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JFET</a:t>
                      </a: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Bipolar device (current condition, by both types of carriers, i.e. majority and minority-electrons and hole).</a:t>
                      </a: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Unipolar device (current conduction is only due to one type of majority carrier either electron or hole).</a:t>
                      </a: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operation depends on the injection of minority carries across a forward biased junction.</a:t>
                      </a: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operation depends on the control of a junction depletion width under reverse bias.</a:t>
                      </a: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Current controlled device. The base current controls the output current.</a:t>
                      </a: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Voltage controlled device. The gate voltage controls output current.</a:t>
                      </a: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noise level. (current conduction through junctions)</a:t>
                      </a: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 noise level. ( current conduction is through n-channel or p-channel and no junction crossing)</a:t>
                      </a: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 input impedance (due to forward bias at input side).</a:t>
                      </a: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input impedance (due to reverse bias).</a:t>
                      </a: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Gain is characterized by voltage gain.</a:t>
                      </a: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Gain is characterised by transconductance.</a:t>
                      </a: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 thermal stability. (positive temperature coefficient at high current levels lead to thermal breakdown)</a:t>
                      </a: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Better thermal stability.(NTC at high current levels prevent thermal breakdown)</a:t>
                      </a: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Cheaper</a:t>
                      </a: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Relatively costly</a:t>
                      </a: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REVIEW QUESTIONS</a:t>
            </a:r>
            <a:endParaRPr sz="2800" b="1"/>
          </a:p>
        </p:txBody>
      </p:sp>
      <p:sp>
        <p:nvSpPr>
          <p:cNvPr id="221" name="Google Shape;221;p14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439400" cy="525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Source follower is a circuit that provides_________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In CS amplifier, the drain-source current is largest when the gate-source voltage V</a:t>
            </a:r>
            <a:r>
              <a:rPr lang="en-US" sz="2400" b="1" baseline="-25000">
                <a:latin typeface="Times New Roman"/>
                <a:ea typeface="Times New Roman"/>
                <a:cs typeface="Times New Roman"/>
                <a:sym typeface="Times New Roman"/>
              </a:rPr>
              <a:t>GS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 is____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Which JFET amplifier configuration is used in microphone amplifiers?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JFET is a ___ controlled device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 descr="junction field effect transistor symbo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8711" y="1295400"/>
            <a:ext cx="6029084" cy="440793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/>
          <p:nvPr/>
        </p:nvSpPr>
        <p:spPr>
          <a:xfrm>
            <a:off x="1524000" y="6172200"/>
            <a:ext cx="300248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(Image source: www.electronics-tutorials.ws)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6742688" y="5802868"/>
            <a:ext cx="43611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CONSTRUCTION, TYPES &amp; SYMBOLS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JUNCTION FIELD EFFECT TRANSISTOR (JFET)</a:t>
            </a:r>
            <a:endParaRPr sz="2800" b="1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4572000" cy="49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There are two types of JFET’s: n-channel and p-channel.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The </a:t>
            </a:r>
            <a:r>
              <a:rPr lang="en-US" sz="2400" b="1">
                <a:latin typeface="Times"/>
                <a:ea typeface="Times"/>
                <a:cs typeface="Times"/>
                <a:sym typeface="Times"/>
              </a:rPr>
              <a:t>n-channel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 is widely used.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Three terminals: </a:t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latin typeface="Times"/>
                <a:ea typeface="Times"/>
                <a:cs typeface="Times"/>
                <a:sym typeface="Times"/>
              </a:rPr>
              <a:t>Drain (D) and Source (S) are connected to n-channel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latin typeface="Times"/>
                <a:ea typeface="Times"/>
                <a:cs typeface="Times"/>
                <a:sym typeface="Times"/>
              </a:rPr>
              <a:t>Gate (G) is connected to the p-type material.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Gate is always </a:t>
            </a:r>
            <a:r>
              <a:rPr lang="en-US" sz="2400" b="1">
                <a:latin typeface="Times"/>
                <a:ea typeface="Times"/>
                <a:cs typeface="Times"/>
                <a:sym typeface="Times"/>
              </a:rPr>
              <a:t>reverse biased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Gate current, I</a:t>
            </a:r>
            <a:r>
              <a:rPr lang="en-US" sz="2400" baseline="-25000">
                <a:latin typeface="Times"/>
                <a:ea typeface="Times"/>
                <a:cs typeface="Times"/>
                <a:sym typeface="Times"/>
              </a:rPr>
              <a:t>G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=0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00" name="Google Shape;100;p2"/>
          <p:cNvSpPr/>
          <p:nvPr/>
        </p:nvSpPr>
        <p:spPr>
          <a:xfrm>
            <a:off x="10591800" y="309274"/>
            <a:ext cx="1018227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JFET AMPLIFIER-CONFIGURATIONS</a:t>
            </a:r>
            <a:endParaRPr sz="2800" b="1"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609600" y="1066799"/>
            <a:ext cx="8610600" cy="54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1">
                <a:latin typeface="Times"/>
                <a:ea typeface="Times"/>
                <a:cs typeface="Times"/>
                <a:sym typeface="Times"/>
              </a:rPr>
              <a:t>Common Source (CS) configuration (Good voltage amplifier)</a:t>
            </a:r>
            <a:endParaRPr/>
          </a:p>
          <a:p>
            <a:pPr marL="1143000" lvl="2" indent="-342900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000">
                <a:latin typeface="Times"/>
                <a:ea typeface="Times"/>
                <a:cs typeface="Times"/>
                <a:sym typeface="Times"/>
              </a:rPr>
              <a:t>Mostly used, Similar to CE transistor</a:t>
            </a:r>
            <a:endParaRPr/>
          </a:p>
          <a:p>
            <a:pPr marL="1143000" lvl="2" indent="-342900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000">
                <a:latin typeface="Times"/>
                <a:ea typeface="Times"/>
                <a:cs typeface="Times"/>
                <a:sym typeface="Times"/>
              </a:rPr>
              <a:t>Generally used in </a:t>
            </a:r>
            <a:r>
              <a:rPr lang="en-US" sz="2000" u="sng">
                <a:latin typeface="Times"/>
                <a:ea typeface="Times"/>
                <a:cs typeface="Times"/>
                <a:sym typeface="Times"/>
              </a:rPr>
              <a:t>audio frequency amplifiers</a:t>
            </a:r>
            <a:r>
              <a:rPr lang="en-US" sz="2000">
                <a:latin typeface="Times"/>
                <a:ea typeface="Times"/>
                <a:cs typeface="Times"/>
                <a:sym typeface="Times"/>
              </a:rPr>
              <a:t> and in high input impedance pre-amplifier stages.</a:t>
            </a:r>
            <a:endParaRPr/>
          </a:p>
          <a:p>
            <a:pPr marL="457200" lvl="0" indent="-457200" algn="just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1">
                <a:latin typeface="Times"/>
                <a:ea typeface="Times"/>
                <a:cs typeface="Times"/>
                <a:sym typeface="Times"/>
              </a:rPr>
              <a:t>Common Drain (CD) configuration (Good voltage buffer)</a:t>
            </a:r>
            <a:endParaRPr/>
          </a:p>
          <a:p>
            <a:pPr marL="1257300" lvl="2" indent="-457200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000">
                <a:latin typeface="Times"/>
                <a:ea typeface="Times"/>
                <a:cs typeface="Times"/>
                <a:sym typeface="Times"/>
              </a:rPr>
              <a:t>Source follower</a:t>
            </a:r>
            <a:endParaRPr/>
          </a:p>
          <a:p>
            <a:pPr marL="1257300" lvl="2" indent="-457200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000">
                <a:latin typeface="Times"/>
                <a:ea typeface="Times"/>
                <a:cs typeface="Times"/>
                <a:sym typeface="Times"/>
              </a:rPr>
              <a:t>High input impedance and a low output impedance</a:t>
            </a:r>
            <a:endParaRPr/>
          </a:p>
          <a:p>
            <a:pPr marL="1257300" lvl="2" indent="-457200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000">
                <a:latin typeface="Times"/>
                <a:ea typeface="Times"/>
                <a:cs typeface="Times"/>
                <a:sym typeface="Times"/>
              </a:rPr>
              <a:t>Approx. unity voltage gain-used in </a:t>
            </a:r>
            <a:r>
              <a:rPr lang="en-US" sz="2000" u="sng">
                <a:latin typeface="Times"/>
                <a:ea typeface="Times"/>
                <a:cs typeface="Times"/>
                <a:sym typeface="Times"/>
              </a:rPr>
              <a:t>buffer amplifiers</a:t>
            </a:r>
            <a:r>
              <a:rPr lang="en-US" sz="2000">
                <a:latin typeface="Times"/>
                <a:ea typeface="Times"/>
                <a:cs typeface="Times"/>
                <a:sym typeface="Times"/>
              </a:rPr>
              <a:t>. </a:t>
            </a:r>
            <a:endParaRPr/>
          </a:p>
          <a:p>
            <a:pPr marL="1257300" lvl="2" indent="-457200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000">
                <a:latin typeface="Times"/>
                <a:ea typeface="Times"/>
                <a:cs typeface="Times"/>
                <a:sym typeface="Times"/>
              </a:rPr>
              <a:t>referred to as “Common Drain” because there is no signal available at the drain connection.</a:t>
            </a:r>
            <a:endParaRPr/>
          </a:p>
          <a:p>
            <a:pPr marL="457200" lvl="0" indent="-457200" algn="just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1">
                <a:latin typeface="Times"/>
                <a:ea typeface="Times"/>
                <a:cs typeface="Times"/>
                <a:sym typeface="Times"/>
              </a:rPr>
              <a:t>Common Gate (CG) configuration (Good current buffer)</a:t>
            </a:r>
            <a:endParaRPr/>
          </a:p>
          <a:p>
            <a:pPr marL="1257300" lvl="2" indent="-457200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000">
                <a:latin typeface="Times"/>
                <a:ea typeface="Times"/>
                <a:cs typeface="Times"/>
                <a:sym typeface="Times"/>
              </a:rPr>
              <a:t>Has a low input impedance, but a high output impedance.</a:t>
            </a:r>
            <a:endParaRPr/>
          </a:p>
          <a:p>
            <a:pPr marL="1257300" lvl="2" indent="-457200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000">
                <a:latin typeface="Times"/>
                <a:ea typeface="Times"/>
                <a:cs typeface="Times"/>
                <a:sym typeface="Times"/>
              </a:rPr>
              <a:t>Applied in </a:t>
            </a:r>
            <a:r>
              <a:rPr lang="en-US" sz="2000" u="sng">
                <a:latin typeface="Times"/>
                <a:ea typeface="Times"/>
                <a:cs typeface="Times"/>
                <a:sym typeface="Times"/>
              </a:rPr>
              <a:t>high frequency circuits</a:t>
            </a:r>
            <a:r>
              <a:rPr lang="en-US" sz="2000">
                <a:latin typeface="Times"/>
                <a:ea typeface="Times"/>
                <a:cs typeface="Times"/>
                <a:sym typeface="Times"/>
              </a:rPr>
              <a:t> or in </a:t>
            </a:r>
            <a:r>
              <a:rPr lang="en-US" sz="2000" u="sng">
                <a:latin typeface="Times"/>
                <a:ea typeface="Times"/>
                <a:cs typeface="Times"/>
                <a:sym typeface="Times"/>
              </a:rPr>
              <a:t>impedance matching </a:t>
            </a:r>
            <a:r>
              <a:rPr lang="en-US" sz="2000">
                <a:latin typeface="Times"/>
                <a:ea typeface="Times"/>
                <a:cs typeface="Times"/>
                <a:sym typeface="Times"/>
              </a:rPr>
              <a:t>circuits where a low input impedance needs to be matched to a high output impedance</a:t>
            </a:r>
            <a:endParaRPr/>
          </a:p>
          <a:p>
            <a:pPr marL="1257300" lvl="2" indent="-457200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000" u="sng">
                <a:latin typeface="Times"/>
                <a:ea typeface="Times"/>
                <a:cs typeface="Times"/>
                <a:sym typeface="Times"/>
              </a:rPr>
              <a:t>Microphone amplifiers</a:t>
            </a:r>
            <a:endParaRPr sz="2000" u="sng">
              <a:latin typeface="Times"/>
              <a:ea typeface="Times"/>
              <a:cs typeface="Times"/>
              <a:sym typeface="Times"/>
            </a:endParaRPr>
          </a:p>
          <a:p>
            <a:pPr marL="0" lvl="0" indent="0" algn="just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7" name="Google Shape;107;p3" descr="common source configur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2150" y="990600"/>
            <a:ext cx="20764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 descr="common drain configura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82150" y="3001260"/>
            <a:ext cx="2076450" cy="161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 descr="common gate configura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20200" y="4876800"/>
            <a:ext cx="2076450" cy="152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>
            <a:off x="9734550" y="1219200"/>
            <a:ext cx="304800" cy="304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9739268" y="118903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1353800" y="3144837"/>
            <a:ext cx="304800" cy="304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1358518" y="311467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11353800" y="5040496"/>
            <a:ext cx="304800" cy="304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1358518" y="501033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0591800" y="309274"/>
            <a:ext cx="1018227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COMMON SOURCE AMPLIFIER</a:t>
            </a:r>
            <a:endParaRPr sz="2800" b="1"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5410200" cy="510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In CS configuration, the input is given to the gate and the output is taken from the drain.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180 degree phase shift between input and output.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"/>
                <a:ea typeface="Times"/>
                <a:cs typeface="Times"/>
                <a:sym typeface="Times"/>
              </a:rPr>
              <a:t>Features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Large voltage gain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Good voltage amplifier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Better transconductance amplifier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High input resistance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Medium / high output resistance</a:t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123" name="Google Shape;123;p4" descr="https://www.electronics-tutorials.ws/wp-content/uploads/2013/07/amp14.gif?fit=319%2C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371600"/>
            <a:ext cx="5239499" cy="4221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10591800" y="309274"/>
            <a:ext cx="1018227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24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CONNECTION DIAGRAM FOR </a:t>
            </a:r>
            <a:b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DETERMINING THE CS AMPLFIER CHARACTERISTICS</a:t>
            </a:r>
            <a:endParaRPr sz="2800" b="1"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0836" y="1600200"/>
            <a:ext cx="7970328" cy="493639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1371600" y="1752600"/>
            <a:ext cx="36576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Drain Characteristics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Transfer characteristics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CS AMPLIFIER CHARACTERISTICS</a:t>
            </a:r>
            <a:endParaRPr sz="2800" b="1"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6236208" cy="49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"/>
                <a:ea typeface="Times"/>
                <a:cs typeface="Times"/>
                <a:sym typeface="Times"/>
              </a:rPr>
              <a:t>Drain or V-I characteristics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u="sng">
                <a:latin typeface="Times"/>
                <a:ea typeface="Times"/>
                <a:cs typeface="Times"/>
                <a:sym typeface="Times"/>
              </a:rPr>
              <a:t>Output characteristics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Relationship between Drain current (I</a:t>
            </a:r>
            <a:r>
              <a:rPr lang="en-US" sz="2400" baseline="-2500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) and Drain to source voltage (V</a:t>
            </a:r>
            <a:r>
              <a:rPr lang="en-US" sz="2400" baseline="-25000">
                <a:latin typeface="Times"/>
                <a:ea typeface="Times"/>
                <a:cs typeface="Times"/>
                <a:sym typeface="Times"/>
              </a:rPr>
              <a:t>DS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) for different values of gate to source voltage (V</a:t>
            </a:r>
            <a:r>
              <a:rPr lang="en-US" sz="2400" baseline="-25000">
                <a:latin typeface="Times"/>
                <a:ea typeface="Times"/>
                <a:cs typeface="Times"/>
                <a:sym typeface="Times"/>
              </a:rPr>
              <a:t>GS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) </a:t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"/>
                <a:ea typeface="Times"/>
                <a:cs typeface="Times"/>
                <a:sym typeface="Times"/>
              </a:rPr>
              <a:t>Operation analysis includes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Without external bias: (V</a:t>
            </a:r>
            <a:r>
              <a:rPr lang="en-US" sz="2400" baseline="-25000">
                <a:latin typeface="Times"/>
                <a:ea typeface="Times"/>
                <a:cs typeface="Times"/>
                <a:sym typeface="Times"/>
              </a:rPr>
              <a:t>GS 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=0) </a:t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With external bias.</a:t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5808" y="3048000"/>
            <a:ext cx="4812792" cy="302666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/>
          <p:nvPr/>
        </p:nvSpPr>
        <p:spPr>
          <a:xfrm>
            <a:off x="7769768" y="2514600"/>
            <a:ext cx="3180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VS V</a:t>
            </a:r>
            <a:r>
              <a:rPr lang="en-US" sz="18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V</a:t>
            </a:r>
            <a:r>
              <a:rPr lang="en-US" sz="18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constant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 rot="-395494">
            <a:off x="5028918" y="4049046"/>
            <a:ext cx="2896482" cy="1563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 rot="219432">
            <a:off x="4026803" y="4984452"/>
            <a:ext cx="3743427" cy="187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2133600" y="5867400"/>
            <a:ext cx="3429000" cy="579204"/>
          </a:xfrm>
          <a:prstGeom prst="roundRect">
            <a:avLst>
              <a:gd name="adj" fmla="val 16667"/>
            </a:avLst>
          </a:prstGeom>
          <a:solidFill>
            <a:srgbClr val="C5D8F1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2209800" y="5973996"/>
            <a:ext cx="2971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lang="en-US" sz="1800" baseline="-25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GS</a:t>
            </a: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Depletion layer       I</a:t>
            </a:r>
            <a:r>
              <a:rPr lang="en-US" sz="1800" baseline="-25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 rot="-4149170">
            <a:off x="2643451" y="5998363"/>
            <a:ext cx="287377" cy="1476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 rot="-4149170">
            <a:off x="4438958" y="6015666"/>
            <a:ext cx="287377" cy="1476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 rot="-6650830" flipH="1">
            <a:off x="5049847" y="6176225"/>
            <a:ext cx="287377" cy="1476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/>
          <p:nvPr/>
        </p:nvSpPr>
        <p:spPr>
          <a:xfrm>
            <a:off x="6980936" y="1295400"/>
            <a:ext cx="4296664" cy="646331"/>
          </a:xfrm>
          <a:prstGeom prst="roundRect">
            <a:avLst>
              <a:gd name="adj" fmla="val 16667"/>
            </a:avLst>
          </a:prstGeom>
          <a:solidFill>
            <a:srgbClr val="C5D8F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6096000" cy="49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The transfer characteristics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 plot of the drain current  Vs gate-source voltage for different values of drain to source voltage (V</a:t>
            </a:r>
            <a:r>
              <a:rPr lang="en-US" sz="2400" baseline="-25000">
                <a:latin typeface="Times New Roman"/>
                <a:ea typeface="Times New Roman"/>
                <a:cs typeface="Times New Roman"/>
                <a:sym typeface="Times New Roman"/>
              </a:rPr>
              <a:t>GS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It is observed that the value of drain current varies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inversely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with respect to gate-source voltage when the drain-source voltage is constant.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0" y="2001547"/>
            <a:ext cx="4440936" cy="350314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/>
          <p:nvPr/>
        </p:nvSpPr>
        <p:spPr>
          <a:xfrm>
            <a:off x="6980936" y="1295400"/>
            <a:ext cx="4394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transfer characteristics is drawn between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input voltage and output current.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5353050"/>
            <a:ext cx="26479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/>
          <p:nvPr/>
        </p:nvSpPr>
        <p:spPr>
          <a:xfrm>
            <a:off x="1905000" y="5353050"/>
            <a:ext cx="2647950" cy="7620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7772400" y="5930384"/>
            <a:ext cx="3238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VS. V</a:t>
            </a:r>
            <a:r>
              <a:rPr lang="en-US" sz="18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V</a:t>
            </a:r>
            <a:r>
              <a:rPr lang="en-US" sz="18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constant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CS AMPLIFIER CHARACTERISTICS</a:t>
            </a:r>
            <a:endParaRPr sz="2800" b="1"/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01199" y="76200"/>
            <a:ext cx="1845493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9" descr="https://i.stack.imgur.com/ILc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0" y="2357527"/>
            <a:ext cx="6512482" cy="411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9"/>
          <p:cNvSpPr txBox="1">
            <a:spLocks noGrp="1"/>
          </p:cNvSpPr>
          <p:nvPr>
            <p:ph type="body" idx="1"/>
          </p:nvPr>
        </p:nvSpPr>
        <p:spPr>
          <a:xfrm>
            <a:off x="609600" y="1219201"/>
            <a:ext cx="4724400" cy="49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"/>
                <a:ea typeface="Times"/>
                <a:cs typeface="Times"/>
                <a:sym typeface="Times"/>
              </a:rPr>
              <a:t>At the pinch-off point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,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V</a:t>
            </a:r>
            <a:r>
              <a:rPr lang="en-US" sz="2400" baseline="-25000">
                <a:latin typeface="Times"/>
                <a:ea typeface="Times"/>
                <a:cs typeface="Times"/>
                <a:sym typeface="Times"/>
              </a:rPr>
              <a:t>GS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 at pinch-off is denoted as V</a:t>
            </a:r>
            <a:r>
              <a:rPr lang="en-US" sz="2400" baseline="-25000">
                <a:latin typeface="Times"/>
                <a:ea typeface="Times"/>
                <a:cs typeface="Times"/>
                <a:sym typeface="Times"/>
              </a:rPr>
              <a:t>p</a:t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any further increase in V</a:t>
            </a:r>
            <a:r>
              <a:rPr lang="en-US" sz="2400" baseline="-25000">
                <a:latin typeface="Times"/>
                <a:ea typeface="Times"/>
                <a:cs typeface="Times"/>
                <a:sym typeface="Times"/>
              </a:rPr>
              <a:t>DS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 does not produce any increase in I</a:t>
            </a:r>
            <a:r>
              <a:rPr lang="en-US" sz="2400" baseline="-25000">
                <a:latin typeface="Times"/>
                <a:ea typeface="Times"/>
                <a:cs typeface="Times"/>
                <a:sym typeface="Times"/>
              </a:rPr>
              <a:t>D</a:t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lang="en-US" sz="2400" baseline="-2500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 is at saturation or maximum. It is referred to as I</a:t>
            </a:r>
            <a:r>
              <a:rPr lang="en-US" sz="2400" baseline="-25000">
                <a:latin typeface="Times"/>
                <a:ea typeface="Times"/>
                <a:cs typeface="Times"/>
                <a:sym typeface="Times"/>
              </a:rPr>
              <a:t>DSS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80" name="Google Shape;180;p9"/>
          <p:cNvSpPr/>
          <p:nvPr/>
        </p:nvSpPr>
        <p:spPr>
          <a:xfrm>
            <a:off x="792083" y="6126165"/>
            <a:ext cx="30095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(Image source: www.rezzonics.blogspot.com)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7543800" y="3886200"/>
            <a:ext cx="1524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CS AMPLIFIER CHARACTERISTICS</a:t>
            </a:r>
            <a:endParaRPr sz="2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10972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"/>
                <a:ea typeface="Times"/>
                <a:cs typeface="Times"/>
                <a:sym typeface="Times"/>
              </a:rPr>
              <a:t>Important terms in JFET drain characteristics </a:t>
            </a:r>
            <a:endParaRPr sz="2400" b="1">
              <a:latin typeface="Times"/>
              <a:ea typeface="Times"/>
              <a:cs typeface="Times"/>
              <a:sym typeface="Times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latin typeface="Times"/>
                <a:ea typeface="Times"/>
                <a:cs typeface="Times"/>
                <a:sym typeface="Times"/>
              </a:rPr>
              <a:t>Knee Point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: Where the variation of drain current with drain-source voltage appears to be linear. But beyond this point, the linearity changes into a curve.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latin typeface="Times"/>
                <a:ea typeface="Times"/>
                <a:cs typeface="Times"/>
                <a:sym typeface="Times"/>
              </a:rPr>
              <a:t>Channel Ohmic Region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: The region to the left of the knee point in the characteristics curve.</a:t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latin typeface="Times"/>
                <a:ea typeface="Times"/>
                <a:cs typeface="Times"/>
                <a:sym typeface="Times"/>
              </a:rPr>
              <a:t>Pinch-off point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: The point in the curve beyond which the drain current will not increase further no matter how much we are increasing the drain to source voltage.</a:t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latin typeface="Times"/>
                <a:ea typeface="Times"/>
                <a:cs typeface="Times"/>
                <a:sym typeface="Times"/>
              </a:rPr>
              <a:t>Pinch-off Voltage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: The voltage at the pinch-off point is termed as pinch-off voltage because at this voltage, the current is completely turned to be constant.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latin typeface="Times"/>
                <a:ea typeface="Times"/>
                <a:cs typeface="Times"/>
                <a:sym typeface="Times"/>
              </a:rPr>
              <a:t>Drain-Source Saturation Current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: The drain to source saturation current is the current which becomes constant and enters into a saturation state.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CS AMPLIFIER CHARACTERISTICS</a:t>
            </a:r>
            <a:endParaRPr sz="2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Microsoft Office PowerPoint</Application>
  <PresentationFormat>Custom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</vt:lpstr>
      <vt:lpstr>Times New Roman</vt:lpstr>
      <vt:lpstr>Noto Sans Symbols</vt:lpstr>
      <vt:lpstr>Calibri</vt:lpstr>
      <vt:lpstr>Office Theme</vt:lpstr>
      <vt:lpstr>UNIT 1 </vt:lpstr>
      <vt:lpstr>JUNCTION FIELD EFFECT TRANSISTOR (JFET)</vt:lpstr>
      <vt:lpstr>JFET AMPLIFIER-CONFIGURATIONS</vt:lpstr>
      <vt:lpstr>COMMON SOURCE AMPLIFIER</vt:lpstr>
      <vt:lpstr>CONNECTION DIAGRAM FOR  DETERMINING THE CS AMPLFIER CHARACTERISTICS</vt:lpstr>
      <vt:lpstr>CS AMPLIFIER CHARACTERISTICS</vt:lpstr>
      <vt:lpstr>CS AMPLIFIER CHARACTERISTICS</vt:lpstr>
      <vt:lpstr>CS AMPLIFIER CHARACTERISTICS</vt:lpstr>
      <vt:lpstr>CS AMPLIFIER CHARACTERISTICS</vt:lpstr>
      <vt:lpstr>COMMON DRAIN JFET AMPLIFIER (Source follower) </vt:lpstr>
      <vt:lpstr>COMMON GATE JFET AMPLIFIER-CHARACTERISTICS</vt:lpstr>
      <vt:lpstr>COMPARISON BETWEEN BJT AND JFET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</dc:title>
  <dc:creator>BARKAVI</dc:creator>
  <cp:lastModifiedBy>ILAMBIRAI.R.C</cp:lastModifiedBy>
  <cp:revision>1</cp:revision>
  <dcterms:created xsi:type="dcterms:W3CDTF">2019-07-09T11:10:13Z</dcterms:created>
  <dcterms:modified xsi:type="dcterms:W3CDTF">2022-08-10T06:04:35Z</dcterms:modified>
</cp:coreProperties>
</file>