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5819" y="760983"/>
            <a:ext cx="6852361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9319" y="65520"/>
            <a:ext cx="818280" cy="315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4678" y="15479"/>
            <a:ext cx="1142640" cy="4399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358140"/>
          </a:xfrm>
          <a:custGeom>
            <a:avLst/>
            <a:gdLst/>
            <a:ahLst/>
            <a:cxnLst/>
            <a:rect l="l" t="t" r="r" b="b"/>
            <a:pathLst>
              <a:path w="9144000" h="358140">
                <a:moveTo>
                  <a:pt x="9144000" y="0"/>
                </a:moveTo>
                <a:lnTo>
                  <a:pt x="0" y="0"/>
                </a:lnTo>
                <a:lnTo>
                  <a:pt x="0" y="358118"/>
                </a:lnTo>
                <a:lnTo>
                  <a:pt x="9144000" y="358118"/>
                </a:lnTo>
                <a:lnTo>
                  <a:pt x="914400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7121" y="635507"/>
            <a:ext cx="426975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017" y="1700276"/>
            <a:ext cx="7343965" cy="413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sB052Pz0sQ" TargetMode="External"/><Relationship Id="rId2" Type="http://schemas.openxmlformats.org/officeDocument/2006/relationships/hyperlink" Target="http://www.youtube.com/watch?v=6XhSJbfT1p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stanford.edu/" TargetMode="External"/><Relationship Id="rId4" Type="http://schemas.openxmlformats.org/officeDocument/2006/relationships/hyperlink" Target="http://www.youtube.com/watch?v=d14TUNcbn1k&amp;t=331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4780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XhSJbfT1pk" TargetMode="External"/><Relationship Id="rId2" Type="http://schemas.openxmlformats.org/officeDocument/2006/relationships/hyperlink" Target="http://www.youtube.com/watch?v=wEoyxE0GP2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7sB052Pz0s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678" y="15479"/>
            <a:ext cx="1143000" cy="440055"/>
            <a:chOff x="7924678" y="15479"/>
            <a:chExt cx="1143000" cy="440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9319" y="65520"/>
              <a:ext cx="818280" cy="315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678" y="15479"/>
              <a:ext cx="1142640" cy="43992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106295"/>
            <a:ext cx="9144000" cy="751840"/>
          </a:xfrm>
          <a:custGeom>
            <a:avLst/>
            <a:gdLst/>
            <a:ahLst/>
            <a:cxnLst/>
            <a:rect l="l" t="t" r="r" b="b"/>
            <a:pathLst>
              <a:path w="9144000" h="751840">
                <a:moveTo>
                  <a:pt x="0" y="751704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751704"/>
                </a:lnTo>
                <a:lnTo>
                  <a:pt x="0" y="751704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20"/>
            <a:ext cx="9144000" cy="840740"/>
          </a:xfrm>
          <a:custGeom>
            <a:avLst/>
            <a:gdLst/>
            <a:ahLst/>
            <a:cxnLst/>
            <a:rect l="l" t="t" r="r" b="b"/>
            <a:pathLst>
              <a:path w="9144000" h="840740">
                <a:moveTo>
                  <a:pt x="0" y="84023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840239"/>
                </a:lnTo>
                <a:lnTo>
                  <a:pt x="0" y="840239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5804"/>
            <a:ext cx="2203450" cy="500380"/>
          </a:xfrm>
          <a:custGeom>
            <a:avLst/>
            <a:gdLst/>
            <a:ahLst/>
            <a:cxnLst/>
            <a:rect l="l" t="t" r="r" b="b"/>
            <a:pathLst>
              <a:path w="2203450" h="500379">
                <a:moveTo>
                  <a:pt x="2203081" y="250024"/>
                </a:moveTo>
                <a:lnTo>
                  <a:pt x="1953006" y="0"/>
                </a:lnTo>
                <a:lnTo>
                  <a:pt x="1303439" y="0"/>
                </a:lnTo>
                <a:lnTo>
                  <a:pt x="1303439" y="5410"/>
                </a:lnTo>
                <a:lnTo>
                  <a:pt x="0" y="5410"/>
                </a:lnTo>
                <a:lnTo>
                  <a:pt x="0" y="378726"/>
                </a:lnTo>
                <a:lnTo>
                  <a:pt x="1432166" y="378726"/>
                </a:lnTo>
                <a:lnTo>
                  <a:pt x="1553502" y="500037"/>
                </a:lnTo>
                <a:lnTo>
                  <a:pt x="2203081" y="500037"/>
                </a:lnTo>
                <a:lnTo>
                  <a:pt x="2203081" y="250024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2620" y="3565652"/>
            <a:ext cx="5727700" cy="124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B. Tech</a:t>
            </a:r>
            <a:r>
              <a:rPr sz="1800" b="1" dirty="0">
                <a:latin typeface="Arial"/>
                <a:cs typeface="Arial"/>
              </a:rPr>
              <a:t> in</a:t>
            </a:r>
            <a:r>
              <a:rPr sz="1800" b="1" spc="-5" dirty="0">
                <a:latin typeface="Arial"/>
                <a:cs typeface="Arial"/>
              </a:rPr>
              <a:t> ARTIFICIAL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INTELLIGENCE,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5th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semester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"/>
              <a:cs typeface="Arial"/>
            </a:endParaRPr>
          </a:p>
          <a:p>
            <a:pPr marL="1783080" marR="1775460" algn="ctr">
              <a:lnSpc>
                <a:spcPts val="2690"/>
              </a:lnSpc>
              <a:spcBef>
                <a:spcPts val="35"/>
              </a:spcBef>
            </a:pPr>
            <a:r>
              <a:rPr sz="2200" spc="10" dirty="0">
                <a:latin typeface="Arial MT"/>
                <a:cs typeface="Arial MT"/>
              </a:rPr>
              <a:t>Section: </a:t>
            </a:r>
            <a:r>
              <a:rPr sz="2200" spc="-25" dirty="0">
                <a:latin typeface="Arial MT"/>
                <a:cs typeface="Arial MT"/>
              </a:rPr>
              <a:t>A, </a:t>
            </a:r>
            <a:r>
              <a:rPr sz="2200" spc="5" dirty="0" err="1">
                <a:latin typeface="Arial MT"/>
                <a:cs typeface="Arial MT"/>
              </a:rPr>
              <a:t>slot:D</a:t>
            </a:r>
            <a:endParaRPr sz="2200" dirty="0">
              <a:latin typeface="Arial MT"/>
              <a:cs typeface="Arial MT"/>
            </a:endParaRPr>
          </a:p>
          <a:p>
            <a:pPr algn="ctr">
              <a:lnSpc>
                <a:spcPts val="2490"/>
              </a:lnSpc>
            </a:pPr>
            <a:r>
              <a:rPr sz="2200" spc="15" dirty="0">
                <a:latin typeface="Arial MT"/>
                <a:cs typeface="Arial MT"/>
              </a:rPr>
              <a:t>Academic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Year: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15" dirty="0">
                <a:latin typeface="Arial MT"/>
                <a:cs typeface="Arial MT"/>
              </a:rPr>
              <a:t>202</a:t>
            </a:r>
            <a:r>
              <a:rPr lang="en-US" sz="2200" spc="15" dirty="0">
                <a:latin typeface="Arial MT"/>
                <a:cs typeface="Arial MT"/>
              </a:rPr>
              <a:t>3</a:t>
            </a:r>
            <a:r>
              <a:rPr sz="2200" spc="15" dirty="0">
                <a:latin typeface="Arial MT"/>
                <a:cs typeface="Arial MT"/>
              </a:rPr>
              <a:t>-2</a:t>
            </a:r>
            <a:r>
              <a:rPr lang="en-US" sz="2200" spc="15" dirty="0">
                <a:latin typeface="Arial MT"/>
                <a:cs typeface="Arial MT"/>
              </a:rPr>
              <a:t>4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4730" y="1750059"/>
            <a:ext cx="7397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00"/>
                </a:solidFill>
                <a:latin typeface="Arial"/>
                <a:cs typeface="Arial"/>
              </a:rPr>
              <a:t>18AIC301J:</a:t>
            </a:r>
            <a:r>
              <a:rPr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DEEP</a:t>
            </a:r>
            <a:r>
              <a:rPr sz="28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LEARNING</a:t>
            </a:r>
            <a:r>
              <a:rPr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669" y="1532635"/>
            <a:ext cx="7753984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7815" marR="5080" indent="-285750">
              <a:lnSpc>
                <a:spcPts val="2110"/>
              </a:lnSpc>
              <a:spcBef>
                <a:spcPts val="21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Warren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McCulloch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(neuroscientist)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Walter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Pitts(logician)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simplified computational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dirty="0">
                <a:latin typeface="Arial MT"/>
                <a:cs typeface="Arial MT"/>
              </a:rPr>
              <a:t> in</a:t>
            </a:r>
            <a:r>
              <a:rPr sz="1800" spc="-5" dirty="0">
                <a:latin typeface="Arial MT"/>
                <a:cs typeface="Arial MT"/>
              </a:rPr>
              <a:t> 1943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289" y="699515"/>
            <a:ext cx="4265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McCulloch</a:t>
            </a:r>
            <a:r>
              <a:rPr spc="-40" dirty="0"/>
              <a:t> </a:t>
            </a:r>
            <a:r>
              <a:rPr spc="-5" dirty="0"/>
              <a:t>Pitts</a:t>
            </a:r>
            <a:r>
              <a:rPr spc="-35" dirty="0"/>
              <a:t> </a:t>
            </a:r>
            <a:r>
              <a:rPr spc="-5" dirty="0"/>
              <a:t>Neuron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054" y="2264820"/>
            <a:ext cx="3629907" cy="26249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9155" y="5333491"/>
            <a:ext cx="488378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2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Basic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Idea: </a:t>
            </a:r>
            <a:r>
              <a:rPr sz="1800" spc="-5" dirty="0">
                <a:latin typeface="Arial MT"/>
                <a:cs typeface="Arial MT"/>
              </a:rPr>
              <a:t>Neuron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either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active 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inactive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ts val="2125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Skills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289" y="699515"/>
            <a:ext cx="4265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McCulloch</a:t>
            </a:r>
            <a:r>
              <a:rPr spc="-40" dirty="0"/>
              <a:t> </a:t>
            </a:r>
            <a:r>
              <a:rPr spc="-5" dirty="0"/>
              <a:t>Pitts</a:t>
            </a:r>
            <a:r>
              <a:rPr spc="-35" dirty="0"/>
              <a:t> </a:t>
            </a:r>
            <a:r>
              <a:rPr spc="-5" dirty="0"/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543" y="3377794"/>
            <a:ext cx="6461377" cy="16494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36464" y="5205476"/>
            <a:ext cx="262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θ</a:t>
            </a:r>
            <a:r>
              <a:rPr sz="1800" i="1" spc="45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thresholding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parameter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031" y="5725667"/>
            <a:ext cx="34499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Arial MT"/>
                <a:cs typeface="Arial MT"/>
              </a:rPr>
              <a:t>Thresholding</a:t>
            </a:r>
            <a:r>
              <a:rPr sz="320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Arial MT"/>
                <a:cs typeface="Arial MT"/>
              </a:rPr>
              <a:t>Logic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3284" y="1276198"/>
            <a:ext cx="2349003" cy="1975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654" y="708659"/>
            <a:ext cx="4265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McCulloch</a:t>
            </a:r>
            <a:r>
              <a:rPr spc="-40" dirty="0"/>
              <a:t> </a:t>
            </a:r>
            <a:r>
              <a:rPr spc="-5" dirty="0"/>
              <a:t>Pitts</a:t>
            </a:r>
            <a:r>
              <a:rPr spc="-35" dirty="0"/>
              <a:t> </a:t>
            </a:r>
            <a:r>
              <a:rPr spc="-5" dirty="0"/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013" y="4457227"/>
            <a:ext cx="5037443" cy="18866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793" y="1488729"/>
            <a:ext cx="5535758" cy="26772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951" y="2420974"/>
            <a:ext cx="6800085" cy="39147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1935" y="1142491"/>
            <a:ext cx="7156450" cy="140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perceptron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 very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simple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learning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machine.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>
              <a:lnSpc>
                <a:spcPts val="2210"/>
              </a:lnSpc>
              <a:spcBef>
                <a:spcPts val="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takes</a:t>
            </a:r>
            <a:r>
              <a:rPr sz="1800" dirty="0">
                <a:latin typeface="Times New Roman"/>
                <a:cs typeface="Times New Roman"/>
              </a:rPr>
              <a:t> few </a:t>
            </a:r>
            <a:r>
              <a:rPr sz="1800" spc="-5" dirty="0">
                <a:latin typeface="Times New Roman"/>
                <a:cs typeface="Times New Roman"/>
              </a:rPr>
              <a:t>inputs,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 a </a:t>
            </a:r>
            <a:r>
              <a:rPr sz="1800" spc="-5" dirty="0">
                <a:latin typeface="Times New Roman"/>
                <a:cs typeface="Times New Roman"/>
              </a:rPr>
              <a:t>weight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signify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 it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generate</a:t>
            </a:r>
            <a:r>
              <a:rPr sz="1800" dirty="0">
                <a:latin typeface="Times New Roman"/>
                <a:cs typeface="Times New Roman"/>
              </a:rPr>
              <a:t> an </a:t>
            </a:r>
            <a:r>
              <a:rPr sz="1800" spc="-5" dirty="0">
                <a:latin typeface="Times New Roman"/>
                <a:cs typeface="Times New Roman"/>
              </a:rPr>
              <a:t>output decision</a:t>
            </a:r>
            <a:r>
              <a:rPr sz="1800" dirty="0">
                <a:latin typeface="Times New Roman"/>
                <a:cs typeface="Times New Roman"/>
              </a:rPr>
              <a:t> of “0” or “1”.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00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perceptron's,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artificial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endParaRPr sz="18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2350" y="528827"/>
            <a:ext cx="2820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60" dirty="0"/>
              <a:t> </a:t>
            </a:r>
            <a:r>
              <a:rPr spc="-10" dirty="0"/>
              <a:t>Perceptron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638556"/>
            <a:ext cx="2009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" dirty="0"/>
              <a:t>erceptro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497" y="1532635"/>
            <a:ext cx="7779384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spcBef>
                <a:spcPts val="38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Perceptron </a:t>
            </a:r>
            <a:r>
              <a:rPr sz="1800" dirty="0">
                <a:latin typeface="Arial MT"/>
                <a:cs typeface="Arial MT"/>
              </a:rPr>
              <a:t>is a </a:t>
            </a:r>
            <a:r>
              <a:rPr sz="1800" spc="-5" dirty="0">
                <a:latin typeface="Arial MT"/>
                <a:cs typeface="Arial MT"/>
              </a:rPr>
              <a:t>function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maps 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“x,”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multiplied 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learned weight coefficient; an output value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”f(x)”is generated.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497" y="3501644"/>
            <a:ext cx="8211184" cy="202818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8450" marR="5080" indent="-285750">
              <a:lnSpc>
                <a:spcPts val="1989"/>
              </a:lnSpc>
              <a:spcBef>
                <a:spcPts val="30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The 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begins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taking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multiplying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their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weights.</a:t>
            </a:r>
            <a:endParaRPr sz="1800">
              <a:latin typeface="Arial MT"/>
              <a:cs typeface="Arial MT"/>
            </a:endParaRPr>
          </a:p>
          <a:p>
            <a:pPr marL="298450" marR="93345" indent="-285750">
              <a:lnSpc>
                <a:spcPts val="19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Then, 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multiplied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values 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weighted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sum.</a:t>
            </a:r>
            <a:endParaRPr sz="1800">
              <a:latin typeface="Arial MT"/>
              <a:cs typeface="Arial MT"/>
            </a:endParaRPr>
          </a:p>
          <a:p>
            <a:pPr marL="298450" marR="461645" indent="-285750">
              <a:lnSpc>
                <a:spcPts val="1900"/>
              </a:lnSpc>
              <a:spcBef>
                <a:spcPts val="9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The weighted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sum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then applied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activation function,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producing 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perceptron's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output.</a:t>
            </a:r>
            <a:endParaRPr sz="1800">
              <a:latin typeface="Arial MT"/>
              <a:cs typeface="Arial MT"/>
            </a:endParaRPr>
          </a:p>
          <a:p>
            <a:pPr marL="298450" marR="817880" indent="-285750">
              <a:lnSpc>
                <a:spcPts val="1900"/>
              </a:lnSpc>
              <a:spcBef>
                <a:spcPts val="110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1800" spc="-5" dirty="0">
                <a:latin typeface="Arial MT"/>
                <a:cs typeface="Arial MT"/>
              </a:rPr>
              <a:t>The activation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 plays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integral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ensuring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mapped between required values such as (0,1)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(-1,1).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868" y="2416285"/>
            <a:ext cx="3924299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392" y="635507"/>
            <a:ext cx="5027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can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perceptron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580" y="1789733"/>
            <a:ext cx="6148337" cy="40985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392" y="635507"/>
            <a:ext cx="5027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can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perceptron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580" y="1789733"/>
            <a:ext cx="6148337" cy="40985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Perception</a:t>
            </a:r>
            <a:r>
              <a:rPr spc="-75" dirty="0"/>
              <a:t> </a:t>
            </a:r>
            <a:r>
              <a:rPr spc="-5" dirty="0"/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9154" y="1255246"/>
            <a:ext cx="8014334" cy="4986020"/>
            <a:chOff x="669154" y="1255246"/>
            <a:chExt cx="8014334" cy="4986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154" y="2080323"/>
              <a:ext cx="8014003" cy="41606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869" y="1255246"/>
              <a:ext cx="4135120" cy="843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Perception</a:t>
            </a:r>
            <a:r>
              <a:rPr spc="-7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43" y="2590800"/>
            <a:ext cx="8382000" cy="261084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90170">
              <a:lnSpc>
                <a:spcPct val="95900"/>
              </a:lnSpc>
              <a:spcBef>
                <a:spcPts val="200"/>
              </a:spcBef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Assume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that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60" dirty="0">
                <a:solidFill>
                  <a:srgbClr val="292929"/>
                </a:solidFill>
                <a:latin typeface="Cambria"/>
                <a:cs typeface="Cambria"/>
              </a:rPr>
              <a:t>m</a:t>
            </a:r>
            <a:r>
              <a:rPr sz="1400" spc="-160" dirty="0">
                <a:solidFill>
                  <a:srgbClr val="292929"/>
                </a:solidFill>
                <a:latin typeface="Courier New"/>
                <a:cs typeface="Courier New"/>
              </a:rPr>
              <a:t>ᵗ</a:t>
            </a:r>
            <a:r>
              <a:rPr sz="1400" spc="-160" dirty="0">
                <a:solidFill>
                  <a:srgbClr val="292929"/>
                </a:solidFill>
                <a:latin typeface="Times New Roman"/>
                <a:cs typeface="Times New Roman"/>
              </a:rPr>
              <a:t>ʰ</a:t>
            </a:r>
            <a:r>
              <a:rPr sz="1400" spc="-1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example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20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10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belongs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to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class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45" dirty="0">
                <a:solidFill>
                  <a:srgbClr val="292929"/>
                </a:solidFill>
                <a:latin typeface="Verdana"/>
                <a:cs typeface="Verdana"/>
              </a:rPr>
              <a:t>y</a:t>
            </a:r>
            <a:r>
              <a:rPr sz="1450" spc="4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=0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and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that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perceptron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correctly 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predicts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105" dirty="0">
                <a:solidFill>
                  <a:srgbClr val="292929"/>
                </a:solidFill>
                <a:latin typeface="Courier New"/>
                <a:cs typeface="Courier New"/>
              </a:rPr>
              <a:t>ŷ</a:t>
            </a:r>
            <a:r>
              <a:rPr sz="1450" spc="-10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=0</a:t>
            </a:r>
            <a:r>
              <a:rPr sz="1400" i="1" spc="85" dirty="0">
                <a:solidFill>
                  <a:srgbClr val="292929"/>
                </a:solidFill>
                <a:latin typeface="Verdana"/>
                <a:cs typeface="Verdana"/>
              </a:rPr>
              <a:t>.</a:t>
            </a:r>
            <a:r>
              <a:rPr sz="1400" i="1" spc="-105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In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this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case,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weight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correction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Cambria"/>
                <a:cs typeface="Cambria"/>
              </a:rPr>
              <a:t>is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given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Cambria"/>
                <a:cs typeface="Cambria"/>
              </a:rPr>
              <a:t>by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ourier New"/>
                <a:cs typeface="Courier New"/>
              </a:rPr>
              <a:t>Δ</a:t>
            </a:r>
            <a:r>
              <a:rPr sz="1400" spc="15" dirty="0">
                <a:solidFill>
                  <a:srgbClr val="292929"/>
                </a:solidFill>
                <a:latin typeface="Segoe UI Symbol"/>
                <a:cs typeface="Segoe UI Symbol"/>
              </a:rPr>
              <a:t>w</a:t>
            </a:r>
            <a:r>
              <a:rPr sz="1400" spc="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spc="390" dirty="0">
                <a:solidFill>
                  <a:srgbClr val="292929"/>
                </a:solidFill>
                <a:latin typeface="Cambria"/>
                <a:cs typeface="Cambria"/>
              </a:rPr>
              <a:t>=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(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0-0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)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4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,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Cambria"/>
                <a:cs typeface="Cambria"/>
              </a:rPr>
              <a:t>i.e.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we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do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not </a:t>
            </a:r>
            <a:r>
              <a:rPr sz="1400" spc="-29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change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weights.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same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applies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to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bias.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Arial MT"/>
              <a:buChar char="•"/>
            </a:pPr>
            <a:endParaRPr sz="1500" dirty="0">
              <a:latin typeface="Cambria"/>
              <a:cs typeface="Cambria"/>
            </a:endParaRPr>
          </a:p>
          <a:p>
            <a:pPr marL="12700" marR="266065">
              <a:lnSpc>
                <a:spcPts val="1700"/>
              </a:lnSpc>
              <a:spcBef>
                <a:spcPts val="5"/>
              </a:spcBef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Similarly,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if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60" dirty="0">
                <a:solidFill>
                  <a:srgbClr val="292929"/>
                </a:solidFill>
                <a:latin typeface="Cambria"/>
                <a:cs typeface="Cambria"/>
              </a:rPr>
              <a:t>m</a:t>
            </a:r>
            <a:r>
              <a:rPr sz="1400" spc="-160" dirty="0">
                <a:solidFill>
                  <a:srgbClr val="292929"/>
                </a:solidFill>
                <a:latin typeface="Courier New"/>
                <a:cs typeface="Courier New"/>
              </a:rPr>
              <a:t>ᵗ</a:t>
            </a:r>
            <a:r>
              <a:rPr sz="1400" spc="-160" dirty="0">
                <a:solidFill>
                  <a:srgbClr val="292929"/>
                </a:solidFill>
                <a:latin typeface="Times New Roman"/>
                <a:cs typeface="Times New Roman"/>
              </a:rPr>
              <a:t>ʰ</a:t>
            </a:r>
            <a:r>
              <a:rPr sz="1400" spc="-1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example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20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belongs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to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class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45" dirty="0">
                <a:solidFill>
                  <a:srgbClr val="292929"/>
                </a:solidFill>
                <a:latin typeface="Verdana"/>
                <a:cs typeface="Verdana"/>
              </a:rPr>
              <a:t>y</a:t>
            </a:r>
            <a:r>
              <a:rPr sz="1450" spc="4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=1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and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perceptron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correctly 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predicts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105" dirty="0">
                <a:solidFill>
                  <a:srgbClr val="292929"/>
                </a:solidFill>
                <a:latin typeface="Courier New"/>
                <a:cs typeface="Courier New"/>
              </a:rPr>
              <a:t>ŷ</a:t>
            </a:r>
            <a:r>
              <a:rPr sz="1450" spc="-10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spc="160" dirty="0">
                <a:solidFill>
                  <a:srgbClr val="292929"/>
                </a:solidFill>
                <a:latin typeface="Cambria"/>
                <a:cs typeface="Cambria"/>
              </a:rPr>
              <a:t>=1,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weight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correction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Cambria"/>
                <a:cs typeface="Cambria"/>
              </a:rPr>
              <a:t>is</a:t>
            </a:r>
            <a:r>
              <a:rPr sz="1400" spc="9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ourier New"/>
                <a:cs typeface="Courier New"/>
              </a:rPr>
              <a:t>Δ</a:t>
            </a:r>
            <a:r>
              <a:rPr sz="1400" spc="15" dirty="0">
                <a:solidFill>
                  <a:srgbClr val="292929"/>
                </a:solidFill>
                <a:latin typeface="Segoe UI Symbol"/>
                <a:cs typeface="Segoe UI Symbol"/>
              </a:rPr>
              <a:t>w</a:t>
            </a:r>
            <a:r>
              <a:rPr sz="1400" spc="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spc="390" dirty="0">
                <a:solidFill>
                  <a:srgbClr val="292929"/>
                </a:solidFill>
                <a:latin typeface="Cambria"/>
                <a:cs typeface="Cambria"/>
              </a:rPr>
              <a:t>=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Cambria"/>
                <a:cs typeface="Cambria"/>
              </a:rPr>
              <a:t>0.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same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applies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Cambria"/>
                <a:cs typeface="Cambria"/>
              </a:rPr>
              <a:t>again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for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bias.</a:t>
            </a:r>
            <a:endParaRPr sz="1400" dirty="0">
              <a:latin typeface="Cambria"/>
              <a:cs typeface="Cambria"/>
            </a:endParaRPr>
          </a:p>
          <a:p>
            <a:pPr marL="12700" marR="5080">
              <a:lnSpc>
                <a:spcPts val="1700"/>
              </a:lnSpc>
              <a:spcBef>
                <a:spcPts val="1590"/>
              </a:spcBef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Assume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now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that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60" dirty="0">
                <a:solidFill>
                  <a:srgbClr val="292929"/>
                </a:solidFill>
                <a:latin typeface="Cambria"/>
                <a:cs typeface="Cambria"/>
              </a:rPr>
              <a:t>m</a:t>
            </a:r>
            <a:r>
              <a:rPr sz="1400" spc="-160" dirty="0">
                <a:solidFill>
                  <a:srgbClr val="292929"/>
                </a:solidFill>
                <a:latin typeface="Courier New"/>
                <a:cs typeface="Courier New"/>
              </a:rPr>
              <a:t>ᵗ</a:t>
            </a:r>
            <a:r>
              <a:rPr sz="1400" spc="-160" dirty="0">
                <a:solidFill>
                  <a:srgbClr val="292929"/>
                </a:solidFill>
                <a:latin typeface="Times New Roman"/>
                <a:cs typeface="Times New Roman"/>
              </a:rPr>
              <a:t>ʰ</a:t>
            </a:r>
            <a:r>
              <a:rPr sz="1400" spc="-1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example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20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10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belongs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to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class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45" dirty="0">
                <a:solidFill>
                  <a:srgbClr val="292929"/>
                </a:solidFill>
                <a:latin typeface="Verdana"/>
                <a:cs typeface="Verdana"/>
              </a:rPr>
              <a:t>y</a:t>
            </a:r>
            <a:r>
              <a:rPr sz="1450" spc="4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=0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and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that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perceptron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wrongly </a:t>
            </a:r>
            <a:r>
              <a:rPr sz="1400" spc="-29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predicts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105" dirty="0">
                <a:solidFill>
                  <a:srgbClr val="292929"/>
                </a:solidFill>
                <a:latin typeface="Courier New"/>
                <a:cs typeface="Courier New"/>
              </a:rPr>
              <a:t>ŷ</a:t>
            </a:r>
            <a:r>
              <a:rPr sz="1450" spc="-10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100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=1</a:t>
            </a:r>
            <a:r>
              <a:rPr sz="1400" i="1" spc="85" dirty="0">
                <a:solidFill>
                  <a:srgbClr val="292929"/>
                </a:solidFill>
                <a:latin typeface="Verdana"/>
                <a:cs typeface="Verdana"/>
              </a:rPr>
              <a:t>.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In 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this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case,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weight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correction</a:t>
            </a:r>
            <a:r>
              <a:rPr sz="1400" spc="-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Cambria"/>
                <a:cs typeface="Cambria"/>
              </a:rPr>
              <a:t>is</a:t>
            </a:r>
            <a:r>
              <a:rPr sz="1400" spc="-2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given </a:t>
            </a:r>
            <a:r>
              <a:rPr sz="1400" spc="-20" dirty="0">
                <a:solidFill>
                  <a:srgbClr val="292929"/>
                </a:solidFill>
                <a:latin typeface="Cambria"/>
                <a:cs typeface="Cambria"/>
              </a:rPr>
              <a:t>by</a:t>
            </a:r>
            <a:r>
              <a:rPr sz="1400" spc="26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ourier New"/>
                <a:cs typeface="Courier New"/>
              </a:rPr>
              <a:t>Δ</a:t>
            </a:r>
            <a:r>
              <a:rPr sz="1400" spc="15" dirty="0">
                <a:solidFill>
                  <a:srgbClr val="292929"/>
                </a:solidFill>
                <a:latin typeface="Segoe UI Symbol"/>
                <a:cs typeface="Segoe UI Symbol"/>
              </a:rPr>
              <a:t>w </a:t>
            </a:r>
            <a:r>
              <a:rPr sz="1400" spc="390" dirty="0">
                <a:solidFill>
                  <a:srgbClr val="292929"/>
                </a:solidFill>
                <a:latin typeface="Cambria"/>
                <a:cs typeface="Cambria"/>
              </a:rPr>
              <a:t>= 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(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0–1 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) </a:t>
            </a:r>
            <a:r>
              <a:rPr sz="1400" spc="20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20" dirty="0">
                <a:solidFill>
                  <a:srgbClr val="292929"/>
                </a:solidFill>
                <a:latin typeface="Segoe UI Symbol"/>
                <a:cs typeface="Segoe UI Symbol"/>
              </a:rPr>
              <a:t>ₘ </a:t>
            </a:r>
            <a:r>
              <a:rPr sz="1400" i="1" spc="20" dirty="0">
                <a:solidFill>
                  <a:srgbClr val="292929"/>
                </a:solidFill>
                <a:latin typeface="Verdana"/>
                <a:cs typeface="Verdana"/>
              </a:rPr>
              <a:t>= </a:t>
            </a:r>
            <a:r>
              <a:rPr sz="1400" spc="35" dirty="0">
                <a:solidFill>
                  <a:srgbClr val="292929"/>
                </a:solidFill>
                <a:latin typeface="Cambria"/>
                <a:cs typeface="Cambria"/>
              </a:rPr>
              <a:t>–</a:t>
            </a:r>
            <a:r>
              <a:rPr sz="1400" spc="35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3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00" spc="35" dirty="0">
                <a:solidFill>
                  <a:srgbClr val="292929"/>
                </a:solidFill>
                <a:latin typeface="Cambria"/>
                <a:cs typeface="Cambria"/>
              </a:rPr>
              <a:t>,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while </a:t>
            </a:r>
            <a:r>
              <a:rPr sz="1400" spc="-29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7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bias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Cambria"/>
                <a:cs typeface="Cambria"/>
              </a:rPr>
              <a:t>is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updated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as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165" dirty="0">
                <a:solidFill>
                  <a:srgbClr val="292929"/>
                </a:solidFill>
                <a:latin typeface="Verdana"/>
                <a:cs typeface="Verdana"/>
              </a:rPr>
              <a:t>b</a:t>
            </a:r>
            <a:r>
              <a:rPr sz="1400" i="1" spc="-105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1400" spc="390" dirty="0">
                <a:solidFill>
                  <a:srgbClr val="292929"/>
                </a:solidFill>
                <a:latin typeface="Cambria"/>
                <a:cs typeface="Cambria"/>
              </a:rPr>
              <a:t>=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292929"/>
                </a:solidFill>
                <a:latin typeface="Verdana"/>
                <a:cs typeface="Verdana"/>
              </a:rPr>
              <a:t>b</a:t>
            </a:r>
            <a:r>
              <a:rPr sz="1400" spc="-20" dirty="0">
                <a:solidFill>
                  <a:srgbClr val="292929"/>
                </a:solidFill>
                <a:latin typeface="Cambria"/>
                <a:cs typeface="Cambria"/>
              </a:rPr>
              <a:t>–1.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92929"/>
              </a:buClr>
              <a:buFont typeface="Arial MT"/>
              <a:buChar char="•"/>
            </a:pPr>
            <a:endParaRPr sz="1300" dirty="0">
              <a:latin typeface="Cambria"/>
              <a:cs typeface="Cambria"/>
            </a:endParaRPr>
          </a:p>
          <a:p>
            <a:pPr marL="12700" marR="694690">
              <a:lnSpc>
                <a:spcPct val="987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Finally,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if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60" dirty="0">
                <a:solidFill>
                  <a:srgbClr val="292929"/>
                </a:solidFill>
                <a:latin typeface="Cambria"/>
                <a:cs typeface="Cambria"/>
              </a:rPr>
              <a:t>m</a:t>
            </a:r>
            <a:r>
              <a:rPr sz="1400" spc="-160" dirty="0">
                <a:solidFill>
                  <a:srgbClr val="292929"/>
                </a:solidFill>
                <a:latin typeface="Courier New"/>
                <a:cs typeface="Courier New"/>
              </a:rPr>
              <a:t>ᵗ</a:t>
            </a:r>
            <a:r>
              <a:rPr sz="1400" spc="-160" dirty="0">
                <a:solidFill>
                  <a:srgbClr val="292929"/>
                </a:solidFill>
                <a:latin typeface="Times New Roman"/>
                <a:cs typeface="Times New Roman"/>
              </a:rPr>
              <a:t>ʰ</a:t>
            </a:r>
            <a:r>
              <a:rPr sz="1400" spc="-1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mbria"/>
                <a:cs typeface="Cambria"/>
              </a:rPr>
              <a:t>example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20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belongs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to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class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45" dirty="0">
                <a:solidFill>
                  <a:srgbClr val="292929"/>
                </a:solidFill>
                <a:latin typeface="Verdana"/>
                <a:cs typeface="Verdana"/>
              </a:rPr>
              <a:t>y</a:t>
            </a:r>
            <a:r>
              <a:rPr sz="1450" spc="4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=1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ambria"/>
                <a:cs typeface="Cambria"/>
              </a:rPr>
              <a:t>and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perceptron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wrongly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predicts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105" dirty="0">
                <a:solidFill>
                  <a:srgbClr val="292929"/>
                </a:solidFill>
                <a:latin typeface="Courier New"/>
                <a:cs typeface="Courier New"/>
              </a:rPr>
              <a:t>ŷ</a:t>
            </a:r>
            <a:r>
              <a:rPr sz="1450" spc="-10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50" spc="-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spc="160" dirty="0">
                <a:solidFill>
                  <a:srgbClr val="292929"/>
                </a:solidFill>
                <a:latin typeface="Cambria"/>
                <a:cs typeface="Cambria"/>
              </a:rPr>
              <a:t>=0,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weight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correction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Cambria"/>
                <a:cs typeface="Cambria"/>
              </a:rPr>
              <a:t>is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Courier New"/>
                <a:cs typeface="Courier New"/>
              </a:rPr>
              <a:t>Δ</a:t>
            </a:r>
            <a:r>
              <a:rPr sz="1400" spc="15" dirty="0">
                <a:solidFill>
                  <a:srgbClr val="292929"/>
                </a:solidFill>
                <a:latin typeface="Segoe UI Symbol"/>
                <a:cs typeface="Segoe UI Symbol"/>
              </a:rPr>
              <a:t>w</a:t>
            </a:r>
            <a:r>
              <a:rPr sz="1400" spc="5" dirty="0">
                <a:solidFill>
                  <a:srgbClr val="292929"/>
                </a:solidFill>
                <a:latin typeface="Segoe UI Symbol"/>
                <a:cs typeface="Segoe UI Symbol"/>
              </a:rPr>
              <a:t> </a:t>
            </a:r>
            <a:r>
              <a:rPr sz="1400" spc="390" dirty="0">
                <a:solidFill>
                  <a:srgbClr val="292929"/>
                </a:solidFill>
                <a:latin typeface="Cambria"/>
                <a:cs typeface="Cambria"/>
              </a:rPr>
              <a:t>=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Segoe UI Symbol"/>
                <a:cs typeface="Segoe UI Symbol"/>
              </a:rPr>
              <a:t>x</a:t>
            </a:r>
            <a:r>
              <a:rPr sz="1450" spc="45" dirty="0">
                <a:solidFill>
                  <a:srgbClr val="292929"/>
                </a:solidFill>
                <a:latin typeface="Segoe UI Symbol"/>
                <a:cs typeface="Segoe UI Symbol"/>
              </a:rPr>
              <a:t>ₘ</a:t>
            </a:r>
            <a:r>
              <a:rPr sz="1400" spc="45" dirty="0">
                <a:solidFill>
                  <a:srgbClr val="292929"/>
                </a:solidFill>
                <a:latin typeface="Cambria"/>
                <a:cs typeface="Cambria"/>
              </a:rPr>
              <a:t>.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The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mbria"/>
                <a:cs typeface="Cambria"/>
              </a:rPr>
              <a:t>bias</a:t>
            </a:r>
            <a:r>
              <a:rPr sz="1400" spc="8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Cambria"/>
                <a:cs typeface="Cambria"/>
              </a:rPr>
              <a:t>is</a:t>
            </a:r>
            <a:r>
              <a:rPr sz="1400" spc="9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also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updated</a:t>
            </a:r>
            <a:r>
              <a:rPr sz="1400" spc="80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mbria"/>
                <a:cs typeface="Cambria"/>
              </a:rPr>
              <a:t>according </a:t>
            </a:r>
            <a:r>
              <a:rPr sz="1400" spc="-29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92929"/>
                </a:solidFill>
                <a:latin typeface="Cambria"/>
                <a:cs typeface="Cambria"/>
              </a:rPr>
              <a:t>to</a:t>
            </a:r>
            <a:r>
              <a:rPr sz="1400" spc="6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165" dirty="0">
                <a:solidFill>
                  <a:srgbClr val="292929"/>
                </a:solidFill>
                <a:latin typeface="Verdana"/>
                <a:cs typeface="Verdana"/>
              </a:rPr>
              <a:t>b</a:t>
            </a:r>
            <a:r>
              <a:rPr sz="1400" i="1" spc="-105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1400" spc="390" dirty="0">
                <a:solidFill>
                  <a:srgbClr val="292929"/>
                </a:solidFill>
                <a:latin typeface="Cambria"/>
                <a:cs typeface="Cambria"/>
              </a:rPr>
              <a:t>=</a:t>
            </a:r>
            <a:r>
              <a:rPr sz="1400" spc="75" dirty="0">
                <a:solidFill>
                  <a:srgbClr val="292929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292929"/>
                </a:solidFill>
                <a:latin typeface="Verdana"/>
                <a:cs typeface="Verdana"/>
              </a:rPr>
              <a:t>b+</a:t>
            </a:r>
            <a:r>
              <a:rPr sz="1400" spc="-15" dirty="0">
                <a:solidFill>
                  <a:srgbClr val="292929"/>
                </a:solidFill>
                <a:latin typeface="Cambria"/>
                <a:cs typeface="Cambria"/>
              </a:rPr>
              <a:t>1.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Perception</a:t>
            </a:r>
            <a:r>
              <a:rPr spc="-75" dirty="0"/>
              <a:t> </a:t>
            </a:r>
            <a:r>
              <a:rPr spc="-5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706" y="1636171"/>
            <a:ext cx="8094094" cy="44598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62" y="1491996"/>
            <a:ext cx="643509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ts val="1645"/>
              </a:lnSpc>
              <a:spcBef>
                <a:spcPts val="10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Biological</a:t>
            </a:r>
            <a:r>
              <a:rPr sz="1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Motivation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biological</a:t>
            </a:r>
            <a:r>
              <a:rPr sz="1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McCulloch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Pitts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Thresholding</a:t>
            </a:r>
            <a:r>
              <a:rPr sz="14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logic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Perceptron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Perceptron</a:t>
            </a:r>
            <a:r>
              <a:rPr sz="1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learning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algorithm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Apply MP</a:t>
            </a:r>
            <a:r>
              <a:rPr sz="1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Neuron and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perceptron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to solve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binary classification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problem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dirty="0">
                <a:latin typeface="Arial MT"/>
                <a:cs typeface="Arial MT"/>
              </a:rPr>
              <a:t>P</a:t>
            </a:r>
            <a:r>
              <a:rPr sz="1400" spc="-5" dirty="0">
                <a:latin typeface="Arial MT"/>
                <a:cs typeface="Arial MT"/>
              </a:rPr>
              <a:t>roo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 o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dirty="0">
                <a:latin typeface="Arial MT"/>
                <a:cs typeface="Arial MT"/>
              </a:rPr>
              <a:t>v</a:t>
            </a:r>
            <a:r>
              <a:rPr sz="1400" spc="-5" dirty="0">
                <a:latin typeface="Arial MT"/>
                <a:cs typeface="Arial MT"/>
              </a:rPr>
              <a:t>erge</a:t>
            </a:r>
            <a:r>
              <a:rPr sz="1400" spc="-130" dirty="0">
                <a:latin typeface="Arial MT"/>
                <a:cs typeface="Arial MT"/>
              </a:rPr>
              <a:t>n</a:t>
            </a:r>
            <a:r>
              <a:rPr sz="150" b="1" baseline="-111111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50" b="1" spc="-37" baseline="-111111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400" dirty="0">
                <a:latin typeface="Arial MT"/>
                <a:cs typeface="Arial MT"/>
              </a:rPr>
              <a:t>ce</a:t>
            </a:r>
            <a:r>
              <a:rPr sz="1400" spc="-5" dirty="0">
                <a:latin typeface="Arial MT"/>
                <a:cs typeface="Arial MT"/>
              </a:rPr>
              <a:t> o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5" dirty="0">
                <a:latin typeface="Arial MT"/>
                <a:cs typeface="Arial MT"/>
              </a:rPr>
              <a:t>er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eptro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" dirty="0">
                <a:latin typeface="Arial MT"/>
                <a:cs typeface="Arial MT"/>
              </a:rPr>
              <a:t>earn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g</a:t>
            </a:r>
            <a:r>
              <a:rPr sz="1400" spc="-5" dirty="0">
                <a:latin typeface="Arial MT"/>
                <a:cs typeface="Arial MT"/>
              </a:rPr>
              <a:t> a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" dirty="0">
                <a:latin typeface="Arial MT"/>
                <a:cs typeface="Arial MT"/>
              </a:rPr>
              <a:t>gor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5" dirty="0">
                <a:latin typeface="Arial MT"/>
                <a:cs typeface="Arial MT"/>
              </a:rPr>
              <a:t>th</a:t>
            </a:r>
            <a:r>
              <a:rPr sz="1400" dirty="0">
                <a:latin typeface="Arial MT"/>
                <a:cs typeface="Arial MT"/>
              </a:rPr>
              <a:t>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perceptrons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Activation functions-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Sigmoid,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tanh, ReLU,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leaky ReLU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Sigmoid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Gradient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algorithm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Representation power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multilayer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Sigmoid Neurons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Apply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sigmoid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neuron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solve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real-world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classification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/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regression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problem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Representation power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function: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 functions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real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 examples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Feedforward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parameters, output and loss functions of </a:t>
            </a:r>
            <a:r>
              <a:rPr sz="1400" spc="-10" dirty="0">
                <a:latin typeface="Arial MT"/>
                <a:cs typeface="Arial MT"/>
              </a:rPr>
              <a:t>FFN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Backpropagation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algorithm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Applying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chain rule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across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neural network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Computing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partial derivatives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w.r.t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weight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Build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10" dirty="0">
                <a:solidFill>
                  <a:srgbClr val="0070C0"/>
                </a:solidFill>
                <a:latin typeface="Arial MT"/>
                <a:cs typeface="Arial MT"/>
              </a:rPr>
              <a:t>FFN</a:t>
            </a:r>
            <a:r>
              <a:rPr sz="1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Network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solve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Multi- class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classification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problem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8307" y="620268"/>
            <a:ext cx="1175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nit-</a:t>
            </a: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197" y="601004"/>
            <a:ext cx="7704412" cy="59843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846579"/>
            <a:ext cx="8141334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Problems</a:t>
            </a:r>
            <a:r>
              <a:rPr sz="18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perceptron: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Arial MT"/>
                <a:cs typeface="Arial MT"/>
              </a:rPr>
              <a:t>Perceptron learning rule converges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 two classes can be separated by linear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hyperplane, but problems arise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 classes cannot be separated perfectly by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linear classifier.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MT"/>
              <a:cs typeface="Arial MT"/>
            </a:endParaRPr>
          </a:p>
          <a:p>
            <a:pPr marL="152400" indent="-139700" algn="just">
              <a:lnSpc>
                <a:spcPct val="100000"/>
              </a:lnSpc>
              <a:buChar char="-"/>
              <a:tabLst>
                <a:tab pos="152400" algn="l"/>
              </a:tabLst>
            </a:pPr>
            <a:r>
              <a:rPr sz="1800" spc="-5" dirty="0">
                <a:latin typeface="Arial MT"/>
                <a:cs typeface="Arial MT"/>
              </a:rPr>
              <a:t>Converges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linearly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separable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2400" indent="-139700">
              <a:lnSpc>
                <a:spcPct val="100000"/>
              </a:lnSpc>
              <a:buChar char="-"/>
              <a:tabLst>
                <a:tab pos="152400" algn="l"/>
              </a:tabLst>
            </a:pPr>
            <a:r>
              <a:rPr sz="1800" spc="-5" dirty="0">
                <a:latin typeface="Arial MT"/>
                <a:cs typeface="Arial MT"/>
              </a:rPr>
              <a:t>Convergence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not assured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not linearly separable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-"/>
            </a:pPr>
            <a:endParaRPr sz="1900">
              <a:latin typeface="Arial MT"/>
              <a:cs typeface="Arial MT"/>
            </a:endParaRPr>
          </a:p>
          <a:p>
            <a:pPr marL="298450" indent="-285750">
              <a:lnSpc>
                <a:spcPts val="2135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Can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use some 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guarantee convergence?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ts val="2135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Yes!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Gradient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Descent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GD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yields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Delta rule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542" y="685291"/>
            <a:ext cx="265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Perception</a:t>
            </a:r>
            <a:r>
              <a:rPr sz="2400" spc="-55" dirty="0"/>
              <a:t> </a:t>
            </a:r>
            <a:r>
              <a:rPr sz="2400" dirty="0"/>
              <a:t>learning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737" y="1074928"/>
            <a:ext cx="24917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45" dirty="0">
                <a:solidFill>
                  <a:srgbClr val="000000"/>
                </a:solidFill>
              </a:rPr>
              <a:t>References</a:t>
            </a:r>
            <a:endParaRPr sz="3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93040" marR="2183130">
              <a:lnSpc>
                <a:spcPts val="2110"/>
              </a:lnSpc>
              <a:spcBef>
                <a:spcPts val="210"/>
              </a:spcBef>
            </a:pPr>
            <a:r>
              <a:rPr u="none" spc="-5" dirty="0">
                <a:solidFill>
                  <a:srgbClr val="000000"/>
                </a:solidFill>
              </a:rPr>
              <a:t>Deep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Learning(CS7015)-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NPTEL-IITMadras 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spc="-5" dirty="0"/>
              <a:t>https://</a:t>
            </a:r>
            <a:r>
              <a:rPr spc="-5" dirty="0">
                <a:hlinkClick r:id="rId2"/>
              </a:rPr>
              <a:t>www.youtube.com/watch?v=6XhSJbfT1pk</a:t>
            </a:r>
          </a:p>
          <a:p>
            <a:pPr marL="180340">
              <a:lnSpc>
                <a:spcPct val="100000"/>
              </a:lnSpc>
              <a:spcBef>
                <a:spcPts val="15"/>
              </a:spcBef>
            </a:pPr>
            <a:endParaRPr sz="1750"/>
          </a:p>
          <a:p>
            <a:pPr marL="193040" marR="2094230">
              <a:lnSpc>
                <a:spcPct val="102200"/>
              </a:lnSpc>
            </a:pPr>
            <a:r>
              <a:rPr u="none" spc="-5" dirty="0">
                <a:solidFill>
                  <a:srgbClr val="000000"/>
                </a:solidFill>
              </a:rPr>
              <a:t>MIT Introduction to Deep Learning </a:t>
            </a:r>
            <a:r>
              <a:rPr u="none" dirty="0">
                <a:solidFill>
                  <a:srgbClr val="000000"/>
                </a:solidFill>
              </a:rPr>
              <a:t>| </a:t>
            </a:r>
            <a:r>
              <a:rPr u="none" spc="-5" dirty="0">
                <a:solidFill>
                  <a:srgbClr val="000000"/>
                </a:solidFill>
              </a:rPr>
              <a:t>6.S191 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spc="-5" dirty="0"/>
              <a:t>https://</a:t>
            </a:r>
            <a:r>
              <a:rPr spc="-5" dirty="0">
                <a:hlinkClick r:id="rId3"/>
              </a:rPr>
              <a:t>www.youtube.com/watch?v=7sB052Pz0sQ</a:t>
            </a:r>
          </a:p>
          <a:p>
            <a:pPr marL="180340">
              <a:lnSpc>
                <a:spcPct val="100000"/>
              </a:lnSpc>
              <a:spcBef>
                <a:spcPts val="20"/>
              </a:spcBef>
            </a:pPr>
            <a:endParaRPr sz="1850"/>
          </a:p>
          <a:p>
            <a:pPr marL="193040" marR="1249680">
              <a:lnSpc>
                <a:spcPct val="99400"/>
              </a:lnSpc>
              <a:spcBef>
                <a:spcPts val="5"/>
              </a:spcBef>
            </a:pPr>
            <a:r>
              <a:rPr u="none" spc="-5" dirty="0">
                <a:solidFill>
                  <a:srgbClr val="000000"/>
                </a:solidFill>
              </a:rPr>
              <a:t>Stanford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CS231n: Deep Learning for Computer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Vision 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https://</a:t>
            </a:r>
            <a:r>
              <a:rPr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4"/>
              </a:rPr>
              <a:t>www.youtube.com/watch?v=d14TUNcbn1k&amp;t=331s </a:t>
            </a:r>
            <a:r>
              <a:rPr u="none" spc="-490" dirty="0">
                <a:solidFill>
                  <a:srgbClr val="000000"/>
                </a:solidFill>
              </a:rPr>
              <a:t> </a:t>
            </a:r>
            <a:r>
              <a:rPr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5"/>
              </a:rPr>
              <a:t>http://cs231n.stanford.edu</a:t>
            </a:r>
          </a:p>
          <a:p>
            <a:pPr marL="180340">
              <a:lnSpc>
                <a:spcPct val="100000"/>
              </a:lnSpc>
              <a:spcBef>
                <a:spcPts val="40"/>
              </a:spcBef>
            </a:pPr>
            <a:endParaRPr sz="2000"/>
          </a:p>
          <a:p>
            <a:pPr marL="193040" marR="5080">
              <a:lnSpc>
                <a:spcPts val="2110"/>
              </a:lnSpc>
            </a:pPr>
            <a:r>
              <a:rPr spc="-5" dirty="0"/>
              <a:t>https://sebastianraschka.com/Articles/2015_singlelayer_neurons.html# </a:t>
            </a:r>
            <a:r>
              <a:rPr u="none" spc="-490" dirty="0"/>
              <a:t> </a:t>
            </a:r>
            <a:r>
              <a:rPr spc="-5" dirty="0"/>
              <a:t>adaptive-linear-neurons-and-the-delta-rule</a:t>
            </a:r>
          </a:p>
          <a:p>
            <a:pPr marL="180340">
              <a:lnSpc>
                <a:spcPct val="100000"/>
              </a:lnSpc>
              <a:spcBef>
                <a:spcPts val="20"/>
              </a:spcBef>
            </a:pPr>
            <a:endParaRPr sz="1750"/>
          </a:p>
          <a:p>
            <a:pPr marL="193040" marR="93980">
              <a:lnSpc>
                <a:spcPct val="102200"/>
              </a:lnSpc>
            </a:pPr>
            <a:r>
              <a:rPr spc="-5" dirty="0"/>
              <a:t>https://machinelearningmastery.com/implement-perceptron-algorithm- </a:t>
            </a:r>
            <a:r>
              <a:rPr u="none" spc="-490" dirty="0"/>
              <a:t> </a:t>
            </a:r>
            <a:r>
              <a:rPr spc="-5" dirty="0"/>
              <a:t>scratch-python/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62" y="1491996"/>
            <a:ext cx="643509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ts val="1645"/>
              </a:lnSpc>
              <a:spcBef>
                <a:spcPts val="10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Biological</a:t>
            </a:r>
            <a:r>
              <a:rPr sz="1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Motivation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biological</a:t>
            </a:r>
            <a:r>
              <a:rPr sz="1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McCulloch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Pitts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Thresholding</a:t>
            </a:r>
            <a:r>
              <a:rPr sz="14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logic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Perceptron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Perceptron</a:t>
            </a:r>
            <a:r>
              <a:rPr sz="1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learning</a:t>
            </a:r>
            <a:r>
              <a:rPr sz="1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algorithm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Apply MP</a:t>
            </a:r>
            <a:r>
              <a:rPr sz="1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Neuron and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perceptron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to solve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binary classification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problem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roo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on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v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erge</a:t>
            </a:r>
            <a:r>
              <a:rPr sz="1400" spc="-130" dirty="0">
                <a:solidFill>
                  <a:srgbClr val="C00000"/>
                </a:solidFill>
                <a:latin typeface="Arial MT"/>
                <a:cs typeface="Arial MT"/>
              </a:rPr>
              <a:t>n</a:t>
            </a:r>
            <a:r>
              <a:rPr sz="150" b="1" baseline="-111111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50" b="1" spc="-37" baseline="-111111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ce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er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eptro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n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l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earn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i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g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 a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l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gor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i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th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Network</a:t>
            </a:r>
            <a:r>
              <a:rPr sz="1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perceptrons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Activation functions-</a:t>
            </a:r>
            <a:r>
              <a:rPr sz="1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Sigmoid,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tanh, ReLU,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leaky ReLU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Sigmoid</a:t>
            </a:r>
            <a:r>
              <a:rPr sz="1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neuron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Gradient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algorithm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Representation power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multilayer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Sigmoid Neurons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Apply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sigmoid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neuron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solve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real-world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classification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/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regression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problem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Representation power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function: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 functions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real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 examples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Feedforward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ts val="1645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parameters, output and loss functions of </a:t>
            </a:r>
            <a:r>
              <a:rPr sz="1400" spc="-10" dirty="0">
                <a:latin typeface="Arial MT"/>
                <a:cs typeface="Arial MT"/>
              </a:rPr>
              <a:t>FFN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Networks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Backpropagation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algorithm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Applying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chain rule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across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neural network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latin typeface="Arial MT"/>
                <a:cs typeface="Arial MT"/>
              </a:rPr>
              <a:t>Computing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partial derivatives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w.r.t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weight</a:t>
            </a:r>
            <a:endParaRPr sz="14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323215" algn="l"/>
                <a:tab pos="323850" algn="l"/>
              </a:tabLst>
            </a:pP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Build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10" dirty="0">
                <a:solidFill>
                  <a:srgbClr val="0070C0"/>
                </a:solidFill>
                <a:latin typeface="Arial MT"/>
                <a:cs typeface="Arial MT"/>
              </a:rPr>
              <a:t>FFN</a:t>
            </a:r>
            <a:r>
              <a:rPr sz="1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Network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solve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a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Multi- class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classification</a:t>
            </a:r>
            <a:r>
              <a:rPr sz="1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 MT"/>
                <a:cs typeface="Arial MT"/>
              </a:rPr>
              <a:t>problem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8307" y="620268"/>
            <a:ext cx="1175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nit-</a:t>
            </a: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334" y="690371"/>
            <a:ext cx="381063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39420">
              <a:lnSpc>
                <a:spcPts val="3790"/>
              </a:lnSpc>
              <a:spcBef>
                <a:spcPts val="250"/>
              </a:spcBef>
            </a:pPr>
            <a:r>
              <a:rPr spc="-10" dirty="0"/>
              <a:t>The Perceptron: </a:t>
            </a:r>
            <a:r>
              <a:rPr spc="-5" dirty="0"/>
              <a:t> </a:t>
            </a:r>
            <a:r>
              <a:rPr spc="-10" dirty="0"/>
              <a:t>Forward</a:t>
            </a:r>
            <a:r>
              <a:rPr spc="-60" dirty="0"/>
              <a:t> </a:t>
            </a:r>
            <a:r>
              <a:rPr spc="-10" dirty="0"/>
              <a:t>Propagation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095" y="678917"/>
            <a:ext cx="8828405" cy="5205095"/>
            <a:chOff x="158095" y="678917"/>
            <a:chExt cx="8828405" cy="5205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95" y="1969152"/>
              <a:ext cx="6800086" cy="39147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8072" y="678917"/>
              <a:ext cx="2677831" cy="22169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19" y="663955"/>
            <a:ext cx="36328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07415" marR="5080" indent="-895350">
              <a:lnSpc>
                <a:spcPts val="2090"/>
              </a:lnSpc>
              <a:spcBef>
                <a:spcPts val="225"/>
              </a:spcBef>
            </a:pPr>
            <a:r>
              <a:rPr sz="1800" spc="-5" dirty="0"/>
              <a:t>Proof of convergence of Perceptron </a:t>
            </a:r>
            <a:r>
              <a:rPr sz="1800" spc="-490" dirty="0"/>
              <a:t> </a:t>
            </a:r>
            <a:r>
              <a:rPr sz="1800" spc="-5" dirty="0"/>
              <a:t>learning</a:t>
            </a:r>
            <a:r>
              <a:rPr sz="1800" spc="-10" dirty="0"/>
              <a:t> </a:t>
            </a:r>
            <a:r>
              <a:rPr sz="1800" spc="-5" dirty="0"/>
              <a:t>algorithm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079200" y="1785620"/>
            <a:ext cx="6858634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Perceptron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Convergence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Theorem: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finite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linearly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separable labeled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Arial MT"/>
                <a:cs typeface="Arial MT"/>
              </a:rPr>
              <a:t>Perceptron Learning Algorithm</a:t>
            </a:r>
            <a:r>
              <a:rPr sz="1800" dirty="0">
                <a:latin typeface="Arial MT"/>
                <a:cs typeface="Arial MT"/>
              </a:rPr>
              <a:t> will </a:t>
            </a:r>
            <a:r>
              <a:rPr sz="1800" spc="-5" dirty="0">
                <a:latin typeface="Arial MT"/>
                <a:cs typeface="Arial MT"/>
              </a:rPr>
              <a:t>halt after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finite number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iterations. In 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words, after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finite number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iterations,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yields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vector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perfectly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374" y="3495420"/>
            <a:ext cx="4934143" cy="30150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065" y="518535"/>
            <a:ext cx="6092444" cy="56993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921" y="584188"/>
            <a:ext cx="6196399" cy="58435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164" y="3491952"/>
            <a:ext cx="5468433" cy="725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63331" y="703579"/>
            <a:ext cx="469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Convergence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of Perceptron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learning algorithm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8619" y="4283171"/>
            <a:ext cx="6014720" cy="1666239"/>
            <a:chOff x="1528619" y="4283171"/>
            <a:chExt cx="6014720" cy="16662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619" y="5510034"/>
              <a:ext cx="5964534" cy="439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152" y="4283171"/>
              <a:ext cx="5536639" cy="13457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0164" y="1206924"/>
            <a:ext cx="5346551" cy="21193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3331" y="703579"/>
            <a:ext cx="469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Convergence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of Perceptron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learning algorithm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210" y="1443810"/>
            <a:ext cx="6255179" cy="8991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210" y="2649800"/>
            <a:ext cx="6355080" cy="811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210" y="4231852"/>
            <a:ext cx="6142139" cy="2053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19" y="760983"/>
            <a:ext cx="66979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6925" algn="l"/>
                <a:tab pos="5043805" algn="l"/>
              </a:tabLst>
            </a:pPr>
            <a:r>
              <a:rPr sz="3100" spc="-5" dirty="0">
                <a:solidFill>
                  <a:srgbClr val="C00000"/>
                </a:solidFill>
                <a:latin typeface="Arial MT"/>
                <a:cs typeface="Arial MT"/>
              </a:rPr>
              <a:t>Building</a:t>
            </a:r>
            <a:r>
              <a:rPr sz="31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C00000"/>
                </a:solidFill>
                <a:latin typeface="Arial MT"/>
                <a:cs typeface="Arial MT"/>
              </a:rPr>
              <a:t>Blocks</a:t>
            </a:r>
            <a:r>
              <a:rPr sz="31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C00000"/>
                </a:solidFill>
                <a:latin typeface="Arial MT"/>
                <a:cs typeface="Arial MT"/>
              </a:rPr>
              <a:t>of	</a:t>
            </a:r>
            <a:r>
              <a:rPr sz="310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1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C00000"/>
                </a:solidFill>
                <a:latin typeface="Arial MT"/>
                <a:cs typeface="Arial MT"/>
              </a:rPr>
              <a:t>Neural	Networks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777" y="1554222"/>
            <a:ext cx="6407456" cy="44703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7641" y="2006091"/>
            <a:ext cx="1374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euron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30" y="1307339"/>
            <a:ext cx="6225540" cy="457842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239" y="569541"/>
            <a:ext cx="8509299" cy="44603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59025" y="5680964"/>
            <a:ext cx="4407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formal convergence proof refer: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https://</a:t>
            </a:r>
            <a:r>
              <a:rPr sz="1800" spc="-5" dirty="0">
                <a:latin typeface="Arial MT"/>
                <a:cs typeface="Arial MT"/>
                <a:hlinkClick r:id="rId3"/>
              </a:rPr>
              <a:t>www.cs.cornell.edu/courses/cs4780/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2018fa/lectures/lecturenote03.html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392" y="635507"/>
            <a:ext cx="5027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can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perceptron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580" y="1789733"/>
            <a:ext cx="6148337" cy="409856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984" y="943356"/>
            <a:ext cx="3656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12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2178648"/>
            <a:ext cx="6832600" cy="38226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695" y="943356"/>
            <a:ext cx="4465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40" dirty="0"/>
              <a:t> </a:t>
            </a:r>
            <a:r>
              <a:rPr spc="-5" dirty="0"/>
              <a:t>Functions</a:t>
            </a:r>
            <a:r>
              <a:rPr spc="-40" dirty="0"/>
              <a:t> </a:t>
            </a:r>
            <a:r>
              <a:rPr spc="-10" dirty="0"/>
              <a:t>g(z)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164" y="1800859"/>
            <a:ext cx="835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purpose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activation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functions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introduce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41100"/>
                </a:solidFill>
                <a:latin typeface="Arial MT"/>
                <a:cs typeface="Arial MT"/>
              </a:rPr>
              <a:t>non-linearities</a:t>
            </a:r>
            <a:r>
              <a:rPr sz="1800" spc="10" dirty="0">
                <a:solidFill>
                  <a:srgbClr val="941100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the </a:t>
            </a:r>
            <a:r>
              <a:rPr sz="1800" spc="20" dirty="0"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96" y="3066693"/>
            <a:ext cx="2110627" cy="1873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6383" y="2998270"/>
            <a:ext cx="5095302" cy="25957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984" y="943356"/>
            <a:ext cx="3656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1" y="1742738"/>
            <a:ext cx="8799870" cy="390333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40" dirty="0"/>
              <a:t> </a:t>
            </a:r>
            <a:r>
              <a:rPr spc="-5" dirty="0"/>
              <a:t>Function-</a:t>
            </a:r>
            <a:r>
              <a:rPr spc="-40" dirty="0"/>
              <a:t> </a:t>
            </a:r>
            <a:r>
              <a:rPr spc="-5" dirty="0"/>
              <a:t>Sigmoid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5281" y="1529695"/>
            <a:ext cx="8829040" cy="2311400"/>
            <a:chOff x="315281" y="1529695"/>
            <a:chExt cx="8829040" cy="2311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281" y="2183804"/>
              <a:ext cx="4276990" cy="13003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7799" y="1529695"/>
              <a:ext cx="5156200" cy="23113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23546" y="4344923"/>
            <a:ext cx="4929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3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problems:</a:t>
            </a:r>
            <a:endParaRPr sz="20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Saturated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neurons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“kill”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gradients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40" dirty="0"/>
              <a:t> </a:t>
            </a:r>
            <a:r>
              <a:rPr spc="-5" dirty="0"/>
              <a:t>Function-</a:t>
            </a:r>
            <a:r>
              <a:rPr spc="-40" dirty="0"/>
              <a:t> </a:t>
            </a:r>
            <a:r>
              <a:rPr spc="-5" dirty="0"/>
              <a:t>Sigmoid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766" y="4623307"/>
            <a:ext cx="8533130" cy="2207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very undesirable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property of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sigmoid neuron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when the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neuron’s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activation saturates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at either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tail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0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1,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gradient at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these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regions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almost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zero. </a:t>
            </a:r>
            <a:r>
              <a:rPr sz="1800" spc="-5" dirty="0">
                <a:latin typeface="Arial MT"/>
                <a:cs typeface="Arial MT"/>
              </a:rPr>
              <a:t>During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backpropagation, 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(local)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gradient</a:t>
            </a:r>
            <a:r>
              <a:rPr sz="1800" dirty="0">
                <a:latin typeface="Arial MT"/>
                <a:cs typeface="Arial MT"/>
              </a:rPr>
              <a:t> will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multiplied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gradient of this gate’s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 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whole objective. Therefore,</a:t>
            </a:r>
            <a:r>
              <a:rPr sz="1800" dirty="0">
                <a:latin typeface="Arial MT"/>
                <a:cs typeface="Arial MT"/>
              </a:rPr>
              <a:t> if</a:t>
            </a:r>
            <a:r>
              <a:rPr sz="1800" spc="-5" dirty="0">
                <a:latin typeface="Arial MT"/>
                <a:cs typeface="Arial MT"/>
              </a:rPr>
              <a:t> the local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gradient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very small,</a:t>
            </a:r>
            <a:r>
              <a:rPr sz="1800" dirty="0">
                <a:latin typeface="Arial MT"/>
                <a:cs typeface="Arial MT"/>
              </a:rPr>
              <a:t> it will </a:t>
            </a:r>
            <a:r>
              <a:rPr sz="1800" spc="-5" dirty="0">
                <a:latin typeface="Arial MT"/>
                <a:cs typeface="Arial MT"/>
              </a:rPr>
              <a:t>effectively</a:t>
            </a:r>
            <a:r>
              <a:rPr sz="1800" dirty="0">
                <a:latin typeface="Arial MT"/>
                <a:cs typeface="Arial MT"/>
              </a:rPr>
              <a:t> “kill”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gradient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almost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signal</a:t>
            </a:r>
            <a:r>
              <a:rPr sz="1800" dirty="0">
                <a:latin typeface="Arial MT"/>
                <a:cs typeface="Arial MT"/>
              </a:rPr>
              <a:t> will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flow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 the neuron to its weights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recursively to its 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16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34" y="1613295"/>
            <a:ext cx="6111700" cy="25492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40" dirty="0"/>
              <a:t> </a:t>
            </a:r>
            <a:r>
              <a:rPr spc="-5" dirty="0"/>
              <a:t>Function-</a:t>
            </a:r>
            <a:r>
              <a:rPr spc="-40" dirty="0"/>
              <a:t> </a:t>
            </a:r>
            <a:r>
              <a:rPr spc="-5" dirty="0"/>
              <a:t>Sigmoid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5281" y="1529695"/>
            <a:ext cx="8829040" cy="2311400"/>
            <a:chOff x="315281" y="1529695"/>
            <a:chExt cx="8829040" cy="2311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281" y="2183804"/>
              <a:ext cx="4276990" cy="13003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7799" y="1529695"/>
              <a:ext cx="5156200" cy="23113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23546" y="4344923"/>
            <a:ext cx="50838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3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problems:</a:t>
            </a:r>
            <a:endParaRPr sz="20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Saturated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neurons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“kill”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gradients</a:t>
            </a:r>
            <a:endParaRPr sz="20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Sigmoid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outputs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zero-centered</a:t>
            </a:r>
            <a:endParaRPr sz="20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exp()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bit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compute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expensive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097" y="681227"/>
            <a:ext cx="4488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40" dirty="0"/>
              <a:t> </a:t>
            </a:r>
            <a:r>
              <a:rPr spc="-5" dirty="0"/>
              <a:t>Function-</a:t>
            </a:r>
            <a:r>
              <a:rPr spc="-40" dirty="0"/>
              <a:t> </a:t>
            </a:r>
            <a:r>
              <a:rPr spc="-10" dirty="0"/>
              <a:t>tanh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408" y="5327396"/>
            <a:ext cx="841946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92773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Roboto"/>
                <a:cs typeface="Roboto"/>
              </a:rPr>
              <a:t>Like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sigmoid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neuíon,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its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activations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satuíate, </a:t>
            </a:r>
            <a:r>
              <a:rPr sz="1800" spc="-25" dirty="0">
                <a:latin typeface="Roboto"/>
                <a:cs typeface="Roboto"/>
              </a:rPr>
              <a:t>but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unlike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sigmoid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neuíon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its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output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is</a:t>
            </a:r>
            <a:r>
              <a:rPr sz="1800" spc="-5" dirty="0">
                <a:latin typeface="Roboto"/>
                <a:cs typeface="Roboto"/>
              </a:rPr>
              <a:t> zeío-centeíed.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90" dirty="0">
                <a:latin typeface="Roboto"/>
                <a:cs typeface="Roboto"/>
              </a:rPr>
              <a:t>ľheíefoíe,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in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píactice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i="1" spc="-55" dirty="0">
                <a:latin typeface="Roboto"/>
                <a:cs typeface="Roboto"/>
              </a:rPr>
              <a:t>tanh</a:t>
            </a:r>
            <a:r>
              <a:rPr sz="1800" i="1" spc="-10" dirty="0">
                <a:latin typeface="Roboto"/>
                <a:cs typeface="Roboto"/>
              </a:rPr>
              <a:t> </a:t>
            </a:r>
            <a:r>
              <a:rPr sz="1800" i="1" spc="-120" dirty="0">
                <a:latin typeface="Roboto"/>
                <a:cs typeface="Roboto"/>
              </a:rPr>
              <a:t>non- </a:t>
            </a:r>
            <a:r>
              <a:rPr sz="1800" i="1" spc="-114" dirty="0">
                <a:latin typeface="Roboto"/>
                <a:cs typeface="Roboto"/>
              </a:rPr>
              <a:t> </a:t>
            </a:r>
            <a:r>
              <a:rPr sz="1800" i="1" spc="-25" dirty="0">
                <a:latin typeface="Roboto"/>
                <a:cs typeface="Roboto"/>
              </a:rPr>
              <a:t>lineaíity</a:t>
            </a:r>
            <a:r>
              <a:rPr sz="1800" i="1" spc="-15" dirty="0">
                <a:latin typeface="Roboto"/>
                <a:cs typeface="Roboto"/>
              </a:rPr>
              <a:t> </a:t>
            </a:r>
            <a:r>
              <a:rPr sz="1800" i="1" spc="-35" dirty="0">
                <a:latin typeface="Roboto"/>
                <a:cs typeface="Roboto"/>
              </a:rPr>
              <a:t>is</a:t>
            </a:r>
            <a:r>
              <a:rPr sz="1800" i="1" spc="-15" dirty="0">
                <a:latin typeface="Roboto"/>
                <a:cs typeface="Roboto"/>
              </a:rPr>
              <a:t> </a:t>
            </a:r>
            <a:r>
              <a:rPr sz="1800" i="1" spc="-50" dirty="0">
                <a:latin typeface="Roboto"/>
                <a:cs typeface="Roboto"/>
              </a:rPr>
              <a:t>always</a:t>
            </a:r>
            <a:r>
              <a:rPr sz="1800" i="1" spc="-15" dirty="0">
                <a:latin typeface="Roboto"/>
                <a:cs typeface="Roboto"/>
              </a:rPr>
              <a:t> </a:t>
            </a:r>
            <a:r>
              <a:rPr sz="1800" i="1" spc="25" dirty="0">
                <a:latin typeface="Roboto"/>
                <a:cs typeface="Roboto"/>
              </a:rPr>
              <a:t>píefeííed</a:t>
            </a:r>
            <a:r>
              <a:rPr sz="1800" i="1" spc="-10" dirty="0">
                <a:latin typeface="Roboto"/>
                <a:cs typeface="Roboto"/>
              </a:rPr>
              <a:t> </a:t>
            </a:r>
            <a:r>
              <a:rPr sz="1800" i="1" spc="-35" dirty="0">
                <a:latin typeface="Roboto"/>
                <a:cs typeface="Roboto"/>
              </a:rPr>
              <a:t>to</a:t>
            </a:r>
            <a:r>
              <a:rPr sz="1800" i="1" spc="-10" dirty="0">
                <a:latin typeface="Roboto"/>
                <a:cs typeface="Roboto"/>
              </a:rPr>
              <a:t> </a:t>
            </a:r>
            <a:r>
              <a:rPr sz="1800" i="1" spc="-40" dirty="0">
                <a:latin typeface="Roboto"/>
                <a:cs typeface="Roboto"/>
              </a:rPr>
              <a:t>the</a:t>
            </a:r>
            <a:r>
              <a:rPr sz="1800" i="1" spc="-15" dirty="0">
                <a:latin typeface="Roboto"/>
                <a:cs typeface="Roboto"/>
              </a:rPr>
              <a:t> </a:t>
            </a:r>
            <a:r>
              <a:rPr sz="1800" i="1" spc="-40" dirty="0">
                <a:latin typeface="Roboto"/>
                <a:cs typeface="Roboto"/>
              </a:rPr>
              <a:t>sigmoid</a:t>
            </a:r>
            <a:r>
              <a:rPr sz="1800" i="1" spc="-10" dirty="0">
                <a:latin typeface="Roboto"/>
                <a:cs typeface="Roboto"/>
              </a:rPr>
              <a:t> </a:t>
            </a:r>
            <a:r>
              <a:rPr sz="1800" i="1" spc="-30" dirty="0">
                <a:latin typeface="Roboto"/>
                <a:cs typeface="Roboto"/>
              </a:rPr>
              <a:t>nonlineaíity.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18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305" y="2141050"/>
            <a:ext cx="4515704" cy="9130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995" y="1680210"/>
            <a:ext cx="3593520" cy="13304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257" y="3703318"/>
            <a:ext cx="4533900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324" y="1204032"/>
            <a:ext cx="7907458" cy="33273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681" y="4726940"/>
            <a:ext cx="8649335" cy="16713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672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Dendrites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nerve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fibres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carrying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electrical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signals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Cell body</a:t>
            </a:r>
            <a:r>
              <a:rPr sz="1800" spc="-5" dirty="0">
                <a:latin typeface="Arial MT"/>
                <a:cs typeface="Arial MT"/>
              </a:rPr>
              <a:t>: computes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non-linear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 of its inputs</a:t>
            </a:r>
            <a:endParaRPr sz="1800">
              <a:latin typeface="Arial MT"/>
              <a:cs typeface="Arial MT"/>
            </a:endParaRPr>
          </a:p>
          <a:p>
            <a:pPr marL="12700" marR="474980">
              <a:lnSpc>
                <a:spcPts val="2110"/>
              </a:lnSpc>
              <a:spcBef>
                <a:spcPts val="75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Axon</a:t>
            </a:r>
            <a:r>
              <a:rPr sz="1800" spc="-5" dirty="0">
                <a:latin typeface="Arial MT"/>
                <a:cs typeface="Arial MT"/>
              </a:rPr>
              <a:t>: single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carries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electrical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body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25"/>
              </a:lnSpc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Synapse: </a:t>
            </a:r>
            <a:r>
              <a:rPr sz="1800" spc="-5" dirty="0">
                <a:latin typeface="Arial MT"/>
                <a:cs typeface="Arial MT"/>
              </a:rPr>
              <a:t>the point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contact between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axon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one cell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dendrite 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Arial MT"/>
                <a:cs typeface="Arial MT"/>
              </a:rPr>
              <a:t>another, regulating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chemical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strength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affects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7285" y="671067"/>
            <a:ext cx="41103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D83044"/>
                </a:solidFill>
                <a:latin typeface="Times New Roman"/>
                <a:cs typeface="Times New Roman"/>
              </a:rPr>
              <a:t>Biological</a:t>
            </a:r>
            <a:r>
              <a:rPr sz="2800" b="1" i="1" spc="-30" dirty="0">
                <a:solidFill>
                  <a:srgbClr val="D83044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D83044"/>
                </a:solidFill>
                <a:latin typeface="Times New Roman"/>
                <a:cs typeface="Times New Roman"/>
              </a:rPr>
              <a:t>Neural</a:t>
            </a:r>
            <a:r>
              <a:rPr sz="2800" b="1" i="1" spc="-25" dirty="0">
                <a:solidFill>
                  <a:srgbClr val="D83044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D83044"/>
                </a:solidFill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479" y="681227"/>
            <a:ext cx="4737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50" dirty="0"/>
              <a:t> </a:t>
            </a:r>
            <a:r>
              <a:rPr spc="-5" dirty="0"/>
              <a:t>Function-</a:t>
            </a:r>
            <a:r>
              <a:rPr spc="-45" dirty="0"/>
              <a:t> </a:t>
            </a:r>
            <a:r>
              <a:rPr spc="-5" dirty="0"/>
              <a:t>ReLU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19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650" y="1671543"/>
            <a:ext cx="2298043" cy="22615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3319" y="2234831"/>
            <a:ext cx="4354001" cy="28349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9020" y="5461508"/>
            <a:ext cx="4486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Roboto"/>
                <a:cs typeface="Roboto"/>
              </a:rPr>
              <a:t>ľhe</a:t>
            </a:r>
            <a:r>
              <a:rPr sz="1800" spc="434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activation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is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simply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thíesholded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35" dirty="0">
                <a:latin typeface="Roboto"/>
                <a:cs typeface="Roboto"/>
              </a:rPr>
              <a:t>zeío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479" y="681227"/>
            <a:ext cx="4737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50" dirty="0"/>
              <a:t> </a:t>
            </a:r>
            <a:r>
              <a:rPr spc="-5" dirty="0"/>
              <a:t>Function-</a:t>
            </a:r>
            <a:r>
              <a:rPr spc="-45" dirty="0"/>
              <a:t> </a:t>
            </a:r>
            <a:r>
              <a:rPr spc="-5" dirty="0"/>
              <a:t>ReLU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505" y="1659971"/>
            <a:ext cx="1879686" cy="1849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7380" y="2888996"/>
            <a:ext cx="7531100" cy="277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Roboto"/>
                <a:cs typeface="Roboto"/>
              </a:rPr>
              <a:t>Not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zeío-centeíed</a:t>
            </a:r>
            <a:r>
              <a:rPr sz="1800" spc="-25" dirty="0">
                <a:latin typeface="Roboto"/>
                <a:cs typeface="Roboto"/>
              </a:rPr>
              <a:t> output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>
              <a:latin typeface="Roboto"/>
              <a:cs typeface="Roboto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25" dirty="0">
                <a:latin typeface="Roboto"/>
                <a:cs typeface="Roboto"/>
              </a:rPr>
              <a:t>ReLU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units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can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 </a:t>
            </a:r>
            <a:r>
              <a:rPr sz="1800" spc="15" dirty="0">
                <a:latin typeface="Roboto"/>
                <a:cs typeface="Roboto"/>
              </a:rPr>
              <a:t>fíagile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duíing </a:t>
            </a:r>
            <a:r>
              <a:rPr sz="1800" dirty="0">
                <a:latin typeface="Roboto"/>
                <a:cs typeface="Roboto"/>
              </a:rPr>
              <a:t>tíaining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can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“die”.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Roboto"/>
              <a:cs typeface="Roboto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800" spc="50" dirty="0">
                <a:latin typeface="Roboto"/>
                <a:cs typeface="Roboto"/>
              </a:rPr>
              <a:t>Foí </a:t>
            </a:r>
            <a:r>
              <a:rPr sz="1800" spc="-10" dirty="0">
                <a:latin typeface="Roboto"/>
                <a:cs typeface="Roboto"/>
              </a:rPr>
              <a:t>example, </a:t>
            </a:r>
            <a:r>
              <a:rPr sz="1800" spc="-15" dirty="0">
                <a:latin typeface="Roboto"/>
                <a:cs typeface="Roboto"/>
              </a:rPr>
              <a:t>a </a:t>
            </a:r>
            <a:r>
              <a:rPr sz="1800" spc="20" dirty="0">
                <a:latin typeface="Roboto"/>
                <a:cs typeface="Roboto"/>
              </a:rPr>
              <a:t>laíge </a:t>
            </a:r>
            <a:r>
              <a:rPr sz="1800" spc="5" dirty="0">
                <a:latin typeface="Roboto"/>
                <a:cs typeface="Roboto"/>
              </a:rPr>
              <a:t>gíadient </a:t>
            </a:r>
            <a:r>
              <a:rPr sz="1800" spc="-10" dirty="0">
                <a:latin typeface="Roboto"/>
                <a:cs typeface="Roboto"/>
              </a:rPr>
              <a:t>flowing </a:t>
            </a:r>
            <a:r>
              <a:rPr sz="1800" dirty="0">
                <a:latin typeface="Roboto"/>
                <a:cs typeface="Roboto"/>
              </a:rPr>
              <a:t>thíough </a:t>
            </a:r>
            <a:r>
              <a:rPr sz="1800" spc="-15" dirty="0">
                <a:latin typeface="Roboto"/>
                <a:cs typeface="Roboto"/>
              </a:rPr>
              <a:t>a </a:t>
            </a:r>
            <a:r>
              <a:rPr sz="1800" spc="-25" dirty="0">
                <a:latin typeface="Roboto"/>
                <a:cs typeface="Roboto"/>
              </a:rPr>
              <a:t>ReLU </a:t>
            </a:r>
            <a:r>
              <a:rPr sz="1800" spc="10" dirty="0">
                <a:latin typeface="Roboto"/>
                <a:cs typeface="Roboto"/>
              </a:rPr>
              <a:t>neuíon 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could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cause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weights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update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in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such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way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that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neuíon </a:t>
            </a:r>
            <a:r>
              <a:rPr sz="1800" spc="-20" dirty="0">
                <a:latin typeface="Roboto"/>
                <a:cs typeface="Roboto"/>
              </a:rPr>
              <a:t>will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neveí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activate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on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any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datapoint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again.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If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this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happens,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then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gíadient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flowing 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thíough </a:t>
            </a:r>
            <a:r>
              <a:rPr sz="1800" spc="-20" dirty="0">
                <a:latin typeface="Roboto"/>
                <a:cs typeface="Roboto"/>
              </a:rPr>
              <a:t>the </a:t>
            </a:r>
            <a:r>
              <a:rPr sz="1800" spc="-25" dirty="0">
                <a:latin typeface="Roboto"/>
                <a:cs typeface="Roboto"/>
              </a:rPr>
              <a:t>unit </a:t>
            </a:r>
            <a:r>
              <a:rPr sz="1800" spc="-20" dirty="0">
                <a:latin typeface="Roboto"/>
                <a:cs typeface="Roboto"/>
              </a:rPr>
              <a:t>will </a:t>
            </a:r>
            <a:r>
              <a:rPr sz="1800" spc="40" dirty="0">
                <a:latin typeface="Roboto"/>
                <a:cs typeface="Roboto"/>
              </a:rPr>
              <a:t>foíeveí </a:t>
            </a:r>
            <a:r>
              <a:rPr sz="1800" dirty="0">
                <a:latin typeface="Roboto"/>
                <a:cs typeface="Roboto"/>
              </a:rPr>
              <a:t>be </a:t>
            </a:r>
            <a:r>
              <a:rPr sz="1800" spc="35" dirty="0">
                <a:latin typeface="Roboto"/>
                <a:cs typeface="Roboto"/>
              </a:rPr>
              <a:t>zeío </a:t>
            </a:r>
            <a:r>
              <a:rPr sz="1800" spc="45" dirty="0">
                <a:latin typeface="Roboto"/>
                <a:cs typeface="Roboto"/>
              </a:rPr>
              <a:t>fíom </a:t>
            </a:r>
            <a:r>
              <a:rPr sz="1800" spc="-25" dirty="0">
                <a:latin typeface="Roboto"/>
                <a:cs typeface="Roboto"/>
              </a:rPr>
              <a:t>that </a:t>
            </a:r>
            <a:r>
              <a:rPr sz="1800" spc="-15" dirty="0">
                <a:latin typeface="Roboto"/>
                <a:cs typeface="Roboto"/>
              </a:rPr>
              <a:t>point on. </a:t>
            </a:r>
            <a:r>
              <a:rPr sz="1800" spc="135" dirty="0">
                <a:latin typeface="Roboto"/>
                <a:cs typeface="Roboto"/>
              </a:rPr>
              <a:t>ľhat </a:t>
            </a:r>
            <a:r>
              <a:rPr sz="1800" spc="-15" dirty="0">
                <a:latin typeface="Roboto"/>
                <a:cs typeface="Roboto"/>
              </a:rPr>
              <a:t>is, </a:t>
            </a:r>
            <a:r>
              <a:rPr sz="1800" spc="-20" dirty="0">
                <a:latin typeface="Roboto"/>
                <a:cs typeface="Roboto"/>
              </a:rPr>
              <a:t>the </a:t>
            </a:r>
            <a:r>
              <a:rPr sz="1800" spc="-25" dirty="0">
                <a:latin typeface="Roboto"/>
                <a:cs typeface="Roboto"/>
              </a:rPr>
              <a:t>ReLU 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units</a:t>
            </a:r>
            <a:r>
              <a:rPr sz="1800" spc="6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can</a:t>
            </a:r>
            <a:r>
              <a:rPr sz="1800" spc="70" dirty="0">
                <a:latin typeface="Roboto"/>
                <a:cs typeface="Roboto"/>
              </a:rPr>
              <a:t> </a:t>
            </a:r>
            <a:r>
              <a:rPr sz="1800" spc="25" dirty="0">
                <a:latin typeface="Roboto"/>
                <a:cs typeface="Roboto"/>
              </a:rPr>
              <a:t>iííeveísibly</a:t>
            </a:r>
            <a:r>
              <a:rPr sz="1800" spc="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die</a:t>
            </a:r>
            <a:r>
              <a:rPr sz="1800" spc="6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duíing</a:t>
            </a:r>
            <a:r>
              <a:rPr sz="1800" spc="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tíaining</a:t>
            </a:r>
            <a:r>
              <a:rPr sz="1800" spc="6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since</a:t>
            </a:r>
            <a:r>
              <a:rPr sz="1800" spc="6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they</a:t>
            </a:r>
            <a:r>
              <a:rPr sz="1800" spc="6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can</a:t>
            </a:r>
            <a:r>
              <a:rPr sz="1800" spc="7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get</a:t>
            </a:r>
            <a:r>
              <a:rPr sz="1800" spc="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knocked</a:t>
            </a:r>
            <a:r>
              <a:rPr sz="1800" spc="6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off 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data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manifold.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166" y="681227"/>
            <a:ext cx="5932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35" dirty="0"/>
              <a:t> </a:t>
            </a:r>
            <a:r>
              <a:rPr spc="-5" dirty="0"/>
              <a:t>Function-</a:t>
            </a:r>
            <a:r>
              <a:rPr spc="-30" dirty="0"/>
              <a:t> </a:t>
            </a:r>
            <a:r>
              <a:rPr spc="-10" dirty="0"/>
              <a:t>Leaky</a:t>
            </a:r>
            <a:r>
              <a:rPr spc="-25" dirty="0"/>
              <a:t> </a:t>
            </a:r>
            <a:r>
              <a:rPr spc="-5" dirty="0"/>
              <a:t>ReLU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21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01" y="1782827"/>
            <a:ext cx="3876165" cy="11885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111" y="1760748"/>
            <a:ext cx="3567308" cy="14175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1720" y="3227323"/>
            <a:ext cx="7163434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Roboto"/>
                <a:cs typeface="Roboto"/>
              </a:rPr>
              <a:t>Leaky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ReLUs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0" dirty="0">
                <a:latin typeface="Roboto"/>
                <a:cs typeface="Roboto"/>
              </a:rPr>
              <a:t>aíe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one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attempt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fix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“dying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ReLU”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píoblem.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Roboto"/>
              <a:cs typeface="Roboto"/>
            </a:endParaRPr>
          </a:p>
          <a:p>
            <a:pPr marL="12700" marR="5080">
              <a:lnSpc>
                <a:spcPct val="102200"/>
              </a:lnSpc>
            </a:pPr>
            <a:r>
              <a:rPr sz="1800" spc="-15" dirty="0">
                <a:latin typeface="Roboto"/>
                <a:cs typeface="Roboto"/>
              </a:rPr>
              <a:t>Instead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function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being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35" dirty="0">
                <a:latin typeface="Roboto"/>
                <a:cs typeface="Roboto"/>
              </a:rPr>
              <a:t>zeío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when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x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&lt;</a:t>
            </a:r>
            <a:r>
              <a:rPr sz="1800" spc="-5" dirty="0">
                <a:latin typeface="Roboto"/>
                <a:cs typeface="Roboto"/>
              </a:rPr>
              <a:t> 0,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leaky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ReLU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will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instead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have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small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positive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slope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(of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0.01, </a:t>
            </a:r>
            <a:r>
              <a:rPr sz="1800" spc="75" dirty="0">
                <a:latin typeface="Roboto"/>
                <a:cs typeface="Roboto"/>
              </a:rPr>
              <a:t>oí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so).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Roboto"/>
              <a:cs typeface="Roboto"/>
            </a:endParaRPr>
          </a:p>
          <a:p>
            <a:pPr marL="12700" marR="42545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The slope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the negative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region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 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made into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parameter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neuron, as seen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PReLU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6605" y="5410561"/>
            <a:ext cx="3170788" cy="12157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846" y="702942"/>
            <a:ext cx="7188834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Activation</a:t>
            </a:r>
            <a:r>
              <a:rPr sz="2200" dirty="0"/>
              <a:t> </a:t>
            </a:r>
            <a:r>
              <a:rPr sz="2200" spc="-5" dirty="0"/>
              <a:t>Function-</a:t>
            </a:r>
            <a:r>
              <a:rPr sz="2200" dirty="0"/>
              <a:t> </a:t>
            </a:r>
            <a:r>
              <a:rPr sz="3825" spc="112" baseline="1089" dirty="0">
                <a:solidFill>
                  <a:srgbClr val="000000"/>
                </a:solidFill>
              </a:rPr>
              <a:t>Exponential</a:t>
            </a:r>
            <a:r>
              <a:rPr sz="3825" spc="22" baseline="1089" dirty="0">
                <a:solidFill>
                  <a:srgbClr val="000000"/>
                </a:solidFill>
              </a:rPr>
              <a:t> </a:t>
            </a:r>
            <a:r>
              <a:rPr sz="3825" spc="82" baseline="1089" dirty="0">
                <a:solidFill>
                  <a:srgbClr val="000000"/>
                </a:solidFill>
              </a:rPr>
              <a:t>Linear</a:t>
            </a:r>
            <a:r>
              <a:rPr sz="3825" spc="15" baseline="1089" dirty="0">
                <a:solidFill>
                  <a:srgbClr val="000000"/>
                </a:solidFill>
              </a:rPr>
              <a:t> </a:t>
            </a:r>
            <a:r>
              <a:rPr sz="3825" spc="112" baseline="1089" dirty="0">
                <a:solidFill>
                  <a:srgbClr val="000000"/>
                </a:solidFill>
              </a:rPr>
              <a:t>Units</a:t>
            </a:r>
            <a:r>
              <a:rPr sz="3825" spc="30" baseline="1089" dirty="0">
                <a:solidFill>
                  <a:srgbClr val="000000"/>
                </a:solidFill>
              </a:rPr>
              <a:t> </a:t>
            </a:r>
            <a:r>
              <a:rPr sz="3825" spc="-67" baseline="1089" dirty="0">
                <a:solidFill>
                  <a:srgbClr val="000000"/>
                </a:solidFill>
              </a:rPr>
              <a:t>(ELU)</a:t>
            </a:r>
            <a:endParaRPr sz="3825" baseline="1089"/>
          </a:p>
        </p:txBody>
      </p:sp>
      <p:sp>
        <p:nvSpPr>
          <p:cNvPr id="3" name="object 3"/>
          <p:cNvSpPr txBox="1"/>
          <p:nvPr/>
        </p:nvSpPr>
        <p:spPr>
          <a:xfrm>
            <a:off x="8903965" y="65313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22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31" y="1726658"/>
            <a:ext cx="8724494" cy="321620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578355"/>
            <a:ext cx="469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Generalizes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ReLU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its leaky version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2949955"/>
            <a:ext cx="7919084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Both ReLU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Leaky ReLU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case of this form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8450" marR="4254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The Maxout neuron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therefore enjoys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benefits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ReLU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 (linear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regime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saturation)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 drawbacks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(dying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ReLU).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8450" marR="5080" indent="-285750">
              <a:lnSpc>
                <a:spcPct val="101099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However, unlike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-5" dirty="0">
                <a:latin typeface="Arial MT"/>
                <a:cs typeface="Arial MT"/>
              </a:rPr>
              <a:t> doubles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number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parameters for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 single neuron, leading to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high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total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parameters.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3484" y="845819"/>
            <a:ext cx="1507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Roboto"/>
                <a:cs typeface="Roboto"/>
              </a:rPr>
              <a:t>Ma</a:t>
            </a:r>
            <a:r>
              <a:rPr b="1" spc="-15" dirty="0">
                <a:solidFill>
                  <a:srgbClr val="000000"/>
                </a:solidFill>
                <a:latin typeface="Roboto"/>
                <a:cs typeface="Roboto"/>
              </a:rPr>
              <a:t>x</a:t>
            </a:r>
            <a:r>
              <a:rPr b="1" spc="5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b="1" spc="-20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b="1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pc="-15" dirty="0">
                <a:solidFill>
                  <a:srgbClr val="000000"/>
                </a:solidFill>
                <a:latin typeface="Roboto"/>
                <a:cs typeface="Roboto"/>
              </a:rPr>
              <a:t>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629" y="2270712"/>
            <a:ext cx="7695540" cy="48037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504" y="3474211"/>
            <a:ext cx="412813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5751C"/>
                </a:solidFill>
                <a:latin typeface="Arial MT"/>
                <a:cs typeface="Arial MT"/>
              </a:rPr>
              <a:t>ReLU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469900" indent="-457200">
              <a:lnSpc>
                <a:spcPts val="2135"/>
              </a:lnSpc>
              <a:spcBef>
                <a:spcPts val="4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careful 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 learning rates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  <a:p>
            <a:pPr marL="469900" indent="-457200">
              <a:lnSpc>
                <a:spcPts val="2135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Try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C8E00"/>
                </a:solidFill>
                <a:latin typeface="Arial MT"/>
                <a:cs typeface="Arial MT"/>
              </a:rPr>
              <a:t>Leaky</a:t>
            </a:r>
            <a:r>
              <a:rPr sz="1800" spc="-15" dirty="0">
                <a:solidFill>
                  <a:srgbClr val="BC8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C8E00"/>
                </a:solidFill>
                <a:latin typeface="Arial MT"/>
                <a:cs typeface="Arial MT"/>
              </a:rPr>
              <a:t>ReLU</a:t>
            </a:r>
            <a:r>
              <a:rPr sz="1800" spc="-10" dirty="0">
                <a:solidFill>
                  <a:srgbClr val="BC8E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BC8E00"/>
                </a:solidFill>
                <a:latin typeface="Arial MT"/>
                <a:cs typeface="Arial MT"/>
              </a:rPr>
              <a:t>/</a:t>
            </a:r>
            <a:r>
              <a:rPr sz="1800" spc="-10" dirty="0">
                <a:solidFill>
                  <a:srgbClr val="BC8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C8E00"/>
                </a:solidFill>
                <a:latin typeface="Arial MT"/>
                <a:cs typeface="Arial MT"/>
              </a:rPr>
              <a:t>Maxout</a:t>
            </a:r>
            <a:r>
              <a:rPr sz="1800" spc="-15" dirty="0">
                <a:solidFill>
                  <a:srgbClr val="BC8E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BC8E00"/>
                </a:solidFill>
                <a:latin typeface="Arial MT"/>
                <a:cs typeface="Arial MT"/>
              </a:rPr>
              <a:t>/</a:t>
            </a:r>
            <a:r>
              <a:rPr sz="1800" spc="-5" dirty="0">
                <a:solidFill>
                  <a:srgbClr val="BC8E00"/>
                </a:solidFill>
                <a:latin typeface="Arial MT"/>
                <a:cs typeface="Arial MT"/>
              </a:rPr>
              <a:t> ELU</a:t>
            </a:r>
            <a:endParaRPr sz="1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Try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tanh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don’t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much</a:t>
            </a:r>
            <a:endParaRPr sz="1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Don’t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sigmoid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12" y="652584"/>
            <a:ext cx="3490302" cy="232080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1" y="625383"/>
            <a:ext cx="6254033" cy="602076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521" y="910335"/>
            <a:ext cx="2344420" cy="11626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213995">
              <a:lnSpc>
                <a:spcPct val="101600"/>
              </a:lnSpc>
              <a:spcBef>
                <a:spcPts val="25"/>
              </a:spcBef>
            </a:pPr>
            <a:r>
              <a:rPr sz="3700" spc="55" dirty="0">
                <a:solidFill>
                  <a:srgbClr val="000000"/>
                </a:solidFill>
              </a:rPr>
              <a:t>Learning </a:t>
            </a:r>
            <a:r>
              <a:rPr sz="3700" spc="60" dirty="0">
                <a:solidFill>
                  <a:srgbClr val="000000"/>
                </a:solidFill>
              </a:rPr>
              <a:t> </a:t>
            </a:r>
            <a:r>
              <a:rPr sz="3700" spc="-50" dirty="0">
                <a:solidFill>
                  <a:srgbClr val="000000"/>
                </a:solidFill>
              </a:rPr>
              <a:t>R</a:t>
            </a:r>
            <a:r>
              <a:rPr sz="3700" spc="-25" dirty="0">
                <a:solidFill>
                  <a:srgbClr val="000000"/>
                </a:solidFill>
              </a:rPr>
              <a:t>e</a:t>
            </a:r>
            <a:r>
              <a:rPr sz="3700" spc="75" dirty="0">
                <a:solidFill>
                  <a:srgbClr val="000000"/>
                </a:solidFill>
              </a:rPr>
              <a:t>s</a:t>
            </a:r>
            <a:r>
              <a:rPr sz="3700" spc="140" dirty="0">
                <a:solidFill>
                  <a:srgbClr val="000000"/>
                </a:solidFill>
              </a:rPr>
              <a:t>o</a:t>
            </a:r>
            <a:r>
              <a:rPr sz="3700" spc="65" dirty="0">
                <a:solidFill>
                  <a:srgbClr val="000000"/>
                </a:solidFill>
              </a:rPr>
              <a:t>ur</a:t>
            </a:r>
            <a:r>
              <a:rPr sz="3700" spc="210" dirty="0">
                <a:solidFill>
                  <a:srgbClr val="000000"/>
                </a:solidFill>
              </a:rPr>
              <a:t>c</a:t>
            </a:r>
            <a:r>
              <a:rPr sz="3700" dirty="0">
                <a:solidFill>
                  <a:srgbClr val="000000"/>
                </a:solidFill>
              </a:rPr>
              <a:t>e</a:t>
            </a:r>
            <a:r>
              <a:rPr sz="3700" spc="70" dirty="0">
                <a:solidFill>
                  <a:srgbClr val="000000"/>
                </a:solidFill>
              </a:rPr>
              <a:t>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639316" y="2478532"/>
            <a:ext cx="4924425" cy="23755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85"/>
              </a:spcBef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https://cs231n.github.io/neural-networks-1/</a:t>
            </a:r>
            <a:endParaRPr sz="16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www.youtube.com/watch?v=wEoyxE0GP2M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12700" marR="494030">
              <a:lnSpc>
                <a:spcPct val="100000"/>
              </a:lnSpc>
              <a:spcBef>
                <a:spcPts val="1195"/>
              </a:spcBef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 MT"/>
              </a:rPr>
              <a:t>Deep Learning(CS7015)- NPTEL-IITMadras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www.youtube.com/watch?v=6XhSJbfT1pk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2700" marR="414655">
              <a:lnSpc>
                <a:spcPts val="19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Arial MT"/>
                <a:cs typeface="Arial MT"/>
              </a:rPr>
              <a:t>MIT </a:t>
            </a:r>
            <a:r>
              <a:rPr sz="1600" spc="-5" dirty="0">
                <a:latin typeface="Arial MT"/>
                <a:cs typeface="Arial MT"/>
              </a:rPr>
              <a:t>Introduction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Deep Learning </a:t>
            </a:r>
            <a:r>
              <a:rPr sz="1600" dirty="0">
                <a:latin typeface="Arial MT"/>
                <a:cs typeface="Arial MT"/>
              </a:rPr>
              <a:t>| </a:t>
            </a:r>
            <a:r>
              <a:rPr sz="1600" spc="-5" dirty="0">
                <a:latin typeface="Arial MT"/>
                <a:cs typeface="Arial MT"/>
              </a:rPr>
              <a:t>6.S191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www.youtube.com/watch?v=7sB052Pz0sQ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342" y="1115059"/>
            <a:ext cx="4299585" cy="496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human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brain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 billions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8450" marR="17145" indent="-285750">
              <a:lnSpc>
                <a:spcPct val="1004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Neurons are interconnected nerve cells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the human brain that are involved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processing and transmitting chemical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electrical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signals.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8450" marR="93980" indent="-285750">
              <a:lnSpc>
                <a:spcPct val="994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biological neuron has three types 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 components;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dendrites, soma (or </a:t>
            </a:r>
            <a:r>
              <a:rPr sz="1800" spc="-4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cell body)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axon.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8450" marR="372745" indent="-285750">
              <a:lnSpc>
                <a:spcPct val="1022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Dendrites are branches that receive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 other neurons.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8450" marR="5080" indent="-285750">
              <a:lnSpc>
                <a:spcPct val="1004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The soma, sums the incoming signals.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 sufficient input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received,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cell fires; that </a:t>
            </a:r>
            <a:r>
              <a:rPr sz="1800" dirty="0">
                <a:latin typeface="Arial MT"/>
                <a:cs typeface="Arial MT"/>
              </a:rPr>
              <a:t>is it </a:t>
            </a:r>
            <a:r>
              <a:rPr sz="1800" spc="-5" dirty="0">
                <a:latin typeface="Arial MT"/>
                <a:cs typeface="Arial MT"/>
              </a:rPr>
              <a:t>transmit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signal over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axon to other cells.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877" y="1828800"/>
            <a:ext cx="3659390" cy="26463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7351" y="564387"/>
            <a:ext cx="41103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D83044"/>
                </a:solidFill>
                <a:latin typeface="Times New Roman"/>
                <a:cs typeface="Times New Roman"/>
              </a:rPr>
              <a:t>Biological</a:t>
            </a:r>
            <a:r>
              <a:rPr sz="2800" b="1" i="1" spc="-30" dirty="0">
                <a:solidFill>
                  <a:srgbClr val="D83044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D83044"/>
                </a:solidFill>
                <a:latin typeface="Times New Roman"/>
                <a:cs typeface="Times New Roman"/>
              </a:rPr>
              <a:t>Neural</a:t>
            </a:r>
            <a:r>
              <a:rPr sz="2800" b="1" i="1" spc="-25" dirty="0">
                <a:solidFill>
                  <a:srgbClr val="D83044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D83044"/>
                </a:solidFill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661" y="452627"/>
            <a:ext cx="5753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Structure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Biological</a:t>
            </a:r>
            <a:r>
              <a:rPr spc="-15" dirty="0"/>
              <a:t> </a:t>
            </a:r>
            <a:r>
              <a:rPr spc="-5" dirty="0"/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521" y="1552256"/>
            <a:ext cx="7623958" cy="26612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510" y="4560666"/>
            <a:ext cx="7458446" cy="1074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034" y="376516"/>
            <a:ext cx="7487920" cy="5063490"/>
            <a:chOff x="753034" y="376516"/>
            <a:chExt cx="7487920" cy="5063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9337" y="4075717"/>
              <a:ext cx="2996002" cy="13640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034" y="376516"/>
              <a:ext cx="7487321" cy="3699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5108" y="5595620"/>
            <a:ext cx="802957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spc="-20" dirty="0">
                <a:latin typeface="Arial MT"/>
                <a:cs typeface="Arial MT"/>
              </a:rPr>
              <a:t>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artificial </a:t>
            </a:r>
            <a:r>
              <a:rPr sz="1800" spc="-5" dirty="0">
                <a:latin typeface="Arial MT"/>
                <a:cs typeface="Arial MT"/>
              </a:rPr>
              <a:t>neuron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mathematical </a:t>
            </a:r>
            <a:r>
              <a:rPr sz="1800" spc="20" dirty="0">
                <a:latin typeface="Arial MT"/>
                <a:cs typeface="Arial MT"/>
              </a:rPr>
              <a:t>function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based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model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biological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neurons,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where each neuron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takes 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inputs, 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weighs 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them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separately, 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sums 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them </a:t>
            </a:r>
            <a:r>
              <a:rPr sz="1800" spc="-4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MT"/>
                <a:cs typeface="Arial MT"/>
              </a:rPr>
              <a:t>up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passes 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this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sum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through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nonlinear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Arial MT"/>
                <a:cs typeface="Arial MT"/>
              </a:rPr>
              <a:t>produce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Arial MT"/>
                <a:cs typeface="Arial MT"/>
              </a:rPr>
              <a:t>output.</a:t>
            </a:r>
            <a:endParaRPr sz="18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970" y="916236"/>
            <a:ext cx="8050717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9193"/>
            <a:ext cx="9054352" cy="32605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8691" y="1052765"/>
            <a:ext cx="4549410" cy="620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1777</Words>
  <Application>Microsoft Office PowerPoint</Application>
  <PresentationFormat>On-screen Show (4:3)</PresentationFormat>
  <Paragraphs>191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MT</vt:lpstr>
      <vt:lpstr>Calibri</vt:lpstr>
      <vt:lpstr>Cambria</vt:lpstr>
      <vt:lpstr>Courier New</vt:lpstr>
      <vt:lpstr>Roboto</vt:lpstr>
      <vt:lpstr>Segoe UI Symbol</vt:lpstr>
      <vt:lpstr>Times New Roman</vt:lpstr>
      <vt:lpstr>Verdana</vt:lpstr>
      <vt:lpstr>Office Theme</vt:lpstr>
      <vt:lpstr>18AIC301J: DEEP LEARNING TECHNIQUES</vt:lpstr>
      <vt:lpstr>Unit-1</vt:lpstr>
      <vt:lpstr>PowerPoint Presentation</vt:lpstr>
      <vt:lpstr>Biological Neural Networks</vt:lpstr>
      <vt:lpstr>Biological Neural Networks</vt:lpstr>
      <vt:lpstr>Structure of a Biological Neuron</vt:lpstr>
      <vt:lpstr>PowerPoint Presentation</vt:lpstr>
      <vt:lpstr>PowerPoint Presentation</vt:lpstr>
      <vt:lpstr>PowerPoint Presentation</vt:lpstr>
      <vt:lpstr>McCulloch Pitts Neuron</vt:lpstr>
      <vt:lpstr>McCulloch Pitts Neuron</vt:lpstr>
      <vt:lpstr>McCulloch Pitts Neuron</vt:lpstr>
      <vt:lpstr>The Perceptron</vt:lpstr>
      <vt:lpstr>Perceptron</vt:lpstr>
      <vt:lpstr>What can a perceptron do ?</vt:lpstr>
      <vt:lpstr>What can a perceptron do ?</vt:lpstr>
      <vt:lpstr>Perception learning</vt:lpstr>
      <vt:lpstr>Perception learning</vt:lpstr>
      <vt:lpstr>Perception learning</vt:lpstr>
      <vt:lpstr>PowerPoint Presentation</vt:lpstr>
      <vt:lpstr>Perception learning</vt:lpstr>
      <vt:lpstr>References</vt:lpstr>
      <vt:lpstr>Unit-1</vt:lpstr>
      <vt:lpstr>The Perceptron:  Forward Propagation</vt:lpstr>
      <vt:lpstr>Proof of convergence of Perceptron  learning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a perceptron do ?</vt:lpstr>
      <vt:lpstr>Activation Functions</vt:lpstr>
      <vt:lpstr>Activation Functions g(z)</vt:lpstr>
      <vt:lpstr>Activation Functions</vt:lpstr>
      <vt:lpstr>Activation Function- Sigmoid</vt:lpstr>
      <vt:lpstr>Activation Function- Sigmoid</vt:lpstr>
      <vt:lpstr>Activation Function- Sigmoid</vt:lpstr>
      <vt:lpstr>Activation Function- tanh</vt:lpstr>
      <vt:lpstr>Activation Function- ReLU</vt:lpstr>
      <vt:lpstr>Activation Function- ReLU</vt:lpstr>
      <vt:lpstr>Activation Function- Leaky ReLU</vt:lpstr>
      <vt:lpstr>Activation Function- Exponential Linear Units (ELU)</vt:lpstr>
      <vt:lpstr>Maxout.</vt:lpstr>
      <vt:lpstr>PowerPoint Presentation</vt:lpstr>
      <vt:lpstr>PowerPoint Presentation</vt:lpstr>
      <vt:lpstr>Learning 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18AIC301J: DEEP LEARNING TECHNIQUES</dc:title>
  <dc:creator>AMUTHADEVI</dc:creator>
  <cp:lastModifiedBy>Poongothai Elango</cp:lastModifiedBy>
  <cp:revision>3</cp:revision>
  <dcterms:created xsi:type="dcterms:W3CDTF">2023-07-18T05:42:20Z</dcterms:created>
  <dcterms:modified xsi:type="dcterms:W3CDTF">2023-08-07T04:22:58Z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2022-08-19T00:00:00Z</vt:filetime>
  </property>
  <property fmtid="{D5CDD505-2E9C-101B-9397-08002B2CF9AE}" pid="3" name="LastSaved">
    <vt:filetime>2023-07-18T00:00:00Z</vt:filetime>
  </property>
</Properties>
</file>