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8" r:id="rId3"/>
    <p:sldId id="270" r:id="rId4"/>
    <p:sldId id="271" r:id="rId5"/>
    <p:sldId id="272" r:id="rId6"/>
    <p:sldId id="278" r:id="rId7"/>
    <p:sldId id="273" r:id="rId8"/>
    <p:sldId id="274" r:id="rId9"/>
    <p:sldId id="275" r:id="rId10"/>
    <p:sldId id="276" r:id="rId11"/>
    <p:sldId id="277" r:id="rId12"/>
    <p:sldId id="279" r:id="rId13"/>
    <p:sldId id="280" r:id="rId14"/>
    <p:sldId id="283" r:id="rId15"/>
    <p:sldId id="281" r:id="rId16"/>
    <p:sldId id="282" r:id="rId17"/>
    <p:sldId id="284" r:id="rId18"/>
    <p:sldId id="285" r:id="rId19"/>
    <p:sldId id="286" r:id="rId20"/>
    <p:sldId id="287" r:id="rId21"/>
    <p:sldId id="288" r:id="rId22"/>
    <p:sldId id="289"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9" d="100"/>
          <a:sy n="79" d="100"/>
        </p:scale>
        <p:origin x="773"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oongothai Elango" userId="0619ccfb9bdc9380" providerId="LiveId" clId="{884EAF3F-FB42-4075-B70C-3D5B51E47B31}"/>
    <pc:docChg chg="undo custSel addSld modSld">
      <pc:chgData name="Poongothai Elango" userId="0619ccfb9bdc9380" providerId="LiveId" clId="{884EAF3F-FB42-4075-B70C-3D5B51E47B31}" dt="2023-10-17T05:04:55.723" v="72" actId="22"/>
      <pc:docMkLst>
        <pc:docMk/>
      </pc:docMkLst>
      <pc:sldChg chg="modSp mod">
        <pc:chgData name="Poongothai Elango" userId="0619ccfb9bdc9380" providerId="LiveId" clId="{884EAF3F-FB42-4075-B70C-3D5B51E47B31}" dt="2023-10-16T23:41:00.427" v="8" actId="27636"/>
        <pc:sldMkLst>
          <pc:docMk/>
          <pc:sldMk cId="3051905493" sldId="271"/>
        </pc:sldMkLst>
        <pc:spChg chg="mod">
          <ac:chgData name="Poongothai Elango" userId="0619ccfb9bdc9380" providerId="LiveId" clId="{884EAF3F-FB42-4075-B70C-3D5B51E47B31}" dt="2023-10-16T23:41:00.427" v="8" actId="27636"/>
          <ac:spMkLst>
            <pc:docMk/>
            <pc:sldMk cId="3051905493" sldId="271"/>
            <ac:spMk id="3" creationId="{F07F7B8C-D92C-E519-8BDF-9AB342479856}"/>
          </ac:spMkLst>
        </pc:spChg>
      </pc:sldChg>
      <pc:sldChg chg="modSp mod">
        <pc:chgData name="Poongothai Elango" userId="0619ccfb9bdc9380" providerId="LiveId" clId="{884EAF3F-FB42-4075-B70C-3D5B51E47B31}" dt="2023-10-16T23:44:00.519" v="15" actId="20577"/>
        <pc:sldMkLst>
          <pc:docMk/>
          <pc:sldMk cId="4134225223" sldId="274"/>
        </pc:sldMkLst>
        <pc:spChg chg="mod">
          <ac:chgData name="Poongothai Elango" userId="0619ccfb9bdc9380" providerId="LiveId" clId="{884EAF3F-FB42-4075-B70C-3D5B51E47B31}" dt="2023-10-16T23:44:00.519" v="15" actId="20577"/>
          <ac:spMkLst>
            <pc:docMk/>
            <pc:sldMk cId="4134225223" sldId="274"/>
            <ac:spMk id="3" creationId="{CA4BE993-1C35-094D-0E31-80C77E7B7593}"/>
          </ac:spMkLst>
        </pc:spChg>
      </pc:sldChg>
      <pc:sldChg chg="modSp mod">
        <pc:chgData name="Poongothai Elango" userId="0619ccfb9bdc9380" providerId="LiveId" clId="{884EAF3F-FB42-4075-B70C-3D5B51E47B31}" dt="2023-10-16T23:41:33.379" v="11" actId="27636"/>
        <pc:sldMkLst>
          <pc:docMk/>
          <pc:sldMk cId="3380774624" sldId="278"/>
        </pc:sldMkLst>
        <pc:spChg chg="mod">
          <ac:chgData name="Poongothai Elango" userId="0619ccfb9bdc9380" providerId="LiveId" clId="{884EAF3F-FB42-4075-B70C-3D5B51E47B31}" dt="2023-10-16T23:41:33.379" v="11" actId="27636"/>
          <ac:spMkLst>
            <pc:docMk/>
            <pc:sldMk cId="3380774624" sldId="278"/>
            <ac:spMk id="2" creationId="{EEFFEDD2-F702-EE70-AEE3-7D0720427B2A}"/>
          </ac:spMkLst>
        </pc:spChg>
        <pc:spChg chg="mod">
          <ac:chgData name="Poongothai Elango" userId="0619ccfb9bdc9380" providerId="LiveId" clId="{884EAF3F-FB42-4075-B70C-3D5B51E47B31}" dt="2023-10-16T23:41:32.203" v="9" actId="21"/>
          <ac:spMkLst>
            <pc:docMk/>
            <pc:sldMk cId="3380774624" sldId="278"/>
            <ac:spMk id="3" creationId="{0724349C-295C-5C56-9669-E87E1ADEE42F}"/>
          </ac:spMkLst>
        </pc:spChg>
      </pc:sldChg>
      <pc:sldChg chg="modSp new mod">
        <pc:chgData name="Poongothai Elango" userId="0619ccfb9bdc9380" providerId="LiveId" clId="{884EAF3F-FB42-4075-B70C-3D5B51E47B31}" dt="2023-10-17T04:12:27.696" v="49" actId="255"/>
        <pc:sldMkLst>
          <pc:docMk/>
          <pc:sldMk cId="2699968692" sldId="279"/>
        </pc:sldMkLst>
        <pc:spChg chg="mod">
          <ac:chgData name="Poongothai Elango" userId="0619ccfb9bdc9380" providerId="LiveId" clId="{884EAF3F-FB42-4075-B70C-3D5B51E47B31}" dt="2023-10-17T04:12:27.696" v="49" actId="255"/>
          <ac:spMkLst>
            <pc:docMk/>
            <pc:sldMk cId="2699968692" sldId="279"/>
            <ac:spMk id="3" creationId="{C41E94D2-113E-FA44-3E80-21423540FA53}"/>
          </ac:spMkLst>
        </pc:spChg>
      </pc:sldChg>
      <pc:sldChg chg="addSp modSp new mod">
        <pc:chgData name="Poongothai Elango" userId="0619ccfb9bdc9380" providerId="LiveId" clId="{884EAF3F-FB42-4075-B70C-3D5B51E47B31}" dt="2023-10-17T04:13:51.007" v="59" actId="14100"/>
        <pc:sldMkLst>
          <pc:docMk/>
          <pc:sldMk cId="1828498044" sldId="280"/>
        </pc:sldMkLst>
        <pc:picChg chg="add mod">
          <ac:chgData name="Poongothai Elango" userId="0619ccfb9bdc9380" providerId="LiveId" clId="{884EAF3F-FB42-4075-B70C-3D5B51E47B31}" dt="2023-10-17T04:13:51.007" v="59" actId="14100"/>
          <ac:picMkLst>
            <pc:docMk/>
            <pc:sldMk cId="1828498044" sldId="280"/>
            <ac:picMk id="5" creationId="{12921F1E-D0C6-55C4-E5FF-B0EF9ECF7492}"/>
          </ac:picMkLst>
        </pc:picChg>
      </pc:sldChg>
      <pc:sldChg chg="addSp new mod">
        <pc:chgData name="Poongothai Elango" userId="0619ccfb9bdc9380" providerId="LiveId" clId="{884EAF3F-FB42-4075-B70C-3D5B51E47B31}" dt="2023-10-17T04:13:22.242" v="53" actId="22"/>
        <pc:sldMkLst>
          <pc:docMk/>
          <pc:sldMk cId="4140707171" sldId="281"/>
        </pc:sldMkLst>
        <pc:picChg chg="add">
          <ac:chgData name="Poongothai Elango" userId="0619ccfb9bdc9380" providerId="LiveId" clId="{884EAF3F-FB42-4075-B70C-3D5B51E47B31}" dt="2023-10-17T04:13:22.242" v="53" actId="22"/>
          <ac:picMkLst>
            <pc:docMk/>
            <pc:sldMk cId="4140707171" sldId="281"/>
            <ac:picMk id="5" creationId="{701A80C6-252F-D0E6-911A-0F9C914E4077}"/>
          </ac:picMkLst>
        </pc:picChg>
      </pc:sldChg>
      <pc:sldChg chg="addSp new mod">
        <pc:chgData name="Poongothai Elango" userId="0619ccfb9bdc9380" providerId="LiveId" clId="{884EAF3F-FB42-4075-B70C-3D5B51E47B31}" dt="2023-10-17T04:13:41.412" v="55" actId="22"/>
        <pc:sldMkLst>
          <pc:docMk/>
          <pc:sldMk cId="1790435310" sldId="282"/>
        </pc:sldMkLst>
        <pc:picChg chg="add">
          <ac:chgData name="Poongothai Elango" userId="0619ccfb9bdc9380" providerId="LiveId" clId="{884EAF3F-FB42-4075-B70C-3D5B51E47B31}" dt="2023-10-17T04:13:41.412" v="55" actId="22"/>
          <ac:picMkLst>
            <pc:docMk/>
            <pc:sldMk cId="1790435310" sldId="282"/>
            <ac:picMk id="5" creationId="{8382ACF5-F788-029B-71C4-82EF4E3EB233}"/>
          </ac:picMkLst>
        </pc:picChg>
      </pc:sldChg>
      <pc:sldChg chg="new">
        <pc:chgData name="Poongothai Elango" userId="0619ccfb9bdc9380" providerId="LiveId" clId="{884EAF3F-FB42-4075-B70C-3D5B51E47B31}" dt="2023-10-17T04:14:11.367" v="60" actId="680"/>
        <pc:sldMkLst>
          <pc:docMk/>
          <pc:sldMk cId="3545140382" sldId="283"/>
        </pc:sldMkLst>
      </pc:sldChg>
      <pc:sldChg chg="addSp new mod">
        <pc:chgData name="Poongothai Elango" userId="0619ccfb9bdc9380" providerId="LiveId" clId="{884EAF3F-FB42-4075-B70C-3D5B51E47B31}" dt="2023-10-17T04:14:14.967" v="62" actId="22"/>
        <pc:sldMkLst>
          <pc:docMk/>
          <pc:sldMk cId="1040761084" sldId="284"/>
        </pc:sldMkLst>
        <pc:picChg chg="add">
          <ac:chgData name="Poongothai Elango" userId="0619ccfb9bdc9380" providerId="LiveId" clId="{884EAF3F-FB42-4075-B70C-3D5B51E47B31}" dt="2023-10-17T04:14:14.967" v="62" actId="22"/>
          <ac:picMkLst>
            <pc:docMk/>
            <pc:sldMk cId="1040761084" sldId="284"/>
            <ac:picMk id="5" creationId="{A2EFDFE9-F20D-89B3-3B40-49C967FDBAC9}"/>
          </ac:picMkLst>
        </pc:picChg>
      </pc:sldChg>
      <pc:sldChg chg="addSp new mod">
        <pc:chgData name="Poongothai Elango" userId="0619ccfb9bdc9380" providerId="LiveId" clId="{884EAF3F-FB42-4075-B70C-3D5B51E47B31}" dt="2023-10-17T04:29:09.312" v="64" actId="22"/>
        <pc:sldMkLst>
          <pc:docMk/>
          <pc:sldMk cId="1102000748" sldId="285"/>
        </pc:sldMkLst>
        <pc:picChg chg="add">
          <ac:chgData name="Poongothai Elango" userId="0619ccfb9bdc9380" providerId="LiveId" clId="{884EAF3F-FB42-4075-B70C-3D5B51E47B31}" dt="2023-10-17T04:29:09.312" v="64" actId="22"/>
          <ac:picMkLst>
            <pc:docMk/>
            <pc:sldMk cId="1102000748" sldId="285"/>
            <ac:picMk id="5" creationId="{FB769083-3043-5095-FA75-D2AE906D5F51}"/>
          </ac:picMkLst>
        </pc:picChg>
      </pc:sldChg>
      <pc:sldChg chg="addSp new mod">
        <pc:chgData name="Poongothai Elango" userId="0619ccfb9bdc9380" providerId="LiveId" clId="{884EAF3F-FB42-4075-B70C-3D5B51E47B31}" dt="2023-10-17T04:34:43.281" v="66" actId="22"/>
        <pc:sldMkLst>
          <pc:docMk/>
          <pc:sldMk cId="1965434584" sldId="286"/>
        </pc:sldMkLst>
        <pc:picChg chg="add">
          <ac:chgData name="Poongothai Elango" userId="0619ccfb9bdc9380" providerId="LiveId" clId="{884EAF3F-FB42-4075-B70C-3D5B51E47B31}" dt="2023-10-17T04:34:43.281" v="66" actId="22"/>
          <ac:picMkLst>
            <pc:docMk/>
            <pc:sldMk cId="1965434584" sldId="286"/>
            <ac:picMk id="5" creationId="{B1F0E889-382D-EA6A-A8E6-37B334BD011D}"/>
          </ac:picMkLst>
        </pc:picChg>
      </pc:sldChg>
      <pc:sldChg chg="addSp new mod">
        <pc:chgData name="Poongothai Elango" userId="0619ccfb9bdc9380" providerId="LiveId" clId="{884EAF3F-FB42-4075-B70C-3D5B51E47B31}" dt="2023-10-17T04:35:03.699" v="68" actId="22"/>
        <pc:sldMkLst>
          <pc:docMk/>
          <pc:sldMk cId="100677975" sldId="287"/>
        </pc:sldMkLst>
        <pc:picChg chg="add">
          <ac:chgData name="Poongothai Elango" userId="0619ccfb9bdc9380" providerId="LiveId" clId="{884EAF3F-FB42-4075-B70C-3D5B51E47B31}" dt="2023-10-17T04:35:03.699" v="68" actId="22"/>
          <ac:picMkLst>
            <pc:docMk/>
            <pc:sldMk cId="100677975" sldId="287"/>
            <ac:picMk id="5" creationId="{F4538860-BBB4-0A6E-C877-32038858E54B}"/>
          </ac:picMkLst>
        </pc:picChg>
      </pc:sldChg>
      <pc:sldChg chg="addSp new mod">
        <pc:chgData name="Poongothai Elango" userId="0619ccfb9bdc9380" providerId="LiveId" clId="{884EAF3F-FB42-4075-B70C-3D5B51E47B31}" dt="2023-10-17T04:41:05.817" v="70" actId="22"/>
        <pc:sldMkLst>
          <pc:docMk/>
          <pc:sldMk cId="539953107" sldId="288"/>
        </pc:sldMkLst>
        <pc:picChg chg="add">
          <ac:chgData name="Poongothai Elango" userId="0619ccfb9bdc9380" providerId="LiveId" clId="{884EAF3F-FB42-4075-B70C-3D5B51E47B31}" dt="2023-10-17T04:41:05.817" v="70" actId="22"/>
          <ac:picMkLst>
            <pc:docMk/>
            <pc:sldMk cId="539953107" sldId="288"/>
            <ac:picMk id="5" creationId="{6EE29E52-C188-6CC5-25C7-6E87479BA38E}"/>
          </ac:picMkLst>
        </pc:picChg>
      </pc:sldChg>
      <pc:sldChg chg="addSp new mod">
        <pc:chgData name="Poongothai Elango" userId="0619ccfb9bdc9380" providerId="LiveId" clId="{884EAF3F-FB42-4075-B70C-3D5B51E47B31}" dt="2023-10-17T05:04:55.723" v="72" actId="22"/>
        <pc:sldMkLst>
          <pc:docMk/>
          <pc:sldMk cId="3270451871" sldId="289"/>
        </pc:sldMkLst>
        <pc:picChg chg="add">
          <ac:chgData name="Poongothai Elango" userId="0619ccfb9bdc9380" providerId="LiveId" clId="{884EAF3F-FB42-4075-B70C-3D5B51E47B31}" dt="2023-10-17T05:04:55.723" v="72" actId="22"/>
          <ac:picMkLst>
            <pc:docMk/>
            <pc:sldMk cId="3270451871" sldId="289"/>
            <ac:picMk id="5" creationId="{0F8A2EA1-41EF-9185-528C-F4BA330AF28F}"/>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6875AF-B485-3729-058F-44CC418D8EC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810B7DD-E101-217E-FC6C-0D2B867CCEB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7573B1C-90CC-E513-F108-1CE857677A29}"/>
              </a:ext>
            </a:extLst>
          </p:cNvPr>
          <p:cNvSpPr>
            <a:spLocks noGrp="1"/>
          </p:cNvSpPr>
          <p:nvPr>
            <p:ph type="dt" sz="half" idx="10"/>
          </p:nvPr>
        </p:nvSpPr>
        <p:spPr/>
        <p:txBody>
          <a:bodyPr/>
          <a:lstStyle/>
          <a:p>
            <a:fld id="{8B357DCA-D1AE-4D27-9198-3AA28DA317E9}" type="datetimeFigureOut">
              <a:rPr lang="en-IN" smtClean="0"/>
              <a:t>17-10-2023</a:t>
            </a:fld>
            <a:endParaRPr lang="en-IN"/>
          </a:p>
        </p:txBody>
      </p:sp>
      <p:sp>
        <p:nvSpPr>
          <p:cNvPr id="5" name="Footer Placeholder 4">
            <a:extLst>
              <a:ext uri="{FF2B5EF4-FFF2-40B4-BE49-F238E27FC236}">
                <a16:creationId xmlns:a16="http://schemas.microsoft.com/office/drawing/2014/main" id="{6150CC7C-6F14-551E-ADBE-33CF58C050D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CF1C5B2-1C67-D2DC-EFBC-DCF1B5CFDB21}"/>
              </a:ext>
            </a:extLst>
          </p:cNvPr>
          <p:cNvSpPr>
            <a:spLocks noGrp="1"/>
          </p:cNvSpPr>
          <p:nvPr>
            <p:ph type="sldNum" sz="quarter" idx="12"/>
          </p:nvPr>
        </p:nvSpPr>
        <p:spPr/>
        <p:txBody>
          <a:bodyPr/>
          <a:lstStyle/>
          <a:p>
            <a:fld id="{80FA65EA-C9F5-4E5F-B83D-EA59F13C8C7A}" type="slidenum">
              <a:rPr lang="en-IN" smtClean="0"/>
              <a:t>‹#›</a:t>
            </a:fld>
            <a:endParaRPr lang="en-IN"/>
          </a:p>
        </p:txBody>
      </p:sp>
    </p:spTree>
    <p:extLst>
      <p:ext uri="{BB962C8B-B14F-4D97-AF65-F5344CB8AC3E}">
        <p14:creationId xmlns:p14="http://schemas.microsoft.com/office/powerpoint/2010/main" val="29580969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364EF5-D405-A0DC-6134-A0D47CE75A4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844BAB5-B95D-27F5-3866-DAF9A6F4004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37F3284-D3F2-0178-9DC2-1E663982ED9B}"/>
              </a:ext>
            </a:extLst>
          </p:cNvPr>
          <p:cNvSpPr>
            <a:spLocks noGrp="1"/>
          </p:cNvSpPr>
          <p:nvPr>
            <p:ph type="dt" sz="half" idx="10"/>
          </p:nvPr>
        </p:nvSpPr>
        <p:spPr/>
        <p:txBody>
          <a:bodyPr/>
          <a:lstStyle/>
          <a:p>
            <a:fld id="{8B357DCA-D1AE-4D27-9198-3AA28DA317E9}" type="datetimeFigureOut">
              <a:rPr lang="en-IN" smtClean="0"/>
              <a:t>17-10-2023</a:t>
            </a:fld>
            <a:endParaRPr lang="en-IN"/>
          </a:p>
        </p:txBody>
      </p:sp>
      <p:sp>
        <p:nvSpPr>
          <p:cNvPr id="5" name="Footer Placeholder 4">
            <a:extLst>
              <a:ext uri="{FF2B5EF4-FFF2-40B4-BE49-F238E27FC236}">
                <a16:creationId xmlns:a16="http://schemas.microsoft.com/office/drawing/2014/main" id="{C77F3A6F-1172-01EF-CB2D-F65D396AC84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2392F05-33B9-11FA-1021-56BA171E6444}"/>
              </a:ext>
            </a:extLst>
          </p:cNvPr>
          <p:cNvSpPr>
            <a:spLocks noGrp="1"/>
          </p:cNvSpPr>
          <p:nvPr>
            <p:ph type="sldNum" sz="quarter" idx="12"/>
          </p:nvPr>
        </p:nvSpPr>
        <p:spPr/>
        <p:txBody>
          <a:bodyPr/>
          <a:lstStyle/>
          <a:p>
            <a:fld id="{80FA65EA-C9F5-4E5F-B83D-EA59F13C8C7A}" type="slidenum">
              <a:rPr lang="en-IN" smtClean="0"/>
              <a:t>‹#›</a:t>
            </a:fld>
            <a:endParaRPr lang="en-IN"/>
          </a:p>
        </p:txBody>
      </p:sp>
    </p:spTree>
    <p:extLst>
      <p:ext uri="{BB962C8B-B14F-4D97-AF65-F5344CB8AC3E}">
        <p14:creationId xmlns:p14="http://schemas.microsoft.com/office/powerpoint/2010/main" val="19520420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AAD9472-FB1A-C000-08E1-279F64091F0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3D4E0D4-7940-F672-5FDC-264123B1481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51E0E58-3DB8-416E-BA00-BAE3FAB7448B}"/>
              </a:ext>
            </a:extLst>
          </p:cNvPr>
          <p:cNvSpPr>
            <a:spLocks noGrp="1"/>
          </p:cNvSpPr>
          <p:nvPr>
            <p:ph type="dt" sz="half" idx="10"/>
          </p:nvPr>
        </p:nvSpPr>
        <p:spPr/>
        <p:txBody>
          <a:bodyPr/>
          <a:lstStyle/>
          <a:p>
            <a:fld id="{8B357DCA-D1AE-4D27-9198-3AA28DA317E9}" type="datetimeFigureOut">
              <a:rPr lang="en-IN" smtClean="0"/>
              <a:t>17-10-2023</a:t>
            </a:fld>
            <a:endParaRPr lang="en-IN"/>
          </a:p>
        </p:txBody>
      </p:sp>
      <p:sp>
        <p:nvSpPr>
          <p:cNvPr id="5" name="Footer Placeholder 4">
            <a:extLst>
              <a:ext uri="{FF2B5EF4-FFF2-40B4-BE49-F238E27FC236}">
                <a16:creationId xmlns:a16="http://schemas.microsoft.com/office/drawing/2014/main" id="{6BF78823-1BD2-C000-51FF-16F13311C94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5359F1F-5919-7CF9-0022-F2795B53A597}"/>
              </a:ext>
            </a:extLst>
          </p:cNvPr>
          <p:cNvSpPr>
            <a:spLocks noGrp="1"/>
          </p:cNvSpPr>
          <p:nvPr>
            <p:ph type="sldNum" sz="quarter" idx="12"/>
          </p:nvPr>
        </p:nvSpPr>
        <p:spPr/>
        <p:txBody>
          <a:bodyPr/>
          <a:lstStyle/>
          <a:p>
            <a:fld id="{80FA65EA-C9F5-4E5F-B83D-EA59F13C8C7A}" type="slidenum">
              <a:rPr lang="en-IN" smtClean="0"/>
              <a:t>‹#›</a:t>
            </a:fld>
            <a:endParaRPr lang="en-IN"/>
          </a:p>
        </p:txBody>
      </p:sp>
    </p:spTree>
    <p:extLst>
      <p:ext uri="{BB962C8B-B14F-4D97-AF65-F5344CB8AC3E}">
        <p14:creationId xmlns:p14="http://schemas.microsoft.com/office/powerpoint/2010/main" val="5568467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A64668-18D1-0F5C-E283-F167266EB69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2D54C9A-245B-EFCD-FF0D-C7F3B736F64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81BDCE8-9651-D233-6899-CEEA53944C9C}"/>
              </a:ext>
            </a:extLst>
          </p:cNvPr>
          <p:cNvSpPr>
            <a:spLocks noGrp="1"/>
          </p:cNvSpPr>
          <p:nvPr>
            <p:ph type="dt" sz="half" idx="10"/>
          </p:nvPr>
        </p:nvSpPr>
        <p:spPr/>
        <p:txBody>
          <a:bodyPr/>
          <a:lstStyle/>
          <a:p>
            <a:fld id="{8B357DCA-D1AE-4D27-9198-3AA28DA317E9}" type="datetimeFigureOut">
              <a:rPr lang="en-IN" smtClean="0"/>
              <a:t>17-10-2023</a:t>
            </a:fld>
            <a:endParaRPr lang="en-IN"/>
          </a:p>
        </p:txBody>
      </p:sp>
      <p:sp>
        <p:nvSpPr>
          <p:cNvPr id="5" name="Footer Placeholder 4">
            <a:extLst>
              <a:ext uri="{FF2B5EF4-FFF2-40B4-BE49-F238E27FC236}">
                <a16:creationId xmlns:a16="http://schemas.microsoft.com/office/drawing/2014/main" id="{615D0E3C-4ECC-FB10-AEDF-74424CDFBA0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4FDC60C-1FB8-8242-4EE4-A045D458E2B8}"/>
              </a:ext>
            </a:extLst>
          </p:cNvPr>
          <p:cNvSpPr>
            <a:spLocks noGrp="1"/>
          </p:cNvSpPr>
          <p:nvPr>
            <p:ph type="sldNum" sz="quarter" idx="12"/>
          </p:nvPr>
        </p:nvSpPr>
        <p:spPr/>
        <p:txBody>
          <a:bodyPr/>
          <a:lstStyle/>
          <a:p>
            <a:fld id="{80FA65EA-C9F5-4E5F-B83D-EA59F13C8C7A}" type="slidenum">
              <a:rPr lang="en-IN" smtClean="0"/>
              <a:t>‹#›</a:t>
            </a:fld>
            <a:endParaRPr lang="en-IN"/>
          </a:p>
        </p:txBody>
      </p:sp>
    </p:spTree>
    <p:extLst>
      <p:ext uri="{BB962C8B-B14F-4D97-AF65-F5344CB8AC3E}">
        <p14:creationId xmlns:p14="http://schemas.microsoft.com/office/powerpoint/2010/main" val="28530759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B6F831-39D6-21FC-7DED-82662B95532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0701253-F740-CB73-A011-31E60015D2D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8CB4378-5E3B-AD46-981E-4B22F66754CF}"/>
              </a:ext>
            </a:extLst>
          </p:cNvPr>
          <p:cNvSpPr>
            <a:spLocks noGrp="1"/>
          </p:cNvSpPr>
          <p:nvPr>
            <p:ph type="dt" sz="half" idx="10"/>
          </p:nvPr>
        </p:nvSpPr>
        <p:spPr/>
        <p:txBody>
          <a:bodyPr/>
          <a:lstStyle/>
          <a:p>
            <a:fld id="{8B357DCA-D1AE-4D27-9198-3AA28DA317E9}" type="datetimeFigureOut">
              <a:rPr lang="en-IN" smtClean="0"/>
              <a:t>17-10-2023</a:t>
            </a:fld>
            <a:endParaRPr lang="en-IN"/>
          </a:p>
        </p:txBody>
      </p:sp>
      <p:sp>
        <p:nvSpPr>
          <p:cNvPr id="5" name="Footer Placeholder 4">
            <a:extLst>
              <a:ext uri="{FF2B5EF4-FFF2-40B4-BE49-F238E27FC236}">
                <a16:creationId xmlns:a16="http://schemas.microsoft.com/office/drawing/2014/main" id="{7775F460-81DD-710F-04DF-DD70EA86535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83F9C4E-3F14-C18E-46A8-2421472422FF}"/>
              </a:ext>
            </a:extLst>
          </p:cNvPr>
          <p:cNvSpPr>
            <a:spLocks noGrp="1"/>
          </p:cNvSpPr>
          <p:nvPr>
            <p:ph type="sldNum" sz="quarter" idx="12"/>
          </p:nvPr>
        </p:nvSpPr>
        <p:spPr/>
        <p:txBody>
          <a:bodyPr/>
          <a:lstStyle/>
          <a:p>
            <a:fld id="{80FA65EA-C9F5-4E5F-B83D-EA59F13C8C7A}" type="slidenum">
              <a:rPr lang="en-IN" smtClean="0"/>
              <a:t>‹#›</a:t>
            </a:fld>
            <a:endParaRPr lang="en-IN"/>
          </a:p>
        </p:txBody>
      </p:sp>
    </p:spTree>
    <p:extLst>
      <p:ext uri="{BB962C8B-B14F-4D97-AF65-F5344CB8AC3E}">
        <p14:creationId xmlns:p14="http://schemas.microsoft.com/office/powerpoint/2010/main" val="31266480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D1B1C4-4941-EC20-8EF0-1A2EC6994DA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BCFE5D6-38FB-81EC-AF34-4FBF7CA4EF4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E745194-6589-4C73-13F3-17351B1DDEE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7B89DDF-B5FC-D488-5364-935583349BCE}"/>
              </a:ext>
            </a:extLst>
          </p:cNvPr>
          <p:cNvSpPr>
            <a:spLocks noGrp="1"/>
          </p:cNvSpPr>
          <p:nvPr>
            <p:ph type="dt" sz="half" idx="10"/>
          </p:nvPr>
        </p:nvSpPr>
        <p:spPr/>
        <p:txBody>
          <a:bodyPr/>
          <a:lstStyle/>
          <a:p>
            <a:fld id="{8B357DCA-D1AE-4D27-9198-3AA28DA317E9}" type="datetimeFigureOut">
              <a:rPr lang="en-IN" smtClean="0"/>
              <a:t>17-10-2023</a:t>
            </a:fld>
            <a:endParaRPr lang="en-IN"/>
          </a:p>
        </p:txBody>
      </p:sp>
      <p:sp>
        <p:nvSpPr>
          <p:cNvPr id="6" name="Footer Placeholder 5">
            <a:extLst>
              <a:ext uri="{FF2B5EF4-FFF2-40B4-BE49-F238E27FC236}">
                <a16:creationId xmlns:a16="http://schemas.microsoft.com/office/drawing/2014/main" id="{CCDD8B51-0295-B30D-E4D1-C03D909170E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A15D786-6DC8-2AB0-C66C-81D6F88E5973}"/>
              </a:ext>
            </a:extLst>
          </p:cNvPr>
          <p:cNvSpPr>
            <a:spLocks noGrp="1"/>
          </p:cNvSpPr>
          <p:nvPr>
            <p:ph type="sldNum" sz="quarter" idx="12"/>
          </p:nvPr>
        </p:nvSpPr>
        <p:spPr/>
        <p:txBody>
          <a:bodyPr/>
          <a:lstStyle/>
          <a:p>
            <a:fld id="{80FA65EA-C9F5-4E5F-B83D-EA59F13C8C7A}" type="slidenum">
              <a:rPr lang="en-IN" smtClean="0"/>
              <a:t>‹#›</a:t>
            </a:fld>
            <a:endParaRPr lang="en-IN"/>
          </a:p>
        </p:txBody>
      </p:sp>
    </p:spTree>
    <p:extLst>
      <p:ext uri="{BB962C8B-B14F-4D97-AF65-F5344CB8AC3E}">
        <p14:creationId xmlns:p14="http://schemas.microsoft.com/office/powerpoint/2010/main" val="919008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0D9DC2-BDD5-B07D-7969-101A25FDBF7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0690199-FEFD-DFA4-68F5-2EF442E5775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CF71D7B-C88E-0EAC-D44C-1D1F5D2C567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7440544-6BA0-E95C-5965-B97ABB082E2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6BCCF03-E63B-26EA-3895-BAFE9FAEA20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33F7EC3-6A21-D18A-C70F-24FD7D2CD6CF}"/>
              </a:ext>
            </a:extLst>
          </p:cNvPr>
          <p:cNvSpPr>
            <a:spLocks noGrp="1"/>
          </p:cNvSpPr>
          <p:nvPr>
            <p:ph type="dt" sz="half" idx="10"/>
          </p:nvPr>
        </p:nvSpPr>
        <p:spPr/>
        <p:txBody>
          <a:bodyPr/>
          <a:lstStyle/>
          <a:p>
            <a:fld id="{8B357DCA-D1AE-4D27-9198-3AA28DA317E9}" type="datetimeFigureOut">
              <a:rPr lang="en-IN" smtClean="0"/>
              <a:t>17-10-2023</a:t>
            </a:fld>
            <a:endParaRPr lang="en-IN"/>
          </a:p>
        </p:txBody>
      </p:sp>
      <p:sp>
        <p:nvSpPr>
          <p:cNvPr id="8" name="Footer Placeholder 7">
            <a:extLst>
              <a:ext uri="{FF2B5EF4-FFF2-40B4-BE49-F238E27FC236}">
                <a16:creationId xmlns:a16="http://schemas.microsoft.com/office/drawing/2014/main" id="{1470DD23-0A46-9349-0A79-32700CC21FF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52F9931-CA62-3B18-BCF2-0BEC7852EA14}"/>
              </a:ext>
            </a:extLst>
          </p:cNvPr>
          <p:cNvSpPr>
            <a:spLocks noGrp="1"/>
          </p:cNvSpPr>
          <p:nvPr>
            <p:ph type="sldNum" sz="quarter" idx="12"/>
          </p:nvPr>
        </p:nvSpPr>
        <p:spPr/>
        <p:txBody>
          <a:bodyPr/>
          <a:lstStyle/>
          <a:p>
            <a:fld id="{80FA65EA-C9F5-4E5F-B83D-EA59F13C8C7A}" type="slidenum">
              <a:rPr lang="en-IN" smtClean="0"/>
              <a:t>‹#›</a:t>
            </a:fld>
            <a:endParaRPr lang="en-IN"/>
          </a:p>
        </p:txBody>
      </p:sp>
    </p:spTree>
    <p:extLst>
      <p:ext uri="{BB962C8B-B14F-4D97-AF65-F5344CB8AC3E}">
        <p14:creationId xmlns:p14="http://schemas.microsoft.com/office/powerpoint/2010/main" val="38851990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AC889-5A84-D911-F8F3-C0A8EAAA7F4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1527E78-7439-88AF-23DE-477BC07CAD23}"/>
              </a:ext>
            </a:extLst>
          </p:cNvPr>
          <p:cNvSpPr>
            <a:spLocks noGrp="1"/>
          </p:cNvSpPr>
          <p:nvPr>
            <p:ph type="dt" sz="half" idx="10"/>
          </p:nvPr>
        </p:nvSpPr>
        <p:spPr/>
        <p:txBody>
          <a:bodyPr/>
          <a:lstStyle/>
          <a:p>
            <a:fld id="{8B357DCA-D1AE-4D27-9198-3AA28DA317E9}" type="datetimeFigureOut">
              <a:rPr lang="en-IN" smtClean="0"/>
              <a:t>17-10-2023</a:t>
            </a:fld>
            <a:endParaRPr lang="en-IN"/>
          </a:p>
        </p:txBody>
      </p:sp>
      <p:sp>
        <p:nvSpPr>
          <p:cNvPr id="4" name="Footer Placeholder 3">
            <a:extLst>
              <a:ext uri="{FF2B5EF4-FFF2-40B4-BE49-F238E27FC236}">
                <a16:creationId xmlns:a16="http://schemas.microsoft.com/office/drawing/2014/main" id="{92127FCA-7513-471F-DAB0-A8F37CA23D4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E3AC8F83-65FE-0E5C-762E-F256E4DA7DE6}"/>
              </a:ext>
            </a:extLst>
          </p:cNvPr>
          <p:cNvSpPr>
            <a:spLocks noGrp="1"/>
          </p:cNvSpPr>
          <p:nvPr>
            <p:ph type="sldNum" sz="quarter" idx="12"/>
          </p:nvPr>
        </p:nvSpPr>
        <p:spPr/>
        <p:txBody>
          <a:bodyPr/>
          <a:lstStyle/>
          <a:p>
            <a:fld id="{80FA65EA-C9F5-4E5F-B83D-EA59F13C8C7A}" type="slidenum">
              <a:rPr lang="en-IN" smtClean="0"/>
              <a:t>‹#›</a:t>
            </a:fld>
            <a:endParaRPr lang="en-IN"/>
          </a:p>
        </p:txBody>
      </p:sp>
    </p:spTree>
    <p:extLst>
      <p:ext uri="{BB962C8B-B14F-4D97-AF65-F5344CB8AC3E}">
        <p14:creationId xmlns:p14="http://schemas.microsoft.com/office/powerpoint/2010/main" val="3283858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217D932-5679-E9A0-15CB-44A8D13DE468}"/>
              </a:ext>
            </a:extLst>
          </p:cNvPr>
          <p:cNvSpPr>
            <a:spLocks noGrp="1"/>
          </p:cNvSpPr>
          <p:nvPr>
            <p:ph type="dt" sz="half" idx="10"/>
          </p:nvPr>
        </p:nvSpPr>
        <p:spPr/>
        <p:txBody>
          <a:bodyPr/>
          <a:lstStyle/>
          <a:p>
            <a:fld id="{8B357DCA-D1AE-4D27-9198-3AA28DA317E9}" type="datetimeFigureOut">
              <a:rPr lang="en-IN" smtClean="0"/>
              <a:t>17-10-2023</a:t>
            </a:fld>
            <a:endParaRPr lang="en-IN"/>
          </a:p>
        </p:txBody>
      </p:sp>
      <p:sp>
        <p:nvSpPr>
          <p:cNvPr id="3" name="Footer Placeholder 2">
            <a:extLst>
              <a:ext uri="{FF2B5EF4-FFF2-40B4-BE49-F238E27FC236}">
                <a16:creationId xmlns:a16="http://schemas.microsoft.com/office/drawing/2014/main" id="{1D7BC3B1-0E44-81C9-DFEA-485B4475570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67C76EA-2E62-47E7-C4D6-57E2596EDA28}"/>
              </a:ext>
            </a:extLst>
          </p:cNvPr>
          <p:cNvSpPr>
            <a:spLocks noGrp="1"/>
          </p:cNvSpPr>
          <p:nvPr>
            <p:ph type="sldNum" sz="quarter" idx="12"/>
          </p:nvPr>
        </p:nvSpPr>
        <p:spPr/>
        <p:txBody>
          <a:bodyPr/>
          <a:lstStyle/>
          <a:p>
            <a:fld id="{80FA65EA-C9F5-4E5F-B83D-EA59F13C8C7A}" type="slidenum">
              <a:rPr lang="en-IN" smtClean="0"/>
              <a:t>‹#›</a:t>
            </a:fld>
            <a:endParaRPr lang="en-IN"/>
          </a:p>
        </p:txBody>
      </p:sp>
    </p:spTree>
    <p:extLst>
      <p:ext uri="{BB962C8B-B14F-4D97-AF65-F5344CB8AC3E}">
        <p14:creationId xmlns:p14="http://schemas.microsoft.com/office/powerpoint/2010/main" val="15309273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A5ED3E-6890-28E7-2816-5D38364C7B3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5EA77E9-99FF-E5EB-C4BE-545B9A70358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0CF07FA-B209-4FFA-B829-3514A538E38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A728C32-BD9F-16F3-B127-645652F82654}"/>
              </a:ext>
            </a:extLst>
          </p:cNvPr>
          <p:cNvSpPr>
            <a:spLocks noGrp="1"/>
          </p:cNvSpPr>
          <p:nvPr>
            <p:ph type="dt" sz="half" idx="10"/>
          </p:nvPr>
        </p:nvSpPr>
        <p:spPr/>
        <p:txBody>
          <a:bodyPr/>
          <a:lstStyle/>
          <a:p>
            <a:fld id="{8B357DCA-D1AE-4D27-9198-3AA28DA317E9}" type="datetimeFigureOut">
              <a:rPr lang="en-IN" smtClean="0"/>
              <a:t>17-10-2023</a:t>
            </a:fld>
            <a:endParaRPr lang="en-IN"/>
          </a:p>
        </p:txBody>
      </p:sp>
      <p:sp>
        <p:nvSpPr>
          <p:cNvPr id="6" name="Footer Placeholder 5">
            <a:extLst>
              <a:ext uri="{FF2B5EF4-FFF2-40B4-BE49-F238E27FC236}">
                <a16:creationId xmlns:a16="http://schemas.microsoft.com/office/drawing/2014/main" id="{86F19606-F57B-CC6B-EE42-222D5C56939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EEC6051-4596-14E9-1051-AFBB5F37A539}"/>
              </a:ext>
            </a:extLst>
          </p:cNvPr>
          <p:cNvSpPr>
            <a:spLocks noGrp="1"/>
          </p:cNvSpPr>
          <p:nvPr>
            <p:ph type="sldNum" sz="quarter" idx="12"/>
          </p:nvPr>
        </p:nvSpPr>
        <p:spPr/>
        <p:txBody>
          <a:bodyPr/>
          <a:lstStyle/>
          <a:p>
            <a:fld id="{80FA65EA-C9F5-4E5F-B83D-EA59F13C8C7A}" type="slidenum">
              <a:rPr lang="en-IN" smtClean="0"/>
              <a:t>‹#›</a:t>
            </a:fld>
            <a:endParaRPr lang="en-IN"/>
          </a:p>
        </p:txBody>
      </p:sp>
    </p:spTree>
    <p:extLst>
      <p:ext uri="{BB962C8B-B14F-4D97-AF65-F5344CB8AC3E}">
        <p14:creationId xmlns:p14="http://schemas.microsoft.com/office/powerpoint/2010/main" val="40171317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15AECD-EA71-2A0B-9D8A-23D07BD6E98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BAB2AD5-EE31-A161-F2E9-FE22C472910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A3B0A54-9B4D-EA7D-BCE4-F38DB59B40C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EC8532-C161-1F82-2555-1FFA88535B48}"/>
              </a:ext>
            </a:extLst>
          </p:cNvPr>
          <p:cNvSpPr>
            <a:spLocks noGrp="1"/>
          </p:cNvSpPr>
          <p:nvPr>
            <p:ph type="dt" sz="half" idx="10"/>
          </p:nvPr>
        </p:nvSpPr>
        <p:spPr/>
        <p:txBody>
          <a:bodyPr/>
          <a:lstStyle/>
          <a:p>
            <a:fld id="{8B357DCA-D1AE-4D27-9198-3AA28DA317E9}" type="datetimeFigureOut">
              <a:rPr lang="en-IN" smtClean="0"/>
              <a:t>17-10-2023</a:t>
            </a:fld>
            <a:endParaRPr lang="en-IN"/>
          </a:p>
        </p:txBody>
      </p:sp>
      <p:sp>
        <p:nvSpPr>
          <p:cNvPr id="6" name="Footer Placeholder 5">
            <a:extLst>
              <a:ext uri="{FF2B5EF4-FFF2-40B4-BE49-F238E27FC236}">
                <a16:creationId xmlns:a16="http://schemas.microsoft.com/office/drawing/2014/main" id="{AA2CB7FA-CA1B-0224-1A06-FA29465B054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585647A-9591-A830-BF18-D545E54CE750}"/>
              </a:ext>
            </a:extLst>
          </p:cNvPr>
          <p:cNvSpPr>
            <a:spLocks noGrp="1"/>
          </p:cNvSpPr>
          <p:nvPr>
            <p:ph type="sldNum" sz="quarter" idx="12"/>
          </p:nvPr>
        </p:nvSpPr>
        <p:spPr/>
        <p:txBody>
          <a:bodyPr/>
          <a:lstStyle/>
          <a:p>
            <a:fld id="{80FA65EA-C9F5-4E5F-B83D-EA59F13C8C7A}" type="slidenum">
              <a:rPr lang="en-IN" smtClean="0"/>
              <a:t>‹#›</a:t>
            </a:fld>
            <a:endParaRPr lang="en-IN"/>
          </a:p>
        </p:txBody>
      </p:sp>
    </p:spTree>
    <p:extLst>
      <p:ext uri="{BB962C8B-B14F-4D97-AF65-F5344CB8AC3E}">
        <p14:creationId xmlns:p14="http://schemas.microsoft.com/office/powerpoint/2010/main" val="27099168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94FF1DA-CCAA-DB7C-4487-0914A3F01BB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35FAE88-DD24-A1BC-F9E3-413E6ACD214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2DA6B10-C32A-785F-1371-929D30B68CA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357DCA-D1AE-4D27-9198-3AA28DA317E9}" type="datetimeFigureOut">
              <a:rPr lang="en-IN" smtClean="0"/>
              <a:t>17-10-2023</a:t>
            </a:fld>
            <a:endParaRPr lang="en-IN"/>
          </a:p>
        </p:txBody>
      </p:sp>
      <p:sp>
        <p:nvSpPr>
          <p:cNvPr id="5" name="Footer Placeholder 4">
            <a:extLst>
              <a:ext uri="{FF2B5EF4-FFF2-40B4-BE49-F238E27FC236}">
                <a16:creationId xmlns:a16="http://schemas.microsoft.com/office/drawing/2014/main" id="{DAC95AC2-4FB6-247A-A17E-7C9FFE335E9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863745E-7284-86B6-055C-83A03E62F23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0FA65EA-C9F5-4E5F-B83D-EA59F13C8C7A}" type="slidenum">
              <a:rPr lang="en-IN" smtClean="0"/>
              <a:t>‹#›</a:t>
            </a:fld>
            <a:endParaRPr lang="en-IN"/>
          </a:p>
        </p:txBody>
      </p:sp>
    </p:spTree>
    <p:extLst>
      <p:ext uri="{BB962C8B-B14F-4D97-AF65-F5344CB8AC3E}">
        <p14:creationId xmlns:p14="http://schemas.microsoft.com/office/powerpoint/2010/main" val="42891621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geeksforgeeks.org/introduction-to-artificial-neutral-networks/" TargetMode="External"/><Relationship Id="rId2" Type="http://schemas.openxmlformats.org/officeDocument/2006/relationships/hyperlink" Target="https://www.geeksforgeeks.org/machine-learning/" TargetMode="External"/><Relationship Id="rId1" Type="http://schemas.openxmlformats.org/officeDocument/2006/relationships/slideLayout" Target="../slideLayouts/slideLayout2.xml"/><Relationship Id="rId4" Type="http://schemas.openxmlformats.org/officeDocument/2006/relationships/hyperlink" Target="https://www.geeksforgeeks.org/introduction-convolution-neural-network/" TargetMode="External"/></Relationships>
</file>

<file path=ppt/slides/_rels/slide5.xml.rels><?xml version="1.0" encoding="UTF-8" standalone="yes"?>
<Relationships xmlns="http://schemas.openxmlformats.org/package/2006/relationships"><Relationship Id="rId2" Type="http://schemas.openxmlformats.org/officeDocument/2006/relationships/hyperlink" Target="https://www.geeksforgeeks.org/top-5-pre-trained-models-in-natural-language-processing-nlp/"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geeksforgeeks.org/generative-adversarial-network-gan/" TargetMode="External"/><Relationship Id="rId2" Type="http://schemas.openxmlformats.org/officeDocument/2006/relationships/hyperlink" Target="https://www.geeksforgeeks.org/fine-tuning-bert-model-for-sentiment-analysis/"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www.geeksforgeeks.org/difference-between-machine-learning-and-deep-learning/" TargetMode="External"/><Relationship Id="rId2" Type="http://schemas.openxmlformats.org/officeDocument/2006/relationships/hyperlink" Target="https://www.geeksforgeeks.org/ml-introduction-to-transfer-learning/"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geeksforgeeks.org/explanation-of-bert-model-nlp/" TargetMode="External"/><Relationship Id="rId2" Type="http://schemas.openxmlformats.org/officeDocument/2006/relationships/hyperlink" Target="https://www.geeksforgeeks.org/vgg-16-cnn-model/"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D7A701-0C91-A4A2-FF81-995F8129695E}"/>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74C0FC67-507A-0297-E0B0-80A4EAEB0A72}"/>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7626683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E54FD3-C342-3ADE-2DC7-FFCDEBF4F87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D1A9E51-8864-3E95-5490-0D56BDE6FF46}"/>
              </a:ext>
            </a:extLst>
          </p:cNvPr>
          <p:cNvSpPr>
            <a:spLocks noGrp="1"/>
          </p:cNvSpPr>
          <p:nvPr>
            <p:ph idx="1"/>
          </p:nvPr>
        </p:nvSpPr>
        <p:spPr/>
        <p:txBody>
          <a:bodyPr>
            <a:normAutofit fontScale="47500" lnSpcReduction="20000"/>
          </a:bodyPr>
          <a:lstStyle/>
          <a:p>
            <a:pPr algn="l" fontAlgn="base"/>
            <a:r>
              <a:rPr lang="en-US" b="1" i="0" dirty="0">
                <a:solidFill>
                  <a:srgbClr val="273239"/>
                </a:solidFill>
                <a:effectLst/>
                <a:latin typeface="Nunito" pitchFamily="2" charset="0"/>
              </a:rPr>
              <a:t>Advantages:</a:t>
            </a:r>
          </a:p>
          <a:p>
            <a:pPr algn="l" fontAlgn="base"/>
            <a:r>
              <a:rPr lang="en-US" b="0" i="0" dirty="0">
                <a:solidFill>
                  <a:srgbClr val="273239"/>
                </a:solidFill>
                <a:effectLst/>
                <a:latin typeface="Nunito" pitchFamily="2" charset="0"/>
              </a:rPr>
              <a:t>Deep transfer learning has several advantages over traditional machine learning and training deep neural networks from scratch:</a:t>
            </a:r>
          </a:p>
          <a:p>
            <a:pPr algn="l" fontAlgn="base">
              <a:buFont typeface="Arial" panose="020B0604020202020204" pitchFamily="34" charset="0"/>
              <a:buChar char="•"/>
            </a:pPr>
            <a:r>
              <a:rPr lang="en-US" b="1" i="0" dirty="0">
                <a:solidFill>
                  <a:srgbClr val="273239"/>
                </a:solidFill>
                <a:effectLst/>
                <a:latin typeface="Nunito" pitchFamily="2" charset="0"/>
              </a:rPr>
              <a:t>Improved performance: </a:t>
            </a:r>
            <a:r>
              <a:rPr lang="en-US" b="0" i="0" dirty="0">
                <a:solidFill>
                  <a:srgbClr val="273239"/>
                </a:solidFill>
                <a:effectLst/>
                <a:latin typeface="Nunito" pitchFamily="2" charset="0"/>
              </a:rPr>
              <a:t>Deep transfer learning can improve the performance of a model on a new task by leveraging the knowledge learned from the pre-trained model. This is because deep neural networks have many parameters and are able to learn complex representations of data, so they can be fine-tuned to perform well on a new task.</a:t>
            </a:r>
          </a:p>
          <a:p>
            <a:pPr algn="l" fontAlgn="base">
              <a:buFont typeface="Arial" panose="020B0604020202020204" pitchFamily="34" charset="0"/>
              <a:buChar char="•"/>
            </a:pPr>
            <a:r>
              <a:rPr lang="en-US" b="1" i="0" dirty="0">
                <a:solidFill>
                  <a:srgbClr val="273239"/>
                </a:solidFill>
                <a:effectLst/>
                <a:latin typeface="Nunito" pitchFamily="2" charset="0"/>
              </a:rPr>
              <a:t>Reduced training time:</a:t>
            </a:r>
            <a:r>
              <a:rPr lang="en-US" b="0" i="0" dirty="0">
                <a:solidFill>
                  <a:srgbClr val="273239"/>
                </a:solidFill>
                <a:effectLst/>
                <a:latin typeface="Nunito" pitchFamily="2" charset="0"/>
              </a:rPr>
              <a:t> It can save time and computational resources by avoiding the need to train a model from scratch.</a:t>
            </a:r>
          </a:p>
          <a:p>
            <a:pPr algn="l" fontAlgn="base">
              <a:buFont typeface="Arial" panose="020B0604020202020204" pitchFamily="34" charset="0"/>
              <a:buChar char="•"/>
            </a:pPr>
            <a:r>
              <a:rPr lang="en-US" b="1" i="0" dirty="0">
                <a:solidFill>
                  <a:srgbClr val="273239"/>
                </a:solidFill>
                <a:effectLst/>
                <a:latin typeface="Nunito" pitchFamily="2" charset="0"/>
              </a:rPr>
              <a:t>Handling limited data:</a:t>
            </a:r>
            <a:r>
              <a:rPr lang="en-US" b="0" i="0" dirty="0">
                <a:solidFill>
                  <a:srgbClr val="273239"/>
                </a:solidFill>
                <a:effectLst/>
                <a:latin typeface="Nunito" pitchFamily="2" charset="0"/>
              </a:rPr>
              <a:t> It can be useful when there is limited labeled data available for a new task, as the pre-trained model can provide a good starting point for fine-tuning.</a:t>
            </a:r>
          </a:p>
          <a:p>
            <a:pPr algn="l" fontAlgn="base">
              <a:buFont typeface="Arial" panose="020B0604020202020204" pitchFamily="34" charset="0"/>
              <a:buChar char="•"/>
            </a:pPr>
            <a:r>
              <a:rPr lang="en-US" b="1" i="0" dirty="0">
                <a:solidFill>
                  <a:srgbClr val="273239"/>
                </a:solidFill>
                <a:effectLst/>
                <a:latin typeface="Nunito" pitchFamily="2" charset="0"/>
              </a:rPr>
              <a:t>Cross-domain knowledge transfer:</a:t>
            </a:r>
            <a:r>
              <a:rPr lang="en-US" b="0" i="0" dirty="0">
                <a:solidFill>
                  <a:srgbClr val="273239"/>
                </a:solidFill>
                <a:effectLst/>
                <a:latin typeface="Nunito" pitchFamily="2" charset="0"/>
              </a:rPr>
              <a:t> It can be used to transfer knowledge from one domain to another, by fine-tuning a pre-trained model on a new task in a different domain.</a:t>
            </a:r>
          </a:p>
          <a:p>
            <a:pPr algn="l" fontAlgn="base">
              <a:buFont typeface="Arial" panose="020B0604020202020204" pitchFamily="34" charset="0"/>
              <a:buChar char="•"/>
            </a:pPr>
            <a:r>
              <a:rPr lang="en-US" b="1" i="0" dirty="0">
                <a:solidFill>
                  <a:srgbClr val="273239"/>
                </a:solidFill>
                <a:effectLst/>
                <a:latin typeface="Nunito" pitchFamily="2" charset="0"/>
              </a:rPr>
              <a:t>Handling low-resource tasks:</a:t>
            </a:r>
            <a:r>
              <a:rPr lang="en-US" b="0" i="0" dirty="0">
                <a:solidFill>
                  <a:srgbClr val="273239"/>
                </a:solidFill>
                <a:effectLst/>
                <a:latin typeface="Nunito" pitchFamily="2" charset="0"/>
              </a:rPr>
              <a:t> It can be used to improve the performance of a model on a low-resource language or task by fine-tuning a pre-trained model on a larger dataset in a related task or language.</a:t>
            </a:r>
          </a:p>
          <a:p>
            <a:pPr algn="l" fontAlgn="base">
              <a:buFont typeface="Arial" panose="020B0604020202020204" pitchFamily="34" charset="0"/>
              <a:buChar char="•"/>
            </a:pPr>
            <a:r>
              <a:rPr lang="en-US" b="1" i="0" dirty="0">
                <a:solidFill>
                  <a:srgbClr val="273239"/>
                </a:solidFill>
                <a:effectLst/>
                <a:latin typeface="Nunito" pitchFamily="2" charset="0"/>
              </a:rPr>
              <a:t>Avoiding overfitting:</a:t>
            </a:r>
            <a:r>
              <a:rPr lang="en-US" b="0" i="0" dirty="0">
                <a:solidFill>
                  <a:srgbClr val="273239"/>
                </a:solidFill>
                <a:effectLst/>
                <a:latin typeface="Nunito" pitchFamily="2" charset="0"/>
              </a:rPr>
              <a:t> Using pre-trained models can help avoid overfitting, as the model has already learned general features from a large dataset and can adapt to a new task with less data.</a:t>
            </a:r>
          </a:p>
          <a:p>
            <a:pPr algn="l" fontAlgn="base"/>
            <a:r>
              <a:rPr lang="en-US" b="1" i="0" dirty="0">
                <a:solidFill>
                  <a:srgbClr val="273239"/>
                </a:solidFill>
                <a:effectLst/>
                <a:latin typeface="Nunito" pitchFamily="2" charset="0"/>
              </a:rPr>
              <a:t>Limitations:</a:t>
            </a:r>
          </a:p>
          <a:p>
            <a:pPr algn="l" fontAlgn="base"/>
            <a:r>
              <a:rPr lang="en-US" b="0" i="0" dirty="0">
                <a:solidFill>
                  <a:srgbClr val="273239"/>
                </a:solidFill>
                <a:effectLst/>
                <a:latin typeface="Nunito" pitchFamily="2" charset="0"/>
              </a:rPr>
              <a:t>However, there are some limitations to deep transfer learning. If the source and target tasks are not similar enough, the model may not be able to transfer the knowledge learned from the source task to the target task. Additionally, if the model is not fine-tuned properly, it may not perform as well as a model trained from scratch.</a:t>
            </a:r>
            <a:br>
              <a:rPr lang="en-US" b="0" i="0" dirty="0">
                <a:solidFill>
                  <a:srgbClr val="273239"/>
                </a:solidFill>
                <a:effectLst/>
                <a:latin typeface="Nunito" pitchFamily="2" charset="0"/>
              </a:rPr>
            </a:br>
            <a:r>
              <a:rPr lang="en-US" b="0" i="0" dirty="0">
                <a:solidFill>
                  <a:srgbClr val="273239"/>
                </a:solidFill>
                <a:effectLst/>
                <a:latin typeface="Nunito" pitchFamily="2" charset="0"/>
              </a:rPr>
              <a:t>Deep transfer learning, also known as fine-tuning, can be limited by the availability of large amounts of labeled data for the target task, as well as the similarity between the source and target task. Additionally, the pre-trained model may not be well-suited for the specific task or domain, leading to poor performance. Overfitting can also occur when fine-tuning a small dataset. Another limitation is the computational cost and memory requirements of fine-tuning a large pre-trained model.</a:t>
            </a:r>
          </a:p>
          <a:p>
            <a:endParaRPr lang="en-IN" dirty="0"/>
          </a:p>
        </p:txBody>
      </p:sp>
      <p:sp>
        <p:nvSpPr>
          <p:cNvPr id="4" name="Date Placeholder 3">
            <a:extLst>
              <a:ext uri="{FF2B5EF4-FFF2-40B4-BE49-F238E27FC236}">
                <a16:creationId xmlns:a16="http://schemas.microsoft.com/office/drawing/2014/main" id="{16F4F02E-DAAA-5C39-FD26-BA4C078ABFEE}"/>
              </a:ext>
            </a:extLst>
          </p:cNvPr>
          <p:cNvSpPr>
            <a:spLocks noGrp="1"/>
          </p:cNvSpPr>
          <p:nvPr>
            <p:ph type="dt" sz="half" idx="10"/>
          </p:nvPr>
        </p:nvSpPr>
        <p:spPr/>
        <p:txBody>
          <a:bodyPr/>
          <a:lstStyle/>
          <a:p>
            <a:fld id="{5CF32EE2-896B-4D0E-868E-08CFC158D4ED}" type="datetime1">
              <a:rPr lang="en-IN" smtClean="0"/>
              <a:t>17-10-2023</a:t>
            </a:fld>
            <a:endParaRPr lang="en-IN"/>
          </a:p>
        </p:txBody>
      </p:sp>
      <p:sp>
        <p:nvSpPr>
          <p:cNvPr id="5" name="Footer Placeholder 4">
            <a:extLst>
              <a:ext uri="{FF2B5EF4-FFF2-40B4-BE49-F238E27FC236}">
                <a16:creationId xmlns:a16="http://schemas.microsoft.com/office/drawing/2014/main" id="{086AC934-2A2D-EC25-AEF9-D5BD3E71DA56}"/>
              </a:ext>
            </a:extLst>
          </p:cNvPr>
          <p:cNvSpPr>
            <a:spLocks noGrp="1"/>
          </p:cNvSpPr>
          <p:nvPr>
            <p:ph type="ftr" sz="quarter" idx="11"/>
          </p:nvPr>
        </p:nvSpPr>
        <p:spPr/>
        <p:txBody>
          <a:bodyPr/>
          <a:lstStyle/>
          <a:p>
            <a:r>
              <a:rPr lang="en-IN"/>
              <a:t>AI and ML in Agriculture</a:t>
            </a:r>
          </a:p>
        </p:txBody>
      </p:sp>
      <p:sp>
        <p:nvSpPr>
          <p:cNvPr id="6" name="Slide Number Placeholder 5">
            <a:extLst>
              <a:ext uri="{FF2B5EF4-FFF2-40B4-BE49-F238E27FC236}">
                <a16:creationId xmlns:a16="http://schemas.microsoft.com/office/drawing/2014/main" id="{44E68C48-FFFD-E331-31C7-370970E1C909}"/>
              </a:ext>
            </a:extLst>
          </p:cNvPr>
          <p:cNvSpPr>
            <a:spLocks noGrp="1"/>
          </p:cNvSpPr>
          <p:nvPr>
            <p:ph type="sldNum" sz="quarter" idx="12"/>
          </p:nvPr>
        </p:nvSpPr>
        <p:spPr/>
        <p:txBody>
          <a:bodyPr/>
          <a:lstStyle/>
          <a:p>
            <a:fld id="{6AFBD35B-9CFB-494B-A59B-9430A8640847}" type="slidenum">
              <a:rPr lang="en-IN" smtClean="0"/>
              <a:t>10</a:t>
            </a:fld>
            <a:endParaRPr lang="en-IN"/>
          </a:p>
        </p:txBody>
      </p:sp>
    </p:spTree>
    <p:extLst>
      <p:ext uri="{BB962C8B-B14F-4D97-AF65-F5344CB8AC3E}">
        <p14:creationId xmlns:p14="http://schemas.microsoft.com/office/powerpoint/2010/main" val="33693337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A97846-BC9C-0A07-BC50-6829E7F3FC67}"/>
              </a:ext>
            </a:extLst>
          </p:cNvPr>
          <p:cNvSpPr>
            <a:spLocks noGrp="1"/>
          </p:cNvSpPr>
          <p:nvPr>
            <p:ph type="title"/>
          </p:nvPr>
        </p:nvSpPr>
        <p:spPr/>
        <p:txBody>
          <a:bodyPr>
            <a:normAutofit/>
          </a:bodyPr>
          <a:lstStyle/>
          <a:p>
            <a:r>
              <a:rPr lang="en-US" b="1" i="0" dirty="0">
                <a:solidFill>
                  <a:srgbClr val="273239"/>
                </a:solidFill>
                <a:effectLst/>
                <a:latin typeface="Nunito" pitchFamily="2" charset="0"/>
              </a:rPr>
              <a:t>Future Scope of deep transfer learning:</a:t>
            </a:r>
            <a:br>
              <a:rPr lang="en-US" b="1" i="0" dirty="0">
                <a:solidFill>
                  <a:srgbClr val="273239"/>
                </a:solidFill>
                <a:effectLst/>
                <a:latin typeface="Nunito" pitchFamily="2" charset="0"/>
              </a:rPr>
            </a:br>
            <a:endParaRPr lang="en-IN" dirty="0"/>
          </a:p>
        </p:txBody>
      </p:sp>
      <p:sp>
        <p:nvSpPr>
          <p:cNvPr id="3" name="Content Placeholder 2">
            <a:extLst>
              <a:ext uri="{FF2B5EF4-FFF2-40B4-BE49-F238E27FC236}">
                <a16:creationId xmlns:a16="http://schemas.microsoft.com/office/drawing/2014/main" id="{C657676F-D6C8-FE08-0645-79ED96955E99}"/>
              </a:ext>
            </a:extLst>
          </p:cNvPr>
          <p:cNvSpPr>
            <a:spLocks noGrp="1"/>
          </p:cNvSpPr>
          <p:nvPr>
            <p:ph idx="1"/>
          </p:nvPr>
        </p:nvSpPr>
        <p:spPr/>
        <p:txBody>
          <a:bodyPr>
            <a:normAutofit fontScale="70000" lnSpcReduction="20000"/>
          </a:bodyPr>
          <a:lstStyle/>
          <a:p>
            <a:pPr algn="l" fontAlgn="base"/>
            <a:r>
              <a:rPr lang="en-US" b="0" i="0" dirty="0">
                <a:solidFill>
                  <a:srgbClr val="273239"/>
                </a:solidFill>
                <a:effectLst/>
                <a:latin typeface="Nunito" pitchFamily="2" charset="0"/>
              </a:rPr>
              <a:t>Deep transfer learning is an area of active research, and there are many potential future applications and developments. Some potential areas of future research include:</a:t>
            </a:r>
          </a:p>
          <a:p>
            <a:pPr algn="l" fontAlgn="base">
              <a:buFont typeface="Arial" panose="020B0604020202020204" pitchFamily="34" charset="0"/>
              <a:buChar char="•"/>
            </a:pPr>
            <a:r>
              <a:rPr lang="en-US" b="0" i="0" dirty="0">
                <a:solidFill>
                  <a:srgbClr val="273239"/>
                </a:solidFill>
                <a:effectLst/>
                <a:latin typeface="Nunito" pitchFamily="2" charset="0"/>
              </a:rPr>
              <a:t>Applying transfer learning to new and emerging domains, such as natural language generation, speech synthesis, and computer vision for self-driving cars.</a:t>
            </a:r>
          </a:p>
          <a:p>
            <a:pPr algn="l" fontAlgn="base">
              <a:buFont typeface="Arial" panose="020B0604020202020204" pitchFamily="34" charset="0"/>
              <a:buChar char="•"/>
            </a:pPr>
            <a:r>
              <a:rPr lang="en-US" b="0" i="0" dirty="0">
                <a:solidFill>
                  <a:srgbClr val="273239"/>
                </a:solidFill>
                <a:effectLst/>
                <a:latin typeface="Nunito" pitchFamily="2" charset="0"/>
              </a:rPr>
              <a:t>Developing new techniques for fine-tuning and adapting pre-trained models to new tasks and data distributions.</a:t>
            </a:r>
          </a:p>
          <a:p>
            <a:pPr algn="l" fontAlgn="base">
              <a:buFont typeface="Arial" panose="020B0604020202020204" pitchFamily="34" charset="0"/>
              <a:buChar char="•"/>
            </a:pPr>
            <a:r>
              <a:rPr lang="en-US" b="0" i="0" dirty="0">
                <a:solidFill>
                  <a:srgbClr val="273239"/>
                </a:solidFill>
                <a:effectLst/>
                <a:latin typeface="Nunito" pitchFamily="2" charset="0"/>
              </a:rPr>
              <a:t>Improving the efficiency of transfer learning by developing methods for selectively transferring only the most relevant knowledge from a pre-trained model.</a:t>
            </a:r>
          </a:p>
          <a:p>
            <a:pPr algn="l" fontAlgn="base">
              <a:buFont typeface="Arial" panose="020B0604020202020204" pitchFamily="34" charset="0"/>
              <a:buChar char="•"/>
            </a:pPr>
            <a:r>
              <a:rPr lang="en-US" b="0" i="0" dirty="0">
                <a:solidFill>
                  <a:srgbClr val="273239"/>
                </a:solidFill>
                <a:effectLst/>
                <a:latin typeface="Nunito" pitchFamily="2" charset="0"/>
              </a:rPr>
              <a:t>Investigating ways to use transfer learning to improve the robustness and generalization of deep learning models, for example by transferring knowledge from synthetic data or simulated environments to real-world settings.</a:t>
            </a:r>
          </a:p>
          <a:p>
            <a:pPr algn="l" fontAlgn="base">
              <a:buFont typeface="Arial" panose="020B0604020202020204" pitchFamily="34" charset="0"/>
              <a:buChar char="•"/>
            </a:pPr>
            <a:r>
              <a:rPr lang="en-US" b="0" i="0" dirty="0">
                <a:solidFill>
                  <a:srgbClr val="273239"/>
                </a:solidFill>
                <a:effectLst/>
                <a:latin typeface="Nunito" pitchFamily="2" charset="0"/>
              </a:rPr>
              <a:t>Overall, deep transfer learning has the potential to greatly improve the efficiency and performance of deep learning models, and is likely to play a significant role in many areas of AI research in the future.</a:t>
            </a:r>
          </a:p>
          <a:p>
            <a:endParaRPr lang="en-IN" dirty="0"/>
          </a:p>
        </p:txBody>
      </p:sp>
      <p:sp>
        <p:nvSpPr>
          <p:cNvPr id="4" name="Date Placeholder 3">
            <a:extLst>
              <a:ext uri="{FF2B5EF4-FFF2-40B4-BE49-F238E27FC236}">
                <a16:creationId xmlns:a16="http://schemas.microsoft.com/office/drawing/2014/main" id="{6F5964A5-98B5-6FA4-23E5-8B4FEDA7C7C1}"/>
              </a:ext>
            </a:extLst>
          </p:cNvPr>
          <p:cNvSpPr>
            <a:spLocks noGrp="1"/>
          </p:cNvSpPr>
          <p:nvPr>
            <p:ph type="dt" sz="half" idx="10"/>
          </p:nvPr>
        </p:nvSpPr>
        <p:spPr/>
        <p:txBody>
          <a:bodyPr/>
          <a:lstStyle/>
          <a:p>
            <a:fld id="{01B938E2-DD56-45CA-87F6-BA3E781175A2}" type="datetime1">
              <a:rPr lang="en-IN" smtClean="0"/>
              <a:t>17-10-2023</a:t>
            </a:fld>
            <a:endParaRPr lang="en-IN"/>
          </a:p>
        </p:txBody>
      </p:sp>
      <p:sp>
        <p:nvSpPr>
          <p:cNvPr id="5" name="Footer Placeholder 4">
            <a:extLst>
              <a:ext uri="{FF2B5EF4-FFF2-40B4-BE49-F238E27FC236}">
                <a16:creationId xmlns:a16="http://schemas.microsoft.com/office/drawing/2014/main" id="{C81555FD-E274-BD8C-DFB3-60E3E70CD244}"/>
              </a:ext>
            </a:extLst>
          </p:cNvPr>
          <p:cNvSpPr>
            <a:spLocks noGrp="1"/>
          </p:cNvSpPr>
          <p:nvPr>
            <p:ph type="ftr" sz="quarter" idx="11"/>
          </p:nvPr>
        </p:nvSpPr>
        <p:spPr/>
        <p:txBody>
          <a:bodyPr/>
          <a:lstStyle/>
          <a:p>
            <a:r>
              <a:rPr lang="en-IN"/>
              <a:t>AI and ML in Agriculture</a:t>
            </a:r>
          </a:p>
        </p:txBody>
      </p:sp>
      <p:sp>
        <p:nvSpPr>
          <p:cNvPr id="6" name="Slide Number Placeholder 5">
            <a:extLst>
              <a:ext uri="{FF2B5EF4-FFF2-40B4-BE49-F238E27FC236}">
                <a16:creationId xmlns:a16="http://schemas.microsoft.com/office/drawing/2014/main" id="{C39A3283-E093-94C7-528F-0B4A3D59B187}"/>
              </a:ext>
            </a:extLst>
          </p:cNvPr>
          <p:cNvSpPr>
            <a:spLocks noGrp="1"/>
          </p:cNvSpPr>
          <p:nvPr>
            <p:ph type="sldNum" sz="quarter" idx="12"/>
          </p:nvPr>
        </p:nvSpPr>
        <p:spPr/>
        <p:txBody>
          <a:bodyPr/>
          <a:lstStyle/>
          <a:p>
            <a:fld id="{6AFBD35B-9CFB-494B-A59B-9430A8640847}" type="slidenum">
              <a:rPr lang="en-IN" smtClean="0"/>
              <a:t>11</a:t>
            </a:fld>
            <a:endParaRPr lang="en-IN"/>
          </a:p>
        </p:txBody>
      </p:sp>
    </p:spTree>
    <p:extLst>
      <p:ext uri="{BB962C8B-B14F-4D97-AF65-F5344CB8AC3E}">
        <p14:creationId xmlns:p14="http://schemas.microsoft.com/office/powerpoint/2010/main" val="35017731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62216-781C-57E0-88EA-4BF6F4AF128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41E94D2-113E-FA44-3E80-21423540FA53}"/>
              </a:ext>
            </a:extLst>
          </p:cNvPr>
          <p:cNvSpPr>
            <a:spLocks noGrp="1"/>
          </p:cNvSpPr>
          <p:nvPr>
            <p:ph idx="1"/>
          </p:nvPr>
        </p:nvSpPr>
        <p:spPr/>
        <p:txBody>
          <a:bodyPr/>
          <a:lstStyle/>
          <a:p>
            <a:pPr marL="0" indent="0" algn="ctr">
              <a:buNone/>
            </a:pPr>
            <a:endParaRPr lang="en-IN" dirty="0"/>
          </a:p>
          <a:p>
            <a:pPr marL="0" indent="0" algn="ctr">
              <a:buNone/>
            </a:pPr>
            <a:endParaRPr lang="en-IN" dirty="0"/>
          </a:p>
          <a:p>
            <a:pPr marL="0" indent="0" algn="ctr">
              <a:buNone/>
            </a:pPr>
            <a:endParaRPr lang="en-IN" dirty="0"/>
          </a:p>
          <a:p>
            <a:pPr marL="0" indent="0" algn="ctr">
              <a:buNone/>
            </a:pPr>
            <a:r>
              <a:rPr lang="en-IN" sz="4800" dirty="0"/>
              <a:t>Recurrent Neural Network</a:t>
            </a:r>
          </a:p>
        </p:txBody>
      </p:sp>
    </p:spTree>
    <p:extLst>
      <p:ext uri="{BB962C8B-B14F-4D97-AF65-F5344CB8AC3E}">
        <p14:creationId xmlns:p14="http://schemas.microsoft.com/office/powerpoint/2010/main" val="26999686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C49B16-15E6-EA5E-2ACE-93587BDC4F2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546B2B9-541D-B596-DA9A-0CCBAC9EBFD9}"/>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12921F1E-D0C6-55C4-E5FF-B0EF9ECF7492}"/>
              </a:ext>
            </a:extLst>
          </p:cNvPr>
          <p:cNvPicPr>
            <a:picLocks noChangeAspect="1"/>
          </p:cNvPicPr>
          <p:nvPr/>
        </p:nvPicPr>
        <p:blipFill>
          <a:blip r:embed="rId2"/>
          <a:stretch>
            <a:fillRect/>
          </a:stretch>
        </p:blipFill>
        <p:spPr>
          <a:xfrm>
            <a:off x="1885585" y="1135181"/>
            <a:ext cx="8420830" cy="4587638"/>
          </a:xfrm>
          <a:prstGeom prst="rect">
            <a:avLst/>
          </a:prstGeom>
        </p:spPr>
      </p:pic>
    </p:spTree>
    <p:extLst>
      <p:ext uri="{BB962C8B-B14F-4D97-AF65-F5344CB8AC3E}">
        <p14:creationId xmlns:p14="http://schemas.microsoft.com/office/powerpoint/2010/main" val="18284980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F318E0-F4E0-60B4-1C74-5F84CB61CB0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F0AB1C4-B40B-3809-D1B3-270A5DB70681}"/>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35451403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3AA008-020C-A747-EB32-EF982BD2336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0BF6143-1574-9BBB-0259-A619F7763D82}"/>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701A80C6-252F-D0E6-911A-0F9C914E4077}"/>
              </a:ext>
            </a:extLst>
          </p:cNvPr>
          <p:cNvPicPr>
            <a:picLocks noChangeAspect="1"/>
          </p:cNvPicPr>
          <p:nvPr/>
        </p:nvPicPr>
        <p:blipFill>
          <a:blip r:embed="rId2"/>
          <a:stretch>
            <a:fillRect/>
          </a:stretch>
        </p:blipFill>
        <p:spPr>
          <a:xfrm>
            <a:off x="1546466" y="1306646"/>
            <a:ext cx="9099068" cy="4244708"/>
          </a:xfrm>
          <a:prstGeom prst="rect">
            <a:avLst/>
          </a:prstGeom>
        </p:spPr>
      </p:pic>
    </p:spTree>
    <p:extLst>
      <p:ext uri="{BB962C8B-B14F-4D97-AF65-F5344CB8AC3E}">
        <p14:creationId xmlns:p14="http://schemas.microsoft.com/office/powerpoint/2010/main" val="41407071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B1314B-7066-CE09-2AD9-B2B90A7DC2D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2736333-8580-AD0C-F5C3-13154D8E6282}"/>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8382ACF5-F788-029B-71C4-82EF4E3EB233}"/>
              </a:ext>
            </a:extLst>
          </p:cNvPr>
          <p:cNvPicPr>
            <a:picLocks noChangeAspect="1"/>
          </p:cNvPicPr>
          <p:nvPr/>
        </p:nvPicPr>
        <p:blipFill>
          <a:blip r:embed="rId2"/>
          <a:stretch>
            <a:fillRect/>
          </a:stretch>
        </p:blipFill>
        <p:spPr>
          <a:xfrm>
            <a:off x="1706499" y="1470490"/>
            <a:ext cx="8779001" cy="3917019"/>
          </a:xfrm>
          <a:prstGeom prst="rect">
            <a:avLst/>
          </a:prstGeom>
        </p:spPr>
      </p:pic>
    </p:spTree>
    <p:extLst>
      <p:ext uri="{BB962C8B-B14F-4D97-AF65-F5344CB8AC3E}">
        <p14:creationId xmlns:p14="http://schemas.microsoft.com/office/powerpoint/2010/main" val="17904353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B80DBD-5F3F-0596-F77F-E3D327A0F22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F0C43F38-4F7F-104F-05A4-335261B6F6EF}"/>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A2EFDFE9-F20D-89B3-3B40-49C967FDBAC9}"/>
              </a:ext>
            </a:extLst>
          </p:cNvPr>
          <p:cNvPicPr>
            <a:picLocks noChangeAspect="1"/>
          </p:cNvPicPr>
          <p:nvPr/>
        </p:nvPicPr>
        <p:blipFill>
          <a:blip r:embed="rId2"/>
          <a:stretch>
            <a:fillRect/>
          </a:stretch>
        </p:blipFill>
        <p:spPr>
          <a:xfrm>
            <a:off x="1508362" y="1219008"/>
            <a:ext cx="9175275" cy="4419983"/>
          </a:xfrm>
          <a:prstGeom prst="rect">
            <a:avLst/>
          </a:prstGeom>
        </p:spPr>
      </p:pic>
    </p:spTree>
    <p:extLst>
      <p:ext uri="{BB962C8B-B14F-4D97-AF65-F5344CB8AC3E}">
        <p14:creationId xmlns:p14="http://schemas.microsoft.com/office/powerpoint/2010/main" val="10407610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D516AA-A9AC-A177-1A8C-2F1C312F635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AB51F7B-0351-BCB1-9C1C-1BB1C213CF6A}"/>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FB769083-3043-5095-FA75-D2AE906D5F51}"/>
              </a:ext>
            </a:extLst>
          </p:cNvPr>
          <p:cNvPicPr>
            <a:picLocks noChangeAspect="1"/>
          </p:cNvPicPr>
          <p:nvPr/>
        </p:nvPicPr>
        <p:blipFill>
          <a:blip r:embed="rId2"/>
          <a:stretch>
            <a:fillRect/>
          </a:stretch>
        </p:blipFill>
        <p:spPr>
          <a:xfrm>
            <a:off x="1565517" y="1173284"/>
            <a:ext cx="9060965" cy="4511431"/>
          </a:xfrm>
          <a:prstGeom prst="rect">
            <a:avLst/>
          </a:prstGeom>
        </p:spPr>
      </p:pic>
    </p:spTree>
    <p:extLst>
      <p:ext uri="{BB962C8B-B14F-4D97-AF65-F5344CB8AC3E}">
        <p14:creationId xmlns:p14="http://schemas.microsoft.com/office/powerpoint/2010/main" val="11020007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F793FE-752B-8D5E-01A9-F0302A346E5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2EA5646-0DD3-B454-7B19-FF0C2EDCBB5F}"/>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B1F0E889-382D-EA6A-A8E6-37B334BD011D}"/>
              </a:ext>
            </a:extLst>
          </p:cNvPr>
          <p:cNvPicPr>
            <a:picLocks noChangeAspect="1"/>
          </p:cNvPicPr>
          <p:nvPr/>
        </p:nvPicPr>
        <p:blipFill>
          <a:blip r:embed="rId2"/>
          <a:stretch>
            <a:fillRect/>
          </a:stretch>
        </p:blipFill>
        <p:spPr>
          <a:xfrm>
            <a:off x="1839861" y="1622903"/>
            <a:ext cx="8512278" cy="3612193"/>
          </a:xfrm>
          <a:prstGeom prst="rect">
            <a:avLst/>
          </a:prstGeom>
        </p:spPr>
      </p:pic>
    </p:spTree>
    <p:extLst>
      <p:ext uri="{BB962C8B-B14F-4D97-AF65-F5344CB8AC3E}">
        <p14:creationId xmlns:p14="http://schemas.microsoft.com/office/powerpoint/2010/main" val="19654345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1A24AC-2834-120D-EA31-2927D46FD607}"/>
              </a:ext>
            </a:extLst>
          </p:cNvPr>
          <p:cNvSpPr>
            <a:spLocks noGrp="1"/>
          </p:cNvSpPr>
          <p:nvPr>
            <p:ph type="title"/>
          </p:nvPr>
        </p:nvSpPr>
        <p:spPr/>
        <p:txBody>
          <a:bodyPr/>
          <a:lstStyle/>
          <a:p>
            <a:r>
              <a:rPr lang="en-US" dirty="0"/>
              <a:t>Transfer Learning</a:t>
            </a:r>
            <a:endParaRPr lang="en-IN" dirty="0"/>
          </a:p>
        </p:txBody>
      </p:sp>
      <p:sp>
        <p:nvSpPr>
          <p:cNvPr id="3" name="Content Placeholder 2">
            <a:extLst>
              <a:ext uri="{FF2B5EF4-FFF2-40B4-BE49-F238E27FC236}">
                <a16:creationId xmlns:a16="http://schemas.microsoft.com/office/drawing/2014/main" id="{A0877DFA-2085-46E6-FD37-ECC8587091AD}"/>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8F4B16B8-6F10-E7C5-2D80-23ED48420F41}"/>
              </a:ext>
            </a:extLst>
          </p:cNvPr>
          <p:cNvPicPr>
            <a:picLocks noChangeAspect="1"/>
          </p:cNvPicPr>
          <p:nvPr/>
        </p:nvPicPr>
        <p:blipFill>
          <a:blip r:embed="rId2"/>
          <a:stretch>
            <a:fillRect/>
          </a:stretch>
        </p:blipFill>
        <p:spPr>
          <a:xfrm>
            <a:off x="980559" y="1936095"/>
            <a:ext cx="9121930" cy="2065199"/>
          </a:xfrm>
          <a:prstGeom prst="rect">
            <a:avLst/>
          </a:prstGeom>
        </p:spPr>
      </p:pic>
      <p:sp>
        <p:nvSpPr>
          <p:cNvPr id="4" name="Date Placeholder 3">
            <a:extLst>
              <a:ext uri="{FF2B5EF4-FFF2-40B4-BE49-F238E27FC236}">
                <a16:creationId xmlns:a16="http://schemas.microsoft.com/office/drawing/2014/main" id="{3CE86DC1-8C79-A911-7456-E0507DD0361E}"/>
              </a:ext>
            </a:extLst>
          </p:cNvPr>
          <p:cNvSpPr>
            <a:spLocks noGrp="1"/>
          </p:cNvSpPr>
          <p:nvPr>
            <p:ph type="dt" sz="half" idx="10"/>
          </p:nvPr>
        </p:nvSpPr>
        <p:spPr/>
        <p:txBody>
          <a:bodyPr/>
          <a:lstStyle/>
          <a:p>
            <a:fld id="{AB998EC1-89CB-4FE1-8FAB-5CAEC33546A5}" type="datetime1">
              <a:rPr lang="en-IN" smtClean="0"/>
              <a:t>17-10-2023</a:t>
            </a:fld>
            <a:endParaRPr lang="en-IN"/>
          </a:p>
        </p:txBody>
      </p:sp>
      <p:sp>
        <p:nvSpPr>
          <p:cNvPr id="6" name="Footer Placeholder 5">
            <a:extLst>
              <a:ext uri="{FF2B5EF4-FFF2-40B4-BE49-F238E27FC236}">
                <a16:creationId xmlns:a16="http://schemas.microsoft.com/office/drawing/2014/main" id="{B6A454CB-9F1E-26F0-2982-9034F997073A}"/>
              </a:ext>
            </a:extLst>
          </p:cNvPr>
          <p:cNvSpPr>
            <a:spLocks noGrp="1"/>
          </p:cNvSpPr>
          <p:nvPr>
            <p:ph type="ftr" sz="quarter" idx="11"/>
          </p:nvPr>
        </p:nvSpPr>
        <p:spPr/>
        <p:txBody>
          <a:bodyPr/>
          <a:lstStyle/>
          <a:p>
            <a:r>
              <a:rPr lang="en-IN"/>
              <a:t>AI and ML in Agriculture</a:t>
            </a:r>
          </a:p>
        </p:txBody>
      </p:sp>
      <p:sp>
        <p:nvSpPr>
          <p:cNvPr id="7" name="Slide Number Placeholder 6">
            <a:extLst>
              <a:ext uri="{FF2B5EF4-FFF2-40B4-BE49-F238E27FC236}">
                <a16:creationId xmlns:a16="http://schemas.microsoft.com/office/drawing/2014/main" id="{A7D59133-453F-329A-53FD-CA64BEECE2DD}"/>
              </a:ext>
            </a:extLst>
          </p:cNvPr>
          <p:cNvSpPr>
            <a:spLocks noGrp="1"/>
          </p:cNvSpPr>
          <p:nvPr>
            <p:ph type="sldNum" sz="quarter" idx="12"/>
          </p:nvPr>
        </p:nvSpPr>
        <p:spPr/>
        <p:txBody>
          <a:bodyPr/>
          <a:lstStyle/>
          <a:p>
            <a:fld id="{6AFBD35B-9CFB-494B-A59B-9430A8640847}" type="slidenum">
              <a:rPr lang="en-IN" smtClean="0"/>
              <a:t>2</a:t>
            </a:fld>
            <a:endParaRPr lang="en-IN"/>
          </a:p>
        </p:txBody>
      </p:sp>
    </p:spTree>
    <p:extLst>
      <p:ext uri="{BB962C8B-B14F-4D97-AF65-F5344CB8AC3E}">
        <p14:creationId xmlns:p14="http://schemas.microsoft.com/office/powerpoint/2010/main" val="23956382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56921C-26F7-8A93-7B7E-02D230213FB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D2154F7-8305-67B5-3542-B88A0926624F}"/>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F4538860-BBB4-0A6E-C877-32038858E54B}"/>
              </a:ext>
            </a:extLst>
          </p:cNvPr>
          <p:cNvPicPr>
            <a:picLocks noChangeAspect="1"/>
          </p:cNvPicPr>
          <p:nvPr/>
        </p:nvPicPr>
        <p:blipFill>
          <a:blip r:embed="rId2"/>
          <a:stretch>
            <a:fillRect/>
          </a:stretch>
        </p:blipFill>
        <p:spPr>
          <a:xfrm>
            <a:off x="1775085" y="1340939"/>
            <a:ext cx="8641829" cy="4176122"/>
          </a:xfrm>
          <a:prstGeom prst="rect">
            <a:avLst/>
          </a:prstGeom>
        </p:spPr>
      </p:pic>
    </p:spTree>
    <p:extLst>
      <p:ext uri="{BB962C8B-B14F-4D97-AF65-F5344CB8AC3E}">
        <p14:creationId xmlns:p14="http://schemas.microsoft.com/office/powerpoint/2010/main" val="1006779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391CF7-1C1E-931B-5AEC-686D9589530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B2D8FED-8DE2-982E-37EF-F3BD47093775}"/>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6EE29E52-C188-6CC5-25C7-6E87479BA38E}"/>
              </a:ext>
            </a:extLst>
          </p:cNvPr>
          <p:cNvPicPr>
            <a:picLocks noChangeAspect="1"/>
          </p:cNvPicPr>
          <p:nvPr/>
        </p:nvPicPr>
        <p:blipFill>
          <a:blip r:embed="rId2"/>
          <a:stretch>
            <a:fillRect/>
          </a:stretch>
        </p:blipFill>
        <p:spPr>
          <a:xfrm>
            <a:off x="2396169" y="1485731"/>
            <a:ext cx="7399661" cy="3886537"/>
          </a:xfrm>
          <a:prstGeom prst="rect">
            <a:avLst/>
          </a:prstGeom>
        </p:spPr>
      </p:pic>
    </p:spTree>
    <p:extLst>
      <p:ext uri="{BB962C8B-B14F-4D97-AF65-F5344CB8AC3E}">
        <p14:creationId xmlns:p14="http://schemas.microsoft.com/office/powerpoint/2010/main" val="5399531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8712D3-9D54-28DC-4EBC-C8409CFEBC49}"/>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AA4454C-C2DE-E75A-9FFF-772B2C983C54}"/>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0F8A2EA1-41EF-9185-528C-F4BA330AF28F}"/>
              </a:ext>
            </a:extLst>
          </p:cNvPr>
          <p:cNvPicPr>
            <a:picLocks noChangeAspect="1"/>
          </p:cNvPicPr>
          <p:nvPr/>
        </p:nvPicPr>
        <p:blipFill>
          <a:blip r:embed="rId2"/>
          <a:stretch>
            <a:fillRect/>
          </a:stretch>
        </p:blipFill>
        <p:spPr>
          <a:xfrm>
            <a:off x="2076101" y="1325697"/>
            <a:ext cx="8039797" cy="4206605"/>
          </a:xfrm>
          <a:prstGeom prst="rect">
            <a:avLst/>
          </a:prstGeom>
        </p:spPr>
      </p:pic>
    </p:spTree>
    <p:extLst>
      <p:ext uri="{BB962C8B-B14F-4D97-AF65-F5344CB8AC3E}">
        <p14:creationId xmlns:p14="http://schemas.microsoft.com/office/powerpoint/2010/main" val="32704518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099C9D-8E8B-1E29-C1CD-D8488961A029}"/>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99A1C07E-BD4F-6244-A3D5-92F632779110}"/>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EE5B15D6-2171-9E60-2136-6900F02252F5}"/>
              </a:ext>
            </a:extLst>
          </p:cNvPr>
          <p:cNvPicPr>
            <a:picLocks noChangeAspect="1"/>
          </p:cNvPicPr>
          <p:nvPr/>
        </p:nvPicPr>
        <p:blipFill>
          <a:blip r:embed="rId2"/>
          <a:stretch>
            <a:fillRect/>
          </a:stretch>
        </p:blipFill>
        <p:spPr>
          <a:xfrm>
            <a:off x="1405483" y="1340939"/>
            <a:ext cx="9381033" cy="4176122"/>
          </a:xfrm>
          <a:prstGeom prst="rect">
            <a:avLst/>
          </a:prstGeom>
        </p:spPr>
      </p:pic>
      <p:sp>
        <p:nvSpPr>
          <p:cNvPr id="4" name="Date Placeholder 3">
            <a:extLst>
              <a:ext uri="{FF2B5EF4-FFF2-40B4-BE49-F238E27FC236}">
                <a16:creationId xmlns:a16="http://schemas.microsoft.com/office/drawing/2014/main" id="{78888AD5-7326-7420-BD1A-B85804B948D2}"/>
              </a:ext>
            </a:extLst>
          </p:cNvPr>
          <p:cNvSpPr>
            <a:spLocks noGrp="1"/>
          </p:cNvSpPr>
          <p:nvPr>
            <p:ph type="dt" sz="half" idx="10"/>
          </p:nvPr>
        </p:nvSpPr>
        <p:spPr/>
        <p:txBody>
          <a:bodyPr/>
          <a:lstStyle/>
          <a:p>
            <a:fld id="{6902C3E5-F5C3-4223-81DC-99E13517DD3B}" type="datetime1">
              <a:rPr lang="en-IN" smtClean="0"/>
              <a:t>17-10-2023</a:t>
            </a:fld>
            <a:endParaRPr lang="en-IN"/>
          </a:p>
        </p:txBody>
      </p:sp>
      <p:sp>
        <p:nvSpPr>
          <p:cNvPr id="6" name="Footer Placeholder 5">
            <a:extLst>
              <a:ext uri="{FF2B5EF4-FFF2-40B4-BE49-F238E27FC236}">
                <a16:creationId xmlns:a16="http://schemas.microsoft.com/office/drawing/2014/main" id="{C83F1D38-0332-596D-F090-A9E2E0660E29}"/>
              </a:ext>
            </a:extLst>
          </p:cNvPr>
          <p:cNvSpPr>
            <a:spLocks noGrp="1"/>
          </p:cNvSpPr>
          <p:nvPr>
            <p:ph type="ftr" sz="quarter" idx="11"/>
          </p:nvPr>
        </p:nvSpPr>
        <p:spPr/>
        <p:txBody>
          <a:bodyPr/>
          <a:lstStyle/>
          <a:p>
            <a:r>
              <a:rPr lang="en-IN"/>
              <a:t>AI and ML in Agriculture</a:t>
            </a:r>
          </a:p>
        </p:txBody>
      </p:sp>
      <p:sp>
        <p:nvSpPr>
          <p:cNvPr id="7" name="Slide Number Placeholder 6">
            <a:extLst>
              <a:ext uri="{FF2B5EF4-FFF2-40B4-BE49-F238E27FC236}">
                <a16:creationId xmlns:a16="http://schemas.microsoft.com/office/drawing/2014/main" id="{C989CFB0-C53A-BD78-6300-33F1EB7EB810}"/>
              </a:ext>
            </a:extLst>
          </p:cNvPr>
          <p:cNvSpPr>
            <a:spLocks noGrp="1"/>
          </p:cNvSpPr>
          <p:nvPr>
            <p:ph type="sldNum" sz="quarter" idx="12"/>
          </p:nvPr>
        </p:nvSpPr>
        <p:spPr/>
        <p:txBody>
          <a:bodyPr/>
          <a:lstStyle/>
          <a:p>
            <a:fld id="{6AFBD35B-9CFB-494B-A59B-9430A8640847}" type="slidenum">
              <a:rPr lang="en-IN" smtClean="0"/>
              <a:t>3</a:t>
            </a:fld>
            <a:endParaRPr lang="en-IN"/>
          </a:p>
        </p:txBody>
      </p:sp>
    </p:spTree>
    <p:extLst>
      <p:ext uri="{BB962C8B-B14F-4D97-AF65-F5344CB8AC3E}">
        <p14:creationId xmlns:p14="http://schemas.microsoft.com/office/powerpoint/2010/main" val="35239308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7698D6-503C-FAE8-7914-096D0B2D2069}"/>
              </a:ext>
            </a:extLst>
          </p:cNvPr>
          <p:cNvSpPr>
            <a:spLocks noGrp="1"/>
          </p:cNvSpPr>
          <p:nvPr>
            <p:ph type="title"/>
          </p:nvPr>
        </p:nvSpPr>
        <p:spPr/>
        <p:txBody>
          <a:bodyPr/>
          <a:lstStyle/>
          <a:p>
            <a:r>
              <a:rPr lang="en-IN" b="1" i="0" dirty="0">
                <a:solidFill>
                  <a:srgbClr val="273239"/>
                </a:solidFill>
                <a:effectLst/>
                <a:latin typeface="Source Sans 3"/>
              </a:rPr>
              <a:t>Deep Transfer Learning </a:t>
            </a:r>
            <a:br>
              <a:rPr lang="en-IN" b="1" i="0" dirty="0">
                <a:solidFill>
                  <a:srgbClr val="273239"/>
                </a:solidFill>
                <a:effectLst/>
                <a:latin typeface="Source Sans 3"/>
              </a:rPr>
            </a:br>
            <a:endParaRPr lang="en-IN" dirty="0"/>
          </a:p>
        </p:txBody>
      </p:sp>
      <p:sp>
        <p:nvSpPr>
          <p:cNvPr id="3" name="Content Placeholder 2">
            <a:extLst>
              <a:ext uri="{FF2B5EF4-FFF2-40B4-BE49-F238E27FC236}">
                <a16:creationId xmlns:a16="http://schemas.microsoft.com/office/drawing/2014/main" id="{F07F7B8C-D92C-E519-8BDF-9AB342479856}"/>
              </a:ext>
            </a:extLst>
          </p:cNvPr>
          <p:cNvSpPr>
            <a:spLocks noGrp="1"/>
          </p:cNvSpPr>
          <p:nvPr>
            <p:ph idx="1"/>
          </p:nvPr>
        </p:nvSpPr>
        <p:spPr/>
        <p:txBody>
          <a:bodyPr>
            <a:normAutofit fontScale="92500" lnSpcReduction="10000"/>
          </a:bodyPr>
          <a:lstStyle/>
          <a:p>
            <a:r>
              <a:rPr lang="en-US" b="0" i="0" dirty="0">
                <a:solidFill>
                  <a:srgbClr val="273239"/>
                </a:solidFill>
                <a:effectLst/>
                <a:latin typeface="Nunito" pitchFamily="2" charset="0"/>
              </a:rPr>
              <a:t>Deep transfer learning is a </a:t>
            </a:r>
            <a:r>
              <a:rPr lang="en-US" b="0" i="0" u="sng" dirty="0">
                <a:effectLst/>
                <a:latin typeface="Nunito" pitchFamily="2" charset="0"/>
                <a:hlinkClick r:id="rId2"/>
              </a:rPr>
              <a:t>machine learning</a:t>
            </a:r>
            <a:r>
              <a:rPr lang="en-US" b="0" i="0" dirty="0">
                <a:solidFill>
                  <a:srgbClr val="273239"/>
                </a:solidFill>
                <a:effectLst/>
                <a:latin typeface="Nunito" pitchFamily="2" charset="0"/>
              </a:rPr>
              <a:t> technique that utilizes the knowledge learned from one task to improve the performance of another related task. </a:t>
            </a:r>
          </a:p>
          <a:p>
            <a:r>
              <a:rPr lang="en-US" b="0" i="0" dirty="0">
                <a:solidFill>
                  <a:srgbClr val="273239"/>
                </a:solidFill>
                <a:effectLst/>
                <a:latin typeface="Nunito" pitchFamily="2" charset="0"/>
              </a:rPr>
              <a:t>This technique is particularly useful when there is a shortage of labeled data for the target task</a:t>
            </a:r>
          </a:p>
          <a:p>
            <a:r>
              <a:rPr lang="en-US" b="0" i="0" dirty="0">
                <a:solidFill>
                  <a:srgbClr val="273239"/>
                </a:solidFill>
                <a:effectLst/>
                <a:latin typeface="Nunito" pitchFamily="2" charset="0"/>
              </a:rPr>
              <a:t>this is based on the idea that the lower layers of a </a:t>
            </a:r>
            <a:r>
              <a:rPr lang="en-US" b="0" i="0" u="sng" dirty="0">
                <a:effectLst/>
                <a:latin typeface="Nunito" pitchFamily="2" charset="0"/>
                <a:hlinkClick r:id="rId3"/>
              </a:rPr>
              <a:t>neural network</a:t>
            </a:r>
            <a:r>
              <a:rPr lang="en-US" b="0" i="0" dirty="0">
                <a:solidFill>
                  <a:srgbClr val="273239"/>
                </a:solidFill>
                <a:effectLst/>
                <a:latin typeface="Nunito" pitchFamily="2" charset="0"/>
              </a:rPr>
              <a:t>, such as the </a:t>
            </a:r>
            <a:r>
              <a:rPr lang="en-US" b="0" i="0" u="sng" dirty="0">
                <a:effectLst/>
                <a:latin typeface="Nunito" pitchFamily="2" charset="0"/>
                <a:hlinkClick r:id="rId4"/>
              </a:rPr>
              <a:t>convolutional layers</a:t>
            </a:r>
            <a:r>
              <a:rPr lang="en-US" b="0" i="0" dirty="0">
                <a:solidFill>
                  <a:srgbClr val="273239"/>
                </a:solidFill>
                <a:effectLst/>
                <a:latin typeface="Nunito" pitchFamily="2" charset="0"/>
              </a:rPr>
              <a:t>, learn general features that are useful for a wide range of tasks, while the higher layers learn task-specific features.</a:t>
            </a:r>
          </a:p>
          <a:p>
            <a:r>
              <a:rPr lang="en-US" b="0" i="0" dirty="0">
                <a:solidFill>
                  <a:srgbClr val="273239"/>
                </a:solidFill>
                <a:effectLst/>
                <a:latin typeface="Nunito" pitchFamily="2" charset="0"/>
              </a:rPr>
              <a:t> By fine-tuning the weights of the higher layers, a model can be adapted to a new task while retaining the general features learned from the original task.</a:t>
            </a:r>
            <a:endParaRPr lang="en-IN" dirty="0"/>
          </a:p>
        </p:txBody>
      </p:sp>
      <p:sp>
        <p:nvSpPr>
          <p:cNvPr id="4" name="Date Placeholder 3">
            <a:extLst>
              <a:ext uri="{FF2B5EF4-FFF2-40B4-BE49-F238E27FC236}">
                <a16:creationId xmlns:a16="http://schemas.microsoft.com/office/drawing/2014/main" id="{1DAF1A5B-2791-3674-A72F-0D478121F2C8}"/>
              </a:ext>
            </a:extLst>
          </p:cNvPr>
          <p:cNvSpPr>
            <a:spLocks noGrp="1"/>
          </p:cNvSpPr>
          <p:nvPr>
            <p:ph type="dt" sz="half" idx="10"/>
          </p:nvPr>
        </p:nvSpPr>
        <p:spPr/>
        <p:txBody>
          <a:bodyPr/>
          <a:lstStyle/>
          <a:p>
            <a:fld id="{6AC106D5-E4C3-4DD3-B985-E15AA71DB509}" type="datetime1">
              <a:rPr lang="en-IN" smtClean="0"/>
              <a:t>17-10-2023</a:t>
            </a:fld>
            <a:endParaRPr lang="en-IN"/>
          </a:p>
        </p:txBody>
      </p:sp>
      <p:sp>
        <p:nvSpPr>
          <p:cNvPr id="5" name="Footer Placeholder 4">
            <a:extLst>
              <a:ext uri="{FF2B5EF4-FFF2-40B4-BE49-F238E27FC236}">
                <a16:creationId xmlns:a16="http://schemas.microsoft.com/office/drawing/2014/main" id="{43731792-25BA-22A3-4EF3-124F7A8B7CEE}"/>
              </a:ext>
            </a:extLst>
          </p:cNvPr>
          <p:cNvSpPr>
            <a:spLocks noGrp="1"/>
          </p:cNvSpPr>
          <p:nvPr>
            <p:ph type="ftr" sz="quarter" idx="11"/>
          </p:nvPr>
        </p:nvSpPr>
        <p:spPr/>
        <p:txBody>
          <a:bodyPr/>
          <a:lstStyle/>
          <a:p>
            <a:r>
              <a:rPr lang="en-IN"/>
              <a:t>AI and ML in Agriculture</a:t>
            </a:r>
          </a:p>
        </p:txBody>
      </p:sp>
      <p:sp>
        <p:nvSpPr>
          <p:cNvPr id="6" name="Slide Number Placeholder 5">
            <a:extLst>
              <a:ext uri="{FF2B5EF4-FFF2-40B4-BE49-F238E27FC236}">
                <a16:creationId xmlns:a16="http://schemas.microsoft.com/office/drawing/2014/main" id="{1FFF74D9-1066-94A7-0774-51D1B66A3379}"/>
              </a:ext>
            </a:extLst>
          </p:cNvPr>
          <p:cNvSpPr>
            <a:spLocks noGrp="1"/>
          </p:cNvSpPr>
          <p:nvPr>
            <p:ph type="sldNum" sz="quarter" idx="12"/>
          </p:nvPr>
        </p:nvSpPr>
        <p:spPr/>
        <p:txBody>
          <a:bodyPr/>
          <a:lstStyle/>
          <a:p>
            <a:fld id="{6AFBD35B-9CFB-494B-A59B-9430A8640847}" type="slidenum">
              <a:rPr lang="en-IN" smtClean="0"/>
              <a:t>4</a:t>
            </a:fld>
            <a:endParaRPr lang="en-IN"/>
          </a:p>
        </p:txBody>
      </p:sp>
    </p:spTree>
    <p:extLst>
      <p:ext uri="{BB962C8B-B14F-4D97-AF65-F5344CB8AC3E}">
        <p14:creationId xmlns:p14="http://schemas.microsoft.com/office/powerpoint/2010/main" val="30519054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3823CE-D82B-D765-C4C7-D3B35DBD8CB0}"/>
              </a:ext>
            </a:extLst>
          </p:cNvPr>
          <p:cNvSpPr>
            <a:spLocks noGrp="1"/>
          </p:cNvSpPr>
          <p:nvPr>
            <p:ph type="title"/>
          </p:nvPr>
        </p:nvSpPr>
        <p:spPr/>
        <p:txBody>
          <a:bodyPr>
            <a:normAutofit/>
          </a:bodyPr>
          <a:lstStyle/>
          <a:p>
            <a:r>
              <a:rPr lang="en-US" b="1" i="0" dirty="0">
                <a:solidFill>
                  <a:srgbClr val="273239"/>
                </a:solidFill>
                <a:effectLst/>
                <a:latin typeface="Nunito" pitchFamily="2" charset="0"/>
              </a:rPr>
              <a:t>Reasons to use deep transfer learning:</a:t>
            </a:r>
            <a:br>
              <a:rPr lang="en-US" b="1" i="0" dirty="0">
                <a:solidFill>
                  <a:srgbClr val="273239"/>
                </a:solidFill>
                <a:effectLst/>
                <a:latin typeface="Nunito" pitchFamily="2" charset="0"/>
              </a:rPr>
            </a:br>
            <a:endParaRPr lang="en-IN" dirty="0"/>
          </a:p>
        </p:txBody>
      </p:sp>
      <p:sp>
        <p:nvSpPr>
          <p:cNvPr id="3" name="Content Placeholder 2">
            <a:extLst>
              <a:ext uri="{FF2B5EF4-FFF2-40B4-BE49-F238E27FC236}">
                <a16:creationId xmlns:a16="http://schemas.microsoft.com/office/drawing/2014/main" id="{07901447-7A35-A0F6-C8BA-6893E812A040}"/>
              </a:ext>
            </a:extLst>
          </p:cNvPr>
          <p:cNvSpPr>
            <a:spLocks noGrp="1"/>
          </p:cNvSpPr>
          <p:nvPr>
            <p:ph idx="1"/>
          </p:nvPr>
        </p:nvSpPr>
        <p:spPr/>
        <p:txBody>
          <a:bodyPr>
            <a:normAutofit lnSpcReduction="10000"/>
          </a:bodyPr>
          <a:lstStyle/>
          <a:p>
            <a:pPr algn="l" fontAlgn="base">
              <a:buFont typeface="Arial" panose="020B0604020202020204" pitchFamily="34" charset="0"/>
              <a:buChar char="•"/>
            </a:pPr>
            <a:r>
              <a:rPr lang="en-US" b="0" i="0" dirty="0">
                <a:solidFill>
                  <a:srgbClr val="273239"/>
                </a:solidFill>
                <a:effectLst/>
                <a:latin typeface="Nunito" pitchFamily="2" charset="0"/>
              </a:rPr>
              <a:t>It can improve the performance of a model on a new task by leveraging the knowledge learned from the </a:t>
            </a:r>
            <a:r>
              <a:rPr lang="en-US" b="0" i="0" u="sng" dirty="0">
                <a:solidFill>
                  <a:srgbClr val="273239"/>
                </a:solidFill>
                <a:effectLst/>
                <a:latin typeface="Nunito" pitchFamily="2" charset="0"/>
                <a:hlinkClick r:id="rId2"/>
              </a:rPr>
              <a:t>pre-trained model</a:t>
            </a:r>
            <a:r>
              <a:rPr lang="en-US" b="0" i="0" dirty="0">
                <a:solidFill>
                  <a:srgbClr val="273239"/>
                </a:solidFill>
                <a:effectLst/>
                <a:latin typeface="Nunito" pitchFamily="2" charset="0"/>
              </a:rPr>
              <a:t>.</a:t>
            </a:r>
          </a:p>
          <a:p>
            <a:pPr algn="l" fontAlgn="base">
              <a:buFont typeface="Arial" panose="020B0604020202020204" pitchFamily="34" charset="0"/>
              <a:buChar char="•"/>
            </a:pPr>
            <a:r>
              <a:rPr lang="en-US" b="0" i="0" dirty="0">
                <a:solidFill>
                  <a:srgbClr val="273239"/>
                </a:solidFill>
                <a:effectLst/>
                <a:latin typeface="Nunito" pitchFamily="2" charset="0"/>
              </a:rPr>
              <a:t>It can save time and resources by avoiding the need to train a model from scratch.</a:t>
            </a:r>
          </a:p>
          <a:p>
            <a:pPr algn="l" fontAlgn="base">
              <a:buFont typeface="Arial" panose="020B0604020202020204" pitchFamily="34" charset="0"/>
              <a:buChar char="•"/>
            </a:pPr>
            <a:r>
              <a:rPr lang="en-US" b="0" i="0" dirty="0">
                <a:solidFill>
                  <a:srgbClr val="273239"/>
                </a:solidFill>
                <a:effectLst/>
                <a:latin typeface="Nunito" pitchFamily="2" charset="0"/>
              </a:rPr>
              <a:t>Furthermore, it can be useful when there is limited labeled data available for a new task.</a:t>
            </a:r>
          </a:p>
          <a:p>
            <a:pPr algn="l" fontAlgn="base">
              <a:buFont typeface="Arial" panose="020B0604020202020204" pitchFamily="34" charset="0"/>
              <a:buChar char="•"/>
            </a:pPr>
            <a:r>
              <a:rPr lang="en-US" b="0" i="0" dirty="0">
                <a:solidFill>
                  <a:srgbClr val="273239"/>
                </a:solidFill>
                <a:effectLst/>
                <a:latin typeface="Nunito" pitchFamily="2" charset="0"/>
              </a:rPr>
              <a:t>Besides, it can be used to transfer knowledge from one domain to another.</a:t>
            </a:r>
          </a:p>
          <a:p>
            <a:pPr algn="l" fontAlgn="base">
              <a:buFont typeface="Arial" panose="020B0604020202020204" pitchFamily="34" charset="0"/>
              <a:buChar char="•"/>
            </a:pPr>
            <a:r>
              <a:rPr lang="en-US" b="0" i="0" dirty="0">
                <a:solidFill>
                  <a:srgbClr val="273239"/>
                </a:solidFill>
                <a:effectLst/>
                <a:latin typeface="Nunito" pitchFamily="2" charset="0"/>
              </a:rPr>
              <a:t>It can be used to improve the performance of a model on a low-resource language or task.</a:t>
            </a:r>
          </a:p>
          <a:p>
            <a:endParaRPr lang="en-IN" dirty="0"/>
          </a:p>
        </p:txBody>
      </p:sp>
      <p:sp>
        <p:nvSpPr>
          <p:cNvPr id="4" name="Date Placeholder 3">
            <a:extLst>
              <a:ext uri="{FF2B5EF4-FFF2-40B4-BE49-F238E27FC236}">
                <a16:creationId xmlns:a16="http://schemas.microsoft.com/office/drawing/2014/main" id="{88B07354-7018-67F5-AD1C-B4E47D6C8D76}"/>
              </a:ext>
            </a:extLst>
          </p:cNvPr>
          <p:cNvSpPr>
            <a:spLocks noGrp="1"/>
          </p:cNvSpPr>
          <p:nvPr>
            <p:ph type="dt" sz="half" idx="10"/>
          </p:nvPr>
        </p:nvSpPr>
        <p:spPr/>
        <p:txBody>
          <a:bodyPr/>
          <a:lstStyle/>
          <a:p>
            <a:fld id="{55220870-91D6-436B-B81A-F4147A3DA2A9}" type="datetime1">
              <a:rPr lang="en-IN" smtClean="0"/>
              <a:t>17-10-2023</a:t>
            </a:fld>
            <a:endParaRPr lang="en-IN"/>
          </a:p>
        </p:txBody>
      </p:sp>
      <p:sp>
        <p:nvSpPr>
          <p:cNvPr id="5" name="Footer Placeholder 4">
            <a:extLst>
              <a:ext uri="{FF2B5EF4-FFF2-40B4-BE49-F238E27FC236}">
                <a16:creationId xmlns:a16="http://schemas.microsoft.com/office/drawing/2014/main" id="{4F2F2B52-2428-2B15-F7D6-E939B604BFEE}"/>
              </a:ext>
            </a:extLst>
          </p:cNvPr>
          <p:cNvSpPr>
            <a:spLocks noGrp="1"/>
          </p:cNvSpPr>
          <p:nvPr>
            <p:ph type="ftr" sz="quarter" idx="11"/>
          </p:nvPr>
        </p:nvSpPr>
        <p:spPr/>
        <p:txBody>
          <a:bodyPr/>
          <a:lstStyle/>
          <a:p>
            <a:r>
              <a:rPr lang="en-IN"/>
              <a:t>AI and ML in Agriculture</a:t>
            </a:r>
          </a:p>
        </p:txBody>
      </p:sp>
      <p:sp>
        <p:nvSpPr>
          <p:cNvPr id="6" name="Slide Number Placeholder 5">
            <a:extLst>
              <a:ext uri="{FF2B5EF4-FFF2-40B4-BE49-F238E27FC236}">
                <a16:creationId xmlns:a16="http://schemas.microsoft.com/office/drawing/2014/main" id="{E8FDC538-C894-1BBA-1D88-D2C50BCD23A4}"/>
              </a:ext>
            </a:extLst>
          </p:cNvPr>
          <p:cNvSpPr>
            <a:spLocks noGrp="1"/>
          </p:cNvSpPr>
          <p:nvPr>
            <p:ph type="sldNum" sz="quarter" idx="12"/>
          </p:nvPr>
        </p:nvSpPr>
        <p:spPr/>
        <p:txBody>
          <a:bodyPr/>
          <a:lstStyle/>
          <a:p>
            <a:fld id="{6AFBD35B-9CFB-494B-A59B-9430A8640847}" type="slidenum">
              <a:rPr lang="en-IN" smtClean="0"/>
              <a:t>5</a:t>
            </a:fld>
            <a:endParaRPr lang="en-IN"/>
          </a:p>
        </p:txBody>
      </p:sp>
    </p:spTree>
    <p:extLst>
      <p:ext uri="{BB962C8B-B14F-4D97-AF65-F5344CB8AC3E}">
        <p14:creationId xmlns:p14="http://schemas.microsoft.com/office/powerpoint/2010/main" val="32449309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FFEDD2-F702-EE70-AEE3-7D0720427B2A}"/>
              </a:ext>
            </a:extLst>
          </p:cNvPr>
          <p:cNvSpPr>
            <a:spLocks noGrp="1"/>
          </p:cNvSpPr>
          <p:nvPr>
            <p:ph type="title"/>
          </p:nvPr>
        </p:nvSpPr>
        <p:spPr/>
        <p:txBody>
          <a:bodyPr>
            <a:normAutofit fontScale="90000"/>
          </a:bodyPr>
          <a:lstStyle/>
          <a:p>
            <a:r>
              <a:rPr lang="en-US" b="1" i="0" dirty="0">
                <a:solidFill>
                  <a:srgbClr val="273239"/>
                </a:solidFill>
                <a:effectLst/>
                <a:latin typeface="Nunito" pitchFamily="2" charset="0"/>
              </a:rPr>
              <a:t>Main Approaches in Deep transfer learning </a:t>
            </a:r>
            <a:br>
              <a:rPr lang="en-US" b="1" i="0" dirty="0">
                <a:solidFill>
                  <a:srgbClr val="273239"/>
                </a:solidFill>
                <a:effectLst/>
                <a:latin typeface="Nunito" pitchFamily="2" charset="0"/>
              </a:rPr>
            </a:br>
            <a:endParaRPr lang="en-IN" dirty="0"/>
          </a:p>
        </p:txBody>
      </p:sp>
      <p:sp>
        <p:nvSpPr>
          <p:cNvPr id="3" name="Content Placeholder 2">
            <a:extLst>
              <a:ext uri="{FF2B5EF4-FFF2-40B4-BE49-F238E27FC236}">
                <a16:creationId xmlns:a16="http://schemas.microsoft.com/office/drawing/2014/main" id="{0724349C-295C-5C56-9669-E87E1ADEE42F}"/>
              </a:ext>
            </a:extLst>
          </p:cNvPr>
          <p:cNvSpPr>
            <a:spLocks noGrp="1"/>
          </p:cNvSpPr>
          <p:nvPr>
            <p:ph idx="1"/>
          </p:nvPr>
        </p:nvSpPr>
        <p:spPr/>
        <p:txBody>
          <a:bodyPr>
            <a:normAutofit fontScale="55000" lnSpcReduction="20000"/>
          </a:bodyPr>
          <a:lstStyle/>
          <a:p>
            <a:pPr algn="l" fontAlgn="base"/>
            <a:r>
              <a:rPr lang="en-US" b="0" i="0" dirty="0">
                <a:solidFill>
                  <a:srgbClr val="273239"/>
                </a:solidFill>
                <a:effectLst/>
                <a:latin typeface="Nunito" pitchFamily="2" charset="0"/>
              </a:rPr>
              <a:t>Deep transfer learning is a technique that utilizes pre-trained deep neural networks as the starting point for training on a new task. There are several different types of algorithms used in deep transfer learning, including:</a:t>
            </a:r>
          </a:p>
          <a:p>
            <a:pPr algn="l" fontAlgn="base">
              <a:buFont typeface="Arial" panose="020B0604020202020204" pitchFamily="34" charset="0"/>
              <a:buChar char="•"/>
            </a:pPr>
            <a:r>
              <a:rPr lang="en-US" b="1" i="0" u="sng" dirty="0">
                <a:solidFill>
                  <a:srgbClr val="273239"/>
                </a:solidFill>
                <a:effectLst/>
                <a:latin typeface="Nunito" pitchFamily="2" charset="0"/>
                <a:hlinkClick r:id="rId2"/>
              </a:rPr>
              <a:t>Fine-tuning:</a:t>
            </a:r>
            <a:r>
              <a:rPr lang="en-US" b="1" i="0" dirty="0">
                <a:solidFill>
                  <a:srgbClr val="273239"/>
                </a:solidFill>
                <a:effectLst/>
                <a:latin typeface="Nunito" pitchFamily="2" charset="0"/>
              </a:rPr>
              <a:t> </a:t>
            </a:r>
            <a:r>
              <a:rPr lang="en-US" b="0" i="0" dirty="0">
                <a:solidFill>
                  <a:srgbClr val="273239"/>
                </a:solidFill>
                <a:effectLst/>
                <a:latin typeface="Nunito" pitchFamily="2" charset="0"/>
              </a:rPr>
              <a:t>This involves taking a pre-trained network and training it further on a new task by adjusting the weights of the final layers.</a:t>
            </a:r>
          </a:p>
          <a:p>
            <a:pPr algn="l" fontAlgn="base">
              <a:buFont typeface="Arial" panose="020B0604020202020204" pitchFamily="34" charset="0"/>
              <a:buChar char="•"/>
            </a:pPr>
            <a:r>
              <a:rPr lang="en-US" b="1" i="0" dirty="0">
                <a:solidFill>
                  <a:srgbClr val="273239"/>
                </a:solidFill>
                <a:effectLst/>
                <a:latin typeface="Nunito" pitchFamily="2" charset="0"/>
              </a:rPr>
              <a:t>Feature extraction:</a:t>
            </a:r>
            <a:r>
              <a:rPr lang="en-US" b="0" i="0" dirty="0">
                <a:solidFill>
                  <a:srgbClr val="273239"/>
                </a:solidFill>
                <a:effectLst/>
                <a:latin typeface="Nunito" pitchFamily="2" charset="0"/>
              </a:rPr>
              <a:t> This method uses the features learned by a pre-trained network as input to a new classifier, which is trained from scratch.</a:t>
            </a:r>
          </a:p>
          <a:p>
            <a:pPr algn="l" fontAlgn="base">
              <a:buFont typeface="Arial" panose="020B0604020202020204" pitchFamily="34" charset="0"/>
              <a:buChar char="•"/>
            </a:pPr>
            <a:r>
              <a:rPr lang="en-US" b="1" i="0" dirty="0">
                <a:solidFill>
                  <a:srgbClr val="273239"/>
                </a:solidFill>
                <a:effectLst/>
                <a:latin typeface="Nunito" pitchFamily="2" charset="0"/>
              </a:rPr>
              <a:t>Multitask learning:</a:t>
            </a:r>
            <a:r>
              <a:rPr lang="en-US" b="0" i="0" dirty="0">
                <a:solidFill>
                  <a:srgbClr val="273239"/>
                </a:solidFill>
                <a:effectLst/>
                <a:latin typeface="Nunito" pitchFamily="2" charset="0"/>
              </a:rPr>
              <a:t> This approach trains a single network on multiple tasks simultaneously, allowing the network to learn shared representations that can be useful for all tasks.</a:t>
            </a:r>
          </a:p>
          <a:p>
            <a:pPr algn="l" fontAlgn="base">
              <a:buFont typeface="Arial" panose="020B0604020202020204" pitchFamily="34" charset="0"/>
              <a:buChar char="•"/>
            </a:pPr>
            <a:r>
              <a:rPr lang="en-US" b="1" i="0" dirty="0">
                <a:solidFill>
                  <a:srgbClr val="273239"/>
                </a:solidFill>
                <a:effectLst/>
                <a:latin typeface="Nunito" pitchFamily="2" charset="0"/>
              </a:rPr>
              <a:t>Domain adaptation: </a:t>
            </a:r>
            <a:r>
              <a:rPr lang="en-US" b="0" i="0" dirty="0">
                <a:solidFill>
                  <a:srgbClr val="273239"/>
                </a:solidFill>
                <a:effectLst/>
                <a:latin typeface="Nunito" pitchFamily="2" charset="0"/>
              </a:rPr>
              <a:t>This method aims to adapt a pre-trained network to a new domain, by aligning the feature representations of the source and target domains.</a:t>
            </a:r>
          </a:p>
          <a:p>
            <a:pPr algn="l" fontAlgn="base">
              <a:buFont typeface="Arial" panose="020B0604020202020204" pitchFamily="34" charset="0"/>
              <a:buChar char="•"/>
            </a:pPr>
            <a:r>
              <a:rPr lang="en-US" b="1" i="0" u="sng" dirty="0">
                <a:solidFill>
                  <a:srgbClr val="273239"/>
                </a:solidFill>
                <a:effectLst/>
                <a:latin typeface="Nunito" pitchFamily="2" charset="0"/>
                <a:hlinkClick r:id="rId3"/>
              </a:rPr>
              <a:t>Transfer learning with GANs</a:t>
            </a:r>
            <a:r>
              <a:rPr lang="en-US" b="1" i="0" dirty="0">
                <a:solidFill>
                  <a:srgbClr val="273239"/>
                </a:solidFill>
                <a:effectLst/>
                <a:latin typeface="Nunito" pitchFamily="2" charset="0"/>
              </a:rPr>
              <a:t>:</a:t>
            </a:r>
            <a:r>
              <a:rPr lang="en-US" b="0" i="0" dirty="0">
                <a:solidFill>
                  <a:srgbClr val="273239"/>
                </a:solidFill>
                <a:effectLst/>
                <a:latin typeface="Nunito" pitchFamily="2" charset="0"/>
              </a:rPr>
              <a:t> This method uses generative adversarial networks (GANs) to transfer knowledge from a pre-trained network to a new task by training a generator that can produce samples similar to those from the source task.</a:t>
            </a:r>
          </a:p>
          <a:p>
            <a:pPr algn="l" fontAlgn="base">
              <a:buFont typeface="Arial" panose="020B0604020202020204" pitchFamily="34" charset="0"/>
              <a:buChar char="•"/>
            </a:pPr>
            <a:r>
              <a:rPr lang="en-US" b="1" i="0" dirty="0">
                <a:solidFill>
                  <a:srgbClr val="273239"/>
                </a:solidFill>
                <a:effectLst/>
                <a:latin typeface="Nunito" pitchFamily="2" charset="0"/>
              </a:rPr>
              <a:t>Knowledge distillation:</a:t>
            </a:r>
            <a:r>
              <a:rPr lang="en-US" b="0" i="0" dirty="0">
                <a:solidFill>
                  <a:srgbClr val="273239"/>
                </a:solidFill>
                <a:effectLst/>
                <a:latin typeface="Nunito" pitchFamily="2" charset="0"/>
              </a:rPr>
              <a:t> This method trains a smaller network to mimic the behavior of a larger, pre-trained network, effectively transferring the knowledge from the larger network to the smaller one.</a:t>
            </a:r>
          </a:p>
          <a:p>
            <a:pPr algn="l" fontAlgn="base">
              <a:buFont typeface="Arial" panose="020B0604020202020204" pitchFamily="34" charset="0"/>
              <a:buChar char="•"/>
            </a:pPr>
            <a:r>
              <a:rPr lang="en-US" b="1" i="0" dirty="0">
                <a:solidFill>
                  <a:srgbClr val="273239"/>
                </a:solidFill>
                <a:effectLst/>
                <a:latin typeface="Nunito" pitchFamily="2" charset="0"/>
              </a:rPr>
              <a:t>Transfer learning with meta-learning: </a:t>
            </a:r>
            <a:r>
              <a:rPr lang="en-US" b="0" i="0" dirty="0">
                <a:solidFill>
                  <a:srgbClr val="273239"/>
                </a:solidFill>
                <a:effectLst/>
                <a:latin typeface="Nunito" pitchFamily="2" charset="0"/>
              </a:rPr>
              <a:t>this method uses meta-learning to learn how to learn from different tasks and transfer the knowledge to new tasks.</a:t>
            </a:r>
          </a:p>
          <a:p>
            <a:endParaRPr lang="en-IN" dirty="0"/>
          </a:p>
        </p:txBody>
      </p:sp>
      <p:sp>
        <p:nvSpPr>
          <p:cNvPr id="4" name="Date Placeholder 3">
            <a:extLst>
              <a:ext uri="{FF2B5EF4-FFF2-40B4-BE49-F238E27FC236}">
                <a16:creationId xmlns:a16="http://schemas.microsoft.com/office/drawing/2014/main" id="{EF847F2D-390F-F920-6289-89012DE96E0A}"/>
              </a:ext>
            </a:extLst>
          </p:cNvPr>
          <p:cNvSpPr>
            <a:spLocks noGrp="1"/>
          </p:cNvSpPr>
          <p:nvPr>
            <p:ph type="dt" sz="half" idx="10"/>
          </p:nvPr>
        </p:nvSpPr>
        <p:spPr/>
        <p:txBody>
          <a:bodyPr/>
          <a:lstStyle/>
          <a:p>
            <a:fld id="{5BA68172-2AFA-4059-94A0-2EB70286932D}" type="datetime1">
              <a:rPr lang="en-IN" smtClean="0"/>
              <a:t>17-10-2023</a:t>
            </a:fld>
            <a:endParaRPr lang="en-IN"/>
          </a:p>
        </p:txBody>
      </p:sp>
      <p:sp>
        <p:nvSpPr>
          <p:cNvPr id="5" name="Footer Placeholder 4">
            <a:extLst>
              <a:ext uri="{FF2B5EF4-FFF2-40B4-BE49-F238E27FC236}">
                <a16:creationId xmlns:a16="http://schemas.microsoft.com/office/drawing/2014/main" id="{5334E72D-DBA0-2F38-1C7C-79E27BFE83DB}"/>
              </a:ext>
            </a:extLst>
          </p:cNvPr>
          <p:cNvSpPr>
            <a:spLocks noGrp="1"/>
          </p:cNvSpPr>
          <p:nvPr>
            <p:ph type="ftr" sz="quarter" idx="11"/>
          </p:nvPr>
        </p:nvSpPr>
        <p:spPr/>
        <p:txBody>
          <a:bodyPr/>
          <a:lstStyle/>
          <a:p>
            <a:r>
              <a:rPr lang="en-IN"/>
              <a:t>AI and ML in Agriculture</a:t>
            </a:r>
          </a:p>
        </p:txBody>
      </p:sp>
      <p:sp>
        <p:nvSpPr>
          <p:cNvPr id="6" name="Slide Number Placeholder 5">
            <a:extLst>
              <a:ext uri="{FF2B5EF4-FFF2-40B4-BE49-F238E27FC236}">
                <a16:creationId xmlns:a16="http://schemas.microsoft.com/office/drawing/2014/main" id="{5853ECC2-41C3-4BA1-CB69-9E9000E73AC1}"/>
              </a:ext>
            </a:extLst>
          </p:cNvPr>
          <p:cNvSpPr>
            <a:spLocks noGrp="1"/>
          </p:cNvSpPr>
          <p:nvPr>
            <p:ph type="sldNum" sz="quarter" idx="12"/>
          </p:nvPr>
        </p:nvSpPr>
        <p:spPr/>
        <p:txBody>
          <a:bodyPr/>
          <a:lstStyle/>
          <a:p>
            <a:fld id="{6AFBD35B-9CFB-494B-A59B-9430A8640847}" type="slidenum">
              <a:rPr lang="en-IN" smtClean="0"/>
              <a:t>6</a:t>
            </a:fld>
            <a:endParaRPr lang="en-IN"/>
          </a:p>
        </p:txBody>
      </p:sp>
    </p:spTree>
    <p:extLst>
      <p:ext uri="{BB962C8B-B14F-4D97-AF65-F5344CB8AC3E}">
        <p14:creationId xmlns:p14="http://schemas.microsoft.com/office/powerpoint/2010/main" val="33807746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1B4515-2D9D-C81B-5A8B-84415D3F5D13}"/>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2E66E8D2-776B-6D81-463D-B4AB6D7B1103}"/>
              </a:ext>
            </a:extLst>
          </p:cNvPr>
          <p:cNvSpPr>
            <a:spLocks noGrp="1"/>
          </p:cNvSpPr>
          <p:nvPr>
            <p:ph idx="1"/>
          </p:nvPr>
        </p:nvSpPr>
        <p:spPr/>
        <p:txBody>
          <a:bodyPr>
            <a:normAutofit lnSpcReduction="10000"/>
          </a:bodyPr>
          <a:lstStyle/>
          <a:p>
            <a:pPr algn="l" fontAlgn="base"/>
            <a:r>
              <a:rPr lang="en-US" b="1" i="0" dirty="0">
                <a:solidFill>
                  <a:srgbClr val="273239"/>
                </a:solidFill>
                <a:effectLst/>
                <a:latin typeface="Nunito" pitchFamily="2" charset="0"/>
              </a:rPr>
              <a:t>Steps involved:</a:t>
            </a:r>
          </a:p>
          <a:p>
            <a:pPr algn="l" fontAlgn="base">
              <a:buFont typeface="+mj-lt"/>
              <a:buAutoNum type="arabicPeriod"/>
            </a:pPr>
            <a:r>
              <a:rPr lang="en-US" b="0" i="0" dirty="0">
                <a:solidFill>
                  <a:srgbClr val="273239"/>
                </a:solidFill>
                <a:effectLst/>
                <a:latin typeface="Nunito" pitchFamily="2" charset="0"/>
              </a:rPr>
              <a:t>Initialize the pre-trained model with weights from a model trained on a large dataset.</a:t>
            </a:r>
          </a:p>
          <a:p>
            <a:pPr algn="l" fontAlgn="base">
              <a:buFont typeface="+mj-lt"/>
              <a:buAutoNum type="arabicPeriod"/>
            </a:pPr>
            <a:r>
              <a:rPr lang="en-US" b="0" i="0" dirty="0">
                <a:solidFill>
                  <a:srgbClr val="273239"/>
                </a:solidFill>
                <a:effectLst/>
                <a:latin typeface="Nunito" pitchFamily="2" charset="0"/>
              </a:rPr>
              <a:t>Replace the final layer(s) of the pre-trained model with new, untrained layers that are specific to the task at hand.</a:t>
            </a:r>
          </a:p>
          <a:p>
            <a:pPr algn="l" fontAlgn="base">
              <a:buFont typeface="+mj-lt"/>
              <a:buAutoNum type="arabicPeriod"/>
            </a:pPr>
            <a:r>
              <a:rPr lang="en-US" b="0" i="0" dirty="0">
                <a:solidFill>
                  <a:srgbClr val="273239"/>
                </a:solidFill>
                <a:effectLst/>
                <a:latin typeface="Nunito" pitchFamily="2" charset="0"/>
              </a:rPr>
              <a:t>Fine-tune the weights of the pre-trained model by training it on the new task, using a smaller dataset.</a:t>
            </a:r>
          </a:p>
          <a:p>
            <a:pPr algn="l" fontAlgn="base">
              <a:buFont typeface="+mj-lt"/>
              <a:buAutoNum type="arabicPeriod"/>
            </a:pPr>
            <a:r>
              <a:rPr lang="en-US" b="0" i="0" dirty="0">
                <a:solidFill>
                  <a:srgbClr val="273239"/>
                </a:solidFill>
                <a:effectLst/>
                <a:latin typeface="Nunito" pitchFamily="2" charset="0"/>
              </a:rPr>
              <a:t>Optionally, repeat step 3 with different learning rates or by unfreezing more layers of the pre-trained model.</a:t>
            </a:r>
          </a:p>
          <a:p>
            <a:pPr algn="l" fontAlgn="base">
              <a:buFont typeface="+mj-lt"/>
              <a:buAutoNum type="arabicPeriod"/>
            </a:pPr>
            <a:r>
              <a:rPr lang="en-US" b="0" i="0" dirty="0">
                <a:solidFill>
                  <a:srgbClr val="273239"/>
                </a:solidFill>
                <a:effectLst/>
                <a:latin typeface="Nunito" pitchFamily="2" charset="0"/>
              </a:rPr>
              <a:t>Use the fine-tuned model for the prediction of new data.</a:t>
            </a:r>
          </a:p>
          <a:p>
            <a:endParaRPr lang="en-IN" dirty="0"/>
          </a:p>
        </p:txBody>
      </p:sp>
      <p:sp>
        <p:nvSpPr>
          <p:cNvPr id="4" name="Date Placeholder 3">
            <a:extLst>
              <a:ext uri="{FF2B5EF4-FFF2-40B4-BE49-F238E27FC236}">
                <a16:creationId xmlns:a16="http://schemas.microsoft.com/office/drawing/2014/main" id="{04F02445-963F-8152-6216-9E101E1A6906}"/>
              </a:ext>
            </a:extLst>
          </p:cNvPr>
          <p:cNvSpPr>
            <a:spLocks noGrp="1"/>
          </p:cNvSpPr>
          <p:nvPr>
            <p:ph type="dt" sz="half" idx="10"/>
          </p:nvPr>
        </p:nvSpPr>
        <p:spPr/>
        <p:txBody>
          <a:bodyPr/>
          <a:lstStyle/>
          <a:p>
            <a:fld id="{60BB28FC-CD25-4009-BD91-31BD196EF6B8}" type="datetime1">
              <a:rPr lang="en-IN" smtClean="0"/>
              <a:t>17-10-2023</a:t>
            </a:fld>
            <a:endParaRPr lang="en-IN"/>
          </a:p>
        </p:txBody>
      </p:sp>
      <p:sp>
        <p:nvSpPr>
          <p:cNvPr id="5" name="Footer Placeholder 4">
            <a:extLst>
              <a:ext uri="{FF2B5EF4-FFF2-40B4-BE49-F238E27FC236}">
                <a16:creationId xmlns:a16="http://schemas.microsoft.com/office/drawing/2014/main" id="{B8C8F9BF-45F7-D119-EC8D-6811A1B12761}"/>
              </a:ext>
            </a:extLst>
          </p:cNvPr>
          <p:cNvSpPr>
            <a:spLocks noGrp="1"/>
          </p:cNvSpPr>
          <p:nvPr>
            <p:ph type="ftr" sz="quarter" idx="11"/>
          </p:nvPr>
        </p:nvSpPr>
        <p:spPr/>
        <p:txBody>
          <a:bodyPr/>
          <a:lstStyle/>
          <a:p>
            <a:r>
              <a:rPr lang="en-IN"/>
              <a:t>AI and ML in Agriculture</a:t>
            </a:r>
          </a:p>
        </p:txBody>
      </p:sp>
      <p:sp>
        <p:nvSpPr>
          <p:cNvPr id="6" name="Slide Number Placeholder 5">
            <a:extLst>
              <a:ext uri="{FF2B5EF4-FFF2-40B4-BE49-F238E27FC236}">
                <a16:creationId xmlns:a16="http://schemas.microsoft.com/office/drawing/2014/main" id="{773A2496-F847-CCBC-D756-7D21EC5F477D}"/>
              </a:ext>
            </a:extLst>
          </p:cNvPr>
          <p:cNvSpPr>
            <a:spLocks noGrp="1"/>
          </p:cNvSpPr>
          <p:nvPr>
            <p:ph type="sldNum" sz="quarter" idx="12"/>
          </p:nvPr>
        </p:nvSpPr>
        <p:spPr/>
        <p:txBody>
          <a:bodyPr/>
          <a:lstStyle/>
          <a:p>
            <a:fld id="{6AFBD35B-9CFB-494B-A59B-9430A8640847}" type="slidenum">
              <a:rPr lang="en-IN" smtClean="0"/>
              <a:t>7</a:t>
            </a:fld>
            <a:endParaRPr lang="en-IN"/>
          </a:p>
        </p:txBody>
      </p:sp>
    </p:spTree>
    <p:extLst>
      <p:ext uri="{BB962C8B-B14F-4D97-AF65-F5344CB8AC3E}">
        <p14:creationId xmlns:p14="http://schemas.microsoft.com/office/powerpoint/2010/main" val="38279209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71EA5D-AA93-7E8F-3FB1-4168831557E0}"/>
              </a:ext>
            </a:extLst>
          </p:cNvPr>
          <p:cNvSpPr>
            <a:spLocks noGrp="1"/>
          </p:cNvSpPr>
          <p:nvPr>
            <p:ph type="title"/>
          </p:nvPr>
        </p:nvSpPr>
        <p:spPr/>
        <p:txBody>
          <a:bodyPr>
            <a:normAutofit fontScale="90000"/>
          </a:bodyPr>
          <a:lstStyle/>
          <a:p>
            <a:r>
              <a:rPr lang="en-US" b="1" i="0" dirty="0">
                <a:solidFill>
                  <a:srgbClr val="273239"/>
                </a:solidFill>
                <a:effectLst/>
                <a:latin typeface="Nunito" pitchFamily="2" charset="0"/>
              </a:rPr>
              <a:t>Difference between deep transfer learning and transfer learning:</a:t>
            </a:r>
            <a:br>
              <a:rPr lang="en-US" b="1" i="0" dirty="0">
                <a:solidFill>
                  <a:srgbClr val="273239"/>
                </a:solidFill>
                <a:effectLst/>
                <a:latin typeface="Nunito" pitchFamily="2" charset="0"/>
              </a:rPr>
            </a:br>
            <a:endParaRPr lang="en-IN" dirty="0"/>
          </a:p>
        </p:txBody>
      </p:sp>
      <p:sp>
        <p:nvSpPr>
          <p:cNvPr id="3" name="Content Placeholder 2">
            <a:extLst>
              <a:ext uri="{FF2B5EF4-FFF2-40B4-BE49-F238E27FC236}">
                <a16:creationId xmlns:a16="http://schemas.microsoft.com/office/drawing/2014/main" id="{CA4BE993-1C35-094D-0E31-80C77E7B7593}"/>
              </a:ext>
            </a:extLst>
          </p:cNvPr>
          <p:cNvSpPr>
            <a:spLocks noGrp="1"/>
          </p:cNvSpPr>
          <p:nvPr>
            <p:ph idx="1"/>
          </p:nvPr>
        </p:nvSpPr>
        <p:spPr/>
        <p:txBody>
          <a:bodyPr>
            <a:normAutofit fontScale="70000" lnSpcReduction="20000"/>
          </a:bodyPr>
          <a:lstStyle/>
          <a:p>
            <a:r>
              <a:rPr lang="en-US" b="1" i="0" u="sng" dirty="0">
                <a:effectLst/>
                <a:latin typeface="Nunito" pitchFamily="2" charset="0"/>
                <a:hlinkClick r:id="rId2"/>
              </a:rPr>
              <a:t>Transfer learning</a:t>
            </a:r>
            <a:r>
              <a:rPr lang="en-US" b="0" i="0" u="sng" dirty="0">
                <a:effectLst/>
                <a:latin typeface="Nunito" pitchFamily="2" charset="0"/>
                <a:hlinkClick r:id="rId2"/>
              </a:rPr>
              <a:t> </a:t>
            </a:r>
            <a:r>
              <a:rPr lang="en-US" b="0" i="0" dirty="0">
                <a:solidFill>
                  <a:srgbClr val="273239"/>
                </a:solidFill>
                <a:effectLst/>
                <a:latin typeface="Nunito" pitchFamily="2" charset="0"/>
              </a:rPr>
              <a:t>is a technique in which a model trained on one task is used as a starting point for training a model on a different but related task.</a:t>
            </a:r>
          </a:p>
          <a:p>
            <a:r>
              <a:rPr lang="en-US" b="0" i="0" dirty="0">
                <a:solidFill>
                  <a:srgbClr val="273239"/>
                </a:solidFill>
                <a:effectLst/>
                <a:latin typeface="Nunito" pitchFamily="2" charset="0"/>
              </a:rPr>
              <a:t> it applies the weight of the learned feature to the new model. </a:t>
            </a:r>
          </a:p>
          <a:p>
            <a:r>
              <a:rPr lang="en-US" b="0" i="0" dirty="0">
                <a:solidFill>
                  <a:srgbClr val="273239"/>
                </a:solidFill>
                <a:effectLst/>
                <a:latin typeface="Nunito" pitchFamily="2" charset="0"/>
              </a:rPr>
              <a:t>The pre-trained model is typically fine-tuned with a smaller dataset to improve its performance on the new task</a:t>
            </a:r>
            <a:r>
              <a:rPr lang="en-US" b="0" i="0">
                <a:solidFill>
                  <a:srgbClr val="273239"/>
                </a:solidFill>
                <a:effectLst/>
                <a:latin typeface="Nunito" pitchFamily="2" charset="0"/>
              </a:rPr>
              <a:t>. </a:t>
            </a:r>
          </a:p>
          <a:p>
            <a:r>
              <a:rPr lang="en-US" b="0" i="0">
                <a:solidFill>
                  <a:srgbClr val="273239"/>
                </a:solidFill>
                <a:effectLst/>
                <a:latin typeface="Nunito" pitchFamily="2" charset="0"/>
              </a:rPr>
              <a:t>Transfer </a:t>
            </a:r>
            <a:r>
              <a:rPr lang="en-US" b="0" i="0" dirty="0">
                <a:solidFill>
                  <a:srgbClr val="273239"/>
                </a:solidFill>
                <a:effectLst/>
                <a:latin typeface="Nunito" pitchFamily="2" charset="0"/>
              </a:rPr>
              <a:t>learning is a general technique that can be applied to any type of model, such as traditional machine learning models like decision trees, random forests, and support vector machines or deep neural networks.</a:t>
            </a:r>
          </a:p>
          <a:p>
            <a:pPr algn="l" fontAlgn="base"/>
            <a:r>
              <a:rPr lang="en-US" b="1" i="0" dirty="0">
                <a:solidFill>
                  <a:srgbClr val="273239"/>
                </a:solidFill>
                <a:effectLst/>
                <a:latin typeface="Nunito" pitchFamily="2" charset="0"/>
              </a:rPr>
              <a:t>Deep transfer learning</a:t>
            </a:r>
            <a:r>
              <a:rPr lang="en-US" b="0" i="0" dirty="0">
                <a:solidFill>
                  <a:srgbClr val="273239"/>
                </a:solidFill>
                <a:effectLst/>
                <a:latin typeface="Nunito" pitchFamily="2" charset="0"/>
              </a:rPr>
              <a:t>, on the other hand, specifically refers to the use of </a:t>
            </a:r>
            <a:r>
              <a:rPr lang="en-US" b="0" i="0" u="sng" dirty="0">
                <a:solidFill>
                  <a:srgbClr val="273239"/>
                </a:solidFill>
                <a:effectLst/>
                <a:latin typeface="Nunito" pitchFamily="2" charset="0"/>
                <a:hlinkClick r:id="rId3"/>
              </a:rPr>
              <a:t>deep neural networks</a:t>
            </a:r>
            <a:r>
              <a:rPr lang="en-US" b="0" i="0" dirty="0">
                <a:solidFill>
                  <a:srgbClr val="273239"/>
                </a:solidFill>
                <a:effectLst/>
                <a:latin typeface="Nunito" pitchFamily="2" charset="0"/>
              </a:rPr>
              <a:t> (DNNs) in transfer learning. In deep transfer learning, a pre-trained deep neural network model is fine-tuned for a different task, leveraging the knowledge learned from the pre-trained model. This can be done by fine-tuning the last few layers of the model, and/or by fine-tuning the whole model.</a:t>
            </a:r>
          </a:p>
          <a:p>
            <a:pPr algn="l" fontAlgn="base"/>
            <a:r>
              <a:rPr lang="en-US" b="0" i="0" dirty="0">
                <a:solidFill>
                  <a:srgbClr val="273239"/>
                </a:solidFill>
                <a:effectLst/>
                <a:latin typeface="Nunito" pitchFamily="2" charset="0"/>
              </a:rPr>
              <a:t>In summary, transfer learning is a general concept that can be applied to any type of model, while deep transfer learning specifically refers to the use of pre-trained deep neural networks in transfer learning.</a:t>
            </a:r>
          </a:p>
          <a:p>
            <a:endParaRPr lang="en-IN" dirty="0"/>
          </a:p>
        </p:txBody>
      </p:sp>
      <p:sp>
        <p:nvSpPr>
          <p:cNvPr id="4" name="Date Placeholder 3">
            <a:extLst>
              <a:ext uri="{FF2B5EF4-FFF2-40B4-BE49-F238E27FC236}">
                <a16:creationId xmlns:a16="http://schemas.microsoft.com/office/drawing/2014/main" id="{4BA19339-547F-21C3-CB23-0004366B15B8}"/>
              </a:ext>
            </a:extLst>
          </p:cNvPr>
          <p:cNvSpPr>
            <a:spLocks noGrp="1"/>
          </p:cNvSpPr>
          <p:nvPr>
            <p:ph type="dt" sz="half" idx="10"/>
          </p:nvPr>
        </p:nvSpPr>
        <p:spPr/>
        <p:txBody>
          <a:bodyPr/>
          <a:lstStyle/>
          <a:p>
            <a:fld id="{6F00F9A2-D232-4F3A-83E5-91E5AEDD4840}" type="datetime1">
              <a:rPr lang="en-IN" smtClean="0"/>
              <a:t>17-10-2023</a:t>
            </a:fld>
            <a:endParaRPr lang="en-IN"/>
          </a:p>
        </p:txBody>
      </p:sp>
      <p:sp>
        <p:nvSpPr>
          <p:cNvPr id="5" name="Footer Placeholder 4">
            <a:extLst>
              <a:ext uri="{FF2B5EF4-FFF2-40B4-BE49-F238E27FC236}">
                <a16:creationId xmlns:a16="http://schemas.microsoft.com/office/drawing/2014/main" id="{8C17D16D-647C-1A20-07FA-1CCF776BB109}"/>
              </a:ext>
            </a:extLst>
          </p:cNvPr>
          <p:cNvSpPr>
            <a:spLocks noGrp="1"/>
          </p:cNvSpPr>
          <p:nvPr>
            <p:ph type="ftr" sz="quarter" idx="11"/>
          </p:nvPr>
        </p:nvSpPr>
        <p:spPr/>
        <p:txBody>
          <a:bodyPr/>
          <a:lstStyle/>
          <a:p>
            <a:r>
              <a:rPr lang="en-IN"/>
              <a:t>AI and ML in Agriculture</a:t>
            </a:r>
          </a:p>
        </p:txBody>
      </p:sp>
      <p:sp>
        <p:nvSpPr>
          <p:cNvPr id="6" name="Slide Number Placeholder 5">
            <a:extLst>
              <a:ext uri="{FF2B5EF4-FFF2-40B4-BE49-F238E27FC236}">
                <a16:creationId xmlns:a16="http://schemas.microsoft.com/office/drawing/2014/main" id="{2DEDFA7E-6C9E-0FEC-1FD1-9272156312EB}"/>
              </a:ext>
            </a:extLst>
          </p:cNvPr>
          <p:cNvSpPr>
            <a:spLocks noGrp="1"/>
          </p:cNvSpPr>
          <p:nvPr>
            <p:ph type="sldNum" sz="quarter" idx="12"/>
          </p:nvPr>
        </p:nvSpPr>
        <p:spPr/>
        <p:txBody>
          <a:bodyPr/>
          <a:lstStyle/>
          <a:p>
            <a:fld id="{6AFBD35B-9CFB-494B-A59B-9430A8640847}" type="slidenum">
              <a:rPr lang="en-IN" smtClean="0"/>
              <a:t>8</a:t>
            </a:fld>
            <a:endParaRPr lang="en-IN"/>
          </a:p>
        </p:txBody>
      </p:sp>
    </p:spTree>
    <p:extLst>
      <p:ext uri="{BB962C8B-B14F-4D97-AF65-F5344CB8AC3E}">
        <p14:creationId xmlns:p14="http://schemas.microsoft.com/office/powerpoint/2010/main" val="41342252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5C48-450C-6C6A-5DF4-953F86C1E18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90D60118-F765-95A5-F884-675AF6C69F50}"/>
              </a:ext>
            </a:extLst>
          </p:cNvPr>
          <p:cNvSpPr>
            <a:spLocks noGrp="1"/>
          </p:cNvSpPr>
          <p:nvPr>
            <p:ph idx="1"/>
          </p:nvPr>
        </p:nvSpPr>
        <p:spPr/>
        <p:txBody>
          <a:bodyPr>
            <a:normAutofit fontScale="77500" lnSpcReduction="20000"/>
          </a:bodyPr>
          <a:lstStyle/>
          <a:p>
            <a:pPr algn="l" fontAlgn="base"/>
            <a:r>
              <a:rPr lang="en-US" b="1" i="0" dirty="0">
                <a:solidFill>
                  <a:srgbClr val="273239"/>
                </a:solidFill>
                <a:effectLst/>
                <a:latin typeface="Nunito" pitchFamily="2" charset="0"/>
              </a:rPr>
              <a:t>Applications:</a:t>
            </a:r>
          </a:p>
          <a:p>
            <a:pPr algn="l" fontAlgn="base"/>
            <a:r>
              <a:rPr lang="en-US" b="0" i="0" dirty="0">
                <a:solidFill>
                  <a:srgbClr val="273239"/>
                </a:solidFill>
                <a:effectLst/>
                <a:latin typeface="Nunito" pitchFamily="2" charset="0"/>
              </a:rPr>
              <a:t>Deep transfer learning is widely used in Natural Language processing and computer vision tasks. One of the most popular applications of deep transfer learning is in computer vision, where it is used to pre-train a model on a large dataset, such as </a:t>
            </a:r>
            <a:r>
              <a:rPr lang="en-US" b="1" i="0" u="sng" dirty="0">
                <a:solidFill>
                  <a:srgbClr val="273239"/>
                </a:solidFill>
                <a:effectLst/>
                <a:latin typeface="Nunito" pitchFamily="2" charset="0"/>
                <a:hlinkClick r:id="rId2"/>
              </a:rPr>
              <a:t>ImageNet</a:t>
            </a:r>
            <a:r>
              <a:rPr lang="en-US" b="0" i="0" dirty="0">
                <a:solidFill>
                  <a:srgbClr val="273239"/>
                </a:solidFill>
                <a:effectLst/>
                <a:latin typeface="Nunito" pitchFamily="2" charset="0"/>
              </a:rPr>
              <a:t>, and then fine-tune it on a smaller dataset for a specific task, such as object detection or image segmentation. This approach has been used to achieve state-of-the-art results on a wide range of computer vision tasks.</a:t>
            </a:r>
            <a:br>
              <a:rPr lang="en-US" b="0" i="0" dirty="0">
                <a:solidFill>
                  <a:srgbClr val="273239"/>
                </a:solidFill>
                <a:effectLst/>
                <a:latin typeface="Nunito" pitchFamily="2" charset="0"/>
              </a:rPr>
            </a:br>
            <a:r>
              <a:rPr lang="en-US" b="0" i="0" dirty="0">
                <a:solidFill>
                  <a:srgbClr val="273239"/>
                </a:solidFill>
                <a:effectLst/>
                <a:latin typeface="Nunito" pitchFamily="2" charset="0"/>
              </a:rPr>
              <a:t>Another application of deep transfer learning is in natural language processing, where pre-trained language models, such as </a:t>
            </a:r>
            <a:r>
              <a:rPr lang="en-US" b="1" i="0" u="sng" dirty="0">
                <a:solidFill>
                  <a:srgbClr val="273239"/>
                </a:solidFill>
                <a:effectLst/>
                <a:latin typeface="Nunito" pitchFamily="2" charset="0"/>
                <a:hlinkClick r:id="rId3"/>
              </a:rPr>
              <a:t>BERT</a:t>
            </a:r>
            <a:r>
              <a:rPr lang="en-US" b="1" i="0" dirty="0">
                <a:solidFill>
                  <a:srgbClr val="273239"/>
                </a:solidFill>
                <a:effectLst/>
                <a:latin typeface="Nunito" pitchFamily="2" charset="0"/>
              </a:rPr>
              <a:t> and GPT-2</a:t>
            </a:r>
            <a:r>
              <a:rPr lang="en-US" b="0" i="0" dirty="0">
                <a:solidFill>
                  <a:srgbClr val="273239"/>
                </a:solidFill>
                <a:effectLst/>
                <a:latin typeface="Nunito" pitchFamily="2" charset="0"/>
              </a:rPr>
              <a:t>, have been fine-tuned for tasks such as sentiment analysis and question answering. These models have been shown to achieve state-of-the-art results on a wide range of NLP tasks and have been widely adopted by industry and academia.</a:t>
            </a:r>
            <a:br>
              <a:rPr lang="en-US" b="0" i="0" dirty="0">
                <a:solidFill>
                  <a:srgbClr val="273239"/>
                </a:solidFill>
                <a:effectLst/>
                <a:latin typeface="Nunito" pitchFamily="2" charset="0"/>
              </a:rPr>
            </a:br>
            <a:r>
              <a:rPr lang="en-US" b="0" i="0" dirty="0">
                <a:solidFill>
                  <a:srgbClr val="273239"/>
                </a:solidFill>
                <a:effectLst/>
                <a:latin typeface="Nunito" pitchFamily="2" charset="0"/>
              </a:rPr>
              <a:t>In addition to computer vision and natural language processing, deep transfer learning has been applied to other areas such as </a:t>
            </a:r>
            <a:r>
              <a:rPr lang="en-US" b="1" i="0" dirty="0">
                <a:solidFill>
                  <a:srgbClr val="273239"/>
                </a:solidFill>
                <a:effectLst/>
                <a:latin typeface="Nunito" pitchFamily="2" charset="0"/>
              </a:rPr>
              <a:t>speech recognition, reinforcement learning, and generative models</a:t>
            </a:r>
            <a:r>
              <a:rPr lang="en-US" b="0" i="0" dirty="0">
                <a:solidFill>
                  <a:srgbClr val="273239"/>
                </a:solidFill>
                <a:effectLst/>
                <a:latin typeface="Nunito" pitchFamily="2" charset="0"/>
              </a:rPr>
              <a:t>.</a:t>
            </a:r>
          </a:p>
          <a:p>
            <a:pPr algn="l" fontAlgn="base"/>
            <a:r>
              <a:rPr lang="en-US" b="1" i="0" dirty="0">
                <a:solidFill>
                  <a:srgbClr val="273239"/>
                </a:solidFill>
                <a:effectLst/>
                <a:latin typeface="Nunito" pitchFamily="2" charset="0"/>
              </a:rPr>
              <a:t>Advantages:</a:t>
            </a:r>
          </a:p>
          <a:p>
            <a:endParaRPr lang="en-IN" dirty="0"/>
          </a:p>
        </p:txBody>
      </p:sp>
      <p:sp>
        <p:nvSpPr>
          <p:cNvPr id="4" name="Date Placeholder 3">
            <a:extLst>
              <a:ext uri="{FF2B5EF4-FFF2-40B4-BE49-F238E27FC236}">
                <a16:creationId xmlns:a16="http://schemas.microsoft.com/office/drawing/2014/main" id="{BE254F8A-CADB-0345-E4CD-F662CC81AEB7}"/>
              </a:ext>
            </a:extLst>
          </p:cNvPr>
          <p:cNvSpPr>
            <a:spLocks noGrp="1"/>
          </p:cNvSpPr>
          <p:nvPr>
            <p:ph type="dt" sz="half" idx="10"/>
          </p:nvPr>
        </p:nvSpPr>
        <p:spPr/>
        <p:txBody>
          <a:bodyPr/>
          <a:lstStyle/>
          <a:p>
            <a:fld id="{BAA13CF8-A4F4-4B09-9FCD-06BC47A775E2}" type="datetime1">
              <a:rPr lang="en-IN" smtClean="0"/>
              <a:t>17-10-2023</a:t>
            </a:fld>
            <a:endParaRPr lang="en-IN"/>
          </a:p>
        </p:txBody>
      </p:sp>
      <p:sp>
        <p:nvSpPr>
          <p:cNvPr id="5" name="Footer Placeholder 4">
            <a:extLst>
              <a:ext uri="{FF2B5EF4-FFF2-40B4-BE49-F238E27FC236}">
                <a16:creationId xmlns:a16="http://schemas.microsoft.com/office/drawing/2014/main" id="{3E6A4A5A-7F90-8E39-37BF-9B49F57BC5C1}"/>
              </a:ext>
            </a:extLst>
          </p:cNvPr>
          <p:cNvSpPr>
            <a:spLocks noGrp="1"/>
          </p:cNvSpPr>
          <p:nvPr>
            <p:ph type="ftr" sz="quarter" idx="11"/>
          </p:nvPr>
        </p:nvSpPr>
        <p:spPr/>
        <p:txBody>
          <a:bodyPr/>
          <a:lstStyle/>
          <a:p>
            <a:r>
              <a:rPr lang="en-IN"/>
              <a:t>AI and ML in Agriculture</a:t>
            </a:r>
          </a:p>
        </p:txBody>
      </p:sp>
      <p:sp>
        <p:nvSpPr>
          <p:cNvPr id="6" name="Slide Number Placeholder 5">
            <a:extLst>
              <a:ext uri="{FF2B5EF4-FFF2-40B4-BE49-F238E27FC236}">
                <a16:creationId xmlns:a16="http://schemas.microsoft.com/office/drawing/2014/main" id="{63A6F904-B212-E929-5C54-FB39BBF06405}"/>
              </a:ext>
            </a:extLst>
          </p:cNvPr>
          <p:cNvSpPr>
            <a:spLocks noGrp="1"/>
          </p:cNvSpPr>
          <p:nvPr>
            <p:ph type="sldNum" sz="quarter" idx="12"/>
          </p:nvPr>
        </p:nvSpPr>
        <p:spPr/>
        <p:txBody>
          <a:bodyPr/>
          <a:lstStyle/>
          <a:p>
            <a:fld id="{6AFBD35B-9CFB-494B-A59B-9430A8640847}" type="slidenum">
              <a:rPr lang="en-IN" smtClean="0"/>
              <a:t>9</a:t>
            </a:fld>
            <a:endParaRPr lang="en-IN"/>
          </a:p>
        </p:txBody>
      </p:sp>
    </p:spTree>
    <p:extLst>
      <p:ext uri="{BB962C8B-B14F-4D97-AF65-F5344CB8AC3E}">
        <p14:creationId xmlns:p14="http://schemas.microsoft.com/office/powerpoint/2010/main" val="7114459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TotalTime>
  <Words>1602</Words>
  <Application>Microsoft Office PowerPoint</Application>
  <PresentationFormat>Widescreen</PresentationFormat>
  <Paragraphs>88</Paragraphs>
  <Slides>22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Calibri</vt:lpstr>
      <vt:lpstr>Calibri Light</vt:lpstr>
      <vt:lpstr>Nunito</vt:lpstr>
      <vt:lpstr>Source Sans 3</vt:lpstr>
      <vt:lpstr>Office Theme</vt:lpstr>
      <vt:lpstr>PowerPoint Presentation</vt:lpstr>
      <vt:lpstr>Transfer Learning</vt:lpstr>
      <vt:lpstr>PowerPoint Presentation</vt:lpstr>
      <vt:lpstr>Deep Transfer Learning  </vt:lpstr>
      <vt:lpstr>Reasons to use deep transfer learning: </vt:lpstr>
      <vt:lpstr>Main Approaches in Deep transfer learning  </vt:lpstr>
      <vt:lpstr>PowerPoint Presentation</vt:lpstr>
      <vt:lpstr>Difference between deep transfer learning and transfer learning: </vt:lpstr>
      <vt:lpstr>PowerPoint Presentation</vt:lpstr>
      <vt:lpstr>PowerPoint Presentation</vt:lpstr>
      <vt:lpstr>Future Scope of deep transfer learning: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Poongothai Elango</dc:creator>
  <cp:lastModifiedBy>Poongothai Elango</cp:lastModifiedBy>
  <cp:revision>1</cp:revision>
  <dcterms:created xsi:type="dcterms:W3CDTF">2023-10-16T23:38:15Z</dcterms:created>
  <dcterms:modified xsi:type="dcterms:W3CDTF">2023-10-17T05:05:04Z</dcterms:modified>
</cp:coreProperties>
</file>