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D" initials="PD" lastIdx="1" clrIdx="0">
    <p:extLst>
      <p:ext uri="{19B8F6BF-5375-455C-9EA6-DF929625EA0E}">
        <p15:presenceInfo xmlns:p15="http://schemas.microsoft.com/office/powerpoint/2012/main" userId="9665c877e5269b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7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A39A5-8CBB-48C9-9E97-19335DFA570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4199B68-8A4A-4C06-A099-DB30CBA74ABC}">
      <dgm:prSet phldrT="[Text]"/>
      <dgm:spPr/>
      <dgm:t>
        <a:bodyPr/>
        <a:lstStyle/>
        <a:p>
          <a:r>
            <a:rPr lang="en-IN" dirty="0"/>
            <a:t>Top management</a:t>
          </a:r>
        </a:p>
      </dgm:t>
    </dgm:pt>
    <dgm:pt modelId="{8B33C77C-94D7-49E7-9FF3-B423DE7196DF}" type="parTrans" cxnId="{B3895AFF-9F4D-43C5-ABE4-7C9913CC0167}">
      <dgm:prSet/>
      <dgm:spPr/>
      <dgm:t>
        <a:bodyPr/>
        <a:lstStyle/>
        <a:p>
          <a:endParaRPr lang="en-IN"/>
        </a:p>
      </dgm:t>
    </dgm:pt>
    <dgm:pt modelId="{1C2C2BB6-46E1-442E-9B0A-B4CFDABC3973}" type="sibTrans" cxnId="{B3895AFF-9F4D-43C5-ABE4-7C9913CC0167}">
      <dgm:prSet/>
      <dgm:spPr/>
      <dgm:t>
        <a:bodyPr/>
        <a:lstStyle/>
        <a:p>
          <a:endParaRPr lang="en-IN"/>
        </a:p>
      </dgm:t>
    </dgm:pt>
    <dgm:pt modelId="{10B39795-00C2-46FF-93E7-D46227E4DEDC}">
      <dgm:prSet phldrT="[Text]"/>
      <dgm:spPr/>
      <dgm:t>
        <a:bodyPr/>
        <a:lstStyle/>
        <a:p>
          <a:r>
            <a:rPr lang="en-IN" dirty="0"/>
            <a:t>Supervisor</a:t>
          </a:r>
        </a:p>
      </dgm:t>
    </dgm:pt>
    <dgm:pt modelId="{AF2FD53B-AF14-4764-A243-19A79A5B4220}" type="parTrans" cxnId="{95E227DB-7AA8-4037-A532-5F7F558E0409}">
      <dgm:prSet/>
      <dgm:spPr/>
      <dgm:t>
        <a:bodyPr/>
        <a:lstStyle/>
        <a:p>
          <a:endParaRPr lang="en-IN"/>
        </a:p>
      </dgm:t>
    </dgm:pt>
    <dgm:pt modelId="{E839EDF2-EAF9-48F4-815C-E3C454669B88}" type="sibTrans" cxnId="{95E227DB-7AA8-4037-A532-5F7F558E0409}">
      <dgm:prSet/>
      <dgm:spPr/>
      <dgm:t>
        <a:bodyPr/>
        <a:lstStyle/>
        <a:p>
          <a:endParaRPr lang="en-IN"/>
        </a:p>
      </dgm:t>
    </dgm:pt>
    <dgm:pt modelId="{95B0C9FD-ECE2-498E-BE7A-65D3D06584FB}">
      <dgm:prSet phldrT="[Text]"/>
      <dgm:spPr/>
      <dgm:t>
        <a:bodyPr/>
        <a:lstStyle/>
        <a:p>
          <a:r>
            <a:rPr lang="en-IN" dirty="0"/>
            <a:t>Man on the job</a:t>
          </a:r>
        </a:p>
      </dgm:t>
    </dgm:pt>
    <dgm:pt modelId="{3406938C-59AB-4B39-8F21-F6166860B23F}" type="parTrans" cxnId="{E4486564-9DFC-45FE-8536-7DCE4C8E0221}">
      <dgm:prSet/>
      <dgm:spPr/>
      <dgm:t>
        <a:bodyPr/>
        <a:lstStyle/>
        <a:p>
          <a:endParaRPr lang="en-IN"/>
        </a:p>
      </dgm:t>
    </dgm:pt>
    <dgm:pt modelId="{7C4DC8D8-4DF2-4B75-B3E1-B71C9193BA03}" type="sibTrans" cxnId="{E4486564-9DFC-45FE-8536-7DCE4C8E0221}">
      <dgm:prSet/>
      <dgm:spPr/>
      <dgm:t>
        <a:bodyPr/>
        <a:lstStyle/>
        <a:p>
          <a:endParaRPr lang="en-IN"/>
        </a:p>
      </dgm:t>
    </dgm:pt>
    <dgm:pt modelId="{A3203D90-FDF6-4532-A00A-82BFD1174BB7}" type="pres">
      <dgm:prSet presAssocID="{F9DA39A5-8CBB-48C9-9E97-19335DFA5707}" presName="Name0" presStyleCnt="0">
        <dgm:presLayoutVars>
          <dgm:dir/>
          <dgm:resizeHandles val="exact"/>
        </dgm:presLayoutVars>
      </dgm:prSet>
      <dgm:spPr/>
    </dgm:pt>
    <dgm:pt modelId="{586B9743-65C1-487B-A203-330F27F10BB4}" type="pres">
      <dgm:prSet presAssocID="{64199B68-8A4A-4C06-A099-DB30CBA74ABC}" presName="node" presStyleLbl="node1" presStyleIdx="0" presStyleCnt="3">
        <dgm:presLayoutVars>
          <dgm:bulletEnabled val="1"/>
        </dgm:presLayoutVars>
      </dgm:prSet>
      <dgm:spPr/>
    </dgm:pt>
    <dgm:pt modelId="{32C09EAF-A947-469E-BD99-ED7D67735174}" type="pres">
      <dgm:prSet presAssocID="{1C2C2BB6-46E1-442E-9B0A-B4CFDABC3973}" presName="sibTrans" presStyleLbl="sibTrans2D1" presStyleIdx="0" presStyleCnt="2"/>
      <dgm:spPr/>
    </dgm:pt>
    <dgm:pt modelId="{49106BB2-BDF1-415E-BE58-AC2C9CC4ACC8}" type="pres">
      <dgm:prSet presAssocID="{1C2C2BB6-46E1-442E-9B0A-B4CFDABC3973}" presName="connectorText" presStyleLbl="sibTrans2D1" presStyleIdx="0" presStyleCnt="2"/>
      <dgm:spPr/>
    </dgm:pt>
    <dgm:pt modelId="{0FE9DA12-0CEC-4E76-85EE-C4BE15DC49EE}" type="pres">
      <dgm:prSet presAssocID="{10B39795-00C2-46FF-93E7-D46227E4DEDC}" presName="node" presStyleLbl="node1" presStyleIdx="1" presStyleCnt="3">
        <dgm:presLayoutVars>
          <dgm:bulletEnabled val="1"/>
        </dgm:presLayoutVars>
      </dgm:prSet>
      <dgm:spPr/>
    </dgm:pt>
    <dgm:pt modelId="{371EC285-D6DA-48D6-8024-1CB37E43AF10}" type="pres">
      <dgm:prSet presAssocID="{E839EDF2-EAF9-48F4-815C-E3C454669B88}" presName="sibTrans" presStyleLbl="sibTrans2D1" presStyleIdx="1" presStyleCnt="2"/>
      <dgm:spPr/>
    </dgm:pt>
    <dgm:pt modelId="{C8D9E136-E568-49CA-9617-48C24B2FB8F3}" type="pres">
      <dgm:prSet presAssocID="{E839EDF2-EAF9-48F4-815C-E3C454669B88}" presName="connectorText" presStyleLbl="sibTrans2D1" presStyleIdx="1" presStyleCnt="2"/>
      <dgm:spPr/>
    </dgm:pt>
    <dgm:pt modelId="{B837CA0C-ECD9-41B5-9021-53EC9C968531}" type="pres">
      <dgm:prSet presAssocID="{95B0C9FD-ECE2-498E-BE7A-65D3D06584FB}" presName="node" presStyleLbl="node1" presStyleIdx="2" presStyleCnt="3">
        <dgm:presLayoutVars>
          <dgm:bulletEnabled val="1"/>
        </dgm:presLayoutVars>
      </dgm:prSet>
      <dgm:spPr/>
    </dgm:pt>
  </dgm:ptLst>
  <dgm:cxnLst>
    <dgm:cxn modelId="{FAE08B03-12E4-4F9C-85CD-7DEE59A220B9}" type="presOf" srcId="{1C2C2BB6-46E1-442E-9B0A-B4CFDABC3973}" destId="{32C09EAF-A947-469E-BD99-ED7D67735174}" srcOrd="0" destOrd="0" presId="urn:microsoft.com/office/officeart/2005/8/layout/process1"/>
    <dgm:cxn modelId="{E4486564-9DFC-45FE-8536-7DCE4C8E0221}" srcId="{F9DA39A5-8CBB-48C9-9E97-19335DFA5707}" destId="{95B0C9FD-ECE2-498E-BE7A-65D3D06584FB}" srcOrd="2" destOrd="0" parTransId="{3406938C-59AB-4B39-8F21-F6166860B23F}" sibTransId="{7C4DC8D8-4DF2-4B75-B3E1-B71C9193BA03}"/>
    <dgm:cxn modelId="{18772468-CB1E-4FD9-8155-1B0364B96F60}" type="presOf" srcId="{E839EDF2-EAF9-48F4-815C-E3C454669B88}" destId="{371EC285-D6DA-48D6-8024-1CB37E43AF10}" srcOrd="0" destOrd="0" presId="urn:microsoft.com/office/officeart/2005/8/layout/process1"/>
    <dgm:cxn modelId="{52D1A8B1-0E20-42E0-BB32-645F539ACD30}" type="presOf" srcId="{F9DA39A5-8CBB-48C9-9E97-19335DFA5707}" destId="{A3203D90-FDF6-4532-A00A-82BFD1174BB7}" srcOrd="0" destOrd="0" presId="urn:microsoft.com/office/officeart/2005/8/layout/process1"/>
    <dgm:cxn modelId="{E4CEE2B9-AEA9-4368-946E-53167EEC6ECE}" type="presOf" srcId="{1C2C2BB6-46E1-442E-9B0A-B4CFDABC3973}" destId="{49106BB2-BDF1-415E-BE58-AC2C9CC4ACC8}" srcOrd="1" destOrd="0" presId="urn:microsoft.com/office/officeart/2005/8/layout/process1"/>
    <dgm:cxn modelId="{DE96D1BB-4CFD-42D8-BE0D-FDAC28CBD634}" type="presOf" srcId="{E839EDF2-EAF9-48F4-815C-E3C454669B88}" destId="{C8D9E136-E568-49CA-9617-48C24B2FB8F3}" srcOrd="1" destOrd="0" presId="urn:microsoft.com/office/officeart/2005/8/layout/process1"/>
    <dgm:cxn modelId="{95E227DB-7AA8-4037-A532-5F7F558E0409}" srcId="{F9DA39A5-8CBB-48C9-9E97-19335DFA5707}" destId="{10B39795-00C2-46FF-93E7-D46227E4DEDC}" srcOrd="1" destOrd="0" parTransId="{AF2FD53B-AF14-4764-A243-19A79A5B4220}" sibTransId="{E839EDF2-EAF9-48F4-815C-E3C454669B88}"/>
    <dgm:cxn modelId="{477CD7F0-F6CB-4F4A-85D9-776DF602F6E6}" type="presOf" srcId="{10B39795-00C2-46FF-93E7-D46227E4DEDC}" destId="{0FE9DA12-0CEC-4E76-85EE-C4BE15DC49EE}" srcOrd="0" destOrd="0" presId="urn:microsoft.com/office/officeart/2005/8/layout/process1"/>
    <dgm:cxn modelId="{2595D9F2-5806-4E09-A7DE-6FF33A94EDA1}" type="presOf" srcId="{64199B68-8A4A-4C06-A099-DB30CBA74ABC}" destId="{586B9743-65C1-487B-A203-330F27F10BB4}" srcOrd="0" destOrd="0" presId="urn:microsoft.com/office/officeart/2005/8/layout/process1"/>
    <dgm:cxn modelId="{B3895AFF-9F4D-43C5-ABE4-7C9913CC0167}" srcId="{F9DA39A5-8CBB-48C9-9E97-19335DFA5707}" destId="{64199B68-8A4A-4C06-A099-DB30CBA74ABC}" srcOrd="0" destOrd="0" parTransId="{8B33C77C-94D7-49E7-9FF3-B423DE7196DF}" sibTransId="{1C2C2BB6-46E1-442E-9B0A-B4CFDABC3973}"/>
    <dgm:cxn modelId="{0D40D2FF-9FD4-437F-8B4A-69430CDF0510}" type="presOf" srcId="{95B0C9FD-ECE2-498E-BE7A-65D3D06584FB}" destId="{B837CA0C-ECD9-41B5-9021-53EC9C968531}" srcOrd="0" destOrd="0" presId="urn:microsoft.com/office/officeart/2005/8/layout/process1"/>
    <dgm:cxn modelId="{9FE7DD34-4A82-476F-B8DD-E2554E7DECE2}" type="presParOf" srcId="{A3203D90-FDF6-4532-A00A-82BFD1174BB7}" destId="{586B9743-65C1-487B-A203-330F27F10BB4}" srcOrd="0" destOrd="0" presId="urn:microsoft.com/office/officeart/2005/8/layout/process1"/>
    <dgm:cxn modelId="{C93E0B77-7E72-4549-BFEE-B63D5BEE10E4}" type="presParOf" srcId="{A3203D90-FDF6-4532-A00A-82BFD1174BB7}" destId="{32C09EAF-A947-469E-BD99-ED7D67735174}" srcOrd="1" destOrd="0" presId="urn:microsoft.com/office/officeart/2005/8/layout/process1"/>
    <dgm:cxn modelId="{CBC9A815-340D-4C41-B0EA-AA3BA85A048B}" type="presParOf" srcId="{32C09EAF-A947-469E-BD99-ED7D67735174}" destId="{49106BB2-BDF1-415E-BE58-AC2C9CC4ACC8}" srcOrd="0" destOrd="0" presId="urn:microsoft.com/office/officeart/2005/8/layout/process1"/>
    <dgm:cxn modelId="{069C044B-2CD7-4A29-9DA9-5EC88A27E702}" type="presParOf" srcId="{A3203D90-FDF6-4532-A00A-82BFD1174BB7}" destId="{0FE9DA12-0CEC-4E76-85EE-C4BE15DC49EE}" srcOrd="2" destOrd="0" presId="urn:microsoft.com/office/officeart/2005/8/layout/process1"/>
    <dgm:cxn modelId="{AB566875-AF8A-43A3-BA64-678A08D98E71}" type="presParOf" srcId="{A3203D90-FDF6-4532-A00A-82BFD1174BB7}" destId="{371EC285-D6DA-48D6-8024-1CB37E43AF10}" srcOrd="3" destOrd="0" presId="urn:microsoft.com/office/officeart/2005/8/layout/process1"/>
    <dgm:cxn modelId="{704BEFA5-40A0-4E82-B367-065DA4033232}" type="presParOf" srcId="{371EC285-D6DA-48D6-8024-1CB37E43AF10}" destId="{C8D9E136-E568-49CA-9617-48C24B2FB8F3}" srcOrd="0" destOrd="0" presId="urn:microsoft.com/office/officeart/2005/8/layout/process1"/>
    <dgm:cxn modelId="{E570AD74-E73D-4AF2-9D60-A40AA6916994}" type="presParOf" srcId="{A3203D90-FDF6-4532-A00A-82BFD1174BB7}" destId="{B837CA0C-ECD9-41B5-9021-53EC9C9685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1259E7-2293-42D8-A398-523D8CFDF42A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4F22B8A-6197-43EF-A3F6-D8BE827ED502}">
      <dgm:prSet phldrT="[Text]"/>
      <dgm:spPr/>
      <dgm:t>
        <a:bodyPr/>
        <a:lstStyle/>
        <a:p>
          <a:endParaRPr lang="en-IN" dirty="0"/>
        </a:p>
        <a:p>
          <a:r>
            <a:rPr lang="en-IN" dirty="0"/>
            <a:t>Safety</a:t>
          </a:r>
        </a:p>
      </dgm:t>
    </dgm:pt>
    <dgm:pt modelId="{C489C36F-B23F-4211-A55D-B4FBCB3409AD}" type="parTrans" cxnId="{5DAA5FEF-09A9-4B77-9F2F-B87A74DDA7E9}">
      <dgm:prSet/>
      <dgm:spPr/>
      <dgm:t>
        <a:bodyPr/>
        <a:lstStyle/>
        <a:p>
          <a:endParaRPr lang="en-IN"/>
        </a:p>
      </dgm:t>
    </dgm:pt>
    <dgm:pt modelId="{104FA9F8-F626-48DD-9D9D-3A691DF970B4}" type="sibTrans" cxnId="{5DAA5FEF-09A9-4B77-9F2F-B87A74DDA7E9}">
      <dgm:prSet/>
      <dgm:spPr/>
      <dgm:t>
        <a:bodyPr/>
        <a:lstStyle/>
        <a:p>
          <a:endParaRPr lang="en-IN"/>
        </a:p>
      </dgm:t>
    </dgm:pt>
    <dgm:pt modelId="{79F56CE3-65D9-4F63-9AED-7EF5F4E34A3A}">
      <dgm:prSet phldrT="[Text]"/>
      <dgm:spPr/>
      <dgm:t>
        <a:bodyPr/>
        <a:lstStyle/>
        <a:p>
          <a:r>
            <a:rPr lang="en-IN" dirty="0"/>
            <a:t>Quality and scheduling</a:t>
          </a:r>
        </a:p>
      </dgm:t>
    </dgm:pt>
    <dgm:pt modelId="{5D62CC61-3C16-48E0-A08A-58DF861E633D}" type="parTrans" cxnId="{94A5D680-EA9A-4E67-8D47-AC14B235B2BA}">
      <dgm:prSet/>
      <dgm:spPr/>
      <dgm:t>
        <a:bodyPr/>
        <a:lstStyle/>
        <a:p>
          <a:endParaRPr lang="en-IN"/>
        </a:p>
      </dgm:t>
    </dgm:pt>
    <dgm:pt modelId="{710A1D91-67FE-4C35-B3F4-B0446BB92E34}" type="sibTrans" cxnId="{94A5D680-EA9A-4E67-8D47-AC14B235B2BA}">
      <dgm:prSet/>
      <dgm:spPr/>
      <dgm:t>
        <a:bodyPr/>
        <a:lstStyle/>
        <a:p>
          <a:endParaRPr lang="en-IN"/>
        </a:p>
      </dgm:t>
    </dgm:pt>
    <dgm:pt modelId="{AA0DE79E-C7C7-43DB-96A7-ACE9AF01C813}">
      <dgm:prSet phldrT="[Text]"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Production</a:t>
          </a:r>
        </a:p>
      </dgm:t>
    </dgm:pt>
    <dgm:pt modelId="{E9A33356-0B9D-48FF-BA3C-F8C7F3A3E7BE}" type="parTrans" cxnId="{6317D75E-B29F-4ABF-B6AE-CA7A6719BFB4}">
      <dgm:prSet/>
      <dgm:spPr/>
      <dgm:t>
        <a:bodyPr/>
        <a:lstStyle/>
        <a:p>
          <a:endParaRPr lang="en-IN"/>
        </a:p>
      </dgm:t>
    </dgm:pt>
    <dgm:pt modelId="{A98E6944-E716-4F23-9831-F0A77B25EC0A}" type="sibTrans" cxnId="{6317D75E-B29F-4ABF-B6AE-CA7A6719BFB4}">
      <dgm:prSet/>
      <dgm:spPr/>
      <dgm:t>
        <a:bodyPr/>
        <a:lstStyle/>
        <a:p>
          <a:endParaRPr lang="en-IN"/>
        </a:p>
      </dgm:t>
    </dgm:pt>
    <dgm:pt modelId="{4C934088-47CD-4385-8747-7DE80AE055AF}">
      <dgm:prSet phldrT="[Text]"/>
      <dgm:spPr/>
      <dgm:t>
        <a:bodyPr/>
        <a:lstStyle/>
        <a:p>
          <a:r>
            <a:rPr lang="en-IN" dirty="0"/>
            <a:t>Efficiency</a:t>
          </a:r>
        </a:p>
      </dgm:t>
    </dgm:pt>
    <dgm:pt modelId="{9FDDD8DA-4FB5-4627-A9AF-8EDDFF5433E4}" type="parTrans" cxnId="{27EABAEF-C86D-436E-83C2-1060AD0681D8}">
      <dgm:prSet/>
      <dgm:spPr/>
      <dgm:t>
        <a:bodyPr/>
        <a:lstStyle/>
        <a:p>
          <a:endParaRPr lang="en-IN"/>
        </a:p>
      </dgm:t>
    </dgm:pt>
    <dgm:pt modelId="{18BC48EA-3125-48CD-B2D3-7313B3031406}" type="sibTrans" cxnId="{27EABAEF-C86D-436E-83C2-1060AD0681D8}">
      <dgm:prSet/>
      <dgm:spPr/>
      <dgm:t>
        <a:bodyPr/>
        <a:lstStyle/>
        <a:p>
          <a:endParaRPr lang="en-IN"/>
        </a:p>
      </dgm:t>
    </dgm:pt>
    <dgm:pt modelId="{7647B7BA-F19A-4C07-BB86-79DAA66F62D3}" type="pres">
      <dgm:prSet presAssocID="{A71259E7-2293-42D8-A398-523D8CFDF42A}" presName="compositeShape" presStyleCnt="0">
        <dgm:presLayoutVars>
          <dgm:chMax val="9"/>
          <dgm:dir/>
          <dgm:resizeHandles val="exact"/>
        </dgm:presLayoutVars>
      </dgm:prSet>
      <dgm:spPr/>
    </dgm:pt>
    <dgm:pt modelId="{CFBE0BD9-0B68-413F-8501-81D1BFA9E81F}" type="pres">
      <dgm:prSet presAssocID="{A71259E7-2293-42D8-A398-523D8CFDF42A}" presName="triangle1" presStyleLbl="node1" presStyleIdx="0" presStyleCnt="4" custLinFactNeighborX="-146" custLinFactNeighborY="-3032">
        <dgm:presLayoutVars>
          <dgm:bulletEnabled val="1"/>
        </dgm:presLayoutVars>
      </dgm:prSet>
      <dgm:spPr/>
    </dgm:pt>
    <dgm:pt modelId="{2E5FC9A0-FFD6-420E-89FD-BCFDC3659033}" type="pres">
      <dgm:prSet presAssocID="{A71259E7-2293-42D8-A398-523D8CFDF42A}" presName="triangle2" presStyleLbl="node1" presStyleIdx="1" presStyleCnt="4" custLinFactNeighborX="1732" custLinFactNeighborY="-866">
        <dgm:presLayoutVars>
          <dgm:bulletEnabled val="1"/>
        </dgm:presLayoutVars>
      </dgm:prSet>
      <dgm:spPr/>
    </dgm:pt>
    <dgm:pt modelId="{0E8CFA0D-CA65-45A9-92D3-3C89257CDE11}" type="pres">
      <dgm:prSet presAssocID="{A71259E7-2293-42D8-A398-523D8CFDF42A}" presName="triangle3" presStyleLbl="node1" presStyleIdx="2" presStyleCnt="4" custLinFactNeighborX="433" custLinFactNeighborY="-3898">
        <dgm:presLayoutVars>
          <dgm:bulletEnabled val="1"/>
        </dgm:presLayoutVars>
      </dgm:prSet>
      <dgm:spPr/>
    </dgm:pt>
    <dgm:pt modelId="{96072CA0-0614-476D-9DEB-76AAB46D1FD5}" type="pres">
      <dgm:prSet presAssocID="{A71259E7-2293-42D8-A398-523D8CFDF42A}" presName="triangle4" presStyleLbl="node1" presStyleIdx="3" presStyleCnt="4" custLinFactNeighborY="-3032">
        <dgm:presLayoutVars>
          <dgm:bulletEnabled val="1"/>
        </dgm:presLayoutVars>
      </dgm:prSet>
      <dgm:spPr/>
    </dgm:pt>
  </dgm:ptLst>
  <dgm:cxnLst>
    <dgm:cxn modelId="{6317D75E-B29F-4ABF-B6AE-CA7A6719BFB4}" srcId="{A71259E7-2293-42D8-A398-523D8CFDF42A}" destId="{AA0DE79E-C7C7-43DB-96A7-ACE9AF01C813}" srcOrd="2" destOrd="0" parTransId="{E9A33356-0B9D-48FF-BA3C-F8C7F3A3E7BE}" sibTransId="{A98E6944-E716-4F23-9831-F0A77B25EC0A}"/>
    <dgm:cxn modelId="{1843A55F-C6C6-4BAC-BC81-B79B7EAD7DE3}" type="presOf" srcId="{A71259E7-2293-42D8-A398-523D8CFDF42A}" destId="{7647B7BA-F19A-4C07-BB86-79DAA66F62D3}" srcOrd="0" destOrd="0" presId="urn:microsoft.com/office/officeart/2005/8/layout/pyramid4"/>
    <dgm:cxn modelId="{699C2955-28B4-4D52-BE57-17886D0DF3E1}" type="presOf" srcId="{4C934088-47CD-4385-8747-7DE80AE055AF}" destId="{96072CA0-0614-476D-9DEB-76AAB46D1FD5}" srcOrd="0" destOrd="0" presId="urn:microsoft.com/office/officeart/2005/8/layout/pyramid4"/>
    <dgm:cxn modelId="{94A5D680-EA9A-4E67-8D47-AC14B235B2BA}" srcId="{A71259E7-2293-42D8-A398-523D8CFDF42A}" destId="{79F56CE3-65D9-4F63-9AED-7EF5F4E34A3A}" srcOrd="1" destOrd="0" parTransId="{5D62CC61-3C16-48E0-A08A-58DF861E633D}" sibTransId="{710A1D91-67FE-4C35-B3F4-B0446BB92E34}"/>
    <dgm:cxn modelId="{3DD1FCDA-9A5C-4A65-B3B0-73BFD568AB09}" type="presOf" srcId="{79F56CE3-65D9-4F63-9AED-7EF5F4E34A3A}" destId="{2E5FC9A0-FFD6-420E-89FD-BCFDC3659033}" srcOrd="0" destOrd="0" presId="urn:microsoft.com/office/officeart/2005/8/layout/pyramid4"/>
    <dgm:cxn modelId="{CFA33FE8-F4A9-4750-84EA-F0E38243B156}" type="presOf" srcId="{AA0DE79E-C7C7-43DB-96A7-ACE9AF01C813}" destId="{0E8CFA0D-CA65-45A9-92D3-3C89257CDE11}" srcOrd="0" destOrd="0" presId="urn:microsoft.com/office/officeart/2005/8/layout/pyramid4"/>
    <dgm:cxn modelId="{5DAA5FEF-09A9-4B77-9F2F-B87A74DDA7E9}" srcId="{A71259E7-2293-42D8-A398-523D8CFDF42A}" destId="{E4F22B8A-6197-43EF-A3F6-D8BE827ED502}" srcOrd="0" destOrd="0" parTransId="{C489C36F-B23F-4211-A55D-B4FBCB3409AD}" sibTransId="{104FA9F8-F626-48DD-9D9D-3A691DF970B4}"/>
    <dgm:cxn modelId="{27EABAEF-C86D-436E-83C2-1060AD0681D8}" srcId="{A71259E7-2293-42D8-A398-523D8CFDF42A}" destId="{4C934088-47CD-4385-8747-7DE80AE055AF}" srcOrd="3" destOrd="0" parTransId="{9FDDD8DA-4FB5-4627-A9AF-8EDDFF5433E4}" sibTransId="{18BC48EA-3125-48CD-B2D3-7313B3031406}"/>
    <dgm:cxn modelId="{7EBAD2F4-817F-476C-ADE0-44E2EC0A9A61}" type="presOf" srcId="{E4F22B8A-6197-43EF-A3F6-D8BE827ED502}" destId="{CFBE0BD9-0B68-413F-8501-81D1BFA9E81F}" srcOrd="0" destOrd="0" presId="urn:microsoft.com/office/officeart/2005/8/layout/pyramid4"/>
    <dgm:cxn modelId="{CD785872-D85A-438D-B14A-121DD7087FBE}" type="presParOf" srcId="{7647B7BA-F19A-4C07-BB86-79DAA66F62D3}" destId="{CFBE0BD9-0B68-413F-8501-81D1BFA9E81F}" srcOrd="0" destOrd="0" presId="urn:microsoft.com/office/officeart/2005/8/layout/pyramid4"/>
    <dgm:cxn modelId="{E0B23271-36FA-42E6-8FA0-D8A1A7534763}" type="presParOf" srcId="{7647B7BA-F19A-4C07-BB86-79DAA66F62D3}" destId="{2E5FC9A0-FFD6-420E-89FD-BCFDC3659033}" srcOrd="1" destOrd="0" presId="urn:microsoft.com/office/officeart/2005/8/layout/pyramid4"/>
    <dgm:cxn modelId="{83AEC672-BBA4-40D9-8685-371DF73B67C8}" type="presParOf" srcId="{7647B7BA-F19A-4C07-BB86-79DAA66F62D3}" destId="{0E8CFA0D-CA65-45A9-92D3-3C89257CDE11}" srcOrd="2" destOrd="0" presId="urn:microsoft.com/office/officeart/2005/8/layout/pyramid4"/>
    <dgm:cxn modelId="{1CD173CE-D9F0-4F07-B432-A6295ED74260}" type="presParOf" srcId="{7647B7BA-F19A-4C07-BB86-79DAA66F62D3}" destId="{96072CA0-0614-476D-9DEB-76AAB46D1FD5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B9743-65C1-487B-A203-330F27F10BB4}">
      <dsp:nvSpPr>
        <dsp:cNvPr id="0" name=""/>
        <dsp:cNvSpPr/>
      </dsp:nvSpPr>
      <dsp:spPr>
        <a:xfrm>
          <a:off x="7002" y="598028"/>
          <a:ext cx="2092950" cy="12557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Top management</a:t>
          </a:r>
        </a:p>
      </dsp:txBody>
      <dsp:txXfrm>
        <a:off x="43782" y="634808"/>
        <a:ext cx="2019390" cy="1182210"/>
      </dsp:txXfrm>
    </dsp:sp>
    <dsp:sp modelId="{32C09EAF-A947-469E-BD99-ED7D67735174}">
      <dsp:nvSpPr>
        <dsp:cNvPr id="0" name=""/>
        <dsp:cNvSpPr/>
      </dsp:nvSpPr>
      <dsp:spPr>
        <a:xfrm>
          <a:off x="2309247" y="966387"/>
          <a:ext cx="443705" cy="519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2309247" y="1070197"/>
        <a:ext cx="310594" cy="311431"/>
      </dsp:txXfrm>
    </dsp:sp>
    <dsp:sp modelId="{0FE9DA12-0CEC-4E76-85EE-C4BE15DC49EE}">
      <dsp:nvSpPr>
        <dsp:cNvPr id="0" name=""/>
        <dsp:cNvSpPr/>
      </dsp:nvSpPr>
      <dsp:spPr>
        <a:xfrm>
          <a:off x="2937132" y="598028"/>
          <a:ext cx="2092950" cy="12557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Supervisor</a:t>
          </a:r>
        </a:p>
      </dsp:txBody>
      <dsp:txXfrm>
        <a:off x="2973912" y="634808"/>
        <a:ext cx="2019390" cy="1182210"/>
      </dsp:txXfrm>
    </dsp:sp>
    <dsp:sp modelId="{371EC285-D6DA-48D6-8024-1CB37E43AF10}">
      <dsp:nvSpPr>
        <dsp:cNvPr id="0" name=""/>
        <dsp:cNvSpPr/>
      </dsp:nvSpPr>
      <dsp:spPr>
        <a:xfrm>
          <a:off x="5239378" y="966387"/>
          <a:ext cx="443705" cy="519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5239378" y="1070197"/>
        <a:ext cx="310594" cy="311431"/>
      </dsp:txXfrm>
    </dsp:sp>
    <dsp:sp modelId="{B837CA0C-ECD9-41B5-9021-53EC9C968531}">
      <dsp:nvSpPr>
        <dsp:cNvPr id="0" name=""/>
        <dsp:cNvSpPr/>
      </dsp:nvSpPr>
      <dsp:spPr>
        <a:xfrm>
          <a:off x="5867263" y="598028"/>
          <a:ext cx="2092950" cy="12557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Man on the job</a:t>
          </a:r>
        </a:p>
      </dsp:txBody>
      <dsp:txXfrm>
        <a:off x="5904043" y="634808"/>
        <a:ext cx="2019390" cy="1182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E0BD9-0B68-413F-8501-81D1BFA9E81F}">
      <dsp:nvSpPr>
        <dsp:cNvPr id="0" name=""/>
        <dsp:cNvSpPr/>
      </dsp:nvSpPr>
      <dsp:spPr>
        <a:xfrm>
          <a:off x="1096387" y="306141"/>
          <a:ext cx="2199196" cy="21991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Safety</a:t>
          </a:r>
        </a:p>
      </dsp:txBody>
      <dsp:txXfrm>
        <a:off x="1646186" y="1405739"/>
        <a:ext cx="1099598" cy="1099598"/>
      </dsp:txXfrm>
    </dsp:sp>
    <dsp:sp modelId="{2E5FC9A0-FFD6-420E-89FD-BCFDC3659033}">
      <dsp:nvSpPr>
        <dsp:cNvPr id="0" name=""/>
        <dsp:cNvSpPr/>
      </dsp:nvSpPr>
      <dsp:spPr>
        <a:xfrm>
          <a:off x="38090" y="2552971"/>
          <a:ext cx="2199196" cy="21991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Quality and scheduling</a:t>
          </a:r>
        </a:p>
      </dsp:txBody>
      <dsp:txXfrm>
        <a:off x="587889" y="3652569"/>
        <a:ext cx="1099598" cy="1099598"/>
      </dsp:txXfrm>
    </dsp:sp>
    <dsp:sp modelId="{0E8CFA0D-CA65-45A9-92D3-3C89257CDE11}">
      <dsp:nvSpPr>
        <dsp:cNvPr id="0" name=""/>
        <dsp:cNvSpPr/>
      </dsp:nvSpPr>
      <dsp:spPr>
        <a:xfrm rot="10800000">
          <a:off x="1109120" y="2486292"/>
          <a:ext cx="2199196" cy="21991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chemeClr val="tx1"/>
              </a:solidFill>
            </a:rPr>
            <a:t>Production</a:t>
          </a:r>
        </a:p>
      </dsp:txBody>
      <dsp:txXfrm rot="10800000">
        <a:off x="1658919" y="2486292"/>
        <a:ext cx="1099598" cy="1099598"/>
      </dsp:txXfrm>
    </dsp:sp>
    <dsp:sp modelId="{96072CA0-0614-476D-9DEB-76AAB46D1FD5}">
      <dsp:nvSpPr>
        <dsp:cNvPr id="0" name=""/>
        <dsp:cNvSpPr/>
      </dsp:nvSpPr>
      <dsp:spPr>
        <a:xfrm>
          <a:off x="2199196" y="2505337"/>
          <a:ext cx="2199196" cy="21991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Efficiency</a:t>
          </a:r>
        </a:p>
      </dsp:txBody>
      <dsp:txXfrm>
        <a:off x="2748995" y="3604935"/>
        <a:ext cx="1099598" cy="1099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634C02F-F22B-4A7A-8BD1-C29FB7FC4D5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D4C3-B332-42BA-A72B-8681B7CF5BD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02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02F-F22B-4A7A-8BD1-C29FB7FC4D5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D4C3-B332-42BA-A72B-8681B7CF5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96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02F-F22B-4A7A-8BD1-C29FB7FC4D5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D4C3-B332-42BA-A72B-8681B7CF5BD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8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02F-F22B-4A7A-8BD1-C29FB7FC4D5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D4C3-B332-42BA-A72B-8681B7CF5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1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02F-F22B-4A7A-8BD1-C29FB7FC4D5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D4C3-B332-42BA-A72B-8681B7CF5BD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08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02F-F22B-4A7A-8BD1-C29FB7FC4D5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D4C3-B332-42BA-A72B-8681B7CF5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78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02F-F22B-4A7A-8BD1-C29FB7FC4D5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D4C3-B332-42BA-A72B-8681B7CF5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59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02F-F22B-4A7A-8BD1-C29FB7FC4D5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D4C3-B332-42BA-A72B-8681B7CF5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99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02F-F22B-4A7A-8BD1-C29FB7FC4D5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D4C3-B332-42BA-A72B-8681B7CF5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2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02F-F22B-4A7A-8BD1-C29FB7FC4D5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D4C3-B332-42BA-A72B-8681B7CF5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41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02F-F22B-4A7A-8BD1-C29FB7FC4D5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D4C3-B332-42BA-A72B-8681B7CF5BD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3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34C02F-F22B-4A7A-8BD1-C29FB7FC4D5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BE0D4C3-B332-42BA-A72B-8681B7CF5BD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2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2244-6A8C-480B-B8F2-38AE710B6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SAFETY EDUCATION AND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420A9-59EC-4807-9A5C-41B28D06A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–I</a:t>
            </a:r>
          </a:p>
          <a:p>
            <a:r>
              <a:rPr lang="en-IN" dirty="0"/>
              <a:t>Module 5</a:t>
            </a:r>
          </a:p>
        </p:txBody>
      </p:sp>
    </p:spTree>
    <p:extLst>
      <p:ext uri="{BB962C8B-B14F-4D97-AF65-F5344CB8AC3E}">
        <p14:creationId xmlns:p14="http://schemas.microsoft.com/office/powerpoint/2010/main" val="202772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F349-7A96-40BB-AD47-FFF74F0E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–on –the-job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91F-4EF5-49FF-B7D8-6032A5247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53" y="1930893"/>
            <a:ext cx="6078007" cy="4023360"/>
          </a:xfrm>
        </p:spPr>
        <p:txBody>
          <a:bodyPr/>
          <a:lstStyle/>
          <a:p>
            <a:r>
              <a:rPr lang="en-IN" dirty="0"/>
              <a:t>On – the job- training is the best method – presenting a full, clear and actual picture of the work</a:t>
            </a:r>
          </a:p>
          <a:p>
            <a:r>
              <a:rPr lang="en-IN" dirty="0"/>
              <a:t>Group trainings</a:t>
            </a:r>
          </a:p>
          <a:p>
            <a:r>
              <a:rPr lang="en-IN" dirty="0"/>
              <a:t>- small discussion groups</a:t>
            </a:r>
          </a:p>
          <a:p>
            <a:r>
              <a:rPr lang="en-IN" dirty="0"/>
              <a:t>Meetings and Instructional presentations</a:t>
            </a:r>
          </a:p>
          <a:p>
            <a:r>
              <a:rPr lang="en-IN" dirty="0"/>
              <a:t>- meeting place should be adequate in space, good illumination, comfortable </a:t>
            </a:r>
            <a:r>
              <a:rPr lang="en-IN" dirty="0" err="1"/>
              <a:t>seats,etc</a:t>
            </a:r>
            <a:endParaRPr lang="en-IN" dirty="0"/>
          </a:p>
          <a:p>
            <a:r>
              <a:rPr lang="en-IN" dirty="0"/>
              <a:t>Do not try to cover too many subjects in one 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39C02-321D-4D47-9820-AC8B36A0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929" y="1802167"/>
            <a:ext cx="4713113" cy="30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5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3CD3-D356-B909-2E6B-DAD8A94D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34" y="136980"/>
            <a:ext cx="9720072" cy="815071"/>
          </a:xfrm>
        </p:spPr>
        <p:txBody>
          <a:bodyPr/>
          <a:lstStyle/>
          <a:p>
            <a:r>
              <a:rPr lang="en-IN" dirty="0"/>
              <a:t>Other training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D34B-855D-55CE-4C62-28976007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3" y="736898"/>
            <a:ext cx="11385176" cy="612110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Apprenticeship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/>
              <a:t>Earning while doing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/>
              <a:t>Experienced persons give training and after completion trainee can apply for permanent job.</a:t>
            </a:r>
          </a:p>
          <a:p>
            <a:r>
              <a:rPr lang="en-IN" b="1" dirty="0">
                <a:solidFill>
                  <a:srgbClr val="FF0000"/>
                </a:solidFill>
              </a:rPr>
              <a:t>Job Rotation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/>
              <a:t>Teaches current employees how to do various jobs over time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/>
              <a:t>Employee will rotate around different jobs within the organisation, performing various different tasks unrelated to his original job</a:t>
            </a:r>
          </a:p>
          <a:p>
            <a:pPr>
              <a:lnSpc>
                <a:spcPct val="100000"/>
              </a:lnSpc>
            </a:pPr>
            <a:r>
              <a:rPr lang="en-IN" b="1" dirty="0">
                <a:solidFill>
                  <a:srgbClr val="FF0000"/>
                </a:solidFill>
              </a:rPr>
              <a:t>Coaching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/>
              <a:t>More experienced and skilled individuals provides employees with advice and guidance</a:t>
            </a:r>
          </a:p>
          <a:p>
            <a:pPr>
              <a:lnSpc>
                <a:spcPct val="100000"/>
              </a:lnSpc>
            </a:pPr>
            <a:r>
              <a:rPr lang="en-IN" b="1" dirty="0">
                <a:solidFill>
                  <a:srgbClr val="FF0000"/>
                </a:solidFill>
              </a:rPr>
              <a:t>Understudy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/>
              <a:t>A trainee who is likely to assume duties of his position, currently held by his/her superior is called understudy</a:t>
            </a:r>
          </a:p>
          <a:p>
            <a:pPr>
              <a:lnSpc>
                <a:spcPct val="100000"/>
              </a:lnSpc>
            </a:pPr>
            <a:r>
              <a:rPr lang="en-IN" b="1" dirty="0">
                <a:solidFill>
                  <a:srgbClr val="FF0000"/>
                </a:solidFill>
              </a:rPr>
              <a:t>Mentoring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/>
              <a:t>Senior experienced person is assigned to act as an advisor/guide. He is responsible to support/feedback to an employee who is under his charge</a:t>
            </a:r>
          </a:p>
        </p:txBody>
      </p:sp>
    </p:spTree>
    <p:extLst>
      <p:ext uri="{BB962C8B-B14F-4D97-AF65-F5344CB8AC3E}">
        <p14:creationId xmlns:p14="http://schemas.microsoft.com/office/powerpoint/2010/main" val="267025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BDD4-9463-8C48-23E6-7E2F33B8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OFF THE JOB- Learning by gaining knowledge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090A5-52AF-4207-9FE8-E0E543CD2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81" y="1559859"/>
            <a:ext cx="9720073" cy="502920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Lecture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400" dirty="0"/>
              <a:t>A direct method of instruction that involves a verbal presentation of information by an instructor of large audience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400" dirty="0"/>
              <a:t>The instructor organises a material and gives toa group of trainees in the form of talk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Simulations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400" dirty="0"/>
              <a:t>A kind of training created to mirror real-life situations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400" dirty="0"/>
              <a:t>Duplicate the actual work environment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Case study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400" dirty="0"/>
              <a:t>A method which provides descriptive situations which stimulate trainees to make decisions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400" dirty="0"/>
              <a:t>Purpose is to make trainees apply what they know, develop new ideas to manage the situation or solve a problem</a:t>
            </a:r>
          </a:p>
        </p:txBody>
      </p:sp>
    </p:spTree>
    <p:extLst>
      <p:ext uri="{BB962C8B-B14F-4D97-AF65-F5344CB8AC3E}">
        <p14:creationId xmlns:p14="http://schemas.microsoft.com/office/powerpoint/2010/main" val="164760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B62B-A72E-D119-373D-B7DDB2DC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59" y="340658"/>
            <a:ext cx="11510682" cy="6176683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Role play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400" dirty="0"/>
              <a:t>An active learning strategy, Participants will play realistic scenarios under the supervision of a trainer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Group discussions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400" dirty="0"/>
              <a:t>Sharing ideas or activities. People in the Group discussion are connected with one basic idea, based on his/her idea everyone represents his/her perspective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Syndicates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400" dirty="0"/>
              <a:t>Participative method which basically dividing the participants into number of groups for the purpose of discussion, in exercise or work on a project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400" dirty="0" err="1"/>
              <a:t>Eg.</a:t>
            </a:r>
            <a:r>
              <a:rPr lang="en-IN" sz="2400" dirty="0"/>
              <a:t> Two pharma companies may combine their R &amp; D teams by creating syndicate to develop a new drug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0000"/>
                </a:solidFill>
              </a:rPr>
              <a:t>Sensitivity Training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400" dirty="0"/>
              <a:t>Related to sensitivity and emotions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400" dirty="0"/>
              <a:t>Phycological technique used for intensive group discussion and interaction are </a:t>
            </a:r>
            <a:r>
              <a:rPr lang="en-IN" sz="2400" dirty="0" err="1"/>
              <a:t>uded</a:t>
            </a:r>
            <a:r>
              <a:rPr lang="en-IN" sz="2400" dirty="0"/>
              <a:t> to increase awareness of individual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Seminars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Worshops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Conferences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0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5401-6E3A-4968-BCAC-D4D8046C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22" y="105821"/>
            <a:ext cx="9720072" cy="1499616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Instructional aids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9105-29CB-4F21-B007-AA45CBA5A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1367162"/>
            <a:ext cx="9838679" cy="523782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Motion pictures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Slides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Photographs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Posters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Take-home materials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Charts and diagrams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Models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Flannel boards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Display boards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Audible examples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76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0172-76CC-C95A-A4E4-77300588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8179-AFE3-53BE-76E8-42B7B4EC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https://www.youtube.com/watch?v=f8hxViZkjXI</a:t>
            </a:r>
          </a:p>
        </p:txBody>
      </p:sp>
    </p:spTree>
    <p:extLst>
      <p:ext uri="{BB962C8B-B14F-4D97-AF65-F5344CB8AC3E}">
        <p14:creationId xmlns:p14="http://schemas.microsoft.com/office/powerpoint/2010/main" val="372856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77A3-F38A-456D-B6FA-C4A3D0A6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83" y="357780"/>
            <a:ext cx="8911687" cy="1280890"/>
          </a:xfrm>
        </p:spPr>
        <p:txBody>
          <a:bodyPr/>
          <a:lstStyle/>
          <a:p>
            <a:r>
              <a:rPr lang="en-IN" dirty="0"/>
              <a:t>TRAINING OF Personnel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146C9-487C-4694-B8CF-6ECB3693F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7" y="1278384"/>
            <a:ext cx="4619457" cy="252125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Education</a:t>
            </a:r>
            <a:r>
              <a:rPr lang="en-IN" sz="2800" dirty="0">
                <a:solidFill>
                  <a:srgbClr val="FF0000"/>
                </a:solidFill>
              </a:rPr>
              <a:t> deal primarily with broadening knowledge and understanding</a:t>
            </a:r>
            <a:endParaRPr lang="en-IN" sz="2800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5A9BD0-FBF1-478A-8359-3D5ADE593F34}"/>
              </a:ext>
            </a:extLst>
          </p:cNvPr>
          <p:cNvCxnSpPr/>
          <p:nvPr/>
        </p:nvCxnSpPr>
        <p:spPr>
          <a:xfrm>
            <a:off x="1899821" y="202410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5910C6-E318-4DF7-9B0F-26A5D82DA1B8}"/>
              </a:ext>
            </a:extLst>
          </p:cNvPr>
          <p:cNvSpPr txBox="1">
            <a:spLocks/>
          </p:cNvSpPr>
          <p:nvPr/>
        </p:nvSpPr>
        <p:spPr>
          <a:xfrm>
            <a:off x="5822162" y="1278384"/>
            <a:ext cx="4619457" cy="1367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70C0"/>
                </a:solidFill>
              </a:rPr>
              <a:t>Training</a:t>
            </a:r>
            <a:r>
              <a:rPr lang="en-IN" sz="2800" dirty="0">
                <a:solidFill>
                  <a:srgbClr val="0070C0"/>
                </a:solidFill>
              </a:rPr>
              <a:t> deals with the development of skill in performance</a:t>
            </a:r>
          </a:p>
          <a:p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650AD-F552-4907-8FA2-F9DF367CBCAC}"/>
              </a:ext>
            </a:extLst>
          </p:cNvPr>
          <p:cNvSpPr txBox="1"/>
          <p:nvPr/>
        </p:nvSpPr>
        <p:spPr>
          <a:xfrm>
            <a:off x="4545368" y="3207059"/>
            <a:ext cx="3151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Education and Training needed to develop safe work techniques and practices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4A1999-40A0-495B-97FF-DC686C32E8AB}"/>
              </a:ext>
            </a:extLst>
          </p:cNvPr>
          <p:cNvCxnSpPr/>
          <p:nvPr/>
        </p:nvCxnSpPr>
        <p:spPr>
          <a:xfrm>
            <a:off x="3764132" y="2430632"/>
            <a:ext cx="967666" cy="77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BD8A4C-BBC7-408A-A064-03426A031ACB}"/>
              </a:ext>
            </a:extLst>
          </p:cNvPr>
          <p:cNvCxnSpPr/>
          <p:nvPr/>
        </p:nvCxnSpPr>
        <p:spPr>
          <a:xfrm flipH="1">
            <a:off x="5949520" y="2441359"/>
            <a:ext cx="1259148" cy="76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F462350-16D1-4E42-936D-F6F2651011DB}"/>
              </a:ext>
            </a:extLst>
          </p:cNvPr>
          <p:cNvSpPr/>
          <p:nvPr/>
        </p:nvSpPr>
        <p:spPr>
          <a:xfrm>
            <a:off x="352769" y="3767831"/>
            <a:ext cx="2463601" cy="1065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Problem in industry</a:t>
            </a:r>
          </a:p>
          <a:p>
            <a:pPr marL="285750" indent="-285750" algn="ctr">
              <a:buFontTx/>
              <a:buChar char="-"/>
            </a:pPr>
            <a:r>
              <a:rPr lang="en-IN" dirty="0">
                <a:solidFill>
                  <a:srgbClr val="C00000"/>
                </a:solidFill>
              </a:rPr>
              <a:t>Communication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1E9511B8-D4A9-4939-ACD3-37E062D434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330014"/>
              </p:ext>
            </p:extLst>
          </p:nvPr>
        </p:nvGraphicFramePr>
        <p:xfrm>
          <a:off x="3595456" y="4130388"/>
          <a:ext cx="7967216" cy="2451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6A8A7A7D-F35C-46BC-AB4F-D5F79ED89E7F}"/>
              </a:ext>
            </a:extLst>
          </p:cNvPr>
          <p:cNvSpPr/>
          <p:nvPr/>
        </p:nvSpPr>
        <p:spPr>
          <a:xfrm>
            <a:off x="1040922" y="4957322"/>
            <a:ext cx="1967073" cy="726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Information has to pass from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EF5C32-2F2E-432E-BD95-326D5FF69BD4}"/>
              </a:ext>
            </a:extLst>
          </p:cNvPr>
          <p:cNvCxnSpPr>
            <a:stCxn id="17" idx="3"/>
          </p:cNvCxnSpPr>
          <p:nvPr/>
        </p:nvCxnSpPr>
        <p:spPr>
          <a:xfrm>
            <a:off x="3007995" y="5320451"/>
            <a:ext cx="489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4CCA800-B131-4A38-8D8F-04F9FEDF8B5C}"/>
              </a:ext>
            </a:extLst>
          </p:cNvPr>
          <p:cNvCxnSpPr/>
          <p:nvPr/>
        </p:nvCxnSpPr>
        <p:spPr>
          <a:xfrm rot="16200000" flipH="1">
            <a:off x="3932807" y="5788240"/>
            <a:ext cx="435006" cy="363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BEFA0-48E2-4C0E-AC95-4B63FE16C44B}"/>
              </a:ext>
            </a:extLst>
          </p:cNvPr>
          <p:cNvSpPr txBox="1"/>
          <p:nvPr/>
        </p:nvSpPr>
        <p:spPr>
          <a:xfrm>
            <a:off x="4247965" y="6083475"/>
            <a:ext cx="1848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Prepared for the training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50FEE0-CF9C-4BE1-8C21-F8E0D531B504}"/>
              </a:ext>
            </a:extLst>
          </p:cNvPr>
          <p:cNvSpPr txBox="1"/>
          <p:nvPr/>
        </p:nvSpPr>
        <p:spPr>
          <a:xfrm>
            <a:off x="6096000" y="5900055"/>
            <a:ext cx="597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Motivation is a factor – directions and controlling activities</a:t>
            </a:r>
          </a:p>
          <a:p>
            <a:r>
              <a:rPr lang="en-IN" dirty="0"/>
              <a:t>From motivation, employees will work hard- for quality, courtesy and safety</a:t>
            </a:r>
          </a:p>
          <a:p>
            <a:endParaRPr lang="en-IN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79ADE0EE-6030-4FE9-9529-FC434C216554}"/>
              </a:ext>
            </a:extLst>
          </p:cNvPr>
          <p:cNvSpPr/>
          <p:nvPr/>
        </p:nvSpPr>
        <p:spPr>
          <a:xfrm>
            <a:off x="4810124" y="4457700"/>
            <a:ext cx="5419725" cy="234201"/>
          </a:xfrm>
          <a:prstGeom prst="leftArrow">
            <a:avLst>
              <a:gd name="adj1" fmla="val 174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03C73A7C-0771-4343-8B7E-9D180B84A9AC}"/>
              </a:ext>
            </a:extLst>
          </p:cNvPr>
          <p:cNvSpPr/>
          <p:nvPr/>
        </p:nvSpPr>
        <p:spPr>
          <a:xfrm>
            <a:off x="10229849" y="4550034"/>
            <a:ext cx="97654" cy="2342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94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90275AC-8835-4D8B-9A88-4A46A9C62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069490"/>
              </p:ext>
            </p:extLst>
          </p:nvPr>
        </p:nvGraphicFramePr>
        <p:xfrm>
          <a:off x="7466583" y="413274"/>
          <a:ext cx="4398392" cy="5144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C178BB-08B5-4531-8377-9D980F3A4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94299"/>
            <a:ext cx="4591050" cy="53150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Safety, quality, scheduling, efficiency and Employee relations is implemented through efforts of foreman and supervisors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After foreman and supervisors are properly trained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Then subordinates are trained and motivated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6064B-553C-CC59-DFE3-71659EC16760}"/>
              </a:ext>
            </a:extLst>
          </p:cNvPr>
          <p:cNvSpPr txBox="1"/>
          <p:nvPr/>
        </p:nvSpPr>
        <p:spPr>
          <a:xfrm>
            <a:off x="742950" y="413274"/>
            <a:ext cx="4770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SAFETY EDUCATION AND TRAINING</a:t>
            </a:r>
          </a:p>
        </p:txBody>
      </p:sp>
    </p:spTree>
    <p:extLst>
      <p:ext uri="{BB962C8B-B14F-4D97-AF65-F5344CB8AC3E}">
        <p14:creationId xmlns:p14="http://schemas.microsoft.com/office/powerpoint/2010/main" val="322485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DB67-9E4A-4FE9-A7BD-6DD810E0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Employee training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2CC3-E53E-40B4-8E0C-48B17C6D5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29" y="1895382"/>
            <a:ext cx="9720073" cy="4023360"/>
          </a:xfrm>
        </p:spPr>
        <p:txBody>
          <a:bodyPr>
            <a:normAutofit/>
          </a:bodyPr>
          <a:lstStyle/>
          <a:p>
            <a:r>
              <a:rPr lang="en-IN" sz="2800" dirty="0"/>
              <a:t>Systematic training of employees is necessary</a:t>
            </a:r>
          </a:p>
          <a:p>
            <a:r>
              <a:rPr lang="en-IN" sz="2800" dirty="0"/>
              <a:t>Training may be given by the Foreman or supervisor responsible for the job</a:t>
            </a:r>
          </a:p>
          <a:p>
            <a:r>
              <a:rPr lang="en-IN" sz="2800" dirty="0"/>
              <a:t>Training specialists needed for large plants for general training and set up a procedure</a:t>
            </a:r>
          </a:p>
          <a:p>
            <a:r>
              <a:rPr lang="en-IN" sz="2800" dirty="0"/>
              <a:t>Specialists prepare training manuals and they conduct the program and supervises the activity in individual dept.</a:t>
            </a:r>
          </a:p>
        </p:txBody>
      </p:sp>
    </p:spTree>
    <p:extLst>
      <p:ext uri="{BB962C8B-B14F-4D97-AF65-F5344CB8AC3E}">
        <p14:creationId xmlns:p14="http://schemas.microsoft.com/office/powerpoint/2010/main" val="78333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CFFD-BABF-1A5D-6A1B-05BDF6F2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65594F-FAE3-D0A6-B106-3CEE06C45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54" y="222886"/>
            <a:ext cx="10728600" cy="6285491"/>
          </a:xfrm>
        </p:spPr>
      </p:pic>
    </p:spTree>
    <p:extLst>
      <p:ext uri="{BB962C8B-B14F-4D97-AF65-F5344CB8AC3E}">
        <p14:creationId xmlns:p14="http://schemas.microsoft.com/office/powerpoint/2010/main" val="239939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984B-8C03-452A-AAC5-DFAD6F18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58" y="-110261"/>
            <a:ext cx="9720072" cy="149961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Methods followed in chemical plants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B4FC-C07F-43C8-AFD6-9343FA994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98" y="808223"/>
            <a:ext cx="9720073" cy="402336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Vestibule instruction:</a:t>
            </a:r>
          </a:p>
          <a:p>
            <a:r>
              <a:rPr lang="en-IN" dirty="0"/>
              <a:t>This is a plan to teach specialised, general or advanced techniques peculiar to the industry before the employee actually starts with:</a:t>
            </a:r>
          </a:p>
          <a:p>
            <a:r>
              <a:rPr lang="en-IN" dirty="0">
                <a:solidFill>
                  <a:srgbClr val="FF0000"/>
                </a:solidFill>
              </a:rPr>
              <a:t>On – the – Job training</a:t>
            </a:r>
          </a:p>
          <a:p>
            <a:r>
              <a:rPr lang="en-US" dirty="0"/>
              <a:t>On-the-job training, also known as OJT, is a hands-on method of teaching the skills, knowledge, and competencies needed for employees to perform a specific job within the workplace. Employees learn in an environment where they will need to practice the knowledge and skills obtained during their training.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9F440-91DB-4739-92D4-70277FD40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04" y="3870664"/>
            <a:ext cx="5411826" cy="28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066D-FE3A-4BBB-BB7F-8C3EBDD1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69" y="-159581"/>
            <a:ext cx="9720072" cy="1499616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On – the – Job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2593-953F-493E-80BD-24260939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94922"/>
            <a:ext cx="9720073" cy="448056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IN" dirty="0"/>
              <a:t>Job training acquaints the employee with a new job or teaches him additional skills</a:t>
            </a:r>
          </a:p>
          <a:p>
            <a:r>
              <a:rPr lang="en-IN" dirty="0"/>
              <a:t>Dept. supervisors takes time to train whenever it is required, this applies to new operations, new employees and changes in </a:t>
            </a:r>
            <a:r>
              <a:rPr lang="en-IN" dirty="0" err="1"/>
              <a:t>equipments</a:t>
            </a:r>
            <a:r>
              <a:rPr lang="en-IN" dirty="0"/>
              <a:t>.</a:t>
            </a:r>
          </a:p>
          <a:p>
            <a:r>
              <a:rPr lang="en-IN" dirty="0"/>
              <a:t>A changed job is considered as new one and breaking-in is required</a:t>
            </a:r>
          </a:p>
          <a:p>
            <a:r>
              <a:rPr lang="en-IN" sz="2800" dirty="0"/>
              <a:t>Good Instructor qualities</a:t>
            </a:r>
          </a:p>
          <a:p>
            <a:r>
              <a:rPr lang="en-IN" dirty="0">
                <a:solidFill>
                  <a:srgbClr val="C00000"/>
                </a:solidFill>
              </a:rPr>
              <a:t>- Friendly</a:t>
            </a:r>
          </a:p>
          <a:p>
            <a:r>
              <a:rPr lang="en-IN" dirty="0">
                <a:solidFill>
                  <a:srgbClr val="C00000"/>
                </a:solidFill>
              </a:rPr>
              <a:t>- sincere</a:t>
            </a:r>
          </a:p>
          <a:p>
            <a:r>
              <a:rPr lang="en-IN" dirty="0">
                <a:solidFill>
                  <a:srgbClr val="C00000"/>
                </a:solidFill>
              </a:rPr>
              <a:t>- patient </a:t>
            </a:r>
          </a:p>
          <a:p>
            <a:r>
              <a:rPr lang="en-IN" dirty="0">
                <a:solidFill>
                  <a:srgbClr val="C00000"/>
                </a:solidFill>
              </a:rPr>
              <a:t>- thorough working knowledge of the job to be taught</a:t>
            </a:r>
          </a:p>
          <a:p>
            <a:r>
              <a:rPr lang="en-IN" dirty="0">
                <a:solidFill>
                  <a:srgbClr val="C00000"/>
                </a:solidFill>
              </a:rPr>
              <a:t>- Knows the principles of teaching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349B5-4DA5-4DF2-8BCE-CBB2F3814B7D}"/>
              </a:ext>
            </a:extLst>
          </p:cNvPr>
          <p:cNvSpPr/>
          <p:nvPr/>
        </p:nvSpPr>
        <p:spPr>
          <a:xfrm>
            <a:off x="7341833" y="3392691"/>
            <a:ext cx="4536489" cy="2760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Ability to breakdown the job into component steps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Use an outline of each assignment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Follow an step-by step analysis of job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CE6634-AEC6-486F-B5AB-8464327A6E88}"/>
              </a:ext>
            </a:extLst>
          </p:cNvPr>
          <p:cNvCxnSpPr/>
          <p:nvPr/>
        </p:nvCxnSpPr>
        <p:spPr>
          <a:xfrm>
            <a:off x="4850168" y="3639845"/>
            <a:ext cx="2234213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25B92A7-B5B3-4EAE-9446-F9623EAC2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3" y="-3867"/>
            <a:ext cx="2619375" cy="174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995CDF-E421-4E00-BE91-31982BD00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3809336"/>
            <a:ext cx="2324405" cy="1499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6A3908-0663-C910-FE51-6FC9AB8A45CF}"/>
              </a:ext>
            </a:extLst>
          </p:cNvPr>
          <p:cNvSpPr txBox="1"/>
          <p:nvPr/>
        </p:nvSpPr>
        <p:spPr>
          <a:xfrm>
            <a:off x="1024127" y="1060295"/>
            <a:ext cx="500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LEARNING BY DOING</a:t>
            </a:r>
          </a:p>
        </p:txBody>
      </p:sp>
    </p:spTree>
    <p:extLst>
      <p:ext uri="{BB962C8B-B14F-4D97-AF65-F5344CB8AC3E}">
        <p14:creationId xmlns:p14="http://schemas.microsoft.com/office/powerpoint/2010/main" val="414141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6181-5F55-4BED-B5D7-6C065313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Job instructor training(JIT)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3DA6-CC1B-48DF-B76C-397BE6EE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During word war II – Govt. realised the need of improved training in industry and sponsored the job instructor training courses known as </a:t>
            </a:r>
            <a:r>
              <a:rPr lang="en-IN" dirty="0">
                <a:solidFill>
                  <a:srgbClr val="C00000"/>
                </a:solidFill>
              </a:rPr>
              <a:t>J.I.T.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How to get ready</a:t>
            </a:r>
          </a:p>
          <a:p>
            <a:r>
              <a:rPr lang="en-IN" dirty="0">
                <a:solidFill>
                  <a:srgbClr val="C00000"/>
                </a:solidFill>
              </a:rPr>
              <a:t>To instruct the worker on experienced job or new job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C00000"/>
                </a:solidFill>
              </a:rPr>
              <a:t>Have a plan (how much skill you expect him to have and how soon)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C00000"/>
                </a:solidFill>
              </a:rPr>
              <a:t>Analyse the job (list the principal steps, pick out key points)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C00000"/>
                </a:solidFill>
              </a:rPr>
              <a:t>Have everything ready (right tool, equipment and materials)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C00000"/>
                </a:solidFill>
              </a:rPr>
              <a:t>Have the work place properly arranged (just as worker will be expected to keep it)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447BA-83FB-4DAE-991D-8BC3A5D7EF46}"/>
              </a:ext>
            </a:extLst>
          </p:cNvPr>
          <p:cNvSpPr txBox="1"/>
          <p:nvPr/>
        </p:nvSpPr>
        <p:spPr>
          <a:xfrm>
            <a:off x="1353670" y="1715500"/>
            <a:ext cx="859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Training the workers with simple breakdown of steps, it is easy to understand and complete </a:t>
            </a:r>
          </a:p>
        </p:txBody>
      </p:sp>
    </p:spTree>
    <p:extLst>
      <p:ext uri="{BB962C8B-B14F-4D97-AF65-F5344CB8AC3E}">
        <p14:creationId xmlns:p14="http://schemas.microsoft.com/office/powerpoint/2010/main" val="55332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0FF8-DBDD-4558-8CF9-36A902DC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40" y="92157"/>
            <a:ext cx="9720072" cy="1499616"/>
          </a:xfrm>
        </p:spPr>
        <p:txBody>
          <a:bodyPr/>
          <a:lstStyle/>
          <a:p>
            <a:r>
              <a:rPr lang="en-IN" dirty="0"/>
              <a:t>How to instruct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53FB-74E6-4551-9C4C-5155A123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5" y="1425388"/>
            <a:ext cx="11349318" cy="5235388"/>
          </a:xfrm>
        </p:spPr>
        <p:txBody>
          <a:bodyPr>
            <a:normAutofit/>
          </a:bodyPr>
          <a:lstStyle/>
          <a:p>
            <a:r>
              <a:rPr lang="en-IN" dirty="0"/>
              <a:t>Step 1- Prepare (Find out what he already knows about the job, get him interested and anxious)</a:t>
            </a:r>
          </a:p>
          <a:p>
            <a:r>
              <a:rPr lang="en-IN" dirty="0"/>
              <a:t>Step 2 – Present (Tell him, show him, illustrate, ask questions carefully, stress the key points</a:t>
            </a:r>
          </a:p>
          <a:p>
            <a:r>
              <a:rPr lang="en-IN" dirty="0"/>
              <a:t>Step 3 – Perform (Test him by having him to perform the job, observe the performance and check for errors)</a:t>
            </a:r>
          </a:p>
          <a:p>
            <a:r>
              <a:rPr lang="en-IN" dirty="0"/>
              <a:t>Step 4 – Follow up (put him on his own, check frequently, extra coaching and close follow up until he fits for the job)</a:t>
            </a:r>
          </a:p>
          <a:p>
            <a:r>
              <a:rPr lang="en-IN" sz="2800" dirty="0">
                <a:solidFill>
                  <a:srgbClr val="C00000"/>
                </a:solidFill>
              </a:rPr>
              <a:t>Breaking down the job into component parts</a:t>
            </a:r>
          </a:p>
          <a:p>
            <a:r>
              <a:rPr lang="en-IN" sz="2800" dirty="0">
                <a:solidFill>
                  <a:srgbClr val="C00000"/>
                </a:solidFill>
              </a:rPr>
              <a:t>JOB BREAKDOWN SHEETS for training men and new job</a:t>
            </a:r>
          </a:p>
        </p:txBody>
      </p:sp>
    </p:spTree>
    <p:extLst>
      <p:ext uri="{BB962C8B-B14F-4D97-AF65-F5344CB8AC3E}">
        <p14:creationId xmlns:p14="http://schemas.microsoft.com/office/powerpoint/2010/main" val="1792317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975</TotalTime>
  <Words>1033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Garamond</vt:lpstr>
      <vt:lpstr>Tw Cen MT</vt:lpstr>
      <vt:lpstr>Tw Cen MT Condensed</vt:lpstr>
      <vt:lpstr>Wingdings</vt:lpstr>
      <vt:lpstr>Wingdings 3</vt:lpstr>
      <vt:lpstr>Integral</vt:lpstr>
      <vt:lpstr>SAFETY EDUCATION AND TRAINING</vt:lpstr>
      <vt:lpstr>TRAINING OF Personnel - </vt:lpstr>
      <vt:lpstr>PowerPoint Presentation</vt:lpstr>
      <vt:lpstr>Employee training procedure</vt:lpstr>
      <vt:lpstr>PowerPoint Presentation</vt:lpstr>
      <vt:lpstr>Methods followed in chemical plants</vt:lpstr>
      <vt:lpstr>On – the – Job training </vt:lpstr>
      <vt:lpstr>Job instructor training(JIT)</vt:lpstr>
      <vt:lpstr>How to instruct</vt:lpstr>
      <vt:lpstr>Training –on –the-job</vt:lpstr>
      <vt:lpstr>Other training methods</vt:lpstr>
      <vt:lpstr>OFF THE JOB- Learning by gaining knowledge </vt:lpstr>
      <vt:lpstr>PowerPoint Presentation</vt:lpstr>
      <vt:lpstr>Instructional aids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EDUCATION AND TRAINING</dc:title>
  <dc:creator>Praveen D</dc:creator>
  <cp:lastModifiedBy>Praveen D</cp:lastModifiedBy>
  <cp:revision>45</cp:revision>
  <dcterms:created xsi:type="dcterms:W3CDTF">2021-02-11T03:42:32Z</dcterms:created>
  <dcterms:modified xsi:type="dcterms:W3CDTF">2023-03-03T09:39:02Z</dcterms:modified>
</cp:coreProperties>
</file>