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50"/>
  </p:notesMasterIdLst>
  <p:sldIdLst>
    <p:sldId id="256" r:id="rId2"/>
    <p:sldId id="367" r:id="rId3"/>
    <p:sldId id="384" r:id="rId4"/>
    <p:sldId id="368" r:id="rId5"/>
    <p:sldId id="385" r:id="rId6"/>
    <p:sldId id="386" r:id="rId7"/>
    <p:sldId id="387" r:id="rId8"/>
    <p:sldId id="280" r:id="rId9"/>
    <p:sldId id="388" r:id="rId10"/>
    <p:sldId id="389" r:id="rId11"/>
    <p:sldId id="390" r:id="rId12"/>
    <p:sldId id="391" r:id="rId13"/>
    <p:sldId id="295" r:id="rId14"/>
    <p:sldId id="296" r:id="rId15"/>
    <p:sldId id="297" r:id="rId16"/>
    <p:sldId id="392" r:id="rId17"/>
    <p:sldId id="393" r:id="rId18"/>
    <p:sldId id="303" r:id="rId19"/>
    <p:sldId id="304" r:id="rId20"/>
    <p:sldId id="394" r:id="rId21"/>
    <p:sldId id="395" r:id="rId22"/>
    <p:sldId id="396" r:id="rId23"/>
    <p:sldId id="397" r:id="rId24"/>
    <p:sldId id="320" r:id="rId25"/>
    <p:sldId id="322" r:id="rId26"/>
    <p:sldId id="323" r:id="rId27"/>
    <p:sldId id="324" r:id="rId28"/>
    <p:sldId id="328" r:id="rId29"/>
    <p:sldId id="369" r:id="rId30"/>
    <p:sldId id="382" r:id="rId31"/>
    <p:sldId id="370" r:id="rId32"/>
    <p:sldId id="371" r:id="rId33"/>
    <p:sldId id="372" r:id="rId34"/>
    <p:sldId id="379" r:id="rId35"/>
    <p:sldId id="373" r:id="rId36"/>
    <p:sldId id="338" r:id="rId37"/>
    <p:sldId id="398" r:id="rId38"/>
    <p:sldId id="340" r:id="rId39"/>
    <p:sldId id="383" r:id="rId40"/>
    <p:sldId id="399" r:id="rId41"/>
    <p:sldId id="342" r:id="rId42"/>
    <p:sldId id="400" r:id="rId43"/>
    <p:sldId id="344" r:id="rId44"/>
    <p:sldId id="345" r:id="rId45"/>
    <p:sldId id="401" r:id="rId46"/>
    <p:sldId id="402" r:id="rId47"/>
    <p:sldId id="354" r:id="rId48"/>
    <p:sldId id="35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1CE9B-109A-4258-81CE-02AD55C89E0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F29AB09-CBF0-4D28-85EF-4A341D1F5999}">
      <dgm:prSet phldrT="[Text]"/>
      <dgm:spPr/>
      <dgm:t>
        <a:bodyPr/>
        <a:lstStyle/>
        <a:p>
          <a:r>
            <a:rPr lang="en-IN" dirty="0"/>
            <a:t>Passive </a:t>
          </a:r>
          <a:r>
            <a:rPr lang="en-IN" spc="-25" dirty="0"/>
            <a:t>fire</a:t>
          </a:r>
          <a:r>
            <a:rPr lang="en-IN" spc="-80" dirty="0"/>
            <a:t> </a:t>
          </a:r>
          <a:r>
            <a:rPr lang="en-IN" spc="-10" dirty="0"/>
            <a:t>protection</a:t>
          </a:r>
          <a:endParaRPr lang="en-IN" dirty="0"/>
        </a:p>
      </dgm:t>
    </dgm:pt>
    <dgm:pt modelId="{F27DF7BE-FBDB-4655-B8FA-E5FC8120C708}" type="parTrans" cxnId="{82570C90-4684-4D7C-BBE4-7FB344A3B990}">
      <dgm:prSet/>
      <dgm:spPr/>
      <dgm:t>
        <a:bodyPr/>
        <a:lstStyle/>
        <a:p>
          <a:endParaRPr lang="en-IN"/>
        </a:p>
      </dgm:t>
    </dgm:pt>
    <dgm:pt modelId="{A570398C-74C2-4F75-A9C7-2FF874F891D2}" type="sibTrans" cxnId="{82570C90-4684-4D7C-BBE4-7FB344A3B990}">
      <dgm:prSet/>
      <dgm:spPr/>
      <dgm:t>
        <a:bodyPr/>
        <a:lstStyle/>
        <a:p>
          <a:endParaRPr lang="en-IN"/>
        </a:p>
      </dgm:t>
    </dgm:pt>
    <dgm:pt modelId="{22FDEF00-396D-4D28-BFD2-2BE13C49F461}">
      <dgm:prSet phldrT="[Text]"/>
      <dgm:spPr/>
      <dgm:t>
        <a:bodyPr/>
        <a:lstStyle/>
        <a:p>
          <a:r>
            <a:rPr lang="en-IN" dirty="0"/>
            <a:t>Does not involve any motion or response</a:t>
          </a:r>
        </a:p>
      </dgm:t>
    </dgm:pt>
    <dgm:pt modelId="{EBB8D90F-F4D8-4C02-A903-3936ECD94D0A}" type="parTrans" cxnId="{41832B16-225B-4546-848D-C4797B76684A}">
      <dgm:prSet/>
      <dgm:spPr/>
      <dgm:t>
        <a:bodyPr/>
        <a:lstStyle/>
        <a:p>
          <a:endParaRPr lang="en-IN"/>
        </a:p>
      </dgm:t>
    </dgm:pt>
    <dgm:pt modelId="{523A8A95-A7DD-4D39-8640-2C25FF0ABFB7}" type="sibTrans" cxnId="{41832B16-225B-4546-848D-C4797B76684A}">
      <dgm:prSet/>
      <dgm:spPr/>
      <dgm:t>
        <a:bodyPr/>
        <a:lstStyle/>
        <a:p>
          <a:endParaRPr lang="en-IN"/>
        </a:p>
      </dgm:t>
    </dgm:pt>
    <dgm:pt modelId="{118DB6A8-9418-4237-8EC6-88B480EBC557}">
      <dgm:prSet phldrT="[Text]"/>
      <dgm:spPr/>
      <dgm:t>
        <a:bodyPr/>
        <a:lstStyle/>
        <a:p>
          <a:r>
            <a:rPr lang="en-IN" dirty="0"/>
            <a:t>Active </a:t>
          </a:r>
          <a:r>
            <a:rPr lang="en-IN" spc="-25" dirty="0"/>
            <a:t>fire</a:t>
          </a:r>
          <a:r>
            <a:rPr lang="en-IN" spc="-75" dirty="0"/>
            <a:t> </a:t>
          </a:r>
          <a:r>
            <a:rPr lang="en-IN" spc="-10" dirty="0"/>
            <a:t>protection</a:t>
          </a:r>
          <a:endParaRPr lang="en-IN" dirty="0"/>
        </a:p>
      </dgm:t>
    </dgm:pt>
    <dgm:pt modelId="{EBAD9222-7791-4B13-AC37-AD51CB4A1910}" type="parTrans" cxnId="{FC7D7C65-8E7B-4A91-95A4-996A29CF6413}">
      <dgm:prSet/>
      <dgm:spPr/>
      <dgm:t>
        <a:bodyPr/>
        <a:lstStyle/>
        <a:p>
          <a:endParaRPr lang="en-IN"/>
        </a:p>
      </dgm:t>
    </dgm:pt>
    <dgm:pt modelId="{05C99031-D7DF-4C36-9424-36F25600BB5D}" type="sibTrans" cxnId="{FC7D7C65-8E7B-4A91-95A4-996A29CF6413}">
      <dgm:prSet/>
      <dgm:spPr/>
      <dgm:t>
        <a:bodyPr/>
        <a:lstStyle/>
        <a:p>
          <a:endParaRPr lang="en-IN"/>
        </a:p>
      </dgm:t>
    </dgm:pt>
    <dgm:pt modelId="{EC1B35B8-A43F-4BE9-BDF5-D2BA3D3BCFCE}">
      <dgm:prSet phldrT="[Text]" custT="1"/>
      <dgm:spPr/>
      <dgm:t>
        <a:bodyPr/>
        <a:lstStyle/>
        <a:p>
          <a:r>
            <a:rPr lang="en-IN" sz="3200" kern="1200" dirty="0"/>
            <a:t>Involves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certain amount of motion and response in  order to work</a:t>
          </a:r>
          <a:endParaRPr lang="en-IN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AD10E63-2EBF-43BE-B658-39704E6AD937}" type="parTrans" cxnId="{44AF7FED-5A75-4098-8763-199B335AD447}">
      <dgm:prSet/>
      <dgm:spPr/>
      <dgm:t>
        <a:bodyPr/>
        <a:lstStyle/>
        <a:p>
          <a:endParaRPr lang="en-IN"/>
        </a:p>
      </dgm:t>
    </dgm:pt>
    <dgm:pt modelId="{56F10A18-792E-4F39-ADDC-471169FC9589}" type="sibTrans" cxnId="{44AF7FED-5A75-4098-8763-199B335AD447}">
      <dgm:prSet/>
      <dgm:spPr/>
      <dgm:t>
        <a:bodyPr/>
        <a:lstStyle/>
        <a:p>
          <a:endParaRPr lang="en-IN"/>
        </a:p>
      </dgm:t>
    </dgm:pt>
    <dgm:pt modelId="{687CD3E2-B5D4-442E-9C0D-25B58D5BB5D2}" type="pres">
      <dgm:prSet presAssocID="{F651CE9B-109A-4258-81CE-02AD55C89E03}" presName="linear" presStyleCnt="0">
        <dgm:presLayoutVars>
          <dgm:animLvl val="lvl"/>
          <dgm:resizeHandles val="exact"/>
        </dgm:presLayoutVars>
      </dgm:prSet>
      <dgm:spPr/>
    </dgm:pt>
    <dgm:pt modelId="{D44E5063-6435-4627-A2A5-5820F2730096}" type="pres">
      <dgm:prSet presAssocID="{8F29AB09-CBF0-4D28-85EF-4A341D1F59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4300FE-6202-44F4-901B-D7EB2710E14E}" type="pres">
      <dgm:prSet presAssocID="{8F29AB09-CBF0-4D28-85EF-4A341D1F5999}" presName="childText" presStyleLbl="revTx" presStyleIdx="0" presStyleCnt="2">
        <dgm:presLayoutVars>
          <dgm:bulletEnabled val="1"/>
        </dgm:presLayoutVars>
      </dgm:prSet>
      <dgm:spPr/>
    </dgm:pt>
    <dgm:pt modelId="{FA84ED89-2102-4CC1-9C4A-1D2A3190E166}" type="pres">
      <dgm:prSet presAssocID="{118DB6A8-9418-4237-8EC6-88B480EBC5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BB01C5-B301-4663-BD73-24F59DB7F243}" type="pres">
      <dgm:prSet presAssocID="{118DB6A8-9418-4237-8EC6-88B480EBC55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832B16-225B-4546-848D-C4797B76684A}" srcId="{8F29AB09-CBF0-4D28-85EF-4A341D1F5999}" destId="{22FDEF00-396D-4D28-BFD2-2BE13C49F461}" srcOrd="0" destOrd="0" parTransId="{EBB8D90F-F4D8-4C02-A903-3936ECD94D0A}" sibTransId="{523A8A95-A7DD-4D39-8640-2C25FF0ABFB7}"/>
    <dgm:cxn modelId="{FC52031C-083F-4FEA-900D-7ED9DD93EC5C}" type="presOf" srcId="{118DB6A8-9418-4237-8EC6-88B480EBC557}" destId="{FA84ED89-2102-4CC1-9C4A-1D2A3190E166}" srcOrd="0" destOrd="0" presId="urn:microsoft.com/office/officeart/2005/8/layout/vList2"/>
    <dgm:cxn modelId="{FC7D7C65-8E7B-4A91-95A4-996A29CF6413}" srcId="{F651CE9B-109A-4258-81CE-02AD55C89E03}" destId="{118DB6A8-9418-4237-8EC6-88B480EBC557}" srcOrd="1" destOrd="0" parTransId="{EBAD9222-7791-4B13-AC37-AD51CB4A1910}" sibTransId="{05C99031-D7DF-4C36-9424-36F25600BB5D}"/>
    <dgm:cxn modelId="{FC536E85-226F-4CA1-8F9B-E46D099901E4}" type="presOf" srcId="{EC1B35B8-A43F-4BE9-BDF5-D2BA3D3BCFCE}" destId="{03BB01C5-B301-4663-BD73-24F59DB7F243}" srcOrd="0" destOrd="0" presId="urn:microsoft.com/office/officeart/2005/8/layout/vList2"/>
    <dgm:cxn modelId="{037BED8F-6B0E-4114-8460-A639546003F1}" type="presOf" srcId="{F651CE9B-109A-4258-81CE-02AD55C89E03}" destId="{687CD3E2-B5D4-442E-9C0D-25B58D5BB5D2}" srcOrd="0" destOrd="0" presId="urn:microsoft.com/office/officeart/2005/8/layout/vList2"/>
    <dgm:cxn modelId="{82570C90-4684-4D7C-BBE4-7FB344A3B990}" srcId="{F651CE9B-109A-4258-81CE-02AD55C89E03}" destId="{8F29AB09-CBF0-4D28-85EF-4A341D1F5999}" srcOrd="0" destOrd="0" parTransId="{F27DF7BE-FBDB-4655-B8FA-E5FC8120C708}" sibTransId="{A570398C-74C2-4F75-A9C7-2FF874F891D2}"/>
    <dgm:cxn modelId="{9535F6B0-F842-4ADC-B0B0-C560274DF566}" type="presOf" srcId="{22FDEF00-396D-4D28-BFD2-2BE13C49F461}" destId="{C34300FE-6202-44F4-901B-D7EB2710E14E}" srcOrd="0" destOrd="0" presId="urn:microsoft.com/office/officeart/2005/8/layout/vList2"/>
    <dgm:cxn modelId="{7C8C42B7-FFBB-4B85-AE02-FB28F1DC81B2}" type="presOf" srcId="{8F29AB09-CBF0-4D28-85EF-4A341D1F5999}" destId="{D44E5063-6435-4627-A2A5-5820F2730096}" srcOrd="0" destOrd="0" presId="urn:microsoft.com/office/officeart/2005/8/layout/vList2"/>
    <dgm:cxn modelId="{44AF7FED-5A75-4098-8763-199B335AD447}" srcId="{118DB6A8-9418-4237-8EC6-88B480EBC557}" destId="{EC1B35B8-A43F-4BE9-BDF5-D2BA3D3BCFCE}" srcOrd="0" destOrd="0" parTransId="{0AD10E63-2EBF-43BE-B658-39704E6AD937}" sibTransId="{56F10A18-792E-4F39-ADDC-471169FC9589}"/>
    <dgm:cxn modelId="{9882F9CC-1C90-415D-86AD-4631B8C0935E}" type="presParOf" srcId="{687CD3E2-B5D4-442E-9C0D-25B58D5BB5D2}" destId="{D44E5063-6435-4627-A2A5-5820F2730096}" srcOrd="0" destOrd="0" presId="urn:microsoft.com/office/officeart/2005/8/layout/vList2"/>
    <dgm:cxn modelId="{9185BDFE-F6F9-4F6A-B3CA-DB4EFA6C8759}" type="presParOf" srcId="{687CD3E2-B5D4-442E-9C0D-25B58D5BB5D2}" destId="{C34300FE-6202-44F4-901B-D7EB2710E14E}" srcOrd="1" destOrd="0" presId="urn:microsoft.com/office/officeart/2005/8/layout/vList2"/>
    <dgm:cxn modelId="{8BA109EC-A7B7-496E-BE3C-BD627524FE1B}" type="presParOf" srcId="{687CD3E2-B5D4-442E-9C0D-25B58D5BB5D2}" destId="{FA84ED89-2102-4CC1-9C4A-1D2A3190E166}" srcOrd="2" destOrd="0" presId="urn:microsoft.com/office/officeart/2005/8/layout/vList2"/>
    <dgm:cxn modelId="{D2F9283F-426A-4BAF-8E0D-762EAA93C3B6}" type="presParOf" srcId="{687CD3E2-B5D4-442E-9C0D-25B58D5BB5D2}" destId="{03BB01C5-B301-4663-BD73-24F59DB7F2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AEC4D6-CB06-4E7F-AB90-BB7C77057DC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F638448-CAB6-4AD2-8191-3485CD525759}">
      <dgm:prSet phldrT="[Text]"/>
      <dgm:spPr/>
      <dgm:t>
        <a:bodyPr/>
        <a:lstStyle/>
        <a:p>
          <a:pPr>
            <a:buFont typeface="Arial"/>
            <a:buChar char="•"/>
          </a:pPr>
          <a:r>
            <a:rPr lang="en-IN" b="1" spc="-10" dirty="0">
              <a:solidFill>
                <a:schemeClr val="tx1"/>
              </a:solidFill>
              <a:latin typeface="Times New Roman"/>
              <a:cs typeface="Times New Roman"/>
            </a:rPr>
            <a:t>Fire-resistance </a:t>
          </a:r>
          <a:r>
            <a:rPr lang="en-IN" b="1" dirty="0">
              <a:solidFill>
                <a:schemeClr val="tx1"/>
              </a:solidFill>
              <a:latin typeface="Times New Roman"/>
              <a:cs typeface="Times New Roman"/>
            </a:rPr>
            <a:t>rated</a:t>
          </a:r>
          <a:r>
            <a:rPr lang="en-IN" b="1" spc="-45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IN" b="1" spc="-5" dirty="0">
              <a:solidFill>
                <a:schemeClr val="tx1"/>
              </a:solidFill>
              <a:latin typeface="Times New Roman"/>
              <a:cs typeface="Times New Roman"/>
            </a:rPr>
            <a:t>walls</a:t>
          </a:r>
          <a:endParaRPr lang="en-IN" dirty="0">
            <a:solidFill>
              <a:schemeClr val="tx1"/>
            </a:solidFill>
          </a:endParaRPr>
        </a:p>
      </dgm:t>
    </dgm:pt>
    <dgm:pt modelId="{994344FF-1F58-47CB-9D34-17AB1F3C0D98}" type="parTrans" cxnId="{07803D99-1CE4-4FDC-AAFF-8FAD238386E2}">
      <dgm:prSet/>
      <dgm:spPr/>
      <dgm:t>
        <a:bodyPr/>
        <a:lstStyle/>
        <a:p>
          <a:endParaRPr lang="en-IN"/>
        </a:p>
      </dgm:t>
    </dgm:pt>
    <dgm:pt modelId="{F2B08D63-2552-4C7D-8DE5-9ACA938DFB84}" type="sibTrans" cxnId="{07803D99-1CE4-4FDC-AAFF-8FAD238386E2}">
      <dgm:prSet/>
      <dgm:spPr/>
      <dgm:t>
        <a:bodyPr/>
        <a:lstStyle/>
        <a:p>
          <a:endParaRPr lang="en-IN"/>
        </a:p>
      </dgm:t>
    </dgm:pt>
    <dgm:pt modelId="{CEA91122-34B2-47E4-95D2-16E00F02F4F9}">
      <dgm:prSet phldrT="[Text]" custT="1"/>
      <dgm:spPr/>
      <dgm:t>
        <a:bodyPr/>
        <a:lstStyle/>
        <a:p>
          <a:r>
            <a:rPr lang="en-IN" sz="3300" b="1" kern="1200" spc="-10" dirty="0">
              <a:solidFill>
                <a:prstClr val="black"/>
              </a:solidFill>
              <a:latin typeface="Times New Roman"/>
              <a:ea typeface="+mn-ea"/>
              <a:cs typeface="Times New Roman"/>
            </a:rPr>
            <a:t>firewalls</a:t>
          </a:r>
        </a:p>
      </dgm:t>
    </dgm:pt>
    <dgm:pt modelId="{F2EDA95C-2428-4DA7-9975-E4D091A52032}" type="parTrans" cxnId="{BEE7A6B4-A957-43EC-BB53-763804FEFCE3}">
      <dgm:prSet/>
      <dgm:spPr/>
      <dgm:t>
        <a:bodyPr/>
        <a:lstStyle/>
        <a:p>
          <a:endParaRPr lang="en-IN"/>
        </a:p>
      </dgm:t>
    </dgm:pt>
    <dgm:pt modelId="{DE434F94-69B8-42AC-8854-B1F4C317DE89}" type="sibTrans" cxnId="{BEE7A6B4-A957-43EC-BB53-763804FEFCE3}">
      <dgm:prSet/>
      <dgm:spPr/>
      <dgm:t>
        <a:bodyPr/>
        <a:lstStyle/>
        <a:p>
          <a:endParaRPr lang="en-IN"/>
        </a:p>
      </dgm:t>
    </dgm:pt>
    <dgm:pt modelId="{E568D623-2B3E-455B-8C32-FA461A03D404}">
      <dgm:prSet phldrT="[Text]" custT="1"/>
      <dgm:spPr/>
      <dgm:t>
        <a:bodyPr/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 spc="-10" dirty="0">
              <a:solidFill>
                <a:prstClr val="black"/>
              </a:solidFill>
              <a:latin typeface="Times New Roman"/>
              <a:ea typeface="+mn-ea"/>
              <a:cs typeface="Times New Roman"/>
            </a:rPr>
            <a:t>fire-resistant glass </a:t>
          </a:r>
        </a:p>
      </dgm:t>
    </dgm:pt>
    <dgm:pt modelId="{274363A4-30E8-41F5-8867-9A5A66C5B7E1}" type="parTrans" cxnId="{2CC0B40F-9A80-485F-A7EB-C3259708A8BE}">
      <dgm:prSet/>
      <dgm:spPr/>
      <dgm:t>
        <a:bodyPr/>
        <a:lstStyle/>
        <a:p>
          <a:endParaRPr lang="en-IN"/>
        </a:p>
      </dgm:t>
    </dgm:pt>
    <dgm:pt modelId="{636FC637-CB03-47D9-9519-B88A2BD6B520}" type="sibTrans" cxnId="{2CC0B40F-9A80-485F-A7EB-C3259708A8BE}">
      <dgm:prSet/>
      <dgm:spPr/>
      <dgm:t>
        <a:bodyPr/>
        <a:lstStyle/>
        <a:p>
          <a:endParaRPr lang="en-IN"/>
        </a:p>
      </dgm:t>
    </dgm:pt>
    <dgm:pt modelId="{F7800AF3-824D-46DD-A950-662E22805522}">
      <dgm:prSet/>
      <dgm:spPr/>
      <dgm:t>
        <a:bodyPr/>
        <a:lstStyle/>
        <a:p>
          <a:endParaRPr lang="en-IN" dirty="0"/>
        </a:p>
      </dgm:t>
    </dgm:pt>
    <dgm:pt modelId="{112B5CCF-4E85-4D48-B3A8-DF421A8E09A0}" type="parTrans" cxnId="{27BCC706-DDBF-412B-B83D-802A3691A18C}">
      <dgm:prSet/>
      <dgm:spPr/>
      <dgm:t>
        <a:bodyPr/>
        <a:lstStyle/>
        <a:p>
          <a:endParaRPr lang="en-IN"/>
        </a:p>
      </dgm:t>
    </dgm:pt>
    <dgm:pt modelId="{2A60489D-9A84-4CEC-B0B9-603399845E29}" type="sibTrans" cxnId="{27BCC706-DDBF-412B-B83D-802A3691A18C}">
      <dgm:prSet/>
      <dgm:spPr/>
      <dgm:t>
        <a:bodyPr/>
        <a:lstStyle/>
        <a:p>
          <a:endParaRPr lang="en-IN"/>
        </a:p>
      </dgm:t>
    </dgm:pt>
    <dgm:pt modelId="{B62579D4-0DCC-4372-A611-D2A785E940FF}" type="pres">
      <dgm:prSet presAssocID="{23AEC4D6-CB06-4E7F-AB90-BB7C77057DC9}" presName="linear" presStyleCnt="0">
        <dgm:presLayoutVars>
          <dgm:dir/>
          <dgm:animLvl val="lvl"/>
          <dgm:resizeHandles val="exact"/>
        </dgm:presLayoutVars>
      </dgm:prSet>
      <dgm:spPr/>
    </dgm:pt>
    <dgm:pt modelId="{6ADB8CCD-2BCA-4D90-8FE4-D073035076DE}" type="pres">
      <dgm:prSet presAssocID="{2F638448-CAB6-4AD2-8191-3485CD525759}" presName="parentLin" presStyleCnt="0"/>
      <dgm:spPr/>
    </dgm:pt>
    <dgm:pt modelId="{B448E276-F006-407F-8810-64DE497E6358}" type="pres">
      <dgm:prSet presAssocID="{2F638448-CAB6-4AD2-8191-3485CD525759}" presName="parentLeftMargin" presStyleLbl="node1" presStyleIdx="0" presStyleCnt="3"/>
      <dgm:spPr/>
    </dgm:pt>
    <dgm:pt modelId="{441DCBB6-60D8-4E7D-BA1D-A7D973EDF6A8}" type="pres">
      <dgm:prSet presAssocID="{2F638448-CAB6-4AD2-8191-3485CD5257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86C6B8-A281-4DD1-B32D-3D4A530C6E63}" type="pres">
      <dgm:prSet presAssocID="{2F638448-CAB6-4AD2-8191-3485CD525759}" presName="negativeSpace" presStyleCnt="0"/>
      <dgm:spPr/>
    </dgm:pt>
    <dgm:pt modelId="{87E328C2-4282-4D4F-8C1E-D3385C531567}" type="pres">
      <dgm:prSet presAssocID="{2F638448-CAB6-4AD2-8191-3485CD525759}" presName="childText" presStyleLbl="conFgAcc1" presStyleIdx="0" presStyleCnt="3">
        <dgm:presLayoutVars>
          <dgm:bulletEnabled val="1"/>
        </dgm:presLayoutVars>
      </dgm:prSet>
      <dgm:spPr/>
    </dgm:pt>
    <dgm:pt modelId="{D1FE3DB1-D6D7-49B3-BA4B-19DC37169A5A}" type="pres">
      <dgm:prSet presAssocID="{F2B08D63-2552-4C7D-8DE5-9ACA938DFB84}" presName="spaceBetweenRectangles" presStyleCnt="0"/>
      <dgm:spPr/>
    </dgm:pt>
    <dgm:pt modelId="{8B44D99E-6FA2-4CCA-9055-4197C5DD7221}" type="pres">
      <dgm:prSet presAssocID="{CEA91122-34B2-47E4-95D2-16E00F02F4F9}" presName="parentLin" presStyleCnt="0"/>
      <dgm:spPr/>
    </dgm:pt>
    <dgm:pt modelId="{D7ABEAE5-6D96-4973-939A-2704E7636A34}" type="pres">
      <dgm:prSet presAssocID="{CEA91122-34B2-47E4-95D2-16E00F02F4F9}" presName="parentLeftMargin" presStyleLbl="node1" presStyleIdx="0" presStyleCnt="3"/>
      <dgm:spPr/>
    </dgm:pt>
    <dgm:pt modelId="{EBFD8422-5226-40E6-B922-E7CD5C89D467}" type="pres">
      <dgm:prSet presAssocID="{CEA91122-34B2-47E4-95D2-16E00F02F4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811EF8-D531-4279-8A74-24B34A01A527}" type="pres">
      <dgm:prSet presAssocID="{CEA91122-34B2-47E4-95D2-16E00F02F4F9}" presName="negativeSpace" presStyleCnt="0"/>
      <dgm:spPr/>
    </dgm:pt>
    <dgm:pt modelId="{3B60FEB7-C5FA-456E-B0D4-35D17DF81C04}" type="pres">
      <dgm:prSet presAssocID="{CEA91122-34B2-47E4-95D2-16E00F02F4F9}" presName="childText" presStyleLbl="conFgAcc1" presStyleIdx="1" presStyleCnt="3">
        <dgm:presLayoutVars>
          <dgm:bulletEnabled val="1"/>
        </dgm:presLayoutVars>
      </dgm:prSet>
      <dgm:spPr/>
    </dgm:pt>
    <dgm:pt modelId="{90A2449E-E720-4C27-A837-715E94D9F65C}" type="pres">
      <dgm:prSet presAssocID="{DE434F94-69B8-42AC-8854-B1F4C317DE89}" presName="spaceBetweenRectangles" presStyleCnt="0"/>
      <dgm:spPr/>
    </dgm:pt>
    <dgm:pt modelId="{DDB2E601-A381-42A8-BE4E-D94396A380B8}" type="pres">
      <dgm:prSet presAssocID="{E568D623-2B3E-455B-8C32-FA461A03D404}" presName="parentLin" presStyleCnt="0"/>
      <dgm:spPr/>
    </dgm:pt>
    <dgm:pt modelId="{CE5FD403-93BD-4934-B992-644480A36CC6}" type="pres">
      <dgm:prSet presAssocID="{E568D623-2B3E-455B-8C32-FA461A03D404}" presName="parentLeftMargin" presStyleLbl="node1" presStyleIdx="1" presStyleCnt="3"/>
      <dgm:spPr/>
    </dgm:pt>
    <dgm:pt modelId="{36BCF0DA-92A6-4D59-AB75-7304C246E209}" type="pres">
      <dgm:prSet presAssocID="{E568D623-2B3E-455B-8C32-FA461A03D4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7C4B1E-1664-48F2-8A87-635BB2C85FF5}" type="pres">
      <dgm:prSet presAssocID="{E568D623-2B3E-455B-8C32-FA461A03D404}" presName="negativeSpace" presStyleCnt="0"/>
      <dgm:spPr/>
    </dgm:pt>
    <dgm:pt modelId="{EB8A8CE1-AF7A-46AC-AF1F-0E6BFDCFC8C4}" type="pres">
      <dgm:prSet presAssocID="{E568D623-2B3E-455B-8C32-FA461A03D40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BCC706-DDBF-412B-B83D-802A3691A18C}" srcId="{CEA91122-34B2-47E4-95D2-16E00F02F4F9}" destId="{F7800AF3-824D-46DD-A950-662E22805522}" srcOrd="0" destOrd="0" parTransId="{112B5CCF-4E85-4D48-B3A8-DF421A8E09A0}" sibTransId="{2A60489D-9A84-4CEC-B0B9-603399845E29}"/>
    <dgm:cxn modelId="{933C2107-E6E8-425E-9C4F-DCD2E16460D2}" type="presOf" srcId="{2F638448-CAB6-4AD2-8191-3485CD525759}" destId="{B448E276-F006-407F-8810-64DE497E6358}" srcOrd="0" destOrd="0" presId="urn:microsoft.com/office/officeart/2005/8/layout/list1"/>
    <dgm:cxn modelId="{55844709-8569-4F3A-BA78-2641E55AB035}" type="presOf" srcId="{E568D623-2B3E-455B-8C32-FA461A03D404}" destId="{CE5FD403-93BD-4934-B992-644480A36CC6}" srcOrd="0" destOrd="0" presId="urn:microsoft.com/office/officeart/2005/8/layout/list1"/>
    <dgm:cxn modelId="{2CC0B40F-9A80-485F-A7EB-C3259708A8BE}" srcId="{23AEC4D6-CB06-4E7F-AB90-BB7C77057DC9}" destId="{E568D623-2B3E-455B-8C32-FA461A03D404}" srcOrd="2" destOrd="0" parTransId="{274363A4-30E8-41F5-8867-9A5A66C5B7E1}" sibTransId="{636FC637-CB03-47D9-9519-B88A2BD6B520}"/>
    <dgm:cxn modelId="{CD824915-B7CB-4EFE-A36E-E8D333DFF416}" type="presOf" srcId="{23AEC4D6-CB06-4E7F-AB90-BB7C77057DC9}" destId="{B62579D4-0DCC-4372-A611-D2A785E940FF}" srcOrd="0" destOrd="0" presId="urn:microsoft.com/office/officeart/2005/8/layout/list1"/>
    <dgm:cxn modelId="{4E3A762A-1512-4188-8A57-A98909D39D3F}" type="presOf" srcId="{F7800AF3-824D-46DD-A950-662E22805522}" destId="{3B60FEB7-C5FA-456E-B0D4-35D17DF81C04}" srcOrd="0" destOrd="0" presId="urn:microsoft.com/office/officeart/2005/8/layout/list1"/>
    <dgm:cxn modelId="{02EB6796-B062-4CA3-A803-7A6CE9B05FA4}" type="presOf" srcId="{CEA91122-34B2-47E4-95D2-16E00F02F4F9}" destId="{EBFD8422-5226-40E6-B922-E7CD5C89D467}" srcOrd="1" destOrd="0" presId="urn:microsoft.com/office/officeart/2005/8/layout/list1"/>
    <dgm:cxn modelId="{07803D99-1CE4-4FDC-AAFF-8FAD238386E2}" srcId="{23AEC4D6-CB06-4E7F-AB90-BB7C77057DC9}" destId="{2F638448-CAB6-4AD2-8191-3485CD525759}" srcOrd="0" destOrd="0" parTransId="{994344FF-1F58-47CB-9D34-17AB1F3C0D98}" sibTransId="{F2B08D63-2552-4C7D-8DE5-9ACA938DFB84}"/>
    <dgm:cxn modelId="{25EC62A3-EE8C-4E9F-B7C7-430A1B10493B}" type="presOf" srcId="{CEA91122-34B2-47E4-95D2-16E00F02F4F9}" destId="{D7ABEAE5-6D96-4973-939A-2704E7636A34}" srcOrd="0" destOrd="0" presId="urn:microsoft.com/office/officeart/2005/8/layout/list1"/>
    <dgm:cxn modelId="{D02B0FB2-A378-41B3-AE7D-B989C7E49D17}" type="presOf" srcId="{E568D623-2B3E-455B-8C32-FA461A03D404}" destId="{36BCF0DA-92A6-4D59-AB75-7304C246E209}" srcOrd="1" destOrd="0" presId="urn:microsoft.com/office/officeart/2005/8/layout/list1"/>
    <dgm:cxn modelId="{BEE7A6B4-A957-43EC-BB53-763804FEFCE3}" srcId="{23AEC4D6-CB06-4E7F-AB90-BB7C77057DC9}" destId="{CEA91122-34B2-47E4-95D2-16E00F02F4F9}" srcOrd="1" destOrd="0" parTransId="{F2EDA95C-2428-4DA7-9975-E4D091A52032}" sibTransId="{DE434F94-69B8-42AC-8854-B1F4C317DE89}"/>
    <dgm:cxn modelId="{523EA7E8-52B4-45FE-A22A-A3E2C9DF4097}" type="presOf" srcId="{2F638448-CAB6-4AD2-8191-3485CD525759}" destId="{441DCBB6-60D8-4E7D-BA1D-A7D973EDF6A8}" srcOrd="1" destOrd="0" presId="urn:microsoft.com/office/officeart/2005/8/layout/list1"/>
    <dgm:cxn modelId="{835C6AA6-5262-4A0A-A27A-5DAAA08C0711}" type="presParOf" srcId="{B62579D4-0DCC-4372-A611-D2A785E940FF}" destId="{6ADB8CCD-2BCA-4D90-8FE4-D073035076DE}" srcOrd="0" destOrd="0" presId="urn:microsoft.com/office/officeart/2005/8/layout/list1"/>
    <dgm:cxn modelId="{F63E1A20-7D7B-4AAC-91E9-67EF33B81673}" type="presParOf" srcId="{6ADB8CCD-2BCA-4D90-8FE4-D073035076DE}" destId="{B448E276-F006-407F-8810-64DE497E6358}" srcOrd="0" destOrd="0" presId="urn:microsoft.com/office/officeart/2005/8/layout/list1"/>
    <dgm:cxn modelId="{2BC231AB-016F-4F31-B271-46C67ED9DAF7}" type="presParOf" srcId="{6ADB8CCD-2BCA-4D90-8FE4-D073035076DE}" destId="{441DCBB6-60D8-4E7D-BA1D-A7D973EDF6A8}" srcOrd="1" destOrd="0" presId="urn:microsoft.com/office/officeart/2005/8/layout/list1"/>
    <dgm:cxn modelId="{0CA57933-E5B8-4A86-9A4B-1432748157BD}" type="presParOf" srcId="{B62579D4-0DCC-4372-A611-D2A785E940FF}" destId="{9F86C6B8-A281-4DD1-B32D-3D4A530C6E63}" srcOrd="1" destOrd="0" presId="urn:microsoft.com/office/officeart/2005/8/layout/list1"/>
    <dgm:cxn modelId="{4E4883B9-1EB1-49D6-AEB1-7041D4144610}" type="presParOf" srcId="{B62579D4-0DCC-4372-A611-D2A785E940FF}" destId="{87E328C2-4282-4D4F-8C1E-D3385C531567}" srcOrd="2" destOrd="0" presId="urn:microsoft.com/office/officeart/2005/8/layout/list1"/>
    <dgm:cxn modelId="{9F569073-E3E7-43D9-A256-737359958DB7}" type="presParOf" srcId="{B62579D4-0DCC-4372-A611-D2A785E940FF}" destId="{D1FE3DB1-D6D7-49B3-BA4B-19DC37169A5A}" srcOrd="3" destOrd="0" presId="urn:microsoft.com/office/officeart/2005/8/layout/list1"/>
    <dgm:cxn modelId="{7A87DCFC-7EF2-46C9-AB30-3270269E0382}" type="presParOf" srcId="{B62579D4-0DCC-4372-A611-D2A785E940FF}" destId="{8B44D99E-6FA2-4CCA-9055-4197C5DD7221}" srcOrd="4" destOrd="0" presId="urn:microsoft.com/office/officeart/2005/8/layout/list1"/>
    <dgm:cxn modelId="{A00C4722-29A3-40C1-AD25-3D758176C909}" type="presParOf" srcId="{8B44D99E-6FA2-4CCA-9055-4197C5DD7221}" destId="{D7ABEAE5-6D96-4973-939A-2704E7636A34}" srcOrd="0" destOrd="0" presId="urn:microsoft.com/office/officeart/2005/8/layout/list1"/>
    <dgm:cxn modelId="{AF5DFD4F-DBB1-4CE4-8AFE-0C5D4EE0E953}" type="presParOf" srcId="{8B44D99E-6FA2-4CCA-9055-4197C5DD7221}" destId="{EBFD8422-5226-40E6-B922-E7CD5C89D467}" srcOrd="1" destOrd="0" presId="urn:microsoft.com/office/officeart/2005/8/layout/list1"/>
    <dgm:cxn modelId="{33F6AA91-468D-4C8D-A5A0-A584A59D0F56}" type="presParOf" srcId="{B62579D4-0DCC-4372-A611-D2A785E940FF}" destId="{64811EF8-D531-4279-8A74-24B34A01A527}" srcOrd="5" destOrd="0" presId="urn:microsoft.com/office/officeart/2005/8/layout/list1"/>
    <dgm:cxn modelId="{663FBC63-45D5-4901-BD6C-92069D65C57D}" type="presParOf" srcId="{B62579D4-0DCC-4372-A611-D2A785E940FF}" destId="{3B60FEB7-C5FA-456E-B0D4-35D17DF81C04}" srcOrd="6" destOrd="0" presId="urn:microsoft.com/office/officeart/2005/8/layout/list1"/>
    <dgm:cxn modelId="{71F6AEAC-41F6-4BB2-AB19-145282F796FA}" type="presParOf" srcId="{B62579D4-0DCC-4372-A611-D2A785E940FF}" destId="{90A2449E-E720-4C27-A837-715E94D9F65C}" srcOrd="7" destOrd="0" presId="urn:microsoft.com/office/officeart/2005/8/layout/list1"/>
    <dgm:cxn modelId="{6C83D729-E358-45F6-9C6A-686727709B91}" type="presParOf" srcId="{B62579D4-0DCC-4372-A611-D2A785E940FF}" destId="{DDB2E601-A381-42A8-BE4E-D94396A380B8}" srcOrd="8" destOrd="0" presId="urn:microsoft.com/office/officeart/2005/8/layout/list1"/>
    <dgm:cxn modelId="{CA04CE2D-0451-4731-9067-5573A6D5D3F8}" type="presParOf" srcId="{DDB2E601-A381-42A8-BE4E-D94396A380B8}" destId="{CE5FD403-93BD-4934-B992-644480A36CC6}" srcOrd="0" destOrd="0" presId="urn:microsoft.com/office/officeart/2005/8/layout/list1"/>
    <dgm:cxn modelId="{CE53BD69-2157-4DEB-B1BE-F254F5839F3F}" type="presParOf" srcId="{DDB2E601-A381-42A8-BE4E-D94396A380B8}" destId="{36BCF0DA-92A6-4D59-AB75-7304C246E209}" srcOrd="1" destOrd="0" presId="urn:microsoft.com/office/officeart/2005/8/layout/list1"/>
    <dgm:cxn modelId="{61166156-2677-4705-8A6C-72DE75AB7619}" type="presParOf" srcId="{B62579D4-0DCC-4372-A611-D2A785E940FF}" destId="{A07C4B1E-1664-48F2-8A87-635BB2C85FF5}" srcOrd="9" destOrd="0" presId="urn:microsoft.com/office/officeart/2005/8/layout/list1"/>
    <dgm:cxn modelId="{BA2FD872-8FB1-49D7-AD7C-C22FC03E57FE}" type="presParOf" srcId="{B62579D4-0DCC-4372-A611-D2A785E940FF}" destId="{EB8A8CE1-AF7A-46AC-AF1F-0E6BFDCFC8C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E5063-6435-4627-A2A5-5820F2730096}">
      <dsp:nvSpPr>
        <dsp:cNvPr id="0" name=""/>
        <dsp:cNvSpPr/>
      </dsp:nvSpPr>
      <dsp:spPr>
        <a:xfrm>
          <a:off x="0" y="35446"/>
          <a:ext cx="746242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Passive </a:t>
          </a:r>
          <a:r>
            <a:rPr lang="en-IN" sz="3700" kern="1200" spc="-25" dirty="0"/>
            <a:t>fire</a:t>
          </a:r>
          <a:r>
            <a:rPr lang="en-IN" sz="3700" kern="1200" spc="-80" dirty="0"/>
            <a:t> </a:t>
          </a:r>
          <a:r>
            <a:rPr lang="en-IN" sz="3700" kern="1200" spc="-10" dirty="0"/>
            <a:t>protection</a:t>
          </a:r>
          <a:endParaRPr lang="en-IN" sz="3700" kern="1200" dirty="0"/>
        </a:p>
      </dsp:txBody>
      <dsp:txXfrm>
        <a:off x="43321" y="78767"/>
        <a:ext cx="7375778" cy="800803"/>
      </dsp:txXfrm>
    </dsp:sp>
    <dsp:sp modelId="{C34300FE-6202-44F4-901B-D7EB2710E14E}">
      <dsp:nvSpPr>
        <dsp:cNvPr id="0" name=""/>
        <dsp:cNvSpPr/>
      </dsp:nvSpPr>
      <dsp:spPr>
        <a:xfrm>
          <a:off x="0" y="922891"/>
          <a:ext cx="746242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32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900" kern="1200" dirty="0"/>
            <a:t>Does not involve any motion or response</a:t>
          </a:r>
        </a:p>
      </dsp:txBody>
      <dsp:txXfrm>
        <a:off x="0" y="922891"/>
        <a:ext cx="7462420" cy="612720"/>
      </dsp:txXfrm>
    </dsp:sp>
    <dsp:sp modelId="{FA84ED89-2102-4CC1-9C4A-1D2A3190E166}">
      <dsp:nvSpPr>
        <dsp:cNvPr id="0" name=""/>
        <dsp:cNvSpPr/>
      </dsp:nvSpPr>
      <dsp:spPr>
        <a:xfrm>
          <a:off x="0" y="1535611"/>
          <a:ext cx="7462420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Active </a:t>
          </a:r>
          <a:r>
            <a:rPr lang="en-IN" sz="3700" kern="1200" spc="-25" dirty="0"/>
            <a:t>fire</a:t>
          </a:r>
          <a:r>
            <a:rPr lang="en-IN" sz="3700" kern="1200" spc="-75" dirty="0"/>
            <a:t> </a:t>
          </a:r>
          <a:r>
            <a:rPr lang="en-IN" sz="3700" kern="1200" spc="-10" dirty="0"/>
            <a:t>protection</a:t>
          </a:r>
          <a:endParaRPr lang="en-IN" sz="3700" kern="1200" dirty="0"/>
        </a:p>
      </dsp:txBody>
      <dsp:txXfrm>
        <a:off x="43321" y="1578932"/>
        <a:ext cx="7375778" cy="800803"/>
      </dsp:txXfrm>
    </dsp:sp>
    <dsp:sp modelId="{03BB01C5-B301-4663-BD73-24F59DB7F243}">
      <dsp:nvSpPr>
        <dsp:cNvPr id="0" name=""/>
        <dsp:cNvSpPr/>
      </dsp:nvSpPr>
      <dsp:spPr>
        <a:xfrm>
          <a:off x="0" y="2423056"/>
          <a:ext cx="7462420" cy="9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932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200" kern="1200" dirty="0"/>
            <a:t>Involves </a:t>
          </a:r>
          <a:r>
            <a:rPr lang="en-US" sz="3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certain amount of motion and response in  order to work</a:t>
          </a:r>
          <a:endParaRPr lang="en-IN" sz="3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423056"/>
        <a:ext cx="7462420" cy="976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28C2-4282-4D4F-8C1E-D3385C531567}">
      <dsp:nvSpPr>
        <dsp:cNvPr id="0" name=""/>
        <dsp:cNvSpPr/>
      </dsp:nvSpPr>
      <dsp:spPr>
        <a:xfrm>
          <a:off x="0" y="472161"/>
          <a:ext cx="729374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DCBB6-60D8-4E7D-BA1D-A7D973EDF6A8}">
      <dsp:nvSpPr>
        <dsp:cNvPr id="0" name=""/>
        <dsp:cNvSpPr/>
      </dsp:nvSpPr>
      <dsp:spPr>
        <a:xfrm>
          <a:off x="364687" y="44120"/>
          <a:ext cx="5105621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80" tIns="0" rIns="19298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IN" sz="2900" b="1" kern="1200" spc="-10" dirty="0">
              <a:solidFill>
                <a:schemeClr val="tx1"/>
              </a:solidFill>
              <a:latin typeface="Times New Roman"/>
              <a:cs typeface="Times New Roman"/>
            </a:rPr>
            <a:t>Fire-resistance </a:t>
          </a:r>
          <a:r>
            <a:rPr lang="en-IN" sz="2900" b="1" kern="1200" dirty="0">
              <a:solidFill>
                <a:schemeClr val="tx1"/>
              </a:solidFill>
              <a:latin typeface="Times New Roman"/>
              <a:cs typeface="Times New Roman"/>
            </a:rPr>
            <a:t>rated</a:t>
          </a:r>
          <a:r>
            <a:rPr lang="en-IN" sz="2900" b="1" kern="1200" spc="-45" dirty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IN" sz="2900" b="1" kern="1200" spc="-5" dirty="0">
              <a:solidFill>
                <a:schemeClr val="tx1"/>
              </a:solidFill>
              <a:latin typeface="Times New Roman"/>
              <a:cs typeface="Times New Roman"/>
            </a:rPr>
            <a:t>walls</a:t>
          </a:r>
          <a:endParaRPr lang="en-IN" sz="2900" kern="1200" dirty="0">
            <a:solidFill>
              <a:schemeClr val="tx1"/>
            </a:solidFill>
          </a:endParaRPr>
        </a:p>
      </dsp:txBody>
      <dsp:txXfrm>
        <a:off x="406477" y="85910"/>
        <a:ext cx="5022041" cy="772500"/>
      </dsp:txXfrm>
    </dsp:sp>
    <dsp:sp modelId="{3B60FEB7-C5FA-456E-B0D4-35D17DF81C04}">
      <dsp:nvSpPr>
        <dsp:cNvPr id="0" name=""/>
        <dsp:cNvSpPr/>
      </dsp:nvSpPr>
      <dsp:spPr>
        <a:xfrm>
          <a:off x="0" y="1787601"/>
          <a:ext cx="729374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471660"/>
              <a:satOff val="3503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6076" tIns="604012" rIns="56607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900" kern="1200" dirty="0"/>
        </a:p>
      </dsp:txBody>
      <dsp:txXfrm>
        <a:off x="0" y="1787601"/>
        <a:ext cx="7293745" cy="730800"/>
      </dsp:txXfrm>
    </dsp:sp>
    <dsp:sp modelId="{EBFD8422-5226-40E6-B922-E7CD5C89D467}">
      <dsp:nvSpPr>
        <dsp:cNvPr id="0" name=""/>
        <dsp:cNvSpPr/>
      </dsp:nvSpPr>
      <dsp:spPr>
        <a:xfrm>
          <a:off x="364687" y="1359561"/>
          <a:ext cx="5105621" cy="856080"/>
        </a:xfrm>
        <a:prstGeom prst="roundRect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80" tIns="0" rIns="192980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 spc="-10" dirty="0">
              <a:solidFill>
                <a:prstClr val="black"/>
              </a:solidFill>
              <a:latin typeface="Times New Roman"/>
              <a:ea typeface="+mn-ea"/>
              <a:cs typeface="Times New Roman"/>
            </a:rPr>
            <a:t>firewalls</a:t>
          </a:r>
        </a:p>
      </dsp:txBody>
      <dsp:txXfrm>
        <a:off x="406477" y="1401351"/>
        <a:ext cx="5022041" cy="772500"/>
      </dsp:txXfrm>
    </dsp:sp>
    <dsp:sp modelId="{EB8A8CE1-AF7A-46AC-AF1F-0E6BFDCFC8C4}">
      <dsp:nvSpPr>
        <dsp:cNvPr id="0" name=""/>
        <dsp:cNvSpPr/>
      </dsp:nvSpPr>
      <dsp:spPr>
        <a:xfrm>
          <a:off x="0" y="3103041"/>
          <a:ext cx="729374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943321"/>
              <a:satOff val="7007"/>
              <a:lumOff val="1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CF0DA-92A6-4D59-AB75-7304C246E209}">
      <dsp:nvSpPr>
        <dsp:cNvPr id="0" name=""/>
        <dsp:cNvSpPr/>
      </dsp:nvSpPr>
      <dsp:spPr>
        <a:xfrm>
          <a:off x="364687" y="2675001"/>
          <a:ext cx="5105621" cy="856080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980" tIns="0" rIns="192980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 spc="-10" dirty="0">
              <a:solidFill>
                <a:prstClr val="black"/>
              </a:solidFill>
              <a:latin typeface="Times New Roman"/>
              <a:ea typeface="+mn-ea"/>
              <a:cs typeface="Times New Roman"/>
            </a:rPr>
            <a:t>fire-resistant glass </a:t>
          </a:r>
        </a:p>
      </dsp:txBody>
      <dsp:txXfrm>
        <a:off x="406477" y="2716791"/>
        <a:ext cx="5022041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FB5A-7A86-4995-8CC9-624F014B5630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3DFD-6DDE-4956-BBEC-D0B1E843E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6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4476" y="3429000"/>
            <a:ext cx="8939240" cy="2759155"/>
          </a:xfrm>
          <a:noFill/>
          <a:ln/>
        </p:spPr>
        <p:txBody>
          <a:bodyPr/>
          <a:lstStyle/>
          <a:p>
            <a:r>
              <a:rPr lang="en-US"/>
              <a:t>DESCRIBE THE FIVE FIRE CLASSES ON THIS AND NEXT SLIDE.</a:t>
            </a:r>
          </a:p>
          <a:p>
            <a:endParaRPr lang="en-US"/>
          </a:p>
          <a:p>
            <a:r>
              <a:rPr lang="en-US"/>
              <a:t>POINT OUT OLD AND NEW FIRE SYMBOLS--USED TO MARK EXTINGUISHERS FOR SUITABILITY FOR USE ON FIRE CLASSES.</a:t>
            </a:r>
          </a:p>
          <a:p>
            <a:endParaRPr lang="en-US"/>
          </a:p>
          <a:p>
            <a:r>
              <a:rPr lang="en-US"/>
              <a:t>TO DECIDE IF EXTINGUISHER IS APPROPRIATE, MATCH SYMBOL TO TYPE OF FIRE BEING ENCOUNTERED.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RECENT ADDITION TO NFPA 10.</a:t>
            </a:r>
          </a:p>
          <a:p>
            <a:endParaRPr lang="en-US"/>
          </a:p>
          <a:p>
            <a:r>
              <a:rPr lang="en-US"/>
              <a:t>DESIGNED FOR USE WITH HOTTER BURNING NON-SATURATED FAT FIRES.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POINT OUT DIFFERENT COMPONENTS OF PORTABLE FIRE EXTINGUISHER.</a:t>
            </a:r>
          </a:p>
          <a:p>
            <a:endParaRPr lang="en-US"/>
          </a:p>
          <a:p>
            <a:r>
              <a:rPr lang="en-US"/>
              <a:t>POINT OUT THAT CO</a:t>
            </a:r>
            <a:r>
              <a:rPr lang="en-US" baseline="-25000"/>
              <a:t>2</a:t>
            </a:r>
            <a:r>
              <a:rPr lang="en-US"/>
              <a:t> EXTINGUISHER IS UNIQUE IN THAT IT DOES NOT HAVE PRESSURE GAUGE.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4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7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1585" y="626440"/>
            <a:ext cx="814882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3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2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542DA2-4FCB-48FB-85F4-E3BCE4AB6C2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F3579-D335-4D60-8B52-89F7B054293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4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63" Type="http://schemas.openxmlformats.org/officeDocument/2006/relationships/image" Target="../media/image86.png"/><Relationship Id="rId68" Type="http://schemas.openxmlformats.org/officeDocument/2006/relationships/image" Target="../media/image91.png"/><Relationship Id="rId84" Type="http://schemas.openxmlformats.org/officeDocument/2006/relationships/image" Target="../media/image107.png"/><Relationship Id="rId16" Type="http://schemas.openxmlformats.org/officeDocument/2006/relationships/image" Target="../media/image39.png"/><Relationship Id="rId11" Type="http://schemas.openxmlformats.org/officeDocument/2006/relationships/image" Target="../media/image34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53" Type="http://schemas.openxmlformats.org/officeDocument/2006/relationships/image" Target="../media/image76.png"/><Relationship Id="rId58" Type="http://schemas.openxmlformats.org/officeDocument/2006/relationships/image" Target="../media/image81.png"/><Relationship Id="rId74" Type="http://schemas.openxmlformats.org/officeDocument/2006/relationships/image" Target="../media/image97.png"/><Relationship Id="rId79" Type="http://schemas.openxmlformats.org/officeDocument/2006/relationships/image" Target="../media/image102.png"/><Relationship Id="rId5" Type="http://schemas.openxmlformats.org/officeDocument/2006/relationships/image" Target="../media/image28.png"/><Relationship Id="rId19" Type="http://schemas.openxmlformats.org/officeDocument/2006/relationships/image" Target="../media/image4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image" Target="../media/image71.png"/><Relationship Id="rId56" Type="http://schemas.openxmlformats.org/officeDocument/2006/relationships/image" Target="../media/image79.png"/><Relationship Id="rId64" Type="http://schemas.openxmlformats.org/officeDocument/2006/relationships/image" Target="../media/image87.png"/><Relationship Id="rId69" Type="http://schemas.openxmlformats.org/officeDocument/2006/relationships/image" Target="../media/image92.png"/><Relationship Id="rId77" Type="http://schemas.openxmlformats.org/officeDocument/2006/relationships/image" Target="../media/image100.png"/><Relationship Id="rId8" Type="http://schemas.openxmlformats.org/officeDocument/2006/relationships/image" Target="../media/image31.png"/><Relationship Id="rId51" Type="http://schemas.openxmlformats.org/officeDocument/2006/relationships/image" Target="../media/image74.png"/><Relationship Id="rId72" Type="http://schemas.openxmlformats.org/officeDocument/2006/relationships/image" Target="../media/image95.png"/><Relationship Id="rId80" Type="http://schemas.openxmlformats.org/officeDocument/2006/relationships/image" Target="../media/image103.png"/><Relationship Id="rId85" Type="http://schemas.openxmlformats.org/officeDocument/2006/relationships/image" Target="../media/image108.png"/><Relationship Id="rId3" Type="http://schemas.openxmlformats.org/officeDocument/2006/relationships/image" Target="../media/image2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59" Type="http://schemas.openxmlformats.org/officeDocument/2006/relationships/image" Target="../media/image82.png"/><Relationship Id="rId67" Type="http://schemas.openxmlformats.org/officeDocument/2006/relationships/image" Target="../media/image90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Relationship Id="rId54" Type="http://schemas.openxmlformats.org/officeDocument/2006/relationships/image" Target="../media/image77.png"/><Relationship Id="rId62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image" Target="../media/image98.png"/><Relationship Id="rId83" Type="http://schemas.openxmlformats.org/officeDocument/2006/relationships/image" Target="../media/image106.png"/><Relationship Id="rId88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49" Type="http://schemas.openxmlformats.org/officeDocument/2006/relationships/image" Target="../media/image72.png"/><Relationship Id="rId57" Type="http://schemas.openxmlformats.org/officeDocument/2006/relationships/image" Target="../media/image80.png"/><Relationship Id="rId10" Type="http://schemas.openxmlformats.org/officeDocument/2006/relationships/image" Target="../media/image33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52" Type="http://schemas.openxmlformats.org/officeDocument/2006/relationships/image" Target="../media/image75.png"/><Relationship Id="rId60" Type="http://schemas.openxmlformats.org/officeDocument/2006/relationships/image" Target="../media/image83.png"/><Relationship Id="rId65" Type="http://schemas.openxmlformats.org/officeDocument/2006/relationships/image" Target="../media/image88.png"/><Relationship Id="rId73" Type="http://schemas.openxmlformats.org/officeDocument/2006/relationships/image" Target="../media/image96.png"/><Relationship Id="rId78" Type="http://schemas.openxmlformats.org/officeDocument/2006/relationships/image" Target="../media/image101.png"/><Relationship Id="rId81" Type="http://schemas.openxmlformats.org/officeDocument/2006/relationships/image" Target="../media/image104.png"/><Relationship Id="rId86" Type="http://schemas.openxmlformats.org/officeDocument/2006/relationships/image" Target="../media/image109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9" Type="http://schemas.openxmlformats.org/officeDocument/2006/relationships/image" Target="../media/image62.png"/><Relationship Id="rId34" Type="http://schemas.openxmlformats.org/officeDocument/2006/relationships/image" Target="../media/image57.png"/><Relationship Id="rId50" Type="http://schemas.openxmlformats.org/officeDocument/2006/relationships/image" Target="../media/image73.png"/><Relationship Id="rId55" Type="http://schemas.openxmlformats.org/officeDocument/2006/relationships/image" Target="../media/image78.png"/><Relationship Id="rId76" Type="http://schemas.openxmlformats.org/officeDocument/2006/relationships/image" Target="../media/image99.png"/><Relationship Id="rId7" Type="http://schemas.openxmlformats.org/officeDocument/2006/relationships/image" Target="../media/image30.png"/><Relationship Id="rId71" Type="http://schemas.openxmlformats.org/officeDocument/2006/relationships/image" Target="../media/image94.png"/><Relationship Id="rId2" Type="http://schemas.openxmlformats.org/officeDocument/2006/relationships/image" Target="../media/image25.png"/><Relationship Id="rId29" Type="http://schemas.openxmlformats.org/officeDocument/2006/relationships/image" Target="../media/image52.png"/><Relationship Id="rId24" Type="http://schemas.openxmlformats.org/officeDocument/2006/relationships/image" Target="../media/image47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66" Type="http://schemas.openxmlformats.org/officeDocument/2006/relationships/image" Target="../media/image89.png"/><Relationship Id="rId87" Type="http://schemas.openxmlformats.org/officeDocument/2006/relationships/image" Target="../media/image110.png"/><Relationship Id="rId61" Type="http://schemas.openxmlformats.org/officeDocument/2006/relationships/image" Target="../media/image84.png"/><Relationship Id="rId82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7" Type="http://schemas.openxmlformats.org/officeDocument/2006/relationships/image" Target="../media/image117.jpe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jpe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42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25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44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e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image" Target="../media/image1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e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e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7.png"/><Relationship Id="rId4" Type="http://schemas.openxmlformats.org/officeDocument/2006/relationships/image" Target="../media/image1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e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e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alonfireextinguisher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79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9" Type="http://schemas.openxmlformats.org/officeDocument/2006/relationships/image" Target="../media/image187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5" Type="http://schemas.openxmlformats.org/officeDocument/2006/relationships/image" Target="../media/image163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Relationship Id="rId8" Type="http://schemas.openxmlformats.org/officeDocument/2006/relationships/image" Target="../media/image166.png"/><Relationship Id="rId51" Type="http://schemas.openxmlformats.org/officeDocument/2006/relationships/image" Target="../media/image209.png"/><Relationship Id="rId3" Type="http://schemas.openxmlformats.org/officeDocument/2006/relationships/image" Target="../media/image161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59" Type="http://schemas.openxmlformats.org/officeDocument/2006/relationships/image" Target="../media/image217.jpeg"/><Relationship Id="rId20" Type="http://schemas.openxmlformats.org/officeDocument/2006/relationships/image" Target="../media/image178.png"/><Relationship Id="rId41" Type="http://schemas.openxmlformats.org/officeDocument/2006/relationships/image" Target="../media/image199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168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52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jpe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1.jpeg"/><Relationship Id="rId4" Type="http://schemas.openxmlformats.org/officeDocument/2006/relationships/image" Target="../media/image2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e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7.jpeg"/><Relationship Id="rId4" Type="http://schemas.openxmlformats.org/officeDocument/2006/relationships/image" Target="../media/image2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6.png"/><Relationship Id="rId21" Type="http://schemas.openxmlformats.org/officeDocument/2006/relationships/image" Target="../media/image53.png"/><Relationship Id="rId42" Type="http://schemas.openxmlformats.org/officeDocument/2006/relationships/image" Target="../media/image261.png"/><Relationship Id="rId47" Type="http://schemas.openxmlformats.org/officeDocument/2006/relationships/image" Target="../media/image266.png"/><Relationship Id="rId63" Type="http://schemas.openxmlformats.org/officeDocument/2006/relationships/image" Target="../media/image101.png"/><Relationship Id="rId68" Type="http://schemas.openxmlformats.org/officeDocument/2006/relationships/image" Target="../media/image282.png"/><Relationship Id="rId84" Type="http://schemas.openxmlformats.org/officeDocument/2006/relationships/image" Target="../media/image298.png"/><Relationship Id="rId89" Type="http://schemas.openxmlformats.org/officeDocument/2006/relationships/image" Target="../media/image303.png"/><Relationship Id="rId16" Type="http://schemas.openxmlformats.org/officeDocument/2006/relationships/image" Target="../media/image238.png"/><Relationship Id="rId11" Type="http://schemas.openxmlformats.org/officeDocument/2006/relationships/image" Target="../media/image233.png"/><Relationship Id="rId32" Type="http://schemas.openxmlformats.org/officeDocument/2006/relationships/image" Target="../media/image252.png"/><Relationship Id="rId37" Type="http://schemas.openxmlformats.org/officeDocument/2006/relationships/image" Target="../media/image257.png"/><Relationship Id="rId53" Type="http://schemas.openxmlformats.org/officeDocument/2006/relationships/image" Target="../media/image272.png"/><Relationship Id="rId58" Type="http://schemas.openxmlformats.org/officeDocument/2006/relationships/image" Target="../media/image275.png"/><Relationship Id="rId74" Type="http://schemas.openxmlformats.org/officeDocument/2006/relationships/image" Target="../media/image288.png"/><Relationship Id="rId79" Type="http://schemas.openxmlformats.org/officeDocument/2006/relationships/image" Target="../media/image293.png"/><Relationship Id="rId5" Type="http://schemas.openxmlformats.org/officeDocument/2006/relationships/image" Target="../media/image46.png"/><Relationship Id="rId90" Type="http://schemas.openxmlformats.org/officeDocument/2006/relationships/image" Target="../media/image304.png"/><Relationship Id="rId95" Type="http://schemas.openxmlformats.org/officeDocument/2006/relationships/image" Target="../media/image308.png"/><Relationship Id="rId22" Type="http://schemas.openxmlformats.org/officeDocument/2006/relationships/image" Target="../media/image242.png"/><Relationship Id="rId27" Type="http://schemas.openxmlformats.org/officeDocument/2006/relationships/image" Target="../media/image247.png"/><Relationship Id="rId43" Type="http://schemas.openxmlformats.org/officeDocument/2006/relationships/image" Target="../media/image262.png"/><Relationship Id="rId48" Type="http://schemas.openxmlformats.org/officeDocument/2006/relationships/image" Target="../media/image267.png"/><Relationship Id="rId64" Type="http://schemas.openxmlformats.org/officeDocument/2006/relationships/image" Target="../media/image279.png"/><Relationship Id="rId69" Type="http://schemas.openxmlformats.org/officeDocument/2006/relationships/image" Target="../media/image283.png"/><Relationship Id="rId80" Type="http://schemas.openxmlformats.org/officeDocument/2006/relationships/image" Target="../media/image294.png"/><Relationship Id="rId85" Type="http://schemas.openxmlformats.org/officeDocument/2006/relationships/image" Target="../media/image299.png"/><Relationship Id="rId3" Type="http://schemas.openxmlformats.org/officeDocument/2006/relationships/image" Target="../media/image228.png"/><Relationship Id="rId12" Type="http://schemas.openxmlformats.org/officeDocument/2006/relationships/image" Target="../media/image234.png"/><Relationship Id="rId17" Type="http://schemas.openxmlformats.org/officeDocument/2006/relationships/image" Target="../media/image57.png"/><Relationship Id="rId25" Type="http://schemas.openxmlformats.org/officeDocument/2006/relationships/image" Target="../media/image245.png"/><Relationship Id="rId33" Type="http://schemas.openxmlformats.org/officeDocument/2006/relationships/image" Target="../media/image253.png"/><Relationship Id="rId38" Type="http://schemas.openxmlformats.org/officeDocument/2006/relationships/image" Target="../media/image258.png"/><Relationship Id="rId46" Type="http://schemas.openxmlformats.org/officeDocument/2006/relationships/image" Target="../media/image265.png"/><Relationship Id="rId59" Type="http://schemas.openxmlformats.org/officeDocument/2006/relationships/image" Target="../media/image276.png"/><Relationship Id="rId67" Type="http://schemas.openxmlformats.org/officeDocument/2006/relationships/image" Target="../media/image68.png"/><Relationship Id="rId20" Type="http://schemas.openxmlformats.org/officeDocument/2006/relationships/image" Target="../media/image241.png"/><Relationship Id="rId41" Type="http://schemas.openxmlformats.org/officeDocument/2006/relationships/image" Target="../media/image260.png"/><Relationship Id="rId54" Type="http://schemas.openxmlformats.org/officeDocument/2006/relationships/image" Target="../media/image273.png"/><Relationship Id="rId62" Type="http://schemas.openxmlformats.org/officeDocument/2006/relationships/image" Target="../media/image278.png"/><Relationship Id="rId70" Type="http://schemas.openxmlformats.org/officeDocument/2006/relationships/image" Target="../media/image284.png"/><Relationship Id="rId75" Type="http://schemas.openxmlformats.org/officeDocument/2006/relationships/image" Target="../media/image289.png"/><Relationship Id="rId83" Type="http://schemas.openxmlformats.org/officeDocument/2006/relationships/image" Target="../media/image297.png"/><Relationship Id="rId88" Type="http://schemas.openxmlformats.org/officeDocument/2006/relationships/image" Target="../media/image302.png"/><Relationship Id="rId91" Type="http://schemas.openxmlformats.org/officeDocument/2006/relationships/image" Target="../media/image305.png"/><Relationship Id="rId96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237.png"/><Relationship Id="rId23" Type="http://schemas.openxmlformats.org/officeDocument/2006/relationships/image" Target="../media/image243.png"/><Relationship Id="rId28" Type="http://schemas.openxmlformats.org/officeDocument/2006/relationships/image" Target="../media/image248.png"/><Relationship Id="rId36" Type="http://schemas.openxmlformats.org/officeDocument/2006/relationships/image" Target="../media/image256.png"/><Relationship Id="rId49" Type="http://schemas.openxmlformats.org/officeDocument/2006/relationships/image" Target="../media/image268.png"/><Relationship Id="rId57" Type="http://schemas.openxmlformats.org/officeDocument/2006/relationships/image" Target="../media/image28.png"/><Relationship Id="rId10" Type="http://schemas.openxmlformats.org/officeDocument/2006/relationships/image" Target="../media/image232.png"/><Relationship Id="rId31" Type="http://schemas.openxmlformats.org/officeDocument/2006/relationships/image" Target="../media/image251.png"/><Relationship Id="rId44" Type="http://schemas.openxmlformats.org/officeDocument/2006/relationships/image" Target="../media/image263.png"/><Relationship Id="rId52" Type="http://schemas.openxmlformats.org/officeDocument/2006/relationships/image" Target="../media/image271.png"/><Relationship Id="rId60" Type="http://schemas.openxmlformats.org/officeDocument/2006/relationships/image" Target="../media/image71.png"/><Relationship Id="rId65" Type="http://schemas.openxmlformats.org/officeDocument/2006/relationships/image" Target="../media/image280.png"/><Relationship Id="rId73" Type="http://schemas.openxmlformats.org/officeDocument/2006/relationships/image" Target="../media/image287.png"/><Relationship Id="rId78" Type="http://schemas.openxmlformats.org/officeDocument/2006/relationships/image" Target="../media/image292.png"/><Relationship Id="rId81" Type="http://schemas.openxmlformats.org/officeDocument/2006/relationships/image" Target="../media/image295.png"/><Relationship Id="rId86" Type="http://schemas.openxmlformats.org/officeDocument/2006/relationships/image" Target="../media/image300.png"/><Relationship Id="rId94" Type="http://schemas.openxmlformats.org/officeDocument/2006/relationships/image" Target="../media/image307.png"/><Relationship Id="rId4" Type="http://schemas.openxmlformats.org/officeDocument/2006/relationships/image" Target="../media/image229.png"/><Relationship Id="rId9" Type="http://schemas.openxmlformats.org/officeDocument/2006/relationships/image" Target="../media/image231.png"/><Relationship Id="rId13" Type="http://schemas.openxmlformats.org/officeDocument/2006/relationships/image" Target="../media/image235.png"/><Relationship Id="rId18" Type="http://schemas.openxmlformats.org/officeDocument/2006/relationships/image" Target="../media/image239.png"/><Relationship Id="rId39" Type="http://schemas.openxmlformats.org/officeDocument/2006/relationships/image" Target="../media/image259.png"/><Relationship Id="rId34" Type="http://schemas.openxmlformats.org/officeDocument/2006/relationships/image" Target="../media/image254.png"/><Relationship Id="rId50" Type="http://schemas.openxmlformats.org/officeDocument/2006/relationships/image" Target="../media/image269.png"/><Relationship Id="rId55" Type="http://schemas.openxmlformats.org/officeDocument/2006/relationships/image" Target="../media/image274.png"/><Relationship Id="rId76" Type="http://schemas.openxmlformats.org/officeDocument/2006/relationships/image" Target="../media/image290.png"/><Relationship Id="rId97" Type="http://schemas.openxmlformats.org/officeDocument/2006/relationships/image" Target="../media/image310.png"/><Relationship Id="rId7" Type="http://schemas.openxmlformats.org/officeDocument/2006/relationships/image" Target="../media/image65.png"/><Relationship Id="rId71" Type="http://schemas.openxmlformats.org/officeDocument/2006/relationships/image" Target="../media/image285.png"/><Relationship Id="rId92" Type="http://schemas.openxmlformats.org/officeDocument/2006/relationships/image" Target="../media/image62.png"/><Relationship Id="rId2" Type="http://schemas.openxmlformats.org/officeDocument/2006/relationships/image" Target="../media/image25.png"/><Relationship Id="rId29" Type="http://schemas.openxmlformats.org/officeDocument/2006/relationships/image" Target="../media/image249.png"/><Relationship Id="rId24" Type="http://schemas.openxmlformats.org/officeDocument/2006/relationships/image" Target="../media/image244.png"/><Relationship Id="rId40" Type="http://schemas.openxmlformats.org/officeDocument/2006/relationships/image" Target="../media/image79.png"/><Relationship Id="rId45" Type="http://schemas.openxmlformats.org/officeDocument/2006/relationships/image" Target="../media/image264.png"/><Relationship Id="rId66" Type="http://schemas.openxmlformats.org/officeDocument/2006/relationships/image" Target="../media/image281.png"/><Relationship Id="rId87" Type="http://schemas.openxmlformats.org/officeDocument/2006/relationships/image" Target="../media/image301.png"/><Relationship Id="rId61" Type="http://schemas.openxmlformats.org/officeDocument/2006/relationships/image" Target="../media/image277.png"/><Relationship Id="rId82" Type="http://schemas.openxmlformats.org/officeDocument/2006/relationships/image" Target="../media/image296.png"/><Relationship Id="rId19" Type="http://schemas.openxmlformats.org/officeDocument/2006/relationships/image" Target="../media/image240.png"/><Relationship Id="rId14" Type="http://schemas.openxmlformats.org/officeDocument/2006/relationships/image" Target="../media/image236.png"/><Relationship Id="rId30" Type="http://schemas.openxmlformats.org/officeDocument/2006/relationships/image" Target="../media/image250.png"/><Relationship Id="rId35" Type="http://schemas.openxmlformats.org/officeDocument/2006/relationships/image" Target="../media/image255.png"/><Relationship Id="rId56" Type="http://schemas.openxmlformats.org/officeDocument/2006/relationships/image" Target="../media/image27.png"/><Relationship Id="rId77" Type="http://schemas.openxmlformats.org/officeDocument/2006/relationships/image" Target="../media/image291.png"/><Relationship Id="rId8" Type="http://schemas.openxmlformats.org/officeDocument/2006/relationships/image" Target="../media/image50.png"/><Relationship Id="rId51" Type="http://schemas.openxmlformats.org/officeDocument/2006/relationships/image" Target="../media/image270.png"/><Relationship Id="rId72" Type="http://schemas.openxmlformats.org/officeDocument/2006/relationships/image" Target="../media/image286.png"/><Relationship Id="rId93" Type="http://schemas.openxmlformats.org/officeDocument/2006/relationships/image" Target="../media/image30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jpe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4.jpeg"/><Relationship Id="rId4" Type="http://schemas.openxmlformats.org/officeDocument/2006/relationships/image" Target="../media/image3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jpeg"/><Relationship Id="rId2" Type="http://schemas.openxmlformats.org/officeDocument/2006/relationships/image" Target="../media/image3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3" Type="http://schemas.openxmlformats.org/officeDocument/2006/relationships/image" Target="../media/image318.png"/><Relationship Id="rId7" Type="http://schemas.openxmlformats.org/officeDocument/2006/relationships/image" Target="../media/image322.jpeg"/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1.png"/><Relationship Id="rId5" Type="http://schemas.openxmlformats.org/officeDocument/2006/relationships/image" Target="../media/image320.jpeg"/><Relationship Id="rId4" Type="http://schemas.openxmlformats.org/officeDocument/2006/relationships/image" Target="../media/image319.png"/><Relationship Id="rId9" Type="http://schemas.openxmlformats.org/officeDocument/2006/relationships/image" Target="../media/image32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7" Type="http://schemas.openxmlformats.org/officeDocument/2006/relationships/image" Target="../media/image330.jpe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9.png"/><Relationship Id="rId5" Type="http://schemas.openxmlformats.org/officeDocument/2006/relationships/image" Target="../media/image328.jpeg"/><Relationship Id="rId4" Type="http://schemas.openxmlformats.org/officeDocument/2006/relationships/image" Target="../media/image3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D03E-AF37-6B7F-6779-189623AA2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 PROTECTION SYSTEMS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23DDC-BD28-6DC1-B40E-24C3C21B8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- 3</a:t>
            </a:r>
          </a:p>
          <a:p>
            <a:endParaRPr lang="en-IN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29B9804-3982-3C21-F3D8-FFB88CFDA7A6}"/>
              </a:ext>
            </a:extLst>
          </p:cNvPr>
          <p:cNvSpPr/>
          <p:nvPr/>
        </p:nvSpPr>
        <p:spPr>
          <a:xfrm>
            <a:off x="8796928" y="399169"/>
            <a:ext cx="3108028" cy="2210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0187556-7DB7-AF85-E457-93D0DFA81336}"/>
              </a:ext>
            </a:extLst>
          </p:cNvPr>
          <p:cNvSpPr/>
          <p:nvPr/>
        </p:nvSpPr>
        <p:spPr>
          <a:xfrm>
            <a:off x="8788169" y="2610035"/>
            <a:ext cx="3116787" cy="2650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04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9C7F-DE0A-0C4A-AD42-B7D1ABCD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5852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spc="-5" dirty="0">
                <a:solidFill>
                  <a:srgbClr val="0070C0"/>
                </a:solidFill>
              </a:rPr>
              <a:t>Categories of Active </a:t>
            </a:r>
            <a:r>
              <a:rPr lang="en-US" sz="4400" b="1" spc="-25" dirty="0">
                <a:solidFill>
                  <a:srgbClr val="0070C0"/>
                </a:solidFill>
              </a:rPr>
              <a:t>Fire</a:t>
            </a:r>
            <a:r>
              <a:rPr lang="en-US" sz="4400" b="1" spc="-195" dirty="0">
                <a:solidFill>
                  <a:srgbClr val="0070C0"/>
                </a:solidFill>
              </a:rPr>
              <a:t> </a:t>
            </a:r>
            <a:r>
              <a:rPr lang="en-US" sz="4400" b="1" spc="-10" dirty="0">
                <a:solidFill>
                  <a:srgbClr val="0070C0"/>
                </a:solidFill>
              </a:rPr>
              <a:t>Protection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A04D-99A1-6CA7-0AA9-5EDBE2ED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136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Fire </a:t>
            </a:r>
            <a:r>
              <a:rPr lang="en-IN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detection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Fire </a:t>
            </a:r>
            <a:r>
              <a:rPr lang="en-US" sz="280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detected either </a:t>
            </a:r>
            <a:r>
              <a:rPr lang="en-US" sz="2800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locating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smoke, flame </a:t>
            </a:r>
            <a:r>
              <a:rPr lang="en-US" sz="2800" dirty="0">
                <a:latin typeface="Times New Roman"/>
                <a:cs typeface="Times New Roman"/>
              </a:rPr>
              <a:t>or </a:t>
            </a:r>
            <a:r>
              <a:rPr lang="en-US" sz="2800" spc="-5" dirty="0">
                <a:latin typeface="Times New Roman"/>
                <a:cs typeface="Times New Roman"/>
              </a:rPr>
              <a:t>heat, </a:t>
            </a:r>
            <a:r>
              <a:rPr lang="en-US" sz="2800" dirty="0">
                <a:latin typeface="Times New Roman"/>
                <a:cs typeface="Times New Roman"/>
              </a:rPr>
              <a:t>and an alarm is  </a:t>
            </a:r>
            <a:r>
              <a:rPr lang="en-US" sz="2800" spc="-5" dirty="0">
                <a:latin typeface="Times New Roman"/>
                <a:cs typeface="Times New Roman"/>
              </a:rPr>
              <a:t>sounded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enable </a:t>
            </a:r>
            <a:r>
              <a:rPr lang="en-US" sz="2800" spc="-10" dirty="0">
                <a:latin typeface="Times New Roman"/>
                <a:cs typeface="Times New Roman"/>
              </a:rPr>
              <a:t>emergency </a:t>
            </a:r>
            <a:r>
              <a:rPr lang="en-US" sz="2800" spc="-5" dirty="0">
                <a:latin typeface="Times New Roman"/>
                <a:cs typeface="Times New Roman"/>
              </a:rPr>
              <a:t>evacuation as well </a:t>
            </a:r>
            <a:r>
              <a:rPr lang="en-US" sz="2800" dirty="0">
                <a:latin typeface="Times New Roman"/>
                <a:cs typeface="Times New Roman"/>
              </a:rPr>
              <a:t>as to </a:t>
            </a:r>
            <a:r>
              <a:rPr lang="en-US" sz="2800" spc="-5" dirty="0">
                <a:latin typeface="Times New Roman"/>
                <a:cs typeface="Times New Roman"/>
              </a:rPr>
              <a:t>dispatch the local </a:t>
            </a:r>
            <a:r>
              <a:rPr lang="en-US" sz="2800" dirty="0">
                <a:latin typeface="Times New Roman"/>
                <a:cs typeface="Times New Roman"/>
              </a:rPr>
              <a:t>fire  </a:t>
            </a:r>
            <a:r>
              <a:rPr lang="en-US" sz="2800" spc="-5" dirty="0">
                <a:latin typeface="Times New Roman"/>
                <a:cs typeface="Times New Roman"/>
              </a:rPr>
              <a:t>department.</a:t>
            </a:r>
          </a:p>
          <a:p>
            <a:r>
              <a:rPr lang="en-IN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Hypoxic air </a:t>
            </a:r>
            <a:r>
              <a:rPr lang="en-IN"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fire</a:t>
            </a:r>
            <a:r>
              <a:rPr lang="en-IN" sz="28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prevention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Fire 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prevented </a:t>
            </a:r>
            <a:r>
              <a:rPr lang="en-US" sz="2800" dirty="0">
                <a:latin typeface="Times New Roman"/>
                <a:cs typeface="Times New Roman"/>
              </a:rPr>
              <a:t>by hypoxic </a:t>
            </a:r>
            <a:r>
              <a:rPr lang="en-US" sz="2800" spc="-35" dirty="0">
                <a:latin typeface="Times New Roman"/>
                <a:cs typeface="Times New Roman"/>
              </a:rPr>
              <a:t>air. </a:t>
            </a:r>
            <a:r>
              <a:rPr lang="en-US" sz="2800" b="1" u="sng" spc="-5" dirty="0">
                <a:latin typeface="Times New Roman"/>
                <a:cs typeface="Times New Roman"/>
              </a:rPr>
              <a:t>Hypoxic </a:t>
            </a:r>
            <a:r>
              <a:rPr lang="en-US" sz="2800" b="1" u="sng" dirty="0">
                <a:latin typeface="Times New Roman"/>
                <a:cs typeface="Times New Roman"/>
              </a:rPr>
              <a:t>air fire </a:t>
            </a:r>
            <a:r>
              <a:rPr lang="en-US" sz="2800" b="1" u="sng" spc="-5" dirty="0">
                <a:latin typeface="Times New Roman"/>
                <a:cs typeface="Times New Roman"/>
              </a:rPr>
              <a:t>prevention systems, </a:t>
            </a:r>
            <a:r>
              <a:rPr lang="en-US" sz="2800" b="1" u="sng" dirty="0">
                <a:latin typeface="Times New Roman"/>
                <a:cs typeface="Times New Roman"/>
              </a:rPr>
              <a:t>also  known </a:t>
            </a:r>
            <a:r>
              <a:rPr lang="en-US" sz="2800" b="1" u="sng" spc="-5" dirty="0">
                <a:latin typeface="Times New Roman"/>
                <a:cs typeface="Times New Roman"/>
              </a:rPr>
              <a:t>as </a:t>
            </a:r>
            <a:r>
              <a:rPr lang="en-US" sz="2800" b="1" u="sng" dirty="0">
                <a:latin typeface="Times New Roman"/>
                <a:cs typeface="Times New Roman"/>
              </a:rPr>
              <a:t>oxygen </a:t>
            </a:r>
            <a:r>
              <a:rPr lang="en-US" sz="2800" b="1" u="sng" spc="-5" dirty="0">
                <a:latin typeface="Times New Roman"/>
                <a:cs typeface="Times New Roman"/>
              </a:rPr>
              <a:t>reduction systems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spc="-5" dirty="0">
                <a:latin typeface="Times New Roman"/>
                <a:cs typeface="Times New Roman"/>
              </a:rPr>
              <a:t>new automatic fire prevention systems </a:t>
            </a:r>
            <a:r>
              <a:rPr lang="en-US" sz="2800" spc="5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5" dirty="0">
                <a:latin typeface="Times New Roman"/>
                <a:cs typeface="Times New Roman"/>
              </a:rPr>
              <a:t>reduce permanently </a:t>
            </a:r>
            <a:r>
              <a:rPr lang="en-US" sz="2800" dirty="0">
                <a:latin typeface="Times New Roman"/>
                <a:cs typeface="Times New Roman"/>
              </a:rPr>
              <a:t>the oxygen </a:t>
            </a:r>
            <a:r>
              <a:rPr lang="en-US" sz="2800" spc="-5" dirty="0">
                <a:latin typeface="Times New Roman"/>
                <a:cs typeface="Times New Roman"/>
              </a:rPr>
              <a:t>concentration inside the protected volumes so  that ignition or </a:t>
            </a:r>
            <a:r>
              <a:rPr lang="en-US" sz="2800" dirty="0">
                <a:latin typeface="Times New Roman"/>
                <a:cs typeface="Times New Roman"/>
              </a:rPr>
              <a:t>fire </a:t>
            </a:r>
            <a:r>
              <a:rPr lang="en-US" sz="2800" spc="-5" dirty="0">
                <a:latin typeface="Times New Roman"/>
                <a:cs typeface="Times New Roman"/>
              </a:rPr>
              <a:t>spreading cannot </a:t>
            </a:r>
            <a:r>
              <a:rPr lang="en-US" sz="2800" spc="-25" dirty="0">
                <a:latin typeface="Times New Roman"/>
                <a:cs typeface="Times New Roman"/>
              </a:rPr>
              <a:t>occur.</a:t>
            </a:r>
            <a:endParaRPr lang="en-IN" sz="2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endParaRPr lang="en-IN" sz="2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EC83C-24B5-F727-75DA-BA3EA018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97789"/>
            <a:ext cx="4823534" cy="11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9BD2-5B32-2FF8-F8EC-7A37CC37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Requirement </a:t>
            </a:r>
            <a:r>
              <a:rPr lang="en-IN" dirty="0"/>
              <a:t>of</a:t>
            </a:r>
            <a:r>
              <a:rPr lang="en-IN" spc="-135" dirty="0"/>
              <a:t> </a:t>
            </a:r>
            <a:r>
              <a:rPr lang="en-IN" spc="-50" dirty="0"/>
              <a:t>Water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609D-9F36-ED12-C5AE-9FE079CF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cs typeface="Times New Roman"/>
              </a:rPr>
              <a:t>The </a:t>
            </a:r>
            <a:r>
              <a:rPr lang="en-US" sz="2800" b="1" dirty="0">
                <a:latin typeface="Times New Roman"/>
                <a:cs typeface="Times New Roman"/>
              </a:rPr>
              <a:t>quantity of </a:t>
            </a:r>
            <a:r>
              <a:rPr lang="en-US" sz="2800" b="1" spc="-10" dirty="0">
                <a:latin typeface="Times New Roman"/>
                <a:cs typeface="Times New Roman"/>
              </a:rPr>
              <a:t>water </a:t>
            </a:r>
            <a:r>
              <a:rPr lang="en-US" sz="2800" b="1" spc="-15" dirty="0">
                <a:latin typeface="Times New Roman"/>
                <a:cs typeface="Times New Roman"/>
              </a:rPr>
              <a:t>required </a:t>
            </a:r>
            <a:r>
              <a:rPr lang="en-US" sz="2800" b="1" dirty="0">
                <a:latin typeface="Times New Roman"/>
                <a:cs typeface="Times New Roman"/>
              </a:rPr>
              <a:t>for </a:t>
            </a:r>
            <a:r>
              <a:rPr lang="en-US" sz="2800" b="1" spc="-20" dirty="0">
                <a:latin typeface="Times New Roman"/>
                <a:cs typeface="Times New Roman"/>
              </a:rPr>
              <a:t>fire </a:t>
            </a:r>
            <a:r>
              <a:rPr lang="en-US" sz="2800" b="1" spc="-5" dirty="0">
                <a:latin typeface="Times New Roman"/>
                <a:cs typeface="Times New Roman"/>
              </a:rPr>
              <a:t>extinction depends </a:t>
            </a:r>
            <a:r>
              <a:rPr lang="en-US" sz="2800" b="1" dirty="0">
                <a:latin typeface="Times New Roman"/>
                <a:cs typeface="Times New Roman"/>
              </a:rPr>
              <a:t>upon  </a:t>
            </a:r>
            <a:r>
              <a:rPr lang="en-US" sz="2800" b="1" spc="-5" dirty="0">
                <a:latin typeface="Times New Roman"/>
                <a:cs typeface="Times New Roman"/>
              </a:rPr>
              <a:t>the </a:t>
            </a:r>
            <a:r>
              <a:rPr lang="en-US" sz="2800" b="1" dirty="0">
                <a:latin typeface="Times New Roman"/>
                <a:cs typeface="Times New Roman"/>
              </a:rPr>
              <a:t>magnitude </a:t>
            </a:r>
            <a:r>
              <a:rPr lang="en-US" sz="2800" b="1" spc="-5" dirty="0">
                <a:latin typeface="Times New Roman"/>
                <a:cs typeface="Times New Roman"/>
              </a:rPr>
              <a:t>of </a:t>
            </a:r>
            <a:r>
              <a:rPr lang="en-US" sz="2800" b="1" spc="-15" dirty="0">
                <a:latin typeface="Times New Roman"/>
                <a:cs typeface="Times New Roman"/>
              </a:rPr>
              <a:t>fire </a:t>
            </a:r>
            <a:r>
              <a:rPr lang="en-US" sz="2800" b="1" spc="-5" dirty="0">
                <a:latin typeface="Times New Roman"/>
                <a:cs typeface="Times New Roman"/>
              </a:rPr>
              <a:t>and </a:t>
            </a:r>
            <a:r>
              <a:rPr lang="en-US" sz="2800" b="1" dirty="0">
                <a:latin typeface="Times New Roman"/>
                <a:cs typeface="Times New Roman"/>
              </a:rPr>
              <a:t>duration </a:t>
            </a:r>
            <a:r>
              <a:rPr lang="en-US" sz="2800" b="1" spc="-5" dirty="0">
                <a:latin typeface="Times New Roman"/>
                <a:cs typeface="Times New Roman"/>
              </a:rPr>
              <a:t>taken </a:t>
            </a:r>
            <a:r>
              <a:rPr lang="en-US" sz="2800" b="1" dirty="0">
                <a:latin typeface="Times New Roman"/>
                <a:cs typeface="Times New Roman"/>
              </a:rPr>
              <a:t>to extinguish </a:t>
            </a:r>
            <a:r>
              <a:rPr lang="en-US" sz="2800" b="1" spc="-5" dirty="0">
                <a:latin typeface="Times New Roman"/>
                <a:cs typeface="Times New Roman"/>
              </a:rPr>
              <a:t>it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z="2800" spc="-5" dirty="0">
                <a:latin typeface="Times New Roman"/>
                <a:cs typeface="Times New Roman"/>
              </a:rPr>
              <a:t>The size of </a:t>
            </a:r>
            <a:r>
              <a:rPr lang="en-US" sz="2800" spc="-10" dirty="0">
                <a:latin typeface="Times New Roman"/>
                <a:cs typeface="Times New Roman"/>
              </a:rPr>
              <a:t>main </a:t>
            </a:r>
            <a:r>
              <a:rPr lang="en-US" sz="2800" dirty="0">
                <a:latin typeface="Times New Roman"/>
                <a:cs typeface="Times New Roman"/>
              </a:rPr>
              <a:t>ring, </a:t>
            </a:r>
            <a:r>
              <a:rPr lang="en-US" sz="2800" spc="-5" dirty="0">
                <a:latin typeface="Times New Roman"/>
                <a:cs typeface="Times New Roman"/>
              </a:rPr>
              <a:t>dry riser and </a:t>
            </a:r>
            <a:r>
              <a:rPr lang="en-US" sz="2800" spc="-10" dirty="0">
                <a:latin typeface="Times New Roman"/>
                <a:cs typeface="Times New Roman"/>
              </a:rPr>
              <a:t>wet </a:t>
            </a:r>
            <a:r>
              <a:rPr lang="en-US" sz="2800" spc="-20" dirty="0">
                <a:latin typeface="Times New Roman"/>
                <a:cs typeface="Times New Roman"/>
              </a:rPr>
              <a:t>riser, </a:t>
            </a:r>
            <a:r>
              <a:rPr lang="en-US" sz="2800" spc="-5" dirty="0">
                <a:latin typeface="Times New Roman"/>
                <a:cs typeface="Times New Roman"/>
              </a:rPr>
              <a:t>for </a:t>
            </a:r>
            <a:r>
              <a:rPr lang="en-US" sz="2800" dirty="0">
                <a:latin typeface="Times New Roman"/>
                <a:cs typeface="Times New Roman"/>
              </a:rPr>
              <a:t>fire fighting </a:t>
            </a:r>
            <a:r>
              <a:rPr lang="en-US" sz="2800" spc="-5" dirty="0">
                <a:latin typeface="Times New Roman"/>
                <a:cs typeface="Times New Roman"/>
              </a:rPr>
              <a:t>within a  building, </a:t>
            </a:r>
            <a:r>
              <a:rPr lang="en-US" sz="2800" spc="-1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designed keeping </a:t>
            </a:r>
            <a:r>
              <a:rPr lang="en-US" sz="2800" spc="-10" dirty="0">
                <a:latin typeface="Times New Roman"/>
                <a:cs typeface="Times New Roman"/>
              </a:rPr>
              <a:t>in </a:t>
            </a:r>
            <a:r>
              <a:rPr lang="en-US" sz="2800" spc="-5" dirty="0">
                <a:latin typeface="Times New Roman"/>
                <a:cs typeface="Times New Roman"/>
              </a:rPr>
              <a:t>mind that a </a:t>
            </a:r>
            <a:r>
              <a:rPr lang="en-US" sz="2800" b="1" spc="-5" dirty="0">
                <a:latin typeface="Times New Roman"/>
                <a:cs typeface="Times New Roman"/>
              </a:rPr>
              <a:t>distant hydrant </a:t>
            </a:r>
            <a:r>
              <a:rPr lang="en-US" sz="2800" b="1" spc="-10" dirty="0">
                <a:latin typeface="Times New Roman"/>
                <a:cs typeface="Times New Roman"/>
              </a:rPr>
              <a:t>will  </a:t>
            </a:r>
            <a:r>
              <a:rPr lang="en-US" sz="2800" b="1" spc="-5" dirty="0">
                <a:latin typeface="Times New Roman"/>
                <a:cs typeface="Times New Roman"/>
              </a:rPr>
              <a:t>discharge </a:t>
            </a:r>
            <a:r>
              <a:rPr lang="en-US" sz="2800" b="1" dirty="0">
                <a:latin typeface="Times New Roman"/>
                <a:cs typeface="Times New Roman"/>
              </a:rPr>
              <a:t>about </a:t>
            </a:r>
            <a:r>
              <a:rPr lang="en-US" sz="2800" b="1" spc="-5" dirty="0">
                <a:latin typeface="Times New Roman"/>
                <a:cs typeface="Times New Roman"/>
              </a:rPr>
              <a:t>1000 </a:t>
            </a:r>
            <a:r>
              <a:rPr lang="en-US" sz="2800" b="1" spc="-15" dirty="0" err="1">
                <a:latin typeface="Times New Roman"/>
                <a:cs typeface="Times New Roman"/>
              </a:rPr>
              <a:t>litres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per </a:t>
            </a:r>
            <a:r>
              <a:rPr lang="en-US" sz="2800" b="1" dirty="0">
                <a:latin typeface="Times New Roman"/>
                <a:cs typeface="Times New Roman"/>
              </a:rPr>
              <a:t>minutes at </a:t>
            </a:r>
            <a:r>
              <a:rPr lang="en-US" sz="2800" b="1" spc="-5" dirty="0">
                <a:latin typeface="Times New Roman"/>
                <a:cs typeface="Times New Roman"/>
              </a:rPr>
              <a:t>3.5 kg/sq.cm </a:t>
            </a:r>
            <a:r>
              <a:rPr lang="en-US" sz="2800" b="1" spc="-15" dirty="0">
                <a:latin typeface="Times New Roman"/>
                <a:cs typeface="Times New Roman"/>
              </a:rPr>
              <a:t>pressure</a:t>
            </a:r>
            <a:r>
              <a:rPr lang="en-US" sz="2800" spc="-15" dirty="0">
                <a:latin typeface="Times New Roman"/>
                <a:cs typeface="Times New Roman"/>
              </a:rPr>
              <a:t>. 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10" dirty="0">
                <a:latin typeface="Times New Roman"/>
                <a:cs typeface="Times New Roman"/>
              </a:rPr>
              <a:t>at </a:t>
            </a:r>
            <a:r>
              <a:rPr lang="en-US" sz="2800" spc="-5" dirty="0">
                <a:latin typeface="Times New Roman"/>
                <a:cs typeface="Times New Roman"/>
              </a:rPr>
              <a:t>any given </a:t>
            </a:r>
            <a:r>
              <a:rPr lang="en-US" sz="2800" spc="-10" dirty="0">
                <a:latin typeface="Times New Roman"/>
                <a:cs typeface="Times New Roman"/>
              </a:rPr>
              <a:t>time at </a:t>
            </a:r>
            <a:r>
              <a:rPr lang="en-US" sz="2800" spc="-5" dirty="0">
                <a:latin typeface="Times New Roman"/>
                <a:cs typeface="Times New Roman"/>
              </a:rPr>
              <a:t>least two hydrants are in</a:t>
            </a:r>
            <a:r>
              <a:rPr lang="en-US" sz="2800" spc="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01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F359-5F18-7035-4737-6F9DC045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0"/>
            <a:ext cx="9725810" cy="1450757"/>
          </a:xfrm>
        </p:spPr>
        <p:txBody>
          <a:bodyPr/>
          <a:lstStyle/>
          <a:p>
            <a:r>
              <a:rPr lang="en-IN" sz="4400" spc="-5" dirty="0"/>
              <a:t>Storage of</a:t>
            </a:r>
            <a:r>
              <a:rPr lang="en-IN" sz="4400" spc="-125" dirty="0"/>
              <a:t> </a:t>
            </a:r>
            <a:r>
              <a:rPr lang="en-IN" sz="4400" spc="-45" dirty="0"/>
              <a:t>Water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0CE4-5283-ACC9-5DA7-9DAF422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41" y="2178121"/>
            <a:ext cx="10515600" cy="4351338"/>
          </a:xfrm>
        </p:spPr>
        <p:txBody>
          <a:bodyPr/>
          <a:lstStyle/>
          <a:p>
            <a:r>
              <a:rPr lang="en-US" sz="2800" b="1" spc="-5" dirty="0">
                <a:latin typeface="Times New Roman"/>
                <a:cs typeface="Times New Roman"/>
              </a:rPr>
              <a:t>A sufficient Quality </a:t>
            </a:r>
            <a:r>
              <a:rPr lang="en-US" sz="2800" b="1" dirty="0">
                <a:latin typeface="Times New Roman"/>
                <a:cs typeface="Times New Roman"/>
              </a:rPr>
              <a:t>of </a:t>
            </a:r>
            <a:r>
              <a:rPr lang="en-US" sz="2800" b="1" spc="-10" dirty="0">
                <a:latin typeface="Times New Roman"/>
                <a:cs typeface="Times New Roman"/>
              </a:rPr>
              <a:t>water </a:t>
            </a:r>
            <a:r>
              <a:rPr lang="en-US" sz="2800" b="1" dirty="0">
                <a:latin typeface="Times New Roman"/>
                <a:cs typeface="Times New Roman"/>
              </a:rPr>
              <a:t>for </a:t>
            </a:r>
            <a:r>
              <a:rPr lang="en-US" sz="2800" b="1" spc="-5" dirty="0">
                <a:latin typeface="Times New Roman"/>
                <a:cs typeface="Times New Roman"/>
              </a:rPr>
              <a:t>the purpose </a:t>
            </a:r>
            <a:r>
              <a:rPr lang="en-US" sz="2800" b="1" dirty="0">
                <a:latin typeface="Times New Roman"/>
                <a:cs typeface="Times New Roman"/>
              </a:rPr>
              <a:t>of </a:t>
            </a:r>
            <a:r>
              <a:rPr lang="en-US" sz="2800" b="1" spc="-15" dirty="0">
                <a:latin typeface="Times New Roman"/>
                <a:cs typeface="Times New Roman"/>
              </a:rPr>
              <a:t>fire </a:t>
            </a:r>
            <a:r>
              <a:rPr lang="en-US" sz="2800" b="1" spc="-5" dirty="0">
                <a:latin typeface="Times New Roman"/>
                <a:cs typeface="Times New Roman"/>
              </a:rPr>
              <a:t>fighting </a:t>
            </a:r>
            <a:r>
              <a:rPr lang="en-US" sz="2800" b="1" dirty="0">
                <a:latin typeface="Times New Roman"/>
                <a:cs typeface="Times New Roman"/>
              </a:rPr>
              <a:t>of </a:t>
            </a:r>
            <a:r>
              <a:rPr lang="en-US" sz="2800" b="1" spc="-5" dirty="0">
                <a:latin typeface="Times New Roman"/>
                <a:cs typeface="Times New Roman"/>
              </a:rPr>
              <a:t>the  </a:t>
            </a:r>
            <a:r>
              <a:rPr lang="en-US" sz="2800" b="1" dirty="0">
                <a:latin typeface="Times New Roman"/>
                <a:cs typeface="Times New Roman"/>
              </a:rPr>
              <a:t>building </a:t>
            </a:r>
            <a:r>
              <a:rPr lang="en-US" sz="2800" b="1" spc="-5" dirty="0">
                <a:latin typeface="Times New Roman"/>
                <a:cs typeface="Times New Roman"/>
              </a:rPr>
              <a:t>must be made </a:t>
            </a:r>
            <a:r>
              <a:rPr lang="en-US" sz="2800" b="1" dirty="0">
                <a:latin typeface="Times New Roman"/>
                <a:cs typeface="Times New Roman"/>
              </a:rPr>
              <a:t>available </a:t>
            </a:r>
            <a:r>
              <a:rPr lang="en-US" sz="2800" b="1" spc="-5" dirty="0">
                <a:latin typeface="Times New Roman"/>
                <a:cs typeface="Times New Roman"/>
              </a:rPr>
              <a:t>in an </a:t>
            </a:r>
            <a:r>
              <a:rPr lang="en-US" sz="2800" b="1" spc="-10" dirty="0">
                <a:latin typeface="Times New Roman"/>
                <a:cs typeface="Times New Roman"/>
              </a:rPr>
              <a:t>underground </a:t>
            </a:r>
            <a:r>
              <a:rPr lang="en-US" sz="2800" b="1" dirty="0">
                <a:latin typeface="Times New Roman"/>
                <a:cs typeface="Times New Roman"/>
              </a:rPr>
              <a:t>tank </a:t>
            </a:r>
            <a:r>
              <a:rPr lang="en-US" sz="2800" spc="-5" dirty="0">
                <a:latin typeface="Times New Roman"/>
                <a:cs typeface="Times New Roman"/>
              </a:rPr>
              <a:t>within 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premises. </a:t>
            </a:r>
          </a:p>
          <a:p>
            <a:r>
              <a:rPr lang="en-US" sz="2800" spc="-55" dirty="0">
                <a:latin typeface="Times New Roman"/>
                <a:cs typeface="Times New Roman"/>
              </a:rPr>
              <a:t>Tank </a:t>
            </a:r>
            <a:r>
              <a:rPr lang="en-US" sz="2800" spc="-5" dirty="0">
                <a:latin typeface="Times New Roman"/>
                <a:cs typeface="Times New Roman"/>
              </a:rPr>
              <a:t>capacity </a:t>
            </a:r>
            <a:r>
              <a:rPr lang="en-US" sz="2800" spc="-10" dirty="0">
                <a:latin typeface="Times New Roman"/>
                <a:cs typeface="Times New Roman"/>
              </a:rPr>
              <a:t>may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taken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b="1" dirty="0">
                <a:latin typeface="Times New Roman"/>
                <a:cs typeface="Times New Roman"/>
              </a:rPr>
              <a:t>30 </a:t>
            </a:r>
            <a:r>
              <a:rPr lang="en-US" sz="2800" b="1" spc="-5" dirty="0">
                <a:latin typeface="Times New Roman"/>
                <a:cs typeface="Times New Roman"/>
              </a:rPr>
              <a:t>min water </a:t>
            </a:r>
            <a:r>
              <a:rPr lang="en-US" sz="2800" b="1" dirty="0">
                <a:latin typeface="Times New Roman"/>
                <a:cs typeface="Times New Roman"/>
              </a:rPr>
              <a:t>supply at  1000 </a:t>
            </a:r>
            <a:r>
              <a:rPr lang="en-US" sz="2800" b="1" spc="-15" dirty="0" err="1">
                <a:latin typeface="Times New Roman"/>
                <a:cs typeface="Times New Roman"/>
              </a:rPr>
              <a:t>litres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b="1" spc="-5">
                <a:latin typeface="Times New Roman"/>
                <a:cs typeface="Times New Roman"/>
              </a:rPr>
              <a:t>per </a:t>
            </a:r>
            <a:r>
              <a:rPr lang="en-US" sz="2800" b="1">
                <a:latin typeface="Times New Roman"/>
                <a:cs typeface="Times New Roman"/>
              </a:rPr>
              <a:t>minute. </a:t>
            </a:r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spc="-5" dirty="0">
                <a:latin typeface="Times New Roman"/>
                <a:cs typeface="Times New Roman"/>
              </a:rPr>
              <a:t>The water tank and </a:t>
            </a:r>
            <a:r>
              <a:rPr lang="en-US" sz="2800" dirty="0">
                <a:latin typeface="Times New Roman"/>
                <a:cs typeface="Times New Roman"/>
              </a:rPr>
              <a:t>cover </a:t>
            </a:r>
            <a:r>
              <a:rPr lang="en-US" sz="2800" spc="-5" dirty="0">
                <a:latin typeface="Times New Roman"/>
                <a:cs typeface="Times New Roman"/>
              </a:rPr>
              <a:t>should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designed  to take load </a:t>
            </a:r>
            <a:r>
              <a:rPr lang="en-US" sz="2800" dirty="0">
                <a:latin typeface="Times New Roman"/>
                <a:cs typeface="Times New Roman"/>
              </a:rPr>
              <a:t>of 18 </a:t>
            </a:r>
            <a:r>
              <a:rPr lang="en-US" sz="2800" spc="-5" dirty="0" err="1">
                <a:latin typeface="Times New Roman"/>
                <a:cs typeface="Times New Roman"/>
              </a:rPr>
              <a:t>tonnes</a:t>
            </a:r>
            <a:r>
              <a:rPr lang="en-US" sz="2800" spc="-5" dirty="0">
                <a:latin typeface="Times New Roman"/>
                <a:cs typeface="Times New Roman"/>
              </a:rPr>
              <a:t> vehicular load if </a:t>
            </a:r>
            <a:r>
              <a:rPr lang="en-US" sz="2800" dirty="0">
                <a:latin typeface="Times New Roman"/>
                <a:cs typeface="Times New Roman"/>
              </a:rPr>
              <a:t>flush </a:t>
            </a:r>
            <a:r>
              <a:rPr lang="en-US" sz="2800" spc="-5" dirty="0">
                <a:latin typeface="Times New Roman"/>
                <a:cs typeface="Times New Roman"/>
              </a:rPr>
              <a:t>below ground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level.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7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0084" y="469391"/>
            <a:ext cx="4785360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4602" y="614248"/>
            <a:ext cx="40817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Storage of</a:t>
            </a:r>
            <a:r>
              <a:rPr spc="-170" dirty="0"/>
              <a:t> </a:t>
            </a:r>
            <a:r>
              <a:rPr spc="-50" dirty="0"/>
              <a:t>Water</a:t>
            </a:r>
          </a:p>
        </p:txBody>
      </p:sp>
      <p:sp>
        <p:nvSpPr>
          <p:cNvPr id="4" name="object 4"/>
          <p:cNvSpPr/>
          <p:nvPr/>
        </p:nvSpPr>
        <p:spPr>
          <a:xfrm>
            <a:off x="763523" y="2136648"/>
            <a:ext cx="4399788" cy="374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552" y="2019300"/>
            <a:ext cx="4293108" cy="3634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8988" y="2650235"/>
            <a:ext cx="5425440" cy="3177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33871" y="2542032"/>
            <a:ext cx="5318760" cy="3070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301" y="626440"/>
            <a:ext cx="5836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C00000"/>
                </a:solidFill>
              </a:rPr>
              <a:t>Systems of </a:t>
            </a:r>
            <a:r>
              <a:rPr b="1" spc="-25" dirty="0">
                <a:solidFill>
                  <a:srgbClr val="C00000"/>
                </a:solidFill>
              </a:rPr>
              <a:t>Fire</a:t>
            </a:r>
            <a:r>
              <a:rPr b="1" spc="-85" dirty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Fighting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1700783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260" y="1670304"/>
            <a:ext cx="68732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7300" y="1670304"/>
            <a:ext cx="1078991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69007" y="1670304"/>
            <a:ext cx="804671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7920" y="1670304"/>
            <a:ext cx="1556004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6640" y="1670304"/>
            <a:ext cx="1808988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8344" y="1670304"/>
            <a:ext cx="76352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4584" y="1670304"/>
            <a:ext cx="1613915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1216" y="1670304"/>
            <a:ext cx="1319783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3716" y="1670304"/>
            <a:ext cx="982979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7888" y="1670304"/>
            <a:ext cx="1575816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56419" y="1670304"/>
            <a:ext cx="588264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77400" y="1670304"/>
            <a:ext cx="1831848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7260" y="2011679"/>
            <a:ext cx="963167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9427" y="2011679"/>
            <a:ext cx="1598675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4055" y="2011679"/>
            <a:ext cx="1514856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900" y="2511551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7260" y="2481072"/>
            <a:ext cx="1792224" cy="789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8483" y="2481072"/>
            <a:ext cx="1092708" cy="789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1716" y="2481072"/>
            <a:ext cx="1658111" cy="789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7303" y="2481072"/>
            <a:ext cx="1556003" cy="789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3900" y="2979420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7260" y="2948939"/>
            <a:ext cx="1092708" cy="789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70304" y="2948939"/>
            <a:ext cx="1696212" cy="789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6851" y="2948939"/>
            <a:ext cx="955548" cy="7894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2735" y="2948939"/>
            <a:ext cx="1869948" cy="789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1496" y="2948939"/>
            <a:ext cx="1554479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06311" y="2948939"/>
            <a:ext cx="766571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13219" y="2948939"/>
            <a:ext cx="647700" cy="789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01256" y="2948939"/>
            <a:ext cx="1714500" cy="7894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6092" y="2948939"/>
            <a:ext cx="1299972" cy="7894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96400" y="2948939"/>
            <a:ext cx="766572" cy="7894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03307" y="2948939"/>
            <a:ext cx="1339596" cy="789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83240" y="2948939"/>
            <a:ext cx="826007" cy="789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7260" y="3290315"/>
            <a:ext cx="765047" cy="789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54836" y="3290315"/>
            <a:ext cx="766572" cy="7894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72411" y="3290315"/>
            <a:ext cx="1004315" cy="7894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9255" y="3290315"/>
            <a:ext cx="765048" cy="789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45307" y="3290315"/>
            <a:ext cx="768095" cy="7894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64408" y="3290315"/>
            <a:ext cx="2055876" cy="7894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1288" y="3290315"/>
            <a:ext cx="1133856" cy="7894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147" y="3290315"/>
            <a:ext cx="1043940" cy="7894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1091" y="3290315"/>
            <a:ext cx="1342643" cy="7894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44740" y="3290315"/>
            <a:ext cx="1004316" cy="7894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01583" y="3290315"/>
            <a:ext cx="765048" cy="789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19159" y="3290315"/>
            <a:ext cx="766572" cy="7894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36735" y="3290315"/>
            <a:ext cx="845820" cy="7894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33559" y="3290315"/>
            <a:ext cx="1202436" cy="7894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87000" y="3290315"/>
            <a:ext cx="1133855" cy="7894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51464" y="3290315"/>
            <a:ext cx="557783" cy="7894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7260" y="3631691"/>
            <a:ext cx="1060704" cy="7894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0407" y="3631691"/>
            <a:ext cx="963168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47544" y="3631691"/>
            <a:ext cx="1556004" cy="7894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45991" y="3631691"/>
            <a:ext cx="885443" cy="7894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73879" y="3631691"/>
            <a:ext cx="1258824" cy="7894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75147" y="3631691"/>
            <a:ext cx="1182624" cy="7894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00215" y="3631691"/>
            <a:ext cx="745236" cy="7894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86371" y="3631691"/>
            <a:ext cx="1359407" cy="78943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88223" y="3631691"/>
            <a:ext cx="786383" cy="78943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05216" y="3631691"/>
            <a:ext cx="556259" cy="78943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03919" y="3631691"/>
            <a:ext cx="1059179" cy="7894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05543" y="3631691"/>
            <a:ext cx="707135" cy="78943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56647" y="3631691"/>
            <a:ext cx="1752600" cy="7894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7260" y="3973067"/>
            <a:ext cx="1735836" cy="78943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03704" y="3973067"/>
            <a:ext cx="557783" cy="789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3900" y="4471415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7260" y="4440935"/>
            <a:ext cx="1912619" cy="7894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59379" y="4440935"/>
            <a:ext cx="955547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24428" y="4440935"/>
            <a:ext cx="1871472" cy="7894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05400" y="4440935"/>
            <a:ext cx="1825752" cy="7894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39128" y="4440935"/>
            <a:ext cx="766572" cy="7894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15200" y="4440935"/>
            <a:ext cx="1310640" cy="7894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35340" y="4440935"/>
            <a:ext cx="1932431" cy="7894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178795" y="4440935"/>
            <a:ext cx="1330452" cy="7894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7260" y="4782311"/>
            <a:ext cx="1834895" cy="7894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97835" y="4782311"/>
            <a:ext cx="766572" cy="789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90088" y="4782311"/>
            <a:ext cx="1002791" cy="78943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18559" y="4782311"/>
            <a:ext cx="1092708" cy="78943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36947" y="4782311"/>
            <a:ext cx="975360" cy="78943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37988" y="4782311"/>
            <a:ext cx="1200912" cy="7894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64579" y="4782311"/>
            <a:ext cx="975359" cy="78943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65619" y="4782311"/>
            <a:ext cx="1024127" cy="7894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15428" y="4782311"/>
            <a:ext cx="705612" cy="7894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45195" y="4782311"/>
            <a:ext cx="2101596" cy="7894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70947" y="4782311"/>
            <a:ext cx="917448" cy="78943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512552" y="4782311"/>
            <a:ext cx="996696" cy="78943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37260" y="5123688"/>
            <a:ext cx="1834895" cy="78943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302764" y="5123688"/>
            <a:ext cx="557784" cy="789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35935" y="5123688"/>
            <a:ext cx="1042415" cy="78943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53740" y="5123688"/>
            <a:ext cx="1696212" cy="78943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25340" y="5123688"/>
            <a:ext cx="902208" cy="7894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02935" y="5123688"/>
            <a:ext cx="766572" cy="78943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44896" y="5123688"/>
            <a:ext cx="1002792" cy="7894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23076" y="5123688"/>
            <a:ext cx="1220724" cy="78943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19188" y="5123688"/>
            <a:ext cx="1220724" cy="78943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15300" y="5123688"/>
            <a:ext cx="765048" cy="7894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55735" y="5123688"/>
            <a:ext cx="1063752" cy="78943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294876" y="5123688"/>
            <a:ext cx="1556003" cy="7894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526268" y="5123688"/>
            <a:ext cx="982979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7260" y="5465064"/>
            <a:ext cx="1143000" cy="78943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97735" y="5465064"/>
            <a:ext cx="766572" cy="7894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83307" y="5465064"/>
            <a:ext cx="1182623" cy="7894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83407" y="5465064"/>
            <a:ext cx="1696212" cy="78943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10228" y="5465064"/>
            <a:ext cx="557784" cy="789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916939" y="1761489"/>
            <a:ext cx="10363200" cy="42475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7620" indent="-228600" algn="just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broadly classified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external (City) and Internal ( </a:t>
            </a:r>
            <a:r>
              <a:rPr sz="2800" dirty="0">
                <a:latin typeface="Times New Roman"/>
                <a:cs typeface="Times New Roman"/>
              </a:rPr>
              <a:t>Building)  fire fighting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External </a:t>
            </a:r>
            <a:r>
              <a:rPr sz="2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Fire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fighting</a:t>
            </a:r>
            <a:r>
              <a:rPr sz="28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System</a:t>
            </a:r>
            <a:endParaRPr sz="2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Fire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hydrant </a:t>
            </a:r>
            <a:r>
              <a:rPr sz="2800" b="1" spc="-20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latin typeface="Times New Roman"/>
                <a:cs typeface="Times New Roman"/>
              </a:rPr>
              <a:t>generally located </a:t>
            </a:r>
            <a:r>
              <a:rPr sz="2800" b="1" dirty="0">
                <a:latin typeface="Times New Roman"/>
                <a:cs typeface="Times New Roman"/>
              </a:rPr>
              <a:t>at </a:t>
            </a:r>
            <a:r>
              <a:rPr sz="2800" b="1" spc="-5" dirty="0">
                <a:latin typeface="Times New Roman"/>
                <a:cs typeface="Times New Roman"/>
              </a:rPr>
              <a:t>a distance apart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about </a:t>
            </a:r>
            <a:r>
              <a:rPr sz="2800" b="1" dirty="0">
                <a:latin typeface="Times New Roman"/>
                <a:cs typeface="Times New Roman"/>
              </a:rPr>
              <a:t>90  </a:t>
            </a:r>
            <a:r>
              <a:rPr sz="2800" b="1" spc="-5" dirty="0">
                <a:latin typeface="Times New Roman"/>
                <a:cs typeface="Times New Roman"/>
              </a:rPr>
              <a:t>m to </a:t>
            </a:r>
            <a:r>
              <a:rPr sz="2800" b="1" dirty="0">
                <a:latin typeface="Times New Roman"/>
                <a:cs typeface="Times New Roman"/>
              </a:rPr>
              <a:t>120 </a:t>
            </a:r>
            <a:r>
              <a:rPr sz="2800" b="1" spc="-5" dirty="0">
                <a:latin typeface="Times New Roman"/>
                <a:cs typeface="Times New Roman"/>
              </a:rPr>
              <a:t>m in </a:t>
            </a:r>
            <a:r>
              <a:rPr sz="2800" b="1" dirty="0">
                <a:latin typeface="Times New Roman"/>
                <a:cs typeface="Times New Roman"/>
              </a:rPr>
              <a:t>inhabitant </a:t>
            </a:r>
            <a:r>
              <a:rPr sz="2800" b="1" spc="-15" dirty="0">
                <a:latin typeface="Times New Roman"/>
                <a:cs typeface="Times New Roman"/>
              </a:rPr>
              <a:t>area </a:t>
            </a:r>
            <a:r>
              <a:rPr sz="2800" b="1" dirty="0">
                <a:latin typeface="Times New Roman"/>
                <a:cs typeface="Times New Roman"/>
              </a:rPr>
              <a:t>and about 300 </a:t>
            </a:r>
            <a:r>
              <a:rPr sz="2800" b="1" spc="-5" dirty="0">
                <a:latin typeface="Times New Roman"/>
                <a:cs typeface="Times New Roman"/>
              </a:rPr>
              <a:t>m in </a:t>
            </a:r>
            <a:r>
              <a:rPr sz="2800" b="1" dirty="0">
                <a:latin typeface="Times New Roman"/>
                <a:cs typeface="Times New Roman"/>
              </a:rPr>
              <a:t>an open </a:t>
            </a:r>
            <a:r>
              <a:rPr sz="2800" b="1" spc="-15" dirty="0">
                <a:latin typeface="Times New Roman"/>
                <a:cs typeface="Times New Roman"/>
              </a:rPr>
              <a:t>area</a:t>
            </a:r>
            <a:r>
              <a:rPr sz="2800" spc="-15" dirty="0">
                <a:latin typeface="Times New Roman"/>
                <a:cs typeface="Times New Roman"/>
              </a:rPr>
              <a:t>.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 </a:t>
            </a:r>
            <a:r>
              <a:rPr sz="2800" dirty="0">
                <a:latin typeface="Times New Roman"/>
                <a:cs typeface="Times New Roman"/>
              </a:rPr>
              <a:t>fire </a:t>
            </a:r>
            <a:r>
              <a:rPr sz="2800" spc="-5" dirty="0">
                <a:latin typeface="Times New Roman"/>
                <a:cs typeface="Times New Roman"/>
              </a:rPr>
              <a:t>hydrant for every 4000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10000 </a:t>
            </a:r>
            <a:r>
              <a:rPr sz="2800" spc="-5" dirty="0">
                <a:latin typeface="Times New Roman"/>
                <a:cs typeface="Times New Roman"/>
              </a:rPr>
              <a:t>sq. area is normally  </a:t>
            </a:r>
            <a:r>
              <a:rPr sz="2800" dirty="0">
                <a:latin typeface="Times New Roman"/>
                <a:cs typeface="Times New Roman"/>
              </a:rPr>
              <a:t>provided.</a:t>
            </a: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Hydrants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latin typeface="Times New Roman"/>
                <a:cs typeface="Times New Roman"/>
              </a:rPr>
              <a:t>generally </a:t>
            </a:r>
            <a:r>
              <a:rPr sz="2800" b="1" spc="-10" dirty="0">
                <a:latin typeface="Times New Roman"/>
                <a:cs typeface="Times New Roman"/>
              </a:rPr>
              <a:t>provided </a:t>
            </a:r>
            <a:r>
              <a:rPr sz="2800" b="1" dirty="0">
                <a:latin typeface="Times New Roman"/>
                <a:cs typeface="Times New Roman"/>
              </a:rPr>
              <a:t>at </a:t>
            </a:r>
            <a:r>
              <a:rPr sz="2800" b="1" spc="-15" dirty="0">
                <a:latin typeface="Times New Roman"/>
                <a:cs typeface="Times New Roman"/>
              </a:rPr>
              <a:t>street  </a:t>
            </a:r>
            <a:r>
              <a:rPr sz="2800" b="1" spc="-10" dirty="0">
                <a:latin typeface="Times New Roman"/>
                <a:cs typeface="Times New Roman"/>
              </a:rPr>
              <a:t>crossings, water  </a:t>
            </a:r>
            <a:r>
              <a:rPr sz="2800" b="1" spc="-5" dirty="0">
                <a:latin typeface="Times New Roman"/>
                <a:cs typeface="Times New Roman"/>
              </a:rPr>
              <a:t>demands </a:t>
            </a:r>
            <a:r>
              <a:rPr sz="2800" b="1" dirty="0">
                <a:latin typeface="Times New Roman"/>
                <a:cs typeface="Times New Roman"/>
              </a:rPr>
              <a:t>of one </a:t>
            </a:r>
            <a:r>
              <a:rPr sz="2800" b="1" spc="-15" dirty="0">
                <a:latin typeface="Times New Roman"/>
                <a:cs typeface="Times New Roman"/>
              </a:rPr>
              <a:t>litre </a:t>
            </a:r>
            <a:r>
              <a:rPr sz="2800" b="1" spc="-5" dirty="0">
                <a:latin typeface="Times New Roman"/>
                <a:cs typeface="Times New Roman"/>
              </a:rPr>
              <a:t>per </a:t>
            </a:r>
            <a:r>
              <a:rPr sz="2800" b="1" dirty="0">
                <a:latin typeface="Times New Roman"/>
                <a:cs typeface="Times New Roman"/>
              </a:rPr>
              <a:t>head </a:t>
            </a:r>
            <a:r>
              <a:rPr sz="2800" b="1" spc="-5" dirty="0">
                <a:latin typeface="Times New Roman"/>
                <a:cs typeface="Times New Roman"/>
              </a:rPr>
              <a:t>per </a:t>
            </a:r>
            <a:r>
              <a:rPr sz="2800" b="1" dirty="0">
                <a:latin typeface="Times New Roman"/>
                <a:cs typeface="Times New Roman"/>
              </a:rPr>
              <a:t>day </a:t>
            </a:r>
            <a:r>
              <a:rPr sz="2800" b="1" spc="-10" dirty="0">
                <a:latin typeface="Times New Roman"/>
                <a:cs typeface="Times New Roman"/>
              </a:rPr>
              <a:t>is considered </a:t>
            </a: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b="1" spc="-15" dirty="0">
                <a:latin typeface="Times New Roman"/>
                <a:cs typeface="Times New Roman"/>
              </a:rPr>
              <a:t>fire </a:t>
            </a:r>
            <a:r>
              <a:rPr sz="2800" b="1" spc="6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hydrants</a:t>
            </a:r>
            <a:r>
              <a:rPr sz="2800" dirty="0">
                <a:latin typeface="Times New Roman"/>
                <a:cs typeface="Times New Roman"/>
              </a:rPr>
              <a:t>. Fire hydrants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two </a:t>
            </a:r>
            <a:r>
              <a:rPr sz="2800" dirty="0">
                <a:latin typeface="Times New Roman"/>
                <a:cs typeface="Times New Roman"/>
              </a:rPr>
              <a:t>types pillar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post </a:t>
            </a:r>
            <a:r>
              <a:rPr sz="2800" spc="-5" dirty="0">
                <a:latin typeface="Times New Roman"/>
                <a:cs typeface="Times New Roman"/>
              </a:rPr>
              <a:t>hydrant and  sunk </a:t>
            </a:r>
            <a:r>
              <a:rPr sz="2800" dirty="0">
                <a:latin typeface="Times New Roman"/>
                <a:cs typeface="Times New Roman"/>
              </a:rPr>
              <a:t>or flush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hydrants.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4605" y="370839"/>
            <a:ext cx="6439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C00000"/>
                </a:solidFill>
              </a:rPr>
              <a:t>External </a:t>
            </a:r>
            <a:r>
              <a:rPr sz="4000" b="1" spc="-20" dirty="0">
                <a:solidFill>
                  <a:srgbClr val="C00000"/>
                </a:solidFill>
              </a:rPr>
              <a:t>Fire </a:t>
            </a:r>
            <a:r>
              <a:rPr sz="4000" b="1" dirty="0">
                <a:solidFill>
                  <a:srgbClr val="C00000"/>
                </a:solidFill>
              </a:rPr>
              <a:t>fighting</a:t>
            </a:r>
            <a:r>
              <a:rPr sz="4000" b="1" spc="-1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172212" y="2093976"/>
            <a:ext cx="4599432" cy="4142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52" y="1994916"/>
            <a:ext cx="4492752" cy="403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9596" y="1572767"/>
            <a:ext cx="2590800" cy="2592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1996" y="1527047"/>
            <a:ext cx="2484120" cy="2485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0416" y="3163823"/>
            <a:ext cx="3442716" cy="3444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2816" y="3118104"/>
            <a:ext cx="3336035" cy="3337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3F7-8EF3-1380-119E-2AC20317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5" dirty="0">
                <a:solidFill>
                  <a:srgbClr val="C00000"/>
                </a:solidFill>
              </a:rPr>
              <a:t>Pillar or Post</a:t>
            </a:r>
            <a:r>
              <a:rPr lang="en-IN" sz="4400" spc="-155" dirty="0">
                <a:solidFill>
                  <a:srgbClr val="C00000"/>
                </a:solidFill>
              </a:rPr>
              <a:t> </a:t>
            </a:r>
            <a:r>
              <a:rPr lang="en-IN" sz="4400" dirty="0">
                <a:solidFill>
                  <a:srgbClr val="C00000"/>
                </a:solidFill>
              </a:rPr>
              <a:t>Hydrant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CEA65F4-9EA1-BD70-33C2-2B1527FCB34E}"/>
              </a:ext>
            </a:extLst>
          </p:cNvPr>
          <p:cNvSpPr/>
          <p:nvPr/>
        </p:nvSpPr>
        <p:spPr>
          <a:xfrm>
            <a:off x="7239340" y="1690688"/>
            <a:ext cx="4020312" cy="316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BD935-4FC3-749C-F597-F964E28029BE}"/>
              </a:ext>
            </a:extLst>
          </p:cNvPr>
          <p:cNvSpPr txBox="1"/>
          <p:nvPr/>
        </p:nvSpPr>
        <p:spPr>
          <a:xfrm>
            <a:off x="949911" y="1811045"/>
            <a:ext cx="608120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These</a:t>
            </a:r>
            <a:r>
              <a:rPr lang="en-US" sz="2800" b="1" spc="7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hydrant</a:t>
            </a:r>
            <a:r>
              <a:rPr lang="en-US" sz="2800" b="1" spc="100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remain</a:t>
            </a:r>
            <a:r>
              <a:rPr lang="en-US" sz="2800" b="1" spc="9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standing</a:t>
            </a:r>
            <a:r>
              <a:rPr lang="en-US" sz="2800" b="1" spc="9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above</a:t>
            </a:r>
            <a:r>
              <a:rPr lang="en-US" sz="2800" b="1" spc="75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ground</a:t>
            </a:r>
            <a:r>
              <a:rPr lang="en-US" sz="2800" b="1" spc="100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like</a:t>
            </a:r>
            <a:r>
              <a:rPr lang="en-US" sz="2800" b="1" spc="8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a</a:t>
            </a:r>
            <a:r>
              <a:rPr lang="en-US" sz="2800" b="1" spc="8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post</a:t>
            </a:r>
            <a:r>
              <a:rPr lang="en-US" sz="2800" b="1" spc="11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by</a:t>
            </a:r>
            <a:r>
              <a:rPr lang="en-US" sz="2800" b="1" spc="8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about 0.9 m to 1.2 m </a:t>
            </a:r>
            <a:r>
              <a:rPr lang="en-US" sz="2800" b="1" dirty="0">
                <a:latin typeface="Times New Roman"/>
                <a:cs typeface="Times New Roman"/>
              </a:rPr>
              <a:t>and </a:t>
            </a:r>
            <a:r>
              <a:rPr lang="en-US" sz="2800" b="1" spc="-5" dirty="0">
                <a:latin typeface="Times New Roman"/>
                <a:cs typeface="Times New Roman"/>
              </a:rPr>
              <a:t>connected to a water main underground</a:t>
            </a:r>
            <a:r>
              <a:rPr lang="en-US" sz="2400" spc="-5" dirty="0">
                <a:latin typeface="Times New Roman"/>
                <a:cs typeface="Times New Roman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372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3164-A753-EEFC-8B73-8FFA57E8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5" dirty="0">
                <a:solidFill>
                  <a:srgbClr val="C00000"/>
                </a:solidFill>
              </a:rPr>
              <a:t>Internal </a:t>
            </a:r>
            <a:r>
              <a:rPr lang="en-IN" sz="4400" spc="-20" dirty="0">
                <a:solidFill>
                  <a:srgbClr val="C00000"/>
                </a:solidFill>
              </a:rPr>
              <a:t>Fire </a:t>
            </a:r>
            <a:r>
              <a:rPr lang="en-IN" sz="4400" spc="-5" dirty="0">
                <a:solidFill>
                  <a:srgbClr val="C00000"/>
                </a:solidFill>
              </a:rPr>
              <a:t>Fighting</a:t>
            </a:r>
            <a:r>
              <a:rPr lang="en-IN" sz="4400" spc="35" dirty="0">
                <a:solidFill>
                  <a:srgbClr val="C00000"/>
                </a:solidFill>
              </a:rPr>
              <a:t> </a:t>
            </a:r>
            <a:r>
              <a:rPr lang="en-IN" sz="4400" spc="-5" dirty="0">
                <a:solidFill>
                  <a:srgbClr val="C00000"/>
                </a:solidFill>
              </a:rPr>
              <a:t>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D4CCB-D9D8-239A-C236-876330C5A8E3}"/>
              </a:ext>
            </a:extLst>
          </p:cNvPr>
          <p:cNvSpPr txBox="1"/>
          <p:nvPr/>
        </p:nvSpPr>
        <p:spPr>
          <a:xfrm>
            <a:off x="1005396" y="1857067"/>
            <a:ext cx="10348404" cy="255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local self </a:t>
            </a:r>
            <a:r>
              <a:rPr lang="en-US" sz="2800" dirty="0">
                <a:latin typeface="Times New Roman"/>
                <a:cs typeface="Times New Roman"/>
              </a:rPr>
              <a:t>govt </a:t>
            </a:r>
            <a:r>
              <a:rPr lang="en-US" sz="2800" spc="-10" dirty="0">
                <a:latin typeface="Times New Roman"/>
                <a:cs typeface="Times New Roman"/>
              </a:rPr>
              <a:t>i.e. </a:t>
            </a:r>
            <a:r>
              <a:rPr lang="en-US" sz="2800" spc="-5" dirty="0">
                <a:latin typeface="Times New Roman"/>
                <a:cs typeface="Times New Roman"/>
              </a:rPr>
              <a:t>Municipal Authorities have been empowered to  </a:t>
            </a:r>
            <a:r>
              <a:rPr lang="en-US" sz="2800" spc="-10" dirty="0">
                <a:latin typeface="Times New Roman"/>
                <a:cs typeface="Times New Roman"/>
              </a:rPr>
              <a:t>make </a:t>
            </a:r>
            <a:r>
              <a:rPr lang="en-US" sz="2800" spc="-5" dirty="0">
                <a:latin typeface="Times New Roman"/>
                <a:cs typeface="Times New Roman"/>
              </a:rPr>
              <a:t>by laws to </a:t>
            </a:r>
            <a:r>
              <a:rPr lang="en-US" sz="2800" dirty="0">
                <a:latin typeface="Times New Roman"/>
                <a:cs typeface="Times New Roman"/>
              </a:rPr>
              <a:t>protect </a:t>
            </a:r>
            <a:r>
              <a:rPr lang="en-US" sz="2800" spc="-5" dirty="0">
                <a:latin typeface="Times New Roman"/>
                <a:cs typeface="Times New Roman"/>
              </a:rPr>
              <a:t>lives &amp; properties for </a:t>
            </a:r>
            <a:r>
              <a:rPr lang="en-US" sz="2800" dirty="0">
                <a:latin typeface="Times New Roman"/>
                <a:cs typeface="Times New Roman"/>
              </a:rPr>
              <a:t>fire </a:t>
            </a:r>
            <a:r>
              <a:rPr lang="en-US" sz="2800" spc="-5" dirty="0">
                <a:latin typeface="Times New Roman"/>
                <a:cs typeface="Times New Roman"/>
              </a:rPr>
              <a:t>protection system  within their municipal limits. </a:t>
            </a:r>
            <a:r>
              <a:rPr lang="en-US" sz="2800" b="1" spc="-5" dirty="0">
                <a:latin typeface="Times New Roman"/>
                <a:cs typeface="Times New Roman"/>
              </a:rPr>
              <a:t>These bylaws </a:t>
            </a:r>
            <a:r>
              <a:rPr lang="en-US" sz="2800" b="1" spc="-20" dirty="0">
                <a:latin typeface="Times New Roman"/>
                <a:cs typeface="Times New Roman"/>
              </a:rPr>
              <a:t>are </a:t>
            </a:r>
            <a:r>
              <a:rPr lang="en-US" sz="2800" b="1" spc="-5" dirty="0">
                <a:latin typeface="Times New Roman"/>
                <a:cs typeface="Times New Roman"/>
              </a:rPr>
              <a:t>generally based </a:t>
            </a:r>
            <a:r>
              <a:rPr lang="en-US" sz="2800" b="1" dirty="0">
                <a:latin typeface="Times New Roman"/>
                <a:cs typeface="Times New Roman"/>
              </a:rPr>
              <a:t>on  </a:t>
            </a:r>
            <a:r>
              <a:rPr lang="en-US" sz="2800" b="1" spc="-60" dirty="0">
                <a:latin typeface="Times New Roman"/>
                <a:cs typeface="Times New Roman"/>
              </a:rPr>
              <a:t>NFPA </a:t>
            </a:r>
            <a:r>
              <a:rPr lang="en-US" sz="2800" b="1" dirty="0">
                <a:latin typeface="Times New Roman"/>
                <a:cs typeface="Times New Roman"/>
              </a:rPr>
              <a:t>(National </a:t>
            </a:r>
            <a:r>
              <a:rPr lang="en-US" sz="2800" b="1" spc="-20" dirty="0">
                <a:latin typeface="Times New Roman"/>
                <a:cs typeface="Times New Roman"/>
              </a:rPr>
              <a:t>Fire </a:t>
            </a:r>
            <a:r>
              <a:rPr lang="en-US" sz="2800" b="1" spc="-10" dirty="0">
                <a:latin typeface="Times New Roman"/>
                <a:cs typeface="Times New Roman"/>
              </a:rPr>
              <a:t>Protection</a:t>
            </a:r>
            <a:r>
              <a:rPr lang="en-US" sz="2800" b="1" spc="-190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Act).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following </a:t>
            </a:r>
            <a:r>
              <a:rPr lang="en-US" sz="2800" spc="-5" dirty="0">
                <a:latin typeface="Times New Roman"/>
                <a:cs typeface="Times New Roman"/>
              </a:rPr>
              <a:t>methods are classified to extinguish </a:t>
            </a:r>
            <a:r>
              <a:rPr lang="en-US" sz="2800" dirty="0">
                <a:latin typeface="Times New Roman"/>
                <a:cs typeface="Times New Roman"/>
              </a:rPr>
              <a:t>fire within </a:t>
            </a:r>
            <a:r>
              <a:rPr lang="en-US" sz="2800" spc="-5" dirty="0">
                <a:latin typeface="Times New Roman"/>
                <a:cs typeface="Times New Roman"/>
              </a:rPr>
              <a:t>the  </a:t>
            </a:r>
            <a:r>
              <a:rPr lang="en-US" sz="2800" dirty="0">
                <a:latin typeface="Times New Roman"/>
                <a:cs typeface="Times New Roman"/>
              </a:rPr>
              <a:t>buildings.</a:t>
            </a:r>
          </a:p>
        </p:txBody>
      </p:sp>
    </p:spTree>
    <p:extLst>
      <p:ext uri="{BB962C8B-B14F-4D97-AF65-F5344CB8AC3E}">
        <p14:creationId xmlns:p14="http://schemas.microsoft.com/office/powerpoint/2010/main" val="323353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3900" y="444682"/>
            <a:ext cx="9841993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495675" marR="5080" indent="-3482975">
              <a:lnSpc>
                <a:spcPts val="4750"/>
              </a:lnSpc>
              <a:spcBef>
                <a:spcPts val="700"/>
              </a:spcBef>
            </a:pPr>
            <a:r>
              <a:rPr dirty="0">
                <a:solidFill>
                  <a:srgbClr val="0070C0"/>
                </a:solidFill>
              </a:rPr>
              <a:t>Residential </a:t>
            </a:r>
            <a:r>
              <a:rPr spc="-10" dirty="0">
                <a:solidFill>
                  <a:srgbClr val="0070C0"/>
                </a:solidFill>
              </a:rPr>
              <a:t>Premises </a:t>
            </a:r>
            <a:r>
              <a:rPr spc="-25" dirty="0">
                <a:solidFill>
                  <a:srgbClr val="0070C0"/>
                </a:solidFill>
              </a:rPr>
              <a:t>Fire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Protection  </a:t>
            </a:r>
            <a:r>
              <a:rPr dirty="0">
                <a:solidFill>
                  <a:srgbClr val="0070C0"/>
                </a:solidFill>
              </a:rPr>
              <a:t>System</a:t>
            </a:r>
          </a:p>
        </p:txBody>
      </p:sp>
      <p:sp>
        <p:nvSpPr>
          <p:cNvPr id="5" name="object 5"/>
          <p:cNvSpPr/>
          <p:nvPr/>
        </p:nvSpPr>
        <p:spPr>
          <a:xfrm>
            <a:off x="723900" y="1743455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260" y="1712976"/>
            <a:ext cx="1092708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0492" y="1712976"/>
            <a:ext cx="1219200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8692" y="1712976"/>
            <a:ext cx="155600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3611" y="1712976"/>
            <a:ext cx="106070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4840" y="1712976"/>
            <a:ext cx="1376172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3915" y="1712976"/>
            <a:ext cx="1080515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24955" y="1712976"/>
            <a:ext cx="1277111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900" y="2255520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7260" y="2225039"/>
            <a:ext cx="2069591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7376" y="2225039"/>
            <a:ext cx="1921764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2711" y="2225039"/>
            <a:ext cx="1694688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900" y="2766060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7260" y="2735579"/>
            <a:ext cx="1615440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1700" y="2735579"/>
            <a:ext cx="995172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7395" y="2735579"/>
            <a:ext cx="2574035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900" y="3276600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7260" y="3246120"/>
            <a:ext cx="1092708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0492" y="3246120"/>
            <a:ext cx="1377695" cy="7894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47188" y="3246120"/>
            <a:ext cx="1694688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6939" y="1718586"/>
            <a:ext cx="6251575" cy="20915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  <a:tab pos="3058160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Fire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Hose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	Dry Riser/ </a:t>
            </a:r>
            <a:r>
              <a:rPr sz="2800" b="1" spc="-60" dirty="0">
                <a:latin typeface="Times New Roman"/>
                <a:cs typeface="Times New Roman"/>
              </a:rPr>
              <a:t>Wet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Riser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Automatic Sprinkler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Potable </a:t>
            </a:r>
            <a:r>
              <a:rPr sz="2800" b="1" spc="-15" dirty="0">
                <a:latin typeface="Times New Roman"/>
                <a:cs typeface="Times New Roman"/>
              </a:rPr>
              <a:t>fire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extinguishers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Fire </a:t>
            </a:r>
            <a:r>
              <a:rPr sz="2800" b="1" spc="-5" dirty="0">
                <a:latin typeface="Times New Roman"/>
                <a:cs typeface="Times New Roman"/>
              </a:rPr>
              <a:t>alarm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6296" y="590987"/>
            <a:ext cx="7548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C00000"/>
                </a:solidFill>
              </a:rPr>
              <a:t>Industrial </a:t>
            </a:r>
            <a:r>
              <a:rPr b="1" spc="-20" dirty="0">
                <a:solidFill>
                  <a:srgbClr val="C00000"/>
                </a:solidFill>
              </a:rPr>
              <a:t>Fire </a:t>
            </a:r>
            <a:r>
              <a:rPr b="1" dirty="0">
                <a:solidFill>
                  <a:srgbClr val="C00000"/>
                </a:solidFill>
              </a:rPr>
              <a:t>Fighting</a:t>
            </a:r>
            <a:r>
              <a:rPr b="1" spc="-60" dirty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1743455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260" y="1712976"/>
            <a:ext cx="4494276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2255520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260" y="2225039"/>
            <a:ext cx="4599432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" y="2766060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7260" y="2735579"/>
            <a:ext cx="133807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" y="3276600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7260" y="3246120"/>
            <a:ext cx="3739896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900" y="3788664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7260" y="3758184"/>
            <a:ext cx="2833116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900" y="4299203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5839" y="4268723"/>
            <a:ext cx="2377440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900" y="4809744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7260" y="4779264"/>
            <a:ext cx="4354068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900" y="5321808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7260" y="5291328"/>
            <a:ext cx="3265932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6939" y="1718586"/>
            <a:ext cx="4382770" cy="4116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High velocity </a:t>
            </a:r>
            <a:r>
              <a:rPr sz="2800" b="1" spc="-35" dirty="0">
                <a:latin typeface="Times New Roman"/>
                <a:cs typeface="Times New Roman"/>
              </a:rPr>
              <a:t>Water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Spray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Medium </a:t>
            </a:r>
            <a:r>
              <a:rPr sz="2800" b="1" spc="-35" dirty="0">
                <a:latin typeface="Times New Roman"/>
                <a:cs typeface="Times New Roman"/>
              </a:rPr>
              <a:t>Velocity </a:t>
            </a:r>
            <a:r>
              <a:rPr sz="2800" b="1" spc="-15" dirty="0">
                <a:latin typeface="Times New Roman"/>
                <a:cs typeface="Times New Roman"/>
              </a:rPr>
              <a:t>fire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spray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Foam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Dry chemical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Powder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Carbon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dioxide</a:t>
            </a:r>
            <a:endParaRPr sz="280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09880" algn="l"/>
                <a:tab pos="31051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Alarm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Gong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Portable </a:t>
            </a:r>
            <a:r>
              <a:rPr sz="2800" b="1" spc="-15" dirty="0">
                <a:latin typeface="Times New Roman"/>
                <a:cs typeface="Times New Roman"/>
              </a:rPr>
              <a:t>fire </a:t>
            </a:r>
            <a:r>
              <a:rPr sz="2800" b="1" spc="-5" dirty="0">
                <a:latin typeface="Times New Roman"/>
                <a:cs typeface="Times New Roman"/>
              </a:rPr>
              <a:t>extinguisher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Fire </a:t>
            </a:r>
            <a:r>
              <a:rPr sz="2800" b="1" dirty="0">
                <a:latin typeface="Times New Roman"/>
                <a:cs typeface="Times New Roman"/>
              </a:rPr>
              <a:t>alarm</a:t>
            </a:r>
            <a:r>
              <a:rPr sz="2800" b="1" spc="-5" dirty="0">
                <a:latin typeface="Times New Roman"/>
                <a:cs typeface="Times New Roman"/>
              </a:rPr>
              <a:t> System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093884" y="3313113"/>
            <a:ext cx="5588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sz="2000" b="0">
              <a:solidFill>
                <a:srgbClr val="18224E"/>
              </a:solidFill>
              <a:latin typeface="Arial" charset="0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08001" y="3313113"/>
            <a:ext cx="5585884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sz="2000" b="0">
              <a:solidFill>
                <a:srgbClr val="18224E"/>
              </a:solidFill>
              <a:latin typeface="Arial" charset="0"/>
            </a:endParaRP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093884" y="990601"/>
            <a:ext cx="55880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sz="2000" b="0">
              <a:solidFill>
                <a:srgbClr val="18224E"/>
              </a:solidFill>
              <a:latin typeface="Arial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08001" y="990601"/>
            <a:ext cx="5585884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</a:pPr>
            <a:endParaRPr lang="en-US" sz="2000" b="0">
              <a:solidFill>
                <a:srgbClr val="18224E"/>
              </a:solidFill>
              <a:latin typeface="Arial" charset="0"/>
            </a:endParaRP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08001" y="3313114"/>
            <a:ext cx="11173884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508001" y="5637214"/>
            <a:ext cx="11173884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08000" y="990601"/>
            <a:ext cx="2117" cy="4646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6093885" y="990601"/>
            <a:ext cx="4233" cy="464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11681885" y="990601"/>
            <a:ext cx="2116" cy="4646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6093884" y="990600"/>
            <a:ext cx="55880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508001" y="990600"/>
            <a:ext cx="5585884" cy="1588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042400" cy="643766"/>
          </a:xfrm>
          <a:noFill/>
          <a:ln/>
        </p:spPr>
        <p:txBody>
          <a:bodyPr lIns="90488" tIns="44450" rIns="90488" bIns="44450"/>
          <a:lstStyle/>
          <a:p>
            <a:pPr algn="ctr"/>
            <a:r>
              <a:rPr lang="en-US" sz="3600" b="1" dirty="0">
                <a:latin typeface="Tahoma" charset="0"/>
              </a:rPr>
              <a:t>Fire Classes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idx="1"/>
          </p:nvPr>
        </p:nvSpPr>
        <p:spPr>
          <a:xfrm>
            <a:off x="3352800" y="1600200"/>
            <a:ext cx="2379133" cy="1197764"/>
          </a:xfrm>
          <a:noFill/>
          <a:ln/>
        </p:spPr>
        <p:txBody>
          <a:bodyPr lIns="90488" tIns="44450" rIns="90488" bIns="44450">
            <a:normAutofit fontScale="70000" lnSpcReduction="20000"/>
          </a:bodyPr>
          <a:lstStyle/>
          <a:p>
            <a:r>
              <a:rPr lang="en-US" sz="1800">
                <a:solidFill>
                  <a:schemeClr val="hlink"/>
                </a:solidFill>
                <a:latin typeface="Tahoma" charset="0"/>
              </a:rPr>
              <a:t>wood</a:t>
            </a:r>
          </a:p>
          <a:p>
            <a:r>
              <a:rPr lang="en-US" sz="1800">
                <a:solidFill>
                  <a:schemeClr val="hlink"/>
                </a:solidFill>
                <a:latin typeface="Tahoma" charset="0"/>
              </a:rPr>
              <a:t>paper</a:t>
            </a:r>
          </a:p>
          <a:p>
            <a:r>
              <a:rPr lang="en-US" sz="1800">
                <a:solidFill>
                  <a:schemeClr val="hlink"/>
                </a:solidFill>
                <a:latin typeface="Tahoma" charset="0"/>
              </a:rPr>
              <a:t>cloth</a:t>
            </a:r>
          </a:p>
          <a:p>
            <a:r>
              <a:rPr lang="en-US" sz="1800">
                <a:solidFill>
                  <a:schemeClr val="hlink"/>
                </a:solidFill>
                <a:latin typeface="Tahoma" charset="0"/>
              </a:rPr>
              <a:t>etc.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267" y="1682750"/>
            <a:ext cx="2480733" cy="1212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0" y="1738314"/>
            <a:ext cx="2514600" cy="1233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057650"/>
            <a:ext cx="254000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46" name="AutoShape 6"/>
          <p:cNvSpPr>
            <a:spLocks noChangeAspect="1" noChangeArrowheads="1"/>
          </p:cNvSpPr>
          <p:nvPr/>
        </p:nvSpPr>
        <p:spPr bwMode="auto">
          <a:xfrm>
            <a:off x="7010400" y="4038600"/>
            <a:ext cx="1524000" cy="1112838"/>
          </a:xfrm>
          <a:prstGeom prst="star5">
            <a:avLst/>
          </a:prstGeom>
          <a:solidFill>
            <a:srgbClr val="FAFD0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9968" y="1066800"/>
            <a:ext cx="419523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rgbClr val="7FFF00"/>
                </a:solidFill>
              </a:rPr>
              <a:t>A</a:t>
            </a:r>
            <a:r>
              <a:rPr lang="en-US" sz="1800" b="1" dirty="0">
                <a:solidFill>
                  <a:schemeClr val="hlink"/>
                </a:solidFill>
              </a:rPr>
              <a:t>   </a:t>
            </a:r>
            <a:r>
              <a:rPr lang="en-US" sz="1800" b="1" dirty="0">
                <a:solidFill>
                  <a:schemeClr val="tx2"/>
                </a:solidFill>
              </a:rPr>
              <a:t>Trash   Wood   Paper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24417" y="3446463"/>
            <a:ext cx="248581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C</a:t>
            </a:r>
            <a:r>
              <a:rPr lang="en-US" sz="1800" b="1" dirty="0">
                <a:solidFill>
                  <a:schemeClr val="hlink"/>
                </a:solidFill>
              </a:rPr>
              <a:t>    </a:t>
            </a:r>
            <a:r>
              <a:rPr lang="en-US" sz="1800" b="1" dirty="0">
                <a:solidFill>
                  <a:schemeClr val="tx2"/>
                </a:solidFill>
              </a:rPr>
              <a:t>Electrical Equipment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97600" y="1066800"/>
            <a:ext cx="3860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000" b="1" dirty="0">
                <a:solidFill>
                  <a:schemeClr val="hlink"/>
                </a:solidFill>
              </a:rPr>
              <a:t>   B</a:t>
            </a:r>
            <a:r>
              <a:rPr lang="en-US" sz="1800" b="1" dirty="0">
                <a:solidFill>
                  <a:schemeClr val="hlink"/>
                </a:solidFill>
              </a:rPr>
              <a:t>    </a:t>
            </a:r>
            <a:r>
              <a:rPr lang="en-US" sz="1800" b="1" dirty="0">
                <a:solidFill>
                  <a:schemeClr val="tx2"/>
                </a:solidFill>
              </a:rPr>
              <a:t>Liquids   Grease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502401" y="3598864"/>
            <a:ext cx="156222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COMBUSTIBLE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010400" y="5181600"/>
            <a:ext cx="92294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METALS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096000" y="3581400"/>
            <a:ext cx="9271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9000067" y="1600200"/>
            <a:ext cx="2683933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gasoline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oil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grease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other solvents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3352800" y="3962400"/>
            <a:ext cx="28448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computers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fax machine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other energized electrical equip.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9042400" y="3429000"/>
            <a:ext cx="23368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magnesium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sodium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potassium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titanium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="0">
                <a:solidFill>
                  <a:schemeClr val="hlink"/>
                </a:solidFill>
              </a:rPr>
              <a:t>other flammable metals</a:t>
            </a:r>
          </a:p>
        </p:txBody>
      </p:sp>
      <p:pic>
        <p:nvPicPr>
          <p:cNvPr id="10273" name="Picture 33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55200" y="0"/>
            <a:ext cx="11176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0274" name="Picture 3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0800" y="0"/>
            <a:ext cx="11176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F175-93D0-2962-83F3-6E7D85E5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34" y="-343316"/>
            <a:ext cx="10515600" cy="1325563"/>
          </a:xfrm>
        </p:spPr>
        <p:txBody>
          <a:bodyPr/>
          <a:lstStyle/>
          <a:p>
            <a:r>
              <a:rPr lang="en-IN" b="1" spc="-20" dirty="0">
                <a:solidFill>
                  <a:srgbClr val="C00000"/>
                </a:solidFill>
              </a:rPr>
              <a:t>Fire </a:t>
            </a:r>
            <a:r>
              <a:rPr lang="en-IN" b="1" spc="-5" dirty="0">
                <a:solidFill>
                  <a:srgbClr val="C00000"/>
                </a:solidFill>
              </a:rPr>
              <a:t>Hose</a:t>
            </a:r>
            <a:r>
              <a:rPr lang="en-IN" b="1" spc="-45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F540-DC93-9A0F-F88C-EAC41F6E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34" y="982247"/>
            <a:ext cx="8394947" cy="3110359"/>
          </a:xfrm>
        </p:spPr>
        <p:txBody>
          <a:bodyPr>
            <a:normAutofit fontScale="25000" lnSpcReduction="20000"/>
          </a:bodyPr>
          <a:lstStyle/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035050" algn="l"/>
                <a:tab pos="2135505" algn="l"/>
                <a:tab pos="3403600" algn="l"/>
                <a:tab pos="4028440" algn="l"/>
                <a:tab pos="5703570" algn="l"/>
                <a:tab pos="6176010" algn="l"/>
                <a:tab pos="7375525" algn="l"/>
                <a:tab pos="8195309" algn="l"/>
                <a:tab pos="8974455" algn="l"/>
                <a:tab pos="9768840" algn="l"/>
              </a:tabLst>
            </a:pPr>
            <a:r>
              <a:rPr lang="en-IN" sz="11200" spc="-5" dirty="0"/>
              <a:t>T</a:t>
            </a:r>
            <a:r>
              <a:rPr lang="en-IN" sz="11200" spc="-15" dirty="0"/>
              <a:t>h</a:t>
            </a:r>
            <a:r>
              <a:rPr lang="en-IN" sz="11200" spc="-5" dirty="0"/>
              <a:t>is</a:t>
            </a:r>
            <a:r>
              <a:rPr lang="en-IN" sz="11200" dirty="0"/>
              <a:t>	</a:t>
            </a:r>
            <a:r>
              <a:rPr lang="en-IN" sz="11200" spc="-5" dirty="0"/>
              <a:t>sys</a:t>
            </a:r>
            <a:r>
              <a:rPr lang="en-IN" sz="11200" dirty="0"/>
              <a:t>tem	</a:t>
            </a:r>
            <a:r>
              <a:rPr lang="en-IN" sz="11200" spc="-5" dirty="0"/>
              <a:t>i</a:t>
            </a:r>
            <a:r>
              <a:rPr lang="en-IN" sz="11200" dirty="0"/>
              <a:t>nvo</a:t>
            </a:r>
            <a:r>
              <a:rPr lang="en-IN" sz="11200" spc="5" dirty="0"/>
              <a:t>l</a:t>
            </a:r>
            <a:r>
              <a:rPr lang="en-IN" sz="11200" spc="-5" dirty="0"/>
              <a:t>ves</a:t>
            </a:r>
            <a:r>
              <a:rPr lang="en-IN" sz="11200" dirty="0"/>
              <a:t>	</a:t>
            </a:r>
            <a:r>
              <a:rPr lang="en-IN" sz="11200" spc="-5" dirty="0"/>
              <a:t>the</a:t>
            </a:r>
            <a:r>
              <a:rPr lang="en-IN" sz="11200" dirty="0"/>
              <a:t>	</a:t>
            </a:r>
            <a:r>
              <a:rPr lang="en-IN" sz="11200" spc="-5" dirty="0"/>
              <a:t>ins</a:t>
            </a:r>
            <a:r>
              <a:rPr lang="en-IN" sz="11200" dirty="0"/>
              <a:t>ta</a:t>
            </a:r>
            <a:r>
              <a:rPr lang="en-IN" sz="11200" spc="-10" dirty="0"/>
              <a:t>l</a:t>
            </a:r>
            <a:r>
              <a:rPr lang="en-IN" sz="11200" dirty="0"/>
              <a:t>lation	of	vert</a:t>
            </a:r>
            <a:r>
              <a:rPr lang="en-IN" sz="11200" spc="-10" dirty="0"/>
              <a:t>i</a:t>
            </a:r>
            <a:r>
              <a:rPr lang="en-IN" sz="11200" dirty="0"/>
              <a:t>cal	</a:t>
            </a:r>
            <a:r>
              <a:rPr lang="en-IN" sz="11200" spc="-10" dirty="0"/>
              <a:t>r</a:t>
            </a:r>
            <a:r>
              <a:rPr lang="en-IN" sz="11200" spc="-5" dirty="0"/>
              <a:t>iser pipe</a:t>
            </a:r>
            <a:r>
              <a:rPr lang="en-IN" sz="11200" dirty="0"/>
              <a:t>	</a:t>
            </a:r>
            <a:r>
              <a:rPr lang="en-IN" sz="11200" spc="-5" dirty="0"/>
              <a:t>with</a:t>
            </a:r>
            <a:r>
              <a:rPr lang="en-IN" sz="11200" dirty="0"/>
              <a:t>	</a:t>
            </a:r>
            <a:r>
              <a:rPr lang="en-IN" sz="11200" spc="-5" dirty="0"/>
              <a:t>hose connections</a:t>
            </a:r>
            <a:r>
              <a:rPr lang="en-IN" sz="11200" spc="155" dirty="0"/>
              <a:t> </a:t>
            </a:r>
            <a:r>
              <a:rPr lang="en-IN" sz="11200" dirty="0"/>
              <a:t>at</a:t>
            </a:r>
            <a:r>
              <a:rPr lang="en-IN" sz="11200" spc="165" dirty="0"/>
              <a:t> </a:t>
            </a:r>
            <a:r>
              <a:rPr lang="en-IN" sz="11200" spc="-5" dirty="0"/>
              <a:t>strategic</a:t>
            </a:r>
            <a:r>
              <a:rPr lang="en-IN" sz="11200" spc="140" dirty="0"/>
              <a:t> </a:t>
            </a:r>
            <a:r>
              <a:rPr lang="en-IN" sz="11200" spc="-5" dirty="0"/>
              <a:t>points</a:t>
            </a:r>
            <a:r>
              <a:rPr lang="en-IN" sz="11200" spc="170" dirty="0"/>
              <a:t> </a:t>
            </a:r>
            <a:r>
              <a:rPr lang="en-IN" sz="11200" spc="-10" dirty="0"/>
              <a:t>throughout</a:t>
            </a:r>
            <a:r>
              <a:rPr lang="en-IN" sz="11200" spc="150" dirty="0"/>
              <a:t> </a:t>
            </a:r>
            <a:r>
              <a:rPr lang="en-IN" sz="11200" spc="-5" dirty="0"/>
              <a:t>the</a:t>
            </a:r>
            <a:r>
              <a:rPr lang="en-IN" sz="11200" spc="160" dirty="0"/>
              <a:t> </a:t>
            </a:r>
            <a:r>
              <a:rPr lang="en-IN" sz="11200" spc="-5" dirty="0"/>
              <a:t>building.</a:t>
            </a:r>
            <a:r>
              <a:rPr lang="en-IN" sz="11200" spc="160" dirty="0"/>
              <a:t> </a:t>
            </a:r>
          </a:p>
          <a:p>
            <a:pPr marL="12700" indent="0">
              <a:lnSpc>
                <a:spcPts val="2450"/>
              </a:lnSpc>
              <a:spcBef>
                <a:spcPts val="100"/>
              </a:spcBef>
              <a:buNone/>
              <a:tabLst>
                <a:tab pos="241300" algn="l"/>
                <a:tab pos="1035050" algn="l"/>
                <a:tab pos="2135505" algn="l"/>
                <a:tab pos="3403600" algn="l"/>
                <a:tab pos="4028440" algn="l"/>
                <a:tab pos="5703570" algn="l"/>
                <a:tab pos="6176010" algn="l"/>
                <a:tab pos="7375525" algn="l"/>
                <a:tab pos="8195309" algn="l"/>
                <a:tab pos="8974455" algn="l"/>
                <a:tab pos="9768840" algn="l"/>
              </a:tabLst>
            </a:pPr>
            <a:endParaRPr lang="en-IN" sz="11200" spc="160" dirty="0"/>
          </a:p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035050" algn="l"/>
                <a:tab pos="2135505" algn="l"/>
                <a:tab pos="3403600" algn="l"/>
                <a:tab pos="4028440" algn="l"/>
                <a:tab pos="5703570" algn="l"/>
                <a:tab pos="6176010" algn="l"/>
                <a:tab pos="7375525" algn="l"/>
                <a:tab pos="8195309" algn="l"/>
                <a:tab pos="8974455" algn="l"/>
                <a:tab pos="9768840" algn="l"/>
              </a:tabLst>
            </a:pPr>
            <a:r>
              <a:rPr lang="en-IN" sz="11200" spc="-5" dirty="0"/>
              <a:t>The</a:t>
            </a:r>
            <a:r>
              <a:rPr lang="en-IN" sz="11200" spc="160" dirty="0"/>
              <a:t> </a:t>
            </a:r>
            <a:r>
              <a:rPr lang="en-IN" sz="11200" spc="-5" dirty="0"/>
              <a:t>standpipe</a:t>
            </a:r>
            <a:r>
              <a:rPr lang="en-IN" sz="11200" spc="155" dirty="0"/>
              <a:t> </a:t>
            </a:r>
            <a:r>
              <a:rPr lang="en-IN" sz="11200" dirty="0"/>
              <a:t>or</a:t>
            </a:r>
            <a:r>
              <a:rPr lang="en-IN" sz="11200" spc="160" dirty="0"/>
              <a:t> </a:t>
            </a:r>
            <a:r>
              <a:rPr lang="en-IN" sz="11200" spc="-5" dirty="0"/>
              <a:t>riser </a:t>
            </a:r>
            <a:r>
              <a:rPr lang="en-IN" sz="11200" dirty="0"/>
              <a:t>can be </a:t>
            </a:r>
            <a:r>
              <a:rPr lang="en-IN" sz="11200" spc="-5" dirty="0"/>
              <a:t>kept filled with </a:t>
            </a:r>
            <a:r>
              <a:rPr lang="en-IN" sz="11200" dirty="0"/>
              <a:t>water is </a:t>
            </a:r>
            <a:r>
              <a:rPr lang="en-IN" sz="11200" spc="-5" dirty="0"/>
              <a:t>know as wet riser system otherwise it </a:t>
            </a:r>
            <a:r>
              <a:rPr lang="en-IN" sz="11200" dirty="0"/>
              <a:t>is known </a:t>
            </a:r>
            <a:r>
              <a:rPr lang="en-IN" sz="11200" spc="-5" dirty="0"/>
              <a:t>as  </a:t>
            </a:r>
            <a:r>
              <a:rPr lang="en-IN" sz="11200" dirty="0"/>
              <a:t>dry riser</a:t>
            </a:r>
            <a:r>
              <a:rPr lang="en-IN" sz="11200" spc="-15" dirty="0"/>
              <a:t> </a:t>
            </a:r>
            <a:r>
              <a:rPr lang="en-IN" sz="11200" dirty="0"/>
              <a:t>system</a:t>
            </a:r>
          </a:p>
          <a:p>
            <a:pPr marL="12700" indent="0">
              <a:lnSpc>
                <a:spcPts val="2450"/>
              </a:lnSpc>
              <a:spcBef>
                <a:spcPts val="100"/>
              </a:spcBef>
              <a:buNone/>
              <a:tabLst>
                <a:tab pos="241300" algn="l"/>
                <a:tab pos="1035050" algn="l"/>
                <a:tab pos="2135505" algn="l"/>
                <a:tab pos="3403600" algn="l"/>
                <a:tab pos="4028440" algn="l"/>
                <a:tab pos="5703570" algn="l"/>
                <a:tab pos="6176010" algn="l"/>
                <a:tab pos="7375525" algn="l"/>
                <a:tab pos="8195309" algn="l"/>
                <a:tab pos="8974455" algn="l"/>
                <a:tab pos="9768840" algn="l"/>
              </a:tabLst>
            </a:pPr>
            <a:endParaRPr lang="en-IN" sz="11200" dirty="0"/>
          </a:p>
          <a:p>
            <a:pPr marL="12700" indent="0">
              <a:lnSpc>
                <a:spcPct val="100000"/>
              </a:lnSpc>
              <a:spcBef>
                <a:spcPts val="130"/>
              </a:spcBef>
              <a:buNone/>
              <a:tabLst>
                <a:tab pos="241300" algn="l"/>
              </a:tabLst>
            </a:pPr>
            <a:r>
              <a:rPr lang="en-IN" sz="11200" spc="-5" dirty="0"/>
              <a:t>The </a:t>
            </a:r>
            <a:r>
              <a:rPr lang="en-IN" sz="11200" dirty="0"/>
              <a:t>main </a:t>
            </a:r>
            <a:r>
              <a:rPr lang="en-IN" sz="11200" spc="-10" dirty="0"/>
              <a:t>features </a:t>
            </a:r>
            <a:r>
              <a:rPr lang="en-IN" sz="11200" spc="-5" dirty="0"/>
              <a:t>of </a:t>
            </a:r>
            <a:r>
              <a:rPr lang="en-IN" sz="11200" dirty="0"/>
              <a:t>these systems includes:</a:t>
            </a: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1200" dirty="0"/>
              <a:t>Hose &amp; </a:t>
            </a:r>
            <a:r>
              <a:rPr lang="en-IN" sz="11200" spc="-5" dirty="0"/>
              <a:t>Automatic </a:t>
            </a:r>
            <a:r>
              <a:rPr lang="en-IN" sz="11200" dirty="0"/>
              <a:t>Sprinkler</a:t>
            </a:r>
            <a:r>
              <a:rPr lang="en-IN" sz="11200" spc="-195" dirty="0"/>
              <a:t> </a:t>
            </a:r>
            <a:r>
              <a:rPr lang="en-IN" sz="11200" spc="-5" dirty="0"/>
              <a:t>System</a:t>
            </a:r>
            <a:endParaRPr lang="en-IN" sz="11200" dirty="0"/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1200" spc="-5" dirty="0"/>
              <a:t>The </a:t>
            </a:r>
            <a:r>
              <a:rPr lang="en-IN" sz="11200" dirty="0"/>
              <a:t>courtyard of </a:t>
            </a:r>
            <a:r>
              <a:rPr lang="en-IN" sz="11200" spc="-5" dirty="0"/>
              <a:t>the building should </a:t>
            </a:r>
            <a:r>
              <a:rPr lang="en-IN" sz="11200" dirty="0"/>
              <a:t>have at least </a:t>
            </a:r>
            <a:r>
              <a:rPr lang="en-IN" sz="11200" spc="-10" dirty="0"/>
              <a:t>two </a:t>
            </a:r>
            <a:r>
              <a:rPr lang="en-IN" sz="11200" spc="-15" dirty="0"/>
              <a:t>fire</a:t>
            </a:r>
            <a:r>
              <a:rPr lang="en-IN" sz="11200" spc="30" dirty="0"/>
              <a:t> </a:t>
            </a:r>
            <a:r>
              <a:rPr lang="en-IN" sz="11200" spc="-5" dirty="0"/>
              <a:t>hydrant.</a:t>
            </a:r>
            <a:endParaRPr lang="en-IN" sz="11200" dirty="0"/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1200" spc="-5" dirty="0"/>
              <a:t>The pumps will </a:t>
            </a:r>
            <a:r>
              <a:rPr lang="en-IN" sz="11200" dirty="0"/>
              <a:t>have a </a:t>
            </a:r>
            <a:r>
              <a:rPr lang="en-IN" sz="11200" spc="-5" dirty="0"/>
              <a:t>RPM not </a:t>
            </a:r>
            <a:r>
              <a:rPr lang="en-IN" sz="11200" dirty="0"/>
              <a:t>exceeding</a:t>
            </a:r>
            <a:r>
              <a:rPr lang="en-IN" sz="11200" spc="30" dirty="0"/>
              <a:t> </a:t>
            </a:r>
            <a:r>
              <a:rPr lang="en-IN" sz="11200" dirty="0"/>
              <a:t>2000</a:t>
            </a:r>
          </a:p>
          <a:p>
            <a:pPr marL="241300" indent="-228600">
              <a:lnSpc>
                <a:spcPts val="2450"/>
              </a:lnSpc>
              <a:spcBef>
                <a:spcPts val="15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1200" spc="-5" dirty="0"/>
              <a:t>These</a:t>
            </a:r>
            <a:r>
              <a:rPr lang="en-IN" sz="11200" spc="250" dirty="0"/>
              <a:t> </a:t>
            </a:r>
            <a:r>
              <a:rPr lang="en-IN" sz="11200" dirty="0"/>
              <a:t>hydrants</a:t>
            </a:r>
            <a:r>
              <a:rPr lang="en-IN" sz="11200" spc="260" dirty="0"/>
              <a:t> </a:t>
            </a:r>
            <a:r>
              <a:rPr lang="en-IN" sz="11200" spc="-20" dirty="0"/>
              <a:t>are</a:t>
            </a:r>
            <a:r>
              <a:rPr lang="en-IN" sz="11200" spc="250" dirty="0"/>
              <a:t> </a:t>
            </a:r>
            <a:r>
              <a:rPr lang="en-IN" sz="11200" dirty="0"/>
              <a:t>connected</a:t>
            </a:r>
            <a:r>
              <a:rPr lang="en-IN" sz="11200" spc="250" dirty="0"/>
              <a:t> </a:t>
            </a:r>
            <a:r>
              <a:rPr lang="en-IN" sz="11200" dirty="0"/>
              <a:t>to</a:t>
            </a:r>
            <a:r>
              <a:rPr lang="en-IN" sz="11200" spc="245" dirty="0"/>
              <a:t> </a:t>
            </a:r>
            <a:r>
              <a:rPr lang="en-IN" sz="11200" spc="-5" dirty="0"/>
              <a:t>an</a:t>
            </a:r>
            <a:r>
              <a:rPr lang="en-IN" sz="11200" spc="245" dirty="0"/>
              <a:t> </a:t>
            </a:r>
            <a:r>
              <a:rPr lang="en-IN" sz="11200" dirty="0"/>
              <a:t>overhead/</a:t>
            </a:r>
            <a:r>
              <a:rPr lang="en-IN" sz="11200" spc="254" dirty="0"/>
              <a:t> </a:t>
            </a:r>
            <a:r>
              <a:rPr lang="en-IN" sz="11200" dirty="0"/>
              <a:t>storage</a:t>
            </a:r>
            <a:r>
              <a:rPr lang="en-IN" sz="11200" spc="245" dirty="0"/>
              <a:t> </a:t>
            </a:r>
            <a:r>
              <a:rPr lang="en-IN" sz="11200" spc="-5" dirty="0"/>
              <a:t>tank</a:t>
            </a:r>
            <a:r>
              <a:rPr lang="en-IN" sz="11200" spc="260" dirty="0"/>
              <a:t> </a:t>
            </a:r>
            <a:r>
              <a:rPr lang="en-IN" sz="11200" dirty="0"/>
              <a:t>for</a:t>
            </a:r>
            <a:r>
              <a:rPr lang="en-IN" sz="11200" spc="204" dirty="0"/>
              <a:t> </a:t>
            </a:r>
            <a:r>
              <a:rPr lang="en-IN" sz="11200" spc="-10" dirty="0"/>
              <a:t>fire</a:t>
            </a:r>
            <a:r>
              <a:rPr lang="en-IN" sz="11200" spc="240" dirty="0"/>
              <a:t> </a:t>
            </a:r>
            <a:r>
              <a:rPr lang="en-IN" sz="11200" dirty="0"/>
              <a:t>fighting</a:t>
            </a:r>
          </a:p>
          <a:p>
            <a:pPr marL="241300" indent="-228600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035050" algn="l"/>
                <a:tab pos="2135505" algn="l"/>
                <a:tab pos="3403600" algn="l"/>
                <a:tab pos="4028440" algn="l"/>
                <a:tab pos="5703570" algn="l"/>
                <a:tab pos="6176010" algn="l"/>
                <a:tab pos="7375525" algn="l"/>
                <a:tab pos="8195309" algn="l"/>
                <a:tab pos="8974455" algn="l"/>
                <a:tab pos="9768840" algn="l"/>
              </a:tabLst>
            </a:pPr>
            <a:endParaRPr lang="en-IN" sz="2800" dirty="0"/>
          </a:p>
          <a:p>
            <a:endParaRPr lang="en-IN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2B3786-7F5B-C397-944E-4332C4FBF97E}"/>
              </a:ext>
            </a:extLst>
          </p:cNvPr>
          <p:cNvSpPr/>
          <p:nvPr/>
        </p:nvSpPr>
        <p:spPr>
          <a:xfrm>
            <a:off x="8833281" y="0"/>
            <a:ext cx="3150108" cy="3113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5CD9339-953B-04B5-EF2A-E777CAC598E0}"/>
              </a:ext>
            </a:extLst>
          </p:cNvPr>
          <p:cNvSpPr/>
          <p:nvPr/>
        </p:nvSpPr>
        <p:spPr>
          <a:xfrm>
            <a:off x="8917352" y="3195265"/>
            <a:ext cx="2981966" cy="3015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618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7077-3A14-7DE2-8991-38A689AE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Automatic Sprinkler</a:t>
            </a:r>
            <a:r>
              <a:rPr lang="en-IN" spc="-140" dirty="0"/>
              <a:t> </a:t>
            </a:r>
            <a:r>
              <a:rPr lang="en-IN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A521-AF76-1949-6C7B-04F69CC2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Automatic </a:t>
            </a:r>
            <a:r>
              <a:rPr lang="en-US" sz="2800" b="1" spc="-5" dirty="0">
                <a:latin typeface="Times New Roman"/>
                <a:cs typeface="Times New Roman"/>
              </a:rPr>
              <a:t>sprinklers </a:t>
            </a:r>
            <a:r>
              <a:rPr lang="en-US" sz="2800" b="1" spc="-20" dirty="0">
                <a:latin typeface="Times New Roman"/>
                <a:cs typeface="Times New Roman"/>
              </a:rPr>
              <a:t>are </a:t>
            </a:r>
            <a:r>
              <a:rPr lang="en-US" sz="2800" b="1" spc="-5" dirty="0">
                <a:latin typeface="Times New Roman"/>
                <a:cs typeface="Times New Roman"/>
              </a:rPr>
              <a:t>connected to a water </a:t>
            </a:r>
            <a:r>
              <a:rPr lang="en-US" sz="2800" b="1" dirty="0">
                <a:latin typeface="Times New Roman"/>
                <a:cs typeface="Times New Roman"/>
              </a:rPr>
              <a:t>distribution  </a:t>
            </a:r>
            <a:r>
              <a:rPr lang="en-US" sz="2800" b="1" spc="-5" dirty="0">
                <a:latin typeface="Times New Roman"/>
                <a:cs typeface="Times New Roman"/>
              </a:rPr>
              <a:t>system. </a:t>
            </a:r>
          </a:p>
          <a:p>
            <a:r>
              <a:rPr lang="en-US" sz="2800" b="1" spc="-5" dirty="0">
                <a:latin typeface="Times New Roman"/>
                <a:cs typeface="Times New Roman"/>
              </a:rPr>
              <a:t>A sprinkler </a:t>
            </a:r>
            <a:r>
              <a:rPr lang="en-US" sz="2800" b="1" spc="-10" dirty="0">
                <a:latin typeface="Times New Roman"/>
                <a:cs typeface="Times New Roman"/>
              </a:rPr>
              <a:t>nozzle </a:t>
            </a:r>
            <a:r>
              <a:rPr lang="en-US" sz="2800" b="1" spc="-5" dirty="0">
                <a:latin typeface="Times New Roman"/>
                <a:cs typeface="Times New Roman"/>
              </a:rPr>
              <a:t>is closed </a:t>
            </a:r>
            <a:r>
              <a:rPr lang="en-US" sz="2800" b="1" dirty="0">
                <a:latin typeface="Times New Roman"/>
                <a:cs typeface="Times New Roman"/>
              </a:rPr>
              <a:t>by </a:t>
            </a:r>
            <a:r>
              <a:rPr lang="en-US" sz="2800" b="1" spc="-5" dirty="0">
                <a:latin typeface="Times New Roman"/>
                <a:cs typeface="Times New Roman"/>
              </a:rPr>
              <a:t>a fusible </a:t>
            </a:r>
            <a:r>
              <a:rPr lang="en-US" sz="2800" b="1" dirty="0">
                <a:latin typeface="Times New Roman"/>
                <a:cs typeface="Times New Roman"/>
              </a:rPr>
              <a:t>plug </a:t>
            </a:r>
            <a:r>
              <a:rPr lang="en-US" sz="2800" b="1" spc="-5" dirty="0">
                <a:latin typeface="Times New Roman"/>
                <a:cs typeface="Times New Roman"/>
              </a:rPr>
              <a:t>that melts </a:t>
            </a:r>
            <a:r>
              <a:rPr lang="en-US" sz="2800" b="1" dirty="0">
                <a:latin typeface="Times New Roman"/>
                <a:cs typeface="Times New Roman"/>
              </a:rPr>
              <a:t>at  </a:t>
            </a:r>
            <a:r>
              <a:rPr lang="en-US" sz="2800" b="1" spc="-5" dirty="0">
                <a:latin typeface="Times New Roman"/>
                <a:cs typeface="Times New Roman"/>
              </a:rPr>
              <a:t>a </a:t>
            </a:r>
            <a:r>
              <a:rPr lang="en-US" sz="2800" b="1" spc="-10" dirty="0">
                <a:latin typeface="Times New Roman"/>
                <a:cs typeface="Times New Roman"/>
              </a:rPr>
              <a:t>predetermined </a:t>
            </a:r>
            <a:r>
              <a:rPr lang="en-US" sz="2800" b="1" spc="-5" dirty="0">
                <a:latin typeface="Times New Roman"/>
                <a:cs typeface="Times New Roman"/>
              </a:rPr>
              <a:t>temperature, above normal </a:t>
            </a:r>
            <a:r>
              <a:rPr lang="en-US" sz="2800" b="1" spc="-15" dirty="0">
                <a:latin typeface="Times New Roman"/>
                <a:cs typeface="Times New Roman"/>
              </a:rPr>
              <a:t>room </a:t>
            </a:r>
            <a:r>
              <a:rPr lang="en-US" sz="2800" b="1" spc="-10" dirty="0">
                <a:latin typeface="Times New Roman"/>
                <a:cs typeface="Times New Roman"/>
              </a:rPr>
              <a:t>temperature,  releasing water </a:t>
            </a:r>
            <a:r>
              <a:rPr lang="en-US" sz="2800" b="1" spc="-5" dirty="0">
                <a:latin typeface="Times New Roman"/>
                <a:cs typeface="Times New Roman"/>
              </a:rPr>
              <a:t>to fall </a:t>
            </a:r>
            <a:r>
              <a:rPr lang="en-US" sz="2800" b="1" dirty="0">
                <a:latin typeface="Times New Roman"/>
                <a:cs typeface="Times New Roman"/>
              </a:rPr>
              <a:t>on </a:t>
            </a:r>
            <a:r>
              <a:rPr lang="en-US" sz="2800" b="1" spc="-5" dirty="0">
                <a:latin typeface="Times New Roman"/>
                <a:cs typeface="Times New Roman"/>
              </a:rPr>
              <a:t>the </a:t>
            </a:r>
            <a:r>
              <a:rPr lang="en-US" sz="2800" b="1" spc="-10" dirty="0">
                <a:latin typeface="Times New Roman"/>
                <a:cs typeface="Times New Roman"/>
              </a:rPr>
              <a:t>source </a:t>
            </a:r>
            <a:r>
              <a:rPr lang="en-US" sz="2800" b="1" dirty="0">
                <a:latin typeface="Times New Roman"/>
                <a:cs typeface="Times New Roman"/>
              </a:rPr>
              <a:t>of</a:t>
            </a:r>
            <a:r>
              <a:rPr lang="en-US" sz="2800" b="1" spc="-1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heat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sz="2800" spc="-5" dirty="0">
                <a:latin typeface="Times New Roman"/>
                <a:cs typeface="Times New Roman"/>
              </a:rPr>
              <a:t>Sprinklers have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advantage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quickly </a:t>
            </a:r>
            <a:r>
              <a:rPr lang="en-US" sz="2800" dirty="0">
                <a:latin typeface="Times New Roman"/>
                <a:cs typeface="Times New Roman"/>
              </a:rPr>
              <a:t>supplying </a:t>
            </a:r>
            <a:r>
              <a:rPr lang="en-US" sz="2800" spc="-5" dirty="0">
                <a:latin typeface="Times New Roman"/>
                <a:cs typeface="Times New Roman"/>
              </a:rPr>
              <a:t>water to fire  </a:t>
            </a:r>
            <a:r>
              <a:rPr lang="en-US" sz="2800" dirty="0">
                <a:latin typeface="Times New Roman"/>
                <a:cs typeface="Times New Roman"/>
              </a:rPr>
              <a:t>before </a:t>
            </a:r>
            <a:r>
              <a:rPr lang="en-US" sz="2800" spc="-5" dirty="0">
                <a:latin typeface="Times New Roman"/>
                <a:cs typeface="Times New Roman"/>
              </a:rPr>
              <a:t>it gain </a:t>
            </a:r>
            <a:r>
              <a:rPr lang="en-US" sz="2800" dirty="0">
                <a:latin typeface="Times New Roman"/>
                <a:cs typeface="Times New Roman"/>
              </a:rPr>
              <a:t>dangerous </a:t>
            </a:r>
            <a:r>
              <a:rPr lang="en-US" sz="2800" spc="-5" dirty="0">
                <a:latin typeface="Times New Roman"/>
                <a:cs typeface="Times New Roman"/>
              </a:rPr>
              <a:t>headway and of preventing the </a:t>
            </a:r>
            <a:r>
              <a:rPr lang="en-US" sz="2800" spc="-10" dirty="0">
                <a:latin typeface="Times New Roman"/>
                <a:cs typeface="Times New Roman"/>
              </a:rPr>
              <a:t>access </a:t>
            </a:r>
            <a:r>
              <a:rPr lang="en-US" sz="2800" spc="-5" dirty="0">
                <a:latin typeface="Times New Roman"/>
                <a:cs typeface="Times New Roman"/>
              </a:rPr>
              <a:t>of air  to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fire </a:t>
            </a:r>
            <a:r>
              <a:rPr lang="en-US" sz="2800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smothering it with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water.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28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2DB1-7885-9F5B-FE51-CB207D00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83" y="-183913"/>
            <a:ext cx="10058400" cy="145075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Sprinkler</a:t>
            </a:r>
            <a:r>
              <a:rPr lang="en-IN" b="1" spc="-140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Classification</a:t>
            </a:r>
          </a:p>
        </p:txBody>
      </p:sp>
      <p:sp>
        <p:nvSpPr>
          <p:cNvPr id="5" name="object 88">
            <a:extLst>
              <a:ext uri="{FF2B5EF4-FFF2-40B4-BE49-F238E27FC236}">
                <a16:creationId xmlns:a16="http://schemas.microsoft.com/office/drawing/2014/main" id="{4CCD31EF-3280-6284-61F6-49DAA54DBE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38784" y="1469009"/>
            <a:ext cx="10515600" cy="404880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25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An </a:t>
            </a:r>
            <a:r>
              <a:rPr sz="2800" b="1" dirty="0">
                <a:latin typeface="Times New Roman"/>
                <a:cs typeface="Times New Roman"/>
              </a:rPr>
              <a:t>automatic </a:t>
            </a:r>
            <a:r>
              <a:rPr sz="2800" b="1" spc="-5" dirty="0">
                <a:latin typeface="Times New Roman"/>
                <a:cs typeface="Times New Roman"/>
              </a:rPr>
              <a:t>sprinkler head is a </a:t>
            </a:r>
            <a:r>
              <a:rPr sz="2800" b="1" spc="-20" dirty="0">
                <a:latin typeface="Times New Roman"/>
                <a:cs typeface="Times New Roman"/>
              </a:rPr>
              <a:t>fire </a:t>
            </a:r>
            <a:r>
              <a:rPr sz="2800" b="1" spc="-5" dirty="0">
                <a:latin typeface="Times New Roman"/>
                <a:cs typeface="Times New Roman"/>
              </a:rPr>
              <a:t>extinguisher </a:t>
            </a:r>
            <a:r>
              <a:rPr sz="2800" b="1" spc="-10" dirty="0">
                <a:latin typeface="Times New Roman"/>
                <a:cs typeface="Times New Roman"/>
              </a:rPr>
              <a:t>nozzle, </a:t>
            </a:r>
            <a:r>
              <a:rPr sz="2800" b="1" dirty="0">
                <a:latin typeface="Times New Roman"/>
                <a:cs typeface="Times New Roman"/>
              </a:rPr>
              <a:t>closed </a:t>
            </a:r>
            <a:r>
              <a:rPr sz="2800" b="1" spc="-5" dirty="0">
                <a:latin typeface="Times New Roman"/>
                <a:cs typeface="Times New Roman"/>
              </a:rPr>
              <a:t>in  a </a:t>
            </a:r>
            <a:r>
              <a:rPr sz="2800" b="1" dirty="0">
                <a:latin typeface="Times New Roman"/>
                <a:cs typeface="Times New Roman"/>
              </a:rPr>
              <a:t>state </a:t>
            </a:r>
            <a:r>
              <a:rPr sz="2800" b="1" spc="-5" dirty="0">
                <a:latin typeface="Times New Roman"/>
                <a:cs typeface="Times New Roman"/>
              </a:rPr>
              <a:t>of </a:t>
            </a:r>
            <a:r>
              <a:rPr sz="2800" b="1" spc="-10" dirty="0">
                <a:latin typeface="Times New Roman"/>
                <a:cs typeface="Times New Roman"/>
              </a:rPr>
              <a:t>readiness </a:t>
            </a:r>
            <a:r>
              <a:rPr sz="2800" b="1" spc="-5" dirty="0">
                <a:latin typeface="Times New Roman"/>
                <a:cs typeface="Times New Roman"/>
              </a:rPr>
              <a:t>by a heat sensitive </a:t>
            </a:r>
            <a:r>
              <a:rPr sz="2800" b="1" spc="-15" dirty="0">
                <a:latin typeface="Times New Roman"/>
                <a:cs typeface="Times New Roman"/>
              </a:rPr>
              <a:t>release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element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sprinkler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classified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(a)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Sprinkler based </a:t>
            </a:r>
            <a:r>
              <a:rPr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on</a:t>
            </a:r>
            <a:r>
              <a:rPr sz="28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Release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:</a:t>
            </a:r>
            <a:endParaRPr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Fusable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dirty="0">
                <a:latin typeface="Times New Roman"/>
                <a:cs typeface="Times New Roman"/>
              </a:rPr>
              <a:t>Sprinkler </a:t>
            </a:r>
            <a:r>
              <a:rPr sz="2800" spc="-5" dirty="0">
                <a:latin typeface="Times New Roman"/>
                <a:cs typeface="Times New Roman"/>
              </a:rPr>
              <a:t>is opened under the influence of </a:t>
            </a:r>
            <a:r>
              <a:rPr sz="2800" dirty="0">
                <a:latin typeface="Times New Roman"/>
                <a:cs typeface="Times New Roman"/>
              </a:rPr>
              <a:t>heat </a:t>
            </a:r>
            <a:r>
              <a:rPr sz="2800" spc="-5" dirty="0">
                <a:latin typeface="Times New Roman"/>
                <a:cs typeface="Times New Roman"/>
              </a:rPr>
              <a:t>by the  melting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eutectic metal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chemical.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(b)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Glass bulb sprinklers </a:t>
            </a:r>
            <a:r>
              <a:rPr sz="2800" spc="-5" dirty="0">
                <a:latin typeface="Times New Roman"/>
                <a:cs typeface="Times New Roman"/>
              </a:rPr>
              <a:t>are opened under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influence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heat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 destruction of the glass bulb </a:t>
            </a:r>
            <a:r>
              <a:rPr sz="2800" dirty="0">
                <a:latin typeface="Times New Roman"/>
                <a:cs typeface="Times New Roman"/>
              </a:rPr>
              <a:t>through pressure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fluid </a:t>
            </a:r>
            <a:r>
              <a:rPr sz="2800" spc="-5" dirty="0">
                <a:latin typeface="Times New Roman"/>
                <a:cs typeface="Times New Roman"/>
              </a:rPr>
              <a:t>enclosed  therein.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718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C4E2-6C6D-5876-705C-BF29E10A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23" y="-218718"/>
            <a:ext cx="10058400" cy="145075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Sprinkler</a:t>
            </a:r>
            <a:r>
              <a:rPr lang="en-IN" b="1" spc="-140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Classification</a:t>
            </a:r>
          </a:p>
        </p:txBody>
      </p:sp>
      <p:sp>
        <p:nvSpPr>
          <p:cNvPr id="5" name="object 90">
            <a:extLst>
              <a:ext uri="{FF2B5EF4-FFF2-40B4-BE49-F238E27FC236}">
                <a16:creationId xmlns:a16="http://schemas.microsoft.com/office/drawing/2014/main" id="{8B4455A4-3112-6570-42D7-DA8928272D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007" y="1188942"/>
            <a:ext cx="6503633" cy="468743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Times New Roman"/>
                <a:cs typeface="Times New Roman"/>
              </a:rPr>
              <a:t>Sprinkler based on </a:t>
            </a:r>
            <a:r>
              <a:rPr sz="2600" spc="-5" dirty="0">
                <a:latin typeface="Times New Roman"/>
                <a:cs typeface="Times New Roman"/>
              </a:rPr>
              <a:t>water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distribution</a:t>
            </a:r>
            <a:endParaRPr sz="26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b="1" dirty="0">
                <a:latin typeface="Times New Roman"/>
                <a:cs typeface="Times New Roman"/>
              </a:rPr>
              <a:t>Conventional Sprinkler </a:t>
            </a:r>
            <a:r>
              <a:rPr sz="2600" dirty="0">
                <a:latin typeface="Times New Roman"/>
                <a:cs typeface="Times New Roman"/>
              </a:rPr>
              <a:t>– </a:t>
            </a: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Conventional sprinkler </a:t>
            </a:r>
            <a:r>
              <a:rPr sz="2600" spc="-5" dirty="0">
                <a:latin typeface="Times New Roman"/>
                <a:cs typeface="Times New Roman"/>
              </a:rPr>
              <a:t>have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spherical  water distribution directed towards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ground and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ceiling </a:t>
            </a:r>
            <a:r>
              <a:rPr sz="2600" dirty="0">
                <a:latin typeface="Times New Roman"/>
                <a:cs typeface="Times New Roman"/>
              </a:rPr>
              <a:t>for the  definite protection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area.</a:t>
            </a:r>
            <a:endParaRPr sz="2600" dirty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Umbrella </a:t>
            </a:r>
            <a:r>
              <a:rPr sz="2600" b="1" dirty="0">
                <a:latin typeface="Times New Roman"/>
                <a:cs typeface="Times New Roman"/>
              </a:rPr>
              <a:t>Sprinklers-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umbrella </a:t>
            </a:r>
            <a:r>
              <a:rPr sz="2600" dirty="0">
                <a:latin typeface="Times New Roman"/>
                <a:cs typeface="Times New Roman"/>
              </a:rPr>
              <a:t>sprinklers have a parabolic </a:t>
            </a:r>
            <a:r>
              <a:rPr sz="2600" spc="-5" dirty="0">
                <a:latin typeface="Times New Roman"/>
                <a:cs typeface="Times New Roman"/>
              </a:rPr>
              <a:t>water  distribution directed towards </a:t>
            </a:r>
            <a:r>
              <a:rPr sz="2600" dirty="0">
                <a:latin typeface="Times New Roman"/>
                <a:cs typeface="Times New Roman"/>
              </a:rPr>
              <a:t>the ground </a:t>
            </a:r>
            <a:r>
              <a:rPr sz="2600" spc="-5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a definite </a:t>
            </a:r>
            <a:r>
              <a:rPr sz="2600" spc="-5" dirty="0">
                <a:latin typeface="Times New Roman"/>
                <a:cs typeface="Times New Roman"/>
              </a:rPr>
              <a:t>protection area </a:t>
            </a:r>
            <a:r>
              <a:rPr sz="2600" dirty="0">
                <a:latin typeface="Times New Roman"/>
                <a:cs typeface="Times New Roman"/>
              </a:rPr>
              <a:t>with  </a:t>
            </a:r>
            <a:r>
              <a:rPr sz="2600" spc="-5" dirty="0">
                <a:latin typeface="Times New Roman"/>
                <a:cs typeface="Times New Roman"/>
              </a:rPr>
              <a:t>some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water </a:t>
            </a:r>
            <a:r>
              <a:rPr sz="2600" dirty="0">
                <a:latin typeface="Times New Roman"/>
                <a:cs typeface="Times New Roman"/>
              </a:rPr>
              <a:t>sprays 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ceilings</a:t>
            </a:r>
            <a:endParaRPr sz="26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600" b="1" dirty="0">
                <a:latin typeface="Times New Roman"/>
                <a:cs typeface="Times New Roman"/>
              </a:rPr>
              <a:t>Sidewall </a:t>
            </a:r>
            <a:r>
              <a:rPr sz="2600" b="1" spc="-10" dirty="0">
                <a:latin typeface="Times New Roman"/>
                <a:cs typeface="Times New Roman"/>
              </a:rPr>
              <a:t>Sprinkler-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sidewall </a:t>
            </a:r>
            <a:r>
              <a:rPr sz="2600" dirty="0">
                <a:latin typeface="Times New Roman"/>
                <a:cs typeface="Times New Roman"/>
              </a:rPr>
              <a:t>sprinkler has a one </a:t>
            </a:r>
            <a:r>
              <a:rPr sz="2600" spc="-5" dirty="0">
                <a:latin typeface="Times New Roman"/>
                <a:cs typeface="Times New Roman"/>
              </a:rPr>
              <a:t>–sided half-parabolic  water </a:t>
            </a:r>
            <a:r>
              <a:rPr sz="2600" dirty="0">
                <a:latin typeface="Times New Roman"/>
                <a:cs typeface="Times New Roman"/>
              </a:rPr>
              <a:t>distribution </a:t>
            </a:r>
            <a:r>
              <a:rPr sz="2600" spc="-5" dirty="0">
                <a:latin typeface="Times New Roman"/>
                <a:cs typeface="Times New Roman"/>
              </a:rPr>
              <a:t>directed towards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ground </a:t>
            </a:r>
            <a:r>
              <a:rPr sz="2600" spc="-10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definite protection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area.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73B5CD6-B2DB-3692-30DA-BD99189DB6BA}"/>
              </a:ext>
            </a:extLst>
          </p:cNvPr>
          <p:cNvSpPr/>
          <p:nvPr/>
        </p:nvSpPr>
        <p:spPr>
          <a:xfrm>
            <a:off x="7886344" y="0"/>
            <a:ext cx="2033964" cy="237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9922E93-04B0-6B3D-6B32-AE60142DECE8}"/>
              </a:ext>
            </a:extLst>
          </p:cNvPr>
          <p:cNvSpPr/>
          <p:nvPr/>
        </p:nvSpPr>
        <p:spPr>
          <a:xfrm>
            <a:off x="8565975" y="2237511"/>
            <a:ext cx="3436634" cy="3704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50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4183" y="1708404"/>
            <a:ext cx="7828788" cy="49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6500" y="1572767"/>
            <a:ext cx="7722108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5021" y="472516"/>
            <a:ext cx="5060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Frangible Bulb</a:t>
            </a:r>
            <a:r>
              <a:rPr spc="-70" dirty="0"/>
              <a:t> </a:t>
            </a:r>
            <a:r>
              <a:rPr dirty="0"/>
              <a:t>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864108"/>
            <a:ext cx="8165592" cy="5041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3600" y="838200"/>
            <a:ext cx="800100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122" y="823722"/>
            <a:ext cx="8030209" cy="4906010"/>
          </a:xfrm>
          <a:custGeom>
            <a:avLst/>
            <a:gdLst/>
            <a:ahLst/>
            <a:cxnLst/>
            <a:rect l="l" t="t" r="r" b="b"/>
            <a:pathLst>
              <a:path w="8030209" h="4906010">
                <a:moveTo>
                  <a:pt x="0" y="4905756"/>
                </a:moveTo>
                <a:lnTo>
                  <a:pt x="8029956" y="4905756"/>
                </a:lnTo>
                <a:lnTo>
                  <a:pt x="8029956" y="0"/>
                </a:lnTo>
                <a:lnTo>
                  <a:pt x="0" y="0"/>
                </a:lnTo>
                <a:lnTo>
                  <a:pt x="0" y="490575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6561" y="3803650"/>
            <a:ext cx="3200400" cy="2369820"/>
          </a:xfrm>
          <a:custGeom>
            <a:avLst/>
            <a:gdLst/>
            <a:ahLst/>
            <a:cxnLst/>
            <a:rect l="l" t="t" r="r" b="b"/>
            <a:pathLst>
              <a:path w="3200400" h="2369820">
                <a:moveTo>
                  <a:pt x="3200399" y="1531112"/>
                </a:moveTo>
                <a:lnTo>
                  <a:pt x="0" y="1531112"/>
                </a:lnTo>
                <a:lnTo>
                  <a:pt x="0" y="2369312"/>
                </a:lnTo>
                <a:lnTo>
                  <a:pt x="3200399" y="2369312"/>
                </a:lnTo>
                <a:lnTo>
                  <a:pt x="3200399" y="1531112"/>
                </a:lnTo>
                <a:close/>
              </a:path>
              <a:path w="3200400" h="2369820">
                <a:moveTo>
                  <a:pt x="1228852" y="0"/>
                </a:moveTo>
                <a:lnTo>
                  <a:pt x="533400" y="1531112"/>
                </a:lnTo>
                <a:lnTo>
                  <a:pt x="1333500" y="1531112"/>
                </a:lnTo>
                <a:lnTo>
                  <a:pt x="12288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561" y="3803650"/>
            <a:ext cx="3200400" cy="2369820"/>
          </a:xfrm>
          <a:custGeom>
            <a:avLst/>
            <a:gdLst/>
            <a:ahLst/>
            <a:cxnLst/>
            <a:rect l="l" t="t" r="r" b="b"/>
            <a:pathLst>
              <a:path w="3200400" h="2369820">
                <a:moveTo>
                  <a:pt x="0" y="1531112"/>
                </a:moveTo>
                <a:lnTo>
                  <a:pt x="533400" y="1531112"/>
                </a:lnTo>
                <a:lnTo>
                  <a:pt x="1228852" y="0"/>
                </a:lnTo>
                <a:lnTo>
                  <a:pt x="1333500" y="1531112"/>
                </a:lnTo>
                <a:lnTo>
                  <a:pt x="3200399" y="1531112"/>
                </a:lnTo>
                <a:lnTo>
                  <a:pt x="3200399" y="1670812"/>
                </a:lnTo>
                <a:lnTo>
                  <a:pt x="3200399" y="1880362"/>
                </a:lnTo>
                <a:lnTo>
                  <a:pt x="3200399" y="2369312"/>
                </a:lnTo>
                <a:lnTo>
                  <a:pt x="1333500" y="2369312"/>
                </a:lnTo>
                <a:lnTo>
                  <a:pt x="533400" y="2369312"/>
                </a:lnTo>
                <a:lnTo>
                  <a:pt x="0" y="2369312"/>
                </a:lnTo>
                <a:lnTo>
                  <a:pt x="0" y="1880362"/>
                </a:lnTo>
                <a:lnTo>
                  <a:pt x="0" y="1670812"/>
                </a:lnTo>
                <a:lnTo>
                  <a:pt x="0" y="153111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8250" y="5474919"/>
            <a:ext cx="209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45" dirty="0">
                <a:latin typeface="Cambria"/>
                <a:cs typeface="Cambria"/>
              </a:rPr>
              <a:t>frangible</a:t>
            </a:r>
            <a:r>
              <a:rPr sz="2800" b="1" spc="-35" dirty="0">
                <a:latin typeface="Cambria"/>
                <a:cs typeface="Cambria"/>
              </a:rPr>
              <a:t> </a:t>
            </a:r>
            <a:r>
              <a:rPr sz="2800" b="1" spc="-170" dirty="0">
                <a:latin typeface="Cambria"/>
                <a:cs typeface="Cambria"/>
              </a:rPr>
              <a:t>bulb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0" y="304800"/>
            <a:ext cx="2080259" cy="2200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981877-3620-4236-9E87-396F6BE9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32" y="3773487"/>
            <a:ext cx="3756558" cy="30845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927" y="882396"/>
            <a:ext cx="7632192" cy="5612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2200" y="775716"/>
            <a:ext cx="7467600" cy="544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2085" y="1448561"/>
            <a:ext cx="3732529" cy="2133600"/>
          </a:xfrm>
          <a:custGeom>
            <a:avLst/>
            <a:gdLst/>
            <a:ahLst/>
            <a:cxnLst/>
            <a:rect l="l" t="t" r="r" b="b"/>
            <a:pathLst>
              <a:path w="3732529" h="2133600">
                <a:moveTo>
                  <a:pt x="2176525" y="1066800"/>
                </a:moveTo>
                <a:lnTo>
                  <a:pt x="1509775" y="1066800"/>
                </a:lnTo>
                <a:lnTo>
                  <a:pt x="0" y="2133473"/>
                </a:lnTo>
                <a:lnTo>
                  <a:pt x="2176525" y="1066800"/>
                </a:lnTo>
                <a:close/>
              </a:path>
              <a:path w="3732529" h="2133600">
                <a:moveTo>
                  <a:pt x="3554475" y="0"/>
                </a:moveTo>
                <a:lnTo>
                  <a:pt x="1243075" y="0"/>
                </a:lnTo>
                <a:lnTo>
                  <a:pt x="1195818" y="6352"/>
                </a:lnTo>
                <a:lnTo>
                  <a:pt x="1153348" y="24280"/>
                </a:lnTo>
                <a:lnTo>
                  <a:pt x="1117361" y="52085"/>
                </a:lnTo>
                <a:lnTo>
                  <a:pt x="1089556" y="88072"/>
                </a:lnTo>
                <a:lnTo>
                  <a:pt x="1071628" y="130542"/>
                </a:lnTo>
                <a:lnTo>
                  <a:pt x="1065275" y="177800"/>
                </a:lnTo>
                <a:lnTo>
                  <a:pt x="1065275" y="889000"/>
                </a:lnTo>
                <a:lnTo>
                  <a:pt x="1071628" y="936257"/>
                </a:lnTo>
                <a:lnTo>
                  <a:pt x="1089556" y="978727"/>
                </a:lnTo>
                <a:lnTo>
                  <a:pt x="1117361" y="1014714"/>
                </a:lnTo>
                <a:lnTo>
                  <a:pt x="1153348" y="1042519"/>
                </a:lnTo>
                <a:lnTo>
                  <a:pt x="1195818" y="1060447"/>
                </a:lnTo>
                <a:lnTo>
                  <a:pt x="1243075" y="1066800"/>
                </a:lnTo>
                <a:lnTo>
                  <a:pt x="3554475" y="1066800"/>
                </a:lnTo>
                <a:lnTo>
                  <a:pt x="3601733" y="1060447"/>
                </a:lnTo>
                <a:lnTo>
                  <a:pt x="3644203" y="1042519"/>
                </a:lnTo>
                <a:lnTo>
                  <a:pt x="3680190" y="1014714"/>
                </a:lnTo>
                <a:lnTo>
                  <a:pt x="3707995" y="978727"/>
                </a:lnTo>
                <a:lnTo>
                  <a:pt x="3725923" y="936257"/>
                </a:lnTo>
                <a:lnTo>
                  <a:pt x="3732275" y="889000"/>
                </a:lnTo>
                <a:lnTo>
                  <a:pt x="3732275" y="177800"/>
                </a:lnTo>
                <a:lnTo>
                  <a:pt x="3725923" y="130542"/>
                </a:lnTo>
                <a:lnTo>
                  <a:pt x="3707995" y="88072"/>
                </a:lnTo>
                <a:lnTo>
                  <a:pt x="3680190" y="52085"/>
                </a:lnTo>
                <a:lnTo>
                  <a:pt x="3644203" y="24280"/>
                </a:lnTo>
                <a:lnTo>
                  <a:pt x="3601733" y="6352"/>
                </a:lnTo>
                <a:lnTo>
                  <a:pt x="35544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2085" y="1448561"/>
            <a:ext cx="3732529" cy="2133600"/>
          </a:xfrm>
          <a:custGeom>
            <a:avLst/>
            <a:gdLst/>
            <a:ahLst/>
            <a:cxnLst/>
            <a:rect l="l" t="t" r="r" b="b"/>
            <a:pathLst>
              <a:path w="3732529" h="2133600">
                <a:moveTo>
                  <a:pt x="1065275" y="177800"/>
                </a:moveTo>
                <a:lnTo>
                  <a:pt x="1071628" y="130542"/>
                </a:lnTo>
                <a:lnTo>
                  <a:pt x="1089556" y="88072"/>
                </a:lnTo>
                <a:lnTo>
                  <a:pt x="1117361" y="52085"/>
                </a:lnTo>
                <a:lnTo>
                  <a:pt x="1153348" y="24280"/>
                </a:lnTo>
                <a:lnTo>
                  <a:pt x="1195818" y="6352"/>
                </a:lnTo>
                <a:lnTo>
                  <a:pt x="1243075" y="0"/>
                </a:lnTo>
                <a:lnTo>
                  <a:pt x="1509775" y="0"/>
                </a:lnTo>
                <a:lnTo>
                  <a:pt x="2176525" y="0"/>
                </a:lnTo>
                <a:lnTo>
                  <a:pt x="3554475" y="0"/>
                </a:lnTo>
                <a:lnTo>
                  <a:pt x="3601733" y="6352"/>
                </a:lnTo>
                <a:lnTo>
                  <a:pt x="3644203" y="24280"/>
                </a:lnTo>
                <a:lnTo>
                  <a:pt x="3680190" y="52085"/>
                </a:lnTo>
                <a:lnTo>
                  <a:pt x="3707995" y="88072"/>
                </a:lnTo>
                <a:lnTo>
                  <a:pt x="3725923" y="130542"/>
                </a:lnTo>
                <a:lnTo>
                  <a:pt x="3732275" y="177800"/>
                </a:lnTo>
                <a:lnTo>
                  <a:pt x="3732275" y="622300"/>
                </a:lnTo>
                <a:lnTo>
                  <a:pt x="3732275" y="889000"/>
                </a:lnTo>
                <a:lnTo>
                  <a:pt x="3725923" y="936257"/>
                </a:lnTo>
                <a:lnTo>
                  <a:pt x="3707995" y="978727"/>
                </a:lnTo>
                <a:lnTo>
                  <a:pt x="3680190" y="1014714"/>
                </a:lnTo>
                <a:lnTo>
                  <a:pt x="3644203" y="1042519"/>
                </a:lnTo>
                <a:lnTo>
                  <a:pt x="3601733" y="1060447"/>
                </a:lnTo>
                <a:lnTo>
                  <a:pt x="3554475" y="1066800"/>
                </a:lnTo>
                <a:lnTo>
                  <a:pt x="2176525" y="1066800"/>
                </a:lnTo>
                <a:lnTo>
                  <a:pt x="0" y="2133473"/>
                </a:lnTo>
                <a:lnTo>
                  <a:pt x="1509775" y="1066800"/>
                </a:lnTo>
                <a:lnTo>
                  <a:pt x="1243075" y="1066800"/>
                </a:lnTo>
                <a:lnTo>
                  <a:pt x="1195818" y="1060447"/>
                </a:lnTo>
                <a:lnTo>
                  <a:pt x="1153348" y="1042519"/>
                </a:lnTo>
                <a:lnTo>
                  <a:pt x="1117361" y="1014714"/>
                </a:lnTo>
                <a:lnTo>
                  <a:pt x="1089556" y="978727"/>
                </a:lnTo>
                <a:lnTo>
                  <a:pt x="1071628" y="936257"/>
                </a:lnTo>
                <a:lnTo>
                  <a:pt x="1065275" y="889000"/>
                </a:lnTo>
                <a:lnTo>
                  <a:pt x="1065275" y="622300"/>
                </a:lnTo>
                <a:lnTo>
                  <a:pt x="1065275" y="177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47722" y="761237"/>
            <a:ext cx="7496809" cy="547751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R="805815" algn="r">
              <a:lnSpc>
                <a:spcPct val="100000"/>
              </a:lnSpc>
              <a:spcBef>
                <a:spcPts val="2975"/>
              </a:spcBef>
            </a:pPr>
            <a:r>
              <a:rPr sz="2800" b="1" spc="-165" dirty="0">
                <a:latin typeface="Cambria"/>
                <a:cs typeface="Cambria"/>
              </a:rPr>
              <a:t>fusible</a:t>
            </a:r>
            <a:r>
              <a:rPr sz="2800" b="1" spc="-30" dirty="0">
                <a:latin typeface="Cambria"/>
                <a:cs typeface="Cambria"/>
              </a:rPr>
              <a:t> </a:t>
            </a:r>
            <a:r>
              <a:rPr sz="2800" b="1" spc="-155" dirty="0">
                <a:latin typeface="Cambria"/>
                <a:cs typeface="Cambria"/>
              </a:rPr>
              <a:t>link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2935" y="371856"/>
            <a:ext cx="5041392" cy="608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29183"/>
            <a:ext cx="4876800" cy="5919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721" y="314706"/>
            <a:ext cx="4906010" cy="5948680"/>
          </a:xfrm>
          <a:custGeom>
            <a:avLst/>
            <a:gdLst/>
            <a:ahLst/>
            <a:cxnLst/>
            <a:rect l="l" t="t" r="r" b="b"/>
            <a:pathLst>
              <a:path w="4906009" h="5948680">
                <a:moveTo>
                  <a:pt x="0" y="5948172"/>
                </a:moveTo>
                <a:lnTo>
                  <a:pt x="4905756" y="5948172"/>
                </a:lnTo>
                <a:lnTo>
                  <a:pt x="4905756" y="0"/>
                </a:lnTo>
                <a:lnTo>
                  <a:pt x="0" y="0"/>
                </a:lnTo>
                <a:lnTo>
                  <a:pt x="0" y="594817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961" y="3048761"/>
            <a:ext cx="5275580" cy="914400"/>
          </a:xfrm>
          <a:custGeom>
            <a:avLst/>
            <a:gdLst/>
            <a:ahLst/>
            <a:cxnLst/>
            <a:rect l="l" t="t" r="r" b="b"/>
            <a:pathLst>
              <a:path w="5275580" h="914400">
                <a:moveTo>
                  <a:pt x="34290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3429000" y="914400"/>
                </a:lnTo>
                <a:lnTo>
                  <a:pt x="3477182" y="906633"/>
                </a:lnTo>
                <a:lnTo>
                  <a:pt x="3519019" y="885005"/>
                </a:lnTo>
                <a:lnTo>
                  <a:pt x="3552005" y="852019"/>
                </a:lnTo>
                <a:lnTo>
                  <a:pt x="3573633" y="810182"/>
                </a:lnTo>
                <a:lnTo>
                  <a:pt x="3581400" y="762000"/>
                </a:lnTo>
                <a:lnTo>
                  <a:pt x="3581400" y="381000"/>
                </a:lnTo>
                <a:lnTo>
                  <a:pt x="5275071" y="257048"/>
                </a:lnTo>
                <a:lnTo>
                  <a:pt x="3581400" y="152400"/>
                </a:lnTo>
                <a:lnTo>
                  <a:pt x="3573633" y="104217"/>
                </a:lnTo>
                <a:lnTo>
                  <a:pt x="3552005" y="62380"/>
                </a:lnTo>
                <a:lnTo>
                  <a:pt x="3519019" y="29394"/>
                </a:lnTo>
                <a:lnTo>
                  <a:pt x="3477182" y="7766"/>
                </a:lnTo>
                <a:lnTo>
                  <a:pt x="3429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961" y="3048761"/>
            <a:ext cx="5275580" cy="914400"/>
          </a:xfrm>
          <a:custGeom>
            <a:avLst/>
            <a:gdLst/>
            <a:ahLst/>
            <a:cxnLst/>
            <a:rect l="l" t="t" r="r" b="b"/>
            <a:pathLst>
              <a:path w="527558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89150" y="0"/>
                </a:lnTo>
                <a:lnTo>
                  <a:pt x="2984500" y="0"/>
                </a:lnTo>
                <a:lnTo>
                  <a:pt x="3429000" y="0"/>
                </a:lnTo>
                <a:lnTo>
                  <a:pt x="3477182" y="7766"/>
                </a:lnTo>
                <a:lnTo>
                  <a:pt x="3519019" y="29394"/>
                </a:lnTo>
                <a:lnTo>
                  <a:pt x="3552005" y="62380"/>
                </a:lnTo>
                <a:lnTo>
                  <a:pt x="3573633" y="104217"/>
                </a:lnTo>
                <a:lnTo>
                  <a:pt x="3581400" y="152400"/>
                </a:lnTo>
                <a:lnTo>
                  <a:pt x="5275071" y="257048"/>
                </a:lnTo>
                <a:lnTo>
                  <a:pt x="3581400" y="381000"/>
                </a:lnTo>
                <a:lnTo>
                  <a:pt x="3581400" y="762000"/>
                </a:lnTo>
                <a:lnTo>
                  <a:pt x="3573633" y="810182"/>
                </a:lnTo>
                <a:lnTo>
                  <a:pt x="3552005" y="852019"/>
                </a:lnTo>
                <a:lnTo>
                  <a:pt x="3519019" y="885005"/>
                </a:lnTo>
                <a:lnTo>
                  <a:pt x="3477182" y="906633"/>
                </a:lnTo>
                <a:lnTo>
                  <a:pt x="3429000" y="914400"/>
                </a:lnTo>
                <a:lnTo>
                  <a:pt x="2984500" y="914400"/>
                </a:lnTo>
                <a:lnTo>
                  <a:pt x="208915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381000"/>
                </a:lnTo>
                <a:lnTo>
                  <a:pt x="0" y="1524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5089" y="3257169"/>
            <a:ext cx="229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Chemical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pellet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2978" y="614248"/>
            <a:ext cx="5687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Sprinkler</a:t>
            </a:r>
            <a:r>
              <a:rPr spc="-140" dirty="0"/>
              <a:t> </a:t>
            </a:r>
            <a:r>
              <a:rPr dirty="0"/>
              <a:t>Classification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31391" y="1650492"/>
            <a:ext cx="9503664" cy="4497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3708" y="1514855"/>
            <a:ext cx="9396984" cy="439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3944" y="614248"/>
            <a:ext cx="3944111" cy="1074653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3200" b="1">
                <a:latin typeface="Tahoma" charset="0"/>
              </a:rPr>
              <a:t>Fire Extinguisher Anatomy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7308851" y="5410200"/>
            <a:ext cx="25548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3363384" y="5862638"/>
            <a:ext cx="2012949" cy="315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4506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1" y="1295400"/>
            <a:ext cx="2377017" cy="518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6800851" y="1608138"/>
            <a:ext cx="2351616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261784" y="1524000"/>
            <a:ext cx="36385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3261784" y="3124200"/>
            <a:ext cx="21145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3363384" y="5410200"/>
            <a:ext cx="21145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>
            <a:off x="7308851" y="2286000"/>
            <a:ext cx="24532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3566584" y="1900238"/>
            <a:ext cx="3028949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 flipV="1">
            <a:off x="6491818" y="4179889"/>
            <a:ext cx="3168649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844551" y="2973389"/>
            <a:ext cx="183813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DISCHARGE HOSE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704851" y="5259389"/>
            <a:ext cx="204543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DISCHARGE NOZZLE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662517" y="6021389"/>
            <a:ext cx="205774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DISCHARGE ORIFICE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9958918" y="5259389"/>
            <a:ext cx="71051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BODY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9622367" y="4040189"/>
            <a:ext cx="127304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DATA PLATE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9721851" y="2058988"/>
            <a:ext cx="1150765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CARRYING</a:t>
            </a:r>
          </a:p>
          <a:p>
            <a:r>
              <a:rPr lang="en-US"/>
              <a:t>HANDLE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9179985" y="1220789"/>
            <a:ext cx="1866474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PRESSURE GAUGE</a:t>
            </a:r>
          </a:p>
          <a:p>
            <a:r>
              <a:rPr lang="en-US" i="1"/>
              <a:t>(not found on CO</a:t>
            </a:r>
            <a:r>
              <a:rPr lang="en-US" i="1" baseline="-25000"/>
              <a:t>2</a:t>
            </a:r>
            <a:endParaRPr lang="en-US" i="1"/>
          </a:p>
          <a:p>
            <a:r>
              <a:rPr lang="en-US" i="1"/>
              <a:t>extinguishers)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793751" y="1373189"/>
            <a:ext cx="190225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DISCHARGE LEVER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357718" y="2058988"/>
            <a:ext cx="2543198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DISCHARGE LOCKING PIN</a:t>
            </a:r>
          </a:p>
          <a:p>
            <a:r>
              <a:rPr lang="en-US"/>
              <a:t>AND SEAL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0B29-4670-4F4A-AC05-A6B020E9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ahoma" charset="0"/>
              </a:rPr>
              <a:t>Fire Classes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8FAF-4325-4281-BBF1-39F2BBEB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5E970-3503-4B27-B171-7ACCD401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6438544" cy="45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1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0C13-FD5C-4152-AF43-354B8A81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48C1-C521-4AB2-9CF5-03AFA9B3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3082D-9106-4AEC-8FF5-7FE8F2CF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31307"/>
            <a:ext cx="5486401" cy="59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4906" y="223922"/>
            <a:ext cx="5426454" cy="1074653"/>
          </a:xfrm>
          <a:noFill/>
          <a:ln/>
        </p:spPr>
        <p:txBody>
          <a:bodyPr lIns="90488" tIns="44450" rIns="90488" bIns="44450"/>
          <a:lstStyle/>
          <a:p>
            <a:r>
              <a:rPr lang="en-US" sz="3200" b="1" dirty="0">
                <a:latin typeface="Tahoma" charset="0"/>
              </a:rPr>
              <a:t>Fire Extinguisher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69984" y="1905000"/>
            <a:ext cx="6009216" cy="3167534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Class “A” fires only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2.5 gal. water                                  </a:t>
            </a:r>
            <a:r>
              <a:rPr lang="en-US" sz="2000" i="1" dirty="0">
                <a:latin typeface="Tahoma" charset="0"/>
              </a:rPr>
              <a:t>(up to 1 minute discharge time)</a:t>
            </a:r>
            <a:endParaRPr lang="en-US" sz="2000" dirty="0">
              <a:latin typeface="Tahoma" charset="0"/>
            </a:endParaRP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Has pressure gauge to allow visual capacity check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30-40 ft. maximum effective range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Can be started and stopped as necessary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Extinguishes by </a:t>
            </a:r>
            <a:r>
              <a:rPr lang="en-US" sz="2000" b="1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cooling</a:t>
            </a:r>
            <a:r>
              <a:rPr lang="en-US" sz="2000" dirty="0">
                <a:latin typeface="Tahoma" charset="0"/>
              </a:rPr>
              <a:t> burning material below the ignition point.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2057400"/>
            <a:ext cx="1462617" cy="344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232400" y="1298575"/>
            <a:ext cx="325589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PRESSURIZED WATER</a:t>
            </a:r>
          </a:p>
        </p:txBody>
      </p:sp>
      <p:pic>
        <p:nvPicPr>
          <p:cNvPr id="18438" name="Picture 6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1601" y="1576388"/>
            <a:ext cx="2518833" cy="4748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4816" y="614248"/>
            <a:ext cx="6603239" cy="1074653"/>
          </a:xfrm>
          <a:noFill/>
          <a:ln/>
        </p:spPr>
        <p:txBody>
          <a:bodyPr lIns="90488" tIns="44450" rIns="90488" bIns="44450"/>
          <a:lstStyle/>
          <a:p>
            <a:r>
              <a:rPr lang="en-US" sz="3200" b="1" dirty="0">
                <a:latin typeface="Tahoma" charset="0"/>
              </a:rPr>
              <a:t>Fire Extinguisher Types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57285" y="1828800"/>
            <a:ext cx="6123516" cy="3244478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Class “B” or “C” fires</a:t>
            </a:r>
          </a:p>
          <a:p>
            <a:pPr>
              <a:spcBef>
                <a:spcPct val="25000"/>
              </a:spcBef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2.5-100 lb. of CO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                        </a:t>
            </a:r>
            <a:r>
              <a:rPr lang="en-US" sz="2000" i="1" dirty="0">
                <a:latin typeface="Tahoma" charset="0"/>
              </a:rPr>
              <a:t>(8-30 seconds discharge time)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Has </a:t>
            </a:r>
            <a:r>
              <a:rPr lang="en-US" sz="20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NO</a:t>
            </a:r>
            <a:r>
              <a:rPr lang="en-US" sz="2000" dirty="0">
                <a:latin typeface="Tahoma" charset="0"/>
              </a:rPr>
              <a:t> pressure gauge--capacity verified by weight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3-8 ft. maximum effective range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Extinguishes by </a:t>
            </a:r>
            <a:r>
              <a:rPr lang="en-US" sz="20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smothering</a:t>
            </a:r>
            <a:r>
              <a:rPr lang="en-US" sz="2000" dirty="0">
                <a:latin typeface="Tahoma" charset="0"/>
              </a:rPr>
              <a:t> burning materials</a:t>
            </a:r>
          </a:p>
          <a:p>
            <a:pPr>
              <a:spcAft>
                <a:spcPct val="20000"/>
              </a:spcAft>
            </a:pPr>
            <a:r>
              <a:rPr lang="en-US" sz="2000" dirty="0">
                <a:latin typeface="Tahoma" charset="0"/>
              </a:rPr>
              <a:t>Effectiveness </a:t>
            </a:r>
            <a:r>
              <a:rPr lang="en-US" sz="20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decreases</a:t>
            </a:r>
            <a:r>
              <a:rPr lang="en-US" sz="2000" dirty="0">
                <a:latin typeface="Tahoma" charset="0"/>
              </a:rPr>
              <a:t> as temperature of burning material increases.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05800" y="762000"/>
            <a:ext cx="357957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CARBON DIOXIDE (CO</a:t>
            </a:r>
            <a:r>
              <a:rPr lang="en-US" sz="2800" baseline="-25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905000"/>
            <a:ext cx="1828800" cy="365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1600" y="1600200"/>
            <a:ext cx="2438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0"/>
            <a:ext cx="5334000" cy="1354217"/>
          </a:xfrm>
        </p:spPr>
        <p:txBody>
          <a:bodyPr/>
          <a:lstStyle/>
          <a:p>
            <a:r>
              <a:rPr lang="en-US" dirty="0"/>
              <a:t>HALON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464800" cy="4953000"/>
          </a:xfrm>
        </p:spPr>
        <p:txBody>
          <a:bodyPr>
            <a:normAutofit/>
          </a:bodyPr>
          <a:lstStyle/>
          <a:p>
            <a:r>
              <a:rPr lang="en-US" dirty="0" err="1"/>
              <a:t>Halons</a:t>
            </a:r>
            <a:r>
              <a:rPr lang="en-US" dirty="0"/>
              <a:t> are halogenated hydrocarbons in which on or more hydrogen atom have been replaced by atoms from halogen series like fluorine, bromine, chlorine. </a:t>
            </a:r>
          </a:p>
          <a:p>
            <a:r>
              <a:rPr lang="en-US" dirty="0"/>
              <a:t>Super extinguishing property and relatively low toxicity</a:t>
            </a:r>
          </a:p>
          <a:p>
            <a:r>
              <a:rPr lang="en-US" dirty="0">
                <a:solidFill>
                  <a:srgbClr val="FF0000"/>
                </a:solidFill>
              </a:rPr>
              <a:t>The extinguishing effect is due to the cooling or dilution of oxygen or fuel </a:t>
            </a:r>
            <a:r>
              <a:rPr lang="en-US" dirty="0" err="1">
                <a:solidFill>
                  <a:srgbClr val="FF0000"/>
                </a:solidFill>
              </a:rPr>
              <a:t>vapour</a:t>
            </a:r>
            <a:r>
              <a:rPr lang="en-US" dirty="0">
                <a:solidFill>
                  <a:srgbClr val="FF0000"/>
                </a:solidFill>
              </a:rPr>
              <a:t> minor.</a:t>
            </a:r>
          </a:p>
          <a:p>
            <a:pPr>
              <a:buNone/>
            </a:pPr>
            <a:r>
              <a:rPr lang="en-US" dirty="0"/>
              <a:t>USES:</a:t>
            </a:r>
          </a:p>
          <a:p>
            <a:pPr marL="457200" indent="-457200">
              <a:buAutoNum type="arabicPeriod"/>
            </a:pPr>
            <a:r>
              <a:rPr lang="en-US" dirty="0"/>
              <a:t>Gaseous and liquid flammable materials</a:t>
            </a:r>
          </a:p>
          <a:p>
            <a:pPr marL="457200" indent="-457200">
              <a:buAutoNum type="arabicPeriod"/>
            </a:pPr>
            <a:r>
              <a:rPr lang="en-US" dirty="0"/>
              <a:t>Electrical hazards such as transformer switches and circuit breaker</a:t>
            </a:r>
          </a:p>
          <a:p>
            <a:pPr marL="457200" indent="-457200">
              <a:buAutoNum type="arabicPeriod"/>
            </a:pPr>
            <a:r>
              <a:rPr lang="en-US" dirty="0"/>
              <a:t>Data processing equipment and control rooms.</a:t>
            </a:r>
          </a:p>
          <a:p>
            <a:pPr marL="457200" indent="-457200">
              <a:buNone/>
            </a:pPr>
            <a:r>
              <a:rPr lang="en-US" dirty="0"/>
              <a:t>HALON 1301 is referred as chain breaking agent where it can control combustion process</a:t>
            </a:r>
            <a:endParaRPr lang="en-I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57" y="-290445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Halon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94804" y="1783549"/>
            <a:ext cx="10620553" cy="47681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Halon fire extinguisher is important device to have, especially for emergency situations. It contains a gas that interrupts the chemical reaction that takes place when fuels burn. </a:t>
            </a:r>
          </a:p>
          <a:p>
            <a:pPr>
              <a:lnSpc>
                <a:spcPct val="90000"/>
              </a:lnSpc>
            </a:pPr>
            <a:r>
              <a:rPr lang="en-US" sz="3100" dirty="0">
                <a:hlinkClick r:id="rId3"/>
              </a:rPr>
              <a:t>Halon fire extinguisher</a:t>
            </a:r>
            <a:r>
              <a:rPr lang="en-US" sz="3100" dirty="0"/>
              <a:t> is often used to protect valuable electrical equipment since they leave no residue.</a:t>
            </a:r>
          </a:p>
          <a:p>
            <a:pPr>
              <a:lnSpc>
                <a:spcPct val="90000"/>
              </a:lnSpc>
            </a:pPr>
            <a:endParaRPr lang="en-US" sz="3100" dirty="0"/>
          </a:p>
          <a:p>
            <a:pPr>
              <a:lnSpc>
                <a:spcPct val="90000"/>
              </a:lnSpc>
            </a:pPr>
            <a:r>
              <a:rPr lang="en-US" sz="3100" dirty="0"/>
              <a:t>Such on expensive computers, server rooms, etc.</a:t>
            </a:r>
          </a:p>
          <a:p>
            <a:pPr>
              <a:lnSpc>
                <a:spcPct val="90000"/>
              </a:lnSpc>
            </a:pPr>
            <a:endParaRPr lang="en-US" sz="3100" dirty="0"/>
          </a:p>
          <a:p>
            <a:pPr>
              <a:lnSpc>
                <a:spcPct val="90000"/>
              </a:lnSpc>
            </a:pPr>
            <a:r>
              <a:rPr lang="en-US" sz="3100" dirty="0"/>
              <a:t>Since Halon manufacturing was banned, a hunt has been on for something that works as well. According to the Halon Alternatives Research Corp., more than 20 different kinds of alternatives exist as direct replacements. </a:t>
            </a:r>
          </a:p>
          <a:p>
            <a:pPr>
              <a:lnSpc>
                <a:spcPct val="90000"/>
              </a:lnSpc>
            </a:pPr>
            <a:r>
              <a:rPr lang="en-US" sz="3100" dirty="0"/>
              <a:t>Halon Replacement</a:t>
            </a:r>
          </a:p>
          <a:p>
            <a:pPr lvl="1">
              <a:lnSpc>
                <a:spcPct val="90000"/>
              </a:lnSpc>
            </a:pPr>
            <a:r>
              <a:rPr lang="en-US" sz="3100" dirty="0"/>
              <a:t>Those categories are inert gases and halocarbon compounds. 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84" y="65347"/>
            <a:ext cx="5089651" cy="1354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INERGEN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84" y="1419564"/>
            <a:ext cx="10368279" cy="3043683"/>
          </a:xfrm>
        </p:spPr>
        <p:txBody>
          <a:bodyPr/>
          <a:lstStyle/>
          <a:p>
            <a:r>
              <a:rPr lang="en-US" dirty="0" err="1"/>
              <a:t>Inergen</a:t>
            </a:r>
            <a:r>
              <a:rPr lang="en-US" dirty="0"/>
              <a:t> is a mixture of three gases namely:</a:t>
            </a:r>
          </a:p>
          <a:p>
            <a:pPr>
              <a:buNone/>
            </a:pPr>
            <a:r>
              <a:rPr lang="en-US" dirty="0"/>
              <a:t> 1.Argon 40%</a:t>
            </a:r>
          </a:p>
          <a:p>
            <a:pPr>
              <a:buNone/>
            </a:pPr>
            <a:r>
              <a:rPr lang="en-US" dirty="0"/>
              <a:t>2. Nitrogen 52%</a:t>
            </a:r>
          </a:p>
          <a:p>
            <a:pPr>
              <a:buNone/>
            </a:pPr>
            <a:r>
              <a:rPr lang="en-US" dirty="0"/>
              <a:t>3. Carbon dioxide 8%</a:t>
            </a:r>
          </a:p>
          <a:p>
            <a:pPr>
              <a:buNone/>
            </a:pPr>
            <a:r>
              <a:rPr lang="en-US" dirty="0"/>
              <a:t>It extinguishes fire by diluting the oxygen present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0127CD-9DF8-AE6E-C3FE-465D12C1B46D}"/>
              </a:ext>
            </a:extLst>
          </p:cNvPr>
          <p:cNvSpPr txBox="1">
            <a:spLocks/>
          </p:cNvSpPr>
          <p:nvPr/>
        </p:nvSpPr>
        <p:spPr>
          <a:xfrm>
            <a:off x="954616" y="4032151"/>
            <a:ext cx="3944111" cy="69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FOAM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3ED49E-8084-D3B6-552E-94270F61C753}"/>
              </a:ext>
            </a:extLst>
          </p:cNvPr>
          <p:cNvSpPr txBox="1">
            <a:spLocks/>
          </p:cNvSpPr>
          <p:nvPr/>
        </p:nvSpPr>
        <p:spPr>
          <a:xfrm>
            <a:off x="743183" y="4899612"/>
            <a:ext cx="10368279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Aqueous film forming foam used on A and B fires</a:t>
            </a:r>
          </a:p>
          <a:p>
            <a:r>
              <a:rPr lang="en-US"/>
              <a:t>Alcohol resistant aqueous film forming foam used on fuel fire containing alcohol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401" y="614248"/>
            <a:ext cx="7300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Methods of </a:t>
            </a:r>
            <a:r>
              <a:rPr spc="-25" dirty="0"/>
              <a:t>Fire</a:t>
            </a:r>
            <a:r>
              <a:rPr spc="-65" dirty="0"/>
              <a:t> </a:t>
            </a:r>
            <a:r>
              <a:rPr dirty="0"/>
              <a:t>Extinguishing</a:t>
            </a:r>
          </a:p>
        </p:txBody>
      </p:sp>
      <p:sp>
        <p:nvSpPr>
          <p:cNvPr id="4" name="object 4"/>
          <p:cNvSpPr/>
          <p:nvPr/>
        </p:nvSpPr>
        <p:spPr>
          <a:xfrm>
            <a:off x="284988" y="1330452"/>
            <a:ext cx="1338072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3583" y="1330452"/>
            <a:ext cx="1556004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7" y="1872995"/>
            <a:ext cx="562356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87" y="1842516"/>
            <a:ext cx="1338072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1139" y="1842516"/>
            <a:ext cx="1496568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7188" y="1842516"/>
            <a:ext cx="984503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1171" y="1842516"/>
            <a:ext cx="1516379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7032" y="1842516"/>
            <a:ext cx="2182367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8879" y="1842516"/>
            <a:ext cx="784859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3219" y="1842516"/>
            <a:ext cx="647700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1842516"/>
            <a:ext cx="1731263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91143" y="1842516"/>
            <a:ext cx="1616963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8716" y="1842516"/>
            <a:ext cx="557783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45980" y="1842516"/>
            <a:ext cx="1339596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87" y="2226564"/>
            <a:ext cx="1635252" cy="789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45564" y="2226564"/>
            <a:ext cx="955548" cy="7894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7835" y="2226564"/>
            <a:ext cx="1773936" cy="789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8496" y="2226564"/>
            <a:ext cx="1379220" cy="789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5964" y="2226564"/>
            <a:ext cx="917448" cy="789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0135" y="2226564"/>
            <a:ext cx="1133856" cy="789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0715" y="2226564"/>
            <a:ext cx="766571" cy="789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4011" y="2226564"/>
            <a:ext cx="845820" cy="789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96556" y="2226564"/>
            <a:ext cx="1802892" cy="7894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6171" y="2226564"/>
            <a:ext cx="2089403" cy="789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3587" y="2610611"/>
            <a:ext cx="1499615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32788" y="2610611"/>
            <a:ext cx="1159764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2135" y="2610611"/>
            <a:ext cx="786384" cy="789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18104" y="2610611"/>
            <a:ext cx="1723644" cy="7894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61332" y="2610611"/>
            <a:ext cx="1461515" cy="7894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2432" y="2610611"/>
            <a:ext cx="1644395" cy="7894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6411" y="2610611"/>
            <a:ext cx="1043940" cy="789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71459" y="2610611"/>
            <a:ext cx="1470659" cy="789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61704" y="2610611"/>
            <a:ext cx="2023872" cy="789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3587" y="2994660"/>
            <a:ext cx="1807464" cy="7894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1660" y="2994660"/>
            <a:ext cx="557784" cy="7894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30551" y="2994660"/>
            <a:ext cx="766572" cy="7894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18232" y="2994660"/>
            <a:ext cx="984504" cy="78943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23844" y="2994660"/>
            <a:ext cx="1455420" cy="7894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0371" y="2994660"/>
            <a:ext cx="2170176" cy="7894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91655" y="2994660"/>
            <a:ext cx="1199388" cy="7894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12152" y="2994660"/>
            <a:ext cx="2110740" cy="7894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44000" y="2994660"/>
            <a:ext cx="705611" cy="7894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70719" y="2994660"/>
            <a:ext cx="1514855" cy="7894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587" y="3378708"/>
            <a:ext cx="1872995" cy="7894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69592" y="3378708"/>
            <a:ext cx="746759" cy="7894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99360" y="3378708"/>
            <a:ext cx="1399032" cy="78943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1400" y="3378708"/>
            <a:ext cx="2267712" cy="7894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32120" y="3378708"/>
            <a:ext cx="1299972" cy="7894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15100" y="3378708"/>
            <a:ext cx="1338072" cy="7894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36180" y="3378708"/>
            <a:ext cx="1735835" cy="7894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55023" y="3378708"/>
            <a:ext cx="961644" cy="7894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99676" y="3378708"/>
            <a:ext cx="1397507" cy="78943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527792" y="3378708"/>
            <a:ext cx="557783" cy="7894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3587" y="3762755"/>
            <a:ext cx="1101852" cy="78943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34439" y="3762755"/>
            <a:ext cx="1455420" cy="7894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08860" y="3762755"/>
            <a:ext cx="707136" cy="78943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34995" y="3762755"/>
            <a:ext cx="1792224" cy="7894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44696" y="3762755"/>
            <a:ext cx="1693164" cy="78943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55335" y="3762755"/>
            <a:ext cx="1767839" cy="7894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53783" y="3762755"/>
            <a:ext cx="557783" cy="7894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93877" y="1336443"/>
            <a:ext cx="10358755" cy="29705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latin typeface="Times New Roman"/>
                <a:cs typeface="Times New Roman"/>
              </a:rPr>
              <a:t>Foam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Foam system has earned </a:t>
            </a:r>
            <a:r>
              <a:rPr sz="2800" b="1" spc="-10" dirty="0">
                <a:latin typeface="Times New Roman"/>
                <a:cs typeface="Times New Roman"/>
              </a:rPr>
              <a:t>recognition as </a:t>
            </a:r>
            <a:r>
              <a:rPr sz="2800" b="1" spc="-5" dirty="0">
                <a:latin typeface="Times New Roman"/>
                <a:cs typeface="Times New Roman"/>
              </a:rPr>
              <a:t>a effective </a:t>
            </a:r>
            <a:r>
              <a:rPr sz="2800" b="1" dirty="0">
                <a:latin typeface="Times New Roman"/>
                <a:cs typeface="Times New Roman"/>
              </a:rPr>
              <a:t>method. Foam  </a:t>
            </a:r>
            <a:r>
              <a:rPr sz="2800" b="1" spc="-5" dirty="0">
                <a:latin typeface="Times New Roman"/>
                <a:cs typeface="Times New Roman"/>
              </a:rPr>
              <a:t>systems </a:t>
            </a:r>
            <a:r>
              <a:rPr sz="2800" b="1" spc="-20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latin typeface="Times New Roman"/>
                <a:cs typeface="Times New Roman"/>
              </a:rPr>
              <a:t>specially suited </a:t>
            </a:r>
            <a:r>
              <a:rPr sz="2800" b="1" dirty="0">
                <a:latin typeface="Times New Roman"/>
                <a:cs typeface="Times New Roman"/>
              </a:rPr>
              <a:t>for </a:t>
            </a:r>
            <a:r>
              <a:rPr sz="2800" b="1" spc="-15" dirty="0">
                <a:latin typeface="Times New Roman"/>
                <a:cs typeface="Times New Roman"/>
              </a:rPr>
              <a:t>fires </a:t>
            </a:r>
            <a:r>
              <a:rPr sz="2800" b="1" spc="-5" dirty="0">
                <a:latin typeface="Times New Roman"/>
                <a:cs typeface="Times New Roman"/>
              </a:rPr>
              <a:t>in </a:t>
            </a:r>
            <a:r>
              <a:rPr sz="2800" b="1" dirty="0">
                <a:latin typeface="Times New Roman"/>
                <a:cs typeface="Times New Roman"/>
              </a:rPr>
              <a:t>oil storages, flammable  liquids </a:t>
            </a:r>
            <a:r>
              <a:rPr sz="2800" b="1" spc="-5" dirty="0">
                <a:latin typeface="Times New Roman"/>
                <a:cs typeface="Times New Roman"/>
              </a:rPr>
              <a:t>such </a:t>
            </a:r>
            <a:r>
              <a:rPr sz="2800" b="1" dirty="0">
                <a:latin typeface="Times New Roman"/>
                <a:cs typeface="Times New Roman"/>
              </a:rPr>
              <a:t>as </a:t>
            </a:r>
            <a:r>
              <a:rPr sz="2800" b="1" spc="-5" dirty="0">
                <a:latin typeface="Times New Roman"/>
                <a:cs typeface="Times New Roman"/>
              </a:rPr>
              <a:t>benzoyl, </a:t>
            </a:r>
            <a:r>
              <a:rPr sz="2800" b="1" spc="-10" dirty="0">
                <a:latin typeface="Times New Roman"/>
                <a:cs typeface="Times New Roman"/>
              </a:rPr>
              <a:t>petrol, </a:t>
            </a:r>
            <a:r>
              <a:rPr sz="2800" b="1" spc="-5" dirty="0">
                <a:latin typeface="Times New Roman"/>
                <a:cs typeface="Times New Roman"/>
              </a:rPr>
              <a:t>alcohol,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lighter </a:t>
            </a:r>
            <a:r>
              <a:rPr sz="2800" b="1" spc="-10" dirty="0">
                <a:latin typeface="Times New Roman"/>
                <a:cs typeface="Times New Roman"/>
              </a:rPr>
              <a:t>petroleum  products</a:t>
            </a:r>
            <a:r>
              <a:rPr sz="2800" spc="-1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system fluroprotein </a:t>
            </a:r>
            <a:r>
              <a:rPr sz="2800" dirty="0">
                <a:latin typeface="Times New Roman"/>
                <a:cs typeface="Times New Roman"/>
              </a:rPr>
              <a:t>foam compounds </a:t>
            </a:r>
            <a:r>
              <a:rPr sz="2800" spc="-5" dirty="0">
                <a:latin typeface="Times New Roman"/>
                <a:cs typeface="Times New Roman"/>
              </a:rPr>
              <a:t>is applied  forcefully to burnin hydrocarbon liquid which </a:t>
            </a:r>
            <a:r>
              <a:rPr sz="2800" dirty="0">
                <a:latin typeface="Times New Roman"/>
                <a:cs typeface="Times New Roman"/>
              </a:rPr>
              <a:t>prohibits </a:t>
            </a:r>
            <a:r>
              <a:rPr sz="2800" spc="-5" dirty="0">
                <a:latin typeface="Times New Roman"/>
                <a:cs typeface="Times New Roman"/>
              </a:rPr>
              <a:t>fire spread.  This system is generally operated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manually.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14716" y="4261102"/>
            <a:ext cx="2854452" cy="259689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29600" y="4152900"/>
            <a:ext cx="2747772" cy="250088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AB91-ED87-813C-00F2-F7606E74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spc="-25" dirty="0"/>
              <a:t>Fire</a:t>
            </a:r>
            <a:r>
              <a:rPr lang="en-IN" spc="-65" dirty="0"/>
              <a:t> </a:t>
            </a:r>
            <a:r>
              <a:rPr lang="en-IN" dirty="0"/>
              <a:t>Extinguishing</a:t>
            </a:r>
          </a:p>
        </p:txBody>
      </p:sp>
      <p:sp>
        <p:nvSpPr>
          <p:cNvPr id="5" name="object 107">
            <a:extLst>
              <a:ext uri="{FF2B5EF4-FFF2-40B4-BE49-F238E27FC236}">
                <a16:creationId xmlns:a16="http://schemas.microsoft.com/office/drawing/2014/main" id="{39F32F72-EC80-617F-F68A-65C1717310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Dry Chemical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Powder: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Dry Chemical </a:t>
            </a:r>
            <a:r>
              <a:rPr sz="2800" dirty="0">
                <a:latin typeface="Times New Roman"/>
                <a:cs typeface="Times New Roman"/>
              </a:rPr>
              <a:t>Powder </a:t>
            </a:r>
            <a:r>
              <a:rPr sz="2800" spc="-5" dirty="0">
                <a:latin typeface="Times New Roman"/>
                <a:cs typeface="Times New Roman"/>
              </a:rPr>
              <a:t>used to combat </a:t>
            </a:r>
            <a:r>
              <a:rPr sz="2800" dirty="0">
                <a:latin typeface="Times New Roman"/>
                <a:cs typeface="Times New Roman"/>
              </a:rPr>
              <a:t>fires </a:t>
            </a:r>
            <a:r>
              <a:rPr sz="2800" spc="-5" dirty="0">
                <a:latin typeface="Times New Roman"/>
                <a:cs typeface="Times New Roman"/>
              </a:rPr>
              <a:t>in flammable </a:t>
            </a:r>
            <a:r>
              <a:rPr sz="2800" dirty="0">
                <a:latin typeface="Times New Roman"/>
                <a:cs typeface="Times New Roman"/>
              </a:rPr>
              <a:t>liquids,  </a:t>
            </a:r>
            <a:r>
              <a:rPr sz="2800" spc="-5" dirty="0">
                <a:latin typeface="Times New Roman"/>
                <a:cs typeface="Times New Roman"/>
              </a:rPr>
              <a:t>gases and greases include such fires when involved with </a:t>
            </a:r>
            <a:r>
              <a:rPr sz="2800" spc="-10" dirty="0">
                <a:latin typeface="Times New Roman"/>
                <a:cs typeface="Times New Roman"/>
              </a:rPr>
              <a:t>energized  </a:t>
            </a:r>
            <a:r>
              <a:rPr sz="2800" spc="-5" dirty="0">
                <a:latin typeface="Times New Roman"/>
                <a:cs typeface="Times New Roman"/>
              </a:rPr>
              <a:t>electrical equipment is a </a:t>
            </a:r>
            <a:r>
              <a:rPr sz="2800" b="1" spc="-5" dirty="0">
                <a:latin typeface="Times New Roman"/>
                <a:cs typeface="Times New Roman"/>
              </a:rPr>
              <a:t>potassium bicarbonate based dry chemical</a:t>
            </a:r>
            <a:r>
              <a:rPr sz="2800" spc="-5" dirty="0">
                <a:latin typeface="Times New Roman"/>
                <a:cs typeface="Times New Roman"/>
              </a:rPr>
              <a:t>.  The chemical </a:t>
            </a:r>
            <a:r>
              <a:rPr sz="2800" dirty="0">
                <a:latin typeface="Times New Roman"/>
                <a:cs typeface="Times New Roman"/>
              </a:rPr>
              <a:t>powder </a:t>
            </a:r>
            <a:r>
              <a:rPr sz="2800" spc="-5" dirty="0">
                <a:latin typeface="Times New Roman"/>
                <a:cs typeface="Times New Roman"/>
              </a:rPr>
              <a:t>is free </a:t>
            </a:r>
            <a:r>
              <a:rPr sz="2800" dirty="0">
                <a:latin typeface="Times New Roman"/>
                <a:cs typeface="Times New Roman"/>
              </a:rPr>
              <a:t>flowing, </a:t>
            </a:r>
            <a:r>
              <a:rPr sz="2800" spc="-5" dirty="0">
                <a:latin typeface="Times New Roman"/>
                <a:cs typeface="Times New Roman"/>
              </a:rPr>
              <a:t>water repellent and non abrasive  and when used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 fire extinguisher agent will produce </a:t>
            </a:r>
            <a:r>
              <a:rPr sz="2800" spc="-10" dirty="0">
                <a:latin typeface="Times New Roman"/>
                <a:cs typeface="Times New Roman"/>
              </a:rPr>
              <a:t>no </a:t>
            </a:r>
            <a:r>
              <a:rPr sz="2800" dirty="0">
                <a:latin typeface="Times New Roman"/>
                <a:cs typeface="Times New Roman"/>
              </a:rPr>
              <a:t>toxic  </a:t>
            </a:r>
            <a:r>
              <a:rPr sz="2800" spc="-10" dirty="0">
                <a:latin typeface="Times New Roman"/>
                <a:cs typeface="Times New Roman"/>
              </a:rPr>
              <a:t>effects. Because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its </a:t>
            </a:r>
            <a:r>
              <a:rPr sz="2800" spc="-5" dirty="0">
                <a:latin typeface="Times New Roman"/>
                <a:cs typeface="Times New Roman"/>
              </a:rPr>
              <a:t>excellent fire fighting </a:t>
            </a:r>
            <a:r>
              <a:rPr sz="2800" spc="-10" dirty="0">
                <a:latin typeface="Times New Roman"/>
                <a:cs typeface="Times New Roman"/>
              </a:rPr>
              <a:t>effectiveness </a:t>
            </a:r>
            <a:r>
              <a:rPr sz="2800" spc="-5" dirty="0">
                <a:latin typeface="Times New Roman"/>
                <a:cs typeface="Times New Roman"/>
              </a:rPr>
              <a:t>this product  is widely used in other high risk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areas.</a:t>
            </a:r>
            <a:endParaRPr sz="2800" dirty="0">
              <a:latin typeface="Times New Roman"/>
              <a:cs typeface="Times New Roman"/>
            </a:endParaRPr>
          </a:p>
          <a:p>
            <a:pPr marL="241300" marR="8890" indent="-228600" algn="just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Carbon </a:t>
            </a:r>
            <a:r>
              <a:rPr sz="2800" b="1" dirty="0">
                <a:latin typeface="Times New Roman"/>
                <a:cs typeface="Times New Roman"/>
              </a:rPr>
              <a:t>dioxide </a:t>
            </a:r>
            <a:r>
              <a:rPr sz="2800" b="1" spc="-5" dirty="0">
                <a:latin typeface="Times New Roman"/>
                <a:cs typeface="Times New Roman"/>
              </a:rPr>
              <a:t>or </a:t>
            </a:r>
            <a:r>
              <a:rPr sz="2800" b="1" spc="-10" dirty="0">
                <a:latin typeface="Times New Roman"/>
                <a:cs typeface="Times New Roman"/>
              </a:rPr>
              <a:t>Nitrogen </a:t>
            </a:r>
            <a:r>
              <a:rPr sz="2800" b="1" spc="-5" dirty="0">
                <a:latin typeface="Times New Roman"/>
                <a:cs typeface="Times New Roman"/>
              </a:rPr>
              <a:t>is used as a expelling gas. This system  can </a:t>
            </a:r>
            <a:r>
              <a:rPr sz="2800" b="1" dirty="0">
                <a:latin typeface="Times New Roman"/>
                <a:cs typeface="Times New Roman"/>
              </a:rPr>
              <a:t>be </a:t>
            </a:r>
            <a:r>
              <a:rPr sz="2800" b="1" spc="-5" dirty="0">
                <a:latin typeface="Times New Roman"/>
                <a:cs typeface="Times New Roman"/>
              </a:rPr>
              <a:t>effectively installed in </a:t>
            </a:r>
            <a:r>
              <a:rPr sz="2800" b="1" spc="-10" dirty="0">
                <a:latin typeface="Times New Roman"/>
                <a:cs typeface="Times New Roman"/>
              </a:rPr>
              <a:t>restaurants, </a:t>
            </a:r>
            <a:r>
              <a:rPr sz="2800" b="1" spc="-5" dirty="0">
                <a:latin typeface="Times New Roman"/>
                <a:cs typeface="Times New Roman"/>
              </a:rPr>
              <a:t>fuel </a:t>
            </a:r>
            <a:r>
              <a:rPr sz="2800" b="1" dirty="0">
                <a:latin typeface="Times New Roman"/>
                <a:cs typeface="Times New Roman"/>
              </a:rPr>
              <a:t>stations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etc.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02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9862" y="245867"/>
            <a:ext cx="5334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Dry Chemical</a:t>
            </a:r>
            <a:r>
              <a:rPr spc="-100" dirty="0"/>
              <a:t> </a:t>
            </a:r>
            <a:r>
              <a:rPr dirty="0"/>
              <a:t>Powder</a:t>
            </a:r>
          </a:p>
        </p:txBody>
      </p:sp>
      <p:sp>
        <p:nvSpPr>
          <p:cNvPr id="4" name="object 4"/>
          <p:cNvSpPr/>
          <p:nvPr/>
        </p:nvSpPr>
        <p:spPr>
          <a:xfrm>
            <a:off x="978408" y="2436876"/>
            <a:ext cx="2945891" cy="391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632" y="2275332"/>
            <a:ext cx="2839212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1435" y="2491739"/>
            <a:ext cx="5634227" cy="3140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4523" y="2275332"/>
            <a:ext cx="5527548" cy="3034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E804-72F9-4562-9DC8-42261685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FC7F-59A1-4FC5-B524-B4B6C5D0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80A51-A6C8-4AEB-B471-6815D89C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4" y="962863"/>
            <a:ext cx="5966905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3DFD3-AB4D-4BA2-9CDB-CB410AD2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02"/>
          <a:stretch/>
        </p:blipFill>
        <p:spPr>
          <a:xfrm>
            <a:off x="6095999" y="962863"/>
            <a:ext cx="6007299" cy="42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0"/>
            <a:ext cx="9042400" cy="4924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>
                <a:latin typeface="Tahoma" charset="0"/>
              </a:rPr>
              <a:t>Fire Classes (cont.)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333500" y="4978401"/>
            <a:ext cx="181652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K  </a:t>
            </a:r>
            <a:r>
              <a:rPr lang="en-US" sz="1800">
                <a:solidFill>
                  <a:schemeClr val="tx2"/>
                </a:solidFill>
              </a:rPr>
              <a:t>Cooking Media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419600" y="2438400"/>
            <a:ext cx="69596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sz="2400" b="0">
                <a:solidFill>
                  <a:schemeClr val="accent1"/>
                </a:solidFill>
              </a:rPr>
              <a:t>Recently recognized by NFPA 10</a:t>
            </a:r>
          </a:p>
          <a:p>
            <a:pPr marL="342900" indent="-342900" algn="l"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sz="2400" b="0">
                <a:solidFill>
                  <a:schemeClr val="accent1"/>
                </a:solidFill>
              </a:rPr>
              <a:t>Fires involving combustible oils, lards and fats in commercial cooking.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267200" y="1219201"/>
            <a:ext cx="249183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K FIRES</a:t>
            </a:r>
          </a:p>
        </p:txBody>
      </p:sp>
      <p:pic>
        <p:nvPicPr>
          <p:cNvPr id="50187" name="Picture 1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5200" y="0"/>
            <a:ext cx="11176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0188" name="Picture 1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0800" y="0"/>
            <a:ext cx="1117600" cy="901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0189" name="Picture 13" descr="frying_pan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048000"/>
            <a:ext cx="2641600" cy="1981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D4B8-D1D3-A05E-5995-9188AEA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spc="-25" dirty="0"/>
              <a:t>Fire</a:t>
            </a:r>
            <a:r>
              <a:rPr lang="en-IN" spc="-65" dirty="0"/>
              <a:t> </a:t>
            </a:r>
            <a:r>
              <a:rPr lang="en-IN" dirty="0"/>
              <a:t>Extinguishing</a:t>
            </a:r>
          </a:p>
        </p:txBody>
      </p:sp>
      <p:sp>
        <p:nvSpPr>
          <p:cNvPr id="5" name="object 115">
            <a:extLst>
              <a:ext uri="{FF2B5EF4-FFF2-40B4-BE49-F238E27FC236}">
                <a16:creationId xmlns:a16="http://schemas.microsoft.com/office/drawing/2014/main" id="{DFA2C86A-6B34-50F7-B0F2-90E33A06EA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Carbon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dioxide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Carbon </a:t>
            </a:r>
            <a:r>
              <a:rPr sz="2800" b="1" dirty="0">
                <a:latin typeface="Times New Roman"/>
                <a:cs typeface="Times New Roman"/>
              </a:rPr>
              <a:t>dioxide </a:t>
            </a:r>
            <a:r>
              <a:rPr sz="2800" b="1" spc="-5" dirty="0">
                <a:latin typeface="Times New Roman"/>
                <a:cs typeface="Times New Roman"/>
              </a:rPr>
              <a:t>has been used for </a:t>
            </a:r>
            <a:r>
              <a:rPr sz="2800" b="1" dirty="0">
                <a:latin typeface="Times New Roman"/>
                <a:cs typeface="Times New Roman"/>
              </a:rPr>
              <a:t>many years </a:t>
            </a:r>
            <a:r>
              <a:rPr sz="2800" b="1" spc="-5" dirty="0">
                <a:latin typeface="Times New Roman"/>
                <a:cs typeface="Times New Roman"/>
              </a:rPr>
              <a:t>to </a:t>
            </a:r>
            <a:r>
              <a:rPr sz="2800" b="1" dirty="0">
                <a:latin typeface="Times New Roman"/>
                <a:cs typeface="Times New Roman"/>
              </a:rPr>
              <a:t>extinguish the  </a:t>
            </a:r>
            <a:r>
              <a:rPr sz="2800" b="1" spc="-5" dirty="0">
                <a:latin typeface="Times New Roman"/>
                <a:cs typeface="Times New Roman"/>
              </a:rPr>
              <a:t>flammable liquid </a:t>
            </a:r>
            <a:r>
              <a:rPr sz="2800" b="1" spc="-15" dirty="0">
                <a:latin typeface="Times New Roman"/>
                <a:cs typeface="Times New Roman"/>
              </a:rPr>
              <a:t>fires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15" dirty="0">
                <a:latin typeface="Times New Roman"/>
                <a:cs typeface="Times New Roman"/>
              </a:rPr>
              <a:t>fire </a:t>
            </a:r>
            <a:r>
              <a:rPr sz="2800" b="1" spc="-5" dirty="0">
                <a:latin typeface="Times New Roman"/>
                <a:cs typeface="Times New Roman"/>
              </a:rPr>
              <a:t>involving electrically </a:t>
            </a:r>
            <a:r>
              <a:rPr sz="2800" b="1" spc="-10" dirty="0">
                <a:latin typeface="Times New Roman"/>
                <a:cs typeface="Times New Roman"/>
              </a:rPr>
              <a:t>energized  </a:t>
            </a:r>
            <a:r>
              <a:rPr sz="2800" b="1" dirty="0">
                <a:latin typeface="Times New Roman"/>
                <a:cs typeface="Times New Roman"/>
              </a:rPr>
              <a:t>equipment's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Carbon dioxide about one and half </a:t>
            </a:r>
            <a:r>
              <a:rPr sz="2800" spc="-10" dirty="0">
                <a:latin typeface="Times New Roman"/>
                <a:cs typeface="Times New Roman"/>
              </a:rPr>
              <a:t>times as </a:t>
            </a:r>
            <a:r>
              <a:rPr sz="2800" dirty="0">
                <a:latin typeface="Times New Roman"/>
                <a:cs typeface="Times New Roman"/>
              </a:rPr>
              <a:t>heavy </a:t>
            </a:r>
            <a:r>
              <a:rPr sz="2800" spc="-30" dirty="0">
                <a:latin typeface="Times New Roman"/>
                <a:cs typeface="Times New Roman"/>
              </a:rPr>
              <a:t>air, </a:t>
            </a:r>
            <a:r>
              <a:rPr sz="2800" spc="-5" dirty="0">
                <a:latin typeface="Times New Roman"/>
                <a:cs typeface="Times New Roman"/>
              </a:rPr>
              <a:t>a  property that accounts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its ability to replace </a:t>
            </a:r>
            <a:r>
              <a:rPr sz="2800" dirty="0">
                <a:latin typeface="Times New Roman"/>
                <a:cs typeface="Times New Roman"/>
              </a:rPr>
              <a:t>air </a:t>
            </a:r>
            <a:r>
              <a:rPr sz="2800" spc="-5" dirty="0">
                <a:latin typeface="Times New Roman"/>
                <a:cs typeface="Times New Roman"/>
              </a:rPr>
              <a:t>above burning  surface and maintain a smothering atmosphere, It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non combustible  and does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react with most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substances.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latin typeface="Times New Roman"/>
                <a:cs typeface="Times New Roman"/>
              </a:rPr>
              <a:t>(a) </a:t>
            </a:r>
            <a:r>
              <a:rPr sz="2800" b="1" spc="-5" dirty="0">
                <a:latin typeface="Times New Roman"/>
                <a:cs typeface="Times New Roman"/>
              </a:rPr>
              <a:t>Smothering effect: </a:t>
            </a:r>
            <a:r>
              <a:rPr sz="2800" spc="-5" dirty="0">
                <a:latin typeface="Times New Roman"/>
                <a:cs typeface="Times New Roman"/>
              </a:rPr>
              <a:t>Carbon dioxide is stored under pressure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liquid, </a:t>
            </a:r>
            <a:r>
              <a:rPr sz="2800" spc="-5" dirty="0">
                <a:latin typeface="Times New Roman"/>
                <a:cs typeface="Times New Roman"/>
              </a:rPr>
              <a:t>when released, it is </a:t>
            </a:r>
            <a:r>
              <a:rPr sz="2800" spc="-10" dirty="0">
                <a:latin typeface="Times New Roman"/>
                <a:cs typeface="Times New Roman"/>
              </a:rPr>
              <a:t>discharged into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fire area principally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  gas. When released on burning material, it </a:t>
            </a:r>
            <a:r>
              <a:rPr sz="2800" dirty="0">
                <a:latin typeface="Times New Roman"/>
                <a:cs typeface="Times New Roman"/>
              </a:rPr>
              <a:t>covers </a:t>
            </a:r>
            <a:r>
              <a:rPr sz="2800" spc="-5" dirty="0">
                <a:latin typeface="Times New Roman"/>
                <a:cs typeface="Times New Roman"/>
              </a:rPr>
              <a:t>then and removes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oxygen to a concentration </a:t>
            </a:r>
            <a:r>
              <a:rPr sz="280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cannot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combustion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93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704" y="306134"/>
            <a:ext cx="37388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Carbon</a:t>
            </a:r>
            <a:r>
              <a:rPr spc="-75" dirty="0"/>
              <a:t> </a:t>
            </a:r>
            <a:r>
              <a:rPr dirty="0"/>
              <a:t>dioxide</a:t>
            </a:r>
          </a:p>
        </p:txBody>
      </p:sp>
      <p:sp>
        <p:nvSpPr>
          <p:cNvPr id="4" name="object 4"/>
          <p:cNvSpPr/>
          <p:nvPr/>
        </p:nvSpPr>
        <p:spPr>
          <a:xfrm>
            <a:off x="298704" y="1581911"/>
            <a:ext cx="4247388" cy="424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308" y="1427988"/>
            <a:ext cx="4140708" cy="4140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4440" y="2523744"/>
            <a:ext cx="5789675" cy="3296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5900" y="2378964"/>
            <a:ext cx="5682996" cy="3189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7A5-822C-174F-6DBB-9966531B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spc="-25" dirty="0"/>
              <a:t>Fire</a:t>
            </a:r>
            <a:r>
              <a:rPr lang="en-IN" spc="-65" dirty="0"/>
              <a:t> </a:t>
            </a:r>
            <a:r>
              <a:rPr lang="en-IN" dirty="0"/>
              <a:t>Extinguishing</a:t>
            </a:r>
          </a:p>
        </p:txBody>
      </p:sp>
      <p:sp>
        <p:nvSpPr>
          <p:cNvPr id="4" name="object 62">
            <a:extLst>
              <a:ext uri="{FF2B5EF4-FFF2-40B4-BE49-F238E27FC236}">
                <a16:creationId xmlns:a16="http://schemas.microsoft.com/office/drawing/2014/main" id="{624B73F3-6950-AE8E-3F3D-C0F4EB62C3E6}"/>
              </a:ext>
            </a:extLst>
          </p:cNvPr>
          <p:cNvSpPr txBox="1"/>
          <p:nvPr/>
        </p:nvSpPr>
        <p:spPr>
          <a:xfrm>
            <a:off x="916305" y="2135822"/>
            <a:ext cx="10359390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Cooling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effect: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rapid </a:t>
            </a:r>
            <a:r>
              <a:rPr sz="2800" spc="-5" dirty="0">
                <a:latin typeface="Times New Roman"/>
                <a:cs typeface="Times New Roman"/>
              </a:rPr>
              <a:t>expansion of </a:t>
            </a:r>
            <a:r>
              <a:rPr sz="2800" dirty="0">
                <a:latin typeface="Times New Roman"/>
                <a:cs typeface="Times New Roman"/>
              </a:rPr>
              <a:t>liquid </a:t>
            </a:r>
            <a:r>
              <a:rPr sz="2800" spc="-5" dirty="0">
                <a:latin typeface="Times New Roman"/>
                <a:cs typeface="Times New Roman"/>
              </a:rPr>
              <a:t>to gas when carbon </a:t>
            </a:r>
            <a:r>
              <a:rPr sz="2800" dirty="0">
                <a:latin typeface="Times New Roman"/>
                <a:cs typeface="Times New Roman"/>
              </a:rPr>
              <a:t>dioxide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released  from storage cylinder produces a refrigerating </a:t>
            </a:r>
            <a:r>
              <a:rPr sz="2800" spc="-15" dirty="0">
                <a:latin typeface="Times New Roman"/>
                <a:cs typeface="Times New Roman"/>
              </a:rPr>
              <a:t>effect </a:t>
            </a:r>
            <a:r>
              <a:rPr sz="2800" spc="-5" dirty="0">
                <a:latin typeface="Times New Roman"/>
                <a:cs typeface="Times New Roman"/>
              </a:rPr>
              <a:t>that converts part 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carbon dioxide into </a:t>
            </a:r>
            <a:r>
              <a:rPr sz="2800" spc="-40" dirty="0">
                <a:latin typeface="Times New Roman"/>
                <a:cs typeface="Times New Roman"/>
              </a:rPr>
              <a:t>snow. </a:t>
            </a:r>
            <a:r>
              <a:rPr sz="2800" b="1" spc="-5" dirty="0">
                <a:latin typeface="Times New Roman"/>
                <a:cs typeface="Times New Roman"/>
              </a:rPr>
              <a:t>This </a:t>
            </a:r>
            <a:r>
              <a:rPr sz="2800" b="1" spc="-35" dirty="0">
                <a:latin typeface="Times New Roman"/>
                <a:cs typeface="Times New Roman"/>
              </a:rPr>
              <a:t>snow, </a:t>
            </a:r>
            <a:r>
              <a:rPr sz="2800" b="1" spc="-5" dirty="0">
                <a:latin typeface="Times New Roman"/>
                <a:cs typeface="Times New Roman"/>
              </a:rPr>
              <a:t>which </a:t>
            </a:r>
            <a:r>
              <a:rPr sz="2800" b="1" dirty="0">
                <a:latin typeface="Times New Roman"/>
                <a:cs typeface="Times New Roman"/>
              </a:rPr>
              <a:t>has </a:t>
            </a:r>
            <a:r>
              <a:rPr sz="2800" b="1" spc="-5" dirty="0">
                <a:latin typeface="Times New Roman"/>
                <a:cs typeface="Times New Roman"/>
              </a:rPr>
              <a:t>a  </a:t>
            </a:r>
            <a:r>
              <a:rPr sz="2800" b="1" spc="-10" dirty="0">
                <a:latin typeface="Times New Roman"/>
                <a:cs typeface="Times New Roman"/>
              </a:rPr>
              <a:t>temperature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80 </a:t>
            </a:r>
            <a:r>
              <a:rPr sz="2775" b="1" baseline="25525" dirty="0">
                <a:latin typeface="Times New Roman"/>
                <a:cs typeface="Times New Roman"/>
              </a:rPr>
              <a:t>0</a:t>
            </a:r>
            <a:r>
              <a:rPr sz="2800" b="1" dirty="0">
                <a:latin typeface="Times New Roman"/>
                <a:cs typeface="Times New Roman"/>
              </a:rPr>
              <a:t>C soon </a:t>
            </a:r>
            <a:r>
              <a:rPr sz="2800" b="1" spc="-5" dirty="0">
                <a:latin typeface="Times New Roman"/>
                <a:cs typeface="Times New Roman"/>
              </a:rPr>
              <a:t>sublimes </a:t>
            </a:r>
            <a:r>
              <a:rPr sz="2800" b="1" dirty="0">
                <a:latin typeface="Times New Roman"/>
                <a:cs typeface="Times New Roman"/>
              </a:rPr>
              <a:t>into gas, absorbing </a:t>
            </a:r>
            <a:r>
              <a:rPr sz="2800" b="1" spc="-5" dirty="0">
                <a:latin typeface="Times New Roman"/>
                <a:cs typeface="Times New Roman"/>
              </a:rPr>
              <a:t>heat </a:t>
            </a:r>
            <a:r>
              <a:rPr sz="2800" b="1" spc="-15" dirty="0">
                <a:latin typeface="Times New Roman"/>
                <a:cs typeface="Times New Roman"/>
              </a:rPr>
              <a:t>from </a:t>
            </a:r>
            <a:r>
              <a:rPr sz="2800" b="1" spc="6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 burning material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10" dirty="0">
                <a:latin typeface="Times New Roman"/>
                <a:cs typeface="Times New Roman"/>
              </a:rPr>
              <a:t>surrounding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atmosphere.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82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7162" y="722882"/>
            <a:ext cx="6414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Portable </a:t>
            </a:r>
            <a:r>
              <a:rPr spc="-20" dirty="0"/>
              <a:t>Fire</a:t>
            </a:r>
            <a:r>
              <a:rPr spc="-80" dirty="0"/>
              <a:t> </a:t>
            </a:r>
            <a:r>
              <a:rPr dirty="0"/>
              <a:t>Extinguisher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1743455"/>
            <a:ext cx="562356" cy="736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7260" y="1712976"/>
            <a:ext cx="1772412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3055" y="1712976"/>
            <a:ext cx="2484120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9035" y="1712976"/>
            <a:ext cx="95554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7967" y="1712976"/>
            <a:ext cx="261823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8059" y="1712976"/>
            <a:ext cx="766572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6492" y="1712976"/>
            <a:ext cx="647700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7576" y="1712976"/>
            <a:ext cx="1536192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15628" y="1712976"/>
            <a:ext cx="765048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22535" y="1712976"/>
            <a:ext cx="1478279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2676" y="1712976"/>
            <a:ext cx="766572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7260" y="2097023"/>
            <a:ext cx="1156716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4583" y="2097023"/>
            <a:ext cx="559308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5564" y="2097023"/>
            <a:ext cx="806195" cy="789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13432" y="2097023"/>
            <a:ext cx="1310640" cy="7894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5744" y="2097023"/>
            <a:ext cx="766572" cy="789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3988" y="2097023"/>
            <a:ext cx="1301496" cy="789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7155" y="2097023"/>
            <a:ext cx="2020824" cy="789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9652" y="2097023"/>
            <a:ext cx="2340863" cy="789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0664" y="2097023"/>
            <a:ext cx="766572" cy="7894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88907" y="2097023"/>
            <a:ext cx="943355" cy="7894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93935" y="2097023"/>
            <a:ext cx="1239012" cy="7894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94619" y="2097023"/>
            <a:ext cx="1214627" cy="789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7260" y="2481072"/>
            <a:ext cx="1479804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5688" y="2481072"/>
            <a:ext cx="826008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0320" y="2481072"/>
            <a:ext cx="1530095" cy="789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49040" y="2481072"/>
            <a:ext cx="766572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4235" y="2481072"/>
            <a:ext cx="1429512" cy="7894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3896" y="2481072"/>
            <a:ext cx="2226563" cy="7894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49083" y="2481072"/>
            <a:ext cx="1045464" cy="7894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53171" y="2481072"/>
            <a:ext cx="786383" cy="789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180" y="2481072"/>
            <a:ext cx="917448" cy="7894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74252" y="2481072"/>
            <a:ext cx="786383" cy="78943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20783" y="2481072"/>
            <a:ext cx="1764792" cy="7894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44200" y="2481072"/>
            <a:ext cx="765048" cy="7894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7260" y="2865120"/>
            <a:ext cx="1616964" cy="7894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2848" y="2865120"/>
            <a:ext cx="768095" cy="78943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39567" y="2865120"/>
            <a:ext cx="1932432" cy="7894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2608" y="2865120"/>
            <a:ext cx="557784" cy="7894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9015" y="2865120"/>
            <a:ext cx="688848" cy="78943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6488" y="2865120"/>
            <a:ext cx="707136" cy="7894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32247" y="2865120"/>
            <a:ext cx="1042415" cy="7894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3288" y="2865120"/>
            <a:ext cx="1808988" cy="7894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0900" y="2865120"/>
            <a:ext cx="746759" cy="7894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06283" y="2865120"/>
            <a:ext cx="2087879" cy="78943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52788" y="2865120"/>
            <a:ext cx="903731" cy="78943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916668" y="2865120"/>
            <a:ext cx="1248155" cy="78943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823447" y="2865120"/>
            <a:ext cx="685800" cy="78943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7260" y="3249167"/>
            <a:ext cx="1633727" cy="7894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91511" y="3249167"/>
            <a:ext cx="1714500" cy="78943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26535" y="3249167"/>
            <a:ext cx="746760" cy="78943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92296" y="3249167"/>
            <a:ext cx="1217676" cy="78943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0496" y="3249167"/>
            <a:ext cx="1772411" cy="7894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23432" y="3249167"/>
            <a:ext cx="1002791" cy="78943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46747" y="3249167"/>
            <a:ext cx="1316736" cy="78943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84007" y="3249167"/>
            <a:ext cx="1496568" cy="78943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01100" y="3249167"/>
            <a:ext cx="1078992" cy="78943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00616" y="3249167"/>
            <a:ext cx="804672" cy="78943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27335" y="3249167"/>
            <a:ext cx="1581912" cy="78943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7260" y="3633215"/>
            <a:ext cx="1336548" cy="7894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94332" y="3633215"/>
            <a:ext cx="885444" cy="7894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98776" y="3633215"/>
            <a:ext cx="1758696" cy="7894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79520" y="3633215"/>
            <a:ext cx="1513331" cy="7894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3376" y="3633215"/>
            <a:ext cx="902208" cy="7894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36108" y="3633215"/>
            <a:ext cx="1280160" cy="7894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33744" y="3633215"/>
            <a:ext cx="746759" cy="7894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97980" y="3633215"/>
            <a:ext cx="943355" cy="7894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60335" y="3633215"/>
            <a:ext cx="2209800" cy="78943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00743" y="3633215"/>
            <a:ext cx="557783" cy="78943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3900" y="4175759"/>
            <a:ext cx="562356" cy="73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7260" y="4145279"/>
            <a:ext cx="1060704" cy="78943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94688" y="4145279"/>
            <a:ext cx="2342388" cy="7894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33800" y="4145279"/>
            <a:ext cx="1478279" cy="7894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08803" y="4145279"/>
            <a:ext cx="826008" cy="7894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31535" y="4145279"/>
            <a:ext cx="1556004" cy="7894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84264" y="4145279"/>
            <a:ext cx="766572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47559" y="4145279"/>
            <a:ext cx="2308859" cy="7894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53143" y="4145279"/>
            <a:ext cx="1815083" cy="789432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664952" y="4145279"/>
            <a:ext cx="844296" cy="78943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7260" y="4529328"/>
            <a:ext cx="1633727" cy="789432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38755" y="4529328"/>
            <a:ext cx="798576" cy="78943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05100" y="4529328"/>
            <a:ext cx="1536191" cy="78943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07535" y="4529328"/>
            <a:ext cx="1388364" cy="7894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63667" y="4529328"/>
            <a:ext cx="1124712" cy="78943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56147" y="4529328"/>
            <a:ext cx="1002792" cy="7894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26708" y="4529328"/>
            <a:ext cx="824484" cy="78943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20483" y="4529328"/>
            <a:ext cx="1530096" cy="78943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18347" y="4529328"/>
            <a:ext cx="1574292" cy="7894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60407" y="4529328"/>
            <a:ext cx="845820" cy="78943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73995" y="4529328"/>
            <a:ext cx="1635252" cy="7894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7260" y="4913376"/>
            <a:ext cx="1871472" cy="78943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70404" y="4913376"/>
            <a:ext cx="943356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73907" y="4913376"/>
            <a:ext cx="1578864" cy="7894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12920" y="4913376"/>
            <a:ext cx="1455420" cy="7894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28488" y="4913376"/>
            <a:ext cx="1272539" cy="78943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61176" y="4913376"/>
            <a:ext cx="1022603" cy="78943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43928" y="4913376"/>
            <a:ext cx="1161287" cy="7894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65364" y="4913376"/>
            <a:ext cx="1043940" cy="78943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69452" y="4913376"/>
            <a:ext cx="1155192" cy="78943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384792" y="4913376"/>
            <a:ext cx="1616963" cy="78943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661904" y="4913376"/>
            <a:ext cx="847344" cy="78943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37260" y="5297423"/>
            <a:ext cx="1159764" cy="78943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16023" y="5297423"/>
            <a:ext cx="1168908" cy="789432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15539" y="5297423"/>
            <a:ext cx="557784" cy="78943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916939" y="1804161"/>
            <a:ext cx="10360025" cy="40373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Portable extinguishers </a:t>
            </a:r>
            <a:r>
              <a:rPr sz="2800" b="1" spc="-20" dirty="0">
                <a:latin typeface="Times New Roman"/>
                <a:cs typeface="Times New Roman"/>
              </a:rPr>
              <a:t>are </a:t>
            </a:r>
            <a:r>
              <a:rPr sz="2800" b="1" spc="-5" dirty="0">
                <a:latin typeface="Times New Roman"/>
                <a:cs typeface="Times New Roman"/>
              </a:rPr>
              <a:t>manufactured in a variety </a:t>
            </a:r>
            <a:r>
              <a:rPr sz="2800" b="1" dirty="0">
                <a:latin typeface="Times New Roman"/>
                <a:cs typeface="Times New Roman"/>
              </a:rPr>
              <a:t>of shapes </a:t>
            </a:r>
            <a:r>
              <a:rPr sz="2800" b="1" spc="-5" dirty="0">
                <a:latin typeface="Times New Roman"/>
                <a:cs typeface="Times New Roman"/>
              </a:rPr>
              <a:t>&amp;  </a:t>
            </a:r>
            <a:r>
              <a:rPr sz="2800" b="1" spc="-10" dirty="0">
                <a:latin typeface="Times New Roman"/>
                <a:cs typeface="Times New Roman"/>
              </a:rPr>
              <a:t>sizes. </a:t>
            </a:r>
            <a:r>
              <a:rPr sz="2800" b="1" spc="-5" dirty="0">
                <a:latin typeface="Times New Roman"/>
                <a:cs typeface="Times New Roman"/>
              </a:rPr>
              <a:t>In order to </a:t>
            </a:r>
            <a:r>
              <a:rPr sz="2800" b="1" dirty="0">
                <a:latin typeface="Times New Roman"/>
                <a:cs typeface="Times New Roman"/>
              </a:rPr>
              <a:t>avoid </a:t>
            </a:r>
            <a:r>
              <a:rPr sz="2800" b="1" spc="-5" dirty="0">
                <a:latin typeface="Times New Roman"/>
                <a:cs typeface="Times New Roman"/>
              </a:rPr>
              <a:t>confusion, </a:t>
            </a:r>
            <a:r>
              <a:rPr sz="2800" b="1" dirty="0">
                <a:latin typeface="Times New Roman"/>
                <a:cs typeface="Times New Roman"/>
              </a:rPr>
              <a:t>extinguisher </a:t>
            </a:r>
            <a:r>
              <a:rPr sz="2800" b="1" spc="-5" dirty="0">
                <a:latin typeface="Times New Roman"/>
                <a:cs typeface="Times New Roman"/>
              </a:rPr>
              <a:t>of the same </a:t>
            </a:r>
            <a:r>
              <a:rPr sz="2800" b="1" dirty="0">
                <a:latin typeface="Times New Roman"/>
                <a:cs typeface="Times New Roman"/>
              </a:rPr>
              <a:t>type,  </a:t>
            </a:r>
            <a:r>
              <a:rPr sz="2800" b="1" spc="-5" dirty="0">
                <a:latin typeface="Times New Roman"/>
                <a:cs typeface="Times New Roman"/>
              </a:rPr>
              <a:t>should </a:t>
            </a:r>
            <a:r>
              <a:rPr sz="2800" b="1" dirty="0">
                <a:latin typeface="Times New Roman"/>
                <a:cs typeface="Times New Roman"/>
              </a:rPr>
              <a:t>be </a:t>
            </a:r>
            <a:r>
              <a:rPr sz="2800" b="1" spc="-5" dirty="0">
                <a:latin typeface="Times New Roman"/>
                <a:cs typeface="Times New Roman"/>
              </a:rPr>
              <a:t>similar in shape, appearance </a:t>
            </a:r>
            <a:r>
              <a:rPr sz="2800" b="1" dirty="0">
                <a:latin typeface="Times New Roman"/>
                <a:cs typeface="Times New Roman"/>
              </a:rPr>
              <a:t>and as far as </a:t>
            </a:r>
            <a:r>
              <a:rPr sz="2800" b="1" spc="-5" dirty="0">
                <a:latin typeface="Times New Roman"/>
                <a:cs typeface="Times New Roman"/>
              </a:rPr>
              <a:t>possible, in  method </a:t>
            </a:r>
            <a:r>
              <a:rPr sz="2800" b="1" spc="5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operation. </a:t>
            </a:r>
            <a:r>
              <a:rPr sz="2800" spc="-5" dirty="0">
                <a:latin typeface="Times New Roman"/>
                <a:cs typeface="Times New Roman"/>
              </a:rPr>
              <a:t>It is also advisable to standardize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sizes, if  possible although in some instances less heavy models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desired,  where for example, </a:t>
            </a:r>
            <a:r>
              <a:rPr sz="2800" spc="-10" dirty="0">
                <a:latin typeface="Times New Roman"/>
                <a:cs typeface="Times New Roman"/>
              </a:rPr>
              <a:t>women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likely </a:t>
            </a:r>
            <a:r>
              <a:rPr sz="2800" spc="-5" dirty="0">
                <a:latin typeface="Times New Roman"/>
                <a:cs typeface="Times New Roman"/>
              </a:rPr>
              <a:t>to use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extinguisher.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extinguisher </a:t>
            </a:r>
            <a:r>
              <a:rPr sz="2800" b="1" spc="-5" dirty="0">
                <a:latin typeface="Times New Roman"/>
                <a:cs typeface="Times New Roman"/>
              </a:rPr>
              <a:t>should </a:t>
            </a:r>
            <a:r>
              <a:rPr sz="2800" b="1" dirty="0">
                <a:latin typeface="Times New Roman"/>
                <a:cs typeface="Times New Roman"/>
              </a:rPr>
              <a:t>be </a:t>
            </a:r>
            <a:r>
              <a:rPr sz="2800" b="1" spc="-5" dirty="0">
                <a:latin typeface="Times New Roman"/>
                <a:cs typeface="Times New Roman"/>
              </a:rPr>
              <a:t>located in conspicuous positions </a:t>
            </a:r>
            <a:r>
              <a:rPr sz="2800" b="1" dirty="0">
                <a:latin typeface="Times New Roman"/>
                <a:cs typeface="Times New Roman"/>
              </a:rPr>
              <a:t>on  </a:t>
            </a:r>
            <a:r>
              <a:rPr sz="2800" b="1" spc="-5" dirty="0">
                <a:latin typeface="Times New Roman"/>
                <a:cs typeface="Times New Roman"/>
              </a:rPr>
              <a:t>bracket </a:t>
            </a:r>
            <a:r>
              <a:rPr sz="2800" b="1" dirty="0">
                <a:latin typeface="Times New Roman"/>
                <a:cs typeface="Times New Roman"/>
              </a:rPr>
              <a:t>or </a:t>
            </a:r>
            <a:r>
              <a:rPr sz="2800" b="1" spc="-5" dirty="0">
                <a:latin typeface="Times New Roman"/>
                <a:cs typeface="Times New Roman"/>
              </a:rPr>
              <a:t>shelves </a:t>
            </a:r>
            <a:r>
              <a:rPr sz="2800" b="1" spc="-20" dirty="0">
                <a:latin typeface="Times New Roman"/>
                <a:cs typeface="Times New Roman"/>
              </a:rPr>
              <a:t>where </a:t>
            </a:r>
            <a:r>
              <a:rPr sz="2800" b="1" dirty="0">
                <a:latin typeface="Times New Roman"/>
                <a:cs typeface="Times New Roman"/>
              </a:rPr>
              <a:t>they </a:t>
            </a:r>
            <a:r>
              <a:rPr sz="2800" b="1" spc="-5" dirty="0">
                <a:latin typeface="Times New Roman"/>
                <a:cs typeface="Times New Roman"/>
              </a:rPr>
              <a:t>can </a:t>
            </a:r>
            <a:r>
              <a:rPr sz="2800" b="1" dirty="0">
                <a:latin typeface="Times New Roman"/>
                <a:cs typeface="Times New Roman"/>
              </a:rPr>
              <a:t>be </a:t>
            </a:r>
            <a:r>
              <a:rPr sz="2800" b="1" spc="-10" dirty="0">
                <a:latin typeface="Times New Roman"/>
                <a:cs typeface="Times New Roman"/>
              </a:rPr>
              <a:t>readily </a:t>
            </a:r>
            <a:r>
              <a:rPr sz="2800" b="1" spc="-5" dirty="0">
                <a:latin typeface="Times New Roman"/>
                <a:cs typeface="Times New Roman"/>
              </a:rPr>
              <a:t>noticed </a:t>
            </a:r>
            <a:r>
              <a:rPr sz="2800" b="1" dirty="0">
                <a:latin typeface="Times New Roman"/>
                <a:cs typeface="Times New Roman"/>
              </a:rPr>
              <a:t>by </a:t>
            </a:r>
            <a:r>
              <a:rPr sz="2800" b="1" spc="-5" dirty="0">
                <a:latin typeface="Times New Roman"/>
                <a:cs typeface="Times New Roman"/>
              </a:rPr>
              <a:t>persons  following the </a:t>
            </a:r>
            <a:r>
              <a:rPr sz="2800" b="1" dirty="0">
                <a:latin typeface="Times New Roman"/>
                <a:cs typeface="Times New Roman"/>
              </a:rPr>
              <a:t>normal </a:t>
            </a:r>
            <a:r>
              <a:rPr sz="2800" b="1" spc="-5" dirty="0">
                <a:latin typeface="Times New Roman"/>
                <a:cs typeface="Times New Roman"/>
              </a:rPr>
              <a:t>escape </a:t>
            </a:r>
            <a:r>
              <a:rPr sz="2800" b="1" spc="-15" dirty="0">
                <a:latin typeface="Times New Roman"/>
                <a:cs typeface="Times New Roman"/>
              </a:rPr>
              <a:t>route </a:t>
            </a:r>
            <a:r>
              <a:rPr sz="2800" b="1" spc="-5" dirty="0">
                <a:latin typeface="Times New Roman"/>
                <a:cs typeface="Times New Roman"/>
              </a:rPr>
              <a:t>like exits and </a:t>
            </a:r>
            <a:r>
              <a:rPr sz="2800" b="1" dirty="0">
                <a:latin typeface="Times New Roman"/>
                <a:cs typeface="Times New Roman"/>
              </a:rPr>
              <a:t>stair </a:t>
            </a:r>
            <a:r>
              <a:rPr sz="2800" b="1" spc="-5" dirty="0">
                <a:latin typeface="Times New Roman"/>
                <a:cs typeface="Times New Roman"/>
              </a:rPr>
              <a:t>landing on  each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floor.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2703" y="455285"/>
            <a:ext cx="6414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Portable </a:t>
            </a:r>
            <a:r>
              <a:rPr spc="-20" dirty="0"/>
              <a:t>Fire</a:t>
            </a:r>
            <a:r>
              <a:rPr spc="-80" dirty="0"/>
              <a:t> </a:t>
            </a:r>
            <a:r>
              <a:rPr dirty="0"/>
              <a:t>Extinguisher</a:t>
            </a:r>
          </a:p>
        </p:txBody>
      </p:sp>
      <p:sp>
        <p:nvSpPr>
          <p:cNvPr id="4" name="object 4"/>
          <p:cNvSpPr/>
          <p:nvPr/>
        </p:nvSpPr>
        <p:spPr>
          <a:xfrm>
            <a:off x="102107" y="2116834"/>
            <a:ext cx="6185916" cy="466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847" y="2017776"/>
            <a:ext cx="6079236" cy="455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2803" y="2116835"/>
            <a:ext cx="4796028" cy="3602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8543" y="2017776"/>
            <a:ext cx="4689348" cy="3496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17E8-26E3-3ED8-2578-436ED7FB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Alarm</a:t>
            </a:r>
            <a:r>
              <a:rPr lang="en-IN" spc="-95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Gong</a:t>
            </a:r>
          </a:p>
        </p:txBody>
      </p:sp>
      <p:sp>
        <p:nvSpPr>
          <p:cNvPr id="5" name="object 116">
            <a:extLst>
              <a:ext uri="{FF2B5EF4-FFF2-40B4-BE49-F238E27FC236}">
                <a16:creationId xmlns:a16="http://schemas.microsoft.com/office/drawing/2014/main" id="{071A06CC-836F-8912-F3B2-9644B37957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38639" cy="442351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sounding of </a:t>
            </a:r>
            <a:r>
              <a:rPr sz="2800" spc="-5" dirty="0">
                <a:latin typeface="Times New Roman"/>
                <a:cs typeface="Times New Roman"/>
              </a:rPr>
              <a:t>alarm should occur shortly after the opening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 sprinkler </a:t>
            </a:r>
            <a:r>
              <a:rPr sz="2800" dirty="0">
                <a:latin typeface="Times New Roman"/>
                <a:cs typeface="Times New Roman"/>
              </a:rPr>
              <a:t>head. </a:t>
            </a:r>
            <a:endParaRPr lang="en-IN"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alarm </a:t>
            </a:r>
            <a:r>
              <a:rPr sz="2800" spc="-5" dirty="0">
                <a:latin typeface="Times New Roman"/>
                <a:cs typeface="Times New Roman"/>
              </a:rPr>
              <a:t>valve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is a type of </a:t>
            </a:r>
            <a:r>
              <a:rPr sz="2800" dirty="0">
                <a:latin typeface="Times New Roman"/>
                <a:cs typeface="Times New Roman"/>
              </a:rPr>
              <a:t>back </a:t>
            </a:r>
            <a:r>
              <a:rPr sz="2800" spc="-15" dirty="0">
                <a:latin typeface="Times New Roman"/>
                <a:cs typeface="Times New Roman"/>
              </a:rPr>
              <a:t>pressure  </a:t>
            </a:r>
            <a:r>
              <a:rPr sz="2800" dirty="0">
                <a:latin typeface="Times New Roman"/>
                <a:cs typeface="Times New Roman"/>
              </a:rPr>
              <a:t>valve, </a:t>
            </a:r>
            <a:r>
              <a:rPr sz="2800" spc="-5" dirty="0">
                <a:latin typeface="Times New Roman"/>
                <a:cs typeface="Times New Roman"/>
              </a:rPr>
              <a:t>should </a:t>
            </a:r>
            <a:r>
              <a:rPr sz="2800" dirty="0">
                <a:latin typeface="Times New Roman"/>
                <a:cs typeface="Times New Roman"/>
              </a:rPr>
              <a:t>be fitted on the </a:t>
            </a:r>
            <a:r>
              <a:rPr sz="2800" spc="-5" dirty="0">
                <a:latin typeface="Times New Roman"/>
                <a:cs typeface="Times New Roman"/>
              </a:rPr>
              <a:t>main </a:t>
            </a:r>
            <a:r>
              <a:rPr sz="2800" dirty="0">
                <a:latin typeface="Times New Roman"/>
                <a:cs typeface="Times New Roman"/>
              </a:rPr>
              <a:t>supply pipe </a:t>
            </a:r>
            <a:r>
              <a:rPr sz="2800" spc="-5" dirty="0">
                <a:latin typeface="Times New Roman"/>
                <a:cs typeface="Times New Roman"/>
              </a:rPr>
              <a:t>immediately </a:t>
            </a:r>
            <a:r>
              <a:rPr sz="2800" dirty="0">
                <a:latin typeface="Times New Roman"/>
                <a:cs typeface="Times New Roman"/>
              </a:rPr>
              <a:t>above  </a:t>
            </a:r>
            <a:r>
              <a:rPr sz="2800" spc="-5" dirty="0">
                <a:latin typeface="Times New Roman"/>
                <a:cs typeface="Times New Roman"/>
              </a:rPr>
              <a:t>the main stop valve. 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order to  </a:t>
            </a:r>
            <a:r>
              <a:rPr sz="2800" dirty="0">
                <a:latin typeface="Times New Roman"/>
                <a:cs typeface="Times New Roman"/>
              </a:rPr>
              <a:t>avoid </a:t>
            </a:r>
            <a:r>
              <a:rPr sz="2800" spc="-5" dirty="0">
                <a:latin typeface="Times New Roman"/>
                <a:cs typeface="Times New Roman"/>
              </a:rPr>
              <a:t>false alarm caused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fluctuations in the </a:t>
            </a:r>
            <a:r>
              <a:rPr sz="2800" spc="-15" dirty="0">
                <a:latin typeface="Times New Roman"/>
                <a:cs typeface="Times New Roman"/>
              </a:rPr>
              <a:t>pressure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25" dirty="0">
                <a:latin typeface="Times New Roman"/>
                <a:cs typeface="Times New Roman"/>
              </a:rPr>
              <a:t>supply,  </a:t>
            </a:r>
            <a:r>
              <a:rPr sz="2800" spc="-5" dirty="0">
                <a:latin typeface="Times New Roman"/>
                <a:cs typeface="Times New Roman"/>
              </a:rPr>
              <a:t>a device is necessary in most types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alarm systems to </a:t>
            </a:r>
            <a:r>
              <a:rPr sz="2800" dirty="0">
                <a:latin typeface="Times New Roman"/>
                <a:cs typeface="Times New Roman"/>
              </a:rPr>
              <a:t>permit of  </a:t>
            </a:r>
            <a:r>
              <a:rPr sz="2800" spc="-5" dirty="0">
                <a:latin typeface="Times New Roman"/>
                <a:cs typeface="Times New Roman"/>
              </a:rPr>
              <a:t>such temporary </a:t>
            </a:r>
            <a:r>
              <a:rPr sz="2800" dirty="0">
                <a:latin typeface="Times New Roman"/>
                <a:cs typeface="Times New Roman"/>
              </a:rPr>
              <a:t>fluctuations </a:t>
            </a:r>
            <a:r>
              <a:rPr sz="2800" spc="-5" dirty="0">
                <a:latin typeface="Times New Roman"/>
                <a:cs typeface="Times New Roman"/>
              </a:rPr>
              <a:t>without </a:t>
            </a:r>
            <a:r>
              <a:rPr sz="2800" dirty="0">
                <a:latin typeface="Times New Roman"/>
                <a:cs typeface="Times New Roman"/>
              </a:rPr>
              <a:t>lifting of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alarm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09CCE08-1E7B-EA72-E9B3-192FFBE0E36D}"/>
              </a:ext>
            </a:extLst>
          </p:cNvPr>
          <p:cNvSpPr/>
          <p:nvPr/>
        </p:nvSpPr>
        <p:spPr>
          <a:xfrm>
            <a:off x="8246585" y="157829"/>
            <a:ext cx="3392040" cy="3271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78DF1DC-4984-B49D-DE4B-DC3298D0ED90}"/>
              </a:ext>
            </a:extLst>
          </p:cNvPr>
          <p:cNvSpPr/>
          <p:nvPr/>
        </p:nvSpPr>
        <p:spPr>
          <a:xfrm>
            <a:off x="8845030" y="3636296"/>
            <a:ext cx="3177540" cy="3179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31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7CED-C27A-C8D7-2173-C96A6BBC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>
                <a:solidFill>
                  <a:srgbClr val="C00000"/>
                </a:solidFill>
              </a:rPr>
              <a:t>Fire </a:t>
            </a:r>
            <a:r>
              <a:rPr lang="en-IN" dirty="0">
                <a:solidFill>
                  <a:srgbClr val="C00000"/>
                </a:solidFill>
              </a:rPr>
              <a:t>Alarm</a:t>
            </a:r>
            <a:r>
              <a:rPr lang="en-IN" spc="-325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33A4-B9E7-A1F6-1A72-9B5978A8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397622"/>
          </a:xfrm>
        </p:spPr>
        <p:txBody>
          <a:bodyPr>
            <a:normAutofit/>
          </a:bodyPr>
          <a:lstStyle/>
          <a:p>
            <a:r>
              <a:rPr lang="en-US" sz="2800" b="1" spc="-5" dirty="0">
                <a:latin typeface="Times New Roman"/>
                <a:cs typeface="Times New Roman"/>
              </a:rPr>
              <a:t>It is </a:t>
            </a:r>
            <a:r>
              <a:rPr lang="en-US" sz="2800" b="1" dirty="0">
                <a:latin typeface="Times New Roman"/>
                <a:cs typeface="Times New Roman"/>
              </a:rPr>
              <a:t>an </a:t>
            </a:r>
            <a:r>
              <a:rPr lang="en-US" sz="2800" b="1" spc="-5" dirty="0">
                <a:latin typeface="Times New Roman"/>
                <a:cs typeface="Times New Roman"/>
              </a:rPr>
              <a:t>integral </a:t>
            </a:r>
            <a:r>
              <a:rPr lang="en-US" sz="2800" b="1" spc="-10" dirty="0">
                <a:latin typeface="Times New Roman"/>
                <a:cs typeface="Times New Roman"/>
              </a:rPr>
              <a:t>part </a:t>
            </a:r>
            <a:r>
              <a:rPr lang="en-US" sz="2800" b="1" dirty="0">
                <a:latin typeface="Times New Roman"/>
                <a:cs typeface="Times New Roman"/>
              </a:rPr>
              <a:t>of any </a:t>
            </a:r>
            <a:r>
              <a:rPr lang="en-US" sz="2800" b="1" spc="-15" dirty="0">
                <a:latin typeface="Times New Roman"/>
                <a:cs typeface="Times New Roman"/>
              </a:rPr>
              <a:t>fire </a:t>
            </a:r>
            <a:r>
              <a:rPr lang="en-US" sz="2800" b="1" spc="-10" dirty="0">
                <a:latin typeface="Times New Roman"/>
                <a:cs typeface="Times New Roman"/>
              </a:rPr>
              <a:t>protection </a:t>
            </a:r>
            <a:r>
              <a:rPr lang="en-US" sz="2800" b="1" spc="-5" dirty="0">
                <a:latin typeface="Times New Roman"/>
                <a:cs typeface="Times New Roman"/>
              </a:rPr>
              <a:t>system. </a:t>
            </a:r>
          </a:p>
          <a:p>
            <a:r>
              <a:rPr lang="en-US" sz="2800" b="1" spc="-5" dirty="0">
                <a:latin typeface="Times New Roman"/>
                <a:cs typeface="Times New Roman"/>
              </a:rPr>
              <a:t>It is </a:t>
            </a:r>
            <a:r>
              <a:rPr lang="en-US" sz="2800" b="1" dirty="0">
                <a:latin typeface="Times New Roman"/>
                <a:cs typeface="Times New Roman"/>
              </a:rPr>
              <a:t>said </a:t>
            </a:r>
            <a:r>
              <a:rPr lang="en-US" sz="2800" b="1" spc="-5" dirty="0">
                <a:latin typeface="Times New Roman"/>
                <a:cs typeface="Times New Roman"/>
              </a:rPr>
              <a:t>that  the first </a:t>
            </a:r>
            <a:r>
              <a:rPr lang="en-US" sz="2800" b="1" dirty="0">
                <a:latin typeface="Times New Roman"/>
                <a:cs typeface="Times New Roman"/>
              </a:rPr>
              <a:t>five minutes </a:t>
            </a:r>
            <a:r>
              <a:rPr lang="en-US" sz="2800" b="1" spc="-5" dirty="0">
                <a:latin typeface="Times New Roman"/>
                <a:cs typeface="Times New Roman"/>
              </a:rPr>
              <a:t>of </a:t>
            </a:r>
            <a:r>
              <a:rPr lang="en-US" sz="2800" b="1" spc="-15" dirty="0">
                <a:latin typeface="Times New Roman"/>
                <a:cs typeface="Times New Roman"/>
              </a:rPr>
              <a:t>fire </a:t>
            </a:r>
            <a:r>
              <a:rPr lang="en-US" sz="2800" b="1" spc="-25" dirty="0">
                <a:latin typeface="Times New Roman"/>
                <a:cs typeface="Times New Roman"/>
              </a:rPr>
              <a:t>are </a:t>
            </a:r>
            <a:r>
              <a:rPr lang="en-US" sz="2800" b="1" spc="-5" dirty="0">
                <a:latin typeface="Times New Roman"/>
                <a:cs typeface="Times New Roman"/>
              </a:rPr>
              <a:t>most important than the </a:t>
            </a:r>
            <a:r>
              <a:rPr lang="en-US" sz="2800" b="1" dirty="0">
                <a:latin typeface="Times New Roman"/>
                <a:cs typeface="Times New Roman"/>
              </a:rPr>
              <a:t>next five  </a:t>
            </a:r>
            <a:r>
              <a:rPr lang="en-US" sz="2800" b="1" spc="-5" dirty="0">
                <a:latin typeface="Times New Roman"/>
                <a:cs typeface="Times New Roman"/>
              </a:rPr>
              <a:t>hours. </a:t>
            </a:r>
          </a:p>
          <a:p>
            <a:r>
              <a:rPr lang="en-US" sz="2800" b="1" spc="-20" dirty="0">
                <a:latin typeface="Times New Roman"/>
                <a:cs typeface="Times New Roman"/>
              </a:rPr>
              <a:t>Fire </a:t>
            </a:r>
            <a:r>
              <a:rPr lang="en-US" sz="2800" b="1" spc="-5" dirty="0">
                <a:latin typeface="Times New Roman"/>
                <a:cs typeface="Times New Roman"/>
              </a:rPr>
              <a:t>can </a:t>
            </a:r>
            <a:r>
              <a:rPr lang="en-US" sz="2800" b="1" dirty="0">
                <a:latin typeface="Times New Roman"/>
                <a:cs typeface="Times New Roman"/>
              </a:rPr>
              <a:t>be </a:t>
            </a:r>
            <a:r>
              <a:rPr lang="en-US" sz="2800" b="1" spc="-5" dirty="0">
                <a:latin typeface="Times New Roman"/>
                <a:cs typeface="Times New Roman"/>
              </a:rPr>
              <a:t>extinguished when it </a:t>
            </a:r>
            <a:r>
              <a:rPr lang="en-US" sz="2800" b="1" dirty="0">
                <a:latin typeface="Times New Roman"/>
                <a:cs typeface="Times New Roman"/>
              </a:rPr>
              <a:t>is </a:t>
            </a:r>
            <a:r>
              <a:rPr lang="en-US" sz="2800" b="1" spc="-5" dirty="0">
                <a:latin typeface="Times New Roman"/>
                <a:cs typeface="Times New Roman"/>
              </a:rPr>
              <a:t>in </a:t>
            </a:r>
            <a:r>
              <a:rPr lang="en-US" sz="2800" b="1" spc="-10" dirty="0">
                <a:latin typeface="Times New Roman"/>
                <a:cs typeface="Times New Roman"/>
              </a:rPr>
              <a:t>an </a:t>
            </a:r>
            <a:r>
              <a:rPr lang="en-US" sz="2800" b="1" spc="-5" dirty="0">
                <a:latin typeface="Times New Roman"/>
                <a:cs typeface="Times New Roman"/>
              </a:rPr>
              <a:t>incipient </a:t>
            </a:r>
            <a:r>
              <a:rPr lang="en-US" sz="2800" b="1" dirty="0">
                <a:latin typeface="Times New Roman"/>
                <a:cs typeface="Times New Roman"/>
              </a:rPr>
              <a:t>stage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Moreover people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warned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fire hazards and evacuation </a:t>
            </a:r>
            <a:r>
              <a:rPr lang="en-US" sz="2800" dirty="0">
                <a:latin typeface="Times New Roman"/>
                <a:cs typeface="Times New Roman"/>
              </a:rPr>
              <a:t>of the  </a:t>
            </a:r>
            <a:r>
              <a:rPr lang="en-US" sz="2800" spc="-5" dirty="0">
                <a:latin typeface="Times New Roman"/>
                <a:cs typeface="Times New Roman"/>
              </a:rPr>
              <a:t>buildings become </a:t>
            </a:r>
            <a:r>
              <a:rPr lang="en-US" sz="2800" spc="-40" dirty="0">
                <a:latin typeface="Times New Roman"/>
                <a:cs typeface="Times New Roman"/>
              </a:rPr>
              <a:t>easy. </a:t>
            </a:r>
          </a:p>
          <a:p>
            <a:r>
              <a:rPr lang="en-US" sz="2800" spc="-5" dirty="0">
                <a:latin typeface="Times New Roman"/>
                <a:cs typeface="Times New Roman"/>
              </a:rPr>
              <a:t>The heat &amp; smoke </a:t>
            </a:r>
            <a:r>
              <a:rPr lang="en-US" sz="2800" dirty="0">
                <a:latin typeface="Times New Roman"/>
                <a:cs typeface="Times New Roman"/>
              </a:rPr>
              <a:t>detectors </a:t>
            </a:r>
            <a:r>
              <a:rPr lang="en-US" sz="2800" spc="-5" dirty="0">
                <a:latin typeface="Times New Roman"/>
                <a:cs typeface="Times New Roman"/>
              </a:rPr>
              <a:t>detect fire and  actuate the alarm system. The </a:t>
            </a:r>
            <a:r>
              <a:rPr lang="en-US" sz="2800" dirty="0">
                <a:latin typeface="Times New Roman"/>
                <a:cs typeface="Times New Roman"/>
              </a:rPr>
              <a:t>system </a:t>
            </a:r>
            <a:r>
              <a:rPr lang="en-US" sz="2800" spc="-5" dirty="0">
                <a:latin typeface="Times New Roman"/>
                <a:cs typeface="Times New Roman"/>
              </a:rPr>
              <a:t>helps evacuation of the premises  and to bring fire fighting facilities into action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quickly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46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6539" y="530351"/>
            <a:ext cx="6632448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9054" y="663016"/>
            <a:ext cx="5992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Times New Roman"/>
                <a:cs typeface="Times New Roman"/>
              </a:rPr>
              <a:t>Features </a:t>
            </a:r>
            <a:r>
              <a:rPr sz="4000" b="1" spc="-5" dirty="0">
                <a:latin typeface="Times New Roman"/>
                <a:cs typeface="Times New Roman"/>
              </a:rPr>
              <a:t>Of </a:t>
            </a:r>
            <a:r>
              <a:rPr sz="4000" b="1" spc="-20" dirty="0">
                <a:latin typeface="Times New Roman"/>
                <a:cs typeface="Times New Roman"/>
              </a:rPr>
              <a:t>Fire</a:t>
            </a:r>
            <a:r>
              <a:rPr sz="4000" b="1" spc="-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Protection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9383" y="1926335"/>
            <a:ext cx="129692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0194" y="1981961"/>
            <a:ext cx="101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RMS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7944" y="2627376"/>
            <a:ext cx="3916679" cy="414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2590800"/>
            <a:ext cx="3810000" cy="403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6144" y="2627376"/>
            <a:ext cx="2621279" cy="1935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2590800"/>
            <a:ext cx="2514600" cy="182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6144" y="4760974"/>
            <a:ext cx="2621279" cy="2011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4724400"/>
            <a:ext cx="2514600" cy="190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116" y="481583"/>
            <a:ext cx="884986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Other </a:t>
            </a:r>
            <a:r>
              <a:rPr spc="-10" dirty="0"/>
              <a:t>Features </a:t>
            </a:r>
            <a:r>
              <a:rPr dirty="0"/>
              <a:t>Of </a:t>
            </a:r>
            <a:r>
              <a:rPr spc="-25" dirty="0"/>
              <a:t>Fire</a:t>
            </a:r>
            <a:r>
              <a:rPr spc="-145" dirty="0"/>
              <a:t> </a:t>
            </a:r>
            <a:r>
              <a:rPr spc="-10" dirty="0"/>
              <a:t>Protection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05583" y="2409444"/>
            <a:ext cx="290169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394" y="2464434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DETECTORS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STOBES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4604" y="3233927"/>
            <a:ext cx="3764279" cy="305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3144011"/>
            <a:ext cx="3657600" cy="2951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2803" y="3214116"/>
            <a:ext cx="3688079" cy="3078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3124200"/>
            <a:ext cx="3581400" cy="297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8AD8-7137-8500-72A3-161A92A2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20" dirty="0">
                <a:solidFill>
                  <a:srgbClr val="FF0000"/>
                </a:solidFill>
              </a:rPr>
              <a:t>Fire</a:t>
            </a:r>
            <a:r>
              <a:rPr lang="en-IN" b="1" spc="-65" dirty="0">
                <a:solidFill>
                  <a:srgbClr val="FF0000"/>
                </a:solidFill>
              </a:rPr>
              <a:t> </a:t>
            </a:r>
            <a:r>
              <a:rPr lang="en-IN" b="1" spc="-10" dirty="0">
                <a:solidFill>
                  <a:srgbClr val="FF0000"/>
                </a:solidFill>
              </a:rPr>
              <a:t>Protection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FB40-6AD6-45EF-FDE0-D88287983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52378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spc="-5" dirty="0"/>
              <a:t>A method </a:t>
            </a:r>
            <a:r>
              <a:rPr lang="en-IN" sz="2800" dirty="0"/>
              <a:t>of </a:t>
            </a:r>
            <a:r>
              <a:rPr lang="en-IN" sz="2800" spc="-15" dirty="0"/>
              <a:t>fire </a:t>
            </a:r>
            <a:r>
              <a:rPr lang="en-IN" sz="2800" spc="-10" dirty="0"/>
              <a:t>protection </a:t>
            </a:r>
            <a:r>
              <a:rPr lang="en-IN" sz="2800" spc="-5" dirty="0"/>
              <a:t>involves the conveyance </a:t>
            </a:r>
            <a:r>
              <a:rPr lang="en-IN" sz="2800" dirty="0"/>
              <a:t>of </a:t>
            </a:r>
            <a:r>
              <a:rPr lang="en-IN" sz="2800" spc="-5" dirty="0"/>
              <a:t>water </a:t>
            </a:r>
            <a:r>
              <a:rPr lang="en-IN" sz="2800" dirty="0"/>
              <a:t>pipes </a:t>
            </a:r>
            <a:r>
              <a:rPr lang="en-IN" sz="2800" spc="-5" dirty="0"/>
              <a:t>to </a:t>
            </a:r>
            <a:r>
              <a:rPr lang="en-IN" sz="2800" dirty="0"/>
              <a:t>extinguish </a:t>
            </a:r>
            <a:r>
              <a:rPr lang="en-IN" sz="2800" spc="-15" dirty="0"/>
              <a:t>fire </a:t>
            </a:r>
            <a:r>
              <a:rPr lang="en-IN" sz="2800" spc="-5" dirty="0"/>
              <a:t>within a </a:t>
            </a:r>
            <a:r>
              <a:rPr lang="en-IN" sz="2800" dirty="0"/>
              <a:t>building </a:t>
            </a:r>
            <a:r>
              <a:rPr lang="en-IN" sz="2800" spc="-10" dirty="0"/>
              <a:t>falls </a:t>
            </a:r>
            <a:r>
              <a:rPr lang="en-IN" sz="2800" dirty="0"/>
              <a:t>into </a:t>
            </a:r>
            <a:r>
              <a:rPr lang="en-IN" sz="2800" spc="-5" dirty="0"/>
              <a:t>the field of  </a:t>
            </a:r>
            <a:r>
              <a:rPr lang="en-IN" sz="2800" dirty="0"/>
              <a:t>plumbing.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spc="-35" dirty="0"/>
              <a:t>Effectiveness of Water as a go</a:t>
            </a:r>
            <a:r>
              <a:rPr lang="en-IN" sz="2800" spc="-35" dirty="0"/>
              <a:t>o</a:t>
            </a:r>
            <a:r>
              <a:rPr lang="en-IN" sz="2800" dirty="0"/>
              <a:t>d  extinguishing agent lies in its cooling power and done in variety of ways as solid, steam, and atomised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Use of different nozzles cut down the quantity of water use and minimizes the wastage of water.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1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2BEE-5CF5-C241-C8AA-E251CDF8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20" dirty="0">
                <a:solidFill>
                  <a:srgbClr val="FF0000"/>
                </a:solidFill>
              </a:rPr>
              <a:t>Fire</a:t>
            </a:r>
            <a:r>
              <a:rPr lang="en-IN" b="1" spc="-65" dirty="0">
                <a:solidFill>
                  <a:srgbClr val="FF0000"/>
                </a:solidFill>
              </a:rPr>
              <a:t> </a:t>
            </a:r>
            <a:r>
              <a:rPr lang="en-IN" b="1" spc="-10" dirty="0">
                <a:solidFill>
                  <a:srgbClr val="FF0000"/>
                </a:solidFill>
              </a:rPr>
              <a:t>Protection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B01A4-BE73-6CEC-1196-5615ABD0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769452"/>
              </p:ext>
            </p:extLst>
          </p:nvPr>
        </p:nvGraphicFramePr>
        <p:xfrm>
          <a:off x="838201" y="1554224"/>
          <a:ext cx="7462420" cy="3435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ject 45">
            <a:extLst>
              <a:ext uri="{FF2B5EF4-FFF2-40B4-BE49-F238E27FC236}">
                <a16:creationId xmlns:a16="http://schemas.microsoft.com/office/drawing/2014/main" id="{6F1FA31B-92B7-8976-6A50-83A9DE1E149B}"/>
              </a:ext>
            </a:extLst>
          </p:cNvPr>
          <p:cNvSpPr/>
          <p:nvPr/>
        </p:nvSpPr>
        <p:spPr>
          <a:xfrm>
            <a:off x="8426270" y="3271737"/>
            <a:ext cx="3549707" cy="2123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42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A00C-8880-85C8-FB0F-362D46F4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Passive </a:t>
            </a:r>
            <a:r>
              <a:rPr lang="en-IN" b="1" spc="-25" dirty="0">
                <a:solidFill>
                  <a:srgbClr val="C00000"/>
                </a:solidFill>
              </a:rPr>
              <a:t>fire</a:t>
            </a:r>
            <a:r>
              <a:rPr lang="en-IN" b="1" spc="-80" dirty="0">
                <a:solidFill>
                  <a:srgbClr val="C00000"/>
                </a:solidFill>
              </a:rPr>
              <a:t> </a:t>
            </a:r>
            <a:r>
              <a:rPr lang="en-IN" b="1" spc="-10" dirty="0">
                <a:solidFill>
                  <a:srgbClr val="C00000"/>
                </a:solidFill>
              </a:rPr>
              <a:t>protection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5A4ED6-42A3-45E7-8B34-E1793BD3B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73277"/>
              </p:ext>
            </p:extLst>
          </p:nvPr>
        </p:nvGraphicFramePr>
        <p:xfrm>
          <a:off x="722791" y="1253331"/>
          <a:ext cx="7293745" cy="387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A5CFB8-3782-A558-8A5D-7509C179B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215" y="4008093"/>
            <a:ext cx="2368296" cy="1596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6E00F-2FF8-4639-E57F-B8996902DF91}"/>
              </a:ext>
            </a:extLst>
          </p:cNvPr>
          <p:cNvSpPr txBox="1"/>
          <p:nvPr/>
        </p:nvSpPr>
        <p:spPr>
          <a:xfrm>
            <a:off x="1322403" y="468133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using </a:t>
            </a:r>
            <a:r>
              <a:rPr lang="en-US" sz="1800" b="1" spc="-5" dirty="0">
                <a:latin typeface="Times New Roman"/>
                <a:cs typeface="Times New Roman"/>
              </a:rPr>
              <a:t>multi-layer intumescent technology </a:t>
            </a:r>
            <a:r>
              <a:rPr lang="en-US" sz="1800" b="1" dirty="0">
                <a:latin typeface="Times New Roman"/>
                <a:cs typeface="Times New Roman"/>
              </a:rPr>
              <a:t>or </a:t>
            </a:r>
            <a:r>
              <a:rPr lang="en-US" sz="1800" b="1" spc="-5" dirty="0">
                <a:latin typeface="Times New Roman"/>
                <a:cs typeface="Times New Roman"/>
              </a:rPr>
              <a:t>wire </a:t>
            </a:r>
            <a:r>
              <a:rPr lang="en-US" sz="1800" b="1" spc="-10" dirty="0">
                <a:latin typeface="Times New Roman"/>
                <a:cs typeface="Times New Roman"/>
              </a:rPr>
              <a:t>mesh  </a:t>
            </a:r>
            <a:r>
              <a:rPr lang="en-US" sz="1800" b="1" spc="-5" dirty="0">
                <a:latin typeface="Times New Roman"/>
                <a:cs typeface="Times New Roman"/>
              </a:rPr>
              <a:t>embedded within the </a:t>
            </a:r>
            <a:r>
              <a:rPr lang="en-US" sz="1800" b="1" dirty="0">
                <a:latin typeface="Times New Roman"/>
                <a:cs typeface="Times New Roman"/>
              </a:rPr>
              <a:t>glass </a:t>
            </a:r>
            <a:r>
              <a:rPr lang="en-US" sz="1800" b="1" spc="-10" dirty="0">
                <a:latin typeface="Times New Roman"/>
                <a:cs typeface="Times New Roman"/>
              </a:rPr>
              <a:t>may </a:t>
            </a:r>
            <a:r>
              <a:rPr lang="en-US" sz="1800" b="1" spc="-5" dirty="0">
                <a:latin typeface="Times New Roman"/>
                <a:cs typeface="Times New Roman"/>
              </a:rPr>
              <a:t>be </a:t>
            </a:r>
            <a:r>
              <a:rPr lang="en-US" sz="1800" b="1" dirty="0">
                <a:latin typeface="Times New Roman"/>
                <a:cs typeface="Times New Roman"/>
              </a:rPr>
              <a:t>used in </a:t>
            </a:r>
            <a:r>
              <a:rPr lang="en-US" sz="1800" b="1" spc="-5" dirty="0">
                <a:latin typeface="Times New Roman"/>
                <a:cs typeface="Times New Roman"/>
              </a:rPr>
              <a:t>the fabrication of fire-resistance rated  windows </a:t>
            </a:r>
            <a:r>
              <a:rPr lang="en-US" sz="1800" b="1" dirty="0">
                <a:latin typeface="Times New Roman"/>
                <a:cs typeface="Times New Roman"/>
              </a:rPr>
              <a:t>in </a:t>
            </a:r>
            <a:r>
              <a:rPr lang="en-US" sz="1800" b="1" spc="-5" dirty="0">
                <a:latin typeface="Times New Roman"/>
                <a:cs typeface="Times New Roman"/>
              </a:rPr>
              <a:t>walls </a:t>
            </a:r>
            <a:r>
              <a:rPr lang="en-US" sz="1800" b="1" dirty="0">
                <a:latin typeface="Times New Roman"/>
                <a:cs typeface="Times New Roman"/>
              </a:rPr>
              <a:t>or fire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doors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5699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94176" y="530351"/>
            <a:ext cx="833627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625" y="1009515"/>
            <a:ext cx="5981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C00000"/>
                </a:solidFill>
              </a:rPr>
              <a:t>Fire-resistance </a:t>
            </a:r>
            <a:r>
              <a:rPr sz="4000" spc="-5" dirty="0">
                <a:solidFill>
                  <a:srgbClr val="C00000"/>
                </a:solidFill>
              </a:rPr>
              <a:t>Rated</a:t>
            </a:r>
            <a:r>
              <a:rPr sz="4000" spc="-55" dirty="0">
                <a:solidFill>
                  <a:srgbClr val="C00000"/>
                </a:solidFill>
              </a:rPr>
              <a:t> </a:t>
            </a:r>
            <a:r>
              <a:rPr sz="4000" spc="-45" dirty="0">
                <a:solidFill>
                  <a:srgbClr val="C00000"/>
                </a:solidFill>
              </a:rPr>
              <a:t>Walls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868" y="2956560"/>
            <a:ext cx="3965448" cy="3339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463" y="2866644"/>
            <a:ext cx="3858767" cy="3232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4523" y="2063495"/>
            <a:ext cx="2889504" cy="2731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1120" y="1973579"/>
            <a:ext cx="2782824" cy="2624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3971" y="5155691"/>
            <a:ext cx="3916679" cy="1392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0568" y="5065776"/>
            <a:ext cx="3810000" cy="1286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D61D-B80E-4BBF-6BA3-AB66CFFF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Active </a:t>
            </a:r>
            <a:r>
              <a:rPr lang="en-IN" b="1" spc="-25" dirty="0">
                <a:solidFill>
                  <a:srgbClr val="C00000"/>
                </a:solidFill>
              </a:rPr>
              <a:t>fire</a:t>
            </a:r>
            <a:r>
              <a:rPr lang="en-IN" b="1" spc="-75" dirty="0">
                <a:solidFill>
                  <a:srgbClr val="C00000"/>
                </a:solidFill>
              </a:rPr>
              <a:t> </a:t>
            </a:r>
            <a:r>
              <a:rPr lang="en-IN" b="1" spc="-10" dirty="0">
                <a:solidFill>
                  <a:srgbClr val="C00000"/>
                </a:solidFill>
              </a:rPr>
              <a:t>protection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0720-2F68-B6B2-2CC0-CE0ACDBD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Fire </a:t>
            </a:r>
            <a:r>
              <a:rPr lang="en-IN"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suppression</a:t>
            </a:r>
          </a:p>
          <a:p>
            <a:pPr marL="0" indent="0">
              <a:buNone/>
            </a:pPr>
            <a:r>
              <a:rPr lang="en-US" sz="2800" spc="-5" dirty="0">
                <a:latin typeface="Times New Roman"/>
                <a:cs typeface="Times New Roman"/>
              </a:rPr>
              <a:t>Fire 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controlled </a:t>
            </a:r>
            <a:r>
              <a:rPr lang="en-US" sz="2800" dirty="0">
                <a:latin typeface="Times New Roman"/>
                <a:cs typeface="Times New Roman"/>
              </a:rPr>
              <a:t>or </a:t>
            </a:r>
            <a:r>
              <a:rPr lang="en-US" sz="2800" spc="-5" dirty="0">
                <a:latin typeface="Times New Roman"/>
                <a:cs typeface="Times New Roman"/>
              </a:rPr>
              <a:t>extinguished, either manually (firefighting) </a:t>
            </a:r>
            <a:r>
              <a:rPr lang="en-US" sz="2800" dirty="0">
                <a:latin typeface="Times New Roman"/>
                <a:cs typeface="Times New Roman"/>
              </a:rPr>
              <a:t>or  </a:t>
            </a:r>
            <a:r>
              <a:rPr lang="en-US" sz="2800" spc="-15" dirty="0">
                <a:latin typeface="Times New Roman"/>
                <a:cs typeface="Times New Roman"/>
              </a:rPr>
              <a:t>automatically</a:t>
            </a:r>
            <a:endParaRPr lang="en-IN" sz="2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r>
              <a:rPr lang="en-IN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Sprinkler</a:t>
            </a:r>
            <a:r>
              <a:rPr lang="en-IN" sz="28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systems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They are </a:t>
            </a:r>
            <a:r>
              <a:rPr lang="en-US" sz="2800" spc="-5" dirty="0">
                <a:latin typeface="Times New Roman"/>
                <a:cs typeface="Times New Roman"/>
              </a:rPr>
              <a:t>usually located at ceiling level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are connected </a:t>
            </a:r>
            <a:r>
              <a:rPr lang="en-US" sz="2800" dirty="0">
                <a:latin typeface="Times New Roman"/>
                <a:cs typeface="Times New Roman"/>
              </a:rPr>
              <a:t>to a </a:t>
            </a:r>
            <a:r>
              <a:rPr lang="en-US" sz="2800" spc="-5" dirty="0">
                <a:latin typeface="Times New Roman"/>
                <a:cs typeface="Times New Roman"/>
              </a:rPr>
              <a:t>reliable  </a:t>
            </a:r>
            <a:r>
              <a:rPr lang="en-US" sz="2800" dirty="0">
                <a:latin typeface="Times New Roman"/>
                <a:cs typeface="Times New Roman"/>
              </a:rPr>
              <a:t>water </a:t>
            </a:r>
            <a:r>
              <a:rPr lang="en-US" sz="2800" spc="-5" dirty="0">
                <a:latin typeface="Times New Roman"/>
                <a:cs typeface="Times New Roman"/>
              </a:rPr>
              <a:t>source, </a:t>
            </a:r>
            <a:r>
              <a:rPr lang="en-US" sz="2800" spc="-10" dirty="0">
                <a:latin typeface="Times New Roman"/>
                <a:cs typeface="Times New Roman"/>
              </a:rPr>
              <a:t>most </a:t>
            </a:r>
            <a:r>
              <a:rPr lang="en-US" sz="2800" spc="-5" dirty="0">
                <a:latin typeface="Times New Roman"/>
                <a:cs typeface="Times New Roman"/>
              </a:rPr>
              <a:t>commonly </a:t>
            </a:r>
            <a:r>
              <a:rPr lang="en-US" sz="2800" dirty="0">
                <a:latin typeface="Times New Roman"/>
                <a:cs typeface="Times New Roman"/>
              </a:rPr>
              <a:t>city </a:t>
            </a:r>
            <a:r>
              <a:rPr lang="en-US" sz="2800" spc="-25" dirty="0">
                <a:latin typeface="Times New Roman"/>
                <a:cs typeface="Times New Roman"/>
              </a:rPr>
              <a:t>water</a:t>
            </a:r>
            <a:endParaRPr lang="en-IN" sz="28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001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441</TotalTime>
  <Words>2245</Words>
  <Application>Microsoft Office PowerPoint</Application>
  <PresentationFormat>Widescreen</PresentationFormat>
  <Paragraphs>223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Tahoma</vt:lpstr>
      <vt:lpstr>Times New Roman</vt:lpstr>
      <vt:lpstr>Wingdings</vt:lpstr>
      <vt:lpstr>Retrospect</vt:lpstr>
      <vt:lpstr>FIRE PROTECTION SYSTEMS</vt:lpstr>
      <vt:lpstr>Fire Classes</vt:lpstr>
      <vt:lpstr>Fire Classes</vt:lpstr>
      <vt:lpstr>Fire Classes (cont.)</vt:lpstr>
      <vt:lpstr>Fire Protection</vt:lpstr>
      <vt:lpstr>Fire Protection</vt:lpstr>
      <vt:lpstr>Passive fire protection </vt:lpstr>
      <vt:lpstr>Fire-resistance Rated Walls</vt:lpstr>
      <vt:lpstr>Active fire protection </vt:lpstr>
      <vt:lpstr>Categories of Active Fire Protection</vt:lpstr>
      <vt:lpstr>Requirement of Water</vt:lpstr>
      <vt:lpstr>Storage of Water</vt:lpstr>
      <vt:lpstr>Storage of Water</vt:lpstr>
      <vt:lpstr>Systems of Fire Fighting</vt:lpstr>
      <vt:lpstr>External Fire fighting System</vt:lpstr>
      <vt:lpstr>Pillar or Post Hydrant</vt:lpstr>
      <vt:lpstr>Internal Fire Fighting System</vt:lpstr>
      <vt:lpstr>Residential Premises Fire Protection  System</vt:lpstr>
      <vt:lpstr>Industrial Fire Fighting System</vt:lpstr>
      <vt:lpstr>Fire Hose System</vt:lpstr>
      <vt:lpstr>Automatic Sprinkler System</vt:lpstr>
      <vt:lpstr>Sprinkler Classification</vt:lpstr>
      <vt:lpstr>Sprinkler Classification</vt:lpstr>
      <vt:lpstr>Frangible Bulb Head</vt:lpstr>
      <vt:lpstr>PowerPoint Presentation</vt:lpstr>
      <vt:lpstr>PowerPoint Presentation</vt:lpstr>
      <vt:lpstr>PowerPoint Presentation</vt:lpstr>
      <vt:lpstr>Sprinkler Classification</vt:lpstr>
      <vt:lpstr>Fire Extinguisher Anatomy</vt:lpstr>
      <vt:lpstr>PowerPoint Presentation</vt:lpstr>
      <vt:lpstr>Fire Extinguisher Types</vt:lpstr>
      <vt:lpstr>Fire Extinguisher Types (cont.)</vt:lpstr>
      <vt:lpstr>HALON SYSTEM</vt:lpstr>
      <vt:lpstr>Halon</vt:lpstr>
      <vt:lpstr>INERGEN SYSTEM</vt:lpstr>
      <vt:lpstr>Methods of Fire Extinguishing</vt:lpstr>
      <vt:lpstr>Methods of Fire Extinguishing</vt:lpstr>
      <vt:lpstr>Dry Chemical Powder</vt:lpstr>
      <vt:lpstr>PowerPoint Presentation</vt:lpstr>
      <vt:lpstr>Methods of Fire Extinguishing</vt:lpstr>
      <vt:lpstr>Carbon dioxide</vt:lpstr>
      <vt:lpstr>Methods of Fire Extinguishing</vt:lpstr>
      <vt:lpstr>Portable Fire Extinguisher</vt:lpstr>
      <vt:lpstr>Portable Fire Extinguisher</vt:lpstr>
      <vt:lpstr>Alarm Gong</vt:lpstr>
      <vt:lpstr>Fire Alarm System</vt:lpstr>
      <vt:lpstr>PowerPoint Presentation</vt:lpstr>
      <vt:lpstr>Other Features Of Fire Protection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</dc:creator>
  <cp:lastModifiedBy>Praveen D</cp:lastModifiedBy>
  <cp:revision>11</cp:revision>
  <dcterms:created xsi:type="dcterms:W3CDTF">2022-09-08T07:54:39Z</dcterms:created>
  <dcterms:modified xsi:type="dcterms:W3CDTF">2023-09-19T04:02:49Z</dcterms:modified>
</cp:coreProperties>
</file>