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24"/>
  </p:notesMasterIdLst>
  <p:handoutMasterIdLst>
    <p:handoutMasterId r:id="rId25"/>
  </p:handoutMasterIdLst>
  <p:sldIdLst>
    <p:sldId id="297" r:id="rId2"/>
    <p:sldId id="298" r:id="rId3"/>
    <p:sldId id="256" r:id="rId4"/>
    <p:sldId id="257" r:id="rId5"/>
    <p:sldId id="293" r:id="rId6"/>
    <p:sldId id="280" r:id="rId7"/>
    <p:sldId id="260" r:id="rId8"/>
    <p:sldId id="295" r:id="rId9"/>
    <p:sldId id="296" r:id="rId10"/>
    <p:sldId id="258" r:id="rId11"/>
    <p:sldId id="266" r:id="rId12"/>
    <p:sldId id="284" r:id="rId13"/>
    <p:sldId id="268" r:id="rId14"/>
    <p:sldId id="281" r:id="rId15"/>
    <p:sldId id="288" r:id="rId16"/>
    <p:sldId id="289" r:id="rId17"/>
    <p:sldId id="290" r:id="rId18"/>
    <p:sldId id="294" r:id="rId19"/>
    <p:sldId id="265" r:id="rId20"/>
    <p:sldId id="292" r:id="rId21"/>
    <p:sldId id="291" r:id="rId22"/>
    <p:sldId id="299" r:id="rId23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01"/>
    <a:srgbClr val="006600"/>
    <a:srgbClr val="777777"/>
    <a:srgbClr val="CC3300"/>
    <a:srgbClr val="000099"/>
    <a:srgbClr val="CC6600"/>
    <a:srgbClr val="FFFF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73547" autoAdjust="0"/>
  </p:normalViewPr>
  <p:slideViewPr>
    <p:cSldViewPr>
      <p:cViewPr varScale="1">
        <p:scale>
          <a:sx n="63" d="100"/>
          <a:sy n="63" d="100"/>
        </p:scale>
        <p:origin x="16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45B9734-8F6E-4028-88AC-980078AE6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AA85569-10FC-4B53-861D-88D0489F8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950E5-D4F8-4996-92E1-172DBF0CEC86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8F249-F212-454F-A236-BAFF4DE538A8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81C5B-CE5A-434C-8242-D08ABB736FA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7BABE-27F9-4DEB-B763-63EC7E444106}" type="slidenum">
              <a:rPr lang="en-US"/>
              <a:pPr/>
              <a:t>17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105BF-B463-44D2-8697-ECB7A7CE8063}" type="slidenum">
              <a:rPr lang="en-US"/>
              <a:pPr/>
              <a:t>19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b="1" dirty="0"/>
              <a:t>If a job process is changed dramatically, it should be discussed with all personnel involved to determine the possible consequences of the changes.</a:t>
            </a:r>
            <a:r>
              <a:rPr lang="en-US" sz="900" b="1" dirty="0"/>
              <a:t>  </a:t>
            </a:r>
          </a:p>
          <a:p>
            <a:endParaRPr lang="en-US" sz="900" b="1" dirty="0"/>
          </a:p>
          <a:p>
            <a:r>
              <a:rPr lang="en-US" sz="1000" b="1" dirty="0"/>
              <a:t>Such discussions check the accuracy of the job safety analysis and involve personnel in the effort to reduce job hazards.</a:t>
            </a:r>
          </a:p>
          <a:p>
            <a:endParaRPr lang="en-US" sz="1000" b="1" dirty="0"/>
          </a:p>
          <a:p>
            <a:endParaRPr lang="en-US" sz="1000" b="1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38DA2-DED4-4495-BD98-7FD8CBD2D70B}" type="slidenum">
              <a:rPr lang="en-US"/>
              <a:pPr/>
              <a:t>20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6F573-91D0-45CF-AA07-0E456640B702}" type="slidenum">
              <a:rPr lang="en-US"/>
              <a:pPr/>
              <a:t>21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11BC2-2E19-4513-9943-68792E297DEB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EBF7F-9045-43CD-A0DF-A0A3FF178963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/>
              <a:t>READ THE SLIDE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F8196-6E41-49E4-AA17-D1644CCE3EF1}" type="slidenum">
              <a:rPr lang="en-US"/>
              <a:pPr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614FD-359A-4E61-BE91-2C7F6510ECBF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F9D5D-8583-41CE-9D61-474A32A51496}" type="slidenum">
              <a:rPr lang="en-US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/>
            <a:endParaRPr lang="en-US" sz="1400" b="1" dirty="0"/>
          </a:p>
          <a:p>
            <a:pPr lvl="2"/>
            <a:r>
              <a:rPr lang="en-US" sz="1400" b="1" dirty="0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1050E7-BC60-481D-9F17-82F7E52E598C}" type="slidenum">
              <a:rPr lang="en-US"/>
              <a:pPr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3000" lvl="2" indent="-228600"/>
            <a:endParaRPr lang="en-US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68B8-323B-40B4-874D-43E30F848375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/>
            <a:endParaRPr lang="en-US"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FDF8A-AFAA-4675-A347-95CF894C0D43}" type="slidenum">
              <a:rPr lang="en-US"/>
              <a:pPr/>
              <a:t>14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D554B979-FF6E-429E-AEF2-2517D1BAC8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42615"/>
      </p:ext>
    </p:extLst>
  </p:cSld>
  <p:clrMapOvr>
    <a:masterClrMapping/>
  </p:clrMapOvr>
  <p:transition spd="slow">
    <p:random/>
    <p:sndAc>
      <p:stSnd>
        <p:snd r:embed="rId1" name="WHOOSH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5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0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87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889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3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481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58005"/>
      </p:ext>
    </p:extLst>
  </p:cSld>
  <p:clrMapOvr>
    <a:masterClrMapping/>
  </p:clrMapOvr>
  <p:transition spd="slow">
    <p:random/>
    <p:sndAc>
      <p:stSnd>
        <p:snd r:embed="rId1" name="WHOOSH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56049"/>
      </p:ext>
    </p:extLst>
  </p:cSld>
  <p:clrMapOvr>
    <a:masterClrMapping/>
  </p:clrMapOvr>
  <p:transition spd="slow">
    <p:random/>
    <p:sndAc>
      <p:stSnd>
        <p:snd r:embed="rId1" name="WHOOSH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819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28194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7564003"/>
      </p:ext>
    </p:extLst>
  </p:cSld>
  <p:clrMapOvr>
    <a:masterClrMapping/>
  </p:clrMapOvr>
  <p:transition spd="slow">
    <p:random/>
    <p:sndAc>
      <p:stSnd>
        <p:snd r:embed="rId1" name="WHOOSH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8378"/>
      </p:ext>
    </p:extLst>
  </p:cSld>
  <p:clrMapOvr>
    <a:masterClrMapping/>
  </p:clrMapOvr>
  <p:transition spd="slow">
    <p:random/>
    <p:sndAc>
      <p:stSnd>
        <p:snd r:embed="rId1" name="WHOOSH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84375"/>
      </p:ext>
    </p:extLst>
  </p:cSld>
  <p:clrMapOvr>
    <a:masterClrMapping/>
  </p:clrMapOvr>
  <p:transition spd="slow">
    <p:random/>
    <p:sndAc>
      <p:stSnd>
        <p:snd r:embed="rId1" name="WHOOSH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682238"/>
      </p:ext>
    </p:extLst>
  </p:cSld>
  <p:clrMapOvr>
    <a:masterClrMapping/>
  </p:clrMapOvr>
  <p:transition spd="slow">
    <p:random/>
    <p:sndAc>
      <p:stSnd>
        <p:snd r:embed="rId1" name="WHOOSH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17232"/>
      </p:ext>
    </p:extLst>
  </p:cSld>
  <p:clrMapOvr>
    <a:masterClrMapping/>
  </p:clrMapOvr>
  <p:transition spd="slow">
    <p:random/>
    <p:sndAc>
      <p:stSnd>
        <p:snd r:embed="rId1" name="WHOOSH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67569"/>
      </p:ext>
    </p:extLst>
  </p:cSld>
  <p:clrMapOvr>
    <a:masterClrMapping/>
  </p:clrMapOvr>
  <p:transition spd="slow">
    <p:random/>
    <p:sndAc>
      <p:stSnd>
        <p:snd r:embed="rId1" name="WHOOSH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50562"/>
      </p:ext>
    </p:extLst>
  </p:cSld>
  <p:clrMapOvr>
    <a:masterClrMapping/>
  </p:clrMapOvr>
  <p:transition spd="slow">
    <p:random/>
    <p:sndAc>
      <p:stSnd>
        <p:snd r:embed="rId1" name="WHOOSH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92834"/>
      </p:ext>
    </p:extLst>
  </p:cSld>
  <p:clrMapOvr>
    <a:masterClrMapping/>
  </p:clrMapOvr>
  <p:transition spd="slow">
    <p:random/>
    <p:sndAc>
      <p:stSnd>
        <p:snd r:embed="rId1" name="WHOOSH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96441"/>
      </p:ext>
    </p:extLst>
  </p:cSld>
  <p:clrMapOvr>
    <a:masterClrMapping/>
  </p:clrMapOvr>
  <p:transition spd="slow">
    <p:random/>
    <p:sndAc>
      <p:stSnd>
        <p:snd r:embed="rId1" name="WHOOSH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3A9088B-77B3-4C9D-BA9D-AC68EDD17C9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993CA394-EAE5-4790-9840-3D539EDB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1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</p:sldLayoutIdLst>
  <p:transition spd="slow">
    <p:random/>
    <p:sndAc>
      <p:stSnd>
        <p:snd r:embed="rId20" name="WHOOSH.WAV"/>
      </p:stSnd>
    </p:sndAc>
  </p:transition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fif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C9C8-980C-4362-9B91-1F3E2C9D6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6829760" cy="2550877"/>
          </a:xfrm>
        </p:spPr>
        <p:txBody>
          <a:bodyPr/>
          <a:lstStyle/>
          <a:p>
            <a:r>
              <a:rPr lang="en-IN" b="1" dirty="0"/>
              <a:t>Accident prevention technique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30515-7EBC-4806-8844-23E2B45A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E701"/>
                </a:solidFill>
              </a:rPr>
              <a:t>JOB safety analysis</a:t>
            </a:r>
          </a:p>
        </p:txBody>
      </p:sp>
    </p:spTree>
    <p:extLst>
      <p:ext uri="{BB962C8B-B14F-4D97-AF65-F5344CB8AC3E}">
        <p14:creationId xmlns:p14="http://schemas.microsoft.com/office/powerpoint/2010/main" val="3730357350"/>
      </p:ext>
    </p:extLst>
  </p:cSld>
  <p:clrMapOvr>
    <a:masterClrMapping/>
  </p:clrMapOvr>
  <p:transition spd="slow">
    <p:random/>
    <p:sndAc>
      <p:stSnd>
        <p:snd r:embed="rId2" name="WHOOSH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/>
              <a:t>THE PROCESS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441418" cy="3530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JSA:</a:t>
            </a:r>
            <a:r>
              <a:rPr lang="en-US" b="1" dirty="0">
                <a:solidFill>
                  <a:srgbClr val="CC3300"/>
                </a:solidFill>
              </a:rPr>
              <a:t>  </a:t>
            </a:r>
          </a:p>
          <a:p>
            <a:pPr lvl="1"/>
            <a:r>
              <a:rPr lang="en-US" sz="3200" b="1" dirty="0"/>
              <a:t>Breaking down a job into steps </a:t>
            </a:r>
          </a:p>
          <a:p>
            <a:pPr lvl="1"/>
            <a:r>
              <a:rPr lang="en-US" sz="3200" b="1" dirty="0"/>
              <a:t>Identifying safety hazards at each step</a:t>
            </a:r>
          </a:p>
          <a:p>
            <a:pPr lvl="1"/>
            <a:r>
              <a:rPr lang="en-US" sz="3200" b="1" dirty="0"/>
              <a:t>Developing safe job procedures for each step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7FBD9-5859-463F-B9AD-46B89FB05F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0" t="17407" r="43333" b="27778"/>
          <a:stretch/>
        </p:blipFill>
        <p:spPr>
          <a:xfrm>
            <a:off x="6400800" y="532063"/>
            <a:ext cx="2644780" cy="1957137"/>
          </a:xfrm>
          <a:prstGeom prst="rect">
            <a:avLst/>
          </a:prstGeom>
        </p:spPr>
      </p:pic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pPr algn="ctr"/>
            <a:r>
              <a:rPr lang="en-US" sz="6000" b="1"/>
              <a:t>JSA PROCEDURE</a:t>
            </a: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09800"/>
            <a:ext cx="6828642" cy="4278312"/>
          </a:xfrm>
        </p:spPr>
        <p:txBody>
          <a:bodyPr/>
          <a:lstStyle/>
          <a:p>
            <a:r>
              <a:rPr lang="en-US" sz="3600" b="1" dirty="0">
                <a:solidFill>
                  <a:srgbClr val="CC3300"/>
                </a:solidFill>
              </a:rPr>
              <a:t>STEP 1:</a:t>
            </a:r>
            <a:endParaRPr lang="en-US" dirty="0"/>
          </a:p>
          <a:p>
            <a:pPr lvl="1"/>
            <a:r>
              <a:rPr lang="en-US" sz="3200" b="1" u="sng" dirty="0"/>
              <a:t>Select the job</a:t>
            </a:r>
          </a:p>
          <a:p>
            <a:pPr lvl="2"/>
            <a:r>
              <a:rPr lang="en-US" sz="1800" b="1" dirty="0"/>
              <a:t>JSA’s need to be completed when the following occurs:  Fatalities, accident trends, new procedure or new job, or new equipment that has a hazard associated with it.</a:t>
            </a:r>
          </a:p>
          <a:p>
            <a:pPr lvl="2"/>
            <a:r>
              <a:rPr lang="en-US" sz="1800" b="1" dirty="0"/>
              <a:t>You can also perform JSAs based on Freq of Accidents, Severity of Accidents, Potential Severity.</a:t>
            </a:r>
          </a:p>
          <a:p>
            <a:pPr lvl="1"/>
            <a:endParaRPr lang="en-US" sz="3200" b="1" u="sng" dirty="0"/>
          </a:p>
          <a:p>
            <a:pPr lvl="1"/>
            <a:endParaRPr lang="en-US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094166"/>
              </p:ext>
            </p:extLst>
          </p:nvPr>
        </p:nvGraphicFramePr>
        <p:xfrm>
          <a:off x="6705600" y="4254500"/>
          <a:ext cx="2274768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4016520" imgH="3945240" progId="">
                  <p:embed/>
                </p:oleObj>
              </mc:Choice>
              <mc:Fallback>
                <p:oleObj name="Clip" r:id="rId4" imgW="4016520" imgH="39452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254500"/>
                        <a:ext cx="2274768" cy="2233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pPr algn="ctr"/>
            <a:r>
              <a:rPr lang="en-US" sz="6000" b="1"/>
              <a:t>JSA PROCEDURE</a:t>
            </a:r>
            <a:endParaRPr 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133600"/>
            <a:ext cx="86868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STEP 2:</a:t>
            </a:r>
            <a:endParaRPr lang="en-US" dirty="0"/>
          </a:p>
          <a:p>
            <a:pPr lvl="2"/>
            <a:r>
              <a:rPr lang="en-US" sz="2300" b="1" u="sng" dirty="0"/>
              <a:t>Perform the Analysis</a:t>
            </a:r>
            <a:r>
              <a:rPr lang="en-US" sz="1800" b="1" dirty="0"/>
              <a:t> Who is the most qualified person to conduct the JSA– Supervisors of the department where the jobs are performed. </a:t>
            </a:r>
          </a:p>
          <a:p>
            <a:pPr lvl="2"/>
            <a:r>
              <a:rPr lang="en-US" sz="1800" b="1" dirty="0"/>
              <a:t>Employees that actually perform the work are also qualified to conduct the JSA.  Getting employees involved in the process helps to “sell the process”. </a:t>
            </a:r>
          </a:p>
          <a:p>
            <a:pPr lvl="2"/>
            <a:r>
              <a:rPr lang="en-US" sz="1800" b="1" dirty="0"/>
              <a:t>Observe performance of task, record each step, review the steps with employee who performed task.</a:t>
            </a:r>
          </a:p>
          <a:p>
            <a:pPr lvl="2"/>
            <a:r>
              <a:rPr lang="en-US" sz="1800" b="1" dirty="0"/>
              <a:t>Avoid common errors</a:t>
            </a:r>
          </a:p>
          <a:p>
            <a:pPr lvl="2">
              <a:buFontTx/>
              <a:buAutoNum type="arabicPeriod"/>
            </a:pPr>
            <a:r>
              <a:rPr lang="en-US" sz="1800" b="1" dirty="0"/>
              <a:t>Making the breakdown too detailed so that an unnecessarily large number of steps result or</a:t>
            </a:r>
          </a:p>
          <a:p>
            <a:pPr lvl="2"/>
            <a:r>
              <a:rPr lang="en-US" sz="1800" b="1" dirty="0"/>
              <a:t>2. Making the job breakdown so general that the basic steps are not distinguishable. </a:t>
            </a:r>
          </a:p>
          <a:p>
            <a:pPr lvl="2"/>
            <a:r>
              <a:rPr lang="en-US" sz="1800" b="1" dirty="0"/>
              <a:t>3. Make sure steps are in correct order.</a:t>
            </a:r>
          </a:p>
          <a:p>
            <a:pPr marL="731520" lvl="2" indent="0">
              <a:buNone/>
            </a:pPr>
            <a:endParaRPr lang="en-US" sz="1800" b="1" dirty="0"/>
          </a:p>
          <a:p>
            <a:pPr marL="731520" lvl="2" indent="0">
              <a:buNone/>
            </a:pPr>
            <a:r>
              <a:rPr lang="en-US" sz="2600" b="1" dirty="0"/>
              <a:t>TIP</a:t>
            </a:r>
          </a:p>
          <a:p>
            <a:pPr lvl="2"/>
            <a:r>
              <a:rPr lang="en-US" sz="1800" b="1" dirty="0"/>
              <a:t>The wording for each step should begin with an action word such as “remove”, “open”, “lift”, etc</a:t>
            </a:r>
            <a:r>
              <a:rPr lang="en-US" sz="1500" b="1" dirty="0"/>
              <a:t>.  </a:t>
            </a:r>
          </a:p>
          <a:p>
            <a:pPr lvl="2"/>
            <a:endParaRPr lang="en-US" sz="1500" b="1" dirty="0"/>
          </a:p>
          <a:p>
            <a:pPr lvl="2"/>
            <a:endParaRPr lang="en-US" b="1" dirty="0"/>
          </a:p>
          <a:p>
            <a:pPr lvl="1"/>
            <a:endParaRPr lang="en-US" sz="3200" b="1" u="sng" dirty="0"/>
          </a:p>
          <a:p>
            <a:pPr lvl="2"/>
            <a:endParaRPr lang="en-US" dirty="0"/>
          </a:p>
        </p:txBody>
      </p:sp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362200"/>
            <a:ext cx="8763000" cy="4114800"/>
          </a:xfrm>
        </p:spPr>
        <p:txBody>
          <a:bodyPr/>
          <a:lstStyle/>
          <a:p>
            <a:r>
              <a:rPr lang="en-US" b="1" dirty="0">
                <a:solidFill>
                  <a:srgbClr val="CC3300"/>
                </a:solidFill>
              </a:rPr>
              <a:t>STEP 3:</a:t>
            </a:r>
            <a:endParaRPr lang="en-US" dirty="0">
              <a:solidFill>
                <a:srgbClr val="CC3300"/>
              </a:solidFill>
            </a:endParaRPr>
          </a:p>
          <a:p>
            <a:pPr lvl="2"/>
            <a:r>
              <a:rPr lang="en-US" b="1" u="sng" dirty="0"/>
              <a:t>IDENTIFY HAZARDS</a:t>
            </a:r>
            <a:r>
              <a:rPr lang="en-US" b="1" dirty="0"/>
              <a:t> Is there danger of striking against,  being struck by,  or otherwise making injurious contact with an object?</a:t>
            </a:r>
          </a:p>
          <a:p>
            <a:pPr lvl="2"/>
            <a:r>
              <a:rPr lang="en-US" b="1" dirty="0"/>
              <a:t>Can the employee be caught in ,caught by or between the objects? </a:t>
            </a:r>
          </a:p>
          <a:p>
            <a:pPr lvl="2"/>
            <a:r>
              <a:rPr lang="en-US" b="1" dirty="0"/>
              <a:t>Is there a potential for a slip or trip?</a:t>
            </a:r>
          </a:p>
          <a:p>
            <a:pPr lvl="2"/>
            <a:r>
              <a:rPr lang="en-US" b="1" dirty="0"/>
              <a:t>Can an employee strain himself/herself by pushing, pulling, lifting, bending, or twisting?</a:t>
            </a:r>
          </a:p>
          <a:p>
            <a:pPr lvl="2"/>
            <a:r>
              <a:rPr lang="en-US" b="1" dirty="0"/>
              <a:t>Is the environment hazardous to one’s health (toxic gas, vapor, mist, fumes, dust, heat or radiation)?</a:t>
            </a:r>
          </a:p>
          <a:p>
            <a:pPr lvl="2"/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  <a:p>
            <a:pPr lvl="1">
              <a:buFontTx/>
              <a:buNone/>
            </a:pPr>
            <a:endParaRPr lang="en-US" b="1" dirty="0"/>
          </a:p>
          <a:p>
            <a:pPr lvl="2"/>
            <a:endParaRPr lang="en-US" dirty="0"/>
          </a:p>
          <a:p>
            <a:pPr lvl="1"/>
            <a:endParaRPr lang="en-US" sz="1800" dirty="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</a:rPr>
              <a:t>PROCEDURE Cont’d</a:t>
            </a:r>
            <a:endParaRPr lang="en-US" sz="4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/>
              <a:t>PROCEDURE Cont’d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384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CC3300"/>
                </a:solidFill>
              </a:rPr>
              <a:t>STEP 4:</a:t>
            </a:r>
            <a:endParaRPr lang="en-US" sz="2400" dirty="0"/>
          </a:p>
          <a:p>
            <a:pPr lvl="2"/>
            <a:r>
              <a:rPr lang="en-US" sz="1800" b="1" u="sng" dirty="0"/>
              <a:t>DEVELOP SOLUTIONS - </a:t>
            </a:r>
            <a:r>
              <a:rPr lang="en-US" sz="1800" b="1" dirty="0"/>
              <a:t>Find a</a:t>
            </a:r>
            <a:r>
              <a:rPr lang="en-US" sz="1800" dirty="0"/>
              <a:t> </a:t>
            </a:r>
            <a:r>
              <a:rPr lang="en-US" sz="1800" b="1" dirty="0"/>
              <a:t>new way to do the job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99"/>
                </a:solidFill>
              </a:rPr>
              <a:t>(</a:t>
            </a:r>
            <a:r>
              <a:rPr lang="en-US" sz="1800" b="1" dirty="0">
                <a:solidFill>
                  <a:srgbClr val="000099"/>
                </a:solidFill>
              </a:rPr>
              <a:t>determine the goal of the operation and select the safest method</a:t>
            </a:r>
            <a:r>
              <a:rPr lang="en-US" sz="1800" dirty="0">
                <a:solidFill>
                  <a:srgbClr val="000099"/>
                </a:solidFill>
              </a:rPr>
              <a:t>) </a:t>
            </a:r>
          </a:p>
          <a:p>
            <a:pPr lvl="2"/>
            <a:endParaRPr lang="en-US" sz="1800" dirty="0">
              <a:solidFill>
                <a:srgbClr val="000099"/>
              </a:solidFill>
            </a:endParaRPr>
          </a:p>
          <a:p>
            <a:pPr lvl="2"/>
            <a:r>
              <a:rPr lang="en-US" sz="1800" b="1" dirty="0"/>
              <a:t>Change the physical conditions that created the hazard</a:t>
            </a:r>
            <a:r>
              <a:rPr lang="en-US" sz="700" b="1" dirty="0"/>
              <a:t> </a:t>
            </a:r>
            <a:r>
              <a:rPr lang="en-US" sz="1800" b="1" dirty="0">
                <a:solidFill>
                  <a:srgbClr val="000099"/>
                </a:solidFill>
              </a:rPr>
              <a:t>( such as tools, equipment, work area layout)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</a:p>
          <a:p>
            <a:pPr lvl="2"/>
            <a:endParaRPr lang="en-US" sz="1800" dirty="0">
              <a:solidFill>
                <a:srgbClr val="000099"/>
              </a:solidFill>
            </a:endParaRPr>
          </a:p>
          <a:p>
            <a:pPr lvl="2"/>
            <a:r>
              <a:rPr lang="en-US" sz="1800" b="1" dirty="0">
                <a:solidFill>
                  <a:srgbClr val="000099"/>
                </a:solidFill>
              </a:rPr>
              <a:t>Change the work procedure to eliminate the hazard</a:t>
            </a:r>
          </a:p>
          <a:p>
            <a:pPr lvl="2"/>
            <a:endParaRPr lang="en-US" sz="1800" b="1" dirty="0">
              <a:solidFill>
                <a:srgbClr val="000099"/>
              </a:solidFill>
            </a:endParaRPr>
          </a:p>
          <a:p>
            <a:pPr lvl="2"/>
            <a:r>
              <a:rPr lang="en-US" sz="1800" b="1" dirty="0"/>
              <a:t>Reduce the frequency of its performance</a:t>
            </a:r>
            <a:r>
              <a:rPr lang="en-US" sz="1800" dirty="0"/>
              <a:t>  </a:t>
            </a:r>
            <a:r>
              <a:rPr lang="en-US" sz="1800" b="1" dirty="0"/>
              <a:t>Implement administrative controls-Job Rotation</a:t>
            </a:r>
          </a:p>
          <a:p>
            <a:pPr lvl="2"/>
            <a:endParaRPr lang="en-US" sz="1800" b="1" dirty="0"/>
          </a:p>
          <a:p>
            <a:pPr lvl="2"/>
            <a:r>
              <a:rPr lang="en-US" sz="1800" b="1" dirty="0"/>
              <a:t>Use personal protective equipment to protect the employee. </a:t>
            </a:r>
          </a:p>
          <a:p>
            <a:endParaRPr lang="en-US" sz="2400" dirty="0"/>
          </a:p>
          <a:p>
            <a:pPr lvl="1"/>
            <a:endParaRPr lang="en-US" sz="2000" b="1" u="sng" dirty="0"/>
          </a:p>
        </p:txBody>
      </p:sp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/>
              <a:t>PROCEDURE Cont’d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848600" cy="4343400"/>
          </a:xfrm>
        </p:spPr>
        <p:txBody>
          <a:bodyPr/>
          <a:lstStyle/>
          <a:p>
            <a:r>
              <a:rPr lang="en-US" b="1" dirty="0">
                <a:solidFill>
                  <a:srgbClr val="CC3300"/>
                </a:solidFill>
              </a:rPr>
              <a:t>STEP 5:</a:t>
            </a:r>
            <a:endParaRPr lang="en-US" dirty="0"/>
          </a:p>
          <a:p>
            <a:pPr lvl="2"/>
            <a:r>
              <a:rPr lang="en-US" sz="2000" b="1" u="sng" dirty="0"/>
              <a:t>Conduct a Follow-up Analysis: </a:t>
            </a:r>
            <a:r>
              <a:rPr lang="en-US" sz="2000" b="1" dirty="0"/>
              <a:t>Supervisors should observe employees as they perform at least one job per month for which a JSA have been completed. </a:t>
            </a:r>
          </a:p>
          <a:p>
            <a:pPr lvl="2"/>
            <a:endParaRPr lang="en-US" sz="2000" b="1" dirty="0"/>
          </a:p>
          <a:p>
            <a:pPr lvl="2"/>
            <a:r>
              <a:rPr lang="en-US" sz="2000" b="1" dirty="0"/>
              <a:t>Purpose of the Observations: To determine if employees are following the job procedures as developed on the JSA.  </a:t>
            </a:r>
          </a:p>
          <a:p>
            <a:endParaRPr lang="en-US" sz="2800" dirty="0"/>
          </a:p>
          <a:p>
            <a:pPr lvl="1"/>
            <a:endParaRPr lang="en-US" b="1" u="sng" dirty="0"/>
          </a:p>
        </p:txBody>
      </p:sp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/>
              <a:t>PROCEDURE Cont’d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09800"/>
            <a:ext cx="7772400" cy="46482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CC3300"/>
                </a:solidFill>
              </a:rPr>
              <a:t>STEP 6:</a:t>
            </a:r>
            <a:endParaRPr lang="en-US" sz="1800" dirty="0"/>
          </a:p>
          <a:p>
            <a:r>
              <a:rPr lang="en-US" sz="1800" b="1" u="sng" dirty="0"/>
              <a:t>Use of the Job Safety Analysis: </a:t>
            </a:r>
            <a:r>
              <a:rPr lang="en-US" sz="1800" b="1" dirty="0"/>
              <a:t>Document use of. The JSA provides a learning opportunity for supervisor and employees.</a:t>
            </a:r>
          </a:p>
          <a:p>
            <a:endParaRPr lang="en-US" sz="1800" b="1" dirty="0"/>
          </a:p>
          <a:p>
            <a:r>
              <a:rPr lang="en-US" sz="1800" b="1" dirty="0"/>
              <a:t>New employees should be trained using the JSA and ALL employees should be trained at least annually.</a:t>
            </a:r>
          </a:p>
          <a:p>
            <a:endParaRPr lang="en-US" sz="1800" b="1" dirty="0"/>
          </a:p>
          <a:p>
            <a:r>
              <a:rPr lang="en-US" sz="1800" b="1" dirty="0"/>
              <a:t>JSA used for training on infrequent task performed by employees. Document use of.</a:t>
            </a:r>
          </a:p>
          <a:p>
            <a:endParaRPr lang="en-US" sz="1800" b="1" dirty="0"/>
          </a:p>
          <a:p>
            <a:r>
              <a:rPr lang="en-US" sz="1800" b="1" dirty="0"/>
              <a:t>The JSA is an incident/accident investigation tool.  If a JSA has been completed on a task in which an incident/accident has occurred, the JSA should be reviewed &amp; modified as needed. </a:t>
            </a:r>
          </a:p>
          <a:p>
            <a:pPr lvl="1"/>
            <a:endParaRPr lang="en-US" sz="1600" b="1" u="sng" dirty="0"/>
          </a:p>
        </p:txBody>
      </p:sp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/>
              <a:t>PROCEDURE Cont’d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489200"/>
            <a:ext cx="8077200" cy="4064000"/>
          </a:xfrm>
        </p:spPr>
        <p:txBody>
          <a:bodyPr/>
          <a:lstStyle/>
          <a:p>
            <a:r>
              <a:rPr lang="en-US" b="1" dirty="0">
                <a:solidFill>
                  <a:srgbClr val="CC3300"/>
                </a:solidFill>
              </a:rPr>
              <a:t>STEP 7:</a:t>
            </a:r>
            <a:endParaRPr lang="en-US" dirty="0"/>
          </a:p>
          <a:p>
            <a:pPr lvl="2"/>
            <a:r>
              <a:rPr lang="en-US" sz="1800" b="1" u="sng" dirty="0" err="1"/>
              <a:t>Recordkeeping:</a:t>
            </a:r>
            <a:r>
              <a:rPr lang="en-US" sz="1800" b="1" dirty="0" err="1"/>
              <a:t>JSA</a:t>
            </a:r>
            <a:r>
              <a:rPr lang="en-US" sz="1800" b="1" dirty="0"/>
              <a:t> should be maintained in the department where they were created. </a:t>
            </a:r>
          </a:p>
          <a:p>
            <a:pPr lvl="2"/>
            <a:r>
              <a:rPr lang="en-US" sz="1800" b="1" dirty="0"/>
              <a:t>JSA should be readily accessible to employees. </a:t>
            </a:r>
          </a:p>
          <a:p>
            <a:pPr lvl="2"/>
            <a:r>
              <a:rPr lang="en-US" sz="1800" b="1" dirty="0"/>
              <a:t>Maintain inventory list of JSA’s that have been developed. The JSA index should include the name of  task, date the JSA was completed &amp; the date the JSA was last revised.  </a:t>
            </a:r>
          </a:p>
          <a:p>
            <a:endParaRPr lang="en-US" sz="2400" dirty="0"/>
          </a:p>
          <a:p>
            <a:pPr lvl="1"/>
            <a:endParaRPr lang="en-US" b="1" u="sng" dirty="0"/>
          </a:p>
        </p:txBody>
      </p:sp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F7C2-7EE1-4EFD-9F09-0DB42DD0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F0D87-6018-4ED8-9B0B-144DC00B3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2"/>
          <a:stretch/>
        </p:blipFill>
        <p:spPr>
          <a:xfrm>
            <a:off x="1600200" y="609600"/>
            <a:ext cx="2819400" cy="6175497"/>
          </a:xfrm>
        </p:spPr>
      </p:pic>
    </p:spTree>
    <p:extLst>
      <p:ext uri="{BB962C8B-B14F-4D97-AF65-F5344CB8AC3E}">
        <p14:creationId xmlns:p14="http://schemas.microsoft.com/office/powerpoint/2010/main" val="3945649661"/>
      </p:ext>
    </p:extLst>
  </p:cSld>
  <p:clrMapOvr>
    <a:masterClrMapping/>
  </p:clrMapOvr>
  <p:transition spd="slow">
    <p:random/>
    <p:sndAc>
      <p:stSnd>
        <p:snd r:embed="rId2" name="WHOOSH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/>
              <a:t>REVIEW JSAs...</a:t>
            </a:r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743200"/>
            <a:ext cx="5791200" cy="4114800"/>
          </a:xfrm>
        </p:spPr>
        <p:txBody>
          <a:bodyPr/>
          <a:lstStyle/>
          <a:p>
            <a:r>
              <a:rPr lang="en-US" b="1"/>
              <a:t>During an accident/incident investigation process</a:t>
            </a:r>
          </a:p>
          <a:p>
            <a:r>
              <a:rPr lang="en-US" b="1"/>
              <a:t>Prior to conducting training</a:t>
            </a:r>
          </a:p>
          <a:p>
            <a:r>
              <a:rPr lang="en-US" b="1"/>
              <a:t>When work processes are changed or modified</a:t>
            </a:r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800600" y="3409950"/>
          <a:ext cx="3808413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4539600" imgH="3497040" progId="">
                  <p:embed/>
                </p:oleObj>
              </mc:Choice>
              <mc:Fallback>
                <p:oleObj name="Clip" r:id="rId4" imgW="4539600" imgH="3497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09950"/>
                        <a:ext cx="3808413" cy="293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6519863" y="4572000"/>
            <a:ext cx="846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JSAs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762000"/>
            <a:ext cx="8229600" cy="796908"/>
          </a:xfrm>
        </p:spPr>
        <p:txBody>
          <a:bodyPr/>
          <a:lstStyle/>
          <a:p>
            <a:r>
              <a:rPr lang="en-US" dirty="0"/>
              <a:t>Techniques of accident prevention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2133600"/>
            <a:ext cx="8382000" cy="4724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Objective : </a:t>
            </a:r>
            <a:r>
              <a:rPr lang="en-US" b="1" dirty="0"/>
              <a:t>control hazards at work, so as to reduce or eliminate accidents</a:t>
            </a:r>
          </a:p>
          <a:p>
            <a:pPr>
              <a:buNone/>
            </a:pPr>
            <a:r>
              <a:rPr lang="en-US" b="1" dirty="0"/>
              <a:t>3 steps in management of hazards: 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Identification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Evaluation or assessment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Control</a:t>
            </a:r>
          </a:p>
          <a:p>
            <a:pPr marL="514350" indent="-514350">
              <a:buNone/>
            </a:pPr>
            <a:r>
              <a:rPr lang="en-US" b="1" dirty="0"/>
              <a:t>     Within the organization, several ways by which hazards may be identified:</a:t>
            </a:r>
          </a:p>
          <a:p>
            <a:pPr marL="514350" indent="-514350">
              <a:buNone/>
            </a:pPr>
            <a:r>
              <a:rPr lang="en-US" b="1" dirty="0"/>
              <a:t>		1. workplace inspections</a:t>
            </a:r>
          </a:p>
          <a:p>
            <a:pPr marL="514350" indent="-514350">
              <a:buNone/>
            </a:pPr>
            <a:r>
              <a:rPr lang="en-US" b="1" dirty="0"/>
              <a:t>		2. management/worker discussions</a:t>
            </a:r>
          </a:p>
          <a:p>
            <a:pPr marL="514350" indent="-514350">
              <a:buNone/>
            </a:pPr>
            <a:r>
              <a:rPr lang="en-US" b="1" dirty="0"/>
              <a:t>		3. independent audits</a:t>
            </a:r>
          </a:p>
          <a:p>
            <a:pPr marL="514350" indent="-514350">
              <a:buNone/>
            </a:pPr>
            <a:r>
              <a:rPr lang="en-US" b="1" dirty="0"/>
              <a:t>		4. job safety analysis</a:t>
            </a:r>
          </a:p>
          <a:p>
            <a:pPr marL="514350" indent="-514350">
              <a:buNone/>
            </a:pPr>
            <a:r>
              <a:rPr lang="en-US" b="1" dirty="0"/>
              <a:t>		5. hazard and operability studies</a:t>
            </a:r>
            <a:endParaRPr lang="en-IN" b="1" dirty="0"/>
          </a:p>
        </p:txBody>
      </p:sp>
    </p:spTree>
  </p:cSld>
  <p:clrMapOvr>
    <a:masterClrMapping/>
  </p:clrMapOvr>
  <p:transition spd="slow">
    <p:random/>
    <p:sndAc>
      <p:stSnd>
        <p:snd r:embed="rId2" name="WHOOSH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BBDDA1-AA92-455A-B676-DACA00CD8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67200"/>
            <a:ext cx="1752600" cy="1166275"/>
          </a:xfrm>
          <a:prstGeom prst="rect">
            <a:avLst/>
          </a:prstGeom>
        </p:spPr>
      </p:pic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843E-0BC8-4791-A621-954499C0E960}"/>
              </a:ext>
            </a:extLst>
          </p:cNvPr>
          <p:cNvSpPr txBox="1">
            <a:spLocks/>
          </p:cNvSpPr>
          <p:nvPr/>
        </p:nvSpPr>
        <p:spPr>
          <a:xfrm>
            <a:off x="762000" y="2743200"/>
            <a:ext cx="8229600" cy="7969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accident prevention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27323"/>
      </p:ext>
    </p:extLst>
  </p:cSld>
  <p:clrMapOvr>
    <a:masterClrMapping/>
  </p:clrMapOvr>
  <p:transition spd="slow">
    <p:random/>
    <p:sndAc>
      <p:stSnd>
        <p:snd r:embed="rId2" name="WHOOSH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A0BC7-90F2-4300-BE6C-1307526025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32" t="18889" r="22501" b="26297"/>
          <a:stretch/>
        </p:blipFill>
        <p:spPr>
          <a:xfrm>
            <a:off x="838200" y="1905000"/>
            <a:ext cx="7467600" cy="4648200"/>
          </a:xfrm>
          <a:prstGeom prst="rect">
            <a:avLst/>
          </a:prstGeom>
        </p:spPr>
      </p:pic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47700"/>
            <a:ext cx="7772400" cy="1104900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OBJECTIVES</a:t>
            </a:r>
            <a:br>
              <a:rPr lang="en-US" dirty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819400"/>
            <a:ext cx="8610600" cy="4114800"/>
          </a:xfrm>
        </p:spPr>
        <p:txBody>
          <a:bodyPr/>
          <a:lstStyle/>
          <a:p>
            <a:r>
              <a:rPr lang="en-US" sz="3600" b="1"/>
              <a:t>Understand the benefits of JSAs</a:t>
            </a:r>
          </a:p>
          <a:p>
            <a:r>
              <a:rPr lang="en-US" sz="3600" b="1"/>
              <a:t>Understand the purpose and function</a:t>
            </a:r>
          </a:p>
          <a:p>
            <a:r>
              <a:rPr lang="en-US" sz="3600" b="1"/>
              <a:t>Know the developmental process</a:t>
            </a:r>
          </a:p>
          <a:p>
            <a:r>
              <a:rPr lang="en-US" sz="3600" b="1"/>
              <a:t>Determine when to develop</a:t>
            </a:r>
          </a:p>
          <a:p>
            <a:r>
              <a:rPr lang="en-US" sz="3600" b="1"/>
              <a:t>Identify responsibilities</a:t>
            </a:r>
          </a:p>
        </p:txBody>
      </p:sp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2344-5DE2-4A75-A2A1-B6A55619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DDF8-EA26-469D-9DF2-E212BDB0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What is job safety analysis?</a:t>
            </a:r>
          </a:p>
        </p:txBody>
      </p:sp>
    </p:spTree>
    <p:extLst>
      <p:ext uri="{BB962C8B-B14F-4D97-AF65-F5344CB8AC3E}">
        <p14:creationId xmlns:p14="http://schemas.microsoft.com/office/powerpoint/2010/main" val="3071776225"/>
      </p:ext>
    </p:extLst>
  </p:cSld>
  <p:clrMapOvr>
    <a:masterClrMapping/>
  </p:clrMapOvr>
  <p:transition spd="slow">
    <p:random/>
    <p:sndAc>
      <p:stSnd>
        <p:snd r:embed="rId2" name="WHOOSH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/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/>
          <a:lstStyle/>
          <a:p>
            <a:r>
              <a:rPr lang="en-US" sz="4000" b="1" dirty="0"/>
              <a:t>JSA: A systematic method of identifying hazards &amp; control measures to safely perform a specific task.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/>
              <a:t>BENEFITS OF JSAs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8915400" cy="4343400"/>
          </a:xfrm>
        </p:spPr>
        <p:txBody>
          <a:bodyPr/>
          <a:lstStyle/>
          <a:p>
            <a:pPr>
              <a:buSzPct val="150000"/>
              <a:buFont typeface="Wingdings" pitchFamily="2" charset="2"/>
              <a:buChar char="§"/>
            </a:pPr>
            <a:r>
              <a:rPr lang="en-US" sz="4000" b="1">
                <a:latin typeface="Tahoma" pitchFamily="34" charset="0"/>
              </a:rPr>
              <a:t> Training of new employees</a:t>
            </a:r>
          </a:p>
          <a:p>
            <a:pPr>
              <a:buSzPct val="150000"/>
              <a:buFont typeface="Wingdings" pitchFamily="2" charset="2"/>
              <a:buChar char="§"/>
            </a:pPr>
            <a:r>
              <a:rPr lang="en-US" sz="4000" b="1">
                <a:latin typeface="Tahoma" pitchFamily="34" charset="0"/>
              </a:rPr>
              <a:t> Accident investigation tool</a:t>
            </a:r>
          </a:p>
          <a:p>
            <a:r>
              <a:rPr lang="en-US" sz="4000" b="1">
                <a:latin typeface="Tahoma" pitchFamily="34" charset="0"/>
              </a:rPr>
              <a:t> Supervisor evaluation tool</a:t>
            </a:r>
          </a:p>
          <a:p>
            <a:r>
              <a:rPr lang="en-US" sz="4000" b="1">
                <a:latin typeface="Tahoma" pitchFamily="34" charset="0"/>
              </a:rPr>
              <a:t> Consistency in training</a:t>
            </a:r>
          </a:p>
          <a:p>
            <a:r>
              <a:rPr lang="en-US" sz="4000" b="1">
                <a:latin typeface="Tahoma" pitchFamily="34" charset="0"/>
              </a:rPr>
              <a:t> Injury reduction </a:t>
            </a:r>
          </a:p>
        </p:txBody>
      </p:sp>
    </p:spTree>
  </p:cSld>
  <p:clrMapOvr>
    <a:masterClrMapping/>
  </p:clrMapOvr>
  <p:transition spd="slow">
    <p:random/>
    <p:sndAc>
      <p:stSnd>
        <p:snd r:embed="rId3" name="WHOOSH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348A-FD8A-4078-A197-3BFC1972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977902"/>
          </a:xfrm>
        </p:spPr>
        <p:txBody>
          <a:bodyPr/>
          <a:lstStyle/>
          <a:p>
            <a:r>
              <a:rPr lang="en-US" sz="3200" b="0" i="0" u="none" strike="noStrike" baseline="0" dirty="0">
                <a:latin typeface="Georgia" panose="02040502050405020303" pitchFamily="18" charset="0"/>
              </a:rPr>
              <a:t> </a:t>
            </a:r>
            <a:r>
              <a:rPr lang="en-US" sz="3200" b="1" i="0" u="none" strike="noStrike" baseline="0" dirty="0">
                <a:latin typeface="Georgia" panose="02040502050405020303" pitchFamily="18" charset="0"/>
              </a:rPr>
              <a:t>Factors to be considered in setting a priority for analysis of jobs include: </a:t>
            </a:r>
            <a:br>
              <a:rPr lang="en-US" sz="32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2538-670F-4CD8-BBF8-D1C76CF3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36963"/>
            <a:ext cx="8610600" cy="5373437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 </a:t>
            </a:r>
            <a:r>
              <a:rPr lang="en-US" sz="2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</a:rPr>
              <a:t>Accident frequency and severity: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jobs where accidents occur frequently or where they occur infrequently but result in disabling injuries.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 </a:t>
            </a:r>
            <a:r>
              <a:rPr lang="en-US" sz="2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</a:rPr>
              <a:t>Potential for severe injuries or illnesses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: the consequences of an accident, hazardous condition, or exposure to harmful substance are potentially severe.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 </a:t>
            </a:r>
            <a:r>
              <a:rPr lang="en-US" sz="2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</a:rPr>
              <a:t>Newly established jobs: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due to lack of experience in these jobs, hazards may not be evident or anticipated.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 </a:t>
            </a:r>
            <a:r>
              <a:rPr lang="en-US" sz="2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</a:rPr>
              <a:t>Modified jobs: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new hazards may be associated with changes in job procedures.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383812"/>
      </p:ext>
    </p:extLst>
  </p:cSld>
  <p:clrMapOvr>
    <a:masterClrMapping/>
  </p:clrMapOvr>
  <p:transition spd="slow">
    <p:random/>
    <p:sndAc>
      <p:stSnd>
        <p:snd r:embed="rId2" name="WHOOSH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6895-4A88-4011-A846-8CE54E94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accepted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CC2D-9FD6-421B-A0E7-8FFEA9413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70" y="2344932"/>
            <a:ext cx="6345260" cy="3530600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IN" sz="2000" b="1" i="0" u="none" strike="noStrike" baseline="0" dirty="0">
                <a:solidFill>
                  <a:srgbClr val="000000"/>
                </a:solidFill>
              </a:rPr>
              <a:t>Eliminate the hazard </a:t>
            </a:r>
          </a:p>
          <a:p>
            <a:pPr algn="l"/>
            <a:endParaRPr lang="en-IN" sz="2000" b="1" i="0" u="none" strike="noStrike" baseline="0" dirty="0">
              <a:solidFill>
                <a:srgbClr val="000000"/>
              </a:solidFill>
            </a:endParaRPr>
          </a:p>
          <a:p>
            <a:r>
              <a:rPr lang="en-IN" sz="2000" b="1" i="0" u="none" strike="noStrike" baseline="0" dirty="0">
                <a:solidFill>
                  <a:srgbClr val="000000"/>
                </a:solidFill>
              </a:rPr>
              <a:t>Contain the Hazard </a:t>
            </a:r>
          </a:p>
          <a:p>
            <a:pPr algn="l"/>
            <a:endParaRPr lang="en-IN" sz="2000" b="1" i="0" u="none" strike="noStrike" baseline="0" dirty="0">
              <a:solidFill>
                <a:srgbClr val="000000"/>
              </a:solidFill>
            </a:endParaRPr>
          </a:p>
          <a:p>
            <a:r>
              <a:rPr lang="en-IN" sz="2000" b="1" i="0" u="none" strike="noStrike" baseline="0" dirty="0">
                <a:solidFill>
                  <a:srgbClr val="000000"/>
                </a:solidFill>
              </a:rPr>
              <a:t>Revise Work Procedures </a:t>
            </a:r>
          </a:p>
          <a:p>
            <a:pPr algn="l"/>
            <a:endParaRPr lang="en-IN" sz="2000" b="1" i="0" u="none" strike="noStrike" baseline="0" dirty="0">
              <a:solidFill>
                <a:srgbClr val="000000"/>
              </a:solidFill>
            </a:endParaRPr>
          </a:p>
          <a:p>
            <a:r>
              <a:rPr lang="en-IN" sz="2000" b="1" i="0" u="none" strike="noStrike" baseline="0" dirty="0">
                <a:solidFill>
                  <a:srgbClr val="000000"/>
                </a:solidFill>
              </a:rPr>
              <a:t>Reduce the Exposure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035264"/>
      </p:ext>
    </p:extLst>
  </p:cSld>
  <p:clrMapOvr>
    <a:masterClrMapping/>
  </p:clrMapOvr>
  <p:transition spd="slow">
    <p:random/>
    <p:sndAc>
      <p:stSnd>
        <p:snd r:embed="rId2" name="WHOOSH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2618</TotalTime>
  <Words>962</Words>
  <Application>Microsoft Office PowerPoint</Application>
  <PresentationFormat>On-screen Show (4:3)</PresentationFormat>
  <Paragraphs>136</Paragraphs>
  <Slides>22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Century Gothic</vt:lpstr>
      <vt:lpstr>Georgia</vt:lpstr>
      <vt:lpstr>Tahoma</vt:lpstr>
      <vt:lpstr>Times New Roman</vt:lpstr>
      <vt:lpstr>Wingdings</vt:lpstr>
      <vt:lpstr>Wingdings 3</vt:lpstr>
      <vt:lpstr>Ion Boardroom</vt:lpstr>
      <vt:lpstr>Clip</vt:lpstr>
      <vt:lpstr>Accident prevention technique</vt:lpstr>
      <vt:lpstr>Techniques of accident prevention</vt:lpstr>
      <vt:lpstr>PowerPoint Presentation</vt:lpstr>
      <vt:lpstr>OBJECTIVES </vt:lpstr>
      <vt:lpstr>PowerPoint Presentation</vt:lpstr>
      <vt:lpstr>DEFINITION</vt:lpstr>
      <vt:lpstr>BENEFITS OF JSAs</vt:lpstr>
      <vt:lpstr> Factors to be considered in setting a priority for analysis of jobs include:  </vt:lpstr>
      <vt:lpstr>General accepted measures</vt:lpstr>
      <vt:lpstr>THE PROCESS</vt:lpstr>
      <vt:lpstr>JSA PROCEDURE</vt:lpstr>
      <vt:lpstr>JSA PROCEDURE</vt:lpstr>
      <vt:lpstr>PowerPoint Presentation</vt:lpstr>
      <vt:lpstr>PROCEDURE Cont’d</vt:lpstr>
      <vt:lpstr>PROCEDURE Cont’d</vt:lpstr>
      <vt:lpstr>PROCEDURE Cont’d</vt:lpstr>
      <vt:lpstr>PROCEDURE Cont’d</vt:lpstr>
      <vt:lpstr>PowerPoint Presentation</vt:lpstr>
      <vt:lpstr>REVIEW JSAs...</vt:lpstr>
      <vt:lpstr>PowerPoint Presentation</vt:lpstr>
      <vt:lpstr>PowerPoint Presentation</vt:lpstr>
      <vt:lpstr>PowerPoint Presentation</vt:lpstr>
    </vt:vector>
  </TitlesOfParts>
  <Company>Office of Information Scvs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 SAFETY ANALYSIS</dc:title>
  <dc:creator>Division of Administration</dc:creator>
  <cp:lastModifiedBy>Praveen D</cp:lastModifiedBy>
  <cp:revision>66</cp:revision>
  <cp:lastPrinted>2006-08-14T20:00:46Z</cp:lastPrinted>
  <dcterms:created xsi:type="dcterms:W3CDTF">1998-11-30T13:07:56Z</dcterms:created>
  <dcterms:modified xsi:type="dcterms:W3CDTF">2022-09-03T03:39:11Z</dcterms:modified>
</cp:coreProperties>
</file>