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E291CB-69BE-4044-9D35-82E15CEF32FB}"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75134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291CB-69BE-4044-9D35-82E15CEF32FB}"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300582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291CB-69BE-4044-9D35-82E15CEF32FB}"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D09C-B3B1-4FB9-A284-CDAFFC15DF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792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291CB-69BE-4044-9D35-82E15CEF32FB}"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3840764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291CB-69BE-4044-9D35-82E15CEF32FB}"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D09C-B3B1-4FB9-A284-CDAFFC15DF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3582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291CB-69BE-4044-9D35-82E15CEF32FB}"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2805745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291CB-69BE-4044-9D35-82E15CEF32FB}"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370186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291CB-69BE-4044-9D35-82E15CEF32FB}"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3583524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291CB-69BE-4044-9D35-82E15CEF32FB}"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84200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291CB-69BE-4044-9D35-82E15CEF32FB}"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167495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291CB-69BE-4044-9D35-82E15CEF32FB}"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308743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E291CB-69BE-4044-9D35-82E15CEF32FB}" type="datetimeFigureOut">
              <a:rPr lang="en-IN" smtClean="0"/>
              <a:t>26-04-2023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21946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E291CB-69BE-4044-9D35-82E15CEF32FB}" type="datetimeFigureOut">
              <a:rPr lang="en-IN" smtClean="0"/>
              <a:t>26-04-2023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137721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291CB-69BE-4044-9D35-82E15CEF32FB}" type="datetimeFigureOut">
              <a:rPr lang="en-IN" smtClean="0"/>
              <a:t>26-04-2023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388598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291CB-69BE-4044-9D35-82E15CEF32FB}"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375321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291CB-69BE-4044-9D35-82E15CEF32FB}"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FD09C-B3B1-4FB9-A284-CDAFFC15DFF9}" type="slidenum">
              <a:rPr lang="en-IN" smtClean="0"/>
              <a:t>‹#›</a:t>
            </a:fld>
            <a:endParaRPr lang="en-IN"/>
          </a:p>
        </p:txBody>
      </p:sp>
    </p:spTree>
    <p:extLst>
      <p:ext uri="{BB962C8B-B14F-4D97-AF65-F5344CB8AC3E}">
        <p14:creationId xmlns:p14="http://schemas.microsoft.com/office/powerpoint/2010/main" val="202451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E291CB-69BE-4044-9D35-82E15CEF32FB}" type="datetimeFigureOut">
              <a:rPr lang="en-IN" smtClean="0"/>
              <a:t>26-04-2023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3FD09C-B3B1-4FB9-A284-CDAFFC15DFF9}" type="slidenum">
              <a:rPr lang="en-IN" smtClean="0"/>
              <a:t>‹#›</a:t>
            </a:fld>
            <a:endParaRPr lang="en-IN"/>
          </a:p>
        </p:txBody>
      </p:sp>
    </p:spTree>
    <p:extLst>
      <p:ext uri="{BB962C8B-B14F-4D97-AF65-F5344CB8AC3E}">
        <p14:creationId xmlns:p14="http://schemas.microsoft.com/office/powerpoint/2010/main" val="410208601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06B5-F69F-440B-8E45-2C582487C59C}"/>
              </a:ext>
            </a:extLst>
          </p:cNvPr>
          <p:cNvSpPr>
            <a:spLocks noGrp="1"/>
          </p:cNvSpPr>
          <p:nvPr>
            <p:ph type="ctrTitle"/>
          </p:nvPr>
        </p:nvSpPr>
        <p:spPr/>
        <p:txBody>
          <a:bodyPr/>
          <a:lstStyle/>
          <a:p>
            <a:r>
              <a:rPr lang="en-US" sz="6000" b="1" i="0" u="none" strike="noStrike" baseline="0" dirty="0">
                <a:solidFill>
                  <a:schemeClr val="accent5">
                    <a:lumMod val="75000"/>
                  </a:schemeClr>
                </a:solidFill>
                <a:latin typeface="Arial" panose="020B0604020202020204" pitchFamily="34" charset="0"/>
              </a:rPr>
              <a:t>DOW FIRE AND EXPLOSION INDEX</a:t>
            </a:r>
            <a:endParaRPr lang="en-IN" dirty="0">
              <a:solidFill>
                <a:schemeClr val="accent5">
                  <a:lumMod val="75000"/>
                </a:schemeClr>
              </a:solidFill>
            </a:endParaRPr>
          </a:p>
        </p:txBody>
      </p:sp>
      <p:sp>
        <p:nvSpPr>
          <p:cNvPr id="3" name="Subtitle 2">
            <a:extLst>
              <a:ext uri="{FF2B5EF4-FFF2-40B4-BE49-F238E27FC236}">
                <a16:creationId xmlns:a16="http://schemas.microsoft.com/office/drawing/2014/main" id="{8FAC8A84-F57C-4592-840D-B229A6088634}"/>
              </a:ext>
            </a:extLst>
          </p:cNvPr>
          <p:cNvSpPr>
            <a:spLocks noGrp="1"/>
          </p:cNvSpPr>
          <p:nvPr>
            <p:ph type="subTitle" idx="1"/>
          </p:nvPr>
        </p:nvSpPr>
        <p:spPr/>
        <p:txBody>
          <a:bodyPr/>
          <a:lstStyle/>
          <a:p>
            <a:r>
              <a:rPr lang="en-IN" dirty="0"/>
              <a:t>Unit-4</a:t>
            </a:r>
          </a:p>
        </p:txBody>
      </p:sp>
    </p:spTree>
    <p:extLst>
      <p:ext uri="{BB962C8B-B14F-4D97-AF65-F5344CB8AC3E}">
        <p14:creationId xmlns:p14="http://schemas.microsoft.com/office/powerpoint/2010/main" val="412711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E47F-BD82-4784-817C-01E3ED6D0213}"/>
              </a:ext>
            </a:extLst>
          </p:cNvPr>
          <p:cNvSpPr>
            <a:spLocks noGrp="1"/>
          </p:cNvSpPr>
          <p:nvPr>
            <p:ph type="title"/>
          </p:nvPr>
        </p:nvSpPr>
        <p:spPr>
          <a:xfrm>
            <a:off x="543759" y="237577"/>
            <a:ext cx="10131425" cy="1456267"/>
          </a:xfrm>
        </p:spPr>
        <p:txBody>
          <a:bodyPr>
            <a:normAutofit/>
          </a:bodyPr>
          <a:lstStyle/>
          <a:p>
            <a:r>
              <a:rPr lang="en-US" sz="4400" b="1" i="0" u="none" strike="noStrike" baseline="0" dirty="0">
                <a:solidFill>
                  <a:srgbClr val="C00000"/>
                </a:solidFill>
                <a:latin typeface="Arial" panose="020B0604020202020204" pitchFamily="34" charset="0"/>
              </a:rPr>
              <a:t>DOW FIRE AND EXPLOSION INDEX</a:t>
            </a:r>
            <a:br>
              <a:rPr lang="en-US" sz="4400" b="1" i="0" u="none" strike="noStrike" baseline="0" dirty="0">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9723EB3-493B-4437-8912-F4ECFC41F6AF}"/>
              </a:ext>
            </a:extLst>
          </p:cNvPr>
          <p:cNvSpPr>
            <a:spLocks noGrp="1"/>
          </p:cNvSpPr>
          <p:nvPr>
            <p:ph idx="1"/>
          </p:nvPr>
        </p:nvSpPr>
        <p:spPr>
          <a:xfrm>
            <a:off x="150921" y="965711"/>
            <a:ext cx="9259410" cy="3544145"/>
          </a:xfrm>
        </p:spPr>
        <p:txBody>
          <a:bodyPr/>
          <a:lstStyle/>
          <a:p>
            <a:pPr algn="l"/>
            <a:r>
              <a:rPr lang="en-US" sz="2000" b="0" i="0" u="none" strike="noStrike" baseline="0" dirty="0">
                <a:latin typeface="Times New Roman" panose="02020603050405020304" pitchFamily="18" charset="0"/>
              </a:rPr>
              <a:t>The hazard classification guide developed by the Dow Chemical Company and published by the American Institute of Chemical Engineering, Dow (1987)</a:t>
            </a:r>
          </a:p>
          <a:p>
            <a:pPr algn="l"/>
            <a:r>
              <a:rPr lang="en-US" sz="2000" b="1" dirty="0">
                <a:latin typeface="Times New Roman" panose="02020603050405020304" pitchFamily="18" charset="0"/>
              </a:rPr>
              <a:t>The</a:t>
            </a:r>
            <a:r>
              <a:rPr lang="en-US" sz="2000" dirty="0">
                <a:latin typeface="Times New Roman" panose="02020603050405020304" pitchFamily="18" charset="0"/>
              </a:rPr>
              <a:t> </a:t>
            </a:r>
            <a:r>
              <a:rPr lang="en-US" sz="2400" b="1" i="0" u="none" strike="noStrike" baseline="0" dirty="0">
                <a:latin typeface="Times New Roman" panose="02020603050405020304" pitchFamily="18" charset="0"/>
              </a:rPr>
              <a:t>method of evaluating the potential risk from a process, and assessing the potential loss.</a:t>
            </a:r>
          </a:p>
          <a:p>
            <a:pPr algn="l"/>
            <a:r>
              <a:rPr lang="en-US" sz="2000" b="1" i="0" u="none" strike="noStrike" baseline="0" dirty="0">
                <a:latin typeface="Times New Roman" panose="02020603050405020304" pitchFamily="18" charset="0"/>
              </a:rPr>
              <a:t>A numerical "Fire and explosion index" (F &amp; El) is calculated, based on the nature of the process and the properties of the process materials. The larger the value of the F &amp; El, the more hazardous the process</a:t>
            </a:r>
          </a:p>
          <a:p>
            <a:pPr algn="l"/>
            <a:endParaRPr lang="en-IN" dirty="0"/>
          </a:p>
        </p:txBody>
      </p:sp>
      <p:pic>
        <p:nvPicPr>
          <p:cNvPr id="5" name="Picture 4">
            <a:extLst>
              <a:ext uri="{FF2B5EF4-FFF2-40B4-BE49-F238E27FC236}">
                <a16:creationId xmlns:a16="http://schemas.microsoft.com/office/drawing/2014/main" id="{DF175E2C-CFD3-4A51-B544-356BD85197F5}"/>
              </a:ext>
            </a:extLst>
          </p:cNvPr>
          <p:cNvPicPr>
            <a:picLocks noChangeAspect="1"/>
          </p:cNvPicPr>
          <p:nvPr/>
        </p:nvPicPr>
        <p:blipFill>
          <a:blip r:embed="rId2"/>
          <a:stretch>
            <a:fillRect/>
          </a:stretch>
        </p:blipFill>
        <p:spPr>
          <a:xfrm>
            <a:off x="1421257" y="4314547"/>
            <a:ext cx="4495711" cy="2434008"/>
          </a:xfrm>
          <a:prstGeom prst="rect">
            <a:avLst/>
          </a:prstGeom>
        </p:spPr>
      </p:pic>
    </p:spTree>
    <p:extLst>
      <p:ext uri="{BB962C8B-B14F-4D97-AF65-F5344CB8AC3E}">
        <p14:creationId xmlns:p14="http://schemas.microsoft.com/office/powerpoint/2010/main" val="299320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DA16-0995-4CDF-8399-C95F7D099BC8}"/>
              </a:ext>
            </a:extLst>
          </p:cNvPr>
          <p:cNvSpPr>
            <a:spLocks noGrp="1"/>
          </p:cNvSpPr>
          <p:nvPr>
            <p:ph type="title"/>
          </p:nvPr>
        </p:nvSpPr>
        <p:spPr/>
        <p:txBody>
          <a:bodyPr/>
          <a:lstStyle/>
          <a:p>
            <a:r>
              <a:rPr lang="en-US" sz="3600" b="1" i="0" u="none" strike="noStrike" baseline="0" dirty="0">
                <a:solidFill>
                  <a:srgbClr val="C00000"/>
                </a:solidFill>
                <a:latin typeface="Arial" panose="020B0604020202020204" pitchFamily="34" charset="0"/>
              </a:rPr>
              <a:t>Dow Fire and Explosion Index</a:t>
            </a:r>
            <a:endParaRPr lang="en-IN" dirty="0">
              <a:solidFill>
                <a:srgbClr val="C00000"/>
              </a:solidFill>
            </a:endParaRPr>
          </a:p>
        </p:txBody>
      </p:sp>
      <p:sp>
        <p:nvSpPr>
          <p:cNvPr id="3" name="Content Placeholder 2">
            <a:extLst>
              <a:ext uri="{FF2B5EF4-FFF2-40B4-BE49-F238E27FC236}">
                <a16:creationId xmlns:a16="http://schemas.microsoft.com/office/drawing/2014/main" id="{F81831F7-BB6E-4727-9FD6-756CAE0F02DB}"/>
              </a:ext>
            </a:extLst>
          </p:cNvPr>
          <p:cNvSpPr>
            <a:spLocks noGrp="1"/>
          </p:cNvSpPr>
          <p:nvPr>
            <p:ph idx="1"/>
          </p:nvPr>
        </p:nvSpPr>
        <p:spPr>
          <a:xfrm>
            <a:off x="526003" y="1455938"/>
            <a:ext cx="10131425" cy="4909351"/>
          </a:xfrm>
        </p:spPr>
        <p:txBody>
          <a:bodyPr>
            <a:normAutofit/>
          </a:bodyPr>
          <a:lstStyle/>
          <a:p>
            <a:pPr algn="l"/>
            <a:r>
              <a:rPr lang="en-US" sz="2400" b="0" i="0" u="none" strike="noStrike" baseline="0" dirty="0">
                <a:latin typeface="Times New Roman" panose="02020603050405020304" pitchFamily="18" charset="0"/>
              </a:rPr>
              <a:t>To assess the potential hazard of a new plant, the index can be calculated after the Piping and Instrumentation and equipment layout diagrams have been prepared. </a:t>
            </a:r>
          </a:p>
          <a:p>
            <a:pPr algn="l"/>
            <a:r>
              <a:rPr lang="en-US" sz="2400" b="0" i="0" u="none" strike="noStrike" baseline="0" dirty="0">
                <a:latin typeface="Times New Roman" panose="02020603050405020304" pitchFamily="18" charset="0"/>
              </a:rPr>
              <a:t>In earlier versions of the guide the index was then used to determine what preventative and protection measures were needed.</a:t>
            </a:r>
          </a:p>
          <a:p>
            <a:pPr algn="l"/>
            <a:r>
              <a:rPr lang="en-US" sz="2400" b="0" i="0" u="none" strike="noStrike" baseline="0" dirty="0">
                <a:latin typeface="Times New Roman" panose="02020603050405020304" pitchFamily="18" charset="0"/>
              </a:rPr>
              <a:t> In the current version the preventative and protection measures, that have been incorporated in the plant design to reduce the hazard-are taken into account when assessing the potential loss; in the form of </a:t>
            </a:r>
            <a:r>
              <a:rPr lang="en-US" sz="2400" b="0" i="0" u="none" strike="noStrike" baseline="0" dirty="0">
                <a:solidFill>
                  <a:srgbClr val="C00000"/>
                </a:solidFill>
                <a:latin typeface="Times New Roman" panose="02020603050405020304" pitchFamily="18" charset="0"/>
              </a:rPr>
              <a:t>loss </a:t>
            </a:r>
            <a:r>
              <a:rPr lang="en-IN" sz="2400" b="0" i="0" u="none" strike="noStrike" baseline="0" dirty="0">
                <a:solidFill>
                  <a:srgbClr val="C00000"/>
                </a:solidFill>
                <a:latin typeface="Times New Roman" panose="02020603050405020304" pitchFamily="18" charset="0"/>
              </a:rPr>
              <a:t>control credit factors.</a:t>
            </a:r>
            <a:endParaRPr lang="en-IN" sz="2400" dirty="0">
              <a:solidFill>
                <a:srgbClr val="C00000"/>
              </a:solidFill>
            </a:endParaRPr>
          </a:p>
        </p:txBody>
      </p:sp>
    </p:spTree>
    <p:extLst>
      <p:ext uri="{BB962C8B-B14F-4D97-AF65-F5344CB8AC3E}">
        <p14:creationId xmlns:p14="http://schemas.microsoft.com/office/powerpoint/2010/main" val="217766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580D-2353-4C55-9844-E029175637DD}"/>
              </a:ext>
            </a:extLst>
          </p:cNvPr>
          <p:cNvSpPr>
            <a:spLocks noGrp="1"/>
          </p:cNvSpPr>
          <p:nvPr>
            <p:ph type="title"/>
          </p:nvPr>
        </p:nvSpPr>
        <p:spPr>
          <a:xfrm>
            <a:off x="230914" y="455721"/>
            <a:ext cx="8596668" cy="1320800"/>
          </a:xfrm>
        </p:spPr>
        <p:txBody>
          <a:bodyPr>
            <a:normAutofit/>
          </a:bodyPr>
          <a:lstStyle/>
          <a:p>
            <a:r>
              <a:rPr lang="en-US" sz="2800" b="1" i="0" u="none" strike="noStrike" baseline="0" dirty="0">
                <a:solidFill>
                  <a:srgbClr val="002060"/>
                </a:solidFill>
                <a:latin typeface="Arial" panose="020B0604020202020204" pitchFamily="34" charset="0"/>
              </a:rPr>
              <a:t>Calculation of the Dow F &amp; El</a:t>
            </a:r>
            <a:endParaRPr lang="en-IN" sz="4800" dirty="0">
              <a:solidFill>
                <a:srgbClr val="002060"/>
              </a:solidFill>
            </a:endParaRPr>
          </a:p>
        </p:txBody>
      </p:sp>
      <p:sp>
        <p:nvSpPr>
          <p:cNvPr id="3" name="Content Placeholder 2">
            <a:extLst>
              <a:ext uri="{FF2B5EF4-FFF2-40B4-BE49-F238E27FC236}">
                <a16:creationId xmlns:a16="http://schemas.microsoft.com/office/drawing/2014/main" id="{A26D94A1-2E0F-4DA5-BC5D-44B2399EEF61}"/>
              </a:ext>
            </a:extLst>
          </p:cNvPr>
          <p:cNvSpPr>
            <a:spLocks noGrp="1"/>
          </p:cNvSpPr>
          <p:nvPr>
            <p:ph idx="1"/>
          </p:nvPr>
        </p:nvSpPr>
        <p:spPr>
          <a:xfrm>
            <a:off x="106532" y="1313895"/>
            <a:ext cx="5885895" cy="4727467"/>
          </a:xfrm>
        </p:spPr>
        <p:txBody>
          <a:bodyPr>
            <a:normAutofit lnSpcReduction="10000"/>
          </a:bodyPr>
          <a:lstStyle/>
          <a:p>
            <a:pPr algn="l"/>
            <a:r>
              <a:rPr lang="en-US" sz="2400" b="0" i="0" u="none" strike="noStrike" baseline="0" dirty="0">
                <a:latin typeface="Times New Roman" panose="02020603050405020304" pitchFamily="18" charset="0"/>
              </a:rPr>
              <a:t>The first step is to identify the units that would have the greatest impact on the magnitude of any fire or explosion. The index is calculated for each of these units.</a:t>
            </a:r>
          </a:p>
          <a:p>
            <a:pPr algn="l"/>
            <a:r>
              <a:rPr lang="en-US" sz="2400" b="0" i="0" u="none" strike="noStrike" baseline="0" dirty="0">
                <a:latin typeface="Times New Roman" panose="02020603050405020304" pitchFamily="18" charset="0"/>
              </a:rPr>
              <a:t>The basis of the F &amp; El is a </a:t>
            </a:r>
            <a:r>
              <a:rPr lang="en-US" sz="2400" b="0" i="1" u="none" strike="noStrike" baseline="0" dirty="0">
                <a:solidFill>
                  <a:srgbClr val="C00000"/>
                </a:solidFill>
                <a:latin typeface="Times New Roman" panose="02020603050405020304" pitchFamily="18" charset="0"/>
              </a:rPr>
              <a:t>Material Factor </a:t>
            </a:r>
            <a:r>
              <a:rPr lang="en-US" sz="2400" b="0" i="0" u="none" strike="noStrike" baseline="0" dirty="0">
                <a:solidFill>
                  <a:srgbClr val="C00000"/>
                </a:solidFill>
                <a:latin typeface="Times New Roman" panose="02020603050405020304" pitchFamily="18" charset="0"/>
              </a:rPr>
              <a:t>(MF). </a:t>
            </a:r>
            <a:r>
              <a:rPr lang="en-US" sz="2400" b="0" i="0" u="none" strike="noStrike" baseline="0" dirty="0">
                <a:latin typeface="Times New Roman" panose="02020603050405020304" pitchFamily="18" charset="0"/>
              </a:rPr>
              <a:t>The MF is then multiplied by a </a:t>
            </a:r>
            <a:r>
              <a:rPr lang="en-US" sz="2400" b="0" i="1" u="none" strike="noStrike" baseline="0" dirty="0">
                <a:solidFill>
                  <a:srgbClr val="C00000"/>
                </a:solidFill>
                <a:latin typeface="Times New Roman" panose="02020603050405020304" pitchFamily="18" charset="0"/>
              </a:rPr>
              <a:t>Unit Hazard Factor</a:t>
            </a:r>
            <a:r>
              <a:rPr lang="en-US" sz="2400" b="0" i="1" u="none" strike="noStrike" baseline="0" dirty="0">
                <a:latin typeface="Times New Roman" panose="02020603050405020304" pitchFamily="18" charset="0"/>
              </a:rPr>
              <a:t>, </a:t>
            </a:r>
            <a:r>
              <a:rPr lang="en-US" sz="2400" b="0" i="0" u="none" strike="noStrike" baseline="0" dirty="0">
                <a:latin typeface="Times New Roman" panose="02020603050405020304" pitchFamily="18" charset="0"/>
              </a:rPr>
              <a:t>F3, to determine the F &amp; El for the process unit. </a:t>
            </a:r>
          </a:p>
          <a:p>
            <a:pPr algn="l"/>
            <a:r>
              <a:rPr lang="en-US" sz="2400" b="0" i="0" u="none" strike="noStrike" baseline="0" dirty="0">
                <a:latin typeface="Times New Roman" panose="02020603050405020304" pitchFamily="18" charset="0"/>
              </a:rPr>
              <a:t>The </a:t>
            </a:r>
            <a:r>
              <a:rPr lang="en-US" sz="2400" b="1" i="0" u="none" strike="noStrike" baseline="0" dirty="0">
                <a:solidFill>
                  <a:srgbClr val="002060"/>
                </a:solidFill>
                <a:latin typeface="Times New Roman" panose="02020603050405020304" pitchFamily="18" charset="0"/>
              </a:rPr>
              <a:t>Unit Hazard factor </a:t>
            </a:r>
            <a:r>
              <a:rPr lang="en-US" sz="2400" b="0" i="0" u="none" strike="noStrike" baseline="0" dirty="0">
                <a:latin typeface="Times New Roman" panose="02020603050405020304" pitchFamily="18" charset="0"/>
              </a:rPr>
              <a:t>is the product of two factors which take account of the hazards inherent in the operation of the particular process unit: </a:t>
            </a:r>
            <a:r>
              <a:rPr lang="en-US" sz="2400" b="0" i="0" u="sng" strike="noStrike" baseline="0" dirty="0">
                <a:solidFill>
                  <a:srgbClr val="C00000"/>
                </a:solidFill>
                <a:latin typeface="Times New Roman" panose="02020603050405020304" pitchFamily="18" charset="0"/>
              </a:rPr>
              <a:t>the general and special process hazards</a:t>
            </a:r>
            <a:endParaRPr lang="en-IN" sz="2400" u="sng" dirty="0">
              <a:solidFill>
                <a:srgbClr val="C00000"/>
              </a:solidFill>
            </a:endParaRPr>
          </a:p>
        </p:txBody>
      </p:sp>
      <p:pic>
        <p:nvPicPr>
          <p:cNvPr id="4" name="Picture 3">
            <a:extLst>
              <a:ext uri="{FF2B5EF4-FFF2-40B4-BE49-F238E27FC236}">
                <a16:creationId xmlns:a16="http://schemas.microsoft.com/office/drawing/2014/main" id="{19F27427-8DCA-4A14-97D1-1CEF444CB6F2}"/>
              </a:ext>
            </a:extLst>
          </p:cNvPr>
          <p:cNvPicPr>
            <a:picLocks noChangeAspect="1"/>
          </p:cNvPicPr>
          <p:nvPr/>
        </p:nvPicPr>
        <p:blipFill>
          <a:blip r:embed="rId2"/>
          <a:stretch>
            <a:fillRect/>
          </a:stretch>
        </p:blipFill>
        <p:spPr>
          <a:xfrm>
            <a:off x="6391922" y="609600"/>
            <a:ext cx="5569164" cy="5212959"/>
          </a:xfrm>
          <a:prstGeom prst="rect">
            <a:avLst/>
          </a:prstGeom>
        </p:spPr>
      </p:pic>
      <p:sp>
        <p:nvSpPr>
          <p:cNvPr id="5" name="TextBox 4">
            <a:extLst>
              <a:ext uri="{FF2B5EF4-FFF2-40B4-BE49-F238E27FC236}">
                <a16:creationId xmlns:a16="http://schemas.microsoft.com/office/drawing/2014/main" id="{E36FE386-7D57-DE10-1FBE-ED73820F7AA1}"/>
              </a:ext>
            </a:extLst>
          </p:cNvPr>
          <p:cNvSpPr txBox="1"/>
          <p:nvPr/>
        </p:nvSpPr>
        <p:spPr>
          <a:xfrm>
            <a:off x="5992427" y="3559946"/>
            <a:ext cx="1464816" cy="1223412"/>
          </a:xfrm>
          <a:prstGeom prst="rect">
            <a:avLst/>
          </a:prstGeom>
          <a:noFill/>
        </p:spPr>
        <p:txBody>
          <a:bodyPr wrap="square" rtlCol="0">
            <a:spAutoFit/>
          </a:bodyPr>
          <a:lstStyle/>
          <a:p>
            <a:r>
              <a:rPr lang="en-IN" sz="1050" b="1" dirty="0">
                <a:solidFill>
                  <a:srgbClr val="C00000"/>
                </a:solidFill>
              </a:rPr>
              <a:t>C</a:t>
            </a:r>
            <a:r>
              <a:rPr lang="en-IN" sz="1050" b="1" baseline="-25000" dirty="0">
                <a:solidFill>
                  <a:srgbClr val="C00000"/>
                </a:solidFill>
              </a:rPr>
              <a:t>1</a:t>
            </a:r>
            <a:r>
              <a:rPr lang="en-IN" sz="1050" b="1" dirty="0"/>
              <a:t>- process control credit factor</a:t>
            </a:r>
          </a:p>
          <a:p>
            <a:r>
              <a:rPr lang="en-IN" sz="1050" b="1" dirty="0">
                <a:solidFill>
                  <a:srgbClr val="C00000"/>
                </a:solidFill>
              </a:rPr>
              <a:t>C</a:t>
            </a:r>
            <a:r>
              <a:rPr lang="en-IN" sz="1050" b="1" baseline="-25000" dirty="0">
                <a:solidFill>
                  <a:srgbClr val="C00000"/>
                </a:solidFill>
              </a:rPr>
              <a:t>2</a:t>
            </a:r>
            <a:r>
              <a:rPr lang="en-IN" sz="1050" b="1" baseline="-25000" dirty="0"/>
              <a:t> </a:t>
            </a:r>
            <a:r>
              <a:rPr lang="en-IN" sz="1050" b="1" dirty="0"/>
              <a:t>– Material Isolation credit factor</a:t>
            </a:r>
          </a:p>
          <a:p>
            <a:r>
              <a:rPr lang="en-IN" sz="1050" b="1" dirty="0">
                <a:solidFill>
                  <a:srgbClr val="C00000"/>
                </a:solidFill>
              </a:rPr>
              <a:t>C</a:t>
            </a:r>
            <a:r>
              <a:rPr lang="en-IN" sz="1050" b="1" baseline="-25000" dirty="0">
                <a:solidFill>
                  <a:srgbClr val="C00000"/>
                </a:solidFill>
              </a:rPr>
              <a:t>3</a:t>
            </a:r>
            <a:r>
              <a:rPr lang="en-IN" sz="1050" b="1" dirty="0"/>
              <a:t> – Fire protection credit factor</a:t>
            </a:r>
          </a:p>
        </p:txBody>
      </p:sp>
    </p:spTree>
    <p:extLst>
      <p:ext uri="{BB962C8B-B14F-4D97-AF65-F5344CB8AC3E}">
        <p14:creationId xmlns:p14="http://schemas.microsoft.com/office/powerpoint/2010/main" val="129611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5CAA-BE20-48E0-AA5F-2F6DAC6BD0E1}"/>
              </a:ext>
            </a:extLst>
          </p:cNvPr>
          <p:cNvSpPr>
            <a:spLocks noGrp="1"/>
          </p:cNvSpPr>
          <p:nvPr>
            <p:ph type="title"/>
          </p:nvPr>
        </p:nvSpPr>
        <p:spPr>
          <a:xfrm>
            <a:off x="251300" y="306938"/>
            <a:ext cx="8596668" cy="1320800"/>
          </a:xfrm>
        </p:spPr>
        <p:txBody>
          <a:bodyPr>
            <a:normAutofit/>
          </a:bodyPr>
          <a:lstStyle/>
          <a:p>
            <a:r>
              <a:rPr lang="en-IN" sz="3200" b="1" i="1" u="none" strike="noStrike" baseline="0" dirty="0">
                <a:solidFill>
                  <a:srgbClr val="C00000"/>
                </a:solidFill>
                <a:latin typeface="Times New Roman" panose="02020603050405020304" pitchFamily="18" charset="0"/>
              </a:rPr>
              <a:t>Material factor</a:t>
            </a:r>
            <a:endParaRPr lang="en-IN" sz="5400" dirty="0">
              <a:solidFill>
                <a:srgbClr val="C00000"/>
              </a:solidFill>
            </a:endParaRPr>
          </a:p>
        </p:txBody>
      </p:sp>
      <p:sp>
        <p:nvSpPr>
          <p:cNvPr id="3" name="Content Placeholder 2">
            <a:extLst>
              <a:ext uri="{FF2B5EF4-FFF2-40B4-BE49-F238E27FC236}">
                <a16:creationId xmlns:a16="http://schemas.microsoft.com/office/drawing/2014/main" id="{6BFB7950-4B62-40D3-ACB5-6ED72FC57E9C}"/>
              </a:ext>
            </a:extLst>
          </p:cNvPr>
          <p:cNvSpPr>
            <a:spLocks noGrp="1"/>
          </p:cNvSpPr>
          <p:nvPr>
            <p:ph idx="1"/>
          </p:nvPr>
        </p:nvSpPr>
        <p:spPr>
          <a:xfrm>
            <a:off x="230914" y="867159"/>
            <a:ext cx="6729274" cy="2992596"/>
          </a:xfrm>
        </p:spPr>
        <p:txBody>
          <a:bodyPr>
            <a:normAutofit/>
          </a:bodyPr>
          <a:lstStyle/>
          <a:p>
            <a:pPr algn="l"/>
            <a:r>
              <a:rPr lang="en-US" sz="2000" b="0" i="0" u="none" strike="noStrike" baseline="0" dirty="0">
                <a:latin typeface="Times New Roman" panose="02020603050405020304" pitchFamily="18" charset="0"/>
              </a:rPr>
              <a:t>The material factor is a measure of the intrinsic rate of energy release from the burning, explosion, or other chemical reaction of the material. Values for the MF for over 300 of the most commonly used substances are given in the guide. </a:t>
            </a:r>
            <a:endParaRPr lang="en-IN" sz="2000" dirty="0"/>
          </a:p>
        </p:txBody>
      </p:sp>
      <p:pic>
        <p:nvPicPr>
          <p:cNvPr id="5" name="Picture 4">
            <a:extLst>
              <a:ext uri="{FF2B5EF4-FFF2-40B4-BE49-F238E27FC236}">
                <a16:creationId xmlns:a16="http://schemas.microsoft.com/office/drawing/2014/main" id="{4C382899-AD8B-44E0-BECF-5FA510311595}"/>
              </a:ext>
            </a:extLst>
          </p:cNvPr>
          <p:cNvPicPr>
            <a:picLocks noChangeAspect="1"/>
          </p:cNvPicPr>
          <p:nvPr/>
        </p:nvPicPr>
        <p:blipFill>
          <a:blip r:embed="rId2"/>
          <a:stretch>
            <a:fillRect/>
          </a:stretch>
        </p:blipFill>
        <p:spPr>
          <a:xfrm>
            <a:off x="6391922" y="609600"/>
            <a:ext cx="5569164" cy="5212959"/>
          </a:xfrm>
          <a:prstGeom prst="rect">
            <a:avLst/>
          </a:prstGeom>
        </p:spPr>
      </p:pic>
      <p:pic>
        <p:nvPicPr>
          <p:cNvPr id="6" name="Picture 5">
            <a:extLst>
              <a:ext uri="{FF2B5EF4-FFF2-40B4-BE49-F238E27FC236}">
                <a16:creationId xmlns:a16="http://schemas.microsoft.com/office/drawing/2014/main" id="{21309020-28CF-4B9D-9FD2-324ADC8D9576}"/>
              </a:ext>
            </a:extLst>
          </p:cNvPr>
          <p:cNvPicPr>
            <a:picLocks noChangeAspect="1"/>
          </p:cNvPicPr>
          <p:nvPr/>
        </p:nvPicPr>
        <p:blipFill>
          <a:blip r:embed="rId3"/>
          <a:stretch>
            <a:fillRect/>
          </a:stretch>
        </p:blipFill>
        <p:spPr>
          <a:xfrm>
            <a:off x="230914" y="2478474"/>
            <a:ext cx="4874215" cy="3069454"/>
          </a:xfrm>
          <a:prstGeom prst="rect">
            <a:avLst/>
          </a:prstGeom>
        </p:spPr>
      </p:pic>
    </p:spTree>
    <p:extLst>
      <p:ext uri="{BB962C8B-B14F-4D97-AF65-F5344CB8AC3E}">
        <p14:creationId xmlns:p14="http://schemas.microsoft.com/office/powerpoint/2010/main" val="284332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83ED-8F73-408C-BA74-6421F3A59957}"/>
              </a:ext>
            </a:extLst>
          </p:cNvPr>
          <p:cNvSpPr>
            <a:spLocks noGrp="1"/>
          </p:cNvSpPr>
          <p:nvPr>
            <p:ph type="title"/>
          </p:nvPr>
        </p:nvSpPr>
        <p:spPr>
          <a:xfrm>
            <a:off x="357738" y="316636"/>
            <a:ext cx="9212390" cy="1613763"/>
          </a:xfrm>
        </p:spPr>
        <p:txBody>
          <a:bodyPr>
            <a:normAutofit fontScale="90000"/>
          </a:bodyPr>
          <a:lstStyle/>
          <a:p>
            <a:r>
              <a:rPr lang="en-IN" sz="2700" b="1" i="1" u="none" strike="noStrike" baseline="0" dirty="0">
                <a:solidFill>
                  <a:srgbClr val="002060"/>
                </a:solidFill>
                <a:latin typeface="Arial" panose="020B0604020202020204" pitchFamily="34" charset="0"/>
              </a:rPr>
              <a:t>General process hazards</a:t>
            </a:r>
            <a:br>
              <a:rPr lang="en-IN" sz="1800" b="1" i="1" u="none" strike="noStrike" baseline="0" dirty="0">
                <a:latin typeface="Arial" panose="020B0604020202020204" pitchFamily="34" charset="0"/>
              </a:rPr>
            </a:br>
            <a:r>
              <a:rPr lang="en-US" sz="2200" b="1" i="0" u="none" strike="noStrike" baseline="0" dirty="0">
                <a:solidFill>
                  <a:srgbClr val="C00000"/>
                </a:solidFill>
                <a:latin typeface="Times New Roman" panose="02020603050405020304" pitchFamily="18" charset="0"/>
              </a:rPr>
              <a:t>The general process hazards are factors that play a primary role in determining the magnitude of the loss following an incident.</a:t>
            </a:r>
            <a:br>
              <a:rPr lang="en-US" sz="3600" b="1" i="0" u="none" strike="noStrike" baseline="0" dirty="0">
                <a:latin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90D960C0-8E41-4054-B032-B0030FEC315C}"/>
              </a:ext>
            </a:extLst>
          </p:cNvPr>
          <p:cNvSpPr>
            <a:spLocks noGrp="1"/>
          </p:cNvSpPr>
          <p:nvPr>
            <p:ph idx="1"/>
          </p:nvPr>
        </p:nvSpPr>
        <p:spPr>
          <a:xfrm>
            <a:off x="464270" y="1601926"/>
            <a:ext cx="8596668" cy="3880773"/>
          </a:xfrm>
        </p:spPr>
        <p:txBody>
          <a:bodyPr>
            <a:noAutofit/>
          </a:bodyPr>
          <a:lstStyle/>
          <a:p>
            <a:pPr algn="l"/>
            <a:r>
              <a:rPr lang="en-US" sz="2000" b="1" i="0" u="none" strike="noStrike" baseline="0" dirty="0">
                <a:solidFill>
                  <a:srgbClr val="FF0000"/>
                </a:solidFill>
                <a:latin typeface="Times New Roman" panose="02020603050405020304" pitchFamily="18" charset="0"/>
              </a:rPr>
              <a:t>A. </a:t>
            </a:r>
            <a:r>
              <a:rPr lang="en-US" sz="2000" b="1" i="1" u="none" strike="noStrike" baseline="0" dirty="0">
                <a:solidFill>
                  <a:srgbClr val="FF0000"/>
                </a:solidFill>
                <a:latin typeface="Times New Roman" panose="02020603050405020304" pitchFamily="18" charset="0"/>
              </a:rPr>
              <a:t>Exothermic chemical reactions</a:t>
            </a:r>
            <a:r>
              <a:rPr lang="en-US" sz="2000" b="0" i="1" u="none" strike="noStrike" baseline="0" dirty="0">
                <a:solidFill>
                  <a:srgbClr val="FF0000"/>
                </a:solidFill>
                <a:latin typeface="Times New Roman" panose="02020603050405020304" pitchFamily="18" charset="0"/>
              </a:rPr>
              <a:t>: </a:t>
            </a:r>
            <a:r>
              <a:rPr lang="en-US" sz="2000" b="0" i="0" u="none" strike="noStrike" baseline="0" dirty="0">
                <a:latin typeface="Times New Roman" panose="02020603050405020304" pitchFamily="18" charset="0"/>
              </a:rPr>
              <a:t>the penalty varies from 0.3 for a mild exotherm, such as hydrogenation, to 1.25 for a particularly sensitive exotherm, such as nitration.</a:t>
            </a:r>
          </a:p>
          <a:p>
            <a:pPr algn="l"/>
            <a:r>
              <a:rPr lang="en-US" sz="2000" b="1" i="0" u="none" strike="noStrike" baseline="0" dirty="0">
                <a:solidFill>
                  <a:srgbClr val="FF0000"/>
                </a:solidFill>
                <a:latin typeface="Times New Roman" panose="02020603050405020304" pitchFamily="18" charset="0"/>
              </a:rPr>
              <a:t>B. </a:t>
            </a:r>
            <a:r>
              <a:rPr lang="en-US" sz="2000" b="1" i="1" u="none" strike="noStrike" baseline="0" dirty="0">
                <a:solidFill>
                  <a:srgbClr val="FF0000"/>
                </a:solidFill>
                <a:latin typeface="Times New Roman" panose="02020603050405020304" pitchFamily="18" charset="0"/>
              </a:rPr>
              <a:t>Endothermic processes</a:t>
            </a:r>
            <a:r>
              <a:rPr lang="en-US" sz="2000" b="0" i="1"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a penalty of 0.2 is applied to reactors, only. It is increased to 0.4 if the reactor is heated by the combustion of a fuel.</a:t>
            </a:r>
          </a:p>
          <a:p>
            <a:pPr algn="l"/>
            <a:r>
              <a:rPr lang="en-US" sz="2000" b="1" i="0" u="none" strike="noStrike" baseline="0" dirty="0">
                <a:solidFill>
                  <a:srgbClr val="FF0000"/>
                </a:solidFill>
                <a:latin typeface="Times New Roman" panose="02020603050405020304" pitchFamily="18" charset="0"/>
              </a:rPr>
              <a:t>C. </a:t>
            </a:r>
            <a:r>
              <a:rPr lang="en-US" sz="2000" b="1" i="1" u="none" strike="noStrike" baseline="0" dirty="0">
                <a:solidFill>
                  <a:srgbClr val="FF0000"/>
                </a:solidFill>
                <a:latin typeface="Times New Roman" panose="02020603050405020304" pitchFamily="18" charset="0"/>
              </a:rPr>
              <a:t>Materials handling and transfer</a:t>
            </a:r>
            <a:r>
              <a:rPr lang="en-US" sz="2000" b="0" i="1" u="none" strike="noStrike" baseline="0" dirty="0">
                <a:solidFill>
                  <a:srgbClr val="FF0000"/>
                </a:solidFill>
                <a:latin typeface="Times New Roman" panose="02020603050405020304" pitchFamily="18" charset="0"/>
              </a:rPr>
              <a:t>:</a:t>
            </a:r>
            <a:r>
              <a:rPr lang="en-US" sz="2000" b="0" i="1"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this penalty takes account of the hazard involved in the handling, transfer and warehousing of the material.</a:t>
            </a:r>
          </a:p>
          <a:p>
            <a:pPr algn="l"/>
            <a:r>
              <a:rPr lang="en-US" sz="2000" b="1" i="0" u="none" strike="noStrike" baseline="0" dirty="0">
                <a:solidFill>
                  <a:srgbClr val="FF0000"/>
                </a:solidFill>
                <a:latin typeface="Times New Roman" panose="02020603050405020304" pitchFamily="18" charset="0"/>
              </a:rPr>
              <a:t>D. </a:t>
            </a:r>
            <a:r>
              <a:rPr lang="en-US" sz="2000" b="1" i="1" u="none" strike="noStrike" baseline="0" dirty="0">
                <a:solidFill>
                  <a:srgbClr val="FF0000"/>
                </a:solidFill>
                <a:latin typeface="Times New Roman" panose="02020603050405020304" pitchFamily="18" charset="0"/>
              </a:rPr>
              <a:t>Enclosed or indoor process units: </a:t>
            </a:r>
            <a:r>
              <a:rPr lang="en-US" sz="2000" b="0" i="0" u="none" strike="noStrike" baseline="0" dirty="0">
                <a:latin typeface="Times New Roman" panose="02020603050405020304" pitchFamily="18" charset="0"/>
              </a:rPr>
              <a:t>accounts for the additional hazard where ventilation </a:t>
            </a:r>
            <a:r>
              <a:rPr lang="en-IN" sz="2000" b="0" i="0" u="none" strike="noStrike" baseline="0" dirty="0">
                <a:latin typeface="Times New Roman" panose="02020603050405020304" pitchFamily="18" charset="0"/>
              </a:rPr>
              <a:t>is restricted.</a:t>
            </a:r>
          </a:p>
          <a:p>
            <a:pPr algn="l"/>
            <a:r>
              <a:rPr lang="en-US" sz="2000" b="1" i="0" u="none" strike="noStrike" baseline="0" dirty="0">
                <a:solidFill>
                  <a:srgbClr val="FF0000"/>
                </a:solidFill>
                <a:latin typeface="Times New Roman" panose="02020603050405020304" pitchFamily="18" charset="0"/>
              </a:rPr>
              <a:t>E. </a:t>
            </a:r>
            <a:r>
              <a:rPr lang="en-US" sz="2000" b="1" i="1" u="none" strike="noStrike" baseline="0" dirty="0">
                <a:solidFill>
                  <a:srgbClr val="FF0000"/>
                </a:solidFill>
                <a:latin typeface="Times New Roman" panose="02020603050405020304" pitchFamily="18" charset="0"/>
              </a:rPr>
              <a:t>Access of emergency equipment: </a:t>
            </a:r>
            <a:r>
              <a:rPr lang="en-US" sz="2000" b="0" i="0" u="none" strike="noStrike" baseline="0" dirty="0">
                <a:latin typeface="Times New Roman" panose="02020603050405020304" pitchFamily="18" charset="0"/>
              </a:rPr>
              <a:t>areas not having adequate access are </a:t>
            </a:r>
            <a:r>
              <a:rPr lang="en-US" sz="2000" b="0" i="0" u="none" strike="noStrike" baseline="0" dirty="0" err="1">
                <a:latin typeface="Times New Roman" panose="02020603050405020304" pitchFamily="18" charset="0"/>
              </a:rPr>
              <a:t>penalised</a:t>
            </a:r>
            <a:r>
              <a:rPr lang="en-US" sz="2000" b="0" i="0" u="none" strike="noStrike" baseline="0" dirty="0">
                <a:latin typeface="Times New Roman" panose="02020603050405020304" pitchFamily="18" charset="0"/>
              </a:rPr>
              <a:t>. Minimum requirement is access from two sides.</a:t>
            </a:r>
          </a:p>
          <a:p>
            <a:pPr algn="l"/>
            <a:r>
              <a:rPr lang="en-US" sz="2000" b="1" i="0" u="none" strike="noStrike" baseline="0" dirty="0">
                <a:solidFill>
                  <a:srgbClr val="FF0000"/>
                </a:solidFill>
                <a:latin typeface="Times New Roman" panose="02020603050405020304" pitchFamily="18" charset="0"/>
              </a:rPr>
              <a:t>F. </a:t>
            </a:r>
            <a:r>
              <a:rPr lang="en-US" sz="2000" b="1" i="1" u="none" strike="noStrike" baseline="0" dirty="0">
                <a:solidFill>
                  <a:srgbClr val="FF0000"/>
                </a:solidFill>
                <a:latin typeface="Times New Roman" panose="02020603050405020304" pitchFamily="18" charset="0"/>
              </a:rPr>
              <a:t>Drainage and spill control:</a:t>
            </a:r>
            <a:r>
              <a:rPr lang="en-US" sz="2000" b="0" i="1" u="none" strike="noStrike" baseline="0" dirty="0">
                <a:solidFill>
                  <a:srgbClr val="FF0000"/>
                </a:solidFill>
                <a:latin typeface="Times New Roman" panose="02020603050405020304" pitchFamily="18" charset="0"/>
              </a:rPr>
              <a:t> </a:t>
            </a:r>
            <a:r>
              <a:rPr lang="en-US" sz="2000" b="0" i="0" u="none" strike="noStrike" baseline="0" dirty="0" err="1">
                <a:latin typeface="Times New Roman" panose="02020603050405020304" pitchFamily="18" charset="0"/>
              </a:rPr>
              <a:t>penalises</a:t>
            </a:r>
            <a:r>
              <a:rPr lang="en-US" sz="2000" b="0" i="0" u="none" strike="noStrike" baseline="0" dirty="0">
                <a:latin typeface="Times New Roman" panose="02020603050405020304" pitchFamily="18" charset="0"/>
              </a:rPr>
              <a:t> design conditions that would cause large spills of flammable material adjacent to process equipment; such as inadequate design of </a:t>
            </a:r>
            <a:r>
              <a:rPr lang="en-IN" sz="2000" b="0" i="0" u="none" strike="noStrike" baseline="0" dirty="0">
                <a:latin typeface="Times New Roman" panose="02020603050405020304" pitchFamily="18" charset="0"/>
              </a:rPr>
              <a:t>drainage.</a:t>
            </a:r>
            <a:endParaRPr lang="en-IN" sz="2000" dirty="0"/>
          </a:p>
        </p:txBody>
      </p:sp>
    </p:spTree>
    <p:extLst>
      <p:ext uri="{BB962C8B-B14F-4D97-AF65-F5344CB8AC3E}">
        <p14:creationId xmlns:p14="http://schemas.microsoft.com/office/powerpoint/2010/main" val="389822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CD99-240C-41F8-B9ED-CAE3AB435D2C}"/>
              </a:ext>
            </a:extLst>
          </p:cNvPr>
          <p:cNvSpPr>
            <a:spLocks noGrp="1"/>
          </p:cNvSpPr>
          <p:nvPr>
            <p:ph type="title"/>
          </p:nvPr>
        </p:nvSpPr>
        <p:spPr>
          <a:xfrm>
            <a:off x="381740" y="430567"/>
            <a:ext cx="10058400" cy="1226085"/>
          </a:xfrm>
        </p:spPr>
        <p:txBody>
          <a:bodyPr>
            <a:normAutofit/>
          </a:bodyPr>
          <a:lstStyle/>
          <a:p>
            <a:r>
              <a:rPr lang="en-IN" sz="2800" b="1" i="0" u="none" strike="noStrike" baseline="0" dirty="0">
                <a:solidFill>
                  <a:srgbClr val="0070C0"/>
                </a:solidFill>
                <a:latin typeface="Arial" panose="020B0604020202020204" pitchFamily="34" charset="0"/>
              </a:rPr>
              <a:t>Specia</a:t>
            </a:r>
            <a:r>
              <a:rPr lang="en-IN" sz="2800" b="1" dirty="0">
                <a:solidFill>
                  <a:srgbClr val="0070C0"/>
                </a:solidFill>
                <a:latin typeface="Arial" panose="020B0604020202020204" pitchFamily="34" charset="0"/>
              </a:rPr>
              <a:t>l</a:t>
            </a:r>
            <a:r>
              <a:rPr lang="en-IN" sz="2800" b="1" i="0" u="none" strike="noStrike" baseline="0" dirty="0">
                <a:solidFill>
                  <a:srgbClr val="0070C0"/>
                </a:solidFill>
                <a:latin typeface="Arial" panose="020B0604020202020204" pitchFamily="34" charset="0"/>
              </a:rPr>
              <a:t> </a:t>
            </a:r>
            <a:r>
              <a:rPr lang="en-IN" sz="2800" b="1" i="1" u="none" strike="noStrike" baseline="0" dirty="0">
                <a:solidFill>
                  <a:srgbClr val="0070C0"/>
                </a:solidFill>
                <a:latin typeface="Arial" panose="020B0604020202020204" pitchFamily="34" charset="0"/>
              </a:rPr>
              <a:t>process hazards</a:t>
            </a:r>
            <a:endParaRPr lang="en-IN" sz="6600" dirty="0">
              <a:solidFill>
                <a:srgbClr val="0070C0"/>
              </a:solidFill>
            </a:endParaRPr>
          </a:p>
        </p:txBody>
      </p:sp>
      <p:sp>
        <p:nvSpPr>
          <p:cNvPr id="3" name="Content Placeholder 2">
            <a:extLst>
              <a:ext uri="{FF2B5EF4-FFF2-40B4-BE49-F238E27FC236}">
                <a16:creationId xmlns:a16="http://schemas.microsoft.com/office/drawing/2014/main" id="{9FB16359-E974-4F5B-A220-AF4D9808BB39}"/>
              </a:ext>
            </a:extLst>
          </p:cNvPr>
          <p:cNvSpPr>
            <a:spLocks noGrp="1"/>
          </p:cNvSpPr>
          <p:nvPr>
            <p:ph idx="1"/>
          </p:nvPr>
        </p:nvSpPr>
        <p:spPr>
          <a:xfrm>
            <a:off x="381740" y="988907"/>
            <a:ext cx="10773940" cy="5438526"/>
          </a:xfrm>
        </p:spPr>
        <p:txBody>
          <a:bodyPr>
            <a:normAutofit fontScale="40000" lnSpcReduction="20000"/>
          </a:bodyPr>
          <a:lstStyle/>
          <a:p>
            <a:pPr algn="l"/>
            <a:r>
              <a:rPr lang="en-US" sz="4900" b="1" i="0" u="none" strike="noStrike" baseline="0" dirty="0">
                <a:latin typeface="Times New Roman" panose="02020603050405020304" pitchFamily="18" charset="0"/>
              </a:rPr>
              <a:t>The special process hazards are factors that are known from experience to contribute to the probability of an incident involving loss.</a:t>
            </a:r>
          </a:p>
          <a:p>
            <a:pPr algn="l"/>
            <a:r>
              <a:rPr lang="en-US" sz="4900" b="1" i="0" u="none" strike="noStrike" baseline="0" dirty="0">
                <a:latin typeface="Times New Roman" panose="02020603050405020304" pitchFamily="18" charset="0"/>
              </a:rPr>
              <a:t>Twelve factors are listed on the calculation form</a:t>
            </a:r>
          </a:p>
          <a:p>
            <a:pPr algn="l"/>
            <a:r>
              <a:rPr lang="en-US" sz="4900" b="1" i="0" u="none" strike="noStrike" baseline="0" dirty="0">
                <a:solidFill>
                  <a:srgbClr val="C00000"/>
                </a:solidFill>
                <a:latin typeface="Times New Roman" panose="02020603050405020304" pitchFamily="18" charset="0"/>
              </a:rPr>
              <a:t>A. </a:t>
            </a:r>
            <a:r>
              <a:rPr lang="en-US" sz="4900" b="1" i="1" u="none" strike="noStrike" baseline="0" dirty="0">
                <a:solidFill>
                  <a:srgbClr val="C00000"/>
                </a:solidFill>
                <a:latin typeface="Times New Roman" panose="02020603050405020304" pitchFamily="18" charset="0"/>
              </a:rPr>
              <a:t>Toxic materials</a:t>
            </a:r>
          </a:p>
          <a:p>
            <a:pPr algn="l"/>
            <a:r>
              <a:rPr lang="en-US" sz="4900" b="1" i="0" u="none" strike="noStrike" baseline="0" dirty="0">
                <a:solidFill>
                  <a:srgbClr val="C00000"/>
                </a:solidFill>
                <a:latin typeface="Times New Roman" panose="02020603050405020304" pitchFamily="18" charset="0"/>
              </a:rPr>
              <a:t>B. </a:t>
            </a:r>
            <a:r>
              <a:rPr lang="en-US" sz="4900" b="1" i="1" u="none" strike="noStrike" baseline="0" dirty="0">
                <a:solidFill>
                  <a:srgbClr val="C00000"/>
                </a:solidFill>
                <a:latin typeface="Times New Roman" panose="02020603050405020304" pitchFamily="18" charset="0"/>
              </a:rPr>
              <a:t>Sub-atmospheric pressure</a:t>
            </a:r>
            <a:endParaRPr lang="en-US" sz="4900" b="1" i="0" u="none" strike="noStrike" baseline="0" dirty="0">
              <a:solidFill>
                <a:srgbClr val="C00000"/>
              </a:solidFill>
              <a:latin typeface="Times New Roman" panose="02020603050405020304" pitchFamily="18" charset="0"/>
            </a:endParaRPr>
          </a:p>
          <a:p>
            <a:pPr algn="l"/>
            <a:r>
              <a:rPr lang="en-US" sz="4900" b="1" i="0" u="none" strike="noStrike" baseline="0" dirty="0">
                <a:solidFill>
                  <a:srgbClr val="C00000"/>
                </a:solidFill>
                <a:latin typeface="Times New Roman" panose="02020603050405020304" pitchFamily="18" charset="0"/>
              </a:rPr>
              <a:t>C. </a:t>
            </a:r>
            <a:r>
              <a:rPr lang="en-US" sz="4900" b="1" i="1" u="none" strike="noStrike" baseline="0" dirty="0">
                <a:solidFill>
                  <a:srgbClr val="C00000"/>
                </a:solidFill>
                <a:latin typeface="Times New Roman" panose="02020603050405020304" pitchFamily="18" charset="0"/>
              </a:rPr>
              <a:t>Operation in or near flammable range</a:t>
            </a:r>
          </a:p>
          <a:p>
            <a:pPr algn="l"/>
            <a:r>
              <a:rPr lang="en-IN" sz="4900" b="1" i="0" u="none" strike="noStrike" baseline="0" dirty="0">
                <a:solidFill>
                  <a:srgbClr val="C00000"/>
                </a:solidFill>
                <a:latin typeface="Times New Roman" panose="02020603050405020304" pitchFamily="18" charset="0"/>
              </a:rPr>
              <a:t>D. </a:t>
            </a:r>
            <a:r>
              <a:rPr lang="en-IN" sz="4900" b="1" i="1" u="none" strike="noStrike" baseline="0" dirty="0">
                <a:solidFill>
                  <a:srgbClr val="C00000"/>
                </a:solidFill>
                <a:latin typeface="Times New Roman" panose="02020603050405020304" pitchFamily="18" charset="0"/>
              </a:rPr>
              <a:t>Dust explosion</a:t>
            </a:r>
            <a:endParaRPr lang="en-US" sz="4900" b="1" i="1" dirty="0">
              <a:solidFill>
                <a:srgbClr val="C00000"/>
              </a:solidFill>
              <a:latin typeface="Times New Roman" panose="02020603050405020304" pitchFamily="18" charset="0"/>
            </a:endParaRPr>
          </a:p>
          <a:p>
            <a:pPr algn="l"/>
            <a:r>
              <a:rPr lang="en-IN" sz="4900" b="1" i="0" u="none" strike="noStrike" baseline="0" dirty="0">
                <a:solidFill>
                  <a:srgbClr val="C00000"/>
                </a:solidFill>
                <a:latin typeface="Times New Roman" panose="02020603050405020304" pitchFamily="18" charset="0"/>
              </a:rPr>
              <a:t>E. </a:t>
            </a:r>
            <a:r>
              <a:rPr lang="en-IN" sz="4900" b="1" i="1" u="none" strike="noStrike" baseline="0" dirty="0">
                <a:solidFill>
                  <a:srgbClr val="C00000"/>
                </a:solidFill>
                <a:latin typeface="Times New Roman" panose="02020603050405020304" pitchFamily="18" charset="0"/>
              </a:rPr>
              <a:t>Relief pressure</a:t>
            </a:r>
            <a:endParaRPr lang="en-US" sz="4900" b="1" i="1" u="none" strike="noStrike" baseline="0" dirty="0">
              <a:solidFill>
                <a:srgbClr val="C00000"/>
              </a:solidFill>
              <a:latin typeface="Times New Roman" panose="02020603050405020304" pitchFamily="18" charset="0"/>
            </a:endParaRPr>
          </a:p>
          <a:p>
            <a:pPr algn="l"/>
            <a:r>
              <a:rPr lang="en-IN" sz="4900" b="1" i="0" u="none" strike="noStrike" baseline="0" dirty="0">
                <a:solidFill>
                  <a:srgbClr val="C00000"/>
                </a:solidFill>
                <a:latin typeface="Times New Roman" panose="02020603050405020304" pitchFamily="18" charset="0"/>
              </a:rPr>
              <a:t>F. </a:t>
            </a:r>
            <a:r>
              <a:rPr lang="en-IN" sz="4900" b="1" i="1" u="none" strike="noStrike" baseline="0" dirty="0">
                <a:solidFill>
                  <a:srgbClr val="C00000"/>
                </a:solidFill>
                <a:latin typeface="Times New Roman" panose="02020603050405020304" pitchFamily="18" charset="0"/>
              </a:rPr>
              <a:t>Low temperature</a:t>
            </a:r>
            <a:endParaRPr lang="en-US" sz="4900" b="1" i="1" dirty="0">
              <a:solidFill>
                <a:srgbClr val="C00000"/>
              </a:solidFill>
              <a:latin typeface="Times New Roman" panose="02020603050405020304" pitchFamily="18" charset="0"/>
            </a:endParaRPr>
          </a:p>
          <a:p>
            <a:pPr algn="l"/>
            <a:r>
              <a:rPr lang="en-US" sz="4900" b="1" i="0" u="none" strike="noStrike" baseline="0" dirty="0">
                <a:solidFill>
                  <a:srgbClr val="C00000"/>
                </a:solidFill>
                <a:latin typeface="Times New Roman" panose="02020603050405020304" pitchFamily="18" charset="0"/>
              </a:rPr>
              <a:t>G. </a:t>
            </a:r>
            <a:r>
              <a:rPr lang="en-US" sz="4900" b="1" i="1" u="none" strike="noStrike" baseline="0" dirty="0">
                <a:solidFill>
                  <a:srgbClr val="C00000"/>
                </a:solidFill>
                <a:latin typeface="Times New Roman" panose="02020603050405020304" pitchFamily="18" charset="0"/>
              </a:rPr>
              <a:t>Quantity of flammable material</a:t>
            </a:r>
          </a:p>
          <a:p>
            <a:pPr algn="l"/>
            <a:r>
              <a:rPr lang="en-IN" sz="4900" b="1" i="0" u="none" strike="noStrike" baseline="0" dirty="0">
                <a:solidFill>
                  <a:srgbClr val="C00000"/>
                </a:solidFill>
                <a:latin typeface="Times New Roman" panose="02020603050405020304" pitchFamily="18" charset="0"/>
              </a:rPr>
              <a:t>H. </a:t>
            </a:r>
            <a:r>
              <a:rPr lang="en-IN" sz="4900" b="1" i="1" u="none" strike="noStrike" baseline="0" dirty="0">
                <a:solidFill>
                  <a:srgbClr val="C00000"/>
                </a:solidFill>
                <a:latin typeface="Times New Roman" panose="02020603050405020304" pitchFamily="18" charset="0"/>
              </a:rPr>
              <a:t>Corrosion and erosion</a:t>
            </a:r>
          </a:p>
          <a:p>
            <a:pPr algn="l"/>
            <a:r>
              <a:rPr lang="en-US" sz="4900" b="1" i="0" u="none" strike="noStrike" baseline="0" dirty="0">
                <a:solidFill>
                  <a:srgbClr val="C00000"/>
                </a:solidFill>
                <a:latin typeface="Times New Roman" panose="02020603050405020304" pitchFamily="18" charset="0"/>
              </a:rPr>
              <a:t>I. </a:t>
            </a:r>
            <a:r>
              <a:rPr lang="en-US" sz="4900" b="1" i="1" u="none" strike="noStrike" baseline="0" dirty="0">
                <a:solidFill>
                  <a:srgbClr val="C00000"/>
                </a:solidFill>
                <a:latin typeface="Times New Roman" panose="02020603050405020304" pitchFamily="18" charset="0"/>
              </a:rPr>
              <a:t>Leakage—joints and packing</a:t>
            </a:r>
          </a:p>
          <a:p>
            <a:pPr algn="l"/>
            <a:r>
              <a:rPr lang="en-US" sz="4900" b="1" i="0" u="none" strike="noStrike" baseline="0" dirty="0">
                <a:solidFill>
                  <a:srgbClr val="C00000"/>
                </a:solidFill>
                <a:latin typeface="Times New Roman" panose="02020603050405020304" pitchFamily="18" charset="0"/>
              </a:rPr>
              <a:t>J. </a:t>
            </a:r>
            <a:r>
              <a:rPr lang="en-US" sz="4900" b="1" i="1" u="none" strike="noStrike" baseline="0" dirty="0">
                <a:solidFill>
                  <a:srgbClr val="C00000"/>
                </a:solidFill>
                <a:latin typeface="Times New Roman" panose="02020603050405020304" pitchFamily="18" charset="0"/>
              </a:rPr>
              <a:t>Use of fired heaters:</a:t>
            </a:r>
          </a:p>
          <a:p>
            <a:pPr algn="l"/>
            <a:r>
              <a:rPr lang="en-US" sz="4900" b="1" i="0" u="none" strike="noStrike" baseline="0" dirty="0">
                <a:solidFill>
                  <a:srgbClr val="C00000"/>
                </a:solidFill>
                <a:latin typeface="Times New Roman" panose="02020603050405020304" pitchFamily="18" charset="0"/>
              </a:rPr>
              <a:t>K. </a:t>
            </a:r>
            <a:r>
              <a:rPr lang="en-US" sz="4900" b="1" i="1" u="none" strike="noStrike" baseline="0" dirty="0">
                <a:solidFill>
                  <a:srgbClr val="C00000"/>
                </a:solidFill>
                <a:latin typeface="Times New Roman" panose="02020603050405020304" pitchFamily="18" charset="0"/>
              </a:rPr>
              <a:t>Hot oil heat exchange system: </a:t>
            </a:r>
            <a:endParaRPr lang="en-US" sz="4900" b="1" dirty="0">
              <a:solidFill>
                <a:srgbClr val="C00000"/>
              </a:solidFill>
              <a:latin typeface="Times New Roman" panose="02020603050405020304" pitchFamily="18" charset="0"/>
            </a:endParaRPr>
          </a:p>
          <a:p>
            <a:pPr algn="l"/>
            <a:r>
              <a:rPr lang="en-IN" sz="4900" b="1" i="0" u="none" strike="noStrike" baseline="0" dirty="0">
                <a:solidFill>
                  <a:srgbClr val="C00000"/>
                </a:solidFill>
                <a:latin typeface="Times New Roman" panose="02020603050405020304" pitchFamily="18" charset="0"/>
              </a:rPr>
              <a:t>L. </a:t>
            </a:r>
            <a:r>
              <a:rPr lang="en-IN" sz="4900" b="1" i="1" u="none" strike="noStrike" baseline="0" dirty="0">
                <a:solidFill>
                  <a:srgbClr val="C00000"/>
                </a:solidFill>
                <a:latin typeface="Times New Roman" panose="02020603050405020304" pitchFamily="18" charset="0"/>
              </a:rPr>
              <a:t>Rotating equipment:</a:t>
            </a:r>
            <a:endParaRPr lang="en-US" sz="4900" b="1" i="1" u="none" strike="noStrike" baseline="0" dirty="0">
              <a:solidFill>
                <a:srgbClr val="C00000"/>
              </a:solidFill>
              <a:latin typeface="Times New Roman" panose="02020603050405020304" pitchFamily="18" charset="0"/>
            </a:endParaRPr>
          </a:p>
          <a:p>
            <a:pPr algn="l"/>
            <a:endParaRPr lang="en-US" sz="1800" b="0" i="1" u="none" strike="noStrike" baseline="0" dirty="0">
              <a:latin typeface="Times New Roman" panose="02020603050405020304" pitchFamily="18" charset="0"/>
            </a:endParaRPr>
          </a:p>
          <a:p>
            <a:pPr algn="l"/>
            <a:endParaRPr lang="en-IN" dirty="0"/>
          </a:p>
        </p:txBody>
      </p:sp>
    </p:spTree>
    <p:extLst>
      <p:ext uri="{BB962C8B-B14F-4D97-AF65-F5344CB8AC3E}">
        <p14:creationId xmlns:p14="http://schemas.microsoft.com/office/powerpoint/2010/main" val="4194460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713A-88E6-4CE3-9396-7A2765424D77}"/>
              </a:ext>
            </a:extLst>
          </p:cNvPr>
          <p:cNvSpPr>
            <a:spLocks noGrp="1"/>
          </p:cNvSpPr>
          <p:nvPr>
            <p:ph type="title"/>
          </p:nvPr>
        </p:nvSpPr>
        <p:spPr>
          <a:xfrm>
            <a:off x="286716" y="192349"/>
            <a:ext cx="8596668" cy="1320800"/>
          </a:xfrm>
        </p:spPr>
        <p:txBody>
          <a:bodyPr>
            <a:normAutofit/>
          </a:bodyPr>
          <a:lstStyle/>
          <a:p>
            <a:r>
              <a:rPr lang="en-IN" sz="3200" b="1" i="0" u="none" strike="noStrike" baseline="0" dirty="0">
                <a:solidFill>
                  <a:srgbClr val="0070C0"/>
                </a:solidFill>
                <a:latin typeface="Times New Roman" panose="02020603050405020304" pitchFamily="18" charset="0"/>
              </a:rPr>
              <a:t>Potential loss</a:t>
            </a:r>
            <a:endParaRPr lang="en-IN" sz="7200" dirty="0">
              <a:solidFill>
                <a:srgbClr val="0070C0"/>
              </a:solidFill>
            </a:endParaRPr>
          </a:p>
        </p:txBody>
      </p:sp>
      <p:sp>
        <p:nvSpPr>
          <p:cNvPr id="3" name="Content Placeholder 2">
            <a:extLst>
              <a:ext uri="{FF2B5EF4-FFF2-40B4-BE49-F238E27FC236}">
                <a16:creationId xmlns:a16="http://schemas.microsoft.com/office/drawing/2014/main" id="{86B2E967-D2C0-4708-871C-897D34DA6BF1}"/>
              </a:ext>
            </a:extLst>
          </p:cNvPr>
          <p:cNvSpPr>
            <a:spLocks noGrp="1"/>
          </p:cNvSpPr>
          <p:nvPr>
            <p:ph idx="1"/>
          </p:nvPr>
        </p:nvSpPr>
        <p:spPr>
          <a:xfrm>
            <a:off x="286715" y="788409"/>
            <a:ext cx="5435037" cy="5877242"/>
          </a:xfrm>
        </p:spPr>
        <p:txBody>
          <a:bodyPr>
            <a:normAutofit lnSpcReduction="10000"/>
          </a:bodyPr>
          <a:lstStyle/>
          <a:p>
            <a:pPr marL="0" indent="0" algn="l">
              <a:buNone/>
            </a:pPr>
            <a:r>
              <a:rPr lang="en-US" b="1" i="0" u="none" strike="noStrike" baseline="0" dirty="0">
                <a:latin typeface="Calibri" panose="020F0502020204030204" pitchFamily="34" charset="0"/>
                <a:cs typeface="Calibri" panose="020F0502020204030204" pitchFamily="34" charset="0"/>
              </a:rPr>
              <a:t>The procedure for estimating the potential loss </a:t>
            </a:r>
          </a:p>
          <a:p>
            <a:pPr algn="l"/>
            <a:r>
              <a:rPr lang="en-US" b="0" i="0" u="none" strike="noStrike" baseline="0" dirty="0">
                <a:latin typeface="Calibri" panose="020F0502020204030204" pitchFamily="34" charset="0"/>
                <a:cs typeface="Calibri" panose="020F0502020204030204" pitchFamily="34" charset="0"/>
              </a:rPr>
              <a:t>The first step is to calculate the </a:t>
            </a:r>
            <a:r>
              <a:rPr lang="en-US" b="0" i="1" u="sng" strike="noStrike" baseline="0" dirty="0">
                <a:solidFill>
                  <a:srgbClr val="C00000"/>
                </a:solidFill>
                <a:latin typeface="Calibri" panose="020F0502020204030204" pitchFamily="34" charset="0"/>
                <a:cs typeface="Calibri" panose="020F0502020204030204" pitchFamily="34" charset="0"/>
              </a:rPr>
              <a:t>Damage factor </a:t>
            </a:r>
            <a:r>
              <a:rPr lang="en-US" b="0" i="0" u="none" strike="noStrike" baseline="0" dirty="0">
                <a:latin typeface="Calibri" panose="020F0502020204030204" pitchFamily="34" charset="0"/>
                <a:cs typeface="Calibri" panose="020F0502020204030204" pitchFamily="34" charset="0"/>
              </a:rPr>
              <a:t>for the unit. </a:t>
            </a:r>
            <a:r>
              <a:rPr lang="en-US" b="1" i="0" u="none" strike="noStrike" baseline="0" dirty="0">
                <a:latin typeface="Calibri" panose="020F0502020204030204" pitchFamily="34" charset="0"/>
                <a:cs typeface="Calibri" panose="020F0502020204030204" pitchFamily="34" charset="0"/>
              </a:rPr>
              <a:t>The Damage factor depends and the value of the Material factor and the Process unit hazards factor </a:t>
            </a:r>
          </a:p>
          <a:p>
            <a:pPr algn="l"/>
            <a:r>
              <a:rPr lang="en-US" b="0" i="0" u="none" strike="noStrike" baseline="0" dirty="0">
                <a:latin typeface="Calibri" panose="020F0502020204030204" pitchFamily="34" charset="0"/>
                <a:cs typeface="Calibri" panose="020F0502020204030204" pitchFamily="34" charset="0"/>
              </a:rPr>
              <a:t>An estimate of the </a:t>
            </a:r>
            <a:r>
              <a:rPr lang="en-US" b="0" i="0" u="sng" strike="noStrike" baseline="0" dirty="0">
                <a:solidFill>
                  <a:srgbClr val="C00000"/>
                </a:solidFill>
                <a:latin typeface="Calibri" panose="020F0502020204030204" pitchFamily="34" charset="0"/>
                <a:cs typeface="Calibri" panose="020F0502020204030204" pitchFamily="34" charset="0"/>
              </a:rPr>
              <a:t>replacement value </a:t>
            </a:r>
            <a:r>
              <a:rPr lang="en-US" b="0" i="0" u="none" strike="noStrike" baseline="0" dirty="0">
                <a:latin typeface="Calibri" panose="020F0502020204030204" pitchFamily="34" charset="0"/>
                <a:cs typeface="Calibri" panose="020F0502020204030204" pitchFamily="34" charset="0"/>
              </a:rPr>
              <a:t>of the equipment within the exposed area is then made, and combined with by the damage factor to estimate the </a:t>
            </a:r>
            <a:r>
              <a:rPr lang="en-US" b="0" i="1" u="sng" strike="noStrike" baseline="0" dirty="0">
                <a:solidFill>
                  <a:srgbClr val="C00000"/>
                </a:solidFill>
                <a:latin typeface="Calibri" panose="020F0502020204030204" pitchFamily="34" charset="0"/>
                <a:cs typeface="Calibri" panose="020F0502020204030204" pitchFamily="34" charset="0"/>
              </a:rPr>
              <a:t>Base maximum probable </a:t>
            </a:r>
            <a:r>
              <a:rPr lang="en-IN" b="0" i="1" u="sng" strike="noStrike" baseline="0" dirty="0">
                <a:solidFill>
                  <a:srgbClr val="C00000"/>
                </a:solidFill>
                <a:latin typeface="Calibri" panose="020F0502020204030204" pitchFamily="34" charset="0"/>
                <a:cs typeface="Calibri" panose="020F0502020204030204" pitchFamily="34" charset="0"/>
              </a:rPr>
              <a:t>property damage </a:t>
            </a:r>
            <a:r>
              <a:rPr lang="en-IN" b="0" i="0" u="sng" strike="noStrike" baseline="0" dirty="0">
                <a:solidFill>
                  <a:srgbClr val="C00000"/>
                </a:solidFill>
                <a:latin typeface="Calibri" panose="020F0502020204030204" pitchFamily="34" charset="0"/>
                <a:cs typeface="Calibri" panose="020F0502020204030204" pitchFamily="34" charset="0"/>
              </a:rPr>
              <a:t>(Base MPPD).</a:t>
            </a:r>
          </a:p>
          <a:p>
            <a:pPr algn="l"/>
            <a:r>
              <a:rPr lang="en-US" b="0" i="0" u="none" strike="noStrike" baseline="0" dirty="0">
                <a:latin typeface="Calibri" panose="020F0502020204030204" pitchFamily="34" charset="0"/>
                <a:cs typeface="Calibri" panose="020F0502020204030204" pitchFamily="34" charset="0"/>
              </a:rPr>
              <a:t>The </a:t>
            </a:r>
            <a:r>
              <a:rPr lang="en-US" b="0" i="1" u="sng" strike="noStrike" baseline="0" dirty="0">
                <a:solidFill>
                  <a:srgbClr val="C00000"/>
                </a:solidFill>
                <a:latin typeface="Calibri" panose="020F0502020204030204" pitchFamily="34" charset="0"/>
                <a:cs typeface="Calibri" panose="020F0502020204030204" pitchFamily="34" charset="0"/>
              </a:rPr>
              <a:t>Maximum probable property damage </a:t>
            </a:r>
            <a:r>
              <a:rPr lang="en-US" b="0" i="0" u="sng" strike="noStrike" baseline="0" dirty="0">
                <a:solidFill>
                  <a:srgbClr val="C00000"/>
                </a:solidFill>
                <a:latin typeface="Calibri" panose="020F0502020204030204" pitchFamily="34" charset="0"/>
                <a:cs typeface="Calibri" panose="020F0502020204030204" pitchFamily="34" charset="0"/>
              </a:rPr>
              <a:t>(MPPD) </a:t>
            </a:r>
            <a:r>
              <a:rPr lang="en-US" b="0" i="0" u="none" strike="noStrike" baseline="0" dirty="0">
                <a:latin typeface="Calibri" panose="020F0502020204030204" pitchFamily="34" charset="0"/>
                <a:cs typeface="Calibri" panose="020F0502020204030204" pitchFamily="34" charset="0"/>
              </a:rPr>
              <a:t>is then calculated by multiplying the Base MPPD by a </a:t>
            </a:r>
            <a:r>
              <a:rPr lang="en-US" b="0" i="1" u="none" strike="noStrike" baseline="0" dirty="0">
                <a:latin typeface="Calibri" panose="020F0502020204030204" pitchFamily="34" charset="0"/>
                <a:cs typeface="Calibri" panose="020F0502020204030204" pitchFamily="34" charset="0"/>
              </a:rPr>
              <a:t>Credit control factor.</a:t>
            </a:r>
          </a:p>
          <a:p>
            <a:pPr algn="l"/>
            <a:r>
              <a:rPr lang="en-US" b="0" i="0" u="none" strike="noStrike" baseline="0" dirty="0">
                <a:latin typeface="Calibri" panose="020F0502020204030204" pitchFamily="34" charset="0"/>
                <a:cs typeface="Calibri" panose="020F0502020204030204" pitchFamily="34" charset="0"/>
              </a:rPr>
              <a:t>The MPPD is used to predict the maximum number of days which the plant will be down for repair, the </a:t>
            </a:r>
            <a:r>
              <a:rPr lang="en-US" b="0" i="1" u="sng" strike="noStrike" baseline="0" dirty="0">
                <a:solidFill>
                  <a:srgbClr val="C00000"/>
                </a:solidFill>
                <a:latin typeface="Calibri" panose="020F0502020204030204" pitchFamily="34" charset="0"/>
                <a:cs typeface="Calibri" panose="020F0502020204030204" pitchFamily="34" charset="0"/>
              </a:rPr>
              <a:t>Maximum probable days outage </a:t>
            </a:r>
            <a:r>
              <a:rPr lang="en-US" b="0" i="0" u="sng" strike="noStrike" baseline="0" dirty="0">
                <a:solidFill>
                  <a:srgbClr val="C00000"/>
                </a:solidFill>
                <a:latin typeface="Calibri" panose="020F0502020204030204" pitchFamily="34" charset="0"/>
                <a:cs typeface="Calibri" panose="020F0502020204030204" pitchFamily="34" charset="0"/>
              </a:rPr>
              <a:t>(MPDO). </a:t>
            </a:r>
          </a:p>
          <a:p>
            <a:pPr algn="l"/>
            <a:r>
              <a:rPr lang="en-US" b="0" i="0" u="none" strike="noStrike" baseline="0" dirty="0">
                <a:latin typeface="Calibri" panose="020F0502020204030204" pitchFamily="34" charset="0"/>
                <a:cs typeface="Calibri" panose="020F0502020204030204" pitchFamily="34" charset="0"/>
              </a:rPr>
              <a:t>The MPDO is used to estimate </a:t>
            </a:r>
            <a:r>
              <a:rPr lang="en-US" sz="1800" b="0" i="0" u="none" strike="noStrike" baseline="0" dirty="0">
                <a:latin typeface="Calibri" panose="020F0502020204030204" pitchFamily="34" charset="0"/>
                <a:cs typeface="Calibri" panose="020F0502020204030204" pitchFamily="34" charset="0"/>
              </a:rPr>
              <a:t>the financial loss due to the lost production: </a:t>
            </a:r>
            <a:r>
              <a:rPr lang="en-US" sz="1800" b="0" i="0" u="sng" strike="noStrike" baseline="0" dirty="0">
                <a:solidFill>
                  <a:srgbClr val="C00000"/>
                </a:solidFill>
                <a:latin typeface="Calibri" panose="020F0502020204030204" pitchFamily="34" charset="0"/>
                <a:cs typeface="Calibri" panose="020F0502020204030204" pitchFamily="34" charset="0"/>
              </a:rPr>
              <a:t>the </a:t>
            </a:r>
            <a:r>
              <a:rPr lang="en-US" sz="1800" b="0" i="1" u="sng" strike="noStrike" baseline="0" dirty="0">
                <a:solidFill>
                  <a:srgbClr val="C00000"/>
                </a:solidFill>
                <a:latin typeface="Calibri" panose="020F0502020204030204" pitchFamily="34" charset="0"/>
                <a:cs typeface="Calibri" panose="020F0502020204030204" pitchFamily="34" charset="0"/>
              </a:rPr>
              <a:t>Business interruption (Bl). </a:t>
            </a:r>
            <a:r>
              <a:rPr lang="en-US" sz="1800" b="0" i="0" u="none" strike="noStrike" baseline="0" dirty="0">
                <a:latin typeface="Calibri" panose="020F0502020204030204" pitchFamily="34" charset="0"/>
                <a:cs typeface="Calibri" panose="020F0502020204030204" pitchFamily="34" charset="0"/>
              </a:rPr>
              <a:t>The financial loss due to lost business opportunity can often exceed the loss from property damage</a:t>
            </a:r>
            <a:r>
              <a:rPr lang="en-US" sz="1800" b="0" i="0" u="none" strike="noStrike" baseline="0" dirty="0">
                <a:latin typeface="Times New Roman" panose="02020603050405020304" pitchFamily="18" charset="0"/>
              </a:rPr>
              <a:t>.</a:t>
            </a:r>
            <a:endParaRPr lang="en-IN" dirty="0"/>
          </a:p>
        </p:txBody>
      </p:sp>
      <p:pic>
        <p:nvPicPr>
          <p:cNvPr id="5" name="Picture 4">
            <a:extLst>
              <a:ext uri="{FF2B5EF4-FFF2-40B4-BE49-F238E27FC236}">
                <a16:creationId xmlns:a16="http://schemas.microsoft.com/office/drawing/2014/main" id="{06AFD2E8-B761-431A-A1A9-77BF013FE257}"/>
              </a:ext>
            </a:extLst>
          </p:cNvPr>
          <p:cNvPicPr>
            <a:picLocks noChangeAspect="1"/>
          </p:cNvPicPr>
          <p:nvPr/>
        </p:nvPicPr>
        <p:blipFill>
          <a:blip r:embed="rId2"/>
          <a:stretch>
            <a:fillRect/>
          </a:stretch>
        </p:blipFill>
        <p:spPr>
          <a:xfrm>
            <a:off x="5721753" y="763868"/>
            <a:ext cx="5180026" cy="5555330"/>
          </a:xfrm>
          <a:prstGeom prst="rect">
            <a:avLst/>
          </a:prstGeom>
        </p:spPr>
      </p:pic>
    </p:spTree>
    <p:extLst>
      <p:ext uri="{BB962C8B-B14F-4D97-AF65-F5344CB8AC3E}">
        <p14:creationId xmlns:p14="http://schemas.microsoft.com/office/powerpoint/2010/main" val="3882226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1137</TotalTime>
  <Words>820</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 3</vt:lpstr>
      <vt:lpstr>Facet</vt:lpstr>
      <vt:lpstr>DOW FIRE AND EXPLOSION INDEX</vt:lpstr>
      <vt:lpstr>DOW FIRE AND EXPLOSION INDEX </vt:lpstr>
      <vt:lpstr>Dow Fire and Explosion Index</vt:lpstr>
      <vt:lpstr>Calculation of the Dow F &amp; El</vt:lpstr>
      <vt:lpstr>Material factor</vt:lpstr>
      <vt:lpstr>General process hazards The general process hazards are factors that play a primary role in determining the magnitude of the loss following an incident. </vt:lpstr>
      <vt:lpstr>Special process hazards</vt:lpstr>
      <vt:lpstr>Potential loss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 FIRE AND EXPLOSION INDEX</dc:title>
  <dc:creator>Praveen D</dc:creator>
  <cp:lastModifiedBy>Praveen D</cp:lastModifiedBy>
  <cp:revision>10</cp:revision>
  <dcterms:created xsi:type="dcterms:W3CDTF">2021-10-18T08:07:32Z</dcterms:created>
  <dcterms:modified xsi:type="dcterms:W3CDTF">2023-04-26T06:21:48Z</dcterms:modified>
</cp:coreProperties>
</file>