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8" r:id="rId10"/>
    <p:sldId id="272" r:id="rId11"/>
    <p:sldId id="269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-4 HAZARD IDENTIFICATION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5B93-84F5-150A-A0D1-4773A183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10666130-e3de-11e8-9593-735bc3dd3537.png">
            <a:extLst>
              <a:ext uri="{FF2B5EF4-FFF2-40B4-BE49-F238E27FC236}">
                <a16:creationId xmlns:a16="http://schemas.microsoft.com/office/drawing/2014/main" id="{C036719D-9B22-76F9-A516-356CF8A07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53" y="1600200"/>
            <a:ext cx="668049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331978"/>
            <a:ext cx="4290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" algn="l"/>
              </a:tabLst>
            </a:pPr>
            <a:r>
              <a:rPr sz="2400" spc="-310" dirty="0"/>
              <a:t>	</a:t>
            </a:r>
            <a:r>
              <a:rPr sz="2400" spc="-180" dirty="0"/>
              <a:t>Detailed </a:t>
            </a:r>
            <a:r>
              <a:rPr sz="2400" spc="-215" dirty="0"/>
              <a:t>Hazard</a:t>
            </a:r>
            <a:r>
              <a:rPr sz="2400" spc="-170" dirty="0"/>
              <a:t> </a:t>
            </a:r>
            <a:r>
              <a:rPr sz="2400" spc="-225" dirty="0"/>
              <a:t>Analysis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52068" y="825753"/>
            <a:ext cx="436308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(4) Risk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282950" algn="l"/>
              </a:tabLst>
            </a:pPr>
            <a:r>
              <a:rPr sz="1800" spc="-5" dirty="0">
                <a:latin typeface="Trebuchet MS"/>
                <a:cs typeface="Trebuchet MS"/>
              </a:rPr>
              <a:t>“Likelihood”	</a:t>
            </a:r>
            <a:r>
              <a:rPr sz="1800" spc="-10" dirty="0">
                <a:latin typeface="Trebuchet MS"/>
                <a:cs typeface="Trebuchet MS"/>
              </a:rPr>
              <a:t>“Severity”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68" y="4119753"/>
            <a:ext cx="7383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Calculation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If likelihood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hazard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estimated </a:t>
            </a:r>
            <a:r>
              <a:rPr sz="1800" dirty="0">
                <a:latin typeface="Trebuchet MS"/>
                <a:cs typeface="Trebuchet MS"/>
              </a:rPr>
              <a:t>= </a:t>
            </a:r>
            <a:r>
              <a:rPr sz="1800" spc="-5" dirty="0">
                <a:latin typeface="Trebuchet MS"/>
                <a:cs typeface="Trebuchet MS"/>
              </a:rPr>
              <a:t>2, and if severity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estimated =4. So, Risk </a:t>
            </a:r>
            <a:r>
              <a:rPr sz="1800" dirty="0">
                <a:latin typeface="Trebuchet MS"/>
                <a:cs typeface="Trebuchet MS"/>
              </a:rPr>
              <a:t>= </a:t>
            </a:r>
            <a:r>
              <a:rPr sz="1800" spc="5" dirty="0">
                <a:latin typeface="Trebuchet MS"/>
                <a:cs typeface="Trebuchet MS"/>
              </a:rPr>
              <a:t>2</a:t>
            </a:r>
            <a:r>
              <a:rPr sz="1800" spc="5" dirty="0">
                <a:latin typeface="Arial"/>
                <a:cs typeface="Arial"/>
              </a:rPr>
              <a:t>× </a:t>
            </a:r>
            <a:r>
              <a:rPr sz="1800" dirty="0">
                <a:latin typeface="Trebuchet MS"/>
                <a:cs typeface="Trebuchet MS"/>
              </a:rPr>
              <a:t>4 =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Trebuchet MS"/>
                <a:cs typeface="Trebuchet MS"/>
              </a:rPr>
              <a:t>Produce </a:t>
            </a:r>
            <a:r>
              <a:rPr sz="1800" spc="-5" dirty="0">
                <a:latin typeface="Trebuchet MS"/>
                <a:cs typeface="Trebuchet MS"/>
              </a:rPr>
              <a:t>the Risk </a:t>
            </a:r>
            <a:r>
              <a:rPr sz="1800" spc="-50" dirty="0">
                <a:latin typeface="Trebuchet MS"/>
                <a:cs typeface="Trebuchet MS"/>
              </a:rPr>
              <a:t>Table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7850" y="1822450"/>
          <a:ext cx="2438400" cy="2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97790" marR="641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Very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likely  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(Daily)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Likely</a:t>
                      </a:r>
                      <a:r>
                        <a:rPr sz="16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(Weekly)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 marR="7835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Unlikely  (M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hl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y)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Highly unlikely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(yearly)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51250" y="1822450"/>
          <a:ext cx="4133850" cy="2142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Fatality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(or 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permanent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disability)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Major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Injuries (&gt; 4 days</a:t>
                      </a:r>
                      <a:r>
                        <a:rPr sz="160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MC)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Minor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Injuries (&lt; 4 days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MC)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8425" marR="3276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Negligible Injuries (First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Aid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Near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Misses)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44690"/>
              </p:ext>
            </p:extLst>
          </p:nvPr>
        </p:nvGraphicFramePr>
        <p:xfrm>
          <a:off x="738187" y="5327650"/>
          <a:ext cx="72390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35" dirty="0">
                          <a:latin typeface="Verdana"/>
                          <a:cs typeface="Verdana"/>
                        </a:rPr>
                        <a:t>No.</a:t>
                      </a:r>
                      <a:r>
                        <a:rPr sz="1600" b="1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50" dirty="0">
                          <a:latin typeface="Verdana"/>
                          <a:cs typeface="Verdana"/>
                        </a:rPr>
                        <a:t>Hazard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50" dirty="0">
                          <a:latin typeface="Verdana"/>
                          <a:cs typeface="Verdana"/>
                        </a:rPr>
                        <a:t>Hazard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40" dirty="0">
                          <a:latin typeface="Verdana"/>
                          <a:cs typeface="Verdana"/>
                        </a:rPr>
                        <a:t>Likelihood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75" dirty="0">
                          <a:latin typeface="Verdana"/>
                          <a:cs typeface="Verdana"/>
                        </a:rPr>
                        <a:t>Severity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25" dirty="0">
                          <a:latin typeface="Verdana"/>
                          <a:cs typeface="Verdana"/>
                        </a:rPr>
                        <a:t>Risk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35" dirty="0">
                          <a:latin typeface="Verdana"/>
                          <a:cs typeface="Verdana"/>
                        </a:rPr>
                        <a:t>16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B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IN" sz="1600" dirty="0">
                          <a:latin typeface="Verdana"/>
                          <a:cs typeface="Verdana"/>
                        </a:rPr>
                        <a:t>1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067" y="1322578"/>
            <a:ext cx="604012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9880">
              <a:lnSpc>
                <a:spcPct val="100000"/>
              </a:lnSpc>
            </a:pPr>
            <a:r>
              <a:rPr sz="2400" spc="-30">
                <a:latin typeface="Verdana"/>
                <a:cs typeface="Verdana"/>
              </a:rPr>
              <a:t>Hazard </a:t>
            </a:r>
            <a:r>
              <a:rPr sz="2400" spc="-120" dirty="0">
                <a:latin typeface="Verdana"/>
                <a:cs typeface="Verdana"/>
              </a:rPr>
              <a:t>Analysis, </a:t>
            </a:r>
            <a:r>
              <a:rPr sz="2400" spc="-30" dirty="0">
                <a:latin typeface="Verdana"/>
                <a:cs typeface="Verdana"/>
              </a:rPr>
              <a:t>prevention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6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safety  </a:t>
            </a:r>
            <a:r>
              <a:rPr sz="2400" spc="35" dirty="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Contents</a:t>
            </a:r>
            <a:r>
              <a:rPr sz="2400" u="heavy" spc="-2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u="heavy" spc="-4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854075" lvl="1" indent="-8413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53440" algn="l"/>
                <a:tab pos="854710" algn="l"/>
              </a:tabLst>
            </a:pPr>
            <a:r>
              <a:rPr sz="2400" spc="-105" dirty="0">
                <a:latin typeface="Verdana"/>
                <a:cs typeface="Verdana"/>
              </a:rPr>
              <a:t>Preliminary </a:t>
            </a:r>
            <a:r>
              <a:rPr sz="2400" spc="-30" dirty="0">
                <a:latin typeface="Verdana"/>
                <a:cs typeface="Verdana"/>
              </a:rPr>
              <a:t>Hazard </a:t>
            </a:r>
            <a:r>
              <a:rPr sz="2400" spc="-105" dirty="0">
                <a:latin typeface="Verdana"/>
                <a:cs typeface="Verdana"/>
              </a:rPr>
              <a:t>analysis</a:t>
            </a:r>
            <a:r>
              <a:rPr sz="2400" spc="-459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(PHA)</a:t>
            </a:r>
            <a:endParaRPr sz="2400">
              <a:latin typeface="Verdana"/>
              <a:cs typeface="Verdana"/>
            </a:endParaRPr>
          </a:p>
          <a:p>
            <a:pPr marL="854075" lvl="1" indent="-841375">
              <a:lnSpc>
                <a:spcPct val="100000"/>
              </a:lnSpc>
              <a:buAutoNum type="arabicPeriod"/>
              <a:tabLst>
                <a:tab pos="853440" algn="l"/>
                <a:tab pos="854710" algn="l"/>
              </a:tabLst>
            </a:pPr>
            <a:r>
              <a:rPr sz="2400" spc="5" dirty="0">
                <a:latin typeface="Verdana"/>
                <a:cs typeface="Verdana"/>
              </a:rPr>
              <a:t>Detailed </a:t>
            </a:r>
            <a:r>
              <a:rPr sz="2400" spc="-30">
                <a:latin typeface="Verdana"/>
                <a:cs typeface="Verdana"/>
              </a:rPr>
              <a:t>Hazard</a:t>
            </a:r>
            <a:r>
              <a:rPr sz="2400" spc="-420">
                <a:latin typeface="Verdana"/>
                <a:cs typeface="Verdana"/>
              </a:rPr>
              <a:t> </a:t>
            </a:r>
            <a:r>
              <a:rPr sz="2400" spc="-100"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200" y="4876800"/>
            <a:ext cx="2668524" cy="1769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B2F0D-45B7-4BE1-B260-12B072F3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582127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91" y="812291"/>
            <a:ext cx="7944611" cy="574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876300"/>
            <a:ext cx="7761732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" y="857250"/>
            <a:ext cx="7800340" cy="5600700"/>
          </a:xfrm>
          <a:custGeom>
            <a:avLst/>
            <a:gdLst/>
            <a:ahLst/>
            <a:cxnLst/>
            <a:rect l="l" t="t" r="r" b="b"/>
            <a:pathLst>
              <a:path w="7800340" h="5600700">
                <a:moveTo>
                  <a:pt x="0" y="5600700"/>
                </a:moveTo>
                <a:lnTo>
                  <a:pt x="7799832" y="5600700"/>
                </a:lnTo>
                <a:lnTo>
                  <a:pt x="7799832" y="0"/>
                </a:lnTo>
                <a:lnTo>
                  <a:pt x="0" y="0"/>
                </a:lnTo>
                <a:lnTo>
                  <a:pt x="0" y="560070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002" y="-152400"/>
            <a:ext cx="82296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Example </a:t>
            </a:r>
            <a:r>
              <a:rPr spc="-270" dirty="0"/>
              <a:t>of </a:t>
            </a:r>
            <a:r>
              <a:rPr spc="-280" dirty="0"/>
              <a:t>Hazards </a:t>
            </a:r>
            <a:r>
              <a:rPr spc="-235" dirty="0"/>
              <a:t>at </a:t>
            </a:r>
            <a:r>
              <a:rPr spc="-175" dirty="0"/>
              <a:t>Office</a:t>
            </a:r>
            <a:r>
              <a:rPr spc="170" dirty="0"/>
              <a:t> </a:t>
            </a:r>
            <a:r>
              <a:rPr spc="-195" dirty="0"/>
              <a:t>workplace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3607689"/>
            <a:ext cx="75101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Hazard </a:t>
            </a:r>
            <a:r>
              <a:rPr sz="2000" dirty="0">
                <a:latin typeface="Trebuchet MS"/>
                <a:cs typeface="Trebuchet MS"/>
              </a:rPr>
              <a:t>Analysis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systematic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process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identifying hazards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recommending</a:t>
            </a:r>
            <a:endParaRPr sz="20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correction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action.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approaches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3323" y="4794503"/>
          <a:ext cx="2869563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8846A"/>
                      </a:solidFill>
                      <a:prstDash val="solid"/>
                    </a:lnR>
                    <a:lnB w="12700">
                      <a:solidFill>
                        <a:srgbClr val="78846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81965" marR="391795" indent="-7048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iled  hazard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78846A"/>
                      </a:solidFill>
                      <a:prstDash val="solid"/>
                    </a:lnL>
                    <a:lnR w="12700">
                      <a:solidFill>
                        <a:srgbClr val="78846A"/>
                      </a:solidFill>
                      <a:prstDash val="solid"/>
                    </a:lnR>
                    <a:lnT w="12700">
                      <a:solidFill>
                        <a:srgbClr val="78846A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55904">
                        <a:lnSpc>
                          <a:spcPts val="1620"/>
                        </a:lnSpc>
                        <a:spcBef>
                          <a:spcPts val="1275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Preliminar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78846A"/>
                      </a:solidFill>
                      <a:prstDash val="solid"/>
                    </a:lnL>
                    <a:lnR w="12700">
                      <a:solidFill>
                        <a:srgbClr val="78846A"/>
                      </a:solidFill>
                      <a:prstDash val="solid"/>
                    </a:lnR>
                    <a:lnT w="12700">
                      <a:solidFill>
                        <a:srgbClr val="78846A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20"/>
                        </a:lnSpc>
                        <a:spcBef>
                          <a:spcPts val="127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78846A"/>
                      </a:solidFill>
                      <a:prstDash val="solid"/>
                    </a:lnL>
                    <a:lnR w="12700">
                      <a:solidFill>
                        <a:srgbClr val="78846A"/>
                      </a:solidFill>
                      <a:prstDash val="solid"/>
                    </a:lnR>
                    <a:lnB w="12700">
                      <a:solidFill>
                        <a:srgbClr val="78846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639"/>
                        </a:lnSpc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analysis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78846A"/>
                      </a:solidFill>
                      <a:prstDash val="solid"/>
                    </a:lnL>
                    <a:lnR w="12700">
                      <a:solidFill>
                        <a:srgbClr val="78846A"/>
                      </a:solidFill>
                      <a:prstDash val="solid"/>
                    </a:lnR>
                    <a:lnB w="12700">
                      <a:solidFill>
                        <a:srgbClr val="78846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436880" marR="415925" indent="45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hazard 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aly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is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78846A"/>
                      </a:solidFill>
                      <a:prstDash val="solid"/>
                    </a:lnL>
                    <a:lnR w="12700">
                      <a:solidFill>
                        <a:srgbClr val="78846A"/>
                      </a:solidFill>
                      <a:prstDash val="solid"/>
                    </a:lnR>
                    <a:lnB w="12700">
                      <a:solidFill>
                        <a:srgbClr val="78846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846A"/>
                      </a:solidFill>
                      <a:prstDash val="solid"/>
                    </a:lnL>
                    <a:lnT w="12700">
                      <a:solidFill>
                        <a:srgbClr val="78846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212850"/>
          <a:ext cx="7391400" cy="205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Unsafe</a:t>
                      </a:r>
                      <a:r>
                        <a:rPr sz="16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acts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Machinery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Installation, layout 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design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6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equipment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Materials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Substances such as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chemicals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gases use in the</a:t>
                      </a:r>
                      <a:r>
                        <a:rPr sz="16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workplace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way people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carry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out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6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work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Media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541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Workplace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condition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e.g. air </a:t>
                      </a:r>
                      <a:r>
                        <a:rPr sz="1600" spc="-30" dirty="0">
                          <a:latin typeface="Trebuchet MS"/>
                          <a:cs typeface="Trebuchet MS"/>
                        </a:rPr>
                        <a:t>quality,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ventilation, lighting,  noise, vibration,</a:t>
                      </a:r>
                      <a:r>
                        <a:rPr sz="16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etc.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919" y="593802"/>
            <a:ext cx="266268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none" dirty="0">
                <a:solidFill>
                  <a:srgbClr val="002060"/>
                </a:solidFill>
                <a:latin typeface="Trebuchet MS"/>
                <a:cs typeface="Trebuchet MS"/>
              </a:rPr>
              <a:t>Source of </a:t>
            </a:r>
            <a:r>
              <a:rPr sz="2400" b="1" u="none" spc="-5" dirty="0">
                <a:solidFill>
                  <a:srgbClr val="002060"/>
                </a:solidFill>
                <a:latin typeface="Trebuchet MS"/>
                <a:cs typeface="Trebuchet MS"/>
              </a:rPr>
              <a:t>Hazard</a:t>
            </a:r>
            <a:r>
              <a:rPr sz="2400" b="1" u="none" spc="-12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b="1" u="none" dirty="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endParaRPr sz="2400" b="1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9F7DD-5A3C-48C9-BBCA-74BDE65BCA6C}"/>
              </a:ext>
            </a:extLst>
          </p:cNvPr>
          <p:cNvSpPr/>
          <p:nvPr/>
        </p:nvSpPr>
        <p:spPr>
          <a:xfrm>
            <a:off x="2895600" y="310897"/>
            <a:ext cx="1141659" cy="9233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331978"/>
            <a:ext cx="582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2400" u="none" spc="-310" dirty="0"/>
              <a:t>	</a:t>
            </a:r>
            <a:r>
              <a:rPr sz="2400" u="none" spc="-260" dirty="0"/>
              <a:t>Preliminary </a:t>
            </a:r>
            <a:r>
              <a:rPr sz="2400" u="none" spc="-215" dirty="0"/>
              <a:t>Hazard </a:t>
            </a:r>
            <a:r>
              <a:rPr sz="2400" u="none" spc="-220" dirty="0"/>
              <a:t>analysis</a:t>
            </a:r>
            <a:r>
              <a:rPr sz="2400" u="none" spc="-45" dirty="0"/>
              <a:t> </a:t>
            </a:r>
            <a:r>
              <a:rPr sz="2400" u="none" spc="-335" dirty="0"/>
              <a:t>(PHA)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5627" y="690372"/>
            <a:ext cx="5799455" cy="0"/>
          </a:xfrm>
          <a:custGeom>
            <a:avLst/>
            <a:gdLst/>
            <a:ahLst/>
            <a:cxnLst/>
            <a:rect l="l" t="t" r="r" b="b"/>
            <a:pathLst>
              <a:path w="5799455">
                <a:moveTo>
                  <a:pt x="0" y="0"/>
                </a:moveTo>
                <a:lnTo>
                  <a:pt x="5798883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866" y="924306"/>
            <a:ext cx="728662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370455" algn="l"/>
              </a:tabLst>
            </a:pPr>
            <a:r>
              <a:rPr sz="2000" spc="-5" dirty="0">
                <a:latin typeface="Trebuchet MS"/>
                <a:cs typeface="Trebuchet MS"/>
              </a:rPr>
              <a:t>Conducted to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identify potential hazards and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prioritize </a:t>
            </a:r>
            <a:r>
              <a:rPr sz="2000" spc="-5" dirty="0">
                <a:latin typeface="Trebuchet MS"/>
                <a:cs typeface="Trebuchet MS"/>
              </a:rPr>
              <a:t>them  </a:t>
            </a:r>
            <a:r>
              <a:rPr sz="2000" dirty="0">
                <a:latin typeface="Trebuchet MS"/>
                <a:cs typeface="Trebuchet MS"/>
              </a:rPr>
              <a:t>according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	</a:t>
            </a:r>
            <a:r>
              <a:rPr sz="20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812165" marR="144145" lvl="1" indent="-41846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789940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probability of an accident </a:t>
            </a:r>
            <a:r>
              <a:rPr sz="2000" dirty="0">
                <a:latin typeface="Trebuchet MS"/>
                <a:cs typeface="Trebuchet MS"/>
              </a:rPr>
              <a:t>or </a:t>
            </a:r>
            <a:r>
              <a:rPr sz="2000" spc="-5" dirty="0">
                <a:latin typeface="Trebuchet MS"/>
                <a:cs typeface="Trebuchet MS"/>
              </a:rPr>
              <a:t>injury being caused by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  </a:t>
            </a:r>
            <a:r>
              <a:rPr sz="2000" dirty="0">
                <a:latin typeface="Trebuchet MS"/>
                <a:cs typeface="Trebuchet MS"/>
              </a:rPr>
              <a:t>hazard.</a:t>
            </a:r>
            <a:endParaRPr sz="2000">
              <a:latin typeface="Trebuchet MS"/>
              <a:cs typeface="Trebuchet MS"/>
            </a:endParaRPr>
          </a:p>
          <a:p>
            <a:pPr marL="756285" marR="125730" lvl="1" indent="-36258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789940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severity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40" dirty="0">
                <a:latin typeface="Trebuchet MS"/>
                <a:cs typeface="Trebuchet MS"/>
              </a:rPr>
              <a:t>injury, </a:t>
            </a:r>
            <a:r>
              <a:rPr sz="2000" spc="-5" dirty="0">
                <a:latin typeface="Trebuchet MS"/>
                <a:cs typeface="Trebuchet MS"/>
              </a:rPr>
              <a:t>illness </a:t>
            </a:r>
            <a:r>
              <a:rPr sz="2000" dirty="0">
                <a:latin typeface="Trebuchet MS"/>
                <a:cs typeface="Trebuchet MS"/>
              </a:rPr>
              <a:t>or </a:t>
            </a:r>
            <a:r>
              <a:rPr sz="2000" spc="-5" dirty="0">
                <a:latin typeface="Trebuchet MS"/>
                <a:cs typeface="Trebuchet MS"/>
              </a:rPr>
              <a:t>property damage that could  </a:t>
            </a:r>
            <a:r>
              <a:rPr sz="2000" dirty="0">
                <a:latin typeface="Trebuchet MS"/>
                <a:cs typeface="Trebuchet MS"/>
              </a:rPr>
              <a:t>result </a:t>
            </a:r>
            <a:r>
              <a:rPr sz="2000" spc="-5" dirty="0">
                <a:latin typeface="Trebuchet MS"/>
                <a:cs typeface="Trebuchet MS"/>
              </a:rPr>
              <a:t>if the hazard caused an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accident.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AutoNum type="arabicParenBoth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PHA can serves 2 purposes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812165" marR="5080" lvl="1" indent="-41846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790575" algn="l"/>
              </a:tabLst>
            </a:pPr>
            <a:r>
              <a:rPr sz="2000" spc="-5" dirty="0">
                <a:latin typeface="Trebuchet MS"/>
                <a:cs typeface="Trebuchet MS"/>
              </a:rPr>
              <a:t>it can expedite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bringing the new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system on line</a:t>
            </a:r>
            <a:r>
              <a:rPr sz="2000" dirty="0">
                <a:latin typeface="Trebuchet MS"/>
                <a:cs typeface="Trebuchet MS"/>
              </a:rPr>
              <a:t>, </a:t>
            </a:r>
            <a:r>
              <a:rPr sz="2000" spc="-5" dirty="0">
                <a:latin typeface="Trebuchet MS"/>
                <a:cs typeface="Trebuchet MS"/>
              </a:rPr>
              <a:t>but at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 </a:t>
            </a:r>
            <a:r>
              <a:rPr sz="2000" spc="-5" dirty="0">
                <a:latin typeface="Trebuchet MS"/>
                <a:cs typeface="Trebuchet MS"/>
              </a:rPr>
              <a:t>substantially </a:t>
            </a:r>
            <a:r>
              <a:rPr sz="2000" dirty="0">
                <a:latin typeface="Trebuchet MS"/>
                <a:cs typeface="Trebuchet MS"/>
              </a:rPr>
              <a:t>reduced risk of </a:t>
            </a:r>
            <a:r>
              <a:rPr sz="2000" spc="-5" dirty="0">
                <a:latin typeface="Trebuchet MS"/>
                <a:cs typeface="Trebuchet MS"/>
              </a:rPr>
              <a:t>injuring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workers.</a:t>
            </a:r>
            <a:endParaRPr sz="2000">
              <a:latin typeface="Trebuchet MS"/>
              <a:cs typeface="Trebuchet MS"/>
            </a:endParaRPr>
          </a:p>
          <a:p>
            <a:pPr marL="812165" lvl="1" indent="-418465">
              <a:lnSpc>
                <a:spcPct val="100000"/>
              </a:lnSpc>
              <a:buAutoNum type="arabicParenBoth"/>
              <a:tabLst>
                <a:tab pos="790575" algn="l"/>
              </a:tabLst>
            </a:pPr>
            <a:r>
              <a:rPr sz="2000" spc="-5" dirty="0">
                <a:latin typeface="Trebuchet MS"/>
                <a:cs typeface="Trebuchet MS"/>
              </a:rPr>
              <a:t>it can </a:t>
            </a:r>
            <a:r>
              <a:rPr sz="2000" dirty="0">
                <a:latin typeface="Trebuchet MS"/>
                <a:cs typeface="Trebuchet MS"/>
              </a:rPr>
              <a:t>serve </a:t>
            </a:r>
            <a:r>
              <a:rPr sz="2000" spc="-5" dirty="0">
                <a:latin typeface="Trebuchet MS"/>
                <a:cs typeface="Trebuchet MS"/>
              </a:rPr>
              <a:t>as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 guide for a future </a:t>
            </a:r>
            <a:r>
              <a:rPr sz="2000" spc="-5" dirty="0">
                <a:latin typeface="Trebuchet MS"/>
                <a:cs typeface="Trebuchet MS"/>
              </a:rPr>
              <a:t>detailed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analysis.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rebuchet MS"/>
              <a:buAutoNum type="arabicParenBoth"/>
            </a:pPr>
            <a:endParaRPr sz="2050">
              <a:latin typeface="Times New Roman"/>
              <a:cs typeface="Times New Roman"/>
            </a:endParaRPr>
          </a:p>
          <a:p>
            <a:pPr marL="355600" marR="3390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Experience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related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expertise </a:t>
            </a:r>
            <a:r>
              <a:rPr sz="2000" spc="-5" dirty="0">
                <a:latin typeface="Trebuchet MS"/>
                <a:cs typeface="Trebuchet MS"/>
              </a:rPr>
              <a:t>are important </a:t>
            </a:r>
            <a:r>
              <a:rPr sz="2000" dirty="0">
                <a:latin typeface="Trebuchet MS"/>
                <a:cs typeface="Trebuchet MS"/>
              </a:rPr>
              <a:t>factors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  conducting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preliminary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review.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5255" y="1112519"/>
            <a:ext cx="4189476" cy="422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067" y="331978"/>
            <a:ext cx="582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2400" u="none" spc="-310" dirty="0"/>
              <a:t>	</a:t>
            </a:r>
            <a:r>
              <a:rPr sz="2400" u="none" spc="-260" dirty="0"/>
              <a:t>Preliminary </a:t>
            </a:r>
            <a:r>
              <a:rPr sz="2400" u="none" spc="-215" dirty="0"/>
              <a:t>Hazard </a:t>
            </a:r>
            <a:r>
              <a:rPr sz="2400" u="none" spc="-220" dirty="0"/>
              <a:t>analysis</a:t>
            </a:r>
            <a:r>
              <a:rPr sz="2400" u="none" spc="-45" dirty="0"/>
              <a:t> </a:t>
            </a:r>
            <a:r>
              <a:rPr sz="2400" u="none" spc="-335" dirty="0"/>
              <a:t>(PHA)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75627" y="690372"/>
            <a:ext cx="5799455" cy="0"/>
          </a:xfrm>
          <a:custGeom>
            <a:avLst/>
            <a:gdLst/>
            <a:ahLst/>
            <a:cxnLst/>
            <a:rect l="l" t="t" r="r" b="b"/>
            <a:pathLst>
              <a:path w="5799455">
                <a:moveTo>
                  <a:pt x="0" y="0"/>
                </a:moveTo>
                <a:lnTo>
                  <a:pt x="5798883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109472"/>
            <a:ext cx="4215384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2645" y="5669686"/>
            <a:ext cx="3388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Verdana"/>
                <a:cs typeface="Verdana"/>
              </a:rPr>
              <a:t>Example </a:t>
            </a:r>
            <a:r>
              <a:rPr sz="1600" b="1" spc="-90" dirty="0">
                <a:latin typeface="Verdana"/>
                <a:cs typeface="Verdana"/>
              </a:rPr>
              <a:t>Job </a:t>
            </a:r>
            <a:r>
              <a:rPr sz="1600" b="1" spc="-135" dirty="0">
                <a:latin typeface="Verdana"/>
                <a:cs typeface="Verdana"/>
              </a:rPr>
              <a:t>hazard </a:t>
            </a:r>
            <a:r>
              <a:rPr sz="1600" b="1" spc="-150" dirty="0">
                <a:latin typeface="Verdana"/>
                <a:cs typeface="Verdana"/>
              </a:rPr>
              <a:t>analysis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200" dirty="0">
                <a:latin typeface="Verdana"/>
                <a:cs typeface="Verdana"/>
              </a:rPr>
              <a:t>form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331978"/>
            <a:ext cx="4290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" algn="l"/>
              </a:tabLst>
            </a:pPr>
            <a:r>
              <a:rPr sz="2400" spc="-180"/>
              <a:t>Detailed </a:t>
            </a:r>
            <a:r>
              <a:rPr sz="2400" spc="-215" dirty="0"/>
              <a:t>Hazard</a:t>
            </a:r>
            <a:r>
              <a:rPr sz="2400" spc="-170" dirty="0"/>
              <a:t> </a:t>
            </a:r>
            <a:r>
              <a:rPr sz="2400" spc="-225" dirty="0"/>
              <a:t>Analysis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4939" y="940053"/>
            <a:ext cx="5651500" cy="3963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76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Conducted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the potential </a:t>
            </a:r>
            <a:r>
              <a:rPr sz="2000" dirty="0">
                <a:latin typeface="Trebuchet MS"/>
                <a:cs typeface="Trebuchet MS"/>
              </a:rPr>
              <a:t>exists </a:t>
            </a:r>
            <a:r>
              <a:rPr sz="2000">
                <a:latin typeface="Trebuchet MS"/>
                <a:cs typeface="Trebuchet MS"/>
              </a:rPr>
              <a:t>for</a:t>
            </a:r>
            <a:r>
              <a:rPr sz="2000" spc="-150">
                <a:latin typeface="Trebuchet MS"/>
                <a:cs typeface="Trebuchet MS"/>
              </a:rPr>
              <a:t> </a:t>
            </a:r>
            <a:r>
              <a:rPr sz="2000">
                <a:solidFill>
                  <a:srgbClr val="FF0000"/>
                </a:solidFill>
                <a:latin typeface="Trebuchet MS"/>
                <a:cs typeface="Trebuchet MS"/>
              </a:rPr>
              <a:t>serious</a:t>
            </a:r>
            <a:r>
              <a:rPr lang="en-US" sz="20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40">
                <a:solidFill>
                  <a:srgbClr val="FF0000"/>
                </a:solidFill>
                <a:latin typeface="Trebuchet MS"/>
                <a:cs typeface="Trebuchet MS"/>
              </a:rPr>
              <a:t>injury</a:t>
            </a:r>
            <a:r>
              <a:rPr sz="2000" spc="-40" dirty="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multiple injuries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20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illness.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 most </a:t>
            </a:r>
            <a:r>
              <a:rPr sz="2000" spc="-5" dirty="0">
                <a:latin typeface="Trebuchet MS"/>
                <a:cs typeface="Trebuchet MS"/>
              </a:rPr>
              <a:t>widely used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these are as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follow: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89940" lvl="1" indent="-39624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AutoNum type="arabicParenBoth"/>
              <a:tabLst>
                <a:tab pos="78994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Failure Mode and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Effect of analysis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(FMEA)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rebuchet MS"/>
              <a:buAutoNum type="arabicParenBoth"/>
            </a:pPr>
            <a:endParaRPr sz="2050">
              <a:latin typeface="Times New Roman"/>
              <a:cs typeface="Times New Roman"/>
            </a:endParaRPr>
          </a:p>
          <a:p>
            <a:pPr marL="789940" lvl="1" indent="-396240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789940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Hazard and operability review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(HAZOP)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89940" lvl="1" indent="-396240">
              <a:lnSpc>
                <a:spcPct val="100000"/>
              </a:lnSpc>
              <a:buClr>
                <a:srgbClr val="000000"/>
              </a:buClr>
              <a:tabLst>
                <a:tab pos="789940" algn="l"/>
              </a:tabLst>
            </a:pPr>
            <a:r>
              <a:rPr lang="en-US" sz="2000" spc="-5" dirty="0">
                <a:latin typeface="Trebuchet MS"/>
                <a:cs typeface="Trebuchet MS"/>
              </a:rPr>
              <a:t>(3) </a:t>
            </a:r>
            <a:r>
              <a:rPr sz="2000" spc="-5">
                <a:solidFill>
                  <a:srgbClr val="FF0000"/>
                </a:solidFill>
                <a:latin typeface="Trebuchet MS"/>
                <a:cs typeface="Trebuchet MS"/>
              </a:rPr>
              <a:t>Fault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tree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analysis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Trebuchet MS"/>
                <a:cs typeface="Trebuchet MS"/>
              </a:rPr>
              <a:t>(FTA)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AutoNum type="arabicParenBoth"/>
            </a:pPr>
            <a:endParaRPr sz="2050">
              <a:latin typeface="Times New Roman"/>
              <a:cs typeface="Times New Roman"/>
            </a:endParaRPr>
          </a:p>
          <a:p>
            <a:pPr marL="789940" lvl="1" indent="-39624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tabLst>
                <a:tab pos="789940" algn="l"/>
              </a:tabLst>
            </a:pPr>
            <a:r>
              <a:rPr lang="en-US" sz="2000" dirty="0">
                <a:latin typeface="Trebuchet MS"/>
                <a:cs typeface="Trebuchet MS"/>
              </a:rPr>
              <a:t>(4) </a:t>
            </a:r>
            <a:r>
              <a:rPr sz="2000">
                <a:solidFill>
                  <a:srgbClr val="FF0000"/>
                </a:solidFill>
                <a:latin typeface="Trebuchet MS"/>
                <a:cs typeface="Trebuchet MS"/>
              </a:rPr>
              <a:t>Risk</a:t>
            </a:r>
            <a:r>
              <a:rPr sz="2000" spc="-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analysis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3691128"/>
            <a:ext cx="3087624" cy="2863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90260"/>
            <a:ext cx="429006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12140" algn="l"/>
              </a:tabLst>
            </a:pPr>
            <a:r>
              <a:rPr lang="en-IN" sz="3200" b="1" spc="-5" dirty="0">
                <a:solidFill>
                  <a:srgbClr val="0070C0"/>
                </a:solidFill>
                <a:latin typeface="Trebuchet MS"/>
                <a:cs typeface="Trebuchet MS"/>
              </a:rPr>
              <a:t>Risk</a:t>
            </a:r>
            <a:r>
              <a:rPr lang="en-IN" sz="3200" b="1" spc="-1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Trebuchet MS"/>
                <a:cs typeface="Trebuchet MS"/>
              </a:rPr>
              <a:t>Analysis</a:t>
            </a:r>
            <a:br>
              <a:rPr lang="en-IN" sz="2400" b="1" dirty="0">
                <a:solidFill>
                  <a:srgbClr val="FF0000"/>
                </a:solidFill>
                <a:latin typeface="Trebuchet MS"/>
                <a:cs typeface="Trebuchet MS"/>
              </a:rPr>
            </a:b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52068" y="825753"/>
            <a:ext cx="7065009" cy="473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Risk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1358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Risk is the </a:t>
            </a:r>
            <a:r>
              <a:rPr sz="2000" dirty="0">
                <a:latin typeface="Trebuchet MS"/>
                <a:cs typeface="Trebuchet MS"/>
              </a:rPr>
              <a:t>combination of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likelihood </a:t>
            </a:r>
            <a:r>
              <a:rPr sz="2000" spc="-5" dirty="0">
                <a:latin typeface="Trebuchet MS"/>
                <a:cs typeface="Trebuchet MS"/>
              </a:rPr>
              <a:t>and severity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 specified </a:t>
            </a:r>
            <a:r>
              <a:rPr sz="2000" spc="-5" dirty="0">
                <a:latin typeface="Trebuchet MS"/>
                <a:cs typeface="Trebuchet MS"/>
              </a:rPr>
              <a:t>hazardous event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occurring.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In Mathematical term, </a:t>
            </a:r>
            <a:r>
              <a:rPr sz="2000" dirty="0">
                <a:latin typeface="Trebuchet MS"/>
                <a:cs typeface="Trebuchet MS"/>
              </a:rPr>
              <a:t>risk can </a:t>
            </a:r>
            <a:r>
              <a:rPr sz="2000" spc="-5" dirty="0">
                <a:latin typeface="Trebuchet MS"/>
                <a:cs typeface="Trebuchet MS"/>
              </a:rPr>
              <a:t>be </a:t>
            </a:r>
            <a:r>
              <a:rPr sz="2000" dirty="0">
                <a:latin typeface="Trebuchet MS"/>
                <a:cs typeface="Trebuchet MS"/>
              </a:rPr>
              <a:t>calculated </a:t>
            </a:r>
            <a:r>
              <a:rPr sz="2000" spc="-5" dirty="0">
                <a:latin typeface="Trebuchet MS"/>
                <a:cs typeface="Trebuchet MS"/>
              </a:rPr>
              <a:t>by equation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3660" algn="ctr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RISK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Likelihood </a:t>
            </a:r>
            <a:r>
              <a:rPr sz="2000" dirty="0">
                <a:latin typeface="Trebuchet MS"/>
                <a:cs typeface="Trebuchet MS"/>
              </a:rPr>
              <a:t>×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Severity</a:t>
            </a: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Risk analysis method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Step </a:t>
            </a:r>
            <a:r>
              <a:rPr sz="2000" dirty="0">
                <a:latin typeface="Trebuchet MS"/>
                <a:cs typeface="Trebuchet MS"/>
              </a:rPr>
              <a:t>1 :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Gather information </a:t>
            </a:r>
            <a:r>
              <a:rPr sz="2000" spc="-5" dirty="0">
                <a:latin typeface="Trebuchet MS"/>
                <a:cs typeface="Trebuchet MS"/>
              </a:rPr>
              <a:t>about each hazard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identified.</a:t>
            </a:r>
            <a:endParaRPr sz="2000" dirty="0">
              <a:latin typeface="Trebuchet MS"/>
              <a:cs typeface="Trebuchet MS"/>
            </a:endParaRPr>
          </a:p>
          <a:p>
            <a:pPr marL="355600" marR="2711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Step 2 : </a:t>
            </a:r>
            <a:r>
              <a:rPr sz="2000" spc="-5" dirty="0">
                <a:latin typeface="Trebuchet MS"/>
                <a:cs typeface="Trebuchet MS"/>
              </a:rPr>
              <a:t>Use the </a:t>
            </a:r>
            <a:r>
              <a:rPr sz="2000" dirty="0">
                <a:latin typeface="Trebuchet MS"/>
                <a:cs typeface="Trebuchet MS"/>
              </a:rPr>
              <a:t>information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assess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likelihood</a:t>
            </a:r>
            <a:r>
              <a:rPr sz="20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and  severity </a:t>
            </a:r>
            <a:r>
              <a:rPr sz="2000" dirty="0">
                <a:latin typeface="Trebuchet MS"/>
                <a:cs typeface="Trebuchet MS"/>
              </a:rPr>
              <a:t>of each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hazard.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Step 3 : </a:t>
            </a:r>
            <a:r>
              <a:rPr sz="2000" spc="-5" dirty="0">
                <a:latin typeface="Trebuchet MS"/>
                <a:cs typeface="Trebuchet MS"/>
              </a:rPr>
              <a:t>produce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qualitative </a:t>
            </a:r>
            <a:r>
              <a:rPr sz="2000" dirty="0">
                <a:latin typeface="Trebuchet MS"/>
                <a:cs typeface="Trebuchet MS"/>
              </a:rPr>
              <a:t>risk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table.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9161" y="2820161"/>
            <a:ext cx="3657600" cy="609600"/>
          </a:xfrm>
          <a:custGeom>
            <a:avLst/>
            <a:gdLst/>
            <a:ahLst/>
            <a:cxnLst/>
            <a:rect l="l" t="t" r="r" b="b"/>
            <a:pathLst>
              <a:path w="36576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3556000" y="0"/>
                </a:lnTo>
                <a:lnTo>
                  <a:pt x="3595556" y="7981"/>
                </a:lnTo>
                <a:lnTo>
                  <a:pt x="3627850" y="29749"/>
                </a:lnTo>
                <a:lnTo>
                  <a:pt x="3649618" y="62043"/>
                </a:lnTo>
                <a:lnTo>
                  <a:pt x="3657600" y="101600"/>
                </a:lnTo>
                <a:lnTo>
                  <a:pt x="3657600" y="508000"/>
                </a:lnTo>
                <a:lnTo>
                  <a:pt x="3649618" y="547556"/>
                </a:lnTo>
                <a:lnTo>
                  <a:pt x="3627850" y="579850"/>
                </a:lnTo>
                <a:lnTo>
                  <a:pt x="3595556" y="601618"/>
                </a:lnTo>
                <a:lnTo>
                  <a:pt x="35560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479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Example of Hazards at Office workplace</vt:lpstr>
      <vt:lpstr>Source of Hazard :</vt:lpstr>
      <vt:lpstr> Preliminary Hazard analysis (PHA)</vt:lpstr>
      <vt:lpstr> Preliminary Hazard analysis (PHA)</vt:lpstr>
      <vt:lpstr>Detailed Hazard Analysis</vt:lpstr>
      <vt:lpstr>Risk Analysis </vt:lpstr>
      <vt:lpstr>PowerPoint Presentation</vt:lpstr>
      <vt:lpstr> Detailed Hazard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Praveen D</cp:lastModifiedBy>
  <cp:revision>11</cp:revision>
  <dcterms:created xsi:type="dcterms:W3CDTF">2019-10-18T04:54:44Z</dcterms:created>
  <dcterms:modified xsi:type="dcterms:W3CDTF">2023-04-19T03:58:01Z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2019-10-18T00:00:00Z</vt:filetime>
  </property>
</Properties>
</file>