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1" r:id="rId5"/>
    <p:sldId id="270" r:id="rId6"/>
    <p:sldId id="258" r:id="rId7"/>
    <p:sldId id="259" r:id="rId8"/>
    <p:sldId id="260" r:id="rId9"/>
    <p:sldId id="261" r:id="rId10"/>
    <p:sldId id="268" r:id="rId11"/>
    <p:sldId id="262" r:id="rId12"/>
    <p:sldId id="263" r:id="rId13"/>
    <p:sldId id="264" r:id="rId14"/>
    <p:sldId id="265" r:id="rId15"/>
    <p:sldId id="266" r:id="rId16"/>
    <p:sldId id="267" r:id="rId17"/>
    <p:sldId id="272" r:id="rId18"/>
    <p:sldId id="273" r:id="rId19"/>
    <p:sldId id="274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45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Billie-Jean Davis </a:t>
            </a:r>
            <a:r>
              <a:rPr dirty="0"/>
              <a:t>and </a:t>
            </a:r>
            <a:r>
              <a:rPr spc="-5" dirty="0"/>
              <a:t>Emma</a:t>
            </a:r>
            <a:r>
              <a:rPr spc="-10" dirty="0"/>
              <a:t> </a:t>
            </a:r>
            <a:r>
              <a:rPr spc="-5" dirty="0"/>
              <a:t>Jones-Bennett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244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45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Billie-Jean Davis </a:t>
            </a:r>
            <a:r>
              <a:rPr dirty="0"/>
              <a:t>and </a:t>
            </a:r>
            <a:r>
              <a:rPr spc="-5" dirty="0"/>
              <a:t>Emma</a:t>
            </a:r>
            <a:r>
              <a:rPr spc="-10" dirty="0"/>
              <a:t> </a:t>
            </a:r>
            <a:r>
              <a:rPr spc="-5" dirty="0"/>
              <a:t>Jones-Bennett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244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45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Billie-Jean Davis </a:t>
            </a:r>
            <a:r>
              <a:rPr dirty="0"/>
              <a:t>and </a:t>
            </a:r>
            <a:r>
              <a:rPr spc="-5" dirty="0"/>
              <a:t>Emma</a:t>
            </a:r>
            <a:r>
              <a:rPr spc="-10" dirty="0"/>
              <a:t> </a:t>
            </a:r>
            <a:r>
              <a:rPr spc="-5" dirty="0"/>
              <a:t>Jones-Bennett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244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45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Billie-Jean Davis </a:t>
            </a:r>
            <a:r>
              <a:rPr dirty="0"/>
              <a:t>and </a:t>
            </a:r>
            <a:r>
              <a:rPr spc="-5" dirty="0"/>
              <a:t>Emma</a:t>
            </a:r>
            <a:r>
              <a:rPr spc="-10" dirty="0"/>
              <a:t> </a:t>
            </a:r>
            <a:r>
              <a:rPr spc="-5" dirty="0"/>
              <a:t>Jones-Bennett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45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Billie-Jean Davis </a:t>
            </a:r>
            <a:r>
              <a:rPr dirty="0"/>
              <a:t>and </a:t>
            </a:r>
            <a:r>
              <a:rPr spc="-5" dirty="0"/>
              <a:t>Emma</a:t>
            </a:r>
            <a:r>
              <a:rPr spc="-10" dirty="0"/>
              <a:t> </a:t>
            </a:r>
            <a:r>
              <a:rPr spc="-5" dirty="0"/>
              <a:t>Jones-Bennett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763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B3B3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763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6"/>
                </a:lnTo>
              </a:path>
            </a:pathLst>
          </a:custGeom>
          <a:ln w="34290">
            <a:solidFill>
              <a:srgbClr val="B3B3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333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6"/>
                </a:lnTo>
              </a:path>
            </a:pathLst>
          </a:custGeom>
          <a:ln w="11430">
            <a:solidFill>
              <a:srgbClr val="B3B3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B3B3C4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12700">
            <a:solidFill>
              <a:srgbClr val="5253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156447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08" y="4419"/>
                </a:lnTo>
                <a:lnTo>
                  <a:pt x="178597" y="17162"/>
                </a:lnTo>
                <a:lnTo>
                  <a:pt x="135861" y="37453"/>
                </a:lnTo>
                <a:lnTo>
                  <a:pt x="97575" y="64518"/>
                </a:lnTo>
                <a:lnTo>
                  <a:pt x="64513" y="97580"/>
                </a:lnTo>
                <a:lnTo>
                  <a:pt x="37450" y="135867"/>
                </a:lnTo>
                <a:lnTo>
                  <a:pt x="17161" y="178602"/>
                </a:lnTo>
                <a:lnTo>
                  <a:pt x="4419" y="225011"/>
                </a:lnTo>
                <a:lnTo>
                  <a:pt x="0" y="274319"/>
                </a:lnTo>
                <a:lnTo>
                  <a:pt x="4419" y="323628"/>
                </a:lnTo>
                <a:lnTo>
                  <a:pt x="17161" y="370037"/>
                </a:lnTo>
                <a:lnTo>
                  <a:pt x="37450" y="412772"/>
                </a:lnTo>
                <a:lnTo>
                  <a:pt x="64513" y="451059"/>
                </a:lnTo>
                <a:lnTo>
                  <a:pt x="97575" y="484121"/>
                </a:lnTo>
                <a:lnTo>
                  <a:pt x="135861" y="511186"/>
                </a:lnTo>
                <a:lnTo>
                  <a:pt x="178597" y="531477"/>
                </a:lnTo>
                <a:lnTo>
                  <a:pt x="225008" y="544220"/>
                </a:lnTo>
                <a:lnTo>
                  <a:pt x="274320" y="548640"/>
                </a:lnTo>
                <a:lnTo>
                  <a:pt x="323631" y="544220"/>
                </a:lnTo>
                <a:lnTo>
                  <a:pt x="370042" y="531477"/>
                </a:lnTo>
                <a:lnTo>
                  <a:pt x="412778" y="511186"/>
                </a:lnTo>
                <a:lnTo>
                  <a:pt x="451064" y="484121"/>
                </a:lnTo>
                <a:lnTo>
                  <a:pt x="484126" y="451059"/>
                </a:lnTo>
                <a:lnTo>
                  <a:pt x="511189" y="412772"/>
                </a:lnTo>
                <a:lnTo>
                  <a:pt x="531478" y="370037"/>
                </a:lnTo>
                <a:lnTo>
                  <a:pt x="544220" y="323628"/>
                </a:lnTo>
                <a:lnTo>
                  <a:pt x="548640" y="274319"/>
                </a:lnTo>
                <a:lnTo>
                  <a:pt x="544220" y="225011"/>
                </a:lnTo>
                <a:lnTo>
                  <a:pt x="531478" y="178602"/>
                </a:lnTo>
                <a:lnTo>
                  <a:pt x="511189" y="135867"/>
                </a:lnTo>
                <a:lnTo>
                  <a:pt x="484126" y="97580"/>
                </a:lnTo>
                <a:lnTo>
                  <a:pt x="451064" y="64518"/>
                </a:lnTo>
                <a:lnTo>
                  <a:pt x="412778" y="37453"/>
                </a:lnTo>
                <a:lnTo>
                  <a:pt x="370042" y="17162"/>
                </a:lnTo>
                <a:lnTo>
                  <a:pt x="323631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420446"/>
            <a:ext cx="8072119" cy="483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244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13661"/>
            <a:ext cx="8072119" cy="3546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93014" y="6601155"/>
            <a:ext cx="262636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2445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Billie-Jean Davis </a:t>
            </a:r>
            <a:r>
              <a:rPr dirty="0"/>
              <a:t>and </a:t>
            </a:r>
            <a:r>
              <a:rPr spc="-5" dirty="0"/>
              <a:t>Emma</a:t>
            </a:r>
            <a:r>
              <a:rPr spc="-10" dirty="0"/>
              <a:t> </a:t>
            </a:r>
            <a:r>
              <a:rPr spc="-5" dirty="0"/>
              <a:t>Jones-Bennett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297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625" y="6858000"/>
                </a:lnTo>
                <a:lnTo>
                  <a:pt x="476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B3B3C4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2688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136" y="6858000"/>
                </a:lnTo>
                <a:lnTo>
                  <a:pt x="31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B3B3C4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0"/>
            <a:ext cx="445134" cy="6858000"/>
          </a:xfrm>
          <a:custGeom>
            <a:avLst/>
            <a:gdLst/>
            <a:ahLst/>
            <a:cxnLst/>
            <a:rect l="l" t="t" r="r" b="b"/>
            <a:pathLst>
              <a:path w="445134" h="6858000">
                <a:moveTo>
                  <a:pt x="0" y="6858000"/>
                </a:moveTo>
                <a:lnTo>
                  <a:pt x="444538" y="6858000"/>
                </a:lnTo>
                <a:lnTo>
                  <a:pt x="44453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B3B3C4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339" y="0"/>
            <a:ext cx="104775" cy="6858000"/>
          </a:xfrm>
          <a:custGeom>
            <a:avLst/>
            <a:gdLst/>
            <a:ahLst/>
            <a:cxnLst/>
            <a:rect l="l" t="t" r="r" b="b"/>
            <a:pathLst>
              <a:path w="104775" h="6858000">
                <a:moveTo>
                  <a:pt x="0" y="6858000"/>
                </a:moveTo>
                <a:lnTo>
                  <a:pt x="104664" y="6858000"/>
                </a:lnTo>
                <a:lnTo>
                  <a:pt x="1046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D1D1DA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30" h="6858000">
                <a:moveTo>
                  <a:pt x="0" y="6858000"/>
                </a:moveTo>
                <a:lnTo>
                  <a:pt x="150723" y="6858000"/>
                </a:lnTo>
                <a:lnTo>
                  <a:pt x="15072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D1D1DA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9E9EC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1323" y="0"/>
            <a:ext cx="78105" cy="6858000"/>
          </a:xfrm>
          <a:custGeom>
            <a:avLst/>
            <a:gdLst/>
            <a:ahLst/>
            <a:cxnLst/>
            <a:rect l="l" t="t" r="r" b="b"/>
            <a:pathLst>
              <a:path w="78105" h="6858000">
                <a:moveTo>
                  <a:pt x="0" y="6858000"/>
                </a:moveTo>
                <a:lnTo>
                  <a:pt x="77876" y="6858000"/>
                </a:lnTo>
                <a:lnTo>
                  <a:pt x="7787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9E9EC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34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57150">
            <a:solidFill>
              <a:srgbClr val="B3B3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5825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0" y="6857999"/>
                </a:moveTo>
                <a:lnTo>
                  <a:pt x="57150" y="6857999"/>
                </a:lnTo>
                <a:lnTo>
                  <a:pt x="5715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9E9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5538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0" y="6857999"/>
                </a:moveTo>
                <a:lnTo>
                  <a:pt x="57150" y="6857999"/>
                </a:lnTo>
                <a:lnTo>
                  <a:pt x="5715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B3B3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6692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575">
            <a:solidFill>
              <a:srgbClr val="B3B3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12700">
            <a:solidFill>
              <a:srgbClr val="B3B3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25331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6"/>
                </a:lnTo>
              </a:path>
            </a:pathLst>
          </a:custGeom>
          <a:ln w="34290">
            <a:solidFill>
              <a:srgbClr val="B3B3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91041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6"/>
                </a:lnTo>
              </a:path>
            </a:pathLst>
          </a:custGeom>
          <a:ln w="11429">
            <a:solidFill>
              <a:srgbClr val="B3B3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573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6200">
            <a:solidFill>
              <a:srgbClr val="B3B3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9600" y="342900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44" y="1293623"/>
                </a:lnTo>
                <a:lnTo>
                  <a:pt x="743422" y="1288378"/>
                </a:lnTo>
                <a:lnTo>
                  <a:pt x="789709" y="1279788"/>
                </a:lnTo>
                <a:lnTo>
                  <a:pt x="834780" y="1267980"/>
                </a:lnTo>
                <a:lnTo>
                  <a:pt x="878510" y="1253078"/>
                </a:lnTo>
                <a:lnTo>
                  <a:pt x="920773" y="1235208"/>
                </a:lnTo>
                <a:lnTo>
                  <a:pt x="961444" y="1214494"/>
                </a:lnTo>
                <a:lnTo>
                  <a:pt x="1000398" y="1191062"/>
                </a:lnTo>
                <a:lnTo>
                  <a:pt x="1037511" y="1165037"/>
                </a:lnTo>
                <a:lnTo>
                  <a:pt x="1072656" y="1136545"/>
                </a:lnTo>
                <a:lnTo>
                  <a:pt x="1105709" y="1105709"/>
                </a:lnTo>
                <a:lnTo>
                  <a:pt x="1136545" y="1072656"/>
                </a:lnTo>
                <a:lnTo>
                  <a:pt x="1165037" y="1037511"/>
                </a:lnTo>
                <a:lnTo>
                  <a:pt x="1191062" y="1000398"/>
                </a:lnTo>
                <a:lnTo>
                  <a:pt x="1214494" y="961444"/>
                </a:lnTo>
                <a:lnTo>
                  <a:pt x="1235208" y="920773"/>
                </a:lnTo>
                <a:lnTo>
                  <a:pt x="1253078" y="878510"/>
                </a:lnTo>
                <a:lnTo>
                  <a:pt x="1267980" y="834780"/>
                </a:lnTo>
                <a:lnTo>
                  <a:pt x="1279788" y="789709"/>
                </a:lnTo>
                <a:lnTo>
                  <a:pt x="1288378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8" y="551977"/>
                </a:lnTo>
                <a:lnTo>
                  <a:pt x="1279788" y="505690"/>
                </a:lnTo>
                <a:lnTo>
                  <a:pt x="1267980" y="460619"/>
                </a:lnTo>
                <a:lnTo>
                  <a:pt x="1253078" y="416889"/>
                </a:lnTo>
                <a:lnTo>
                  <a:pt x="1235208" y="374626"/>
                </a:lnTo>
                <a:lnTo>
                  <a:pt x="1214494" y="333955"/>
                </a:lnTo>
                <a:lnTo>
                  <a:pt x="1191062" y="295001"/>
                </a:lnTo>
                <a:lnTo>
                  <a:pt x="1165037" y="257888"/>
                </a:lnTo>
                <a:lnTo>
                  <a:pt x="1136545" y="222743"/>
                </a:lnTo>
                <a:lnTo>
                  <a:pt x="1105709" y="189690"/>
                </a:lnTo>
                <a:lnTo>
                  <a:pt x="1072656" y="158854"/>
                </a:lnTo>
                <a:lnTo>
                  <a:pt x="1037511" y="130362"/>
                </a:lnTo>
                <a:lnTo>
                  <a:pt x="1000398" y="104337"/>
                </a:lnTo>
                <a:lnTo>
                  <a:pt x="961444" y="80905"/>
                </a:lnTo>
                <a:lnTo>
                  <a:pt x="920773" y="60191"/>
                </a:lnTo>
                <a:lnTo>
                  <a:pt x="878510" y="42321"/>
                </a:lnTo>
                <a:lnTo>
                  <a:pt x="834780" y="27419"/>
                </a:lnTo>
                <a:lnTo>
                  <a:pt x="789709" y="15611"/>
                </a:lnTo>
                <a:lnTo>
                  <a:pt x="743422" y="7021"/>
                </a:lnTo>
                <a:lnTo>
                  <a:pt x="696044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09624" y="4866766"/>
            <a:ext cx="641985" cy="641350"/>
          </a:xfrm>
          <a:custGeom>
            <a:avLst/>
            <a:gdLst/>
            <a:ahLst/>
            <a:cxnLst/>
            <a:rect l="l" t="t" r="r" b="b"/>
            <a:pathLst>
              <a:path w="641985" h="641350">
                <a:moveTo>
                  <a:pt x="320675" y="0"/>
                </a:moveTo>
                <a:lnTo>
                  <a:pt x="273302" y="3475"/>
                </a:lnTo>
                <a:lnTo>
                  <a:pt x="228083" y="13572"/>
                </a:lnTo>
                <a:lnTo>
                  <a:pt x="185515" y="29794"/>
                </a:lnTo>
                <a:lnTo>
                  <a:pt x="146093" y="51647"/>
                </a:lnTo>
                <a:lnTo>
                  <a:pt x="110315" y="78635"/>
                </a:lnTo>
                <a:lnTo>
                  <a:pt x="78678" y="110263"/>
                </a:lnTo>
                <a:lnTo>
                  <a:pt x="51679" y="146037"/>
                </a:lnTo>
                <a:lnTo>
                  <a:pt x="29815" y="185460"/>
                </a:lnTo>
                <a:lnTo>
                  <a:pt x="13582" y="228037"/>
                </a:lnTo>
                <a:lnTo>
                  <a:pt x="3478" y="273274"/>
                </a:lnTo>
                <a:lnTo>
                  <a:pt x="0" y="320674"/>
                </a:lnTo>
                <a:lnTo>
                  <a:pt x="3478" y="368075"/>
                </a:lnTo>
                <a:lnTo>
                  <a:pt x="13582" y="413312"/>
                </a:lnTo>
                <a:lnTo>
                  <a:pt x="29815" y="455889"/>
                </a:lnTo>
                <a:lnTo>
                  <a:pt x="51679" y="495312"/>
                </a:lnTo>
                <a:lnTo>
                  <a:pt x="78678" y="531086"/>
                </a:lnTo>
                <a:lnTo>
                  <a:pt x="110315" y="562714"/>
                </a:lnTo>
                <a:lnTo>
                  <a:pt x="146093" y="589702"/>
                </a:lnTo>
                <a:lnTo>
                  <a:pt x="185515" y="611555"/>
                </a:lnTo>
                <a:lnTo>
                  <a:pt x="228083" y="627777"/>
                </a:lnTo>
                <a:lnTo>
                  <a:pt x="273302" y="637874"/>
                </a:lnTo>
                <a:lnTo>
                  <a:pt x="320675" y="641349"/>
                </a:lnTo>
                <a:lnTo>
                  <a:pt x="368078" y="637874"/>
                </a:lnTo>
                <a:lnTo>
                  <a:pt x="413323" y="627777"/>
                </a:lnTo>
                <a:lnTo>
                  <a:pt x="455913" y="611555"/>
                </a:lnTo>
                <a:lnTo>
                  <a:pt x="495351" y="589702"/>
                </a:lnTo>
                <a:lnTo>
                  <a:pt x="531141" y="562714"/>
                </a:lnTo>
                <a:lnTo>
                  <a:pt x="562786" y="531086"/>
                </a:lnTo>
                <a:lnTo>
                  <a:pt x="589791" y="495312"/>
                </a:lnTo>
                <a:lnTo>
                  <a:pt x="611659" y="455889"/>
                </a:lnTo>
                <a:lnTo>
                  <a:pt x="627893" y="413312"/>
                </a:lnTo>
                <a:lnTo>
                  <a:pt x="637998" y="368075"/>
                </a:lnTo>
                <a:lnTo>
                  <a:pt x="641476" y="320674"/>
                </a:lnTo>
                <a:lnTo>
                  <a:pt x="637998" y="273274"/>
                </a:lnTo>
                <a:lnTo>
                  <a:pt x="627893" y="228037"/>
                </a:lnTo>
                <a:lnTo>
                  <a:pt x="611659" y="185460"/>
                </a:lnTo>
                <a:lnTo>
                  <a:pt x="589791" y="146037"/>
                </a:lnTo>
                <a:lnTo>
                  <a:pt x="562786" y="110263"/>
                </a:lnTo>
                <a:lnTo>
                  <a:pt x="531141" y="78635"/>
                </a:lnTo>
                <a:lnTo>
                  <a:pt x="495351" y="51647"/>
                </a:lnTo>
                <a:lnTo>
                  <a:pt x="455913" y="29794"/>
                </a:lnTo>
                <a:lnTo>
                  <a:pt x="413323" y="13572"/>
                </a:lnTo>
                <a:lnTo>
                  <a:pt x="368078" y="3475"/>
                </a:lnTo>
                <a:lnTo>
                  <a:pt x="320675" y="0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91082" y="5500623"/>
            <a:ext cx="137159" cy="137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64207" y="5788152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137160" y="0"/>
                </a:moveTo>
                <a:lnTo>
                  <a:pt x="93829" y="6992"/>
                </a:lnTo>
                <a:lnTo>
                  <a:pt x="56180" y="26462"/>
                </a:lnTo>
                <a:lnTo>
                  <a:pt x="26481" y="56153"/>
                </a:lnTo>
                <a:lnTo>
                  <a:pt x="6998" y="93805"/>
                </a:lnTo>
                <a:lnTo>
                  <a:pt x="0" y="137160"/>
                </a:lnTo>
                <a:lnTo>
                  <a:pt x="6998" y="180514"/>
                </a:lnTo>
                <a:lnTo>
                  <a:pt x="26481" y="218166"/>
                </a:lnTo>
                <a:lnTo>
                  <a:pt x="56180" y="247857"/>
                </a:lnTo>
                <a:lnTo>
                  <a:pt x="93829" y="267327"/>
                </a:lnTo>
                <a:lnTo>
                  <a:pt x="137160" y="274320"/>
                </a:lnTo>
                <a:lnTo>
                  <a:pt x="180490" y="267327"/>
                </a:lnTo>
                <a:lnTo>
                  <a:pt x="218139" y="247857"/>
                </a:lnTo>
                <a:lnTo>
                  <a:pt x="247838" y="218166"/>
                </a:lnTo>
                <a:lnTo>
                  <a:pt x="267321" y="180514"/>
                </a:lnTo>
                <a:lnTo>
                  <a:pt x="274319" y="137160"/>
                </a:lnTo>
                <a:lnTo>
                  <a:pt x="267321" y="93805"/>
                </a:lnTo>
                <a:lnTo>
                  <a:pt x="247838" y="56153"/>
                </a:lnTo>
                <a:lnTo>
                  <a:pt x="218139" y="26462"/>
                </a:lnTo>
                <a:lnTo>
                  <a:pt x="180490" y="6992"/>
                </a:lnTo>
                <a:lnTo>
                  <a:pt x="137160" y="0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05000" y="44958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80" y="0"/>
                </a:moveTo>
                <a:lnTo>
                  <a:pt x="134276" y="6535"/>
                </a:lnTo>
                <a:lnTo>
                  <a:pt x="90593" y="24976"/>
                </a:lnTo>
                <a:lnTo>
                  <a:pt x="53578" y="53578"/>
                </a:lnTo>
                <a:lnTo>
                  <a:pt x="24976" y="90593"/>
                </a:lnTo>
                <a:lnTo>
                  <a:pt x="6535" y="134276"/>
                </a:lnTo>
                <a:lnTo>
                  <a:pt x="0" y="182880"/>
                </a:lnTo>
                <a:lnTo>
                  <a:pt x="6535" y="231483"/>
                </a:lnTo>
                <a:lnTo>
                  <a:pt x="24976" y="275166"/>
                </a:lnTo>
                <a:lnTo>
                  <a:pt x="53578" y="312181"/>
                </a:lnTo>
                <a:lnTo>
                  <a:pt x="90593" y="340783"/>
                </a:lnTo>
                <a:lnTo>
                  <a:pt x="134276" y="359224"/>
                </a:lnTo>
                <a:lnTo>
                  <a:pt x="182880" y="365760"/>
                </a:lnTo>
                <a:lnTo>
                  <a:pt x="231483" y="359224"/>
                </a:lnTo>
                <a:lnTo>
                  <a:pt x="275166" y="340783"/>
                </a:lnTo>
                <a:lnTo>
                  <a:pt x="312181" y="312181"/>
                </a:lnTo>
                <a:lnTo>
                  <a:pt x="340783" y="275166"/>
                </a:lnTo>
                <a:lnTo>
                  <a:pt x="359224" y="231483"/>
                </a:lnTo>
                <a:lnTo>
                  <a:pt x="365760" y="182880"/>
                </a:lnTo>
                <a:lnTo>
                  <a:pt x="359224" y="134276"/>
                </a:lnTo>
                <a:lnTo>
                  <a:pt x="340783" y="90593"/>
                </a:lnTo>
                <a:lnTo>
                  <a:pt x="312181" y="53578"/>
                </a:lnTo>
                <a:lnTo>
                  <a:pt x="275166" y="24976"/>
                </a:lnTo>
                <a:lnTo>
                  <a:pt x="231483" y="6535"/>
                </a:lnTo>
                <a:lnTo>
                  <a:pt x="182880" y="0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650998" y="1798446"/>
            <a:ext cx="449770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7200" b="1" dirty="0">
                <a:latin typeface="Calibri"/>
                <a:cs typeface="Calibri"/>
              </a:rPr>
              <a:t>R</a:t>
            </a:r>
            <a:r>
              <a:rPr sz="5750" b="1" dirty="0">
                <a:latin typeface="Calibri"/>
                <a:cs typeface="Calibri"/>
              </a:rPr>
              <a:t>ISK  </a:t>
            </a:r>
            <a:r>
              <a:rPr sz="7200" b="1" spc="5" dirty="0">
                <a:latin typeface="Calibri"/>
                <a:cs typeface="Calibri"/>
              </a:rPr>
              <a:t>A</a:t>
            </a:r>
            <a:r>
              <a:rPr sz="5750" b="1" dirty="0">
                <a:latin typeface="Calibri"/>
                <a:cs typeface="Calibri"/>
              </a:rPr>
              <a:t>SS</a:t>
            </a:r>
            <a:r>
              <a:rPr sz="5750" b="1" spc="-65" dirty="0">
                <a:latin typeface="Calibri"/>
                <a:cs typeface="Calibri"/>
              </a:rPr>
              <a:t>E</a:t>
            </a:r>
            <a:r>
              <a:rPr sz="5750" b="1" spc="5" dirty="0">
                <a:latin typeface="Calibri"/>
                <a:cs typeface="Calibri"/>
              </a:rPr>
              <a:t>SSMEN</a:t>
            </a:r>
            <a:r>
              <a:rPr sz="5750" b="1" spc="-20" dirty="0">
                <a:latin typeface="Calibri"/>
                <a:cs typeface="Calibri"/>
              </a:rPr>
              <a:t>T</a:t>
            </a:r>
            <a:r>
              <a:rPr sz="5750" b="1" dirty="0">
                <a:latin typeface="Calibri"/>
                <a:cs typeface="Calibri"/>
              </a:rPr>
              <a:t>S</a:t>
            </a:r>
            <a:endParaRPr sz="57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072119" cy="738664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Basic steps followed in process are identification of  hazards and assessment and control of risk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2200" y="1066800"/>
            <a:ext cx="28194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RISK ASSESSMENT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3600" y="1905000"/>
            <a:ext cx="36576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CLASSIFYING WORK ACTIVITIES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2200" y="2743200"/>
            <a:ext cx="32004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IDENTIFICATION OF HAZARDS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2200" y="3733800"/>
            <a:ext cx="28194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EVALUATION OF HAZARDS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2200" y="4495800"/>
            <a:ext cx="28194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CONTROL OF HAZARDS</a:t>
            </a:r>
            <a:endParaRPr lang="en-IN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09600" y="5334000"/>
            <a:ext cx="1676400" cy="1143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PREPARATION OF RISK CONTROL ACTION PLAN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10200" y="5105400"/>
            <a:ext cx="1600200" cy="1295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REVIEWING OF ADEQUACY OF ACTION PLAN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71800" y="5410200"/>
            <a:ext cx="2133600" cy="1447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CARRY OUT PROCESS, IF RISK IS TOLERABLE OR MODIFY PROCESS, CONFIRMING SAFETY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3886200" y="1524000"/>
            <a:ext cx="76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2"/>
          <p:cNvSpPr/>
          <p:nvPr/>
        </p:nvSpPr>
        <p:spPr>
          <a:xfrm>
            <a:off x="3886200" y="2362200"/>
            <a:ext cx="76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Down Arrow 13"/>
          <p:cNvSpPr/>
          <p:nvPr/>
        </p:nvSpPr>
        <p:spPr>
          <a:xfrm>
            <a:off x="3886200" y="3276600"/>
            <a:ext cx="76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own Arrow 14"/>
          <p:cNvSpPr/>
          <p:nvPr/>
        </p:nvSpPr>
        <p:spPr>
          <a:xfrm>
            <a:off x="3886200" y="4191000"/>
            <a:ext cx="76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495800" y="4953000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2133600" y="4953000"/>
            <a:ext cx="838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1600200" y="6477000"/>
            <a:ext cx="1295400" cy="228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5105400" y="6324600"/>
            <a:ext cx="1219200" cy="3048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725" y="152400"/>
            <a:ext cx="49707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FF0000"/>
                </a:solidFill>
              </a:rPr>
              <a:t>S</a:t>
            </a:r>
            <a:r>
              <a:rPr spc="-10" dirty="0">
                <a:solidFill>
                  <a:srgbClr val="FF0000"/>
                </a:solidFill>
              </a:rPr>
              <a:t>TEP </a:t>
            </a:r>
            <a:r>
              <a:rPr sz="3000" dirty="0">
                <a:solidFill>
                  <a:srgbClr val="FF0000"/>
                </a:solidFill>
              </a:rPr>
              <a:t>O</a:t>
            </a:r>
            <a:r>
              <a:rPr dirty="0">
                <a:solidFill>
                  <a:srgbClr val="FF0000"/>
                </a:solidFill>
              </a:rPr>
              <a:t>NE</a:t>
            </a:r>
            <a:r>
              <a:rPr sz="3000" dirty="0">
                <a:solidFill>
                  <a:srgbClr val="FF0000"/>
                </a:solidFill>
              </a:rPr>
              <a:t>: </a:t>
            </a:r>
            <a:r>
              <a:rPr sz="3000" spc="-10" dirty="0">
                <a:solidFill>
                  <a:srgbClr val="FF0000"/>
                </a:solidFill>
              </a:rPr>
              <a:t>I</a:t>
            </a:r>
            <a:r>
              <a:rPr spc="-10" dirty="0">
                <a:solidFill>
                  <a:srgbClr val="FF0000"/>
                </a:solidFill>
              </a:rPr>
              <a:t>DENTIFYING </a:t>
            </a:r>
            <a:r>
              <a:rPr spc="-5" dirty="0">
                <a:solidFill>
                  <a:srgbClr val="FF0000"/>
                </a:solidFill>
              </a:rPr>
              <a:t>THE</a:t>
            </a:r>
            <a:r>
              <a:rPr spc="39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HAZARDS</a:t>
            </a:r>
            <a:endParaRPr sz="3000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1724" y="533400"/>
            <a:ext cx="4839876" cy="6170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8120">
              <a:lnSpc>
                <a:spcPct val="120900"/>
              </a:lnSpc>
              <a:spcBef>
                <a:spcPts val="95"/>
              </a:spcBef>
            </a:pPr>
            <a:r>
              <a:rPr sz="2400" dirty="0">
                <a:latin typeface="Calibri"/>
                <a:cs typeface="Calibri"/>
              </a:rPr>
              <a:t>Within the </a:t>
            </a:r>
            <a:r>
              <a:rPr lang="en-US" sz="2400" dirty="0">
                <a:cs typeface="Calibri"/>
              </a:rPr>
              <a:t>workplace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there would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5" dirty="0">
                <a:latin typeface="Calibri"/>
                <a:cs typeface="Calibri"/>
              </a:rPr>
              <a:t>many </a:t>
            </a:r>
            <a:r>
              <a:rPr sz="2400" spc="-5" dirty="0">
                <a:latin typeface="Calibri"/>
                <a:cs typeface="Calibri"/>
              </a:rPr>
              <a:t>possible </a:t>
            </a:r>
            <a:r>
              <a:rPr sz="2400" spc="-15" dirty="0">
                <a:latin typeface="Calibri"/>
                <a:cs typeface="Calibri"/>
              </a:rPr>
              <a:t>hazards.  </a:t>
            </a:r>
            <a:r>
              <a:rPr sz="2400" spc="-5" dirty="0">
                <a:latin typeface="Calibri"/>
                <a:cs typeface="Calibri"/>
              </a:rPr>
              <a:t>So </a:t>
            </a:r>
            <a:r>
              <a:rPr sz="2400" dirty="0">
                <a:latin typeface="Calibri"/>
                <a:cs typeface="Calibri"/>
              </a:rPr>
              <a:t>these </a:t>
            </a:r>
            <a:r>
              <a:rPr sz="2400" spc="-10" dirty="0">
                <a:latin typeface="Calibri"/>
                <a:cs typeface="Calibri"/>
              </a:rPr>
              <a:t>would </a:t>
            </a:r>
            <a:r>
              <a:rPr sz="2400" spc="-5" dirty="0">
                <a:latin typeface="Calibri"/>
                <a:cs typeface="Calibri"/>
              </a:rPr>
              <a:t>need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quickly identified </a:t>
            </a:r>
            <a:r>
              <a:rPr sz="2400" spc="-25" dirty="0">
                <a:latin typeface="Calibri"/>
                <a:cs typeface="Calibri"/>
              </a:rPr>
              <a:t>before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they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cause harm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anyone.</a:t>
            </a:r>
            <a:endParaRPr sz="2400" dirty="0">
              <a:latin typeface="Calibri"/>
              <a:cs typeface="Calibri"/>
            </a:endParaRPr>
          </a:p>
          <a:p>
            <a:pPr marL="193675" marR="257810" indent="-180975">
              <a:lnSpc>
                <a:spcPct val="100000"/>
              </a:lnSpc>
              <a:spcBef>
                <a:spcPts val="600"/>
              </a:spcBef>
              <a:buClr>
                <a:srgbClr val="525389"/>
              </a:buClr>
              <a:buSzPct val="64583"/>
              <a:buFont typeface="Wingdings"/>
              <a:buChar char=""/>
              <a:tabLst>
                <a:tab pos="203835" algn="l"/>
              </a:tabLst>
            </a:pPr>
            <a:r>
              <a:rPr sz="2400" spc="-15" dirty="0">
                <a:latin typeface="Calibri"/>
                <a:cs typeface="Calibri"/>
              </a:rPr>
              <a:t>Firstly </a:t>
            </a:r>
            <a:r>
              <a:rPr sz="2400" spc="-10" dirty="0">
                <a:latin typeface="Calibri"/>
                <a:cs typeface="Calibri"/>
              </a:rPr>
              <a:t>you would </a:t>
            </a:r>
            <a:r>
              <a:rPr sz="2400" spc="-5" dirty="0">
                <a:latin typeface="Calibri"/>
                <a:cs typeface="Calibri"/>
              </a:rPr>
              <a:t>need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know what 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classed as  </a:t>
            </a:r>
            <a:r>
              <a:rPr sz="2400" spc="-15" dirty="0">
                <a:latin typeface="Calibri"/>
                <a:cs typeface="Calibri"/>
              </a:rPr>
              <a:t>hazardous </a:t>
            </a:r>
            <a:r>
              <a:rPr sz="2400" spc="-25" dirty="0">
                <a:latin typeface="Calibri"/>
                <a:cs typeface="Calibri"/>
              </a:rPr>
              <a:t>before </a:t>
            </a:r>
            <a:r>
              <a:rPr sz="2400" spc="-5" dirty="0">
                <a:latin typeface="Calibri"/>
                <a:cs typeface="Calibri"/>
              </a:rPr>
              <a:t>identifying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hazards</a:t>
            </a:r>
            <a:endParaRPr sz="2400" dirty="0">
              <a:latin typeface="Calibri"/>
              <a:cs typeface="Calibri"/>
            </a:endParaRPr>
          </a:p>
          <a:p>
            <a:pPr marL="193675" marR="5080" indent="-180975" algn="just">
              <a:lnSpc>
                <a:spcPct val="100000"/>
              </a:lnSpc>
              <a:spcBef>
                <a:spcPts val="605"/>
              </a:spcBef>
              <a:buClr>
                <a:srgbClr val="525389"/>
              </a:buClr>
              <a:buSzPct val="64583"/>
              <a:buFont typeface="Wingdings"/>
              <a:buChar char=""/>
              <a:tabLst>
                <a:tab pos="203835" algn="l"/>
              </a:tabLst>
            </a:pPr>
            <a:r>
              <a:rPr sz="2400" spc="-10" dirty="0">
                <a:latin typeface="Calibri"/>
                <a:cs typeface="Calibri"/>
              </a:rPr>
              <a:t>Look around </a:t>
            </a:r>
            <a:r>
              <a:rPr sz="2400" spc="-25" dirty="0">
                <a:latin typeface="Calibri"/>
                <a:cs typeface="Calibri"/>
              </a:rPr>
              <a:t>for </a:t>
            </a:r>
            <a:r>
              <a:rPr sz="2400" spc="-20" dirty="0">
                <a:latin typeface="Calibri"/>
                <a:cs typeface="Calibri"/>
              </a:rPr>
              <a:t>any </a:t>
            </a:r>
            <a:r>
              <a:rPr sz="2400" spc="-5" dirty="0">
                <a:latin typeface="Calibri"/>
                <a:cs typeface="Calibri"/>
              </a:rPr>
              <a:t>chemicals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20" dirty="0">
                <a:latin typeface="Calibri"/>
                <a:cs typeface="Calibri"/>
              </a:rPr>
              <a:t>may </a:t>
            </a:r>
            <a:r>
              <a:rPr sz="2400" spc="-5" dirty="0">
                <a:latin typeface="Calibri"/>
                <a:cs typeface="Calibri"/>
              </a:rPr>
              <a:t>cause harm </a:t>
            </a:r>
            <a:r>
              <a:rPr sz="2400" dirty="0">
                <a:latin typeface="Calibri"/>
                <a:cs typeface="Calibri"/>
              </a:rPr>
              <a:t>and  </a:t>
            </a:r>
            <a:r>
              <a:rPr sz="2400" spc="-20" dirty="0">
                <a:latin typeface="Calibri"/>
                <a:cs typeface="Calibri"/>
              </a:rPr>
              <a:t>any </a:t>
            </a:r>
            <a:r>
              <a:rPr sz="2400" spc="-5" dirty="0">
                <a:latin typeface="Calibri"/>
                <a:cs typeface="Calibri"/>
              </a:rPr>
              <a:t>equipment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20" dirty="0">
                <a:latin typeface="Calibri"/>
                <a:cs typeface="Calibri"/>
              </a:rPr>
              <a:t>may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faulty </a:t>
            </a:r>
            <a:r>
              <a:rPr sz="2400" spc="-5" dirty="0">
                <a:latin typeface="Calibri"/>
                <a:cs typeface="Calibri"/>
              </a:rPr>
              <a:t>or be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5" dirty="0">
                <a:latin typeface="Calibri"/>
                <a:cs typeface="Calibri"/>
              </a:rPr>
              <a:t>place </a:t>
            </a:r>
            <a:r>
              <a:rPr sz="2400" spc="-10" dirty="0">
                <a:latin typeface="Calibri"/>
                <a:cs typeface="Calibri"/>
              </a:rPr>
              <a:t>where 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0" dirty="0">
                <a:latin typeface="Calibri"/>
                <a:cs typeface="Calibri"/>
              </a:rPr>
              <a:t>could get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someone's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way.</a:t>
            </a:r>
            <a:endParaRPr sz="2400" dirty="0">
              <a:latin typeface="Calibri"/>
              <a:cs typeface="Calibri"/>
            </a:endParaRPr>
          </a:p>
          <a:p>
            <a:pPr marL="193675" marR="880744" indent="-180975">
              <a:lnSpc>
                <a:spcPct val="100000"/>
              </a:lnSpc>
              <a:spcBef>
                <a:spcPts val="600"/>
              </a:spcBef>
              <a:buClr>
                <a:srgbClr val="525389"/>
              </a:buClr>
              <a:buSzPct val="64583"/>
              <a:buFont typeface="Wingdings"/>
              <a:buChar char=""/>
              <a:tabLst>
                <a:tab pos="203835" algn="l"/>
              </a:tabLst>
            </a:pPr>
            <a:r>
              <a:rPr sz="2400" spc="-65" dirty="0">
                <a:latin typeface="Calibri"/>
                <a:cs typeface="Calibri"/>
              </a:rPr>
              <a:t>You </a:t>
            </a:r>
            <a:r>
              <a:rPr sz="2400" spc="-10" dirty="0">
                <a:latin typeface="Calibri"/>
                <a:cs typeface="Calibri"/>
              </a:rPr>
              <a:t>would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think </a:t>
            </a:r>
            <a:r>
              <a:rPr sz="2400" dirty="0">
                <a:latin typeface="Calibri"/>
                <a:cs typeface="Calibri"/>
              </a:rPr>
              <a:t>about </a:t>
            </a:r>
            <a:r>
              <a:rPr sz="2400" spc="-20" dirty="0">
                <a:latin typeface="Calibri"/>
                <a:cs typeface="Calibri"/>
              </a:rPr>
              <a:t>any </a:t>
            </a:r>
            <a:r>
              <a:rPr sz="2400" dirty="0">
                <a:latin typeface="Calibri"/>
                <a:cs typeface="Calibri"/>
              </a:rPr>
              <a:t>long </a:t>
            </a:r>
            <a:r>
              <a:rPr sz="2400" spc="-10" dirty="0">
                <a:latin typeface="Calibri"/>
                <a:cs typeface="Calibri"/>
              </a:rPr>
              <a:t>term  </a:t>
            </a:r>
            <a:r>
              <a:rPr sz="2400" spc="-15" dirty="0">
                <a:latin typeface="Calibri"/>
                <a:cs typeface="Calibri"/>
              </a:rPr>
              <a:t>hazards </a:t>
            </a:r>
            <a:r>
              <a:rPr sz="2400" spc="-10" dirty="0">
                <a:latin typeface="Calibri"/>
                <a:cs typeface="Calibri"/>
              </a:rPr>
              <a:t>there </a:t>
            </a:r>
            <a:r>
              <a:rPr sz="2400" spc="-20" dirty="0">
                <a:latin typeface="Calibri"/>
                <a:cs typeface="Calibri"/>
              </a:rPr>
              <a:t>may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7267C-6048-4471-AB4E-1D0FF8FB6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228" y="16637"/>
            <a:ext cx="2291175" cy="14311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E1D3DA-08F6-459E-ADC7-FBFA97C5A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828800"/>
            <a:ext cx="3009881" cy="34051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67837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FF0000"/>
                </a:solidFill>
              </a:rPr>
              <a:t>S</a:t>
            </a:r>
            <a:r>
              <a:rPr spc="-10" dirty="0">
                <a:solidFill>
                  <a:srgbClr val="FF0000"/>
                </a:solidFill>
              </a:rPr>
              <a:t>TEP </a:t>
            </a:r>
            <a:r>
              <a:rPr sz="3000" dirty="0">
                <a:solidFill>
                  <a:srgbClr val="FF0000"/>
                </a:solidFill>
              </a:rPr>
              <a:t>2:</a:t>
            </a:r>
            <a:r>
              <a:rPr sz="3000" spc="145" dirty="0">
                <a:solidFill>
                  <a:srgbClr val="FF0000"/>
                </a:solidFill>
              </a:rPr>
              <a:t> </a:t>
            </a:r>
            <a:r>
              <a:rPr sz="3000" spc="-10" dirty="0">
                <a:solidFill>
                  <a:srgbClr val="FF0000"/>
                </a:solidFill>
              </a:rPr>
              <a:t>D</a:t>
            </a:r>
            <a:r>
              <a:rPr spc="-10" dirty="0">
                <a:solidFill>
                  <a:srgbClr val="FF0000"/>
                </a:solidFill>
              </a:rPr>
              <a:t>ECIDE </a:t>
            </a:r>
            <a:r>
              <a:rPr dirty="0">
                <a:solidFill>
                  <a:srgbClr val="FF0000"/>
                </a:solidFill>
              </a:rPr>
              <a:t>WHO MIGHT BE HARMED AND </a:t>
            </a:r>
            <a:r>
              <a:rPr spc="-10" dirty="0">
                <a:solidFill>
                  <a:srgbClr val="FF0000"/>
                </a:solidFill>
              </a:rPr>
              <a:t>HOW</a:t>
            </a:r>
            <a:endParaRPr sz="3000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685800"/>
            <a:ext cx="5026660" cy="57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  <a:buClr>
                <a:srgbClr val="525389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alibri"/>
                <a:cs typeface="Calibri"/>
              </a:rPr>
              <a:t>Think </a:t>
            </a:r>
            <a:r>
              <a:rPr sz="2400" dirty="0">
                <a:latin typeface="Calibri"/>
                <a:cs typeface="Calibri"/>
              </a:rPr>
              <a:t>about the </a:t>
            </a:r>
            <a:r>
              <a:rPr sz="2400" spc="-5" dirty="0">
                <a:latin typeface="Calibri"/>
                <a:cs typeface="Calibri"/>
              </a:rPr>
              <a:t>possible health </a:t>
            </a:r>
            <a:r>
              <a:rPr sz="2400" dirty="0">
                <a:latin typeface="Calibri"/>
                <a:cs typeface="Calibri"/>
              </a:rPr>
              <a:t>risk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injury </a:t>
            </a:r>
            <a:r>
              <a:rPr sz="2400" spc="-10" dirty="0">
                <a:latin typeface="Calibri"/>
                <a:cs typeface="Calibri"/>
              </a:rPr>
              <a:t>that could  </a:t>
            </a:r>
            <a:r>
              <a:rPr sz="2400" spc="-5" dirty="0">
                <a:latin typeface="Calibri"/>
                <a:cs typeface="Calibri"/>
              </a:rPr>
              <a:t>be caused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individual.</a:t>
            </a:r>
          </a:p>
          <a:p>
            <a:pPr marL="287020" marR="386715" indent="-274320">
              <a:lnSpc>
                <a:spcPct val="100000"/>
              </a:lnSpc>
              <a:spcBef>
                <a:spcPts val="600"/>
              </a:spcBef>
              <a:buClr>
                <a:srgbClr val="525389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70" dirty="0">
                <a:latin typeface="Calibri"/>
                <a:cs typeface="Calibri"/>
              </a:rPr>
              <a:t>Take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spc="-10" dirty="0">
                <a:latin typeface="Calibri"/>
                <a:cs typeface="Calibri"/>
              </a:rPr>
              <a:t>account </a:t>
            </a:r>
            <a:r>
              <a:rPr sz="2400" spc="-20" dirty="0">
                <a:latin typeface="Calibri"/>
                <a:cs typeface="Calibri"/>
              </a:rPr>
              <a:t>any </a:t>
            </a:r>
            <a:r>
              <a:rPr sz="2400" spc="-25" dirty="0">
                <a:latin typeface="Calibri"/>
                <a:cs typeface="Calibri"/>
              </a:rPr>
              <a:t>workers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15" dirty="0">
                <a:latin typeface="Calibri"/>
                <a:cs typeface="Calibri"/>
              </a:rPr>
              <a:t>may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special  health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work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requirements</a:t>
            </a:r>
            <a:endParaRPr sz="2400" dirty="0">
              <a:latin typeface="Calibri"/>
              <a:cs typeface="Calibri"/>
            </a:endParaRPr>
          </a:p>
          <a:p>
            <a:pPr marL="287020" marR="1123315" indent="-274320">
              <a:lnSpc>
                <a:spcPct val="100000"/>
              </a:lnSpc>
              <a:spcBef>
                <a:spcPts val="600"/>
              </a:spcBef>
              <a:buClr>
                <a:srgbClr val="525389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alibri"/>
                <a:cs typeface="Calibri"/>
              </a:rPr>
              <a:t>Think </a:t>
            </a:r>
            <a:r>
              <a:rPr sz="2400" dirty="0">
                <a:latin typeface="Calibri"/>
                <a:cs typeface="Calibri"/>
              </a:rPr>
              <a:t>about </a:t>
            </a:r>
            <a:r>
              <a:rPr sz="2400" spc="-5" dirty="0">
                <a:latin typeface="Calibri"/>
                <a:cs typeface="Calibri"/>
              </a:rPr>
              <a:t>new </a:t>
            </a:r>
            <a:r>
              <a:rPr sz="2400" spc="-25" dirty="0">
                <a:latin typeface="Calibri"/>
                <a:cs typeface="Calibri"/>
              </a:rPr>
              <a:t>workers </a:t>
            </a:r>
            <a:r>
              <a:rPr sz="2400" spc="-10" dirty="0">
                <a:latin typeface="Calibri"/>
                <a:cs typeface="Calibri"/>
              </a:rPr>
              <a:t>that work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lang="en-US" sz="2400" dirty="0">
                <a:cs typeface="Calibri"/>
              </a:rPr>
              <a:t>workplace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they </a:t>
            </a:r>
            <a:r>
              <a:rPr sz="2400" spc="-20" dirty="0">
                <a:latin typeface="Calibri"/>
                <a:cs typeface="Calibri"/>
              </a:rPr>
              <a:t>may </a:t>
            </a:r>
            <a:r>
              <a:rPr sz="2400" spc="-5" dirty="0">
                <a:latin typeface="Calibri"/>
                <a:cs typeface="Calibri"/>
              </a:rPr>
              <a:t>not know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30" dirty="0">
                <a:latin typeface="Calibri"/>
                <a:cs typeface="Calibri"/>
              </a:rPr>
              <a:t>way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5" dirty="0">
                <a:latin typeface="Calibri"/>
                <a:cs typeface="Calibri"/>
              </a:rPr>
              <a:t>equipment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works.</a:t>
            </a:r>
            <a:endParaRPr sz="2400" dirty="0">
              <a:latin typeface="Calibri"/>
              <a:cs typeface="Calibri"/>
            </a:endParaRPr>
          </a:p>
          <a:p>
            <a:pPr marL="287020" marR="897255" indent="-274320">
              <a:lnSpc>
                <a:spcPct val="100000"/>
              </a:lnSpc>
              <a:spcBef>
                <a:spcPts val="605"/>
              </a:spcBef>
              <a:buClr>
                <a:srgbClr val="525389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needs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20" dirty="0">
                <a:latin typeface="Calibri"/>
                <a:cs typeface="Calibri"/>
              </a:rPr>
              <a:t>taken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spc="-10" dirty="0">
                <a:latin typeface="Calibri"/>
                <a:cs typeface="Calibri"/>
              </a:rPr>
              <a:t>account </a:t>
            </a:r>
            <a:r>
              <a:rPr sz="2400" dirty="0">
                <a:latin typeface="Calibri"/>
                <a:cs typeface="Calibri"/>
              </a:rPr>
              <a:t>about </a:t>
            </a:r>
            <a:r>
              <a:rPr sz="2400" spc="-10" dirty="0">
                <a:latin typeface="Calibri"/>
                <a:cs typeface="Calibri"/>
              </a:rPr>
              <a:t>how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lang="en-US" sz="2400" dirty="0">
                <a:cs typeface="Calibri"/>
              </a:rPr>
              <a:t>workplace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activities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20" dirty="0">
                <a:latin typeface="Calibri"/>
                <a:cs typeface="Calibri"/>
              </a:rPr>
              <a:t>affect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public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2ADA6-850C-41D7-9E13-4BE767817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676400"/>
            <a:ext cx="3151034" cy="36528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14934"/>
            <a:ext cx="579501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solidFill>
                  <a:srgbClr val="FF0000"/>
                </a:solidFill>
              </a:rPr>
              <a:t>S</a:t>
            </a:r>
            <a:r>
              <a:rPr sz="2150" spc="-10" dirty="0">
                <a:solidFill>
                  <a:srgbClr val="FF0000"/>
                </a:solidFill>
              </a:rPr>
              <a:t>TEP </a:t>
            </a:r>
            <a:r>
              <a:rPr sz="2700" dirty="0">
                <a:solidFill>
                  <a:srgbClr val="FF0000"/>
                </a:solidFill>
              </a:rPr>
              <a:t>3: </a:t>
            </a:r>
            <a:r>
              <a:rPr sz="2700" spc="-45" dirty="0">
                <a:solidFill>
                  <a:srgbClr val="FF0000"/>
                </a:solidFill>
              </a:rPr>
              <a:t>E</a:t>
            </a:r>
            <a:r>
              <a:rPr sz="2150" spc="-45" dirty="0">
                <a:solidFill>
                  <a:srgbClr val="FF0000"/>
                </a:solidFill>
              </a:rPr>
              <a:t>VALUATE </a:t>
            </a:r>
            <a:r>
              <a:rPr sz="2150" dirty="0">
                <a:solidFill>
                  <a:srgbClr val="FF0000"/>
                </a:solidFill>
              </a:rPr>
              <a:t>THE RISKS AND </a:t>
            </a:r>
            <a:r>
              <a:rPr sz="2150" spc="-5" dirty="0">
                <a:solidFill>
                  <a:srgbClr val="FF0000"/>
                </a:solidFill>
              </a:rPr>
              <a:t>DECIDE </a:t>
            </a:r>
            <a:r>
              <a:rPr sz="2150" spc="5" dirty="0">
                <a:solidFill>
                  <a:srgbClr val="FF0000"/>
                </a:solidFill>
              </a:rPr>
              <a:t>ON</a:t>
            </a:r>
            <a:r>
              <a:rPr sz="2150" spc="425" dirty="0">
                <a:solidFill>
                  <a:srgbClr val="FF0000"/>
                </a:solidFill>
              </a:rPr>
              <a:t> </a:t>
            </a:r>
            <a:r>
              <a:rPr sz="2150" dirty="0">
                <a:solidFill>
                  <a:srgbClr val="FF0000"/>
                </a:solidFill>
              </a:rPr>
              <a:t>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977" y="888417"/>
            <a:ext cx="4417060" cy="596958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5" dirty="0">
                <a:solidFill>
                  <a:srgbClr val="FF0000"/>
                </a:solidFill>
                <a:latin typeface="Calibri"/>
                <a:cs typeface="Calibri"/>
              </a:rPr>
              <a:t>PRECAUTIONS</a:t>
            </a:r>
            <a:endParaRPr sz="2150" dirty="0">
              <a:solidFill>
                <a:srgbClr val="FF000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287020" marR="560070" indent="-274320">
              <a:lnSpc>
                <a:spcPct val="100000"/>
              </a:lnSpc>
              <a:buClr>
                <a:srgbClr val="525389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alibri"/>
                <a:cs typeface="Calibri"/>
              </a:rPr>
              <a:t>After </a:t>
            </a:r>
            <a:r>
              <a:rPr sz="2400" spc="-10" dirty="0">
                <a:latin typeface="Calibri"/>
                <a:cs typeface="Calibri"/>
              </a:rPr>
              <a:t>spotting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hazard </a:t>
            </a:r>
            <a:r>
              <a:rPr sz="2400" spc="-5" dirty="0">
                <a:latin typeface="Calibri"/>
                <a:cs typeface="Calibri"/>
              </a:rPr>
              <a:t>decide on </a:t>
            </a:r>
            <a:r>
              <a:rPr sz="2400" dirty="0">
                <a:latin typeface="Calibri"/>
                <a:cs typeface="Calibri"/>
              </a:rPr>
              <a:t>the actions </a:t>
            </a:r>
            <a:r>
              <a:rPr sz="2400" spc="-10" dirty="0">
                <a:latin typeface="Calibri"/>
                <a:cs typeface="Calibri"/>
              </a:rPr>
              <a:t>that  would </a:t>
            </a:r>
            <a:r>
              <a:rPr sz="2400" spc="-5" dirty="0">
                <a:latin typeface="Calibri"/>
                <a:cs typeface="Calibri"/>
              </a:rPr>
              <a:t>need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taken</a:t>
            </a:r>
            <a:endParaRPr sz="2400" dirty="0">
              <a:latin typeface="Calibri"/>
              <a:cs typeface="Calibri"/>
            </a:endParaRPr>
          </a:p>
          <a:p>
            <a:pPr marL="287020" marR="197485" indent="-274320">
              <a:lnSpc>
                <a:spcPct val="100000"/>
              </a:lnSpc>
              <a:spcBef>
                <a:spcPts val="605"/>
              </a:spcBef>
              <a:buClr>
                <a:srgbClr val="525389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Calibri"/>
                <a:cs typeface="Calibri"/>
              </a:rPr>
              <a:t>When this </a:t>
            </a:r>
            <a:r>
              <a:rPr sz="2400" spc="-5" dirty="0">
                <a:latin typeface="Calibri"/>
                <a:cs typeface="Calibri"/>
              </a:rPr>
              <a:t>has been done </a:t>
            </a:r>
            <a:r>
              <a:rPr sz="2400" spc="-10" dirty="0">
                <a:latin typeface="Calibri"/>
                <a:cs typeface="Calibri"/>
              </a:rPr>
              <a:t>you would </a:t>
            </a:r>
            <a:r>
              <a:rPr sz="2400" spc="-5" dirty="0">
                <a:latin typeface="Calibri"/>
                <a:cs typeface="Calibri"/>
              </a:rPr>
              <a:t>need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do  anything </a:t>
            </a:r>
            <a:r>
              <a:rPr sz="2400" spc="-10" dirty="0">
                <a:latin typeface="Calibri"/>
                <a:cs typeface="Calibri"/>
              </a:rPr>
              <a:t>reasonable practical that would </a:t>
            </a:r>
            <a:r>
              <a:rPr sz="2400" spc="-5" dirty="0">
                <a:latin typeface="Calibri"/>
                <a:cs typeface="Calibri"/>
              </a:rPr>
              <a:t>eliminate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5" dirty="0">
                <a:latin typeface="Calibri"/>
                <a:cs typeface="Calibri"/>
              </a:rPr>
              <a:t>risks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hazard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occurring</a:t>
            </a:r>
            <a:endParaRPr sz="2400" dirty="0">
              <a:latin typeface="Calibri"/>
              <a:cs typeface="Calibri"/>
            </a:endParaRPr>
          </a:p>
          <a:p>
            <a:pPr marL="287020" marR="5080" indent="-274320">
              <a:lnSpc>
                <a:spcPct val="100000"/>
              </a:lnSpc>
              <a:spcBef>
                <a:spcPts val="600"/>
              </a:spcBef>
              <a:buClr>
                <a:srgbClr val="525389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Calibri"/>
                <a:cs typeface="Calibri"/>
              </a:rPr>
              <a:t>If </a:t>
            </a:r>
            <a:r>
              <a:rPr sz="2400" spc="-10" dirty="0">
                <a:latin typeface="Calibri"/>
                <a:cs typeface="Calibri"/>
              </a:rPr>
              <a:t>there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spc="-30" dirty="0">
                <a:latin typeface="Calibri"/>
                <a:cs typeface="Calibri"/>
              </a:rPr>
              <a:t>way </a:t>
            </a:r>
            <a:r>
              <a:rPr sz="2400" spc="-5" dirty="0">
                <a:latin typeface="Calibri"/>
                <a:cs typeface="Calibri"/>
              </a:rPr>
              <a:t>of eliminating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hazard </a:t>
            </a:r>
            <a:r>
              <a:rPr sz="2400" spc="-5" dirty="0">
                <a:latin typeface="Calibri"/>
                <a:cs typeface="Calibri"/>
              </a:rPr>
              <a:t>happening  </a:t>
            </a:r>
            <a:r>
              <a:rPr sz="2400" dirty="0">
                <a:latin typeface="Calibri"/>
                <a:cs typeface="Calibri"/>
              </a:rPr>
              <a:t>then a </a:t>
            </a:r>
            <a:r>
              <a:rPr sz="2400" spc="-10" dirty="0">
                <a:latin typeface="Calibri"/>
                <a:cs typeface="Calibri"/>
              </a:rPr>
              <a:t>precaution would </a:t>
            </a:r>
            <a:r>
              <a:rPr sz="2400" spc="-5" dirty="0">
                <a:latin typeface="Calibri"/>
                <a:cs typeface="Calibri"/>
              </a:rPr>
              <a:t>need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20" dirty="0">
                <a:latin typeface="Calibri"/>
                <a:cs typeface="Calibri"/>
              </a:rPr>
              <a:t>taken </a:t>
            </a:r>
            <a:r>
              <a:rPr sz="2400" spc="-15" dirty="0">
                <a:latin typeface="Calibri"/>
                <a:cs typeface="Calibri"/>
              </a:rPr>
              <a:t>to control </a:t>
            </a:r>
            <a:r>
              <a:rPr sz="2400" spc="-10" dirty="0">
                <a:latin typeface="Calibri"/>
                <a:cs typeface="Calibri"/>
              </a:rPr>
              <a:t>the  </a:t>
            </a:r>
            <a:r>
              <a:rPr sz="2400" dirty="0">
                <a:latin typeface="Calibri"/>
                <a:cs typeface="Calibri"/>
              </a:rPr>
              <a:t>risk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best </a:t>
            </a:r>
            <a:r>
              <a:rPr sz="2400" dirty="0">
                <a:latin typeface="Calibri"/>
                <a:cs typeface="Calibri"/>
              </a:rPr>
              <a:t>ability i.e. try and </a:t>
            </a:r>
            <a:r>
              <a:rPr sz="2400" spc="-5" dirty="0">
                <a:latin typeface="Calibri"/>
                <a:cs typeface="Calibri"/>
              </a:rPr>
              <a:t>carry out </a:t>
            </a:r>
            <a:r>
              <a:rPr sz="2400" dirty="0">
                <a:latin typeface="Calibri"/>
                <a:cs typeface="Calibri"/>
              </a:rPr>
              <a:t>a less risky  activities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A5E23-8365-4031-BD54-F2D5CA618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799" y="1176682"/>
            <a:ext cx="3428223" cy="433829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688975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FF0000"/>
                </a:solidFill>
              </a:rPr>
              <a:t>S</a:t>
            </a:r>
            <a:r>
              <a:rPr spc="-10" dirty="0">
                <a:solidFill>
                  <a:srgbClr val="FF0000"/>
                </a:solidFill>
              </a:rPr>
              <a:t>TEP </a:t>
            </a:r>
            <a:r>
              <a:rPr sz="3000" dirty="0">
                <a:solidFill>
                  <a:srgbClr val="FF0000"/>
                </a:solidFill>
              </a:rPr>
              <a:t>4: </a:t>
            </a:r>
            <a:r>
              <a:rPr sz="3000" spc="-10" dirty="0">
                <a:solidFill>
                  <a:srgbClr val="FF0000"/>
                </a:solidFill>
              </a:rPr>
              <a:t>R</a:t>
            </a:r>
            <a:r>
              <a:rPr spc="-10" dirty="0">
                <a:solidFill>
                  <a:srgbClr val="FF0000"/>
                </a:solidFill>
              </a:rPr>
              <a:t>ECORD </a:t>
            </a:r>
            <a:r>
              <a:rPr spc="-25" dirty="0">
                <a:solidFill>
                  <a:srgbClr val="FF0000"/>
                </a:solidFill>
              </a:rPr>
              <a:t>YOUR </a:t>
            </a:r>
            <a:r>
              <a:rPr spc="-10" dirty="0">
                <a:solidFill>
                  <a:srgbClr val="FF0000"/>
                </a:solidFill>
              </a:rPr>
              <a:t>FINDING </a:t>
            </a:r>
            <a:r>
              <a:rPr dirty="0">
                <a:solidFill>
                  <a:srgbClr val="FF0000"/>
                </a:solidFill>
              </a:rPr>
              <a:t>AND </a:t>
            </a:r>
            <a:r>
              <a:rPr spc="-10" dirty="0">
                <a:solidFill>
                  <a:srgbClr val="FF0000"/>
                </a:solidFill>
              </a:rPr>
              <a:t>PUT </a:t>
            </a:r>
            <a:r>
              <a:rPr spc="-5" dirty="0">
                <a:solidFill>
                  <a:srgbClr val="FF0000"/>
                </a:solidFill>
              </a:rPr>
              <a:t>THEM</a:t>
            </a:r>
            <a:r>
              <a:rPr spc="440" dirty="0">
                <a:solidFill>
                  <a:srgbClr val="FF0000"/>
                </a:solidFill>
              </a:rPr>
              <a:t> </a:t>
            </a:r>
            <a:r>
              <a:rPr spc="-25" dirty="0">
                <a:solidFill>
                  <a:srgbClr val="FF0000"/>
                </a:solidFill>
              </a:rPr>
              <a:t>INTO</a:t>
            </a:r>
            <a:endParaRPr sz="3000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601422"/>
            <a:ext cx="4417060" cy="6014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PLACE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287020" marR="247650" indent="-274320">
              <a:lnSpc>
                <a:spcPct val="100000"/>
              </a:lnSpc>
              <a:buClr>
                <a:srgbClr val="525389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alibri"/>
                <a:cs typeface="Calibri"/>
              </a:rPr>
              <a:t>Once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results </a:t>
            </a:r>
            <a:r>
              <a:rPr sz="2400" spc="-15" dirty="0">
                <a:latin typeface="Calibri"/>
                <a:cs typeface="Calibri"/>
              </a:rPr>
              <a:t>are recovered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risk </a:t>
            </a:r>
            <a:r>
              <a:rPr sz="2400" spc="-5" dirty="0">
                <a:latin typeface="Calibri"/>
                <a:cs typeface="Calibri"/>
              </a:rPr>
              <a:t>assessment  </a:t>
            </a:r>
            <a:r>
              <a:rPr sz="2400" dirty="0">
                <a:latin typeface="Calibri"/>
                <a:cs typeface="Calibri"/>
              </a:rPr>
              <a:t>then all </a:t>
            </a:r>
            <a:r>
              <a:rPr sz="2400" spc="-20" dirty="0">
                <a:latin typeface="Calibri"/>
                <a:cs typeface="Calibri"/>
              </a:rPr>
              <a:t>staff </a:t>
            </a:r>
            <a:r>
              <a:rPr sz="2400" spc="-5" dirty="0">
                <a:latin typeface="Calibri"/>
                <a:cs typeface="Calibri"/>
              </a:rPr>
              <a:t>within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lang="en-US" sz="2400" spc="-10" dirty="0">
                <a:latin typeface="Calibri"/>
                <a:cs typeface="Calibri"/>
              </a:rPr>
              <a:t>industry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informed</a:t>
            </a:r>
            <a:endParaRPr sz="2400" dirty="0">
              <a:latin typeface="Calibri"/>
              <a:cs typeface="Calibri"/>
            </a:endParaRPr>
          </a:p>
          <a:p>
            <a:pPr marL="287020" marR="295910" indent="-274320">
              <a:lnSpc>
                <a:spcPct val="100000"/>
              </a:lnSpc>
              <a:spcBef>
                <a:spcPts val="605"/>
              </a:spcBef>
              <a:buClr>
                <a:srgbClr val="525389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Calibri"/>
                <a:cs typeface="Calibri"/>
              </a:rPr>
              <a:t>When writing </a:t>
            </a:r>
            <a:r>
              <a:rPr sz="2400" spc="-5" dirty="0">
                <a:latin typeface="Calibri"/>
                <a:cs typeface="Calibri"/>
              </a:rPr>
              <a:t>out </a:t>
            </a:r>
            <a:r>
              <a:rPr sz="2400" dirty="0">
                <a:latin typeface="Calibri"/>
                <a:cs typeface="Calibri"/>
              </a:rPr>
              <a:t>a risk </a:t>
            </a:r>
            <a:r>
              <a:rPr sz="2400" spc="-5" dirty="0">
                <a:latin typeface="Calibri"/>
                <a:cs typeface="Calibri"/>
              </a:rPr>
              <a:t>assessment results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needs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25" dirty="0">
                <a:latin typeface="Calibri"/>
                <a:cs typeface="Calibri"/>
              </a:rPr>
              <a:t>kept </a:t>
            </a:r>
            <a:r>
              <a:rPr sz="2400" spc="-5" dirty="0">
                <a:latin typeface="Calibri"/>
                <a:cs typeface="Calibri"/>
              </a:rPr>
              <a:t>simple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understandable</a:t>
            </a:r>
            <a:endParaRPr sz="2400" dirty="0">
              <a:latin typeface="Calibri"/>
              <a:cs typeface="Calibri"/>
            </a:endParaRPr>
          </a:p>
          <a:p>
            <a:pPr marL="287020" marR="5080" indent="-274320">
              <a:lnSpc>
                <a:spcPct val="100000"/>
              </a:lnSpc>
              <a:spcBef>
                <a:spcPts val="600"/>
              </a:spcBef>
              <a:buClr>
                <a:srgbClr val="525389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Calibri"/>
                <a:cs typeface="Calibri"/>
              </a:rPr>
              <a:t>A risk </a:t>
            </a:r>
            <a:r>
              <a:rPr sz="2400" spc="-5" dirty="0">
                <a:latin typeface="Calibri"/>
                <a:cs typeface="Calibri"/>
              </a:rPr>
              <a:t>assessment do </a:t>
            </a:r>
            <a:r>
              <a:rPr sz="2400" spc="-10" dirty="0">
                <a:latin typeface="Calibri"/>
                <a:cs typeface="Calibri"/>
              </a:rPr>
              <a:t>not </a:t>
            </a:r>
            <a:r>
              <a:rPr sz="2400" spc="-5" dirty="0">
                <a:latin typeface="Calibri"/>
                <a:cs typeface="Calibri"/>
              </a:rPr>
              <a:t>need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perfect </a:t>
            </a:r>
            <a:r>
              <a:rPr sz="2400" spc="-5" dirty="0">
                <a:latin typeface="Calibri"/>
                <a:cs typeface="Calibri"/>
              </a:rPr>
              <a:t>but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needs 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show that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inspection has been carried out  </a:t>
            </a:r>
            <a:r>
              <a:rPr sz="2400" spc="-10" dirty="0">
                <a:latin typeface="Calibri"/>
                <a:cs typeface="Calibri"/>
              </a:rPr>
              <a:t>correctly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that precautions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reasonable </a:t>
            </a:r>
            <a:r>
              <a:rPr sz="2400" spc="-5" dirty="0">
                <a:latin typeface="Calibri"/>
                <a:cs typeface="Calibri"/>
              </a:rPr>
              <a:t>leaving  </a:t>
            </a:r>
            <a:r>
              <a:rPr sz="2400" dirty="0">
                <a:latin typeface="Calibri"/>
                <a:cs typeface="Calibri"/>
              </a:rPr>
              <a:t>the risk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minimum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F7294-F7C4-417A-AF62-2C360C9BB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295400"/>
            <a:ext cx="3101667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44812"/>
            <a:ext cx="67151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FF0000"/>
                </a:solidFill>
              </a:rPr>
              <a:t>S</a:t>
            </a:r>
            <a:r>
              <a:rPr spc="-10" dirty="0">
                <a:solidFill>
                  <a:srgbClr val="FF0000"/>
                </a:solidFill>
              </a:rPr>
              <a:t>TEP </a:t>
            </a:r>
            <a:r>
              <a:rPr sz="3000" dirty="0">
                <a:solidFill>
                  <a:srgbClr val="FF0000"/>
                </a:solidFill>
              </a:rPr>
              <a:t>5: </a:t>
            </a:r>
            <a:r>
              <a:rPr dirty="0">
                <a:solidFill>
                  <a:srgbClr val="FF0000"/>
                </a:solidFill>
              </a:rPr>
              <a:t>REVIEW </a:t>
            </a:r>
            <a:r>
              <a:rPr spc="-25" dirty="0">
                <a:solidFill>
                  <a:srgbClr val="FF0000"/>
                </a:solidFill>
              </a:rPr>
              <a:t>YOUR </a:t>
            </a:r>
            <a:r>
              <a:rPr dirty="0">
                <a:solidFill>
                  <a:srgbClr val="FF0000"/>
                </a:solidFill>
              </a:rPr>
              <a:t>RISK </a:t>
            </a:r>
            <a:r>
              <a:rPr spc="-5" dirty="0">
                <a:solidFill>
                  <a:srgbClr val="FF0000"/>
                </a:solidFill>
              </a:rPr>
              <a:t>ASSESSMENT </a:t>
            </a:r>
            <a:r>
              <a:rPr dirty="0">
                <a:solidFill>
                  <a:srgbClr val="FF0000"/>
                </a:solidFill>
              </a:rPr>
              <a:t>AND</a:t>
            </a:r>
            <a:r>
              <a:rPr spc="204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MAKE</a:t>
            </a:r>
            <a:endParaRPr sz="3000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628046"/>
            <a:ext cx="5026660" cy="5275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AMENDMENTS IF</a:t>
            </a:r>
            <a:r>
              <a:rPr sz="2400" spc="2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NECESSARY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287020" marR="5080" indent="-274320" algn="just">
              <a:lnSpc>
                <a:spcPct val="100000"/>
              </a:lnSpc>
              <a:buClr>
                <a:srgbClr val="525389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20" dirty="0">
                <a:latin typeface="Calibri"/>
                <a:cs typeface="Calibri"/>
              </a:rPr>
              <a:t>Make </a:t>
            </a:r>
            <a:r>
              <a:rPr sz="2400" spc="-15" dirty="0">
                <a:latin typeface="Calibri"/>
                <a:cs typeface="Calibri"/>
              </a:rPr>
              <a:t>sure </a:t>
            </a:r>
            <a:r>
              <a:rPr sz="2400" spc="-5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the risk </a:t>
            </a:r>
            <a:r>
              <a:rPr sz="2400" spc="-5" dirty="0">
                <a:latin typeface="Calibri"/>
                <a:cs typeface="Calibri"/>
              </a:rPr>
              <a:t>assessment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correct,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that 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15" dirty="0">
                <a:latin typeface="Calibri"/>
                <a:cs typeface="Calibri"/>
              </a:rPr>
              <a:t>hazards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been </a:t>
            </a:r>
            <a:r>
              <a:rPr sz="2400" spc="-15" dirty="0">
                <a:latin typeface="Calibri"/>
                <a:cs typeface="Calibri"/>
              </a:rPr>
              <a:t>covered </a:t>
            </a:r>
            <a:r>
              <a:rPr sz="2400" dirty="0">
                <a:latin typeface="Calibri"/>
                <a:cs typeface="Calibri"/>
              </a:rPr>
              <a:t>and included. </a:t>
            </a:r>
            <a:r>
              <a:rPr sz="2400" spc="-20" dirty="0">
                <a:latin typeface="Calibri"/>
                <a:cs typeface="Calibri"/>
              </a:rPr>
              <a:t>Make </a:t>
            </a:r>
            <a:r>
              <a:rPr sz="2400" spc="-15" dirty="0">
                <a:latin typeface="Calibri"/>
                <a:cs typeface="Calibri"/>
              </a:rPr>
              <a:t>sure 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people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20" dirty="0">
                <a:latin typeface="Calibri"/>
                <a:cs typeface="Calibri"/>
              </a:rPr>
              <a:t>safe </a:t>
            </a:r>
            <a:r>
              <a:rPr sz="2400" spc="-15" dirty="0">
                <a:latin typeface="Calibri"/>
                <a:cs typeface="Calibri"/>
              </a:rPr>
              <a:t>to work </a:t>
            </a:r>
            <a:r>
              <a:rPr sz="2400" dirty="0">
                <a:latin typeface="Calibri"/>
                <a:cs typeface="Calibri"/>
              </a:rPr>
              <a:t>within 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workplace</a:t>
            </a:r>
            <a:endParaRPr sz="2400" dirty="0">
              <a:latin typeface="Calibri"/>
              <a:cs typeface="Calibri"/>
            </a:endParaRPr>
          </a:p>
          <a:p>
            <a:pPr marL="287020" marR="9525" indent="-274320">
              <a:lnSpc>
                <a:spcPct val="100000"/>
              </a:lnSpc>
              <a:spcBef>
                <a:spcPts val="605"/>
              </a:spcBef>
              <a:buClr>
                <a:srgbClr val="525389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Calibri"/>
                <a:cs typeface="Calibri"/>
              </a:rPr>
              <a:t>If </a:t>
            </a:r>
            <a:r>
              <a:rPr sz="2400" spc="-15" dirty="0">
                <a:latin typeface="Calibri"/>
                <a:cs typeface="Calibri"/>
              </a:rPr>
              <a:t>hazards </a:t>
            </a:r>
            <a:r>
              <a:rPr sz="2400" spc="-5" dirty="0">
                <a:latin typeface="Calibri"/>
                <a:cs typeface="Calibri"/>
              </a:rPr>
              <a:t>occur </a:t>
            </a:r>
            <a:r>
              <a:rPr sz="2400" spc="-10" dirty="0">
                <a:latin typeface="Calibri"/>
                <a:cs typeface="Calibri"/>
              </a:rPr>
              <a:t>later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10" dirty="0">
                <a:latin typeface="Calibri"/>
                <a:cs typeface="Calibri"/>
              </a:rPr>
              <a:t>(after </a:t>
            </a:r>
            <a:r>
              <a:rPr sz="2400" dirty="0">
                <a:latin typeface="Calibri"/>
                <a:cs typeface="Calibri"/>
              </a:rPr>
              <a:t>a risk </a:t>
            </a:r>
            <a:r>
              <a:rPr sz="2400" spc="-5" dirty="0">
                <a:latin typeface="Calibri"/>
                <a:cs typeface="Calibri"/>
              </a:rPr>
              <a:t>assessment has  been </a:t>
            </a:r>
            <a:r>
              <a:rPr sz="2400" spc="-10" dirty="0">
                <a:latin typeface="Calibri"/>
                <a:cs typeface="Calibri"/>
              </a:rPr>
              <a:t>conducted) </a:t>
            </a:r>
            <a:r>
              <a:rPr sz="2400" dirty="0">
                <a:latin typeface="Calibri"/>
                <a:cs typeface="Calibri"/>
              </a:rPr>
              <a:t>then </a:t>
            </a:r>
            <a:r>
              <a:rPr sz="2400" spc="-5" dirty="0">
                <a:latin typeface="Calibri"/>
                <a:cs typeface="Calibri"/>
              </a:rPr>
              <a:t>changes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need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made </a:t>
            </a:r>
            <a:r>
              <a:rPr sz="2400" spc="-15" dirty="0">
                <a:latin typeface="Calibri"/>
                <a:cs typeface="Calibri"/>
              </a:rPr>
              <a:t>to 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risk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assessment.</a:t>
            </a:r>
            <a:endParaRPr sz="2400" dirty="0">
              <a:latin typeface="Calibri"/>
              <a:cs typeface="Calibri"/>
            </a:endParaRPr>
          </a:p>
          <a:p>
            <a:pPr marL="287020" marR="790575" indent="-274320">
              <a:lnSpc>
                <a:spcPct val="100000"/>
              </a:lnSpc>
              <a:spcBef>
                <a:spcPts val="600"/>
              </a:spcBef>
              <a:buClr>
                <a:srgbClr val="525389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Calibri"/>
                <a:cs typeface="Calibri"/>
              </a:rPr>
              <a:t>A risk </a:t>
            </a:r>
            <a:r>
              <a:rPr sz="2400" spc="-5" dirty="0">
                <a:latin typeface="Calibri"/>
                <a:cs typeface="Calibri"/>
              </a:rPr>
              <a:t>assessment should be carried out yearly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 </a:t>
            </a:r>
            <a:r>
              <a:rPr sz="2400" dirty="0">
                <a:latin typeface="Calibri"/>
                <a:cs typeface="Calibri"/>
              </a:rPr>
              <a:t>minimise the </a:t>
            </a:r>
            <a:r>
              <a:rPr sz="2400" spc="-5" dirty="0">
                <a:latin typeface="Calibri"/>
                <a:cs typeface="Calibri"/>
              </a:rPr>
              <a:t>risks </a:t>
            </a:r>
            <a:r>
              <a:rPr sz="2400" dirty="0">
                <a:latin typeface="Calibri"/>
                <a:cs typeface="Calibri"/>
              </a:rPr>
              <a:t>within </a:t>
            </a:r>
            <a:r>
              <a:rPr lang="en-US" sz="2400" dirty="0">
                <a:latin typeface="Calibri"/>
                <a:cs typeface="Calibri"/>
              </a:rPr>
              <a:t>an industry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79DCF-EBBC-4814-94DB-A592223FF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676400"/>
            <a:ext cx="3280909" cy="370046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0" y="420446"/>
            <a:ext cx="8072119" cy="492443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Techniques for evaluating hazards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066800"/>
            <a:ext cx="8072119" cy="3352799"/>
          </a:xfrm>
        </p:spPr>
        <p:txBody>
          <a:bodyPr/>
          <a:lstStyle/>
          <a:p>
            <a:r>
              <a:rPr lang="en-US" sz="2800" dirty="0"/>
              <a:t>Hazard and Operability study(HAZOP)</a:t>
            </a:r>
          </a:p>
          <a:p>
            <a:r>
              <a:rPr lang="en-US" sz="2800" dirty="0"/>
              <a:t>Accident consequence analysis</a:t>
            </a:r>
          </a:p>
          <a:p>
            <a:r>
              <a:rPr lang="en-US" sz="2800" dirty="0"/>
              <a:t>Event Tree Analysis</a:t>
            </a:r>
          </a:p>
          <a:p>
            <a:r>
              <a:rPr lang="en-US" sz="2800" dirty="0"/>
              <a:t>Fault Tree Analysis</a:t>
            </a:r>
          </a:p>
          <a:p>
            <a:r>
              <a:rPr lang="en-US" sz="2800" dirty="0"/>
              <a:t>Failure modes, effects and critical analysis</a:t>
            </a:r>
            <a:endParaRPr lang="en-IN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45FF-7CA5-4288-B941-C5975797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6704D-56E1-4119-A88F-F732B48E1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613661"/>
            <a:ext cx="8072119" cy="2954655"/>
          </a:xfrm>
        </p:spPr>
        <p:txBody>
          <a:bodyPr/>
          <a:lstStyle/>
          <a:p>
            <a:pPr marL="228600"/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What is the second stage of quantitative risk assessment?</a:t>
            </a:r>
            <a:endParaRPr lang="en-IN" sz="3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/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Hazard identification</a:t>
            </a:r>
            <a:endParaRPr lang="en-IN" sz="3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/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Exposure assessment</a:t>
            </a:r>
            <a:endParaRPr lang="en-IN" sz="3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/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Toxicity assessment</a:t>
            </a:r>
            <a:endParaRPr lang="en-IN" sz="3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Risk characterization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55809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55B7C-0215-4F10-B5D2-C5E4164A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FBEEA-2521-4FB2-9D43-9570FCB57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613661"/>
            <a:ext cx="8072119" cy="4386842"/>
          </a:xfrm>
        </p:spPr>
        <p:txBody>
          <a:bodyPr/>
          <a:lstStyle/>
          <a:p>
            <a:pPr marL="228600"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Why does site history have to be considered for hazard identification?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estimate the risk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calculate carcinogenic exposure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know the probable source and causes of contamination on site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determination of remedial actions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3207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D1A9-10F6-4A4C-A927-902CEFE3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DFF80-2023-4624-B28F-F1BEACD33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81909"/>
            <a:ext cx="8072119" cy="4466351"/>
          </a:xfrm>
        </p:spPr>
        <p:txBody>
          <a:bodyPr/>
          <a:lstStyle/>
          <a:p>
            <a:pPr marL="228600">
              <a:lnSpc>
                <a:spcPct val="115000"/>
              </a:lnSpc>
              <a:spcAft>
                <a:spcPts val="1000"/>
              </a:spcAft>
              <a:tabLst>
                <a:tab pos="469900" algn="l"/>
              </a:tabLst>
            </a:pPr>
            <a:r>
              <a:rPr lang="en-IN" sz="2400" spc="15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From this risk matrix, which colour code indicates risk rating is low?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1000"/>
              </a:spcAft>
              <a:tabLst>
                <a:tab pos="469900" algn="l"/>
              </a:tabLst>
            </a:pPr>
            <a:r>
              <a:rPr lang="en-IN" sz="2400" spc="15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1000"/>
              </a:spcAft>
              <a:tabLst>
                <a:tab pos="469900" algn="l"/>
              </a:tabLst>
            </a:pPr>
            <a:r>
              <a:rPr lang="en-IN" sz="2400" spc="15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Green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1000"/>
              </a:spcAft>
              <a:tabLst>
                <a:tab pos="469900" algn="l"/>
              </a:tabLst>
            </a:pPr>
            <a:r>
              <a:rPr lang="en-IN" sz="2400" spc="15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Yellow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1000"/>
              </a:spcAft>
              <a:tabLst>
                <a:tab pos="469900" algn="l"/>
              </a:tabLst>
            </a:pPr>
            <a:r>
              <a:rPr lang="en-IN" sz="2400" spc="15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Pink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1000"/>
              </a:spcAft>
              <a:tabLst>
                <a:tab pos="469900" algn="l"/>
              </a:tabLst>
            </a:pPr>
            <a:r>
              <a:rPr lang="en-IN" sz="2400" spc="15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None of the above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1000"/>
              </a:spcAft>
              <a:tabLst>
                <a:tab pos="469900" algn="l"/>
              </a:tabLst>
            </a:pPr>
            <a:r>
              <a:rPr lang="en-IN" sz="1800" spc="15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DE5DC-6BC6-4BBF-9E88-2A88F82532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0" y="4495800"/>
            <a:ext cx="4876800" cy="185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1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1" y="877951"/>
            <a:ext cx="532028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0" dirty="0"/>
              <a:t>W</a:t>
            </a:r>
            <a:r>
              <a:rPr sz="3200" b="1" spc="-50" dirty="0"/>
              <a:t>HAT </a:t>
            </a:r>
            <a:r>
              <a:rPr sz="3200" b="1" spc="-5" dirty="0"/>
              <a:t>IS </a:t>
            </a:r>
            <a:r>
              <a:rPr sz="3200" b="1" dirty="0"/>
              <a:t>A RISK</a:t>
            </a:r>
            <a:r>
              <a:rPr sz="3200" b="1" spc="10" dirty="0"/>
              <a:t> </a:t>
            </a:r>
            <a:r>
              <a:rPr sz="3200" b="1" spc="-5" dirty="0"/>
              <a:t>ASSESSMENT</a:t>
            </a:r>
            <a:r>
              <a:rPr sz="3600" b="1" spc="-5" dirty="0"/>
              <a:t>?</a:t>
            </a:r>
            <a:endParaRPr sz="36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3661"/>
            <a:ext cx="7259955" cy="3470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661670" indent="-274320">
              <a:lnSpc>
                <a:spcPct val="100000"/>
              </a:lnSpc>
              <a:spcBef>
                <a:spcPts val="100"/>
              </a:spcBef>
              <a:buClr>
                <a:srgbClr val="525389"/>
              </a:buClr>
              <a:buSzPct val="68750"/>
              <a:buFont typeface="Courier New"/>
              <a:buChar char="o"/>
              <a:tabLst>
                <a:tab pos="287020" algn="l"/>
              </a:tabLst>
            </a:pPr>
            <a:r>
              <a:rPr sz="2400">
                <a:latin typeface="Calibri"/>
                <a:cs typeface="Calibri"/>
              </a:rPr>
              <a:t>It is a </a:t>
            </a:r>
            <a:r>
              <a:rPr sz="2400" spc="-30">
                <a:latin typeface="Calibri"/>
                <a:cs typeface="Calibri"/>
              </a:rPr>
              <a:t>way </a:t>
            </a:r>
            <a:r>
              <a:rPr sz="2400" spc="-5">
                <a:latin typeface="Calibri"/>
                <a:cs typeface="Calibri"/>
              </a:rPr>
              <a:t>of determining risks </a:t>
            </a:r>
            <a:r>
              <a:rPr sz="2400">
                <a:latin typeface="Calibri"/>
                <a:cs typeface="Calibri"/>
              </a:rPr>
              <a:t>and </a:t>
            </a:r>
            <a:r>
              <a:rPr sz="2400" spc="-10">
                <a:latin typeface="Calibri"/>
                <a:cs typeface="Calibri"/>
              </a:rPr>
              <a:t>dangers </a:t>
            </a:r>
            <a:r>
              <a:rPr sz="2400">
                <a:latin typeface="Calibri"/>
                <a:cs typeface="Calibri"/>
              </a:rPr>
              <a:t>in</a:t>
            </a:r>
            <a:r>
              <a:rPr sz="2400" spc="-1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work  </a:t>
            </a:r>
            <a:r>
              <a:rPr sz="2400" spc="-5">
                <a:latin typeface="Calibri"/>
                <a:cs typeface="Calibri"/>
              </a:rPr>
              <a:t>places</a:t>
            </a:r>
            <a:endParaRPr sz="2400">
              <a:latin typeface="Calibri"/>
              <a:cs typeface="Calibri"/>
            </a:endParaRPr>
          </a:p>
          <a:p>
            <a:pPr marL="287020" marR="208279" indent="-274320">
              <a:lnSpc>
                <a:spcPct val="100000"/>
              </a:lnSpc>
              <a:spcBef>
                <a:spcPts val="600"/>
              </a:spcBef>
              <a:buClr>
                <a:srgbClr val="525389"/>
              </a:buClr>
              <a:buSzPct val="68750"/>
              <a:buFont typeface="Courier New"/>
              <a:buChar char="o"/>
              <a:tabLst>
                <a:tab pos="287020" algn="l"/>
              </a:tabLst>
            </a:pPr>
            <a:r>
              <a:rPr sz="2400">
                <a:latin typeface="Calibri"/>
                <a:cs typeface="Calibri"/>
              </a:rPr>
              <a:t>Risk </a:t>
            </a:r>
            <a:r>
              <a:rPr sz="2400" spc="-5" dirty="0">
                <a:latin typeface="Calibri"/>
                <a:cs typeface="Calibri"/>
              </a:rPr>
              <a:t>assessments </a:t>
            </a:r>
            <a:r>
              <a:rPr sz="2400" dirty="0">
                <a:latin typeface="Calibri"/>
                <a:cs typeface="Calibri"/>
              </a:rPr>
              <a:t>include </a:t>
            </a:r>
            <a:r>
              <a:rPr sz="2400" u="sng" spc="-5" dirty="0">
                <a:latin typeface="Calibri"/>
                <a:cs typeface="Calibri"/>
              </a:rPr>
              <a:t>analysing </a:t>
            </a:r>
            <a:r>
              <a:rPr sz="2400" u="sng" dirty="0">
                <a:latin typeface="Calibri"/>
                <a:cs typeface="Calibri"/>
              </a:rPr>
              <a:t>the </a:t>
            </a:r>
            <a:r>
              <a:rPr sz="2400" u="sng" spc="-5" dirty="0">
                <a:latin typeface="Calibri"/>
                <a:cs typeface="Calibri"/>
              </a:rPr>
              <a:t>possible </a:t>
            </a:r>
            <a:r>
              <a:rPr sz="2400" u="sng" spc="-15" dirty="0">
                <a:latin typeface="Calibri"/>
                <a:cs typeface="Calibri"/>
              </a:rPr>
              <a:t>hazard  </a:t>
            </a:r>
            <a:r>
              <a:rPr sz="2400" u="sng" spc="-10" dirty="0">
                <a:latin typeface="Calibri"/>
                <a:cs typeface="Calibri"/>
              </a:rPr>
              <a:t>that could </a:t>
            </a:r>
            <a:r>
              <a:rPr sz="2400" u="sng" spc="-5" dirty="0">
                <a:latin typeface="Calibri"/>
                <a:cs typeface="Calibri"/>
              </a:rPr>
              <a:t>occur </a:t>
            </a:r>
            <a:r>
              <a:rPr sz="2400" u="sng" dirty="0">
                <a:latin typeface="Calibri"/>
                <a:cs typeface="Calibri"/>
              </a:rPr>
              <a:t>within a </a:t>
            </a:r>
            <a:r>
              <a:rPr sz="2400" u="sng" spc="-10" dirty="0">
                <a:latin typeface="Calibri"/>
                <a:cs typeface="Calibri"/>
              </a:rPr>
              <a:t>workplace </a:t>
            </a:r>
            <a:r>
              <a:rPr sz="2400" u="sng" dirty="0">
                <a:latin typeface="Calibri"/>
                <a:cs typeface="Calibri"/>
              </a:rPr>
              <a:t>and </a:t>
            </a:r>
            <a:r>
              <a:rPr sz="2400" u="sng" spc="-5" dirty="0">
                <a:latin typeface="Calibri"/>
                <a:cs typeface="Calibri"/>
              </a:rPr>
              <a:t>finding </a:t>
            </a:r>
            <a:r>
              <a:rPr sz="2400" u="sng" dirty="0">
                <a:latin typeface="Calibri"/>
                <a:cs typeface="Calibri"/>
              </a:rPr>
              <a:t>a  </a:t>
            </a:r>
            <a:r>
              <a:rPr sz="2400" u="sng" spc="-5" dirty="0">
                <a:latin typeface="Calibri"/>
                <a:cs typeface="Calibri"/>
              </a:rPr>
              <a:t>solution </a:t>
            </a:r>
            <a:r>
              <a:rPr sz="2400" u="sng" dirty="0">
                <a:latin typeface="Calibri"/>
                <a:cs typeface="Calibri"/>
              </a:rPr>
              <a:t>in a </a:t>
            </a:r>
            <a:r>
              <a:rPr sz="2400" u="sng" spc="-25" dirty="0">
                <a:latin typeface="Calibri"/>
                <a:cs typeface="Calibri"/>
              </a:rPr>
              <a:t>safe </a:t>
            </a:r>
            <a:r>
              <a:rPr sz="2400" u="sng" spc="-35" dirty="0">
                <a:latin typeface="Calibri"/>
                <a:cs typeface="Calibri"/>
              </a:rPr>
              <a:t>manner. </a:t>
            </a: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5" dirty="0">
                <a:latin typeface="Calibri"/>
                <a:cs typeface="Calibri"/>
              </a:rPr>
              <a:t>avoiding </a:t>
            </a:r>
            <a:r>
              <a:rPr sz="2400" dirty="0">
                <a:latin typeface="Calibri"/>
                <a:cs typeface="Calibri"/>
              </a:rPr>
              <a:t>injury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an  individuals and </a:t>
            </a:r>
            <a:r>
              <a:rPr sz="2400" spc="-10" dirty="0">
                <a:latin typeface="Calibri"/>
                <a:cs typeface="Calibri"/>
              </a:rPr>
              <a:t>damage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property</a:t>
            </a:r>
            <a:endParaRPr sz="2400">
              <a:latin typeface="Calibri"/>
              <a:cs typeface="Calibri"/>
            </a:endParaRPr>
          </a:p>
          <a:p>
            <a:pPr marL="287020" marR="5080" indent="-274320" algn="just">
              <a:lnSpc>
                <a:spcPct val="100000"/>
              </a:lnSpc>
              <a:spcBef>
                <a:spcPts val="605"/>
              </a:spcBef>
              <a:buClr>
                <a:srgbClr val="525389"/>
              </a:buClr>
              <a:buSzPct val="68750"/>
              <a:buFont typeface="Courier New"/>
              <a:buChar char="o"/>
              <a:tabLst>
                <a:tab pos="287020" algn="l"/>
              </a:tabLst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If the 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hazard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cannot be 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avoid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in a 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safe </a:t>
            </a:r>
            <a:r>
              <a:rPr sz="2400" spc="-60" dirty="0">
                <a:solidFill>
                  <a:srgbClr val="C00000"/>
                </a:solidFill>
                <a:latin typeface="Calibri"/>
                <a:cs typeface="Calibri"/>
              </a:rPr>
              <a:t>way,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then the risk 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assessment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will 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say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that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the activity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shouldn’t be carried  out</a:t>
            </a:r>
            <a:endParaRPr sz="2400">
              <a:solidFill>
                <a:srgbClr val="C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0" y="420446"/>
            <a:ext cx="8072119" cy="430887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Hierarchy of controls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752600"/>
            <a:ext cx="60960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072119" cy="492443"/>
          </a:xfrm>
        </p:spPr>
        <p:txBody>
          <a:bodyPr/>
          <a:lstStyle/>
          <a:p>
            <a:r>
              <a:rPr lang="en-US" sz="3200" b="1" dirty="0"/>
              <a:t>Basics of Risk Assessment</a:t>
            </a:r>
            <a:endParaRPr lang="en-IN" sz="3200" b="1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7269" t="28378" r="35106" b="21960"/>
          <a:stretch/>
        </p:blipFill>
        <p:spPr bwMode="auto">
          <a:xfrm>
            <a:off x="609600" y="1676400"/>
            <a:ext cx="7620000" cy="4038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8234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0" y="420446"/>
            <a:ext cx="8072119" cy="492443"/>
          </a:xfrm>
        </p:spPr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Risk Matrix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072119" cy="2769989"/>
          </a:xfrm>
        </p:spPr>
        <p:txBody>
          <a:bodyPr/>
          <a:lstStyle/>
          <a:p>
            <a:pPr fontAlgn="base"/>
            <a:r>
              <a:rPr lang="en-IN" sz="2000" dirty="0"/>
              <a:t>A risk matrix is often used during a risk assessment to measure the level of risk by considering the consequence/ severity and likelihood of injury to a worker after being exposed to a hazard. </a:t>
            </a:r>
          </a:p>
          <a:p>
            <a:pPr fontAlgn="base"/>
            <a:r>
              <a:rPr lang="en-IN" sz="2000" dirty="0"/>
              <a:t>The two measures can then help determine the overall risk rating of the hazard. Two key questions to ask when using a risk matrix should be:</a:t>
            </a:r>
          </a:p>
          <a:p>
            <a:r>
              <a:rPr lang="en-IN" sz="2000" u="sng" dirty="0">
                <a:solidFill>
                  <a:srgbClr val="0070C0"/>
                </a:solidFill>
              </a:rPr>
              <a:t>Consequences: </a:t>
            </a:r>
            <a:r>
              <a:rPr lang="en-IN" sz="2000" dirty="0"/>
              <a:t>How bad would the most severe injury be if exposed to the hazard?</a:t>
            </a:r>
          </a:p>
          <a:p>
            <a:r>
              <a:rPr lang="en-IN" sz="2000" u="sng" dirty="0">
                <a:solidFill>
                  <a:srgbClr val="0070C0"/>
                </a:solidFill>
              </a:rPr>
              <a:t>Likelihood: </a:t>
            </a:r>
            <a:r>
              <a:rPr lang="en-IN" sz="2000" dirty="0"/>
              <a:t>How likely is the person to be injured if exposed to the hazard?</a:t>
            </a:r>
          </a:p>
          <a:p>
            <a:endParaRPr lang="en-IN" sz="2000" dirty="0"/>
          </a:p>
        </p:txBody>
      </p:sp>
      <p:pic>
        <p:nvPicPr>
          <p:cNvPr id="4" name="Picture 3" descr="10666130-e3de-11e8-9593-735bc3dd35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810000"/>
            <a:ext cx="4933401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77951"/>
            <a:ext cx="69316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/>
              <a:t>W</a:t>
            </a:r>
            <a:r>
              <a:rPr b="1" spc="-5" dirty="0"/>
              <a:t>HY DO </a:t>
            </a:r>
            <a:r>
              <a:rPr b="1" dirty="0"/>
              <a:t>WE </a:t>
            </a:r>
            <a:r>
              <a:rPr b="1" spc="-30" dirty="0"/>
              <a:t>HAVE </a:t>
            </a:r>
            <a:r>
              <a:rPr sz="3000" b="1" dirty="0"/>
              <a:t>R</a:t>
            </a:r>
            <a:r>
              <a:rPr b="1" dirty="0"/>
              <a:t>ISK</a:t>
            </a:r>
            <a:r>
              <a:rPr b="1" spc="80" dirty="0"/>
              <a:t> </a:t>
            </a:r>
            <a:r>
              <a:rPr sz="3000" b="1" spc="-5" dirty="0"/>
              <a:t>A</a:t>
            </a:r>
            <a:r>
              <a:rPr b="1" spc="-5" dirty="0"/>
              <a:t>SSESSMENTS</a:t>
            </a:r>
            <a:r>
              <a:rPr sz="3000" b="1" spc="-5" dirty="0"/>
              <a:t>?</a:t>
            </a:r>
            <a:endParaRPr sz="30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3661"/>
            <a:ext cx="7228205" cy="393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7620" indent="-274320">
              <a:lnSpc>
                <a:spcPct val="100000"/>
              </a:lnSpc>
              <a:spcBef>
                <a:spcPts val="100"/>
              </a:spcBef>
              <a:buClr>
                <a:srgbClr val="525389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10" dirty="0">
                <a:latin typeface="Calibri"/>
                <a:cs typeface="Calibri"/>
              </a:rPr>
              <a:t>They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needed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assess </a:t>
            </a:r>
            <a:r>
              <a:rPr sz="2400" spc="-20" dirty="0">
                <a:latin typeface="Calibri"/>
                <a:cs typeface="Calibri"/>
              </a:rPr>
              <a:t>any </a:t>
            </a:r>
            <a:r>
              <a:rPr sz="2400" spc="-10" dirty="0">
                <a:latin typeface="Calibri"/>
                <a:cs typeface="Calibri"/>
              </a:rPr>
              <a:t>danger </a:t>
            </a:r>
            <a:r>
              <a:rPr sz="2400" spc="-5" dirty="0">
                <a:latin typeface="Calibri"/>
                <a:cs typeface="Calibri"/>
              </a:rPr>
              <a:t>that people </a:t>
            </a:r>
            <a:r>
              <a:rPr sz="2400" spc="-10" dirty="0">
                <a:latin typeface="Calibri"/>
                <a:cs typeface="Calibri"/>
              </a:rPr>
              <a:t>could  </a:t>
            </a:r>
            <a:r>
              <a:rPr sz="2400" spc="-5" dirty="0">
                <a:latin typeface="Calibri"/>
                <a:cs typeface="Calibri"/>
              </a:rPr>
              <a:t>be put </a:t>
            </a:r>
            <a:r>
              <a:rPr sz="2400" dirty="0">
                <a:latin typeface="Calibri"/>
                <a:cs typeface="Calibri"/>
              </a:rPr>
              <a:t>in when </a:t>
            </a:r>
            <a:r>
              <a:rPr sz="2400" spc="-10" dirty="0">
                <a:latin typeface="Calibri"/>
                <a:cs typeface="Calibri"/>
              </a:rPr>
              <a:t>they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lang="en-US" sz="2400" dirty="0">
                <a:cs typeface="Calibri"/>
              </a:rPr>
              <a:t>workplace</a:t>
            </a:r>
            <a:endParaRPr sz="2400" dirty="0">
              <a:latin typeface="Calibri"/>
              <a:cs typeface="Calibri"/>
            </a:endParaRPr>
          </a:p>
          <a:p>
            <a:pPr marL="287020" marR="5080" indent="-274320">
              <a:lnSpc>
                <a:spcPct val="100000"/>
              </a:lnSpc>
              <a:spcBef>
                <a:spcPts val="600"/>
              </a:spcBef>
              <a:buClr>
                <a:srgbClr val="525389"/>
              </a:buClr>
              <a:buSzPct val="68750"/>
              <a:buFont typeface="Wingdings"/>
              <a:buChar char=""/>
              <a:tabLst>
                <a:tab pos="353695" algn="l"/>
                <a:tab pos="354330" algn="l"/>
              </a:tabLst>
            </a:pPr>
            <a:r>
              <a:rPr dirty="0"/>
              <a:t>	</a:t>
            </a:r>
            <a:r>
              <a:rPr sz="2400" dirty="0">
                <a:latin typeface="Calibri"/>
                <a:cs typeface="Calibri"/>
              </a:rPr>
              <a:t>Risk </a:t>
            </a:r>
            <a:r>
              <a:rPr sz="2400" spc="-5" dirty="0">
                <a:latin typeface="Calibri"/>
                <a:cs typeface="Calibri"/>
              </a:rPr>
              <a:t>assessments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needed </a:t>
            </a:r>
            <a:r>
              <a:rPr sz="2400" spc="-5" dirty="0">
                <a:latin typeface="Calibri"/>
                <a:cs typeface="Calibri"/>
              </a:rPr>
              <a:t>so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risks </a:t>
            </a:r>
            <a:r>
              <a:rPr sz="2400" spc="-10" dirty="0">
                <a:latin typeface="Calibri"/>
                <a:cs typeface="Calibri"/>
              </a:rPr>
              <a:t>of danger  </a:t>
            </a:r>
            <a:r>
              <a:rPr sz="2400" spc="-5" dirty="0">
                <a:latin typeface="Calibri"/>
                <a:cs typeface="Calibri"/>
              </a:rPr>
              <a:t>happening </a:t>
            </a:r>
            <a:r>
              <a:rPr sz="2400" dirty="0">
                <a:latin typeface="Calibri"/>
                <a:cs typeface="Calibri"/>
              </a:rPr>
              <a:t>within the </a:t>
            </a:r>
            <a:r>
              <a:rPr lang="en-US" sz="2400" dirty="0">
                <a:latin typeface="Calibri"/>
                <a:cs typeface="Calibri"/>
              </a:rPr>
              <a:t>workplace</a:t>
            </a:r>
            <a:r>
              <a:rPr sz="2400" dirty="0">
                <a:latin typeface="Calibri"/>
                <a:cs typeface="Calibri"/>
              </a:rPr>
              <a:t> is </a:t>
            </a:r>
            <a:r>
              <a:rPr sz="2400" spc="-5" dirty="0">
                <a:latin typeface="Calibri"/>
                <a:cs typeface="Calibri"/>
              </a:rPr>
              <a:t>reduced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eliminated.</a:t>
            </a:r>
            <a:endParaRPr sz="2400" dirty="0">
              <a:latin typeface="Calibri"/>
              <a:cs typeface="Calibri"/>
            </a:endParaRPr>
          </a:p>
          <a:p>
            <a:pPr marL="287020" marR="255904" indent="-274320" algn="just">
              <a:lnSpc>
                <a:spcPct val="100000"/>
              </a:lnSpc>
              <a:spcBef>
                <a:spcPts val="600"/>
              </a:spcBef>
              <a:buClr>
                <a:srgbClr val="525389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10" dirty="0">
                <a:latin typeface="Calibri"/>
                <a:cs typeface="Calibri"/>
              </a:rPr>
              <a:t>They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order to protect </a:t>
            </a:r>
            <a:r>
              <a:rPr sz="2400" spc="-5" dirty="0">
                <a:latin typeface="Calibri"/>
                <a:cs typeface="Calibri"/>
              </a:rPr>
              <a:t>people </a:t>
            </a:r>
            <a:r>
              <a:rPr sz="2400" dirty="0">
                <a:latin typeface="Calibri"/>
                <a:cs typeface="Calibri"/>
              </a:rPr>
              <a:t>within the </a:t>
            </a:r>
            <a:r>
              <a:rPr lang="en-US" sz="2400" dirty="0">
                <a:cs typeface="Calibri"/>
              </a:rPr>
              <a:t>workplace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spc="-5" dirty="0">
                <a:latin typeface="Calibri"/>
                <a:cs typeface="Calibri"/>
              </a:rPr>
              <a:t>not  only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person </a:t>
            </a:r>
            <a:r>
              <a:rPr sz="2400" spc="-5" dirty="0">
                <a:latin typeface="Calibri"/>
                <a:cs typeface="Calibri"/>
              </a:rPr>
              <a:t>carrying out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practical's </a:t>
            </a:r>
            <a:r>
              <a:rPr sz="2400" spc="-5" dirty="0">
                <a:latin typeface="Calibri"/>
                <a:cs typeface="Calibri"/>
              </a:rPr>
              <a:t>but </a:t>
            </a:r>
            <a:r>
              <a:rPr sz="2400" spc="-10" dirty="0">
                <a:latin typeface="Calibri"/>
                <a:cs typeface="Calibri"/>
              </a:rPr>
              <a:t>others  around</a:t>
            </a:r>
            <a:endParaRPr sz="2400" dirty="0">
              <a:latin typeface="Calibri"/>
              <a:cs typeface="Calibri"/>
            </a:endParaRPr>
          </a:p>
          <a:p>
            <a:pPr marL="287020" marR="170180" indent="-274320">
              <a:lnSpc>
                <a:spcPct val="100000"/>
              </a:lnSpc>
              <a:spcBef>
                <a:spcPts val="605"/>
              </a:spcBef>
              <a:buClr>
                <a:srgbClr val="525389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10" dirty="0">
                <a:latin typeface="Calibri"/>
                <a:cs typeface="Calibri"/>
              </a:rPr>
              <a:t>They </a:t>
            </a:r>
            <a:r>
              <a:rPr sz="2400" spc="-5" dirty="0">
                <a:latin typeface="Calibri"/>
                <a:cs typeface="Calibri"/>
              </a:rPr>
              <a:t>help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set out </a:t>
            </a:r>
            <a:r>
              <a:rPr sz="2400" dirty="0">
                <a:latin typeface="Calibri"/>
                <a:cs typeface="Calibri"/>
              </a:rPr>
              <a:t>guidelines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what you </a:t>
            </a:r>
            <a:r>
              <a:rPr sz="2400" spc="-5" dirty="0">
                <a:latin typeface="Calibri"/>
                <a:cs typeface="Calibri"/>
              </a:rPr>
              <a:t>should </a:t>
            </a:r>
            <a:r>
              <a:rPr sz="2400" dirty="0">
                <a:latin typeface="Calibri"/>
                <a:cs typeface="Calibri"/>
              </a:rPr>
              <a:t>and  </a:t>
            </a:r>
            <a:r>
              <a:rPr sz="2400" spc="-5" dirty="0">
                <a:latin typeface="Calibri"/>
                <a:cs typeface="Calibri"/>
              </a:rPr>
              <a:t>shouldn’t do </a:t>
            </a:r>
            <a:r>
              <a:rPr sz="2400" dirty="0">
                <a:latin typeface="Calibri"/>
                <a:cs typeface="Calibri"/>
              </a:rPr>
              <a:t>within a </a:t>
            </a:r>
            <a:r>
              <a:rPr lang="en-US" sz="2400" dirty="0">
                <a:cs typeface="Calibri"/>
              </a:rPr>
              <a:t>workplace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safety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77951"/>
            <a:ext cx="66268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0" dirty="0"/>
              <a:t>W</a:t>
            </a:r>
            <a:r>
              <a:rPr b="1" spc="-50" dirty="0"/>
              <a:t>HAT </a:t>
            </a:r>
            <a:r>
              <a:rPr b="1" spc="-5" dirty="0"/>
              <a:t>SHOULD </a:t>
            </a:r>
            <a:r>
              <a:rPr b="1" dirty="0"/>
              <a:t>A RISK </a:t>
            </a:r>
            <a:r>
              <a:rPr b="1" spc="-5" dirty="0"/>
              <a:t>ASSESSMENT</a:t>
            </a:r>
            <a:r>
              <a:rPr b="1" spc="145" dirty="0"/>
              <a:t> </a:t>
            </a:r>
            <a:r>
              <a:rPr b="1" spc="-10" dirty="0"/>
              <a:t>COVER</a:t>
            </a:r>
            <a:r>
              <a:rPr sz="3000" b="1" spc="-10" dirty="0"/>
              <a:t>?</a:t>
            </a:r>
            <a:endParaRPr sz="30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3661"/>
            <a:ext cx="6744334" cy="156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  <a:buClr>
                <a:srgbClr val="525389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Calibri"/>
                <a:cs typeface="Calibri"/>
              </a:rPr>
              <a:t>A risk </a:t>
            </a:r>
            <a:r>
              <a:rPr sz="2400" spc="-5" dirty="0">
                <a:latin typeface="Calibri"/>
                <a:cs typeface="Calibri"/>
              </a:rPr>
              <a:t>assessment </a:t>
            </a:r>
            <a:r>
              <a:rPr sz="2400" spc="-10" dirty="0">
                <a:latin typeface="Calibri"/>
                <a:cs typeface="Calibri"/>
              </a:rPr>
              <a:t>must </a:t>
            </a:r>
            <a:r>
              <a:rPr sz="2400" dirty="0">
                <a:latin typeface="Calibri"/>
                <a:cs typeface="Calibri"/>
              </a:rPr>
              <a:t>include the </a:t>
            </a:r>
            <a:r>
              <a:rPr sz="2400" spc="-5" dirty="0">
                <a:latin typeface="Calibri"/>
                <a:cs typeface="Calibri"/>
              </a:rPr>
              <a:t>possible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dangers  that could </a:t>
            </a:r>
            <a:r>
              <a:rPr sz="2400" spc="-5" dirty="0">
                <a:latin typeface="Calibri"/>
                <a:cs typeface="Calibri"/>
              </a:rPr>
              <a:t>occur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>
                <a:latin typeface="Calibri"/>
                <a:cs typeface="Calibri"/>
              </a:rPr>
              <a:t>the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lang="en-US" sz="2400" dirty="0">
                <a:cs typeface="Calibri"/>
              </a:rPr>
              <a:t>workplace</a:t>
            </a:r>
            <a:endParaRPr sz="2400">
              <a:latin typeface="Calibri"/>
              <a:cs typeface="Calibri"/>
            </a:endParaRPr>
          </a:p>
          <a:p>
            <a:pPr marL="287020" marR="372745" indent="-274320">
              <a:lnSpc>
                <a:spcPct val="100000"/>
              </a:lnSpc>
              <a:spcBef>
                <a:spcPts val="600"/>
              </a:spcBef>
              <a:buClr>
                <a:srgbClr val="525389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risk </a:t>
            </a:r>
            <a:r>
              <a:rPr sz="2400" spc="-5" dirty="0">
                <a:latin typeface="Calibri"/>
                <a:cs typeface="Calibri"/>
              </a:rPr>
              <a:t>assessment should </a:t>
            </a:r>
            <a:r>
              <a:rPr sz="2400" dirty="0">
                <a:latin typeface="Calibri"/>
                <a:cs typeface="Calibri"/>
              </a:rPr>
              <a:t>include guidelines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  </a:t>
            </a:r>
            <a:r>
              <a:rPr sz="2400" spc="-10" dirty="0">
                <a:latin typeface="Calibri"/>
                <a:cs typeface="Calibri"/>
              </a:rPr>
              <a:t>protecting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people.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77951"/>
            <a:ext cx="63982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/>
              <a:t>H</a:t>
            </a:r>
            <a:r>
              <a:rPr b="1" spc="-10" dirty="0"/>
              <a:t>OW DOES </a:t>
            </a:r>
            <a:r>
              <a:rPr b="1" dirty="0"/>
              <a:t>A RISK </a:t>
            </a:r>
            <a:r>
              <a:rPr b="1" spc="-5" dirty="0"/>
              <a:t>ASSESSMENT</a:t>
            </a:r>
            <a:r>
              <a:rPr b="1" spc="45" dirty="0"/>
              <a:t> </a:t>
            </a:r>
            <a:r>
              <a:rPr b="1" spc="-10" dirty="0"/>
              <a:t>WORK</a:t>
            </a:r>
            <a:r>
              <a:rPr sz="3000" b="1" spc="-10" dirty="0"/>
              <a:t>?</a:t>
            </a:r>
            <a:endParaRPr sz="30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3661"/>
            <a:ext cx="7271384" cy="4278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  <a:buClr>
                <a:srgbClr val="525389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10" dirty="0">
                <a:latin typeface="Calibri"/>
                <a:cs typeface="Calibri"/>
              </a:rPr>
              <a:t>Each </a:t>
            </a:r>
            <a:r>
              <a:rPr lang="en-US" sz="2400" dirty="0">
                <a:cs typeface="Calibri"/>
              </a:rPr>
              <a:t>workplace</a:t>
            </a:r>
            <a:r>
              <a:rPr sz="2400" spc="-10" dirty="0">
                <a:latin typeface="Calibri"/>
                <a:cs typeface="Calibri"/>
              </a:rPr>
              <a:t> would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their </a:t>
            </a:r>
            <a:r>
              <a:rPr sz="2400" spc="-10" dirty="0">
                <a:latin typeface="Calibri"/>
                <a:cs typeface="Calibri"/>
              </a:rPr>
              <a:t>own </a:t>
            </a:r>
            <a:r>
              <a:rPr sz="2400" spc="-15" dirty="0">
                <a:latin typeface="Calibri"/>
                <a:cs typeface="Calibri"/>
              </a:rPr>
              <a:t>forms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risk  </a:t>
            </a:r>
            <a:r>
              <a:rPr sz="2400" spc="-5" dirty="0">
                <a:latin typeface="Calibri"/>
                <a:cs typeface="Calibri"/>
              </a:rPr>
              <a:t>assessments so </a:t>
            </a:r>
            <a:r>
              <a:rPr sz="2400" spc="-10" dirty="0">
                <a:latin typeface="Calibri"/>
                <a:cs typeface="Calibri"/>
              </a:rPr>
              <a:t>there </a:t>
            </a:r>
            <a:r>
              <a:rPr sz="2400" dirty="0">
                <a:latin typeface="Calibri"/>
                <a:cs typeface="Calibri"/>
              </a:rPr>
              <a:t>isn’t </a:t>
            </a:r>
            <a:r>
              <a:rPr sz="2400" spc="-10" dirty="0">
                <a:latin typeface="Calibri"/>
                <a:cs typeface="Calibri"/>
              </a:rPr>
              <a:t>set </a:t>
            </a:r>
            <a:r>
              <a:rPr sz="2400" spc="-5" dirty="0">
                <a:latin typeface="Calibri"/>
                <a:cs typeface="Calibri"/>
              </a:rPr>
              <a:t>guidelines </a:t>
            </a:r>
            <a:r>
              <a:rPr sz="2400" spc="-10" dirty="0">
                <a:latin typeface="Calibri"/>
                <a:cs typeface="Calibri"/>
              </a:rPr>
              <a:t>on how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risk  assessment should be carried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out.</a:t>
            </a:r>
            <a:endParaRPr sz="2400" dirty="0">
              <a:latin typeface="Calibri"/>
              <a:cs typeface="Calibri"/>
            </a:endParaRPr>
          </a:p>
          <a:p>
            <a:pPr marL="12700" marR="1068705">
              <a:lnSpc>
                <a:spcPct val="100000"/>
              </a:lnSpc>
              <a:spcBef>
                <a:spcPts val="600"/>
              </a:spcBef>
            </a:pPr>
            <a:r>
              <a:rPr sz="2400" spc="-20" dirty="0">
                <a:latin typeface="Calibri"/>
                <a:cs typeface="Calibri"/>
              </a:rPr>
              <a:t>Before </a:t>
            </a:r>
            <a:r>
              <a:rPr sz="2400" dirty="0">
                <a:latin typeface="Calibri"/>
                <a:cs typeface="Calibri"/>
              </a:rPr>
              <a:t>a risk </a:t>
            </a:r>
            <a:r>
              <a:rPr sz="2400" spc="-5" dirty="0">
                <a:latin typeface="Calibri"/>
                <a:cs typeface="Calibri"/>
              </a:rPr>
              <a:t>assessment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produce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difference  </a:t>
            </a:r>
            <a:r>
              <a:rPr sz="2400" spc="-5" dirty="0">
                <a:latin typeface="Calibri"/>
                <a:cs typeface="Calibri"/>
              </a:rPr>
              <a:t>between </a:t>
            </a:r>
            <a:r>
              <a:rPr sz="2400" dirty="0">
                <a:latin typeface="Calibri"/>
                <a:cs typeface="Calibri"/>
              </a:rPr>
              <a:t>a risk and a </a:t>
            </a:r>
            <a:r>
              <a:rPr sz="2400" spc="-15" dirty="0">
                <a:latin typeface="Calibri"/>
                <a:cs typeface="Calibri"/>
              </a:rPr>
              <a:t>hazard </a:t>
            </a:r>
            <a:r>
              <a:rPr sz="2400" spc="-10" dirty="0">
                <a:latin typeface="Calibri"/>
                <a:cs typeface="Calibri"/>
              </a:rPr>
              <a:t>must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known</a:t>
            </a:r>
            <a:endParaRPr sz="2400" dirty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525389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15" dirty="0">
                <a:latin typeface="Calibri"/>
                <a:cs typeface="Calibri"/>
              </a:rPr>
              <a:t>Hazard: </a:t>
            </a:r>
            <a:r>
              <a:rPr sz="2400" spc="-5" dirty="0">
                <a:latin typeface="Calibri"/>
                <a:cs typeface="Calibri"/>
              </a:rPr>
              <a:t>Anything </a:t>
            </a:r>
            <a:r>
              <a:rPr sz="2400" spc="-10" dirty="0">
                <a:latin typeface="Calibri"/>
                <a:cs typeface="Calibri"/>
              </a:rPr>
              <a:t>that can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cause</a:t>
            </a:r>
            <a:endParaRPr sz="2400" dirty="0">
              <a:latin typeface="Calibri"/>
              <a:cs typeface="Calibri"/>
            </a:endParaRPr>
          </a:p>
          <a:p>
            <a:pPr marL="286385" marR="407034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harm, </a:t>
            </a:r>
            <a:r>
              <a:rPr sz="2400" spc="-15" dirty="0">
                <a:latin typeface="Calibri"/>
                <a:cs typeface="Calibri"/>
              </a:rPr>
              <a:t>electricity, hazardous </a:t>
            </a:r>
            <a:r>
              <a:rPr sz="2400" spc="-10" dirty="0">
                <a:latin typeface="Calibri"/>
                <a:cs typeface="Calibri"/>
              </a:rPr>
              <a:t>substances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noise </a:t>
            </a:r>
            <a:r>
              <a:rPr sz="2400" spc="-15" dirty="0">
                <a:latin typeface="Calibri"/>
                <a:cs typeface="Calibri"/>
              </a:rPr>
              <a:t>are  </a:t>
            </a:r>
            <a:r>
              <a:rPr sz="2400" spc="-10" dirty="0">
                <a:latin typeface="Calibri"/>
                <a:cs typeface="Calibri"/>
              </a:rPr>
              <a:t>potential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hazards.</a:t>
            </a:r>
            <a:endParaRPr sz="2400" dirty="0">
              <a:latin typeface="Calibri"/>
              <a:cs typeface="Calibri"/>
            </a:endParaRPr>
          </a:p>
          <a:p>
            <a:pPr marL="287020" marR="114300" indent="-274320">
              <a:lnSpc>
                <a:spcPct val="100000"/>
              </a:lnSpc>
              <a:spcBef>
                <a:spcPts val="600"/>
              </a:spcBef>
              <a:buClr>
                <a:srgbClr val="525389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alibri"/>
                <a:cs typeface="Calibri"/>
              </a:rPr>
              <a:t>Risks: </a:t>
            </a:r>
            <a:r>
              <a:rPr sz="2400" spc="20" dirty="0">
                <a:latin typeface="Calibri"/>
                <a:cs typeface="Calibri"/>
              </a:rPr>
              <a:t>“The </a:t>
            </a:r>
            <a:r>
              <a:rPr sz="2400" spc="-10" dirty="0">
                <a:latin typeface="Calibri"/>
                <a:cs typeface="Calibri"/>
              </a:rPr>
              <a:t>likelihood that damage, </a:t>
            </a:r>
            <a:r>
              <a:rPr sz="2400" spc="-5" dirty="0">
                <a:latin typeface="Calibri"/>
                <a:cs typeface="Calibri"/>
              </a:rPr>
              <a:t>loss </a:t>
            </a:r>
            <a:r>
              <a:rPr sz="2400" spc="-10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injury will </a:t>
            </a:r>
            <a:r>
              <a:rPr sz="2400" spc="-5" dirty="0">
                <a:latin typeface="Calibri"/>
                <a:cs typeface="Calibri"/>
              </a:rPr>
              <a:t>be  caused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hazard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how </a:t>
            </a:r>
            <a:r>
              <a:rPr sz="2400" spc="-15" dirty="0">
                <a:latin typeface="Calibri"/>
                <a:cs typeface="Calibri"/>
              </a:rPr>
              <a:t>severe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outcome </a:t>
            </a:r>
            <a:r>
              <a:rPr sz="2400" spc="-20" dirty="0">
                <a:latin typeface="Calibri"/>
                <a:cs typeface="Calibri"/>
              </a:rPr>
              <a:t>may  </a:t>
            </a:r>
            <a:r>
              <a:rPr sz="2400" spc="-50" dirty="0">
                <a:latin typeface="Calibri"/>
                <a:cs typeface="Calibri"/>
              </a:rPr>
              <a:t>be.”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51593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/>
              <a:t>H</a:t>
            </a:r>
            <a:r>
              <a:rPr spc="-10" dirty="0"/>
              <a:t>OW DOES </a:t>
            </a:r>
            <a:r>
              <a:rPr dirty="0"/>
              <a:t>A RISK </a:t>
            </a:r>
            <a:r>
              <a:rPr spc="-5" dirty="0"/>
              <a:t>ASSESSMENT</a:t>
            </a:r>
            <a:r>
              <a:rPr spc="45" dirty="0"/>
              <a:t> </a:t>
            </a:r>
            <a:r>
              <a:rPr spc="-10" dirty="0"/>
              <a:t>WORK</a:t>
            </a:r>
            <a:r>
              <a:rPr sz="3000" spc="-10" dirty="0"/>
              <a:t>?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362339" y="1061005"/>
            <a:ext cx="5331460" cy="5645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254760" indent="-27432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5" dirty="0">
                <a:latin typeface="Calibri"/>
                <a:cs typeface="Calibri"/>
              </a:rPr>
              <a:t>carrying out </a:t>
            </a:r>
            <a:r>
              <a:rPr sz="2400" dirty="0">
                <a:latin typeface="Calibri"/>
                <a:cs typeface="Calibri"/>
              </a:rPr>
              <a:t>a risk </a:t>
            </a:r>
            <a:r>
              <a:rPr sz="2400" spc="-5" dirty="0">
                <a:latin typeface="Calibri"/>
                <a:cs typeface="Calibri"/>
              </a:rPr>
              <a:t>assessment </a:t>
            </a:r>
            <a:r>
              <a:rPr sz="2400" spc="-10" dirty="0">
                <a:latin typeface="Calibri"/>
                <a:cs typeface="Calibri"/>
              </a:rPr>
              <a:t>there are </a:t>
            </a:r>
            <a:r>
              <a:rPr sz="2400" dirty="0">
                <a:latin typeface="Calibri"/>
                <a:cs typeface="Calibri"/>
              </a:rPr>
              <a:t>5  </a:t>
            </a:r>
            <a:r>
              <a:rPr sz="2400" spc="-10" dirty="0">
                <a:latin typeface="Calibri"/>
                <a:cs typeface="Calibri"/>
              </a:rPr>
              <a:t>recommended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guidelines.</a:t>
            </a: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525389"/>
              </a:buClr>
              <a:buSzPct val="68750"/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Calibri"/>
                <a:cs typeface="Calibri"/>
              </a:rPr>
              <a:t>Identifying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hazard:</a:t>
            </a:r>
            <a:endParaRPr sz="2400" b="1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525389"/>
              </a:buClr>
              <a:buSzPct val="68750"/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Calibri"/>
                <a:cs typeface="Calibri"/>
              </a:rPr>
              <a:t>Decide </a:t>
            </a:r>
            <a:r>
              <a:rPr sz="2400" b="1" dirty="0">
                <a:latin typeface="Calibri"/>
                <a:cs typeface="Calibri"/>
              </a:rPr>
              <a:t>who </a:t>
            </a:r>
            <a:r>
              <a:rPr sz="2400" b="1" spc="-10" dirty="0">
                <a:latin typeface="Calibri"/>
                <a:cs typeface="Calibri"/>
              </a:rPr>
              <a:t>might </a:t>
            </a:r>
            <a:r>
              <a:rPr sz="2400" b="1" spc="-5" dirty="0">
                <a:latin typeface="Calibri"/>
                <a:cs typeface="Calibri"/>
              </a:rPr>
              <a:t>be harmed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how</a:t>
            </a:r>
            <a:endParaRPr sz="2400" b="1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525389"/>
              </a:buClr>
              <a:buSzPct val="68750"/>
              <a:buAutoNum type="arabicPeriod"/>
              <a:tabLst>
                <a:tab pos="469265" algn="l"/>
                <a:tab pos="469900" algn="l"/>
              </a:tabLst>
            </a:pPr>
            <a:r>
              <a:rPr sz="2400" b="1" spc="-20" dirty="0">
                <a:latin typeface="Calibri"/>
                <a:cs typeface="Calibri"/>
              </a:rPr>
              <a:t>Evaluate </a:t>
            </a:r>
            <a:r>
              <a:rPr sz="2400" b="1" dirty="0">
                <a:latin typeface="Calibri"/>
                <a:cs typeface="Calibri"/>
              </a:rPr>
              <a:t>the </a:t>
            </a:r>
            <a:r>
              <a:rPr sz="2400" b="1" spc="-5" dirty="0">
                <a:latin typeface="Calibri"/>
                <a:cs typeface="Calibri"/>
              </a:rPr>
              <a:t>risks </a:t>
            </a:r>
            <a:r>
              <a:rPr sz="2400" b="1" dirty="0">
                <a:latin typeface="Calibri"/>
                <a:cs typeface="Calibri"/>
              </a:rPr>
              <a:t>and </a:t>
            </a:r>
            <a:r>
              <a:rPr sz="2400" b="1" spc="-5" dirty="0">
                <a:latin typeface="Calibri"/>
                <a:cs typeface="Calibri"/>
              </a:rPr>
              <a:t>decide on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precautions</a:t>
            </a:r>
            <a:endParaRPr sz="2400" b="1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05"/>
              </a:spcBef>
              <a:buClr>
                <a:srgbClr val="525389"/>
              </a:buClr>
              <a:buSzPct val="68750"/>
              <a:buAutoNum type="arabicPeriod"/>
              <a:tabLst>
                <a:tab pos="469265" algn="l"/>
                <a:tab pos="469900" algn="l"/>
              </a:tabLst>
            </a:pPr>
            <a:r>
              <a:rPr sz="2400" b="1" spc="-20" dirty="0">
                <a:latin typeface="Calibri"/>
                <a:cs typeface="Calibri"/>
              </a:rPr>
              <a:t>Record </a:t>
            </a:r>
            <a:r>
              <a:rPr sz="2400" b="1" spc="-10" dirty="0">
                <a:latin typeface="Calibri"/>
                <a:cs typeface="Calibri"/>
              </a:rPr>
              <a:t>your </a:t>
            </a:r>
            <a:r>
              <a:rPr sz="2400" b="1" spc="-5" dirty="0">
                <a:latin typeface="Calibri"/>
                <a:cs typeface="Calibri"/>
              </a:rPr>
              <a:t>findings </a:t>
            </a:r>
            <a:r>
              <a:rPr sz="2400" b="1" dirty="0">
                <a:latin typeface="Calibri"/>
                <a:cs typeface="Calibri"/>
              </a:rPr>
              <a:t>and </a:t>
            </a:r>
            <a:r>
              <a:rPr sz="2400" b="1" spc="-5" dirty="0">
                <a:latin typeface="Calibri"/>
                <a:cs typeface="Calibri"/>
              </a:rPr>
              <a:t>put </a:t>
            </a:r>
            <a:r>
              <a:rPr sz="2400" b="1" dirty="0">
                <a:latin typeface="Calibri"/>
                <a:cs typeface="Calibri"/>
              </a:rPr>
              <a:t>them </a:t>
            </a:r>
            <a:r>
              <a:rPr sz="2400" b="1" spc="-15" dirty="0">
                <a:latin typeface="Calibri"/>
                <a:cs typeface="Calibri"/>
              </a:rPr>
              <a:t>into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place</a:t>
            </a:r>
            <a:endParaRPr sz="2400" b="1" dirty="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spcBef>
                <a:spcPts val="600"/>
              </a:spcBef>
              <a:buClr>
                <a:srgbClr val="525389"/>
              </a:buClr>
              <a:buSzPct val="68750"/>
              <a:buAutoNum type="arabicPeriod"/>
              <a:tabLst>
                <a:tab pos="469265" algn="l"/>
                <a:tab pos="469900" algn="l"/>
              </a:tabLst>
            </a:pPr>
            <a:r>
              <a:rPr sz="2400" b="1" spc="-10" dirty="0">
                <a:latin typeface="Calibri"/>
                <a:cs typeface="Calibri"/>
              </a:rPr>
              <a:t>Review you </a:t>
            </a:r>
            <a:r>
              <a:rPr sz="2400" b="1" dirty="0">
                <a:latin typeface="Calibri"/>
                <a:cs typeface="Calibri"/>
              </a:rPr>
              <a:t>risk </a:t>
            </a:r>
            <a:r>
              <a:rPr sz="2400" b="1" spc="-5" dirty="0">
                <a:latin typeface="Calibri"/>
                <a:cs typeface="Calibri"/>
              </a:rPr>
              <a:t>assessments </a:t>
            </a:r>
            <a:r>
              <a:rPr sz="2400" b="1" dirty="0">
                <a:latin typeface="Calibri"/>
                <a:cs typeface="Calibri"/>
              </a:rPr>
              <a:t>and </a:t>
            </a:r>
            <a:r>
              <a:rPr sz="2400" b="1" spc="-20" dirty="0">
                <a:latin typeface="Calibri"/>
                <a:cs typeface="Calibri"/>
              </a:rPr>
              <a:t>make </a:t>
            </a:r>
            <a:r>
              <a:rPr sz="2400" b="1" spc="-5" dirty="0">
                <a:latin typeface="Calibri"/>
                <a:cs typeface="Calibri"/>
              </a:rPr>
              <a:t>amendments</a:t>
            </a:r>
            <a:r>
              <a:rPr sz="2400" b="1" spc="-1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if  </a:t>
            </a:r>
            <a:r>
              <a:rPr sz="2400" b="1" spc="-5" dirty="0">
                <a:latin typeface="Calibri"/>
                <a:cs typeface="Calibri"/>
              </a:rPr>
              <a:t>needed</a:t>
            </a:r>
            <a:endParaRPr sz="2400" b="1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Calibri"/>
                <a:cs typeface="Calibri"/>
              </a:rPr>
              <a:t>A risk </a:t>
            </a:r>
            <a:r>
              <a:rPr sz="2400" spc="-5" dirty="0">
                <a:latin typeface="Calibri"/>
                <a:cs typeface="Calibri"/>
              </a:rPr>
              <a:t>assessment should be carried out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yearly.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59980-F551-4620-93BB-37B4D69EA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603" y="1676400"/>
            <a:ext cx="3251058" cy="2971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8016</TotalTime>
  <Words>1025</Words>
  <Application>Microsoft Office PowerPoint</Application>
  <PresentationFormat>On-screen Show (4:3)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Consolas</vt:lpstr>
      <vt:lpstr>Courier New</vt:lpstr>
      <vt:lpstr>Times New Roman</vt:lpstr>
      <vt:lpstr>Wingdings</vt:lpstr>
      <vt:lpstr>Office Theme</vt:lpstr>
      <vt:lpstr>RISK  ASSESSMENTS</vt:lpstr>
      <vt:lpstr>WHAT IS A RISK ASSESSMENT?</vt:lpstr>
      <vt:lpstr>Hierarchy of controls</vt:lpstr>
      <vt:lpstr>Basics of Risk Assessment</vt:lpstr>
      <vt:lpstr>Risk Matrix</vt:lpstr>
      <vt:lpstr>WHY DO WE HAVE RISK ASSESSMENTS?</vt:lpstr>
      <vt:lpstr>WHAT SHOULD A RISK ASSESSMENT COVER?</vt:lpstr>
      <vt:lpstr>HOW DOES A RISK ASSESSMENT WORK?</vt:lpstr>
      <vt:lpstr>HOW DOES A RISK ASSESSMENT WORK?</vt:lpstr>
      <vt:lpstr>Basic steps followed in process are identification of  hazards and assessment and control of risk</vt:lpstr>
      <vt:lpstr>STEP ONE: IDENTIFYING THE HAZARDS</vt:lpstr>
      <vt:lpstr>STEP 2: DECIDE WHO MIGHT BE HARMED AND HOW</vt:lpstr>
      <vt:lpstr>STEP 3: EVALUATE THE RISKS AND DECIDE ON THE</vt:lpstr>
      <vt:lpstr>STEP 4: RECORD YOUR FINDING AND PUT THEM INTO</vt:lpstr>
      <vt:lpstr>STEP 5: REVIEW YOUR RISK ASSESSMENT AND MAKE</vt:lpstr>
      <vt:lpstr>Techniques for evaluating hazards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 ASSESSMENTS</dc:title>
  <dc:creator>Nandy</dc:creator>
  <cp:lastModifiedBy>Praveen D</cp:lastModifiedBy>
  <cp:revision>13</cp:revision>
  <dcterms:created xsi:type="dcterms:W3CDTF">2018-09-18T04:15:41Z</dcterms:created>
  <dcterms:modified xsi:type="dcterms:W3CDTF">2022-10-14T08:39:08Z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2010-01-28T00:00:00Z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2018-09-18T00:00:00Z</vt:filetime>
  </property>
</Properties>
</file>