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707" r:id="rId2"/>
    <p:sldMasterId id="2147483731" r:id="rId3"/>
  </p:sldMasterIdLst>
  <p:notesMasterIdLst>
    <p:notesMasterId r:id="rId162"/>
  </p:notesMasterIdLst>
  <p:sldIdLst>
    <p:sldId id="259" r:id="rId4"/>
    <p:sldId id="262" r:id="rId5"/>
    <p:sldId id="265" r:id="rId6"/>
    <p:sldId id="268" r:id="rId7"/>
    <p:sldId id="271" r:id="rId8"/>
    <p:sldId id="274" r:id="rId9"/>
    <p:sldId id="277" r:id="rId10"/>
    <p:sldId id="280" r:id="rId11"/>
    <p:sldId id="289" r:id="rId12"/>
    <p:sldId id="292" r:id="rId13"/>
    <p:sldId id="295" r:id="rId14"/>
    <p:sldId id="298" r:id="rId15"/>
    <p:sldId id="301" r:id="rId16"/>
    <p:sldId id="304" r:id="rId17"/>
    <p:sldId id="489" r:id="rId18"/>
    <p:sldId id="337" r:id="rId19"/>
    <p:sldId id="340" r:id="rId20"/>
    <p:sldId id="343" r:id="rId21"/>
    <p:sldId id="346" r:id="rId22"/>
    <p:sldId id="349" r:id="rId23"/>
    <p:sldId id="352" r:id="rId24"/>
    <p:sldId id="355" r:id="rId25"/>
    <p:sldId id="358" r:id="rId26"/>
    <p:sldId id="361" r:id="rId27"/>
    <p:sldId id="364" r:id="rId28"/>
    <p:sldId id="367" r:id="rId29"/>
    <p:sldId id="490" r:id="rId30"/>
    <p:sldId id="376" r:id="rId31"/>
    <p:sldId id="379" r:id="rId32"/>
    <p:sldId id="382" r:id="rId33"/>
    <p:sldId id="385" r:id="rId34"/>
    <p:sldId id="388" r:id="rId35"/>
    <p:sldId id="391" r:id="rId36"/>
    <p:sldId id="394" r:id="rId37"/>
    <p:sldId id="397" r:id="rId38"/>
    <p:sldId id="400" r:id="rId39"/>
    <p:sldId id="403" r:id="rId40"/>
    <p:sldId id="406" r:id="rId41"/>
    <p:sldId id="409" r:id="rId42"/>
    <p:sldId id="412" r:id="rId43"/>
    <p:sldId id="415" r:id="rId44"/>
    <p:sldId id="418" r:id="rId45"/>
    <p:sldId id="421" r:id="rId46"/>
    <p:sldId id="424" r:id="rId47"/>
    <p:sldId id="427" r:id="rId48"/>
    <p:sldId id="491" r:id="rId49"/>
    <p:sldId id="296" r:id="rId50"/>
    <p:sldId id="316" r:id="rId51"/>
    <p:sldId id="464" r:id="rId52"/>
    <p:sldId id="465" r:id="rId53"/>
    <p:sldId id="444" r:id="rId54"/>
    <p:sldId id="320" r:id="rId55"/>
    <p:sldId id="445" r:id="rId56"/>
    <p:sldId id="466" r:id="rId57"/>
    <p:sldId id="446" r:id="rId58"/>
    <p:sldId id="447" r:id="rId59"/>
    <p:sldId id="448" r:id="rId60"/>
    <p:sldId id="449" r:id="rId61"/>
    <p:sldId id="450" r:id="rId62"/>
    <p:sldId id="451" r:id="rId63"/>
    <p:sldId id="452" r:id="rId64"/>
    <p:sldId id="453" r:id="rId65"/>
    <p:sldId id="454" r:id="rId66"/>
    <p:sldId id="467" r:id="rId67"/>
    <p:sldId id="468" r:id="rId68"/>
    <p:sldId id="455" r:id="rId69"/>
    <p:sldId id="353" r:id="rId70"/>
    <p:sldId id="456" r:id="rId71"/>
    <p:sldId id="392" r:id="rId72"/>
    <p:sldId id="457" r:id="rId73"/>
    <p:sldId id="365" r:id="rId74"/>
    <p:sldId id="366" r:id="rId75"/>
    <p:sldId id="458" r:id="rId76"/>
    <p:sldId id="368" r:id="rId77"/>
    <p:sldId id="459" r:id="rId78"/>
    <p:sldId id="344" r:id="rId79"/>
    <p:sldId id="460" r:id="rId80"/>
    <p:sldId id="359" r:id="rId81"/>
    <p:sldId id="389" r:id="rId82"/>
    <p:sldId id="390" r:id="rId83"/>
    <p:sldId id="393" r:id="rId84"/>
    <p:sldId id="463" r:id="rId85"/>
    <p:sldId id="395" r:id="rId86"/>
    <p:sldId id="471" r:id="rId87"/>
    <p:sldId id="469" r:id="rId88"/>
    <p:sldId id="477" r:id="rId89"/>
    <p:sldId id="478" r:id="rId90"/>
    <p:sldId id="479" r:id="rId91"/>
    <p:sldId id="480" r:id="rId92"/>
    <p:sldId id="481" r:id="rId93"/>
    <p:sldId id="482" r:id="rId94"/>
    <p:sldId id="483" r:id="rId95"/>
    <p:sldId id="470" r:id="rId96"/>
    <p:sldId id="370" r:id="rId97"/>
    <p:sldId id="371" r:id="rId98"/>
    <p:sldId id="372" r:id="rId99"/>
    <p:sldId id="373" r:id="rId100"/>
    <p:sldId id="374" r:id="rId101"/>
    <p:sldId id="375" r:id="rId102"/>
    <p:sldId id="461" r:id="rId103"/>
    <p:sldId id="377" r:id="rId104"/>
    <p:sldId id="378" r:id="rId105"/>
    <p:sldId id="384" r:id="rId106"/>
    <p:sldId id="462" r:id="rId107"/>
    <p:sldId id="386" r:id="rId108"/>
    <p:sldId id="484" r:id="rId109"/>
    <p:sldId id="442" r:id="rId110"/>
    <p:sldId id="473" r:id="rId111"/>
    <p:sldId id="474" r:id="rId112"/>
    <p:sldId id="475" r:id="rId113"/>
    <p:sldId id="345" r:id="rId114"/>
    <p:sldId id="347" r:id="rId115"/>
    <p:sldId id="476" r:id="rId116"/>
    <p:sldId id="472" r:id="rId117"/>
    <p:sldId id="433" r:id="rId118"/>
    <p:sldId id="327" r:id="rId119"/>
    <p:sldId id="434" r:id="rId120"/>
    <p:sldId id="435" r:id="rId121"/>
    <p:sldId id="492" r:id="rId122"/>
    <p:sldId id="436" r:id="rId123"/>
    <p:sldId id="437" r:id="rId124"/>
    <p:sldId id="438" r:id="rId125"/>
    <p:sldId id="439" r:id="rId126"/>
    <p:sldId id="440" r:id="rId127"/>
    <p:sldId id="485" r:id="rId128"/>
    <p:sldId id="441" r:id="rId129"/>
    <p:sldId id="260" r:id="rId130"/>
    <p:sldId id="313" r:id="rId131"/>
    <p:sldId id="314" r:id="rId132"/>
    <p:sldId id="315" r:id="rId133"/>
    <p:sldId id="325" r:id="rId134"/>
    <p:sldId id="321" r:id="rId135"/>
    <p:sldId id="322" r:id="rId136"/>
    <p:sldId id="323" r:id="rId137"/>
    <p:sldId id="324" r:id="rId138"/>
    <p:sldId id="329" r:id="rId139"/>
    <p:sldId id="330" r:id="rId140"/>
    <p:sldId id="312" r:id="rId141"/>
    <p:sldId id="428" r:id="rId142"/>
    <p:sldId id="317" r:id="rId143"/>
    <p:sldId id="326" r:id="rId144"/>
    <p:sldId id="488" r:id="rId145"/>
    <p:sldId id="429" r:id="rId146"/>
    <p:sldId id="430" r:id="rId147"/>
    <p:sldId id="331" r:id="rId148"/>
    <p:sldId id="332" r:id="rId149"/>
    <p:sldId id="333" r:id="rId150"/>
    <p:sldId id="334" r:id="rId151"/>
    <p:sldId id="335" r:id="rId152"/>
    <p:sldId id="336" r:id="rId153"/>
    <p:sldId id="431" r:id="rId154"/>
    <p:sldId id="341" r:id="rId155"/>
    <p:sldId id="342" r:id="rId156"/>
    <p:sldId id="486" r:id="rId157"/>
    <p:sldId id="338" r:id="rId158"/>
    <p:sldId id="339" r:id="rId159"/>
    <p:sldId id="432" r:id="rId160"/>
    <p:sldId id="487" r:id="rId161"/>
  </p:sldIdLst>
  <p:sldSz cx="12192000" cy="6858000"/>
  <p:notesSz cx="6858000" cy="9144000"/>
  <p:custDataLst>
    <p:tags r:id="rId1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p:restoredTop sz="0"/>
  </p:normalViewPr>
  <p:slideViewPr>
    <p:cSldViewPr>
      <p:cViewPr varScale="1">
        <p:scale>
          <a:sx n="102" d="100"/>
          <a:sy n="102" d="100"/>
        </p:scale>
        <p:origin x="798" y="114"/>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tags" Target="tags/tag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viewProps" Target="viewProps.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83080-37C7-4A69-A067-4EA8EF10B39A}" type="datetimeFigureOut">
              <a:rPr lang="en-IN" smtClean="0"/>
              <a:t>11-09-2021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65632-9269-431C-B200-CA237A98FD0D}" type="slidenum">
              <a:rPr lang="en-IN" smtClean="0"/>
              <a:t>‹#›</a:t>
            </a:fld>
            <a:endParaRPr lang="en-IN"/>
          </a:p>
        </p:txBody>
      </p:sp>
    </p:spTree>
    <p:extLst>
      <p:ext uri="{BB962C8B-B14F-4D97-AF65-F5344CB8AC3E}">
        <p14:creationId xmlns:p14="http://schemas.microsoft.com/office/powerpoint/2010/main" val="124659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057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5763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6759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118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745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218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638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9572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6510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4286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19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3633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2D3E-0BB0-4B2B-AF7D-D0560F24CB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2352C8-8180-4A5D-B310-DE72CC1919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72FFE0-96E5-494E-BA22-93705B5A6770}"/>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72D1C0F9-D71C-43BE-8C8D-3434024CEBC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FBB3A6F-A55C-42C7-8538-FE15C778DE2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154743222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EE3B-97CF-418B-8141-56A9CCFF46B2}"/>
              </a:ext>
            </a:extLst>
          </p:cNvPr>
          <p:cNvSpPr>
            <a:spLocks noGrp="1"/>
          </p:cNvSpPr>
          <p:nvPr>
            <p:ph type="title"/>
          </p:nvPr>
        </p:nvSpPr>
        <p:spPr/>
        <p:txBody>
          <a:bodyPr/>
          <a:lstStyle>
            <a:def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4D13A-6126-4F8E-9183-1DD16E1100E8}"/>
              </a:ext>
            </a:extLst>
          </p:cNvPr>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B63C0-502F-457F-85DA-6DC23ED0FB6D}"/>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4D4076CF-BE13-4C5B-9782-9AD57587A2F6}"/>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682B502-0517-4FF1-83E5-D5A705D4EDA8}"/>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84439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D89D9-4A48-4EF9-800D-2F3DAD779602}"/>
              </a:ext>
            </a:extLst>
          </p:cNvPr>
          <p:cNvSpPr>
            <a:spLocks noGrp="1"/>
          </p:cNvSpPr>
          <p:nvPr>
            <p:ph type="title" orient="vert"/>
          </p:nvPr>
        </p:nvSpPr>
        <p:spPr>
          <a:xfrm>
            <a:off x="8724900" y="365125"/>
            <a:ext cx="2628900" cy="5811838"/>
          </a:xfrm>
        </p:spPr>
        <p:txBody>
          <a:bodyPr vert="eaVert"/>
          <a:lstStyle>
            <a:def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70469A-1999-4305-B825-74F293AD81DB}"/>
              </a:ext>
            </a:extLst>
          </p:cNvPr>
          <p:cNvSpPr>
            <a:spLocks noGrp="1"/>
          </p:cNvSpPr>
          <p:nvPr>
            <p:ph type="body" orient="vert" idx="1"/>
          </p:nvPr>
        </p:nvSpPr>
        <p:spPr>
          <a:xfrm>
            <a:off x="838200" y="365125"/>
            <a:ext cx="7734300"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361C9-7BC7-466A-822F-925A896AC7D9}"/>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F739C0ED-68E0-4B10-8CBD-A3ADC4941CF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DB6E26EE-2616-4E24-BFC7-BD02FA77375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29110631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2D3E-0BB0-4B2B-AF7D-D0560F24CB43}"/>
              </a:ext>
            </a:extLst>
          </p:cNvPr>
          <p:cNvSpPr>
            <a:spLocks noGrp="1"/>
          </p:cNvSpPr>
          <p:nvPr>
            <p:ph type="ctrTitle"/>
          </p:nvPr>
        </p:nvSpPr>
        <p:spPr>
          <a:xfrm>
            <a:off x="1524000" y="1122363"/>
            <a:ext cx="9144000" cy="2387600"/>
          </a:xfrm>
        </p:spPr>
        <p:txBody>
          <a:bodyPr anchor="b"/>
          <a:lstStyle>
            <a:defPPr/>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2352C8-8180-4A5D-B310-DE72CC1919D1}"/>
              </a:ext>
            </a:extLst>
          </p:cNvPr>
          <p:cNvSpPr>
            <a:spLocks noGrp="1"/>
          </p:cNvSpPr>
          <p:nvPr>
            <p:ph type="subTitle" idx="1"/>
          </p:nvPr>
        </p:nvSpPr>
        <p:spPr>
          <a:xfrm>
            <a:off x="1524000" y="3602038"/>
            <a:ext cx="9144000" cy="1655762"/>
          </a:xfrm>
        </p:spPr>
        <p:txBody>
          <a:bodyPr/>
          <a:lstStyle>
            <a:defPPr/>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72FFE0-96E5-494E-BA22-93705B5A6770}"/>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72D1C0F9-D71C-43BE-8C8D-3434024CEBC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FBB3A6F-A55C-42C7-8538-FE15C778DE2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154743222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55C0-B4DF-4CEB-956F-5AF8591A9110}"/>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a16="http://schemas.microsoft.com/office/drawing/2014/main" id="{760D6505-5E04-4BCA-97D9-CDCEFEEF3612}"/>
              </a:ext>
            </a:extLst>
          </p:cNvPr>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97AD11-4400-44E4-93CF-AD6203ED1284}"/>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996EF8AE-1769-4712-9BC6-5A2E1A03EE42}"/>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12CB8BC-7D94-4D63-BC83-8D17C0E21BD4}"/>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2395759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9DEE-F399-48C6-994F-44B4CF09A5C9}"/>
              </a:ext>
            </a:extLst>
          </p:cNvPr>
          <p:cNvSpPr>
            <a:spLocks noGrp="1"/>
          </p:cNvSpPr>
          <p:nvPr>
            <p:ph type="title"/>
          </p:nvPr>
        </p:nvSpPr>
        <p:spPr>
          <a:xfrm>
            <a:off x="831850" y="1709738"/>
            <a:ext cx="10515600" cy="2852737"/>
          </a:xfrm>
        </p:spPr>
        <p:txBody>
          <a:bodyPr anchor="b"/>
          <a:lstStyle>
            <a:defPPr/>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D705CA-95AD-4C95-AE5C-6621A3A051C6}"/>
              </a:ext>
            </a:extLst>
          </p:cNvPr>
          <p:cNvSpPr>
            <a:spLocks noGrp="1"/>
          </p:cNvSpPr>
          <p:nvPr>
            <p:ph type="body" idx="1"/>
          </p:nvPr>
        </p:nvSpPr>
        <p:spPr>
          <a:xfrm>
            <a:off x="831850" y="4589463"/>
            <a:ext cx="10515600" cy="1500187"/>
          </a:xfrm>
        </p:spPr>
        <p:txBody>
          <a:bodyPr/>
          <a:lstStyle>
            <a:defPPr/>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791FB-1D6A-4015-A20F-6F3F9CDA8E83}"/>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96CDE21F-4EC0-4AF6-B082-582856EB093C}"/>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951468CE-6CF5-4FEF-9389-906E803BD326}"/>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202973989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458B-4479-4616-A37B-8C7DCA0D2619}"/>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a16="http://schemas.microsoft.com/office/drawing/2014/main" id="{20443BD2-40EE-431F-9707-944DE71881C8}"/>
              </a:ext>
            </a:extLst>
          </p:cNvPr>
          <p:cNvSpPr>
            <a:spLocks noGrp="1"/>
          </p:cNvSpPr>
          <p:nvPr>
            <p:ph sz="half" idx="1"/>
          </p:nvPr>
        </p:nvSpPr>
        <p:spPr>
          <a:xfrm>
            <a:off x="838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DBA368-74F9-410D-8A3B-4E5326C80F31}"/>
              </a:ext>
            </a:extLst>
          </p:cNvPr>
          <p:cNvSpPr>
            <a:spLocks noGrp="1"/>
          </p:cNvSpPr>
          <p:nvPr>
            <p:ph sz="half" idx="2"/>
          </p:nvPr>
        </p:nvSpPr>
        <p:spPr>
          <a:xfrm>
            <a:off x="6172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B4A0F1-83C5-47D7-B8C7-E6EDE2E93A73}"/>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6" name="Footer Placeholder 5">
            <a:extLst>
              <a:ext uri="{FF2B5EF4-FFF2-40B4-BE49-F238E27FC236}">
                <a16:creationId xmlns:a16="http://schemas.microsoft.com/office/drawing/2014/main" id="{CECE4129-532D-48BB-8868-8B8364EE08BF}"/>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862CD5EB-21FC-4842-A973-4CF45D74063F}"/>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6409317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559D-6935-4240-9B4A-AB224EFB1D15}"/>
              </a:ext>
            </a:extLst>
          </p:cNvPr>
          <p:cNvSpPr>
            <a:spLocks noGrp="1"/>
          </p:cNvSpPr>
          <p:nvPr>
            <p:ph type="title"/>
          </p:nvPr>
        </p:nvSpPr>
        <p:spPr>
          <a:xfrm>
            <a:off x="839788" y="365125"/>
            <a:ext cx="10515600" cy="1325563"/>
          </a:xfrm>
        </p:spPr>
        <p:txBody>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A54D6E3B-93F7-495A-AADD-141461155A2E}"/>
              </a:ext>
            </a:extLst>
          </p:cNvPr>
          <p:cNvSpPr>
            <a:spLocks noGrp="1"/>
          </p:cNvSpPr>
          <p:nvPr>
            <p:ph type="body" idx="1"/>
          </p:nvPr>
        </p:nvSpPr>
        <p:spPr>
          <a:xfrm>
            <a:off x="839788" y="1681163"/>
            <a:ext cx="5157787"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A600A0-E46F-4EA0-80B3-605FA2066FDE}"/>
              </a:ext>
            </a:extLst>
          </p:cNvPr>
          <p:cNvSpPr>
            <a:spLocks noGrp="1"/>
          </p:cNvSpPr>
          <p:nvPr>
            <p:ph sz="half" idx="2"/>
          </p:nvPr>
        </p:nvSpPr>
        <p:spPr>
          <a:xfrm>
            <a:off x="839788" y="2505075"/>
            <a:ext cx="5157787"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5E94F5-739A-4426-A15F-706162F3B950}"/>
              </a:ext>
            </a:extLst>
          </p:cNvPr>
          <p:cNvSpPr>
            <a:spLocks noGrp="1"/>
          </p:cNvSpPr>
          <p:nvPr>
            <p:ph type="body" sz="quarter" idx="3"/>
          </p:nvPr>
        </p:nvSpPr>
        <p:spPr>
          <a:xfrm>
            <a:off x="6172200" y="1681163"/>
            <a:ext cx="5183188"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74889F-51C6-478F-B51B-479AD250D78B}"/>
              </a:ext>
            </a:extLst>
          </p:cNvPr>
          <p:cNvSpPr>
            <a:spLocks noGrp="1"/>
          </p:cNvSpPr>
          <p:nvPr>
            <p:ph sz="quarter" idx="4"/>
          </p:nvPr>
        </p:nvSpPr>
        <p:spPr>
          <a:xfrm>
            <a:off x="6172200" y="2505075"/>
            <a:ext cx="5183188"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572EAA-5497-4FED-8D09-F531083260A1}"/>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8" name="Footer Placeholder 7">
            <a:extLst>
              <a:ext uri="{FF2B5EF4-FFF2-40B4-BE49-F238E27FC236}">
                <a16:creationId xmlns:a16="http://schemas.microsoft.com/office/drawing/2014/main" id="{0D6D106C-8D1C-4478-AFE6-995F170C1491}"/>
              </a:ext>
            </a:extLst>
          </p:cNvPr>
          <p:cNvSpPr>
            <a:spLocks noGrp="1"/>
          </p:cNvSpPr>
          <p:nvPr>
            <p:ph type="ftr" sz="quarter" idx="11"/>
          </p:nvPr>
        </p:nvSpPr>
        <p:spPr/>
        <p:txBody>
          <a:bodyPr/>
          <a:lstStyle>
            <a:defPPr/>
          </a:lstStyle>
          <a:p>
            <a:endParaRPr lang="en-IN"/>
          </a:p>
        </p:txBody>
      </p:sp>
      <p:sp>
        <p:nvSpPr>
          <p:cNvPr id="9" name="Slide Number Placeholder 8">
            <a:extLst>
              <a:ext uri="{FF2B5EF4-FFF2-40B4-BE49-F238E27FC236}">
                <a16:creationId xmlns:a16="http://schemas.microsoft.com/office/drawing/2014/main" id="{7AEB04EA-5829-4615-821C-3A52507BCE2D}"/>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94478154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38A4-2E70-45F6-AF1C-DC410B50B7CA}"/>
              </a:ext>
            </a:extLst>
          </p:cNvPr>
          <p:cNvSpPr>
            <a:spLocks noGrp="1"/>
          </p:cNvSpPr>
          <p:nvPr>
            <p:ph type="title"/>
          </p:nvPr>
        </p:nvSpPr>
        <p:spPr/>
        <p:txBody>
          <a:bodyPr/>
          <a:lstStyle>
            <a:defPPr/>
          </a:lstStyle>
          <a:p>
            <a:r>
              <a:rPr lang="en-US"/>
              <a:t>Click to edit Master title style</a:t>
            </a:r>
            <a:endParaRPr lang="en-IN"/>
          </a:p>
        </p:txBody>
      </p:sp>
      <p:sp>
        <p:nvSpPr>
          <p:cNvPr id="3" name="Date Placeholder 2">
            <a:extLst>
              <a:ext uri="{FF2B5EF4-FFF2-40B4-BE49-F238E27FC236}">
                <a16:creationId xmlns:a16="http://schemas.microsoft.com/office/drawing/2014/main" id="{1A49E5AC-341D-47D2-90A4-C8E4B5C1EA03}"/>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4" name="Footer Placeholder 3">
            <a:extLst>
              <a:ext uri="{FF2B5EF4-FFF2-40B4-BE49-F238E27FC236}">
                <a16:creationId xmlns:a16="http://schemas.microsoft.com/office/drawing/2014/main" id="{62E04CE1-E495-450E-AEA2-2B849569CA2C}"/>
              </a:ext>
            </a:extLst>
          </p:cNvPr>
          <p:cNvSpPr>
            <a:spLocks noGrp="1"/>
          </p:cNvSpPr>
          <p:nvPr>
            <p:ph type="ftr" sz="quarter" idx="11"/>
          </p:nvPr>
        </p:nvSpPr>
        <p:spPr/>
        <p:txBody>
          <a:bodyPr/>
          <a:lstStyle>
            <a:defPPr/>
          </a:lstStyle>
          <a:p>
            <a:endParaRPr lang="en-IN"/>
          </a:p>
        </p:txBody>
      </p:sp>
      <p:sp>
        <p:nvSpPr>
          <p:cNvPr id="5" name="Slide Number Placeholder 4">
            <a:extLst>
              <a:ext uri="{FF2B5EF4-FFF2-40B4-BE49-F238E27FC236}">
                <a16:creationId xmlns:a16="http://schemas.microsoft.com/office/drawing/2014/main" id="{B002043D-8BCE-4B33-80E7-132D4C61AE5C}"/>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14773919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9E540-39B2-4E16-A149-8F100F205213}"/>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3" name="Footer Placeholder 2">
            <a:extLst>
              <a:ext uri="{FF2B5EF4-FFF2-40B4-BE49-F238E27FC236}">
                <a16:creationId xmlns:a16="http://schemas.microsoft.com/office/drawing/2014/main" id="{38460D74-5DC1-4A04-9FB3-D270964F4502}"/>
              </a:ext>
            </a:extLst>
          </p:cNvPr>
          <p:cNvSpPr>
            <a:spLocks noGrp="1"/>
          </p:cNvSpPr>
          <p:nvPr>
            <p:ph type="ftr" sz="quarter" idx="11"/>
          </p:nvPr>
        </p:nvSpPr>
        <p:spPr/>
        <p:txBody>
          <a:bodyPr/>
          <a:lstStyle>
            <a:defPPr/>
          </a:lstStyle>
          <a:p>
            <a:endParaRPr lang="en-IN"/>
          </a:p>
        </p:txBody>
      </p:sp>
      <p:sp>
        <p:nvSpPr>
          <p:cNvPr id="4" name="Slide Number Placeholder 3">
            <a:extLst>
              <a:ext uri="{FF2B5EF4-FFF2-40B4-BE49-F238E27FC236}">
                <a16:creationId xmlns:a16="http://schemas.microsoft.com/office/drawing/2014/main" id="{21BCF351-3880-44E6-9D6F-743603AC2697}"/>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4414782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BB1D-0499-4EEA-BB5D-BC6684BB568B}"/>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0D272E-B43D-45A3-93EA-920F9AA38A05}"/>
              </a:ext>
            </a:extLst>
          </p:cNvPr>
          <p:cNvSpPr>
            <a:spLocks noGrp="1"/>
          </p:cNvSpPr>
          <p:nvPr>
            <p:ph idx="1"/>
          </p:nvPr>
        </p:nvSpPr>
        <p:spPr>
          <a:xfrm>
            <a:off x="5183188" y="987425"/>
            <a:ext cx="617220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366412-F35E-468E-90EA-7264BCBDFEED}"/>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1B559-D7DA-4647-9500-9465FFF1A38F}"/>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6" name="Footer Placeholder 5">
            <a:extLst>
              <a:ext uri="{FF2B5EF4-FFF2-40B4-BE49-F238E27FC236}">
                <a16:creationId xmlns:a16="http://schemas.microsoft.com/office/drawing/2014/main" id="{85C69448-4F78-412A-9778-F6706F3BDCB4}"/>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52535731-178B-4A25-88B1-71453CF425E0}"/>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586172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55C0-B4DF-4CEB-956F-5AF8591A9110}"/>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a16="http://schemas.microsoft.com/office/drawing/2014/main" id="{760D6505-5E04-4BCA-97D9-CDCEFEEF3612}"/>
              </a:ext>
            </a:extLst>
          </p:cNvPr>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97AD11-4400-44E4-93CF-AD6203ED1284}"/>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996EF8AE-1769-4712-9BC6-5A2E1A03EE42}"/>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12CB8BC-7D94-4D63-BC83-8D17C0E21BD4}"/>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2395759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ECF9-1B54-4195-A267-3A2C6AF84022}"/>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FC8DFF-E6D9-405F-B539-46EF24DC2A27}"/>
              </a:ext>
            </a:extLst>
          </p:cNvPr>
          <p:cNvSpPr>
            <a:spLocks noGrp="1"/>
          </p:cNvSpPr>
          <p:nvPr>
            <p:ph type="pic" idx="1"/>
          </p:nvPr>
        </p:nvSpPr>
        <p:spPr>
          <a:xfrm>
            <a:off x="5183188" y="987425"/>
            <a:ext cx="6172200" cy="4873625"/>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7CB45B-D39F-40BD-8E34-05C136DD2FB0}"/>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1B433-B705-4F8B-B88A-D0ECF5990B31}"/>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6" name="Footer Placeholder 5">
            <a:extLst>
              <a:ext uri="{FF2B5EF4-FFF2-40B4-BE49-F238E27FC236}">
                <a16:creationId xmlns:a16="http://schemas.microsoft.com/office/drawing/2014/main" id="{36D85604-7040-4185-8AC0-D5AF0DC05CF0}"/>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259A5AEE-5DF9-4FCE-85A2-2C74E470A981}"/>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7956839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EE3B-97CF-418B-8141-56A9CCFF46B2}"/>
              </a:ext>
            </a:extLst>
          </p:cNvPr>
          <p:cNvSpPr>
            <a:spLocks noGrp="1"/>
          </p:cNvSpPr>
          <p:nvPr>
            <p:ph type="title"/>
          </p:nvPr>
        </p:nvSpPr>
        <p:spPr/>
        <p:txBody>
          <a:bodyPr/>
          <a:lstStyle>
            <a:def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4D13A-6126-4F8E-9183-1DD16E1100E8}"/>
              </a:ext>
            </a:extLst>
          </p:cNvPr>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B63C0-502F-457F-85DA-6DC23ED0FB6D}"/>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4D4076CF-BE13-4C5B-9782-9AD57587A2F6}"/>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682B502-0517-4FF1-83E5-D5A705D4EDA8}"/>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844394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D89D9-4A48-4EF9-800D-2F3DAD779602}"/>
              </a:ext>
            </a:extLst>
          </p:cNvPr>
          <p:cNvSpPr>
            <a:spLocks noGrp="1"/>
          </p:cNvSpPr>
          <p:nvPr>
            <p:ph type="title" orient="vert"/>
          </p:nvPr>
        </p:nvSpPr>
        <p:spPr>
          <a:xfrm>
            <a:off x="8724900" y="365125"/>
            <a:ext cx="2628900" cy="5811838"/>
          </a:xfrm>
        </p:spPr>
        <p:txBody>
          <a:bodyPr vert="eaVert"/>
          <a:lstStyle>
            <a:def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70469A-1999-4305-B825-74F293AD81DB}"/>
              </a:ext>
            </a:extLst>
          </p:cNvPr>
          <p:cNvSpPr>
            <a:spLocks noGrp="1"/>
          </p:cNvSpPr>
          <p:nvPr>
            <p:ph type="body" orient="vert" idx="1"/>
          </p:nvPr>
        </p:nvSpPr>
        <p:spPr>
          <a:xfrm>
            <a:off x="838200" y="365125"/>
            <a:ext cx="7734300"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361C9-7BC7-466A-822F-925A896AC7D9}"/>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F739C0ED-68E0-4B10-8CBD-A3ADC4941CF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DB6E26EE-2616-4E24-BFC7-BD02FA77375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29110631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2D3E-0BB0-4B2B-AF7D-D0560F24CB43}"/>
              </a:ext>
            </a:extLst>
          </p:cNvPr>
          <p:cNvSpPr>
            <a:spLocks noGrp="1"/>
          </p:cNvSpPr>
          <p:nvPr>
            <p:ph type="ctrTitle"/>
          </p:nvPr>
        </p:nvSpPr>
        <p:spPr>
          <a:xfrm>
            <a:off x="1524000" y="1122363"/>
            <a:ext cx="9144000" cy="2387600"/>
          </a:xfrm>
        </p:spPr>
        <p:txBody>
          <a:bodyPr anchor="b"/>
          <a:lstStyle>
            <a:defPPr/>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2352C8-8180-4A5D-B310-DE72CC1919D1}"/>
              </a:ext>
            </a:extLst>
          </p:cNvPr>
          <p:cNvSpPr>
            <a:spLocks noGrp="1"/>
          </p:cNvSpPr>
          <p:nvPr>
            <p:ph type="subTitle" idx="1"/>
          </p:nvPr>
        </p:nvSpPr>
        <p:spPr>
          <a:xfrm>
            <a:off x="1524000" y="3602038"/>
            <a:ext cx="9144000" cy="1655762"/>
          </a:xfrm>
        </p:spPr>
        <p:txBody>
          <a:bodyPr/>
          <a:lstStyle>
            <a:defPPr/>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72FFE0-96E5-494E-BA22-93705B5A6770}"/>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72D1C0F9-D71C-43BE-8C8D-3434024CEBC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FBB3A6F-A55C-42C7-8538-FE15C778DE2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154743222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55C0-B4DF-4CEB-956F-5AF8591A9110}"/>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a16="http://schemas.microsoft.com/office/drawing/2014/main" id="{760D6505-5E04-4BCA-97D9-CDCEFEEF3612}"/>
              </a:ext>
            </a:extLst>
          </p:cNvPr>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97AD11-4400-44E4-93CF-AD6203ED1284}"/>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996EF8AE-1769-4712-9BC6-5A2E1A03EE42}"/>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12CB8BC-7D94-4D63-BC83-8D17C0E21BD4}"/>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2395759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9DEE-F399-48C6-994F-44B4CF09A5C9}"/>
              </a:ext>
            </a:extLst>
          </p:cNvPr>
          <p:cNvSpPr>
            <a:spLocks noGrp="1"/>
          </p:cNvSpPr>
          <p:nvPr>
            <p:ph type="title"/>
          </p:nvPr>
        </p:nvSpPr>
        <p:spPr>
          <a:xfrm>
            <a:off x="831850" y="1709738"/>
            <a:ext cx="10515600" cy="2852737"/>
          </a:xfrm>
        </p:spPr>
        <p:txBody>
          <a:bodyPr anchor="b"/>
          <a:lstStyle>
            <a:defPPr/>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D705CA-95AD-4C95-AE5C-6621A3A051C6}"/>
              </a:ext>
            </a:extLst>
          </p:cNvPr>
          <p:cNvSpPr>
            <a:spLocks noGrp="1"/>
          </p:cNvSpPr>
          <p:nvPr>
            <p:ph type="body" idx="1"/>
          </p:nvPr>
        </p:nvSpPr>
        <p:spPr>
          <a:xfrm>
            <a:off x="831850" y="4589463"/>
            <a:ext cx="10515600" cy="1500187"/>
          </a:xfrm>
        </p:spPr>
        <p:txBody>
          <a:bodyPr/>
          <a:lstStyle>
            <a:defPPr/>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791FB-1D6A-4015-A20F-6F3F9CDA8E83}"/>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96CDE21F-4EC0-4AF6-B082-582856EB093C}"/>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951468CE-6CF5-4FEF-9389-906E803BD326}"/>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202973989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458B-4479-4616-A37B-8C7DCA0D2619}"/>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a16="http://schemas.microsoft.com/office/drawing/2014/main" id="{20443BD2-40EE-431F-9707-944DE71881C8}"/>
              </a:ext>
            </a:extLst>
          </p:cNvPr>
          <p:cNvSpPr>
            <a:spLocks noGrp="1"/>
          </p:cNvSpPr>
          <p:nvPr>
            <p:ph sz="half" idx="1"/>
          </p:nvPr>
        </p:nvSpPr>
        <p:spPr>
          <a:xfrm>
            <a:off x="838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DBA368-74F9-410D-8A3B-4E5326C80F31}"/>
              </a:ext>
            </a:extLst>
          </p:cNvPr>
          <p:cNvSpPr>
            <a:spLocks noGrp="1"/>
          </p:cNvSpPr>
          <p:nvPr>
            <p:ph sz="half" idx="2"/>
          </p:nvPr>
        </p:nvSpPr>
        <p:spPr>
          <a:xfrm>
            <a:off x="6172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B4A0F1-83C5-47D7-B8C7-E6EDE2E93A73}"/>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6" name="Footer Placeholder 5">
            <a:extLst>
              <a:ext uri="{FF2B5EF4-FFF2-40B4-BE49-F238E27FC236}">
                <a16:creationId xmlns:a16="http://schemas.microsoft.com/office/drawing/2014/main" id="{CECE4129-532D-48BB-8868-8B8364EE08BF}"/>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862CD5EB-21FC-4842-A973-4CF45D74063F}"/>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6409317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559D-6935-4240-9B4A-AB224EFB1D15}"/>
              </a:ext>
            </a:extLst>
          </p:cNvPr>
          <p:cNvSpPr>
            <a:spLocks noGrp="1"/>
          </p:cNvSpPr>
          <p:nvPr>
            <p:ph type="title"/>
          </p:nvPr>
        </p:nvSpPr>
        <p:spPr>
          <a:xfrm>
            <a:off x="839788" y="365125"/>
            <a:ext cx="10515600" cy="1325563"/>
          </a:xfrm>
        </p:spPr>
        <p:txBody>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A54D6E3B-93F7-495A-AADD-141461155A2E}"/>
              </a:ext>
            </a:extLst>
          </p:cNvPr>
          <p:cNvSpPr>
            <a:spLocks noGrp="1"/>
          </p:cNvSpPr>
          <p:nvPr>
            <p:ph type="body" idx="1"/>
          </p:nvPr>
        </p:nvSpPr>
        <p:spPr>
          <a:xfrm>
            <a:off x="839788" y="1681163"/>
            <a:ext cx="5157787"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A600A0-E46F-4EA0-80B3-605FA2066FDE}"/>
              </a:ext>
            </a:extLst>
          </p:cNvPr>
          <p:cNvSpPr>
            <a:spLocks noGrp="1"/>
          </p:cNvSpPr>
          <p:nvPr>
            <p:ph sz="half" idx="2"/>
          </p:nvPr>
        </p:nvSpPr>
        <p:spPr>
          <a:xfrm>
            <a:off x="839788" y="2505075"/>
            <a:ext cx="5157787"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5E94F5-739A-4426-A15F-706162F3B950}"/>
              </a:ext>
            </a:extLst>
          </p:cNvPr>
          <p:cNvSpPr>
            <a:spLocks noGrp="1"/>
          </p:cNvSpPr>
          <p:nvPr>
            <p:ph type="body" sz="quarter" idx="3"/>
          </p:nvPr>
        </p:nvSpPr>
        <p:spPr>
          <a:xfrm>
            <a:off x="6172200" y="1681163"/>
            <a:ext cx="5183188"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74889F-51C6-478F-B51B-479AD250D78B}"/>
              </a:ext>
            </a:extLst>
          </p:cNvPr>
          <p:cNvSpPr>
            <a:spLocks noGrp="1"/>
          </p:cNvSpPr>
          <p:nvPr>
            <p:ph sz="quarter" idx="4"/>
          </p:nvPr>
        </p:nvSpPr>
        <p:spPr>
          <a:xfrm>
            <a:off x="6172200" y="2505075"/>
            <a:ext cx="5183188"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572EAA-5497-4FED-8D09-F531083260A1}"/>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8" name="Footer Placeholder 7">
            <a:extLst>
              <a:ext uri="{FF2B5EF4-FFF2-40B4-BE49-F238E27FC236}">
                <a16:creationId xmlns:a16="http://schemas.microsoft.com/office/drawing/2014/main" id="{0D6D106C-8D1C-4478-AFE6-995F170C1491}"/>
              </a:ext>
            </a:extLst>
          </p:cNvPr>
          <p:cNvSpPr>
            <a:spLocks noGrp="1"/>
          </p:cNvSpPr>
          <p:nvPr>
            <p:ph type="ftr" sz="quarter" idx="11"/>
          </p:nvPr>
        </p:nvSpPr>
        <p:spPr/>
        <p:txBody>
          <a:bodyPr/>
          <a:lstStyle>
            <a:defPPr/>
          </a:lstStyle>
          <a:p>
            <a:endParaRPr lang="en-IN"/>
          </a:p>
        </p:txBody>
      </p:sp>
      <p:sp>
        <p:nvSpPr>
          <p:cNvPr id="9" name="Slide Number Placeholder 8">
            <a:extLst>
              <a:ext uri="{FF2B5EF4-FFF2-40B4-BE49-F238E27FC236}">
                <a16:creationId xmlns:a16="http://schemas.microsoft.com/office/drawing/2014/main" id="{7AEB04EA-5829-4615-821C-3A52507BCE2D}"/>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94478154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38A4-2E70-45F6-AF1C-DC410B50B7CA}"/>
              </a:ext>
            </a:extLst>
          </p:cNvPr>
          <p:cNvSpPr>
            <a:spLocks noGrp="1"/>
          </p:cNvSpPr>
          <p:nvPr>
            <p:ph type="title"/>
          </p:nvPr>
        </p:nvSpPr>
        <p:spPr/>
        <p:txBody>
          <a:bodyPr/>
          <a:lstStyle>
            <a:defPPr/>
          </a:lstStyle>
          <a:p>
            <a:r>
              <a:rPr lang="en-US"/>
              <a:t>Click to edit Master title style</a:t>
            </a:r>
            <a:endParaRPr lang="en-IN"/>
          </a:p>
        </p:txBody>
      </p:sp>
      <p:sp>
        <p:nvSpPr>
          <p:cNvPr id="3" name="Date Placeholder 2">
            <a:extLst>
              <a:ext uri="{FF2B5EF4-FFF2-40B4-BE49-F238E27FC236}">
                <a16:creationId xmlns:a16="http://schemas.microsoft.com/office/drawing/2014/main" id="{1A49E5AC-341D-47D2-90A4-C8E4B5C1EA03}"/>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4" name="Footer Placeholder 3">
            <a:extLst>
              <a:ext uri="{FF2B5EF4-FFF2-40B4-BE49-F238E27FC236}">
                <a16:creationId xmlns:a16="http://schemas.microsoft.com/office/drawing/2014/main" id="{62E04CE1-E495-450E-AEA2-2B849569CA2C}"/>
              </a:ext>
            </a:extLst>
          </p:cNvPr>
          <p:cNvSpPr>
            <a:spLocks noGrp="1"/>
          </p:cNvSpPr>
          <p:nvPr>
            <p:ph type="ftr" sz="quarter" idx="11"/>
          </p:nvPr>
        </p:nvSpPr>
        <p:spPr/>
        <p:txBody>
          <a:bodyPr/>
          <a:lstStyle>
            <a:defPPr/>
          </a:lstStyle>
          <a:p>
            <a:endParaRPr lang="en-IN"/>
          </a:p>
        </p:txBody>
      </p:sp>
      <p:sp>
        <p:nvSpPr>
          <p:cNvPr id="5" name="Slide Number Placeholder 4">
            <a:extLst>
              <a:ext uri="{FF2B5EF4-FFF2-40B4-BE49-F238E27FC236}">
                <a16:creationId xmlns:a16="http://schemas.microsoft.com/office/drawing/2014/main" id="{B002043D-8BCE-4B33-80E7-132D4C61AE5C}"/>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14773919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9E540-39B2-4E16-A149-8F100F205213}"/>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3" name="Footer Placeholder 2">
            <a:extLst>
              <a:ext uri="{FF2B5EF4-FFF2-40B4-BE49-F238E27FC236}">
                <a16:creationId xmlns:a16="http://schemas.microsoft.com/office/drawing/2014/main" id="{38460D74-5DC1-4A04-9FB3-D270964F4502}"/>
              </a:ext>
            </a:extLst>
          </p:cNvPr>
          <p:cNvSpPr>
            <a:spLocks noGrp="1"/>
          </p:cNvSpPr>
          <p:nvPr>
            <p:ph type="ftr" sz="quarter" idx="11"/>
          </p:nvPr>
        </p:nvSpPr>
        <p:spPr/>
        <p:txBody>
          <a:bodyPr/>
          <a:lstStyle>
            <a:defPPr/>
          </a:lstStyle>
          <a:p>
            <a:endParaRPr lang="en-IN"/>
          </a:p>
        </p:txBody>
      </p:sp>
      <p:sp>
        <p:nvSpPr>
          <p:cNvPr id="4" name="Slide Number Placeholder 3">
            <a:extLst>
              <a:ext uri="{FF2B5EF4-FFF2-40B4-BE49-F238E27FC236}">
                <a16:creationId xmlns:a16="http://schemas.microsoft.com/office/drawing/2014/main" id="{21BCF351-3880-44E6-9D6F-743603AC2697}"/>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441478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9DEE-F399-48C6-994F-44B4CF09A5C9}"/>
              </a:ext>
            </a:extLst>
          </p:cNvPr>
          <p:cNvSpPr>
            <a:spLocks noGrp="1"/>
          </p:cNvSpPr>
          <p:nvPr>
            <p:ph type="title"/>
          </p:nvPr>
        </p:nvSpPr>
        <p:spPr>
          <a:xfrm>
            <a:off x="831850" y="1709738"/>
            <a:ext cx="10515600" cy="2852737"/>
          </a:xfrm>
        </p:spPr>
        <p:txBody>
          <a:bodyPr anchor="b"/>
          <a:lstStyle>
            <a:defPPr/>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D705CA-95AD-4C95-AE5C-6621A3A051C6}"/>
              </a:ext>
            </a:extLst>
          </p:cNvPr>
          <p:cNvSpPr>
            <a:spLocks noGrp="1"/>
          </p:cNvSpPr>
          <p:nvPr>
            <p:ph type="body" idx="1"/>
          </p:nvPr>
        </p:nvSpPr>
        <p:spPr>
          <a:xfrm>
            <a:off x="831850" y="4589463"/>
            <a:ext cx="10515600" cy="1500187"/>
          </a:xfrm>
        </p:spPr>
        <p:txBody>
          <a:bodyPr/>
          <a:lstStyle>
            <a:defPPr/>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791FB-1D6A-4015-A20F-6F3F9CDA8E83}"/>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96CDE21F-4EC0-4AF6-B082-582856EB093C}"/>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951468CE-6CF5-4FEF-9389-906E803BD326}"/>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202973989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BB1D-0499-4EEA-BB5D-BC6684BB568B}"/>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0D272E-B43D-45A3-93EA-920F9AA38A05}"/>
              </a:ext>
            </a:extLst>
          </p:cNvPr>
          <p:cNvSpPr>
            <a:spLocks noGrp="1"/>
          </p:cNvSpPr>
          <p:nvPr>
            <p:ph idx="1"/>
          </p:nvPr>
        </p:nvSpPr>
        <p:spPr>
          <a:xfrm>
            <a:off x="5183188" y="987425"/>
            <a:ext cx="617220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366412-F35E-468E-90EA-7264BCBDFEED}"/>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1B559-D7DA-4647-9500-9465FFF1A38F}"/>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6" name="Footer Placeholder 5">
            <a:extLst>
              <a:ext uri="{FF2B5EF4-FFF2-40B4-BE49-F238E27FC236}">
                <a16:creationId xmlns:a16="http://schemas.microsoft.com/office/drawing/2014/main" id="{85C69448-4F78-412A-9778-F6706F3BDCB4}"/>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52535731-178B-4A25-88B1-71453CF425E0}"/>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5861727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ECF9-1B54-4195-A267-3A2C6AF84022}"/>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FC8DFF-E6D9-405F-B539-46EF24DC2A27}"/>
              </a:ext>
            </a:extLst>
          </p:cNvPr>
          <p:cNvSpPr>
            <a:spLocks noGrp="1"/>
          </p:cNvSpPr>
          <p:nvPr>
            <p:ph type="pic" idx="1"/>
          </p:nvPr>
        </p:nvSpPr>
        <p:spPr>
          <a:xfrm>
            <a:off x="5183188" y="987425"/>
            <a:ext cx="6172200" cy="4873625"/>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7CB45B-D39F-40BD-8E34-05C136DD2FB0}"/>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1B433-B705-4F8B-B88A-D0ECF5990B31}"/>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6" name="Footer Placeholder 5">
            <a:extLst>
              <a:ext uri="{FF2B5EF4-FFF2-40B4-BE49-F238E27FC236}">
                <a16:creationId xmlns:a16="http://schemas.microsoft.com/office/drawing/2014/main" id="{36D85604-7040-4185-8AC0-D5AF0DC05CF0}"/>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259A5AEE-5DF9-4FCE-85A2-2C74E470A981}"/>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7956839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EE3B-97CF-418B-8141-56A9CCFF46B2}"/>
              </a:ext>
            </a:extLst>
          </p:cNvPr>
          <p:cNvSpPr>
            <a:spLocks noGrp="1"/>
          </p:cNvSpPr>
          <p:nvPr>
            <p:ph type="title"/>
          </p:nvPr>
        </p:nvSpPr>
        <p:spPr/>
        <p:txBody>
          <a:bodyPr/>
          <a:lstStyle>
            <a:def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4D13A-6126-4F8E-9183-1DD16E1100E8}"/>
              </a:ext>
            </a:extLst>
          </p:cNvPr>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B63C0-502F-457F-85DA-6DC23ED0FB6D}"/>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4D4076CF-BE13-4C5B-9782-9AD57587A2F6}"/>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682B502-0517-4FF1-83E5-D5A705D4EDA8}"/>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844394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D89D9-4A48-4EF9-800D-2F3DAD779602}"/>
              </a:ext>
            </a:extLst>
          </p:cNvPr>
          <p:cNvSpPr>
            <a:spLocks noGrp="1"/>
          </p:cNvSpPr>
          <p:nvPr>
            <p:ph type="title" orient="vert"/>
          </p:nvPr>
        </p:nvSpPr>
        <p:spPr>
          <a:xfrm>
            <a:off x="8724900" y="365125"/>
            <a:ext cx="2628900" cy="5811838"/>
          </a:xfrm>
        </p:spPr>
        <p:txBody>
          <a:bodyPr vert="eaVert"/>
          <a:lstStyle>
            <a:def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70469A-1999-4305-B825-74F293AD81DB}"/>
              </a:ext>
            </a:extLst>
          </p:cNvPr>
          <p:cNvSpPr>
            <a:spLocks noGrp="1"/>
          </p:cNvSpPr>
          <p:nvPr>
            <p:ph type="body" orient="vert" idx="1"/>
          </p:nvPr>
        </p:nvSpPr>
        <p:spPr>
          <a:xfrm>
            <a:off x="838200" y="365125"/>
            <a:ext cx="7734300"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361C9-7BC7-466A-822F-925A896AC7D9}"/>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F739C0ED-68E0-4B10-8CBD-A3ADC4941CF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DB6E26EE-2616-4E24-BFC7-BD02FA77375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29110631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458B-4479-4616-A37B-8C7DCA0D2619}"/>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a16="http://schemas.microsoft.com/office/drawing/2014/main" id="{20443BD2-40EE-431F-9707-944DE71881C8}"/>
              </a:ext>
            </a:extLst>
          </p:cNvPr>
          <p:cNvSpPr>
            <a:spLocks noGrp="1"/>
          </p:cNvSpPr>
          <p:nvPr>
            <p:ph sz="half" idx="1"/>
          </p:nvPr>
        </p:nvSpPr>
        <p:spPr>
          <a:xfrm>
            <a:off x="838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DBA368-74F9-410D-8A3B-4E5326C80F31}"/>
              </a:ext>
            </a:extLst>
          </p:cNvPr>
          <p:cNvSpPr>
            <a:spLocks noGrp="1"/>
          </p:cNvSpPr>
          <p:nvPr>
            <p:ph sz="half" idx="2"/>
          </p:nvPr>
        </p:nvSpPr>
        <p:spPr>
          <a:xfrm>
            <a:off x="6172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B4A0F1-83C5-47D7-B8C7-E6EDE2E93A73}"/>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6" name="Footer Placeholder 5">
            <a:extLst>
              <a:ext uri="{FF2B5EF4-FFF2-40B4-BE49-F238E27FC236}">
                <a16:creationId xmlns:a16="http://schemas.microsoft.com/office/drawing/2014/main" id="{CECE4129-532D-48BB-8868-8B8364EE08BF}"/>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862CD5EB-21FC-4842-A973-4CF45D74063F}"/>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640931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559D-6935-4240-9B4A-AB224EFB1D15}"/>
              </a:ext>
            </a:extLst>
          </p:cNvPr>
          <p:cNvSpPr>
            <a:spLocks noGrp="1"/>
          </p:cNvSpPr>
          <p:nvPr>
            <p:ph type="title"/>
          </p:nvPr>
        </p:nvSpPr>
        <p:spPr>
          <a:xfrm>
            <a:off x="839788" y="365125"/>
            <a:ext cx="10515600" cy="1325563"/>
          </a:xfrm>
        </p:spPr>
        <p:txBody>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A54D6E3B-93F7-495A-AADD-141461155A2E}"/>
              </a:ext>
            </a:extLst>
          </p:cNvPr>
          <p:cNvSpPr>
            <a:spLocks noGrp="1"/>
          </p:cNvSpPr>
          <p:nvPr>
            <p:ph type="body" idx="1"/>
          </p:nvPr>
        </p:nvSpPr>
        <p:spPr>
          <a:xfrm>
            <a:off x="839788" y="1681163"/>
            <a:ext cx="5157787"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A600A0-E46F-4EA0-80B3-605FA2066FDE}"/>
              </a:ext>
            </a:extLst>
          </p:cNvPr>
          <p:cNvSpPr>
            <a:spLocks noGrp="1"/>
          </p:cNvSpPr>
          <p:nvPr>
            <p:ph sz="half" idx="2"/>
          </p:nvPr>
        </p:nvSpPr>
        <p:spPr>
          <a:xfrm>
            <a:off x="839788" y="2505075"/>
            <a:ext cx="5157787"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5E94F5-739A-4426-A15F-706162F3B950}"/>
              </a:ext>
            </a:extLst>
          </p:cNvPr>
          <p:cNvSpPr>
            <a:spLocks noGrp="1"/>
          </p:cNvSpPr>
          <p:nvPr>
            <p:ph type="body" sz="quarter" idx="3"/>
          </p:nvPr>
        </p:nvSpPr>
        <p:spPr>
          <a:xfrm>
            <a:off x="6172200" y="1681163"/>
            <a:ext cx="5183188"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74889F-51C6-478F-B51B-479AD250D78B}"/>
              </a:ext>
            </a:extLst>
          </p:cNvPr>
          <p:cNvSpPr>
            <a:spLocks noGrp="1"/>
          </p:cNvSpPr>
          <p:nvPr>
            <p:ph sz="quarter" idx="4"/>
          </p:nvPr>
        </p:nvSpPr>
        <p:spPr>
          <a:xfrm>
            <a:off x="6172200" y="2505075"/>
            <a:ext cx="5183188"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572EAA-5497-4FED-8D09-F531083260A1}"/>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8" name="Footer Placeholder 7">
            <a:extLst>
              <a:ext uri="{FF2B5EF4-FFF2-40B4-BE49-F238E27FC236}">
                <a16:creationId xmlns:a16="http://schemas.microsoft.com/office/drawing/2014/main" id="{0D6D106C-8D1C-4478-AFE6-995F170C1491}"/>
              </a:ext>
            </a:extLst>
          </p:cNvPr>
          <p:cNvSpPr>
            <a:spLocks noGrp="1"/>
          </p:cNvSpPr>
          <p:nvPr>
            <p:ph type="ftr" sz="quarter" idx="11"/>
          </p:nvPr>
        </p:nvSpPr>
        <p:spPr/>
        <p:txBody>
          <a:bodyPr/>
          <a:lstStyle>
            <a:defPPr/>
          </a:lstStyle>
          <a:p>
            <a:endParaRPr lang="en-IN"/>
          </a:p>
        </p:txBody>
      </p:sp>
      <p:sp>
        <p:nvSpPr>
          <p:cNvPr id="9" name="Slide Number Placeholder 8">
            <a:extLst>
              <a:ext uri="{FF2B5EF4-FFF2-40B4-BE49-F238E27FC236}">
                <a16:creationId xmlns:a16="http://schemas.microsoft.com/office/drawing/2014/main" id="{7AEB04EA-5829-4615-821C-3A52507BCE2D}"/>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9447815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38A4-2E70-45F6-AF1C-DC410B50B7CA}"/>
              </a:ext>
            </a:extLst>
          </p:cNvPr>
          <p:cNvSpPr>
            <a:spLocks noGrp="1"/>
          </p:cNvSpPr>
          <p:nvPr>
            <p:ph type="title"/>
          </p:nvPr>
        </p:nvSpPr>
        <p:spPr/>
        <p:txBody>
          <a:bodyPr/>
          <a:lstStyle>
            <a:defPPr/>
          </a:lstStyle>
          <a:p>
            <a:r>
              <a:rPr lang="en-US"/>
              <a:t>Click to edit Master title style</a:t>
            </a:r>
            <a:endParaRPr lang="en-IN"/>
          </a:p>
        </p:txBody>
      </p:sp>
      <p:sp>
        <p:nvSpPr>
          <p:cNvPr id="3" name="Date Placeholder 2">
            <a:extLst>
              <a:ext uri="{FF2B5EF4-FFF2-40B4-BE49-F238E27FC236}">
                <a16:creationId xmlns:a16="http://schemas.microsoft.com/office/drawing/2014/main" id="{1A49E5AC-341D-47D2-90A4-C8E4B5C1EA03}"/>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4" name="Footer Placeholder 3">
            <a:extLst>
              <a:ext uri="{FF2B5EF4-FFF2-40B4-BE49-F238E27FC236}">
                <a16:creationId xmlns:a16="http://schemas.microsoft.com/office/drawing/2014/main" id="{62E04CE1-E495-450E-AEA2-2B849569CA2C}"/>
              </a:ext>
            </a:extLst>
          </p:cNvPr>
          <p:cNvSpPr>
            <a:spLocks noGrp="1"/>
          </p:cNvSpPr>
          <p:nvPr>
            <p:ph type="ftr" sz="quarter" idx="11"/>
          </p:nvPr>
        </p:nvSpPr>
        <p:spPr/>
        <p:txBody>
          <a:bodyPr/>
          <a:lstStyle>
            <a:defPPr/>
          </a:lstStyle>
          <a:p>
            <a:endParaRPr lang="en-IN"/>
          </a:p>
        </p:txBody>
      </p:sp>
      <p:sp>
        <p:nvSpPr>
          <p:cNvPr id="5" name="Slide Number Placeholder 4">
            <a:extLst>
              <a:ext uri="{FF2B5EF4-FFF2-40B4-BE49-F238E27FC236}">
                <a16:creationId xmlns:a16="http://schemas.microsoft.com/office/drawing/2014/main" id="{B002043D-8BCE-4B33-80E7-132D4C61AE5C}"/>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1477391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9E540-39B2-4E16-A149-8F100F205213}"/>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3" name="Footer Placeholder 2">
            <a:extLst>
              <a:ext uri="{FF2B5EF4-FFF2-40B4-BE49-F238E27FC236}">
                <a16:creationId xmlns:a16="http://schemas.microsoft.com/office/drawing/2014/main" id="{38460D74-5DC1-4A04-9FB3-D270964F4502}"/>
              </a:ext>
            </a:extLst>
          </p:cNvPr>
          <p:cNvSpPr>
            <a:spLocks noGrp="1"/>
          </p:cNvSpPr>
          <p:nvPr>
            <p:ph type="ftr" sz="quarter" idx="11"/>
          </p:nvPr>
        </p:nvSpPr>
        <p:spPr/>
        <p:txBody>
          <a:bodyPr/>
          <a:lstStyle>
            <a:defPPr/>
          </a:lstStyle>
          <a:p>
            <a:endParaRPr lang="en-IN"/>
          </a:p>
        </p:txBody>
      </p:sp>
      <p:sp>
        <p:nvSpPr>
          <p:cNvPr id="4" name="Slide Number Placeholder 3">
            <a:extLst>
              <a:ext uri="{FF2B5EF4-FFF2-40B4-BE49-F238E27FC236}">
                <a16:creationId xmlns:a16="http://schemas.microsoft.com/office/drawing/2014/main" id="{21BCF351-3880-44E6-9D6F-743603AC2697}"/>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441478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BB1D-0499-4EEA-BB5D-BC6684BB568B}"/>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0D272E-B43D-45A3-93EA-920F9AA38A05}"/>
              </a:ext>
            </a:extLst>
          </p:cNvPr>
          <p:cNvSpPr>
            <a:spLocks noGrp="1"/>
          </p:cNvSpPr>
          <p:nvPr>
            <p:ph idx="1"/>
          </p:nvPr>
        </p:nvSpPr>
        <p:spPr>
          <a:xfrm>
            <a:off x="5183188" y="987425"/>
            <a:ext cx="617220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366412-F35E-468E-90EA-7264BCBDFEED}"/>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1B559-D7DA-4647-9500-9465FFF1A38F}"/>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6" name="Footer Placeholder 5">
            <a:extLst>
              <a:ext uri="{FF2B5EF4-FFF2-40B4-BE49-F238E27FC236}">
                <a16:creationId xmlns:a16="http://schemas.microsoft.com/office/drawing/2014/main" id="{85C69448-4F78-412A-9778-F6706F3BDCB4}"/>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52535731-178B-4A25-88B1-71453CF425E0}"/>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5861727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ECF9-1B54-4195-A267-3A2C6AF84022}"/>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FC8DFF-E6D9-405F-B539-46EF24DC2A27}"/>
              </a:ext>
            </a:extLst>
          </p:cNvPr>
          <p:cNvSpPr>
            <a:spLocks noGrp="1"/>
          </p:cNvSpPr>
          <p:nvPr>
            <p:ph type="pic" idx="1"/>
          </p:nvPr>
        </p:nvSpPr>
        <p:spPr>
          <a:xfrm>
            <a:off x="5183188" y="987425"/>
            <a:ext cx="6172200" cy="4873625"/>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7CB45B-D39F-40BD-8E34-05C136DD2FB0}"/>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1B433-B705-4F8B-B88A-D0ECF5990B31}"/>
              </a:ext>
            </a:extLst>
          </p:cNvPr>
          <p:cNvSpPr>
            <a:spLocks noGrp="1"/>
          </p:cNvSpPr>
          <p:nvPr>
            <p:ph type="dt" sz="half" idx="10"/>
          </p:nvPr>
        </p:nvSpPr>
        <p:spPr/>
        <p:txBody>
          <a:bodyPr/>
          <a:lstStyle>
            <a:defPPr/>
          </a:lstStyle>
          <a:p>
            <a:fld id="{8CCAC854-3267-4BB9-AFEB-FB2779F0093F}" type="datetimeFigureOut">
              <a:rPr lang="en-IN" smtClean="0"/>
              <a:pPr/>
              <a:t>11-09-2021</a:t>
            </a:fld>
            <a:endParaRPr lang="en-IN"/>
          </a:p>
        </p:txBody>
      </p:sp>
      <p:sp>
        <p:nvSpPr>
          <p:cNvPr id="6" name="Footer Placeholder 5">
            <a:extLst>
              <a:ext uri="{FF2B5EF4-FFF2-40B4-BE49-F238E27FC236}">
                <a16:creationId xmlns:a16="http://schemas.microsoft.com/office/drawing/2014/main" id="{36D85604-7040-4185-8AC0-D5AF0DC05CF0}"/>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259A5AEE-5DF9-4FCE-85A2-2C74E470A981}"/>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795683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19C12-16CE-4C84-9769-35B37A854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F7D1C575-7850-43BE-A61F-442B4FB5E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2E0C8-BC01-4950-9E89-280F7CE26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3F3ACBDF-1ABE-46D2-B4BE-E6558C875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2E02E81A-0BB5-4505-91F9-AB97B80BE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669347-E3B4-439D-9D1F-3479A370CD23}" type="slidenum">
              <a:rPr lang="en-IN" smtClean="0"/>
              <a:pPr/>
              <a:t>‹#›</a:t>
            </a:fld>
            <a:endParaRPr lang="en-IN"/>
          </a:p>
        </p:txBody>
      </p:sp>
      <p:sp>
        <p:nvSpPr>
          <p:cNvPr id="13" name="Rectangle 12">
            <a:extLst>
              <a:ext uri="{FF2B5EF4-FFF2-40B4-BE49-F238E27FC236}">
                <a16:creationId xmlns:a16="http://schemas.microsoft.com/office/drawing/2014/main" id="{7EA1AFDB-FD3D-4D0F-9B5D-7A3F51CB8ACC}"/>
              </a:ext>
            </a:extLst>
          </p:cNvPr>
          <p:cNvSpPr/>
          <p:nvPr userDrawn="1"/>
        </p:nvSpPr>
        <p:spPr>
          <a:xfrm>
            <a:off x="10504715" y="230188"/>
            <a:ext cx="1231640" cy="690465"/>
          </a:xfrm>
          <a:prstGeom prst="rect">
            <a:avLst/>
          </a:prstGeom>
          <a:blipFill dpi="0" rotWithShape="1">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Tree>
    <p:extLst>
      <p:ext uri="{BB962C8B-B14F-4D97-AF65-F5344CB8AC3E}">
        <p14:creationId xmlns:p14="http://schemas.microsoft.com/office/powerpoint/2010/main" val="25527888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19C12-16CE-4C84-9769-35B37A854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F7D1C575-7850-43BE-A61F-442B4FB5E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2E0C8-BC01-4950-9E89-280F7CE26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3F3ACBDF-1ABE-46D2-B4BE-E6558C875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2E02E81A-0BB5-4505-91F9-AB97B80BE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669347-E3B4-439D-9D1F-3479A370CD23}" type="slidenum">
              <a:rPr lang="en-IN" smtClean="0"/>
              <a:pPr/>
              <a:t>‹#›</a:t>
            </a:fld>
            <a:endParaRPr lang="en-IN"/>
          </a:p>
        </p:txBody>
      </p:sp>
      <p:sp>
        <p:nvSpPr>
          <p:cNvPr id="13" name="Rectangle 12">
            <a:extLst>
              <a:ext uri="{FF2B5EF4-FFF2-40B4-BE49-F238E27FC236}">
                <a16:creationId xmlns:a16="http://schemas.microsoft.com/office/drawing/2014/main" id="{7EA1AFDB-FD3D-4D0F-9B5D-7A3F51CB8ACC}"/>
              </a:ext>
            </a:extLst>
          </p:cNvPr>
          <p:cNvSpPr/>
          <p:nvPr userDrawn="1"/>
        </p:nvSpPr>
        <p:spPr>
          <a:xfrm>
            <a:off x="10504715" y="230188"/>
            <a:ext cx="1231640" cy="690465"/>
          </a:xfrm>
          <a:prstGeom prst="rect">
            <a:avLst/>
          </a:prstGeom>
          <a:blipFill dpi="0" rotWithShape="1">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Tree>
    <p:extLst>
      <p:ext uri="{BB962C8B-B14F-4D97-AF65-F5344CB8AC3E}">
        <p14:creationId xmlns:p14="http://schemas.microsoft.com/office/powerpoint/2010/main" val="255278887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19C12-16CE-4C84-9769-35B37A854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F7D1C575-7850-43BE-A61F-442B4FB5E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2E0C8-BC01-4950-9E89-280F7CE26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CAC854-3267-4BB9-AFEB-FB2779F0093F}" type="datetimeFigureOut">
              <a:rPr lang="en-IN" smtClean="0"/>
              <a:pPr/>
              <a:t>11-09-2021</a:t>
            </a:fld>
            <a:endParaRPr lang="en-IN"/>
          </a:p>
        </p:txBody>
      </p:sp>
      <p:sp>
        <p:nvSpPr>
          <p:cNvPr id="5" name="Footer Placeholder 4">
            <a:extLst>
              <a:ext uri="{FF2B5EF4-FFF2-40B4-BE49-F238E27FC236}">
                <a16:creationId xmlns:a16="http://schemas.microsoft.com/office/drawing/2014/main" id="{3F3ACBDF-1ABE-46D2-B4BE-E6558C875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2E02E81A-0BB5-4505-91F9-AB97B80BE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669347-E3B4-439D-9D1F-3479A370CD23}" type="slidenum">
              <a:rPr lang="en-IN" smtClean="0"/>
              <a:pPr/>
              <a:t>‹#›</a:t>
            </a:fld>
            <a:endParaRPr lang="en-IN"/>
          </a:p>
        </p:txBody>
      </p:sp>
      <p:sp>
        <p:nvSpPr>
          <p:cNvPr id="13" name="Rectangle 12">
            <a:extLst>
              <a:ext uri="{FF2B5EF4-FFF2-40B4-BE49-F238E27FC236}">
                <a16:creationId xmlns:a16="http://schemas.microsoft.com/office/drawing/2014/main" id="{7EA1AFDB-FD3D-4D0F-9B5D-7A3F51CB8ACC}"/>
              </a:ext>
            </a:extLst>
          </p:cNvPr>
          <p:cNvSpPr/>
          <p:nvPr userDrawn="1"/>
        </p:nvSpPr>
        <p:spPr>
          <a:xfrm>
            <a:off x="10504715" y="230188"/>
            <a:ext cx="1231640" cy="690465"/>
          </a:xfrm>
          <a:prstGeom prst="rect">
            <a:avLst/>
          </a:prstGeom>
          <a:blipFill dpi="0" rotWithShape="1">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Tree>
    <p:extLst>
      <p:ext uri="{BB962C8B-B14F-4D97-AF65-F5344CB8AC3E}">
        <p14:creationId xmlns:p14="http://schemas.microsoft.com/office/powerpoint/2010/main" val="25527888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10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10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1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8.xml"/></Relationships>
</file>

<file path=ppt/slides/_rels/slide1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6.xml"/></Relationships>
</file>

<file path=ppt/slides/_rels/slide1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4.xml"/></Relationships>
</file>

<file path=ppt/slides/_rels/slide1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4.xml"/><Relationship Id="rId5" Type="http://schemas.openxmlformats.org/officeDocument/2006/relationships/image" Target="../media/image26.png"/><Relationship Id="rId4" Type="http://schemas.openxmlformats.org/officeDocument/2006/relationships/image" Target="../media/image3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26.png"/></Relationships>
</file>

<file path=ppt/slides/_rels/slide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27C5-F86A-4EC4-A0F4-C7E09560EEE7}"/>
              </a:ext>
            </a:extLst>
          </p:cNvPr>
          <p:cNvSpPr>
            <a:spLocks noGrp="1"/>
          </p:cNvSpPr>
          <p:nvPr>
            <p:ph type="ctrTitle"/>
          </p:nvPr>
        </p:nvSpPr>
        <p:spPr>
          <a:xfrm>
            <a:off x="1534084" y="411436"/>
            <a:ext cx="9144000" cy="2387600"/>
          </a:xfrm>
        </p:spPr>
        <p:txBody>
          <a:bodyPr>
            <a:normAutofit/>
          </a:bodyPr>
          <a:lstStyle>
            <a:defPPr/>
          </a:lstStyle>
          <a:p>
            <a:r>
              <a:rPr lang="en-IN" sz="4800" b="1" dirty="0">
                <a:latin typeface="Palatino Linotype" panose="02040502050505030304" pitchFamily="18" charset="0"/>
              </a:rPr>
              <a:t>18CSC201J</a:t>
            </a:r>
            <a:br>
              <a:rPr lang="en-IN" sz="4800" b="1" dirty="0">
                <a:latin typeface="Palatino Linotype" panose="02040502050505030304" pitchFamily="18" charset="0"/>
              </a:rPr>
            </a:br>
            <a:r>
              <a:rPr lang="en-IN" sz="4800" b="1" dirty="0">
                <a:latin typeface="Palatino Linotype" panose="02040502050505030304" pitchFamily="18" charset="0"/>
              </a:rPr>
              <a:t>DATA STRUCTURES AND ALGORITHMS</a:t>
            </a:r>
          </a:p>
        </p:txBody>
      </p:sp>
      <p:sp>
        <p:nvSpPr>
          <p:cNvPr id="3" name="Subtitle 2">
            <a:extLst>
              <a:ext uri="{FF2B5EF4-FFF2-40B4-BE49-F238E27FC236}">
                <a16:creationId xmlns:a16="http://schemas.microsoft.com/office/drawing/2014/main" id="{5952B472-3919-4053-B51E-E9B6F199B535}"/>
              </a:ext>
            </a:extLst>
          </p:cNvPr>
          <p:cNvSpPr>
            <a:spLocks noGrp="1"/>
          </p:cNvSpPr>
          <p:nvPr>
            <p:ph type="subTitle" idx="1"/>
          </p:nvPr>
        </p:nvSpPr>
        <p:spPr>
          <a:xfrm>
            <a:off x="1534084" y="3068960"/>
            <a:ext cx="9144000" cy="936104"/>
          </a:xfrm>
        </p:spPr>
        <p:txBody>
          <a:bodyPr>
            <a:normAutofit/>
          </a:bodyPr>
          <a:lstStyle>
            <a:defPPr/>
          </a:lstStyle>
          <a:p>
            <a:r>
              <a:rPr lang="en-IN" sz="4800" b="1" dirty="0">
                <a:latin typeface="Palatino Linotype" panose="02040502050505030304" pitchFamily="18" charset="0"/>
              </a:rPr>
              <a:t>UNIT 1</a:t>
            </a:r>
          </a:p>
        </p:txBody>
      </p:sp>
      <p:sp>
        <p:nvSpPr>
          <p:cNvPr id="4" name="Subtitle 2">
            <a:extLst>
              <a:ext uri="{FF2B5EF4-FFF2-40B4-BE49-F238E27FC236}">
                <a16:creationId xmlns:a16="http://schemas.microsoft.com/office/drawing/2014/main" id="{70AC13F4-E2D0-9D4A-974C-D7E056DA9074}"/>
              </a:ext>
            </a:extLst>
          </p:cNvPr>
          <p:cNvSpPr txBox="1">
            <a:spLocks/>
          </p:cNvSpPr>
          <p:nvPr/>
        </p:nvSpPr>
        <p:spPr>
          <a:xfrm>
            <a:off x="3117244" y="3789040"/>
            <a:ext cx="7560840" cy="2808312"/>
          </a:xfrm>
          <a:prstGeom prst="rect">
            <a:avLst/>
          </a:prstGeom>
        </p:spPr>
        <p:txBody>
          <a:bodyPr vert="horz" lIns="91440" tIns="45720" rIns="91440" bIns="45720" rtlCol="0">
            <a:normAutofit/>
          </a:bodyPr>
          <a:lstStyle>
            <a:defPPr>
              <a:defRPr/>
            </a:defPPr>
            <a:lvl1pPr marL="0" indent="0" algn="ctr" defTabSz="914400" rtl="0" eaLnBrk="1" latinLnBrk="0" hangingPunct="1">
              <a:lnSpc>
                <a:spcPct val="90000"/>
              </a:lnSpc>
              <a:spcBef>
                <a:spcPts val="1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pPr algn="l"/>
            <a:r>
              <a:rPr lang="en-IN" sz="2200" b="1" dirty="0"/>
              <a:t>Prepared by</a:t>
            </a:r>
          </a:p>
          <a:p>
            <a:pPr algn="l"/>
            <a:endParaRPr lang="en-IN" sz="2200" b="1" dirty="0"/>
          </a:p>
          <a:p>
            <a:pPr lvl="8" algn="l"/>
            <a:r>
              <a:rPr lang="en-US" sz="2200" dirty="0"/>
              <a:t>Dr. Pretty Diana Cyril</a:t>
            </a:r>
          </a:p>
          <a:p>
            <a:pPr lvl="8" algn="l"/>
            <a:r>
              <a:rPr lang="en-US" sz="2200" dirty="0"/>
              <a:t>Dr. S. </a:t>
            </a:r>
            <a:r>
              <a:rPr lang="en-US" sz="2200" dirty="0" err="1"/>
              <a:t>Thanga</a:t>
            </a:r>
            <a:r>
              <a:rPr lang="en-US" sz="2200" dirty="0"/>
              <a:t> Revathi </a:t>
            </a:r>
          </a:p>
          <a:p>
            <a:pPr lvl="8" algn="l"/>
            <a:r>
              <a:rPr lang="en-US" sz="2200" dirty="0"/>
              <a:t>Dr. Mary </a:t>
            </a:r>
            <a:r>
              <a:rPr lang="en-US" sz="2200" dirty="0" err="1"/>
              <a:t>Subaja</a:t>
            </a:r>
            <a:r>
              <a:rPr lang="en-US" sz="2200" dirty="0"/>
              <a:t> Christo </a:t>
            </a:r>
          </a:p>
          <a:p>
            <a:pPr lvl="8" algn="l"/>
            <a:r>
              <a:rPr lang="en-US" sz="2200" dirty="0"/>
              <a:t>Dr. K. </a:t>
            </a:r>
            <a:r>
              <a:rPr lang="en-US" sz="2200" dirty="0" err="1"/>
              <a:t>Kalai</a:t>
            </a:r>
            <a:r>
              <a:rPr lang="en-US" sz="2200" dirty="0"/>
              <a:t> </a:t>
            </a:r>
            <a:r>
              <a:rPr lang="en-US" sz="2200" dirty="0" err="1"/>
              <a:t>selvi</a:t>
            </a:r>
            <a:r>
              <a:rPr lang="en-US" sz="2200" dirty="0"/>
              <a:t> </a:t>
            </a:r>
          </a:p>
          <a:p>
            <a:pPr lvl="8" algn="l"/>
            <a:r>
              <a:rPr lang="en-US" sz="2200" dirty="0"/>
              <a:t>R Lavanya</a:t>
            </a:r>
            <a:endParaRPr lang="en-IN" sz="2200" b="1" dirty="0">
              <a:latin typeface="Palatino Linotype" panose="02040502050505030304" pitchFamily="18" charset="0"/>
            </a:endParaRPr>
          </a:p>
        </p:txBody>
      </p:sp>
    </p:spTree>
    <p:extLst>
      <p:ext uri="{BB962C8B-B14F-4D97-AF65-F5344CB8AC3E}">
        <p14:creationId xmlns:p14="http://schemas.microsoft.com/office/powerpoint/2010/main" val="17409642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Data Structures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dirty="0">
                <a:effectLst/>
                <a:latin typeface="Palatino Linotype" panose="02040502050505030304" pitchFamily="18" charset="0"/>
              </a:rPr>
              <a:t>Data Structure can be defined as the </a:t>
            </a:r>
            <a:r>
              <a:rPr lang="en-US" sz="2400" b="1" i="0" dirty="0">
                <a:effectLst/>
                <a:latin typeface="Palatino Linotype" panose="02040502050505030304" pitchFamily="18" charset="0"/>
              </a:rPr>
              <a:t>group of data elements </a:t>
            </a:r>
            <a:r>
              <a:rPr lang="en-US" sz="2400" b="0" i="0" dirty="0">
                <a:effectLst/>
                <a:latin typeface="Palatino Linotype" panose="02040502050505030304" pitchFamily="18" charset="0"/>
              </a:rPr>
              <a:t>which provides an efficient way of </a:t>
            </a:r>
            <a:r>
              <a:rPr lang="en-US" sz="2400" b="1" i="0" dirty="0">
                <a:effectLst/>
                <a:latin typeface="Palatino Linotype" panose="02040502050505030304" pitchFamily="18" charset="0"/>
              </a:rPr>
              <a:t>storing and organizing data </a:t>
            </a:r>
            <a:r>
              <a:rPr lang="en-US" sz="2400" b="0" i="0" dirty="0">
                <a:effectLst/>
                <a:latin typeface="Palatino Linotype" panose="02040502050505030304" pitchFamily="18" charset="0"/>
              </a:rPr>
              <a:t>in the computer so that it can be used efficiently. </a:t>
            </a:r>
          </a:p>
          <a:p>
            <a:pPr algn="just">
              <a:lnSpc>
                <a:spcPct val="100000"/>
              </a:lnSpc>
            </a:pPr>
            <a:r>
              <a:rPr lang="en-US" sz="2400" b="0" i="0" dirty="0">
                <a:effectLst/>
                <a:latin typeface="Palatino Linotype" panose="02040502050505030304" pitchFamily="18" charset="0"/>
              </a:rPr>
              <a:t>Data Structures are the main part of many computer science algorithms as they enable the programmers to handle the data in an efficient way. </a:t>
            </a:r>
          </a:p>
          <a:p>
            <a:pPr algn="just">
              <a:lnSpc>
                <a:spcPct val="100000"/>
              </a:lnSpc>
            </a:pPr>
            <a:r>
              <a:rPr lang="en-US" sz="2400" b="0" i="0" dirty="0">
                <a:effectLst/>
                <a:latin typeface="Palatino Linotype" panose="02040502050505030304" pitchFamily="18" charset="0"/>
              </a:rPr>
              <a:t>It plays a vital role in enhancing the performance of a software or a program as the main function of the software is to store and retrieve the user's data as fast as possible.</a:t>
            </a:r>
          </a:p>
          <a:p>
            <a:pPr algn="just">
              <a:lnSpc>
                <a:spcPct val="100000"/>
              </a:lnSpc>
            </a:pPr>
            <a:endParaRPr lang="en-US" sz="2400" b="0" i="0" dirty="0">
              <a:effectLst/>
              <a:latin typeface="Palatino Linotype" panose="02040502050505030304" pitchFamily="18" charset="0"/>
            </a:endParaRPr>
          </a:p>
          <a:p>
            <a:pPr algn="just">
              <a:lnSpc>
                <a:spcPct val="100000"/>
              </a:lnSpc>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245176724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609600" y="274638"/>
            <a:ext cx="10972800" cy="776287"/>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b="1" dirty="0">
                <a:latin typeface="Palatino Linotype" panose="02040502050505030304" pitchFamily="18" charset="0"/>
                <a:ea typeface="Times New Roman"/>
                <a:cs typeface="Times New Roman"/>
                <a:sym typeface="Times New Roman"/>
              </a:rPr>
              <a:t>Big-Omega notation (Ω)</a:t>
            </a:r>
            <a:endParaRPr b="1" dirty="0">
              <a:latin typeface="Palatino Linotype" panose="02040502050505030304" pitchFamily="18" charset="0"/>
            </a:endParaRPr>
          </a:p>
        </p:txBody>
      </p:sp>
      <p:sp>
        <p:nvSpPr>
          <p:cNvPr id="136" name="Google Shape;136;p20"/>
          <p:cNvSpPr txBox="1">
            <a:spLocks noGrp="1"/>
          </p:cNvSpPr>
          <p:nvPr>
            <p:ph type="body" idx="1"/>
          </p:nvPr>
        </p:nvSpPr>
        <p:spPr>
          <a:xfrm>
            <a:off x="609600" y="1371600"/>
            <a:ext cx="10972800" cy="5029200"/>
          </a:xfrm>
          <a:prstGeom prst="rect">
            <a:avLst/>
          </a:prstGeom>
          <a:noFill/>
          <a:ln w="38100">
            <a:solidFill>
              <a:schemeClr val="tx1"/>
            </a:solid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960"/>
              <a:buChar char="•"/>
            </a:pPr>
            <a:r>
              <a:rPr lang="en-IN" sz="2400" dirty="0">
                <a:latin typeface="Palatino Linotype" panose="02040502050505030304" pitchFamily="18" charset="0"/>
                <a:ea typeface="Times New Roman"/>
                <a:cs typeface="Times New Roman"/>
                <a:sym typeface="Times New Roman"/>
              </a:rPr>
              <a:t>This notation is used to describe the best case running time of algorithms and concerned with large values of </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a:t>
            </a:r>
          </a:p>
          <a:p>
            <a:pPr marL="342900" lvl="0" indent="-342900" algn="just" rtl="0">
              <a:lnSpc>
                <a:spcPct val="80000"/>
              </a:lnSpc>
              <a:spcBef>
                <a:spcPts val="0"/>
              </a:spcBef>
              <a:spcAft>
                <a:spcPts val="0"/>
              </a:spcAft>
              <a:buClr>
                <a:schemeClr val="dk1"/>
              </a:buClr>
              <a:buSzPts val="2960"/>
              <a:buChar char="•"/>
            </a:pPr>
            <a:endParaRPr sz="2400" dirty="0">
              <a:latin typeface="Palatino Linotype" panose="02040502050505030304" pitchFamily="18" charset="0"/>
            </a:endParaRPr>
          </a:p>
          <a:p>
            <a:pPr marL="342900" lvl="0" indent="-342900" algn="just" rtl="0">
              <a:lnSpc>
                <a:spcPct val="80000"/>
              </a:lnSpc>
              <a:spcBef>
                <a:spcPts val="592"/>
              </a:spcBef>
              <a:spcAft>
                <a:spcPts val="0"/>
              </a:spcAft>
              <a:buClr>
                <a:schemeClr val="dk1"/>
              </a:buClr>
              <a:buSzPts val="2960"/>
              <a:buChar char="•"/>
            </a:pPr>
            <a:r>
              <a:rPr lang="en-IN" sz="2400" b="1" i="1" dirty="0">
                <a:latin typeface="Palatino Linotype" panose="02040502050505030304" pitchFamily="18" charset="0"/>
                <a:ea typeface="Times New Roman"/>
                <a:cs typeface="Times New Roman"/>
                <a:sym typeface="Times New Roman"/>
              </a:rPr>
              <a:t>Definition: </a:t>
            </a:r>
            <a:r>
              <a:rPr lang="en-IN" sz="2400" dirty="0">
                <a:latin typeface="Palatino Linotype" panose="02040502050505030304" pitchFamily="18" charset="0"/>
                <a:ea typeface="Times New Roman"/>
                <a:cs typeface="Times New Roman"/>
                <a:sym typeface="Times New Roman"/>
              </a:rPr>
              <a:t>A function </a:t>
            </a:r>
            <a:r>
              <a:rPr lang="en-IN" sz="2400" i="1" dirty="0">
                <a:latin typeface="Palatino Linotype" panose="02040502050505030304" pitchFamily="18" charset="0"/>
                <a:ea typeface="Times New Roman"/>
                <a:cs typeface="Times New Roman"/>
                <a:sym typeface="Times New Roman"/>
              </a:rPr>
              <a:t>t</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is said to be in Ω(</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denoted as </a:t>
            </a:r>
            <a:r>
              <a:rPr lang="en-IN" sz="2400" i="1" dirty="0">
                <a:latin typeface="Palatino Linotype" panose="02040502050505030304" pitchFamily="18" charset="0"/>
                <a:ea typeface="Times New Roman"/>
                <a:cs typeface="Times New Roman"/>
                <a:sym typeface="Times New Roman"/>
              </a:rPr>
              <a:t>t</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ϵ Ω(</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if </a:t>
            </a:r>
            <a:r>
              <a:rPr lang="en-IN" sz="2400" i="1" dirty="0">
                <a:latin typeface="Palatino Linotype" panose="02040502050505030304" pitchFamily="18" charset="0"/>
                <a:ea typeface="Times New Roman"/>
                <a:cs typeface="Times New Roman"/>
                <a:sym typeface="Times New Roman"/>
              </a:rPr>
              <a:t>t</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is bounded below by some positive constant multiple of </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for all large </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i.e., there exist some positive constant </a:t>
            </a:r>
            <a:r>
              <a:rPr lang="en-IN" sz="2400" i="1" dirty="0">
                <a:latin typeface="Palatino Linotype" panose="02040502050505030304" pitchFamily="18" charset="0"/>
                <a:ea typeface="Times New Roman"/>
                <a:cs typeface="Times New Roman"/>
                <a:sym typeface="Times New Roman"/>
              </a:rPr>
              <a:t>c </a:t>
            </a:r>
            <a:r>
              <a:rPr lang="en-IN" sz="2400" dirty="0">
                <a:latin typeface="Palatino Linotype" panose="02040502050505030304" pitchFamily="18" charset="0"/>
                <a:ea typeface="Times New Roman"/>
                <a:cs typeface="Times New Roman"/>
                <a:sym typeface="Times New Roman"/>
              </a:rPr>
              <a:t>and some non-negative integer </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0. Such that</a:t>
            </a:r>
          </a:p>
          <a:p>
            <a:pPr marL="342900" lvl="0" indent="-342900" algn="just" rtl="0">
              <a:lnSpc>
                <a:spcPct val="80000"/>
              </a:lnSpc>
              <a:spcBef>
                <a:spcPts val="592"/>
              </a:spcBef>
              <a:spcAft>
                <a:spcPts val="0"/>
              </a:spcAft>
              <a:buClr>
                <a:schemeClr val="dk1"/>
              </a:buClr>
              <a:buSzPts val="2960"/>
              <a:buChar char="•"/>
            </a:pPr>
            <a:endParaRPr sz="2400" dirty="0">
              <a:latin typeface="Palatino Linotype" panose="02040502050505030304" pitchFamily="18" charset="0"/>
            </a:endParaRPr>
          </a:p>
          <a:p>
            <a:pPr marL="342900" lvl="0" indent="-342900" algn="just" rtl="0">
              <a:lnSpc>
                <a:spcPct val="80000"/>
              </a:lnSpc>
              <a:spcBef>
                <a:spcPts val="592"/>
              </a:spcBef>
              <a:spcAft>
                <a:spcPts val="0"/>
              </a:spcAft>
              <a:buClr>
                <a:schemeClr val="dk1"/>
              </a:buClr>
              <a:buSzPts val="2960"/>
              <a:buNone/>
            </a:pPr>
            <a:r>
              <a:rPr lang="en-IN" sz="2400" i="1" dirty="0">
                <a:latin typeface="Palatino Linotype" panose="02040502050505030304" pitchFamily="18" charset="0"/>
                <a:ea typeface="Times New Roman"/>
                <a:cs typeface="Times New Roman"/>
                <a:sym typeface="Times New Roman"/>
              </a:rPr>
              <a:t>				</a:t>
            </a:r>
            <a:r>
              <a:rPr lang="en-IN" sz="2400" i="1" dirty="0">
                <a:solidFill>
                  <a:srgbClr val="FF0000"/>
                </a:solidFill>
                <a:latin typeface="Palatino Linotype" panose="02040502050505030304" pitchFamily="18" charset="0"/>
                <a:ea typeface="Times New Roman"/>
                <a:cs typeface="Times New Roman"/>
                <a:sym typeface="Times New Roman"/>
              </a:rPr>
              <a:t>t</a:t>
            </a:r>
            <a:r>
              <a:rPr lang="en-IN" sz="2400" dirty="0">
                <a:solidFill>
                  <a:srgbClr val="FF0000"/>
                </a:solidFill>
                <a:latin typeface="Palatino Linotype" panose="02040502050505030304" pitchFamily="18" charset="0"/>
                <a:ea typeface="Times New Roman"/>
                <a:cs typeface="Times New Roman"/>
                <a:sym typeface="Times New Roman"/>
              </a:rPr>
              <a:t>(</a:t>
            </a:r>
            <a:r>
              <a:rPr lang="en-IN" sz="2400" i="1" dirty="0">
                <a:solidFill>
                  <a:srgbClr val="FF0000"/>
                </a:solidFill>
                <a:latin typeface="Palatino Linotype" panose="02040502050505030304" pitchFamily="18" charset="0"/>
                <a:ea typeface="Times New Roman"/>
                <a:cs typeface="Times New Roman"/>
                <a:sym typeface="Times New Roman"/>
              </a:rPr>
              <a:t>n</a:t>
            </a:r>
            <a:r>
              <a:rPr lang="en-IN" sz="2400" dirty="0">
                <a:solidFill>
                  <a:srgbClr val="FF0000"/>
                </a:solidFill>
                <a:latin typeface="Palatino Linotype" panose="02040502050505030304" pitchFamily="18" charset="0"/>
                <a:ea typeface="Times New Roman"/>
                <a:cs typeface="Times New Roman"/>
                <a:sym typeface="Times New Roman"/>
              </a:rPr>
              <a:t>) ≥</a:t>
            </a:r>
            <a:r>
              <a:rPr lang="en-IN" sz="2400" i="1" dirty="0">
                <a:solidFill>
                  <a:srgbClr val="FF0000"/>
                </a:solidFill>
                <a:latin typeface="Palatino Linotype" panose="02040502050505030304" pitchFamily="18" charset="0"/>
                <a:ea typeface="Times New Roman"/>
                <a:cs typeface="Times New Roman"/>
                <a:sym typeface="Times New Roman"/>
              </a:rPr>
              <a:t>cg</a:t>
            </a:r>
            <a:r>
              <a:rPr lang="en-IN" sz="2400" dirty="0">
                <a:solidFill>
                  <a:srgbClr val="FF0000"/>
                </a:solidFill>
                <a:latin typeface="Palatino Linotype" panose="02040502050505030304" pitchFamily="18" charset="0"/>
                <a:ea typeface="Times New Roman"/>
                <a:cs typeface="Times New Roman"/>
                <a:sym typeface="Times New Roman"/>
              </a:rPr>
              <a:t>(</a:t>
            </a:r>
            <a:r>
              <a:rPr lang="en-IN" sz="2400" i="1" dirty="0">
                <a:solidFill>
                  <a:srgbClr val="FF0000"/>
                </a:solidFill>
                <a:latin typeface="Palatino Linotype" panose="02040502050505030304" pitchFamily="18" charset="0"/>
                <a:ea typeface="Times New Roman"/>
                <a:cs typeface="Times New Roman"/>
                <a:sym typeface="Times New Roman"/>
              </a:rPr>
              <a:t>n</a:t>
            </a:r>
            <a:r>
              <a:rPr lang="en-IN" sz="2400" dirty="0">
                <a:solidFill>
                  <a:srgbClr val="FF0000"/>
                </a:solidFill>
                <a:latin typeface="Palatino Linotype" panose="02040502050505030304" pitchFamily="18" charset="0"/>
                <a:ea typeface="Times New Roman"/>
                <a:cs typeface="Times New Roman"/>
                <a:sym typeface="Times New Roman"/>
              </a:rPr>
              <a:t>) for all </a:t>
            </a:r>
            <a:r>
              <a:rPr lang="en-IN" sz="2400" i="1" dirty="0">
                <a:solidFill>
                  <a:srgbClr val="FF0000"/>
                </a:solidFill>
                <a:latin typeface="Palatino Linotype" panose="02040502050505030304" pitchFamily="18" charset="0"/>
                <a:ea typeface="Times New Roman"/>
                <a:cs typeface="Times New Roman"/>
                <a:sym typeface="Times New Roman"/>
              </a:rPr>
              <a:t>n </a:t>
            </a:r>
            <a:r>
              <a:rPr lang="en-IN" sz="2400" dirty="0">
                <a:solidFill>
                  <a:srgbClr val="FF0000"/>
                </a:solidFill>
                <a:latin typeface="Palatino Linotype" panose="02040502050505030304" pitchFamily="18" charset="0"/>
                <a:ea typeface="Times New Roman"/>
                <a:cs typeface="Times New Roman"/>
                <a:sym typeface="Times New Roman"/>
              </a:rPr>
              <a:t>≥ </a:t>
            </a:r>
            <a:r>
              <a:rPr lang="en-IN" sz="2400" i="1" dirty="0">
                <a:solidFill>
                  <a:srgbClr val="FF0000"/>
                </a:solidFill>
                <a:latin typeface="Palatino Linotype" panose="02040502050505030304" pitchFamily="18" charset="0"/>
                <a:ea typeface="Times New Roman"/>
                <a:cs typeface="Times New Roman"/>
                <a:sym typeface="Times New Roman"/>
              </a:rPr>
              <a:t>n</a:t>
            </a:r>
            <a:r>
              <a:rPr lang="en-IN" sz="2400" dirty="0">
                <a:solidFill>
                  <a:srgbClr val="FF0000"/>
                </a:solidFill>
                <a:latin typeface="Palatino Linotype" panose="02040502050505030304" pitchFamily="18" charset="0"/>
                <a:ea typeface="Times New Roman"/>
                <a:cs typeface="Times New Roman"/>
                <a:sym typeface="Times New Roman"/>
              </a:rPr>
              <a:t>0</a:t>
            </a:r>
          </a:p>
          <a:p>
            <a:pPr marL="342900" lvl="0" indent="-342900" algn="just" rtl="0">
              <a:lnSpc>
                <a:spcPct val="80000"/>
              </a:lnSpc>
              <a:spcBef>
                <a:spcPts val="592"/>
              </a:spcBef>
              <a:spcAft>
                <a:spcPts val="0"/>
              </a:spcAft>
              <a:buClr>
                <a:schemeClr val="dk1"/>
              </a:buClr>
              <a:buSzPts val="2960"/>
              <a:buNone/>
            </a:pPr>
            <a:endParaRPr sz="2400" dirty="0">
              <a:latin typeface="Palatino Linotype" panose="02040502050505030304" pitchFamily="18" charset="0"/>
            </a:endParaRPr>
          </a:p>
          <a:p>
            <a:pPr marL="342900" lvl="0" indent="-342900" algn="just" rtl="0">
              <a:lnSpc>
                <a:spcPct val="80000"/>
              </a:lnSpc>
              <a:spcBef>
                <a:spcPts val="592"/>
              </a:spcBef>
              <a:spcAft>
                <a:spcPts val="0"/>
              </a:spcAft>
              <a:buClr>
                <a:schemeClr val="dk1"/>
              </a:buClr>
              <a:buSzPts val="2960"/>
              <a:buChar char="•"/>
            </a:pPr>
            <a:r>
              <a:rPr lang="en-IN" sz="2400" dirty="0">
                <a:latin typeface="Palatino Linotype" panose="02040502050505030304" pitchFamily="18" charset="0"/>
                <a:ea typeface="Times New Roman"/>
                <a:cs typeface="Times New Roman"/>
                <a:sym typeface="Times New Roman"/>
              </a:rPr>
              <a:t>It represents the </a:t>
            </a:r>
            <a:r>
              <a:rPr lang="en-IN" sz="2400" b="1" i="1" dirty="0">
                <a:latin typeface="Palatino Linotype" panose="02040502050505030304" pitchFamily="18" charset="0"/>
                <a:ea typeface="Times New Roman"/>
                <a:cs typeface="Times New Roman"/>
                <a:sym typeface="Times New Roman"/>
              </a:rPr>
              <a:t>lower bound</a:t>
            </a:r>
            <a:r>
              <a:rPr lang="en-IN" sz="2400" dirty="0">
                <a:latin typeface="Palatino Linotype" panose="02040502050505030304" pitchFamily="18" charset="0"/>
                <a:ea typeface="Times New Roman"/>
                <a:cs typeface="Times New Roman"/>
                <a:sym typeface="Times New Roman"/>
              </a:rPr>
              <a:t> of the resources required to solve a problem.</a:t>
            </a:r>
            <a:endParaRPr sz="2400" dirty="0">
              <a:latin typeface="Palatino Linotype" panose="02040502050505030304" pitchFamily="18" charset="0"/>
            </a:endParaRPr>
          </a:p>
          <a:p>
            <a:pPr marL="342900" lvl="0" indent="-154940" algn="just" rtl="0">
              <a:lnSpc>
                <a:spcPct val="80000"/>
              </a:lnSpc>
              <a:spcBef>
                <a:spcPts val="592"/>
              </a:spcBef>
              <a:spcAft>
                <a:spcPts val="0"/>
              </a:spcAft>
              <a:buClr>
                <a:schemeClr val="dk1"/>
              </a:buClr>
              <a:buSzPts val="2960"/>
              <a:buNone/>
            </a:pPr>
            <a:endParaRPr sz="2960" dirty="0">
              <a:latin typeface="Times New Roman"/>
              <a:ea typeface="Times New Roman"/>
              <a:cs typeface="Times New Roman"/>
              <a:sym typeface="Times New Roman"/>
            </a:endParaRPr>
          </a:p>
        </p:txBody>
      </p:sp>
      <p:pic>
        <p:nvPicPr>
          <p:cNvPr id="137" name="Google Shape;137;p20"/>
          <p:cNvPicPr preferRelativeResize="0"/>
          <p:nvPr/>
        </p:nvPicPr>
        <p:blipFill rotWithShape="1">
          <a:blip r:embed="rId3">
            <a:alphaModFix/>
          </a:blip>
          <a:srcRect/>
          <a:stretch/>
        </p:blipFill>
        <p:spPr>
          <a:xfrm>
            <a:off x="10134600" y="228600"/>
            <a:ext cx="1710267" cy="762000"/>
          </a:xfrm>
          <a:prstGeom prst="rect">
            <a:avLst/>
          </a:prstGeom>
          <a:noFill/>
          <a:ln>
            <a:noFill/>
          </a:ln>
        </p:spPr>
      </p:pic>
      <p:sp>
        <p:nvSpPr>
          <p:cNvPr id="5" name="Date Placeholder 4"/>
          <p:cNvSpPr>
            <a:spLocks noGrp="1"/>
          </p:cNvSpPr>
          <p:nvPr>
            <p:ph type="dt" idx="10"/>
          </p:nvPr>
        </p:nvSpPr>
        <p:spPr/>
        <p:txBody>
          <a:bodyPr/>
          <a:lstStyle/>
          <a:p>
            <a:fld id="{271A5CEA-DA5D-4669-85CE-4C6C0ABEDBAD}" type="datetime1">
              <a:rPr lang="en-US" smtClean="0"/>
              <a:pPr/>
              <a:t>9/11/2021</a:t>
            </a:fld>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100</a:t>
            </a:fld>
            <a:endParaRPr lang="en-US"/>
          </a:p>
        </p:txBody>
      </p:sp>
    </p:spTree>
    <p:extLst>
      <p:ext uri="{BB962C8B-B14F-4D97-AF65-F5344CB8AC3E}">
        <p14:creationId xmlns:p14="http://schemas.microsoft.com/office/powerpoint/2010/main" val="3011165444"/>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b="1" dirty="0">
                <a:latin typeface="Palatino Linotype" panose="02040502050505030304" pitchFamily="18" charset="0"/>
                <a:ea typeface="Times New Roman"/>
                <a:cs typeface="Times New Roman"/>
                <a:sym typeface="Times New Roman"/>
              </a:rPr>
              <a:t>Big-Omega notation (Ω)</a:t>
            </a:r>
            <a:endParaRPr b="1" dirty="0">
              <a:latin typeface="Palatino Linotype" panose="02040502050505030304" pitchFamily="18" charset="0"/>
            </a:endParaRPr>
          </a:p>
        </p:txBody>
      </p:sp>
      <p:pic>
        <p:nvPicPr>
          <p:cNvPr id="143" name="Google Shape;143;p21"/>
          <p:cNvPicPr preferRelativeResize="0"/>
          <p:nvPr/>
        </p:nvPicPr>
        <p:blipFill rotWithShape="1">
          <a:blip r:embed="rId3">
            <a:alphaModFix/>
          </a:blip>
          <a:srcRect/>
          <a:stretch/>
        </p:blipFill>
        <p:spPr>
          <a:xfrm>
            <a:off x="2946400" y="1752600"/>
            <a:ext cx="6502400" cy="3810000"/>
          </a:xfrm>
          <a:prstGeom prst="rect">
            <a:avLst/>
          </a:prstGeom>
          <a:noFill/>
          <a:ln w="38100">
            <a:solidFill>
              <a:schemeClr val="tx1"/>
            </a:solidFill>
          </a:ln>
        </p:spPr>
      </p:pic>
      <p:pic>
        <p:nvPicPr>
          <p:cNvPr id="144" name="Google Shape;144;p21"/>
          <p:cNvPicPr preferRelativeResize="0"/>
          <p:nvPr/>
        </p:nvPicPr>
        <p:blipFill rotWithShape="1">
          <a:blip r:embed="rId4">
            <a:alphaModFix/>
          </a:blip>
          <a:srcRect/>
          <a:stretch/>
        </p:blipFill>
        <p:spPr>
          <a:xfrm>
            <a:off x="10210800" y="228600"/>
            <a:ext cx="1634067" cy="838200"/>
          </a:xfrm>
          <a:prstGeom prst="rect">
            <a:avLst/>
          </a:prstGeom>
          <a:noFill/>
          <a:ln>
            <a:noFill/>
          </a:ln>
        </p:spPr>
      </p:pic>
      <p:sp>
        <p:nvSpPr>
          <p:cNvPr id="5" name="Date Placeholder 4"/>
          <p:cNvSpPr>
            <a:spLocks noGrp="1"/>
          </p:cNvSpPr>
          <p:nvPr>
            <p:ph type="dt" idx="10"/>
          </p:nvPr>
        </p:nvSpPr>
        <p:spPr/>
        <p:txBody>
          <a:bodyPr/>
          <a:lstStyle/>
          <a:p>
            <a:fld id="{5FD43436-5230-4647-8DC3-EAD591571624}" type="datetime1">
              <a:rPr lang="en-US" smtClean="0"/>
              <a:pPr/>
              <a:t>9/11/2021</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101</a:t>
            </a:fld>
            <a:endParaRPr lang="en-US"/>
          </a:p>
        </p:txBody>
      </p:sp>
    </p:spTree>
    <p:extLst>
      <p:ext uri="{BB962C8B-B14F-4D97-AF65-F5344CB8AC3E}">
        <p14:creationId xmlns:p14="http://schemas.microsoft.com/office/powerpoint/2010/main" val="3910155914"/>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609600" y="274638"/>
            <a:ext cx="10972800" cy="792162"/>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b="1" dirty="0">
                <a:latin typeface="Palatino Linotype" panose="02040502050505030304" pitchFamily="18" charset="0"/>
                <a:ea typeface="Times New Roman"/>
                <a:cs typeface="Times New Roman"/>
                <a:sym typeface="Times New Roman"/>
              </a:rPr>
              <a:t>Big-Omega notation (Ω)</a:t>
            </a:r>
            <a:endParaRPr b="1" dirty="0">
              <a:latin typeface="Palatino Linotype" panose="02040502050505030304" pitchFamily="18" charset="0"/>
            </a:endParaRPr>
          </a:p>
        </p:txBody>
      </p:sp>
      <p:sp>
        <p:nvSpPr>
          <p:cNvPr id="150" name="Google Shape;150;p22"/>
          <p:cNvSpPr txBox="1"/>
          <p:nvPr/>
        </p:nvSpPr>
        <p:spPr>
          <a:xfrm>
            <a:off x="508000" y="1417639"/>
            <a:ext cx="10972800" cy="4937126"/>
          </a:xfrm>
          <a:prstGeom prst="rect">
            <a:avLst/>
          </a:prstGeom>
          <a:noFill/>
          <a:ln w="38100">
            <a:solidFill>
              <a:schemeClr val="tx1"/>
            </a:solidFill>
          </a:ln>
        </p:spPr>
        <p:txBody>
          <a:bodyPr spcFirstLastPara="1" wrap="square" lIns="91425" tIns="45700" rIns="91425" bIns="45700" anchor="t" anchorCtr="0">
            <a:noAutofit/>
          </a:bodyPr>
          <a:lstStyle/>
          <a:p>
            <a:pPr marL="342900" indent="-200660" algn="just">
              <a:lnSpc>
                <a:spcPct val="80000"/>
              </a:lnSpc>
              <a:buClr>
                <a:schemeClr val="dk1"/>
              </a:buClr>
              <a:buSzPts val="2240"/>
            </a:pPr>
            <a:r>
              <a:rPr lang="pt-BR" sz="2000" b="0" i="0" u="none" strike="noStrike" cap="none" dirty="0">
                <a:solidFill>
                  <a:srgbClr val="FF0000"/>
                </a:solidFill>
                <a:latin typeface="Times New Roman"/>
                <a:ea typeface="Times New Roman"/>
                <a:cs typeface="Times New Roman"/>
                <a:sym typeface="Times New Roman"/>
              </a:rPr>
              <a:t>1 &lt; log n &lt; √n &lt; n </a:t>
            </a:r>
            <a:r>
              <a:rPr lang="pt-BR" sz="2000" b="0" i="0" u="none" strike="noStrike" cap="none" dirty="0">
                <a:solidFill>
                  <a:schemeClr val="dk1"/>
                </a:solidFill>
                <a:latin typeface="Times New Roman"/>
                <a:ea typeface="Times New Roman"/>
                <a:cs typeface="Times New Roman"/>
                <a:sym typeface="Times New Roman"/>
              </a:rPr>
              <a:t>&lt; n logn &lt; n</a:t>
            </a:r>
            <a:r>
              <a:rPr lang="pt-BR" sz="2000" b="0" i="0" u="none" strike="noStrike" cap="none" baseline="30000" dirty="0">
                <a:solidFill>
                  <a:schemeClr val="dk1"/>
                </a:solidFill>
                <a:latin typeface="Times New Roman"/>
                <a:ea typeface="Times New Roman"/>
                <a:cs typeface="Times New Roman"/>
                <a:sym typeface="Times New Roman"/>
              </a:rPr>
              <a:t>2</a:t>
            </a:r>
            <a:r>
              <a:rPr lang="pt-BR" sz="2000" b="0" i="0" u="none" strike="noStrike" cap="none" dirty="0">
                <a:solidFill>
                  <a:schemeClr val="dk1"/>
                </a:solidFill>
                <a:latin typeface="Times New Roman"/>
                <a:ea typeface="Times New Roman"/>
                <a:cs typeface="Times New Roman"/>
                <a:sym typeface="Times New Roman"/>
              </a:rPr>
              <a:t> &lt; n</a:t>
            </a:r>
            <a:r>
              <a:rPr lang="pt-BR" sz="2000" b="0" i="0" u="none" strike="noStrike" cap="none" baseline="30000" dirty="0">
                <a:solidFill>
                  <a:schemeClr val="dk1"/>
                </a:solidFill>
                <a:latin typeface="Times New Roman"/>
                <a:ea typeface="Times New Roman"/>
                <a:cs typeface="Times New Roman"/>
                <a:sym typeface="Times New Roman"/>
              </a:rPr>
              <a:t>3</a:t>
            </a:r>
            <a:r>
              <a:rPr lang="pt-BR" sz="2000" b="0" i="0" u="none" strike="noStrike" cap="none" dirty="0">
                <a:solidFill>
                  <a:schemeClr val="dk1"/>
                </a:solidFill>
                <a:latin typeface="Times New Roman"/>
                <a:ea typeface="Times New Roman"/>
                <a:cs typeface="Times New Roman"/>
                <a:sym typeface="Times New Roman"/>
              </a:rPr>
              <a:t> &lt; ……………&lt; 2</a:t>
            </a:r>
            <a:r>
              <a:rPr lang="pt-BR" sz="2000" b="0" i="0" u="none" strike="noStrike" cap="none" baseline="30000" dirty="0">
                <a:solidFill>
                  <a:schemeClr val="dk1"/>
                </a:solidFill>
                <a:latin typeface="Times New Roman"/>
                <a:ea typeface="Times New Roman"/>
                <a:cs typeface="Times New Roman"/>
                <a:sym typeface="Times New Roman"/>
              </a:rPr>
              <a:t>n</a:t>
            </a:r>
            <a:r>
              <a:rPr lang="pt-BR" sz="2000" b="0" i="0" u="none" strike="noStrike" cap="none" dirty="0">
                <a:solidFill>
                  <a:schemeClr val="dk1"/>
                </a:solidFill>
                <a:latin typeface="Times New Roman"/>
                <a:ea typeface="Times New Roman"/>
                <a:cs typeface="Times New Roman"/>
                <a:sym typeface="Times New Roman"/>
              </a:rPr>
              <a:t> &lt; 3</a:t>
            </a:r>
            <a:r>
              <a:rPr lang="pt-BR" sz="2000" b="0" i="0" u="none" strike="noStrike" cap="none" baseline="30000" dirty="0">
                <a:solidFill>
                  <a:schemeClr val="dk1"/>
                </a:solidFill>
                <a:latin typeface="Times New Roman"/>
                <a:ea typeface="Times New Roman"/>
                <a:cs typeface="Times New Roman"/>
                <a:sym typeface="Times New Roman"/>
              </a:rPr>
              <a:t>n</a:t>
            </a:r>
            <a:r>
              <a:rPr lang="pt-BR" sz="2000" b="0" i="0" u="none" strike="noStrike" cap="none" dirty="0">
                <a:solidFill>
                  <a:schemeClr val="dk1"/>
                </a:solidFill>
                <a:latin typeface="Times New Roman"/>
                <a:ea typeface="Times New Roman"/>
                <a:cs typeface="Times New Roman"/>
                <a:sym typeface="Times New Roman"/>
              </a:rPr>
              <a:t> &lt; …. &lt;n</a:t>
            </a:r>
            <a:r>
              <a:rPr lang="pt-BR" sz="2000" b="0" i="0" u="none" strike="noStrike" cap="none" baseline="30000" dirty="0">
                <a:solidFill>
                  <a:schemeClr val="dk1"/>
                </a:solidFill>
                <a:latin typeface="Times New Roman"/>
                <a:ea typeface="Times New Roman"/>
                <a:cs typeface="Times New Roman"/>
                <a:sym typeface="Times New Roman"/>
              </a:rPr>
              <a:t>n</a:t>
            </a:r>
            <a:endParaRPr lang="pt-BR" sz="2000" b="0" i="0" u="none" strike="noStrike" cap="none" dirty="0">
              <a:solidFill>
                <a:schemeClr val="dk1"/>
              </a:solidFill>
              <a:latin typeface="Times New Roman"/>
              <a:ea typeface="Times New Roman"/>
              <a:cs typeface="Times New Roman"/>
              <a:sym typeface="Times New Roman"/>
            </a:endParaRPr>
          </a:p>
          <a:p>
            <a:pPr marL="342900" marR="0" lvl="0" indent="-200660" algn="just" rtl="0">
              <a:lnSpc>
                <a:spcPct val="80000"/>
              </a:lnSpc>
              <a:spcBef>
                <a:spcPts val="0"/>
              </a:spcBef>
              <a:spcAft>
                <a:spcPts val="0"/>
              </a:spcAft>
              <a:buClr>
                <a:schemeClr val="dk1"/>
              </a:buClr>
              <a:buSzPts val="2240"/>
              <a:buFont typeface="Arial"/>
              <a:buNone/>
            </a:pPr>
            <a:endParaRPr sz="224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80000"/>
              </a:lnSpc>
              <a:spcBef>
                <a:spcPts val="448"/>
              </a:spcBef>
              <a:spcAft>
                <a:spcPts val="0"/>
              </a:spcAft>
              <a:buClr>
                <a:schemeClr val="dk1"/>
              </a:buClr>
              <a:buSzPts val="2240"/>
              <a:buFont typeface="Arial"/>
              <a:buChar char="•"/>
            </a:pPr>
            <a:endParaRPr lang="en-IN" sz="224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80000"/>
              </a:lnSpc>
              <a:spcBef>
                <a:spcPts val="448"/>
              </a:spcBef>
              <a:spcAft>
                <a:spcPts val="0"/>
              </a:spcAft>
              <a:buClr>
                <a:schemeClr val="dk1"/>
              </a:buClr>
              <a:buSzPts val="2240"/>
              <a:buFont typeface="Arial"/>
              <a:buChar char="•"/>
            </a:pPr>
            <a:r>
              <a:rPr lang="en-IN" sz="2240" b="0" i="0" u="none" strike="noStrike" cap="none" dirty="0">
                <a:solidFill>
                  <a:schemeClr val="dk1"/>
                </a:solidFill>
                <a:latin typeface="Times New Roman"/>
                <a:ea typeface="Times New Roman"/>
                <a:cs typeface="Times New Roman"/>
                <a:sym typeface="Times New Roman"/>
              </a:rPr>
              <a:t>Let t(n) = 2n + 3				lower bound</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2n + 3 ≥ _____??</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2n + 3 ≥ </a:t>
            </a:r>
            <a:r>
              <a:rPr lang="en-IN" sz="2240" dirty="0">
                <a:solidFill>
                  <a:schemeClr val="dk1"/>
                </a:solidFill>
                <a:latin typeface="Times New Roman"/>
                <a:ea typeface="Times New Roman"/>
                <a:cs typeface="Times New Roman"/>
                <a:sym typeface="Times New Roman"/>
              </a:rPr>
              <a:t>1</a:t>
            </a:r>
            <a:r>
              <a:rPr lang="en-IN" sz="2240" b="0" i="0" u="none" strike="noStrike" cap="none" dirty="0">
                <a:solidFill>
                  <a:schemeClr val="dk1"/>
                </a:solidFill>
                <a:latin typeface="Times New Roman"/>
                <a:ea typeface="Times New Roman"/>
                <a:cs typeface="Times New Roman"/>
                <a:sym typeface="Times New Roman"/>
              </a:rPr>
              <a:t>n 	n ≥ 1</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here c = 1 and g(n) = n</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a:t>
            </a:r>
            <a:r>
              <a:rPr lang="en-IN" sz="2240" b="0" i="0" u="none" strike="noStrike" cap="none" dirty="0">
                <a:solidFill>
                  <a:srgbClr val="FF0000"/>
                </a:solidFill>
                <a:latin typeface="Times New Roman"/>
                <a:ea typeface="Times New Roman"/>
                <a:cs typeface="Times New Roman"/>
                <a:sym typeface="Times New Roman"/>
              </a:rPr>
              <a:t>t(n) = Ω(n) </a:t>
            </a:r>
            <a:endParaRPr dirty="0"/>
          </a:p>
          <a:p>
            <a:pPr marL="342900" marR="0" lvl="0" indent="-342900" algn="just" rtl="0">
              <a:lnSpc>
                <a:spcPct val="80000"/>
              </a:lnSpc>
              <a:spcBef>
                <a:spcPts val="448"/>
              </a:spcBef>
              <a:spcAft>
                <a:spcPts val="0"/>
              </a:spcAft>
              <a:buClr>
                <a:schemeClr val="dk1"/>
              </a:buClr>
              <a:buSzPts val="2240"/>
              <a:buFont typeface="Arial"/>
              <a:buNone/>
            </a:pPr>
            <a:endParaRPr sz="224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2n + 3 ≥ </a:t>
            </a:r>
            <a:r>
              <a:rPr lang="en-IN" sz="2240" dirty="0">
                <a:solidFill>
                  <a:schemeClr val="dk1"/>
                </a:solidFill>
                <a:latin typeface="Times New Roman"/>
                <a:ea typeface="Times New Roman"/>
                <a:cs typeface="Times New Roman"/>
                <a:sym typeface="Times New Roman"/>
              </a:rPr>
              <a:t>1</a:t>
            </a:r>
            <a:r>
              <a:rPr lang="en-IN" sz="2240" b="0" i="0" u="none" strike="noStrike" cap="none" dirty="0">
                <a:solidFill>
                  <a:schemeClr val="dk1"/>
                </a:solidFill>
                <a:latin typeface="Times New Roman"/>
                <a:ea typeface="Times New Roman"/>
                <a:cs typeface="Times New Roman"/>
                <a:sym typeface="Times New Roman"/>
              </a:rPr>
              <a:t>log n 	 </a:t>
            </a:r>
            <a:r>
              <a:rPr lang="en-IN" sz="2240" b="0" i="0" u="none" strike="noStrike" cap="none" dirty="0" err="1">
                <a:solidFill>
                  <a:schemeClr val="dk1"/>
                </a:solidFill>
                <a:latin typeface="Times New Roman"/>
                <a:ea typeface="Times New Roman"/>
                <a:cs typeface="Times New Roman"/>
                <a:sym typeface="Times New Roman"/>
              </a:rPr>
              <a:t>n</a:t>
            </a:r>
            <a:r>
              <a:rPr lang="en-IN" sz="2240" b="0" i="0" u="none" strike="noStrike" cap="none" dirty="0">
                <a:solidFill>
                  <a:schemeClr val="dk1"/>
                </a:solidFill>
                <a:latin typeface="Times New Roman"/>
                <a:ea typeface="Times New Roman"/>
                <a:cs typeface="Times New Roman"/>
                <a:sym typeface="Times New Roman"/>
              </a:rPr>
              <a:t> ≥ 1</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here c = 1  and g(n) = log n</a:t>
            </a:r>
            <a:endParaRPr sz="224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80000"/>
              </a:lnSpc>
              <a:spcBef>
                <a:spcPts val="448"/>
              </a:spcBef>
              <a:spcAft>
                <a:spcPts val="0"/>
              </a:spcAft>
              <a:buClr>
                <a:schemeClr val="dk1"/>
              </a:buClr>
              <a:buSzPts val="2240"/>
              <a:buFont typeface="Arial"/>
              <a:buNone/>
            </a:pPr>
            <a:endParaRPr sz="224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t(n) = Ω(log n)</a:t>
            </a:r>
            <a:endParaRPr dirty="0"/>
          </a:p>
        </p:txBody>
      </p:sp>
      <p:cxnSp>
        <p:nvCxnSpPr>
          <p:cNvPr id="152" name="Google Shape;152;p22"/>
          <p:cNvCxnSpPr/>
          <p:nvPr/>
        </p:nvCxnSpPr>
        <p:spPr>
          <a:xfrm rot="10800000">
            <a:off x="1905000" y="1600200"/>
            <a:ext cx="4800600" cy="685800"/>
          </a:xfrm>
          <a:prstGeom prst="straightConnector1">
            <a:avLst/>
          </a:prstGeom>
          <a:noFill/>
          <a:ln w="9525" cap="flat" cmpd="sng">
            <a:solidFill>
              <a:srgbClr val="BD4B48"/>
            </a:solidFill>
            <a:prstDash val="solid"/>
            <a:round/>
            <a:headEnd type="none" w="sm" len="sm"/>
            <a:tailEnd type="stealth" w="med" len="med"/>
          </a:ln>
        </p:spPr>
      </p:cxnSp>
      <p:pic>
        <p:nvPicPr>
          <p:cNvPr id="153" name="Google Shape;153;p22"/>
          <p:cNvPicPr preferRelativeResize="0"/>
          <p:nvPr/>
        </p:nvPicPr>
        <p:blipFill rotWithShape="1">
          <a:blip r:embed="rId3">
            <a:alphaModFix/>
          </a:blip>
          <a:srcRect/>
          <a:stretch/>
        </p:blipFill>
        <p:spPr>
          <a:xfrm>
            <a:off x="9982200" y="228600"/>
            <a:ext cx="1862667" cy="838200"/>
          </a:xfrm>
          <a:prstGeom prst="rect">
            <a:avLst/>
          </a:prstGeom>
          <a:noFill/>
          <a:ln>
            <a:noFill/>
          </a:ln>
        </p:spPr>
      </p:pic>
      <p:sp>
        <p:nvSpPr>
          <p:cNvPr id="7" name="Date Placeholder 6"/>
          <p:cNvSpPr>
            <a:spLocks noGrp="1"/>
          </p:cNvSpPr>
          <p:nvPr>
            <p:ph type="dt" idx="10"/>
          </p:nvPr>
        </p:nvSpPr>
        <p:spPr/>
        <p:txBody>
          <a:bodyPr/>
          <a:lstStyle/>
          <a:p>
            <a:fld id="{3493C362-C585-40C3-884A-3050D851FD37}" type="datetime1">
              <a:rPr lang="en-US" smtClean="0"/>
              <a:pPr/>
              <a:t>9/11/2021</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102</a:t>
            </a:fld>
            <a:endParaRPr lang="en-US"/>
          </a:p>
        </p:txBody>
      </p:sp>
    </p:spTree>
    <p:extLst>
      <p:ext uri="{BB962C8B-B14F-4D97-AF65-F5344CB8AC3E}">
        <p14:creationId xmlns:p14="http://schemas.microsoft.com/office/powerpoint/2010/main" val="3038323435"/>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809625"/>
          </a:xfrm>
        </p:spPr>
        <p:txBody>
          <a:bodyPr>
            <a:normAutofit/>
          </a:bodyPr>
          <a:lstStyle/>
          <a:p>
            <a:r>
              <a:rPr lang="en-US" sz="4000" b="1" dirty="0">
                <a:latin typeface="Palatino Linotype" panose="02040502050505030304" pitchFamily="18" charset="0"/>
              </a:rPr>
              <a:t>Asymptotic Analysis of Insertion sort</a:t>
            </a:r>
          </a:p>
        </p:txBody>
      </p:sp>
      <p:sp>
        <p:nvSpPr>
          <p:cNvPr id="7" name="Text Placeholder 6"/>
          <p:cNvSpPr>
            <a:spLocks noGrp="1"/>
          </p:cNvSpPr>
          <p:nvPr>
            <p:ph type="body" idx="1"/>
          </p:nvPr>
        </p:nvSpPr>
        <p:spPr>
          <a:xfrm>
            <a:off x="762000" y="1371600"/>
            <a:ext cx="10515600" cy="4953000"/>
          </a:xfrm>
          <a:ln w="38100">
            <a:solidFill>
              <a:schemeClr val="tx1"/>
            </a:solidFill>
          </a:ln>
        </p:spPr>
        <p:txBody>
          <a:bodyPr/>
          <a:lstStyle/>
          <a:p>
            <a:r>
              <a:rPr lang="en-US" dirty="0"/>
              <a:t>Time Complexity:</a:t>
            </a:r>
          </a:p>
          <a:p>
            <a:endParaRPr lang="en-US" dirty="0"/>
          </a:p>
          <a:p>
            <a:endParaRPr lang="en-US" dirty="0"/>
          </a:p>
          <a:p>
            <a:endParaRPr lang="en-US" dirty="0"/>
          </a:p>
          <a:p>
            <a:r>
              <a:rPr lang="en-US" dirty="0"/>
              <a:t>Best Case: the best case occurs if the array is already sorted, </a:t>
            </a:r>
            <a:r>
              <a:rPr lang="en-US" dirty="0" err="1"/>
              <a:t>tj</a:t>
            </a:r>
            <a:r>
              <a:rPr lang="en-US" dirty="0"/>
              <a:t>=1 for j=2,3…n. </a:t>
            </a:r>
          </a:p>
          <a:p>
            <a:endParaRPr lang="en-US" dirty="0"/>
          </a:p>
          <a:p>
            <a:endParaRPr lang="en-US" dirty="0"/>
          </a:p>
          <a:p>
            <a:r>
              <a:rPr lang="en-US" dirty="0"/>
              <a:t>Linear running time: O(n)</a:t>
            </a:r>
          </a:p>
          <a:p>
            <a:endParaRPr lang="en-US" dirty="0"/>
          </a:p>
        </p:txBody>
      </p:sp>
      <p:sp>
        <p:nvSpPr>
          <p:cNvPr id="4" name="Date Placeholder 3"/>
          <p:cNvSpPr>
            <a:spLocks noGrp="1"/>
          </p:cNvSpPr>
          <p:nvPr>
            <p:ph type="dt" idx="10"/>
          </p:nvPr>
        </p:nvSpPr>
        <p:spPr/>
        <p:txBody>
          <a:bodyPr/>
          <a:lstStyle/>
          <a:p>
            <a:fld id="{ACF9491A-3676-4A38-B1BE-3359FDAB595F}" type="datetime1">
              <a:rPr lang="en-US" smtClean="0"/>
              <a:pPr/>
              <a:t>9/11/2021</a:t>
            </a:fld>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103</a:t>
            </a:fld>
            <a:endParaRPr lang="en-US"/>
          </a:p>
        </p:txBody>
      </p:sp>
      <p:pic>
        <p:nvPicPr>
          <p:cNvPr id="1026" name="Picture 2"/>
          <p:cNvPicPr>
            <a:picLocks noChangeAspect="1" noChangeArrowheads="1"/>
          </p:cNvPicPr>
          <p:nvPr/>
        </p:nvPicPr>
        <p:blipFill>
          <a:blip r:embed="rId2"/>
          <a:srcRect/>
          <a:stretch>
            <a:fillRect/>
          </a:stretch>
        </p:blipFill>
        <p:spPr bwMode="auto">
          <a:xfrm>
            <a:off x="3429000" y="1981200"/>
            <a:ext cx="7615238" cy="161535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667000" y="4495800"/>
            <a:ext cx="7507165" cy="933906"/>
          </a:xfrm>
          <a:prstGeom prst="rect">
            <a:avLst/>
          </a:prstGeom>
          <a:noFill/>
          <a:ln w="9525">
            <a:noFill/>
            <a:miter lim="800000"/>
            <a:headEnd/>
            <a:tailEnd/>
          </a:ln>
          <a:effectLst/>
        </p:spPr>
      </p:pic>
      <p:pic>
        <p:nvPicPr>
          <p:cNvPr id="10" name="Google Shape;192;p27"/>
          <p:cNvPicPr preferRelativeResize="0"/>
          <p:nvPr/>
        </p:nvPicPr>
        <p:blipFill rotWithShape="1">
          <a:blip r:embed="rId4">
            <a:alphaModFix/>
          </a:blip>
          <a:srcRect/>
          <a:stretch/>
        </p:blipFill>
        <p:spPr>
          <a:xfrm>
            <a:off x="10058400" y="228600"/>
            <a:ext cx="1786467" cy="914400"/>
          </a:xfrm>
          <a:prstGeom prst="rect">
            <a:avLst/>
          </a:prstGeom>
          <a:noFill/>
          <a:ln>
            <a:noFill/>
          </a:ln>
        </p:spPr>
      </p:pic>
    </p:spTree>
    <p:extLst>
      <p:ext uri="{BB962C8B-B14F-4D97-AF65-F5344CB8AC3E}">
        <p14:creationId xmlns:p14="http://schemas.microsoft.com/office/powerpoint/2010/main" val="3893840496"/>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9938320" cy="854075"/>
          </a:xfrm>
        </p:spPr>
        <p:txBody>
          <a:bodyPr>
            <a:normAutofit/>
          </a:bodyPr>
          <a:lstStyle/>
          <a:p>
            <a:r>
              <a:rPr lang="en-US" sz="4000" b="1" dirty="0">
                <a:latin typeface="Palatino Linotype" panose="02040502050505030304" pitchFamily="18" charset="0"/>
              </a:rPr>
              <a:t>Asymptotic Analysis of Insertion sort</a:t>
            </a:r>
          </a:p>
        </p:txBody>
      </p:sp>
      <p:sp>
        <p:nvSpPr>
          <p:cNvPr id="7" name="Text Placeholder 6"/>
          <p:cNvSpPr>
            <a:spLocks noGrp="1"/>
          </p:cNvSpPr>
          <p:nvPr>
            <p:ph type="body" idx="1"/>
          </p:nvPr>
        </p:nvSpPr>
        <p:spPr>
          <a:xfrm>
            <a:off x="533400" y="1480255"/>
            <a:ext cx="11311466" cy="4876095"/>
          </a:xfrm>
          <a:ln w="38100">
            <a:solidFill>
              <a:schemeClr val="tx1"/>
            </a:solidFill>
          </a:ln>
        </p:spPr>
        <p:txBody>
          <a:bodyPr/>
          <a:lstStyle/>
          <a:p>
            <a:r>
              <a:rPr lang="en-US" dirty="0"/>
              <a:t>Worst case : If the array is in reverse sorted order</a:t>
            </a:r>
          </a:p>
          <a:p>
            <a:endParaRPr lang="en-US" dirty="0"/>
          </a:p>
          <a:p>
            <a:endParaRPr lang="en-US" dirty="0"/>
          </a:p>
          <a:p>
            <a:endParaRPr lang="en-US" dirty="0"/>
          </a:p>
          <a:p>
            <a:endParaRPr lang="en-US" dirty="0"/>
          </a:p>
          <a:p>
            <a:endParaRPr lang="en-US" dirty="0"/>
          </a:p>
          <a:p>
            <a:endParaRPr lang="en-US" dirty="0"/>
          </a:p>
          <a:p>
            <a:r>
              <a:rPr lang="en-US" dirty="0"/>
              <a:t>Quadratic Running time. O(n2)</a:t>
            </a:r>
          </a:p>
        </p:txBody>
      </p:sp>
      <p:sp>
        <p:nvSpPr>
          <p:cNvPr id="4" name="Date Placeholder 3"/>
          <p:cNvSpPr>
            <a:spLocks noGrp="1"/>
          </p:cNvSpPr>
          <p:nvPr>
            <p:ph type="dt" idx="10"/>
          </p:nvPr>
        </p:nvSpPr>
        <p:spPr/>
        <p:txBody>
          <a:bodyPr/>
          <a:lstStyle/>
          <a:p>
            <a:fld id="{ACF9491A-3676-4A38-B1BE-3359FDAB595F}" type="datetime1">
              <a:rPr lang="en-US" smtClean="0"/>
              <a:pPr/>
              <a:t>9/11/2021</a:t>
            </a:fld>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104</a:t>
            </a:fld>
            <a:endParaRPr lang="en-US"/>
          </a:p>
        </p:txBody>
      </p:sp>
      <p:pic>
        <p:nvPicPr>
          <p:cNvPr id="2050" name="Picture 2"/>
          <p:cNvPicPr>
            <a:picLocks noChangeAspect="1" noChangeArrowheads="1"/>
          </p:cNvPicPr>
          <p:nvPr/>
        </p:nvPicPr>
        <p:blipFill>
          <a:blip r:embed="rId2"/>
          <a:srcRect/>
          <a:stretch>
            <a:fillRect/>
          </a:stretch>
        </p:blipFill>
        <p:spPr bwMode="auto">
          <a:xfrm>
            <a:off x="838200" y="2631827"/>
            <a:ext cx="3200400" cy="237669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691466" y="2710339"/>
            <a:ext cx="7877142" cy="2380793"/>
          </a:xfrm>
          <a:prstGeom prst="rect">
            <a:avLst/>
          </a:prstGeom>
          <a:noFill/>
          <a:ln w="9525">
            <a:noFill/>
            <a:miter lim="800000"/>
            <a:headEnd/>
            <a:tailEnd/>
          </a:ln>
          <a:effectLst/>
        </p:spPr>
      </p:pic>
      <p:pic>
        <p:nvPicPr>
          <p:cNvPr id="10" name="Google Shape;192;p27"/>
          <p:cNvPicPr preferRelativeResize="0"/>
          <p:nvPr/>
        </p:nvPicPr>
        <p:blipFill rotWithShape="1">
          <a:blip r:embed="rId4">
            <a:alphaModFix/>
          </a:blip>
          <a:srcRect/>
          <a:stretch/>
        </p:blipFill>
        <p:spPr>
          <a:xfrm>
            <a:off x="10058400" y="228600"/>
            <a:ext cx="1786467" cy="914400"/>
          </a:xfrm>
          <a:prstGeom prst="rect">
            <a:avLst/>
          </a:prstGeom>
          <a:noFill/>
          <a:ln>
            <a:noFill/>
          </a:ln>
        </p:spPr>
      </p:pic>
    </p:spTree>
    <p:extLst>
      <p:ext uri="{BB962C8B-B14F-4D97-AF65-F5344CB8AC3E}">
        <p14:creationId xmlns:p14="http://schemas.microsoft.com/office/powerpoint/2010/main" val="42008468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b="1" dirty="0">
                <a:latin typeface="Palatino Linotype" panose="02040502050505030304" pitchFamily="18" charset="0"/>
                <a:ea typeface="Times New Roman"/>
                <a:cs typeface="Times New Roman"/>
                <a:sym typeface="Times New Roman"/>
              </a:rPr>
              <a:t>Properties of O, Ω and  θ</a:t>
            </a:r>
            <a:endParaRPr b="1" dirty="0">
              <a:latin typeface="Palatino Linotype" panose="02040502050505030304" pitchFamily="18" charset="0"/>
              <a:ea typeface="Times New Roman"/>
              <a:cs typeface="Times New Roman"/>
              <a:sym typeface="Times New Roman"/>
            </a:endParaRPr>
          </a:p>
        </p:txBody>
      </p:sp>
      <p:sp>
        <p:nvSpPr>
          <p:cNvPr id="198" name="Google Shape;198;p28"/>
          <p:cNvSpPr txBox="1">
            <a:spLocks noGrp="1"/>
          </p:cNvSpPr>
          <p:nvPr>
            <p:ph type="body" idx="1"/>
          </p:nvPr>
        </p:nvSpPr>
        <p:spPr>
          <a:xfrm>
            <a:off x="533400" y="1524000"/>
            <a:ext cx="10972800" cy="4419600"/>
          </a:xfrm>
          <a:prstGeom prst="rect">
            <a:avLst/>
          </a:prstGeom>
          <a:noFill/>
          <a:ln w="38100">
            <a:solidFill>
              <a:schemeClr val="tx1"/>
            </a:solidFill>
          </a:ln>
        </p:spPr>
        <p:txBody>
          <a:bodyPr spcFirstLastPara="1" wrap="square" lIns="91425" tIns="45700" rIns="91425" bIns="45700" anchor="t" anchorCtr="0">
            <a:noAutofit/>
          </a:bodyPr>
          <a:lstStyle/>
          <a:p>
            <a:pPr marL="514350" lvl="0" indent="-514350" algn="just" rtl="0">
              <a:lnSpc>
                <a:spcPct val="80000"/>
              </a:lnSpc>
              <a:spcBef>
                <a:spcPts val="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General property:</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		If t(n) is O(g(n)) then a * t(n) is O(g(n)). Similar for Ω and θ</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Transitive Property :</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		If </a:t>
            </a:r>
            <a:r>
              <a:rPr lang="en-IN" sz="2400" i="1" dirty="0">
                <a:latin typeface="Palatino Linotype" panose="02040502050505030304" pitchFamily="18" charset="0"/>
                <a:ea typeface="Times New Roman"/>
                <a:cs typeface="Times New Roman"/>
                <a:sym typeface="Times New Roman"/>
              </a:rPr>
              <a:t>f (n)</a:t>
            </a:r>
            <a:r>
              <a:rPr lang="en-IN" sz="2400" dirty="0">
                <a:latin typeface="Palatino Linotype" panose="02040502050505030304" pitchFamily="18" charset="0"/>
                <a:ea typeface="Times New Roman"/>
                <a:cs typeface="Times New Roman"/>
                <a:sym typeface="Times New Roman"/>
              </a:rPr>
              <a:t> ϵ O(</a:t>
            </a:r>
            <a:r>
              <a:rPr lang="en-IN" sz="2400" i="1" dirty="0">
                <a:latin typeface="Palatino Linotype" panose="02040502050505030304" pitchFamily="18" charset="0"/>
                <a:ea typeface="Times New Roman"/>
                <a:cs typeface="Times New Roman"/>
                <a:sym typeface="Times New Roman"/>
              </a:rPr>
              <a:t>g(n)</a:t>
            </a:r>
            <a:r>
              <a:rPr lang="en-IN" sz="2400" dirty="0">
                <a:latin typeface="Palatino Linotype" panose="02040502050505030304" pitchFamily="18" charset="0"/>
                <a:ea typeface="Times New Roman"/>
                <a:cs typeface="Times New Roman"/>
                <a:sym typeface="Times New Roman"/>
              </a:rPr>
              <a:t>) and </a:t>
            </a:r>
            <a:r>
              <a:rPr lang="en-IN" sz="2400" i="1" dirty="0">
                <a:latin typeface="Palatino Linotype" panose="02040502050505030304" pitchFamily="18" charset="0"/>
                <a:ea typeface="Times New Roman"/>
                <a:cs typeface="Times New Roman"/>
                <a:sym typeface="Times New Roman"/>
              </a:rPr>
              <a:t>g(n) </a:t>
            </a:r>
            <a:r>
              <a:rPr lang="en-IN" sz="2400" dirty="0">
                <a:latin typeface="Palatino Linotype" panose="02040502050505030304" pitchFamily="18" charset="0"/>
                <a:ea typeface="Times New Roman"/>
                <a:cs typeface="Times New Roman"/>
                <a:sym typeface="Times New Roman"/>
              </a:rPr>
              <a:t>ϵ O(</a:t>
            </a:r>
            <a:r>
              <a:rPr lang="en-IN" sz="2400" i="1" dirty="0">
                <a:latin typeface="Palatino Linotype" panose="02040502050505030304" pitchFamily="18" charset="0"/>
                <a:ea typeface="Times New Roman"/>
                <a:cs typeface="Times New Roman"/>
                <a:sym typeface="Times New Roman"/>
              </a:rPr>
              <a:t>h(n)</a:t>
            </a:r>
            <a:r>
              <a:rPr lang="en-IN" sz="2400" dirty="0">
                <a:latin typeface="Palatino Linotype" panose="02040502050505030304" pitchFamily="18" charset="0"/>
                <a:ea typeface="Times New Roman"/>
                <a:cs typeface="Times New Roman"/>
                <a:sym typeface="Times New Roman"/>
              </a:rPr>
              <a:t>), then </a:t>
            </a:r>
            <a:r>
              <a:rPr lang="en-IN" sz="2400" i="1" dirty="0">
                <a:latin typeface="Palatino Linotype" panose="02040502050505030304" pitchFamily="18" charset="0"/>
                <a:ea typeface="Times New Roman"/>
                <a:cs typeface="Times New Roman"/>
                <a:sym typeface="Times New Roman"/>
              </a:rPr>
              <a:t>f (n)</a:t>
            </a:r>
            <a:r>
              <a:rPr lang="en-IN" sz="2400" dirty="0">
                <a:latin typeface="Palatino Linotype" panose="02040502050505030304" pitchFamily="18" charset="0"/>
                <a:ea typeface="Times New Roman"/>
                <a:cs typeface="Times New Roman"/>
                <a:sym typeface="Times New Roman"/>
              </a:rPr>
              <a:t> ϵ O(</a:t>
            </a:r>
            <a:r>
              <a:rPr lang="en-IN" sz="2400" i="1" dirty="0">
                <a:latin typeface="Palatino Linotype" panose="02040502050505030304" pitchFamily="18" charset="0"/>
                <a:ea typeface="Times New Roman"/>
                <a:cs typeface="Times New Roman"/>
                <a:sym typeface="Times New Roman"/>
              </a:rPr>
              <a:t>h(n)</a:t>
            </a:r>
            <a:r>
              <a:rPr lang="en-IN" sz="2400" dirty="0">
                <a:latin typeface="Palatino Linotype" panose="02040502050505030304" pitchFamily="18" charset="0"/>
                <a:ea typeface="Times New Roman"/>
                <a:cs typeface="Times New Roman"/>
                <a:sym typeface="Times New Roman"/>
              </a:rPr>
              <a:t>); that is O is transitive. Also Ω, θ, o and ω are transitive.</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Reflexive Property</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		If f(n) is given then f(n) is O(f(n))</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Symmetric Property </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		If f(n) is θ(g(n)) then g(n) is θ(f(n))</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Transpose Property </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		If f(n) = O(g(n)) then g(n) is Ω(f(n)) </a:t>
            </a:r>
            <a:endParaRPr sz="2400" dirty="0">
              <a:latin typeface="Palatino Linotype" panose="02040502050505030304" pitchFamily="18" charset="0"/>
            </a:endParaRPr>
          </a:p>
          <a:p>
            <a:pPr marL="514350" lvl="0" indent="-387350" algn="just" rtl="0">
              <a:lnSpc>
                <a:spcPct val="80000"/>
              </a:lnSpc>
              <a:spcBef>
                <a:spcPts val="400"/>
              </a:spcBef>
              <a:spcAft>
                <a:spcPts val="0"/>
              </a:spcAft>
              <a:buClr>
                <a:schemeClr val="dk1"/>
              </a:buClr>
              <a:buSzPts val="2000"/>
              <a:buNone/>
            </a:pPr>
            <a:endParaRPr sz="2000" dirty="0">
              <a:latin typeface="Times New Roman"/>
              <a:ea typeface="Times New Roman"/>
              <a:cs typeface="Times New Roman"/>
              <a:sym typeface="Times New Roman"/>
            </a:endParaRPr>
          </a:p>
          <a:p>
            <a:pPr marL="514350" lvl="0" indent="-387350" algn="just" rtl="0">
              <a:lnSpc>
                <a:spcPct val="80000"/>
              </a:lnSpc>
              <a:spcBef>
                <a:spcPts val="400"/>
              </a:spcBef>
              <a:spcAft>
                <a:spcPts val="0"/>
              </a:spcAft>
              <a:buClr>
                <a:schemeClr val="dk1"/>
              </a:buClr>
              <a:buSzPts val="2000"/>
              <a:buNone/>
            </a:pPr>
            <a:endParaRPr sz="2000" dirty="0">
              <a:latin typeface="Times New Roman"/>
              <a:ea typeface="Times New Roman"/>
              <a:cs typeface="Times New Roman"/>
              <a:sym typeface="Times New Roman"/>
            </a:endParaRPr>
          </a:p>
          <a:p>
            <a:pPr marL="342900" lvl="0" indent="-342900" algn="just" rtl="0">
              <a:lnSpc>
                <a:spcPct val="80000"/>
              </a:lnSpc>
              <a:spcBef>
                <a:spcPts val="400"/>
              </a:spcBef>
              <a:spcAft>
                <a:spcPts val="0"/>
              </a:spcAft>
              <a:buClr>
                <a:schemeClr val="dk1"/>
              </a:buClr>
              <a:buSzPts val="2000"/>
              <a:buNone/>
            </a:pPr>
            <a:r>
              <a:rPr lang="en-IN" sz="2000" i="1" dirty="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p:txBody>
      </p:sp>
      <p:pic>
        <p:nvPicPr>
          <p:cNvPr id="199" name="Google Shape;199;p28"/>
          <p:cNvPicPr preferRelativeResize="0"/>
          <p:nvPr/>
        </p:nvPicPr>
        <p:blipFill rotWithShape="1">
          <a:blip r:embed="rId3">
            <a:alphaModFix/>
          </a:blip>
          <a:srcRect/>
          <a:stretch/>
        </p:blipFill>
        <p:spPr>
          <a:xfrm>
            <a:off x="10058400" y="228600"/>
            <a:ext cx="1786467" cy="914400"/>
          </a:xfrm>
          <a:prstGeom prst="rect">
            <a:avLst/>
          </a:prstGeom>
          <a:noFill/>
          <a:ln>
            <a:noFill/>
          </a:ln>
        </p:spPr>
      </p:pic>
      <p:sp>
        <p:nvSpPr>
          <p:cNvPr id="5" name="Date Placeholder 4"/>
          <p:cNvSpPr>
            <a:spLocks noGrp="1"/>
          </p:cNvSpPr>
          <p:nvPr>
            <p:ph type="dt" idx="10"/>
          </p:nvPr>
        </p:nvSpPr>
        <p:spPr/>
        <p:txBody>
          <a:bodyPr/>
          <a:lstStyle/>
          <a:p>
            <a:fld id="{0C1B5C58-A683-450A-B775-9B3E3181F9EF}" type="datetime1">
              <a:rPr lang="en-US" smtClean="0"/>
              <a:pPr/>
              <a:t>9/11/2021</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105</a:t>
            </a:fld>
            <a:endParaRPr lang="en-US"/>
          </a:p>
        </p:txBody>
      </p:sp>
    </p:spTree>
    <p:extLst>
      <p:ext uri="{BB962C8B-B14F-4D97-AF65-F5344CB8AC3E}">
        <p14:creationId xmlns:p14="http://schemas.microsoft.com/office/powerpoint/2010/main" val="2958471603"/>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728662"/>
          </a:xfrm>
        </p:spPr>
        <p:txBody>
          <a:bodyPr/>
          <a:lstStyle/>
          <a:p>
            <a:r>
              <a:rPr lang="en-US" b="1" dirty="0">
                <a:latin typeface="Palatino Linotype" panose="02040502050505030304" pitchFamily="18" charset="0"/>
              </a:rPr>
              <a:t>Review Questions</a:t>
            </a:r>
          </a:p>
        </p:txBody>
      </p:sp>
      <p:sp>
        <p:nvSpPr>
          <p:cNvPr id="6" name="Text Placeholder 5"/>
          <p:cNvSpPr>
            <a:spLocks noGrp="1"/>
          </p:cNvSpPr>
          <p:nvPr>
            <p:ph type="body" idx="1"/>
          </p:nvPr>
        </p:nvSpPr>
        <p:spPr>
          <a:xfrm>
            <a:off x="838200" y="1279525"/>
            <a:ext cx="10515600" cy="4897438"/>
          </a:xfrm>
          <a:ln w="38100">
            <a:solidFill>
              <a:schemeClr val="tx1"/>
            </a:solidFill>
          </a:ln>
        </p:spPr>
        <p:txBody>
          <a:bodyPr/>
          <a:lstStyle/>
          <a:p>
            <a:r>
              <a:rPr lang="en-US" sz="2400" dirty="0">
                <a:latin typeface="Palatino Linotype" panose="02040502050505030304" pitchFamily="18" charset="0"/>
                <a:cs typeface="Times New Roman" panose="02020603050405020304" pitchFamily="18" charset="0"/>
              </a:rPr>
              <a:t>Indicate constant time complexity in terms of Big-O notation.</a:t>
            </a:r>
          </a:p>
          <a:p>
            <a:pPr marL="457200" lvl="1" indent="0">
              <a:buNone/>
            </a:pPr>
            <a:r>
              <a:rPr lang="en-US" dirty="0">
                <a:latin typeface="Palatino Linotype" panose="02040502050505030304" pitchFamily="18" charset="0"/>
                <a:cs typeface="Times New Roman" panose="02020603050405020304" pitchFamily="18" charset="0"/>
              </a:rPr>
              <a:t>A. O(n)</a:t>
            </a:r>
          </a:p>
          <a:p>
            <a:pPr marL="457200" lvl="1" indent="0">
              <a:buNone/>
            </a:pPr>
            <a:r>
              <a:rPr lang="en-US" dirty="0">
                <a:latin typeface="Palatino Linotype" panose="02040502050505030304" pitchFamily="18" charset="0"/>
                <a:cs typeface="Times New Roman" panose="02020603050405020304" pitchFamily="18" charset="0"/>
              </a:rPr>
              <a:t>B. O(1)</a:t>
            </a:r>
          </a:p>
          <a:p>
            <a:pPr marL="457200" lvl="1" indent="0">
              <a:buNone/>
            </a:pPr>
            <a:r>
              <a:rPr lang="en-US" dirty="0">
                <a:latin typeface="Palatino Linotype" panose="02040502050505030304" pitchFamily="18" charset="0"/>
                <a:cs typeface="Times New Roman" panose="02020603050405020304" pitchFamily="18" charset="0"/>
              </a:rPr>
              <a:t>C. O(</a:t>
            </a:r>
            <a:r>
              <a:rPr lang="en-US" dirty="0" err="1">
                <a:latin typeface="Palatino Linotype" panose="02040502050505030304" pitchFamily="18" charset="0"/>
                <a:cs typeface="Times New Roman" panose="02020603050405020304" pitchFamily="18" charset="0"/>
              </a:rPr>
              <a:t>logn</a:t>
            </a:r>
            <a:r>
              <a:rPr lang="en-US" dirty="0">
                <a:latin typeface="Palatino Linotype" panose="02040502050505030304" pitchFamily="18" charset="0"/>
                <a:cs typeface="Times New Roman" panose="02020603050405020304" pitchFamily="18" charset="0"/>
              </a:rPr>
              <a:t>)</a:t>
            </a:r>
          </a:p>
          <a:p>
            <a:pPr marL="457200" lvl="1" indent="0">
              <a:buNone/>
            </a:pPr>
            <a:r>
              <a:rPr lang="en-US" dirty="0">
                <a:latin typeface="Palatino Linotype" panose="02040502050505030304" pitchFamily="18" charset="0"/>
                <a:cs typeface="Times New Roman" panose="02020603050405020304" pitchFamily="18" charset="0"/>
              </a:rPr>
              <a:t>D. O(n^2)</a:t>
            </a:r>
          </a:p>
          <a:p>
            <a:r>
              <a:rPr lang="en-US" sz="2400" dirty="0">
                <a:latin typeface="Palatino Linotype" panose="02040502050505030304" pitchFamily="18" charset="0"/>
                <a:cs typeface="Times New Roman" panose="02020603050405020304" pitchFamily="18" charset="0"/>
              </a:rPr>
              <a:t>Big oh notation is used to describe __________</a:t>
            </a:r>
            <a:endParaRPr lang="en-IN" sz="2400" dirty="0">
              <a:solidFill>
                <a:schemeClr val="tx1">
                  <a:lumMod val="85000"/>
                  <a:lumOff val="15000"/>
                </a:schemeClr>
              </a:solidFill>
              <a:latin typeface="Palatino Linotype" panose="02040502050505030304" pitchFamily="18" charset="0"/>
              <a:cs typeface="Times New Roman" panose="02020603050405020304" pitchFamily="18" charset="0"/>
            </a:endParaRPr>
          </a:p>
          <a:p>
            <a:r>
              <a:rPr lang="en-US" sz="2400" dirty="0">
                <a:latin typeface="Palatino Linotype" panose="02040502050505030304" pitchFamily="18" charset="0"/>
                <a:cs typeface="Times New Roman" panose="02020603050405020304" pitchFamily="18" charset="0"/>
              </a:rPr>
              <a:t>Big O Notation is a _________function used in computer science to describe an ____________</a:t>
            </a:r>
            <a:endParaRPr lang="en-IN" sz="2400" dirty="0">
              <a:latin typeface="Palatino Linotype" panose="02040502050505030304" pitchFamily="18" charset="0"/>
              <a:cs typeface="Times New Roman" panose="02020603050405020304" pitchFamily="18" charset="0"/>
            </a:endParaRPr>
          </a:p>
          <a:p>
            <a:r>
              <a:rPr lang="en-IN" sz="2400" dirty="0">
                <a:latin typeface="Palatino Linotype" panose="02040502050505030304" pitchFamily="18" charset="0"/>
                <a:cs typeface="Times New Roman" panose="02020603050405020304" pitchFamily="18" charset="0"/>
              </a:rPr>
              <a:t>Big Omega notation (</a:t>
            </a:r>
            <a:r>
              <a:rPr lang="el-GR" sz="2400" dirty="0">
                <a:latin typeface="Palatino Linotype" panose="02040502050505030304" pitchFamily="18" charset="0"/>
                <a:cs typeface="Times New Roman" panose="02020603050405020304" pitchFamily="18" charset="0"/>
              </a:rPr>
              <a:t>Ω) </a:t>
            </a:r>
            <a:r>
              <a:rPr lang="en-IN" sz="2400" dirty="0">
                <a:latin typeface="Palatino Linotype" panose="02040502050505030304" pitchFamily="18" charset="0"/>
                <a:cs typeface="Times New Roman" panose="02020603050405020304" pitchFamily="18" charset="0"/>
              </a:rPr>
              <a:t>provides _________bound</a:t>
            </a:r>
            <a:r>
              <a:rPr lang="en-IN" sz="2400" dirty="0">
                <a:latin typeface="Palatino Linotype" panose="02040502050505030304" pitchFamily="18" charset="0"/>
              </a:rPr>
              <a:t>. </a:t>
            </a:r>
          </a:p>
          <a:p>
            <a:r>
              <a:rPr lang="en-US" sz="2400" dirty="0">
                <a:latin typeface="Palatino Linotype" panose="02040502050505030304" pitchFamily="18" charset="0"/>
                <a:cs typeface="Times New Roman" panose="02020603050405020304" pitchFamily="18" charset="0"/>
              </a:rPr>
              <a:t>Given T1(n) =</a:t>
            </a:r>
            <a:r>
              <a:rPr lang="en-US" sz="2400" i="1" dirty="0">
                <a:latin typeface="Palatino Linotype" panose="02040502050505030304" pitchFamily="18" charset="0"/>
                <a:cs typeface="Times New Roman" panose="02020603050405020304" pitchFamily="18" charset="0"/>
              </a:rPr>
              <a:t>O</a:t>
            </a:r>
            <a:r>
              <a:rPr lang="en-US" sz="2400" dirty="0">
                <a:latin typeface="Palatino Linotype" panose="02040502050505030304" pitchFamily="18" charset="0"/>
                <a:cs typeface="Times New Roman" panose="02020603050405020304" pitchFamily="18" charset="0"/>
              </a:rPr>
              <a:t>(f(n)) and T2(n)=</a:t>
            </a:r>
            <a:r>
              <a:rPr lang="en-US" sz="2400" i="1" dirty="0">
                <a:latin typeface="Palatino Linotype" panose="02040502050505030304" pitchFamily="18" charset="0"/>
                <a:cs typeface="Times New Roman" panose="02020603050405020304" pitchFamily="18" charset="0"/>
              </a:rPr>
              <a:t>O(</a:t>
            </a:r>
            <a:r>
              <a:rPr lang="en-US" sz="2400" dirty="0">
                <a:latin typeface="Palatino Linotype" panose="02040502050505030304" pitchFamily="18" charset="0"/>
                <a:cs typeface="Times New Roman" panose="02020603050405020304" pitchFamily="18" charset="0"/>
              </a:rPr>
              <a:t>g(n).Find T1(n).T2(n)</a:t>
            </a:r>
            <a:endParaRPr lang="en-IN" sz="2400" dirty="0">
              <a:latin typeface="Palatino Linotype" panose="02040502050505030304" pitchFamily="18"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106</a:t>
            </a:fld>
            <a:endParaRPr lang="en-US"/>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1193648149"/>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Autofit/>
          </a:bodyPr>
          <a:lstStyle/>
          <a:p>
            <a:pPr algn="ctr"/>
            <a:r>
              <a:rPr lang="en-US" sz="4800" b="1" dirty="0">
                <a:latin typeface="Palatino Linotype" panose="02040502050505030304" pitchFamily="18" charset="0"/>
              </a:rPr>
              <a:t>ASYMPTOTIC NOTATION-THETA</a:t>
            </a:r>
            <a:br>
              <a:rPr lang="en-US" sz="4800" b="1" dirty="0">
                <a:latin typeface="Palatino Linotype" panose="02040502050505030304" pitchFamily="18" charset="0"/>
              </a:rPr>
            </a:br>
            <a:r>
              <a:rPr lang="en-US" sz="4800" b="1" dirty="0">
                <a:latin typeface="Palatino Linotype" panose="02040502050505030304" pitchFamily="18" charset="0"/>
              </a:rPr>
              <a:t>MATHEMATICAL FUNCTIONS</a:t>
            </a:r>
            <a:endParaRPr lang="en-IN" sz="4800" b="1" dirty="0">
              <a:latin typeface="Palatino Linotype" panose="02040502050505030304" pitchFamily="18" charset="0"/>
            </a:endParaRPr>
          </a:p>
        </p:txBody>
      </p:sp>
    </p:spTree>
    <p:extLst>
      <p:ext uri="{BB962C8B-B14F-4D97-AF65-F5344CB8AC3E}">
        <p14:creationId xmlns:p14="http://schemas.microsoft.com/office/powerpoint/2010/main" val="2920401623"/>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US" sz="3600" b="1" dirty="0">
                <a:latin typeface="Palatino Linotype" panose="02040502050505030304" pitchFamily="18" charset="0"/>
                <a:cs typeface="Times New Roman" panose="02020603050405020304" pitchFamily="18" charset="0"/>
              </a:rPr>
              <a:t>Asymptotic Notation – THETA </a:t>
            </a:r>
            <a:r>
              <a:rPr lang="el-GR" dirty="0">
                <a:latin typeface="Palatino Linotype" panose="02040502050505030304" pitchFamily="18" charset="0"/>
              </a:rPr>
              <a:t>Θ</a:t>
            </a:r>
            <a:endParaRPr lang="en-IN" b="1" dirty="0">
              <a:latin typeface="Palatino Linotype" panose="0204050205050503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marL="0" indent="0">
              <a:buNone/>
            </a:pPr>
            <a:endParaRPr lang="en-US" sz="1600" dirty="0"/>
          </a:p>
          <a:p>
            <a:pPr marL="0" indent="0">
              <a:buNone/>
            </a:pPr>
            <a:endParaRPr lang="en-US" sz="1600" dirty="0"/>
          </a:p>
          <a:p>
            <a:pPr marL="0" indent="0">
              <a:buNone/>
            </a:pPr>
            <a:endParaRPr lang="en-IN" sz="1600" dirty="0"/>
          </a:p>
        </p:txBody>
      </p:sp>
      <p:pic>
        <p:nvPicPr>
          <p:cNvPr id="6" name="Picture 5">
            <a:extLst>
              <a:ext uri="{FF2B5EF4-FFF2-40B4-BE49-F238E27FC236}">
                <a16:creationId xmlns:a16="http://schemas.microsoft.com/office/drawing/2014/main" id="{C158DEF1-D45E-436A-AA12-9C16602A8D1B}"/>
              </a:ext>
            </a:extLst>
          </p:cNvPr>
          <p:cNvPicPr>
            <a:picLocks noChangeAspect="1"/>
          </p:cNvPicPr>
          <p:nvPr/>
        </p:nvPicPr>
        <p:blipFill>
          <a:blip r:embed="rId2"/>
          <a:stretch>
            <a:fillRect/>
          </a:stretch>
        </p:blipFill>
        <p:spPr>
          <a:xfrm>
            <a:off x="3143577" y="1405371"/>
            <a:ext cx="6107473" cy="3361256"/>
          </a:xfrm>
          <a:prstGeom prst="rect">
            <a:avLst/>
          </a:prstGeom>
        </p:spPr>
      </p:pic>
      <p:pic>
        <p:nvPicPr>
          <p:cNvPr id="7" name="Content Placeholder 4">
            <a:extLst>
              <a:ext uri="{FF2B5EF4-FFF2-40B4-BE49-F238E27FC236}">
                <a16:creationId xmlns:a16="http://schemas.microsoft.com/office/drawing/2014/main" id="{3FB26D45-FACD-4A24-84C0-95B5DBF7325A}"/>
              </a:ext>
            </a:extLst>
          </p:cNvPr>
          <p:cNvPicPr>
            <a:picLocks noChangeAspect="1"/>
          </p:cNvPicPr>
          <p:nvPr/>
        </p:nvPicPr>
        <p:blipFill>
          <a:blip r:embed="rId3"/>
          <a:stretch>
            <a:fillRect/>
          </a:stretch>
        </p:blipFill>
        <p:spPr>
          <a:xfrm>
            <a:off x="1156842" y="5034547"/>
            <a:ext cx="10080945" cy="904121"/>
          </a:xfrm>
          <a:prstGeom prst="rect">
            <a:avLst/>
          </a:prstGeom>
        </p:spPr>
      </p:pic>
    </p:spTree>
    <p:extLst>
      <p:ext uri="{BB962C8B-B14F-4D97-AF65-F5344CB8AC3E}">
        <p14:creationId xmlns:p14="http://schemas.microsoft.com/office/powerpoint/2010/main" val="501730208"/>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384A-5B43-4187-B0A8-ED026EEF7495}"/>
              </a:ext>
            </a:extLst>
          </p:cNvPr>
          <p:cNvSpPr>
            <a:spLocks noGrp="1"/>
          </p:cNvSpPr>
          <p:nvPr>
            <p:ph type="title"/>
          </p:nvPr>
        </p:nvSpPr>
        <p:spPr>
          <a:xfrm>
            <a:off x="838200" y="365125"/>
            <a:ext cx="10515600" cy="815975"/>
          </a:xfrm>
        </p:spPr>
        <p:txBody>
          <a:bodyPr/>
          <a:lstStyle/>
          <a:p>
            <a:r>
              <a:rPr lang="en-US" b="1" dirty="0">
                <a:latin typeface="Palatino Linotype" panose="02040502050505030304" pitchFamily="18" charset="0"/>
              </a:rPr>
              <a:t>Example - THETA </a:t>
            </a:r>
            <a:endParaRPr lang="en-IN" b="1" dirty="0">
              <a:latin typeface="Palatino Linotype" panose="02040502050505030304" pitchFamily="18" charset="0"/>
            </a:endParaRPr>
          </a:p>
        </p:txBody>
      </p:sp>
      <p:sp>
        <p:nvSpPr>
          <p:cNvPr id="7" name="Content Placeholder 6">
            <a:extLst>
              <a:ext uri="{FF2B5EF4-FFF2-40B4-BE49-F238E27FC236}">
                <a16:creationId xmlns:a16="http://schemas.microsoft.com/office/drawing/2014/main" id="{9613AA8A-8B03-4A6A-8E4C-08285F1A1137}"/>
              </a:ext>
            </a:extLst>
          </p:cNvPr>
          <p:cNvSpPr>
            <a:spLocks noGrp="1"/>
          </p:cNvSpPr>
          <p:nvPr>
            <p:ph idx="1"/>
          </p:nvPr>
        </p:nvSpPr>
        <p:spPr>
          <a:xfrm>
            <a:off x="838200" y="1066800"/>
            <a:ext cx="10515600" cy="5110163"/>
          </a:xfrm>
          <a:ln w="44450">
            <a:solidFill>
              <a:schemeClr val="tx1"/>
            </a:solidFill>
          </a:ln>
        </p:spPr>
        <p:txBody>
          <a:bodyPr/>
          <a:lstStyle/>
          <a:p>
            <a:r>
              <a:rPr lang="en-IN" dirty="0"/>
              <a:t>Show that n2 /2 – 2n = </a:t>
            </a:r>
            <a:r>
              <a:rPr lang="el-GR" dirty="0"/>
              <a:t>Θ(</a:t>
            </a:r>
            <a:r>
              <a:rPr lang="en-IN" dirty="0"/>
              <a:t>n2 ).</a:t>
            </a:r>
            <a:endParaRPr lang="en-US" dirty="0"/>
          </a:p>
          <a:p>
            <a:endParaRPr lang="en-IN" dirty="0"/>
          </a:p>
        </p:txBody>
      </p:sp>
      <p:pic>
        <p:nvPicPr>
          <p:cNvPr id="9" name="Picture 8">
            <a:extLst>
              <a:ext uri="{FF2B5EF4-FFF2-40B4-BE49-F238E27FC236}">
                <a16:creationId xmlns:a16="http://schemas.microsoft.com/office/drawing/2014/main" id="{E5C97BFF-E8C7-4680-BE35-DCFBB48AE316}"/>
              </a:ext>
            </a:extLst>
          </p:cNvPr>
          <p:cNvPicPr>
            <a:picLocks noChangeAspect="1"/>
          </p:cNvPicPr>
          <p:nvPr/>
        </p:nvPicPr>
        <p:blipFill>
          <a:blip r:embed="rId2"/>
          <a:stretch>
            <a:fillRect/>
          </a:stretch>
        </p:blipFill>
        <p:spPr>
          <a:xfrm>
            <a:off x="1127448" y="1611077"/>
            <a:ext cx="6263625" cy="4410212"/>
          </a:xfrm>
          <a:prstGeom prst="rect">
            <a:avLst/>
          </a:prstGeom>
        </p:spPr>
      </p:pic>
    </p:spTree>
    <p:extLst>
      <p:ext uri="{BB962C8B-B14F-4D97-AF65-F5344CB8AC3E}">
        <p14:creationId xmlns:p14="http://schemas.microsoft.com/office/powerpoint/2010/main" val="92092257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Classification of Data Structures</a:t>
            </a:r>
          </a:p>
        </p:txBody>
      </p:sp>
      <p:pic>
        <p:nvPicPr>
          <p:cNvPr id="5" name="Content Placeholder 4">
            <a:extLst>
              <a:ext uri="{FF2B5EF4-FFF2-40B4-BE49-F238E27FC236}">
                <a16:creationId xmlns:a16="http://schemas.microsoft.com/office/drawing/2014/main" id="{68FD441F-4839-4A08-AE0E-125FBAECDAA3}"/>
              </a:ext>
            </a:extLst>
          </p:cNvPr>
          <p:cNvPicPr>
            <a:picLocks noGrp="1" noChangeAspect="1"/>
          </p:cNvPicPr>
          <p:nvPr>
            <p:ph idx="1"/>
          </p:nvPr>
        </p:nvPicPr>
        <p:blipFill>
          <a:blip r:embed="rId2"/>
          <a:stretch>
            <a:fillRect/>
          </a:stretch>
        </p:blipFill>
        <p:spPr>
          <a:xfrm>
            <a:off x="779990" y="1313411"/>
            <a:ext cx="10435376" cy="4788131"/>
          </a:xfrm>
          <a:ln w="38100">
            <a:solidFill>
              <a:schemeClr val="tx1"/>
            </a:solidFill>
          </a:ln>
        </p:spPr>
      </p:pic>
    </p:spTree>
    <p:extLst>
      <p:ext uri="{BB962C8B-B14F-4D97-AF65-F5344CB8AC3E}">
        <p14:creationId xmlns:p14="http://schemas.microsoft.com/office/powerpoint/2010/main" val="3200931376"/>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FF6B-FC74-4986-9F76-8E9E630051E2}"/>
              </a:ext>
            </a:extLst>
          </p:cNvPr>
          <p:cNvSpPr>
            <a:spLocks noGrp="1"/>
          </p:cNvSpPr>
          <p:nvPr>
            <p:ph type="title"/>
          </p:nvPr>
        </p:nvSpPr>
        <p:spPr/>
        <p:txBody>
          <a:bodyPr/>
          <a:lstStyle/>
          <a:p>
            <a:r>
              <a:rPr lang="en-US" b="1" dirty="0">
                <a:latin typeface="Palatino Linotype" panose="02040502050505030304" pitchFamily="18" charset="0"/>
              </a:rPr>
              <a:t>Example - THETA </a:t>
            </a:r>
            <a:endParaRPr lang="en-IN" b="1" dirty="0">
              <a:latin typeface="Palatino Linotype" panose="02040502050505030304" pitchFamily="18" charset="0"/>
            </a:endParaRPr>
          </a:p>
        </p:txBody>
      </p:sp>
      <p:pic>
        <p:nvPicPr>
          <p:cNvPr id="5" name="Content Placeholder 4">
            <a:extLst>
              <a:ext uri="{FF2B5EF4-FFF2-40B4-BE49-F238E27FC236}">
                <a16:creationId xmlns:a16="http://schemas.microsoft.com/office/drawing/2014/main" id="{C4000A19-5DC1-4EEE-934A-8C5EBCA82070}"/>
              </a:ext>
            </a:extLst>
          </p:cNvPr>
          <p:cNvPicPr>
            <a:picLocks noGrp="1" noChangeAspect="1"/>
          </p:cNvPicPr>
          <p:nvPr>
            <p:ph idx="1"/>
          </p:nvPr>
        </p:nvPicPr>
        <p:blipFill>
          <a:blip r:embed="rId2"/>
          <a:stretch>
            <a:fillRect/>
          </a:stretch>
        </p:blipFill>
        <p:spPr>
          <a:xfrm>
            <a:off x="480671" y="1964882"/>
            <a:ext cx="10964852" cy="2769043"/>
          </a:xfrm>
          <a:ln w="41275">
            <a:solidFill>
              <a:schemeClr val="tx1"/>
            </a:solidFill>
          </a:ln>
        </p:spPr>
      </p:pic>
    </p:spTree>
    <p:extLst>
      <p:ext uri="{BB962C8B-B14F-4D97-AF65-F5344CB8AC3E}">
        <p14:creationId xmlns:p14="http://schemas.microsoft.com/office/powerpoint/2010/main" val="3194683779"/>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621F-6996-4E71-955A-EDDC62ADC822}"/>
              </a:ext>
            </a:extLst>
          </p:cNvPr>
          <p:cNvSpPr>
            <a:spLocks noGrp="1"/>
          </p:cNvSpPr>
          <p:nvPr>
            <p:ph type="title"/>
          </p:nvPr>
        </p:nvSpPr>
        <p:spPr/>
        <p:txBody>
          <a:bodyPr/>
          <a:lstStyle/>
          <a:p>
            <a:r>
              <a:rPr lang="en-US" b="1" dirty="0">
                <a:latin typeface="Palatino Linotype" panose="02040502050505030304" pitchFamily="18" charset="0"/>
              </a:rPr>
              <a:t>Mathematical Functions</a:t>
            </a:r>
            <a:endParaRPr lang="en-IN" b="1" dirty="0">
              <a:latin typeface="Palatino Linotype" panose="02040502050505030304" pitchFamily="18" charset="0"/>
            </a:endParaRPr>
          </a:p>
        </p:txBody>
      </p:sp>
      <p:pic>
        <p:nvPicPr>
          <p:cNvPr id="6" name="Picture 5">
            <a:extLst>
              <a:ext uri="{FF2B5EF4-FFF2-40B4-BE49-F238E27FC236}">
                <a16:creationId xmlns:a16="http://schemas.microsoft.com/office/drawing/2014/main" id="{A8F4A301-70FE-4944-BD79-3112A530CAF4}"/>
              </a:ext>
            </a:extLst>
          </p:cNvPr>
          <p:cNvPicPr>
            <a:picLocks noChangeAspect="1"/>
          </p:cNvPicPr>
          <p:nvPr/>
        </p:nvPicPr>
        <p:blipFill>
          <a:blip r:embed="rId2"/>
          <a:stretch>
            <a:fillRect/>
          </a:stretch>
        </p:blipFill>
        <p:spPr>
          <a:xfrm>
            <a:off x="1002153" y="1794844"/>
            <a:ext cx="9926435" cy="4353533"/>
          </a:xfrm>
          <a:prstGeom prst="rect">
            <a:avLst/>
          </a:prstGeom>
          <a:ln w="38100">
            <a:solidFill>
              <a:schemeClr val="tx1"/>
            </a:solidFill>
          </a:ln>
        </p:spPr>
      </p:pic>
    </p:spTree>
    <p:extLst>
      <p:ext uri="{BB962C8B-B14F-4D97-AF65-F5344CB8AC3E}">
        <p14:creationId xmlns:p14="http://schemas.microsoft.com/office/powerpoint/2010/main" val="1932924107"/>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F632-CD09-4B59-9174-66B2E2863430}"/>
              </a:ext>
            </a:extLst>
          </p:cNvPr>
          <p:cNvSpPr>
            <a:spLocks noGrp="1"/>
          </p:cNvSpPr>
          <p:nvPr>
            <p:ph type="title"/>
          </p:nvPr>
        </p:nvSpPr>
        <p:spPr/>
        <p:txBody>
          <a:bodyPr/>
          <a:lstStyle/>
          <a:p>
            <a:r>
              <a:rPr lang="en-US" b="1" dirty="0">
                <a:latin typeface="Palatino Linotype" panose="02040502050505030304" pitchFamily="18" charset="0"/>
              </a:rPr>
              <a:t>Mathematical Functions (Cont..)</a:t>
            </a:r>
            <a:endParaRPr lang="en-IN" b="1" dirty="0">
              <a:latin typeface="Palatino Linotype" panose="02040502050505030304" pitchFamily="18" charset="0"/>
            </a:endParaRPr>
          </a:p>
        </p:txBody>
      </p:sp>
      <p:pic>
        <p:nvPicPr>
          <p:cNvPr id="4" name="Picture 3">
            <a:extLst>
              <a:ext uri="{FF2B5EF4-FFF2-40B4-BE49-F238E27FC236}">
                <a16:creationId xmlns:a16="http://schemas.microsoft.com/office/drawing/2014/main" id="{0EFE07F2-1E29-454F-B404-85AA701455A8}"/>
              </a:ext>
            </a:extLst>
          </p:cNvPr>
          <p:cNvPicPr>
            <a:picLocks noChangeAspect="1"/>
          </p:cNvPicPr>
          <p:nvPr/>
        </p:nvPicPr>
        <p:blipFill>
          <a:blip r:embed="rId2"/>
          <a:stretch>
            <a:fillRect/>
          </a:stretch>
        </p:blipFill>
        <p:spPr>
          <a:xfrm>
            <a:off x="838200" y="1883127"/>
            <a:ext cx="10069330" cy="4458322"/>
          </a:xfrm>
          <a:prstGeom prst="rect">
            <a:avLst/>
          </a:prstGeom>
          <a:ln w="38100">
            <a:solidFill>
              <a:schemeClr val="tx1"/>
            </a:solidFill>
          </a:ln>
        </p:spPr>
      </p:pic>
    </p:spTree>
    <p:extLst>
      <p:ext uri="{BB962C8B-B14F-4D97-AF65-F5344CB8AC3E}">
        <p14:creationId xmlns:p14="http://schemas.microsoft.com/office/powerpoint/2010/main" val="378073059"/>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3F0E-3665-4E0F-9ACB-706031E7D85A}"/>
              </a:ext>
            </a:extLst>
          </p:cNvPr>
          <p:cNvSpPr>
            <a:spLocks noGrp="1"/>
          </p:cNvSpPr>
          <p:nvPr>
            <p:ph type="title"/>
          </p:nvPr>
        </p:nvSpPr>
        <p:spPr/>
        <p:txBody>
          <a:bodyPr/>
          <a:lstStyle/>
          <a:p>
            <a:r>
              <a:rPr lang="en-US" b="1" dirty="0">
                <a:latin typeface="Palatino Linotype" panose="02040502050505030304" pitchFamily="18" charset="0"/>
              </a:rPr>
              <a:t>Review Questions</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08F9311-889B-40A3-A1D3-36E0896F0350}"/>
              </a:ext>
            </a:extLst>
          </p:cNvPr>
          <p:cNvSpPr>
            <a:spLocks noGrp="1"/>
          </p:cNvSpPr>
          <p:nvPr>
            <p:ph idx="1"/>
          </p:nvPr>
        </p:nvSpPr>
        <p:spPr>
          <a:ln w="38100">
            <a:solidFill>
              <a:schemeClr val="tx1"/>
            </a:solidFill>
          </a:ln>
        </p:spPr>
        <p:txBody>
          <a:bodyPr>
            <a:normAutofit/>
          </a:bodyPr>
          <a:lstStyle/>
          <a:p>
            <a:pPr marL="514350" indent="-514350">
              <a:buAutoNum type="arabicPeriod"/>
            </a:pPr>
            <a:r>
              <a:rPr lang="en-US" sz="2400" dirty="0">
                <a:latin typeface="Palatino Linotype" panose="02040502050505030304" pitchFamily="18" charset="0"/>
              </a:rPr>
              <a:t>Give examples of functions that are in Θ notation as well as functions that are not in Θ notation.</a:t>
            </a:r>
          </a:p>
          <a:p>
            <a:pPr marL="514350" indent="-514350">
              <a:buAutoNum type="arabicPeriod"/>
            </a:pPr>
            <a:r>
              <a:rPr lang="en-US" sz="2400" dirty="0">
                <a:latin typeface="Palatino Linotype" panose="02040502050505030304" pitchFamily="18" charset="0"/>
              </a:rPr>
              <a:t>Which function gives the positive value of the given input?</a:t>
            </a:r>
          </a:p>
          <a:p>
            <a:pPr marL="514350" indent="-514350">
              <a:buAutoNum type="arabicPeriod"/>
            </a:pPr>
            <a:r>
              <a:rPr lang="en-US" sz="2400" dirty="0">
                <a:latin typeface="Palatino Linotype" panose="02040502050505030304" pitchFamily="18" charset="0"/>
              </a:rPr>
              <a:t>K (mod) M gives the reminder of ____ divided by ____</a:t>
            </a:r>
          </a:p>
          <a:p>
            <a:pPr marL="514350" indent="-514350">
              <a:buAutoNum type="arabicPeriod"/>
            </a:pPr>
            <a:r>
              <a:rPr lang="en-US" sz="2400" dirty="0">
                <a:latin typeface="Palatino Linotype" panose="02040502050505030304" pitchFamily="18" charset="0"/>
              </a:rPr>
              <a:t>For a given set of number n, the number of possible permutation will be equal to the ____________ value of n.</a:t>
            </a:r>
          </a:p>
          <a:p>
            <a:pPr marL="514350" indent="-514350">
              <a:buAutoNum type="arabicPeriod"/>
            </a:pPr>
            <a:r>
              <a:rPr lang="en-US" sz="2400" dirty="0">
                <a:latin typeface="Palatino Linotype" panose="02040502050505030304" pitchFamily="18" charset="0"/>
              </a:rPr>
              <a:t>________Notation is used to specify both the lower bound and upper bound of the function.</a:t>
            </a:r>
            <a:endParaRPr lang="en-IN" sz="2400" dirty="0">
              <a:latin typeface="Palatino Linotype" panose="02040502050505030304" pitchFamily="18" charset="0"/>
            </a:endParaRPr>
          </a:p>
        </p:txBody>
      </p:sp>
    </p:spTree>
    <p:extLst>
      <p:ext uri="{BB962C8B-B14F-4D97-AF65-F5344CB8AC3E}">
        <p14:creationId xmlns:p14="http://schemas.microsoft.com/office/powerpoint/2010/main" val="3586826956"/>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latin typeface="Palatino Linotype" panose="02040502050505030304" pitchFamily="18" charset="0"/>
              </a:rPr>
              <a:t>DATA STRUCTURES AND ITS TYPES</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189826116"/>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US" sz="4000" b="1" dirty="0">
                <a:latin typeface="Palatino Linotype" panose="02040502050505030304" pitchFamily="18" charset="0"/>
              </a:rPr>
              <a:t>Data Structure</a:t>
            </a:r>
            <a:endParaRPr lang="en-IN" sz="4000"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r>
              <a:rPr lang="en-IN" sz="2400" dirty="0">
                <a:solidFill>
                  <a:srgbClr val="000000"/>
                </a:solidFill>
                <a:effectLst/>
                <a:latin typeface="Palatino Linotype" panose="02040502050505030304" pitchFamily="18" charset="0"/>
                <a:ea typeface="Calibri" panose="020F0502020204030204" pitchFamily="34" charset="0"/>
              </a:rPr>
              <a:t>A data structure is basically a group of data elements that are put together under one name</a:t>
            </a:r>
          </a:p>
          <a:p>
            <a:r>
              <a:rPr lang="en-IN" sz="2400" dirty="0">
                <a:solidFill>
                  <a:srgbClr val="000000"/>
                </a:solidFill>
                <a:latin typeface="Palatino Linotype" panose="02040502050505030304" pitchFamily="18" charset="0"/>
                <a:ea typeface="Calibri" panose="020F0502020204030204" pitchFamily="34" charset="0"/>
              </a:rPr>
              <a:t>D</a:t>
            </a:r>
            <a:r>
              <a:rPr lang="en-IN" sz="2400" dirty="0">
                <a:solidFill>
                  <a:srgbClr val="000000"/>
                </a:solidFill>
                <a:effectLst/>
                <a:latin typeface="Palatino Linotype" panose="02040502050505030304" pitchFamily="18" charset="0"/>
                <a:ea typeface="Calibri" panose="020F0502020204030204" pitchFamily="34" charset="0"/>
              </a:rPr>
              <a:t>efines a particular way of storing and organizing data in a computer so that it can be used efficiently</a:t>
            </a:r>
          </a:p>
          <a:p>
            <a:r>
              <a:rPr lang="en-IN" sz="2400" dirty="0">
                <a:solidFill>
                  <a:srgbClr val="000000"/>
                </a:solidFill>
                <a:latin typeface="Palatino Linotype" panose="02040502050505030304" pitchFamily="18" charset="0"/>
              </a:rPr>
              <a:t>Data Structures are used in</a:t>
            </a:r>
          </a:p>
          <a:p>
            <a:pPr marL="800100" lvl="1" indent="-342900" algn="just">
              <a:lnSpc>
                <a:spcPct val="107000"/>
              </a:lnSpc>
              <a:buFont typeface="Symbol" panose="05050102010706020507" pitchFamily="18" charset="2"/>
              <a:buChar char=""/>
            </a:pPr>
            <a:r>
              <a:rPr lang="en-IN"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Compiler design </a:t>
            </a:r>
            <a:endParaRPr lang="en-IN"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IN"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Operating system </a:t>
            </a:r>
            <a:endParaRPr lang="en-IN"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IN"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Statistical analysis package</a:t>
            </a:r>
            <a:endParaRPr lang="en-IN"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Symbol" panose="05050102010706020507" pitchFamily="18" charset="2"/>
              <a:buChar char=""/>
            </a:pPr>
            <a:r>
              <a:rPr lang="en-IN"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DBMS </a:t>
            </a:r>
          </a:p>
          <a:p>
            <a:r>
              <a:rPr lang="en-IN" sz="2400" dirty="0">
                <a:solidFill>
                  <a:srgbClr val="000000"/>
                </a:solidFill>
                <a:effectLst/>
                <a:latin typeface="Palatino Linotype" panose="02040502050505030304" pitchFamily="18" charset="0"/>
                <a:ea typeface="Calibri" panose="020F0502020204030204" pitchFamily="34" charset="0"/>
              </a:rPr>
              <a:t>The selection of an appropriate data structure provides the most efficient solution</a:t>
            </a:r>
            <a:endParaRPr lang="en-US" sz="2400" b="1" dirty="0">
              <a:solidFill>
                <a:schemeClr val="accent1">
                  <a:lumMod val="75000"/>
                </a:schemeClr>
              </a:solidFill>
              <a:effectLst/>
              <a:latin typeface="Palatino Linotype" panose="02040502050505030304" pitchFamily="18" charset="0"/>
            </a:endParaRPr>
          </a:p>
        </p:txBody>
      </p:sp>
    </p:spTree>
    <p:extLst>
      <p:ext uri="{BB962C8B-B14F-4D97-AF65-F5344CB8AC3E}">
        <p14:creationId xmlns:p14="http://schemas.microsoft.com/office/powerpoint/2010/main" val="157245210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US" sz="4000" b="1" dirty="0">
                <a:latin typeface="Palatino Linotype" panose="02040502050505030304" pitchFamily="18" charset="0"/>
              </a:rPr>
              <a:t>Terms in Data Structure</a:t>
            </a:r>
            <a:endParaRPr lang="en-IN" sz="4000"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lnSpcReduction="10000"/>
          </a:bodyPr>
          <a:lstStyle/>
          <a:p>
            <a:pPr algn="just">
              <a:lnSpc>
                <a:spcPct val="107000"/>
              </a:lnSpc>
              <a:spcAft>
                <a:spcPts val="800"/>
              </a:spcAft>
            </a:pPr>
            <a:r>
              <a:rPr lang="en-IN"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Data:</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Data can be defined as an elementary value or the collection of values, for example, student's name and its id are the data about the student.</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Group Items:</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Data items which have subordinate data items are called Group item, for example, name of a student can have first name and the last name.</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Record:</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Record can be defined as the collection of various data items, for example, if we talk about the student entity, then its name, address, course and marks can be grouped together to form the record for the student.</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File:</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A File is a collection of various records of one type of entity, for example, if there are 60 employees in the class, then there will be 20 records in the related file where each record contains the data about each employee.</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Attribute and Entity:</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An entity represents the class of certain objects. it contains various attributes. Each attribute represents the particular property of that entity.</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Field:</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Field is a single elementary unit of information representing the attribute of an entity.</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459286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US" sz="4000" dirty="0">
                <a:latin typeface="Palatino Linotype" panose="02040502050505030304" pitchFamily="18" charset="0"/>
              </a:rPr>
              <a:t>Types in Data Structure</a:t>
            </a:r>
            <a:endParaRPr lang="en-IN" sz="4000" b="1" dirty="0">
              <a:latin typeface="Palatino Linotype" panose="02040502050505030304" pitchFamily="18" charset="0"/>
            </a:endParaRPr>
          </a:p>
        </p:txBody>
      </p:sp>
      <p:pic>
        <p:nvPicPr>
          <p:cNvPr id="4" name="Content Placeholder 4">
            <a:extLst>
              <a:ext uri="{FF2B5EF4-FFF2-40B4-BE49-F238E27FC236}">
                <a16:creationId xmlns:a16="http://schemas.microsoft.com/office/drawing/2014/main" id="{AE6B0DF8-E6E0-4B59-8D6B-E81904835901}"/>
              </a:ext>
            </a:extLst>
          </p:cNvPr>
          <p:cNvPicPr>
            <a:picLocks noGrp="1" noChangeAspect="1"/>
          </p:cNvPicPr>
          <p:nvPr>
            <p:ph idx="1"/>
          </p:nvPr>
        </p:nvPicPr>
        <p:blipFill>
          <a:blip r:embed="rId2"/>
          <a:stretch>
            <a:fillRect/>
          </a:stretch>
        </p:blipFill>
        <p:spPr>
          <a:xfrm>
            <a:off x="1113729" y="1228386"/>
            <a:ext cx="9964541" cy="4867954"/>
          </a:xfrm>
          <a:ln w="38100">
            <a:solidFill>
              <a:schemeClr val="tx1"/>
            </a:solidFill>
          </a:ln>
        </p:spPr>
      </p:pic>
    </p:spTree>
    <p:extLst>
      <p:ext uri="{BB962C8B-B14F-4D97-AF65-F5344CB8AC3E}">
        <p14:creationId xmlns:p14="http://schemas.microsoft.com/office/powerpoint/2010/main" val="1586697847"/>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US" sz="4000" b="1" dirty="0">
                <a:latin typeface="Palatino Linotype" panose="02040502050505030304" pitchFamily="18" charset="0"/>
              </a:rPr>
              <a:t>Types of Data Structure</a:t>
            </a:r>
            <a:endParaRPr lang="en-IN" sz="4000"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fontScale="25000" lnSpcReduction="20000"/>
          </a:bodyPr>
          <a:lstStyle/>
          <a:p>
            <a:pPr marL="0" indent="0">
              <a:lnSpc>
                <a:spcPct val="107000"/>
              </a:lnSpc>
              <a:spcAft>
                <a:spcPts val="800"/>
              </a:spcAft>
              <a:buNone/>
            </a:pPr>
            <a:r>
              <a:rPr lang="en-US" sz="6400" b="1"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Primitive Data Structures:</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Primitive data structures are the fundamental data types which are supported by a programming language. Some basic data types are </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Integer</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Real</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Character</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Boolean</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6400" b="1"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b="1"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Non-Primitive Data Structures:</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Non-primitive data structures are those data structures which are created using primitive data structures. Examples of such data structures include </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linked lists</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stacks</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trees</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graphs</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5170988"/>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u="none" strike="noStrike" baseline="0" dirty="0">
                <a:solidFill>
                  <a:srgbClr val="000000"/>
                </a:solidFill>
                <a:latin typeface="Palatino Linotype" panose="02040502050505030304" pitchFamily="18" charset="0"/>
              </a:rPr>
              <a:t>LINEAR AND NON-LINEAR DATA STRUCTURES </a:t>
            </a:r>
            <a:r>
              <a:rPr lang="en-US" sz="1800" b="0" i="0" u="none" strike="noStrike" baseline="0" dirty="0">
                <a:solidFill>
                  <a:srgbClr val="000000"/>
                </a:solidFill>
                <a:latin typeface="Garamond" panose="02020404030301010803" pitchFamily="18" charset="0"/>
              </a:rPr>
              <a:t>	</a:t>
            </a:r>
          </a:p>
        </p:txBody>
      </p:sp>
    </p:spTree>
    <p:extLst>
      <p:ext uri="{BB962C8B-B14F-4D97-AF65-F5344CB8AC3E}">
        <p14:creationId xmlns:p14="http://schemas.microsoft.com/office/powerpoint/2010/main" val="7060922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fontScale="90000"/>
          </a:bodyPr>
          <a:lstStyle>
            <a:defPPr/>
          </a:lstStyle>
          <a:p>
            <a:r>
              <a:rPr lang="en-IN" sz="4000" b="1">
                <a:latin typeface="Palatino Linotype" panose="02040502050505030304" pitchFamily="18" charset="0"/>
              </a:rPr>
              <a:t>Primitive &amp; Non-Primitive of Data Structures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r>
              <a:rPr lang="en-US" sz="2400" b="1" u="none" strike="noStrike" baseline="0" dirty="0">
                <a:latin typeface="Palatino Linotype" panose="02040502050505030304" pitchFamily="18" charset="0"/>
              </a:rPr>
              <a:t>Primitive data structures </a:t>
            </a:r>
            <a:r>
              <a:rPr lang="en-US" sz="2400" b="0" u="none" strike="noStrike" baseline="0" dirty="0">
                <a:latin typeface="Palatino Linotype" panose="02040502050505030304" pitchFamily="18" charset="0"/>
              </a:rPr>
              <a:t>are the fundamental data types which are supported by a programming language. </a:t>
            </a:r>
          </a:p>
          <a:p>
            <a:pPr algn="just"/>
            <a:r>
              <a:rPr lang="en-US" sz="2400" b="0" u="none" strike="noStrike" baseline="0" dirty="0">
                <a:latin typeface="Palatino Linotype" panose="02040502050505030304" pitchFamily="18" charset="0"/>
              </a:rPr>
              <a:t>Some basic data types are integer, real(float), character, and Boolean. </a:t>
            </a:r>
          </a:p>
          <a:p>
            <a:pPr algn="just"/>
            <a:r>
              <a:rPr lang="en-US" sz="2400" b="1" u="none" strike="noStrike" baseline="0" dirty="0">
                <a:latin typeface="Palatino Linotype" panose="02040502050505030304" pitchFamily="18" charset="0"/>
              </a:rPr>
              <a:t>Non-primitive data structures </a:t>
            </a:r>
            <a:r>
              <a:rPr lang="en-US" sz="2400" b="0" u="none" strike="noStrike" baseline="0" dirty="0">
                <a:latin typeface="Palatino Linotype" panose="02040502050505030304" pitchFamily="18" charset="0"/>
              </a:rPr>
              <a:t>are data structures which are created using primitive data structures. </a:t>
            </a:r>
          </a:p>
          <a:p>
            <a:pPr algn="just"/>
            <a:r>
              <a:rPr lang="en-US" sz="2400" b="0" u="none" strike="noStrike" baseline="0" dirty="0">
                <a:latin typeface="Palatino Linotype" panose="02040502050505030304" pitchFamily="18" charset="0"/>
              </a:rPr>
              <a:t>Examples of such data structures include linked lists, stacks, trees, and graphs.</a:t>
            </a:r>
          </a:p>
          <a:p>
            <a:pPr algn="just"/>
            <a:r>
              <a:rPr lang="en-US" sz="2400" b="0" u="none" strike="noStrike" baseline="0" dirty="0">
                <a:latin typeface="Palatino Linotype" panose="02040502050505030304" pitchFamily="18" charset="0"/>
              </a:rPr>
              <a:t>Non-primitive data structures can further be classified into two categories: </a:t>
            </a:r>
            <a:r>
              <a:rPr lang="en-US" sz="2400" b="1" u="none" strike="noStrike" baseline="0" dirty="0">
                <a:latin typeface="Palatino Linotype" panose="02040502050505030304" pitchFamily="18" charset="0"/>
              </a:rPr>
              <a:t>linear and non-linear </a:t>
            </a:r>
            <a:r>
              <a:rPr lang="en-IN" sz="2400" b="1" u="none" strike="noStrike" baseline="0" dirty="0">
                <a:latin typeface="Palatino Linotype" panose="02040502050505030304" pitchFamily="18" charset="0"/>
              </a:rPr>
              <a:t>data structures.</a:t>
            </a:r>
            <a:endParaRPr lang="en-US" sz="2400" b="1" dirty="0">
              <a:effectLst/>
              <a:latin typeface="Palatino Linotype" panose="02040502050505030304" pitchFamily="18" charset="0"/>
            </a:endParaRPr>
          </a:p>
        </p:txBody>
      </p:sp>
    </p:spTree>
    <p:extLst>
      <p:ext uri="{BB962C8B-B14F-4D97-AF65-F5344CB8AC3E}">
        <p14:creationId xmlns:p14="http://schemas.microsoft.com/office/powerpoint/2010/main" val="3220723529"/>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6DF9-0C92-4403-9807-1E47A7D4F1ED}"/>
              </a:ext>
            </a:extLst>
          </p:cNvPr>
          <p:cNvSpPr>
            <a:spLocks noGrp="1"/>
          </p:cNvSpPr>
          <p:nvPr>
            <p:ph type="title"/>
          </p:nvPr>
        </p:nvSpPr>
        <p:spPr/>
        <p:txBody>
          <a:bodyPr/>
          <a:lstStyle/>
          <a:p>
            <a:r>
              <a:rPr lang="en-US" sz="4400" dirty="0">
                <a:latin typeface="Palatino Linotype" panose="02040502050505030304" pitchFamily="18" charset="0"/>
              </a:rPr>
              <a:t>Types of Data Structure – Non Primitive 							          Linear</a:t>
            </a:r>
            <a:endParaRPr lang="en-IN"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FD03C35-FBE0-418A-BD2D-585A7A47CA79}"/>
              </a:ext>
            </a:extLst>
          </p:cNvPr>
          <p:cNvSpPr>
            <a:spLocks noGrp="1"/>
          </p:cNvSpPr>
          <p:nvPr>
            <p:ph sz="half" idx="1"/>
          </p:nvPr>
        </p:nvSpPr>
        <p:spPr>
          <a:ln w="38100">
            <a:solidFill>
              <a:schemeClr val="tx1"/>
            </a:solidFill>
          </a:ln>
        </p:spPr>
        <p:txBody>
          <a:bodyPr/>
          <a:lstStyle/>
          <a:p>
            <a:pPr marL="0" indent="0" algn="just">
              <a:buNone/>
            </a:pPr>
            <a:r>
              <a:rPr lang="en-US" sz="2400" b="1" dirty="0">
                <a:latin typeface="Palatino Linotype" panose="02040502050505030304" pitchFamily="18" charset="0"/>
              </a:rPr>
              <a:t>Arrays</a:t>
            </a:r>
          </a:p>
          <a:p>
            <a:pPr algn="just"/>
            <a:r>
              <a:rPr lang="en-IN" sz="2400" dirty="0">
                <a:solidFill>
                  <a:srgbClr val="000000"/>
                </a:solidFill>
                <a:effectLst/>
                <a:latin typeface="Palatino Linotype" panose="02040502050505030304" pitchFamily="18" charset="0"/>
                <a:ea typeface="Times New Roman" panose="02020603050405020304" pitchFamily="18" charset="0"/>
              </a:rPr>
              <a:t>An array is a collection of similar type of data items and each data item is called an element of the array. </a:t>
            </a:r>
          </a:p>
          <a:p>
            <a:pPr marL="0" indent="0">
              <a:buNone/>
            </a:pPr>
            <a:endParaRPr lang="en-IN" sz="3600" dirty="0">
              <a:solidFill>
                <a:srgbClr val="000000"/>
              </a:solidFill>
              <a:effectLst/>
              <a:latin typeface="Times New Roman" panose="02020603050405020304" pitchFamily="18" charset="0"/>
              <a:ea typeface="Times New Roman" panose="02020603050405020304" pitchFamily="18" charset="0"/>
            </a:endParaRPr>
          </a:p>
        </p:txBody>
      </p:sp>
      <p:sp>
        <p:nvSpPr>
          <p:cNvPr id="4" name="Content Placeholder 3">
            <a:extLst>
              <a:ext uri="{FF2B5EF4-FFF2-40B4-BE49-F238E27FC236}">
                <a16:creationId xmlns:a16="http://schemas.microsoft.com/office/drawing/2014/main" id="{DF5A9AD4-8A00-426A-B351-F4D404E1AF2B}"/>
              </a:ext>
            </a:extLst>
          </p:cNvPr>
          <p:cNvSpPr>
            <a:spLocks noGrp="1"/>
          </p:cNvSpPr>
          <p:nvPr>
            <p:ph sz="half" idx="2"/>
          </p:nvPr>
        </p:nvSpPr>
        <p:spPr>
          <a:ln w="38100">
            <a:solidFill>
              <a:schemeClr val="tx1"/>
            </a:solidFill>
          </a:ln>
        </p:spPr>
        <p:txBody>
          <a:bodyPr/>
          <a:lstStyle/>
          <a:p>
            <a:pPr marL="0" indent="0" algn="just">
              <a:buNone/>
            </a:pPr>
            <a:r>
              <a:rPr lang="en-US" sz="2400" b="1" dirty="0">
                <a:latin typeface="Palatino Linotype" panose="02040502050505030304" pitchFamily="18" charset="0"/>
                <a:cs typeface="Times New Roman" panose="02020603050405020304" pitchFamily="18" charset="0"/>
              </a:rPr>
              <a:t>Linked List</a:t>
            </a:r>
          </a:p>
          <a:p>
            <a:pPr algn="just"/>
            <a:r>
              <a:rPr lang="en-IN" sz="2400" dirty="0">
                <a:solidFill>
                  <a:srgbClr val="000000"/>
                </a:solidFill>
                <a:latin typeface="Palatino Linotype" panose="02040502050505030304" pitchFamily="18" charset="0"/>
                <a:ea typeface="Calibri" panose="020F0502020204030204" pitchFamily="34" charset="0"/>
                <a:cs typeface="Times New Roman" panose="02020603050405020304" pitchFamily="18" charset="0"/>
              </a:rPr>
              <a:t>D</a:t>
            </a:r>
            <a:r>
              <a:rPr lang="en-IN" sz="2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ynamic data structure in which elements (called nodes) form a sequential list</a:t>
            </a:r>
          </a:p>
          <a:p>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a:solidFill>
                <a:srgbClr val="000000"/>
              </a:solidFill>
              <a:effectLst/>
              <a:latin typeface="Times New Roman" panose="02020603050405020304" pitchFamily="18"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7A52A49E-DB46-4B71-9314-68AE24A423CF}"/>
              </a:ext>
            </a:extLst>
          </p:cNvPr>
          <p:cNvPicPr/>
          <p:nvPr/>
        </p:nvPicPr>
        <p:blipFill>
          <a:blip r:embed="rId2"/>
          <a:stretch>
            <a:fillRect/>
          </a:stretch>
        </p:blipFill>
        <p:spPr>
          <a:xfrm>
            <a:off x="1210758" y="3767572"/>
            <a:ext cx="4104100" cy="1625691"/>
          </a:xfrm>
          <a:prstGeom prst="rect">
            <a:avLst/>
          </a:prstGeom>
        </p:spPr>
      </p:pic>
      <p:pic>
        <p:nvPicPr>
          <p:cNvPr id="6" name="Picture 5">
            <a:extLst>
              <a:ext uri="{FF2B5EF4-FFF2-40B4-BE49-F238E27FC236}">
                <a16:creationId xmlns:a16="http://schemas.microsoft.com/office/drawing/2014/main" id="{D3211ECA-BBF8-440F-81DF-305A74B22916}"/>
              </a:ext>
            </a:extLst>
          </p:cNvPr>
          <p:cNvPicPr/>
          <p:nvPr/>
        </p:nvPicPr>
        <p:blipFill>
          <a:blip r:embed="rId3"/>
          <a:stretch>
            <a:fillRect/>
          </a:stretch>
        </p:blipFill>
        <p:spPr>
          <a:xfrm>
            <a:off x="6563307" y="4104167"/>
            <a:ext cx="3828489" cy="476250"/>
          </a:xfrm>
          <a:prstGeom prst="rect">
            <a:avLst/>
          </a:prstGeom>
        </p:spPr>
      </p:pic>
    </p:spTree>
    <p:extLst>
      <p:ext uri="{BB962C8B-B14F-4D97-AF65-F5344CB8AC3E}">
        <p14:creationId xmlns:p14="http://schemas.microsoft.com/office/powerpoint/2010/main" val="2928511472"/>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6DF9-0C92-4403-9807-1E47A7D4F1ED}"/>
              </a:ext>
            </a:extLst>
          </p:cNvPr>
          <p:cNvSpPr>
            <a:spLocks noGrp="1"/>
          </p:cNvSpPr>
          <p:nvPr>
            <p:ph type="title"/>
          </p:nvPr>
        </p:nvSpPr>
        <p:spPr/>
        <p:txBody>
          <a:bodyPr>
            <a:normAutofit/>
          </a:bodyPr>
          <a:lstStyle/>
          <a:p>
            <a:r>
              <a:rPr lang="en-US" sz="3600" dirty="0">
                <a:latin typeface="Palatino Linotype" panose="02040502050505030304" pitchFamily="18" charset="0"/>
              </a:rPr>
              <a:t>Types of Data Structure – Non Primitive Linear</a:t>
            </a:r>
            <a:endParaRPr lang="en-IN" sz="3600"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FD03C35-FBE0-418A-BD2D-585A7A47CA79}"/>
              </a:ext>
            </a:extLst>
          </p:cNvPr>
          <p:cNvSpPr>
            <a:spLocks noGrp="1"/>
          </p:cNvSpPr>
          <p:nvPr>
            <p:ph sz="half" idx="1"/>
          </p:nvPr>
        </p:nvSpPr>
        <p:spPr>
          <a:ln w="38100">
            <a:solidFill>
              <a:schemeClr val="tx1"/>
            </a:solidFill>
          </a:ln>
        </p:spPr>
        <p:txBody>
          <a:bodyPr/>
          <a:lstStyle/>
          <a:p>
            <a:pPr marL="0" indent="0" algn="just">
              <a:buNone/>
            </a:pPr>
            <a:r>
              <a:rPr lang="en-US" sz="2400" b="1" dirty="0">
                <a:latin typeface="Palatino Linotype" panose="02040502050505030304" pitchFamily="18" charset="0"/>
                <a:cs typeface="Times New Roman" panose="02020603050405020304" pitchFamily="18" charset="0"/>
              </a:rPr>
              <a:t>Stack</a:t>
            </a:r>
          </a:p>
          <a:p>
            <a:pPr algn="just"/>
            <a:r>
              <a:rPr lang="en-IN" sz="2400" dirty="0">
                <a:solidFill>
                  <a:srgbClr val="000000"/>
                </a:solidFill>
                <a:latin typeface="Palatino Linotype" panose="02040502050505030304" pitchFamily="18" charset="0"/>
                <a:ea typeface="Calibri" panose="020F0502020204030204" pitchFamily="34" charset="0"/>
                <a:cs typeface="Times New Roman" panose="02020603050405020304" pitchFamily="18" charset="0"/>
              </a:rPr>
              <a:t>L</a:t>
            </a:r>
            <a:r>
              <a:rPr lang="en-IN" sz="2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inear data structure in which insertion and deletion of elements are done at only one end, which is known as the top of the stack</a:t>
            </a:r>
          </a:p>
          <a:p>
            <a:pPr marL="0" indent="0">
              <a:buNone/>
            </a:pPr>
            <a:endParaRPr lang="en-IN" sz="3600" dirty="0">
              <a:solidFill>
                <a:srgbClr val="000000"/>
              </a:solidFill>
              <a:effectLst/>
              <a:latin typeface="Times New Roman" panose="02020603050405020304" pitchFamily="18" charset="0"/>
              <a:ea typeface="Times New Roman" panose="02020603050405020304" pitchFamily="18" charset="0"/>
            </a:endParaRPr>
          </a:p>
        </p:txBody>
      </p:sp>
      <p:sp>
        <p:nvSpPr>
          <p:cNvPr id="4" name="Content Placeholder 3">
            <a:extLst>
              <a:ext uri="{FF2B5EF4-FFF2-40B4-BE49-F238E27FC236}">
                <a16:creationId xmlns:a16="http://schemas.microsoft.com/office/drawing/2014/main" id="{DF5A9AD4-8A00-426A-B351-F4D404E1AF2B}"/>
              </a:ext>
            </a:extLst>
          </p:cNvPr>
          <p:cNvSpPr>
            <a:spLocks noGrp="1"/>
          </p:cNvSpPr>
          <p:nvPr>
            <p:ph sz="half" idx="2"/>
          </p:nvPr>
        </p:nvSpPr>
        <p:spPr>
          <a:ln w="38100">
            <a:solidFill>
              <a:schemeClr val="tx1"/>
            </a:solidFill>
          </a:ln>
        </p:spPr>
        <p:txBody>
          <a:bodyPr/>
          <a:lstStyle/>
          <a:p>
            <a:pPr marL="0" indent="0" algn="just">
              <a:buNone/>
            </a:pPr>
            <a:r>
              <a:rPr lang="en-US" sz="2400" b="1" dirty="0">
                <a:latin typeface="Palatino Linotype" panose="02040502050505030304" pitchFamily="18" charset="0"/>
              </a:rPr>
              <a:t>Queue</a:t>
            </a:r>
          </a:p>
          <a:p>
            <a:pPr algn="just"/>
            <a:r>
              <a:rPr lang="en-IN" sz="2400" dirty="0">
                <a:solidFill>
                  <a:srgbClr val="000000"/>
                </a:solidFill>
                <a:effectLst/>
                <a:latin typeface="Palatino Linotype" panose="02040502050505030304" pitchFamily="18" charset="0"/>
                <a:ea typeface="Calibri" panose="020F0502020204030204" pitchFamily="34" charset="0"/>
              </a:rPr>
              <a:t>Linear data structure in which the element that is inserted first is the first one to be taken out</a:t>
            </a:r>
          </a:p>
          <a:p>
            <a:endParaRPr lang="en-IN" sz="24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a:solidFill>
                <a:srgbClr val="000000"/>
              </a:solidFill>
              <a:effectLst/>
              <a:latin typeface="Times New Roman" panose="02020603050405020304" pitchFamily="18" charset="0"/>
              <a:ea typeface="Calibri" panose="020F0502020204030204" pitchFamily="34" charset="0"/>
            </a:endParaRPr>
          </a:p>
          <a:p>
            <a:endParaRPr lang="en-IN" dirty="0"/>
          </a:p>
        </p:txBody>
      </p:sp>
      <p:pic>
        <p:nvPicPr>
          <p:cNvPr id="7" name="Picture 2" descr="Data Structures - Stacks and Queues | Christopher Webb">
            <a:extLst>
              <a:ext uri="{FF2B5EF4-FFF2-40B4-BE49-F238E27FC236}">
                <a16:creationId xmlns:a16="http://schemas.microsoft.com/office/drawing/2014/main" id="{4AFC669F-9D4A-425A-97CE-B23337FE25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7580" y="3711500"/>
            <a:ext cx="3016892" cy="22953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Queue data structure in javascript | LearnersBucket">
            <a:extLst>
              <a:ext uri="{FF2B5EF4-FFF2-40B4-BE49-F238E27FC236}">
                <a16:creationId xmlns:a16="http://schemas.microsoft.com/office/drawing/2014/main" id="{E7F12087-A5AB-40EE-A34E-8B7E5E82F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1542" y="3590912"/>
            <a:ext cx="4005089" cy="2085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902572"/>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Autofit/>
          </a:bodyPr>
          <a:lstStyle/>
          <a:p>
            <a:r>
              <a:rPr lang="en-US" sz="3200" dirty="0">
                <a:latin typeface="Palatino Linotype" panose="02040502050505030304" pitchFamily="18" charset="0"/>
              </a:rPr>
              <a:t>Types of Data Structure – Non Primitive - Non Linear</a:t>
            </a:r>
            <a:endParaRPr lang="en-IN" sz="3200"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endParaRPr lang="en-IN" sz="1800" dirty="0">
              <a:solidFill>
                <a:srgbClr val="000000"/>
              </a:solidFill>
              <a:effectLst/>
              <a:latin typeface="Times New Roman" panose="02020603050405020304" pitchFamily="18" charset="0"/>
              <a:ea typeface="Calibri" panose="020F0502020204030204" pitchFamily="34" charset="0"/>
            </a:endParaRPr>
          </a:p>
          <a:p>
            <a:endParaRPr lang="en-IN" sz="1800" dirty="0">
              <a:solidFill>
                <a:srgbClr val="000000"/>
              </a:solidFill>
              <a:latin typeface="Times New Roman" panose="02020603050405020304" pitchFamily="18" charset="0"/>
              <a:ea typeface="Calibri" panose="020F0502020204030204" pitchFamily="34" charset="0"/>
            </a:endParaRPr>
          </a:p>
          <a:p>
            <a:pPr algn="just"/>
            <a:r>
              <a:rPr lang="en-IN" sz="2400" dirty="0">
                <a:solidFill>
                  <a:srgbClr val="000000"/>
                </a:solidFill>
                <a:effectLst/>
                <a:latin typeface="Palatino Linotype" panose="02040502050505030304" pitchFamily="18" charset="0"/>
                <a:ea typeface="Calibri" panose="020F0502020204030204" pitchFamily="34" charset="0"/>
              </a:rPr>
              <a:t>The data structure where data items are not organized sequentially is called non linear data structure</a:t>
            </a:r>
          </a:p>
          <a:p>
            <a:pPr algn="just"/>
            <a:r>
              <a:rPr lang="en-IN" sz="2400" dirty="0">
                <a:solidFill>
                  <a:srgbClr val="000000"/>
                </a:solidFill>
                <a:latin typeface="Palatino Linotype" panose="02040502050505030304" pitchFamily="18" charset="0"/>
              </a:rPr>
              <a:t>Types</a:t>
            </a:r>
          </a:p>
          <a:p>
            <a:pPr lvl="1" algn="just"/>
            <a:r>
              <a:rPr lang="en-IN" dirty="0">
                <a:solidFill>
                  <a:srgbClr val="000000"/>
                </a:solidFill>
                <a:latin typeface="Palatino Linotype" panose="02040502050505030304" pitchFamily="18" charset="0"/>
              </a:rPr>
              <a:t>Trees</a:t>
            </a:r>
          </a:p>
          <a:p>
            <a:pPr lvl="1" algn="just"/>
            <a:r>
              <a:rPr lang="en-IN" dirty="0">
                <a:solidFill>
                  <a:srgbClr val="000000"/>
                </a:solidFill>
                <a:latin typeface="Palatino Linotype" panose="02040502050505030304" pitchFamily="18" charset="0"/>
              </a:rPr>
              <a:t>Graphs</a:t>
            </a:r>
          </a:p>
          <a:p>
            <a:pPr marL="0" indent="0">
              <a:lnSpc>
                <a:spcPct val="107000"/>
              </a:lnSpc>
              <a:spcAft>
                <a:spcPts val="800"/>
              </a:spcAft>
              <a:buNone/>
            </a:pP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3424838"/>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Autofit/>
          </a:bodyPr>
          <a:lstStyle/>
          <a:p>
            <a:r>
              <a:rPr lang="en-US" sz="3200" dirty="0">
                <a:latin typeface="Palatino Linotype" panose="02040502050505030304" pitchFamily="18" charset="0"/>
              </a:rPr>
              <a:t>Types of Data Structure – Non Primitive - Non Linear</a:t>
            </a:r>
            <a:endParaRPr lang="en-IN" sz="3200"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marL="0" indent="0" algn="just">
              <a:buNone/>
            </a:pPr>
            <a:endParaRPr lang="en-IN" sz="2400" b="1"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gn="just">
              <a:buNone/>
            </a:pPr>
            <a:r>
              <a:rPr lang="en-IN" sz="2400" b="1"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TREES</a:t>
            </a:r>
          </a:p>
          <a:p>
            <a:pPr algn="just"/>
            <a:r>
              <a:rPr lang="en-IN" sz="2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A tree is a non-linear data structure which consists of a collection of nodes arranged in a hierarchical order.</a:t>
            </a:r>
          </a:p>
          <a:p>
            <a:pPr algn="just"/>
            <a:r>
              <a:rPr lang="en-IN" sz="2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 One of the nodes is designated as the root node, and the remaining nodes can be partitioned into disjoint sets such that each set is a sub-tree of the root.</a:t>
            </a:r>
            <a:endParaRPr lang="en-IN" sz="2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6CC3FCE-B77E-4CF0-919C-006D9B485BFB}"/>
              </a:ext>
            </a:extLst>
          </p:cNvPr>
          <p:cNvPicPr/>
          <p:nvPr/>
        </p:nvPicPr>
        <p:blipFill>
          <a:blip r:embed="rId2"/>
          <a:stretch>
            <a:fillRect/>
          </a:stretch>
        </p:blipFill>
        <p:spPr>
          <a:xfrm>
            <a:off x="4572000" y="3699077"/>
            <a:ext cx="2724464" cy="2011059"/>
          </a:xfrm>
          <a:prstGeom prst="rect">
            <a:avLst/>
          </a:prstGeom>
        </p:spPr>
      </p:pic>
    </p:spTree>
    <p:extLst>
      <p:ext uri="{BB962C8B-B14F-4D97-AF65-F5344CB8AC3E}">
        <p14:creationId xmlns:p14="http://schemas.microsoft.com/office/powerpoint/2010/main" val="2781138474"/>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Autofit/>
          </a:bodyPr>
          <a:lstStyle/>
          <a:p>
            <a:r>
              <a:rPr lang="en-US" sz="3200" dirty="0">
                <a:latin typeface="Palatino Linotype" panose="02040502050505030304" pitchFamily="18" charset="0"/>
              </a:rPr>
              <a:t>Types of Data Structure – Non Primitive - Non Linear</a:t>
            </a:r>
            <a:endParaRPr lang="en-IN" sz="3200"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marL="0" indent="0">
              <a:buNone/>
            </a:pPr>
            <a:r>
              <a:rPr lang="en-US" sz="2400" b="1" dirty="0">
                <a:latin typeface="Palatino Linotype" panose="02040502050505030304" pitchFamily="18" charset="0"/>
                <a:cs typeface="Times New Roman" panose="02020603050405020304" pitchFamily="18" charset="0"/>
              </a:rPr>
              <a:t>GRAPHS</a:t>
            </a:r>
          </a:p>
          <a:p>
            <a:r>
              <a:rPr lang="en-IN" sz="2400" dirty="0">
                <a:solidFill>
                  <a:srgbClr val="000000"/>
                </a:solidFill>
                <a:effectLst/>
                <a:latin typeface="Palatino Linotype" panose="02040502050505030304" pitchFamily="18" charset="0"/>
                <a:ea typeface="Calibri" panose="020F0502020204030204" pitchFamily="34" charset="0"/>
              </a:rPr>
              <a:t>A graph is a non-linear data structure which is a collection of vertices (also called nodes) and edges that connect these vertices. </a:t>
            </a:r>
          </a:p>
          <a:p>
            <a:r>
              <a:rPr lang="en-IN" sz="2400" dirty="0">
                <a:solidFill>
                  <a:srgbClr val="000000"/>
                </a:solidFill>
                <a:effectLst/>
                <a:latin typeface="Palatino Linotype" panose="02040502050505030304" pitchFamily="18" charset="0"/>
                <a:ea typeface="Calibri" panose="020F0502020204030204" pitchFamily="34" charset="0"/>
              </a:rPr>
              <a:t>A graph is often viewed as a generalization of the tree structure.</a:t>
            </a:r>
          </a:p>
          <a:p>
            <a:r>
              <a:rPr lang="en-IN" sz="2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every node in the graph can be connected with another node in the graph. </a:t>
            </a:r>
          </a:p>
          <a:p>
            <a:r>
              <a:rPr lang="en-IN" sz="2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When two nodes are connected via an edge, the two nodes are known as neighbours.</a:t>
            </a:r>
          </a:p>
          <a:p>
            <a:pPr marL="0" indent="0">
              <a:lnSpc>
                <a:spcPct val="107000"/>
              </a:lnSpc>
              <a:spcAft>
                <a:spcPts val="800"/>
              </a:spcAft>
              <a:buNone/>
            </a:pP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Graphs in Data Structure: Types, Storing &amp;amp; Traversal | upGrad blog">
            <a:extLst>
              <a:ext uri="{FF2B5EF4-FFF2-40B4-BE49-F238E27FC236}">
                <a16:creationId xmlns:a16="http://schemas.microsoft.com/office/drawing/2014/main" id="{2DF077AE-4F67-4DA5-9B81-41D147BC00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32026" y="4143180"/>
            <a:ext cx="4968761" cy="1958007"/>
          </a:xfrm>
          <a:prstGeom prst="rect">
            <a:avLst/>
          </a:prstGeom>
          <a:noFill/>
          <a:ln>
            <a:noFill/>
          </a:ln>
        </p:spPr>
      </p:pic>
    </p:spTree>
    <p:extLst>
      <p:ext uri="{BB962C8B-B14F-4D97-AF65-F5344CB8AC3E}">
        <p14:creationId xmlns:p14="http://schemas.microsoft.com/office/powerpoint/2010/main" val="3424583257"/>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E9C2-748C-4AA2-BC4F-BBDBDF337EB8}"/>
              </a:ext>
            </a:extLst>
          </p:cNvPr>
          <p:cNvSpPr>
            <a:spLocks noGrp="1"/>
          </p:cNvSpPr>
          <p:nvPr>
            <p:ph type="title"/>
          </p:nvPr>
        </p:nvSpPr>
        <p:spPr/>
        <p:txBody>
          <a:bodyPr/>
          <a:lstStyle/>
          <a:p>
            <a:r>
              <a:rPr lang="en-US" b="1" dirty="0">
                <a:latin typeface="Palatino Linotype" panose="02040502050505030304" pitchFamily="18" charset="0"/>
              </a:rPr>
              <a:t>Review Questions</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06DBD7B5-AB53-4243-9358-950B2A93E638}"/>
              </a:ext>
            </a:extLst>
          </p:cNvPr>
          <p:cNvSpPr>
            <a:spLocks noGrp="1"/>
          </p:cNvSpPr>
          <p:nvPr>
            <p:ph idx="1"/>
          </p:nvPr>
        </p:nvSpPr>
        <p:spPr/>
        <p:txBody>
          <a:bodyPr>
            <a:normAutofit/>
          </a:bodyPr>
          <a:lstStyle/>
          <a:p>
            <a:pPr marL="514350" indent="-514350">
              <a:buAutoNum type="arabicPeriod"/>
            </a:pPr>
            <a:r>
              <a:rPr lang="en-US" sz="2400" dirty="0">
                <a:latin typeface="Palatino Linotype" panose="02040502050505030304" pitchFamily="18" charset="0"/>
              </a:rPr>
              <a:t>Compare a linked list with an array.</a:t>
            </a:r>
          </a:p>
          <a:p>
            <a:pPr marL="514350" indent="-514350">
              <a:buAutoNum type="arabicPeriod"/>
            </a:pPr>
            <a:r>
              <a:rPr lang="en-US" sz="2400" dirty="0">
                <a:latin typeface="Palatino Linotype" panose="02040502050505030304" pitchFamily="18" charset="0"/>
              </a:rPr>
              <a:t>Is Array static structure or dynamic structure (TRUE / FALSE)</a:t>
            </a:r>
          </a:p>
          <a:p>
            <a:pPr marL="514350" indent="-514350">
              <a:buAutoNum type="arabicPeriod"/>
            </a:pPr>
            <a:r>
              <a:rPr lang="en-US" sz="2400" dirty="0">
                <a:latin typeface="Palatino Linotype" panose="02040502050505030304" pitchFamily="18" charset="0"/>
              </a:rPr>
              <a:t>The data structure used in hierarchical data model is _________</a:t>
            </a:r>
          </a:p>
          <a:p>
            <a:pPr marL="514350" indent="-514350">
              <a:buAutoNum type="arabicPeriod"/>
            </a:pPr>
            <a:r>
              <a:rPr lang="en-US" sz="2400" dirty="0">
                <a:latin typeface="Palatino Linotype" panose="02040502050505030304" pitchFamily="18" charset="0"/>
              </a:rPr>
              <a:t>In a stack, insertion is done at __________</a:t>
            </a:r>
          </a:p>
          <a:p>
            <a:pPr marL="514350" indent="-514350">
              <a:buAutoNum type="arabicPeriod"/>
            </a:pPr>
            <a:r>
              <a:rPr lang="en-US" sz="2400" dirty="0">
                <a:latin typeface="Palatino Linotype" panose="02040502050505030304" pitchFamily="18" charset="0"/>
              </a:rPr>
              <a:t>Which Data Structure follows the LIFO fashion of working?</a:t>
            </a:r>
          </a:p>
          <a:p>
            <a:pPr marL="514350" indent="-514350">
              <a:buAutoNum type="arabicPeriod"/>
            </a:pPr>
            <a:r>
              <a:rPr lang="en-US" sz="2400" dirty="0">
                <a:latin typeface="Palatino Linotype" panose="02040502050505030304" pitchFamily="18" charset="0"/>
              </a:rPr>
              <a:t>The position in a queue from which an element is deleted is called as __________</a:t>
            </a:r>
            <a:endParaRPr lang="en-IN" sz="2400" dirty="0">
              <a:latin typeface="Palatino Linotype" panose="02040502050505030304" pitchFamily="18" charset="0"/>
            </a:endParaRPr>
          </a:p>
        </p:txBody>
      </p:sp>
    </p:spTree>
    <p:extLst>
      <p:ext uri="{BB962C8B-B14F-4D97-AF65-F5344CB8AC3E}">
        <p14:creationId xmlns:p14="http://schemas.microsoft.com/office/powerpoint/2010/main" val="484853321"/>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latin typeface="Palatino Linotype" panose="02040502050505030304" pitchFamily="18" charset="0"/>
              </a:rPr>
              <a:t>POINTER </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325505507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Definition and Features of Pointer</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a:buFont typeface="Wingdings" pitchFamily="2" charset="2"/>
              <a:buChar char="Ø"/>
            </a:pPr>
            <a:r>
              <a:rPr lang="en-US" sz="2400" b="1" dirty="0">
                <a:latin typeface="Palatino Linotype" panose="02040502050505030304" pitchFamily="18" charset="0"/>
              </a:rPr>
              <a:t>Definition:</a:t>
            </a:r>
          </a:p>
          <a:p>
            <a:pPr algn="just">
              <a:lnSpc>
                <a:spcPct val="100000"/>
              </a:lnSpc>
            </a:pPr>
            <a:r>
              <a:rPr lang="en-US" sz="2400" dirty="0">
                <a:latin typeface="Palatino Linotype" panose="02040502050505030304" pitchFamily="18" charset="0"/>
              </a:rPr>
              <a:t>Pointer is a variable that stores the address of another variable.</a:t>
            </a:r>
            <a:endParaRPr lang="en-US" sz="2400" i="0" dirty="0">
              <a:effectLst/>
              <a:latin typeface="Palatino Linotype" panose="02040502050505030304" pitchFamily="18" charset="0"/>
            </a:endParaRPr>
          </a:p>
          <a:p>
            <a:pPr>
              <a:buFont typeface="Wingdings" pitchFamily="2" charset="2"/>
              <a:buChar char="Ø"/>
            </a:pPr>
            <a:r>
              <a:rPr lang="en-US" sz="2400" b="1" dirty="0">
                <a:latin typeface="Palatino Linotype" panose="02040502050505030304" pitchFamily="18" charset="0"/>
              </a:rPr>
              <a:t>Features</a:t>
            </a:r>
          </a:p>
          <a:p>
            <a:r>
              <a:rPr lang="en-US" sz="2400" dirty="0">
                <a:latin typeface="Palatino Linotype" panose="02040502050505030304" pitchFamily="18" charset="0"/>
              </a:rPr>
              <a:t>Pointer saves the memory space.</a:t>
            </a:r>
          </a:p>
          <a:p>
            <a:r>
              <a:rPr lang="en-US" sz="2400" dirty="0">
                <a:latin typeface="Palatino Linotype" panose="02040502050505030304" pitchFamily="18" charset="0"/>
              </a:rPr>
              <a:t>Execution time of pointer is faster because of direct access to the memory location.</a:t>
            </a:r>
          </a:p>
          <a:p>
            <a:r>
              <a:rPr lang="en-US" sz="2400" dirty="0">
                <a:latin typeface="Palatino Linotype" panose="02040502050505030304" pitchFamily="18" charset="0"/>
              </a:rPr>
              <a:t>With the help of pointers, the memory is accessed efficiently, i.e., memory is allocated and </a:t>
            </a:r>
            <a:r>
              <a:rPr lang="en-US" sz="2400" dirty="0" err="1">
                <a:latin typeface="Palatino Linotype" panose="02040502050505030304" pitchFamily="18" charset="0"/>
              </a:rPr>
              <a:t>deallocated</a:t>
            </a:r>
            <a:r>
              <a:rPr lang="en-US" sz="2400" dirty="0">
                <a:latin typeface="Palatino Linotype" panose="02040502050505030304" pitchFamily="18" charset="0"/>
              </a:rPr>
              <a:t> dynamically.</a:t>
            </a:r>
          </a:p>
          <a:p>
            <a:r>
              <a:rPr lang="en-US" sz="2400" dirty="0">
                <a:latin typeface="Palatino Linotype" panose="02040502050505030304" pitchFamily="18" charset="0"/>
              </a:rPr>
              <a:t>Pointers are used with data structures.</a:t>
            </a:r>
          </a:p>
          <a:p>
            <a:pPr marL="0" indent="0" algn="just">
              <a:lnSpc>
                <a:spcPct val="100000"/>
              </a:lnSpc>
              <a:buNone/>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1115681253"/>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fontScale="90000"/>
          </a:bodyPr>
          <a:lstStyle/>
          <a:p>
            <a:r>
              <a:rPr lang="en-US" sz="4000" b="1" dirty="0">
                <a:latin typeface="Palatino Linotype" panose="02040502050505030304" pitchFamily="18" charset="0"/>
              </a:rPr>
              <a:t>Pointer declaration, initialization and accessing</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algn="just">
              <a:lnSpc>
                <a:spcPct val="100000"/>
              </a:lnSpc>
            </a:pPr>
            <a:r>
              <a:rPr lang="en-IN" sz="2400" dirty="0">
                <a:latin typeface="Palatino Linotype" panose="02040502050505030304" pitchFamily="18" charset="0"/>
              </a:rPr>
              <a:t>Consider the following statement </a:t>
            </a:r>
          </a:p>
          <a:p>
            <a:pPr marL="0" indent="0" algn="just">
              <a:lnSpc>
                <a:spcPct val="100000"/>
              </a:lnSpc>
              <a:buNone/>
            </a:pPr>
            <a:r>
              <a:rPr lang="en-IN" sz="2400" dirty="0" err="1">
                <a:latin typeface="Palatino Linotype" panose="02040502050505030304" pitchFamily="18" charset="0"/>
              </a:rPr>
              <a:t>int</a:t>
            </a:r>
            <a:r>
              <a:rPr lang="en-IN" sz="2400" dirty="0">
                <a:latin typeface="Palatino Linotype" panose="02040502050505030304" pitchFamily="18" charset="0"/>
              </a:rPr>
              <a:t> q = 159;</a:t>
            </a:r>
          </a:p>
          <a:p>
            <a:pPr marL="0" indent="0" algn="just">
              <a:lnSpc>
                <a:spcPct val="100000"/>
              </a:lnSpc>
              <a:buNone/>
            </a:pPr>
            <a:r>
              <a:rPr lang="en-US" sz="2400" dirty="0">
                <a:latin typeface="Palatino Linotype" panose="02040502050505030304" pitchFamily="18" charset="0"/>
              </a:rPr>
              <a:t>In memory, the variable can be represented as follows −</a:t>
            </a:r>
          </a:p>
          <a:p>
            <a:pPr marL="0" indent="0" algn="just">
              <a:lnSpc>
                <a:spcPct val="100000"/>
              </a:lnSpc>
              <a:buNone/>
            </a:pPr>
            <a:endParaRPr lang="en-US" sz="2400" b="0" i="0" dirty="0">
              <a:effectLst/>
              <a:latin typeface="Palatino Linotype" panose="02040502050505030304" pitchFamily="18" charset="0"/>
            </a:endParaRPr>
          </a:p>
          <a:p>
            <a:pPr marL="0" indent="0" algn="just">
              <a:lnSpc>
                <a:spcPct val="100000"/>
              </a:lnSpc>
              <a:buNone/>
            </a:pPr>
            <a:endParaRPr lang="en-US" sz="2400" b="0" i="0" dirty="0">
              <a:effectLst/>
              <a:latin typeface="Palatino Linotype" panose="02040502050505030304" pitchFamily="18" charset="0"/>
            </a:endParaRPr>
          </a:p>
        </p:txBody>
      </p:sp>
      <p:sp>
        <p:nvSpPr>
          <p:cNvPr id="4" name="Rectangle 3"/>
          <p:cNvSpPr/>
          <p:nvPr/>
        </p:nvSpPr>
        <p:spPr>
          <a:xfrm>
            <a:off x="2902590" y="3209003"/>
            <a:ext cx="5301843" cy="1664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3338818" y="3842158"/>
            <a:ext cx="1442907" cy="461395"/>
          </a:xfrm>
          <a:prstGeom prst="rect">
            <a:avLst/>
          </a:prstGeom>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159</a:t>
            </a:r>
          </a:p>
        </p:txBody>
      </p:sp>
      <p:sp>
        <p:nvSpPr>
          <p:cNvPr id="6" name="TextBox 5"/>
          <p:cNvSpPr txBox="1"/>
          <p:nvPr/>
        </p:nvSpPr>
        <p:spPr>
          <a:xfrm>
            <a:off x="3803357" y="3209005"/>
            <a:ext cx="698385" cy="523220"/>
          </a:xfrm>
          <a:prstGeom prst="rect">
            <a:avLst/>
          </a:prstGeom>
          <a:noFill/>
        </p:spPr>
        <p:txBody>
          <a:bodyPr wrap="square" rtlCol="0">
            <a:spAutoFit/>
          </a:bodyPr>
          <a:lstStyle/>
          <a:p>
            <a:r>
              <a:rPr lang="en-IN" sz="2800" dirty="0"/>
              <a:t>q</a:t>
            </a:r>
          </a:p>
        </p:txBody>
      </p:sp>
      <p:sp>
        <p:nvSpPr>
          <p:cNvPr id="7" name="TextBox 6"/>
          <p:cNvSpPr txBox="1"/>
          <p:nvPr/>
        </p:nvSpPr>
        <p:spPr>
          <a:xfrm>
            <a:off x="3529141" y="4350783"/>
            <a:ext cx="1062259" cy="523220"/>
          </a:xfrm>
          <a:prstGeom prst="rect">
            <a:avLst/>
          </a:prstGeom>
          <a:noFill/>
        </p:spPr>
        <p:txBody>
          <a:bodyPr wrap="square" rtlCol="0">
            <a:spAutoFit/>
          </a:bodyPr>
          <a:lstStyle/>
          <a:p>
            <a:r>
              <a:rPr lang="en-IN" sz="2800" dirty="0"/>
              <a:t>1000</a:t>
            </a:r>
          </a:p>
        </p:txBody>
      </p:sp>
      <p:sp>
        <p:nvSpPr>
          <p:cNvPr id="8" name="TextBox 7"/>
          <p:cNvSpPr txBox="1"/>
          <p:nvPr/>
        </p:nvSpPr>
        <p:spPr>
          <a:xfrm>
            <a:off x="6342077" y="3270560"/>
            <a:ext cx="1350628" cy="400110"/>
          </a:xfrm>
          <a:prstGeom prst="rect">
            <a:avLst/>
          </a:prstGeom>
          <a:noFill/>
        </p:spPr>
        <p:txBody>
          <a:bodyPr wrap="square" rtlCol="0">
            <a:spAutoFit/>
          </a:bodyPr>
          <a:lstStyle/>
          <a:p>
            <a:r>
              <a:rPr lang="en-IN" sz="2000" b="1" dirty="0"/>
              <a:t>Variable</a:t>
            </a:r>
          </a:p>
        </p:txBody>
      </p:sp>
      <p:sp>
        <p:nvSpPr>
          <p:cNvPr id="9" name="TextBox 8"/>
          <p:cNvSpPr txBox="1"/>
          <p:nvPr/>
        </p:nvSpPr>
        <p:spPr>
          <a:xfrm>
            <a:off x="6384022" y="3841448"/>
            <a:ext cx="1350628" cy="400110"/>
          </a:xfrm>
          <a:prstGeom prst="rect">
            <a:avLst/>
          </a:prstGeom>
          <a:noFill/>
        </p:spPr>
        <p:txBody>
          <a:bodyPr wrap="square" rtlCol="0">
            <a:spAutoFit/>
          </a:bodyPr>
          <a:lstStyle/>
          <a:p>
            <a:r>
              <a:rPr lang="en-IN" sz="2000" b="1" dirty="0"/>
              <a:t>Value</a:t>
            </a:r>
          </a:p>
        </p:txBody>
      </p:sp>
      <p:sp>
        <p:nvSpPr>
          <p:cNvPr id="10" name="TextBox 9"/>
          <p:cNvSpPr txBox="1"/>
          <p:nvPr/>
        </p:nvSpPr>
        <p:spPr>
          <a:xfrm>
            <a:off x="6384022" y="4356069"/>
            <a:ext cx="1350628" cy="400110"/>
          </a:xfrm>
          <a:prstGeom prst="rect">
            <a:avLst/>
          </a:prstGeom>
          <a:noFill/>
        </p:spPr>
        <p:txBody>
          <a:bodyPr wrap="square" rtlCol="0">
            <a:spAutoFit/>
          </a:bodyPr>
          <a:lstStyle/>
          <a:p>
            <a:r>
              <a:rPr lang="en-IN" sz="2000" b="1" dirty="0"/>
              <a:t>Address</a:t>
            </a:r>
          </a:p>
        </p:txBody>
      </p:sp>
      <p:cxnSp>
        <p:nvCxnSpPr>
          <p:cNvPr id="14" name="Straight Arrow Connector 13"/>
          <p:cNvCxnSpPr/>
          <p:nvPr/>
        </p:nvCxnSpPr>
        <p:spPr>
          <a:xfrm flipH="1">
            <a:off x="4999839" y="3470615"/>
            <a:ext cx="134223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041784" y="4072855"/>
            <a:ext cx="134223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002636" y="4556124"/>
            <a:ext cx="134223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095677"/>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Autofit/>
          </a:bodyPr>
          <a:lstStyle/>
          <a:p>
            <a:r>
              <a:rPr lang="en-US" sz="3200" b="1" dirty="0">
                <a:latin typeface="Palatino Linotype" panose="02040502050505030304" pitchFamily="18" charset="0"/>
              </a:rPr>
              <a:t>Pointer declaration, initialization and accessing(Cont..)</a:t>
            </a:r>
            <a:endParaRPr lang="en-IN" sz="3200"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algn="just">
              <a:lnSpc>
                <a:spcPct val="100000"/>
              </a:lnSpc>
            </a:pPr>
            <a:r>
              <a:rPr lang="en-IN" sz="2400" b="1" dirty="0">
                <a:latin typeface="Palatino Linotype" panose="02040502050505030304" pitchFamily="18" charset="0"/>
              </a:rPr>
              <a:t>Declaring a pointer</a:t>
            </a:r>
          </a:p>
          <a:p>
            <a:pPr marL="0" indent="0">
              <a:buNone/>
            </a:pPr>
            <a:r>
              <a:rPr lang="en-US" sz="2400" dirty="0">
                <a:latin typeface="Palatino Linotype" panose="02040502050505030304" pitchFamily="18" charset="0"/>
              </a:rPr>
              <a:t>	It means ‘p’ is a pointer variable which holds the address of another 	integer variable, as mentioned in the statement below −</a:t>
            </a:r>
          </a:p>
          <a:p>
            <a:pPr marL="0" indent="0">
              <a:buNone/>
            </a:pPr>
            <a:r>
              <a:rPr lang="en-US" sz="2400" dirty="0">
                <a:latin typeface="Palatino Linotype" panose="02040502050505030304" pitchFamily="18" charset="0"/>
              </a:rPr>
              <a:t>		int *p;</a:t>
            </a:r>
          </a:p>
          <a:p>
            <a:r>
              <a:rPr lang="en-US" sz="2400" b="1" dirty="0">
                <a:latin typeface="Palatino Linotype" panose="02040502050505030304" pitchFamily="18" charset="0"/>
              </a:rPr>
              <a:t>Initialization of a pointer</a:t>
            </a:r>
          </a:p>
          <a:p>
            <a:pPr marL="0" indent="0">
              <a:buNone/>
            </a:pPr>
            <a:r>
              <a:rPr lang="en-US" sz="2400" dirty="0">
                <a:latin typeface="Palatino Linotype" panose="02040502050505030304" pitchFamily="18" charset="0"/>
              </a:rPr>
              <a:t>	Address operator (&amp;) is used to </a:t>
            </a:r>
            <a:r>
              <a:rPr lang="en-US" sz="2400" dirty="0" err="1">
                <a:latin typeface="Palatino Linotype" panose="02040502050505030304" pitchFamily="18" charset="0"/>
              </a:rPr>
              <a:t>initialise</a:t>
            </a:r>
            <a:r>
              <a:rPr lang="en-US" sz="2400" dirty="0">
                <a:latin typeface="Palatino Linotype" panose="02040502050505030304" pitchFamily="18" charset="0"/>
              </a:rPr>
              <a:t> a pointer variable.</a:t>
            </a:r>
          </a:p>
          <a:p>
            <a:pPr marL="0" indent="0">
              <a:buNone/>
            </a:pPr>
            <a:r>
              <a:rPr lang="en-US" sz="2400" dirty="0">
                <a:latin typeface="Palatino Linotype" panose="02040502050505030304" pitchFamily="18" charset="0"/>
              </a:rPr>
              <a:t>	For example −</a:t>
            </a:r>
          </a:p>
          <a:p>
            <a:pPr marL="0" indent="0">
              <a:buNone/>
            </a:pPr>
            <a:r>
              <a:rPr lang="en-US" sz="2400" dirty="0">
                <a:latin typeface="Palatino Linotype" panose="02040502050505030304" pitchFamily="18" charset="0"/>
              </a:rPr>
              <a:t>		int q = 159; </a:t>
            </a:r>
          </a:p>
          <a:p>
            <a:pPr marL="0" indent="0">
              <a:buNone/>
            </a:pPr>
            <a:r>
              <a:rPr lang="en-US" sz="2400" dirty="0">
                <a:latin typeface="Palatino Linotype" panose="02040502050505030304" pitchFamily="18" charset="0"/>
              </a:rPr>
              <a:t>		int *p; </a:t>
            </a:r>
          </a:p>
          <a:p>
            <a:pPr marL="0" indent="0">
              <a:buNone/>
            </a:pPr>
            <a:r>
              <a:rPr lang="en-US" sz="2400" dirty="0">
                <a:latin typeface="Palatino Linotype" panose="02040502050505030304" pitchFamily="18" charset="0"/>
              </a:rPr>
              <a:t>		p= &amp;q;</a:t>
            </a:r>
            <a:endParaRPr lang="en-US" sz="2400" i="0" dirty="0">
              <a:effectLst/>
              <a:latin typeface="Palatino Linotype" panose="02040502050505030304" pitchFamily="18" charset="0"/>
            </a:endParaRPr>
          </a:p>
          <a:p>
            <a:pPr algn="just">
              <a:lnSpc>
                <a:spcPct val="100000"/>
              </a:lnSpc>
            </a:pPr>
            <a:endParaRPr lang="en-US" sz="2400" b="0" i="0" dirty="0">
              <a:effectLst/>
              <a:latin typeface="Palatino Linotype" panose="02040502050505030304" pitchFamily="18" charset="0"/>
            </a:endParaRPr>
          </a:p>
        </p:txBody>
      </p:sp>
      <p:cxnSp>
        <p:nvCxnSpPr>
          <p:cNvPr id="17" name="Elbow Connector 16"/>
          <p:cNvCxnSpPr>
            <a:stCxn id="12" idx="3"/>
            <a:endCxn id="10" idx="3"/>
          </p:cNvCxnSpPr>
          <p:nvPr/>
        </p:nvCxnSpPr>
        <p:spPr>
          <a:xfrm flipV="1">
            <a:off x="8580467" y="5034298"/>
            <a:ext cx="1" cy="599237"/>
          </a:xfrm>
          <a:prstGeom prst="bentConnector3">
            <a:avLst>
              <a:gd name="adj1" fmla="val 2286010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EAC4097F-2D53-42F7-B90C-447F681CDD52}"/>
              </a:ext>
            </a:extLst>
          </p:cNvPr>
          <p:cNvGrpSpPr/>
          <p:nvPr/>
        </p:nvGrpSpPr>
        <p:grpSpPr>
          <a:xfrm>
            <a:off x="5711168" y="4216805"/>
            <a:ext cx="5301843" cy="1790836"/>
            <a:chOff x="4429123" y="4282793"/>
            <a:chExt cx="5301843" cy="1790836"/>
          </a:xfrm>
        </p:grpSpPr>
        <p:sp>
          <p:nvSpPr>
            <p:cNvPr id="4" name="Rectangle 3"/>
            <p:cNvSpPr/>
            <p:nvPr/>
          </p:nvSpPr>
          <p:spPr>
            <a:xfrm>
              <a:off x="4429123" y="4282793"/>
              <a:ext cx="5301843" cy="1790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4630722" y="4418121"/>
              <a:ext cx="1350628" cy="400110"/>
            </a:xfrm>
            <a:prstGeom prst="rect">
              <a:avLst/>
            </a:prstGeom>
            <a:noFill/>
          </p:spPr>
          <p:txBody>
            <a:bodyPr wrap="square" rtlCol="0">
              <a:spAutoFit/>
            </a:bodyPr>
            <a:lstStyle/>
            <a:p>
              <a:r>
                <a:rPr lang="en-IN" sz="2000" b="1" dirty="0"/>
                <a:t>Variable</a:t>
              </a:r>
            </a:p>
          </p:txBody>
        </p:sp>
        <p:sp>
          <p:nvSpPr>
            <p:cNvPr id="6" name="TextBox 5"/>
            <p:cNvSpPr txBox="1"/>
            <p:nvPr/>
          </p:nvSpPr>
          <p:spPr>
            <a:xfrm>
              <a:off x="6249798" y="4420304"/>
              <a:ext cx="1350628" cy="400110"/>
            </a:xfrm>
            <a:prstGeom prst="rect">
              <a:avLst/>
            </a:prstGeom>
            <a:noFill/>
          </p:spPr>
          <p:txBody>
            <a:bodyPr wrap="square" rtlCol="0">
              <a:spAutoFit/>
            </a:bodyPr>
            <a:lstStyle/>
            <a:p>
              <a:r>
                <a:rPr lang="en-IN" sz="2000" b="1" dirty="0"/>
                <a:t>Value</a:t>
              </a:r>
            </a:p>
          </p:txBody>
        </p:sp>
        <p:sp>
          <p:nvSpPr>
            <p:cNvPr id="7" name="TextBox 6"/>
            <p:cNvSpPr txBox="1"/>
            <p:nvPr/>
          </p:nvSpPr>
          <p:spPr>
            <a:xfrm>
              <a:off x="7969540" y="4418121"/>
              <a:ext cx="1350628" cy="400110"/>
            </a:xfrm>
            <a:prstGeom prst="rect">
              <a:avLst/>
            </a:prstGeom>
            <a:noFill/>
          </p:spPr>
          <p:txBody>
            <a:bodyPr wrap="square" rtlCol="0">
              <a:spAutoFit/>
            </a:bodyPr>
            <a:lstStyle/>
            <a:p>
              <a:r>
                <a:rPr lang="en-IN" sz="2000" b="1" dirty="0"/>
                <a:t>Address</a:t>
              </a:r>
            </a:p>
          </p:txBody>
        </p:sp>
        <p:sp>
          <p:nvSpPr>
            <p:cNvPr id="8" name="TextBox 7"/>
            <p:cNvSpPr txBox="1"/>
            <p:nvPr/>
          </p:nvSpPr>
          <p:spPr>
            <a:xfrm>
              <a:off x="4717757" y="4853682"/>
              <a:ext cx="588279" cy="523220"/>
            </a:xfrm>
            <a:prstGeom prst="rect">
              <a:avLst/>
            </a:prstGeom>
            <a:noFill/>
          </p:spPr>
          <p:txBody>
            <a:bodyPr wrap="square" rtlCol="0">
              <a:spAutoFit/>
            </a:bodyPr>
            <a:lstStyle/>
            <a:p>
              <a:r>
                <a:rPr lang="en-IN" sz="2800" dirty="0"/>
                <a:t>q</a:t>
              </a:r>
            </a:p>
          </p:txBody>
        </p:sp>
        <p:sp>
          <p:nvSpPr>
            <p:cNvPr id="9" name="TextBox 8"/>
            <p:cNvSpPr txBox="1"/>
            <p:nvPr/>
          </p:nvSpPr>
          <p:spPr>
            <a:xfrm>
              <a:off x="4707792" y="5376902"/>
              <a:ext cx="593523" cy="523220"/>
            </a:xfrm>
            <a:prstGeom prst="rect">
              <a:avLst/>
            </a:prstGeom>
            <a:noFill/>
          </p:spPr>
          <p:txBody>
            <a:bodyPr wrap="square" rtlCol="0">
              <a:spAutoFit/>
            </a:bodyPr>
            <a:lstStyle/>
            <a:p>
              <a:r>
                <a:rPr lang="en-IN" sz="2800" dirty="0"/>
                <a:t>p</a:t>
              </a:r>
            </a:p>
          </p:txBody>
        </p:sp>
        <p:sp>
          <p:nvSpPr>
            <p:cNvPr id="10" name="Rectangle 9"/>
            <p:cNvSpPr/>
            <p:nvPr/>
          </p:nvSpPr>
          <p:spPr>
            <a:xfrm>
              <a:off x="5981351" y="4915507"/>
              <a:ext cx="1317072" cy="369557"/>
            </a:xfrm>
            <a:prstGeom prst="rect">
              <a:avLst/>
            </a:prstGeom>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159</a:t>
              </a:r>
            </a:p>
          </p:txBody>
        </p:sp>
        <p:sp>
          <p:nvSpPr>
            <p:cNvPr id="11" name="TextBox 10"/>
            <p:cNvSpPr txBox="1"/>
            <p:nvPr/>
          </p:nvSpPr>
          <p:spPr>
            <a:xfrm>
              <a:off x="8034029" y="4848910"/>
              <a:ext cx="1062259" cy="523220"/>
            </a:xfrm>
            <a:prstGeom prst="rect">
              <a:avLst/>
            </a:prstGeom>
            <a:noFill/>
          </p:spPr>
          <p:txBody>
            <a:bodyPr wrap="square" rtlCol="0">
              <a:spAutoFit/>
            </a:bodyPr>
            <a:lstStyle/>
            <a:p>
              <a:r>
                <a:rPr lang="en-IN" sz="2800" dirty="0"/>
                <a:t>1000</a:t>
              </a:r>
            </a:p>
          </p:txBody>
        </p:sp>
        <p:sp>
          <p:nvSpPr>
            <p:cNvPr id="12" name="Rectangle 11"/>
            <p:cNvSpPr/>
            <p:nvPr/>
          </p:nvSpPr>
          <p:spPr>
            <a:xfrm>
              <a:off x="5981350" y="5514744"/>
              <a:ext cx="1317072" cy="369557"/>
            </a:xfrm>
            <a:prstGeom prst="rect">
              <a:avLst/>
            </a:prstGeom>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1000</a:t>
              </a:r>
            </a:p>
          </p:txBody>
        </p:sp>
        <p:sp>
          <p:nvSpPr>
            <p:cNvPr id="13" name="TextBox 12"/>
            <p:cNvSpPr txBox="1"/>
            <p:nvPr/>
          </p:nvSpPr>
          <p:spPr>
            <a:xfrm>
              <a:off x="8113724" y="5340488"/>
              <a:ext cx="1062259" cy="523220"/>
            </a:xfrm>
            <a:prstGeom prst="rect">
              <a:avLst/>
            </a:prstGeom>
            <a:noFill/>
          </p:spPr>
          <p:txBody>
            <a:bodyPr wrap="square" rtlCol="0">
              <a:spAutoFit/>
            </a:bodyPr>
            <a:lstStyle/>
            <a:p>
              <a:r>
                <a:rPr lang="en-IN" sz="2800" dirty="0"/>
                <a:t>2000</a:t>
              </a:r>
            </a:p>
          </p:txBody>
        </p:sp>
        <p:cxnSp>
          <p:nvCxnSpPr>
            <p:cNvPr id="21" name="Straight Connector 20"/>
            <p:cNvCxnSpPr/>
            <p:nvPr/>
          </p:nvCxnSpPr>
          <p:spPr>
            <a:xfrm>
              <a:off x="7298423" y="5734727"/>
              <a:ext cx="5704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868873" y="5110520"/>
              <a:ext cx="0" cy="6208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298423" y="5115292"/>
              <a:ext cx="570450" cy="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23342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Linear Data Structures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r>
              <a:rPr lang="en-US" sz="2400" b="0" i="0" u="none" strike="noStrike" baseline="0" dirty="0">
                <a:latin typeface="Palatino Linotype" panose="02040502050505030304" pitchFamily="18" charset="0"/>
              </a:rPr>
              <a:t>If the elements of a data structure are </a:t>
            </a:r>
            <a:r>
              <a:rPr lang="en-US" sz="2400" b="1" i="0" u="none" strike="noStrike" baseline="0" dirty="0">
                <a:latin typeface="Palatino Linotype" panose="02040502050505030304" pitchFamily="18" charset="0"/>
              </a:rPr>
              <a:t>stored in a linear or sequential order</a:t>
            </a:r>
            <a:r>
              <a:rPr lang="en-US" sz="2400" b="0" i="0" u="none" strike="noStrike" baseline="0" dirty="0">
                <a:latin typeface="Palatino Linotype" panose="02040502050505030304" pitchFamily="18" charset="0"/>
              </a:rPr>
              <a:t>, then it is a linear data structure. </a:t>
            </a:r>
          </a:p>
          <a:p>
            <a:pPr algn="just"/>
            <a:r>
              <a:rPr lang="en-US" sz="2400" b="1" i="0" u="none" strike="noStrike" baseline="0" dirty="0">
                <a:latin typeface="Palatino Linotype" panose="02040502050505030304" pitchFamily="18" charset="0"/>
              </a:rPr>
              <a:t>Examples include arrays, linked lists, stacks, and queues. </a:t>
            </a:r>
          </a:p>
          <a:p>
            <a:pPr algn="just"/>
            <a:r>
              <a:rPr lang="en-US" sz="2400" b="0" i="0" u="none" strike="noStrike" baseline="0" dirty="0">
                <a:latin typeface="Palatino Linotype" panose="02040502050505030304" pitchFamily="18" charset="0"/>
              </a:rPr>
              <a:t>Linear data structures can be represented in memory in two different ways. </a:t>
            </a:r>
          </a:p>
          <a:p>
            <a:pPr algn="just"/>
            <a:r>
              <a:rPr lang="en-US" sz="2400" b="0" i="0" u="none" strike="noStrike" baseline="0" dirty="0">
                <a:latin typeface="Palatino Linotype" panose="02040502050505030304" pitchFamily="18" charset="0"/>
              </a:rPr>
              <a:t>One way is to have a linear relationship between </a:t>
            </a:r>
            <a:r>
              <a:rPr lang="en-US" sz="2400" b="1" i="0" u="none" strike="noStrike" baseline="0" dirty="0">
                <a:latin typeface="Palatino Linotype" panose="02040502050505030304" pitchFamily="18" charset="0"/>
              </a:rPr>
              <a:t>elements by means of sequential memory locations. </a:t>
            </a:r>
          </a:p>
          <a:p>
            <a:pPr algn="just"/>
            <a:r>
              <a:rPr lang="en-US" sz="2400" b="0" i="0" u="none" strike="noStrike" baseline="0" dirty="0">
                <a:latin typeface="Palatino Linotype" panose="02040502050505030304" pitchFamily="18" charset="0"/>
              </a:rPr>
              <a:t>The other way is to have a linear relationship between </a:t>
            </a:r>
            <a:r>
              <a:rPr lang="en-US" sz="2400" b="1" i="0" u="none" strike="noStrike" baseline="0" dirty="0">
                <a:latin typeface="Palatino Linotype" panose="02040502050505030304" pitchFamily="18" charset="0"/>
              </a:rPr>
              <a:t>elements by means of links.</a:t>
            </a:r>
            <a:endParaRPr lang="en-US" sz="2400" b="1" dirty="0">
              <a:effectLst/>
              <a:latin typeface="Palatino Linotype" panose="02040502050505030304" pitchFamily="18" charset="0"/>
            </a:endParaRPr>
          </a:p>
        </p:txBody>
      </p:sp>
    </p:spTree>
    <p:extLst>
      <p:ext uri="{BB962C8B-B14F-4D97-AF65-F5344CB8AC3E}">
        <p14:creationId xmlns:p14="http://schemas.microsoft.com/office/powerpoint/2010/main" val="4291308042"/>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r>
              <a:rPr lang="en-US" sz="2400" b="1" dirty="0">
                <a:latin typeface="Palatino Linotype" panose="02040502050505030304" pitchFamily="18" charset="0"/>
              </a:rPr>
              <a:t>Accessing a variable through its pointer</a:t>
            </a:r>
            <a:endParaRPr lang="en-US" sz="2400" dirty="0">
              <a:latin typeface="Palatino Linotype" panose="02040502050505030304" pitchFamily="18" charset="0"/>
            </a:endParaRPr>
          </a:p>
          <a:p>
            <a:pPr marL="0" indent="0">
              <a:buNone/>
            </a:pPr>
            <a:r>
              <a:rPr lang="en-US" sz="2400" dirty="0">
                <a:latin typeface="Palatino Linotype" panose="02040502050505030304" pitchFamily="18" charset="0"/>
              </a:rPr>
              <a:t> To access the value of a variable, indirection operator (*) is used.</a:t>
            </a:r>
          </a:p>
          <a:p>
            <a:pPr marL="457200" lvl="1" indent="0" algn="just">
              <a:lnSpc>
                <a:spcPct val="100000"/>
              </a:lnSpc>
              <a:buNone/>
            </a:pPr>
            <a:endParaRPr lang="en-US" i="0" dirty="0">
              <a:effectLst/>
              <a:latin typeface="Palatino Linotype" panose="02040502050505030304" pitchFamily="18" charset="0"/>
            </a:endParaRPr>
          </a:p>
          <a:p>
            <a:pPr marL="0" indent="0">
              <a:buNone/>
            </a:pPr>
            <a:r>
              <a:rPr lang="en-IN" sz="2400" dirty="0">
                <a:latin typeface="Palatino Linotype" panose="02040502050505030304" pitchFamily="18" charset="0"/>
              </a:rPr>
              <a:t>For example −</a:t>
            </a:r>
          </a:p>
          <a:p>
            <a:pPr marL="0" indent="0">
              <a:buNone/>
            </a:pPr>
            <a:r>
              <a:rPr lang="en-IN" sz="2400" dirty="0" err="1">
                <a:latin typeface="Palatino Linotype" panose="02040502050505030304" pitchFamily="18" charset="0"/>
              </a:rPr>
              <a:t>int</a:t>
            </a:r>
            <a:r>
              <a:rPr lang="en-IN" sz="2400" dirty="0">
                <a:latin typeface="Palatino Linotype" panose="02040502050505030304" pitchFamily="18" charset="0"/>
              </a:rPr>
              <a:t> q=159, *</a:t>
            </a:r>
            <a:r>
              <a:rPr lang="en-IN" sz="2400" dirty="0" err="1">
                <a:latin typeface="Palatino Linotype" panose="02040502050505030304" pitchFamily="18" charset="0"/>
              </a:rPr>
              <a:t>p,n</a:t>
            </a:r>
            <a:r>
              <a:rPr lang="en-IN" sz="2400" dirty="0">
                <a:latin typeface="Palatino Linotype" panose="02040502050505030304" pitchFamily="18" charset="0"/>
              </a:rPr>
              <a:t>;</a:t>
            </a:r>
          </a:p>
          <a:p>
            <a:pPr marL="0" indent="0">
              <a:buNone/>
            </a:pPr>
            <a:r>
              <a:rPr lang="en-IN" sz="2400" dirty="0">
                <a:latin typeface="Palatino Linotype" panose="02040502050505030304" pitchFamily="18" charset="0"/>
              </a:rPr>
              <a:t>p=&amp;q;</a:t>
            </a:r>
          </a:p>
          <a:p>
            <a:pPr marL="0" indent="0">
              <a:buNone/>
            </a:pPr>
            <a:r>
              <a:rPr lang="en-IN" sz="2400" dirty="0">
                <a:latin typeface="Palatino Linotype" panose="02040502050505030304" pitchFamily="18" charset="0"/>
              </a:rPr>
              <a:t>n=*p</a:t>
            </a:r>
            <a:br>
              <a:rPr lang="en-IN" sz="2400" dirty="0">
                <a:latin typeface="Palatino Linotype" panose="02040502050505030304" pitchFamily="18" charset="0"/>
              </a:rPr>
            </a:br>
            <a:r>
              <a:rPr lang="en-US" sz="2400" dirty="0">
                <a:latin typeface="Palatino Linotype" panose="02040502050505030304" pitchFamily="18" charset="0"/>
              </a:rPr>
              <a:t>Here, ‘*’ can be treated as value at address.</a:t>
            </a:r>
          </a:p>
          <a:p>
            <a:pPr marL="0" indent="0">
              <a:buNone/>
            </a:pPr>
            <a:r>
              <a:rPr lang="pt-BR" sz="2400" dirty="0">
                <a:latin typeface="Palatino Linotype" panose="02040502050505030304" pitchFamily="18" charset="0"/>
              </a:rPr>
              <a:t>p = &amp;q; </a:t>
            </a:r>
          </a:p>
          <a:p>
            <a:pPr marL="0" indent="0">
              <a:buNone/>
            </a:pPr>
            <a:r>
              <a:rPr lang="pt-BR" sz="2400" dirty="0">
                <a:latin typeface="Palatino Linotype" panose="02040502050505030304" pitchFamily="18" charset="0"/>
              </a:rPr>
              <a:t>n = *p; n =q</a:t>
            </a:r>
            <a:endParaRPr lang="en-US" sz="2400" b="0" i="0" dirty="0">
              <a:effectLst/>
              <a:latin typeface="Palatino Linotype" panose="02040502050505030304" pitchFamily="18" charset="0"/>
            </a:endParaRPr>
          </a:p>
        </p:txBody>
      </p:sp>
      <p:sp>
        <p:nvSpPr>
          <p:cNvPr id="5" name="Title 1">
            <a:extLst>
              <a:ext uri="{FF2B5EF4-FFF2-40B4-BE49-F238E27FC236}">
                <a16:creationId xmlns:a16="http://schemas.microsoft.com/office/drawing/2014/main" id="{3977E980-B654-4439-88FC-D4899089BF3C}"/>
              </a:ext>
            </a:extLst>
          </p:cNvPr>
          <p:cNvSpPr>
            <a:spLocks noGrp="1"/>
          </p:cNvSpPr>
          <p:nvPr>
            <p:ph type="title"/>
          </p:nvPr>
        </p:nvSpPr>
        <p:spPr>
          <a:xfrm>
            <a:off x="838200" y="333374"/>
            <a:ext cx="10515600" cy="695325"/>
          </a:xfrm>
        </p:spPr>
        <p:txBody>
          <a:bodyPr>
            <a:noAutofit/>
          </a:bodyPr>
          <a:lstStyle/>
          <a:p>
            <a:r>
              <a:rPr lang="en-US" sz="3200" b="1" dirty="0">
                <a:latin typeface="Palatino Linotype" panose="02040502050505030304" pitchFamily="18" charset="0"/>
              </a:rPr>
              <a:t>Pointer declaration, initialization and accessing(Cont..)</a:t>
            </a:r>
            <a:endParaRPr lang="en-IN" sz="3200" b="1" dirty="0">
              <a:latin typeface="Palatino Linotype" panose="02040502050505030304" pitchFamily="18" charset="0"/>
            </a:endParaRPr>
          </a:p>
        </p:txBody>
      </p:sp>
    </p:spTree>
    <p:extLst>
      <p:ext uri="{BB962C8B-B14F-4D97-AF65-F5344CB8AC3E}">
        <p14:creationId xmlns:p14="http://schemas.microsoft.com/office/powerpoint/2010/main" val="4007639677"/>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fontScale="90000"/>
          </a:bodyPr>
          <a:lstStyle/>
          <a:p>
            <a:pPr algn="ctr"/>
            <a:br>
              <a:rPr lang="en-US" sz="6000" b="1" dirty="0">
                <a:solidFill>
                  <a:srgbClr val="CC0066"/>
                </a:solidFill>
                <a:latin typeface="Palatino Linotype" panose="02040502050505030304" pitchFamily="18" charset="0"/>
              </a:rPr>
            </a:br>
            <a:r>
              <a:rPr lang="en-US" sz="6000" b="1" dirty="0">
                <a:latin typeface="Palatino Linotype" panose="02040502050505030304" pitchFamily="18" charset="0"/>
              </a:rPr>
              <a:t>1D INITIALIZATION &amp; ACCESSING USING POINTERS</a:t>
            </a:r>
            <a:br>
              <a:rPr lang="en-US" sz="6000" b="1" dirty="0">
                <a:solidFill>
                  <a:srgbClr val="CC0066"/>
                </a:solidFill>
                <a:latin typeface="Palatino Linotype" panose="02040502050505030304" pitchFamily="18" charset="0"/>
              </a:rPr>
            </a:br>
            <a:endParaRPr lang="en-IN" sz="6000" b="1" dirty="0">
              <a:solidFill>
                <a:srgbClr val="CC0066"/>
              </a:solidFill>
              <a:latin typeface="Palatino Linotype" panose="02040502050505030304" pitchFamily="18" charset="0"/>
            </a:endParaRPr>
          </a:p>
        </p:txBody>
      </p:sp>
    </p:spTree>
    <p:extLst>
      <p:ext uri="{BB962C8B-B14F-4D97-AF65-F5344CB8AC3E}">
        <p14:creationId xmlns:p14="http://schemas.microsoft.com/office/powerpoint/2010/main" val="3587438871"/>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612772" cy="5605274"/>
          </a:xfrm>
          <a:ln w="38100">
            <a:solidFill>
              <a:schemeClr val="tx1"/>
            </a:solidFill>
          </a:ln>
        </p:spPr>
        <p:txBody>
          <a:bodyPr>
            <a:normAutofit/>
          </a:bodyPr>
          <a:lstStyle/>
          <a:p>
            <a:pPr>
              <a:buFont typeface="Wingdings" pitchFamily="2" charset="2"/>
              <a:buChar char="Ø"/>
            </a:pPr>
            <a:r>
              <a:rPr lang="en-US" sz="2400" dirty="0">
                <a:latin typeface="Palatino Linotype" panose="02040502050505030304" pitchFamily="18" charset="0"/>
              </a:rPr>
              <a:t>The compiler allocates Continuous memory locations for all the elements of the array.</a:t>
            </a:r>
          </a:p>
          <a:p>
            <a:pPr>
              <a:buFont typeface="Wingdings" pitchFamily="2" charset="2"/>
              <a:buChar char="Ø"/>
            </a:pPr>
            <a:r>
              <a:rPr lang="en-US" sz="2400" dirty="0">
                <a:latin typeface="Palatino Linotype" panose="02040502050505030304" pitchFamily="18" charset="0"/>
              </a:rPr>
              <a:t>The base address = first element address (index 0) of the array.</a:t>
            </a:r>
          </a:p>
          <a:p>
            <a:pPr>
              <a:buFont typeface="Wingdings" pitchFamily="2" charset="2"/>
              <a:buChar char="Ø"/>
            </a:pPr>
            <a:r>
              <a:rPr lang="en-IN" sz="2400" dirty="0">
                <a:latin typeface="Palatino Linotype" panose="02040502050505030304" pitchFamily="18" charset="0"/>
              </a:rPr>
              <a:t>Syntax: </a:t>
            </a:r>
            <a:r>
              <a:rPr lang="en-IN" sz="2400" dirty="0" err="1">
                <a:latin typeface="Palatino Linotype" panose="02040502050505030304" pitchFamily="18" charset="0"/>
              </a:rPr>
              <a:t>data_type</a:t>
            </a:r>
            <a:r>
              <a:rPr lang="en-IN" sz="2400" dirty="0">
                <a:latin typeface="Palatino Linotype" panose="02040502050505030304" pitchFamily="18" charset="0"/>
              </a:rPr>
              <a:t> (</a:t>
            </a:r>
            <a:r>
              <a:rPr lang="en-IN" sz="2400" dirty="0" err="1">
                <a:latin typeface="Palatino Linotype" panose="02040502050505030304" pitchFamily="18" charset="0"/>
              </a:rPr>
              <a:t>var_name</a:t>
            </a:r>
            <a:r>
              <a:rPr lang="en-IN" sz="2400" dirty="0">
                <a:latin typeface="Palatino Linotype" panose="02040502050505030304" pitchFamily="18" charset="0"/>
              </a:rPr>
              <a:t>)[</a:t>
            </a:r>
            <a:r>
              <a:rPr lang="en-IN" sz="2400" dirty="0" err="1">
                <a:latin typeface="Palatino Linotype" panose="02040502050505030304" pitchFamily="18" charset="0"/>
              </a:rPr>
              <a:t>size_of_array</a:t>
            </a:r>
            <a:r>
              <a:rPr lang="en-IN" sz="2400" dirty="0">
                <a:latin typeface="Palatino Linotype" panose="02040502050505030304" pitchFamily="18" charset="0"/>
              </a:rPr>
              <a:t>]</a:t>
            </a:r>
            <a:endParaRPr lang="en-US" sz="2400" dirty="0">
              <a:latin typeface="Palatino Linotype" panose="02040502050505030304" pitchFamily="18" charset="0"/>
            </a:endParaRPr>
          </a:p>
          <a:p>
            <a:pPr lvl="1"/>
            <a:r>
              <a:rPr lang="en-US" dirty="0">
                <a:latin typeface="Palatino Linotype" panose="02040502050505030304" pitchFamily="18" charset="0"/>
              </a:rPr>
              <a:t>For Example − </a:t>
            </a:r>
            <a:r>
              <a:rPr lang="en-US" dirty="0" err="1">
                <a:latin typeface="Palatino Linotype" panose="02040502050505030304" pitchFamily="18" charset="0"/>
              </a:rPr>
              <a:t>int</a:t>
            </a:r>
            <a:r>
              <a:rPr lang="en-US" dirty="0">
                <a:latin typeface="Palatino Linotype" panose="02040502050505030304" pitchFamily="18" charset="0"/>
              </a:rPr>
              <a:t> a [5] = {10, 20,30,40,50};</a:t>
            </a:r>
          </a:p>
          <a:p>
            <a:pPr>
              <a:buFont typeface="Wingdings" pitchFamily="2" charset="2"/>
              <a:buChar char="Ø"/>
            </a:pPr>
            <a:r>
              <a:rPr lang="en-US" sz="2400" b="1" dirty="0">
                <a:latin typeface="Palatino Linotype" panose="02040502050505030304" pitchFamily="18" charset="0"/>
              </a:rPr>
              <a:t>Elements</a:t>
            </a:r>
          </a:p>
          <a:p>
            <a:r>
              <a:rPr lang="en-US" sz="2400" dirty="0"/>
              <a:t>The five elements are stored as follows −</a:t>
            </a:r>
          </a:p>
          <a:p>
            <a:pPr marL="0" indent="0">
              <a:buNone/>
            </a:pPr>
            <a:endParaRPr lang="en-US" sz="2400" b="0" i="0" dirty="0">
              <a:effectLst/>
              <a:latin typeface="Palatino Linotype" panose="02040502050505030304" pitchFamily="18" charset="0"/>
            </a:endParaRPr>
          </a:p>
        </p:txBody>
      </p:sp>
      <p:sp>
        <p:nvSpPr>
          <p:cNvPr id="5" name="Title 1">
            <a:extLst>
              <a:ext uri="{FF2B5EF4-FFF2-40B4-BE49-F238E27FC236}">
                <a16:creationId xmlns:a16="http://schemas.microsoft.com/office/drawing/2014/main" id="{3977E980-B654-4439-88FC-D4899089BF3C}"/>
              </a:ext>
            </a:extLst>
          </p:cNvPr>
          <p:cNvSpPr>
            <a:spLocks noGrp="1"/>
          </p:cNvSpPr>
          <p:nvPr>
            <p:ph type="title"/>
          </p:nvPr>
        </p:nvSpPr>
        <p:spPr>
          <a:xfrm>
            <a:off x="888534" y="356736"/>
            <a:ext cx="10515600" cy="695325"/>
          </a:xfrm>
        </p:spPr>
        <p:txBody>
          <a:bodyPr>
            <a:normAutofit/>
          </a:bodyPr>
          <a:lstStyle/>
          <a:p>
            <a:r>
              <a:rPr lang="en-IN" sz="4000" b="1" dirty="0">
                <a:latin typeface="Palatino Linotype" panose="02040502050505030304" pitchFamily="18" charset="0"/>
              </a:rPr>
              <a:t>Pointers and one-dimensional arrays</a:t>
            </a:r>
          </a:p>
        </p:txBody>
      </p:sp>
      <p:graphicFrame>
        <p:nvGraphicFramePr>
          <p:cNvPr id="2" name="Table 1"/>
          <p:cNvGraphicFramePr>
            <a:graphicFrameLocks noGrp="1"/>
          </p:cNvGraphicFramePr>
          <p:nvPr/>
        </p:nvGraphicFramePr>
        <p:xfrm>
          <a:off x="2148075" y="4286853"/>
          <a:ext cx="7151826" cy="1548160"/>
        </p:xfrm>
        <a:graphic>
          <a:graphicData uri="http://schemas.openxmlformats.org/drawingml/2006/table">
            <a:tbl>
              <a:tblPr firstRow="1" bandRow="1">
                <a:tableStyleId>{3C2FFA5D-87B4-456A-9821-1D502468CF0F}</a:tableStyleId>
              </a:tblPr>
              <a:tblGrid>
                <a:gridCol w="1191971">
                  <a:extLst>
                    <a:ext uri="{9D8B030D-6E8A-4147-A177-3AD203B41FA5}">
                      <a16:colId xmlns:a16="http://schemas.microsoft.com/office/drawing/2014/main" val="20000"/>
                    </a:ext>
                  </a:extLst>
                </a:gridCol>
                <a:gridCol w="1191971">
                  <a:extLst>
                    <a:ext uri="{9D8B030D-6E8A-4147-A177-3AD203B41FA5}">
                      <a16:colId xmlns:a16="http://schemas.microsoft.com/office/drawing/2014/main" val="20001"/>
                    </a:ext>
                  </a:extLst>
                </a:gridCol>
                <a:gridCol w="1191971">
                  <a:extLst>
                    <a:ext uri="{9D8B030D-6E8A-4147-A177-3AD203B41FA5}">
                      <a16:colId xmlns:a16="http://schemas.microsoft.com/office/drawing/2014/main" val="20002"/>
                    </a:ext>
                  </a:extLst>
                </a:gridCol>
                <a:gridCol w="1191971">
                  <a:extLst>
                    <a:ext uri="{9D8B030D-6E8A-4147-A177-3AD203B41FA5}">
                      <a16:colId xmlns:a16="http://schemas.microsoft.com/office/drawing/2014/main" val="20003"/>
                    </a:ext>
                  </a:extLst>
                </a:gridCol>
                <a:gridCol w="1191971">
                  <a:extLst>
                    <a:ext uri="{9D8B030D-6E8A-4147-A177-3AD203B41FA5}">
                      <a16:colId xmlns:a16="http://schemas.microsoft.com/office/drawing/2014/main" val="20004"/>
                    </a:ext>
                  </a:extLst>
                </a:gridCol>
                <a:gridCol w="1191971">
                  <a:extLst>
                    <a:ext uri="{9D8B030D-6E8A-4147-A177-3AD203B41FA5}">
                      <a16:colId xmlns:a16="http://schemas.microsoft.com/office/drawing/2014/main" val="20005"/>
                    </a:ext>
                  </a:extLst>
                </a:gridCol>
              </a:tblGrid>
              <a:tr h="506826">
                <a:tc>
                  <a:txBody>
                    <a:bodyPr/>
                    <a:lstStyle/>
                    <a:p>
                      <a:r>
                        <a:rPr lang="en-IN" dirty="0">
                          <a:solidFill>
                            <a:srgbClr val="FF0000"/>
                          </a:solidFill>
                        </a:rPr>
                        <a:t>Elements</a:t>
                      </a:r>
                    </a:p>
                    <a:p>
                      <a:endParaRPr lang="en-IN" dirty="0">
                        <a:solidFill>
                          <a:srgbClr val="FF0000"/>
                        </a:solidFill>
                      </a:endParaRPr>
                    </a:p>
                  </a:txBody>
                  <a:tcPr/>
                </a:tc>
                <a:tc>
                  <a:txBody>
                    <a:bodyPr/>
                    <a:lstStyle/>
                    <a:p>
                      <a:r>
                        <a:rPr lang="en-IN" dirty="0"/>
                        <a:t>a[0]</a:t>
                      </a:r>
                    </a:p>
                  </a:txBody>
                  <a:tcPr/>
                </a:tc>
                <a:tc>
                  <a:txBody>
                    <a:bodyPr/>
                    <a:lstStyle/>
                    <a:p>
                      <a:r>
                        <a:rPr lang="en-IN" dirty="0"/>
                        <a:t>a[1]</a:t>
                      </a:r>
                    </a:p>
                  </a:txBody>
                  <a:tcPr/>
                </a:tc>
                <a:tc>
                  <a:txBody>
                    <a:bodyPr/>
                    <a:lstStyle/>
                    <a:p>
                      <a:r>
                        <a:rPr lang="en-IN" dirty="0"/>
                        <a:t>a[2]</a:t>
                      </a:r>
                    </a:p>
                  </a:txBody>
                  <a:tcPr/>
                </a:tc>
                <a:tc>
                  <a:txBody>
                    <a:bodyPr/>
                    <a:lstStyle/>
                    <a:p>
                      <a:r>
                        <a:rPr lang="en-IN" dirty="0"/>
                        <a:t>a[3]</a:t>
                      </a:r>
                    </a:p>
                  </a:txBody>
                  <a:tcPr/>
                </a:tc>
                <a:tc>
                  <a:txBody>
                    <a:bodyPr/>
                    <a:lstStyle/>
                    <a:p>
                      <a:r>
                        <a:rPr lang="en-IN" dirty="0"/>
                        <a:t>a[4]</a:t>
                      </a:r>
                    </a:p>
                  </a:txBody>
                  <a:tcPr/>
                </a:tc>
                <a:extLst>
                  <a:ext uri="{0D108BD9-81ED-4DB2-BD59-A6C34878D82A}">
                    <a16:rowId xmlns:a16="http://schemas.microsoft.com/office/drawing/2014/main" val="10000"/>
                  </a:ext>
                </a:extLst>
              </a:tr>
              <a:tr h="401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rgbClr val="FF0000"/>
                          </a:solidFill>
                          <a:latin typeface="+mn-lt"/>
                          <a:ea typeface="+mn-ea"/>
                          <a:cs typeface="+mn-cs"/>
                        </a:rPr>
                        <a:t>Values</a:t>
                      </a:r>
                    </a:p>
                  </a:txBody>
                  <a:tcPr/>
                </a:tc>
                <a:tc>
                  <a:txBody>
                    <a:bodyPr/>
                    <a:lstStyle/>
                    <a:p>
                      <a:r>
                        <a:rPr lang="en-IN" dirty="0"/>
                        <a:t>10</a:t>
                      </a:r>
                    </a:p>
                  </a:txBody>
                  <a:tcPr/>
                </a:tc>
                <a:tc>
                  <a:txBody>
                    <a:bodyPr/>
                    <a:lstStyle/>
                    <a:p>
                      <a:r>
                        <a:rPr lang="en-IN" dirty="0"/>
                        <a:t>20</a:t>
                      </a:r>
                    </a:p>
                  </a:txBody>
                  <a:tcPr/>
                </a:tc>
                <a:tc>
                  <a:txBody>
                    <a:bodyPr/>
                    <a:lstStyle/>
                    <a:p>
                      <a:r>
                        <a:rPr lang="en-IN" dirty="0"/>
                        <a:t>30</a:t>
                      </a:r>
                    </a:p>
                  </a:txBody>
                  <a:tcPr/>
                </a:tc>
                <a:tc>
                  <a:txBody>
                    <a:bodyPr/>
                    <a:lstStyle/>
                    <a:p>
                      <a:r>
                        <a:rPr lang="en-IN" dirty="0"/>
                        <a:t>40</a:t>
                      </a:r>
                    </a:p>
                  </a:txBody>
                  <a:tcPr/>
                </a:tc>
                <a:tc>
                  <a:txBody>
                    <a:bodyPr/>
                    <a:lstStyle/>
                    <a:p>
                      <a:r>
                        <a:rPr lang="en-IN" dirty="0"/>
                        <a:t>50</a:t>
                      </a:r>
                    </a:p>
                  </a:txBody>
                  <a:tcPr/>
                </a:tc>
                <a:extLst>
                  <a:ext uri="{0D108BD9-81ED-4DB2-BD59-A6C34878D82A}">
                    <a16:rowId xmlns:a16="http://schemas.microsoft.com/office/drawing/2014/main" val="10001"/>
                  </a:ext>
                </a:extLst>
              </a:tr>
              <a:tr h="5068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rgbClr val="FF0000"/>
                          </a:solidFill>
                          <a:latin typeface="+mn-lt"/>
                          <a:ea typeface="+mn-ea"/>
                          <a:cs typeface="+mn-cs"/>
                        </a:rPr>
                        <a:t>Address</a:t>
                      </a:r>
                    </a:p>
                  </a:txBody>
                  <a:tcPr/>
                </a:tc>
                <a:tc>
                  <a:txBody>
                    <a:bodyPr/>
                    <a:lstStyle/>
                    <a:p>
                      <a:r>
                        <a:rPr lang="en-IN" dirty="0"/>
                        <a:t>1000</a:t>
                      </a:r>
                    </a:p>
                  </a:txBody>
                  <a:tcPr/>
                </a:tc>
                <a:tc>
                  <a:txBody>
                    <a:bodyPr/>
                    <a:lstStyle/>
                    <a:p>
                      <a:r>
                        <a:rPr lang="en-IN" dirty="0"/>
                        <a:t>1004</a:t>
                      </a:r>
                    </a:p>
                  </a:txBody>
                  <a:tcPr/>
                </a:tc>
                <a:tc>
                  <a:txBody>
                    <a:bodyPr/>
                    <a:lstStyle/>
                    <a:p>
                      <a:r>
                        <a:rPr lang="en-IN" dirty="0"/>
                        <a:t>1008</a:t>
                      </a:r>
                    </a:p>
                  </a:txBody>
                  <a:tcPr/>
                </a:tc>
                <a:tc>
                  <a:txBody>
                    <a:bodyPr/>
                    <a:lstStyle/>
                    <a:p>
                      <a:r>
                        <a:rPr lang="en-IN" dirty="0"/>
                        <a:t>1012</a:t>
                      </a:r>
                    </a:p>
                  </a:txBody>
                  <a:tcPr/>
                </a:tc>
                <a:tc>
                  <a:txBody>
                    <a:bodyPr/>
                    <a:lstStyle/>
                    <a:p>
                      <a:r>
                        <a:rPr lang="en-IN" dirty="0"/>
                        <a:t>1016</a:t>
                      </a:r>
                    </a:p>
                  </a:txBody>
                  <a:tcPr/>
                </a:tc>
                <a:extLst>
                  <a:ext uri="{0D108BD9-81ED-4DB2-BD59-A6C34878D82A}">
                    <a16:rowId xmlns:a16="http://schemas.microsoft.com/office/drawing/2014/main" val="10002"/>
                  </a:ext>
                </a:extLst>
              </a:tr>
            </a:tbl>
          </a:graphicData>
        </a:graphic>
      </p:graphicFrame>
      <p:sp>
        <p:nvSpPr>
          <p:cNvPr id="4" name="TextBox 3"/>
          <p:cNvSpPr txBox="1"/>
          <p:nvPr/>
        </p:nvSpPr>
        <p:spPr>
          <a:xfrm>
            <a:off x="2473282" y="6038083"/>
            <a:ext cx="2449586" cy="646331"/>
          </a:xfrm>
          <a:prstGeom prst="rect">
            <a:avLst/>
          </a:prstGeom>
          <a:noFill/>
        </p:spPr>
        <p:txBody>
          <a:bodyPr wrap="square" rtlCol="0">
            <a:spAutoFit/>
          </a:bodyPr>
          <a:lstStyle/>
          <a:p>
            <a:r>
              <a:rPr lang="en-IN" dirty="0">
                <a:latin typeface="Palatino Linotype" panose="02040502050505030304" pitchFamily="18" charset="0"/>
              </a:rPr>
              <a:t>Base Address</a:t>
            </a:r>
          </a:p>
          <a:p>
            <a:r>
              <a:rPr lang="en-IN" dirty="0">
                <a:latin typeface="Palatino Linotype" panose="02040502050505030304" pitchFamily="18" charset="0"/>
              </a:rPr>
              <a:t>a=&amp;a[0]=1000</a:t>
            </a:r>
          </a:p>
        </p:txBody>
      </p:sp>
      <p:sp>
        <p:nvSpPr>
          <p:cNvPr id="6" name="TextBox 5"/>
          <p:cNvSpPr txBox="1"/>
          <p:nvPr/>
        </p:nvSpPr>
        <p:spPr>
          <a:xfrm>
            <a:off x="7975600" y="2438401"/>
            <a:ext cx="3217547" cy="1077218"/>
          </a:xfrm>
          <a:prstGeom prst="rect">
            <a:avLst/>
          </a:prstGeom>
          <a:noFill/>
        </p:spPr>
        <p:txBody>
          <a:bodyPr wrap="none" rtlCol="0">
            <a:spAutoFit/>
          </a:bodyPr>
          <a:lstStyle/>
          <a:p>
            <a:r>
              <a:rPr lang="en-US" sz="1600" dirty="0">
                <a:solidFill>
                  <a:srgbClr val="FF0000"/>
                </a:solidFill>
                <a:latin typeface="Palatino Linotype" panose="02040502050505030304" pitchFamily="18" charset="0"/>
              </a:rPr>
              <a:t>//Declaration</a:t>
            </a:r>
          </a:p>
          <a:p>
            <a:r>
              <a:rPr lang="en-US" sz="1600" dirty="0" err="1">
                <a:latin typeface="Palatino Linotype" panose="02040502050505030304" pitchFamily="18" charset="0"/>
              </a:rPr>
              <a:t>int</a:t>
            </a:r>
            <a:r>
              <a:rPr lang="en-US" sz="1600" dirty="0">
                <a:latin typeface="Palatino Linotype" panose="02040502050505030304" pitchFamily="18" charset="0"/>
              </a:rPr>
              <a:t> *p;</a:t>
            </a:r>
          </a:p>
          <a:p>
            <a:r>
              <a:rPr lang="en-US" sz="1600" dirty="0">
                <a:latin typeface="Palatino Linotype" panose="02040502050505030304" pitchFamily="18" charset="0"/>
              </a:rPr>
              <a:t> </a:t>
            </a:r>
            <a:r>
              <a:rPr lang="en-US" sz="1600" dirty="0" err="1">
                <a:latin typeface="Palatino Linotype" panose="02040502050505030304" pitchFamily="18" charset="0"/>
              </a:rPr>
              <a:t>int</a:t>
            </a:r>
            <a:r>
              <a:rPr lang="en-US" sz="1600" dirty="0">
                <a:latin typeface="Palatino Linotype" panose="02040502050505030304" pitchFamily="18" charset="0"/>
              </a:rPr>
              <a:t> </a:t>
            </a:r>
            <a:r>
              <a:rPr lang="en-US" sz="1600" dirty="0" err="1">
                <a:latin typeface="Palatino Linotype" panose="02040502050505030304" pitchFamily="18" charset="0"/>
              </a:rPr>
              <a:t>my_arr</a:t>
            </a:r>
            <a:r>
              <a:rPr lang="en-US" sz="1600" dirty="0">
                <a:latin typeface="Palatino Linotype" panose="02040502050505030304" pitchFamily="18" charset="0"/>
              </a:rPr>
              <a:t>[] = {11, 22, 33, 44, 55}; </a:t>
            </a:r>
          </a:p>
          <a:p>
            <a:r>
              <a:rPr lang="en-US" sz="1600" dirty="0">
                <a:latin typeface="Palatino Linotype" panose="02040502050505030304" pitchFamily="18" charset="0"/>
              </a:rPr>
              <a:t>p = </a:t>
            </a:r>
            <a:r>
              <a:rPr lang="en-US" sz="1600" dirty="0" err="1">
                <a:latin typeface="Palatino Linotype" panose="02040502050505030304" pitchFamily="18" charset="0"/>
              </a:rPr>
              <a:t>my_arr</a:t>
            </a:r>
            <a:r>
              <a:rPr lang="en-US" sz="1600" dirty="0">
                <a:latin typeface="Palatino Linotype" panose="02040502050505030304" pitchFamily="18" charset="0"/>
              </a:rPr>
              <a:t>;</a:t>
            </a:r>
            <a:endParaRPr lang="en-IN" sz="1600" dirty="0">
              <a:latin typeface="Palatino Linotype" panose="02040502050505030304" pitchFamily="18" charset="0"/>
            </a:endParaRPr>
          </a:p>
        </p:txBody>
      </p:sp>
    </p:spTree>
    <p:extLst>
      <p:ext uri="{BB962C8B-B14F-4D97-AF65-F5344CB8AC3E}">
        <p14:creationId xmlns:p14="http://schemas.microsoft.com/office/powerpoint/2010/main" val="289733627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612772" cy="5449488"/>
          </a:xfrm>
          <a:ln w="38100">
            <a:solidFill>
              <a:schemeClr val="tx1"/>
            </a:solidFill>
          </a:ln>
        </p:spPr>
        <p:txBody>
          <a:bodyPr>
            <a:normAutofit fontScale="92500" lnSpcReduction="10000"/>
          </a:bodyPr>
          <a:lstStyle/>
          <a:p>
            <a:pPr algn="just">
              <a:lnSpc>
                <a:spcPct val="110000"/>
              </a:lnSpc>
            </a:pPr>
            <a:r>
              <a:rPr lang="en-US" sz="2400" dirty="0">
                <a:latin typeface="Palatino Linotype" panose="02040502050505030304" pitchFamily="18" charset="0"/>
              </a:rPr>
              <a:t>If ‘p’ is declared as integer pointer, then, an array ‘a’ can be pointed by the following assignment −</a:t>
            </a:r>
          </a:p>
          <a:p>
            <a:pPr marL="0" indent="0" algn="just">
              <a:lnSpc>
                <a:spcPct val="110000"/>
              </a:lnSpc>
              <a:buNone/>
            </a:pPr>
            <a:r>
              <a:rPr lang="en-US" sz="2400" dirty="0">
                <a:latin typeface="Palatino Linotype" panose="02040502050505030304" pitchFamily="18" charset="0"/>
              </a:rPr>
              <a:t>	p = a; (or) p = &amp;a[0];</a:t>
            </a:r>
          </a:p>
          <a:p>
            <a:pPr algn="just">
              <a:lnSpc>
                <a:spcPct val="110000"/>
              </a:lnSpc>
            </a:pPr>
            <a:r>
              <a:rPr lang="en-US" sz="2400" dirty="0">
                <a:latin typeface="Palatino Linotype" panose="02040502050505030304" pitchFamily="18" charset="0"/>
              </a:rPr>
              <a:t>Every value of 'a' is accessed by using p++ to move from one element to another element. When a pointer is incremented, its value is increased by the size of the data type that it points to. This length is called the "scale factor".</a:t>
            </a:r>
          </a:p>
          <a:p>
            <a:pPr algn="just">
              <a:lnSpc>
                <a:spcPct val="110000"/>
              </a:lnSpc>
            </a:pPr>
            <a:r>
              <a:rPr lang="en-US" sz="2400" dirty="0">
                <a:latin typeface="Palatino Linotype" panose="02040502050505030304" pitchFamily="18" charset="0"/>
              </a:rPr>
              <a:t>The relationship between ‘p’ and 'a' is explained below </a:t>
            </a:r>
          </a:p>
          <a:p>
            <a:pPr marL="0" indent="0" algn="just">
              <a:lnSpc>
                <a:spcPct val="110000"/>
              </a:lnSpc>
              <a:buNone/>
            </a:pPr>
            <a:r>
              <a:rPr lang="pt-BR" sz="2400" dirty="0">
                <a:latin typeface="Palatino Linotype" panose="02040502050505030304" pitchFamily="18" charset="0"/>
              </a:rPr>
              <a:t>	P = &amp;a[0] = 1000 </a:t>
            </a:r>
          </a:p>
          <a:p>
            <a:pPr marL="0" indent="0" algn="just">
              <a:lnSpc>
                <a:spcPct val="110000"/>
              </a:lnSpc>
              <a:buNone/>
            </a:pPr>
            <a:r>
              <a:rPr lang="pt-BR" sz="2400" dirty="0">
                <a:latin typeface="Palatino Linotype" panose="02040502050505030304" pitchFamily="18" charset="0"/>
              </a:rPr>
              <a:t>	P+1 = &amp;a[1] = 1004</a:t>
            </a:r>
          </a:p>
          <a:p>
            <a:pPr marL="0" indent="0" algn="just">
              <a:lnSpc>
                <a:spcPct val="110000"/>
              </a:lnSpc>
              <a:buNone/>
            </a:pPr>
            <a:r>
              <a:rPr lang="pt-BR" sz="2400" dirty="0">
                <a:latin typeface="Palatino Linotype" panose="02040502050505030304" pitchFamily="18" charset="0"/>
              </a:rPr>
              <a:t>	P+2 = &amp;a[2] = 1008</a:t>
            </a:r>
          </a:p>
          <a:p>
            <a:pPr marL="0" indent="0" algn="just">
              <a:lnSpc>
                <a:spcPct val="110000"/>
              </a:lnSpc>
              <a:buNone/>
            </a:pPr>
            <a:r>
              <a:rPr lang="pt-BR" sz="2400" dirty="0">
                <a:latin typeface="Palatino Linotype" panose="02040502050505030304" pitchFamily="18" charset="0"/>
              </a:rPr>
              <a:t>	P+3 = &amp;a[3] = 1012 </a:t>
            </a:r>
          </a:p>
          <a:p>
            <a:pPr marL="0" indent="0" algn="just">
              <a:lnSpc>
                <a:spcPct val="110000"/>
              </a:lnSpc>
              <a:buNone/>
            </a:pPr>
            <a:r>
              <a:rPr lang="pt-BR" sz="2400" dirty="0">
                <a:latin typeface="Palatino Linotype" panose="02040502050505030304" pitchFamily="18" charset="0"/>
              </a:rPr>
              <a:t>	P+4 = &amp;a[4] = 1016</a:t>
            </a:r>
            <a:endParaRPr lang="en-US" sz="2400" dirty="0">
              <a:latin typeface="Palatino Linotype" panose="02040502050505030304" pitchFamily="18" charset="0"/>
            </a:endParaRPr>
          </a:p>
          <a:p>
            <a:pPr marL="0" indent="0">
              <a:buNone/>
            </a:pPr>
            <a:endParaRPr lang="en-US" sz="2400" b="0" i="0" dirty="0">
              <a:effectLst/>
              <a:latin typeface="Palatino Linotype" panose="02040502050505030304" pitchFamily="18" charset="0"/>
            </a:endParaRPr>
          </a:p>
        </p:txBody>
      </p:sp>
      <p:sp>
        <p:nvSpPr>
          <p:cNvPr id="5" name="Title 1">
            <a:extLst>
              <a:ext uri="{FF2B5EF4-FFF2-40B4-BE49-F238E27FC236}">
                <a16:creationId xmlns:a16="http://schemas.microsoft.com/office/drawing/2014/main" id="{3977E980-B654-4439-88FC-D4899089BF3C}"/>
              </a:ext>
            </a:extLst>
          </p:cNvPr>
          <p:cNvSpPr>
            <a:spLocks noGrp="1"/>
          </p:cNvSpPr>
          <p:nvPr>
            <p:ph type="title"/>
          </p:nvPr>
        </p:nvSpPr>
        <p:spPr>
          <a:xfrm>
            <a:off x="888534" y="356736"/>
            <a:ext cx="10515600" cy="695325"/>
          </a:xfrm>
        </p:spPr>
        <p:txBody>
          <a:bodyPr>
            <a:normAutofit/>
          </a:bodyPr>
          <a:lstStyle/>
          <a:p>
            <a:r>
              <a:rPr lang="en-IN" sz="4000" b="1" dirty="0">
                <a:latin typeface="Palatino Linotype" panose="02040502050505030304" pitchFamily="18" charset="0"/>
              </a:rPr>
              <a:t>Pointers and one-dimensional arrays (</a:t>
            </a:r>
            <a:r>
              <a:rPr lang="en-IN" sz="4000" b="1" dirty="0" err="1">
                <a:latin typeface="Palatino Linotype" panose="02040502050505030304" pitchFamily="18" charset="0"/>
              </a:rPr>
              <a:t>Cont</a:t>
            </a:r>
            <a:r>
              <a:rPr lang="en-IN" sz="4000" b="1" dirty="0">
                <a:latin typeface="Palatino Linotype" panose="02040502050505030304" pitchFamily="18" charset="0"/>
              </a:rPr>
              <a:t>)</a:t>
            </a:r>
          </a:p>
        </p:txBody>
      </p:sp>
    </p:spTree>
    <p:extLst>
      <p:ext uri="{BB962C8B-B14F-4D97-AF65-F5344CB8AC3E}">
        <p14:creationId xmlns:p14="http://schemas.microsoft.com/office/powerpoint/2010/main" val="1196268371"/>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612772" cy="5089448"/>
          </a:xfrm>
          <a:ln w="38100">
            <a:solidFill>
              <a:schemeClr val="tx1"/>
            </a:solidFill>
          </a:ln>
        </p:spPr>
        <p:txBody>
          <a:bodyPr>
            <a:normAutofit/>
          </a:bodyPr>
          <a:lstStyle/>
          <a:p>
            <a:pPr marL="0" indent="0">
              <a:buNone/>
            </a:pPr>
            <a:endParaRPr lang="en-US" sz="2400" dirty="0"/>
          </a:p>
          <a:p>
            <a:r>
              <a:rPr lang="en-US" sz="2400" dirty="0">
                <a:latin typeface="Palatino Linotype" panose="02040502050505030304" pitchFamily="18" charset="0"/>
              </a:rPr>
              <a:t>Address of an element is calculated using its index and the scale factor of the data type. An example to explain this is given herewith.</a:t>
            </a:r>
          </a:p>
          <a:p>
            <a:r>
              <a:rPr lang="en-US" sz="2400" dirty="0">
                <a:latin typeface="Palatino Linotype" panose="02040502050505030304" pitchFamily="18" charset="0"/>
              </a:rPr>
              <a:t>Address of a[3] 	= base address + (3* scale factor of int) </a:t>
            </a:r>
          </a:p>
          <a:p>
            <a:pPr marL="0" indent="0">
              <a:buNone/>
            </a:pPr>
            <a:r>
              <a:rPr lang="en-US" sz="2400" dirty="0">
                <a:latin typeface="Palatino Linotype" panose="02040502050505030304" pitchFamily="18" charset="0"/>
              </a:rPr>
              <a:t>  			= 1000 + (3*4)</a:t>
            </a:r>
          </a:p>
          <a:p>
            <a:pPr marL="0" indent="0">
              <a:buNone/>
            </a:pPr>
            <a:r>
              <a:rPr lang="en-US" sz="2400" dirty="0">
                <a:latin typeface="Palatino Linotype" panose="02040502050505030304" pitchFamily="18" charset="0"/>
              </a:rPr>
              <a:t>   			= 1000 +12</a:t>
            </a:r>
          </a:p>
          <a:p>
            <a:pPr marL="0" indent="0">
              <a:buNone/>
            </a:pPr>
            <a:r>
              <a:rPr lang="en-US" sz="2400" dirty="0">
                <a:latin typeface="Palatino Linotype" panose="02040502050505030304" pitchFamily="18" charset="0"/>
              </a:rPr>
              <a:t>   			= 1012</a:t>
            </a:r>
          </a:p>
          <a:p>
            <a:r>
              <a:rPr lang="en-US" sz="2400" dirty="0">
                <a:latin typeface="Palatino Linotype" panose="02040502050505030304" pitchFamily="18" charset="0"/>
              </a:rPr>
              <a:t>Pointers can be used to access array elements instead of using array indexing.</a:t>
            </a:r>
          </a:p>
          <a:p>
            <a:r>
              <a:rPr lang="en-US" sz="2400" dirty="0">
                <a:latin typeface="Palatino Linotype" panose="02040502050505030304" pitchFamily="18" charset="0"/>
              </a:rPr>
              <a:t>*(p+3) gives the value of a[3].</a:t>
            </a:r>
          </a:p>
          <a:p>
            <a:r>
              <a:rPr lang="en-IN" sz="2400" dirty="0">
                <a:latin typeface="Palatino Linotype" panose="02040502050505030304" pitchFamily="18" charset="0"/>
              </a:rPr>
              <a:t>a[i] = *(</a:t>
            </a:r>
            <a:r>
              <a:rPr lang="en-IN" sz="2400" dirty="0" err="1">
                <a:latin typeface="Palatino Linotype" panose="02040502050505030304" pitchFamily="18" charset="0"/>
              </a:rPr>
              <a:t>p+i</a:t>
            </a:r>
            <a:r>
              <a:rPr lang="en-IN" sz="2400" dirty="0">
                <a:latin typeface="Palatino Linotype" panose="02040502050505030304" pitchFamily="18" charset="0"/>
              </a:rPr>
              <a:t>)</a:t>
            </a:r>
            <a:endParaRPr lang="en-US" sz="2400" dirty="0">
              <a:latin typeface="Palatino Linotype" panose="02040502050505030304" pitchFamily="18" charset="0"/>
            </a:endParaRPr>
          </a:p>
          <a:p>
            <a:pPr marL="0" indent="0">
              <a:buNone/>
            </a:pPr>
            <a:endParaRPr lang="en-US" sz="2400" b="0" i="0" dirty="0">
              <a:effectLst/>
              <a:latin typeface="Palatino Linotype" panose="02040502050505030304" pitchFamily="18" charset="0"/>
            </a:endParaRPr>
          </a:p>
        </p:txBody>
      </p:sp>
      <p:sp>
        <p:nvSpPr>
          <p:cNvPr id="5" name="Title 1">
            <a:extLst>
              <a:ext uri="{FF2B5EF4-FFF2-40B4-BE49-F238E27FC236}">
                <a16:creationId xmlns:a16="http://schemas.microsoft.com/office/drawing/2014/main" id="{3977E980-B654-4439-88FC-D4899089BF3C}"/>
              </a:ext>
            </a:extLst>
          </p:cNvPr>
          <p:cNvSpPr>
            <a:spLocks noGrp="1"/>
          </p:cNvSpPr>
          <p:nvPr>
            <p:ph type="title"/>
          </p:nvPr>
        </p:nvSpPr>
        <p:spPr>
          <a:xfrm>
            <a:off x="888534" y="356736"/>
            <a:ext cx="10515600" cy="695325"/>
          </a:xfrm>
        </p:spPr>
        <p:txBody>
          <a:bodyPr>
            <a:normAutofit fontScale="90000"/>
          </a:bodyPr>
          <a:lstStyle/>
          <a:p>
            <a:br>
              <a:rPr lang="en-IN" sz="4000" b="1" dirty="0"/>
            </a:br>
            <a:r>
              <a:rPr lang="en-IN" sz="4000" b="1" dirty="0">
                <a:latin typeface="Palatino Linotype" panose="02040502050505030304" pitchFamily="18" charset="0"/>
              </a:rPr>
              <a:t>Pointers and one-dimensional arrays (Cont..)</a:t>
            </a:r>
            <a:br>
              <a:rPr lang="en-IN" sz="4000" b="1" dirty="0">
                <a:latin typeface="Palatino Linotype" panose="02040502050505030304" pitchFamily="18" charset="0"/>
              </a:rPr>
            </a:br>
            <a:endParaRPr lang="en-IN" sz="4000" b="1" dirty="0">
              <a:latin typeface="Palatino Linotype" panose="02040502050505030304" pitchFamily="18" charset="0"/>
            </a:endParaRPr>
          </a:p>
        </p:txBody>
      </p:sp>
    </p:spTree>
    <p:extLst>
      <p:ext uri="{BB962C8B-B14F-4D97-AF65-F5344CB8AC3E}">
        <p14:creationId xmlns:p14="http://schemas.microsoft.com/office/powerpoint/2010/main" val="313209773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980084"/>
            <a:ext cx="10612772" cy="5605274"/>
          </a:xfrm>
          <a:ln w="38100">
            <a:solidFill>
              <a:schemeClr val="tx1"/>
            </a:solidFill>
          </a:ln>
        </p:spPr>
        <p:txBody>
          <a:bodyPr>
            <a:normAutofit fontScale="70000" lnSpcReduction="20000"/>
          </a:bodyPr>
          <a:lstStyle/>
          <a:p>
            <a:pPr marL="0" indent="0">
              <a:buNone/>
            </a:pPr>
            <a:endParaRPr lang="en-US" sz="2400" dirty="0"/>
          </a:p>
          <a:p>
            <a:r>
              <a:rPr lang="en-US" sz="2400" b="1" dirty="0">
                <a:latin typeface="Palatino Linotype" panose="02040502050505030304" pitchFamily="18" charset="0"/>
              </a:rPr>
              <a:t>Following is the C program for pointers and one-dimensional arrays −</a:t>
            </a:r>
          </a:p>
          <a:p>
            <a:pPr marL="0" indent="0">
              <a:buNone/>
            </a:pPr>
            <a:r>
              <a:rPr lang="en-US" sz="2400" dirty="0">
                <a:latin typeface="Palatino Linotype" panose="02040502050505030304" pitchFamily="18" charset="0"/>
              </a:rPr>
              <a:t>#include&lt;</a:t>
            </a:r>
            <a:r>
              <a:rPr lang="en-US" sz="2400" dirty="0" err="1">
                <a:latin typeface="Palatino Linotype" panose="02040502050505030304" pitchFamily="18" charset="0"/>
              </a:rPr>
              <a:t>stdio.h</a:t>
            </a:r>
            <a:r>
              <a:rPr lang="en-US" sz="2400" dirty="0">
                <a:latin typeface="Palatino Linotype" panose="02040502050505030304" pitchFamily="18" charset="0"/>
              </a:rPr>
              <a:t>&gt; main ( )</a:t>
            </a:r>
          </a:p>
          <a:p>
            <a:pPr marL="0" indent="0">
              <a:buNone/>
            </a:pPr>
            <a:r>
              <a:rPr lang="en-US" sz="2400" dirty="0">
                <a:latin typeface="Palatino Linotype" panose="02040502050505030304" pitchFamily="18" charset="0"/>
              </a:rPr>
              <a:t>{  </a:t>
            </a:r>
          </a:p>
          <a:p>
            <a:pPr marL="0" indent="0">
              <a:buNone/>
            </a:pPr>
            <a:r>
              <a:rPr lang="en-US" sz="2400" dirty="0" err="1">
                <a:latin typeface="Palatino Linotype" panose="02040502050505030304" pitchFamily="18" charset="0"/>
              </a:rPr>
              <a:t>int</a:t>
            </a:r>
            <a:r>
              <a:rPr lang="en-US" sz="2400" dirty="0">
                <a:latin typeface="Palatino Linotype" panose="02040502050505030304" pitchFamily="18" charset="0"/>
              </a:rPr>
              <a:t> a[5];    </a:t>
            </a:r>
          </a:p>
          <a:p>
            <a:pPr marL="0" indent="0">
              <a:buNone/>
            </a:pPr>
            <a:r>
              <a:rPr lang="en-US" sz="2400" dirty="0" err="1">
                <a:latin typeface="Palatino Linotype" panose="02040502050505030304" pitchFamily="18" charset="0"/>
              </a:rPr>
              <a:t>int</a:t>
            </a:r>
            <a:r>
              <a:rPr lang="en-US" sz="2400" dirty="0">
                <a:latin typeface="Palatino Linotype" panose="02040502050505030304" pitchFamily="18" charset="0"/>
              </a:rPr>
              <a:t> *</a:t>
            </a:r>
            <a:r>
              <a:rPr lang="en-US" sz="2400" dirty="0" err="1">
                <a:latin typeface="Palatino Linotype" panose="02040502050505030304" pitchFamily="18" charset="0"/>
              </a:rPr>
              <a:t>p,i</a:t>
            </a:r>
            <a:r>
              <a:rPr lang="en-US" sz="2400" dirty="0">
                <a:latin typeface="Palatino Linotype" panose="02040502050505030304" pitchFamily="18" charset="0"/>
              </a:rPr>
              <a:t>;    </a:t>
            </a:r>
          </a:p>
          <a:p>
            <a:pPr marL="0" indent="0">
              <a:buNone/>
            </a:pPr>
            <a:r>
              <a:rPr lang="en-US" sz="2400" dirty="0" err="1">
                <a:latin typeface="Palatino Linotype" panose="02040502050505030304" pitchFamily="18" charset="0"/>
              </a:rPr>
              <a:t>printf</a:t>
            </a:r>
            <a:r>
              <a:rPr lang="en-US" sz="2400" dirty="0">
                <a:latin typeface="Palatino Linotype" panose="02040502050505030304" pitchFamily="18" charset="0"/>
              </a:rPr>
              <a:t> ("Enter 5 </a:t>
            </a:r>
            <a:r>
              <a:rPr lang="en-US" sz="2400" dirty="0" err="1">
                <a:latin typeface="Palatino Linotype" panose="02040502050505030304" pitchFamily="18" charset="0"/>
              </a:rPr>
              <a:t>lements</a:t>
            </a:r>
            <a:r>
              <a:rPr lang="en-US" sz="2400" dirty="0">
                <a:latin typeface="Palatino Linotype" panose="02040502050505030304" pitchFamily="18" charset="0"/>
              </a:rPr>
              <a:t>");    </a:t>
            </a:r>
          </a:p>
          <a:p>
            <a:pPr marL="0" indent="0">
              <a:buNone/>
            </a:pPr>
            <a:r>
              <a:rPr lang="en-US" sz="2400" dirty="0">
                <a:latin typeface="Palatino Linotype" panose="02040502050505030304" pitchFamily="18" charset="0"/>
              </a:rPr>
              <a:t>for (i=0; i&lt;5; i++)       </a:t>
            </a:r>
          </a:p>
          <a:p>
            <a:pPr marL="0" indent="0">
              <a:buNone/>
            </a:pPr>
            <a:r>
              <a:rPr lang="en-US" sz="2400" dirty="0" err="1">
                <a:latin typeface="Palatino Linotype" panose="02040502050505030304" pitchFamily="18" charset="0"/>
              </a:rPr>
              <a:t>scanf</a:t>
            </a:r>
            <a:r>
              <a:rPr lang="en-US" sz="2400" dirty="0">
                <a:latin typeface="Palatino Linotype" panose="02040502050505030304" pitchFamily="18" charset="0"/>
              </a:rPr>
              <a:t> ("%d", &amp;a[i]);   </a:t>
            </a:r>
          </a:p>
          <a:p>
            <a:pPr marL="0" indent="0">
              <a:buNone/>
            </a:pPr>
            <a:r>
              <a:rPr lang="en-US" sz="2400" dirty="0">
                <a:latin typeface="Palatino Linotype" panose="02040502050505030304" pitchFamily="18" charset="0"/>
              </a:rPr>
              <a:t> p = &amp;a[0];    </a:t>
            </a:r>
          </a:p>
          <a:p>
            <a:pPr marL="0" indent="0">
              <a:buNone/>
            </a:pPr>
            <a:r>
              <a:rPr lang="en-US" sz="2400" dirty="0" err="1">
                <a:latin typeface="Palatino Linotype" panose="02040502050505030304" pitchFamily="18" charset="0"/>
              </a:rPr>
              <a:t>printf</a:t>
            </a:r>
            <a:r>
              <a:rPr lang="en-US" sz="2400" dirty="0">
                <a:latin typeface="Palatino Linotype" panose="02040502050505030304" pitchFamily="18" charset="0"/>
              </a:rPr>
              <a:t> ("Elements of the array are");    </a:t>
            </a:r>
          </a:p>
          <a:p>
            <a:pPr marL="0" indent="0">
              <a:buNone/>
            </a:pPr>
            <a:r>
              <a:rPr lang="en-US" sz="2400" dirty="0">
                <a:latin typeface="Palatino Linotype" panose="02040502050505030304" pitchFamily="18" charset="0"/>
              </a:rPr>
              <a:t>for (i=0; i&lt;5; i++)       </a:t>
            </a:r>
          </a:p>
          <a:p>
            <a:pPr marL="0" indent="0">
              <a:buNone/>
            </a:pPr>
            <a:r>
              <a:rPr lang="en-US" sz="2400" dirty="0" err="1">
                <a:latin typeface="Palatino Linotype" panose="02040502050505030304" pitchFamily="18" charset="0"/>
              </a:rPr>
              <a:t>printf</a:t>
            </a:r>
            <a:r>
              <a:rPr lang="en-US" sz="2400" dirty="0">
                <a:latin typeface="Palatino Linotype" panose="02040502050505030304" pitchFamily="18" charset="0"/>
              </a:rPr>
              <a:t>("%d", *(</a:t>
            </a:r>
            <a:r>
              <a:rPr lang="en-US" sz="2400" dirty="0" err="1">
                <a:latin typeface="Palatino Linotype" panose="02040502050505030304" pitchFamily="18" charset="0"/>
              </a:rPr>
              <a:t>p+i</a:t>
            </a:r>
            <a:r>
              <a:rPr lang="en-US" sz="2400" dirty="0">
                <a:latin typeface="Palatino Linotype" panose="02040502050505030304" pitchFamily="18" charset="0"/>
              </a:rPr>
              <a:t>)); </a:t>
            </a:r>
          </a:p>
          <a:p>
            <a:pPr marL="0" indent="0">
              <a:buNone/>
            </a:pPr>
            <a:r>
              <a:rPr lang="en-US" sz="2400" dirty="0">
                <a:latin typeface="Palatino Linotype" panose="02040502050505030304" pitchFamily="18" charset="0"/>
              </a:rPr>
              <a:t>}</a:t>
            </a:r>
          </a:p>
          <a:p>
            <a:pPr marL="0" indent="0">
              <a:buNone/>
            </a:pPr>
            <a:r>
              <a:rPr lang="en-US" sz="2400" b="1" dirty="0">
                <a:latin typeface="Palatino Linotype" panose="02040502050505030304" pitchFamily="18" charset="0"/>
              </a:rPr>
              <a:t>Output</a:t>
            </a:r>
          </a:p>
          <a:p>
            <a:pPr marL="0" indent="0">
              <a:buNone/>
            </a:pPr>
            <a:r>
              <a:rPr lang="en-US" sz="2400" dirty="0">
                <a:latin typeface="Palatino Linotype" panose="02040502050505030304" pitchFamily="18" charset="0"/>
              </a:rPr>
              <a:t>When the above program is executed, it produces the following result −</a:t>
            </a:r>
          </a:p>
          <a:p>
            <a:pPr marL="0" indent="0">
              <a:buNone/>
            </a:pPr>
            <a:r>
              <a:rPr lang="en-US" sz="2400" dirty="0">
                <a:latin typeface="Palatino Linotype" panose="02040502050505030304" pitchFamily="18" charset="0"/>
              </a:rPr>
              <a:t>Enter 5 elements : 10 20 30 40 50 </a:t>
            </a:r>
          </a:p>
          <a:p>
            <a:pPr marL="0" indent="0">
              <a:buNone/>
            </a:pPr>
            <a:r>
              <a:rPr lang="en-US" sz="2400" dirty="0">
                <a:latin typeface="Palatino Linotype" panose="02040502050505030304" pitchFamily="18" charset="0"/>
              </a:rPr>
              <a:t>Elements of the array are : 10 20 30 40 50</a:t>
            </a:r>
            <a:endParaRPr lang="en-US" sz="2400" b="0" i="0" dirty="0">
              <a:effectLst/>
              <a:latin typeface="Palatino Linotype" panose="02040502050505030304" pitchFamily="18" charset="0"/>
            </a:endParaRPr>
          </a:p>
        </p:txBody>
      </p:sp>
      <p:sp>
        <p:nvSpPr>
          <p:cNvPr id="5" name="Title 1">
            <a:extLst>
              <a:ext uri="{FF2B5EF4-FFF2-40B4-BE49-F238E27FC236}">
                <a16:creationId xmlns:a16="http://schemas.microsoft.com/office/drawing/2014/main" id="{3977E980-B654-4439-88FC-D4899089BF3C}"/>
              </a:ext>
            </a:extLst>
          </p:cNvPr>
          <p:cNvSpPr>
            <a:spLocks noGrp="1"/>
          </p:cNvSpPr>
          <p:nvPr>
            <p:ph type="title"/>
          </p:nvPr>
        </p:nvSpPr>
        <p:spPr>
          <a:xfrm>
            <a:off x="888534" y="356736"/>
            <a:ext cx="10515600" cy="695325"/>
          </a:xfrm>
        </p:spPr>
        <p:txBody>
          <a:bodyPr>
            <a:normAutofit fontScale="90000"/>
          </a:bodyPr>
          <a:lstStyle/>
          <a:p>
            <a:br>
              <a:rPr lang="en-IN" sz="4000" b="1" dirty="0"/>
            </a:br>
            <a:r>
              <a:rPr lang="en-IN" sz="4000" b="1" dirty="0">
                <a:latin typeface="Palatino Linotype" panose="02040502050505030304" pitchFamily="18" charset="0"/>
              </a:rPr>
              <a:t>Example Program</a:t>
            </a:r>
            <a:br>
              <a:rPr lang="en-IN" sz="4000" b="1" dirty="0"/>
            </a:br>
            <a:endParaRPr lang="en-IN" sz="4000" b="1" dirty="0">
              <a:latin typeface="Palatino Linotype" panose="02040502050505030304" pitchFamily="18" charset="0"/>
            </a:endParaRPr>
          </a:p>
        </p:txBody>
      </p:sp>
    </p:spTree>
    <p:extLst>
      <p:ext uri="{BB962C8B-B14F-4D97-AF65-F5344CB8AC3E}">
        <p14:creationId xmlns:p14="http://schemas.microsoft.com/office/powerpoint/2010/main" val="72047406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570" y="1056284"/>
            <a:ext cx="10612772" cy="5253036"/>
          </a:xfrm>
          <a:ln w="38100">
            <a:solidFill>
              <a:schemeClr val="tx1"/>
            </a:solidFill>
          </a:ln>
        </p:spPr>
        <p:txBody>
          <a:bodyPr>
            <a:normAutofit/>
          </a:bodyPr>
          <a:lstStyle/>
          <a:p>
            <a:pPr marL="0" indent="0">
              <a:buNone/>
            </a:pPr>
            <a:endParaRPr lang="en-US" sz="2400" dirty="0"/>
          </a:p>
          <a:p>
            <a:pPr marL="0" indent="0">
              <a:buNone/>
            </a:pPr>
            <a:r>
              <a:rPr lang="en-IN" sz="2400" spc="254" dirty="0">
                <a:solidFill>
                  <a:srgbClr val="262626"/>
                </a:solidFill>
                <a:latin typeface="Palatino Linotype" panose="02040502050505030304" pitchFamily="18" charset="0"/>
                <a:cs typeface="Trebuchet MS"/>
              </a:rPr>
              <a:t>POINTER</a:t>
            </a:r>
            <a:r>
              <a:rPr lang="en-IN" sz="2400" spc="15" dirty="0">
                <a:solidFill>
                  <a:srgbClr val="262626"/>
                </a:solidFill>
                <a:latin typeface="Palatino Linotype" panose="02040502050505030304" pitchFamily="18" charset="0"/>
                <a:cs typeface="Trebuchet MS"/>
              </a:rPr>
              <a:t> </a:t>
            </a:r>
            <a:r>
              <a:rPr lang="en-IN" sz="2400" spc="195" dirty="0">
                <a:solidFill>
                  <a:srgbClr val="262626"/>
                </a:solidFill>
                <a:latin typeface="Palatino Linotype" panose="02040502050505030304" pitchFamily="18" charset="0"/>
                <a:cs typeface="Trebuchet MS"/>
              </a:rPr>
              <a:t>ARRAYS</a:t>
            </a:r>
            <a:endParaRPr lang="en-IN" sz="2400" dirty="0">
              <a:latin typeface="Palatino Linotype" panose="02040502050505030304" pitchFamily="18" charset="0"/>
              <a:cs typeface="Trebuchet MS"/>
            </a:endParaRPr>
          </a:p>
          <a:p>
            <a:pPr marL="0" indent="0">
              <a:buNone/>
            </a:pPr>
            <a:r>
              <a:rPr lang="en-IN" sz="1800" dirty="0">
                <a:solidFill>
                  <a:srgbClr val="FF0000"/>
                </a:solidFill>
                <a:latin typeface="Palatino Linotype" panose="02040502050505030304" pitchFamily="18" charset="0"/>
              </a:rPr>
              <a:t>Syntax: </a:t>
            </a:r>
            <a:r>
              <a:rPr lang="en-IN" sz="1800" dirty="0" err="1">
                <a:solidFill>
                  <a:srgbClr val="FF0000"/>
                </a:solidFill>
                <a:latin typeface="Palatino Linotype" panose="02040502050505030304" pitchFamily="18" charset="0"/>
              </a:rPr>
              <a:t>data_type</a:t>
            </a:r>
            <a:r>
              <a:rPr lang="en-IN" sz="1800" dirty="0">
                <a:solidFill>
                  <a:srgbClr val="FF0000"/>
                </a:solidFill>
                <a:latin typeface="Palatino Linotype" panose="02040502050505030304" pitchFamily="18" charset="0"/>
              </a:rPr>
              <a:t> (*</a:t>
            </a:r>
            <a:r>
              <a:rPr lang="en-IN" sz="1800" dirty="0" err="1">
                <a:solidFill>
                  <a:srgbClr val="FF0000"/>
                </a:solidFill>
                <a:latin typeface="Palatino Linotype" panose="02040502050505030304" pitchFamily="18" charset="0"/>
              </a:rPr>
              <a:t>var_name</a:t>
            </a:r>
            <a:r>
              <a:rPr lang="en-IN" sz="1800" dirty="0">
                <a:solidFill>
                  <a:srgbClr val="FF0000"/>
                </a:solidFill>
                <a:latin typeface="Palatino Linotype" panose="02040502050505030304" pitchFamily="18" charset="0"/>
              </a:rPr>
              <a:t>)[</a:t>
            </a:r>
            <a:r>
              <a:rPr lang="en-IN" sz="1800" dirty="0" err="1">
                <a:solidFill>
                  <a:srgbClr val="FF0000"/>
                </a:solidFill>
                <a:latin typeface="Palatino Linotype" panose="02040502050505030304" pitchFamily="18" charset="0"/>
              </a:rPr>
              <a:t>size_of_array</a:t>
            </a:r>
            <a:r>
              <a:rPr lang="en-IN" sz="1800" dirty="0">
                <a:solidFill>
                  <a:srgbClr val="FF0000"/>
                </a:solidFill>
                <a:latin typeface="Palatino Linotype" panose="02040502050505030304" pitchFamily="18" charset="0"/>
              </a:rPr>
              <a:t>]</a:t>
            </a:r>
          </a:p>
          <a:p>
            <a:pPr marL="12700">
              <a:lnSpc>
                <a:spcPts val="2615"/>
              </a:lnSpc>
              <a:spcBef>
                <a:spcPts val="1055"/>
              </a:spcBef>
              <a:tabLst>
                <a:tab pos="1357630" algn="l"/>
                <a:tab pos="4198620" algn="l"/>
              </a:tabLst>
            </a:pPr>
            <a:r>
              <a:rPr lang="en-IN" sz="1800" b="1" spc="70" dirty="0">
                <a:solidFill>
                  <a:srgbClr val="262626"/>
                </a:solidFill>
                <a:latin typeface="Palatino Linotype" panose="02040502050505030304" pitchFamily="18" charset="0"/>
                <a:cs typeface="Trebuchet MS"/>
              </a:rPr>
              <a:t>E</a:t>
            </a:r>
            <a:r>
              <a:rPr lang="en-IN" sz="1800" b="1" spc="65" dirty="0">
                <a:solidFill>
                  <a:srgbClr val="262626"/>
                </a:solidFill>
                <a:latin typeface="Palatino Linotype" panose="02040502050505030304" pitchFamily="18" charset="0"/>
                <a:cs typeface="Trebuchet MS"/>
              </a:rPr>
              <a:t>x</a:t>
            </a:r>
            <a:r>
              <a:rPr lang="en-IN" sz="1800" b="1" spc="-15" dirty="0">
                <a:solidFill>
                  <a:srgbClr val="262626"/>
                </a:solidFill>
                <a:latin typeface="Palatino Linotype" panose="02040502050505030304" pitchFamily="18" charset="0"/>
                <a:cs typeface="Trebuchet MS"/>
              </a:rPr>
              <a:t>a</a:t>
            </a:r>
            <a:r>
              <a:rPr lang="en-IN" sz="1800" b="1" spc="220" dirty="0">
                <a:solidFill>
                  <a:srgbClr val="262626"/>
                </a:solidFill>
                <a:latin typeface="Palatino Linotype" panose="02040502050505030304" pitchFamily="18" charset="0"/>
                <a:cs typeface="Trebuchet MS"/>
              </a:rPr>
              <a:t>m</a:t>
            </a:r>
            <a:r>
              <a:rPr lang="en-IN" sz="1800" b="1" spc="5" dirty="0">
                <a:solidFill>
                  <a:srgbClr val="262626"/>
                </a:solidFill>
                <a:latin typeface="Palatino Linotype" panose="02040502050505030304" pitchFamily="18" charset="0"/>
                <a:cs typeface="Trebuchet MS"/>
              </a:rPr>
              <a:t>p</a:t>
            </a:r>
            <a:r>
              <a:rPr lang="en-IN" sz="1800" b="1" spc="-35" dirty="0">
                <a:solidFill>
                  <a:srgbClr val="262626"/>
                </a:solidFill>
                <a:latin typeface="Palatino Linotype" panose="02040502050505030304" pitchFamily="18" charset="0"/>
                <a:cs typeface="Trebuchet MS"/>
              </a:rPr>
              <a:t>l</a:t>
            </a:r>
            <a:r>
              <a:rPr lang="en-IN" sz="1800" b="1" spc="-75" dirty="0">
                <a:solidFill>
                  <a:srgbClr val="262626"/>
                </a:solidFill>
                <a:latin typeface="Palatino Linotype" panose="02040502050505030304" pitchFamily="18" charset="0"/>
                <a:cs typeface="Trebuchet MS"/>
              </a:rPr>
              <a:t>e</a:t>
            </a:r>
            <a:r>
              <a:rPr lang="en-IN" sz="1800" b="1" spc="-215" dirty="0">
                <a:solidFill>
                  <a:srgbClr val="262626"/>
                </a:solidFill>
                <a:latin typeface="Palatino Linotype" panose="02040502050505030304" pitchFamily="18" charset="0"/>
                <a:cs typeface="Trebuchet MS"/>
              </a:rPr>
              <a:t>:</a:t>
            </a:r>
            <a:r>
              <a:rPr lang="en-IN" sz="1800" b="1" dirty="0">
                <a:solidFill>
                  <a:srgbClr val="262626"/>
                </a:solidFill>
                <a:latin typeface="Palatino Linotype" panose="02040502050505030304" pitchFamily="18" charset="0"/>
                <a:cs typeface="Trebuchet MS"/>
              </a:rPr>
              <a:t>	</a:t>
            </a:r>
          </a:p>
          <a:p>
            <a:pPr marL="0" indent="0">
              <a:lnSpc>
                <a:spcPts val="2615"/>
              </a:lnSpc>
              <a:spcBef>
                <a:spcPts val="1055"/>
              </a:spcBef>
              <a:buNone/>
              <a:tabLst>
                <a:tab pos="1357630" algn="l"/>
                <a:tab pos="4198620" algn="l"/>
              </a:tabLst>
            </a:pPr>
            <a:r>
              <a:rPr lang="en-IN" sz="1800" spc="-140" dirty="0" err="1">
                <a:solidFill>
                  <a:srgbClr val="262626"/>
                </a:solidFill>
                <a:latin typeface="Palatino Linotype" panose="02040502050505030304" pitchFamily="18" charset="0"/>
                <a:cs typeface="Trebuchet MS"/>
              </a:rPr>
              <a:t>i</a:t>
            </a:r>
            <a:r>
              <a:rPr lang="en-IN" sz="1800" spc="-125" dirty="0" err="1">
                <a:solidFill>
                  <a:srgbClr val="262626"/>
                </a:solidFill>
                <a:latin typeface="Palatino Linotype" panose="02040502050505030304" pitchFamily="18" charset="0"/>
                <a:cs typeface="Trebuchet MS"/>
              </a:rPr>
              <a:t>nt</a:t>
            </a:r>
            <a:r>
              <a:rPr lang="en-IN" sz="1800" spc="-50" dirty="0">
                <a:solidFill>
                  <a:srgbClr val="262626"/>
                </a:solidFill>
                <a:latin typeface="Palatino Linotype" panose="02040502050505030304" pitchFamily="18" charset="0"/>
                <a:cs typeface="Trebuchet MS"/>
              </a:rPr>
              <a:t> </a:t>
            </a:r>
            <a:r>
              <a:rPr lang="en-IN" sz="1800" spc="-100" dirty="0">
                <a:solidFill>
                  <a:srgbClr val="262626"/>
                </a:solidFill>
                <a:latin typeface="Palatino Linotype" panose="02040502050505030304" pitchFamily="18" charset="0"/>
                <a:cs typeface="Trebuchet MS"/>
              </a:rPr>
              <a:t>(</a:t>
            </a:r>
            <a:r>
              <a:rPr lang="en-IN" sz="1800" spc="100" dirty="0">
                <a:solidFill>
                  <a:srgbClr val="262626"/>
                </a:solidFill>
                <a:latin typeface="Palatino Linotype" panose="02040502050505030304" pitchFamily="18" charset="0"/>
                <a:cs typeface="Trebuchet MS"/>
              </a:rPr>
              <a:t>*</a:t>
            </a:r>
            <a:r>
              <a:rPr lang="en-IN" sz="1800" spc="-225" dirty="0" err="1">
                <a:solidFill>
                  <a:srgbClr val="262626"/>
                </a:solidFill>
                <a:latin typeface="Palatino Linotype" panose="02040502050505030304" pitchFamily="18" charset="0"/>
                <a:cs typeface="Trebuchet MS"/>
              </a:rPr>
              <a:t>a</a:t>
            </a:r>
            <a:r>
              <a:rPr lang="en-IN" sz="1800" spc="-5" dirty="0" err="1">
                <a:solidFill>
                  <a:srgbClr val="262626"/>
                </a:solidFill>
                <a:latin typeface="Palatino Linotype" panose="02040502050505030304" pitchFamily="18" charset="0"/>
                <a:cs typeface="Trebuchet MS"/>
              </a:rPr>
              <a:t>r</a:t>
            </a:r>
            <a:r>
              <a:rPr lang="en-IN" sz="1800" spc="15" dirty="0" err="1">
                <a:solidFill>
                  <a:srgbClr val="262626"/>
                </a:solidFill>
                <a:latin typeface="Palatino Linotype" panose="02040502050505030304" pitchFamily="18" charset="0"/>
                <a:cs typeface="Trebuchet MS"/>
              </a:rPr>
              <a:t>r</a:t>
            </a:r>
            <a:r>
              <a:rPr lang="en-IN" sz="1800" spc="55" dirty="0" err="1">
                <a:solidFill>
                  <a:srgbClr val="262626"/>
                </a:solidFill>
                <a:latin typeface="Palatino Linotype" panose="02040502050505030304" pitchFamily="18" charset="0"/>
                <a:cs typeface="Trebuchet MS"/>
              </a:rPr>
              <a:t>_</a:t>
            </a:r>
            <a:r>
              <a:rPr lang="en-IN" sz="1800" spc="-135" dirty="0" err="1">
                <a:solidFill>
                  <a:srgbClr val="262626"/>
                </a:solidFill>
                <a:latin typeface="Palatino Linotype" panose="02040502050505030304" pitchFamily="18" charset="0"/>
                <a:cs typeface="Trebuchet MS"/>
              </a:rPr>
              <a:t>pt</a:t>
            </a:r>
            <a:r>
              <a:rPr lang="en-IN" sz="1800" spc="15" dirty="0" err="1">
                <a:solidFill>
                  <a:srgbClr val="262626"/>
                </a:solidFill>
                <a:latin typeface="Palatino Linotype" panose="02040502050505030304" pitchFamily="18" charset="0"/>
                <a:cs typeface="Trebuchet MS"/>
              </a:rPr>
              <a:t>r</a:t>
            </a:r>
            <a:r>
              <a:rPr lang="en-IN" sz="1800" spc="-100" dirty="0">
                <a:solidFill>
                  <a:srgbClr val="262626"/>
                </a:solidFill>
                <a:latin typeface="Palatino Linotype" panose="02040502050505030304" pitchFamily="18" charset="0"/>
                <a:cs typeface="Trebuchet MS"/>
              </a:rPr>
              <a:t>)</a:t>
            </a:r>
            <a:r>
              <a:rPr lang="en-IN" sz="1800" spc="-8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5]</a:t>
            </a:r>
            <a:r>
              <a:rPr lang="en-IN" sz="1800" spc="-330" dirty="0">
                <a:solidFill>
                  <a:srgbClr val="262626"/>
                </a:solidFill>
                <a:latin typeface="Palatino Linotype" panose="02040502050505030304" pitchFamily="18" charset="0"/>
                <a:cs typeface="Trebuchet MS"/>
              </a:rPr>
              <a:t>,</a:t>
            </a:r>
            <a:r>
              <a:rPr lang="en-IN" sz="1800" spc="-270" dirty="0">
                <a:solidFill>
                  <a:srgbClr val="262626"/>
                </a:solidFill>
                <a:latin typeface="Palatino Linotype" panose="02040502050505030304" pitchFamily="18" charset="0"/>
                <a:cs typeface="Trebuchet MS"/>
              </a:rPr>
              <a:t> </a:t>
            </a:r>
            <a:r>
              <a:rPr lang="en-IN" sz="1800" spc="100" dirty="0">
                <a:solidFill>
                  <a:srgbClr val="262626"/>
                </a:solidFill>
                <a:latin typeface="Palatino Linotype" panose="02040502050505030304" pitchFamily="18" charset="0"/>
                <a:cs typeface="Trebuchet MS"/>
              </a:rPr>
              <a:t>*</a:t>
            </a:r>
            <a:r>
              <a:rPr lang="en-IN" sz="1800" spc="-225" dirty="0" err="1">
                <a:solidFill>
                  <a:srgbClr val="262626"/>
                </a:solidFill>
                <a:latin typeface="Palatino Linotype" panose="02040502050505030304" pitchFamily="18" charset="0"/>
                <a:cs typeface="Trebuchet MS"/>
              </a:rPr>
              <a:t>a</a:t>
            </a:r>
            <a:r>
              <a:rPr lang="en-IN" sz="1800" spc="55" dirty="0" err="1">
                <a:solidFill>
                  <a:srgbClr val="262626"/>
                </a:solidFill>
                <a:latin typeface="Palatino Linotype" panose="02040502050505030304" pitchFamily="18" charset="0"/>
                <a:cs typeface="Trebuchet MS"/>
              </a:rPr>
              <a:t>_</a:t>
            </a:r>
            <a:r>
              <a:rPr lang="en-IN" sz="1800" spc="-135" dirty="0" err="1">
                <a:solidFill>
                  <a:srgbClr val="262626"/>
                </a:solidFill>
                <a:latin typeface="Palatino Linotype" panose="02040502050505030304" pitchFamily="18" charset="0"/>
                <a:cs typeface="Trebuchet MS"/>
              </a:rPr>
              <a:t>pt</a:t>
            </a:r>
            <a:r>
              <a:rPr lang="en-IN" sz="1800" spc="-204" dirty="0" err="1">
                <a:solidFill>
                  <a:srgbClr val="262626"/>
                </a:solidFill>
                <a:latin typeface="Palatino Linotype" panose="02040502050505030304" pitchFamily="18" charset="0"/>
                <a:cs typeface="Trebuchet MS"/>
              </a:rPr>
              <a:t>r</a:t>
            </a:r>
            <a:r>
              <a:rPr lang="en-IN" sz="1800" spc="-330" dirty="0">
                <a:solidFill>
                  <a:srgbClr val="262626"/>
                </a:solidFill>
                <a:latin typeface="Palatino Linotype" panose="02040502050505030304" pitchFamily="18" charset="0"/>
                <a:cs typeface="Trebuchet MS"/>
              </a:rPr>
              <a:t>,</a:t>
            </a:r>
            <a:r>
              <a:rPr lang="en-IN" sz="1800" dirty="0">
                <a:solidFill>
                  <a:srgbClr val="262626"/>
                </a:solidFill>
                <a:latin typeface="Palatino Linotype" panose="02040502050505030304" pitchFamily="18" charset="0"/>
                <a:cs typeface="Trebuchet MS"/>
              </a:rPr>
              <a:t> </a:t>
            </a:r>
            <a:r>
              <a:rPr lang="en-IN" sz="1800" spc="-125" dirty="0" err="1">
                <a:solidFill>
                  <a:srgbClr val="262626"/>
                </a:solidFill>
                <a:latin typeface="Palatino Linotype" panose="02040502050505030304" pitchFamily="18" charset="0"/>
                <a:cs typeface="Trebuchet MS"/>
              </a:rPr>
              <a:t>a</a:t>
            </a:r>
            <a:r>
              <a:rPr lang="en-IN" sz="1800" spc="-110" dirty="0" err="1">
                <a:solidFill>
                  <a:srgbClr val="262626"/>
                </a:solidFill>
                <a:latin typeface="Palatino Linotype" panose="02040502050505030304" pitchFamily="18" charset="0"/>
                <a:cs typeface="Trebuchet MS"/>
              </a:rPr>
              <a:t>r</a:t>
            </a:r>
            <a:r>
              <a:rPr lang="en-IN" sz="1800" spc="15" dirty="0" err="1">
                <a:solidFill>
                  <a:srgbClr val="262626"/>
                </a:solidFill>
                <a:latin typeface="Palatino Linotype" panose="02040502050505030304" pitchFamily="18" charset="0"/>
                <a:cs typeface="Trebuchet MS"/>
              </a:rPr>
              <a:t>r</a:t>
            </a:r>
            <a:r>
              <a:rPr lang="en-IN" sz="1800" spc="-8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5]</a:t>
            </a:r>
            <a:r>
              <a:rPr lang="en-IN" sz="1800" spc="-8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5]</a:t>
            </a:r>
            <a:r>
              <a:rPr lang="en-IN" sz="1800" spc="-50" dirty="0">
                <a:solidFill>
                  <a:srgbClr val="262626"/>
                </a:solidFill>
                <a:latin typeface="Palatino Linotype" panose="02040502050505030304" pitchFamily="18" charset="0"/>
                <a:cs typeface="Trebuchet MS"/>
              </a:rPr>
              <a:t> </a:t>
            </a:r>
            <a:r>
              <a:rPr lang="en-IN" sz="1800" spc="130" dirty="0">
                <a:solidFill>
                  <a:srgbClr val="262626"/>
                </a:solidFill>
                <a:latin typeface="Palatino Linotype" panose="02040502050505030304" pitchFamily="18" charset="0"/>
                <a:cs typeface="Trebuchet MS"/>
              </a:rPr>
              <a:t>=</a:t>
            </a:r>
            <a:r>
              <a:rPr lang="en-IN" sz="1800" spc="-8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10</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20</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30</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23</a:t>
            </a:r>
            <a:r>
              <a:rPr lang="en-IN" sz="1800" spc="-11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12}</a:t>
            </a:r>
            <a:r>
              <a:rPr lang="en-IN" sz="1800" spc="-330" dirty="0">
                <a:solidFill>
                  <a:srgbClr val="262626"/>
                </a:solidFill>
                <a:latin typeface="Palatino Linotype" panose="02040502050505030304" pitchFamily="18" charset="0"/>
                <a:cs typeface="Trebuchet MS"/>
              </a:rPr>
              <a:t>,</a:t>
            </a:r>
            <a:r>
              <a:rPr lang="en-IN" sz="1800" spc="-270" dirty="0">
                <a:solidFill>
                  <a:srgbClr val="262626"/>
                </a:solidFill>
                <a:latin typeface="Palatino Linotype" panose="02040502050505030304" pitchFamily="18" charset="0"/>
                <a:cs typeface="Trebuchet MS"/>
              </a:rPr>
              <a:t> </a:t>
            </a:r>
            <a:r>
              <a:rPr lang="en-IN" sz="1800" spc="-8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15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25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35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33</a:t>
            </a:r>
            <a:r>
              <a:rPr lang="en-IN" sz="1800" spc="-11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88}</a:t>
            </a:r>
            <a:r>
              <a:rPr lang="en-IN" sz="1800" spc="-330" dirty="0">
                <a:solidFill>
                  <a:srgbClr val="262626"/>
                </a:solidFill>
                <a:latin typeface="Palatino Linotype" panose="02040502050505030304" pitchFamily="18" charset="0"/>
                <a:cs typeface="Trebuchet MS"/>
              </a:rPr>
              <a:t>,</a:t>
            </a:r>
            <a:endParaRPr lang="en-IN" sz="1800" dirty="0">
              <a:latin typeface="Palatino Linotype" panose="02040502050505030304" pitchFamily="18" charset="0"/>
              <a:cs typeface="Trebuchet MS"/>
            </a:endParaRPr>
          </a:p>
          <a:p>
            <a:pPr marL="0" indent="0">
              <a:lnSpc>
                <a:spcPts val="2615"/>
              </a:lnSpc>
              <a:buNone/>
            </a:pPr>
            <a:r>
              <a:rPr lang="en-IN" sz="1800" spc="-80" dirty="0">
                <a:solidFill>
                  <a:srgbClr val="262626"/>
                </a:solidFill>
                <a:latin typeface="Palatino Linotype" panose="02040502050505030304" pitchFamily="18" charset="0"/>
                <a:cs typeface="Trebuchet MS"/>
              </a:rPr>
              <a:t>   {</a:t>
            </a:r>
            <a:r>
              <a:rPr lang="en-IN" sz="1800" spc="-165" dirty="0">
                <a:solidFill>
                  <a:srgbClr val="262626"/>
                </a:solidFill>
                <a:latin typeface="Palatino Linotype" panose="02040502050505030304" pitchFamily="18" charset="0"/>
                <a:cs typeface="Trebuchet MS"/>
              </a:rPr>
              <a:t>45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25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77</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57</a:t>
            </a:r>
            <a:r>
              <a:rPr lang="en-IN" sz="1800" spc="-11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54}</a:t>
            </a:r>
            <a:r>
              <a:rPr lang="en-IN" sz="1800" spc="-330" dirty="0">
                <a:solidFill>
                  <a:srgbClr val="262626"/>
                </a:solidFill>
                <a:latin typeface="Palatino Linotype" panose="02040502050505030304" pitchFamily="18" charset="0"/>
                <a:cs typeface="Trebuchet MS"/>
              </a:rPr>
              <a:t>,</a:t>
            </a:r>
            <a:r>
              <a:rPr lang="en-IN" sz="1800" spc="-270" dirty="0">
                <a:solidFill>
                  <a:srgbClr val="262626"/>
                </a:solidFill>
                <a:latin typeface="Palatino Linotype" panose="02040502050505030304" pitchFamily="18" charset="0"/>
                <a:cs typeface="Trebuchet MS"/>
              </a:rPr>
              <a:t> </a:t>
            </a:r>
            <a:r>
              <a:rPr lang="en-IN" sz="1800" spc="-8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65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34</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67</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33</a:t>
            </a:r>
            <a:r>
              <a:rPr lang="en-IN" sz="1800" spc="-11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99}</a:t>
            </a:r>
            <a:r>
              <a:rPr lang="en-IN" sz="1800" spc="-330" dirty="0">
                <a:solidFill>
                  <a:srgbClr val="262626"/>
                </a:solidFill>
                <a:latin typeface="Palatino Linotype" panose="02040502050505030304" pitchFamily="18" charset="0"/>
                <a:cs typeface="Trebuchet MS"/>
              </a:rPr>
              <a:t>,</a:t>
            </a:r>
            <a:r>
              <a:rPr lang="en-IN" sz="1800" spc="-270" dirty="0">
                <a:solidFill>
                  <a:srgbClr val="262626"/>
                </a:solidFill>
                <a:latin typeface="Palatino Linotype" panose="02040502050505030304" pitchFamily="18" charset="0"/>
                <a:cs typeface="Trebuchet MS"/>
              </a:rPr>
              <a:t> </a:t>
            </a:r>
            <a:r>
              <a:rPr lang="en-IN" sz="1800" spc="-8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44</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45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55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44</a:t>
            </a:r>
            <a:r>
              <a:rPr lang="en-IN" sz="1800" spc="-11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65}</a:t>
            </a:r>
            <a:r>
              <a:rPr lang="en-IN" sz="1800" spc="-80" dirty="0">
                <a:solidFill>
                  <a:srgbClr val="262626"/>
                </a:solidFill>
                <a:latin typeface="Palatino Linotype" panose="02040502050505030304" pitchFamily="18" charset="0"/>
                <a:cs typeface="Trebuchet MS"/>
              </a:rPr>
              <a:t>}</a:t>
            </a:r>
            <a:r>
              <a:rPr lang="en-IN" sz="1800" spc="-305" dirty="0">
                <a:solidFill>
                  <a:srgbClr val="262626"/>
                </a:solidFill>
                <a:latin typeface="Palatino Linotype" panose="02040502050505030304" pitchFamily="18" charset="0"/>
                <a:cs typeface="Trebuchet MS"/>
              </a:rPr>
              <a:t>;</a:t>
            </a:r>
          </a:p>
          <a:p>
            <a:pPr marL="0" indent="0">
              <a:lnSpc>
                <a:spcPts val="2615"/>
              </a:lnSpc>
              <a:buNone/>
            </a:pPr>
            <a:r>
              <a:rPr lang="en-IN" sz="1800" spc="-225" dirty="0" err="1">
                <a:solidFill>
                  <a:srgbClr val="262626"/>
                </a:solidFill>
                <a:latin typeface="Palatino Linotype" panose="02040502050505030304" pitchFamily="18" charset="0"/>
                <a:cs typeface="Trebuchet MS"/>
              </a:rPr>
              <a:t>a</a:t>
            </a:r>
            <a:r>
              <a:rPr lang="en-IN" sz="1800" spc="-5" dirty="0" err="1">
                <a:solidFill>
                  <a:srgbClr val="262626"/>
                </a:solidFill>
                <a:latin typeface="Palatino Linotype" panose="02040502050505030304" pitchFamily="18" charset="0"/>
                <a:cs typeface="Trebuchet MS"/>
              </a:rPr>
              <a:t>r</a:t>
            </a:r>
            <a:r>
              <a:rPr lang="en-IN" sz="1800" spc="15" dirty="0" err="1">
                <a:solidFill>
                  <a:srgbClr val="262626"/>
                </a:solidFill>
                <a:latin typeface="Palatino Linotype" panose="02040502050505030304" pitchFamily="18" charset="0"/>
                <a:cs typeface="Trebuchet MS"/>
              </a:rPr>
              <a:t>r</a:t>
            </a:r>
            <a:r>
              <a:rPr lang="en-IN" sz="1800" spc="55" dirty="0" err="1">
                <a:solidFill>
                  <a:srgbClr val="262626"/>
                </a:solidFill>
                <a:latin typeface="Palatino Linotype" panose="02040502050505030304" pitchFamily="18" charset="0"/>
                <a:cs typeface="Trebuchet MS"/>
              </a:rPr>
              <a:t>_</a:t>
            </a:r>
            <a:r>
              <a:rPr lang="en-IN" sz="1800" spc="-135" dirty="0" err="1">
                <a:solidFill>
                  <a:srgbClr val="262626"/>
                </a:solidFill>
                <a:latin typeface="Palatino Linotype" panose="02040502050505030304" pitchFamily="18" charset="0"/>
                <a:cs typeface="Trebuchet MS"/>
              </a:rPr>
              <a:t>pt</a:t>
            </a:r>
            <a:r>
              <a:rPr lang="en-IN" sz="1800" spc="15" dirty="0" err="1">
                <a:solidFill>
                  <a:srgbClr val="262626"/>
                </a:solidFill>
                <a:latin typeface="Palatino Linotype" panose="02040502050505030304" pitchFamily="18" charset="0"/>
                <a:cs typeface="Trebuchet MS"/>
              </a:rPr>
              <a:t>r</a:t>
            </a:r>
            <a:r>
              <a:rPr lang="en-IN" sz="1800" spc="-25" dirty="0">
                <a:solidFill>
                  <a:srgbClr val="262626"/>
                </a:solidFill>
                <a:latin typeface="Palatino Linotype" panose="02040502050505030304" pitchFamily="18" charset="0"/>
                <a:cs typeface="Trebuchet MS"/>
              </a:rPr>
              <a:t>=</a:t>
            </a:r>
            <a:r>
              <a:rPr lang="en-IN" sz="1800" b="1" dirty="0">
                <a:latin typeface="Palatino Linotype" panose="02040502050505030304" pitchFamily="18" charset="0"/>
              </a:rPr>
              <a:t> &amp; </a:t>
            </a:r>
            <a:r>
              <a:rPr lang="en-IN" sz="1800" spc="-125" dirty="0" err="1">
                <a:solidFill>
                  <a:srgbClr val="262626"/>
                </a:solidFill>
                <a:latin typeface="Palatino Linotype" panose="02040502050505030304" pitchFamily="18" charset="0"/>
                <a:cs typeface="Trebuchet MS"/>
              </a:rPr>
              <a:t>a</a:t>
            </a:r>
            <a:r>
              <a:rPr lang="en-IN" sz="1800" spc="-110" dirty="0" err="1">
                <a:solidFill>
                  <a:srgbClr val="262626"/>
                </a:solidFill>
                <a:latin typeface="Palatino Linotype" panose="02040502050505030304" pitchFamily="18" charset="0"/>
                <a:cs typeface="Trebuchet MS"/>
              </a:rPr>
              <a:t>r</a:t>
            </a:r>
            <a:r>
              <a:rPr lang="en-IN" sz="1800" spc="105" dirty="0" err="1">
                <a:solidFill>
                  <a:srgbClr val="262626"/>
                </a:solidFill>
                <a:latin typeface="Palatino Linotype" panose="02040502050505030304" pitchFamily="18" charset="0"/>
                <a:cs typeface="Trebuchet MS"/>
              </a:rPr>
              <a:t>r</a:t>
            </a:r>
            <a:r>
              <a:rPr lang="en-IN" sz="1800" spc="-270" dirty="0">
                <a:solidFill>
                  <a:srgbClr val="262626"/>
                </a:solidFill>
                <a:latin typeface="Palatino Linotype" panose="02040502050505030304" pitchFamily="18" charset="0"/>
                <a:cs typeface="Trebuchet MS"/>
              </a:rPr>
              <a:t>;  </a:t>
            </a:r>
          </a:p>
          <a:p>
            <a:pPr marL="0" indent="0">
              <a:lnSpc>
                <a:spcPts val="2615"/>
              </a:lnSpc>
              <a:buNone/>
            </a:pPr>
            <a:r>
              <a:rPr lang="en-IN" sz="1800" spc="-85" dirty="0" err="1">
                <a:solidFill>
                  <a:srgbClr val="262626"/>
                </a:solidFill>
                <a:latin typeface="Palatino Linotype" panose="02040502050505030304" pitchFamily="18" charset="0"/>
                <a:cs typeface="Trebuchet MS"/>
              </a:rPr>
              <a:t>a_ptr</a:t>
            </a:r>
            <a:r>
              <a:rPr lang="en-IN" sz="1800" spc="-85" dirty="0">
                <a:solidFill>
                  <a:srgbClr val="262626"/>
                </a:solidFill>
                <a:latin typeface="Palatino Linotype" panose="02040502050505030304" pitchFamily="18" charset="0"/>
                <a:cs typeface="Trebuchet MS"/>
              </a:rPr>
              <a:t>=</a:t>
            </a:r>
            <a:r>
              <a:rPr lang="en-IN" sz="1800" b="1" dirty="0">
                <a:latin typeface="Palatino Linotype" panose="02040502050505030304" pitchFamily="18" charset="0"/>
              </a:rPr>
              <a:t> &amp; </a:t>
            </a:r>
            <a:r>
              <a:rPr lang="en-IN" sz="1800" spc="-85" dirty="0" err="1">
                <a:solidFill>
                  <a:srgbClr val="262626"/>
                </a:solidFill>
                <a:latin typeface="Palatino Linotype" panose="02040502050505030304" pitchFamily="18" charset="0"/>
                <a:cs typeface="Trebuchet MS"/>
              </a:rPr>
              <a:t>arr</a:t>
            </a:r>
            <a:r>
              <a:rPr lang="en-IN" sz="1800" spc="-85" dirty="0">
                <a:solidFill>
                  <a:srgbClr val="262626"/>
                </a:solidFill>
                <a:latin typeface="Palatino Linotype" panose="02040502050505030304" pitchFamily="18" charset="0"/>
                <a:cs typeface="Trebuchet MS"/>
              </a:rPr>
              <a:t>; </a:t>
            </a:r>
            <a:r>
              <a:rPr lang="en-IN" sz="1800" spc="-80" dirty="0">
                <a:solidFill>
                  <a:srgbClr val="262626"/>
                </a:solidFill>
                <a:latin typeface="Palatino Linotype" panose="02040502050505030304" pitchFamily="18" charset="0"/>
                <a:cs typeface="Trebuchet MS"/>
              </a:rPr>
              <a:t> </a:t>
            </a:r>
          </a:p>
          <a:p>
            <a:pPr marL="0" indent="0">
              <a:lnSpc>
                <a:spcPts val="2615"/>
              </a:lnSpc>
              <a:buNone/>
            </a:pPr>
            <a:r>
              <a:rPr lang="en-IN" sz="1800" spc="-45" dirty="0" err="1">
                <a:solidFill>
                  <a:srgbClr val="262626"/>
                </a:solidFill>
                <a:latin typeface="Palatino Linotype" panose="02040502050505030304" pitchFamily="18" charset="0"/>
                <a:cs typeface="Trebuchet MS"/>
              </a:rPr>
              <a:t>arr_ptr</a:t>
            </a:r>
            <a:r>
              <a:rPr lang="en-IN" sz="1800" spc="-45" dirty="0">
                <a:solidFill>
                  <a:srgbClr val="262626"/>
                </a:solidFill>
                <a:latin typeface="Palatino Linotype" panose="02040502050505030304" pitchFamily="18" charset="0"/>
                <a:cs typeface="Trebuchet MS"/>
              </a:rPr>
              <a:t>++; </a:t>
            </a:r>
            <a:r>
              <a:rPr lang="en-IN" sz="1800" spc="-40" dirty="0">
                <a:solidFill>
                  <a:srgbClr val="262626"/>
                </a:solidFill>
                <a:latin typeface="Palatino Linotype" panose="02040502050505030304" pitchFamily="18" charset="0"/>
                <a:cs typeface="Trebuchet MS"/>
              </a:rPr>
              <a:t> </a:t>
            </a:r>
          </a:p>
          <a:p>
            <a:pPr marL="0" indent="0">
              <a:lnSpc>
                <a:spcPts val="2615"/>
              </a:lnSpc>
              <a:buNone/>
            </a:pPr>
            <a:r>
              <a:rPr lang="en-IN" sz="1800" spc="-60" dirty="0" err="1">
                <a:solidFill>
                  <a:srgbClr val="262626"/>
                </a:solidFill>
                <a:latin typeface="Palatino Linotype" panose="02040502050505030304" pitchFamily="18" charset="0"/>
                <a:cs typeface="Trebuchet MS"/>
              </a:rPr>
              <a:t>a_ptr</a:t>
            </a:r>
            <a:r>
              <a:rPr lang="en-IN" sz="1800" spc="-60" dirty="0">
                <a:solidFill>
                  <a:srgbClr val="262626"/>
                </a:solidFill>
                <a:latin typeface="Palatino Linotype" panose="02040502050505030304" pitchFamily="18" charset="0"/>
                <a:cs typeface="Trebuchet MS"/>
              </a:rPr>
              <a:t>++;</a:t>
            </a:r>
            <a:endParaRPr lang="en-IN" sz="1800" dirty="0">
              <a:latin typeface="Palatino Linotype" panose="02040502050505030304" pitchFamily="18" charset="0"/>
              <a:cs typeface="Trebuchet MS"/>
            </a:endParaRPr>
          </a:p>
          <a:p>
            <a:pPr marL="0" indent="0">
              <a:lnSpc>
                <a:spcPts val="2615"/>
              </a:lnSpc>
              <a:buNone/>
            </a:pPr>
            <a:endParaRPr lang="en-IN" sz="2400" dirty="0">
              <a:latin typeface="Trebuchet MS"/>
              <a:cs typeface="Trebuchet MS"/>
            </a:endParaRPr>
          </a:p>
          <a:p>
            <a:pPr marL="0" indent="0">
              <a:buNone/>
            </a:pPr>
            <a:endParaRPr lang="en-US" sz="2400" b="0" i="0" dirty="0">
              <a:effectLst/>
              <a:latin typeface="Palatino Linotype" panose="02040502050505030304" pitchFamily="18" charset="0"/>
            </a:endParaRPr>
          </a:p>
        </p:txBody>
      </p:sp>
      <p:sp>
        <p:nvSpPr>
          <p:cNvPr id="5" name="Title 1">
            <a:extLst>
              <a:ext uri="{FF2B5EF4-FFF2-40B4-BE49-F238E27FC236}">
                <a16:creationId xmlns:a16="http://schemas.microsoft.com/office/drawing/2014/main" id="{3977E980-B654-4439-88FC-D4899089BF3C}"/>
              </a:ext>
            </a:extLst>
          </p:cNvPr>
          <p:cNvSpPr>
            <a:spLocks noGrp="1"/>
          </p:cNvSpPr>
          <p:nvPr>
            <p:ph type="title"/>
          </p:nvPr>
        </p:nvSpPr>
        <p:spPr>
          <a:xfrm>
            <a:off x="888534" y="356736"/>
            <a:ext cx="10515600" cy="695325"/>
          </a:xfrm>
        </p:spPr>
        <p:txBody>
          <a:bodyPr>
            <a:normAutofit fontScale="90000"/>
          </a:bodyPr>
          <a:lstStyle/>
          <a:p>
            <a:br>
              <a:rPr lang="en-IN" sz="4000" b="1" dirty="0"/>
            </a:br>
            <a:r>
              <a:rPr lang="en-IN" sz="4000" b="1" dirty="0">
                <a:latin typeface="Palatino Linotype" panose="02040502050505030304" pitchFamily="18" charset="0"/>
              </a:rPr>
              <a:t>Example Program</a:t>
            </a:r>
            <a:br>
              <a:rPr lang="en-IN" sz="4000" b="1" dirty="0"/>
            </a:br>
            <a:endParaRPr lang="en-IN" sz="4000" b="1" dirty="0">
              <a:latin typeface="Palatino Linotype" panose="02040502050505030304" pitchFamily="18" charset="0"/>
            </a:endParaRPr>
          </a:p>
        </p:txBody>
      </p:sp>
      <p:graphicFrame>
        <p:nvGraphicFramePr>
          <p:cNvPr id="4" name="object 7"/>
          <p:cNvGraphicFramePr>
            <a:graphicFrameLocks noGrp="1"/>
          </p:cNvGraphicFramePr>
          <p:nvPr>
            <p:extLst>
              <p:ext uri="{D42A27DB-BD31-4B8C-83A1-F6EECF244321}">
                <p14:modId xmlns:p14="http://schemas.microsoft.com/office/powerpoint/2010/main" val="1524573751"/>
              </p:ext>
            </p:extLst>
          </p:nvPr>
        </p:nvGraphicFramePr>
        <p:xfrm>
          <a:off x="6888088" y="3212976"/>
          <a:ext cx="3600400" cy="2908935"/>
        </p:xfrm>
        <a:graphic>
          <a:graphicData uri="http://schemas.openxmlformats.org/drawingml/2006/table">
            <a:tbl>
              <a:tblPr firstRow="1" bandRow="1">
                <a:tableStyleId>{2D5ABB26-0587-4C30-8999-92F81FD0307C}</a:tableStyleId>
              </a:tblPr>
              <a:tblGrid>
                <a:gridCol w="677707">
                  <a:extLst>
                    <a:ext uri="{9D8B030D-6E8A-4147-A177-3AD203B41FA5}">
                      <a16:colId xmlns:a16="http://schemas.microsoft.com/office/drawing/2014/main" val="20000"/>
                    </a:ext>
                  </a:extLst>
                </a:gridCol>
                <a:gridCol w="770343">
                  <a:extLst>
                    <a:ext uri="{9D8B030D-6E8A-4147-A177-3AD203B41FA5}">
                      <a16:colId xmlns:a16="http://schemas.microsoft.com/office/drawing/2014/main" val="20001"/>
                    </a:ext>
                  </a:extLst>
                </a:gridCol>
                <a:gridCol w="770343">
                  <a:extLst>
                    <a:ext uri="{9D8B030D-6E8A-4147-A177-3AD203B41FA5}">
                      <a16:colId xmlns:a16="http://schemas.microsoft.com/office/drawing/2014/main" val="20002"/>
                    </a:ext>
                  </a:extLst>
                </a:gridCol>
                <a:gridCol w="691004">
                  <a:extLst>
                    <a:ext uri="{9D8B030D-6E8A-4147-A177-3AD203B41FA5}">
                      <a16:colId xmlns:a16="http://schemas.microsoft.com/office/drawing/2014/main" val="20003"/>
                    </a:ext>
                  </a:extLst>
                </a:gridCol>
                <a:gridCol w="691003">
                  <a:extLst>
                    <a:ext uri="{9D8B030D-6E8A-4147-A177-3AD203B41FA5}">
                      <a16:colId xmlns:a16="http://schemas.microsoft.com/office/drawing/2014/main" val="20004"/>
                    </a:ext>
                  </a:extLst>
                </a:gridCol>
              </a:tblGrid>
              <a:tr h="489329">
                <a:tc>
                  <a:txBody>
                    <a:bodyPr/>
                    <a:lstStyle/>
                    <a:p>
                      <a:pPr marL="90805">
                        <a:lnSpc>
                          <a:spcPct val="100000"/>
                        </a:lnSpc>
                        <a:spcBef>
                          <a:spcPts val="260"/>
                        </a:spcBef>
                      </a:pPr>
                      <a:r>
                        <a:rPr sz="1800" b="1" spc="-75" dirty="0">
                          <a:solidFill>
                            <a:srgbClr val="FF0000"/>
                          </a:solidFill>
                          <a:latin typeface="Trebuchet MS"/>
                          <a:cs typeface="Trebuchet MS"/>
                        </a:rPr>
                        <a:t>1020</a:t>
                      </a:r>
                      <a:endParaRPr sz="1800" dirty="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10</a:t>
                      </a:r>
                      <a:endParaRPr sz="1800" dirty="0">
                        <a:latin typeface="Trebuchet MS"/>
                        <a:cs typeface="Trebuchet MS"/>
                      </a:endParaRPr>
                    </a:p>
                  </a:txBody>
                  <a:tcPr marL="0" marR="0" marT="33020" marB="0">
                    <a:lnR w="19050">
                      <a:solidFill>
                        <a:srgbClr val="FFFFFF"/>
                      </a:solidFill>
                      <a:prstDash val="solid"/>
                    </a:lnR>
                    <a:lnT w="19050">
                      <a:solidFill>
                        <a:srgbClr val="FFFFFF"/>
                      </a:solidFill>
                      <a:prstDash val="solid"/>
                    </a:lnT>
                    <a:lnB w="53975">
                      <a:solidFill>
                        <a:srgbClr val="FFFFFF"/>
                      </a:solidFill>
                      <a:prstDash val="solid"/>
                    </a:lnB>
                    <a:solidFill>
                      <a:srgbClr val="FFD495"/>
                    </a:solidFill>
                  </a:tcPr>
                </a:tc>
                <a:tc>
                  <a:txBody>
                    <a:bodyPr/>
                    <a:lstStyle/>
                    <a:p>
                      <a:pPr marL="91440">
                        <a:lnSpc>
                          <a:spcPct val="100000"/>
                        </a:lnSpc>
                        <a:spcBef>
                          <a:spcPts val="260"/>
                        </a:spcBef>
                      </a:pPr>
                      <a:r>
                        <a:rPr sz="1800" b="1" spc="-75" dirty="0">
                          <a:solidFill>
                            <a:srgbClr val="FF0000"/>
                          </a:solidFill>
                          <a:latin typeface="Trebuchet MS"/>
                          <a:cs typeface="Trebuchet MS"/>
                        </a:rPr>
                        <a:t>1024</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20</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D495"/>
                    </a:solidFill>
                  </a:tcPr>
                </a:tc>
                <a:tc>
                  <a:txBody>
                    <a:bodyPr/>
                    <a:lstStyle/>
                    <a:p>
                      <a:pPr marL="91440">
                        <a:lnSpc>
                          <a:spcPct val="100000"/>
                        </a:lnSpc>
                        <a:spcBef>
                          <a:spcPts val="260"/>
                        </a:spcBef>
                      </a:pPr>
                      <a:r>
                        <a:rPr sz="1800" b="1" spc="-75" dirty="0">
                          <a:solidFill>
                            <a:srgbClr val="FF0000"/>
                          </a:solidFill>
                          <a:latin typeface="Trebuchet MS"/>
                          <a:cs typeface="Trebuchet MS"/>
                        </a:rPr>
                        <a:t>1028</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30</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D495"/>
                    </a:solidFill>
                  </a:tcPr>
                </a:tc>
                <a:tc>
                  <a:txBody>
                    <a:bodyPr/>
                    <a:lstStyle/>
                    <a:p>
                      <a:pPr marL="91440">
                        <a:lnSpc>
                          <a:spcPct val="100000"/>
                        </a:lnSpc>
                        <a:spcBef>
                          <a:spcPts val="260"/>
                        </a:spcBef>
                      </a:pPr>
                      <a:r>
                        <a:rPr sz="1800" b="1" spc="-75" dirty="0">
                          <a:solidFill>
                            <a:srgbClr val="FF0000"/>
                          </a:solidFill>
                          <a:latin typeface="Trebuchet MS"/>
                          <a:cs typeface="Trebuchet MS"/>
                        </a:rPr>
                        <a:t>1032</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23</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D495"/>
                    </a:solidFill>
                  </a:tcPr>
                </a:tc>
                <a:tc>
                  <a:txBody>
                    <a:bodyPr/>
                    <a:lstStyle/>
                    <a:p>
                      <a:pPr marL="90805">
                        <a:lnSpc>
                          <a:spcPct val="100000"/>
                        </a:lnSpc>
                        <a:spcBef>
                          <a:spcPts val="260"/>
                        </a:spcBef>
                      </a:pPr>
                      <a:r>
                        <a:rPr sz="1800" b="1" spc="-75" dirty="0">
                          <a:solidFill>
                            <a:srgbClr val="FF0000"/>
                          </a:solidFill>
                          <a:latin typeface="Trebuchet MS"/>
                          <a:cs typeface="Trebuchet MS"/>
                        </a:rPr>
                        <a:t>1036</a:t>
                      </a:r>
                      <a:endParaRPr sz="180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12</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D495"/>
                    </a:solidFill>
                  </a:tcPr>
                </a:tc>
                <a:extLst>
                  <a:ext uri="{0D108BD9-81ED-4DB2-BD59-A6C34878D82A}">
                    <a16:rowId xmlns:a16="http://schemas.microsoft.com/office/drawing/2014/main" val="10000"/>
                  </a:ext>
                </a:extLst>
              </a:tr>
              <a:tr h="489329">
                <a:tc>
                  <a:txBody>
                    <a:bodyPr/>
                    <a:lstStyle/>
                    <a:p>
                      <a:pPr marL="90805">
                        <a:lnSpc>
                          <a:spcPct val="100000"/>
                        </a:lnSpc>
                        <a:spcBef>
                          <a:spcPts val="260"/>
                        </a:spcBef>
                      </a:pPr>
                      <a:r>
                        <a:rPr sz="1800" b="1" spc="-75" dirty="0">
                          <a:solidFill>
                            <a:srgbClr val="FF0000"/>
                          </a:solidFill>
                          <a:latin typeface="Trebuchet MS"/>
                          <a:cs typeface="Trebuchet MS"/>
                        </a:rPr>
                        <a:t>1040</a:t>
                      </a:r>
                      <a:endParaRPr sz="180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15</a:t>
                      </a:r>
                      <a:endParaRPr sz="1800">
                        <a:latin typeface="Trebuchet MS"/>
                        <a:cs typeface="Trebuchet MS"/>
                      </a:endParaRPr>
                    </a:p>
                  </a:txBody>
                  <a:tcPr marL="0" marR="0" marT="33020" marB="0">
                    <a:lnR w="19050">
                      <a:solidFill>
                        <a:srgbClr val="FFFFFF"/>
                      </a:solidFill>
                      <a:prstDash val="solid"/>
                    </a:lnR>
                    <a:lnT w="53975">
                      <a:solidFill>
                        <a:srgbClr val="FFFFFF"/>
                      </a:solidFill>
                      <a:prstDash val="solid"/>
                    </a:lnT>
                    <a:lnB w="19050">
                      <a:solidFill>
                        <a:srgbClr val="FFFFFF"/>
                      </a:solidFill>
                      <a:prstDash val="solid"/>
                    </a:lnB>
                    <a:solidFill>
                      <a:srgbClr val="FFF3CD"/>
                    </a:solidFill>
                  </a:tcPr>
                </a:tc>
                <a:tc>
                  <a:txBody>
                    <a:bodyPr/>
                    <a:lstStyle/>
                    <a:p>
                      <a:pPr marL="91440">
                        <a:lnSpc>
                          <a:spcPct val="100000"/>
                        </a:lnSpc>
                        <a:spcBef>
                          <a:spcPts val="260"/>
                        </a:spcBef>
                      </a:pPr>
                      <a:r>
                        <a:rPr sz="1800" b="1" spc="-75" dirty="0">
                          <a:solidFill>
                            <a:srgbClr val="FF0000"/>
                          </a:solidFill>
                          <a:latin typeface="Trebuchet MS"/>
                          <a:cs typeface="Trebuchet MS"/>
                        </a:rPr>
                        <a:t>1044</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25</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3CD"/>
                    </a:solidFill>
                  </a:tcPr>
                </a:tc>
                <a:tc>
                  <a:txBody>
                    <a:bodyPr/>
                    <a:lstStyle/>
                    <a:p>
                      <a:pPr marL="91440">
                        <a:lnSpc>
                          <a:spcPct val="100000"/>
                        </a:lnSpc>
                        <a:spcBef>
                          <a:spcPts val="260"/>
                        </a:spcBef>
                      </a:pPr>
                      <a:r>
                        <a:rPr sz="1800" b="1" spc="-75" dirty="0">
                          <a:solidFill>
                            <a:srgbClr val="FF0000"/>
                          </a:solidFill>
                          <a:latin typeface="Trebuchet MS"/>
                          <a:cs typeface="Trebuchet MS"/>
                        </a:rPr>
                        <a:t>1048</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35</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3CD"/>
                    </a:solidFill>
                  </a:tcPr>
                </a:tc>
                <a:tc>
                  <a:txBody>
                    <a:bodyPr/>
                    <a:lstStyle/>
                    <a:p>
                      <a:pPr marL="91440">
                        <a:lnSpc>
                          <a:spcPct val="100000"/>
                        </a:lnSpc>
                        <a:spcBef>
                          <a:spcPts val="260"/>
                        </a:spcBef>
                      </a:pPr>
                      <a:r>
                        <a:rPr sz="1800" b="1" spc="-75" dirty="0">
                          <a:solidFill>
                            <a:srgbClr val="FF0000"/>
                          </a:solidFill>
                          <a:latin typeface="Trebuchet MS"/>
                          <a:cs typeface="Trebuchet MS"/>
                        </a:rPr>
                        <a:t>1052</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33</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3CD"/>
                    </a:solidFill>
                  </a:tcPr>
                </a:tc>
                <a:tc>
                  <a:txBody>
                    <a:bodyPr/>
                    <a:lstStyle/>
                    <a:p>
                      <a:pPr marL="90805">
                        <a:lnSpc>
                          <a:spcPct val="100000"/>
                        </a:lnSpc>
                        <a:spcBef>
                          <a:spcPts val="260"/>
                        </a:spcBef>
                      </a:pPr>
                      <a:r>
                        <a:rPr sz="1800" b="1" spc="-75" dirty="0">
                          <a:solidFill>
                            <a:srgbClr val="FF0000"/>
                          </a:solidFill>
                          <a:latin typeface="Trebuchet MS"/>
                          <a:cs typeface="Trebuchet MS"/>
                        </a:rPr>
                        <a:t>1056</a:t>
                      </a:r>
                      <a:endParaRPr sz="180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88</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3CD"/>
                    </a:solidFill>
                  </a:tcPr>
                </a:tc>
                <a:extLst>
                  <a:ext uri="{0D108BD9-81ED-4DB2-BD59-A6C34878D82A}">
                    <a16:rowId xmlns:a16="http://schemas.microsoft.com/office/drawing/2014/main" val="10001"/>
                  </a:ext>
                </a:extLst>
              </a:tr>
              <a:tr h="489863">
                <a:tc>
                  <a:txBody>
                    <a:bodyPr/>
                    <a:lstStyle/>
                    <a:p>
                      <a:pPr marL="90805">
                        <a:lnSpc>
                          <a:spcPct val="100000"/>
                        </a:lnSpc>
                        <a:spcBef>
                          <a:spcPts val="265"/>
                        </a:spcBef>
                      </a:pPr>
                      <a:r>
                        <a:rPr sz="1800" b="1" spc="-75" dirty="0">
                          <a:solidFill>
                            <a:srgbClr val="FF0000"/>
                          </a:solidFill>
                          <a:latin typeface="Trebuchet MS"/>
                          <a:cs typeface="Trebuchet MS"/>
                        </a:rPr>
                        <a:t>1060</a:t>
                      </a:r>
                      <a:endParaRPr sz="1800">
                        <a:latin typeface="Trebuchet MS"/>
                        <a:cs typeface="Trebuchet MS"/>
                      </a:endParaRPr>
                    </a:p>
                    <a:p>
                      <a:pPr marL="90805">
                        <a:lnSpc>
                          <a:spcPct val="100000"/>
                        </a:lnSpc>
                        <a:spcBef>
                          <a:spcPts val="20"/>
                        </a:spcBef>
                      </a:pPr>
                      <a:r>
                        <a:rPr sz="1800" b="1" spc="-75" dirty="0">
                          <a:solidFill>
                            <a:srgbClr val="7030A0"/>
                          </a:solidFill>
                          <a:latin typeface="Trebuchet MS"/>
                          <a:cs typeface="Trebuchet MS"/>
                        </a:rPr>
                        <a:t>45</a:t>
                      </a:r>
                      <a:endParaRPr sz="1800">
                        <a:latin typeface="Trebuchet MS"/>
                        <a:cs typeface="Trebuchet MS"/>
                      </a:endParaRPr>
                    </a:p>
                  </a:txBody>
                  <a:tcPr marL="0" marR="0" marT="33655" marB="0">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1440">
                        <a:lnSpc>
                          <a:spcPct val="100000"/>
                        </a:lnSpc>
                        <a:spcBef>
                          <a:spcPts val="265"/>
                        </a:spcBef>
                      </a:pPr>
                      <a:r>
                        <a:rPr sz="1800" b="1" spc="-75" dirty="0">
                          <a:solidFill>
                            <a:srgbClr val="FF0000"/>
                          </a:solidFill>
                          <a:latin typeface="Trebuchet MS"/>
                          <a:cs typeface="Trebuchet MS"/>
                        </a:rPr>
                        <a:t>1064</a:t>
                      </a:r>
                      <a:endParaRPr sz="1800">
                        <a:latin typeface="Trebuchet MS"/>
                        <a:cs typeface="Trebuchet MS"/>
                      </a:endParaRPr>
                    </a:p>
                    <a:p>
                      <a:pPr marL="91440">
                        <a:lnSpc>
                          <a:spcPct val="100000"/>
                        </a:lnSpc>
                        <a:spcBef>
                          <a:spcPts val="20"/>
                        </a:spcBef>
                      </a:pPr>
                      <a:r>
                        <a:rPr sz="1800" b="1" spc="-75" dirty="0">
                          <a:solidFill>
                            <a:srgbClr val="7030A0"/>
                          </a:solidFill>
                          <a:latin typeface="Trebuchet MS"/>
                          <a:cs typeface="Trebuchet MS"/>
                        </a:rPr>
                        <a:t>25</a:t>
                      </a:r>
                      <a:endParaRPr sz="1800">
                        <a:latin typeface="Trebuchet MS"/>
                        <a:cs typeface="Trebuchet MS"/>
                      </a:endParaRPr>
                    </a:p>
                  </a:txBody>
                  <a:tcPr marL="0" marR="0" marT="336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1440">
                        <a:lnSpc>
                          <a:spcPct val="100000"/>
                        </a:lnSpc>
                        <a:spcBef>
                          <a:spcPts val="265"/>
                        </a:spcBef>
                      </a:pPr>
                      <a:r>
                        <a:rPr sz="1800" b="1" spc="-75" dirty="0">
                          <a:solidFill>
                            <a:srgbClr val="FF0000"/>
                          </a:solidFill>
                          <a:latin typeface="Trebuchet MS"/>
                          <a:cs typeface="Trebuchet MS"/>
                        </a:rPr>
                        <a:t>1068</a:t>
                      </a:r>
                      <a:endParaRPr sz="1800" dirty="0">
                        <a:latin typeface="Trebuchet MS"/>
                        <a:cs typeface="Trebuchet MS"/>
                      </a:endParaRPr>
                    </a:p>
                    <a:p>
                      <a:pPr marL="91440">
                        <a:lnSpc>
                          <a:spcPct val="100000"/>
                        </a:lnSpc>
                        <a:spcBef>
                          <a:spcPts val="20"/>
                        </a:spcBef>
                      </a:pPr>
                      <a:r>
                        <a:rPr sz="1800" b="1" spc="-75" dirty="0">
                          <a:solidFill>
                            <a:srgbClr val="7030A0"/>
                          </a:solidFill>
                          <a:latin typeface="Trebuchet MS"/>
                          <a:cs typeface="Trebuchet MS"/>
                        </a:rPr>
                        <a:t>77</a:t>
                      </a:r>
                      <a:endParaRPr sz="1800" dirty="0">
                        <a:latin typeface="Trebuchet MS"/>
                        <a:cs typeface="Trebuchet MS"/>
                      </a:endParaRPr>
                    </a:p>
                  </a:txBody>
                  <a:tcPr marL="0" marR="0" marT="336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1440">
                        <a:lnSpc>
                          <a:spcPct val="100000"/>
                        </a:lnSpc>
                        <a:spcBef>
                          <a:spcPts val="265"/>
                        </a:spcBef>
                      </a:pPr>
                      <a:r>
                        <a:rPr sz="1800" b="1" spc="-75" dirty="0">
                          <a:solidFill>
                            <a:srgbClr val="FF0000"/>
                          </a:solidFill>
                          <a:latin typeface="Trebuchet MS"/>
                          <a:cs typeface="Trebuchet MS"/>
                        </a:rPr>
                        <a:t>1072</a:t>
                      </a:r>
                      <a:endParaRPr sz="1800">
                        <a:latin typeface="Trebuchet MS"/>
                        <a:cs typeface="Trebuchet MS"/>
                      </a:endParaRPr>
                    </a:p>
                    <a:p>
                      <a:pPr marL="91440">
                        <a:lnSpc>
                          <a:spcPct val="100000"/>
                        </a:lnSpc>
                        <a:spcBef>
                          <a:spcPts val="20"/>
                        </a:spcBef>
                      </a:pPr>
                      <a:r>
                        <a:rPr sz="1800" b="1" spc="-75" dirty="0">
                          <a:solidFill>
                            <a:srgbClr val="7030A0"/>
                          </a:solidFill>
                          <a:latin typeface="Trebuchet MS"/>
                          <a:cs typeface="Trebuchet MS"/>
                        </a:rPr>
                        <a:t>57</a:t>
                      </a:r>
                      <a:endParaRPr sz="1800">
                        <a:latin typeface="Trebuchet MS"/>
                        <a:cs typeface="Trebuchet MS"/>
                      </a:endParaRPr>
                    </a:p>
                  </a:txBody>
                  <a:tcPr marL="0" marR="0" marT="336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0805">
                        <a:lnSpc>
                          <a:spcPct val="100000"/>
                        </a:lnSpc>
                        <a:spcBef>
                          <a:spcPts val="265"/>
                        </a:spcBef>
                      </a:pPr>
                      <a:r>
                        <a:rPr sz="1800" b="1" spc="-75" dirty="0">
                          <a:solidFill>
                            <a:srgbClr val="FF0000"/>
                          </a:solidFill>
                          <a:latin typeface="Trebuchet MS"/>
                          <a:cs typeface="Trebuchet MS"/>
                        </a:rPr>
                        <a:t>1076</a:t>
                      </a:r>
                      <a:endParaRPr sz="1800">
                        <a:latin typeface="Trebuchet MS"/>
                        <a:cs typeface="Trebuchet MS"/>
                      </a:endParaRPr>
                    </a:p>
                    <a:p>
                      <a:pPr marL="90805">
                        <a:lnSpc>
                          <a:spcPct val="100000"/>
                        </a:lnSpc>
                        <a:spcBef>
                          <a:spcPts val="20"/>
                        </a:spcBef>
                      </a:pPr>
                      <a:r>
                        <a:rPr sz="1800" b="1" spc="-75" dirty="0">
                          <a:solidFill>
                            <a:srgbClr val="7030A0"/>
                          </a:solidFill>
                          <a:latin typeface="Trebuchet MS"/>
                          <a:cs typeface="Trebuchet MS"/>
                        </a:rPr>
                        <a:t>54</a:t>
                      </a:r>
                      <a:endParaRPr sz="1800">
                        <a:latin typeface="Trebuchet MS"/>
                        <a:cs typeface="Trebuchet MS"/>
                      </a:endParaRPr>
                    </a:p>
                  </a:txBody>
                  <a:tcPr marL="0" marR="0" marT="336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extLst>
                  <a:ext uri="{0D108BD9-81ED-4DB2-BD59-A6C34878D82A}">
                    <a16:rowId xmlns:a16="http://schemas.microsoft.com/office/drawing/2014/main" val="10002"/>
                  </a:ext>
                </a:extLst>
              </a:tr>
              <a:tr h="489329">
                <a:tc>
                  <a:txBody>
                    <a:bodyPr/>
                    <a:lstStyle/>
                    <a:p>
                      <a:pPr marL="90805">
                        <a:lnSpc>
                          <a:spcPct val="100000"/>
                        </a:lnSpc>
                        <a:spcBef>
                          <a:spcPts val="260"/>
                        </a:spcBef>
                      </a:pPr>
                      <a:r>
                        <a:rPr sz="1800" b="1" spc="-75" dirty="0">
                          <a:solidFill>
                            <a:srgbClr val="FF0000"/>
                          </a:solidFill>
                          <a:latin typeface="Trebuchet MS"/>
                          <a:cs typeface="Trebuchet MS"/>
                        </a:rPr>
                        <a:t>1080</a:t>
                      </a:r>
                      <a:endParaRPr sz="180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65</a:t>
                      </a:r>
                      <a:endParaRPr sz="1800">
                        <a:latin typeface="Trebuchet MS"/>
                        <a:cs typeface="Trebuchet MS"/>
                      </a:endParaRPr>
                    </a:p>
                  </a:txBody>
                  <a:tcPr marL="0" marR="0" marT="33020" marB="0">
                    <a:lnR w="19050">
                      <a:solidFill>
                        <a:srgbClr val="FFFFFF"/>
                      </a:solidFill>
                      <a:prstDash val="solid"/>
                    </a:lnR>
                    <a:lnT w="19050">
                      <a:solidFill>
                        <a:srgbClr val="FFFFFF"/>
                      </a:solidFill>
                      <a:prstDash val="solid"/>
                    </a:lnT>
                    <a:lnB w="19050">
                      <a:solidFill>
                        <a:srgbClr val="FFFFFF"/>
                      </a:solidFill>
                      <a:prstDash val="solid"/>
                    </a:lnB>
                    <a:solidFill>
                      <a:srgbClr val="FFF3CD"/>
                    </a:solidFill>
                  </a:tcPr>
                </a:tc>
                <a:tc>
                  <a:txBody>
                    <a:bodyPr/>
                    <a:lstStyle/>
                    <a:p>
                      <a:pPr marL="91440">
                        <a:lnSpc>
                          <a:spcPct val="100000"/>
                        </a:lnSpc>
                        <a:spcBef>
                          <a:spcPts val="260"/>
                        </a:spcBef>
                      </a:pPr>
                      <a:r>
                        <a:rPr sz="1800" b="1" spc="-75" dirty="0">
                          <a:solidFill>
                            <a:srgbClr val="FF0000"/>
                          </a:solidFill>
                          <a:latin typeface="Trebuchet MS"/>
                          <a:cs typeface="Trebuchet MS"/>
                        </a:rPr>
                        <a:t>1084</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34</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3CD"/>
                    </a:solidFill>
                  </a:tcPr>
                </a:tc>
                <a:tc>
                  <a:txBody>
                    <a:bodyPr/>
                    <a:lstStyle/>
                    <a:p>
                      <a:pPr marL="91440">
                        <a:lnSpc>
                          <a:spcPct val="100000"/>
                        </a:lnSpc>
                        <a:spcBef>
                          <a:spcPts val="260"/>
                        </a:spcBef>
                      </a:pPr>
                      <a:r>
                        <a:rPr sz="1800" b="1" spc="-75" dirty="0">
                          <a:solidFill>
                            <a:srgbClr val="FF0000"/>
                          </a:solidFill>
                          <a:latin typeface="Trebuchet MS"/>
                          <a:cs typeface="Trebuchet MS"/>
                        </a:rPr>
                        <a:t>1088</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67</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3CD"/>
                    </a:solidFill>
                  </a:tcPr>
                </a:tc>
                <a:tc>
                  <a:txBody>
                    <a:bodyPr/>
                    <a:lstStyle/>
                    <a:p>
                      <a:pPr marL="91440">
                        <a:lnSpc>
                          <a:spcPct val="100000"/>
                        </a:lnSpc>
                        <a:spcBef>
                          <a:spcPts val="260"/>
                        </a:spcBef>
                      </a:pPr>
                      <a:r>
                        <a:rPr sz="1800" b="1" spc="-75" dirty="0">
                          <a:solidFill>
                            <a:srgbClr val="FF0000"/>
                          </a:solidFill>
                          <a:latin typeface="Trebuchet MS"/>
                          <a:cs typeface="Trebuchet MS"/>
                        </a:rPr>
                        <a:t>1092</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33</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3CD"/>
                    </a:solidFill>
                  </a:tcPr>
                </a:tc>
                <a:tc>
                  <a:txBody>
                    <a:bodyPr/>
                    <a:lstStyle/>
                    <a:p>
                      <a:pPr marL="90805">
                        <a:lnSpc>
                          <a:spcPct val="100000"/>
                        </a:lnSpc>
                        <a:spcBef>
                          <a:spcPts val="260"/>
                        </a:spcBef>
                      </a:pPr>
                      <a:r>
                        <a:rPr sz="1800" b="1" spc="-75" dirty="0">
                          <a:solidFill>
                            <a:srgbClr val="FF0000"/>
                          </a:solidFill>
                          <a:latin typeface="Trebuchet MS"/>
                          <a:cs typeface="Trebuchet MS"/>
                        </a:rPr>
                        <a:t>1096</a:t>
                      </a:r>
                      <a:endParaRPr sz="180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99</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3CD"/>
                    </a:solidFill>
                  </a:tcPr>
                </a:tc>
                <a:extLst>
                  <a:ext uri="{0D108BD9-81ED-4DB2-BD59-A6C34878D82A}">
                    <a16:rowId xmlns:a16="http://schemas.microsoft.com/office/drawing/2014/main" val="10003"/>
                  </a:ext>
                </a:extLst>
              </a:tr>
              <a:tr h="489329">
                <a:tc>
                  <a:txBody>
                    <a:bodyPr/>
                    <a:lstStyle/>
                    <a:p>
                      <a:pPr marL="90805">
                        <a:lnSpc>
                          <a:spcPct val="100000"/>
                        </a:lnSpc>
                        <a:spcBef>
                          <a:spcPts val="260"/>
                        </a:spcBef>
                      </a:pPr>
                      <a:r>
                        <a:rPr sz="1800" b="1" spc="-75" dirty="0">
                          <a:solidFill>
                            <a:srgbClr val="FF0000"/>
                          </a:solidFill>
                          <a:latin typeface="Trebuchet MS"/>
                          <a:cs typeface="Trebuchet MS"/>
                        </a:rPr>
                        <a:t>1100</a:t>
                      </a:r>
                      <a:endParaRPr sz="180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44</a:t>
                      </a:r>
                      <a:endParaRPr sz="1800">
                        <a:latin typeface="Trebuchet MS"/>
                        <a:cs typeface="Trebuchet MS"/>
                      </a:endParaRPr>
                    </a:p>
                  </a:txBody>
                  <a:tcPr marL="0" marR="0" marT="33020" marB="0">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1440">
                        <a:lnSpc>
                          <a:spcPct val="100000"/>
                        </a:lnSpc>
                        <a:spcBef>
                          <a:spcPts val="260"/>
                        </a:spcBef>
                      </a:pPr>
                      <a:r>
                        <a:rPr sz="1800" b="1" spc="-75" dirty="0">
                          <a:solidFill>
                            <a:srgbClr val="FF0000"/>
                          </a:solidFill>
                          <a:latin typeface="Trebuchet MS"/>
                          <a:cs typeface="Trebuchet MS"/>
                        </a:rPr>
                        <a:t>1104</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45</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1440">
                        <a:lnSpc>
                          <a:spcPct val="100000"/>
                        </a:lnSpc>
                        <a:spcBef>
                          <a:spcPts val="260"/>
                        </a:spcBef>
                      </a:pPr>
                      <a:r>
                        <a:rPr sz="1800" b="1" spc="-75" dirty="0">
                          <a:solidFill>
                            <a:srgbClr val="FF0000"/>
                          </a:solidFill>
                          <a:latin typeface="Trebuchet MS"/>
                          <a:cs typeface="Trebuchet MS"/>
                        </a:rPr>
                        <a:t>1108</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55</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1440">
                        <a:lnSpc>
                          <a:spcPct val="100000"/>
                        </a:lnSpc>
                        <a:spcBef>
                          <a:spcPts val="260"/>
                        </a:spcBef>
                      </a:pPr>
                      <a:r>
                        <a:rPr sz="1800" b="1" spc="-75" dirty="0">
                          <a:solidFill>
                            <a:srgbClr val="FF0000"/>
                          </a:solidFill>
                          <a:latin typeface="Trebuchet MS"/>
                          <a:cs typeface="Trebuchet MS"/>
                        </a:rPr>
                        <a:t>1112</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44</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0805">
                        <a:lnSpc>
                          <a:spcPct val="100000"/>
                        </a:lnSpc>
                        <a:spcBef>
                          <a:spcPts val="260"/>
                        </a:spcBef>
                      </a:pPr>
                      <a:r>
                        <a:rPr sz="1800" b="1" spc="-75" dirty="0">
                          <a:solidFill>
                            <a:srgbClr val="FF0000"/>
                          </a:solidFill>
                          <a:latin typeface="Trebuchet MS"/>
                          <a:cs typeface="Trebuchet MS"/>
                        </a:rPr>
                        <a:t>1116</a:t>
                      </a:r>
                      <a:endParaRPr sz="1800" dirty="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65</a:t>
                      </a:r>
                      <a:endParaRPr sz="1800" dirty="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extLst>
                  <a:ext uri="{0D108BD9-81ED-4DB2-BD59-A6C34878D82A}">
                    <a16:rowId xmlns:a16="http://schemas.microsoft.com/office/drawing/2014/main" val="10004"/>
                  </a:ext>
                </a:extLst>
              </a:tr>
            </a:tbl>
          </a:graphicData>
        </a:graphic>
      </p:graphicFrame>
      <p:sp>
        <p:nvSpPr>
          <p:cNvPr id="6" name="object 8"/>
          <p:cNvSpPr txBox="1"/>
          <p:nvPr/>
        </p:nvSpPr>
        <p:spPr>
          <a:xfrm>
            <a:off x="3732082" y="3713092"/>
            <a:ext cx="1178140" cy="426399"/>
          </a:xfrm>
          <a:prstGeom prst="rect">
            <a:avLst/>
          </a:prstGeom>
          <a:solidFill>
            <a:srgbClr val="002060"/>
          </a:solidFill>
          <a:ln w="12700">
            <a:solidFill>
              <a:srgbClr val="79861A"/>
            </a:solidFill>
          </a:ln>
        </p:spPr>
        <p:txBody>
          <a:bodyPr vert="horz" wrap="square" lIns="0" tIns="86995" rIns="0" bIns="0" rtlCol="0">
            <a:spAutoFit/>
          </a:bodyPr>
          <a:lstStyle/>
          <a:p>
            <a:pPr marL="217804">
              <a:lnSpc>
                <a:spcPct val="100000"/>
              </a:lnSpc>
              <a:spcBef>
                <a:spcPts val="685"/>
              </a:spcBef>
            </a:pPr>
            <a:r>
              <a:rPr sz="2200" spc="-60" dirty="0">
                <a:solidFill>
                  <a:srgbClr val="FFFFFF"/>
                </a:solidFill>
                <a:latin typeface="Trebuchet MS"/>
                <a:cs typeface="Trebuchet MS"/>
              </a:rPr>
              <a:t>arr_ptr</a:t>
            </a:r>
            <a:endParaRPr sz="2200" dirty="0">
              <a:latin typeface="Trebuchet MS"/>
              <a:cs typeface="Trebuchet MS"/>
            </a:endParaRPr>
          </a:p>
        </p:txBody>
      </p:sp>
      <p:sp>
        <p:nvSpPr>
          <p:cNvPr id="7" name="object 9"/>
          <p:cNvSpPr/>
          <p:nvPr/>
        </p:nvSpPr>
        <p:spPr>
          <a:xfrm>
            <a:off x="4910222" y="3957693"/>
            <a:ext cx="1363578" cy="480143"/>
          </a:xfrm>
          <a:custGeom>
            <a:avLst/>
            <a:gdLst/>
            <a:ahLst/>
            <a:cxnLst/>
            <a:rect l="l" t="t" r="r" b="b"/>
            <a:pathLst>
              <a:path w="1369059" h="488950">
                <a:moveTo>
                  <a:pt x="1292653" y="464810"/>
                </a:moveTo>
                <a:lnTo>
                  <a:pt x="1284456" y="488852"/>
                </a:lnTo>
                <a:lnTo>
                  <a:pt x="1368874" y="477382"/>
                </a:lnTo>
                <a:lnTo>
                  <a:pt x="1360516" y="468909"/>
                </a:lnTo>
                <a:lnTo>
                  <a:pt x="1304673" y="468909"/>
                </a:lnTo>
                <a:lnTo>
                  <a:pt x="1292653" y="464810"/>
                </a:lnTo>
                <a:close/>
              </a:path>
              <a:path w="1369059" h="488950">
                <a:moveTo>
                  <a:pt x="1300851" y="440769"/>
                </a:moveTo>
                <a:lnTo>
                  <a:pt x="1292653" y="464810"/>
                </a:lnTo>
                <a:lnTo>
                  <a:pt x="1304673" y="468909"/>
                </a:lnTo>
                <a:lnTo>
                  <a:pt x="1312871" y="444868"/>
                </a:lnTo>
                <a:lnTo>
                  <a:pt x="1300851" y="440769"/>
                </a:lnTo>
                <a:close/>
              </a:path>
              <a:path w="1369059" h="488950">
                <a:moveTo>
                  <a:pt x="1309048" y="416728"/>
                </a:moveTo>
                <a:lnTo>
                  <a:pt x="1300851" y="440769"/>
                </a:lnTo>
                <a:lnTo>
                  <a:pt x="1312871" y="444868"/>
                </a:lnTo>
                <a:lnTo>
                  <a:pt x="1304673" y="468909"/>
                </a:lnTo>
                <a:lnTo>
                  <a:pt x="1360516" y="468909"/>
                </a:lnTo>
                <a:lnTo>
                  <a:pt x="1309048" y="416728"/>
                </a:lnTo>
                <a:close/>
              </a:path>
              <a:path w="1369059" h="488950">
                <a:moveTo>
                  <a:pt x="8196" y="0"/>
                </a:moveTo>
                <a:lnTo>
                  <a:pt x="0" y="24041"/>
                </a:lnTo>
                <a:lnTo>
                  <a:pt x="1292653" y="464810"/>
                </a:lnTo>
                <a:lnTo>
                  <a:pt x="1300851" y="440769"/>
                </a:lnTo>
                <a:lnTo>
                  <a:pt x="8196" y="0"/>
                </a:lnTo>
                <a:close/>
              </a:path>
            </a:pathLst>
          </a:custGeom>
          <a:solidFill>
            <a:srgbClr val="00B0F0"/>
          </a:solidFill>
        </p:spPr>
        <p:txBody>
          <a:bodyPr wrap="square" lIns="0" tIns="0" rIns="0" bIns="0" rtlCol="0"/>
          <a:lstStyle/>
          <a:p>
            <a:endParaRPr/>
          </a:p>
        </p:txBody>
      </p:sp>
      <p:sp>
        <p:nvSpPr>
          <p:cNvPr id="8" name="object 10"/>
          <p:cNvSpPr txBox="1"/>
          <p:nvPr/>
        </p:nvSpPr>
        <p:spPr>
          <a:xfrm>
            <a:off x="3773686" y="4427160"/>
            <a:ext cx="1178140" cy="425758"/>
          </a:xfrm>
          <a:prstGeom prst="rect">
            <a:avLst/>
          </a:prstGeom>
          <a:solidFill>
            <a:srgbClr val="002060"/>
          </a:solidFill>
          <a:ln w="12700">
            <a:solidFill>
              <a:srgbClr val="79861A"/>
            </a:solidFill>
          </a:ln>
        </p:spPr>
        <p:txBody>
          <a:bodyPr vert="horz" wrap="square" lIns="0" tIns="86360" rIns="0" bIns="0" rtlCol="0">
            <a:spAutoFit/>
          </a:bodyPr>
          <a:lstStyle/>
          <a:p>
            <a:pPr marL="327660">
              <a:lnSpc>
                <a:spcPct val="100000"/>
              </a:lnSpc>
              <a:spcBef>
                <a:spcPts val="680"/>
              </a:spcBef>
            </a:pPr>
            <a:r>
              <a:rPr sz="2200" spc="-85" dirty="0">
                <a:solidFill>
                  <a:srgbClr val="FFFFFF"/>
                </a:solidFill>
                <a:latin typeface="Trebuchet MS"/>
                <a:cs typeface="Trebuchet MS"/>
              </a:rPr>
              <a:t>a_ptr</a:t>
            </a:r>
            <a:endParaRPr sz="2200" dirty="0">
              <a:latin typeface="Trebuchet MS"/>
              <a:cs typeface="Trebuchet MS"/>
            </a:endParaRPr>
          </a:p>
        </p:txBody>
      </p:sp>
      <p:sp>
        <p:nvSpPr>
          <p:cNvPr id="9" name="object 11"/>
          <p:cNvSpPr/>
          <p:nvPr/>
        </p:nvSpPr>
        <p:spPr>
          <a:xfrm>
            <a:off x="4951825" y="3957694"/>
            <a:ext cx="2346441" cy="682345"/>
          </a:xfrm>
          <a:custGeom>
            <a:avLst/>
            <a:gdLst/>
            <a:ahLst/>
            <a:cxnLst/>
            <a:rect l="l" t="t" r="r" b="b"/>
            <a:pathLst>
              <a:path w="2351404" h="725804">
                <a:moveTo>
                  <a:pt x="2274740" y="24344"/>
                </a:moveTo>
                <a:lnTo>
                  <a:pt x="0" y="701338"/>
                </a:lnTo>
                <a:lnTo>
                  <a:pt x="7245" y="725683"/>
                </a:lnTo>
                <a:lnTo>
                  <a:pt x="2281985" y="48689"/>
                </a:lnTo>
                <a:lnTo>
                  <a:pt x="2274740" y="24344"/>
                </a:lnTo>
                <a:close/>
              </a:path>
              <a:path w="2351404" h="725804">
                <a:moveTo>
                  <a:pt x="2345054" y="20723"/>
                </a:moveTo>
                <a:lnTo>
                  <a:pt x="2286906" y="20723"/>
                </a:lnTo>
                <a:lnTo>
                  <a:pt x="2294152" y="45068"/>
                </a:lnTo>
                <a:lnTo>
                  <a:pt x="2281985" y="48689"/>
                </a:lnTo>
                <a:lnTo>
                  <a:pt x="2289230" y="73035"/>
                </a:lnTo>
                <a:lnTo>
                  <a:pt x="2345054" y="20723"/>
                </a:lnTo>
                <a:close/>
              </a:path>
              <a:path w="2351404" h="725804">
                <a:moveTo>
                  <a:pt x="2286906" y="20723"/>
                </a:moveTo>
                <a:lnTo>
                  <a:pt x="2274740" y="24344"/>
                </a:lnTo>
                <a:lnTo>
                  <a:pt x="2281985" y="48689"/>
                </a:lnTo>
                <a:lnTo>
                  <a:pt x="2294152" y="45068"/>
                </a:lnTo>
                <a:lnTo>
                  <a:pt x="2286906" y="20723"/>
                </a:lnTo>
                <a:close/>
              </a:path>
              <a:path w="2351404" h="725804">
                <a:moveTo>
                  <a:pt x="2267494" y="0"/>
                </a:moveTo>
                <a:lnTo>
                  <a:pt x="2274740" y="24344"/>
                </a:lnTo>
                <a:lnTo>
                  <a:pt x="2286906" y="20723"/>
                </a:lnTo>
                <a:lnTo>
                  <a:pt x="2345054" y="20723"/>
                </a:lnTo>
                <a:lnTo>
                  <a:pt x="2351396" y="14781"/>
                </a:lnTo>
                <a:lnTo>
                  <a:pt x="2267494" y="0"/>
                </a:lnTo>
                <a:close/>
              </a:path>
            </a:pathLst>
          </a:custGeom>
          <a:solidFill>
            <a:srgbClr val="00B0F0"/>
          </a:solidFill>
        </p:spPr>
        <p:txBody>
          <a:bodyPr wrap="square" lIns="0" tIns="0" rIns="0" bIns="0" rtlCol="0"/>
          <a:lstStyle/>
          <a:p>
            <a:endParaRPr/>
          </a:p>
        </p:txBody>
      </p:sp>
    </p:spTree>
    <p:extLst>
      <p:ext uri="{BB962C8B-B14F-4D97-AF65-F5344CB8AC3E}">
        <p14:creationId xmlns:p14="http://schemas.microsoft.com/office/powerpoint/2010/main" val="3204976049"/>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551384" y="1056284"/>
            <a:ext cx="10899958" cy="5700116"/>
          </a:xfrm>
          <a:ln w="38100">
            <a:solidFill>
              <a:schemeClr val="tx1"/>
            </a:solidFill>
          </a:ln>
        </p:spPr>
        <p:txBody>
          <a:bodyPr>
            <a:normAutofit/>
          </a:bodyPr>
          <a:lstStyle/>
          <a:p>
            <a:pPr marL="0" indent="0">
              <a:buNone/>
            </a:pPr>
            <a:endParaRPr lang="en-US" sz="2400" dirty="0"/>
          </a:p>
          <a:p>
            <a:pPr marL="0" indent="0">
              <a:lnSpc>
                <a:spcPts val="2615"/>
              </a:lnSpc>
              <a:buNone/>
            </a:pPr>
            <a:endParaRPr lang="en-IN" sz="2400" dirty="0">
              <a:latin typeface="Trebuchet MS"/>
              <a:cs typeface="Trebuchet MS"/>
            </a:endParaRPr>
          </a:p>
          <a:p>
            <a:pPr marL="0" indent="0">
              <a:buNone/>
            </a:pPr>
            <a:endParaRPr lang="en-US" sz="2400" b="0" i="0" dirty="0">
              <a:effectLst/>
              <a:latin typeface="Palatino Linotype" panose="02040502050505030304" pitchFamily="18" charset="0"/>
            </a:endParaRPr>
          </a:p>
        </p:txBody>
      </p:sp>
      <p:sp>
        <p:nvSpPr>
          <p:cNvPr id="5" name="Title 1">
            <a:extLst>
              <a:ext uri="{FF2B5EF4-FFF2-40B4-BE49-F238E27FC236}">
                <a16:creationId xmlns:a16="http://schemas.microsoft.com/office/drawing/2014/main" id="{3977E980-B654-4439-88FC-D4899089BF3C}"/>
              </a:ext>
            </a:extLst>
          </p:cNvPr>
          <p:cNvSpPr>
            <a:spLocks noGrp="1"/>
          </p:cNvSpPr>
          <p:nvPr>
            <p:ph type="title"/>
          </p:nvPr>
        </p:nvSpPr>
        <p:spPr>
          <a:xfrm>
            <a:off x="888534" y="356736"/>
            <a:ext cx="10515600" cy="695325"/>
          </a:xfrm>
        </p:spPr>
        <p:txBody>
          <a:bodyPr>
            <a:normAutofit/>
          </a:bodyPr>
          <a:lstStyle/>
          <a:p>
            <a:r>
              <a:rPr lang="en-IN" sz="4000" b="1" dirty="0">
                <a:latin typeface="Palatino Linotype" panose="02040502050505030304" pitchFamily="18" charset="0"/>
              </a:rPr>
              <a:t>Example Program : 1D array using Pointer</a:t>
            </a:r>
          </a:p>
        </p:txBody>
      </p:sp>
      <p:sp>
        <p:nvSpPr>
          <p:cNvPr id="6" name="TextBox 5"/>
          <p:cNvSpPr txBox="1"/>
          <p:nvPr/>
        </p:nvSpPr>
        <p:spPr>
          <a:xfrm>
            <a:off x="702732" y="1123245"/>
            <a:ext cx="9203267" cy="5632311"/>
          </a:xfrm>
          <a:prstGeom prst="rect">
            <a:avLst/>
          </a:prstGeom>
          <a:noFill/>
        </p:spPr>
        <p:txBody>
          <a:bodyPr wrap="square" rtlCol="0">
            <a:spAutoFit/>
          </a:bodyPr>
          <a:lstStyle/>
          <a:p>
            <a:r>
              <a:rPr lang="en-IN" dirty="0">
                <a:latin typeface="Palatino Linotype" panose="02040502050505030304" pitchFamily="18" charset="0"/>
              </a:rPr>
              <a:t>#include&lt;</a:t>
            </a:r>
            <a:r>
              <a:rPr lang="en-IN" dirty="0" err="1">
                <a:latin typeface="Palatino Linotype" panose="02040502050505030304" pitchFamily="18" charset="0"/>
              </a:rPr>
              <a:t>stdio.h</a:t>
            </a:r>
            <a:r>
              <a:rPr lang="en-IN" dirty="0">
                <a:latin typeface="Palatino Linotype" panose="02040502050505030304" pitchFamily="18" charset="0"/>
              </a:rPr>
              <a:t>&gt;</a:t>
            </a:r>
          </a:p>
          <a:p>
            <a:r>
              <a:rPr lang="en-IN" dirty="0">
                <a:latin typeface="Palatino Linotype" panose="02040502050505030304" pitchFamily="18" charset="0"/>
              </a:rPr>
              <a:t> </a:t>
            </a:r>
            <a:r>
              <a:rPr lang="en-IN" dirty="0" err="1">
                <a:latin typeface="Palatino Linotype" panose="02040502050505030304" pitchFamily="18" charset="0"/>
              </a:rPr>
              <a:t>int</a:t>
            </a:r>
            <a:r>
              <a:rPr lang="en-IN" dirty="0">
                <a:latin typeface="Palatino Linotype" panose="02040502050505030304" pitchFamily="18" charset="0"/>
              </a:rPr>
              <a:t> main()</a:t>
            </a:r>
          </a:p>
          <a:p>
            <a:r>
              <a:rPr lang="en-IN" dirty="0">
                <a:latin typeface="Palatino Linotype" panose="02040502050505030304" pitchFamily="18" charset="0"/>
              </a:rPr>
              <a:t> { </a:t>
            </a:r>
          </a:p>
          <a:p>
            <a:r>
              <a:rPr lang="en-IN" dirty="0" err="1">
                <a:latin typeface="Palatino Linotype" panose="02040502050505030304" pitchFamily="18" charset="0"/>
              </a:rPr>
              <a:t>int</a:t>
            </a:r>
            <a:r>
              <a:rPr lang="en-IN" dirty="0">
                <a:latin typeface="Palatino Linotype" panose="02040502050505030304" pitchFamily="18" charset="0"/>
              </a:rPr>
              <a:t> array[5];</a:t>
            </a:r>
          </a:p>
          <a:p>
            <a:r>
              <a:rPr lang="en-IN" dirty="0">
                <a:latin typeface="Palatino Linotype" panose="02040502050505030304" pitchFamily="18" charset="0"/>
              </a:rPr>
              <a:t> </a:t>
            </a:r>
            <a:r>
              <a:rPr lang="en-IN" dirty="0" err="1">
                <a:latin typeface="Palatino Linotype" panose="02040502050505030304" pitchFamily="18" charset="0"/>
              </a:rPr>
              <a:t>int</a:t>
            </a:r>
            <a:r>
              <a:rPr lang="en-IN" dirty="0">
                <a:latin typeface="Palatino Linotype" panose="02040502050505030304" pitchFamily="18" charset="0"/>
              </a:rPr>
              <a:t> </a:t>
            </a:r>
            <a:r>
              <a:rPr lang="en-IN" dirty="0" err="1">
                <a:latin typeface="Palatino Linotype" panose="02040502050505030304" pitchFamily="18" charset="0"/>
              </a:rPr>
              <a:t>i,sum</a:t>
            </a:r>
            <a:r>
              <a:rPr lang="en-IN" dirty="0">
                <a:latin typeface="Palatino Linotype" panose="02040502050505030304" pitchFamily="18" charset="0"/>
              </a:rPr>
              <a:t>=0;</a:t>
            </a:r>
          </a:p>
          <a:p>
            <a:r>
              <a:rPr lang="en-IN" dirty="0">
                <a:latin typeface="Palatino Linotype" panose="02040502050505030304" pitchFamily="18" charset="0"/>
              </a:rPr>
              <a:t> </a:t>
            </a:r>
            <a:r>
              <a:rPr lang="en-IN" dirty="0" err="1">
                <a:latin typeface="Palatino Linotype" panose="02040502050505030304" pitchFamily="18" charset="0"/>
              </a:rPr>
              <a:t>int</a:t>
            </a:r>
            <a:r>
              <a:rPr lang="en-IN" dirty="0">
                <a:latin typeface="Palatino Linotype" panose="02040502050505030304" pitchFamily="18" charset="0"/>
              </a:rPr>
              <a:t> *</a:t>
            </a:r>
            <a:r>
              <a:rPr lang="en-IN" dirty="0" err="1">
                <a:latin typeface="Palatino Linotype" panose="02040502050505030304" pitchFamily="18" charset="0"/>
              </a:rPr>
              <a:t>ptr</a:t>
            </a:r>
            <a:r>
              <a:rPr lang="en-IN" dirty="0">
                <a:latin typeface="Palatino Linotype" panose="02040502050505030304" pitchFamily="18" charset="0"/>
              </a:rPr>
              <a:t>; </a:t>
            </a:r>
          </a:p>
          <a:p>
            <a:r>
              <a:rPr lang="en-IN" dirty="0" err="1">
                <a:latin typeface="Palatino Linotype" panose="02040502050505030304" pitchFamily="18" charset="0"/>
              </a:rPr>
              <a:t>printf</a:t>
            </a:r>
            <a:r>
              <a:rPr lang="en-IN" dirty="0">
                <a:latin typeface="Palatino Linotype" panose="02040502050505030304" pitchFamily="18" charset="0"/>
              </a:rPr>
              <a:t>("\</a:t>
            </a:r>
            <a:r>
              <a:rPr lang="en-IN" dirty="0" err="1">
                <a:latin typeface="Palatino Linotype" panose="02040502050505030304" pitchFamily="18" charset="0"/>
              </a:rPr>
              <a:t>nEnter</a:t>
            </a:r>
            <a:r>
              <a:rPr lang="en-IN" dirty="0">
                <a:latin typeface="Palatino Linotype" panose="02040502050505030304" pitchFamily="18" charset="0"/>
              </a:rPr>
              <a:t> array elements (5 integer values):"); </a:t>
            </a:r>
          </a:p>
          <a:p>
            <a:r>
              <a:rPr lang="en-IN" dirty="0">
                <a:latin typeface="Palatino Linotype" panose="02040502050505030304" pitchFamily="18" charset="0"/>
              </a:rPr>
              <a:t>for(i=0;i&lt;5;i++) </a:t>
            </a:r>
          </a:p>
          <a:p>
            <a:r>
              <a:rPr lang="en-IN" dirty="0" err="1">
                <a:latin typeface="Palatino Linotype" panose="02040502050505030304" pitchFamily="18" charset="0"/>
              </a:rPr>
              <a:t>scanf</a:t>
            </a:r>
            <a:r>
              <a:rPr lang="en-IN" dirty="0">
                <a:latin typeface="Palatino Linotype" panose="02040502050505030304" pitchFamily="18" charset="0"/>
              </a:rPr>
              <a:t>("%</a:t>
            </a:r>
            <a:r>
              <a:rPr lang="en-IN" dirty="0" err="1">
                <a:latin typeface="Palatino Linotype" panose="02040502050505030304" pitchFamily="18" charset="0"/>
              </a:rPr>
              <a:t>d",&amp;array</a:t>
            </a:r>
            <a:r>
              <a:rPr lang="en-IN" dirty="0">
                <a:latin typeface="Palatino Linotype" panose="02040502050505030304" pitchFamily="18" charset="0"/>
              </a:rPr>
              <a:t>[i]); </a:t>
            </a:r>
          </a:p>
          <a:p>
            <a:r>
              <a:rPr lang="en-IN" dirty="0">
                <a:latin typeface="Palatino Linotype" panose="02040502050505030304" pitchFamily="18" charset="0"/>
              </a:rPr>
              <a:t>/* array is equal to base address * array = &amp;array[0] */ </a:t>
            </a:r>
          </a:p>
          <a:p>
            <a:r>
              <a:rPr lang="en-IN" dirty="0" err="1">
                <a:latin typeface="Palatino Linotype" panose="02040502050505030304" pitchFamily="18" charset="0"/>
              </a:rPr>
              <a:t>ptr</a:t>
            </a:r>
            <a:r>
              <a:rPr lang="en-IN" dirty="0">
                <a:latin typeface="Palatino Linotype" panose="02040502050505030304" pitchFamily="18" charset="0"/>
              </a:rPr>
              <a:t> = array; for(i=0;i&lt;5;i++)</a:t>
            </a:r>
          </a:p>
          <a:p>
            <a:r>
              <a:rPr lang="en-IN" dirty="0">
                <a:latin typeface="Palatino Linotype" panose="02040502050505030304" pitchFamily="18" charset="0"/>
              </a:rPr>
              <a:t> { </a:t>
            </a:r>
          </a:p>
          <a:p>
            <a:r>
              <a:rPr lang="en-IN" dirty="0">
                <a:latin typeface="Palatino Linotype" panose="02040502050505030304" pitchFamily="18" charset="0"/>
              </a:rPr>
              <a:t>//*</a:t>
            </a:r>
            <a:r>
              <a:rPr lang="en-IN" dirty="0" err="1">
                <a:latin typeface="Palatino Linotype" panose="02040502050505030304" pitchFamily="18" charset="0"/>
              </a:rPr>
              <a:t>ptr</a:t>
            </a:r>
            <a:r>
              <a:rPr lang="en-IN" dirty="0">
                <a:latin typeface="Palatino Linotype" panose="02040502050505030304" pitchFamily="18" charset="0"/>
              </a:rPr>
              <a:t> refers to the value at </a:t>
            </a:r>
            <a:r>
              <a:rPr lang="en-IN" dirty="0" err="1">
                <a:latin typeface="Palatino Linotype" panose="02040502050505030304" pitchFamily="18" charset="0"/>
              </a:rPr>
              <a:t>addresssum</a:t>
            </a:r>
            <a:r>
              <a:rPr lang="en-IN" dirty="0">
                <a:latin typeface="Palatino Linotype" panose="02040502050505030304" pitchFamily="18" charset="0"/>
              </a:rPr>
              <a:t> = sum + *</a:t>
            </a:r>
            <a:r>
              <a:rPr lang="en-IN" dirty="0" err="1">
                <a:latin typeface="Palatino Linotype" panose="02040502050505030304" pitchFamily="18" charset="0"/>
              </a:rPr>
              <a:t>ptr</a:t>
            </a:r>
            <a:r>
              <a:rPr lang="en-IN" dirty="0">
                <a:latin typeface="Palatino Linotype" panose="02040502050505030304" pitchFamily="18" charset="0"/>
              </a:rPr>
              <a:t>;</a:t>
            </a:r>
          </a:p>
          <a:p>
            <a:r>
              <a:rPr lang="en-IN" dirty="0">
                <a:latin typeface="Palatino Linotype" panose="02040502050505030304" pitchFamily="18" charset="0"/>
              </a:rPr>
              <a:t> </a:t>
            </a:r>
            <a:r>
              <a:rPr lang="en-IN" dirty="0" err="1">
                <a:latin typeface="Palatino Linotype" panose="02040502050505030304" pitchFamily="18" charset="0"/>
              </a:rPr>
              <a:t>ptr</a:t>
            </a:r>
            <a:r>
              <a:rPr lang="en-IN" dirty="0">
                <a:latin typeface="Palatino Linotype" panose="02040502050505030304" pitchFamily="18" charset="0"/>
              </a:rPr>
              <a:t>++;</a:t>
            </a:r>
          </a:p>
          <a:p>
            <a:r>
              <a:rPr lang="en-IN" dirty="0">
                <a:latin typeface="Palatino Linotype" panose="02040502050505030304" pitchFamily="18" charset="0"/>
              </a:rPr>
              <a:t> } </a:t>
            </a:r>
          </a:p>
          <a:p>
            <a:r>
              <a:rPr lang="en-IN" dirty="0" err="1">
                <a:latin typeface="Palatino Linotype" panose="02040502050505030304" pitchFamily="18" charset="0"/>
              </a:rPr>
              <a:t>printf</a:t>
            </a:r>
            <a:r>
              <a:rPr lang="en-IN" dirty="0">
                <a:latin typeface="Palatino Linotype" panose="02040502050505030304" pitchFamily="18" charset="0"/>
              </a:rPr>
              <a:t>("\</a:t>
            </a:r>
            <a:r>
              <a:rPr lang="en-IN" dirty="0" err="1">
                <a:latin typeface="Palatino Linotype" panose="02040502050505030304" pitchFamily="18" charset="0"/>
              </a:rPr>
              <a:t>nThe</a:t>
            </a:r>
            <a:r>
              <a:rPr lang="en-IN" dirty="0">
                <a:latin typeface="Palatino Linotype" panose="02040502050505030304" pitchFamily="18" charset="0"/>
              </a:rPr>
              <a:t> sum is: %</a:t>
            </a:r>
            <a:r>
              <a:rPr lang="en-IN" dirty="0" err="1">
                <a:latin typeface="Palatino Linotype" panose="02040502050505030304" pitchFamily="18" charset="0"/>
              </a:rPr>
              <a:t>d",sum</a:t>
            </a:r>
            <a:r>
              <a:rPr lang="en-IN" dirty="0">
                <a:latin typeface="Palatino Linotype" panose="02040502050505030304" pitchFamily="18" charset="0"/>
              </a:rPr>
              <a:t>); </a:t>
            </a:r>
          </a:p>
          <a:p>
            <a:r>
              <a:rPr lang="en-IN" dirty="0">
                <a:latin typeface="Palatino Linotype" panose="02040502050505030304" pitchFamily="18" charset="0"/>
              </a:rPr>
              <a:t> }</a:t>
            </a:r>
            <a:r>
              <a:rPr lang="en-US" dirty="0">
                <a:latin typeface="Palatino Linotype" panose="02040502050505030304" pitchFamily="18" charset="0"/>
              </a:rPr>
              <a:t> </a:t>
            </a:r>
          </a:p>
          <a:p>
            <a:r>
              <a:rPr lang="en-US" dirty="0">
                <a:latin typeface="Palatino Linotype" panose="02040502050505030304" pitchFamily="18" charset="0"/>
              </a:rPr>
              <a:t>Output</a:t>
            </a:r>
          </a:p>
          <a:p>
            <a:r>
              <a:rPr lang="en-US" dirty="0">
                <a:latin typeface="Palatino Linotype" panose="02040502050505030304" pitchFamily="18" charset="0"/>
              </a:rPr>
              <a:t>Enter array elements (5 integer values): 1 2 3 4 5 </a:t>
            </a:r>
          </a:p>
          <a:p>
            <a:r>
              <a:rPr lang="en-US" dirty="0">
                <a:latin typeface="Palatino Linotype" panose="02040502050505030304" pitchFamily="18" charset="0"/>
              </a:rPr>
              <a:t>The sum is: 15</a:t>
            </a:r>
            <a:endParaRPr lang="en-IN" dirty="0">
              <a:latin typeface="Palatino Linotype" panose="02040502050505030304" pitchFamily="18" charset="0"/>
            </a:endParaRPr>
          </a:p>
        </p:txBody>
      </p:sp>
    </p:spTree>
    <p:extLst>
      <p:ext uri="{BB962C8B-B14F-4D97-AF65-F5344CB8AC3E}">
        <p14:creationId xmlns:p14="http://schemas.microsoft.com/office/powerpoint/2010/main" val="2168184739"/>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latin typeface="Palatino Linotype" panose="02040502050505030304" pitchFamily="18" charset="0"/>
              </a:rPr>
              <a:t>2D INITIALIZATION &amp; ACCESSING USING POINTERS</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54180346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fontScale="90000"/>
          </a:bodyPr>
          <a:lstStyle/>
          <a:p>
            <a:br>
              <a:rPr lang="en-IN" sz="4000" b="1" dirty="0"/>
            </a:br>
            <a:r>
              <a:rPr lang="en-IN" sz="4000" b="1" dirty="0">
                <a:latin typeface="Palatino Linotype" panose="02040502050505030304" pitchFamily="18" charset="0"/>
              </a:rPr>
              <a:t>Pointers and two-dimensional arrays</a:t>
            </a:r>
            <a:br>
              <a:rPr lang="en-IN" sz="4000" b="1" dirty="0">
                <a:latin typeface="Palatino Linotype" panose="02040502050505030304" pitchFamily="18" charset="0"/>
              </a:rPr>
            </a:br>
            <a:endParaRPr lang="en-IN" sz="4000"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644987" y="924424"/>
            <a:ext cx="10727267" cy="5591603"/>
          </a:xfrm>
          <a:ln w="38100">
            <a:solidFill>
              <a:schemeClr val="tx1"/>
            </a:solidFill>
          </a:ln>
        </p:spPr>
        <p:txBody>
          <a:bodyPr>
            <a:normAutofit/>
          </a:bodyPr>
          <a:lstStyle/>
          <a:p>
            <a:pPr algn="just" fontAlgn="base"/>
            <a:r>
              <a:rPr lang="en-US" sz="2400" dirty="0">
                <a:latin typeface="Palatino Linotype" panose="02040502050505030304" pitchFamily="18" charset="0"/>
              </a:rPr>
              <a:t>Memory allocation for a two-dimensional array is as follows −</a:t>
            </a:r>
          </a:p>
          <a:p>
            <a:pPr marL="0" indent="0" algn="just" fontAlgn="base">
              <a:buNone/>
            </a:pPr>
            <a:r>
              <a:rPr lang="en-IN" sz="2400" dirty="0">
                <a:latin typeface="Palatino Linotype" panose="02040502050505030304" pitchFamily="18" charset="0"/>
              </a:rPr>
              <a:t>    </a:t>
            </a:r>
            <a:r>
              <a:rPr lang="en-IN" sz="2400" dirty="0" err="1">
                <a:latin typeface="Palatino Linotype" panose="02040502050505030304" pitchFamily="18" charset="0"/>
              </a:rPr>
              <a:t>int</a:t>
            </a:r>
            <a:r>
              <a:rPr lang="en-IN" sz="2400" dirty="0">
                <a:latin typeface="Palatino Linotype" panose="02040502050505030304" pitchFamily="18" charset="0"/>
              </a:rPr>
              <a:t> a[3] [3] = {1,2,3,4,5,6,7,8,9};</a:t>
            </a:r>
          </a:p>
          <a:p>
            <a:pPr marL="0" indent="0" algn="just" fontAlgn="base">
              <a:buNone/>
            </a:pPr>
            <a:endParaRPr lang="en-US" sz="2400" b="1" dirty="0">
              <a:solidFill>
                <a:schemeClr val="accent1">
                  <a:lumMod val="75000"/>
                </a:schemeClr>
              </a:solidFill>
              <a:effectLst/>
              <a:latin typeface="Palatino Linotype" panose="02040502050505030304" pitchFamily="18" charset="0"/>
            </a:endParaRPr>
          </a:p>
        </p:txBody>
      </p:sp>
      <p:graphicFrame>
        <p:nvGraphicFramePr>
          <p:cNvPr id="9" name="Table 8"/>
          <p:cNvGraphicFramePr>
            <a:graphicFrameLocks noGrp="1"/>
          </p:cNvGraphicFramePr>
          <p:nvPr/>
        </p:nvGraphicFramePr>
        <p:xfrm>
          <a:off x="6696290" y="1709483"/>
          <a:ext cx="4471242" cy="1286098"/>
        </p:xfrm>
        <a:graphic>
          <a:graphicData uri="http://schemas.openxmlformats.org/drawingml/2006/table">
            <a:tbl>
              <a:tblPr firstRow="1" bandRow="1">
                <a:tableStyleId>{5C22544A-7EE6-4342-B048-85BDC9FD1C3A}</a:tableStyleId>
              </a:tblPr>
              <a:tblGrid>
                <a:gridCol w="1490414">
                  <a:extLst>
                    <a:ext uri="{9D8B030D-6E8A-4147-A177-3AD203B41FA5}">
                      <a16:colId xmlns:a16="http://schemas.microsoft.com/office/drawing/2014/main" val="20000"/>
                    </a:ext>
                  </a:extLst>
                </a:gridCol>
                <a:gridCol w="1490414">
                  <a:extLst>
                    <a:ext uri="{9D8B030D-6E8A-4147-A177-3AD203B41FA5}">
                      <a16:colId xmlns:a16="http://schemas.microsoft.com/office/drawing/2014/main" val="20001"/>
                    </a:ext>
                  </a:extLst>
                </a:gridCol>
                <a:gridCol w="1490414">
                  <a:extLst>
                    <a:ext uri="{9D8B030D-6E8A-4147-A177-3AD203B41FA5}">
                      <a16:colId xmlns:a16="http://schemas.microsoft.com/office/drawing/2014/main" val="20002"/>
                    </a:ext>
                  </a:extLst>
                </a:gridCol>
              </a:tblGrid>
              <a:tr h="370604">
                <a:tc>
                  <a:txBody>
                    <a:bodyPr/>
                    <a:lstStyle/>
                    <a:p>
                      <a:r>
                        <a:rPr lang="en-IN" dirty="0"/>
                        <a:t>1</a:t>
                      </a:r>
                    </a:p>
                  </a:txBody>
                  <a:tcPr/>
                </a:tc>
                <a:tc>
                  <a:txBody>
                    <a:bodyPr/>
                    <a:lstStyle/>
                    <a:p>
                      <a:r>
                        <a:rPr lang="en-IN" dirty="0"/>
                        <a:t>2</a:t>
                      </a:r>
                    </a:p>
                  </a:txBody>
                  <a:tcPr/>
                </a:tc>
                <a:tc>
                  <a:txBody>
                    <a:bodyPr/>
                    <a:lstStyle/>
                    <a:p>
                      <a:r>
                        <a:rPr lang="en-IN" dirty="0"/>
                        <a:t>3</a:t>
                      </a:r>
                    </a:p>
                  </a:txBody>
                  <a:tcPr/>
                </a:tc>
                <a:extLst>
                  <a:ext uri="{0D108BD9-81ED-4DB2-BD59-A6C34878D82A}">
                    <a16:rowId xmlns:a16="http://schemas.microsoft.com/office/drawing/2014/main" val="10000"/>
                  </a:ext>
                </a:extLst>
              </a:tr>
              <a:tr h="457747">
                <a:tc>
                  <a:txBody>
                    <a:bodyPr/>
                    <a:lstStyle/>
                    <a:p>
                      <a:r>
                        <a:rPr lang="en-IN" dirty="0"/>
                        <a:t>4</a:t>
                      </a:r>
                    </a:p>
                  </a:txBody>
                  <a:tcPr/>
                </a:tc>
                <a:tc>
                  <a:txBody>
                    <a:bodyPr/>
                    <a:lstStyle/>
                    <a:p>
                      <a:r>
                        <a:rPr lang="en-IN" dirty="0"/>
                        <a:t>5</a:t>
                      </a:r>
                    </a:p>
                  </a:txBody>
                  <a:tcPr/>
                </a:tc>
                <a:tc>
                  <a:txBody>
                    <a:bodyPr/>
                    <a:lstStyle/>
                    <a:p>
                      <a:r>
                        <a:rPr lang="en-IN" dirty="0"/>
                        <a:t>6</a:t>
                      </a:r>
                    </a:p>
                  </a:txBody>
                  <a:tcPr/>
                </a:tc>
                <a:extLst>
                  <a:ext uri="{0D108BD9-81ED-4DB2-BD59-A6C34878D82A}">
                    <a16:rowId xmlns:a16="http://schemas.microsoft.com/office/drawing/2014/main" val="10001"/>
                  </a:ext>
                </a:extLst>
              </a:tr>
              <a:tr h="457747">
                <a:tc>
                  <a:txBody>
                    <a:bodyPr/>
                    <a:lstStyle/>
                    <a:p>
                      <a:r>
                        <a:rPr lang="en-IN" dirty="0"/>
                        <a:t>7</a:t>
                      </a:r>
                    </a:p>
                  </a:txBody>
                  <a:tcPr/>
                </a:tc>
                <a:tc>
                  <a:txBody>
                    <a:bodyPr/>
                    <a:lstStyle/>
                    <a:p>
                      <a:r>
                        <a:rPr lang="en-IN" dirty="0"/>
                        <a:t>8</a:t>
                      </a:r>
                    </a:p>
                  </a:txBody>
                  <a:tcPr/>
                </a:tc>
                <a:tc>
                  <a:txBody>
                    <a:bodyPr/>
                    <a:lstStyle/>
                    <a:p>
                      <a:r>
                        <a:rPr lang="en-IN" dirty="0"/>
                        <a:t>9</a:t>
                      </a:r>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6912552" y="1297991"/>
            <a:ext cx="502660" cy="369332"/>
          </a:xfrm>
          <a:prstGeom prst="rect">
            <a:avLst/>
          </a:prstGeom>
          <a:noFill/>
        </p:spPr>
        <p:txBody>
          <a:bodyPr wrap="square" rtlCol="0">
            <a:spAutoFit/>
          </a:bodyPr>
          <a:lstStyle/>
          <a:p>
            <a:r>
              <a:rPr lang="en-IN" dirty="0"/>
              <a:t>0</a:t>
            </a:r>
          </a:p>
        </p:txBody>
      </p:sp>
      <p:sp>
        <p:nvSpPr>
          <p:cNvPr id="11" name="TextBox 10"/>
          <p:cNvSpPr txBox="1"/>
          <p:nvPr/>
        </p:nvSpPr>
        <p:spPr>
          <a:xfrm>
            <a:off x="8466145" y="1297991"/>
            <a:ext cx="301686" cy="369332"/>
          </a:xfrm>
          <a:prstGeom prst="rect">
            <a:avLst/>
          </a:prstGeom>
          <a:noFill/>
        </p:spPr>
        <p:txBody>
          <a:bodyPr wrap="none" rtlCol="0">
            <a:spAutoFit/>
          </a:bodyPr>
          <a:lstStyle/>
          <a:p>
            <a:r>
              <a:rPr lang="en-IN" dirty="0"/>
              <a:t>1</a:t>
            </a:r>
          </a:p>
        </p:txBody>
      </p:sp>
      <p:sp>
        <p:nvSpPr>
          <p:cNvPr id="12" name="TextBox 11"/>
          <p:cNvSpPr txBox="1"/>
          <p:nvPr/>
        </p:nvSpPr>
        <p:spPr>
          <a:xfrm>
            <a:off x="10276776" y="1297559"/>
            <a:ext cx="301686" cy="369332"/>
          </a:xfrm>
          <a:prstGeom prst="rect">
            <a:avLst/>
          </a:prstGeom>
          <a:noFill/>
        </p:spPr>
        <p:txBody>
          <a:bodyPr wrap="none" rtlCol="0">
            <a:spAutoFit/>
          </a:bodyPr>
          <a:lstStyle/>
          <a:p>
            <a:r>
              <a:rPr lang="en-IN" dirty="0"/>
              <a:t>2</a:t>
            </a:r>
          </a:p>
        </p:txBody>
      </p:sp>
      <p:sp>
        <p:nvSpPr>
          <p:cNvPr id="13" name="TextBox 12"/>
          <p:cNvSpPr txBox="1"/>
          <p:nvPr/>
        </p:nvSpPr>
        <p:spPr>
          <a:xfrm>
            <a:off x="6284849" y="1686789"/>
            <a:ext cx="301686" cy="369332"/>
          </a:xfrm>
          <a:prstGeom prst="rect">
            <a:avLst/>
          </a:prstGeom>
          <a:noFill/>
        </p:spPr>
        <p:txBody>
          <a:bodyPr wrap="none" rtlCol="0">
            <a:spAutoFit/>
          </a:bodyPr>
          <a:lstStyle/>
          <a:p>
            <a:r>
              <a:rPr lang="en-IN" dirty="0"/>
              <a:t>0</a:t>
            </a:r>
          </a:p>
        </p:txBody>
      </p:sp>
      <p:sp>
        <p:nvSpPr>
          <p:cNvPr id="14" name="TextBox 13"/>
          <p:cNvSpPr txBox="1"/>
          <p:nvPr/>
        </p:nvSpPr>
        <p:spPr>
          <a:xfrm>
            <a:off x="6311341" y="2149582"/>
            <a:ext cx="301686" cy="369332"/>
          </a:xfrm>
          <a:prstGeom prst="rect">
            <a:avLst/>
          </a:prstGeom>
          <a:noFill/>
        </p:spPr>
        <p:txBody>
          <a:bodyPr wrap="none" rtlCol="0">
            <a:spAutoFit/>
          </a:bodyPr>
          <a:lstStyle/>
          <a:p>
            <a:r>
              <a:rPr lang="en-IN" dirty="0"/>
              <a:t>1</a:t>
            </a:r>
          </a:p>
        </p:txBody>
      </p:sp>
      <p:sp>
        <p:nvSpPr>
          <p:cNvPr id="15" name="TextBox 14"/>
          <p:cNvSpPr txBox="1"/>
          <p:nvPr/>
        </p:nvSpPr>
        <p:spPr>
          <a:xfrm>
            <a:off x="6284849" y="2626248"/>
            <a:ext cx="301686" cy="369332"/>
          </a:xfrm>
          <a:prstGeom prst="rect">
            <a:avLst/>
          </a:prstGeom>
          <a:noFill/>
        </p:spPr>
        <p:txBody>
          <a:bodyPr wrap="none" rtlCol="0">
            <a:spAutoFit/>
          </a:bodyPr>
          <a:lstStyle/>
          <a:p>
            <a:r>
              <a:rPr lang="en-IN" dirty="0"/>
              <a:t>2</a:t>
            </a:r>
          </a:p>
        </p:txBody>
      </p:sp>
      <p:sp>
        <p:nvSpPr>
          <p:cNvPr id="16" name="TextBox 15"/>
          <p:cNvSpPr txBox="1"/>
          <p:nvPr/>
        </p:nvSpPr>
        <p:spPr>
          <a:xfrm>
            <a:off x="878912" y="3322135"/>
            <a:ext cx="999761" cy="369332"/>
          </a:xfrm>
          <a:prstGeom prst="rect">
            <a:avLst/>
          </a:prstGeom>
          <a:noFill/>
        </p:spPr>
        <p:txBody>
          <a:bodyPr wrap="none" rtlCol="0">
            <a:spAutoFit/>
          </a:bodyPr>
          <a:lstStyle/>
          <a:p>
            <a:r>
              <a:rPr lang="en-IN" dirty="0"/>
              <a:t>Row 1-&gt; </a:t>
            </a:r>
          </a:p>
        </p:txBody>
      </p:sp>
      <p:graphicFrame>
        <p:nvGraphicFramePr>
          <p:cNvPr id="17" name="Table 16"/>
          <p:cNvGraphicFramePr>
            <a:graphicFrameLocks noGrp="1"/>
          </p:cNvGraphicFramePr>
          <p:nvPr/>
        </p:nvGraphicFramePr>
        <p:xfrm>
          <a:off x="2542424" y="3325707"/>
          <a:ext cx="3958437" cy="365760"/>
        </p:xfrm>
        <a:graphic>
          <a:graphicData uri="http://schemas.openxmlformats.org/drawingml/2006/table">
            <a:tbl>
              <a:tblPr firstRow="1" bandRow="1">
                <a:tableStyleId>{5C22544A-7EE6-4342-B048-85BDC9FD1C3A}</a:tableStyleId>
              </a:tblPr>
              <a:tblGrid>
                <a:gridCol w="1319479">
                  <a:extLst>
                    <a:ext uri="{9D8B030D-6E8A-4147-A177-3AD203B41FA5}">
                      <a16:colId xmlns:a16="http://schemas.microsoft.com/office/drawing/2014/main" val="20000"/>
                    </a:ext>
                  </a:extLst>
                </a:gridCol>
                <a:gridCol w="1319479">
                  <a:extLst>
                    <a:ext uri="{9D8B030D-6E8A-4147-A177-3AD203B41FA5}">
                      <a16:colId xmlns:a16="http://schemas.microsoft.com/office/drawing/2014/main" val="20001"/>
                    </a:ext>
                  </a:extLst>
                </a:gridCol>
                <a:gridCol w="1319479">
                  <a:extLst>
                    <a:ext uri="{9D8B030D-6E8A-4147-A177-3AD203B41FA5}">
                      <a16:colId xmlns:a16="http://schemas.microsoft.com/office/drawing/2014/main" val="20002"/>
                    </a:ext>
                  </a:extLst>
                </a:gridCol>
              </a:tblGrid>
              <a:tr h="0">
                <a:tc>
                  <a:txBody>
                    <a:bodyPr/>
                    <a:lstStyle/>
                    <a:p>
                      <a:r>
                        <a:rPr lang="en-IN" dirty="0"/>
                        <a:t>1</a:t>
                      </a:r>
                    </a:p>
                  </a:txBody>
                  <a:tcPr/>
                </a:tc>
                <a:tc>
                  <a:txBody>
                    <a:bodyPr/>
                    <a:lstStyle/>
                    <a:p>
                      <a:r>
                        <a:rPr lang="en-IN" dirty="0"/>
                        <a:t>2</a:t>
                      </a:r>
                    </a:p>
                  </a:txBody>
                  <a:tcPr/>
                </a:tc>
                <a:tc>
                  <a:txBody>
                    <a:bodyPr/>
                    <a:lstStyle/>
                    <a:p>
                      <a:r>
                        <a:rPr lang="en-IN" dirty="0"/>
                        <a:t>3</a:t>
                      </a:r>
                    </a:p>
                  </a:txBody>
                  <a:tcPr/>
                </a:tc>
                <a:extLst>
                  <a:ext uri="{0D108BD9-81ED-4DB2-BD59-A6C34878D82A}">
                    <a16:rowId xmlns:a16="http://schemas.microsoft.com/office/drawing/2014/main" val="10000"/>
                  </a:ext>
                </a:extLst>
              </a:tr>
            </a:tbl>
          </a:graphicData>
        </a:graphic>
      </p:graphicFrame>
      <p:sp>
        <p:nvSpPr>
          <p:cNvPr id="18" name="TextBox 17"/>
          <p:cNvSpPr txBox="1"/>
          <p:nvPr/>
        </p:nvSpPr>
        <p:spPr>
          <a:xfrm>
            <a:off x="2737914" y="2952803"/>
            <a:ext cx="811441" cy="369332"/>
          </a:xfrm>
          <a:prstGeom prst="rect">
            <a:avLst/>
          </a:prstGeom>
          <a:noFill/>
        </p:spPr>
        <p:txBody>
          <a:bodyPr wrap="none" rtlCol="0">
            <a:spAutoFit/>
          </a:bodyPr>
          <a:lstStyle/>
          <a:p>
            <a:r>
              <a:rPr lang="en-IN" dirty="0"/>
              <a:t>a[0][0]</a:t>
            </a:r>
          </a:p>
        </p:txBody>
      </p:sp>
      <p:sp>
        <p:nvSpPr>
          <p:cNvPr id="19" name="TextBox 18"/>
          <p:cNvSpPr txBox="1"/>
          <p:nvPr/>
        </p:nvSpPr>
        <p:spPr>
          <a:xfrm>
            <a:off x="4030910" y="2920537"/>
            <a:ext cx="811441" cy="369332"/>
          </a:xfrm>
          <a:prstGeom prst="rect">
            <a:avLst/>
          </a:prstGeom>
          <a:noFill/>
        </p:spPr>
        <p:txBody>
          <a:bodyPr wrap="none" rtlCol="0">
            <a:spAutoFit/>
          </a:bodyPr>
          <a:lstStyle/>
          <a:p>
            <a:r>
              <a:rPr lang="en-IN" dirty="0"/>
              <a:t>a[0][1]</a:t>
            </a:r>
          </a:p>
        </p:txBody>
      </p:sp>
      <p:sp>
        <p:nvSpPr>
          <p:cNvPr id="20" name="TextBox 19"/>
          <p:cNvSpPr txBox="1"/>
          <p:nvPr/>
        </p:nvSpPr>
        <p:spPr>
          <a:xfrm>
            <a:off x="5356678" y="2920537"/>
            <a:ext cx="811441" cy="369332"/>
          </a:xfrm>
          <a:prstGeom prst="rect">
            <a:avLst/>
          </a:prstGeom>
          <a:noFill/>
        </p:spPr>
        <p:txBody>
          <a:bodyPr wrap="none" rtlCol="0">
            <a:spAutoFit/>
          </a:bodyPr>
          <a:lstStyle/>
          <a:p>
            <a:r>
              <a:rPr lang="en-IN" dirty="0"/>
              <a:t>a[0][2]</a:t>
            </a:r>
          </a:p>
        </p:txBody>
      </p:sp>
      <p:sp>
        <p:nvSpPr>
          <p:cNvPr id="21" name="TextBox 20"/>
          <p:cNvSpPr txBox="1"/>
          <p:nvPr/>
        </p:nvSpPr>
        <p:spPr>
          <a:xfrm>
            <a:off x="2737914" y="3691467"/>
            <a:ext cx="652743" cy="369332"/>
          </a:xfrm>
          <a:prstGeom prst="rect">
            <a:avLst/>
          </a:prstGeom>
          <a:noFill/>
        </p:spPr>
        <p:txBody>
          <a:bodyPr wrap="none" rtlCol="0">
            <a:spAutoFit/>
          </a:bodyPr>
          <a:lstStyle/>
          <a:p>
            <a:r>
              <a:rPr lang="en-IN" dirty="0"/>
              <a:t>1000</a:t>
            </a:r>
          </a:p>
        </p:txBody>
      </p:sp>
      <p:sp>
        <p:nvSpPr>
          <p:cNvPr id="22" name="TextBox 21"/>
          <p:cNvSpPr txBox="1"/>
          <p:nvPr/>
        </p:nvSpPr>
        <p:spPr>
          <a:xfrm>
            <a:off x="4057402" y="3715519"/>
            <a:ext cx="652743" cy="369332"/>
          </a:xfrm>
          <a:prstGeom prst="rect">
            <a:avLst/>
          </a:prstGeom>
          <a:noFill/>
        </p:spPr>
        <p:txBody>
          <a:bodyPr wrap="none" rtlCol="0">
            <a:spAutoFit/>
          </a:bodyPr>
          <a:lstStyle/>
          <a:p>
            <a:r>
              <a:rPr lang="en-IN" dirty="0"/>
              <a:t>1004</a:t>
            </a:r>
          </a:p>
        </p:txBody>
      </p:sp>
      <p:sp>
        <p:nvSpPr>
          <p:cNvPr id="23" name="TextBox 22"/>
          <p:cNvSpPr txBox="1"/>
          <p:nvPr/>
        </p:nvSpPr>
        <p:spPr>
          <a:xfrm>
            <a:off x="5379694" y="3731104"/>
            <a:ext cx="652743" cy="369332"/>
          </a:xfrm>
          <a:prstGeom prst="rect">
            <a:avLst/>
          </a:prstGeom>
          <a:noFill/>
        </p:spPr>
        <p:txBody>
          <a:bodyPr wrap="none" rtlCol="0">
            <a:spAutoFit/>
          </a:bodyPr>
          <a:lstStyle/>
          <a:p>
            <a:r>
              <a:rPr lang="en-IN" dirty="0"/>
              <a:t>1008</a:t>
            </a:r>
          </a:p>
        </p:txBody>
      </p:sp>
      <p:sp>
        <p:nvSpPr>
          <p:cNvPr id="24" name="TextBox 23"/>
          <p:cNvSpPr txBox="1"/>
          <p:nvPr/>
        </p:nvSpPr>
        <p:spPr>
          <a:xfrm>
            <a:off x="995642" y="4502034"/>
            <a:ext cx="999761" cy="369332"/>
          </a:xfrm>
          <a:prstGeom prst="rect">
            <a:avLst/>
          </a:prstGeom>
          <a:noFill/>
        </p:spPr>
        <p:txBody>
          <a:bodyPr wrap="none" rtlCol="0">
            <a:spAutoFit/>
          </a:bodyPr>
          <a:lstStyle/>
          <a:p>
            <a:r>
              <a:rPr lang="en-IN" dirty="0"/>
              <a:t>Row 2-&gt; </a:t>
            </a:r>
          </a:p>
        </p:txBody>
      </p:sp>
      <p:graphicFrame>
        <p:nvGraphicFramePr>
          <p:cNvPr id="25" name="Table 24"/>
          <p:cNvGraphicFramePr>
            <a:graphicFrameLocks noGrp="1"/>
          </p:cNvGraphicFramePr>
          <p:nvPr/>
        </p:nvGraphicFramePr>
        <p:xfrm>
          <a:off x="2659154" y="4505606"/>
          <a:ext cx="3958437" cy="365760"/>
        </p:xfrm>
        <a:graphic>
          <a:graphicData uri="http://schemas.openxmlformats.org/drawingml/2006/table">
            <a:tbl>
              <a:tblPr firstRow="1" bandRow="1">
                <a:tableStyleId>{5C22544A-7EE6-4342-B048-85BDC9FD1C3A}</a:tableStyleId>
              </a:tblPr>
              <a:tblGrid>
                <a:gridCol w="1319479">
                  <a:extLst>
                    <a:ext uri="{9D8B030D-6E8A-4147-A177-3AD203B41FA5}">
                      <a16:colId xmlns:a16="http://schemas.microsoft.com/office/drawing/2014/main" val="20000"/>
                    </a:ext>
                  </a:extLst>
                </a:gridCol>
                <a:gridCol w="1319479">
                  <a:extLst>
                    <a:ext uri="{9D8B030D-6E8A-4147-A177-3AD203B41FA5}">
                      <a16:colId xmlns:a16="http://schemas.microsoft.com/office/drawing/2014/main" val="20001"/>
                    </a:ext>
                  </a:extLst>
                </a:gridCol>
                <a:gridCol w="1319479">
                  <a:extLst>
                    <a:ext uri="{9D8B030D-6E8A-4147-A177-3AD203B41FA5}">
                      <a16:colId xmlns:a16="http://schemas.microsoft.com/office/drawing/2014/main" val="20002"/>
                    </a:ext>
                  </a:extLst>
                </a:gridCol>
              </a:tblGrid>
              <a:tr h="0">
                <a:tc>
                  <a:txBody>
                    <a:bodyPr/>
                    <a:lstStyle/>
                    <a:p>
                      <a:r>
                        <a:rPr lang="en-IN" dirty="0"/>
                        <a:t>4</a:t>
                      </a:r>
                    </a:p>
                  </a:txBody>
                  <a:tcPr/>
                </a:tc>
                <a:tc>
                  <a:txBody>
                    <a:bodyPr/>
                    <a:lstStyle/>
                    <a:p>
                      <a:r>
                        <a:rPr lang="en-IN" dirty="0"/>
                        <a:t>5</a:t>
                      </a:r>
                    </a:p>
                  </a:txBody>
                  <a:tcPr/>
                </a:tc>
                <a:tc>
                  <a:txBody>
                    <a:bodyPr/>
                    <a:lstStyle/>
                    <a:p>
                      <a:r>
                        <a:rPr lang="en-IN" dirty="0"/>
                        <a:t>6</a:t>
                      </a:r>
                    </a:p>
                  </a:txBody>
                  <a:tcPr/>
                </a:tc>
                <a:extLst>
                  <a:ext uri="{0D108BD9-81ED-4DB2-BD59-A6C34878D82A}">
                    <a16:rowId xmlns:a16="http://schemas.microsoft.com/office/drawing/2014/main" val="10000"/>
                  </a:ext>
                </a:extLst>
              </a:tr>
            </a:tbl>
          </a:graphicData>
        </a:graphic>
      </p:graphicFrame>
      <p:sp>
        <p:nvSpPr>
          <p:cNvPr id="26" name="TextBox 25"/>
          <p:cNvSpPr txBox="1"/>
          <p:nvPr/>
        </p:nvSpPr>
        <p:spPr>
          <a:xfrm>
            <a:off x="2854644" y="4132702"/>
            <a:ext cx="811441" cy="369332"/>
          </a:xfrm>
          <a:prstGeom prst="rect">
            <a:avLst/>
          </a:prstGeom>
          <a:noFill/>
        </p:spPr>
        <p:txBody>
          <a:bodyPr wrap="none" rtlCol="0">
            <a:spAutoFit/>
          </a:bodyPr>
          <a:lstStyle/>
          <a:p>
            <a:r>
              <a:rPr lang="en-IN" dirty="0"/>
              <a:t>a[1][0]</a:t>
            </a:r>
          </a:p>
        </p:txBody>
      </p:sp>
      <p:sp>
        <p:nvSpPr>
          <p:cNvPr id="27" name="TextBox 26"/>
          <p:cNvSpPr txBox="1"/>
          <p:nvPr/>
        </p:nvSpPr>
        <p:spPr>
          <a:xfrm>
            <a:off x="4147640" y="4100436"/>
            <a:ext cx="811441" cy="369332"/>
          </a:xfrm>
          <a:prstGeom prst="rect">
            <a:avLst/>
          </a:prstGeom>
          <a:noFill/>
        </p:spPr>
        <p:txBody>
          <a:bodyPr wrap="none" rtlCol="0">
            <a:spAutoFit/>
          </a:bodyPr>
          <a:lstStyle/>
          <a:p>
            <a:r>
              <a:rPr lang="en-IN" dirty="0"/>
              <a:t>a[1][1]</a:t>
            </a:r>
          </a:p>
        </p:txBody>
      </p:sp>
      <p:sp>
        <p:nvSpPr>
          <p:cNvPr id="28" name="TextBox 27"/>
          <p:cNvSpPr txBox="1"/>
          <p:nvPr/>
        </p:nvSpPr>
        <p:spPr>
          <a:xfrm>
            <a:off x="5473408" y="4100436"/>
            <a:ext cx="811441" cy="369332"/>
          </a:xfrm>
          <a:prstGeom prst="rect">
            <a:avLst/>
          </a:prstGeom>
          <a:noFill/>
        </p:spPr>
        <p:txBody>
          <a:bodyPr wrap="none" rtlCol="0">
            <a:spAutoFit/>
          </a:bodyPr>
          <a:lstStyle/>
          <a:p>
            <a:r>
              <a:rPr lang="en-IN" dirty="0"/>
              <a:t>a[1][2]</a:t>
            </a:r>
          </a:p>
        </p:txBody>
      </p:sp>
      <p:sp>
        <p:nvSpPr>
          <p:cNvPr id="29" name="TextBox 28"/>
          <p:cNvSpPr txBox="1"/>
          <p:nvPr/>
        </p:nvSpPr>
        <p:spPr>
          <a:xfrm>
            <a:off x="2854644" y="4871366"/>
            <a:ext cx="652743" cy="369332"/>
          </a:xfrm>
          <a:prstGeom prst="rect">
            <a:avLst/>
          </a:prstGeom>
          <a:noFill/>
        </p:spPr>
        <p:txBody>
          <a:bodyPr wrap="none" rtlCol="0">
            <a:spAutoFit/>
          </a:bodyPr>
          <a:lstStyle/>
          <a:p>
            <a:r>
              <a:rPr lang="en-IN" dirty="0"/>
              <a:t>1012</a:t>
            </a:r>
          </a:p>
        </p:txBody>
      </p:sp>
      <p:sp>
        <p:nvSpPr>
          <p:cNvPr id="30" name="TextBox 29"/>
          <p:cNvSpPr txBox="1"/>
          <p:nvPr/>
        </p:nvSpPr>
        <p:spPr>
          <a:xfrm>
            <a:off x="4174132" y="4895418"/>
            <a:ext cx="652743" cy="369332"/>
          </a:xfrm>
          <a:prstGeom prst="rect">
            <a:avLst/>
          </a:prstGeom>
          <a:noFill/>
        </p:spPr>
        <p:txBody>
          <a:bodyPr wrap="none" rtlCol="0">
            <a:spAutoFit/>
          </a:bodyPr>
          <a:lstStyle/>
          <a:p>
            <a:r>
              <a:rPr lang="en-IN" dirty="0"/>
              <a:t>1016</a:t>
            </a:r>
          </a:p>
        </p:txBody>
      </p:sp>
      <p:sp>
        <p:nvSpPr>
          <p:cNvPr id="31" name="TextBox 30"/>
          <p:cNvSpPr txBox="1"/>
          <p:nvPr/>
        </p:nvSpPr>
        <p:spPr>
          <a:xfrm>
            <a:off x="5496424" y="4911003"/>
            <a:ext cx="652743" cy="369332"/>
          </a:xfrm>
          <a:prstGeom prst="rect">
            <a:avLst/>
          </a:prstGeom>
          <a:noFill/>
        </p:spPr>
        <p:txBody>
          <a:bodyPr wrap="none" rtlCol="0">
            <a:spAutoFit/>
          </a:bodyPr>
          <a:lstStyle/>
          <a:p>
            <a:r>
              <a:rPr lang="en-IN" dirty="0"/>
              <a:t>1020</a:t>
            </a:r>
          </a:p>
        </p:txBody>
      </p:sp>
      <p:sp>
        <p:nvSpPr>
          <p:cNvPr id="32" name="TextBox 31"/>
          <p:cNvSpPr txBox="1"/>
          <p:nvPr/>
        </p:nvSpPr>
        <p:spPr>
          <a:xfrm>
            <a:off x="1050109" y="5801359"/>
            <a:ext cx="999761" cy="369332"/>
          </a:xfrm>
          <a:prstGeom prst="rect">
            <a:avLst/>
          </a:prstGeom>
          <a:noFill/>
        </p:spPr>
        <p:txBody>
          <a:bodyPr wrap="none" rtlCol="0">
            <a:spAutoFit/>
          </a:bodyPr>
          <a:lstStyle/>
          <a:p>
            <a:r>
              <a:rPr lang="en-IN" dirty="0"/>
              <a:t>Row 1-&gt; </a:t>
            </a:r>
          </a:p>
        </p:txBody>
      </p:sp>
      <p:graphicFrame>
        <p:nvGraphicFramePr>
          <p:cNvPr id="33" name="Table 32"/>
          <p:cNvGraphicFramePr>
            <a:graphicFrameLocks noGrp="1"/>
          </p:cNvGraphicFramePr>
          <p:nvPr/>
        </p:nvGraphicFramePr>
        <p:xfrm>
          <a:off x="2713621" y="5804931"/>
          <a:ext cx="3958437" cy="365760"/>
        </p:xfrm>
        <a:graphic>
          <a:graphicData uri="http://schemas.openxmlformats.org/drawingml/2006/table">
            <a:tbl>
              <a:tblPr firstRow="1" bandRow="1">
                <a:tableStyleId>{5C22544A-7EE6-4342-B048-85BDC9FD1C3A}</a:tableStyleId>
              </a:tblPr>
              <a:tblGrid>
                <a:gridCol w="1319479">
                  <a:extLst>
                    <a:ext uri="{9D8B030D-6E8A-4147-A177-3AD203B41FA5}">
                      <a16:colId xmlns:a16="http://schemas.microsoft.com/office/drawing/2014/main" val="20000"/>
                    </a:ext>
                  </a:extLst>
                </a:gridCol>
                <a:gridCol w="1319479">
                  <a:extLst>
                    <a:ext uri="{9D8B030D-6E8A-4147-A177-3AD203B41FA5}">
                      <a16:colId xmlns:a16="http://schemas.microsoft.com/office/drawing/2014/main" val="20001"/>
                    </a:ext>
                  </a:extLst>
                </a:gridCol>
                <a:gridCol w="1319479">
                  <a:extLst>
                    <a:ext uri="{9D8B030D-6E8A-4147-A177-3AD203B41FA5}">
                      <a16:colId xmlns:a16="http://schemas.microsoft.com/office/drawing/2014/main" val="20002"/>
                    </a:ext>
                  </a:extLst>
                </a:gridCol>
              </a:tblGrid>
              <a:tr h="0">
                <a:tc>
                  <a:txBody>
                    <a:bodyPr/>
                    <a:lstStyle/>
                    <a:p>
                      <a:r>
                        <a:rPr lang="en-IN" dirty="0"/>
                        <a:t>7</a:t>
                      </a:r>
                    </a:p>
                  </a:txBody>
                  <a:tcPr/>
                </a:tc>
                <a:tc>
                  <a:txBody>
                    <a:bodyPr/>
                    <a:lstStyle/>
                    <a:p>
                      <a:r>
                        <a:rPr lang="en-IN" dirty="0"/>
                        <a:t>8</a:t>
                      </a:r>
                    </a:p>
                  </a:txBody>
                  <a:tcPr/>
                </a:tc>
                <a:tc>
                  <a:txBody>
                    <a:bodyPr/>
                    <a:lstStyle/>
                    <a:p>
                      <a:r>
                        <a:rPr lang="en-IN" dirty="0"/>
                        <a:t>9</a:t>
                      </a:r>
                    </a:p>
                  </a:txBody>
                  <a:tcPr/>
                </a:tc>
                <a:extLst>
                  <a:ext uri="{0D108BD9-81ED-4DB2-BD59-A6C34878D82A}">
                    <a16:rowId xmlns:a16="http://schemas.microsoft.com/office/drawing/2014/main" val="10000"/>
                  </a:ext>
                </a:extLst>
              </a:tr>
            </a:tbl>
          </a:graphicData>
        </a:graphic>
      </p:graphicFrame>
      <p:sp>
        <p:nvSpPr>
          <p:cNvPr id="34" name="TextBox 33"/>
          <p:cNvSpPr txBox="1"/>
          <p:nvPr/>
        </p:nvSpPr>
        <p:spPr>
          <a:xfrm>
            <a:off x="2909111" y="5432027"/>
            <a:ext cx="811441" cy="369332"/>
          </a:xfrm>
          <a:prstGeom prst="rect">
            <a:avLst/>
          </a:prstGeom>
          <a:noFill/>
        </p:spPr>
        <p:txBody>
          <a:bodyPr wrap="none" rtlCol="0">
            <a:spAutoFit/>
          </a:bodyPr>
          <a:lstStyle/>
          <a:p>
            <a:r>
              <a:rPr lang="en-IN" dirty="0"/>
              <a:t>a[2][0]</a:t>
            </a:r>
          </a:p>
        </p:txBody>
      </p:sp>
      <p:sp>
        <p:nvSpPr>
          <p:cNvPr id="35" name="TextBox 34"/>
          <p:cNvSpPr txBox="1"/>
          <p:nvPr/>
        </p:nvSpPr>
        <p:spPr>
          <a:xfrm>
            <a:off x="4202107" y="5399761"/>
            <a:ext cx="811441" cy="369332"/>
          </a:xfrm>
          <a:prstGeom prst="rect">
            <a:avLst/>
          </a:prstGeom>
          <a:noFill/>
        </p:spPr>
        <p:txBody>
          <a:bodyPr wrap="none" rtlCol="0">
            <a:spAutoFit/>
          </a:bodyPr>
          <a:lstStyle/>
          <a:p>
            <a:r>
              <a:rPr lang="en-IN" dirty="0"/>
              <a:t>a[2][1]</a:t>
            </a:r>
          </a:p>
        </p:txBody>
      </p:sp>
      <p:sp>
        <p:nvSpPr>
          <p:cNvPr id="36" name="TextBox 35"/>
          <p:cNvSpPr txBox="1"/>
          <p:nvPr/>
        </p:nvSpPr>
        <p:spPr>
          <a:xfrm>
            <a:off x="5527875" y="5399761"/>
            <a:ext cx="811441" cy="369332"/>
          </a:xfrm>
          <a:prstGeom prst="rect">
            <a:avLst/>
          </a:prstGeom>
          <a:noFill/>
        </p:spPr>
        <p:txBody>
          <a:bodyPr wrap="none" rtlCol="0">
            <a:spAutoFit/>
          </a:bodyPr>
          <a:lstStyle/>
          <a:p>
            <a:r>
              <a:rPr lang="en-IN" dirty="0"/>
              <a:t>a[2][2]</a:t>
            </a:r>
          </a:p>
        </p:txBody>
      </p:sp>
      <p:sp>
        <p:nvSpPr>
          <p:cNvPr id="37" name="TextBox 36"/>
          <p:cNvSpPr txBox="1"/>
          <p:nvPr/>
        </p:nvSpPr>
        <p:spPr>
          <a:xfrm>
            <a:off x="2854644" y="6146639"/>
            <a:ext cx="652743" cy="369332"/>
          </a:xfrm>
          <a:prstGeom prst="rect">
            <a:avLst/>
          </a:prstGeom>
          <a:noFill/>
        </p:spPr>
        <p:txBody>
          <a:bodyPr wrap="none" rtlCol="0">
            <a:spAutoFit/>
          </a:bodyPr>
          <a:lstStyle/>
          <a:p>
            <a:r>
              <a:rPr lang="en-IN" dirty="0"/>
              <a:t>1024</a:t>
            </a:r>
          </a:p>
        </p:txBody>
      </p:sp>
      <p:sp>
        <p:nvSpPr>
          <p:cNvPr id="38" name="TextBox 37"/>
          <p:cNvSpPr txBox="1"/>
          <p:nvPr/>
        </p:nvSpPr>
        <p:spPr>
          <a:xfrm>
            <a:off x="4174132" y="6170691"/>
            <a:ext cx="652743" cy="369332"/>
          </a:xfrm>
          <a:prstGeom prst="rect">
            <a:avLst/>
          </a:prstGeom>
          <a:noFill/>
        </p:spPr>
        <p:txBody>
          <a:bodyPr wrap="none" rtlCol="0">
            <a:spAutoFit/>
          </a:bodyPr>
          <a:lstStyle/>
          <a:p>
            <a:r>
              <a:rPr lang="en-IN" dirty="0"/>
              <a:t>1028</a:t>
            </a:r>
          </a:p>
        </p:txBody>
      </p:sp>
      <p:sp>
        <p:nvSpPr>
          <p:cNvPr id="39" name="TextBox 38"/>
          <p:cNvSpPr txBox="1"/>
          <p:nvPr/>
        </p:nvSpPr>
        <p:spPr>
          <a:xfrm>
            <a:off x="5496424" y="6186276"/>
            <a:ext cx="652743" cy="369332"/>
          </a:xfrm>
          <a:prstGeom prst="rect">
            <a:avLst/>
          </a:prstGeom>
          <a:noFill/>
        </p:spPr>
        <p:txBody>
          <a:bodyPr wrap="none" rtlCol="0">
            <a:spAutoFit/>
          </a:bodyPr>
          <a:lstStyle/>
          <a:p>
            <a:r>
              <a:rPr lang="en-IN" dirty="0"/>
              <a:t>1032</a:t>
            </a:r>
          </a:p>
        </p:txBody>
      </p:sp>
      <p:sp>
        <p:nvSpPr>
          <p:cNvPr id="40" name="TextBox 39"/>
          <p:cNvSpPr txBox="1"/>
          <p:nvPr/>
        </p:nvSpPr>
        <p:spPr>
          <a:xfrm>
            <a:off x="909354" y="2518914"/>
            <a:ext cx="2909964" cy="369332"/>
          </a:xfrm>
          <a:prstGeom prst="rect">
            <a:avLst/>
          </a:prstGeom>
          <a:noFill/>
        </p:spPr>
        <p:txBody>
          <a:bodyPr wrap="none" rtlCol="0">
            <a:spAutoFit/>
          </a:bodyPr>
          <a:lstStyle/>
          <a:p>
            <a:r>
              <a:rPr lang="en-IN" dirty="0">
                <a:solidFill>
                  <a:srgbClr val="FF0000"/>
                </a:solidFill>
              </a:rPr>
              <a:t>Base Address=1000=&amp;a[0][0</a:t>
            </a:r>
            <a:r>
              <a:rPr lang="en-IN" dirty="0"/>
              <a:t>]</a:t>
            </a:r>
          </a:p>
        </p:txBody>
      </p:sp>
    </p:spTree>
    <p:extLst>
      <p:ext uri="{BB962C8B-B14F-4D97-AF65-F5344CB8AC3E}">
        <p14:creationId xmlns:p14="http://schemas.microsoft.com/office/powerpoint/2010/main" val="357452706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Non Linear Data Structures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l"/>
            <a:r>
              <a:rPr lang="en-US" sz="2400" dirty="0">
                <a:latin typeface="Palatino Linotype" panose="02040502050505030304" pitchFamily="18" charset="0"/>
              </a:rPr>
              <a:t>I</a:t>
            </a:r>
            <a:r>
              <a:rPr lang="en-US" sz="2400" b="0" i="0" u="none" strike="noStrike" baseline="0" dirty="0">
                <a:latin typeface="Palatino Linotype" panose="02040502050505030304" pitchFamily="18" charset="0"/>
              </a:rPr>
              <a:t>f the elements of a data structure are </a:t>
            </a:r>
            <a:r>
              <a:rPr lang="en-US" sz="2400" b="1" i="0" u="none" strike="noStrike" baseline="0" dirty="0">
                <a:latin typeface="Palatino Linotype" panose="02040502050505030304" pitchFamily="18" charset="0"/>
              </a:rPr>
              <a:t>not stored in a sequential order</a:t>
            </a:r>
            <a:r>
              <a:rPr lang="en-US" sz="2400" b="0" i="0" u="none" strike="noStrike" baseline="0" dirty="0">
                <a:latin typeface="Palatino Linotype" panose="02040502050505030304" pitchFamily="18" charset="0"/>
              </a:rPr>
              <a:t>, then it is a non-linear data structure. </a:t>
            </a:r>
          </a:p>
          <a:p>
            <a:pPr algn="l"/>
            <a:r>
              <a:rPr lang="en-US" sz="2400" b="0" i="0" u="none" strike="noStrike" baseline="0" dirty="0">
                <a:latin typeface="Palatino Linotype" panose="02040502050505030304" pitchFamily="18" charset="0"/>
              </a:rPr>
              <a:t>The relationship of adjacency is </a:t>
            </a:r>
            <a:r>
              <a:rPr lang="en-US" sz="2400" b="1" i="0" u="none" strike="noStrike" baseline="0" dirty="0">
                <a:latin typeface="Palatino Linotype" panose="02040502050505030304" pitchFamily="18" charset="0"/>
              </a:rPr>
              <a:t>not maintained </a:t>
            </a:r>
            <a:r>
              <a:rPr lang="en-US" sz="2400" b="0" i="0" u="none" strike="noStrike" baseline="0" dirty="0">
                <a:latin typeface="Palatino Linotype" panose="02040502050505030304" pitchFamily="18" charset="0"/>
              </a:rPr>
              <a:t>between </a:t>
            </a:r>
            <a:r>
              <a:rPr lang="en-US" sz="2400" b="1" i="0" u="none" strike="noStrike" baseline="0" dirty="0">
                <a:latin typeface="Palatino Linotype" panose="02040502050505030304" pitchFamily="18" charset="0"/>
              </a:rPr>
              <a:t>elements of a non-linear data structure. </a:t>
            </a:r>
          </a:p>
          <a:p>
            <a:pPr algn="l"/>
            <a:r>
              <a:rPr lang="en-US" sz="2400" b="1" i="0" u="none" strike="noStrike" baseline="0" dirty="0">
                <a:latin typeface="Palatino Linotype" panose="02040502050505030304" pitchFamily="18" charset="0"/>
              </a:rPr>
              <a:t>Examples include trees and graphs.</a:t>
            </a:r>
            <a:endParaRPr lang="en-US" sz="2400" b="1" dirty="0">
              <a:effectLst/>
              <a:latin typeface="Palatino Linotype" panose="02040502050505030304" pitchFamily="18" charset="0"/>
            </a:endParaRPr>
          </a:p>
        </p:txBody>
      </p:sp>
    </p:spTree>
    <p:extLst>
      <p:ext uri="{BB962C8B-B14F-4D97-AF65-F5344CB8AC3E}">
        <p14:creationId xmlns:p14="http://schemas.microsoft.com/office/powerpoint/2010/main" val="1676074887"/>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55134" y="339726"/>
            <a:ext cx="10515600" cy="695190"/>
          </a:xfrm>
        </p:spPr>
        <p:txBody>
          <a:bodyPr>
            <a:normAutofit fontScale="90000"/>
          </a:bodyPr>
          <a:lstStyle/>
          <a:p>
            <a:br>
              <a:rPr lang="en-IN" sz="4000" b="1" dirty="0"/>
            </a:br>
            <a:r>
              <a:rPr lang="en-IN" sz="4000" b="1" dirty="0">
                <a:latin typeface="Palatino Linotype" panose="02040502050505030304" pitchFamily="18" charset="0"/>
              </a:rPr>
              <a:t>Pointers and two-dimensional arrays</a:t>
            </a:r>
            <a:br>
              <a:rPr lang="en-IN" sz="4000" b="1" dirty="0"/>
            </a:br>
            <a:endParaRPr lang="en-IN" sz="4000"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fontScale="92500" lnSpcReduction="20000"/>
          </a:bodyPr>
          <a:lstStyle/>
          <a:p>
            <a:endParaRPr lang="en-IN" sz="1800" b="0" i="0" u="none" strike="noStrike" baseline="0" dirty="0">
              <a:latin typeface="Book Antiqua" panose="02040602050305030304" pitchFamily="18" charset="0"/>
            </a:endParaRPr>
          </a:p>
          <a:p>
            <a:pPr algn="just"/>
            <a:r>
              <a:rPr lang="en-US" sz="2400" b="0" i="0" u="none" strike="noStrike" baseline="0" dirty="0">
                <a:solidFill>
                  <a:srgbClr val="000000"/>
                </a:solidFill>
                <a:latin typeface="Palatino Linotype" panose="02040502050505030304" pitchFamily="18" charset="0"/>
              </a:rPr>
              <a:t>Assigning Base Address to pointer</a:t>
            </a:r>
          </a:p>
          <a:p>
            <a:pPr marL="0" indent="0" algn="just" fontAlgn="base">
              <a:buNone/>
            </a:pPr>
            <a:r>
              <a:rPr lang="en-IN" sz="2400" dirty="0">
                <a:solidFill>
                  <a:srgbClr val="273239"/>
                </a:solidFill>
                <a:latin typeface="Palatino Linotype" panose="02040502050505030304" pitchFamily="18" charset="0"/>
              </a:rPr>
              <a:t>	 int *p</a:t>
            </a:r>
          </a:p>
          <a:p>
            <a:pPr marL="0" indent="0" algn="just" fontAlgn="base">
              <a:buNone/>
            </a:pPr>
            <a:r>
              <a:rPr lang="en-IN" sz="2400" dirty="0">
                <a:solidFill>
                  <a:srgbClr val="273239"/>
                </a:solidFill>
                <a:latin typeface="Palatino Linotype" panose="02040502050505030304" pitchFamily="18" charset="0"/>
              </a:rPr>
              <a:t>	 p=&amp;a[0][0] (or)</a:t>
            </a:r>
          </a:p>
          <a:p>
            <a:pPr marL="0" indent="0" algn="just" fontAlgn="base">
              <a:buNone/>
            </a:pPr>
            <a:r>
              <a:rPr lang="en-IN" sz="2400" dirty="0">
                <a:solidFill>
                  <a:srgbClr val="273239"/>
                </a:solidFill>
                <a:latin typeface="Palatino Linotype" panose="02040502050505030304" pitchFamily="18" charset="0"/>
              </a:rPr>
              <a:t> 	p=a</a:t>
            </a:r>
          </a:p>
          <a:p>
            <a:pPr marL="0" indent="0" algn="just" fontAlgn="base">
              <a:buNone/>
            </a:pPr>
            <a:r>
              <a:rPr lang="en-US" sz="2400" dirty="0">
                <a:solidFill>
                  <a:srgbClr val="000000"/>
                </a:solidFill>
                <a:latin typeface="Palatino Linotype" panose="02040502050505030304" pitchFamily="18" charset="0"/>
              </a:rPr>
              <a:t>Pointer is used to access the elements of 2-dimensional array as follows</a:t>
            </a:r>
          </a:p>
          <a:p>
            <a:pPr marL="0" indent="0" algn="just" fontAlgn="base">
              <a:buNone/>
            </a:pPr>
            <a:r>
              <a:rPr lang="en-US" sz="2400" dirty="0">
                <a:solidFill>
                  <a:srgbClr val="000000"/>
                </a:solidFill>
                <a:latin typeface="Palatino Linotype" panose="02040502050505030304" pitchFamily="18" charset="0"/>
              </a:rPr>
              <a:t>	a[i][j]=*(</a:t>
            </a:r>
            <a:r>
              <a:rPr lang="en-US" sz="2400" dirty="0" err="1">
                <a:solidFill>
                  <a:srgbClr val="000000"/>
                </a:solidFill>
                <a:latin typeface="Palatino Linotype" panose="02040502050505030304" pitchFamily="18" charset="0"/>
              </a:rPr>
              <a:t>p+j</a:t>
            </a:r>
            <a:r>
              <a:rPr lang="en-US" sz="2400" dirty="0">
                <a:solidFill>
                  <a:srgbClr val="000000"/>
                </a:solidFill>
                <a:latin typeface="Palatino Linotype" panose="02040502050505030304" pitchFamily="18" charset="0"/>
              </a:rPr>
              <a:t> *</a:t>
            </a:r>
            <a:r>
              <a:rPr lang="en-US" sz="2400" dirty="0" err="1">
                <a:solidFill>
                  <a:srgbClr val="000000"/>
                </a:solidFill>
                <a:latin typeface="Palatino Linotype" panose="02040502050505030304" pitchFamily="18" charset="0"/>
              </a:rPr>
              <a:t>columnsize+j</a:t>
            </a:r>
            <a:r>
              <a:rPr lang="en-US" sz="2400" dirty="0">
                <a:solidFill>
                  <a:srgbClr val="000000"/>
                </a:solidFill>
                <a:latin typeface="Palatino Linotype" panose="02040502050505030304" pitchFamily="18" charset="0"/>
              </a:rPr>
              <a:t>)</a:t>
            </a:r>
          </a:p>
          <a:p>
            <a:pPr marL="0" indent="0" algn="just" fontAlgn="base">
              <a:buNone/>
            </a:pPr>
            <a:r>
              <a:rPr lang="en-US" sz="2400" dirty="0">
                <a:latin typeface="Palatino Linotype" panose="02040502050505030304" pitchFamily="18" charset="0"/>
              </a:rPr>
              <a:t>	a[1] [2] = *(1000 + 1*3+2)</a:t>
            </a:r>
          </a:p>
          <a:p>
            <a:pPr marL="0" indent="0" algn="just" fontAlgn="base">
              <a:buNone/>
            </a:pPr>
            <a:r>
              <a:rPr lang="en-US" sz="2400" dirty="0">
                <a:latin typeface="Palatino Linotype" panose="02040502050505030304" pitchFamily="18" charset="0"/>
              </a:rPr>
              <a:t> 		= *(1000 + 3+2) </a:t>
            </a:r>
          </a:p>
          <a:p>
            <a:pPr marL="0" indent="0" algn="just" fontAlgn="base">
              <a:buNone/>
            </a:pPr>
            <a:r>
              <a:rPr lang="en-US" sz="2400" dirty="0">
                <a:latin typeface="Palatino Linotype" panose="02040502050505030304" pitchFamily="18" charset="0"/>
              </a:rPr>
              <a:t> 		= *(1000 + 5*4) // 4 is Scale factor </a:t>
            </a:r>
          </a:p>
          <a:p>
            <a:pPr marL="0" indent="0" algn="just" fontAlgn="base">
              <a:buNone/>
            </a:pPr>
            <a:r>
              <a:rPr lang="en-US" sz="2400" dirty="0">
                <a:latin typeface="Palatino Linotype" panose="02040502050505030304" pitchFamily="18" charset="0"/>
              </a:rPr>
              <a:t> 		= * (1000+20) </a:t>
            </a:r>
          </a:p>
          <a:p>
            <a:pPr marL="0" indent="0" algn="just" fontAlgn="base">
              <a:buNone/>
            </a:pPr>
            <a:r>
              <a:rPr lang="en-US" sz="2400" dirty="0">
                <a:latin typeface="Palatino Linotype" panose="02040502050505030304" pitchFamily="18" charset="0"/>
              </a:rPr>
              <a:t> 		= *(1020) </a:t>
            </a:r>
          </a:p>
          <a:p>
            <a:pPr marL="0" indent="0" algn="just" fontAlgn="base">
              <a:buNone/>
            </a:pPr>
            <a:r>
              <a:rPr lang="en-US" sz="2400" dirty="0">
                <a:latin typeface="Palatino Linotype" panose="02040502050505030304" pitchFamily="18" charset="0"/>
              </a:rPr>
              <a:t> 	a[1] [2] = 6</a:t>
            </a:r>
            <a:endParaRPr lang="en-IN" sz="2400" dirty="0">
              <a:solidFill>
                <a:srgbClr val="273239"/>
              </a:solidFill>
              <a:latin typeface="Palatino Linotype" panose="02040502050505030304" pitchFamily="18" charset="0"/>
            </a:endParaRPr>
          </a:p>
          <a:p>
            <a:pPr marL="0" indent="0" algn="just" fontAlgn="base">
              <a:buNone/>
            </a:pPr>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US" sz="2400" dirty="0">
              <a:solidFill>
                <a:srgbClr val="273239"/>
              </a:solidFill>
              <a:effectLst/>
              <a:latin typeface="Palatino Linotype" panose="02040502050505030304" pitchFamily="18" charset="0"/>
            </a:endParaRPr>
          </a:p>
        </p:txBody>
      </p:sp>
    </p:spTree>
    <p:extLst>
      <p:ext uri="{BB962C8B-B14F-4D97-AF65-F5344CB8AC3E}">
        <p14:creationId xmlns:p14="http://schemas.microsoft.com/office/powerpoint/2010/main" val="2240784690"/>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p:txBody>
          <a:bodyPr>
            <a:normAutofit fontScale="90000"/>
          </a:bodyPr>
          <a:lstStyle/>
          <a:p>
            <a:br>
              <a:rPr lang="en-IN" sz="4000" b="1" dirty="0"/>
            </a:br>
            <a:r>
              <a:rPr lang="en-IN" sz="4000" b="1" dirty="0"/>
              <a:t>Example Program</a:t>
            </a:r>
            <a:br>
              <a:rPr lang="en-IN" sz="4000" b="1" dirty="0"/>
            </a:br>
            <a:endParaRPr lang="en-IN" sz="4000"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sz="half" idx="1"/>
          </p:nvPr>
        </p:nvSpPr>
        <p:spPr>
          <a:xfrm>
            <a:off x="310299" y="1523967"/>
            <a:ext cx="3432142" cy="4351338"/>
          </a:xfrm>
          <a:ln w="38100">
            <a:solidFill>
              <a:schemeClr val="tx1"/>
            </a:solidFill>
          </a:ln>
        </p:spPr>
        <p:txBody>
          <a:bodyPr>
            <a:normAutofit fontScale="62500" lnSpcReduction="20000"/>
          </a:bodyPr>
          <a:lstStyle/>
          <a:p>
            <a:endParaRPr lang="en-IN" sz="1800" b="0" i="0" u="none" strike="noStrike" baseline="0" dirty="0">
              <a:latin typeface="Book Antiqua" panose="02040602050305030304" pitchFamily="18" charset="0"/>
            </a:endParaRPr>
          </a:p>
          <a:p>
            <a:pPr marL="0" indent="0" algn="just">
              <a:buNone/>
            </a:pPr>
            <a:r>
              <a:rPr lang="en-IN" sz="2400" dirty="0">
                <a:latin typeface="Palatino Linotype" panose="02040502050505030304" pitchFamily="18" charset="0"/>
              </a:rPr>
              <a:t>#include&lt;</a:t>
            </a:r>
            <a:r>
              <a:rPr lang="en-IN" sz="2400" dirty="0" err="1">
                <a:latin typeface="Palatino Linotype" panose="02040502050505030304" pitchFamily="18" charset="0"/>
              </a:rPr>
              <a:t>stdio.h</a:t>
            </a:r>
            <a:r>
              <a:rPr lang="en-IN" sz="2400" dirty="0">
                <a:latin typeface="Palatino Linotype" panose="02040502050505030304" pitchFamily="18" charset="0"/>
              </a:rPr>
              <a:t>&gt; main ( )</a:t>
            </a:r>
          </a:p>
          <a:p>
            <a:pPr marL="0" indent="0" algn="just">
              <a:buNone/>
            </a:pPr>
            <a:r>
              <a:rPr lang="en-IN" sz="2400" dirty="0">
                <a:latin typeface="Palatino Linotype" panose="02040502050505030304" pitchFamily="18" charset="0"/>
              </a:rPr>
              <a:t>{    </a:t>
            </a:r>
            <a:r>
              <a:rPr lang="en-IN" sz="2400" dirty="0" err="1">
                <a:latin typeface="Palatino Linotype" panose="02040502050505030304" pitchFamily="18" charset="0"/>
              </a:rPr>
              <a:t>int</a:t>
            </a:r>
            <a:r>
              <a:rPr lang="en-IN" sz="2400" dirty="0">
                <a:latin typeface="Palatino Linotype" panose="02040502050505030304" pitchFamily="18" charset="0"/>
              </a:rPr>
              <a:t> a[3] [3], </a:t>
            </a:r>
            <a:r>
              <a:rPr lang="en-IN" sz="2400" dirty="0" err="1">
                <a:latin typeface="Palatino Linotype" panose="02040502050505030304" pitchFamily="18" charset="0"/>
              </a:rPr>
              <a:t>i,j</a:t>
            </a:r>
            <a:r>
              <a:rPr lang="en-IN" sz="2400" dirty="0">
                <a:latin typeface="Palatino Linotype" panose="02040502050505030304" pitchFamily="18" charset="0"/>
              </a:rPr>
              <a:t>;   </a:t>
            </a:r>
          </a:p>
          <a:p>
            <a:pPr marL="0" indent="0" algn="just">
              <a:buNone/>
            </a:pPr>
            <a:r>
              <a:rPr lang="en-IN" sz="2400" dirty="0">
                <a:latin typeface="Palatino Linotype" panose="02040502050505030304" pitchFamily="18" charset="0"/>
              </a:rPr>
              <a:t> </a:t>
            </a:r>
            <a:r>
              <a:rPr lang="en-IN" sz="2400" dirty="0" err="1">
                <a:latin typeface="Palatino Linotype" panose="02040502050505030304" pitchFamily="18" charset="0"/>
              </a:rPr>
              <a:t>int</a:t>
            </a:r>
            <a:r>
              <a:rPr lang="en-IN" sz="2400" dirty="0">
                <a:latin typeface="Palatino Linotype" panose="02040502050505030304" pitchFamily="18" charset="0"/>
              </a:rPr>
              <a:t> *p;    </a:t>
            </a:r>
          </a:p>
          <a:p>
            <a:pPr marL="0" indent="0" algn="just">
              <a:buNone/>
            </a:pPr>
            <a:r>
              <a:rPr lang="en-IN" sz="2400" dirty="0" err="1">
                <a:latin typeface="Palatino Linotype" panose="02040502050505030304" pitchFamily="18" charset="0"/>
              </a:rPr>
              <a:t>clrscr</a:t>
            </a:r>
            <a:r>
              <a:rPr lang="en-IN" sz="2400" dirty="0">
                <a:latin typeface="Palatino Linotype" panose="02040502050505030304" pitchFamily="18" charset="0"/>
              </a:rPr>
              <a:t> ( );   </a:t>
            </a:r>
          </a:p>
          <a:p>
            <a:pPr marL="0" indent="0" algn="just">
              <a:buNone/>
            </a:pPr>
            <a:r>
              <a:rPr lang="en-IN" sz="2400" dirty="0">
                <a:latin typeface="Palatino Linotype" panose="02040502050505030304" pitchFamily="18" charset="0"/>
              </a:rPr>
              <a:t> </a:t>
            </a:r>
            <a:r>
              <a:rPr lang="en-IN" sz="2400" dirty="0" err="1">
                <a:latin typeface="Palatino Linotype" panose="02040502050505030304" pitchFamily="18" charset="0"/>
              </a:rPr>
              <a:t>printf</a:t>
            </a:r>
            <a:r>
              <a:rPr lang="en-IN" sz="2400" dirty="0">
                <a:latin typeface="Palatino Linotype" panose="02040502050505030304" pitchFamily="18" charset="0"/>
              </a:rPr>
              <a:t> ("Enter elements of 2D array");  </a:t>
            </a:r>
          </a:p>
          <a:p>
            <a:pPr marL="0" indent="0" algn="just">
              <a:buNone/>
            </a:pPr>
            <a:r>
              <a:rPr lang="en-IN" sz="2400" dirty="0">
                <a:latin typeface="Palatino Linotype" panose="02040502050505030304" pitchFamily="18" charset="0"/>
              </a:rPr>
              <a:t>  for (i=0; i&lt;3; i++)</a:t>
            </a:r>
          </a:p>
          <a:p>
            <a:pPr marL="0" indent="0" algn="just">
              <a:buNone/>
            </a:pPr>
            <a:r>
              <a:rPr lang="en-IN" sz="2400" dirty="0">
                <a:latin typeface="Palatino Linotype" panose="02040502050505030304" pitchFamily="18" charset="0"/>
              </a:rPr>
              <a:t>{       </a:t>
            </a:r>
          </a:p>
          <a:p>
            <a:pPr marL="0" indent="0" algn="just">
              <a:buNone/>
            </a:pPr>
            <a:r>
              <a:rPr lang="en-IN" sz="2400" dirty="0">
                <a:latin typeface="Palatino Linotype" panose="02040502050505030304" pitchFamily="18" charset="0"/>
              </a:rPr>
              <a:t>for (j=0; j&lt;3; j++)</a:t>
            </a:r>
          </a:p>
          <a:p>
            <a:pPr marL="0" indent="0" algn="just">
              <a:buNone/>
            </a:pPr>
            <a:r>
              <a:rPr lang="en-IN" sz="2400" dirty="0">
                <a:latin typeface="Palatino Linotype" panose="02040502050505030304" pitchFamily="18" charset="0"/>
              </a:rPr>
              <a:t>{          </a:t>
            </a:r>
          </a:p>
          <a:p>
            <a:pPr marL="0" indent="0" algn="just">
              <a:buNone/>
            </a:pPr>
            <a:r>
              <a:rPr lang="en-IN" sz="2400" dirty="0" err="1">
                <a:latin typeface="Palatino Linotype" panose="02040502050505030304" pitchFamily="18" charset="0"/>
              </a:rPr>
              <a:t>scanf</a:t>
            </a:r>
            <a:r>
              <a:rPr lang="en-IN" sz="2400" dirty="0">
                <a:latin typeface="Palatino Linotype" panose="02040502050505030304" pitchFamily="18" charset="0"/>
              </a:rPr>
              <a:t> ("%d", &amp;a[i] [j]);      </a:t>
            </a:r>
          </a:p>
          <a:p>
            <a:pPr marL="0" indent="0" algn="just">
              <a:buNone/>
            </a:pPr>
            <a:r>
              <a:rPr lang="en-IN" sz="2400" dirty="0">
                <a:latin typeface="Palatino Linotype" panose="02040502050505030304" pitchFamily="18" charset="0"/>
              </a:rPr>
              <a:t> }   </a:t>
            </a:r>
          </a:p>
          <a:p>
            <a:pPr marL="0" indent="0" algn="just">
              <a:buNone/>
            </a:pPr>
            <a:r>
              <a:rPr lang="en-IN" sz="2400" dirty="0">
                <a:latin typeface="Palatino Linotype" panose="02040502050505030304" pitchFamily="18" charset="0"/>
              </a:rPr>
              <a:t> }   </a:t>
            </a:r>
          </a:p>
          <a:p>
            <a:pPr marL="0" indent="0" algn="just">
              <a:buNone/>
            </a:pPr>
            <a:r>
              <a:rPr lang="en-IN" sz="2400" dirty="0">
                <a:latin typeface="Palatino Linotype" panose="02040502050505030304" pitchFamily="18" charset="0"/>
              </a:rPr>
              <a:t> p = &amp;a[0] [0];  </a:t>
            </a:r>
          </a:p>
          <a:p>
            <a:pPr marL="0" indent="0" algn="just">
              <a:buNone/>
            </a:pPr>
            <a:r>
              <a:rPr lang="en-IN" sz="2400" dirty="0"/>
              <a:t> </a:t>
            </a:r>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US" sz="2400" dirty="0">
              <a:solidFill>
                <a:srgbClr val="273239"/>
              </a:solidFill>
              <a:effectLst/>
              <a:latin typeface="Palatino Linotype" panose="02040502050505030304" pitchFamily="18" charset="0"/>
            </a:endParaRPr>
          </a:p>
        </p:txBody>
      </p:sp>
      <p:sp>
        <p:nvSpPr>
          <p:cNvPr id="4" name="Content Placeholder 3">
            <a:extLst>
              <a:ext uri="{FF2B5EF4-FFF2-40B4-BE49-F238E27FC236}">
                <a16:creationId xmlns:a16="http://schemas.microsoft.com/office/drawing/2014/main" id="{CF996799-2A23-459F-AB8E-DE03903A3933}"/>
              </a:ext>
            </a:extLst>
          </p:cNvPr>
          <p:cNvSpPr>
            <a:spLocks noGrp="1"/>
          </p:cNvSpPr>
          <p:nvPr>
            <p:ph sz="half" idx="2"/>
          </p:nvPr>
        </p:nvSpPr>
        <p:spPr>
          <a:xfrm>
            <a:off x="3872060" y="1523967"/>
            <a:ext cx="3330018" cy="4351338"/>
          </a:xfrm>
          <a:ln w="38100">
            <a:solidFill>
              <a:schemeClr val="tx1"/>
            </a:solidFill>
          </a:ln>
        </p:spPr>
        <p:txBody>
          <a:bodyPr>
            <a:normAutofit fontScale="62500" lnSpcReduction="20000"/>
          </a:bodyPr>
          <a:lstStyle/>
          <a:p>
            <a:pPr marL="0" indent="0" algn="just">
              <a:buNone/>
            </a:pPr>
            <a:endParaRPr lang="en-IN" sz="2400" dirty="0">
              <a:latin typeface="Palatino Linotype" panose="02040502050505030304" pitchFamily="18" charset="0"/>
            </a:endParaRPr>
          </a:p>
          <a:p>
            <a:pPr marL="0" indent="0" algn="just">
              <a:buNone/>
            </a:pPr>
            <a:r>
              <a:rPr lang="en-IN" sz="2400" dirty="0">
                <a:latin typeface="Palatino Linotype" panose="02040502050505030304" pitchFamily="18" charset="0"/>
              </a:rPr>
              <a:t>printf ("elements of 2d array are");    </a:t>
            </a:r>
          </a:p>
          <a:p>
            <a:pPr marL="0" indent="0" algn="just">
              <a:buNone/>
            </a:pPr>
            <a:r>
              <a:rPr lang="en-IN" sz="2400" dirty="0">
                <a:latin typeface="Palatino Linotype" panose="02040502050505030304" pitchFamily="18" charset="0"/>
              </a:rPr>
              <a:t>for (</a:t>
            </a:r>
            <a:r>
              <a:rPr lang="en-IN" sz="2400" dirty="0" err="1">
                <a:latin typeface="Palatino Linotype" panose="02040502050505030304" pitchFamily="18" charset="0"/>
              </a:rPr>
              <a:t>i</a:t>
            </a:r>
            <a:r>
              <a:rPr lang="en-IN" sz="2400" dirty="0">
                <a:latin typeface="Palatino Linotype" panose="02040502050505030304" pitchFamily="18" charset="0"/>
              </a:rPr>
              <a:t>=0; </a:t>
            </a:r>
            <a:r>
              <a:rPr lang="en-IN" sz="2400" dirty="0" err="1">
                <a:latin typeface="Palatino Linotype" panose="02040502050505030304" pitchFamily="18" charset="0"/>
              </a:rPr>
              <a:t>i</a:t>
            </a:r>
            <a:r>
              <a:rPr lang="en-IN" sz="2400" dirty="0">
                <a:latin typeface="Palatino Linotype" panose="02040502050505030304" pitchFamily="18" charset="0"/>
              </a:rPr>
              <a:t>&lt;3; </a:t>
            </a:r>
            <a:r>
              <a:rPr lang="en-IN" sz="2400" dirty="0" err="1">
                <a:latin typeface="Palatino Linotype" panose="02040502050505030304" pitchFamily="18" charset="0"/>
              </a:rPr>
              <a:t>i</a:t>
            </a:r>
            <a:r>
              <a:rPr lang="en-IN" sz="2400" dirty="0">
                <a:latin typeface="Palatino Linotype" panose="02040502050505030304" pitchFamily="18" charset="0"/>
              </a:rPr>
              <a:t>++)</a:t>
            </a:r>
          </a:p>
          <a:p>
            <a:pPr marL="0" indent="0" algn="just">
              <a:buNone/>
            </a:pPr>
            <a:r>
              <a:rPr lang="en-IN" sz="2400" dirty="0">
                <a:latin typeface="Palatino Linotype" panose="02040502050505030304" pitchFamily="18" charset="0"/>
              </a:rPr>
              <a:t>{      </a:t>
            </a:r>
          </a:p>
          <a:p>
            <a:pPr marL="0" indent="0" algn="just">
              <a:buNone/>
            </a:pPr>
            <a:r>
              <a:rPr lang="en-IN" sz="2400" dirty="0">
                <a:latin typeface="Palatino Linotype" panose="02040502050505030304" pitchFamily="18" charset="0"/>
              </a:rPr>
              <a:t> for (j=0; j&lt;3; </a:t>
            </a:r>
            <a:r>
              <a:rPr lang="en-IN" sz="2400" dirty="0" err="1">
                <a:latin typeface="Palatino Linotype" panose="02040502050505030304" pitchFamily="18" charset="0"/>
              </a:rPr>
              <a:t>j++</a:t>
            </a:r>
            <a:r>
              <a:rPr lang="en-IN" sz="2400" dirty="0">
                <a:latin typeface="Palatino Linotype" panose="02040502050505030304" pitchFamily="18" charset="0"/>
              </a:rPr>
              <a:t>)</a:t>
            </a:r>
          </a:p>
          <a:p>
            <a:pPr marL="0" indent="0" algn="just">
              <a:buNone/>
            </a:pPr>
            <a:r>
              <a:rPr lang="en-IN" sz="2400" dirty="0">
                <a:latin typeface="Palatino Linotype" panose="02040502050505030304" pitchFamily="18" charset="0"/>
              </a:rPr>
              <a:t>{          </a:t>
            </a:r>
          </a:p>
          <a:p>
            <a:pPr marL="0" indent="0" algn="just">
              <a:buNone/>
            </a:pPr>
            <a:r>
              <a:rPr lang="en-IN" sz="2400" dirty="0">
                <a:latin typeface="Palatino Linotype" panose="02040502050505030304" pitchFamily="18" charset="0"/>
              </a:rPr>
              <a:t>printf ("%d \t", *(</a:t>
            </a:r>
            <a:r>
              <a:rPr lang="en-IN" sz="2400" dirty="0" err="1">
                <a:latin typeface="Palatino Linotype" panose="02040502050505030304" pitchFamily="18" charset="0"/>
              </a:rPr>
              <a:t>p+i</a:t>
            </a:r>
            <a:r>
              <a:rPr lang="en-IN" sz="2400" dirty="0">
                <a:latin typeface="Palatino Linotype" panose="02040502050505030304" pitchFamily="18" charset="0"/>
              </a:rPr>
              <a:t>*3+j));   </a:t>
            </a:r>
          </a:p>
          <a:p>
            <a:pPr marL="0" indent="0" algn="just">
              <a:buNone/>
            </a:pPr>
            <a:r>
              <a:rPr lang="en-IN" sz="2400" dirty="0">
                <a:latin typeface="Palatino Linotype" panose="02040502050505030304" pitchFamily="18" charset="0"/>
              </a:rPr>
              <a:t>    }      </a:t>
            </a:r>
          </a:p>
          <a:p>
            <a:pPr marL="0" indent="0" algn="just">
              <a:buNone/>
            </a:pPr>
            <a:r>
              <a:rPr lang="en-IN" sz="2400" dirty="0">
                <a:latin typeface="Palatino Linotype" panose="02040502050505030304" pitchFamily="18" charset="0"/>
              </a:rPr>
              <a:t> printf ("\n");    </a:t>
            </a:r>
          </a:p>
          <a:p>
            <a:pPr marL="0" indent="0" algn="just">
              <a:buNone/>
            </a:pPr>
            <a:r>
              <a:rPr lang="en-IN" sz="2400" dirty="0">
                <a:latin typeface="Palatino Linotype" panose="02040502050505030304" pitchFamily="18" charset="0"/>
              </a:rPr>
              <a:t>}    </a:t>
            </a:r>
          </a:p>
          <a:p>
            <a:pPr marL="0" indent="0" algn="just">
              <a:buNone/>
            </a:pPr>
            <a:r>
              <a:rPr lang="en-IN" sz="2400" dirty="0" err="1">
                <a:latin typeface="Palatino Linotype" panose="02040502050505030304" pitchFamily="18" charset="0"/>
              </a:rPr>
              <a:t>getch</a:t>
            </a:r>
            <a:r>
              <a:rPr lang="en-IN" sz="2400" dirty="0">
                <a:latin typeface="Palatino Linotype" panose="02040502050505030304" pitchFamily="18" charset="0"/>
              </a:rPr>
              <a:t> ( ); </a:t>
            </a:r>
          </a:p>
          <a:p>
            <a:pPr marL="0" indent="0" algn="just">
              <a:buNone/>
            </a:pPr>
            <a:r>
              <a:rPr lang="en-IN" sz="2400" dirty="0">
                <a:latin typeface="Palatino Linotype" panose="02040502050505030304" pitchFamily="18" charset="0"/>
              </a:rPr>
              <a:t>}</a:t>
            </a:r>
            <a:endParaRPr lang="en-US" sz="2400" b="0" i="0" u="none" strike="noStrike" baseline="0" dirty="0">
              <a:solidFill>
                <a:srgbClr val="000000"/>
              </a:solidFill>
              <a:latin typeface="Palatino Linotype" panose="02040502050505030304" pitchFamily="18" charset="0"/>
            </a:endParaRPr>
          </a:p>
          <a:p>
            <a:pPr marL="0" indent="0">
              <a:buNone/>
            </a:pPr>
            <a:endParaRPr lang="en-IN" dirty="0"/>
          </a:p>
        </p:txBody>
      </p:sp>
      <p:sp>
        <p:nvSpPr>
          <p:cNvPr id="5" name="Content Placeholder 2">
            <a:extLst>
              <a:ext uri="{FF2B5EF4-FFF2-40B4-BE49-F238E27FC236}">
                <a16:creationId xmlns:a16="http://schemas.microsoft.com/office/drawing/2014/main" id="{BE711594-594D-4048-BE09-0B29E48A819B}"/>
              </a:ext>
            </a:extLst>
          </p:cNvPr>
          <p:cNvSpPr txBox="1">
            <a:spLocks/>
          </p:cNvSpPr>
          <p:nvPr/>
        </p:nvSpPr>
        <p:spPr>
          <a:xfrm>
            <a:off x="7331697" y="1523967"/>
            <a:ext cx="3432142" cy="4351338"/>
          </a:xfrm>
          <a:prstGeom prst="rect">
            <a:avLst/>
          </a:prstGeom>
          <a:ln w="381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dirty="0">
              <a:latin typeface="Book Antiqua" panose="02040602050305030304" pitchFamily="18" charset="0"/>
            </a:endParaRPr>
          </a:p>
          <a:p>
            <a:pPr marL="0" indent="0">
              <a:buNone/>
            </a:pPr>
            <a:r>
              <a:rPr lang="en-US" sz="1600" b="1" dirty="0">
                <a:latin typeface="Palatino Linotype" panose="02040502050505030304" pitchFamily="18" charset="0"/>
              </a:rPr>
              <a:t>Output</a:t>
            </a:r>
          </a:p>
          <a:p>
            <a:pPr marL="0" indent="0">
              <a:buNone/>
            </a:pPr>
            <a:r>
              <a:rPr lang="en-US" sz="1600" dirty="0">
                <a:latin typeface="Palatino Linotype" panose="02040502050505030304" pitchFamily="18" charset="0"/>
              </a:rPr>
              <a:t>When the above program is executed, it produces the following result −</a:t>
            </a:r>
          </a:p>
          <a:p>
            <a:pPr marL="0" indent="0">
              <a:buNone/>
            </a:pPr>
            <a:r>
              <a:rPr lang="en-US" sz="1600" dirty="0">
                <a:latin typeface="Palatino Linotype" panose="02040502050505030304" pitchFamily="18" charset="0"/>
              </a:rPr>
              <a:t>enter elements of 2D array 1 2 3 4 5 6 7 8 9 </a:t>
            </a:r>
          </a:p>
          <a:p>
            <a:pPr marL="0" indent="0">
              <a:buNone/>
            </a:pPr>
            <a:r>
              <a:rPr lang="en-US" sz="1600" dirty="0">
                <a:latin typeface="Palatino Linotype" panose="02040502050505030304" pitchFamily="18" charset="0"/>
              </a:rPr>
              <a:t>Elements of 2D array are</a:t>
            </a:r>
          </a:p>
          <a:p>
            <a:pPr marL="0" indent="0">
              <a:buNone/>
            </a:pPr>
            <a:r>
              <a:rPr lang="en-US" sz="1600" dirty="0">
                <a:latin typeface="Palatino Linotype" panose="02040502050505030304" pitchFamily="18" charset="0"/>
              </a:rPr>
              <a:t> 	1 2 3 </a:t>
            </a:r>
          </a:p>
          <a:p>
            <a:pPr marL="0" indent="0">
              <a:buNone/>
            </a:pPr>
            <a:r>
              <a:rPr lang="en-US" sz="1600" dirty="0">
                <a:latin typeface="Palatino Linotype" panose="02040502050505030304" pitchFamily="18" charset="0"/>
              </a:rPr>
              <a:t>	4 5 6 </a:t>
            </a:r>
          </a:p>
          <a:p>
            <a:pPr marL="0" indent="0">
              <a:buNone/>
            </a:pPr>
            <a:r>
              <a:rPr lang="en-US" sz="1600" dirty="0">
                <a:latin typeface="Palatino Linotype" panose="02040502050505030304" pitchFamily="18" charset="0"/>
              </a:rPr>
              <a:t>	7 8 9</a:t>
            </a:r>
            <a:endParaRPr lang="en-IN" sz="16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US" sz="2400" dirty="0">
              <a:solidFill>
                <a:srgbClr val="273239"/>
              </a:solidFill>
              <a:latin typeface="Palatino Linotype" panose="02040502050505030304" pitchFamily="18" charset="0"/>
            </a:endParaRPr>
          </a:p>
        </p:txBody>
      </p:sp>
    </p:spTree>
    <p:extLst>
      <p:ext uri="{BB962C8B-B14F-4D97-AF65-F5344CB8AC3E}">
        <p14:creationId xmlns:p14="http://schemas.microsoft.com/office/powerpoint/2010/main" val="157791319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623392" y="333441"/>
            <a:ext cx="10515600" cy="695190"/>
          </a:xfrm>
        </p:spPr>
        <p:txBody>
          <a:bodyPr>
            <a:normAutofit fontScale="90000"/>
          </a:bodyPr>
          <a:lstStyle/>
          <a:p>
            <a:br>
              <a:rPr lang="en-IN" sz="4000" b="1" dirty="0"/>
            </a:br>
            <a:r>
              <a:rPr lang="en-IN" sz="4000" b="1" dirty="0">
                <a:latin typeface="Palatino Linotype" panose="02040502050505030304" pitchFamily="18" charset="0"/>
              </a:rPr>
              <a:t>Review Questions</a:t>
            </a:r>
            <a:br>
              <a:rPr lang="en-IN" sz="4000" b="1" dirty="0"/>
            </a:br>
            <a:endParaRPr lang="en-IN" sz="4000"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623392" y="1268760"/>
            <a:ext cx="10730408" cy="4908204"/>
          </a:xfrm>
          <a:ln w="38100">
            <a:solidFill>
              <a:schemeClr val="tx1"/>
            </a:solidFill>
          </a:ln>
        </p:spPr>
        <p:txBody>
          <a:bodyPr>
            <a:normAutofit/>
          </a:bodyPr>
          <a:lstStyle/>
          <a:p>
            <a:pPr marL="457200" indent="-457200" algn="just">
              <a:buFont typeface="+mj-lt"/>
              <a:buAutoNum type="arabicPeriod"/>
            </a:pPr>
            <a:r>
              <a:rPr lang="en-IN" sz="2400" dirty="0">
                <a:solidFill>
                  <a:srgbClr val="273239"/>
                </a:solidFill>
                <a:latin typeface="Palatino Linotype" panose="02040502050505030304" pitchFamily="18" charset="0"/>
              </a:rPr>
              <a:t>Let’s consider 60 students took this course. E</a:t>
            </a:r>
            <a:r>
              <a:rPr lang="en-US" sz="2400" dirty="0">
                <a:solidFill>
                  <a:srgbClr val="273239"/>
                </a:solidFill>
                <a:latin typeface="Palatino Linotype" panose="02040502050505030304" pitchFamily="18" charset="0"/>
              </a:rPr>
              <a:t>ach student is supposed to give a rating 1, 2, 3 4 or 5; one being bad and 5 being good</a:t>
            </a:r>
            <a:r>
              <a:rPr lang="en-IN" sz="2400" dirty="0">
                <a:solidFill>
                  <a:srgbClr val="273239"/>
                </a:solidFill>
                <a:latin typeface="Palatino Linotype" panose="02040502050505030304" pitchFamily="18" charset="0"/>
              </a:rPr>
              <a:t>. Find the ratings are spread count the number of times each rating was given.</a:t>
            </a:r>
          </a:p>
          <a:p>
            <a:pPr marL="457200" indent="-457200" algn="just">
              <a:buFont typeface="+mj-lt"/>
              <a:buAutoNum type="arabicPeriod"/>
            </a:pPr>
            <a:r>
              <a:rPr lang="en-IN" sz="2400" dirty="0"/>
              <a:t>Write a Program in C for the following </a:t>
            </a:r>
            <a:r>
              <a:rPr lang="en-IN" sz="2400" b="1" dirty="0"/>
              <a:t>Array </a:t>
            </a:r>
            <a:r>
              <a:rPr lang="en-IN" sz="2400" dirty="0"/>
              <a:t>operations</a:t>
            </a:r>
          </a:p>
          <a:p>
            <a:pPr marL="0" indent="0">
              <a:buNone/>
            </a:pPr>
            <a:r>
              <a:rPr lang="en-IN" sz="2400" dirty="0"/>
              <a:t>	a. Creating an Array of </a:t>
            </a:r>
            <a:r>
              <a:rPr lang="en-IN" sz="2400" b="1" dirty="0"/>
              <a:t>N </a:t>
            </a:r>
            <a:r>
              <a:rPr lang="en-IN" sz="2400" dirty="0"/>
              <a:t>Integer Elements</a:t>
            </a:r>
          </a:p>
          <a:p>
            <a:pPr marL="0" indent="0">
              <a:buNone/>
            </a:pPr>
            <a:r>
              <a:rPr lang="en-IN" sz="2400" dirty="0"/>
              <a:t>	b. Display of Array Elements with Suitable Headings</a:t>
            </a:r>
          </a:p>
          <a:p>
            <a:pPr marL="0" indent="0">
              <a:buNone/>
            </a:pPr>
            <a:r>
              <a:rPr lang="en-IN" sz="2400" dirty="0"/>
              <a:t>	c. Inserting an Element (</a:t>
            </a:r>
            <a:r>
              <a:rPr lang="en-IN" sz="2400" b="1" dirty="0"/>
              <a:t>ELEM</a:t>
            </a:r>
            <a:r>
              <a:rPr lang="en-IN" sz="2400" dirty="0"/>
              <a:t>) at a given valid Position (</a:t>
            </a:r>
            <a:r>
              <a:rPr lang="en-IN" sz="2400" b="1" dirty="0"/>
              <a:t>POS</a:t>
            </a:r>
            <a:r>
              <a:rPr lang="en-IN" sz="2400" dirty="0"/>
              <a:t>)</a:t>
            </a:r>
          </a:p>
          <a:p>
            <a:pPr marL="0" indent="0">
              <a:buNone/>
            </a:pPr>
            <a:r>
              <a:rPr lang="en-IN" sz="2400" dirty="0"/>
              <a:t>	d. Deleting an Element at a given valid Position(</a:t>
            </a:r>
            <a:r>
              <a:rPr lang="en-IN" sz="2400" b="1" dirty="0"/>
              <a:t>POS</a:t>
            </a:r>
            <a:r>
              <a:rPr lang="en-IN" sz="2400" dirty="0"/>
              <a:t>)</a:t>
            </a:r>
          </a:p>
          <a:p>
            <a:pPr marL="0" indent="0">
              <a:buNone/>
            </a:pPr>
            <a:r>
              <a:rPr lang="en-IN" sz="2400" dirty="0"/>
              <a:t>	e. Exit.</a:t>
            </a:r>
          </a:p>
          <a:p>
            <a:pPr marL="0" indent="0">
              <a:buNone/>
            </a:pPr>
            <a:r>
              <a:rPr lang="en-IN" sz="2400" dirty="0"/>
              <a:t>  Support the program with functions for each of the above operations.</a:t>
            </a:r>
          </a:p>
          <a:p>
            <a:pPr marL="0" indent="0" algn="just">
              <a:buNone/>
            </a:pPr>
            <a:endParaRPr lang="en-IN" sz="2400" dirty="0">
              <a:solidFill>
                <a:srgbClr val="273239"/>
              </a:solidFill>
              <a:latin typeface="Palatino Linotype" panose="02040502050505030304" pitchFamily="18" charset="0"/>
            </a:endParaRPr>
          </a:p>
          <a:p>
            <a:pPr algn="just" fontAlgn="base"/>
            <a:endParaRPr lang="en-US" sz="2400" dirty="0">
              <a:solidFill>
                <a:srgbClr val="273239"/>
              </a:solidFill>
              <a:effectLst/>
              <a:latin typeface="Palatino Linotype" panose="02040502050505030304" pitchFamily="18" charset="0"/>
            </a:endParaRPr>
          </a:p>
        </p:txBody>
      </p:sp>
    </p:spTree>
    <p:extLst>
      <p:ext uri="{BB962C8B-B14F-4D97-AF65-F5344CB8AC3E}">
        <p14:creationId xmlns:p14="http://schemas.microsoft.com/office/powerpoint/2010/main" val="3729188248"/>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solidFill>
                  <a:srgbClr val="CC0066"/>
                </a:solidFill>
                <a:latin typeface="Palatino Linotype" panose="02040502050505030304" pitchFamily="18" charset="0"/>
              </a:rPr>
              <a:t> </a:t>
            </a:r>
            <a:r>
              <a:rPr lang="en-US" sz="6000" b="1" dirty="0">
                <a:latin typeface="Palatino Linotype" panose="02040502050505030304" pitchFamily="18" charset="0"/>
              </a:rPr>
              <a:t>DECLARING STRUCTURE AND ACCESSING</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585433777"/>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Definition of Structures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algn="just">
              <a:lnSpc>
                <a:spcPct val="100000"/>
              </a:lnSpc>
            </a:pPr>
            <a:r>
              <a:rPr lang="en-US" sz="2400" b="0" i="0" dirty="0">
                <a:effectLst/>
                <a:latin typeface="Palatino Linotype" panose="02040502050505030304" pitchFamily="18" charset="0"/>
              </a:rPr>
              <a:t>Structures are user defined data types</a:t>
            </a:r>
          </a:p>
          <a:p>
            <a:pPr algn="just">
              <a:lnSpc>
                <a:spcPct val="100000"/>
              </a:lnSpc>
            </a:pPr>
            <a:r>
              <a:rPr lang="en-US" sz="2400" dirty="0">
                <a:latin typeface="Palatino Linotype" panose="02040502050505030304" pitchFamily="18" charset="0"/>
              </a:rPr>
              <a:t>It is a collection of heterogeneous data</a:t>
            </a:r>
          </a:p>
          <a:p>
            <a:pPr algn="just">
              <a:lnSpc>
                <a:spcPct val="100000"/>
              </a:lnSpc>
            </a:pPr>
            <a:r>
              <a:rPr lang="en-US" sz="2400" b="0" i="0" dirty="0">
                <a:effectLst/>
                <a:latin typeface="Palatino Linotype" panose="02040502050505030304" pitchFamily="18" charset="0"/>
              </a:rPr>
              <a:t>It can have integer, float, double or character data in it</a:t>
            </a:r>
          </a:p>
          <a:p>
            <a:pPr algn="just">
              <a:lnSpc>
                <a:spcPct val="100000"/>
              </a:lnSpc>
            </a:pPr>
            <a:r>
              <a:rPr lang="en-US" sz="2400" dirty="0">
                <a:latin typeface="Palatino Linotype" panose="02040502050505030304" pitchFamily="18" charset="0"/>
              </a:rPr>
              <a:t>We can also have array of structures</a:t>
            </a:r>
          </a:p>
          <a:p>
            <a:pPr marL="0" indent="0" algn="just">
              <a:lnSpc>
                <a:spcPct val="100000"/>
              </a:lnSpc>
              <a:buNone/>
            </a:pPr>
            <a:r>
              <a:rPr lang="en-US" sz="2400" b="0" i="0" dirty="0">
                <a:effectLst/>
                <a:latin typeface="Palatino Linotype" panose="02040502050505030304" pitchFamily="18" charset="0"/>
              </a:rPr>
              <a:t>             </a:t>
            </a:r>
            <a:r>
              <a:rPr lang="en-US" sz="2400" b="0" i="0" dirty="0" err="1">
                <a:effectLst/>
                <a:latin typeface="Palatino Linotype" panose="02040502050505030304" pitchFamily="18" charset="0"/>
              </a:rPr>
              <a:t>struct</a:t>
            </a:r>
            <a:r>
              <a:rPr lang="en-US" sz="2400" b="0" i="0" dirty="0">
                <a:effectLst/>
                <a:latin typeface="Palatino Linotype" panose="02040502050505030304" pitchFamily="18" charset="0"/>
              </a:rPr>
              <a:t>&lt;&lt;</a:t>
            </a:r>
            <a:r>
              <a:rPr lang="en-US" sz="2400" b="0" i="0" dirty="0" err="1">
                <a:effectLst/>
                <a:latin typeface="Palatino Linotype" panose="02040502050505030304" pitchFamily="18" charset="0"/>
              </a:rPr>
              <a:t>structname</a:t>
            </a:r>
            <a:r>
              <a:rPr lang="en-US" sz="2400" b="0" i="0" dirty="0">
                <a:effectLst/>
                <a:latin typeface="Palatino Linotype" panose="02040502050505030304" pitchFamily="18" charset="0"/>
              </a:rPr>
              <a:t>&gt;&gt;</a:t>
            </a:r>
          </a:p>
          <a:p>
            <a:pPr marL="0" indent="0" algn="just">
              <a:lnSpc>
                <a:spcPct val="100000"/>
              </a:lnSpc>
              <a:buNone/>
            </a:pPr>
            <a:r>
              <a:rPr lang="en-US" sz="2400" dirty="0">
                <a:latin typeface="Palatino Linotype" panose="02040502050505030304" pitchFamily="18" charset="0"/>
              </a:rPr>
              <a:t>             {</a:t>
            </a:r>
          </a:p>
          <a:p>
            <a:pPr marL="0" indent="0" algn="just">
              <a:lnSpc>
                <a:spcPct val="100000"/>
              </a:lnSpc>
              <a:buNone/>
            </a:pPr>
            <a:r>
              <a:rPr lang="en-US" sz="2400" b="0" i="0" dirty="0">
                <a:effectLst/>
                <a:latin typeface="Palatino Linotype" panose="02040502050505030304" pitchFamily="18" charset="0"/>
              </a:rPr>
              <a:t>                       members;</a:t>
            </a:r>
          </a:p>
          <a:p>
            <a:pPr marL="0" indent="0" algn="just">
              <a:lnSpc>
                <a:spcPct val="100000"/>
              </a:lnSpc>
              <a:buNone/>
            </a:pPr>
            <a:r>
              <a:rPr lang="en-US" sz="2400" dirty="0">
                <a:latin typeface="Palatino Linotype" panose="02040502050505030304" pitchFamily="18" charset="0"/>
              </a:rPr>
              <a:t>              }element;</a:t>
            </a:r>
          </a:p>
          <a:p>
            <a:pPr marL="0" indent="0" algn="just">
              <a:lnSpc>
                <a:spcPct val="100000"/>
              </a:lnSpc>
              <a:buNone/>
            </a:pPr>
            <a:r>
              <a:rPr lang="en-US" sz="2400" b="0" i="0" dirty="0">
                <a:effectLst/>
                <a:latin typeface="Palatino Linotype" panose="02040502050505030304" pitchFamily="18" charset="0"/>
              </a:rPr>
              <a:t>We can access </a:t>
            </a:r>
            <a:r>
              <a:rPr lang="en-US" sz="2400" b="0" i="0" dirty="0" err="1">
                <a:effectLst/>
                <a:latin typeface="Palatino Linotype" panose="02040502050505030304" pitchFamily="18" charset="0"/>
              </a:rPr>
              <a:t>element.members</a:t>
            </a:r>
            <a:r>
              <a:rPr lang="en-US" sz="2400" b="0" i="0" dirty="0">
                <a:effectLst/>
                <a:latin typeface="Palatino Linotype" panose="02040502050505030304" pitchFamily="18" charset="0"/>
              </a:rPr>
              <a:t>;</a:t>
            </a:r>
          </a:p>
          <a:p>
            <a:pPr marL="0" indent="0" algn="just">
              <a:lnSpc>
                <a:spcPct val="100000"/>
              </a:lnSpc>
              <a:buNone/>
            </a:pPr>
            <a:endParaRPr lang="en-US" sz="2400" b="0" i="0" dirty="0">
              <a:effectLst/>
              <a:latin typeface="Palatino Linotype" panose="02040502050505030304" pitchFamily="18" charset="0"/>
            </a:endParaRPr>
          </a:p>
          <a:p>
            <a:pPr marL="0" indent="0" algn="just">
              <a:lnSpc>
                <a:spcPct val="100000"/>
              </a:lnSpc>
              <a:buNone/>
            </a:pPr>
            <a:endParaRPr lang="en-US" sz="2400" b="0" i="0" dirty="0">
              <a:effectLst/>
              <a:latin typeface="Palatino Linotype" panose="02040502050505030304" pitchFamily="18" charset="0"/>
            </a:endParaRPr>
          </a:p>
          <a:p>
            <a:pPr marL="0" indent="0" algn="just">
              <a:lnSpc>
                <a:spcPct val="100000"/>
              </a:lnSpc>
              <a:buNone/>
            </a:pPr>
            <a:endParaRPr lang="en-US" sz="2400" dirty="0">
              <a:latin typeface="Palatino Linotype" panose="02040502050505030304" pitchFamily="18" charset="0"/>
            </a:endParaRPr>
          </a:p>
          <a:p>
            <a:pPr marL="0" indent="0" algn="just">
              <a:lnSpc>
                <a:spcPct val="100000"/>
              </a:lnSpc>
              <a:buNone/>
            </a:pPr>
            <a:endParaRPr lang="en-US" sz="2400" b="0" i="0" dirty="0">
              <a:effectLst/>
              <a:latin typeface="Palatino Linotype" panose="02040502050505030304" pitchFamily="18" charset="0"/>
            </a:endParaRPr>
          </a:p>
          <a:p>
            <a:pPr marL="0" indent="0" algn="just">
              <a:lnSpc>
                <a:spcPct val="100000"/>
              </a:lnSpc>
              <a:buNone/>
            </a:pPr>
            <a:endParaRPr lang="en-US" sz="2400" b="0" i="0" dirty="0">
              <a:effectLst/>
              <a:latin typeface="Palatino Linotype" panose="02040502050505030304" pitchFamily="18" charset="0"/>
            </a:endParaRPr>
          </a:p>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572844300"/>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Declaration of Structures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5" name="object 5"/>
          <p:cNvSpPr txBox="1">
            <a:spLocks/>
          </p:cNvSpPr>
          <p:nvPr/>
        </p:nvSpPr>
        <p:spPr>
          <a:xfrm>
            <a:off x="972899" y="1364319"/>
            <a:ext cx="4287132" cy="4292842"/>
          </a:xfrm>
          <a:prstGeom prst="rect">
            <a:avLst/>
          </a:prstGeom>
        </p:spPr>
        <p:txBody>
          <a:bodyPr vert="horz" wrap="square" lIns="0" tIns="14668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indent="0">
              <a:lnSpc>
                <a:spcPct val="100000"/>
              </a:lnSpc>
              <a:spcBef>
                <a:spcPts val="1155"/>
              </a:spcBef>
              <a:buClr>
                <a:srgbClr val="418AB3"/>
              </a:buClr>
              <a:buNone/>
              <a:tabLst>
                <a:tab pos="240665" algn="l"/>
                <a:tab pos="241300" algn="l"/>
              </a:tabLst>
            </a:pPr>
            <a:r>
              <a:rPr lang="en-US" sz="2400" spc="-15" dirty="0">
                <a:latin typeface="Palatino Linotype" panose="02040502050505030304" pitchFamily="18" charset="0"/>
              </a:rPr>
              <a:t>Syntax:</a:t>
            </a:r>
          </a:p>
          <a:p>
            <a:pPr marL="12700" indent="0">
              <a:lnSpc>
                <a:spcPct val="100000"/>
              </a:lnSpc>
              <a:spcBef>
                <a:spcPts val="1155"/>
              </a:spcBef>
              <a:buClr>
                <a:srgbClr val="418AB3"/>
              </a:buClr>
              <a:buNone/>
              <a:tabLst>
                <a:tab pos="240665" algn="l"/>
                <a:tab pos="241300" algn="l"/>
              </a:tabLst>
            </a:pPr>
            <a:r>
              <a:rPr lang="en-US" sz="2400" spc="-45" dirty="0" err="1">
                <a:latin typeface="Palatino Linotype" panose="02040502050505030304" pitchFamily="18" charset="0"/>
                <a:cs typeface="Trebuchet MS"/>
              </a:rPr>
              <a:t>s</a:t>
            </a:r>
            <a:r>
              <a:rPr lang="en-US" sz="2400" spc="-140" dirty="0" err="1">
                <a:latin typeface="Palatino Linotype" panose="02040502050505030304" pitchFamily="18" charset="0"/>
                <a:cs typeface="Trebuchet MS"/>
              </a:rPr>
              <a:t>t</a:t>
            </a:r>
            <a:r>
              <a:rPr lang="en-US" sz="2400" spc="15" dirty="0" err="1">
                <a:latin typeface="Palatino Linotype" panose="02040502050505030304" pitchFamily="18" charset="0"/>
                <a:cs typeface="Trebuchet MS"/>
              </a:rPr>
              <a:t>r</a:t>
            </a:r>
            <a:r>
              <a:rPr lang="en-US" sz="2400" spc="-120" dirty="0" err="1">
                <a:latin typeface="Palatino Linotype" panose="02040502050505030304" pitchFamily="18" charset="0"/>
                <a:cs typeface="Trebuchet MS"/>
              </a:rPr>
              <a:t>u</a:t>
            </a:r>
            <a:r>
              <a:rPr lang="en-US" sz="2400" spc="-114" dirty="0" err="1">
                <a:latin typeface="Palatino Linotype" panose="02040502050505030304" pitchFamily="18" charset="0"/>
                <a:cs typeface="Trebuchet MS"/>
              </a:rPr>
              <a:t>c</a:t>
            </a:r>
            <a:r>
              <a:rPr lang="en-US" sz="2400" spc="-140" dirty="0" err="1">
                <a:latin typeface="Palatino Linotype" panose="02040502050505030304" pitchFamily="18" charset="0"/>
                <a:cs typeface="Trebuchet MS"/>
              </a:rPr>
              <a:t>t</a:t>
            </a:r>
            <a:r>
              <a:rPr lang="en-US" sz="2400" spc="-50" dirty="0">
                <a:latin typeface="Palatino Linotype" panose="02040502050505030304" pitchFamily="18" charset="0"/>
                <a:cs typeface="Trebuchet MS"/>
              </a:rPr>
              <a:t> </a:t>
            </a:r>
            <a:r>
              <a:rPr lang="en-US" sz="2400" spc="-45" dirty="0" err="1">
                <a:latin typeface="Palatino Linotype" panose="02040502050505030304" pitchFamily="18" charset="0"/>
                <a:cs typeface="Trebuchet MS"/>
              </a:rPr>
              <a:t>s</a:t>
            </a:r>
            <a:r>
              <a:rPr lang="en-US" sz="2400" spc="-140" dirty="0" err="1">
                <a:latin typeface="Palatino Linotype" panose="02040502050505030304" pitchFamily="18" charset="0"/>
                <a:cs typeface="Trebuchet MS"/>
              </a:rPr>
              <a:t>t</a:t>
            </a:r>
            <a:r>
              <a:rPr lang="en-US" sz="2400" spc="15" dirty="0" err="1">
                <a:latin typeface="Palatino Linotype" panose="02040502050505030304" pitchFamily="18" charset="0"/>
                <a:cs typeface="Trebuchet MS"/>
              </a:rPr>
              <a:t>r</a:t>
            </a:r>
            <a:r>
              <a:rPr lang="en-US" sz="2400" spc="-120" dirty="0" err="1">
                <a:latin typeface="Palatino Linotype" panose="02040502050505030304" pitchFamily="18" charset="0"/>
                <a:cs typeface="Trebuchet MS"/>
              </a:rPr>
              <a:t>u</a:t>
            </a:r>
            <a:r>
              <a:rPr lang="en-US" sz="2400" spc="-114" dirty="0" err="1">
                <a:latin typeface="Palatino Linotype" panose="02040502050505030304" pitchFamily="18" charset="0"/>
                <a:cs typeface="Trebuchet MS"/>
              </a:rPr>
              <a:t>c</a:t>
            </a:r>
            <a:r>
              <a:rPr lang="en-US" sz="2400" spc="-140" dirty="0" err="1">
                <a:latin typeface="Palatino Linotype" panose="02040502050505030304" pitchFamily="18" charset="0"/>
                <a:cs typeface="Trebuchet MS"/>
              </a:rPr>
              <a:t>t</a:t>
            </a:r>
            <a:r>
              <a:rPr lang="en-US" sz="2400" spc="55" dirty="0" err="1">
                <a:latin typeface="Palatino Linotype" panose="02040502050505030304" pitchFamily="18" charset="0"/>
                <a:cs typeface="Trebuchet MS"/>
              </a:rPr>
              <a:t>_</a:t>
            </a:r>
            <a:r>
              <a:rPr lang="en-US" sz="2400" spc="300" dirty="0" err="1">
                <a:latin typeface="Palatino Linotype" panose="02040502050505030304" pitchFamily="18" charset="0"/>
                <a:cs typeface="Trebuchet MS"/>
              </a:rPr>
              <a:t>N</a:t>
            </a:r>
            <a:r>
              <a:rPr lang="en-US" sz="2400" spc="-225" dirty="0" err="1">
                <a:latin typeface="Palatino Linotype" panose="02040502050505030304" pitchFamily="18" charset="0"/>
                <a:cs typeface="Trebuchet MS"/>
              </a:rPr>
              <a:t>a</a:t>
            </a:r>
            <a:r>
              <a:rPr lang="en-US" sz="2400" spc="-130" dirty="0" err="1">
                <a:latin typeface="Palatino Linotype" panose="02040502050505030304" pitchFamily="18" charset="0"/>
                <a:cs typeface="Trebuchet MS"/>
              </a:rPr>
              <a:t>m</a:t>
            </a:r>
            <a:r>
              <a:rPr lang="en-US" sz="2400" spc="-150" dirty="0" err="1">
                <a:latin typeface="Palatino Linotype" panose="02040502050505030304" pitchFamily="18" charset="0"/>
                <a:cs typeface="Trebuchet MS"/>
              </a:rPr>
              <a:t>e</a:t>
            </a:r>
            <a:endParaRPr lang="en-US" sz="2400" spc="-150" dirty="0">
              <a:latin typeface="Palatino Linotype" panose="02040502050505030304" pitchFamily="18" charset="0"/>
              <a:cs typeface="Trebuchet MS"/>
            </a:endParaRPr>
          </a:p>
          <a:p>
            <a:pPr marL="927100">
              <a:lnSpc>
                <a:spcPct val="100000"/>
              </a:lnSpc>
              <a:spcBef>
                <a:spcPts val="960"/>
              </a:spcBef>
            </a:pPr>
            <a:r>
              <a:rPr lang="en-US" sz="2400" spc="-80" dirty="0">
                <a:latin typeface="Palatino Linotype" panose="02040502050505030304" pitchFamily="18" charset="0"/>
                <a:cs typeface="Trebuchet MS"/>
              </a:rPr>
              <a:t>{</a:t>
            </a:r>
          </a:p>
          <a:p>
            <a:pPr marL="1841500">
              <a:lnSpc>
                <a:spcPct val="100000"/>
              </a:lnSpc>
              <a:spcBef>
                <a:spcPts val="960"/>
              </a:spcBef>
            </a:pPr>
            <a:r>
              <a:rPr lang="en-US" sz="2400" spc="-65" dirty="0">
                <a:latin typeface="Palatino Linotype" panose="02040502050505030304" pitchFamily="18" charset="0"/>
                <a:cs typeface="Trebuchet MS"/>
              </a:rPr>
              <a:t>&lt;d</a:t>
            </a:r>
            <a:r>
              <a:rPr lang="en-US" sz="2400" spc="-70" dirty="0">
                <a:latin typeface="Palatino Linotype" panose="02040502050505030304" pitchFamily="18" charset="0"/>
                <a:cs typeface="Trebuchet MS"/>
              </a:rPr>
              <a:t>a</a:t>
            </a:r>
            <a:r>
              <a:rPr lang="en-US" sz="2400" spc="-140" dirty="0">
                <a:latin typeface="Palatino Linotype" panose="02040502050505030304" pitchFamily="18" charset="0"/>
                <a:cs typeface="Trebuchet MS"/>
              </a:rPr>
              <a:t>t</a:t>
            </a:r>
            <a:r>
              <a:rPr lang="en-US" sz="2400" spc="-220" dirty="0">
                <a:latin typeface="Palatino Linotype" panose="02040502050505030304" pitchFamily="18" charset="0"/>
                <a:cs typeface="Trebuchet MS"/>
              </a:rPr>
              <a:t>a</a:t>
            </a:r>
            <a:r>
              <a:rPr lang="en-US" sz="2400" spc="-100" dirty="0">
                <a:latin typeface="Palatino Linotype" panose="02040502050505030304" pitchFamily="18" charset="0"/>
                <a:cs typeface="Trebuchet MS"/>
              </a:rPr>
              <a:t>-</a:t>
            </a:r>
            <a:r>
              <a:rPr lang="en-US" sz="2400" spc="-140" dirty="0">
                <a:latin typeface="Palatino Linotype" panose="02040502050505030304" pitchFamily="18" charset="0"/>
                <a:cs typeface="Trebuchet MS"/>
              </a:rPr>
              <a:t>t</a:t>
            </a:r>
            <a:r>
              <a:rPr lang="en-US" sz="2400" spc="-130" dirty="0">
                <a:latin typeface="Palatino Linotype" panose="02040502050505030304" pitchFamily="18" charset="0"/>
                <a:cs typeface="Trebuchet MS"/>
              </a:rPr>
              <a:t>y</a:t>
            </a:r>
            <a:r>
              <a:rPr lang="en-US" sz="2400" spc="-140" dirty="0">
                <a:latin typeface="Palatino Linotype" panose="02040502050505030304" pitchFamily="18" charset="0"/>
                <a:cs typeface="Trebuchet MS"/>
              </a:rPr>
              <a:t>pe</a:t>
            </a:r>
            <a:r>
              <a:rPr lang="en-US" sz="2400" spc="130" dirty="0">
                <a:latin typeface="Palatino Linotype" panose="02040502050505030304" pitchFamily="18" charset="0"/>
                <a:cs typeface="Trebuchet MS"/>
              </a:rPr>
              <a:t>&gt;</a:t>
            </a:r>
            <a:r>
              <a:rPr lang="en-US" sz="2400" spc="-50" dirty="0">
                <a:latin typeface="Palatino Linotype" panose="02040502050505030304" pitchFamily="18" charset="0"/>
                <a:cs typeface="Trebuchet MS"/>
              </a:rPr>
              <a:t> </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130" dirty="0" err="1">
                <a:latin typeface="Palatino Linotype" panose="02040502050505030304" pitchFamily="18" charset="0"/>
                <a:cs typeface="Trebuchet MS"/>
              </a:rPr>
              <a:t>m</a:t>
            </a:r>
            <a:r>
              <a:rPr lang="en-US" sz="2400" spc="-140" dirty="0" err="1">
                <a:latin typeface="Palatino Linotype" panose="02040502050505030304" pitchFamily="18" charset="0"/>
                <a:cs typeface="Trebuchet MS"/>
              </a:rPr>
              <a:t>be</a:t>
            </a:r>
            <a:r>
              <a:rPr lang="en-US" sz="2400" spc="15" dirty="0" err="1">
                <a:latin typeface="Palatino Linotype" panose="02040502050505030304" pitchFamily="18" charset="0"/>
                <a:cs typeface="Trebuchet MS"/>
              </a:rPr>
              <a:t>r</a:t>
            </a:r>
            <a:r>
              <a:rPr lang="en-US" sz="2400" spc="55" dirty="0" err="1">
                <a:latin typeface="Palatino Linotype" panose="02040502050505030304" pitchFamily="18" charset="0"/>
                <a:cs typeface="Trebuchet MS"/>
              </a:rPr>
              <a:t>_</a:t>
            </a:r>
            <a:r>
              <a:rPr lang="en-US" sz="2400" spc="-165" dirty="0" err="1">
                <a:latin typeface="Palatino Linotype" panose="02040502050505030304" pitchFamily="18" charset="0"/>
                <a:cs typeface="Trebuchet MS"/>
              </a:rPr>
              <a:t>na</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305" dirty="0">
                <a:latin typeface="Palatino Linotype" panose="02040502050505030304" pitchFamily="18" charset="0"/>
                <a:cs typeface="Trebuchet MS"/>
              </a:rPr>
              <a:t>;</a:t>
            </a:r>
          </a:p>
          <a:p>
            <a:pPr marL="1841500">
              <a:lnSpc>
                <a:spcPct val="100000"/>
              </a:lnSpc>
              <a:spcBef>
                <a:spcPts val="1055"/>
              </a:spcBef>
            </a:pPr>
            <a:r>
              <a:rPr lang="en-US" sz="2400" spc="-65" dirty="0">
                <a:latin typeface="Palatino Linotype" panose="02040502050505030304" pitchFamily="18" charset="0"/>
                <a:cs typeface="Trebuchet MS"/>
              </a:rPr>
              <a:t>&lt;d</a:t>
            </a:r>
            <a:r>
              <a:rPr lang="en-US" sz="2400" spc="-70" dirty="0">
                <a:latin typeface="Palatino Linotype" panose="02040502050505030304" pitchFamily="18" charset="0"/>
                <a:cs typeface="Trebuchet MS"/>
              </a:rPr>
              <a:t>a</a:t>
            </a:r>
            <a:r>
              <a:rPr lang="en-US" sz="2400" spc="-140" dirty="0">
                <a:latin typeface="Palatino Linotype" panose="02040502050505030304" pitchFamily="18" charset="0"/>
                <a:cs typeface="Trebuchet MS"/>
              </a:rPr>
              <a:t>t</a:t>
            </a:r>
            <a:r>
              <a:rPr lang="en-US" sz="2400" spc="-220" dirty="0">
                <a:latin typeface="Palatino Linotype" panose="02040502050505030304" pitchFamily="18" charset="0"/>
                <a:cs typeface="Trebuchet MS"/>
              </a:rPr>
              <a:t>a</a:t>
            </a:r>
            <a:r>
              <a:rPr lang="en-US" sz="2400" spc="-100" dirty="0">
                <a:latin typeface="Palatino Linotype" panose="02040502050505030304" pitchFamily="18" charset="0"/>
                <a:cs typeface="Trebuchet MS"/>
              </a:rPr>
              <a:t>-</a:t>
            </a:r>
            <a:r>
              <a:rPr lang="en-US" sz="2400" spc="-140" dirty="0">
                <a:latin typeface="Palatino Linotype" panose="02040502050505030304" pitchFamily="18" charset="0"/>
                <a:cs typeface="Trebuchet MS"/>
              </a:rPr>
              <a:t>t</a:t>
            </a:r>
            <a:r>
              <a:rPr lang="en-US" sz="2400" spc="-130" dirty="0">
                <a:latin typeface="Palatino Linotype" panose="02040502050505030304" pitchFamily="18" charset="0"/>
                <a:cs typeface="Trebuchet MS"/>
              </a:rPr>
              <a:t>y</a:t>
            </a:r>
            <a:r>
              <a:rPr lang="en-US" sz="2400" spc="-140" dirty="0">
                <a:latin typeface="Palatino Linotype" panose="02040502050505030304" pitchFamily="18" charset="0"/>
                <a:cs typeface="Trebuchet MS"/>
              </a:rPr>
              <a:t>pe</a:t>
            </a:r>
            <a:r>
              <a:rPr lang="en-US" sz="2400" spc="130" dirty="0">
                <a:latin typeface="Palatino Linotype" panose="02040502050505030304" pitchFamily="18" charset="0"/>
                <a:cs typeface="Trebuchet MS"/>
              </a:rPr>
              <a:t>&gt;</a:t>
            </a:r>
            <a:r>
              <a:rPr lang="en-US" sz="2400" spc="-50" dirty="0">
                <a:latin typeface="Palatino Linotype" panose="02040502050505030304" pitchFamily="18" charset="0"/>
                <a:cs typeface="Trebuchet MS"/>
              </a:rPr>
              <a:t> </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130" dirty="0" err="1">
                <a:latin typeface="Palatino Linotype" panose="02040502050505030304" pitchFamily="18" charset="0"/>
                <a:cs typeface="Trebuchet MS"/>
              </a:rPr>
              <a:t>m</a:t>
            </a:r>
            <a:r>
              <a:rPr lang="en-US" sz="2400" spc="-140" dirty="0" err="1">
                <a:latin typeface="Palatino Linotype" panose="02040502050505030304" pitchFamily="18" charset="0"/>
                <a:cs typeface="Trebuchet MS"/>
              </a:rPr>
              <a:t>be</a:t>
            </a:r>
            <a:r>
              <a:rPr lang="en-US" sz="2400" spc="15" dirty="0" err="1">
                <a:latin typeface="Palatino Linotype" panose="02040502050505030304" pitchFamily="18" charset="0"/>
                <a:cs typeface="Trebuchet MS"/>
              </a:rPr>
              <a:t>r</a:t>
            </a:r>
            <a:r>
              <a:rPr lang="en-US" sz="2400" spc="55" dirty="0" err="1">
                <a:latin typeface="Palatino Linotype" panose="02040502050505030304" pitchFamily="18" charset="0"/>
                <a:cs typeface="Trebuchet MS"/>
              </a:rPr>
              <a:t>_</a:t>
            </a:r>
            <a:r>
              <a:rPr lang="en-US" sz="2400" spc="-165" dirty="0" err="1">
                <a:latin typeface="Palatino Linotype" panose="02040502050505030304" pitchFamily="18" charset="0"/>
                <a:cs typeface="Trebuchet MS"/>
              </a:rPr>
              <a:t>na</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305" dirty="0">
                <a:latin typeface="Palatino Linotype" panose="02040502050505030304" pitchFamily="18" charset="0"/>
                <a:cs typeface="Trebuchet MS"/>
              </a:rPr>
              <a:t>;</a:t>
            </a:r>
          </a:p>
          <a:p>
            <a:pPr marL="1841500">
              <a:lnSpc>
                <a:spcPct val="100000"/>
              </a:lnSpc>
              <a:spcBef>
                <a:spcPts val="960"/>
              </a:spcBef>
            </a:pPr>
            <a:r>
              <a:rPr lang="en-US" sz="2400" spc="580" dirty="0">
                <a:latin typeface="Palatino Linotype" panose="02040502050505030304" pitchFamily="18" charset="0"/>
                <a:cs typeface="Trebuchet MS"/>
              </a:rPr>
              <a:t>…</a:t>
            </a:r>
          </a:p>
          <a:p>
            <a:pPr marL="927100">
              <a:lnSpc>
                <a:spcPct val="100000"/>
              </a:lnSpc>
              <a:spcBef>
                <a:spcPts val="1055"/>
              </a:spcBef>
            </a:pPr>
            <a:r>
              <a:rPr lang="en-US" sz="2400" spc="-80" dirty="0">
                <a:latin typeface="Palatino Linotype" panose="02040502050505030304" pitchFamily="18" charset="0"/>
                <a:cs typeface="Trebuchet MS"/>
              </a:rPr>
              <a:t>}</a:t>
            </a:r>
            <a:r>
              <a:rPr lang="en-US" sz="2400" spc="-50" dirty="0">
                <a:latin typeface="Palatino Linotype" panose="02040502050505030304" pitchFamily="18" charset="0"/>
                <a:cs typeface="Trebuchet MS"/>
              </a:rPr>
              <a:t> </a:t>
            </a:r>
            <a:r>
              <a:rPr lang="en-US" sz="2400" spc="-165" dirty="0">
                <a:latin typeface="Palatino Linotype" panose="02040502050505030304" pitchFamily="18" charset="0"/>
                <a:cs typeface="Trebuchet MS"/>
              </a:rPr>
              <a:t>l</a:t>
            </a:r>
            <a:r>
              <a:rPr lang="en-US" sz="2400" spc="-140" dirty="0">
                <a:latin typeface="Palatino Linotype" panose="02040502050505030304" pitchFamily="18" charset="0"/>
                <a:cs typeface="Trebuchet MS"/>
              </a:rPr>
              <a:t>i</a:t>
            </a:r>
            <a:r>
              <a:rPr lang="en-US" sz="2400" spc="-45" dirty="0">
                <a:latin typeface="Palatino Linotype" panose="02040502050505030304" pitchFamily="18" charset="0"/>
                <a:cs typeface="Trebuchet MS"/>
              </a:rPr>
              <a:t>s</a:t>
            </a:r>
            <a:r>
              <a:rPr lang="en-US" sz="2400" spc="-140" dirty="0">
                <a:latin typeface="Palatino Linotype" panose="02040502050505030304" pitchFamily="18" charset="0"/>
                <a:cs typeface="Trebuchet MS"/>
              </a:rPr>
              <a:t>t</a:t>
            </a:r>
            <a:r>
              <a:rPr lang="en-US" sz="2400" spc="-50" dirty="0">
                <a:latin typeface="Palatino Linotype" panose="02040502050505030304" pitchFamily="18" charset="0"/>
                <a:cs typeface="Trebuchet MS"/>
              </a:rPr>
              <a:t> </a:t>
            </a:r>
            <a:r>
              <a:rPr lang="en-US" sz="2400" spc="25" dirty="0">
                <a:latin typeface="Palatino Linotype" panose="02040502050505030304" pitchFamily="18" charset="0"/>
                <a:cs typeface="Trebuchet MS"/>
              </a:rPr>
              <a:t>o</a:t>
            </a:r>
            <a:r>
              <a:rPr lang="en-US" sz="2400" spc="-265" dirty="0">
                <a:latin typeface="Palatino Linotype" panose="02040502050505030304" pitchFamily="18" charset="0"/>
                <a:cs typeface="Trebuchet MS"/>
              </a:rPr>
              <a:t>f</a:t>
            </a:r>
            <a:r>
              <a:rPr lang="en-US" sz="2400" spc="-55" dirty="0">
                <a:latin typeface="Palatino Linotype" panose="02040502050505030304" pitchFamily="18" charset="0"/>
                <a:cs typeface="Trebuchet MS"/>
              </a:rPr>
              <a:t> </a:t>
            </a:r>
            <a:r>
              <a:rPr lang="en-US" sz="2400" spc="-120" dirty="0">
                <a:latin typeface="Palatino Linotype" panose="02040502050505030304" pitchFamily="18" charset="0"/>
                <a:cs typeface="Trebuchet MS"/>
              </a:rPr>
              <a:t>v</a:t>
            </a:r>
            <a:r>
              <a:rPr lang="en-US" sz="2400" spc="-225" dirty="0">
                <a:latin typeface="Palatino Linotype" panose="02040502050505030304" pitchFamily="18" charset="0"/>
                <a:cs typeface="Trebuchet MS"/>
              </a:rPr>
              <a:t>a</a:t>
            </a:r>
            <a:r>
              <a:rPr lang="en-US" sz="2400" spc="15" dirty="0">
                <a:latin typeface="Palatino Linotype" panose="02040502050505030304" pitchFamily="18" charset="0"/>
                <a:cs typeface="Trebuchet MS"/>
              </a:rPr>
              <a:t>r</a:t>
            </a:r>
            <a:r>
              <a:rPr lang="en-US" sz="2400" spc="-140" dirty="0">
                <a:latin typeface="Palatino Linotype" panose="02040502050505030304" pitchFamily="18" charset="0"/>
                <a:cs typeface="Trebuchet MS"/>
              </a:rPr>
              <a:t>i</a:t>
            </a:r>
            <a:r>
              <a:rPr lang="en-US" sz="2400" spc="-225" dirty="0">
                <a:latin typeface="Palatino Linotype" panose="02040502050505030304" pitchFamily="18" charset="0"/>
                <a:cs typeface="Trebuchet MS"/>
              </a:rPr>
              <a:t>a</a:t>
            </a:r>
            <a:r>
              <a:rPr lang="en-US" sz="2400" spc="-195" dirty="0">
                <a:latin typeface="Palatino Linotype" panose="02040502050505030304" pitchFamily="18" charset="0"/>
                <a:cs typeface="Trebuchet MS"/>
              </a:rPr>
              <a:t>b</a:t>
            </a:r>
            <a:r>
              <a:rPr lang="en-US" sz="2400" spc="-100" dirty="0">
                <a:latin typeface="Palatino Linotype" panose="02040502050505030304" pitchFamily="18" charset="0"/>
                <a:cs typeface="Trebuchet MS"/>
              </a:rPr>
              <a:t>l</a:t>
            </a:r>
            <a:r>
              <a:rPr lang="en-US" sz="2400" spc="-155" dirty="0">
                <a:latin typeface="Palatino Linotype" panose="02040502050505030304" pitchFamily="18" charset="0"/>
                <a:cs typeface="Trebuchet MS"/>
              </a:rPr>
              <a:t>e</a:t>
            </a:r>
            <a:r>
              <a:rPr lang="en-US" sz="2400" spc="-45" dirty="0">
                <a:latin typeface="Palatino Linotype" panose="02040502050505030304" pitchFamily="18" charset="0"/>
                <a:cs typeface="Trebuchet MS"/>
              </a:rPr>
              <a:t>s</a:t>
            </a:r>
            <a:r>
              <a:rPr lang="en-US" sz="2400" spc="-305" dirty="0">
                <a:latin typeface="Palatino Linotype" panose="02040502050505030304" pitchFamily="18" charset="0"/>
                <a:cs typeface="Trebuchet MS"/>
              </a:rPr>
              <a:t>;</a:t>
            </a:r>
          </a:p>
        </p:txBody>
      </p:sp>
      <p:sp>
        <p:nvSpPr>
          <p:cNvPr id="6" name="object 7"/>
          <p:cNvSpPr txBox="1"/>
          <p:nvPr/>
        </p:nvSpPr>
        <p:spPr>
          <a:xfrm>
            <a:off x="5659283" y="1796118"/>
            <a:ext cx="5295265" cy="3963136"/>
          </a:xfrm>
          <a:prstGeom prst="rect">
            <a:avLst/>
          </a:prstGeom>
        </p:spPr>
        <p:txBody>
          <a:bodyPr vert="horz" wrap="square" lIns="0" tIns="12700" rIns="0" bIns="0" rtlCol="0">
            <a:spAutoFit/>
          </a:bodyPr>
          <a:lstStyle/>
          <a:p>
            <a:pPr marR="5080">
              <a:lnSpc>
                <a:spcPct val="140000"/>
              </a:lnSpc>
              <a:spcBef>
                <a:spcPts val="100"/>
              </a:spcBef>
              <a:buClr>
                <a:srgbClr val="418AB3"/>
              </a:buClr>
              <a:tabLst>
                <a:tab pos="240665" algn="l"/>
                <a:tab pos="241300" algn="l"/>
                <a:tab pos="1586230" algn="l"/>
              </a:tabLst>
            </a:pPr>
            <a:r>
              <a:rPr sz="2400" b="1" spc="70" dirty="0">
                <a:solidFill>
                  <a:srgbClr val="262626"/>
                </a:solidFill>
                <a:latin typeface="Palatino Linotype" panose="02040502050505030304" pitchFamily="18" charset="0"/>
                <a:cs typeface="Trebuchet MS"/>
              </a:rPr>
              <a:t>E</a:t>
            </a:r>
            <a:r>
              <a:rPr sz="2400" b="1" spc="65" dirty="0">
                <a:solidFill>
                  <a:srgbClr val="262626"/>
                </a:solidFill>
                <a:latin typeface="Palatino Linotype" panose="02040502050505030304" pitchFamily="18" charset="0"/>
                <a:cs typeface="Trebuchet MS"/>
              </a:rPr>
              <a:t>x</a:t>
            </a:r>
            <a:r>
              <a:rPr sz="2400" b="1" spc="-15" dirty="0">
                <a:solidFill>
                  <a:srgbClr val="262626"/>
                </a:solidFill>
                <a:latin typeface="Palatino Linotype" panose="02040502050505030304" pitchFamily="18" charset="0"/>
                <a:cs typeface="Trebuchet MS"/>
              </a:rPr>
              <a:t>a</a:t>
            </a:r>
            <a:r>
              <a:rPr sz="2400" b="1" spc="220" dirty="0">
                <a:solidFill>
                  <a:srgbClr val="262626"/>
                </a:solidFill>
                <a:latin typeface="Palatino Linotype" panose="02040502050505030304" pitchFamily="18" charset="0"/>
                <a:cs typeface="Trebuchet MS"/>
              </a:rPr>
              <a:t>m</a:t>
            </a:r>
            <a:r>
              <a:rPr sz="2400" b="1" spc="5" dirty="0">
                <a:solidFill>
                  <a:srgbClr val="262626"/>
                </a:solidFill>
                <a:latin typeface="Palatino Linotype" panose="02040502050505030304" pitchFamily="18" charset="0"/>
                <a:cs typeface="Trebuchet MS"/>
              </a:rPr>
              <a:t>p</a:t>
            </a:r>
            <a:r>
              <a:rPr sz="2400" b="1" spc="-35" dirty="0">
                <a:solidFill>
                  <a:srgbClr val="262626"/>
                </a:solidFill>
                <a:latin typeface="Palatino Linotype" panose="02040502050505030304" pitchFamily="18" charset="0"/>
                <a:cs typeface="Trebuchet MS"/>
              </a:rPr>
              <a:t>l</a:t>
            </a:r>
            <a:r>
              <a:rPr sz="2400" b="1" spc="-75" dirty="0">
                <a:solidFill>
                  <a:srgbClr val="262626"/>
                </a:solidFill>
                <a:latin typeface="Palatino Linotype" panose="02040502050505030304" pitchFamily="18" charset="0"/>
                <a:cs typeface="Trebuchet MS"/>
              </a:rPr>
              <a:t>e</a:t>
            </a:r>
            <a:r>
              <a:rPr sz="2400" b="1" spc="-215" dirty="0">
                <a:solidFill>
                  <a:srgbClr val="262626"/>
                </a:solidFill>
                <a:latin typeface="Palatino Linotype" panose="02040502050505030304" pitchFamily="18" charset="0"/>
                <a:cs typeface="Trebuchet MS"/>
              </a:rPr>
              <a:t>:</a:t>
            </a:r>
            <a:r>
              <a:rPr sz="2400" b="1" dirty="0">
                <a:solidFill>
                  <a:srgbClr val="262626"/>
                </a:solidFill>
                <a:latin typeface="Palatino Linotype" panose="02040502050505030304" pitchFamily="18" charset="0"/>
                <a:cs typeface="Trebuchet MS"/>
              </a:rPr>
              <a:t>	</a:t>
            </a:r>
            <a:r>
              <a:rPr sz="2400" spc="-55" dirty="0">
                <a:solidFill>
                  <a:srgbClr val="262626"/>
                </a:solidFill>
                <a:latin typeface="Palatino Linotype" panose="02040502050505030304" pitchFamily="18" charset="0"/>
                <a:cs typeface="Trebuchet MS"/>
              </a:rPr>
              <a:t>S</a:t>
            </a:r>
            <a:r>
              <a:rPr sz="2400" spc="-140" dirty="0">
                <a:solidFill>
                  <a:srgbClr val="262626"/>
                </a:solidFill>
                <a:latin typeface="Palatino Linotype" panose="02040502050505030304" pitchFamily="18" charset="0"/>
                <a:cs typeface="Trebuchet MS"/>
              </a:rPr>
              <a:t>t</a:t>
            </a:r>
            <a:r>
              <a:rPr sz="2400" spc="15" dirty="0">
                <a:solidFill>
                  <a:srgbClr val="262626"/>
                </a:solidFill>
                <a:latin typeface="Palatino Linotype" panose="02040502050505030304" pitchFamily="18" charset="0"/>
                <a:cs typeface="Trebuchet MS"/>
              </a:rPr>
              <a:t>r</a:t>
            </a:r>
            <a:r>
              <a:rPr sz="2400" spc="-120" dirty="0">
                <a:solidFill>
                  <a:srgbClr val="262626"/>
                </a:solidFill>
                <a:latin typeface="Palatino Linotype" panose="02040502050505030304" pitchFamily="18" charset="0"/>
                <a:cs typeface="Trebuchet MS"/>
              </a:rPr>
              <a:t>u</a:t>
            </a:r>
            <a:r>
              <a:rPr sz="2400" spc="-114" dirty="0">
                <a:solidFill>
                  <a:srgbClr val="262626"/>
                </a:solidFill>
                <a:latin typeface="Palatino Linotype" panose="02040502050505030304" pitchFamily="18" charset="0"/>
                <a:cs typeface="Trebuchet MS"/>
              </a:rPr>
              <a:t>c</a:t>
            </a:r>
            <a:r>
              <a:rPr sz="2400" spc="-140" dirty="0">
                <a:solidFill>
                  <a:srgbClr val="262626"/>
                </a:solidFill>
                <a:latin typeface="Palatino Linotype" panose="02040502050505030304" pitchFamily="18" charset="0"/>
                <a:cs typeface="Trebuchet MS"/>
              </a:rPr>
              <a:t>t</a:t>
            </a:r>
            <a:r>
              <a:rPr sz="2400" spc="-55" dirty="0">
                <a:solidFill>
                  <a:srgbClr val="262626"/>
                </a:solidFill>
                <a:latin typeface="Palatino Linotype" panose="02040502050505030304" pitchFamily="18" charset="0"/>
                <a:cs typeface="Trebuchet MS"/>
              </a:rPr>
              <a:t>u</a:t>
            </a:r>
            <a:r>
              <a:rPr sz="2400" spc="-85" dirty="0">
                <a:solidFill>
                  <a:srgbClr val="262626"/>
                </a:solidFill>
                <a:latin typeface="Palatino Linotype" panose="02040502050505030304" pitchFamily="18" charset="0"/>
                <a:cs typeface="Trebuchet MS"/>
              </a:rPr>
              <a:t>r</a:t>
            </a:r>
            <a:r>
              <a:rPr sz="2400" spc="-150" dirty="0">
                <a:solidFill>
                  <a:srgbClr val="262626"/>
                </a:solidFill>
                <a:latin typeface="Palatino Linotype" panose="02040502050505030304" pitchFamily="18" charset="0"/>
                <a:cs typeface="Trebuchet MS"/>
              </a:rPr>
              <a:t>e</a:t>
            </a:r>
            <a:r>
              <a:rPr sz="2400" spc="-55" dirty="0">
                <a:solidFill>
                  <a:srgbClr val="262626"/>
                </a:solidFill>
                <a:latin typeface="Palatino Linotype" panose="02040502050505030304" pitchFamily="18" charset="0"/>
                <a:cs typeface="Trebuchet MS"/>
              </a:rPr>
              <a:t> </a:t>
            </a:r>
            <a:r>
              <a:rPr sz="2400" spc="-140" dirty="0">
                <a:solidFill>
                  <a:srgbClr val="262626"/>
                </a:solidFill>
                <a:latin typeface="Palatino Linotype" panose="02040502050505030304" pitchFamily="18" charset="0"/>
                <a:cs typeface="Trebuchet MS"/>
              </a:rPr>
              <a:t>t</a:t>
            </a:r>
            <a:r>
              <a:rPr sz="2400" spc="30" dirty="0">
                <a:solidFill>
                  <a:srgbClr val="262626"/>
                </a:solidFill>
                <a:latin typeface="Palatino Linotype" panose="02040502050505030304" pitchFamily="18" charset="0"/>
                <a:cs typeface="Trebuchet MS"/>
              </a:rPr>
              <a:t>o</a:t>
            </a:r>
            <a:r>
              <a:rPr sz="2400" spc="-55" dirty="0">
                <a:solidFill>
                  <a:srgbClr val="262626"/>
                </a:solidFill>
                <a:latin typeface="Palatino Linotype" panose="02040502050505030304" pitchFamily="18" charset="0"/>
                <a:cs typeface="Trebuchet MS"/>
              </a:rPr>
              <a:t> </a:t>
            </a:r>
            <a:r>
              <a:rPr sz="2400" spc="-35" dirty="0">
                <a:solidFill>
                  <a:srgbClr val="262626"/>
                </a:solidFill>
                <a:latin typeface="Palatino Linotype" panose="02040502050505030304" pitchFamily="18" charset="0"/>
                <a:cs typeface="Trebuchet MS"/>
              </a:rPr>
              <a:t>h</a:t>
            </a:r>
            <a:r>
              <a:rPr sz="2400" spc="-40" dirty="0">
                <a:solidFill>
                  <a:srgbClr val="262626"/>
                </a:solidFill>
                <a:latin typeface="Palatino Linotype" panose="02040502050505030304" pitchFamily="18" charset="0"/>
                <a:cs typeface="Trebuchet MS"/>
              </a:rPr>
              <a:t>o</a:t>
            </a:r>
            <a:r>
              <a:rPr sz="2400" spc="-165" dirty="0">
                <a:solidFill>
                  <a:srgbClr val="262626"/>
                </a:solidFill>
                <a:latin typeface="Palatino Linotype" panose="02040502050505030304" pitchFamily="18" charset="0"/>
                <a:cs typeface="Trebuchet MS"/>
              </a:rPr>
              <a:t>l</a:t>
            </a:r>
            <a:r>
              <a:rPr sz="2400" spc="-105" dirty="0">
                <a:solidFill>
                  <a:srgbClr val="262626"/>
                </a:solidFill>
                <a:latin typeface="Palatino Linotype" panose="02040502050505030304" pitchFamily="18" charset="0"/>
                <a:cs typeface="Trebuchet MS"/>
              </a:rPr>
              <a:t>d</a:t>
            </a:r>
            <a:r>
              <a:rPr sz="2400" spc="-50" dirty="0">
                <a:solidFill>
                  <a:srgbClr val="262626"/>
                </a:solidFill>
                <a:latin typeface="Palatino Linotype" panose="02040502050505030304" pitchFamily="18" charset="0"/>
                <a:cs typeface="Trebuchet MS"/>
              </a:rPr>
              <a:t> </a:t>
            </a:r>
            <a:r>
              <a:rPr sz="2400" spc="-45" dirty="0">
                <a:solidFill>
                  <a:srgbClr val="262626"/>
                </a:solidFill>
                <a:latin typeface="Palatino Linotype" panose="02040502050505030304" pitchFamily="18" charset="0"/>
                <a:cs typeface="Trebuchet MS"/>
              </a:rPr>
              <a:t>s</a:t>
            </a:r>
            <a:r>
              <a:rPr sz="2400" spc="-140" dirty="0">
                <a:solidFill>
                  <a:srgbClr val="262626"/>
                </a:solidFill>
                <a:latin typeface="Palatino Linotype" panose="02040502050505030304" pitchFamily="18" charset="0"/>
                <a:cs typeface="Trebuchet MS"/>
              </a:rPr>
              <a:t>t</a:t>
            </a:r>
            <a:r>
              <a:rPr sz="2400" spc="-105" dirty="0">
                <a:solidFill>
                  <a:srgbClr val="262626"/>
                </a:solidFill>
                <a:latin typeface="Palatino Linotype" panose="02040502050505030304" pitchFamily="18" charset="0"/>
                <a:cs typeface="Trebuchet MS"/>
              </a:rPr>
              <a:t>ud</a:t>
            </a:r>
            <a:r>
              <a:rPr sz="2400" spc="-155" dirty="0">
                <a:solidFill>
                  <a:srgbClr val="262626"/>
                </a:solidFill>
                <a:latin typeface="Palatino Linotype" panose="02040502050505030304" pitchFamily="18" charset="0"/>
                <a:cs typeface="Trebuchet MS"/>
              </a:rPr>
              <a:t>e</a:t>
            </a:r>
            <a:r>
              <a:rPr sz="2400" spc="-125" dirty="0">
                <a:solidFill>
                  <a:srgbClr val="262626"/>
                </a:solidFill>
                <a:latin typeface="Palatino Linotype" panose="02040502050505030304" pitchFamily="18" charset="0"/>
                <a:cs typeface="Trebuchet MS"/>
              </a:rPr>
              <a:t>nt</a:t>
            </a:r>
            <a:r>
              <a:rPr sz="2400" spc="-50" dirty="0">
                <a:solidFill>
                  <a:srgbClr val="262626"/>
                </a:solidFill>
                <a:latin typeface="Palatino Linotype" panose="02040502050505030304" pitchFamily="18" charset="0"/>
                <a:cs typeface="Trebuchet MS"/>
              </a:rPr>
              <a:t> </a:t>
            </a:r>
            <a:r>
              <a:rPr sz="2400" spc="-105" dirty="0">
                <a:solidFill>
                  <a:srgbClr val="262626"/>
                </a:solidFill>
                <a:latin typeface="Palatino Linotype" panose="02040502050505030304" pitchFamily="18" charset="0"/>
                <a:cs typeface="Trebuchet MS"/>
              </a:rPr>
              <a:t>d</a:t>
            </a:r>
            <a:r>
              <a:rPr sz="2400" spc="-155" dirty="0">
                <a:solidFill>
                  <a:srgbClr val="262626"/>
                </a:solidFill>
                <a:latin typeface="Palatino Linotype" panose="02040502050505030304" pitchFamily="18" charset="0"/>
                <a:cs typeface="Trebuchet MS"/>
              </a:rPr>
              <a:t>e</a:t>
            </a:r>
            <a:r>
              <a:rPr sz="2400" spc="-140" dirty="0">
                <a:solidFill>
                  <a:srgbClr val="262626"/>
                </a:solidFill>
                <a:latin typeface="Palatino Linotype" panose="02040502050505030304" pitchFamily="18" charset="0"/>
                <a:cs typeface="Trebuchet MS"/>
              </a:rPr>
              <a:t>t</a:t>
            </a:r>
            <a:r>
              <a:rPr sz="2400" spc="-225" dirty="0">
                <a:solidFill>
                  <a:srgbClr val="262626"/>
                </a:solidFill>
                <a:latin typeface="Palatino Linotype" panose="02040502050505030304" pitchFamily="18" charset="0"/>
                <a:cs typeface="Trebuchet MS"/>
              </a:rPr>
              <a:t>a</a:t>
            </a:r>
            <a:r>
              <a:rPr sz="2400" spc="-140" dirty="0">
                <a:solidFill>
                  <a:srgbClr val="262626"/>
                </a:solidFill>
                <a:latin typeface="Palatino Linotype" panose="02040502050505030304" pitchFamily="18" charset="0"/>
                <a:cs typeface="Trebuchet MS"/>
              </a:rPr>
              <a:t>i</a:t>
            </a:r>
            <a:r>
              <a:rPr sz="2400" spc="-165" dirty="0">
                <a:solidFill>
                  <a:srgbClr val="262626"/>
                </a:solidFill>
                <a:latin typeface="Palatino Linotype" panose="02040502050505030304" pitchFamily="18" charset="0"/>
                <a:cs typeface="Trebuchet MS"/>
              </a:rPr>
              <a:t>l</a:t>
            </a:r>
            <a:r>
              <a:rPr sz="2400" spc="-40" dirty="0">
                <a:solidFill>
                  <a:srgbClr val="262626"/>
                </a:solidFill>
                <a:latin typeface="Palatino Linotype" panose="02040502050505030304" pitchFamily="18" charset="0"/>
                <a:cs typeface="Trebuchet MS"/>
              </a:rPr>
              <a:t>s  </a:t>
            </a:r>
            <a:r>
              <a:rPr sz="2400" spc="-90" dirty="0">
                <a:solidFill>
                  <a:srgbClr val="C00000"/>
                </a:solidFill>
                <a:latin typeface="Palatino Linotype" panose="02040502050505030304" pitchFamily="18" charset="0"/>
                <a:cs typeface="Trebuchet MS"/>
              </a:rPr>
              <a:t>struct</a:t>
            </a:r>
            <a:r>
              <a:rPr sz="2400" spc="-55" dirty="0">
                <a:solidFill>
                  <a:srgbClr val="C00000"/>
                </a:solidFill>
                <a:latin typeface="Palatino Linotype" panose="02040502050505030304" pitchFamily="18" charset="0"/>
                <a:cs typeface="Trebuchet MS"/>
              </a:rPr>
              <a:t> </a:t>
            </a:r>
            <a:r>
              <a:rPr sz="2400" spc="-114" dirty="0">
                <a:solidFill>
                  <a:srgbClr val="00B0F0"/>
                </a:solidFill>
                <a:latin typeface="Palatino Linotype" panose="02040502050505030304" pitchFamily="18" charset="0"/>
                <a:cs typeface="Trebuchet MS"/>
              </a:rPr>
              <a:t>Student</a:t>
            </a:r>
            <a:endParaRPr sz="2400" dirty="0">
              <a:latin typeface="Palatino Linotype" panose="02040502050505030304" pitchFamily="18" charset="0"/>
              <a:cs typeface="Trebuchet MS"/>
            </a:endParaRPr>
          </a:p>
          <a:p>
            <a:pPr marL="927100">
              <a:lnSpc>
                <a:spcPct val="100000"/>
              </a:lnSpc>
              <a:spcBef>
                <a:spcPts val="960"/>
              </a:spcBef>
            </a:pPr>
            <a:r>
              <a:rPr sz="2400" spc="-80" dirty="0">
                <a:solidFill>
                  <a:srgbClr val="262626"/>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1841500" marR="1737360">
              <a:lnSpc>
                <a:spcPts val="3700"/>
              </a:lnSpc>
              <a:spcBef>
                <a:spcPts val="200"/>
              </a:spcBef>
            </a:pPr>
            <a:r>
              <a:rPr sz="2400" spc="-140" dirty="0">
                <a:solidFill>
                  <a:srgbClr val="7030A0"/>
                </a:solidFill>
                <a:latin typeface="Palatino Linotype" panose="02040502050505030304" pitchFamily="18" charset="0"/>
                <a:cs typeface="Trebuchet MS"/>
              </a:rPr>
              <a:t>i</a:t>
            </a:r>
            <a:r>
              <a:rPr sz="2400" spc="-125" dirty="0">
                <a:solidFill>
                  <a:srgbClr val="7030A0"/>
                </a:solidFill>
                <a:latin typeface="Palatino Linotype" panose="02040502050505030304" pitchFamily="18" charset="0"/>
                <a:cs typeface="Trebuchet MS"/>
              </a:rPr>
              <a:t>nt</a:t>
            </a:r>
            <a:r>
              <a:rPr sz="2400" spc="-50" dirty="0">
                <a:solidFill>
                  <a:srgbClr val="7030A0"/>
                </a:solidFill>
                <a:latin typeface="Palatino Linotype" panose="02040502050505030304" pitchFamily="18" charset="0"/>
                <a:cs typeface="Trebuchet MS"/>
              </a:rPr>
              <a:t> </a:t>
            </a:r>
            <a:r>
              <a:rPr sz="2400" spc="-100" dirty="0">
                <a:solidFill>
                  <a:srgbClr val="7030A0"/>
                </a:solidFill>
                <a:latin typeface="Palatino Linotype" panose="02040502050505030304" pitchFamily="18" charset="0"/>
                <a:cs typeface="Trebuchet MS"/>
              </a:rPr>
              <a:t>r</a:t>
            </a:r>
            <a:r>
              <a:rPr sz="2400" spc="-85" dirty="0">
                <a:solidFill>
                  <a:srgbClr val="7030A0"/>
                </a:solidFill>
                <a:latin typeface="Palatino Linotype" panose="02040502050505030304" pitchFamily="18" charset="0"/>
                <a:cs typeface="Trebuchet MS"/>
              </a:rPr>
              <a:t>e</a:t>
            </a:r>
            <a:r>
              <a:rPr sz="2400" spc="-175" dirty="0">
                <a:solidFill>
                  <a:srgbClr val="7030A0"/>
                </a:solidFill>
                <a:latin typeface="Palatino Linotype" panose="02040502050505030304" pitchFamily="18" charset="0"/>
                <a:cs typeface="Trebuchet MS"/>
              </a:rPr>
              <a:t>g</a:t>
            </a:r>
            <a:r>
              <a:rPr sz="2400" spc="305" dirty="0">
                <a:solidFill>
                  <a:srgbClr val="7030A0"/>
                </a:solidFill>
                <a:latin typeface="Palatino Linotype" panose="02040502050505030304" pitchFamily="18" charset="0"/>
                <a:cs typeface="Trebuchet MS"/>
              </a:rPr>
              <a:t>N</a:t>
            </a:r>
            <a:r>
              <a:rPr sz="2400" spc="25" dirty="0">
                <a:solidFill>
                  <a:srgbClr val="7030A0"/>
                </a:solidFill>
                <a:latin typeface="Palatino Linotype" panose="02040502050505030304" pitchFamily="18" charset="0"/>
                <a:cs typeface="Trebuchet MS"/>
              </a:rPr>
              <a:t>o</a:t>
            </a:r>
            <a:r>
              <a:rPr sz="2400" spc="-270" dirty="0">
                <a:solidFill>
                  <a:srgbClr val="7030A0"/>
                </a:solidFill>
                <a:latin typeface="Palatino Linotype" panose="02040502050505030304" pitchFamily="18" charset="0"/>
                <a:cs typeface="Trebuchet MS"/>
              </a:rPr>
              <a:t>;  </a:t>
            </a:r>
            <a:r>
              <a:rPr sz="2400" spc="-250" dirty="0">
                <a:solidFill>
                  <a:srgbClr val="7030A0"/>
                </a:solidFill>
                <a:latin typeface="Palatino Linotype" panose="02040502050505030304" pitchFamily="18" charset="0"/>
                <a:cs typeface="Trebuchet MS"/>
              </a:rPr>
              <a:t> </a:t>
            </a:r>
            <a:r>
              <a:rPr sz="2400" spc="-135" dirty="0">
                <a:solidFill>
                  <a:srgbClr val="7030A0"/>
                </a:solidFill>
                <a:latin typeface="Palatino Linotype" panose="02040502050505030304" pitchFamily="18" charset="0"/>
                <a:cs typeface="Trebuchet MS"/>
              </a:rPr>
              <a:t>c</a:t>
            </a:r>
            <a:r>
              <a:rPr sz="2400" spc="-165" dirty="0">
                <a:solidFill>
                  <a:srgbClr val="7030A0"/>
                </a:solidFill>
                <a:latin typeface="Palatino Linotype" panose="02040502050505030304" pitchFamily="18" charset="0"/>
                <a:cs typeface="Trebuchet MS"/>
              </a:rPr>
              <a:t>ha</a:t>
            </a:r>
            <a:r>
              <a:rPr sz="2400" spc="15" dirty="0">
                <a:solidFill>
                  <a:srgbClr val="7030A0"/>
                </a:solidFill>
                <a:latin typeface="Palatino Linotype" panose="02040502050505030304" pitchFamily="18" charset="0"/>
                <a:cs typeface="Trebuchet MS"/>
              </a:rPr>
              <a:t>r</a:t>
            </a:r>
            <a:r>
              <a:rPr sz="2400" spc="-50" dirty="0">
                <a:solidFill>
                  <a:srgbClr val="7030A0"/>
                </a:solidFill>
                <a:latin typeface="Palatino Linotype" panose="02040502050505030304" pitchFamily="18" charset="0"/>
                <a:cs typeface="Trebuchet MS"/>
              </a:rPr>
              <a:t> </a:t>
            </a:r>
            <a:r>
              <a:rPr sz="2400" spc="-165" dirty="0">
                <a:solidFill>
                  <a:srgbClr val="7030A0"/>
                </a:solidFill>
                <a:latin typeface="Palatino Linotype" panose="02040502050505030304" pitchFamily="18" charset="0"/>
                <a:cs typeface="Trebuchet MS"/>
              </a:rPr>
              <a:t>na</a:t>
            </a:r>
            <a:r>
              <a:rPr sz="2400" spc="-130" dirty="0">
                <a:solidFill>
                  <a:srgbClr val="7030A0"/>
                </a:solidFill>
                <a:latin typeface="Palatino Linotype" panose="02040502050505030304" pitchFamily="18" charset="0"/>
                <a:cs typeface="Trebuchet MS"/>
              </a:rPr>
              <a:t>m</a:t>
            </a:r>
            <a:r>
              <a:rPr sz="2400" spc="-155" dirty="0">
                <a:solidFill>
                  <a:srgbClr val="7030A0"/>
                </a:solidFill>
                <a:latin typeface="Palatino Linotype" panose="02040502050505030304" pitchFamily="18" charset="0"/>
                <a:cs typeface="Trebuchet MS"/>
              </a:rPr>
              <a:t>e</a:t>
            </a:r>
            <a:r>
              <a:rPr sz="2400" spc="-80" dirty="0">
                <a:solidFill>
                  <a:srgbClr val="7030A0"/>
                </a:solidFill>
                <a:latin typeface="Palatino Linotype" panose="02040502050505030304" pitchFamily="18" charset="0"/>
                <a:cs typeface="Trebuchet MS"/>
              </a:rPr>
              <a:t>[</a:t>
            </a:r>
            <a:r>
              <a:rPr sz="2400" spc="-65" dirty="0">
                <a:solidFill>
                  <a:srgbClr val="7030A0"/>
                </a:solidFill>
                <a:latin typeface="Palatino Linotype" panose="02040502050505030304" pitchFamily="18" charset="0"/>
                <a:cs typeface="Trebuchet MS"/>
              </a:rPr>
              <a:t>25]</a:t>
            </a:r>
            <a:r>
              <a:rPr sz="2400" spc="-305" dirty="0">
                <a:solidFill>
                  <a:srgbClr val="7030A0"/>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1841500">
              <a:lnSpc>
                <a:spcPct val="100000"/>
              </a:lnSpc>
              <a:spcBef>
                <a:spcPts val="655"/>
              </a:spcBef>
            </a:pPr>
            <a:r>
              <a:rPr sz="2400" spc="-140" dirty="0">
                <a:solidFill>
                  <a:srgbClr val="7030A0"/>
                </a:solidFill>
                <a:latin typeface="Palatino Linotype" panose="02040502050505030304" pitchFamily="18" charset="0"/>
                <a:cs typeface="Trebuchet MS"/>
              </a:rPr>
              <a:t>i</a:t>
            </a:r>
            <a:r>
              <a:rPr sz="2400" spc="-125" dirty="0">
                <a:solidFill>
                  <a:srgbClr val="7030A0"/>
                </a:solidFill>
                <a:latin typeface="Palatino Linotype" panose="02040502050505030304" pitchFamily="18" charset="0"/>
                <a:cs typeface="Trebuchet MS"/>
              </a:rPr>
              <a:t>nt</a:t>
            </a:r>
            <a:r>
              <a:rPr sz="2400" spc="-50" dirty="0">
                <a:solidFill>
                  <a:srgbClr val="7030A0"/>
                </a:solidFill>
                <a:latin typeface="Palatino Linotype" panose="02040502050505030304" pitchFamily="18" charset="0"/>
                <a:cs typeface="Trebuchet MS"/>
              </a:rPr>
              <a:t> </a:t>
            </a:r>
            <a:r>
              <a:rPr sz="2400" spc="-155" dirty="0">
                <a:solidFill>
                  <a:srgbClr val="7030A0"/>
                </a:solidFill>
                <a:latin typeface="Palatino Linotype" panose="02040502050505030304" pitchFamily="18" charset="0"/>
                <a:cs typeface="Trebuchet MS"/>
              </a:rPr>
              <a:t>e</a:t>
            </a:r>
            <a:r>
              <a:rPr sz="2400" spc="-140" dirty="0">
                <a:solidFill>
                  <a:srgbClr val="7030A0"/>
                </a:solidFill>
                <a:latin typeface="Palatino Linotype" panose="02040502050505030304" pitchFamily="18" charset="0"/>
                <a:cs typeface="Trebuchet MS"/>
              </a:rPr>
              <a:t>n</a:t>
            </a:r>
            <a:r>
              <a:rPr sz="2400" spc="-135" dirty="0">
                <a:solidFill>
                  <a:srgbClr val="7030A0"/>
                </a:solidFill>
                <a:latin typeface="Palatino Linotype" panose="02040502050505030304" pitchFamily="18" charset="0"/>
                <a:cs typeface="Trebuchet MS"/>
              </a:rPr>
              <a:t>g</a:t>
            </a:r>
            <a:r>
              <a:rPr sz="2400" spc="-165" dirty="0">
                <a:solidFill>
                  <a:srgbClr val="7030A0"/>
                </a:solidFill>
                <a:latin typeface="Palatino Linotype" panose="02040502050505030304" pitchFamily="18" charset="0"/>
                <a:cs typeface="Trebuchet MS"/>
              </a:rPr>
              <a:t>l</a:t>
            </a:r>
            <a:r>
              <a:rPr sz="2400" spc="-140" dirty="0">
                <a:solidFill>
                  <a:srgbClr val="7030A0"/>
                </a:solidFill>
                <a:latin typeface="Palatino Linotype" panose="02040502050505030304" pitchFamily="18" charset="0"/>
                <a:cs typeface="Trebuchet MS"/>
              </a:rPr>
              <a:t>i</a:t>
            </a:r>
            <a:r>
              <a:rPr sz="2400" spc="-45" dirty="0">
                <a:solidFill>
                  <a:srgbClr val="7030A0"/>
                </a:solidFill>
                <a:latin typeface="Palatino Linotype" panose="02040502050505030304" pitchFamily="18" charset="0"/>
                <a:cs typeface="Trebuchet MS"/>
              </a:rPr>
              <a:t>s</a:t>
            </a:r>
            <a:r>
              <a:rPr sz="2400" spc="-105" dirty="0">
                <a:solidFill>
                  <a:srgbClr val="7030A0"/>
                </a:solidFill>
                <a:latin typeface="Palatino Linotype" panose="02040502050505030304" pitchFamily="18" charset="0"/>
                <a:cs typeface="Trebuchet MS"/>
              </a:rPr>
              <a:t>h</a:t>
            </a:r>
            <a:r>
              <a:rPr sz="2400" spc="-330" dirty="0">
                <a:solidFill>
                  <a:srgbClr val="7030A0"/>
                </a:solidFill>
                <a:latin typeface="Palatino Linotype" panose="02040502050505030304" pitchFamily="18" charset="0"/>
                <a:cs typeface="Trebuchet MS"/>
              </a:rPr>
              <a:t>,</a:t>
            </a:r>
            <a:r>
              <a:rPr sz="2400" spc="-270" dirty="0">
                <a:solidFill>
                  <a:srgbClr val="7030A0"/>
                </a:solidFill>
                <a:latin typeface="Palatino Linotype" panose="02040502050505030304" pitchFamily="18" charset="0"/>
                <a:cs typeface="Trebuchet MS"/>
              </a:rPr>
              <a:t> </a:t>
            </a:r>
            <a:r>
              <a:rPr sz="2400" spc="-45" dirty="0">
                <a:solidFill>
                  <a:srgbClr val="7030A0"/>
                </a:solidFill>
                <a:latin typeface="Palatino Linotype" panose="02040502050505030304" pitchFamily="18" charset="0"/>
                <a:cs typeface="Trebuchet MS"/>
              </a:rPr>
              <a:t>s</a:t>
            </a:r>
            <a:r>
              <a:rPr sz="2400" spc="-135" dirty="0">
                <a:solidFill>
                  <a:srgbClr val="7030A0"/>
                </a:solidFill>
                <a:latin typeface="Palatino Linotype" panose="02040502050505030304" pitchFamily="18" charset="0"/>
                <a:cs typeface="Trebuchet MS"/>
              </a:rPr>
              <a:t>c</a:t>
            </a:r>
            <a:r>
              <a:rPr sz="2400" spc="-140" dirty="0">
                <a:solidFill>
                  <a:srgbClr val="7030A0"/>
                </a:solidFill>
                <a:latin typeface="Palatino Linotype" panose="02040502050505030304" pitchFamily="18" charset="0"/>
                <a:cs typeface="Trebuchet MS"/>
              </a:rPr>
              <a:t>i</a:t>
            </a:r>
            <a:r>
              <a:rPr sz="2400" spc="-155" dirty="0">
                <a:solidFill>
                  <a:srgbClr val="7030A0"/>
                </a:solidFill>
                <a:latin typeface="Palatino Linotype" panose="02040502050505030304" pitchFamily="18" charset="0"/>
                <a:cs typeface="Trebuchet MS"/>
              </a:rPr>
              <a:t>e</a:t>
            </a:r>
            <a:r>
              <a:rPr sz="2400" spc="-120" dirty="0">
                <a:solidFill>
                  <a:srgbClr val="7030A0"/>
                </a:solidFill>
                <a:latin typeface="Palatino Linotype" panose="02040502050505030304" pitchFamily="18" charset="0"/>
                <a:cs typeface="Trebuchet MS"/>
              </a:rPr>
              <a:t>n</a:t>
            </a:r>
            <a:r>
              <a:rPr sz="2400" spc="-114" dirty="0">
                <a:solidFill>
                  <a:srgbClr val="7030A0"/>
                </a:solidFill>
                <a:latin typeface="Palatino Linotype" panose="02040502050505030304" pitchFamily="18" charset="0"/>
                <a:cs typeface="Trebuchet MS"/>
              </a:rPr>
              <a:t>c</a:t>
            </a:r>
            <a:r>
              <a:rPr sz="2400" spc="-110" dirty="0">
                <a:solidFill>
                  <a:srgbClr val="7030A0"/>
                </a:solidFill>
                <a:latin typeface="Palatino Linotype" panose="02040502050505030304" pitchFamily="18" charset="0"/>
                <a:cs typeface="Trebuchet MS"/>
              </a:rPr>
              <a:t>e</a:t>
            </a:r>
            <a:r>
              <a:rPr sz="2400" spc="-330" dirty="0">
                <a:solidFill>
                  <a:srgbClr val="7030A0"/>
                </a:solidFill>
                <a:latin typeface="Palatino Linotype" panose="02040502050505030304" pitchFamily="18" charset="0"/>
                <a:cs typeface="Trebuchet MS"/>
              </a:rPr>
              <a:t>,</a:t>
            </a:r>
            <a:r>
              <a:rPr sz="2400" spc="-270" dirty="0">
                <a:solidFill>
                  <a:srgbClr val="7030A0"/>
                </a:solidFill>
                <a:latin typeface="Palatino Linotype" panose="02040502050505030304" pitchFamily="18" charset="0"/>
                <a:cs typeface="Trebuchet MS"/>
              </a:rPr>
              <a:t> </a:t>
            </a:r>
            <a:r>
              <a:rPr sz="2400" spc="-130" dirty="0">
                <a:solidFill>
                  <a:srgbClr val="7030A0"/>
                </a:solidFill>
                <a:latin typeface="Palatino Linotype" panose="02040502050505030304" pitchFamily="18" charset="0"/>
                <a:cs typeface="Trebuchet MS"/>
              </a:rPr>
              <a:t>m</a:t>
            </a:r>
            <a:r>
              <a:rPr sz="2400" spc="-225" dirty="0">
                <a:solidFill>
                  <a:srgbClr val="7030A0"/>
                </a:solidFill>
                <a:latin typeface="Palatino Linotype" panose="02040502050505030304" pitchFamily="18" charset="0"/>
                <a:cs typeface="Trebuchet MS"/>
              </a:rPr>
              <a:t>a</a:t>
            </a:r>
            <a:r>
              <a:rPr sz="2400" spc="-140" dirty="0">
                <a:solidFill>
                  <a:srgbClr val="7030A0"/>
                </a:solidFill>
                <a:latin typeface="Palatino Linotype" panose="02040502050505030304" pitchFamily="18" charset="0"/>
                <a:cs typeface="Trebuchet MS"/>
              </a:rPr>
              <a:t>t</a:t>
            </a:r>
            <a:r>
              <a:rPr sz="2400" spc="-75" dirty="0">
                <a:solidFill>
                  <a:srgbClr val="7030A0"/>
                </a:solidFill>
                <a:latin typeface="Palatino Linotype" panose="02040502050505030304" pitchFamily="18" charset="0"/>
                <a:cs typeface="Trebuchet MS"/>
              </a:rPr>
              <a:t>hs</a:t>
            </a:r>
            <a:r>
              <a:rPr sz="2400" spc="-305" dirty="0">
                <a:solidFill>
                  <a:srgbClr val="7030A0"/>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927100">
              <a:lnSpc>
                <a:spcPct val="100000"/>
              </a:lnSpc>
              <a:spcBef>
                <a:spcPts val="1055"/>
              </a:spcBef>
            </a:pPr>
            <a:r>
              <a:rPr sz="2400" spc="-80" dirty="0">
                <a:solidFill>
                  <a:srgbClr val="262626"/>
                </a:solidFill>
                <a:latin typeface="Palatino Linotype" panose="02040502050505030304" pitchFamily="18" charset="0"/>
                <a:cs typeface="Trebuchet MS"/>
              </a:rPr>
              <a:t>}</a:t>
            </a:r>
            <a:r>
              <a:rPr sz="2400" spc="-50" dirty="0">
                <a:solidFill>
                  <a:srgbClr val="262626"/>
                </a:solidFill>
                <a:latin typeface="Palatino Linotype" panose="02040502050505030304" pitchFamily="18" charset="0"/>
                <a:cs typeface="Trebuchet MS"/>
              </a:rPr>
              <a:t> </a:t>
            </a:r>
            <a:r>
              <a:rPr sz="2400" spc="-45" dirty="0">
                <a:solidFill>
                  <a:srgbClr val="00B050"/>
                </a:solidFill>
                <a:latin typeface="Palatino Linotype" panose="02040502050505030304" pitchFamily="18" charset="0"/>
                <a:cs typeface="Trebuchet MS"/>
              </a:rPr>
              <a:t>s</a:t>
            </a:r>
            <a:r>
              <a:rPr sz="2400" spc="-140" dirty="0">
                <a:solidFill>
                  <a:srgbClr val="00B050"/>
                </a:solidFill>
                <a:latin typeface="Palatino Linotype" panose="02040502050505030304" pitchFamily="18" charset="0"/>
                <a:cs typeface="Trebuchet MS"/>
              </a:rPr>
              <a:t>t</a:t>
            </a:r>
            <a:r>
              <a:rPr sz="2400" spc="-105" dirty="0">
                <a:solidFill>
                  <a:srgbClr val="00B050"/>
                </a:solidFill>
                <a:latin typeface="Palatino Linotype" panose="02040502050505030304" pitchFamily="18" charset="0"/>
                <a:cs typeface="Trebuchet MS"/>
              </a:rPr>
              <a:t>ud</a:t>
            </a:r>
            <a:r>
              <a:rPr sz="2400" spc="-305" dirty="0">
                <a:solidFill>
                  <a:srgbClr val="262626"/>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p:txBody>
      </p:sp>
    </p:spTree>
    <p:extLst>
      <p:ext uri="{BB962C8B-B14F-4D97-AF65-F5344CB8AC3E}">
        <p14:creationId xmlns:p14="http://schemas.microsoft.com/office/powerpoint/2010/main" val="39392331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Declaration of Structures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7" name="object 5"/>
          <p:cNvSpPr txBox="1">
            <a:spLocks/>
          </p:cNvSpPr>
          <p:nvPr/>
        </p:nvSpPr>
        <p:spPr>
          <a:xfrm>
            <a:off x="998300" y="1331637"/>
            <a:ext cx="4195869" cy="4777590"/>
          </a:xfrm>
          <a:prstGeom prst="rect">
            <a:avLst/>
          </a:prstGeom>
        </p:spPr>
        <p:txBody>
          <a:bodyPr vert="horz" wrap="square" lIns="0" tIns="14668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indent="0">
              <a:lnSpc>
                <a:spcPct val="100000"/>
              </a:lnSpc>
              <a:spcBef>
                <a:spcPts val="1155"/>
              </a:spcBef>
              <a:buClr>
                <a:srgbClr val="418AB3"/>
              </a:buClr>
              <a:buNone/>
              <a:tabLst>
                <a:tab pos="240665" algn="l"/>
                <a:tab pos="241300" algn="l"/>
              </a:tabLst>
            </a:pPr>
            <a:r>
              <a:rPr lang="en-US" sz="2400" spc="-15" dirty="0">
                <a:latin typeface="Palatino Linotype" panose="02040502050505030304" pitchFamily="18" charset="0"/>
              </a:rPr>
              <a:t>Syntax:</a:t>
            </a:r>
          </a:p>
          <a:p>
            <a:pPr marL="775969" indent="0">
              <a:lnSpc>
                <a:spcPct val="100000"/>
              </a:lnSpc>
              <a:spcBef>
                <a:spcPts val="1055"/>
              </a:spcBef>
              <a:buNone/>
            </a:pPr>
            <a:r>
              <a:rPr lang="en-US" sz="2400" spc="-45" dirty="0" err="1">
                <a:latin typeface="Palatino Linotype" panose="02040502050505030304" pitchFamily="18" charset="0"/>
                <a:cs typeface="Trebuchet MS"/>
              </a:rPr>
              <a:t>s</a:t>
            </a:r>
            <a:r>
              <a:rPr lang="en-US" sz="2400" spc="-140" dirty="0" err="1">
                <a:latin typeface="Palatino Linotype" panose="02040502050505030304" pitchFamily="18" charset="0"/>
                <a:cs typeface="Trebuchet MS"/>
              </a:rPr>
              <a:t>t</a:t>
            </a:r>
            <a:r>
              <a:rPr lang="en-US" sz="2400" spc="15" dirty="0" err="1">
                <a:latin typeface="Palatino Linotype" panose="02040502050505030304" pitchFamily="18" charset="0"/>
                <a:cs typeface="Trebuchet MS"/>
              </a:rPr>
              <a:t>r</a:t>
            </a:r>
            <a:r>
              <a:rPr lang="en-US" sz="2400" spc="-120" dirty="0" err="1">
                <a:latin typeface="Palatino Linotype" panose="02040502050505030304" pitchFamily="18" charset="0"/>
                <a:cs typeface="Trebuchet MS"/>
              </a:rPr>
              <a:t>u</a:t>
            </a:r>
            <a:r>
              <a:rPr lang="en-US" sz="2400" spc="-114" dirty="0" err="1">
                <a:latin typeface="Palatino Linotype" panose="02040502050505030304" pitchFamily="18" charset="0"/>
                <a:cs typeface="Trebuchet MS"/>
              </a:rPr>
              <a:t>c</a:t>
            </a:r>
            <a:r>
              <a:rPr lang="en-US" sz="2400" spc="-140" dirty="0" err="1">
                <a:latin typeface="Palatino Linotype" panose="02040502050505030304" pitchFamily="18" charset="0"/>
                <a:cs typeface="Trebuchet MS"/>
              </a:rPr>
              <a:t>t</a:t>
            </a:r>
            <a:r>
              <a:rPr lang="en-US" sz="2400" spc="-50" dirty="0">
                <a:latin typeface="Palatino Linotype" panose="02040502050505030304" pitchFamily="18" charset="0"/>
                <a:cs typeface="Trebuchet MS"/>
              </a:rPr>
              <a:t> </a:t>
            </a:r>
            <a:r>
              <a:rPr lang="en-US" sz="2400" spc="-45" dirty="0" err="1">
                <a:latin typeface="Palatino Linotype" panose="02040502050505030304" pitchFamily="18" charset="0"/>
                <a:cs typeface="Trebuchet MS"/>
              </a:rPr>
              <a:t>s</a:t>
            </a:r>
            <a:r>
              <a:rPr lang="en-US" sz="2400" spc="-140" dirty="0" err="1">
                <a:latin typeface="Palatino Linotype" panose="02040502050505030304" pitchFamily="18" charset="0"/>
                <a:cs typeface="Trebuchet MS"/>
              </a:rPr>
              <a:t>t</a:t>
            </a:r>
            <a:r>
              <a:rPr lang="en-US" sz="2400" spc="15" dirty="0" err="1">
                <a:latin typeface="Palatino Linotype" panose="02040502050505030304" pitchFamily="18" charset="0"/>
                <a:cs typeface="Trebuchet MS"/>
              </a:rPr>
              <a:t>r</a:t>
            </a:r>
            <a:r>
              <a:rPr lang="en-US" sz="2400" spc="-120" dirty="0" err="1">
                <a:latin typeface="Palatino Linotype" panose="02040502050505030304" pitchFamily="18" charset="0"/>
                <a:cs typeface="Trebuchet MS"/>
              </a:rPr>
              <a:t>u</a:t>
            </a:r>
            <a:r>
              <a:rPr lang="en-US" sz="2400" spc="-114" dirty="0" err="1">
                <a:latin typeface="Palatino Linotype" panose="02040502050505030304" pitchFamily="18" charset="0"/>
                <a:cs typeface="Trebuchet MS"/>
              </a:rPr>
              <a:t>c</a:t>
            </a:r>
            <a:r>
              <a:rPr lang="en-US" sz="2400" spc="-140" dirty="0" err="1">
                <a:latin typeface="Palatino Linotype" panose="02040502050505030304" pitchFamily="18" charset="0"/>
                <a:cs typeface="Trebuchet MS"/>
              </a:rPr>
              <a:t>t</a:t>
            </a:r>
            <a:r>
              <a:rPr lang="en-US" sz="2400" spc="55" dirty="0" err="1">
                <a:latin typeface="Palatino Linotype" panose="02040502050505030304" pitchFamily="18" charset="0"/>
                <a:cs typeface="Trebuchet MS"/>
              </a:rPr>
              <a:t>_</a:t>
            </a:r>
            <a:r>
              <a:rPr lang="en-US" sz="2400" spc="300" dirty="0" err="1">
                <a:latin typeface="Palatino Linotype" panose="02040502050505030304" pitchFamily="18" charset="0"/>
                <a:cs typeface="Trebuchet MS"/>
              </a:rPr>
              <a:t>N</a:t>
            </a:r>
            <a:r>
              <a:rPr lang="en-US" sz="2400" spc="-225" dirty="0" err="1">
                <a:latin typeface="Palatino Linotype" panose="02040502050505030304" pitchFamily="18" charset="0"/>
                <a:cs typeface="Trebuchet MS"/>
              </a:rPr>
              <a:t>a</a:t>
            </a:r>
            <a:r>
              <a:rPr lang="en-US" sz="2400" spc="-130" dirty="0" err="1">
                <a:latin typeface="Palatino Linotype" panose="02040502050505030304" pitchFamily="18" charset="0"/>
                <a:cs typeface="Trebuchet MS"/>
              </a:rPr>
              <a:t>m</a:t>
            </a:r>
            <a:r>
              <a:rPr lang="en-US" sz="2400" spc="-150" dirty="0" err="1">
                <a:latin typeface="Palatino Linotype" panose="02040502050505030304" pitchFamily="18" charset="0"/>
                <a:cs typeface="Trebuchet MS"/>
              </a:rPr>
              <a:t>e</a:t>
            </a:r>
            <a:endParaRPr lang="en-US" sz="2400" spc="-150" dirty="0">
              <a:latin typeface="Palatino Linotype" panose="02040502050505030304" pitchFamily="18" charset="0"/>
              <a:cs typeface="Trebuchet MS"/>
            </a:endParaRPr>
          </a:p>
          <a:p>
            <a:pPr marL="698500" indent="0">
              <a:lnSpc>
                <a:spcPct val="100000"/>
              </a:lnSpc>
              <a:spcBef>
                <a:spcPts val="960"/>
              </a:spcBef>
              <a:buNone/>
            </a:pPr>
            <a:r>
              <a:rPr lang="en-US" sz="2400" spc="-80" dirty="0">
                <a:latin typeface="Palatino Linotype" panose="02040502050505030304" pitchFamily="18" charset="0"/>
                <a:cs typeface="Trebuchet MS"/>
              </a:rPr>
              <a:t>{</a:t>
            </a:r>
          </a:p>
          <a:p>
            <a:pPr marL="1612900" indent="0">
              <a:lnSpc>
                <a:spcPct val="100000"/>
              </a:lnSpc>
              <a:spcBef>
                <a:spcPts val="960"/>
              </a:spcBef>
              <a:buNone/>
            </a:pPr>
            <a:r>
              <a:rPr lang="en-US" sz="2400" spc="-65" dirty="0">
                <a:latin typeface="Palatino Linotype" panose="02040502050505030304" pitchFamily="18" charset="0"/>
                <a:cs typeface="Trebuchet MS"/>
              </a:rPr>
              <a:t>&lt;d</a:t>
            </a:r>
            <a:r>
              <a:rPr lang="en-US" sz="2400" spc="-70" dirty="0">
                <a:latin typeface="Palatino Linotype" panose="02040502050505030304" pitchFamily="18" charset="0"/>
                <a:cs typeface="Trebuchet MS"/>
              </a:rPr>
              <a:t>a</a:t>
            </a:r>
            <a:r>
              <a:rPr lang="en-US" sz="2400" spc="-140" dirty="0">
                <a:latin typeface="Palatino Linotype" panose="02040502050505030304" pitchFamily="18" charset="0"/>
                <a:cs typeface="Trebuchet MS"/>
              </a:rPr>
              <a:t>t</a:t>
            </a:r>
            <a:r>
              <a:rPr lang="en-US" sz="2400" spc="-220" dirty="0">
                <a:latin typeface="Palatino Linotype" panose="02040502050505030304" pitchFamily="18" charset="0"/>
                <a:cs typeface="Trebuchet MS"/>
              </a:rPr>
              <a:t>a</a:t>
            </a:r>
            <a:r>
              <a:rPr lang="en-US" sz="2400" spc="-100" dirty="0">
                <a:latin typeface="Palatino Linotype" panose="02040502050505030304" pitchFamily="18" charset="0"/>
                <a:cs typeface="Trebuchet MS"/>
              </a:rPr>
              <a:t>-</a:t>
            </a:r>
            <a:r>
              <a:rPr lang="en-US" sz="2400" spc="-140" dirty="0">
                <a:latin typeface="Palatino Linotype" panose="02040502050505030304" pitchFamily="18" charset="0"/>
                <a:cs typeface="Trebuchet MS"/>
              </a:rPr>
              <a:t>t</a:t>
            </a:r>
            <a:r>
              <a:rPr lang="en-US" sz="2400" spc="-130" dirty="0">
                <a:latin typeface="Palatino Linotype" panose="02040502050505030304" pitchFamily="18" charset="0"/>
                <a:cs typeface="Trebuchet MS"/>
              </a:rPr>
              <a:t>y</a:t>
            </a:r>
            <a:r>
              <a:rPr lang="en-US" sz="2400" spc="-140" dirty="0">
                <a:latin typeface="Palatino Linotype" panose="02040502050505030304" pitchFamily="18" charset="0"/>
                <a:cs typeface="Trebuchet MS"/>
              </a:rPr>
              <a:t>pe</a:t>
            </a:r>
            <a:r>
              <a:rPr lang="en-US" sz="2400" spc="130" dirty="0">
                <a:latin typeface="Palatino Linotype" panose="02040502050505030304" pitchFamily="18" charset="0"/>
                <a:cs typeface="Trebuchet MS"/>
              </a:rPr>
              <a:t>&gt;</a:t>
            </a:r>
            <a:r>
              <a:rPr lang="en-US" sz="2400" spc="-50" dirty="0">
                <a:latin typeface="Palatino Linotype" panose="02040502050505030304" pitchFamily="18" charset="0"/>
                <a:cs typeface="Trebuchet MS"/>
              </a:rPr>
              <a:t> </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130" dirty="0" err="1">
                <a:latin typeface="Palatino Linotype" panose="02040502050505030304" pitchFamily="18" charset="0"/>
                <a:cs typeface="Trebuchet MS"/>
              </a:rPr>
              <a:t>m</a:t>
            </a:r>
            <a:r>
              <a:rPr lang="en-US" sz="2400" spc="-140" dirty="0" err="1">
                <a:latin typeface="Palatino Linotype" panose="02040502050505030304" pitchFamily="18" charset="0"/>
                <a:cs typeface="Trebuchet MS"/>
              </a:rPr>
              <a:t>be</a:t>
            </a:r>
            <a:r>
              <a:rPr lang="en-US" sz="2400" spc="15" dirty="0" err="1">
                <a:latin typeface="Palatino Linotype" panose="02040502050505030304" pitchFamily="18" charset="0"/>
                <a:cs typeface="Trebuchet MS"/>
              </a:rPr>
              <a:t>r</a:t>
            </a:r>
            <a:r>
              <a:rPr lang="en-US" sz="2400" spc="55" dirty="0" err="1">
                <a:latin typeface="Palatino Linotype" panose="02040502050505030304" pitchFamily="18" charset="0"/>
                <a:cs typeface="Trebuchet MS"/>
              </a:rPr>
              <a:t>_</a:t>
            </a:r>
            <a:r>
              <a:rPr lang="en-US" sz="2400" spc="-165" dirty="0" err="1">
                <a:latin typeface="Palatino Linotype" panose="02040502050505030304" pitchFamily="18" charset="0"/>
                <a:cs typeface="Trebuchet MS"/>
              </a:rPr>
              <a:t>na</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305" dirty="0">
                <a:latin typeface="Palatino Linotype" panose="02040502050505030304" pitchFamily="18" charset="0"/>
                <a:cs typeface="Trebuchet MS"/>
              </a:rPr>
              <a:t>;</a:t>
            </a:r>
          </a:p>
          <a:p>
            <a:pPr marL="1612900" indent="0">
              <a:lnSpc>
                <a:spcPct val="100000"/>
              </a:lnSpc>
              <a:spcBef>
                <a:spcPts val="1055"/>
              </a:spcBef>
              <a:buNone/>
            </a:pPr>
            <a:r>
              <a:rPr lang="en-US" sz="2400" spc="-65" dirty="0">
                <a:latin typeface="Palatino Linotype" panose="02040502050505030304" pitchFamily="18" charset="0"/>
                <a:cs typeface="Trebuchet MS"/>
              </a:rPr>
              <a:t>&lt;d</a:t>
            </a:r>
            <a:r>
              <a:rPr lang="en-US" sz="2400" spc="-70" dirty="0">
                <a:latin typeface="Palatino Linotype" panose="02040502050505030304" pitchFamily="18" charset="0"/>
                <a:cs typeface="Trebuchet MS"/>
              </a:rPr>
              <a:t>a</a:t>
            </a:r>
            <a:r>
              <a:rPr lang="en-US" sz="2400" spc="-140" dirty="0">
                <a:latin typeface="Palatino Linotype" panose="02040502050505030304" pitchFamily="18" charset="0"/>
                <a:cs typeface="Trebuchet MS"/>
              </a:rPr>
              <a:t>t</a:t>
            </a:r>
            <a:r>
              <a:rPr lang="en-US" sz="2400" spc="-220" dirty="0">
                <a:latin typeface="Palatino Linotype" panose="02040502050505030304" pitchFamily="18" charset="0"/>
                <a:cs typeface="Trebuchet MS"/>
              </a:rPr>
              <a:t>a</a:t>
            </a:r>
            <a:r>
              <a:rPr lang="en-US" sz="2400" spc="-100" dirty="0">
                <a:latin typeface="Palatino Linotype" panose="02040502050505030304" pitchFamily="18" charset="0"/>
                <a:cs typeface="Trebuchet MS"/>
              </a:rPr>
              <a:t>-</a:t>
            </a:r>
            <a:r>
              <a:rPr lang="en-US" sz="2400" spc="-140" dirty="0">
                <a:latin typeface="Palatino Linotype" panose="02040502050505030304" pitchFamily="18" charset="0"/>
                <a:cs typeface="Trebuchet MS"/>
              </a:rPr>
              <a:t>t</a:t>
            </a:r>
            <a:r>
              <a:rPr lang="en-US" sz="2400" spc="-130" dirty="0">
                <a:latin typeface="Palatino Linotype" panose="02040502050505030304" pitchFamily="18" charset="0"/>
                <a:cs typeface="Trebuchet MS"/>
              </a:rPr>
              <a:t>y</a:t>
            </a:r>
            <a:r>
              <a:rPr lang="en-US" sz="2400" spc="-140" dirty="0">
                <a:latin typeface="Palatino Linotype" panose="02040502050505030304" pitchFamily="18" charset="0"/>
                <a:cs typeface="Trebuchet MS"/>
              </a:rPr>
              <a:t>pe</a:t>
            </a:r>
            <a:r>
              <a:rPr lang="en-US" sz="2400" spc="130" dirty="0">
                <a:latin typeface="Palatino Linotype" panose="02040502050505030304" pitchFamily="18" charset="0"/>
                <a:cs typeface="Trebuchet MS"/>
              </a:rPr>
              <a:t>&gt;</a:t>
            </a:r>
            <a:r>
              <a:rPr lang="en-US" sz="2400" spc="-50" dirty="0">
                <a:latin typeface="Palatino Linotype" panose="02040502050505030304" pitchFamily="18" charset="0"/>
                <a:cs typeface="Trebuchet MS"/>
              </a:rPr>
              <a:t> </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130" dirty="0" err="1">
                <a:latin typeface="Palatino Linotype" panose="02040502050505030304" pitchFamily="18" charset="0"/>
                <a:cs typeface="Trebuchet MS"/>
              </a:rPr>
              <a:t>m</a:t>
            </a:r>
            <a:r>
              <a:rPr lang="en-US" sz="2400" spc="-140" dirty="0" err="1">
                <a:latin typeface="Palatino Linotype" panose="02040502050505030304" pitchFamily="18" charset="0"/>
                <a:cs typeface="Trebuchet MS"/>
              </a:rPr>
              <a:t>be</a:t>
            </a:r>
            <a:r>
              <a:rPr lang="en-US" sz="2400" spc="15" dirty="0" err="1">
                <a:latin typeface="Palatino Linotype" panose="02040502050505030304" pitchFamily="18" charset="0"/>
                <a:cs typeface="Trebuchet MS"/>
              </a:rPr>
              <a:t>r</a:t>
            </a:r>
            <a:r>
              <a:rPr lang="en-US" sz="2400" spc="55" dirty="0" err="1">
                <a:latin typeface="Palatino Linotype" panose="02040502050505030304" pitchFamily="18" charset="0"/>
                <a:cs typeface="Trebuchet MS"/>
              </a:rPr>
              <a:t>_</a:t>
            </a:r>
            <a:r>
              <a:rPr lang="en-US" sz="2400" spc="-165" dirty="0" err="1">
                <a:latin typeface="Palatino Linotype" panose="02040502050505030304" pitchFamily="18" charset="0"/>
                <a:cs typeface="Trebuchet MS"/>
              </a:rPr>
              <a:t>na</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305" dirty="0">
                <a:latin typeface="Palatino Linotype" panose="02040502050505030304" pitchFamily="18" charset="0"/>
                <a:cs typeface="Trebuchet MS"/>
              </a:rPr>
              <a:t>;</a:t>
            </a:r>
          </a:p>
          <a:p>
            <a:pPr marL="1612900" indent="0">
              <a:lnSpc>
                <a:spcPct val="100000"/>
              </a:lnSpc>
              <a:spcBef>
                <a:spcPts val="960"/>
              </a:spcBef>
              <a:buNone/>
            </a:pPr>
            <a:r>
              <a:rPr lang="en-US" sz="2400" spc="580" dirty="0">
                <a:latin typeface="Palatino Linotype" panose="02040502050505030304" pitchFamily="18" charset="0"/>
                <a:cs typeface="Trebuchet MS"/>
              </a:rPr>
              <a:t>…</a:t>
            </a:r>
          </a:p>
          <a:p>
            <a:pPr marL="698500" indent="0">
              <a:lnSpc>
                <a:spcPct val="100000"/>
              </a:lnSpc>
              <a:spcBef>
                <a:spcPts val="1055"/>
              </a:spcBef>
              <a:buNone/>
            </a:pPr>
            <a:r>
              <a:rPr lang="en-US" sz="2400" spc="-190" dirty="0">
                <a:latin typeface="Palatino Linotype" panose="02040502050505030304" pitchFamily="18" charset="0"/>
                <a:cs typeface="Trebuchet MS"/>
              </a:rPr>
              <a:t>};</a:t>
            </a:r>
          </a:p>
          <a:p>
            <a:pPr marL="0" indent="0">
              <a:lnSpc>
                <a:spcPct val="100000"/>
              </a:lnSpc>
              <a:spcBef>
                <a:spcPts val="960"/>
              </a:spcBef>
              <a:buNone/>
            </a:pPr>
            <a:r>
              <a:rPr lang="en-US" sz="2400" spc="-90" dirty="0" err="1">
                <a:latin typeface="Palatino Linotype" panose="02040502050505030304" pitchFamily="18" charset="0"/>
                <a:cs typeface="Trebuchet MS"/>
              </a:rPr>
              <a:t>struct</a:t>
            </a:r>
            <a:r>
              <a:rPr lang="en-US" sz="2400" spc="-65" dirty="0">
                <a:latin typeface="Palatino Linotype" panose="02040502050505030304" pitchFamily="18" charset="0"/>
                <a:cs typeface="Trebuchet MS"/>
              </a:rPr>
              <a:t> </a:t>
            </a:r>
            <a:r>
              <a:rPr lang="en-US" sz="2400" spc="-65" dirty="0" err="1">
                <a:latin typeface="Palatino Linotype" panose="02040502050505030304" pitchFamily="18" charset="0"/>
                <a:cs typeface="Trebuchet MS"/>
              </a:rPr>
              <a:t>struct_Name</a:t>
            </a:r>
            <a:r>
              <a:rPr lang="en-US" sz="2400" spc="-70" dirty="0">
                <a:latin typeface="Palatino Linotype" panose="02040502050505030304" pitchFamily="18" charset="0"/>
                <a:cs typeface="Trebuchet MS"/>
              </a:rPr>
              <a:t> </a:t>
            </a:r>
            <a:r>
              <a:rPr lang="en-US" sz="2400" spc="-95" dirty="0" err="1">
                <a:latin typeface="Palatino Linotype" panose="02040502050505030304" pitchFamily="18" charset="0"/>
                <a:cs typeface="Trebuchet MS"/>
              </a:rPr>
              <a:t>struct_var</a:t>
            </a:r>
            <a:r>
              <a:rPr lang="en-US" sz="2400" spc="-95" dirty="0">
                <a:latin typeface="Palatino Linotype" panose="02040502050505030304" pitchFamily="18" charset="0"/>
                <a:cs typeface="Trebuchet MS"/>
              </a:rPr>
              <a:t>;</a:t>
            </a:r>
          </a:p>
        </p:txBody>
      </p:sp>
      <p:sp>
        <p:nvSpPr>
          <p:cNvPr id="8" name="object 7"/>
          <p:cNvSpPr txBox="1"/>
          <p:nvPr/>
        </p:nvSpPr>
        <p:spPr>
          <a:xfrm>
            <a:off x="5997862" y="1331637"/>
            <a:ext cx="4780915" cy="4422493"/>
          </a:xfrm>
          <a:prstGeom prst="rect">
            <a:avLst/>
          </a:prstGeom>
        </p:spPr>
        <p:txBody>
          <a:bodyPr vert="horz" wrap="square" lIns="0" tIns="146685" rIns="0" bIns="0" rtlCol="0">
            <a:spAutoFit/>
          </a:bodyPr>
          <a:lstStyle/>
          <a:p>
            <a:pPr marL="1004569">
              <a:lnSpc>
                <a:spcPct val="100000"/>
              </a:lnSpc>
              <a:spcBef>
                <a:spcPts val="1155"/>
              </a:spcBef>
            </a:pPr>
            <a:r>
              <a:rPr sz="2400" spc="-45" dirty="0">
                <a:solidFill>
                  <a:srgbClr val="C00000"/>
                </a:solidFill>
                <a:latin typeface="Palatino Linotype" panose="02040502050505030304" pitchFamily="18" charset="0"/>
                <a:cs typeface="Trebuchet MS"/>
              </a:rPr>
              <a:t>s</a:t>
            </a:r>
            <a:r>
              <a:rPr sz="2400" spc="-140" dirty="0">
                <a:solidFill>
                  <a:srgbClr val="C00000"/>
                </a:solidFill>
                <a:latin typeface="Palatino Linotype" panose="02040502050505030304" pitchFamily="18" charset="0"/>
                <a:cs typeface="Trebuchet MS"/>
              </a:rPr>
              <a:t>t</a:t>
            </a:r>
            <a:r>
              <a:rPr sz="2400" spc="15" dirty="0">
                <a:solidFill>
                  <a:srgbClr val="C00000"/>
                </a:solidFill>
                <a:latin typeface="Palatino Linotype" panose="02040502050505030304" pitchFamily="18" charset="0"/>
                <a:cs typeface="Trebuchet MS"/>
              </a:rPr>
              <a:t>r</a:t>
            </a:r>
            <a:r>
              <a:rPr sz="2400" spc="-120" dirty="0">
                <a:solidFill>
                  <a:srgbClr val="C00000"/>
                </a:solidFill>
                <a:latin typeface="Palatino Linotype" panose="02040502050505030304" pitchFamily="18" charset="0"/>
                <a:cs typeface="Trebuchet MS"/>
              </a:rPr>
              <a:t>u</a:t>
            </a:r>
            <a:r>
              <a:rPr sz="2400" spc="-114" dirty="0">
                <a:solidFill>
                  <a:srgbClr val="C00000"/>
                </a:solidFill>
                <a:latin typeface="Palatino Linotype" panose="02040502050505030304" pitchFamily="18" charset="0"/>
                <a:cs typeface="Trebuchet MS"/>
              </a:rPr>
              <a:t>c</a:t>
            </a:r>
            <a:r>
              <a:rPr sz="2400" spc="-140" dirty="0">
                <a:solidFill>
                  <a:srgbClr val="C00000"/>
                </a:solidFill>
                <a:latin typeface="Palatino Linotype" panose="02040502050505030304" pitchFamily="18" charset="0"/>
                <a:cs typeface="Trebuchet MS"/>
              </a:rPr>
              <a:t>t</a:t>
            </a:r>
            <a:r>
              <a:rPr sz="2400" spc="-50" dirty="0">
                <a:solidFill>
                  <a:srgbClr val="C00000"/>
                </a:solidFill>
                <a:latin typeface="Palatino Linotype" panose="02040502050505030304" pitchFamily="18" charset="0"/>
                <a:cs typeface="Trebuchet MS"/>
              </a:rPr>
              <a:t> </a:t>
            </a:r>
            <a:r>
              <a:rPr sz="2400" spc="-55" dirty="0">
                <a:solidFill>
                  <a:srgbClr val="00B0F0"/>
                </a:solidFill>
                <a:latin typeface="Palatino Linotype" panose="02040502050505030304" pitchFamily="18" charset="0"/>
                <a:cs typeface="Trebuchet MS"/>
              </a:rPr>
              <a:t>S</a:t>
            </a:r>
            <a:r>
              <a:rPr sz="2400" spc="-140" dirty="0">
                <a:solidFill>
                  <a:srgbClr val="00B0F0"/>
                </a:solidFill>
                <a:latin typeface="Palatino Linotype" panose="02040502050505030304" pitchFamily="18" charset="0"/>
                <a:cs typeface="Trebuchet MS"/>
              </a:rPr>
              <a:t>t</a:t>
            </a:r>
            <a:r>
              <a:rPr sz="2400" spc="-105" dirty="0">
                <a:solidFill>
                  <a:srgbClr val="00B0F0"/>
                </a:solidFill>
                <a:latin typeface="Palatino Linotype" panose="02040502050505030304" pitchFamily="18" charset="0"/>
                <a:cs typeface="Trebuchet MS"/>
              </a:rPr>
              <a:t>ud</a:t>
            </a:r>
            <a:r>
              <a:rPr sz="2400" spc="-155" dirty="0">
                <a:solidFill>
                  <a:srgbClr val="00B0F0"/>
                </a:solidFill>
                <a:latin typeface="Palatino Linotype" panose="02040502050505030304" pitchFamily="18" charset="0"/>
                <a:cs typeface="Trebuchet MS"/>
              </a:rPr>
              <a:t>e</a:t>
            </a:r>
            <a:r>
              <a:rPr sz="2400" spc="-125" dirty="0">
                <a:solidFill>
                  <a:srgbClr val="00B0F0"/>
                </a:solidFill>
                <a:latin typeface="Palatino Linotype" panose="02040502050505030304" pitchFamily="18" charset="0"/>
                <a:cs typeface="Trebuchet MS"/>
              </a:rPr>
              <a:t>nt</a:t>
            </a:r>
            <a:endParaRPr sz="2400" dirty="0">
              <a:latin typeface="Palatino Linotype" panose="02040502050505030304" pitchFamily="18" charset="0"/>
              <a:cs typeface="Trebuchet MS"/>
            </a:endParaRPr>
          </a:p>
          <a:p>
            <a:pPr marL="927100">
              <a:lnSpc>
                <a:spcPct val="100000"/>
              </a:lnSpc>
              <a:spcBef>
                <a:spcPts val="1055"/>
              </a:spcBef>
            </a:pPr>
            <a:r>
              <a:rPr sz="2400" spc="-80" dirty="0">
                <a:solidFill>
                  <a:srgbClr val="262626"/>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1841500" marR="1223010">
              <a:lnSpc>
                <a:spcPct val="136400"/>
              </a:lnSpc>
            </a:pPr>
            <a:r>
              <a:rPr sz="2400" spc="-140" dirty="0">
                <a:solidFill>
                  <a:srgbClr val="7030A0"/>
                </a:solidFill>
                <a:latin typeface="Palatino Linotype" panose="02040502050505030304" pitchFamily="18" charset="0"/>
                <a:cs typeface="Trebuchet MS"/>
              </a:rPr>
              <a:t>i</a:t>
            </a:r>
            <a:r>
              <a:rPr sz="2400" spc="-125" dirty="0">
                <a:solidFill>
                  <a:srgbClr val="7030A0"/>
                </a:solidFill>
                <a:latin typeface="Palatino Linotype" panose="02040502050505030304" pitchFamily="18" charset="0"/>
                <a:cs typeface="Trebuchet MS"/>
              </a:rPr>
              <a:t>nt</a:t>
            </a:r>
            <a:r>
              <a:rPr sz="2400" spc="-50" dirty="0">
                <a:solidFill>
                  <a:srgbClr val="7030A0"/>
                </a:solidFill>
                <a:latin typeface="Palatino Linotype" panose="02040502050505030304" pitchFamily="18" charset="0"/>
                <a:cs typeface="Trebuchet MS"/>
              </a:rPr>
              <a:t> </a:t>
            </a:r>
            <a:r>
              <a:rPr sz="2400" spc="-100" dirty="0">
                <a:solidFill>
                  <a:srgbClr val="7030A0"/>
                </a:solidFill>
                <a:latin typeface="Palatino Linotype" panose="02040502050505030304" pitchFamily="18" charset="0"/>
                <a:cs typeface="Trebuchet MS"/>
              </a:rPr>
              <a:t>r</a:t>
            </a:r>
            <a:r>
              <a:rPr sz="2400" spc="-85" dirty="0">
                <a:solidFill>
                  <a:srgbClr val="7030A0"/>
                </a:solidFill>
                <a:latin typeface="Palatino Linotype" panose="02040502050505030304" pitchFamily="18" charset="0"/>
                <a:cs typeface="Trebuchet MS"/>
              </a:rPr>
              <a:t>e</a:t>
            </a:r>
            <a:r>
              <a:rPr sz="2400" spc="-175" dirty="0">
                <a:solidFill>
                  <a:srgbClr val="7030A0"/>
                </a:solidFill>
                <a:latin typeface="Palatino Linotype" panose="02040502050505030304" pitchFamily="18" charset="0"/>
                <a:cs typeface="Trebuchet MS"/>
              </a:rPr>
              <a:t>g</a:t>
            </a:r>
            <a:r>
              <a:rPr sz="2400" spc="305" dirty="0">
                <a:solidFill>
                  <a:srgbClr val="7030A0"/>
                </a:solidFill>
                <a:latin typeface="Palatino Linotype" panose="02040502050505030304" pitchFamily="18" charset="0"/>
                <a:cs typeface="Trebuchet MS"/>
              </a:rPr>
              <a:t>N</a:t>
            </a:r>
            <a:r>
              <a:rPr sz="2400" spc="25" dirty="0">
                <a:solidFill>
                  <a:srgbClr val="7030A0"/>
                </a:solidFill>
                <a:latin typeface="Palatino Linotype" panose="02040502050505030304" pitchFamily="18" charset="0"/>
                <a:cs typeface="Trebuchet MS"/>
              </a:rPr>
              <a:t>o</a:t>
            </a:r>
            <a:r>
              <a:rPr sz="2400" spc="-270" dirty="0">
                <a:solidFill>
                  <a:srgbClr val="7030A0"/>
                </a:solidFill>
                <a:latin typeface="Palatino Linotype" panose="02040502050505030304" pitchFamily="18" charset="0"/>
                <a:cs typeface="Trebuchet MS"/>
              </a:rPr>
              <a:t>;  </a:t>
            </a:r>
            <a:r>
              <a:rPr sz="2400" spc="-250" dirty="0">
                <a:solidFill>
                  <a:srgbClr val="7030A0"/>
                </a:solidFill>
                <a:latin typeface="Palatino Linotype" panose="02040502050505030304" pitchFamily="18" charset="0"/>
                <a:cs typeface="Trebuchet MS"/>
              </a:rPr>
              <a:t> </a:t>
            </a:r>
            <a:r>
              <a:rPr sz="2400" spc="-135" dirty="0">
                <a:solidFill>
                  <a:srgbClr val="7030A0"/>
                </a:solidFill>
                <a:latin typeface="Palatino Linotype" panose="02040502050505030304" pitchFamily="18" charset="0"/>
                <a:cs typeface="Trebuchet MS"/>
              </a:rPr>
              <a:t>c</a:t>
            </a:r>
            <a:r>
              <a:rPr sz="2400" spc="-165" dirty="0">
                <a:solidFill>
                  <a:srgbClr val="7030A0"/>
                </a:solidFill>
                <a:latin typeface="Palatino Linotype" panose="02040502050505030304" pitchFamily="18" charset="0"/>
                <a:cs typeface="Trebuchet MS"/>
              </a:rPr>
              <a:t>ha</a:t>
            </a:r>
            <a:r>
              <a:rPr sz="2400" spc="15" dirty="0">
                <a:solidFill>
                  <a:srgbClr val="7030A0"/>
                </a:solidFill>
                <a:latin typeface="Palatino Linotype" panose="02040502050505030304" pitchFamily="18" charset="0"/>
                <a:cs typeface="Trebuchet MS"/>
              </a:rPr>
              <a:t>r</a:t>
            </a:r>
            <a:r>
              <a:rPr sz="2400" spc="-50" dirty="0">
                <a:solidFill>
                  <a:srgbClr val="7030A0"/>
                </a:solidFill>
                <a:latin typeface="Palatino Linotype" panose="02040502050505030304" pitchFamily="18" charset="0"/>
                <a:cs typeface="Trebuchet MS"/>
              </a:rPr>
              <a:t> </a:t>
            </a:r>
            <a:r>
              <a:rPr sz="2400" spc="-165" dirty="0">
                <a:solidFill>
                  <a:srgbClr val="7030A0"/>
                </a:solidFill>
                <a:latin typeface="Palatino Linotype" panose="02040502050505030304" pitchFamily="18" charset="0"/>
                <a:cs typeface="Trebuchet MS"/>
              </a:rPr>
              <a:t>na</a:t>
            </a:r>
            <a:r>
              <a:rPr sz="2400" spc="-130" dirty="0">
                <a:solidFill>
                  <a:srgbClr val="7030A0"/>
                </a:solidFill>
                <a:latin typeface="Palatino Linotype" panose="02040502050505030304" pitchFamily="18" charset="0"/>
                <a:cs typeface="Trebuchet MS"/>
              </a:rPr>
              <a:t>m</a:t>
            </a:r>
            <a:r>
              <a:rPr sz="2400" spc="-155" dirty="0">
                <a:solidFill>
                  <a:srgbClr val="7030A0"/>
                </a:solidFill>
                <a:latin typeface="Palatino Linotype" panose="02040502050505030304" pitchFamily="18" charset="0"/>
                <a:cs typeface="Trebuchet MS"/>
              </a:rPr>
              <a:t>e</a:t>
            </a:r>
            <a:r>
              <a:rPr sz="2400" spc="-80" dirty="0">
                <a:solidFill>
                  <a:srgbClr val="7030A0"/>
                </a:solidFill>
                <a:latin typeface="Palatino Linotype" panose="02040502050505030304" pitchFamily="18" charset="0"/>
                <a:cs typeface="Trebuchet MS"/>
              </a:rPr>
              <a:t>[</a:t>
            </a:r>
            <a:r>
              <a:rPr sz="2400" spc="-65" dirty="0">
                <a:solidFill>
                  <a:srgbClr val="7030A0"/>
                </a:solidFill>
                <a:latin typeface="Palatino Linotype" panose="02040502050505030304" pitchFamily="18" charset="0"/>
                <a:cs typeface="Trebuchet MS"/>
              </a:rPr>
              <a:t>25]</a:t>
            </a:r>
            <a:r>
              <a:rPr sz="2400" spc="-305" dirty="0">
                <a:solidFill>
                  <a:srgbClr val="7030A0"/>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1841500">
              <a:lnSpc>
                <a:spcPct val="100000"/>
              </a:lnSpc>
              <a:spcBef>
                <a:spcPts val="1055"/>
              </a:spcBef>
            </a:pPr>
            <a:r>
              <a:rPr sz="2400" spc="-140" dirty="0">
                <a:solidFill>
                  <a:srgbClr val="7030A0"/>
                </a:solidFill>
                <a:latin typeface="Palatino Linotype" panose="02040502050505030304" pitchFamily="18" charset="0"/>
                <a:cs typeface="Trebuchet MS"/>
              </a:rPr>
              <a:t>i</a:t>
            </a:r>
            <a:r>
              <a:rPr sz="2400" spc="-125" dirty="0">
                <a:solidFill>
                  <a:srgbClr val="7030A0"/>
                </a:solidFill>
                <a:latin typeface="Palatino Linotype" panose="02040502050505030304" pitchFamily="18" charset="0"/>
                <a:cs typeface="Trebuchet MS"/>
              </a:rPr>
              <a:t>nt</a:t>
            </a:r>
            <a:r>
              <a:rPr sz="2400" spc="-50" dirty="0">
                <a:solidFill>
                  <a:srgbClr val="7030A0"/>
                </a:solidFill>
                <a:latin typeface="Palatino Linotype" panose="02040502050505030304" pitchFamily="18" charset="0"/>
                <a:cs typeface="Trebuchet MS"/>
              </a:rPr>
              <a:t> </a:t>
            </a:r>
            <a:r>
              <a:rPr sz="2400" spc="-155" dirty="0">
                <a:solidFill>
                  <a:srgbClr val="7030A0"/>
                </a:solidFill>
                <a:latin typeface="Palatino Linotype" panose="02040502050505030304" pitchFamily="18" charset="0"/>
                <a:cs typeface="Trebuchet MS"/>
              </a:rPr>
              <a:t>e</a:t>
            </a:r>
            <a:r>
              <a:rPr sz="2400" spc="-140" dirty="0">
                <a:solidFill>
                  <a:srgbClr val="7030A0"/>
                </a:solidFill>
                <a:latin typeface="Palatino Linotype" panose="02040502050505030304" pitchFamily="18" charset="0"/>
                <a:cs typeface="Trebuchet MS"/>
              </a:rPr>
              <a:t>n</a:t>
            </a:r>
            <a:r>
              <a:rPr sz="2400" spc="-135" dirty="0">
                <a:solidFill>
                  <a:srgbClr val="7030A0"/>
                </a:solidFill>
                <a:latin typeface="Palatino Linotype" panose="02040502050505030304" pitchFamily="18" charset="0"/>
                <a:cs typeface="Trebuchet MS"/>
              </a:rPr>
              <a:t>g</a:t>
            </a:r>
            <a:r>
              <a:rPr sz="2400" spc="-165" dirty="0">
                <a:solidFill>
                  <a:srgbClr val="7030A0"/>
                </a:solidFill>
                <a:latin typeface="Palatino Linotype" panose="02040502050505030304" pitchFamily="18" charset="0"/>
                <a:cs typeface="Trebuchet MS"/>
              </a:rPr>
              <a:t>l</a:t>
            </a:r>
            <a:r>
              <a:rPr sz="2400" spc="-140" dirty="0">
                <a:solidFill>
                  <a:srgbClr val="7030A0"/>
                </a:solidFill>
                <a:latin typeface="Palatino Linotype" panose="02040502050505030304" pitchFamily="18" charset="0"/>
                <a:cs typeface="Trebuchet MS"/>
              </a:rPr>
              <a:t>i</a:t>
            </a:r>
            <a:r>
              <a:rPr sz="2400" spc="-45" dirty="0">
                <a:solidFill>
                  <a:srgbClr val="7030A0"/>
                </a:solidFill>
                <a:latin typeface="Palatino Linotype" panose="02040502050505030304" pitchFamily="18" charset="0"/>
                <a:cs typeface="Trebuchet MS"/>
              </a:rPr>
              <a:t>s</a:t>
            </a:r>
            <a:r>
              <a:rPr sz="2400" spc="-105" dirty="0">
                <a:solidFill>
                  <a:srgbClr val="7030A0"/>
                </a:solidFill>
                <a:latin typeface="Palatino Linotype" panose="02040502050505030304" pitchFamily="18" charset="0"/>
                <a:cs typeface="Trebuchet MS"/>
              </a:rPr>
              <a:t>h</a:t>
            </a:r>
            <a:r>
              <a:rPr sz="2400" spc="-330" dirty="0">
                <a:solidFill>
                  <a:srgbClr val="7030A0"/>
                </a:solidFill>
                <a:latin typeface="Palatino Linotype" panose="02040502050505030304" pitchFamily="18" charset="0"/>
                <a:cs typeface="Trebuchet MS"/>
              </a:rPr>
              <a:t>,</a:t>
            </a:r>
            <a:r>
              <a:rPr sz="2400" spc="-270" dirty="0">
                <a:solidFill>
                  <a:srgbClr val="7030A0"/>
                </a:solidFill>
                <a:latin typeface="Palatino Linotype" panose="02040502050505030304" pitchFamily="18" charset="0"/>
                <a:cs typeface="Trebuchet MS"/>
              </a:rPr>
              <a:t> </a:t>
            </a:r>
            <a:r>
              <a:rPr sz="2400" spc="-45" dirty="0">
                <a:solidFill>
                  <a:srgbClr val="7030A0"/>
                </a:solidFill>
                <a:latin typeface="Palatino Linotype" panose="02040502050505030304" pitchFamily="18" charset="0"/>
                <a:cs typeface="Trebuchet MS"/>
              </a:rPr>
              <a:t>s</a:t>
            </a:r>
            <a:r>
              <a:rPr sz="2400" spc="-135" dirty="0">
                <a:solidFill>
                  <a:srgbClr val="7030A0"/>
                </a:solidFill>
                <a:latin typeface="Palatino Linotype" panose="02040502050505030304" pitchFamily="18" charset="0"/>
                <a:cs typeface="Trebuchet MS"/>
              </a:rPr>
              <a:t>c</a:t>
            </a:r>
            <a:r>
              <a:rPr sz="2400" spc="-140" dirty="0">
                <a:solidFill>
                  <a:srgbClr val="7030A0"/>
                </a:solidFill>
                <a:latin typeface="Palatino Linotype" panose="02040502050505030304" pitchFamily="18" charset="0"/>
                <a:cs typeface="Trebuchet MS"/>
              </a:rPr>
              <a:t>i</a:t>
            </a:r>
            <a:r>
              <a:rPr sz="2400" spc="-155" dirty="0">
                <a:solidFill>
                  <a:srgbClr val="7030A0"/>
                </a:solidFill>
                <a:latin typeface="Palatino Linotype" panose="02040502050505030304" pitchFamily="18" charset="0"/>
                <a:cs typeface="Trebuchet MS"/>
              </a:rPr>
              <a:t>e</a:t>
            </a:r>
            <a:r>
              <a:rPr sz="2400" spc="-120" dirty="0">
                <a:solidFill>
                  <a:srgbClr val="7030A0"/>
                </a:solidFill>
                <a:latin typeface="Palatino Linotype" panose="02040502050505030304" pitchFamily="18" charset="0"/>
                <a:cs typeface="Trebuchet MS"/>
              </a:rPr>
              <a:t>n</a:t>
            </a:r>
            <a:r>
              <a:rPr sz="2400" spc="-114" dirty="0">
                <a:solidFill>
                  <a:srgbClr val="7030A0"/>
                </a:solidFill>
                <a:latin typeface="Palatino Linotype" panose="02040502050505030304" pitchFamily="18" charset="0"/>
                <a:cs typeface="Trebuchet MS"/>
              </a:rPr>
              <a:t>c</a:t>
            </a:r>
            <a:r>
              <a:rPr sz="2400" spc="-110" dirty="0">
                <a:solidFill>
                  <a:srgbClr val="7030A0"/>
                </a:solidFill>
                <a:latin typeface="Palatino Linotype" panose="02040502050505030304" pitchFamily="18" charset="0"/>
                <a:cs typeface="Trebuchet MS"/>
              </a:rPr>
              <a:t>e</a:t>
            </a:r>
            <a:r>
              <a:rPr sz="2400" spc="-330" dirty="0">
                <a:solidFill>
                  <a:srgbClr val="7030A0"/>
                </a:solidFill>
                <a:latin typeface="Palatino Linotype" panose="02040502050505030304" pitchFamily="18" charset="0"/>
                <a:cs typeface="Trebuchet MS"/>
              </a:rPr>
              <a:t>,</a:t>
            </a:r>
            <a:r>
              <a:rPr sz="2400" spc="-270" dirty="0">
                <a:solidFill>
                  <a:srgbClr val="7030A0"/>
                </a:solidFill>
                <a:latin typeface="Palatino Linotype" panose="02040502050505030304" pitchFamily="18" charset="0"/>
                <a:cs typeface="Trebuchet MS"/>
              </a:rPr>
              <a:t> </a:t>
            </a:r>
            <a:r>
              <a:rPr sz="2400" spc="-130" dirty="0">
                <a:solidFill>
                  <a:srgbClr val="7030A0"/>
                </a:solidFill>
                <a:latin typeface="Palatino Linotype" panose="02040502050505030304" pitchFamily="18" charset="0"/>
                <a:cs typeface="Trebuchet MS"/>
              </a:rPr>
              <a:t>m</a:t>
            </a:r>
            <a:r>
              <a:rPr sz="2400" spc="-225" dirty="0">
                <a:solidFill>
                  <a:srgbClr val="7030A0"/>
                </a:solidFill>
                <a:latin typeface="Palatino Linotype" panose="02040502050505030304" pitchFamily="18" charset="0"/>
                <a:cs typeface="Trebuchet MS"/>
              </a:rPr>
              <a:t>a</a:t>
            </a:r>
            <a:r>
              <a:rPr sz="2400" spc="-140" dirty="0">
                <a:solidFill>
                  <a:srgbClr val="7030A0"/>
                </a:solidFill>
                <a:latin typeface="Palatino Linotype" panose="02040502050505030304" pitchFamily="18" charset="0"/>
                <a:cs typeface="Trebuchet MS"/>
              </a:rPr>
              <a:t>t</a:t>
            </a:r>
            <a:r>
              <a:rPr sz="2400" spc="-75" dirty="0">
                <a:solidFill>
                  <a:srgbClr val="7030A0"/>
                </a:solidFill>
                <a:latin typeface="Palatino Linotype" panose="02040502050505030304" pitchFamily="18" charset="0"/>
                <a:cs typeface="Trebuchet MS"/>
              </a:rPr>
              <a:t>hs</a:t>
            </a:r>
            <a:r>
              <a:rPr sz="2400" spc="-305" dirty="0">
                <a:solidFill>
                  <a:srgbClr val="7030A0"/>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927100">
              <a:lnSpc>
                <a:spcPct val="100000"/>
              </a:lnSpc>
              <a:spcBef>
                <a:spcPts val="960"/>
              </a:spcBef>
            </a:pPr>
            <a:r>
              <a:rPr sz="2400" spc="-190" dirty="0">
                <a:solidFill>
                  <a:srgbClr val="262626"/>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12700">
              <a:lnSpc>
                <a:spcPct val="100000"/>
              </a:lnSpc>
              <a:spcBef>
                <a:spcPts val="1055"/>
              </a:spcBef>
            </a:pPr>
            <a:r>
              <a:rPr lang="en-IN" sz="2400" spc="-45" dirty="0">
                <a:solidFill>
                  <a:srgbClr val="C00000"/>
                </a:solidFill>
                <a:latin typeface="Palatino Linotype" panose="02040502050505030304" pitchFamily="18" charset="0"/>
                <a:cs typeface="Trebuchet MS"/>
              </a:rPr>
              <a:t>	</a:t>
            </a:r>
            <a:r>
              <a:rPr sz="2400" spc="-45" dirty="0">
                <a:solidFill>
                  <a:srgbClr val="C00000"/>
                </a:solidFill>
                <a:latin typeface="Palatino Linotype" panose="02040502050505030304" pitchFamily="18" charset="0"/>
                <a:cs typeface="Trebuchet MS"/>
              </a:rPr>
              <a:t>s</a:t>
            </a:r>
            <a:r>
              <a:rPr sz="2400" spc="-140" dirty="0">
                <a:solidFill>
                  <a:srgbClr val="C00000"/>
                </a:solidFill>
                <a:latin typeface="Palatino Linotype" panose="02040502050505030304" pitchFamily="18" charset="0"/>
                <a:cs typeface="Trebuchet MS"/>
              </a:rPr>
              <a:t>t</a:t>
            </a:r>
            <a:r>
              <a:rPr sz="2400" spc="15" dirty="0">
                <a:solidFill>
                  <a:srgbClr val="C00000"/>
                </a:solidFill>
                <a:latin typeface="Palatino Linotype" panose="02040502050505030304" pitchFamily="18" charset="0"/>
                <a:cs typeface="Trebuchet MS"/>
              </a:rPr>
              <a:t>r</a:t>
            </a:r>
            <a:r>
              <a:rPr sz="2400" spc="-120" dirty="0">
                <a:solidFill>
                  <a:srgbClr val="C00000"/>
                </a:solidFill>
                <a:latin typeface="Palatino Linotype" panose="02040502050505030304" pitchFamily="18" charset="0"/>
                <a:cs typeface="Trebuchet MS"/>
              </a:rPr>
              <a:t>u</a:t>
            </a:r>
            <a:r>
              <a:rPr sz="2400" spc="-114" dirty="0">
                <a:solidFill>
                  <a:srgbClr val="C00000"/>
                </a:solidFill>
                <a:latin typeface="Palatino Linotype" panose="02040502050505030304" pitchFamily="18" charset="0"/>
                <a:cs typeface="Trebuchet MS"/>
              </a:rPr>
              <a:t>c</a:t>
            </a:r>
            <a:r>
              <a:rPr sz="2400" spc="-140" dirty="0">
                <a:solidFill>
                  <a:srgbClr val="C00000"/>
                </a:solidFill>
                <a:latin typeface="Palatino Linotype" panose="02040502050505030304" pitchFamily="18" charset="0"/>
                <a:cs typeface="Trebuchet MS"/>
              </a:rPr>
              <a:t>t</a:t>
            </a:r>
            <a:r>
              <a:rPr sz="2400" spc="-50" dirty="0">
                <a:solidFill>
                  <a:srgbClr val="C00000"/>
                </a:solidFill>
                <a:latin typeface="Palatino Linotype" panose="02040502050505030304" pitchFamily="18" charset="0"/>
                <a:cs typeface="Trebuchet MS"/>
              </a:rPr>
              <a:t> </a:t>
            </a:r>
            <a:r>
              <a:rPr sz="2400" spc="-55" dirty="0">
                <a:solidFill>
                  <a:srgbClr val="00B0F0"/>
                </a:solidFill>
                <a:latin typeface="Palatino Linotype" panose="02040502050505030304" pitchFamily="18" charset="0"/>
                <a:cs typeface="Trebuchet MS"/>
              </a:rPr>
              <a:t>S</a:t>
            </a:r>
            <a:r>
              <a:rPr sz="2400" spc="-140" dirty="0">
                <a:solidFill>
                  <a:srgbClr val="00B0F0"/>
                </a:solidFill>
                <a:latin typeface="Palatino Linotype" panose="02040502050505030304" pitchFamily="18" charset="0"/>
                <a:cs typeface="Trebuchet MS"/>
              </a:rPr>
              <a:t>t</a:t>
            </a:r>
            <a:r>
              <a:rPr sz="2400" spc="-105" dirty="0">
                <a:solidFill>
                  <a:srgbClr val="00B0F0"/>
                </a:solidFill>
                <a:latin typeface="Palatino Linotype" panose="02040502050505030304" pitchFamily="18" charset="0"/>
                <a:cs typeface="Trebuchet MS"/>
              </a:rPr>
              <a:t>ud</a:t>
            </a:r>
            <a:r>
              <a:rPr sz="2400" spc="-155" dirty="0">
                <a:solidFill>
                  <a:srgbClr val="00B0F0"/>
                </a:solidFill>
                <a:latin typeface="Palatino Linotype" panose="02040502050505030304" pitchFamily="18" charset="0"/>
                <a:cs typeface="Trebuchet MS"/>
              </a:rPr>
              <a:t>e</a:t>
            </a:r>
            <a:r>
              <a:rPr sz="2400" spc="-125" dirty="0">
                <a:solidFill>
                  <a:srgbClr val="00B0F0"/>
                </a:solidFill>
                <a:latin typeface="Palatino Linotype" panose="02040502050505030304" pitchFamily="18" charset="0"/>
                <a:cs typeface="Trebuchet MS"/>
              </a:rPr>
              <a:t>nt</a:t>
            </a:r>
            <a:r>
              <a:rPr sz="2400" spc="-45" dirty="0">
                <a:solidFill>
                  <a:srgbClr val="00B0F0"/>
                </a:solidFill>
                <a:latin typeface="Palatino Linotype" panose="02040502050505030304" pitchFamily="18" charset="0"/>
                <a:cs typeface="Trebuchet MS"/>
              </a:rPr>
              <a:t> </a:t>
            </a:r>
            <a:r>
              <a:rPr sz="2400" spc="-45" dirty="0">
                <a:solidFill>
                  <a:srgbClr val="00B050"/>
                </a:solidFill>
                <a:latin typeface="Palatino Linotype" panose="02040502050505030304" pitchFamily="18" charset="0"/>
                <a:cs typeface="Trebuchet MS"/>
              </a:rPr>
              <a:t>s</a:t>
            </a:r>
            <a:r>
              <a:rPr sz="2400" spc="-140" dirty="0">
                <a:solidFill>
                  <a:srgbClr val="00B050"/>
                </a:solidFill>
                <a:latin typeface="Palatino Linotype" panose="02040502050505030304" pitchFamily="18" charset="0"/>
                <a:cs typeface="Trebuchet MS"/>
              </a:rPr>
              <a:t>t</a:t>
            </a:r>
            <a:r>
              <a:rPr sz="2400" spc="-105" dirty="0">
                <a:solidFill>
                  <a:srgbClr val="00B050"/>
                </a:solidFill>
                <a:latin typeface="Palatino Linotype" panose="02040502050505030304" pitchFamily="18" charset="0"/>
                <a:cs typeface="Trebuchet MS"/>
              </a:rPr>
              <a:t>ud</a:t>
            </a:r>
            <a:r>
              <a:rPr sz="2400" spc="-305" dirty="0">
                <a:solidFill>
                  <a:srgbClr val="00B050"/>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p:txBody>
      </p:sp>
    </p:spTree>
    <p:extLst>
      <p:ext uri="{BB962C8B-B14F-4D97-AF65-F5344CB8AC3E}">
        <p14:creationId xmlns:p14="http://schemas.microsoft.com/office/powerpoint/2010/main" val="150962321"/>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Declaration of Structures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6" name="object 6"/>
          <p:cNvSpPr txBox="1"/>
          <p:nvPr/>
        </p:nvSpPr>
        <p:spPr>
          <a:xfrm>
            <a:off x="1483293" y="1564470"/>
            <a:ext cx="7934083" cy="1491306"/>
          </a:xfrm>
          <a:prstGeom prst="rect">
            <a:avLst/>
          </a:prstGeom>
        </p:spPr>
        <p:txBody>
          <a:bodyPr vert="horz" wrap="square" lIns="0" tIns="146685" rIns="0" bIns="0" rtlCol="0">
            <a:spAutoFit/>
          </a:bodyPr>
          <a:lstStyle/>
          <a:p>
            <a:pPr>
              <a:lnSpc>
                <a:spcPct val="100000"/>
              </a:lnSpc>
              <a:spcBef>
                <a:spcPts val="1155"/>
              </a:spcBef>
            </a:pPr>
            <a:r>
              <a:rPr sz="2400" spc="-550" dirty="0">
                <a:solidFill>
                  <a:srgbClr val="7030A0"/>
                </a:solidFill>
                <a:latin typeface="Palatino Linotype" panose="02040502050505030304" pitchFamily="18" charset="0"/>
                <a:cs typeface="Trebuchet MS"/>
              </a:rPr>
              <a:t>//</a:t>
            </a:r>
            <a:r>
              <a:rPr sz="2400" spc="-55" dirty="0">
                <a:solidFill>
                  <a:srgbClr val="7030A0"/>
                </a:solidFill>
                <a:latin typeface="Palatino Linotype" panose="02040502050505030304" pitchFamily="18" charset="0"/>
                <a:cs typeface="Trebuchet MS"/>
              </a:rPr>
              <a:t>S</a:t>
            </a:r>
            <a:r>
              <a:rPr sz="2400" spc="-140" dirty="0">
                <a:solidFill>
                  <a:srgbClr val="7030A0"/>
                </a:solidFill>
                <a:latin typeface="Palatino Linotype" panose="02040502050505030304" pitchFamily="18" charset="0"/>
                <a:cs typeface="Trebuchet MS"/>
              </a:rPr>
              <a:t>t</a:t>
            </a:r>
            <a:r>
              <a:rPr sz="2400" spc="-225" dirty="0">
                <a:solidFill>
                  <a:srgbClr val="7030A0"/>
                </a:solidFill>
                <a:latin typeface="Palatino Linotype" panose="02040502050505030304" pitchFamily="18" charset="0"/>
                <a:cs typeface="Trebuchet MS"/>
              </a:rPr>
              <a:t>a</a:t>
            </a:r>
            <a:r>
              <a:rPr sz="2400" spc="-140" dirty="0">
                <a:solidFill>
                  <a:srgbClr val="7030A0"/>
                </a:solidFill>
                <a:latin typeface="Palatino Linotype" panose="02040502050505030304" pitchFamily="18" charset="0"/>
                <a:cs typeface="Trebuchet MS"/>
              </a:rPr>
              <a:t>ti</a:t>
            </a:r>
            <a:r>
              <a:rPr sz="2400" spc="-130" dirty="0">
                <a:solidFill>
                  <a:srgbClr val="7030A0"/>
                </a:solidFill>
                <a:latin typeface="Palatino Linotype" panose="02040502050505030304" pitchFamily="18" charset="0"/>
                <a:cs typeface="Trebuchet MS"/>
              </a:rPr>
              <a:t>c</a:t>
            </a:r>
            <a:r>
              <a:rPr sz="2400" spc="-55" dirty="0">
                <a:solidFill>
                  <a:srgbClr val="7030A0"/>
                </a:solidFill>
                <a:latin typeface="Palatino Linotype" panose="02040502050505030304" pitchFamily="18" charset="0"/>
                <a:cs typeface="Trebuchet MS"/>
              </a:rPr>
              <a:t> </a:t>
            </a:r>
            <a:r>
              <a:rPr sz="2400" spc="-114" dirty="0">
                <a:solidFill>
                  <a:srgbClr val="7030A0"/>
                </a:solidFill>
                <a:latin typeface="Palatino Linotype" panose="02040502050505030304" pitchFamily="18" charset="0"/>
                <a:cs typeface="Trebuchet MS"/>
              </a:rPr>
              <a:t>In</a:t>
            </a:r>
            <a:r>
              <a:rPr sz="2400" spc="-75" dirty="0">
                <a:solidFill>
                  <a:srgbClr val="7030A0"/>
                </a:solidFill>
                <a:latin typeface="Palatino Linotype" panose="02040502050505030304" pitchFamily="18" charset="0"/>
                <a:cs typeface="Trebuchet MS"/>
              </a:rPr>
              <a:t>i</a:t>
            </a:r>
            <a:r>
              <a:rPr sz="2400" spc="-140" dirty="0">
                <a:solidFill>
                  <a:srgbClr val="7030A0"/>
                </a:solidFill>
                <a:latin typeface="Palatino Linotype" panose="02040502050505030304" pitchFamily="18" charset="0"/>
                <a:cs typeface="Trebuchet MS"/>
              </a:rPr>
              <a:t>ti</a:t>
            </a:r>
            <a:r>
              <a:rPr sz="2400" spc="-225" dirty="0">
                <a:solidFill>
                  <a:srgbClr val="7030A0"/>
                </a:solidFill>
                <a:latin typeface="Palatino Linotype" panose="02040502050505030304" pitchFamily="18" charset="0"/>
                <a:cs typeface="Trebuchet MS"/>
              </a:rPr>
              <a:t>a</a:t>
            </a:r>
            <a:r>
              <a:rPr sz="2400" spc="-165" dirty="0">
                <a:solidFill>
                  <a:srgbClr val="7030A0"/>
                </a:solidFill>
                <a:latin typeface="Palatino Linotype" panose="02040502050505030304" pitchFamily="18" charset="0"/>
                <a:cs typeface="Trebuchet MS"/>
              </a:rPr>
              <a:t>l</a:t>
            </a:r>
            <a:r>
              <a:rPr sz="2400" spc="-140" dirty="0">
                <a:solidFill>
                  <a:srgbClr val="7030A0"/>
                </a:solidFill>
                <a:latin typeface="Palatino Linotype" panose="02040502050505030304" pitchFamily="18" charset="0"/>
                <a:cs typeface="Trebuchet MS"/>
              </a:rPr>
              <a:t>i</a:t>
            </a:r>
            <a:r>
              <a:rPr sz="2400" spc="-135" dirty="0">
                <a:solidFill>
                  <a:srgbClr val="7030A0"/>
                </a:solidFill>
                <a:latin typeface="Palatino Linotype" panose="02040502050505030304" pitchFamily="18" charset="0"/>
                <a:cs typeface="Trebuchet MS"/>
              </a:rPr>
              <a:t>z</a:t>
            </a:r>
            <a:r>
              <a:rPr sz="2400" spc="-225" dirty="0">
                <a:solidFill>
                  <a:srgbClr val="7030A0"/>
                </a:solidFill>
                <a:latin typeface="Palatino Linotype" panose="02040502050505030304" pitchFamily="18" charset="0"/>
                <a:cs typeface="Trebuchet MS"/>
              </a:rPr>
              <a:t>a</a:t>
            </a:r>
            <a:r>
              <a:rPr sz="2400" spc="-140" dirty="0">
                <a:solidFill>
                  <a:srgbClr val="7030A0"/>
                </a:solidFill>
                <a:latin typeface="Palatino Linotype" panose="02040502050505030304" pitchFamily="18" charset="0"/>
                <a:cs typeface="Trebuchet MS"/>
              </a:rPr>
              <a:t>ti</a:t>
            </a:r>
            <a:r>
              <a:rPr sz="2400" spc="25" dirty="0">
                <a:solidFill>
                  <a:srgbClr val="7030A0"/>
                </a:solidFill>
                <a:latin typeface="Palatino Linotype" panose="02040502050505030304" pitchFamily="18" charset="0"/>
                <a:cs typeface="Trebuchet MS"/>
              </a:rPr>
              <a:t>o</a:t>
            </a:r>
            <a:r>
              <a:rPr sz="2400" spc="-105" dirty="0">
                <a:solidFill>
                  <a:srgbClr val="7030A0"/>
                </a:solidFill>
                <a:latin typeface="Palatino Linotype" panose="02040502050505030304" pitchFamily="18" charset="0"/>
                <a:cs typeface="Trebuchet MS"/>
              </a:rPr>
              <a:t>n</a:t>
            </a:r>
            <a:r>
              <a:rPr sz="2400" spc="-55" dirty="0">
                <a:solidFill>
                  <a:srgbClr val="7030A0"/>
                </a:solidFill>
                <a:latin typeface="Palatino Linotype" panose="02040502050505030304" pitchFamily="18" charset="0"/>
                <a:cs typeface="Trebuchet MS"/>
              </a:rPr>
              <a:t> </a:t>
            </a:r>
            <a:r>
              <a:rPr sz="2400" spc="25" dirty="0">
                <a:solidFill>
                  <a:srgbClr val="7030A0"/>
                </a:solidFill>
                <a:latin typeface="Palatino Linotype" panose="02040502050505030304" pitchFamily="18" charset="0"/>
                <a:cs typeface="Trebuchet MS"/>
              </a:rPr>
              <a:t>o</a:t>
            </a:r>
            <a:r>
              <a:rPr sz="2400" spc="-265" dirty="0">
                <a:solidFill>
                  <a:srgbClr val="7030A0"/>
                </a:solidFill>
                <a:latin typeface="Palatino Linotype" panose="02040502050505030304" pitchFamily="18" charset="0"/>
                <a:cs typeface="Trebuchet MS"/>
              </a:rPr>
              <a:t>f</a:t>
            </a:r>
            <a:r>
              <a:rPr sz="2400" spc="-55" dirty="0">
                <a:solidFill>
                  <a:srgbClr val="7030A0"/>
                </a:solidFill>
                <a:latin typeface="Palatino Linotype" panose="02040502050505030304" pitchFamily="18" charset="0"/>
                <a:cs typeface="Trebuchet MS"/>
              </a:rPr>
              <a:t> </a:t>
            </a:r>
            <a:r>
              <a:rPr sz="2400" spc="-45" dirty="0">
                <a:solidFill>
                  <a:srgbClr val="00B050"/>
                </a:solidFill>
                <a:latin typeface="Palatino Linotype" panose="02040502050505030304" pitchFamily="18" charset="0"/>
                <a:cs typeface="Trebuchet MS"/>
              </a:rPr>
              <a:t>s</a:t>
            </a:r>
            <a:r>
              <a:rPr sz="2400" spc="-140" dirty="0">
                <a:solidFill>
                  <a:srgbClr val="00B050"/>
                </a:solidFill>
                <a:latin typeface="Palatino Linotype" panose="02040502050505030304" pitchFamily="18" charset="0"/>
                <a:cs typeface="Trebuchet MS"/>
              </a:rPr>
              <a:t>t</a:t>
            </a:r>
            <a:r>
              <a:rPr sz="2400" spc="-105" dirty="0">
                <a:solidFill>
                  <a:srgbClr val="00B050"/>
                </a:solidFill>
                <a:latin typeface="Palatino Linotype" panose="02040502050505030304" pitchFamily="18" charset="0"/>
                <a:cs typeface="Trebuchet MS"/>
              </a:rPr>
              <a:t>ud</a:t>
            </a:r>
            <a:endParaRPr sz="2400" dirty="0">
              <a:latin typeface="Palatino Linotype" panose="02040502050505030304" pitchFamily="18" charset="0"/>
              <a:cs typeface="Trebuchet MS"/>
            </a:endParaRPr>
          </a:p>
          <a:p>
            <a:pPr marR="5080">
              <a:lnSpc>
                <a:spcPct val="136400"/>
              </a:lnSpc>
              <a:spcBef>
                <a:spcPts val="95"/>
              </a:spcBef>
              <a:tabLst>
                <a:tab pos="2742565" algn="l"/>
                <a:tab pos="5485765" algn="l"/>
              </a:tabLst>
            </a:pPr>
            <a:r>
              <a:rPr sz="2400" spc="-70" dirty="0">
                <a:solidFill>
                  <a:srgbClr val="FF0000"/>
                </a:solidFill>
                <a:latin typeface="Palatino Linotype" panose="02040502050505030304" pitchFamily="18" charset="0"/>
                <a:cs typeface="Trebuchet MS"/>
              </a:rPr>
              <a:t>stud.regNo=1425;	</a:t>
            </a:r>
            <a:r>
              <a:rPr sz="2400" spc="-150" dirty="0">
                <a:solidFill>
                  <a:srgbClr val="FF0000"/>
                </a:solidFill>
                <a:latin typeface="Palatino Linotype" panose="02040502050505030304" pitchFamily="18" charset="0"/>
                <a:cs typeface="Trebuchet MS"/>
              </a:rPr>
              <a:t>strcpy(stud.name,“Banu”); </a:t>
            </a:r>
            <a:r>
              <a:rPr sz="2400" spc="-145" dirty="0">
                <a:solidFill>
                  <a:srgbClr val="FF0000"/>
                </a:solidFill>
                <a:latin typeface="Palatino Linotype" panose="02040502050505030304" pitchFamily="18" charset="0"/>
                <a:cs typeface="Trebuchet MS"/>
              </a:rPr>
              <a:t> </a:t>
            </a:r>
            <a:r>
              <a:rPr sz="2400" spc="-45" dirty="0">
                <a:solidFill>
                  <a:srgbClr val="FF0000"/>
                </a:solidFill>
                <a:latin typeface="Palatino Linotype" panose="02040502050505030304" pitchFamily="18" charset="0"/>
                <a:cs typeface="Trebuchet MS"/>
              </a:rPr>
              <a:t>s</a:t>
            </a:r>
            <a:r>
              <a:rPr sz="2400" spc="-140" dirty="0">
                <a:solidFill>
                  <a:srgbClr val="FF0000"/>
                </a:solidFill>
                <a:latin typeface="Palatino Linotype" panose="02040502050505030304" pitchFamily="18" charset="0"/>
                <a:cs typeface="Trebuchet MS"/>
              </a:rPr>
              <a:t>t</a:t>
            </a:r>
            <a:r>
              <a:rPr sz="2400" spc="-105" dirty="0">
                <a:solidFill>
                  <a:srgbClr val="FF0000"/>
                </a:solidFill>
                <a:latin typeface="Palatino Linotype" panose="02040502050505030304" pitchFamily="18" charset="0"/>
                <a:cs typeface="Trebuchet MS"/>
              </a:rPr>
              <a:t>ud</a:t>
            </a:r>
            <a:r>
              <a:rPr sz="2400" spc="-325" dirty="0">
                <a:solidFill>
                  <a:srgbClr val="FF0000"/>
                </a:solidFill>
                <a:latin typeface="Palatino Linotype" panose="02040502050505030304" pitchFamily="18" charset="0"/>
                <a:cs typeface="Trebuchet MS"/>
              </a:rPr>
              <a:t>.</a:t>
            </a:r>
            <a:r>
              <a:rPr sz="2400" spc="-120" dirty="0">
                <a:solidFill>
                  <a:srgbClr val="FF0000"/>
                </a:solidFill>
                <a:latin typeface="Palatino Linotype" panose="02040502050505030304" pitchFamily="18" charset="0"/>
                <a:cs typeface="Trebuchet MS"/>
              </a:rPr>
              <a:t>En</a:t>
            </a:r>
            <a:r>
              <a:rPr sz="2400" spc="-114" dirty="0">
                <a:solidFill>
                  <a:srgbClr val="FF0000"/>
                </a:solidFill>
                <a:latin typeface="Palatino Linotype" panose="02040502050505030304" pitchFamily="18" charset="0"/>
                <a:cs typeface="Trebuchet MS"/>
              </a:rPr>
              <a:t>g</a:t>
            </a:r>
            <a:r>
              <a:rPr sz="2400" spc="-165" dirty="0">
                <a:solidFill>
                  <a:srgbClr val="FF0000"/>
                </a:solidFill>
                <a:latin typeface="Palatino Linotype" panose="02040502050505030304" pitchFamily="18" charset="0"/>
                <a:cs typeface="Trebuchet MS"/>
              </a:rPr>
              <a:t>l</a:t>
            </a:r>
            <a:r>
              <a:rPr sz="2400" spc="-140" dirty="0">
                <a:solidFill>
                  <a:srgbClr val="FF0000"/>
                </a:solidFill>
                <a:latin typeface="Palatino Linotype" panose="02040502050505030304" pitchFamily="18" charset="0"/>
                <a:cs typeface="Trebuchet MS"/>
              </a:rPr>
              <a:t>i</a:t>
            </a:r>
            <a:r>
              <a:rPr sz="2400" spc="-45" dirty="0">
                <a:solidFill>
                  <a:srgbClr val="FF0000"/>
                </a:solidFill>
                <a:latin typeface="Palatino Linotype" panose="02040502050505030304" pitchFamily="18" charset="0"/>
                <a:cs typeface="Trebuchet MS"/>
              </a:rPr>
              <a:t>s</a:t>
            </a:r>
            <a:r>
              <a:rPr sz="2400" spc="-105" dirty="0">
                <a:solidFill>
                  <a:srgbClr val="FF0000"/>
                </a:solidFill>
                <a:latin typeface="Palatino Linotype" panose="02040502050505030304" pitchFamily="18" charset="0"/>
                <a:cs typeface="Trebuchet MS"/>
              </a:rPr>
              <a:t>h</a:t>
            </a:r>
            <a:r>
              <a:rPr sz="2400" spc="130" dirty="0">
                <a:solidFill>
                  <a:srgbClr val="FF0000"/>
                </a:solidFill>
                <a:latin typeface="Palatino Linotype" panose="02040502050505030304" pitchFamily="18" charset="0"/>
                <a:cs typeface="Trebuchet MS"/>
              </a:rPr>
              <a:t>=</a:t>
            </a:r>
            <a:r>
              <a:rPr sz="2400" spc="-140" dirty="0">
                <a:solidFill>
                  <a:srgbClr val="FF0000"/>
                </a:solidFill>
                <a:latin typeface="Palatino Linotype" panose="02040502050505030304" pitchFamily="18" charset="0"/>
                <a:cs typeface="Trebuchet MS"/>
              </a:rPr>
              <a:t>78;</a:t>
            </a:r>
            <a:r>
              <a:rPr sz="2400" dirty="0">
                <a:solidFill>
                  <a:srgbClr val="FF0000"/>
                </a:solidFill>
                <a:latin typeface="Palatino Linotype" panose="02040502050505030304" pitchFamily="18" charset="0"/>
                <a:cs typeface="Trebuchet MS"/>
              </a:rPr>
              <a:t>	</a:t>
            </a:r>
            <a:r>
              <a:rPr sz="2400" spc="-45" dirty="0">
                <a:solidFill>
                  <a:srgbClr val="FF0000"/>
                </a:solidFill>
                <a:latin typeface="Palatino Linotype" panose="02040502050505030304" pitchFamily="18" charset="0"/>
                <a:cs typeface="Trebuchet MS"/>
              </a:rPr>
              <a:t>s</a:t>
            </a:r>
            <a:r>
              <a:rPr sz="2400" spc="-140" dirty="0">
                <a:solidFill>
                  <a:srgbClr val="FF0000"/>
                </a:solidFill>
                <a:latin typeface="Palatino Linotype" panose="02040502050505030304" pitchFamily="18" charset="0"/>
                <a:cs typeface="Trebuchet MS"/>
              </a:rPr>
              <a:t>t</a:t>
            </a:r>
            <a:r>
              <a:rPr sz="2400" spc="-105" dirty="0">
                <a:solidFill>
                  <a:srgbClr val="FF0000"/>
                </a:solidFill>
                <a:latin typeface="Palatino Linotype" panose="02040502050505030304" pitchFamily="18" charset="0"/>
                <a:cs typeface="Trebuchet MS"/>
              </a:rPr>
              <a:t>ud</a:t>
            </a:r>
            <a:r>
              <a:rPr sz="2400" spc="-325" dirty="0">
                <a:solidFill>
                  <a:srgbClr val="FF0000"/>
                </a:solidFill>
                <a:latin typeface="Palatino Linotype" panose="02040502050505030304" pitchFamily="18" charset="0"/>
                <a:cs typeface="Trebuchet MS"/>
              </a:rPr>
              <a:t>.</a:t>
            </a:r>
            <a:r>
              <a:rPr sz="2400" spc="-45" dirty="0">
                <a:solidFill>
                  <a:srgbClr val="FF0000"/>
                </a:solidFill>
                <a:latin typeface="Palatino Linotype" panose="02040502050505030304" pitchFamily="18" charset="0"/>
                <a:cs typeface="Trebuchet MS"/>
              </a:rPr>
              <a:t>s</a:t>
            </a:r>
            <a:r>
              <a:rPr sz="2400" spc="-135" dirty="0">
                <a:solidFill>
                  <a:srgbClr val="FF0000"/>
                </a:solidFill>
                <a:latin typeface="Palatino Linotype" panose="02040502050505030304" pitchFamily="18" charset="0"/>
                <a:cs typeface="Trebuchet MS"/>
              </a:rPr>
              <a:t>c</a:t>
            </a:r>
            <a:r>
              <a:rPr sz="2400" spc="-140" dirty="0">
                <a:solidFill>
                  <a:srgbClr val="FF0000"/>
                </a:solidFill>
                <a:latin typeface="Palatino Linotype" panose="02040502050505030304" pitchFamily="18" charset="0"/>
                <a:cs typeface="Trebuchet MS"/>
              </a:rPr>
              <a:t>i</a:t>
            </a:r>
            <a:r>
              <a:rPr sz="2400" spc="-155" dirty="0">
                <a:solidFill>
                  <a:srgbClr val="FF0000"/>
                </a:solidFill>
                <a:latin typeface="Palatino Linotype" panose="02040502050505030304" pitchFamily="18" charset="0"/>
                <a:cs typeface="Trebuchet MS"/>
              </a:rPr>
              <a:t>e</a:t>
            </a:r>
            <a:r>
              <a:rPr sz="2400" spc="-120" dirty="0">
                <a:solidFill>
                  <a:srgbClr val="FF0000"/>
                </a:solidFill>
                <a:latin typeface="Palatino Linotype" panose="02040502050505030304" pitchFamily="18" charset="0"/>
                <a:cs typeface="Trebuchet MS"/>
              </a:rPr>
              <a:t>n</a:t>
            </a:r>
            <a:r>
              <a:rPr sz="2400" spc="-114" dirty="0">
                <a:solidFill>
                  <a:srgbClr val="FF0000"/>
                </a:solidFill>
                <a:latin typeface="Palatino Linotype" panose="02040502050505030304" pitchFamily="18" charset="0"/>
                <a:cs typeface="Trebuchet MS"/>
              </a:rPr>
              <a:t>c</a:t>
            </a:r>
            <a:r>
              <a:rPr sz="2400" spc="-155" dirty="0">
                <a:solidFill>
                  <a:srgbClr val="FF0000"/>
                </a:solidFill>
                <a:latin typeface="Palatino Linotype" panose="02040502050505030304" pitchFamily="18" charset="0"/>
                <a:cs typeface="Trebuchet MS"/>
              </a:rPr>
              <a:t>e</a:t>
            </a:r>
            <a:r>
              <a:rPr sz="2400" spc="130" dirty="0">
                <a:solidFill>
                  <a:srgbClr val="FF0000"/>
                </a:solidFill>
                <a:latin typeface="Palatino Linotype" panose="02040502050505030304" pitchFamily="18" charset="0"/>
                <a:cs typeface="Trebuchet MS"/>
              </a:rPr>
              <a:t>=</a:t>
            </a:r>
            <a:r>
              <a:rPr sz="2400" spc="-140" dirty="0">
                <a:solidFill>
                  <a:srgbClr val="FF0000"/>
                </a:solidFill>
                <a:latin typeface="Palatino Linotype" panose="02040502050505030304" pitchFamily="18" charset="0"/>
                <a:cs typeface="Trebuchet MS"/>
              </a:rPr>
              <a:t>89;</a:t>
            </a:r>
            <a:r>
              <a:rPr sz="2400" dirty="0">
                <a:solidFill>
                  <a:srgbClr val="FF0000"/>
                </a:solidFill>
                <a:latin typeface="Palatino Linotype" panose="02040502050505030304" pitchFamily="18" charset="0"/>
                <a:cs typeface="Trebuchet MS"/>
              </a:rPr>
              <a:t>	</a:t>
            </a:r>
            <a:r>
              <a:rPr sz="2400" spc="-45" dirty="0">
                <a:solidFill>
                  <a:srgbClr val="FF0000"/>
                </a:solidFill>
                <a:latin typeface="Palatino Linotype" panose="02040502050505030304" pitchFamily="18" charset="0"/>
                <a:cs typeface="Trebuchet MS"/>
              </a:rPr>
              <a:t>s</a:t>
            </a:r>
            <a:r>
              <a:rPr sz="2400" spc="-140" dirty="0">
                <a:solidFill>
                  <a:srgbClr val="FF0000"/>
                </a:solidFill>
                <a:latin typeface="Palatino Linotype" panose="02040502050505030304" pitchFamily="18" charset="0"/>
                <a:cs typeface="Trebuchet MS"/>
              </a:rPr>
              <a:t>t</a:t>
            </a:r>
            <a:r>
              <a:rPr sz="2400" spc="-105" dirty="0">
                <a:solidFill>
                  <a:srgbClr val="FF0000"/>
                </a:solidFill>
                <a:latin typeface="Palatino Linotype" panose="02040502050505030304" pitchFamily="18" charset="0"/>
                <a:cs typeface="Trebuchet MS"/>
              </a:rPr>
              <a:t>ud</a:t>
            </a:r>
            <a:r>
              <a:rPr sz="2400" spc="-325" dirty="0">
                <a:solidFill>
                  <a:srgbClr val="FF0000"/>
                </a:solidFill>
                <a:latin typeface="Palatino Linotype" panose="02040502050505030304" pitchFamily="18" charset="0"/>
                <a:cs typeface="Trebuchet MS"/>
              </a:rPr>
              <a:t>.</a:t>
            </a:r>
            <a:r>
              <a:rPr sz="2400" spc="-130" dirty="0">
                <a:solidFill>
                  <a:srgbClr val="FF0000"/>
                </a:solidFill>
                <a:latin typeface="Palatino Linotype" panose="02040502050505030304" pitchFamily="18" charset="0"/>
                <a:cs typeface="Trebuchet MS"/>
              </a:rPr>
              <a:t>m</a:t>
            </a:r>
            <a:r>
              <a:rPr sz="2400" spc="-225" dirty="0">
                <a:solidFill>
                  <a:srgbClr val="FF0000"/>
                </a:solidFill>
                <a:latin typeface="Palatino Linotype" panose="02040502050505030304" pitchFamily="18" charset="0"/>
                <a:cs typeface="Trebuchet MS"/>
              </a:rPr>
              <a:t>a</a:t>
            </a:r>
            <a:r>
              <a:rPr sz="2400" spc="-140" dirty="0">
                <a:solidFill>
                  <a:srgbClr val="FF0000"/>
                </a:solidFill>
                <a:latin typeface="Palatino Linotype" panose="02040502050505030304" pitchFamily="18" charset="0"/>
                <a:cs typeface="Trebuchet MS"/>
              </a:rPr>
              <a:t>t</a:t>
            </a:r>
            <a:r>
              <a:rPr sz="2400" spc="-75" dirty="0">
                <a:solidFill>
                  <a:srgbClr val="FF0000"/>
                </a:solidFill>
                <a:latin typeface="Palatino Linotype" panose="02040502050505030304" pitchFamily="18" charset="0"/>
                <a:cs typeface="Trebuchet MS"/>
              </a:rPr>
              <a:t>hs</a:t>
            </a:r>
            <a:r>
              <a:rPr sz="2400" spc="130" dirty="0">
                <a:solidFill>
                  <a:srgbClr val="FF0000"/>
                </a:solidFill>
                <a:latin typeface="Palatino Linotype" panose="02040502050505030304" pitchFamily="18" charset="0"/>
                <a:cs typeface="Trebuchet MS"/>
              </a:rPr>
              <a:t>=</a:t>
            </a:r>
            <a:r>
              <a:rPr sz="2400" spc="-140" dirty="0">
                <a:solidFill>
                  <a:srgbClr val="FF0000"/>
                </a:solidFill>
                <a:latin typeface="Palatino Linotype" panose="02040502050505030304" pitchFamily="18" charset="0"/>
                <a:cs typeface="Trebuchet MS"/>
              </a:rPr>
              <a:t>56;</a:t>
            </a:r>
            <a:endParaRPr sz="2400" dirty="0">
              <a:latin typeface="Palatino Linotype" panose="02040502050505030304" pitchFamily="18" charset="0"/>
              <a:cs typeface="Trebuchet MS"/>
            </a:endParaRPr>
          </a:p>
        </p:txBody>
      </p:sp>
      <p:sp>
        <p:nvSpPr>
          <p:cNvPr id="9" name="object 7"/>
          <p:cNvSpPr txBox="1"/>
          <p:nvPr/>
        </p:nvSpPr>
        <p:spPr>
          <a:xfrm>
            <a:off x="617297" y="4094786"/>
            <a:ext cx="11016615" cy="882934"/>
          </a:xfrm>
          <a:prstGeom prst="rect">
            <a:avLst/>
          </a:prstGeom>
          <a:solidFill>
            <a:srgbClr val="FFFFFF"/>
          </a:solidFill>
        </p:spPr>
        <p:txBody>
          <a:bodyPr vert="horz" wrap="square" lIns="0" tIns="33655" rIns="0" bIns="0" rtlCol="0">
            <a:spAutoFit/>
          </a:bodyPr>
          <a:lstStyle/>
          <a:p>
            <a:pPr marL="91440">
              <a:lnSpc>
                <a:spcPct val="100000"/>
              </a:lnSpc>
              <a:spcBef>
                <a:spcPts val="265"/>
              </a:spcBef>
            </a:pPr>
            <a:r>
              <a:rPr sz="2200" spc="-550" dirty="0">
                <a:solidFill>
                  <a:srgbClr val="7030A0"/>
                </a:solidFill>
                <a:latin typeface="Palatino Linotype" panose="02040502050505030304" pitchFamily="18" charset="0"/>
                <a:cs typeface="Trebuchet MS"/>
              </a:rPr>
              <a:t>//</a:t>
            </a:r>
            <a:r>
              <a:rPr sz="2200" spc="95" dirty="0">
                <a:solidFill>
                  <a:srgbClr val="7030A0"/>
                </a:solidFill>
                <a:latin typeface="Palatino Linotype" panose="02040502050505030304" pitchFamily="18" charset="0"/>
                <a:cs typeface="Trebuchet MS"/>
              </a:rPr>
              <a:t>D</a:t>
            </a:r>
            <a:r>
              <a:rPr sz="2200" spc="75" dirty="0">
                <a:solidFill>
                  <a:srgbClr val="7030A0"/>
                </a:solidFill>
                <a:latin typeface="Palatino Linotype" panose="02040502050505030304" pitchFamily="18" charset="0"/>
                <a:cs typeface="Trebuchet MS"/>
              </a:rPr>
              <a:t>y</a:t>
            </a:r>
            <a:r>
              <a:rPr sz="2200" spc="-165" dirty="0">
                <a:solidFill>
                  <a:srgbClr val="7030A0"/>
                </a:solidFill>
                <a:latin typeface="Palatino Linotype" panose="02040502050505030304" pitchFamily="18" charset="0"/>
                <a:cs typeface="Trebuchet MS"/>
              </a:rPr>
              <a:t>na</a:t>
            </a:r>
            <a:r>
              <a:rPr sz="2200" spc="-130" dirty="0">
                <a:solidFill>
                  <a:srgbClr val="7030A0"/>
                </a:solidFill>
                <a:latin typeface="Palatino Linotype" panose="02040502050505030304" pitchFamily="18" charset="0"/>
                <a:cs typeface="Trebuchet MS"/>
              </a:rPr>
              <a:t>m</a:t>
            </a:r>
            <a:r>
              <a:rPr sz="2200" spc="-140" dirty="0">
                <a:solidFill>
                  <a:srgbClr val="7030A0"/>
                </a:solidFill>
                <a:latin typeface="Palatino Linotype" panose="02040502050505030304" pitchFamily="18" charset="0"/>
                <a:cs typeface="Trebuchet MS"/>
              </a:rPr>
              <a:t>i</a:t>
            </a:r>
            <a:r>
              <a:rPr sz="2200" spc="-130" dirty="0">
                <a:solidFill>
                  <a:srgbClr val="7030A0"/>
                </a:solidFill>
                <a:latin typeface="Palatino Linotype" panose="02040502050505030304" pitchFamily="18" charset="0"/>
                <a:cs typeface="Trebuchet MS"/>
              </a:rPr>
              <a:t>c</a:t>
            </a:r>
            <a:r>
              <a:rPr sz="2200" spc="-55" dirty="0">
                <a:solidFill>
                  <a:srgbClr val="7030A0"/>
                </a:solidFill>
                <a:latin typeface="Palatino Linotype" panose="02040502050505030304" pitchFamily="18" charset="0"/>
                <a:cs typeface="Trebuchet MS"/>
              </a:rPr>
              <a:t> </a:t>
            </a:r>
            <a:r>
              <a:rPr sz="2200" spc="-114" dirty="0">
                <a:solidFill>
                  <a:srgbClr val="7030A0"/>
                </a:solidFill>
                <a:latin typeface="Palatino Linotype" panose="02040502050505030304" pitchFamily="18" charset="0"/>
                <a:cs typeface="Trebuchet MS"/>
              </a:rPr>
              <a:t>In</a:t>
            </a:r>
            <a:r>
              <a:rPr sz="2200" spc="-75" dirty="0">
                <a:solidFill>
                  <a:srgbClr val="7030A0"/>
                </a:solidFill>
                <a:latin typeface="Palatino Linotype" panose="02040502050505030304" pitchFamily="18" charset="0"/>
                <a:cs typeface="Trebuchet MS"/>
              </a:rPr>
              <a:t>i</a:t>
            </a:r>
            <a:r>
              <a:rPr sz="2200" spc="-140" dirty="0">
                <a:solidFill>
                  <a:srgbClr val="7030A0"/>
                </a:solidFill>
                <a:latin typeface="Palatino Linotype" panose="02040502050505030304" pitchFamily="18" charset="0"/>
                <a:cs typeface="Trebuchet MS"/>
              </a:rPr>
              <a:t>ti</a:t>
            </a:r>
            <a:r>
              <a:rPr sz="2200" spc="-225" dirty="0">
                <a:solidFill>
                  <a:srgbClr val="7030A0"/>
                </a:solidFill>
                <a:latin typeface="Palatino Linotype" panose="02040502050505030304" pitchFamily="18" charset="0"/>
                <a:cs typeface="Trebuchet MS"/>
              </a:rPr>
              <a:t>a</a:t>
            </a:r>
            <a:r>
              <a:rPr sz="2200" spc="-165" dirty="0">
                <a:solidFill>
                  <a:srgbClr val="7030A0"/>
                </a:solidFill>
                <a:latin typeface="Palatino Linotype" panose="02040502050505030304" pitchFamily="18" charset="0"/>
                <a:cs typeface="Trebuchet MS"/>
              </a:rPr>
              <a:t>l</a:t>
            </a:r>
            <a:r>
              <a:rPr sz="2200" spc="-140" dirty="0">
                <a:solidFill>
                  <a:srgbClr val="7030A0"/>
                </a:solidFill>
                <a:latin typeface="Palatino Linotype" panose="02040502050505030304" pitchFamily="18" charset="0"/>
                <a:cs typeface="Trebuchet MS"/>
              </a:rPr>
              <a:t>i</a:t>
            </a:r>
            <a:r>
              <a:rPr sz="2200" spc="-135" dirty="0">
                <a:solidFill>
                  <a:srgbClr val="7030A0"/>
                </a:solidFill>
                <a:latin typeface="Palatino Linotype" panose="02040502050505030304" pitchFamily="18" charset="0"/>
                <a:cs typeface="Trebuchet MS"/>
              </a:rPr>
              <a:t>z</a:t>
            </a:r>
            <a:r>
              <a:rPr sz="2200" spc="-225" dirty="0">
                <a:solidFill>
                  <a:srgbClr val="7030A0"/>
                </a:solidFill>
                <a:latin typeface="Palatino Linotype" panose="02040502050505030304" pitchFamily="18" charset="0"/>
                <a:cs typeface="Trebuchet MS"/>
              </a:rPr>
              <a:t>a</a:t>
            </a:r>
            <a:r>
              <a:rPr sz="2200" spc="-140" dirty="0">
                <a:solidFill>
                  <a:srgbClr val="7030A0"/>
                </a:solidFill>
                <a:latin typeface="Palatino Linotype" panose="02040502050505030304" pitchFamily="18" charset="0"/>
                <a:cs typeface="Trebuchet MS"/>
              </a:rPr>
              <a:t>ti</a:t>
            </a:r>
            <a:r>
              <a:rPr sz="2200" spc="25" dirty="0">
                <a:solidFill>
                  <a:srgbClr val="7030A0"/>
                </a:solidFill>
                <a:latin typeface="Palatino Linotype" panose="02040502050505030304" pitchFamily="18" charset="0"/>
                <a:cs typeface="Trebuchet MS"/>
              </a:rPr>
              <a:t>o</a:t>
            </a:r>
            <a:r>
              <a:rPr sz="2200" spc="-105" dirty="0">
                <a:solidFill>
                  <a:srgbClr val="7030A0"/>
                </a:solidFill>
                <a:latin typeface="Palatino Linotype" panose="02040502050505030304" pitchFamily="18" charset="0"/>
                <a:cs typeface="Trebuchet MS"/>
              </a:rPr>
              <a:t>n</a:t>
            </a:r>
            <a:r>
              <a:rPr sz="2200" spc="-55" dirty="0">
                <a:solidFill>
                  <a:srgbClr val="7030A0"/>
                </a:solidFill>
                <a:latin typeface="Palatino Linotype" panose="02040502050505030304" pitchFamily="18" charset="0"/>
                <a:cs typeface="Trebuchet MS"/>
              </a:rPr>
              <a:t> </a:t>
            </a:r>
            <a:r>
              <a:rPr sz="2200" spc="25" dirty="0">
                <a:solidFill>
                  <a:srgbClr val="7030A0"/>
                </a:solidFill>
                <a:latin typeface="Palatino Linotype" panose="02040502050505030304" pitchFamily="18" charset="0"/>
                <a:cs typeface="Trebuchet MS"/>
              </a:rPr>
              <a:t>o</a:t>
            </a:r>
            <a:r>
              <a:rPr sz="2200" spc="-265" dirty="0">
                <a:solidFill>
                  <a:srgbClr val="7030A0"/>
                </a:solidFill>
                <a:latin typeface="Palatino Linotype" panose="02040502050505030304" pitchFamily="18" charset="0"/>
                <a:cs typeface="Trebuchet MS"/>
              </a:rPr>
              <a:t>f</a:t>
            </a:r>
            <a:r>
              <a:rPr sz="2200" spc="-50" dirty="0">
                <a:solidFill>
                  <a:srgbClr val="7030A0"/>
                </a:solidFill>
                <a:latin typeface="Palatino Linotype" panose="02040502050505030304" pitchFamily="18" charset="0"/>
                <a:cs typeface="Trebuchet MS"/>
              </a:rPr>
              <a:t> </a:t>
            </a:r>
            <a:r>
              <a:rPr sz="2200" spc="-45" dirty="0">
                <a:solidFill>
                  <a:srgbClr val="00B050"/>
                </a:solidFill>
                <a:latin typeface="Palatino Linotype" panose="02040502050505030304" pitchFamily="18" charset="0"/>
                <a:cs typeface="Trebuchet MS"/>
              </a:rPr>
              <a:t>s</a:t>
            </a:r>
            <a:r>
              <a:rPr sz="2200" spc="-140" dirty="0">
                <a:solidFill>
                  <a:srgbClr val="00B050"/>
                </a:solidFill>
                <a:latin typeface="Palatino Linotype" panose="02040502050505030304" pitchFamily="18" charset="0"/>
                <a:cs typeface="Trebuchet MS"/>
              </a:rPr>
              <a:t>t</a:t>
            </a:r>
            <a:r>
              <a:rPr sz="2200" spc="-105" dirty="0">
                <a:solidFill>
                  <a:srgbClr val="00B050"/>
                </a:solidFill>
                <a:latin typeface="Palatino Linotype" panose="02040502050505030304" pitchFamily="18" charset="0"/>
                <a:cs typeface="Trebuchet MS"/>
              </a:rPr>
              <a:t>ud</a:t>
            </a:r>
            <a:endParaRPr sz="2200" dirty="0">
              <a:latin typeface="Palatino Linotype" panose="02040502050505030304" pitchFamily="18" charset="0"/>
              <a:cs typeface="Trebuchet MS"/>
            </a:endParaRPr>
          </a:p>
          <a:p>
            <a:pPr marL="91440">
              <a:lnSpc>
                <a:spcPct val="100000"/>
              </a:lnSpc>
              <a:spcBef>
                <a:spcPts val="1055"/>
              </a:spcBef>
            </a:pPr>
            <a:r>
              <a:rPr sz="2200" spc="-114" dirty="0">
                <a:solidFill>
                  <a:srgbClr val="FF0000"/>
                </a:solidFill>
                <a:latin typeface="Palatino Linotype" panose="02040502050505030304" pitchFamily="18" charset="0"/>
                <a:cs typeface="Trebuchet MS"/>
              </a:rPr>
              <a:t>scanf(“%d</a:t>
            </a:r>
            <a:r>
              <a:rPr sz="2200" spc="-45" dirty="0">
                <a:solidFill>
                  <a:srgbClr val="FF0000"/>
                </a:solidFill>
                <a:latin typeface="Palatino Linotype" panose="02040502050505030304" pitchFamily="18" charset="0"/>
                <a:cs typeface="Trebuchet MS"/>
              </a:rPr>
              <a:t> </a:t>
            </a:r>
            <a:r>
              <a:rPr sz="2200" spc="60" dirty="0">
                <a:solidFill>
                  <a:srgbClr val="FF0000"/>
                </a:solidFill>
                <a:latin typeface="Palatino Linotype" panose="02040502050505030304" pitchFamily="18" charset="0"/>
                <a:cs typeface="Trebuchet MS"/>
              </a:rPr>
              <a:t>%s</a:t>
            </a:r>
            <a:r>
              <a:rPr sz="2200" spc="-45" dirty="0">
                <a:solidFill>
                  <a:srgbClr val="FF0000"/>
                </a:solidFill>
                <a:latin typeface="Palatino Linotype" panose="02040502050505030304" pitchFamily="18" charset="0"/>
                <a:cs typeface="Trebuchet MS"/>
              </a:rPr>
              <a:t> </a:t>
            </a:r>
            <a:r>
              <a:rPr sz="2200" spc="30" dirty="0">
                <a:solidFill>
                  <a:srgbClr val="FF0000"/>
                </a:solidFill>
                <a:latin typeface="Palatino Linotype" panose="02040502050505030304" pitchFamily="18" charset="0"/>
                <a:cs typeface="Trebuchet MS"/>
              </a:rPr>
              <a:t>%d</a:t>
            </a:r>
            <a:r>
              <a:rPr sz="2200" spc="-45" dirty="0">
                <a:solidFill>
                  <a:srgbClr val="FF0000"/>
                </a:solidFill>
                <a:latin typeface="Palatino Linotype" panose="02040502050505030304" pitchFamily="18" charset="0"/>
                <a:cs typeface="Trebuchet MS"/>
              </a:rPr>
              <a:t> </a:t>
            </a:r>
            <a:r>
              <a:rPr sz="2200" spc="30" dirty="0">
                <a:solidFill>
                  <a:srgbClr val="FF0000"/>
                </a:solidFill>
                <a:latin typeface="Palatino Linotype" panose="02040502050505030304" pitchFamily="18" charset="0"/>
                <a:cs typeface="Trebuchet MS"/>
              </a:rPr>
              <a:t>%d</a:t>
            </a:r>
            <a:r>
              <a:rPr sz="2200" spc="-40" dirty="0">
                <a:solidFill>
                  <a:srgbClr val="FF0000"/>
                </a:solidFill>
                <a:latin typeface="Palatino Linotype" panose="02040502050505030304" pitchFamily="18" charset="0"/>
                <a:cs typeface="Trebuchet MS"/>
              </a:rPr>
              <a:t> </a:t>
            </a:r>
            <a:r>
              <a:rPr sz="2200" spc="-114" dirty="0">
                <a:solidFill>
                  <a:srgbClr val="FF0000"/>
                </a:solidFill>
                <a:latin typeface="Palatino Linotype" panose="02040502050505030304" pitchFamily="18" charset="0"/>
                <a:cs typeface="Trebuchet MS"/>
              </a:rPr>
              <a:t>%d”,</a:t>
            </a:r>
            <a:r>
              <a:rPr lang="en-IN" sz="2200" b="1" dirty="0">
                <a:solidFill>
                  <a:srgbClr val="FF0000"/>
                </a:solidFill>
                <a:latin typeface="Palatino Linotype" panose="02040502050505030304" pitchFamily="18" charset="0"/>
              </a:rPr>
              <a:t>&amp;</a:t>
            </a:r>
            <a:r>
              <a:rPr sz="2200" spc="-114" dirty="0" err="1">
                <a:solidFill>
                  <a:srgbClr val="FF0000"/>
                </a:solidFill>
                <a:latin typeface="Palatino Linotype" panose="02040502050505030304" pitchFamily="18" charset="0"/>
                <a:cs typeface="Trebuchet MS"/>
              </a:rPr>
              <a:t>stud.regNo</a:t>
            </a:r>
            <a:r>
              <a:rPr sz="2200" spc="-114" dirty="0">
                <a:solidFill>
                  <a:srgbClr val="FF0000"/>
                </a:solidFill>
                <a:latin typeface="Palatino Linotype" panose="02040502050505030304" pitchFamily="18" charset="0"/>
                <a:cs typeface="Trebuchet MS"/>
              </a:rPr>
              <a:t>,</a:t>
            </a:r>
            <a:r>
              <a:rPr sz="2200" spc="-270" dirty="0">
                <a:solidFill>
                  <a:srgbClr val="FF0000"/>
                </a:solidFill>
                <a:latin typeface="Palatino Linotype" panose="02040502050505030304" pitchFamily="18" charset="0"/>
                <a:cs typeface="Trebuchet MS"/>
              </a:rPr>
              <a:t> </a:t>
            </a:r>
            <a:r>
              <a:rPr sz="2200" spc="-160" dirty="0">
                <a:solidFill>
                  <a:srgbClr val="FF0000"/>
                </a:solidFill>
                <a:latin typeface="Palatino Linotype" panose="02040502050505030304" pitchFamily="18" charset="0"/>
                <a:cs typeface="Trebuchet MS"/>
              </a:rPr>
              <a:t>stud.name,</a:t>
            </a:r>
            <a:r>
              <a:rPr sz="2200" spc="-265" dirty="0">
                <a:solidFill>
                  <a:srgbClr val="FF0000"/>
                </a:solidFill>
                <a:latin typeface="Palatino Linotype" panose="02040502050505030304" pitchFamily="18" charset="0"/>
                <a:cs typeface="Trebuchet MS"/>
              </a:rPr>
              <a:t> </a:t>
            </a:r>
            <a:r>
              <a:rPr lang="en-IN" sz="2200" b="1" dirty="0">
                <a:solidFill>
                  <a:srgbClr val="FF0000"/>
                </a:solidFill>
                <a:latin typeface="Palatino Linotype" panose="02040502050505030304" pitchFamily="18" charset="0"/>
              </a:rPr>
              <a:t>&amp;</a:t>
            </a:r>
            <a:r>
              <a:rPr sz="2200" spc="-145" dirty="0" err="1">
                <a:solidFill>
                  <a:srgbClr val="FF0000"/>
                </a:solidFill>
                <a:latin typeface="Palatino Linotype" panose="02040502050505030304" pitchFamily="18" charset="0"/>
                <a:cs typeface="Trebuchet MS"/>
              </a:rPr>
              <a:t>stud.English</a:t>
            </a:r>
            <a:r>
              <a:rPr sz="2200" spc="-145" dirty="0">
                <a:solidFill>
                  <a:srgbClr val="FF0000"/>
                </a:solidFill>
                <a:latin typeface="Palatino Linotype" panose="02040502050505030304" pitchFamily="18" charset="0"/>
                <a:cs typeface="Trebuchet MS"/>
              </a:rPr>
              <a:t>,</a:t>
            </a:r>
            <a:r>
              <a:rPr lang="en-IN" sz="2200" b="1" dirty="0">
                <a:solidFill>
                  <a:srgbClr val="FF0000"/>
                </a:solidFill>
                <a:latin typeface="Palatino Linotype" panose="02040502050505030304" pitchFamily="18" charset="0"/>
              </a:rPr>
              <a:t>&amp;</a:t>
            </a:r>
            <a:r>
              <a:rPr sz="2200" spc="-145" dirty="0" err="1">
                <a:solidFill>
                  <a:srgbClr val="FF0000"/>
                </a:solidFill>
                <a:latin typeface="Palatino Linotype" panose="02040502050505030304" pitchFamily="18" charset="0"/>
                <a:cs typeface="Trebuchet MS"/>
              </a:rPr>
              <a:t>stud.science</a:t>
            </a:r>
            <a:r>
              <a:rPr sz="2200" spc="-145" dirty="0">
                <a:solidFill>
                  <a:srgbClr val="FF0000"/>
                </a:solidFill>
                <a:latin typeface="Palatino Linotype" panose="02040502050505030304" pitchFamily="18" charset="0"/>
                <a:cs typeface="Trebuchet MS"/>
              </a:rPr>
              <a:t>,</a:t>
            </a:r>
            <a:r>
              <a:rPr sz="2200" spc="-265" dirty="0">
                <a:solidFill>
                  <a:srgbClr val="FF0000"/>
                </a:solidFill>
                <a:latin typeface="Palatino Linotype" panose="02040502050505030304" pitchFamily="18" charset="0"/>
                <a:cs typeface="Trebuchet MS"/>
              </a:rPr>
              <a:t> </a:t>
            </a:r>
            <a:r>
              <a:rPr lang="en-IN" sz="2200" b="1" dirty="0">
                <a:solidFill>
                  <a:srgbClr val="FF0000"/>
                </a:solidFill>
                <a:latin typeface="Palatino Linotype" panose="02040502050505030304" pitchFamily="18" charset="0"/>
              </a:rPr>
              <a:t>&amp;</a:t>
            </a:r>
            <a:r>
              <a:rPr sz="2200" spc="-150" dirty="0" err="1">
                <a:solidFill>
                  <a:srgbClr val="FF0000"/>
                </a:solidFill>
                <a:latin typeface="Palatino Linotype" panose="02040502050505030304" pitchFamily="18" charset="0"/>
                <a:cs typeface="Trebuchet MS"/>
              </a:rPr>
              <a:t>stud.maths</a:t>
            </a:r>
            <a:r>
              <a:rPr sz="2200" spc="-150" dirty="0">
                <a:solidFill>
                  <a:srgbClr val="FF0000"/>
                </a:solidFill>
                <a:latin typeface="Palatino Linotype" panose="02040502050505030304" pitchFamily="18" charset="0"/>
                <a:cs typeface="Trebuchet MS"/>
              </a:rPr>
              <a:t>);</a:t>
            </a:r>
            <a:endParaRPr sz="2200" dirty="0">
              <a:latin typeface="Palatino Linotype" panose="02040502050505030304" pitchFamily="18" charset="0"/>
              <a:cs typeface="Trebuchet MS"/>
            </a:endParaRPr>
          </a:p>
        </p:txBody>
      </p:sp>
    </p:spTree>
    <p:extLst>
      <p:ext uri="{BB962C8B-B14F-4D97-AF65-F5344CB8AC3E}">
        <p14:creationId xmlns:p14="http://schemas.microsoft.com/office/powerpoint/2010/main" val="3764437216"/>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Accessing and Updating Structures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7" name="object 6"/>
          <p:cNvSpPr txBox="1"/>
          <p:nvPr/>
        </p:nvSpPr>
        <p:spPr>
          <a:xfrm>
            <a:off x="912103" y="1676231"/>
            <a:ext cx="10492105" cy="2710815"/>
          </a:xfrm>
          <a:prstGeom prst="rect">
            <a:avLst/>
          </a:prstGeom>
        </p:spPr>
        <p:txBody>
          <a:bodyPr vert="horz" wrap="square" lIns="0" tIns="12700" rIns="0" bIns="0" rtlCol="0">
            <a:spAutoFit/>
          </a:bodyPr>
          <a:lstStyle/>
          <a:p>
            <a:pPr marL="90170">
              <a:lnSpc>
                <a:spcPct val="100000"/>
              </a:lnSpc>
              <a:spcBef>
                <a:spcPts val="100"/>
              </a:spcBef>
            </a:pPr>
            <a:r>
              <a:rPr sz="2200" spc="-300" dirty="0">
                <a:solidFill>
                  <a:srgbClr val="C00000"/>
                </a:solidFill>
                <a:latin typeface="Verdana"/>
                <a:cs typeface="Verdana"/>
              </a:rPr>
              <a:t>s</a:t>
            </a:r>
            <a:r>
              <a:rPr sz="2200" spc="-135" dirty="0">
                <a:solidFill>
                  <a:srgbClr val="C00000"/>
                </a:solidFill>
                <a:latin typeface="Verdana"/>
                <a:cs typeface="Verdana"/>
              </a:rPr>
              <a:t>t</a:t>
            </a:r>
            <a:r>
              <a:rPr sz="2200" spc="-70" dirty="0">
                <a:solidFill>
                  <a:srgbClr val="C00000"/>
                </a:solidFill>
                <a:latin typeface="Verdana"/>
                <a:cs typeface="Verdana"/>
              </a:rPr>
              <a:t>r</a:t>
            </a:r>
            <a:r>
              <a:rPr sz="2200" spc="-265" dirty="0">
                <a:solidFill>
                  <a:srgbClr val="C00000"/>
                </a:solidFill>
                <a:latin typeface="Verdana"/>
                <a:cs typeface="Verdana"/>
              </a:rPr>
              <a:t>u</a:t>
            </a:r>
            <a:r>
              <a:rPr sz="2200" spc="-220" dirty="0">
                <a:solidFill>
                  <a:srgbClr val="C00000"/>
                </a:solidFill>
                <a:latin typeface="Verdana"/>
                <a:cs typeface="Verdana"/>
              </a:rPr>
              <a:t>c</a:t>
            </a:r>
            <a:r>
              <a:rPr sz="2200" spc="-135" dirty="0">
                <a:solidFill>
                  <a:srgbClr val="C00000"/>
                </a:solidFill>
                <a:latin typeface="Verdana"/>
                <a:cs typeface="Verdana"/>
              </a:rPr>
              <a:t>t</a:t>
            </a:r>
            <a:r>
              <a:rPr sz="2200" spc="-160" dirty="0">
                <a:solidFill>
                  <a:srgbClr val="C00000"/>
                </a:solidFill>
                <a:latin typeface="Verdana"/>
                <a:cs typeface="Verdana"/>
              </a:rPr>
              <a:t> </a:t>
            </a:r>
            <a:r>
              <a:rPr sz="2200" spc="-500" dirty="0">
                <a:solidFill>
                  <a:srgbClr val="00B0F0"/>
                </a:solidFill>
                <a:latin typeface="Verdana"/>
                <a:cs typeface="Verdana"/>
              </a:rPr>
              <a:t>S</a:t>
            </a:r>
            <a:r>
              <a:rPr sz="2200" spc="-135" dirty="0">
                <a:solidFill>
                  <a:srgbClr val="00B0F0"/>
                </a:solidFill>
                <a:latin typeface="Verdana"/>
                <a:cs typeface="Verdana"/>
              </a:rPr>
              <a:t>t</a:t>
            </a:r>
            <a:r>
              <a:rPr sz="2200" spc="-275" dirty="0">
                <a:solidFill>
                  <a:srgbClr val="00B0F0"/>
                </a:solidFill>
                <a:latin typeface="Verdana"/>
                <a:cs typeface="Verdana"/>
              </a:rPr>
              <a:t>ud</a:t>
            </a:r>
            <a:r>
              <a:rPr sz="2200" spc="-265" dirty="0">
                <a:solidFill>
                  <a:srgbClr val="00B0F0"/>
                </a:solidFill>
                <a:latin typeface="Verdana"/>
                <a:cs typeface="Verdana"/>
              </a:rPr>
              <a:t>e</a:t>
            </a:r>
            <a:r>
              <a:rPr sz="2200" spc="-215" dirty="0">
                <a:solidFill>
                  <a:srgbClr val="00B0F0"/>
                </a:solidFill>
                <a:latin typeface="Verdana"/>
                <a:cs typeface="Verdana"/>
              </a:rPr>
              <a:t>nt</a:t>
            </a:r>
            <a:endParaRPr sz="2200" dirty="0">
              <a:latin typeface="Verdana"/>
              <a:cs typeface="Verdana"/>
            </a:endParaRPr>
          </a:p>
          <a:p>
            <a:pPr marL="927100">
              <a:lnSpc>
                <a:spcPts val="2630"/>
              </a:lnSpc>
              <a:spcBef>
                <a:spcPts val="45"/>
              </a:spcBef>
            </a:pPr>
            <a:r>
              <a:rPr sz="2200" spc="-665" dirty="0">
                <a:latin typeface="Verdana"/>
                <a:cs typeface="Verdana"/>
              </a:rPr>
              <a:t>{</a:t>
            </a:r>
            <a:endParaRPr sz="2200" dirty="0">
              <a:latin typeface="Verdana"/>
              <a:cs typeface="Verdana"/>
            </a:endParaRPr>
          </a:p>
          <a:p>
            <a:pPr marL="1841500" marR="6933565">
              <a:lnSpc>
                <a:spcPts val="2590"/>
              </a:lnSpc>
              <a:spcBef>
                <a:spcPts val="114"/>
              </a:spcBef>
            </a:pPr>
            <a:r>
              <a:rPr sz="2200" spc="-120" dirty="0">
                <a:solidFill>
                  <a:srgbClr val="7030A0"/>
                </a:solidFill>
                <a:latin typeface="Verdana"/>
                <a:cs typeface="Verdana"/>
              </a:rPr>
              <a:t>i</a:t>
            </a:r>
            <a:r>
              <a:rPr sz="2200" spc="-215" dirty="0">
                <a:solidFill>
                  <a:srgbClr val="7030A0"/>
                </a:solidFill>
                <a:latin typeface="Verdana"/>
                <a:cs typeface="Verdana"/>
              </a:rPr>
              <a:t>nt</a:t>
            </a:r>
            <a:r>
              <a:rPr sz="2200" spc="-160" dirty="0">
                <a:solidFill>
                  <a:srgbClr val="7030A0"/>
                </a:solidFill>
                <a:latin typeface="Verdana"/>
                <a:cs typeface="Verdana"/>
              </a:rPr>
              <a:t> </a:t>
            </a:r>
            <a:r>
              <a:rPr sz="2200" spc="-185" dirty="0">
                <a:solidFill>
                  <a:srgbClr val="7030A0"/>
                </a:solidFill>
                <a:latin typeface="Verdana"/>
                <a:cs typeface="Verdana"/>
              </a:rPr>
              <a:t>r</a:t>
            </a:r>
            <a:r>
              <a:rPr sz="2200" spc="-195" dirty="0">
                <a:solidFill>
                  <a:srgbClr val="7030A0"/>
                </a:solidFill>
                <a:latin typeface="Verdana"/>
                <a:cs typeface="Verdana"/>
              </a:rPr>
              <a:t>e</a:t>
            </a:r>
            <a:r>
              <a:rPr sz="2200" spc="-440" dirty="0">
                <a:solidFill>
                  <a:srgbClr val="7030A0"/>
                </a:solidFill>
                <a:latin typeface="Verdana"/>
                <a:cs typeface="Verdana"/>
              </a:rPr>
              <a:t>g</a:t>
            </a:r>
            <a:r>
              <a:rPr sz="2200" spc="65" dirty="0">
                <a:solidFill>
                  <a:srgbClr val="7030A0"/>
                </a:solidFill>
                <a:latin typeface="Verdana"/>
                <a:cs typeface="Verdana"/>
              </a:rPr>
              <a:t>N</a:t>
            </a:r>
            <a:r>
              <a:rPr sz="2200" spc="-130" dirty="0">
                <a:solidFill>
                  <a:srgbClr val="7030A0"/>
                </a:solidFill>
                <a:latin typeface="Verdana"/>
                <a:cs typeface="Verdana"/>
              </a:rPr>
              <a:t>o</a:t>
            </a:r>
            <a:r>
              <a:rPr sz="2200" spc="-425" dirty="0">
                <a:solidFill>
                  <a:srgbClr val="7030A0"/>
                </a:solidFill>
                <a:latin typeface="Verdana"/>
                <a:cs typeface="Verdana"/>
              </a:rPr>
              <a:t>;  </a:t>
            </a:r>
            <a:r>
              <a:rPr sz="2200" spc="-385" dirty="0">
                <a:solidFill>
                  <a:srgbClr val="7030A0"/>
                </a:solidFill>
                <a:latin typeface="Verdana"/>
                <a:cs typeface="Verdana"/>
              </a:rPr>
              <a:t> </a:t>
            </a:r>
            <a:r>
              <a:rPr sz="2200" spc="-190" dirty="0">
                <a:solidFill>
                  <a:srgbClr val="7030A0"/>
                </a:solidFill>
                <a:latin typeface="Verdana"/>
                <a:cs typeface="Verdana"/>
              </a:rPr>
              <a:t>c</a:t>
            </a:r>
            <a:r>
              <a:rPr sz="2200" spc="-350" dirty="0">
                <a:solidFill>
                  <a:srgbClr val="7030A0"/>
                </a:solidFill>
                <a:latin typeface="Verdana"/>
                <a:cs typeface="Verdana"/>
              </a:rPr>
              <a:t>h</a:t>
            </a:r>
            <a:r>
              <a:rPr sz="2200" spc="-335" dirty="0">
                <a:solidFill>
                  <a:srgbClr val="7030A0"/>
                </a:solidFill>
                <a:latin typeface="Verdana"/>
                <a:cs typeface="Verdana"/>
              </a:rPr>
              <a:t>a</a:t>
            </a:r>
            <a:r>
              <a:rPr sz="2200" spc="-70" dirty="0">
                <a:solidFill>
                  <a:srgbClr val="7030A0"/>
                </a:solidFill>
                <a:latin typeface="Verdana"/>
                <a:cs typeface="Verdana"/>
              </a:rPr>
              <a:t>r</a:t>
            </a:r>
            <a:r>
              <a:rPr sz="2200" spc="-160" dirty="0">
                <a:solidFill>
                  <a:srgbClr val="7030A0"/>
                </a:solidFill>
                <a:latin typeface="Verdana"/>
                <a:cs typeface="Verdana"/>
              </a:rPr>
              <a:t> </a:t>
            </a:r>
            <a:r>
              <a:rPr sz="2200" spc="-350" dirty="0">
                <a:solidFill>
                  <a:srgbClr val="7030A0"/>
                </a:solidFill>
                <a:latin typeface="Verdana"/>
                <a:cs typeface="Verdana"/>
              </a:rPr>
              <a:t>n</a:t>
            </a:r>
            <a:r>
              <a:rPr sz="2200" spc="-335" dirty="0">
                <a:solidFill>
                  <a:srgbClr val="7030A0"/>
                </a:solidFill>
                <a:latin typeface="Verdana"/>
                <a:cs typeface="Verdana"/>
              </a:rPr>
              <a:t>a</a:t>
            </a:r>
            <a:r>
              <a:rPr sz="2200" spc="-445" dirty="0">
                <a:solidFill>
                  <a:srgbClr val="7030A0"/>
                </a:solidFill>
                <a:latin typeface="Verdana"/>
                <a:cs typeface="Verdana"/>
              </a:rPr>
              <a:t>m</a:t>
            </a:r>
            <a:r>
              <a:rPr sz="2200" spc="-265" dirty="0">
                <a:solidFill>
                  <a:srgbClr val="7030A0"/>
                </a:solidFill>
                <a:latin typeface="Verdana"/>
                <a:cs typeface="Verdana"/>
              </a:rPr>
              <a:t>e</a:t>
            </a:r>
            <a:r>
              <a:rPr sz="2200" spc="-270" dirty="0">
                <a:solidFill>
                  <a:srgbClr val="7030A0"/>
                </a:solidFill>
                <a:latin typeface="Verdana"/>
                <a:cs typeface="Verdana"/>
              </a:rPr>
              <a:t>[</a:t>
            </a:r>
            <a:r>
              <a:rPr sz="2200" spc="-290" dirty="0">
                <a:solidFill>
                  <a:srgbClr val="7030A0"/>
                </a:solidFill>
                <a:latin typeface="Verdana"/>
                <a:cs typeface="Verdana"/>
              </a:rPr>
              <a:t>25]</a:t>
            </a:r>
            <a:r>
              <a:rPr sz="2200" spc="-500" dirty="0">
                <a:solidFill>
                  <a:srgbClr val="7030A0"/>
                </a:solidFill>
                <a:latin typeface="Verdana"/>
                <a:cs typeface="Verdana"/>
              </a:rPr>
              <a:t>;</a:t>
            </a:r>
            <a:endParaRPr sz="2200" dirty="0">
              <a:latin typeface="Verdana"/>
              <a:cs typeface="Verdana"/>
            </a:endParaRPr>
          </a:p>
          <a:p>
            <a:pPr marL="1841500">
              <a:lnSpc>
                <a:spcPts val="2610"/>
              </a:lnSpc>
            </a:pPr>
            <a:r>
              <a:rPr sz="2200" spc="-120" dirty="0">
                <a:solidFill>
                  <a:srgbClr val="7030A0"/>
                </a:solidFill>
                <a:latin typeface="Verdana"/>
                <a:cs typeface="Verdana"/>
              </a:rPr>
              <a:t>i</a:t>
            </a:r>
            <a:r>
              <a:rPr sz="2200" spc="-215" dirty="0">
                <a:solidFill>
                  <a:srgbClr val="7030A0"/>
                </a:solidFill>
                <a:latin typeface="Verdana"/>
                <a:cs typeface="Verdana"/>
              </a:rPr>
              <a:t>nt</a:t>
            </a:r>
            <a:r>
              <a:rPr sz="2200" spc="-160" dirty="0">
                <a:solidFill>
                  <a:srgbClr val="7030A0"/>
                </a:solidFill>
                <a:latin typeface="Verdana"/>
                <a:cs typeface="Verdana"/>
              </a:rPr>
              <a:t> </a:t>
            </a:r>
            <a:r>
              <a:rPr sz="2200" spc="-265" dirty="0">
                <a:solidFill>
                  <a:srgbClr val="7030A0"/>
                </a:solidFill>
                <a:latin typeface="Verdana"/>
                <a:cs typeface="Verdana"/>
              </a:rPr>
              <a:t>e</a:t>
            </a:r>
            <a:r>
              <a:rPr sz="2200" spc="-365" dirty="0">
                <a:solidFill>
                  <a:srgbClr val="7030A0"/>
                </a:solidFill>
                <a:latin typeface="Verdana"/>
                <a:cs typeface="Verdana"/>
              </a:rPr>
              <a:t>ng</a:t>
            </a:r>
            <a:r>
              <a:rPr sz="2200" spc="-120" dirty="0">
                <a:solidFill>
                  <a:srgbClr val="7030A0"/>
                </a:solidFill>
                <a:latin typeface="Verdana"/>
                <a:cs typeface="Verdana"/>
              </a:rPr>
              <a:t>li</a:t>
            </a:r>
            <a:r>
              <a:rPr sz="2200" spc="-300" dirty="0">
                <a:solidFill>
                  <a:srgbClr val="7030A0"/>
                </a:solidFill>
                <a:latin typeface="Verdana"/>
                <a:cs typeface="Verdana"/>
              </a:rPr>
              <a:t>s</a:t>
            </a:r>
            <a:r>
              <a:rPr sz="2200" spc="-295" dirty="0">
                <a:solidFill>
                  <a:srgbClr val="7030A0"/>
                </a:solidFill>
                <a:latin typeface="Verdana"/>
                <a:cs typeface="Verdana"/>
              </a:rPr>
              <a:t>h</a:t>
            </a:r>
            <a:r>
              <a:rPr sz="2200" spc="-320" dirty="0">
                <a:solidFill>
                  <a:srgbClr val="7030A0"/>
                </a:solidFill>
                <a:latin typeface="Verdana"/>
                <a:cs typeface="Verdana"/>
              </a:rPr>
              <a:t>,</a:t>
            </a:r>
            <a:r>
              <a:rPr sz="2200" spc="-380" dirty="0">
                <a:solidFill>
                  <a:srgbClr val="7030A0"/>
                </a:solidFill>
                <a:latin typeface="Verdana"/>
                <a:cs typeface="Verdana"/>
              </a:rPr>
              <a:t> </a:t>
            </a:r>
            <a:r>
              <a:rPr sz="2200" spc="-300" dirty="0">
                <a:solidFill>
                  <a:srgbClr val="7030A0"/>
                </a:solidFill>
                <a:latin typeface="Verdana"/>
                <a:cs typeface="Verdana"/>
              </a:rPr>
              <a:t>s</a:t>
            </a:r>
            <a:r>
              <a:rPr sz="2200" spc="-190" dirty="0">
                <a:solidFill>
                  <a:srgbClr val="7030A0"/>
                </a:solidFill>
                <a:latin typeface="Verdana"/>
                <a:cs typeface="Verdana"/>
              </a:rPr>
              <a:t>c</a:t>
            </a:r>
            <a:r>
              <a:rPr sz="2200" spc="-120" dirty="0">
                <a:solidFill>
                  <a:srgbClr val="7030A0"/>
                </a:solidFill>
                <a:latin typeface="Verdana"/>
                <a:cs typeface="Verdana"/>
              </a:rPr>
              <a:t>i</a:t>
            </a:r>
            <a:r>
              <a:rPr sz="2200" spc="-265" dirty="0">
                <a:solidFill>
                  <a:srgbClr val="7030A0"/>
                </a:solidFill>
                <a:latin typeface="Verdana"/>
                <a:cs typeface="Verdana"/>
              </a:rPr>
              <a:t>en</a:t>
            </a:r>
            <a:r>
              <a:rPr sz="2200" spc="-220" dirty="0">
                <a:solidFill>
                  <a:srgbClr val="7030A0"/>
                </a:solidFill>
                <a:latin typeface="Verdana"/>
                <a:cs typeface="Verdana"/>
              </a:rPr>
              <a:t>ce</a:t>
            </a:r>
            <a:r>
              <a:rPr sz="2200" spc="-320" dirty="0">
                <a:solidFill>
                  <a:srgbClr val="7030A0"/>
                </a:solidFill>
                <a:latin typeface="Verdana"/>
                <a:cs typeface="Verdana"/>
              </a:rPr>
              <a:t>,</a:t>
            </a:r>
            <a:r>
              <a:rPr sz="2200" spc="-380" dirty="0">
                <a:solidFill>
                  <a:srgbClr val="7030A0"/>
                </a:solidFill>
                <a:latin typeface="Verdana"/>
                <a:cs typeface="Verdana"/>
              </a:rPr>
              <a:t> </a:t>
            </a:r>
            <a:r>
              <a:rPr sz="2200" spc="-445" dirty="0">
                <a:solidFill>
                  <a:srgbClr val="7030A0"/>
                </a:solidFill>
                <a:latin typeface="Verdana"/>
                <a:cs typeface="Verdana"/>
              </a:rPr>
              <a:t>m</a:t>
            </a:r>
            <a:r>
              <a:rPr sz="2200" spc="-390" dirty="0">
                <a:solidFill>
                  <a:srgbClr val="7030A0"/>
                </a:solidFill>
                <a:latin typeface="Verdana"/>
                <a:cs typeface="Verdana"/>
              </a:rPr>
              <a:t>a</a:t>
            </a:r>
            <a:r>
              <a:rPr sz="2200" spc="-135" dirty="0">
                <a:solidFill>
                  <a:srgbClr val="7030A0"/>
                </a:solidFill>
                <a:latin typeface="Verdana"/>
                <a:cs typeface="Verdana"/>
              </a:rPr>
              <a:t>t</a:t>
            </a:r>
            <a:r>
              <a:rPr sz="2200" spc="-300" dirty="0">
                <a:solidFill>
                  <a:srgbClr val="7030A0"/>
                </a:solidFill>
                <a:latin typeface="Verdana"/>
                <a:cs typeface="Verdana"/>
              </a:rPr>
              <a:t>hs</a:t>
            </a:r>
            <a:r>
              <a:rPr sz="2200" spc="-500" dirty="0">
                <a:solidFill>
                  <a:srgbClr val="7030A0"/>
                </a:solidFill>
                <a:latin typeface="Verdana"/>
                <a:cs typeface="Verdana"/>
              </a:rPr>
              <a:t>;</a:t>
            </a:r>
            <a:endParaRPr sz="2200" dirty="0">
              <a:latin typeface="Verdana"/>
              <a:cs typeface="Verdana"/>
            </a:endParaRPr>
          </a:p>
          <a:p>
            <a:pPr marL="927100">
              <a:lnSpc>
                <a:spcPts val="2615"/>
              </a:lnSpc>
            </a:pPr>
            <a:r>
              <a:rPr sz="2200" spc="-580" dirty="0">
                <a:latin typeface="Verdana"/>
                <a:cs typeface="Verdana"/>
              </a:rPr>
              <a:t>};</a:t>
            </a:r>
            <a:endParaRPr sz="2200" dirty="0">
              <a:latin typeface="Verdana"/>
              <a:cs typeface="Verdana"/>
            </a:endParaRPr>
          </a:p>
          <a:p>
            <a:pPr marL="12700">
              <a:lnSpc>
                <a:spcPts val="2630"/>
              </a:lnSpc>
              <a:spcBef>
                <a:spcPts val="50"/>
              </a:spcBef>
            </a:pPr>
            <a:r>
              <a:rPr sz="2200" spc="-300" dirty="0">
                <a:solidFill>
                  <a:srgbClr val="C00000"/>
                </a:solidFill>
                <a:latin typeface="Verdana"/>
                <a:cs typeface="Verdana"/>
              </a:rPr>
              <a:t>s</a:t>
            </a:r>
            <a:r>
              <a:rPr sz="2200" spc="-135" dirty="0">
                <a:solidFill>
                  <a:srgbClr val="C00000"/>
                </a:solidFill>
                <a:latin typeface="Verdana"/>
                <a:cs typeface="Verdana"/>
              </a:rPr>
              <a:t>t</a:t>
            </a:r>
            <a:r>
              <a:rPr sz="2200" spc="-70" dirty="0">
                <a:solidFill>
                  <a:srgbClr val="C00000"/>
                </a:solidFill>
                <a:latin typeface="Verdana"/>
                <a:cs typeface="Verdana"/>
              </a:rPr>
              <a:t>r</a:t>
            </a:r>
            <a:r>
              <a:rPr sz="2200" spc="-265" dirty="0">
                <a:solidFill>
                  <a:srgbClr val="C00000"/>
                </a:solidFill>
                <a:latin typeface="Verdana"/>
                <a:cs typeface="Verdana"/>
              </a:rPr>
              <a:t>u</a:t>
            </a:r>
            <a:r>
              <a:rPr sz="2200" spc="-220" dirty="0">
                <a:solidFill>
                  <a:srgbClr val="C00000"/>
                </a:solidFill>
                <a:latin typeface="Verdana"/>
                <a:cs typeface="Verdana"/>
              </a:rPr>
              <a:t>c</a:t>
            </a:r>
            <a:r>
              <a:rPr sz="2200" spc="-135" dirty="0">
                <a:solidFill>
                  <a:srgbClr val="C00000"/>
                </a:solidFill>
                <a:latin typeface="Verdana"/>
                <a:cs typeface="Verdana"/>
              </a:rPr>
              <a:t>t</a:t>
            </a:r>
            <a:r>
              <a:rPr sz="2200" spc="-160" dirty="0">
                <a:solidFill>
                  <a:srgbClr val="C00000"/>
                </a:solidFill>
                <a:latin typeface="Verdana"/>
                <a:cs typeface="Verdana"/>
              </a:rPr>
              <a:t> </a:t>
            </a:r>
            <a:r>
              <a:rPr sz="2200" spc="-500" dirty="0">
                <a:solidFill>
                  <a:srgbClr val="00B0F0"/>
                </a:solidFill>
                <a:latin typeface="Verdana"/>
                <a:cs typeface="Verdana"/>
              </a:rPr>
              <a:t>S</a:t>
            </a:r>
            <a:r>
              <a:rPr sz="2200" spc="-135" dirty="0">
                <a:solidFill>
                  <a:srgbClr val="00B0F0"/>
                </a:solidFill>
                <a:latin typeface="Verdana"/>
                <a:cs typeface="Verdana"/>
              </a:rPr>
              <a:t>t</a:t>
            </a:r>
            <a:r>
              <a:rPr sz="2200" spc="-275" dirty="0">
                <a:solidFill>
                  <a:srgbClr val="00B0F0"/>
                </a:solidFill>
                <a:latin typeface="Verdana"/>
                <a:cs typeface="Verdana"/>
              </a:rPr>
              <a:t>ud</a:t>
            </a:r>
            <a:r>
              <a:rPr sz="2200" spc="-265" dirty="0">
                <a:solidFill>
                  <a:srgbClr val="00B0F0"/>
                </a:solidFill>
                <a:latin typeface="Verdana"/>
                <a:cs typeface="Verdana"/>
              </a:rPr>
              <a:t>e</a:t>
            </a:r>
            <a:r>
              <a:rPr sz="2200" spc="-215" dirty="0">
                <a:solidFill>
                  <a:srgbClr val="00B0F0"/>
                </a:solidFill>
                <a:latin typeface="Verdana"/>
                <a:cs typeface="Verdana"/>
              </a:rPr>
              <a:t>nt</a:t>
            </a:r>
            <a:r>
              <a:rPr sz="2200" spc="-160" dirty="0">
                <a:solidFill>
                  <a:srgbClr val="00B0F0"/>
                </a:solidFill>
                <a:latin typeface="Verdana"/>
                <a:cs typeface="Verdana"/>
              </a:rPr>
              <a:t> </a:t>
            </a:r>
            <a:r>
              <a:rPr sz="2200" spc="-300" dirty="0">
                <a:solidFill>
                  <a:srgbClr val="00B050"/>
                </a:solidFill>
                <a:latin typeface="Verdana"/>
                <a:cs typeface="Verdana"/>
              </a:rPr>
              <a:t>s</a:t>
            </a:r>
            <a:r>
              <a:rPr sz="2200" spc="-135" dirty="0">
                <a:solidFill>
                  <a:srgbClr val="00B050"/>
                </a:solidFill>
                <a:latin typeface="Verdana"/>
                <a:cs typeface="Verdana"/>
              </a:rPr>
              <a:t>t</a:t>
            </a:r>
            <a:r>
              <a:rPr sz="2200" spc="-275" dirty="0">
                <a:solidFill>
                  <a:srgbClr val="00B050"/>
                </a:solidFill>
                <a:latin typeface="Verdana"/>
                <a:cs typeface="Verdana"/>
              </a:rPr>
              <a:t>ud</a:t>
            </a:r>
            <a:r>
              <a:rPr sz="2200" spc="-500" dirty="0">
                <a:solidFill>
                  <a:srgbClr val="00B050"/>
                </a:solidFill>
                <a:latin typeface="Verdana"/>
                <a:cs typeface="Verdana"/>
              </a:rPr>
              <a:t>;</a:t>
            </a:r>
            <a:endParaRPr sz="2200" dirty="0">
              <a:latin typeface="Verdana"/>
              <a:cs typeface="Verdana"/>
            </a:endParaRPr>
          </a:p>
          <a:p>
            <a:pPr marL="12700">
              <a:lnSpc>
                <a:spcPts val="2630"/>
              </a:lnSpc>
            </a:pPr>
            <a:r>
              <a:rPr sz="2200" spc="-325" dirty="0">
                <a:solidFill>
                  <a:srgbClr val="FF0000"/>
                </a:solidFill>
                <a:latin typeface="Verdana"/>
                <a:cs typeface="Verdana"/>
              </a:rPr>
              <a:t>scanf(“%d</a:t>
            </a:r>
            <a:r>
              <a:rPr sz="2200" spc="-140" dirty="0">
                <a:solidFill>
                  <a:srgbClr val="FF0000"/>
                </a:solidFill>
                <a:latin typeface="Verdana"/>
                <a:cs typeface="Verdana"/>
              </a:rPr>
              <a:t> </a:t>
            </a:r>
            <a:r>
              <a:rPr sz="2200" spc="-595" dirty="0">
                <a:solidFill>
                  <a:srgbClr val="FF0000"/>
                </a:solidFill>
                <a:latin typeface="Verdana"/>
                <a:cs typeface="Verdana"/>
              </a:rPr>
              <a:t>%s</a:t>
            </a:r>
            <a:r>
              <a:rPr sz="2200" spc="-140" dirty="0">
                <a:solidFill>
                  <a:srgbClr val="FF0000"/>
                </a:solidFill>
                <a:latin typeface="Verdana"/>
                <a:cs typeface="Verdana"/>
              </a:rPr>
              <a:t> </a:t>
            </a:r>
            <a:r>
              <a:rPr sz="2200" spc="-565" dirty="0">
                <a:solidFill>
                  <a:srgbClr val="FF0000"/>
                </a:solidFill>
                <a:latin typeface="Verdana"/>
                <a:cs typeface="Verdana"/>
              </a:rPr>
              <a:t>%d</a:t>
            </a:r>
            <a:r>
              <a:rPr sz="2200" spc="-140" dirty="0">
                <a:solidFill>
                  <a:srgbClr val="FF0000"/>
                </a:solidFill>
                <a:latin typeface="Verdana"/>
                <a:cs typeface="Verdana"/>
              </a:rPr>
              <a:t> </a:t>
            </a:r>
            <a:r>
              <a:rPr sz="2200" spc="-565" dirty="0">
                <a:solidFill>
                  <a:srgbClr val="FF0000"/>
                </a:solidFill>
                <a:latin typeface="Verdana"/>
                <a:cs typeface="Verdana"/>
              </a:rPr>
              <a:t>%d</a:t>
            </a:r>
            <a:r>
              <a:rPr sz="2200" spc="-140" dirty="0">
                <a:solidFill>
                  <a:srgbClr val="FF0000"/>
                </a:solidFill>
                <a:latin typeface="Verdana"/>
                <a:cs typeface="Verdana"/>
              </a:rPr>
              <a:t> </a:t>
            </a:r>
            <a:r>
              <a:rPr sz="2200" spc="-270" dirty="0">
                <a:solidFill>
                  <a:srgbClr val="FF0000"/>
                </a:solidFill>
                <a:latin typeface="Verdana"/>
                <a:cs typeface="Verdana"/>
              </a:rPr>
              <a:t>%d”,&amp;stud.regNo,</a:t>
            </a:r>
            <a:r>
              <a:rPr sz="2200" spc="-365" dirty="0">
                <a:solidFill>
                  <a:srgbClr val="FF0000"/>
                </a:solidFill>
                <a:latin typeface="Verdana"/>
                <a:cs typeface="Verdana"/>
              </a:rPr>
              <a:t> </a:t>
            </a:r>
            <a:r>
              <a:rPr sz="2200" spc="-295" dirty="0">
                <a:solidFill>
                  <a:srgbClr val="FF0000"/>
                </a:solidFill>
                <a:latin typeface="Verdana"/>
                <a:cs typeface="Verdana"/>
              </a:rPr>
              <a:t>stud.name,</a:t>
            </a:r>
            <a:r>
              <a:rPr sz="2200" spc="-365" dirty="0">
                <a:solidFill>
                  <a:srgbClr val="FF0000"/>
                </a:solidFill>
                <a:latin typeface="Verdana"/>
                <a:cs typeface="Verdana"/>
              </a:rPr>
              <a:t> </a:t>
            </a:r>
            <a:r>
              <a:rPr sz="2200" spc="-254" dirty="0">
                <a:solidFill>
                  <a:srgbClr val="FF0000"/>
                </a:solidFill>
                <a:latin typeface="Verdana"/>
                <a:cs typeface="Verdana"/>
              </a:rPr>
              <a:t>&amp;stud.english,&amp;stud.science,</a:t>
            </a:r>
            <a:r>
              <a:rPr sz="2200" spc="-365" dirty="0">
                <a:solidFill>
                  <a:srgbClr val="FF0000"/>
                </a:solidFill>
                <a:latin typeface="Verdana"/>
                <a:cs typeface="Verdana"/>
              </a:rPr>
              <a:t> </a:t>
            </a:r>
            <a:r>
              <a:rPr sz="2200" spc="-300" dirty="0">
                <a:solidFill>
                  <a:srgbClr val="FF0000"/>
                </a:solidFill>
                <a:latin typeface="Verdana"/>
                <a:cs typeface="Verdana"/>
              </a:rPr>
              <a:t>&amp;stud.maths);</a:t>
            </a:r>
            <a:endParaRPr sz="2200" dirty="0">
              <a:latin typeface="Verdana"/>
              <a:cs typeface="Verdana"/>
            </a:endParaRPr>
          </a:p>
        </p:txBody>
      </p:sp>
      <p:sp>
        <p:nvSpPr>
          <p:cNvPr id="8" name="object 7"/>
          <p:cNvSpPr txBox="1"/>
          <p:nvPr/>
        </p:nvSpPr>
        <p:spPr>
          <a:xfrm>
            <a:off x="1000684" y="4584022"/>
            <a:ext cx="5486401" cy="1393074"/>
          </a:xfrm>
          <a:prstGeom prst="rect">
            <a:avLst/>
          </a:prstGeom>
        </p:spPr>
        <p:txBody>
          <a:bodyPr vert="horz" wrap="square" lIns="0" tIns="3175" rIns="0" bIns="0" rtlCol="0">
            <a:spAutoFit/>
          </a:bodyPr>
          <a:lstStyle/>
          <a:p>
            <a:pPr marL="12700" marR="5080">
              <a:lnSpc>
                <a:spcPct val="102699"/>
              </a:lnSpc>
              <a:spcBef>
                <a:spcPts val="25"/>
              </a:spcBef>
            </a:pPr>
            <a:r>
              <a:rPr sz="2200" spc="-170" dirty="0">
                <a:solidFill>
                  <a:srgbClr val="7030A0"/>
                </a:solidFill>
                <a:latin typeface="Verdana"/>
                <a:cs typeface="Verdana"/>
              </a:rPr>
              <a:t>pr</a:t>
            </a:r>
            <a:r>
              <a:rPr sz="2200" spc="-120" dirty="0">
                <a:solidFill>
                  <a:srgbClr val="7030A0"/>
                </a:solidFill>
                <a:latin typeface="Verdana"/>
                <a:cs typeface="Verdana"/>
              </a:rPr>
              <a:t>i</a:t>
            </a:r>
            <a:r>
              <a:rPr sz="2200" spc="-215" dirty="0">
                <a:solidFill>
                  <a:srgbClr val="7030A0"/>
                </a:solidFill>
                <a:latin typeface="Verdana"/>
                <a:cs typeface="Verdana"/>
              </a:rPr>
              <a:t>nt</a:t>
            </a:r>
            <a:r>
              <a:rPr sz="2200" spc="-260" dirty="0">
                <a:solidFill>
                  <a:srgbClr val="7030A0"/>
                </a:solidFill>
                <a:latin typeface="Verdana"/>
                <a:cs typeface="Verdana"/>
              </a:rPr>
              <a:t>f(</a:t>
            </a:r>
            <a:r>
              <a:rPr sz="2200" spc="-240" dirty="0">
                <a:solidFill>
                  <a:srgbClr val="7030A0"/>
                </a:solidFill>
                <a:latin typeface="Verdana"/>
                <a:cs typeface="Verdana"/>
              </a:rPr>
              <a:t>"</a:t>
            </a:r>
            <a:r>
              <a:rPr sz="2200" spc="-210" dirty="0">
                <a:solidFill>
                  <a:srgbClr val="7030A0"/>
                </a:solidFill>
                <a:latin typeface="Verdana"/>
                <a:cs typeface="Verdana"/>
              </a:rPr>
              <a:t>R</a:t>
            </a:r>
            <a:r>
              <a:rPr sz="2200" spc="-265" dirty="0">
                <a:solidFill>
                  <a:srgbClr val="7030A0"/>
                </a:solidFill>
                <a:latin typeface="Verdana"/>
                <a:cs typeface="Verdana"/>
              </a:rPr>
              <a:t>e</a:t>
            </a:r>
            <a:r>
              <a:rPr sz="2200" spc="-440" dirty="0">
                <a:solidFill>
                  <a:srgbClr val="7030A0"/>
                </a:solidFill>
                <a:latin typeface="Verdana"/>
                <a:cs typeface="Verdana"/>
              </a:rPr>
              <a:t>g</a:t>
            </a:r>
            <a:r>
              <a:rPr sz="2200" spc="-120" dirty="0">
                <a:solidFill>
                  <a:srgbClr val="7030A0"/>
                </a:solidFill>
                <a:latin typeface="Verdana"/>
                <a:cs typeface="Verdana"/>
              </a:rPr>
              <a:t>i</a:t>
            </a:r>
            <a:r>
              <a:rPr sz="2200" spc="-300" dirty="0">
                <a:solidFill>
                  <a:srgbClr val="7030A0"/>
                </a:solidFill>
                <a:latin typeface="Verdana"/>
                <a:cs typeface="Verdana"/>
              </a:rPr>
              <a:t>s</a:t>
            </a:r>
            <a:r>
              <a:rPr sz="2200" spc="-135" dirty="0">
                <a:solidFill>
                  <a:srgbClr val="7030A0"/>
                </a:solidFill>
                <a:latin typeface="Verdana"/>
                <a:cs typeface="Verdana"/>
              </a:rPr>
              <a:t>t</a:t>
            </a:r>
            <a:r>
              <a:rPr sz="2200" spc="-265" dirty="0">
                <a:solidFill>
                  <a:srgbClr val="7030A0"/>
                </a:solidFill>
                <a:latin typeface="Verdana"/>
                <a:cs typeface="Verdana"/>
              </a:rPr>
              <a:t>e</a:t>
            </a:r>
            <a:r>
              <a:rPr sz="2200" spc="-70" dirty="0">
                <a:solidFill>
                  <a:srgbClr val="7030A0"/>
                </a:solidFill>
                <a:latin typeface="Verdana"/>
                <a:cs typeface="Verdana"/>
              </a:rPr>
              <a:t>r</a:t>
            </a:r>
            <a:r>
              <a:rPr sz="2200" spc="-160" dirty="0">
                <a:solidFill>
                  <a:srgbClr val="7030A0"/>
                </a:solidFill>
                <a:latin typeface="Verdana"/>
                <a:cs typeface="Verdana"/>
              </a:rPr>
              <a:t> </a:t>
            </a:r>
            <a:r>
              <a:rPr sz="2200" spc="-320" dirty="0">
                <a:solidFill>
                  <a:srgbClr val="7030A0"/>
                </a:solidFill>
                <a:latin typeface="Verdana"/>
                <a:cs typeface="Verdana"/>
              </a:rPr>
              <a:t>n</a:t>
            </a:r>
            <a:r>
              <a:rPr sz="2200" spc="-370" dirty="0">
                <a:solidFill>
                  <a:srgbClr val="7030A0"/>
                </a:solidFill>
                <a:latin typeface="Verdana"/>
                <a:cs typeface="Verdana"/>
              </a:rPr>
              <a:t>um</a:t>
            </a:r>
            <a:r>
              <a:rPr sz="2200" spc="-270" dirty="0">
                <a:solidFill>
                  <a:srgbClr val="7030A0"/>
                </a:solidFill>
                <a:latin typeface="Verdana"/>
                <a:cs typeface="Verdana"/>
              </a:rPr>
              <a:t>b</a:t>
            </a:r>
            <a:r>
              <a:rPr sz="2200" spc="-265" dirty="0">
                <a:solidFill>
                  <a:srgbClr val="7030A0"/>
                </a:solidFill>
                <a:latin typeface="Verdana"/>
                <a:cs typeface="Verdana"/>
              </a:rPr>
              <a:t>e</a:t>
            </a:r>
            <a:r>
              <a:rPr sz="2200" spc="-70" dirty="0">
                <a:solidFill>
                  <a:srgbClr val="7030A0"/>
                </a:solidFill>
                <a:latin typeface="Verdana"/>
                <a:cs typeface="Verdana"/>
              </a:rPr>
              <a:t>r</a:t>
            </a:r>
            <a:r>
              <a:rPr sz="2200" spc="-160" dirty="0">
                <a:solidFill>
                  <a:srgbClr val="7030A0"/>
                </a:solidFill>
                <a:latin typeface="Verdana"/>
                <a:cs typeface="Verdana"/>
              </a:rPr>
              <a:t> </a:t>
            </a:r>
            <a:r>
              <a:rPr sz="2200" spc="-520" dirty="0">
                <a:solidFill>
                  <a:srgbClr val="7030A0"/>
                </a:solidFill>
                <a:latin typeface="Verdana"/>
                <a:cs typeface="Verdana"/>
              </a:rPr>
              <a:t>=</a:t>
            </a:r>
            <a:r>
              <a:rPr sz="2200" spc="-885" dirty="0">
                <a:solidFill>
                  <a:srgbClr val="7030A0"/>
                </a:solidFill>
                <a:latin typeface="Verdana"/>
                <a:cs typeface="Verdana"/>
              </a:rPr>
              <a:t>%</a:t>
            </a:r>
            <a:r>
              <a:rPr lang="en-IN" sz="2200" spc="-885" dirty="0">
                <a:solidFill>
                  <a:srgbClr val="7030A0"/>
                </a:solidFill>
                <a:latin typeface="Verdana"/>
                <a:cs typeface="Verdana"/>
              </a:rPr>
              <a:t>     </a:t>
            </a:r>
            <a:r>
              <a:rPr lang="en-IN" sz="2200" spc="-250" dirty="0">
                <a:solidFill>
                  <a:srgbClr val="7030A0"/>
                </a:solidFill>
                <a:latin typeface="Verdana"/>
                <a:cs typeface="Verdana"/>
              </a:rPr>
              <a:t>  d</a:t>
            </a:r>
            <a:r>
              <a:rPr sz="2200" spc="-395" dirty="0">
                <a:solidFill>
                  <a:srgbClr val="7030A0"/>
                </a:solidFill>
                <a:latin typeface="Verdana"/>
                <a:cs typeface="Verdana"/>
              </a:rPr>
              <a:t>\</a:t>
            </a:r>
            <a:r>
              <a:rPr sz="2200" spc="-305" dirty="0">
                <a:solidFill>
                  <a:srgbClr val="7030A0"/>
                </a:solidFill>
                <a:latin typeface="Verdana"/>
                <a:cs typeface="Verdana"/>
              </a:rPr>
              <a:t>n</a:t>
            </a:r>
            <a:r>
              <a:rPr sz="2200" spc="-225" dirty="0">
                <a:solidFill>
                  <a:srgbClr val="7030A0"/>
                </a:solidFill>
                <a:latin typeface="Verdana"/>
                <a:cs typeface="Verdana"/>
              </a:rPr>
              <a:t>"</a:t>
            </a:r>
            <a:r>
              <a:rPr sz="2200" spc="-315" dirty="0">
                <a:solidFill>
                  <a:srgbClr val="7030A0"/>
                </a:solidFill>
                <a:latin typeface="Verdana"/>
                <a:cs typeface="Verdana"/>
              </a:rPr>
              <a:t>,</a:t>
            </a: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315" dirty="0">
                <a:solidFill>
                  <a:srgbClr val="7030A0"/>
                </a:solidFill>
                <a:latin typeface="Verdana"/>
                <a:cs typeface="Verdana"/>
              </a:rPr>
              <a:t>.</a:t>
            </a:r>
            <a:r>
              <a:rPr sz="2200" spc="-210" dirty="0">
                <a:solidFill>
                  <a:srgbClr val="7030A0"/>
                </a:solidFill>
                <a:latin typeface="Verdana"/>
                <a:cs typeface="Verdana"/>
              </a:rPr>
              <a:t>R</a:t>
            </a:r>
            <a:r>
              <a:rPr sz="2200" spc="-265" dirty="0">
                <a:solidFill>
                  <a:srgbClr val="7030A0"/>
                </a:solidFill>
                <a:latin typeface="Verdana"/>
                <a:cs typeface="Verdana"/>
              </a:rPr>
              <a:t>e</a:t>
            </a:r>
            <a:r>
              <a:rPr sz="2200" spc="-440" dirty="0">
                <a:solidFill>
                  <a:srgbClr val="7030A0"/>
                </a:solidFill>
                <a:latin typeface="Verdana"/>
                <a:cs typeface="Verdana"/>
              </a:rPr>
              <a:t>g</a:t>
            </a:r>
            <a:r>
              <a:rPr sz="2200" spc="-215" dirty="0">
                <a:solidFill>
                  <a:srgbClr val="7030A0"/>
                </a:solidFill>
                <a:latin typeface="Verdana"/>
                <a:cs typeface="Verdana"/>
              </a:rPr>
              <a:t>n</a:t>
            </a:r>
            <a:r>
              <a:rPr sz="2200" spc="-210" dirty="0">
                <a:solidFill>
                  <a:srgbClr val="7030A0"/>
                </a:solidFill>
                <a:latin typeface="Verdana"/>
                <a:cs typeface="Verdana"/>
              </a:rPr>
              <a:t>o</a:t>
            </a:r>
            <a:r>
              <a:rPr sz="2200" spc="-350" dirty="0">
                <a:solidFill>
                  <a:srgbClr val="7030A0"/>
                </a:solidFill>
                <a:latin typeface="Verdana"/>
                <a:cs typeface="Verdana"/>
              </a:rPr>
              <a:t>);  </a:t>
            </a:r>
            <a:r>
              <a:rPr sz="2200" spc="-225" dirty="0">
                <a:solidFill>
                  <a:srgbClr val="7030A0"/>
                </a:solidFill>
                <a:latin typeface="Verdana"/>
                <a:cs typeface="Verdana"/>
              </a:rPr>
              <a:t>printf("Name</a:t>
            </a:r>
            <a:r>
              <a:rPr sz="2200" spc="-165" dirty="0">
                <a:solidFill>
                  <a:srgbClr val="7030A0"/>
                </a:solidFill>
                <a:latin typeface="Verdana"/>
                <a:cs typeface="Verdana"/>
              </a:rPr>
              <a:t> </a:t>
            </a:r>
            <a:r>
              <a:rPr sz="2200" spc="-350" dirty="0">
                <a:solidFill>
                  <a:srgbClr val="7030A0"/>
                </a:solidFill>
                <a:latin typeface="Verdana"/>
                <a:cs typeface="Verdana"/>
              </a:rPr>
              <a:t>%s",stud.name);</a:t>
            </a:r>
            <a:endParaRPr sz="2200" dirty="0">
              <a:latin typeface="Verdana"/>
              <a:cs typeface="Verdana"/>
            </a:endParaRPr>
          </a:p>
          <a:p>
            <a:pPr marL="12700" marR="1691639">
              <a:lnSpc>
                <a:spcPts val="2690"/>
              </a:lnSpc>
            </a:pP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315" dirty="0">
                <a:solidFill>
                  <a:srgbClr val="7030A0"/>
                </a:solidFill>
                <a:latin typeface="Verdana"/>
                <a:cs typeface="Verdana"/>
              </a:rPr>
              <a:t>.</a:t>
            </a:r>
            <a:r>
              <a:rPr sz="2200" spc="-265" dirty="0">
                <a:solidFill>
                  <a:srgbClr val="7030A0"/>
                </a:solidFill>
                <a:latin typeface="Verdana"/>
                <a:cs typeface="Verdana"/>
              </a:rPr>
              <a:t>e</a:t>
            </a:r>
            <a:r>
              <a:rPr sz="2200" spc="-365" dirty="0">
                <a:solidFill>
                  <a:srgbClr val="7030A0"/>
                </a:solidFill>
                <a:latin typeface="Verdana"/>
                <a:cs typeface="Verdana"/>
              </a:rPr>
              <a:t>ng</a:t>
            </a:r>
            <a:r>
              <a:rPr sz="2200" spc="-120" dirty="0">
                <a:solidFill>
                  <a:srgbClr val="7030A0"/>
                </a:solidFill>
                <a:latin typeface="Verdana"/>
                <a:cs typeface="Verdana"/>
              </a:rPr>
              <a:t>li</a:t>
            </a:r>
            <a:r>
              <a:rPr sz="2200" spc="-300" dirty="0">
                <a:solidFill>
                  <a:srgbClr val="7030A0"/>
                </a:solidFill>
                <a:latin typeface="Verdana"/>
                <a:cs typeface="Verdana"/>
              </a:rPr>
              <a:t>s</a:t>
            </a:r>
            <a:r>
              <a:rPr sz="2200" spc="-295" dirty="0">
                <a:solidFill>
                  <a:srgbClr val="7030A0"/>
                </a:solidFill>
                <a:latin typeface="Verdana"/>
                <a:cs typeface="Verdana"/>
              </a:rPr>
              <a:t>h</a:t>
            </a:r>
            <a:r>
              <a:rPr sz="2200" spc="-520" dirty="0">
                <a:solidFill>
                  <a:srgbClr val="7030A0"/>
                </a:solidFill>
                <a:latin typeface="Verdana"/>
                <a:cs typeface="Verdana"/>
              </a:rPr>
              <a:t>=</a:t>
            </a:r>
            <a:r>
              <a:rPr sz="2200" spc="-160" dirty="0">
                <a:solidFill>
                  <a:srgbClr val="7030A0"/>
                </a:solidFill>
                <a:latin typeface="Verdana"/>
                <a:cs typeface="Verdana"/>
              </a:rPr>
              <a:t> </a:t>
            </a: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315" dirty="0">
                <a:solidFill>
                  <a:srgbClr val="7030A0"/>
                </a:solidFill>
                <a:latin typeface="Verdana"/>
                <a:cs typeface="Verdana"/>
              </a:rPr>
              <a:t>.</a:t>
            </a:r>
            <a:r>
              <a:rPr sz="2200" spc="-265" dirty="0">
                <a:solidFill>
                  <a:srgbClr val="7030A0"/>
                </a:solidFill>
                <a:latin typeface="Verdana"/>
                <a:cs typeface="Verdana"/>
              </a:rPr>
              <a:t>e</a:t>
            </a:r>
            <a:r>
              <a:rPr sz="2200" spc="-365" dirty="0">
                <a:solidFill>
                  <a:srgbClr val="7030A0"/>
                </a:solidFill>
                <a:latin typeface="Verdana"/>
                <a:cs typeface="Verdana"/>
              </a:rPr>
              <a:t>ng</a:t>
            </a:r>
            <a:r>
              <a:rPr sz="2200" spc="-120" dirty="0">
                <a:solidFill>
                  <a:srgbClr val="7030A0"/>
                </a:solidFill>
                <a:latin typeface="Verdana"/>
                <a:cs typeface="Verdana"/>
              </a:rPr>
              <a:t>li</a:t>
            </a:r>
            <a:r>
              <a:rPr sz="2200" spc="-300" dirty="0">
                <a:solidFill>
                  <a:srgbClr val="7030A0"/>
                </a:solidFill>
                <a:latin typeface="Verdana"/>
                <a:cs typeface="Verdana"/>
              </a:rPr>
              <a:t>s</a:t>
            </a:r>
            <a:r>
              <a:rPr sz="2200" spc="-295" dirty="0">
                <a:solidFill>
                  <a:srgbClr val="7030A0"/>
                </a:solidFill>
                <a:latin typeface="Verdana"/>
                <a:cs typeface="Verdana"/>
              </a:rPr>
              <a:t>h</a:t>
            </a:r>
            <a:r>
              <a:rPr sz="2200" spc="-165" dirty="0">
                <a:solidFill>
                  <a:srgbClr val="7030A0"/>
                </a:solidFill>
                <a:latin typeface="Verdana"/>
                <a:cs typeface="Verdana"/>
              </a:rPr>
              <a:t> </a:t>
            </a:r>
            <a:r>
              <a:rPr sz="2200" spc="-520" dirty="0">
                <a:solidFill>
                  <a:srgbClr val="7030A0"/>
                </a:solidFill>
                <a:latin typeface="Verdana"/>
                <a:cs typeface="Verdana"/>
              </a:rPr>
              <a:t>+</a:t>
            </a:r>
            <a:r>
              <a:rPr sz="2200" spc="-310" dirty="0">
                <a:solidFill>
                  <a:srgbClr val="7030A0"/>
                </a:solidFill>
                <a:latin typeface="Verdana"/>
                <a:cs typeface="Verdana"/>
              </a:rPr>
              <a:t>10;  </a:t>
            </a:r>
            <a:r>
              <a:rPr sz="2200" spc="-295" dirty="0">
                <a:solidFill>
                  <a:srgbClr val="7030A0"/>
                </a:solidFill>
                <a:latin typeface="Verdana"/>
                <a:cs typeface="Verdana"/>
              </a:rPr>
              <a:t>stud.science++;</a:t>
            </a:r>
            <a:endParaRPr sz="2200" dirty="0">
              <a:latin typeface="Verdana"/>
              <a:cs typeface="Verdana"/>
            </a:endParaRPr>
          </a:p>
        </p:txBody>
      </p:sp>
      <p:sp>
        <p:nvSpPr>
          <p:cNvPr id="10" name="object 8"/>
          <p:cNvSpPr txBox="1"/>
          <p:nvPr/>
        </p:nvSpPr>
        <p:spPr>
          <a:xfrm>
            <a:off x="6487086" y="4584022"/>
            <a:ext cx="3121660" cy="1376045"/>
          </a:xfrm>
          <a:prstGeom prst="rect">
            <a:avLst/>
          </a:prstGeom>
        </p:spPr>
        <p:txBody>
          <a:bodyPr vert="horz" wrap="square" lIns="0" tIns="12700" rIns="0" bIns="0" rtlCol="0">
            <a:spAutoFit/>
          </a:bodyPr>
          <a:lstStyle/>
          <a:p>
            <a:pPr marL="12700">
              <a:lnSpc>
                <a:spcPct val="100000"/>
              </a:lnSpc>
              <a:spcBef>
                <a:spcPts val="100"/>
              </a:spcBef>
            </a:pPr>
            <a:r>
              <a:rPr sz="2200" spc="-395" dirty="0">
                <a:solidFill>
                  <a:srgbClr val="07873E"/>
                </a:solidFill>
                <a:latin typeface="Verdana"/>
                <a:cs typeface="Verdana"/>
              </a:rPr>
              <a:t>//</a:t>
            </a:r>
            <a:r>
              <a:rPr sz="2200" spc="-45" dirty="0">
                <a:solidFill>
                  <a:srgbClr val="07873E"/>
                </a:solidFill>
                <a:latin typeface="Verdana"/>
                <a:cs typeface="Verdana"/>
              </a:rPr>
              <a:t>A</a:t>
            </a:r>
            <a:r>
              <a:rPr sz="2200" spc="-190" dirty="0">
                <a:solidFill>
                  <a:srgbClr val="07873E"/>
                </a:solidFill>
                <a:latin typeface="Verdana"/>
                <a:cs typeface="Verdana"/>
              </a:rPr>
              <a:t>cc</a:t>
            </a:r>
            <a:r>
              <a:rPr sz="2200" spc="-265" dirty="0">
                <a:solidFill>
                  <a:srgbClr val="07873E"/>
                </a:solidFill>
                <a:latin typeface="Verdana"/>
                <a:cs typeface="Verdana"/>
              </a:rPr>
              <a:t>e</a:t>
            </a:r>
            <a:r>
              <a:rPr sz="2200" spc="-300" dirty="0">
                <a:solidFill>
                  <a:srgbClr val="07873E"/>
                </a:solidFill>
                <a:latin typeface="Verdana"/>
                <a:cs typeface="Verdana"/>
              </a:rPr>
              <a:t>ss</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210" dirty="0">
                <a:solidFill>
                  <a:srgbClr val="07873E"/>
                </a:solidFill>
                <a:latin typeface="Verdana"/>
                <a:cs typeface="Verdana"/>
              </a:rPr>
              <a:t>R</a:t>
            </a:r>
            <a:r>
              <a:rPr sz="2200" spc="-265" dirty="0">
                <a:solidFill>
                  <a:srgbClr val="07873E"/>
                </a:solidFill>
                <a:latin typeface="Verdana"/>
                <a:cs typeface="Verdana"/>
              </a:rPr>
              <a:t>e</a:t>
            </a:r>
            <a:r>
              <a:rPr sz="2200" spc="-440" dirty="0">
                <a:solidFill>
                  <a:srgbClr val="07873E"/>
                </a:solidFill>
                <a:latin typeface="Verdana"/>
                <a:cs typeface="Verdana"/>
              </a:rPr>
              <a:t>g</a:t>
            </a:r>
            <a:r>
              <a:rPr sz="2200" spc="-210" dirty="0">
                <a:solidFill>
                  <a:srgbClr val="07873E"/>
                </a:solidFill>
                <a:latin typeface="Verdana"/>
                <a:cs typeface="Verdana"/>
              </a:rPr>
              <a:t>no</a:t>
            </a:r>
            <a:endParaRPr sz="2200" dirty="0">
              <a:latin typeface="Verdana"/>
              <a:cs typeface="Verdana"/>
            </a:endParaRPr>
          </a:p>
          <a:p>
            <a:pPr marL="12700">
              <a:lnSpc>
                <a:spcPts val="2615"/>
              </a:lnSpc>
              <a:spcBef>
                <a:spcPts val="70"/>
              </a:spcBef>
            </a:pPr>
            <a:r>
              <a:rPr sz="2200" spc="-395" dirty="0">
                <a:solidFill>
                  <a:srgbClr val="07873E"/>
                </a:solidFill>
                <a:latin typeface="Verdana"/>
                <a:cs typeface="Verdana"/>
              </a:rPr>
              <a:t>//</a:t>
            </a:r>
            <a:r>
              <a:rPr sz="2200" spc="-45" dirty="0">
                <a:solidFill>
                  <a:srgbClr val="07873E"/>
                </a:solidFill>
                <a:latin typeface="Verdana"/>
                <a:cs typeface="Verdana"/>
              </a:rPr>
              <a:t>A</a:t>
            </a:r>
            <a:r>
              <a:rPr sz="2200" spc="-190" dirty="0">
                <a:solidFill>
                  <a:srgbClr val="07873E"/>
                </a:solidFill>
                <a:latin typeface="Verdana"/>
                <a:cs typeface="Verdana"/>
              </a:rPr>
              <a:t>cc</a:t>
            </a:r>
            <a:r>
              <a:rPr sz="2200" spc="-265" dirty="0">
                <a:solidFill>
                  <a:srgbClr val="07873E"/>
                </a:solidFill>
                <a:latin typeface="Verdana"/>
                <a:cs typeface="Verdana"/>
              </a:rPr>
              <a:t>e</a:t>
            </a:r>
            <a:r>
              <a:rPr sz="2200" spc="-300" dirty="0">
                <a:solidFill>
                  <a:srgbClr val="07873E"/>
                </a:solidFill>
                <a:latin typeface="Verdana"/>
                <a:cs typeface="Verdana"/>
              </a:rPr>
              <a:t>ss</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350" dirty="0">
                <a:solidFill>
                  <a:srgbClr val="07873E"/>
                </a:solidFill>
                <a:latin typeface="Verdana"/>
                <a:cs typeface="Verdana"/>
              </a:rPr>
              <a:t>n</a:t>
            </a:r>
            <a:r>
              <a:rPr sz="2200" spc="-335" dirty="0">
                <a:solidFill>
                  <a:srgbClr val="07873E"/>
                </a:solidFill>
                <a:latin typeface="Verdana"/>
                <a:cs typeface="Verdana"/>
              </a:rPr>
              <a:t>a</a:t>
            </a:r>
            <a:r>
              <a:rPr sz="2200" spc="-445" dirty="0">
                <a:solidFill>
                  <a:srgbClr val="07873E"/>
                </a:solidFill>
                <a:latin typeface="Verdana"/>
                <a:cs typeface="Verdana"/>
              </a:rPr>
              <a:t>m</a:t>
            </a:r>
            <a:r>
              <a:rPr sz="2200" spc="-260" dirty="0">
                <a:solidFill>
                  <a:srgbClr val="07873E"/>
                </a:solidFill>
                <a:latin typeface="Verdana"/>
                <a:cs typeface="Verdana"/>
              </a:rPr>
              <a:t>e</a:t>
            </a:r>
            <a:endParaRPr sz="2200" dirty="0">
              <a:latin typeface="Verdana"/>
              <a:cs typeface="Verdana"/>
            </a:endParaRPr>
          </a:p>
          <a:p>
            <a:pPr marL="12700">
              <a:lnSpc>
                <a:spcPts val="2615"/>
              </a:lnSpc>
            </a:pPr>
            <a:r>
              <a:rPr sz="2200" spc="-395" dirty="0">
                <a:solidFill>
                  <a:srgbClr val="07873E"/>
                </a:solidFill>
                <a:latin typeface="Verdana"/>
                <a:cs typeface="Verdana"/>
              </a:rPr>
              <a:t>//</a:t>
            </a:r>
            <a:r>
              <a:rPr sz="2200" spc="-55" dirty="0">
                <a:solidFill>
                  <a:srgbClr val="07873E"/>
                </a:solidFill>
                <a:latin typeface="Verdana"/>
                <a:cs typeface="Verdana"/>
              </a:rPr>
              <a:t>U</a:t>
            </a:r>
            <a:r>
              <a:rPr sz="2200" spc="-260" dirty="0">
                <a:solidFill>
                  <a:srgbClr val="07873E"/>
                </a:solidFill>
                <a:latin typeface="Verdana"/>
                <a:cs typeface="Verdana"/>
              </a:rPr>
              <a:t>pd</a:t>
            </a:r>
            <a:r>
              <a:rPr sz="2200" spc="-390" dirty="0">
                <a:solidFill>
                  <a:srgbClr val="07873E"/>
                </a:solidFill>
                <a:latin typeface="Verdana"/>
                <a:cs typeface="Verdana"/>
              </a:rPr>
              <a:t>a</a:t>
            </a:r>
            <a:r>
              <a:rPr sz="2200" spc="-135" dirty="0">
                <a:solidFill>
                  <a:srgbClr val="07873E"/>
                </a:solidFill>
                <a:latin typeface="Verdana"/>
                <a:cs typeface="Verdana"/>
              </a:rPr>
              <a:t>t</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265" dirty="0">
                <a:solidFill>
                  <a:srgbClr val="07873E"/>
                </a:solidFill>
                <a:latin typeface="Verdana"/>
                <a:cs typeface="Verdana"/>
              </a:rPr>
              <a:t>e</a:t>
            </a:r>
            <a:r>
              <a:rPr sz="2200" spc="-365" dirty="0">
                <a:solidFill>
                  <a:srgbClr val="07873E"/>
                </a:solidFill>
                <a:latin typeface="Verdana"/>
                <a:cs typeface="Verdana"/>
              </a:rPr>
              <a:t>ng</a:t>
            </a:r>
            <a:r>
              <a:rPr sz="2200" spc="-120" dirty="0">
                <a:solidFill>
                  <a:srgbClr val="07873E"/>
                </a:solidFill>
                <a:latin typeface="Verdana"/>
                <a:cs typeface="Verdana"/>
              </a:rPr>
              <a:t>li</a:t>
            </a:r>
            <a:r>
              <a:rPr sz="2200" spc="-300" dirty="0">
                <a:solidFill>
                  <a:srgbClr val="07873E"/>
                </a:solidFill>
                <a:latin typeface="Verdana"/>
                <a:cs typeface="Verdana"/>
              </a:rPr>
              <a:t>s</a:t>
            </a:r>
            <a:r>
              <a:rPr sz="2200" spc="-295" dirty="0">
                <a:solidFill>
                  <a:srgbClr val="07873E"/>
                </a:solidFill>
                <a:latin typeface="Verdana"/>
                <a:cs typeface="Verdana"/>
              </a:rPr>
              <a:t>h</a:t>
            </a:r>
            <a:endParaRPr sz="2200" dirty="0">
              <a:latin typeface="Verdana"/>
              <a:cs typeface="Verdana"/>
            </a:endParaRPr>
          </a:p>
          <a:p>
            <a:pPr marL="12700">
              <a:lnSpc>
                <a:spcPct val="100000"/>
              </a:lnSpc>
              <a:spcBef>
                <a:spcPts val="50"/>
              </a:spcBef>
            </a:pPr>
            <a:r>
              <a:rPr sz="2200" spc="-395" dirty="0">
                <a:solidFill>
                  <a:srgbClr val="07873E"/>
                </a:solidFill>
                <a:latin typeface="Verdana"/>
                <a:cs typeface="Verdana"/>
              </a:rPr>
              <a:t>//</a:t>
            </a:r>
            <a:r>
              <a:rPr sz="2200" spc="-55" dirty="0">
                <a:solidFill>
                  <a:srgbClr val="07873E"/>
                </a:solidFill>
                <a:latin typeface="Verdana"/>
                <a:cs typeface="Verdana"/>
              </a:rPr>
              <a:t>U</a:t>
            </a:r>
            <a:r>
              <a:rPr sz="2200" spc="-260" dirty="0">
                <a:solidFill>
                  <a:srgbClr val="07873E"/>
                </a:solidFill>
                <a:latin typeface="Verdana"/>
                <a:cs typeface="Verdana"/>
              </a:rPr>
              <a:t>pd</a:t>
            </a:r>
            <a:r>
              <a:rPr sz="2200" spc="-390" dirty="0">
                <a:solidFill>
                  <a:srgbClr val="07873E"/>
                </a:solidFill>
                <a:latin typeface="Verdana"/>
                <a:cs typeface="Verdana"/>
              </a:rPr>
              <a:t>a</a:t>
            </a:r>
            <a:r>
              <a:rPr sz="2200" spc="-135" dirty="0">
                <a:solidFill>
                  <a:srgbClr val="07873E"/>
                </a:solidFill>
                <a:latin typeface="Verdana"/>
                <a:cs typeface="Verdana"/>
              </a:rPr>
              <a:t>t</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300" dirty="0">
                <a:solidFill>
                  <a:srgbClr val="07873E"/>
                </a:solidFill>
                <a:latin typeface="Verdana"/>
                <a:cs typeface="Verdana"/>
              </a:rPr>
              <a:t>s</a:t>
            </a:r>
            <a:r>
              <a:rPr sz="2200" spc="-190" dirty="0">
                <a:solidFill>
                  <a:srgbClr val="07873E"/>
                </a:solidFill>
                <a:latin typeface="Verdana"/>
                <a:cs typeface="Verdana"/>
              </a:rPr>
              <a:t>c</a:t>
            </a:r>
            <a:r>
              <a:rPr sz="2200" spc="-120" dirty="0">
                <a:solidFill>
                  <a:srgbClr val="07873E"/>
                </a:solidFill>
                <a:latin typeface="Verdana"/>
                <a:cs typeface="Verdana"/>
              </a:rPr>
              <a:t>i</a:t>
            </a:r>
            <a:r>
              <a:rPr sz="2200" spc="-265" dirty="0">
                <a:solidFill>
                  <a:srgbClr val="07873E"/>
                </a:solidFill>
                <a:latin typeface="Verdana"/>
                <a:cs typeface="Verdana"/>
              </a:rPr>
              <a:t>en</a:t>
            </a:r>
            <a:r>
              <a:rPr sz="2200" spc="-220" dirty="0">
                <a:solidFill>
                  <a:srgbClr val="07873E"/>
                </a:solidFill>
                <a:latin typeface="Verdana"/>
                <a:cs typeface="Verdana"/>
              </a:rPr>
              <a:t>c</a:t>
            </a:r>
            <a:r>
              <a:rPr sz="2200" spc="-260" dirty="0">
                <a:solidFill>
                  <a:srgbClr val="07873E"/>
                </a:solidFill>
                <a:latin typeface="Verdana"/>
                <a:cs typeface="Verdana"/>
              </a:rPr>
              <a:t>e</a:t>
            </a:r>
            <a:endParaRPr sz="2200" dirty="0">
              <a:latin typeface="Verdana"/>
              <a:cs typeface="Verdana"/>
            </a:endParaRPr>
          </a:p>
        </p:txBody>
      </p:sp>
    </p:spTree>
    <p:extLst>
      <p:ext uri="{BB962C8B-B14F-4D97-AF65-F5344CB8AC3E}">
        <p14:creationId xmlns:p14="http://schemas.microsoft.com/office/powerpoint/2010/main" val="2940592933"/>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Nested Structures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9" name="object 6"/>
          <p:cNvSpPr txBox="1"/>
          <p:nvPr/>
        </p:nvSpPr>
        <p:spPr>
          <a:xfrm>
            <a:off x="577910" y="1481137"/>
            <a:ext cx="5001260" cy="2037080"/>
          </a:xfrm>
          <a:prstGeom prst="rect">
            <a:avLst/>
          </a:prstGeom>
        </p:spPr>
        <p:txBody>
          <a:bodyPr vert="horz" wrap="square" lIns="0" tIns="12700" rIns="0" bIns="0" rtlCol="0">
            <a:spAutoFit/>
          </a:bodyPr>
          <a:lstStyle/>
          <a:p>
            <a:pPr marL="90170">
              <a:lnSpc>
                <a:spcPct val="100000"/>
              </a:lnSpc>
              <a:spcBef>
                <a:spcPts val="100"/>
              </a:spcBef>
            </a:pPr>
            <a:r>
              <a:rPr sz="2200" spc="-45" dirty="0">
                <a:solidFill>
                  <a:srgbClr val="C00000"/>
                </a:solidFill>
                <a:latin typeface="Trebuchet MS"/>
                <a:cs typeface="Trebuchet MS"/>
              </a:rPr>
              <a:t>s</a:t>
            </a:r>
            <a:r>
              <a:rPr sz="2200" spc="-140" dirty="0">
                <a:solidFill>
                  <a:srgbClr val="C00000"/>
                </a:solidFill>
                <a:latin typeface="Trebuchet MS"/>
                <a:cs typeface="Trebuchet MS"/>
              </a:rPr>
              <a:t>t</a:t>
            </a:r>
            <a:r>
              <a:rPr sz="2200" spc="15" dirty="0">
                <a:solidFill>
                  <a:srgbClr val="C00000"/>
                </a:solidFill>
                <a:latin typeface="Trebuchet MS"/>
                <a:cs typeface="Trebuchet MS"/>
              </a:rPr>
              <a:t>r</a:t>
            </a:r>
            <a:r>
              <a:rPr sz="2200" spc="-120" dirty="0">
                <a:solidFill>
                  <a:srgbClr val="C00000"/>
                </a:solidFill>
                <a:latin typeface="Trebuchet MS"/>
                <a:cs typeface="Trebuchet MS"/>
              </a:rPr>
              <a:t>u</a:t>
            </a:r>
            <a:r>
              <a:rPr sz="2200" spc="-114" dirty="0">
                <a:solidFill>
                  <a:srgbClr val="C00000"/>
                </a:solidFill>
                <a:latin typeface="Trebuchet MS"/>
                <a:cs typeface="Trebuchet MS"/>
              </a:rPr>
              <a:t>c</a:t>
            </a:r>
            <a:r>
              <a:rPr sz="2200" spc="-140" dirty="0">
                <a:solidFill>
                  <a:srgbClr val="C00000"/>
                </a:solidFill>
                <a:latin typeface="Trebuchet MS"/>
                <a:cs typeface="Trebuchet MS"/>
              </a:rPr>
              <a:t>t</a:t>
            </a:r>
            <a:r>
              <a:rPr sz="2200" spc="-50" dirty="0">
                <a:solidFill>
                  <a:srgbClr val="C00000"/>
                </a:solidFill>
                <a:latin typeface="Trebuchet MS"/>
                <a:cs typeface="Trebuchet MS"/>
              </a:rPr>
              <a:t> </a:t>
            </a:r>
            <a:r>
              <a:rPr sz="2200" spc="-55" dirty="0">
                <a:solidFill>
                  <a:srgbClr val="00B0F0"/>
                </a:solidFill>
                <a:latin typeface="Trebuchet MS"/>
                <a:cs typeface="Trebuchet MS"/>
              </a:rPr>
              <a:t>S</a:t>
            </a:r>
            <a:r>
              <a:rPr sz="2200" spc="-140" dirty="0">
                <a:solidFill>
                  <a:srgbClr val="00B0F0"/>
                </a:solidFill>
                <a:latin typeface="Trebuchet MS"/>
                <a:cs typeface="Trebuchet MS"/>
              </a:rPr>
              <a:t>t</a:t>
            </a:r>
            <a:r>
              <a:rPr sz="2200" spc="-105" dirty="0">
                <a:solidFill>
                  <a:srgbClr val="00B0F0"/>
                </a:solidFill>
                <a:latin typeface="Trebuchet MS"/>
                <a:cs typeface="Trebuchet MS"/>
              </a:rPr>
              <a:t>ud</a:t>
            </a:r>
            <a:r>
              <a:rPr sz="2200" spc="-155" dirty="0">
                <a:solidFill>
                  <a:srgbClr val="00B0F0"/>
                </a:solidFill>
                <a:latin typeface="Trebuchet MS"/>
                <a:cs typeface="Trebuchet MS"/>
              </a:rPr>
              <a:t>e</a:t>
            </a:r>
            <a:r>
              <a:rPr sz="2200" spc="-125" dirty="0">
                <a:solidFill>
                  <a:srgbClr val="00B0F0"/>
                </a:solidFill>
                <a:latin typeface="Trebuchet MS"/>
                <a:cs typeface="Trebuchet MS"/>
              </a:rPr>
              <a:t>nt</a:t>
            </a:r>
            <a:endParaRPr sz="2200" dirty="0">
              <a:latin typeface="Trebuchet MS"/>
              <a:cs typeface="Trebuchet MS"/>
            </a:endParaRPr>
          </a:p>
          <a:p>
            <a:pPr marL="12700">
              <a:lnSpc>
                <a:spcPts val="2615"/>
              </a:lnSpc>
              <a:spcBef>
                <a:spcPts val="70"/>
              </a:spcBef>
            </a:pPr>
            <a:r>
              <a:rPr sz="2200" spc="-80" dirty="0">
                <a:latin typeface="Trebuchet MS"/>
                <a:cs typeface="Trebuchet MS"/>
              </a:rPr>
              <a:t>{</a:t>
            </a:r>
            <a:endParaRPr sz="2200" dirty="0">
              <a:latin typeface="Trebuchet MS"/>
              <a:cs typeface="Trebuchet MS"/>
            </a:endParaRPr>
          </a:p>
          <a:p>
            <a:pPr marL="927100" marR="2357755">
              <a:lnSpc>
                <a:spcPts val="2590"/>
              </a:lnSpc>
              <a:spcBef>
                <a:spcPts val="105"/>
              </a:spcBef>
            </a:pP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00" dirty="0">
                <a:solidFill>
                  <a:srgbClr val="7030A0"/>
                </a:solidFill>
                <a:latin typeface="Trebuchet MS"/>
                <a:cs typeface="Trebuchet MS"/>
              </a:rPr>
              <a:t>r</a:t>
            </a:r>
            <a:r>
              <a:rPr sz="2200" spc="-85" dirty="0">
                <a:solidFill>
                  <a:srgbClr val="7030A0"/>
                </a:solidFill>
                <a:latin typeface="Trebuchet MS"/>
                <a:cs typeface="Trebuchet MS"/>
              </a:rPr>
              <a:t>e</a:t>
            </a:r>
            <a:r>
              <a:rPr sz="2200" spc="-175" dirty="0">
                <a:solidFill>
                  <a:srgbClr val="7030A0"/>
                </a:solidFill>
                <a:latin typeface="Trebuchet MS"/>
                <a:cs typeface="Trebuchet MS"/>
              </a:rPr>
              <a:t>g</a:t>
            </a:r>
            <a:r>
              <a:rPr sz="2200" spc="305" dirty="0">
                <a:solidFill>
                  <a:srgbClr val="7030A0"/>
                </a:solidFill>
                <a:latin typeface="Trebuchet MS"/>
                <a:cs typeface="Trebuchet MS"/>
              </a:rPr>
              <a:t>N</a:t>
            </a:r>
            <a:r>
              <a:rPr sz="2200" spc="25" dirty="0">
                <a:solidFill>
                  <a:srgbClr val="7030A0"/>
                </a:solidFill>
                <a:latin typeface="Trebuchet MS"/>
                <a:cs typeface="Trebuchet MS"/>
              </a:rPr>
              <a:t>o</a:t>
            </a:r>
            <a:r>
              <a:rPr sz="2200" spc="-270" dirty="0">
                <a:solidFill>
                  <a:srgbClr val="7030A0"/>
                </a:solidFill>
                <a:latin typeface="Trebuchet MS"/>
                <a:cs typeface="Trebuchet MS"/>
              </a:rPr>
              <a:t>;  </a:t>
            </a:r>
            <a:r>
              <a:rPr sz="2200" spc="-250" dirty="0">
                <a:solidFill>
                  <a:srgbClr val="7030A0"/>
                </a:solidFill>
                <a:latin typeface="Trebuchet MS"/>
                <a:cs typeface="Trebuchet MS"/>
              </a:rPr>
              <a:t> </a:t>
            </a:r>
            <a:r>
              <a:rPr sz="2200" spc="-135" dirty="0">
                <a:solidFill>
                  <a:srgbClr val="7030A0"/>
                </a:solidFill>
                <a:latin typeface="Trebuchet MS"/>
                <a:cs typeface="Trebuchet MS"/>
              </a:rPr>
              <a:t>c</a:t>
            </a:r>
            <a:r>
              <a:rPr sz="2200" spc="-165" dirty="0">
                <a:solidFill>
                  <a:srgbClr val="7030A0"/>
                </a:solidFill>
                <a:latin typeface="Trebuchet MS"/>
                <a:cs typeface="Trebuchet MS"/>
              </a:rPr>
              <a:t>ha</a:t>
            </a:r>
            <a:r>
              <a:rPr sz="2200" spc="15" dirty="0">
                <a:solidFill>
                  <a:srgbClr val="7030A0"/>
                </a:solidFill>
                <a:latin typeface="Trebuchet MS"/>
                <a:cs typeface="Trebuchet MS"/>
              </a:rPr>
              <a:t>r</a:t>
            </a:r>
            <a:r>
              <a:rPr sz="2200" spc="-50" dirty="0">
                <a:solidFill>
                  <a:srgbClr val="7030A0"/>
                </a:solidFill>
                <a:latin typeface="Trebuchet MS"/>
                <a:cs typeface="Trebuchet MS"/>
              </a:rPr>
              <a:t> </a:t>
            </a:r>
            <a:r>
              <a:rPr sz="2200" spc="-165" dirty="0">
                <a:solidFill>
                  <a:srgbClr val="7030A0"/>
                </a:solidFill>
                <a:latin typeface="Trebuchet MS"/>
                <a:cs typeface="Trebuchet MS"/>
              </a:rPr>
              <a:t>na</a:t>
            </a:r>
            <a:r>
              <a:rPr sz="2200" spc="-130" dirty="0">
                <a:solidFill>
                  <a:srgbClr val="7030A0"/>
                </a:solidFill>
                <a:latin typeface="Trebuchet MS"/>
                <a:cs typeface="Trebuchet MS"/>
              </a:rPr>
              <a:t>m</a:t>
            </a:r>
            <a:r>
              <a:rPr sz="2200" spc="-155" dirty="0">
                <a:solidFill>
                  <a:srgbClr val="7030A0"/>
                </a:solidFill>
                <a:latin typeface="Trebuchet MS"/>
                <a:cs typeface="Trebuchet MS"/>
              </a:rPr>
              <a:t>e</a:t>
            </a:r>
            <a:r>
              <a:rPr sz="2200" spc="-80" dirty="0">
                <a:solidFill>
                  <a:srgbClr val="7030A0"/>
                </a:solidFill>
                <a:latin typeface="Trebuchet MS"/>
                <a:cs typeface="Trebuchet MS"/>
              </a:rPr>
              <a:t>[</a:t>
            </a:r>
            <a:r>
              <a:rPr sz="2200" spc="-65" dirty="0">
                <a:solidFill>
                  <a:srgbClr val="7030A0"/>
                </a:solidFill>
                <a:latin typeface="Trebuchet MS"/>
                <a:cs typeface="Trebuchet MS"/>
              </a:rPr>
              <a:t>25]</a:t>
            </a:r>
            <a:r>
              <a:rPr sz="2200" spc="-305" dirty="0">
                <a:solidFill>
                  <a:srgbClr val="7030A0"/>
                </a:solidFill>
                <a:latin typeface="Trebuchet MS"/>
                <a:cs typeface="Trebuchet MS"/>
              </a:rPr>
              <a:t>;</a:t>
            </a:r>
            <a:endParaRPr sz="2200" dirty="0">
              <a:latin typeface="Trebuchet MS"/>
              <a:cs typeface="Trebuchet MS"/>
            </a:endParaRPr>
          </a:p>
          <a:p>
            <a:pPr marL="927100">
              <a:lnSpc>
                <a:spcPts val="2610"/>
              </a:lnSpc>
            </a:pPr>
            <a:r>
              <a:rPr sz="2200" spc="-45" dirty="0">
                <a:solidFill>
                  <a:srgbClr val="7030A0"/>
                </a:solidFill>
                <a:latin typeface="Trebuchet MS"/>
                <a:cs typeface="Trebuchet MS"/>
              </a:rPr>
              <a:t>s</a:t>
            </a:r>
            <a:r>
              <a:rPr sz="2200" spc="-140" dirty="0">
                <a:solidFill>
                  <a:srgbClr val="7030A0"/>
                </a:solidFill>
                <a:latin typeface="Trebuchet MS"/>
                <a:cs typeface="Trebuchet MS"/>
              </a:rPr>
              <a:t>t</a:t>
            </a:r>
            <a:r>
              <a:rPr sz="2200" spc="15" dirty="0">
                <a:solidFill>
                  <a:srgbClr val="7030A0"/>
                </a:solidFill>
                <a:latin typeface="Trebuchet MS"/>
                <a:cs typeface="Trebuchet MS"/>
              </a:rPr>
              <a:t>r</a:t>
            </a:r>
            <a:r>
              <a:rPr sz="2200" spc="-120" dirty="0">
                <a:solidFill>
                  <a:srgbClr val="7030A0"/>
                </a:solidFill>
                <a:latin typeface="Trebuchet MS"/>
                <a:cs typeface="Trebuchet MS"/>
              </a:rPr>
              <a:t>u</a:t>
            </a:r>
            <a:r>
              <a:rPr sz="2200" spc="-114" dirty="0">
                <a:solidFill>
                  <a:srgbClr val="7030A0"/>
                </a:solidFill>
                <a:latin typeface="Trebuchet MS"/>
                <a:cs typeface="Trebuchet MS"/>
              </a:rPr>
              <a:t>c</a:t>
            </a:r>
            <a:r>
              <a:rPr sz="2200" spc="-140" dirty="0">
                <a:solidFill>
                  <a:srgbClr val="7030A0"/>
                </a:solidFill>
                <a:latin typeface="Trebuchet MS"/>
                <a:cs typeface="Trebuchet MS"/>
              </a:rPr>
              <a:t>t</a:t>
            </a:r>
            <a:r>
              <a:rPr sz="2200" spc="-50" dirty="0">
                <a:solidFill>
                  <a:srgbClr val="7030A0"/>
                </a:solidFill>
                <a:latin typeface="Trebuchet MS"/>
                <a:cs typeface="Trebuchet MS"/>
              </a:rPr>
              <a:t> </a:t>
            </a:r>
            <a:r>
              <a:rPr sz="2200" spc="-130" dirty="0">
                <a:solidFill>
                  <a:srgbClr val="7030A0"/>
                </a:solidFill>
                <a:latin typeface="Trebuchet MS"/>
                <a:cs typeface="Trebuchet MS"/>
              </a:rPr>
              <a:t>m</a:t>
            </a:r>
            <a:r>
              <a:rPr sz="2200" spc="-225" dirty="0">
                <a:solidFill>
                  <a:srgbClr val="7030A0"/>
                </a:solidFill>
                <a:latin typeface="Trebuchet MS"/>
                <a:cs typeface="Trebuchet MS"/>
              </a:rPr>
              <a:t>a</a:t>
            </a:r>
            <a:r>
              <a:rPr sz="2200" spc="15" dirty="0">
                <a:solidFill>
                  <a:srgbClr val="7030A0"/>
                </a:solidFill>
                <a:latin typeface="Trebuchet MS"/>
                <a:cs typeface="Trebuchet MS"/>
              </a:rPr>
              <a:t>r</a:t>
            </a:r>
            <a:r>
              <a:rPr sz="2200" spc="-65" dirty="0">
                <a:solidFill>
                  <a:srgbClr val="7030A0"/>
                </a:solidFill>
                <a:latin typeface="Trebuchet MS"/>
                <a:cs typeface="Trebuchet MS"/>
              </a:rPr>
              <a:t>k</a:t>
            </a:r>
            <a:r>
              <a:rPr sz="2200" spc="-45" dirty="0">
                <a:solidFill>
                  <a:srgbClr val="7030A0"/>
                </a:solidFill>
                <a:latin typeface="Trebuchet MS"/>
                <a:cs typeface="Trebuchet MS"/>
              </a:rPr>
              <a:t>s</a:t>
            </a:r>
            <a:endParaRPr sz="2200" dirty="0">
              <a:latin typeface="Trebuchet MS"/>
              <a:cs typeface="Trebuchet MS"/>
            </a:endParaRPr>
          </a:p>
          <a:p>
            <a:pPr marL="927100">
              <a:lnSpc>
                <a:spcPts val="2615"/>
              </a:lnSpc>
              <a:tabLst>
                <a:tab pos="1840864" algn="l"/>
                <a:tab pos="4895215" algn="l"/>
              </a:tabLst>
            </a:pPr>
            <a:r>
              <a:rPr sz="2200" spc="-80" dirty="0">
                <a:solidFill>
                  <a:srgbClr val="7030A0"/>
                </a:solidFill>
                <a:latin typeface="Trebuchet MS"/>
                <a:cs typeface="Trebuchet MS"/>
              </a:rPr>
              <a:t>{	</a:t>
            </a: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55" dirty="0">
                <a:solidFill>
                  <a:srgbClr val="7030A0"/>
                </a:solidFill>
                <a:latin typeface="Trebuchet MS"/>
                <a:cs typeface="Trebuchet MS"/>
              </a:rPr>
              <a:t>e</a:t>
            </a:r>
            <a:r>
              <a:rPr sz="2200" spc="-140" dirty="0">
                <a:solidFill>
                  <a:srgbClr val="7030A0"/>
                </a:solidFill>
                <a:latin typeface="Trebuchet MS"/>
                <a:cs typeface="Trebuchet MS"/>
              </a:rPr>
              <a:t>n</a:t>
            </a:r>
            <a:r>
              <a:rPr sz="2200" spc="-135" dirty="0">
                <a:solidFill>
                  <a:srgbClr val="7030A0"/>
                </a:solidFill>
                <a:latin typeface="Trebuchet MS"/>
                <a:cs typeface="Trebuchet MS"/>
              </a:rPr>
              <a:t>g</a:t>
            </a:r>
            <a:r>
              <a:rPr sz="2200" spc="-165" dirty="0">
                <a:solidFill>
                  <a:srgbClr val="7030A0"/>
                </a:solidFill>
                <a:latin typeface="Trebuchet MS"/>
                <a:cs typeface="Trebuchet MS"/>
              </a:rPr>
              <a:t>l</a:t>
            </a:r>
            <a:r>
              <a:rPr sz="2200" spc="-140" dirty="0">
                <a:solidFill>
                  <a:srgbClr val="7030A0"/>
                </a:solidFill>
                <a:latin typeface="Trebuchet MS"/>
                <a:cs typeface="Trebuchet MS"/>
              </a:rPr>
              <a:t>i</a:t>
            </a:r>
            <a:r>
              <a:rPr sz="2200" spc="-45" dirty="0">
                <a:solidFill>
                  <a:srgbClr val="7030A0"/>
                </a:solidFill>
                <a:latin typeface="Trebuchet MS"/>
                <a:cs typeface="Trebuchet MS"/>
              </a:rPr>
              <a:t>s</a:t>
            </a:r>
            <a:r>
              <a:rPr sz="2200" spc="-105" dirty="0">
                <a:solidFill>
                  <a:srgbClr val="7030A0"/>
                </a:solidFill>
                <a:latin typeface="Trebuchet MS"/>
                <a:cs typeface="Trebuchet MS"/>
              </a:rPr>
              <a:t>h</a:t>
            </a:r>
            <a:r>
              <a:rPr sz="2200" spc="-330" dirty="0">
                <a:solidFill>
                  <a:srgbClr val="7030A0"/>
                </a:solidFill>
                <a:latin typeface="Trebuchet MS"/>
                <a:cs typeface="Trebuchet MS"/>
              </a:rPr>
              <a:t>,</a:t>
            </a:r>
            <a:r>
              <a:rPr sz="2200" spc="-270" dirty="0">
                <a:solidFill>
                  <a:srgbClr val="7030A0"/>
                </a:solidFill>
                <a:latin typeface="Trebuchet MS"/>
                <a:cs typeface="Trebuchet MS"/>
              </a:rPr>
              <a:t> </a:t>
            </a:r>
            <a:r>
              <a:rPr sz="2200" spc="-45" dirty="0">
                <a:solidFill>
                  <a:srgbClr val="7030A0"/>
                </a:solidFill>
                <a:latin typeface="Trebuchet MS"/>
                <a:cs typeface="Trebuchet MS"/>
              </a:rPr>
              <a:t>s</a:t>
            </a:r>
            <a:r>
              <a:rPr sz="2200" spc="-135" dirty="0">
                <a:solidFill>
                  <a:srgbClr val="7030A0"/>
                </a:solidFill>
                <a:latin typeface="Trebuchet MS"/>
                <a:cs typeface="Trebuchet MS"/>
              </a:rPr>
              <a:t>c</a:t>
            </a:r>
            <a:r>
              <a:rPr sz="2200" spc="-140" dirty="0">
                <a:solidFill>
                  <a:srgbClr val="7030A0"/>
                </a:solidFill>
                <a:latin typeface="Trebuchet MS"/>
                <a:cs typeface="Trebuchet MS"/>
              </a:rPr>
              <a:t>i</a:t>
            </a:r>
            <a:r>
              <a:rPr sz="2200" spc="-155" dirty="0">
                <a:solidFill>
                  <a:srgbClr val="7030A0"/>
                </a:solidFill>
                <a:latin typeface="Trebuchet MS"/>
                <a:cs typeface="Trebuchet MS"/>
              </a:rPr>
              <a:t>e</a:t>
            </a:r>
            <a:r>
              <a:rPr sz="2200" spc="-120" dirty="0">
                <a:solidFill>
                  <a:srgbClr val="7030A0"/>
                </a:solidFill>
                <a:latin typeface="Trebuchet MS"/>
                <a:cs typeface="Trebuchet MS"/>
              </a:rPr>
              <a:t>n</a:t>
            </a:r>
            <a:r>
              <a:rPr sz="2200" spc="-114" dirty="0">
                <a:solidFill>
                  <a:srgbClr val="7030A0"/>
                </a:solidFill>
                <a:latin typeface="Trebuchet MS"/>
                <a:cs typeface="Trebuchet MS"/>
              </a:rPr>
              <a:t>c</a:t>
            </a:r>
            <a:r>
              <a:rPr sz="2200" spc="-110" dirty="0">
                <a:solidFill>
                  <a:srgbClr val="7030A0"/>
                </a:solidFill>
                <a:latin typeface="Trebuchet MS"/>
                <a:cs typeface="Trebuchet MS"/>
              </a:rPr>
              <a:t>e</a:t>
            </a:r>
            <a:r>
              <a:rPr sz="2200" spc="-330" dirty="0">
                <a:solidFill>
                  <a:srgbClr val="7030A0"/>
                </a:solidFill>
                <a:latin typeface="Trebuchet MS"/>
                <a:cs typeface="Trebuchet MS"/>
              </a:rPr>
              <a:t>,</a:t>
            </a:r>
            <a:r>
              <a:rPr sz="2200" spc="-270" dirty="0">
                <a:solidFill>
                  <a:srgbClr val="7030A0"/>
                </a:solidFill>
                <a:latin typeface="Trebuchet MS"/>
                <a:cs typeface="Trebuchet MS"/>
              </a:rPr>
              <a:t> </a:t>
            </a:r>
            <a:r>
              <a:rPr sz="2200" spc="-130" dirty="0">
                <a:solidFill>
                  <a:srgbClr val="7030A0"/>
                </a:solidFill>
                <a:latin typeface="Trebuchet MS"/>
                <a:cs typeface="Trebuchet MS"/>
              </a:rPr>
              <a:t>m</a:t>
            </a:r>
            <a:r>
              <a:rPr sz="2200" spc="-225" dirty="0">
                <a:solidFill>
                  <a:srgbClr val="7030A0"/>
                </a:solidFill>
                <a:latin typeface="Trebuchet MS"/>
                <a:cs typeface="Trebuchet MS"/>
              </a:rPr>
              <a:t>a</a:t>
            </a:r>
            <a:r>
              <a:rPr sz="2200" spc="-140" dirty="0">
                <a:solidFill>
                  <a:srgbClr val="7030A0"/>
                </a:solidFill>
                <a:latin typeface="Trebuchet MS"/>
                <a:cs typeface="Trebuchet MS"/>
              </a:rPr>
              <a:t>t</a:t>
            </a:r>
            <a:r>
              <a:rPr sz="2200" spc="-75" dirty="0">
                <a:solidFill>
                  <a:srgbClr val="7030A0"/>
                </a:solidFill>
                <a:latin typeface="Trebuchet MS"/>
                <a:cs typeface="Trebuchet MS"/>
              </a:rPr>
              <a:t>hs</a:t>
            </a:r>
            <a:r>
              <a:rPr sz="2200" spc="-305" dirty="0">
                <a:solidFill>
                  <a:srgbClr val="7030A0"/>
                </a:solidFill>
                <a:latin typeface="Trebuchet MS"/>
                <a:cs typeface="Trebuchet MS"/>
              </a:rPr>
              <a:t>;</a:t>
            </a:r>
            <a:r>
              <a:rPr sz="2200" dirty="0">
                <a:solidFill>
                  <a:srgbClr val="7030A0"/>
                </a:solidFill>
                <a:latin typeface="Trebuchet MS"/>
                <a:cs typeface="Trebuchet MS"/>
              </a:rPr>
              <a:t>	</a:t>
            </a:r>
            <a:r>
              <a:rPr sz="2200" spc="-80" dirty="0">
                <a:solidFill>
                  <a:srgbClr val="7030A0"/>
                </a:solidFill>
                <a:latin typeface="Trebuchet MS"/>
                <a:cs typeface="Trebuchet MS"/>
              </a:rPr>
              <a:t>}</a:t>
            </a:r>
            <a:endParaRPr sz="2200" dirty="0">
              <a:latin typeface="Trebuchet MS"/>
              <a:cs typeface="Trebuchet MS"/>
            </a:endParaRPr>
          </a:p>
        </p:txBody>
      </p:sp>
      <p:sp>
        <p:nvSpPr>
          <p:cNvPr id="11" name="object 7"/>
          <p:cNvSpPr txBox="1"/>
          <p:nvPr/>
        </p:nvSpPr>
        <p:spPr>
          <a:xfrm>
            <a:off x="577910" y="3501960"/>
            <a:ext cx="876300" cy="360680"/>
          </a:xfrm>
          <a:prstGeom prst="rect">
            <a:avLst/>
          </a:prstGeom>
        </p:spPr>
        <p:txBody>
          <a:bodyPr vert="horz" wrap="square" lIns="0" tIns="12700" rIns="0" bIns="0" rtlCol="0">
            <a:spAutoFit/>
          </a:bodyPr>
          <a:lstStyle/>
          <a:p>
            <a:pPr marL="12700">
              <a:lnSpc>
                <a:spcPct val="100000"/>
              </a:lnSpc>
              <a:spcBef>
                <a:spcPts val="100"/>
              </a:spcBef>
            </a:pPr>
            <a:r>
              <a:rPr sz="2200" spc="-80" dirty="0">
                <a:latin typeface="Trebuchet MS"/>
                <a:cs typeface="Trebuchet MS"/>
              </a:rPr>
              <a:t>}</a:t>
            </a:r>
            <a:r>
              <a:rPr sz="2200" spc="-270" dirty="0">
                <a:latin typeface="Trebuchet MS"/>
                <a:cs typeface="Trebuchet MS"/>
              </a:rPr>
              <a:t> </a:t>
            </a:r>
            <a:r>
              <a:rPr sz="2200" spc="160" dirty="0">
                <a:latin typeface="Trebuchet MS"/>
                <a:cs typeface="Trebuchet MS"/>
              </a:rPr>
              <a:t>A</a:t>
            </a:r>
            <a:r>
              <a:rPr sz="2200" spc="-130" dirty="0">
                <a:latin typeface="Trebuchet MS"/>
                <a:cs typeface="Trebuchet MS"/>
              </a:rPr>
              <a:t>m</a:t>
            </a:r>
            <a:r>
              <a:rPr sz="2200" spc="-225" dirty="0">
                <a:latin typeface="Trebuchet MS"/>
                <a:cs typeface="Trebuchet MS"/>
              </a:rPr>
              <a:t>a</a:t>
            </a:r>
            <a:r>
              <a:rPr sz="2200" spc="105" dirty="0">
                <a:latin typeface="Trebuchet MS"/>
                <a:cs typeface="Trebuchet MS"/>
              </a:rPr>
              <a:t>r</a:t>
            </a:r>
            <a:r>
              <a:rPr sz="2200" spc="-305" dirty="0">
                <a:latin typeface="Trebuchet MS"/>
                <a:cs typeface="Trebuchet MS"/>
              </a:rPr>
              <a:t>;</a:t>
            </a:r>
            <a:endParaRPr sz="2200" dirty="0">
              <a:latin typeface="Trebuchet MS"/>
              <a:cs typeface="Trebuchet MS"/>
            </a:endParaRPr>
          </a:p>
        </p:txBody>
      </p:sp>
      <p:sp>
        <p:nvSpPr>
          <p:cNvPr id="12" name="object 8"/>
          <p:cNvSpPr txBox="1"/>
          <p:nvPr/>
        </p:nvSpPr>
        <p:spPr>
          <a:xfrm>
            <a:off x="499170" y="4120953"/>
            <a:ext cx="2584450" cy="1447165"/>
          </a:xfrm>
          <a:prstGeom prst="rect">
            <a:avLst/>
          </a:prstGeom>
          <a:solidFill>
            <a:srgbClr val="FFFFFF"/>
          </a:solidFill>
        </p:spPr>
        <p:txBody>
          <a:bodyPr vert="horz" wrap="square" lIns="0" tIns="34290" rIns="0" bIns="0" rtlCol="0">
            <a:spAutoFit/>
          </a:bodyPr>
          <a:lstStyle/>
          <a:p>
            <a:pPr marL="90805" marR="184785" indent="49530">
              <a:lnSpc>
                <a:spcPct val="99700"/>
              </a:lnSpc>
              <a:spcBef>
                <a:spcPts val="270"/>
              </a:spcBef>
            </a:pPr>
            <a:r>
              <a:rPr sz="2200" spc="-95" dirty="0">
                <a:solidFill>
                  <a:srgbClr val="C00000"/>
                </a:solidFill>
                <a:latin typeface="Trebuchet MS"/>
                <a:cs typeface="Trebuchet MS"/>
              </a:rPr>
              <a:t>Amar.regNo; </a:t>
            </a:r>
            <a:r>
              <a:rPr sz="2200" spc="-90" dirty="0">
                <a:solidFill>
                  <a:srgbClr val="C00000"/>
                </a:solidFill>
                <a:latin typeface="Trebuchet MS"/>
                <a:cs typeface="Trebuchet MS"/>
              </a:rPr>
              <a:t> </a:t>
            </a:r>
            <a:r>
              <a:rPr sz="2200" spc="-140" dirty="0">
                <a:solidFill>
                  <a:srgbClr val="C00000"/>
                </a:solidFill>
                <a:latin typeface="Trebuchet MS"/>
                <a:cs typeface="Trebuchet MS"/>
              </a:rPr>
              <a:t>Amar.marks.english; </a:t>
            </a:r>
            <a:r>
              <a:rPr sz="2200" spc="-650" dirty="0">
                <a:solidFill>
                  <a:srgbClr val="C00000"/>
                </a:solidFill>
                <a:latin typeface="Trebuchet MS"/>
                <a:cs typeface="Trebuchet MS"/>
              </a:rPr>
              <a:t> </a:t>
            </a:r>
            <a:r>
              <a:rPr sz="2200" spc="160" dirty="0">
                <a:solidFill>
                  <a:srgbClr val="C00000"/>
                </a:solidFill>
                <a:latin typeface="Trebuchet MS"/>
                <a:cs typeface="Trebuchet MS"/>
              </a:rPr>
              <a:t>A</a:t>
            </a:r>
            <a:r>
              <a:rPr sz="2200" spc="-130" dirty="0">
                <a:solidFill>
                  <a:srgbClr val="C00000"/>
                </a:solidFill>
                <a:latin typeface="Trebuchet MS"/>
                <a:cs typeface="Trebuchet MS"/>
              </a:rPr>
              <a:t>m</a:t>
            </a:r>
            <a:r>
              <a:rPr sz="2200" spc="-225" dirty="0">
                <a:solidFill>
                  <a:srgbClr val="C00000"/>
                </a:solidFill>
                <a:latin typeface="Trebuchet MS"/>
                <a:cs typeface="Trebuchet MS"/>
              </a:rPr>
              <a:t>a</a:t>
            </a:r>
            <a:r>
              <a:rPr sz="2200" spc="-204" dirty="0">
                <a:solidFill>
                  <a:srgbClr val="C00000"/>
                </a:solidFill>
                <a:latin typeface="Trebuchet MS"/>
                <a:cs typeface="Trebuchet MS"/>
              </a:rPr>
              <a:t>r</a:t>
            </a:r>
            <a:r>
              <a:rPr sz="2200" spc="-325" dirty="0">
                <a:solidFill>
                  <a:srgbClr val="C00000"/>
                </a:solidFill>
                <a:latin typeface="Trebuchet MS"/>
                <a:cs typeface="Trebuchet MS"/>
              </a:rPr>
              <a:t>.</a:t>
            </a:r>
            <a:r>
              <a:rPr sz="2200" spc="-130" dirty="0">
                <a:solidFill>
                  <a:srgbClr val="C00000"/>
                </a:solidFill>
                <a:latin typeface="Trebuchet MS"/>
                <a:cs typeface="Trebuchet MS"/>
              </a:rPr>
              <a:t>m</a:t>
            </a:r>
            <a:r>
              <a:rPr sz="2200" spc="-225" dirty="0">
                <a:solidFill>
                  <a:srgbClr val="C00000"/>
                </a:solidFill>
                <a:latin typeface="Trebuchet MS"/>
                <a:cs typeface="Trebuchet MS"/>
              </a:rPr>
              <a:t>a</a:t>
            </a:r>
            <a:r>
              <a:rPr sz="2200" spc="15" dirty="0">
                <a:solidFill>
                  <a:srgbClr val="C00000"/>
                </a:solidFill>
                <a:latin typeface="Trebuchet MS"/>
                <a:cs typeface="Trebuchet MS"/>
              </a:rPr>
              <a:t>r</a:t>
            </a:r>
            <a:r>
              <a:rPr sz="2200" spc="-65" dirty="0">
                <a:solidFill>
                  <a:srgbClr val="C00000"/>
                </a:solidFill>
                <a:latin typeface="Trebuchet MS"/>
                <a:cs typeface="Trebuchet MS"/>
              </a:rPr>
              <a:t>k</a:t>
            </a:r>
            <a:r>
              <a:rPr sz="2200" spc="-45" dirty="0">
                <a:solidFill>
                  <a:srgbClr val="C00000"/>
                </a:solidFill>
                <a:latin typeface="Trebuchet MS"/>
                <a:cs typeface="Trebuchet MS"/>
              </a:rPr>
              <a:t>s</a:t>
            </a:r>
            <a:r>
              <a:rPr sz="2200" spc="-325" dirty="0">
                <a:solidFill>
                  <a:srgbClr val="C00000"/>
                </a:solidFill>
                <a:latin typeface="Trebuchet MS"/>
                <a:cs typeface="Trebuchet MS"/>
              </a:rPr>
              <a:t>.</a:t>
            </a:r>
            <a:r>
              <a:rPr sz="2200" spc="-45" dirty="0">
                <a:solidFill>
                  <a:srgbClr val="C00000"/>
                </a:solidFill>
                <a:latin typeface="Trebuchet MS"/>
                <a:cs typeface="Trebuchet MS"/>
              </a:rPr>
              <a:t>s</a:t>
            </a:r>
            <a:r>
              <a:rPr sz="2200" spc="-135" dirty="0">
                <a:solidFill>
                  <a:srgbClr val="C00000"/>
                </a:solidFill>
                <a:latin typeface="Trebuchet MS"/>
                <a:cs typeface="Trebuchet MS"/>
              </a:rPr>
              <a:t>c</a:t>
            </a:r>
            <a:r>
              <a:rPr sz="2200" spc="-140" dirty="0">
                <a:solidFill>
                  <a:srgbClr val="C00000"/>
                </a:solidFill>
                <a:latin typeface="Trebuchet MS"/>
                <a:cs typeface="Trebuchet MS"/>
              </a:rPr>
              <a:t>i</a:t>
            </a:r>
            <a:r>
              <a:rPr sz="2200" spc="-155" dirty="0">
                <a:solidFill>
                  <a:srgbClr val="C00000"/>
                </a:solidFill>
                <a:latin typeface="Trebuchet MS"/>
                <a:cs typeface="Trebuchet MS"/>
              </a:rPr>
              <a:t>e</a:t>
            </a:r>
            <a:r>
              <a:rPr sz="2200" spc="-120" dirty="0">
                <a:solidFill>
                  <a:srgbClr val="C00000"/>
                </a:solidFill>
                <a:latin typeface="Trebuchet MS"/>
                <a:cs typeface="Trebuchet MS"/>
              </a:rPr>
              <a:t>n</a:t>
            </a:r>
            <a:r>
              <a:rPr sz="2200" spc="-114" dirty="0">
                <a:solidFill>
                  <a:srgbClr val="C00000"/>
                </a:solidFill>
                <a:latin typeface="Trebuchet MS"/>
                <a:cs typeface="Trebuchet MS"/>
              </a:rPr>
              <a:t>c</a:t>
            </a:r>
            <a:r>
              <a:rPr sz="2200" spc="-155" dirty="0">
                <a:solidFill>
                  <a:srgbClr val="C00000"/>
                </a:solidFill>
                <a:latin typeface="Trebuchet MS"/>
                <a:cs typeface="Trebuchet MS"/>
              </a:rPr>
              <a:t>e</a:t>
            </a:r>
            <a:r>
              <a:rPr sz="2200" spc="-270" dirty="0">
                <a:solidFill>
                  <a:srgbClr val="C00000"/>
                </a:solidFill>
                <a:latin typeface="Trebuchet MS"/>
                <a:cs typeface="Trebuchet MS"/>
              </a:rPr>
              <a:t>;  </a:t>
            </a:r>
            <a:r>
              <a:rPr sz="2200" spc="-145" dirty="0">
                <a:solidFill>
                  <a:srgbClr val="C00000"/>
                </a:solidFill>
                <a:latin typeface="Trebuchet MS"/>
                <a:cs typeface="Trebuchet MS"/>
              </a:rPr>
              <a:t>Amar.marks.maths;</a:t>
            </a:r>
            <a:endParaRPr sz="2200" dirty="0">
              <a:latin typeface="Trebuchet MS"/>
              <a:cs typeface="Trebuchet MS"/>
            </a:endParaRPr>
          </a:p>
        </p:txBody>
      </p:sp>
      <p:sp>
        <p:nvSpPr>
          <p:cNvPr id="13" name="object 9"/>
          <p:cNvSpPr txBox="1"/>
          <p:nvPr/>
        </p:nvSpPr>
        <p:spPr>
          <a:xfrm>
            <a:off x="5697635" y="1504247"/>
            <a:ext cx="3319779" cy="2124075"/>
          </a:xfrm>
          <a:prstGeom prst="rect">
            <a:avLst/>
          </a:prstGeom>
          <a:solidFill>
            <a:srgbClr val="FFFFFF"/>
          </a:solidFill>
        </p:spPr>
        <p:txBody>
          <a:bodyPr vert="horz" wrap="square" lIns="0" tIns="33020" rIns="0" bIns="0" rtlCol="0">
            <a:spAutoFit/>
          </a:bodyPr>
          <a:lstStyle/>
          <a:p>
            <a:pPr marL="168910">
              <a:lnSpc>
                <a:spcPct val="100000"/>
              </a:lnSpc>
              <a:spcBef>
                <a:spcPts val="260"/>
              </a:spcBef>
            </a:pPr>
            <a:r>
              <a:rPr sz="2200" spc="-45" dirty="0">
                <a:solidFill>
                  <a:srgbClr val="C00000"/>
                </a:solidFill>
                <a:latin typeface="Trebuchet MS"/>
                <a:cs typeface="Trebuchet MS"/>
              </a:rPr>
              <a:t>s</a:t>
            </a:r>
            <a:r>
              <a:rPr sz="2200" spc="-140" dirty="0">
                <a:solidFill>
                  <a:srgbClr val="C00000"/>
                </a:solidFill>
                <a:latin typeface="Trebuchet MS"/>
                <a:cs typeface="Trebuchet MS"/>
              </a:rPr>
              <a:t>t</a:t>
            </a:r>
            <a:r>
              <a:rPr sz="2200" spc="15" dirty="0">
                <a:solidFill>
                  <a:srgbClr val="C00000"/>
                </a:solidFill>
                <a:latin typeface="Trebuchet MS"/>
                <a:cs typeface="Trebuchet MS"/>
              </a:rPr>
              <a:t>r</a:t>
            </a:r>
            <a:r>
              <a:rPr sz="2200" spc="-120" dirty="0">
                <a:solidFill>
                  <a:srgbClr val="C00000"/>
                </a:solidFill>
                <a:latin typeface="Trebuchet MS"/>
                <a:cs typeface="Trebuchet MS"/>
              </a:rPr>
              <a:t>u</a:t>
            </a:r>
            <a:r>
              <a:rPr sz="2200" spc="-114" dirty="0">
                <a:solidFill>
                  <a:srgbClr val="C00000"/>
                </a:solidFill>
                <a:latin typeface="Trebuchet MS"/>
                <a:cs typeface="Trebuchet MS"/>
              </a:rPr>
              <a:t>c</a:t>
            </a:r>
            <a:r>
              <a:rPr sz="2200" spc="-140" dirty="0">
                <a:solidFill>
                  <a:srgbClr val="C00000"/>
                </a:solidFill>
                <a:latin typeface="Trebuchet MS"/>
                <a:cs typeface="Trebuchet MS"/>
              </a:rPr>
              <a:t>t</a:t>
            </a:r>
            <a:r>
              <a:rPr sz="2200" spc="-50" dirty="0">
                <a:solidFill>
                  <a:srgbClr val="C00000"/>
                </a:solidFill>
                <a:latin typeface="Trebuchet MS"/>
                <a:cs typeface="Trebuchet MS"/>
              </a:rPr>
              <a:t> </a:t>
            </a:r>
            <a:r>
              <a:rPr sz="2200" spc="-55" dirty="0">
                <a:solidFill>
                  <a:srgbClr val="00B0F0"/>
                </a:solidFill>
                <a:latin typeface="Trebuchet MS"/>
                <a:cs typeface="Trebuchet MS"/>
              </a:rPr>
              <a:t>S</a:t>
            </a:r>
            <a:r>
              <a:rPr sz="2200" spc="-140" dirty="0">
                <a:solidFill>
                  <a:srgbClr val="00B0F0"/>
                </a:solidFill>
                <a:latin typeface="Trebuchet MS"/>
                <a:cs typeface="Trebuchet MS"/>
              </a:rPr>
              <a:t>t</a:t>
            </a:r>
            <a:r>
              <a:rPr sz="2200" spc="-105" dirty="0">
                <a:solidFill>
                  <a:srgbClr val="00B0F0"/>
                </a:solidFill>
                <a:latin typeface="Trebuchet MS"/>
                <a:cs typeface="Trebuchet MS"/>
              </a:rPr>
              <a:t>ud</a:t>
            </a:r>
            <a:r>
              <a:rPr sz="2200" spc="-155" dirty="0">
                <a:solidFill>
                  <a:srgbClr val="00B0F0"/>
                </a:solidFill>
                <a:latin typeface="Trebuchet MS"/>
                <a:cs typeface="Trebuchet MS"/>
              </a:rPr>
              <a:t>e</a:t>
            </a:r>
            <a:r>
              <a:rPr sz="2200" spc="-125" dirty="0">
                <a:solidFill>
                  <a:srgbClr val="00B0F0"/>
                </a:solidFill>
                <a:latin typeface="Trebuchet MS"/>
                <a:cs typeface="Trebuchet MS"/>
              </a:rPr>
              <a:t>nt</a:t>
            </a:r>
            <a:endParaRPr sz="2200" dirty="0">
              <a:latin typeface="Trebuchet MS"/>
              <a:cs typeface="Trebuchet MS"/>
            </a:endParaRPr>
          </a:p>
          <a:p>
            <a:pPr marL="90805">
              <a:lnSpc>
                <a:spcPts val="2630"/>
              </a:lnSpc>
              <a:spcBef>
                <a:spcPts val="50"/>
              </a:spcBef>
            </a:pPr>
            <a:r>
              <a:rPr sz="2200" spc="-80" dirty="0">
                <a:latin typeface="Trebuchet MS"/>
                <a:cs typeface="Trebuchet MS"/>
              </a:rPr>
              <a:t>{</a:t>
            </a:r>
            <a:endParaRPr sz="2200" dirty="0">
              <a:latin typeface="Trebuchet MS"/>
              <a:cs typeface="Trebuchet MS"/>
            </a:endParaRPr>
          </a:p>
          <a:p>
            <a:pPr marL="1005205" marR="597535">
              <a:lnSpc>
                <a:spcPts val="2590"/>
              </a:lnSpc>
              <a:spcBef>
                <a:spcPts val="114"/>
              </a:spcBef>
            </a:pP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00" dirty="0">
                <a:solidFill>
                  <a:srgbClr val="7030A0"/>
                </a:solidFill>
                <a:latin typeface="Trebuchet MS"/>
                <a:cs typeface="Trebuchet MS"/>
              </a:rPr>
              <a:t>r</a:t>
            </a:r>
            <a:r>
              <a:rPr sz="2200" spc="-85" dirty="0">
                <a:solidFill>
                  <a:srgbClr val="7030A0"/>
                </a:solidFill>
                <a:latin typeface="Trebuchet MS"/>
                <a:cs typeface="Trebuchet MS"/>
              </a:rPr>
              <a:t>e</a:t>
            </a:r>
            <a:r>
              <a:rPr sz="2200" spc="-175" dirty="0">
                <a:solidFill>
                  <a:srgbClr val="7030A0"/>
                </a:solidFill>
                <a:latin typeface="Trebuchet MS"/>
                <a:cs typeface="Trebuchet MS"/>
              </a:rPr>
              <a:t>g</a:t>
            </a:r>
            <a:r>
              <a:rPr sz="2200" spc="305" dirty="0">
                <a:solidFill>
                  <a:srgbClr val="7030A0"/>
                </a:solidFill>
                <a:latin typeface="Trebuchet MS"/>
                <a:cs typeface="Trebuchet MS"/>
              </a:rPr>
              <a:t>N</a:t>
            </a:r>
            <a:r>
              <a:rPr sz="2200" spc="25" dirty="0">
                <a:solidFill>
                  <a:srgbClr val="7030A0"/>
                </a:solidFill>
                <a:latin typeface="Trebuchet MS"/>
                <a:cs typeface="Trebuchet MS"/>
              </a:rPr>
              <a:t>o</a:t>
            </a:r>
            <a:r>
              <a:rPr sz="2200" spc="-270" dirty="0">
                <a:solidFill>
                  <a:srgbClr val="7030A0"/>
                </a:solidFill>
                <a:latin typeface="Trebuchet MS"/>
                <a:cs typeface="Trebuchet MS"/>
              </a:rPr>
              <a:t>;  </a:t>
            </a:r>
            <a:r>
              <a:rPr sz="2200" spc="-250" dirty="0">
                <a:solidFill>
                  <a:srgbClr val="7030A0"/>
                </a:solidFill>
                <a:latin typeface="Trebuchet MS"/>
                <a:cs typeface="Trebuchet MS"/>
              </a:rPr>
              <a:t> </a:t>
            </a:r>
            <a:r>
              <a:rPr sz="2200" spc="-135" dirty="0">
                <a:solidFill>
                  <a:srgbClr val="7030A0"/>
                </a:solidFill>
                <a:latin typeface="Trebuchet MS"/>
                <a:cs typeface="Trebuchet MS"/>
              </a:rPr>
              <a:t>c</a:t>
            </a:r>
            <a:r>
              <a:rPr sz="2200" spc="-165" dirty="0">
                <a:solidFill>
                  <a:srgbClr val="7030A0"/>
                </a:solidFill>
                <a:latin typeface="Trebuchet MS"/>
                <a:cs typeface="Trebuchet MS"/>
              </a:rPr>
              <a:t>ha</a:t>
            </a:r>
            <a:r>
              <a:rPr sz="2200" spc="15" dirty="0">
                <a:solidFill>
                  <a:srgbClr val="7030A0"/>
                </a:solidFill>
                <a:latin typeface="Trebuchet MS"/>
                <a:cs typeface="Trebuchet MS"/>
              </a:rPr>
              <a:t>r</a:t>
            </a:r>
            <a:r>
              <a:rPr sz="2200" spc="-50" dirty="0">
                <a:solidFill>
                  <a:srgbClr val="7030A0"/>
                </a:solidFill>
                <a:latin typeface="Trebuchet MS"/>
                <a:cs typeface="Trebuchet MS"/>
              </a:rPr>
              <a:t> </a:t>
            </a:r>
            <a:r>
              <a:rPr sz="2200" spc="-165" dirty="0">
                <a:solidFill>
                  <a:srgbClr val="7030A0"/>
                </a:solidFill>
                <a:latin typeface="Trebuchet MS"/>
                <a:cs typeface="Trebuchet MS"/>
              </a:rPr>
              <a:t>na</a:t>
            </a:r>
            <a:r>
              <a:rPr sz="2200" spc="-130" dirty="0">
                <a:solidFill>
                  <a:srgbClr val="7030A0"/>
                </a:solidFill>
                <a:latin typeface="Trebuchet MS"/>
                <a:cs typeface="Trebuchet MS"/>
              </a:rPr>
              <a:t>m</a:t>
            </a:r>
            <a:r>
              <a:rPr sz="2200" spc="-155" dirty="0">
                <a:solidFill>
                  <a:srgbClr val="7030A0"/>
                </a:solidFill>
                <a:latin typeface="Trebuchet MS"/>
                <a:cs typeface="Trebuchet MS"/>
              </a:rPr>
              <a:t>e</a:t>
            </a:r>
            <a:r>
              <a:rPr sz="2200" spc="-80" dirty="0">
                <a:solidFill>
                  <a:srgbClr val="7030A0"/>
                </a:solidFill>
                <a:latin typeface="Trebuchet MS"/>
                <a:cs typeface="Trebuchet MS"/>
              </a:rPr>
              <a:t>[</a:t>
            </a:r>
            <a:r>
              <a:rPr sz="2200" spc="-65" dirty="0">
                <a:solidFill>
                  <a:srgbClr val="7030A0"/>
                </a:solidFill>
                <a:latin typeface="Trebuchet MS"/>
                <a:cs typeface="Trebuchet MS"/>
              </a:rPr>
              <a:t>25]</a:t>
            </a:r>
            <a:r>
              <a:rPr sz="2200" spc="-305" dirty="0">
                <a:solidFill>
                  <a:srgbClr val="7030A0"/>
                </a:solidFill>
                <a:latin typeface="Trebuchet MS"/>
                <a:cs typeface="Trebuchet MS"/>
              </a:rPr>
              <a:t>;</a:t>
            </a:r>
            <a:endParaRPr sz="2200" dirty="0">
              <a:latin typeface="Trebuchet MS"/>
              <a:cs typeface="Trebuchet MS"/>
            </a:endParaRPr>
          </a:p>
          <a:p>
            <a:pPr marL="1005205">
              <a:lnSpc>
                <a:spcPts val="2610"/>
              </a:lnSpc>
            </a:pPr>
            <a:r>
              <a:rPr sz="2200" spc="-45" dirty="0">
                <a:solidFill>
                  <a:srgbClr val="7030A0"/>
                </a:solidFill>
                <a:latin typeface="Trebuchet MS"/>
                <a:cs typeface="Trebuchet MS"/>
              </a:rPr>
              <a:t>s</a:t>
            </a:r>
            <a:r>
              <a:rPr sz="2200" spc="-140" dirty="0">
                <a:solidFill>
                  <a:srgbClr val="7030A0"/>
                </a:solidFill>
                <a:latin typeface="Trebuchet MS"/>
                <a:cs typeface="Trebuchet MS"/>
              </a:rPr>
              <a:t>t</a:t>
            </a:r>
            <a:r>
              <a:rPr sz="2200" spc="15" dirty="0">
                <a:solidFill>
                  <a:srgbClr val="7030A0"/>
                </a:solidFill>
                <a:latin typeface="Trebuchet MS"/>
                <a:cs typeface="Trebuchet MS"/>
              </a:rPr>
              <a:t>r</a:t>
            </a:r>
            <a:r>
              <a:rPr sz="2200" spc="-120" dirty="0">
                <a:solidFill>
                  <a:srgbClr val="7030A0"/>
                </a:solidFill>
                <a:latin typeface="Trebuchet MS"/>
                <a:cs typeface="Trebuchet MS"/>
              </a:rPr>
              <a:t>u</a:t>
            </a:r>
            <a:r>
              <a:rPr sz="2200" spc="-114" dirty="0">
                <a:solidFill>
                  <a:srgbClr val="7030A0"/>
                </a:solidFill>
                <a:latin typeface="Trebuchet MS"/>
                <a:cs typeface="Trebuchet MS"/>
              </a:rPr>
              <a:t>c</a:t>
            </a:r>
            <a:r>
              <a:rPr sz="2200" spc="-140" dirty="0">
                <a:solidFill>
                  <a:srgbClr val="7030A0"/>
                </a:solidFill>
                <a:latin typeface="Trebuchet MS"/>
                <a:cs typeface="Trebuchet MS"/>
              </a:rPr>
              <a:t>t</a:t>
            </a:r>
            <a:r>
              <a:rPr sz="2200" spc="-50" dirty="0">
                <a:solidFill>
                  <a:srgbClr val="7030A0"/>
                </a:solidFill>
                <a:latin typeface="Trebuchet MS"/>
                <a:cs typeface="Trebuchet MS"/>
              </a:rPr>
              <a:t> </a:t>
            </a:r>
            <a:r>
              <a:rPr sz="2200" spc="-130" dirty="0">
                <a:solidFill>
                  <a:srgbClr val="7030A0"/>
                </a:solidFill>
                <a:latin typeface="Trebuchet MS"/>
                <a:cs typeface="Trebuchet MS"/>
              </a:rPr>
              <a:t>m</a:t>
            </a:r>
            <a:r>
              <a:rPr sz="2200" spc="-50" dirty="0">
                <a:solidFill>
                  <a:srgbClr val="7030A0"/>
                </a:solidFill>
                <a:latin typeface="Trebuchet MS"/>
                <a:cs typeface="Trebuchet MS"/>
              </a:rPr>
              <a:t> </a:t>
            </a:r>
            <a:r>
              <a:rPr sz="2200" spc="-130" dirty="0">
                <a:solidFill>
                  <a:srgbClr val="7030A0"/>
                </a:solidFill>
                <a:latin typeface="Trebuchet MS"/>
                <a:cs typeface="Trebuchet MS"/>
              </a:rPr>
              <a:t>m</a:t>
            </a:r>
            <a:r>
              <a:rPr sz="2200" spc="-225" dirty="0">
                <a:solidFill>
                  <a:srgbClr val="7030A0"/>
                </a:solidFill>
                <a:latin typeface="Trebuchet MS"/>
                <a:cs typeface="Trebuchet MS"/>
              </a:rPr>
              <a:t>a</a:t>
            </a:r>
            <a:r>
              <a:rPr sz="2200" spc="15" dirty="0">
                <a:solidFill>
                  <a:srgbClr val="7030A0"/>
                </a:solidFill>
                <a:latin typeface="Trebuchet MS"/>
                <a:cs typeface="Trebuchet MS"/>
              </a:rPr>
              <a:t>r</a:t>
            </a:r>
            <a:r>
              <a:rPr sz="2200" spc="-65" dirty="0">
                <a:solidFill>
                  <a:srgbClr val="7030A0"/>
                </a:solidFill>
                <a:latin typeface="Trebuchet MS"/>
                <a:cs typeface="Trebuchet MS"/>
              </a:rPr>
              <a:t>k</a:t>
            </a:r>
            <a:r>
              <a:rPr sz="2200" spc="-45" dirty="0">
                <a:solidFill>
                  <a:srgbClr val="7030A0"/>
                </a:solidFill>
                <a:latin typeface="Trebuchet MS"/>
                <a:cs typeface="Trebuchet MS"/>
              </a:rPr>
              <a:t>s</a:t>
            </a:r>
            <a:r>
              <a:rPr sz="2200" spc="-305" dirty="0">
                <a:solidFill>
                  <a:srgbClr val="7030A0"/>
                </a:solidFill>
                <a:latin typeface="Trebuchet MS"/>
                <a:cs typeface="Trebuchet MS"/>
              </a:rPr>
              <a:t>;</a:t>
            </a:r>
            <a:endParaRPr sz="2200" dirty="0">
              <a:latin typeface="Trebuchet MS"/>
              <a:cs typeface="Trebuchet MS"/>
            </a:endParaRPr>
          </a:p>
          <a:p>
            <a:pPr marL="90805">
              <a:lnSpc>
                <a:spcPts val="2615"/>
              </a:lnSpc>
            </a:pPr>
            <a:r>
              <a:rPr sz="2200" spc="-80" dirty="0">
                <a:latin typeface="Trebuchet MS"/>
                <a:cs typeface="Trebuchet MS"/>
              </a:rPr>
              <a:t>}</a:t>
            </a:r>
            <a:r>
              <a:rPr sz="2200" spc="-270" dirty="0">
                <a:latin typeface="Trebuchet MS"/>
                <a:cs typeface="Trebuchet MS"/>
              </a:rPr>
              <a:t> </a:t>
            </a:r>
            <a:r>
              <a:rPr sz="2200" spc="160" dirty="0">
                <a:latin typeface="Trebuchet MS"/>
                <a:cs typeface="Trebuchet MS"/>
              </a:rPr>
              <a:t>A</a:t>
            </a:r>
            <a:r>
              <a:rPr sz="2200" spc="-130" dirty="0">
                <a:latin typeface="Trebuchet MS"/>
                <a:cs typeface="Trebuchet MS"/>
              </a:rPr>
              <a:t>m</a:t>
            </a:r>
            <a:r>
              <a:rPr sz="2200" spc="-225" dirty="0">
                <a:latin typeface="Trebuchet MS"/>
                <a:cs typeface="Trebuchet MS"/>
              </a:rPr>
              <a:t>a</a:t>
            </a:r>
            <a:r>
              <a:rPr sz="2200" spc="105" dirty="0">
                <a:latin typeface="Trebuchet MS"/>
                <a:cs typeface="Trebuchet MS"/>
              </a:rPr>
              <a:t>r</a:t>
            </a:r>
            <a:r>
              <a:rPr sz="2200" spc="-305" dirty="0">
                <a:latin typeface="Trebuchet MS"/>
                <a:cs typeface="Trebuchet MS"/>
              </a:rPr>
              <a:t>;</a:t>
            </a:r>
            <a:endParaRPr sz="2200" dirty="0">
              <a:latin typeface="Trebuchet MS"/>
              <a:cs typeface="Trebuchet MS"/>
            </a:endParaRPr>
          </a:p>
        </p:txBody>
      </p:sp>
      <p:sp>
        <p:nvSpPr>
          <p:cNvPr id="14" name="object 10"/>
          <p:cNvSpPr txBox="1"/>
          <p:nvPr/>
        </p:nvSpPr>
        <p:spPr>
          <a:xfrm>
            <a:off x="8898949" y="1931352"/>
            <a:ext cx="2677160" cy="2462530"/>
          </a:xfrm>
          <a:prstGeom prst="rect">
            <a:avLst/>
          </a:prstGeom>
          <a:solidFill>
            <a:srgbClr val="FFFFFF"/>
          </a:solidFill>
        </p:spPr>
        <p:txBody>
          <a:bodyPr vert="horz" wrap="square" lIns="0" tIns="31750" rIns="0" bIns="0" rtlCol="0">
            <a:spAutoFit/>
          </a:bodyPr>
          <a:lstStyle/>
          <a:p>
            <a:pPr marL="168910">
              <a:lnSpc>
                <a:spcPct val="100000"/>
              </a:lnSpc>
              <a:spcBef>
                <a:spcPts val="250"/>
              </a:spcBef>
            </a:pPr>
            <a:r>
              <a:rPr sz="2200" spc="-45" dirty="0">
                <a:solidFill>
                  <a:srgbClr val="C00000"/>
                </a:solidFill>
                <a:latin typeface="Trebuchet MS"/>
                <a:cs typeface="Trebuchet MS"/>
              </a:rPr>
              <a:t>s</a:t>
            </a:r>
            <a:r>
              <a:rPr sz="2200" spc="-140" dirty="0">
                <a:solidFill>
                  <a:srgbClr val="C00000"/>
                </a:solidFill>
                <a:latin typeface="Trebuchet MS"/>
                <a:cs typeface="Trebuchet MS"/>
              </a:rPr>
              <a:t>t</a:t>
            </a:r>
            <a:r>
              <a:rPr sz="2200" spc="15" dirty="0">
                <a:solidFill>
                  <a:srgbClr val="C00000"/>
                </a:solidFill>
                <a:latin typeface="Trebuchet MS"/>
                <a:cs typeface="Trebuchet MS"/>
              </a:rPr>
              <a:t>r</a:t>
            </a:r>
            <a:r>
              <a:rPr sz="2200" spc="-120" dirty="0">
                <a:solidFill>
                  <a:srgbClr val="C00000"/>
                </a:solidFill>
                <a:latin typeface="Trebuchet MS"/>
                <a:cs typeface="Trebuchet MS"/>
              </a:rPr>
              <a:t>u</a:t>
            </a:r>
            <a:r>
              <a:rPr sz="2200" spc="-114" dirty="0">
                <a:solidFill>
                  <a:srgbClr val="C00000"/>
                </a:solidFill>
                <a:latin typeface="Trebuchet MS"/>
                <a:cs typeface="Trebuchet MS"/>
              </a:rPr>
              <a:t>c</a:t>
            </a:r>
            <a:r>
              <a:rPr sz="2200" spc="-140" dirty="0">
                <a:solidFill>
                  <a:srgbClr val="C00000"/>
                </a:solidFill>
                <a:latin typeface="Trebuchet MS"/>
                <a:cs typeface="Trebuchet MS"/>
              </a:rPr>
              <a:t>t</a:t>
            </a:r>
            <a:r>
              <a:rPr sz="2200" spc="-50" dirty="0">
                <a:solidFill>
                  <a:srgbClr val="C00000"/>
                </a:solidFill>
                <a:latin typeface="Trebuchet MS"/>
                <a:cs typeface="Trebuchet MS"/>
              </a:rPr>
              <a:t> </a:t>
            </a:r>
            <a:r>
              <a:rPr sz="2200" spc="-130" dirty="0">
                <a:solidFill>
                  <a:srgbClr val="00B0F0"/>
                </a:solidFill>
                <a:latin typeface="Trebuchet MS"/>
                <a:cs typeface="Trebuchet MS"/>
              </a:rPr>
              <a:t>m</a:t>
            </a:r>
            <a:endParaRPr sz="2200" dirty="0">
              <a:latin typeface="Trebuchet MS"/>
              <a:cs typeface="Trebuchet MS"/>
            </a:endParaRPr>
          </a:p>
          <a:p>
            <a:pPr marL="91440">
              <a:lnSpc>
                <a:spcPts val="2615"/>
              </a:lnSpc>
              <a:spcBef>
                <a:spcPts val="70"/>
              </a:spcBef>
            </a:pPr>
            <a:r>
              <a:rPr sz="2200" spc="-80" dirty="0">
                <a:latin typeface="Trebuchet MS"/>
                <a:cs typeface="Trebuchet MS"/>
              </a:rPr>
              <a:t>{</a:t>
            </a:r>
            <a:endParaRPr sz="2200" dirty="0">
              <a:latin typeface="Trebuchet MS"/>
              <a:cs typeface="Trebuchet MS"/>
            </a:endParaRPr>
          </a:p>
          <a:p>
            <a:pPr marL="1083310" marR="327660" indent="-78105">
              <a:lnSpc>
                <a:spcPts val="2620"/>
              </a:lnSpc>
              <a:spcBef>
                <a:spcPts val="80"/>
              </a:spcBef>
            </a:pP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55" dirty="0">
                <a:solidFill>
                  <a:srgbClr val="7030A0"/>
                </a:solidFill>
                <a:latin typeface="Trebuchet MS"/>
                <a:cs typeface="Trebuchet MS"/>
              </a:rPr>
              <a:t>e</a:t>
            </a:r>
            <a:r>
              <a:rPr sz="2200" spc="-140" dirty="0">
                <a:solidFill>
                  <a:srgbClr val="7030A0"/>
                </a:solidFill>
                <a:latin typeface="Trebuchet MS"/>
                <a:cs typeface="Trebuchet MS"/>
              </a:rPr>
              <a:t>n</a:t>
            </a:r>
            <a:r>
              <a:rPr sz="2200" spc="-135" dirty="0">
                <a:solidFill>
                  <a:srgbClr val="7030A0"/>
                </a:solidFill>
                <a:latin typeface="Trebuchet MS"/>
                <a:cs typeface="Trebuchet MS"/>
              </a:rPr>
              <a:t>g</a:t>
            </a:r>
            <a:r>
              <a:rPr sz="2200" spc="-165" dirty="0">
                <a:solidFill>
                  <a:srgbClr val="7030A0"/>
                </a:solidFill>
                <a:latin typeface="Trebuchet MS"/>
                <a:cs typeface="Trebuchet MS"/>
              </a:rPr>
              <a:t>l</a:t>
            </a:r>
            <a:r>
              <a:rPr sz="2200" spc="-140" dirty="0">
                <a:solidFill>
                  <a:srgbClr val="7030A0"/>
                </a:solidFill>
                <a:latin typeface="Trebuchet MS"/>
                <a:cs typeface="Trebuchet MS"/>
              </a:rPr>
              <a:t>i</a:t>
            </a:r>
            <a:r>
              <a:rPr sz="2200" spc="-45" dirty="0">
                <a:solidFill>
                  <a:srgbClr val="7030A0"/>
                </a:solidFill>
                <a:latin typeface="Trebuchet MS"/>
                <a:cs typeface="Trebuchet MS"/>
              </a:rPr>
              <a:t>s</a:t>
            </a:r>
            <a:r>
              <a:rPr sz="2200" spc="-105" dirty="0">
                <a:solidFill>
                  <a:srgbClr val="7030A0"/>
                </a:solidFill>
                <a:latin typeface="Trebuchet MS"/>
                <a:cs typeface="Trebuchet MS"/>
              </a:rPr>
              <a:t>h</a:t>
            </a:r>
            <a:r>
              <a:rPr sz="2200" spc="-270" dirty="0">
                <a:solidFill>
                  <a:srgbClr val="7030A0"/>
                </a:solidFill>
                <a:latin typeface="Trebuchet MS"/>
                <a:cs typeface="Trebuchet MS"/>
              </a:rPr>
              <a:t>;  </a:t>
            </a: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45" dirty="0">
                <a:solidFill>
                  <a:srgbClr val="7030A0"/>
                </a:solidFill>
                <a:latin typeface="Trebuchet MS"/>
                <a:cs typeface="Trebuchet MS"/>
              </a:rPr>
              <a:t>s</a:t>
            </a:r>
            <a:r>
              <a:rPr sz="2200" spc="-135" dirty="0">
                <a:solidFill>
                  <a:srgbClr val="7030A0"/>
                </a:solidFill>
                <a:latin typeface="Trebuchet MS"/>
                <a:cs typeface="Trebuchet MS"/>
              </a:rPr>
              <a:t>c</a:t>
            </a:r>
            <a:r>
              <a:rPr sz="2200" spc="-140" dirty="0">
                <a:solidFill>
                  <a:srgbClr val="7030A0"/>
                </a:solidFill>
                <a:latin typeface="Trebuchet MS"/>
                <a:cs typeface="Trebuchet MS"/>
              </a:rPr>
              <a:t>i</a:t>
            </a:r>
            <a:r>
              <a:rPr sz="2200" spc="-155" dirty="0">
                <a:solidFill>
                  <a:srgbClr val="7030A0"/>
                </a:solidFill>
                <a:latin typeface="Trebuchet MS"/>
                <a:cs typeface="Trebuchet MS"/>
              </a:rPr>
              <a:t>e</a:t>
            </a:r>
            <a:r>
              <a:rPr sz="2200" spc="-120" dirty="0">
                <a:solidFill>
                  <a:srgbClr val="7030A0"/>
                </a:solidFill>
                <a:latin typeface="Trebuchet MS"/>
                <a:cs typeface="Trebuchet MS"/>
              </a:rPr>
              <a:t>n</a:t>
            </a:r>
            <a:r>
              <a:rPr sz="2200" spc="-114" dirty="0">
                <a:solidFill>
                  <a:srgbClr val="7030A0"/>
                </a:solidFill>
                <a:latin typeface="Trebuchet MS"/>
                <a:cs typeface="Trebuchet MS"/>
              </a:rPr>
              <a:t>c</a:t>
            </a:r>
            <a:r>
              <a:rPr sz="2200" spc="-155" dirty="0">
                <a:solidFill>
                  <a:srgbClr val="7030A0"/>
                </a:solidFill>
                <a:latin typeface="Trebuchet MS"/>
                <a:cs typeface="Trebuchet MS"/>
              </a:rPr>
              <a:t>e</a:t>
            </a:r>
            <a:r>
              <a:rPr sz="2200" spc="-305" dirty="0">
                <a:solidFill>
                  <a:srgbClr val="7030A0"/>
                </a:solidFill>
                <a:latin typeface="Trebuchet MS"/>
                <a:cs typeface="Trebuchet MS"/>
              </a:rPr>
              <a:t>;</a:t>
            </a:r>
            <a:endParaRPr sz="2200" dirty="0">
              <a:latin typeface="Trebuchet MS"/>
              <a:cs typeface="Trebuchet MS"/>
            </a:endParaRPr>
          </a:p>
          <a:p>
            <a:pPr marL="1083310">
              <a:lnSpc>
                <a:spcPts val="2600"/>
              </a:lnSpc>
            </a:pP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30" dirty="0">
                <a:solidFill>
                  <a:srgbClr val="7030A0"/>
                </a:solidFill>
                <a:latin typeface="Trebuchet MS"/>
                <a:cs typeface="Trebuchet MS"/>
              </a:rPr>
              <a:t>m</a:t>
            </a:r>
            <a:r>
              <a:rPr sz="2200" spc="-225" dirty="0">
                <a:solidFill>
                  <a:srgbClr val="7030A0"/>
                </a:solidFill>
                <a:latin typeface="Trebuchet MS"/>
                <a:cs typeface="Trebuchet MS"/>
              </a:rPr>
              <a:t>a</a:t>
            </a:r>
            <a:r>
              <a:rPr sz="2200" spc="-140" dirty="0">
                <a:solidFill>
                  <a:srgbClr val="7030A0"/>
                </a:solidFill>
                <a:latin typeface="Trebuchet MS"/>
                <a:cs typeface="Trebuchet MS"/>
              </a:rPr>
              <a:t>t</a:t>
            </a:r>
            <a:r>
              <a:rPr sz="2200" spc="-75" dirty="0">
                <a:solidFill>
                  <a:srgbClr val="7030A0"/>
                </a:solidFill>
                <a:latin typeface="Trebuchet MS"/>
                <a:cs typeface="Trebuchet MS"/>
              </a:rPr>
              <a:t>hs</a:t>
            </a:r>
            <a:r>
              <a:rPr sz="2200" spc="-305" dirty="0">
                <a:solidFill>
                  <a:srgbClr val="7030A0"/>
                </a:solidFill>
                <a:latin typeface="Trebuchet MS"/>
                <a:cs typeface="Trebuchet MS"/>
              </a:rPr>
              <a:t>;</a:t>
            </a:r>
            <a:endParaRPr sz="2200" dirty="0">
              <a:latin typeface="Trebuchet MS"/>
              <a:cs typeface="Trebuchet MS"/>
            </a:endParaRPr>
          </a:p>
          <a:p>
            <a:pPr>
              <a:lnSpc>
                <a:spcPct val="100000"/>
              </a:lnSpc>
              <a:spcBef>
                <a:spcPts val="50"/>
              </a:spcBef>
            </a:pPr>
            <a:endParaRPr sz="2250" dirty="0">
              <a:latin typeface="Trebuchet MS"/>
              <a:cs typeface="Trebuchet MS"/>
            </a:endParaRPr>
          </a:p>
          <a:p>
            <a:pPr marL="91440">
              <a:lnSpc>
                <a:spcPct val="100000"/>
              </a:lnSpc>
            </a:pPr>
            <a:r>
              <a:rPr sz="2200" spc="-190" dirty="0">
                <a:latin typeface="Trebuchet MS"/>
                <a:cs typeface="Trebuchet MS"/>
              </a:rPr>
              <a:t>};</a:t>
            </a:r>
            <a:endParaRPr sz="2200" dirty="0">
              <a:latin typeface="Trebuchet MS"/>
              <a:cs typeface="Trebuchet MS"/>
            </a:endParaRPr>
          </a:p>
        </p:txBody>
      </p:sp>
      <p:sp>
        <p:nvSpPr>
          <p:cNvPr id="15" name="object 12"/>
          <p:cNvSpPr txBox="1"/>
          <p:nvPr/>
        </p:nvSpPr>
        <p:spPr>
          <a:xfrm>
            <a:off x="3374169" y="4047553"/>
            <a:ext cx="5643245" cy="2037080"/>
          </a:xfrm>
          <a:prstGeom prst="rect">
            <a:avLst/>
          </a:prstGeom>
        </p:spPr>
        <p:txBody>
          <a:bodyPr vert="horz" wrap="square" lIns="0" tIns="12700" rIns="0" bIns="0" rtlCol="0">
            <a:spAutoFit/>
          </a:bodyPr>
          <a:lstStyle/>
          <a:p>
            <a:pPr marL="90170">
              <a:lnSpc>
                <a:spcPct val="100000"/>
              </a:lnSpc>
              <a:spcBef>
                <a:spcPts val="100"/>
              </a:spcBef>
            </a:pPr>
            <a:r>
              <a:rPr sz="2200" spc="-45" dirty="0">
                <a:solidFill>
                  <a:srgbClr val="C00000"/>
                </a:solidFill>
                <a:latin typeface="Trebuchet MS"/>
                <a:cs typeface="Trebuchet MS"/>
              </a:rPr>
              <a:t>s</a:t>
            </a:r>
            <a:r>
              <a:rPr sz="2200" spc="-140" dirty="0">
                <a:solidFill>
                  <a:srgbClr val="C00000"/>
                </a:solidFill>
                <a:latin typeface="Trebuchet MS"/>
                <a:cs typeface="Trebuchet MS"/>
              </a:rPr>
              <a:t>t</a:t>
            </a:r>
            <a:r>
              <a:rPr sz="2200" spc="15" dirty="0">
                <a:solidFill>
                  <a:srgbClr val="C00000"/>
                </a:solidFill>
                <a:latin typeface="Trebuchet MS"/>
                <a:cs typeface="Trebuchet MS"/>
              </a:rPr>
              <a:t>r</a:t>
            </a:r>
            <a:r>
              <a:rPr sz="2200" spc="-120" dirty="0">
                <a:solidFill>
                  <a:srgbClr val="C00000"/>
                </a:solidFill>
                <a:latin typeface="Trebuchet MS"/>
                <a:cs typeface="Trebuchet MS"/>
              </a:rPr>
              <a:t>u</a:t>
            </a:r>
            <a:r>
              <a:rPr sz="2200" spc="-114" dirty="0">
                <a:solidFill>
                  <a:srgbClr val="C00000"/>
                </a:solidFill>
                <a:latin typeface="Trebuchet MS"/>
                <a:cs typeface="Trebuchet MS"/>
              </a:rPr>
              <a:t>c</a:t>
            </a:r>
            <a:r>
              <a:rPr sz="2200" spc="-140" dirty="0">
                <a:solidFill>
                  <a:srgbClr val="C00000"/>
                </a:solidFill>
                <a:latin typeface="Trebuchet MS"/>
                <a:cs typeface="Trebuchet MS"/>
              </a:rPr>
              <a:t>t</a:t>
            </a:r>
            <a:r>
              <a:rPr sz="2200" spc="-50" dirty="0">
                <a:solidFill>
                  <a:srgbClr val="C00000"/>
                </a:solidFill>
                <a:latin typeface="Trebuchet MS"/>
                <a:cs typeface="Trebuchet MS"/>
              </a:rPr>
              <a:t> </a:t>
            </a:r>
            <a:r>
              <a:rPr sz="2200" spc="-55" dirty="0">
                <a:solidFill>
                  <a:srgbClr val="00B0F0"/>
                </a:solidFill>
                <a:latin typeface="Trebuchet MS"/>
                <a:cs typeface="Trebuchet MS"/>
              </a:rPr>
              <a:t>S</a:t>
            </a:r>
            <a:r>
              <a:rPr sz="2200" spc="-140" dirty="0">
                <a:solidFill>
                  <a:srgbClr val="00B0F0"/>
                </a:solidFill>
                <a:latin typeface="Trebuchet MS"/>
                <a:cs typeface="Trebuchet MS"/>
              </a:rPr>
              <a:t>t</a:t>
            </a:r>
            <a:r>
              <a:rPr sz="2200" spc="-105" dirty="0">
                <a:solidFill>
                  <a:srgbClr val="00B0F0"/>
                </a:solidFill>
                <a:latin typeface="Trebuchet MS"/>
                <a:cs typeface="Trebuchet MS"/>
              </a:rPr>
              <a:t>ud</a:t>
            </a:r>
            <a:r>
              <a:rPr sz="2200" spc="-155" dirty="0">
                <a:solidFill>
                  <a:srgbClr val="00B0F0"/>
                </a:solidFill>
                <a:latin typeface="Trebuchet MS"/>
                <a:cs typeface="Trebuchet MS"/>
              </a:rPr>
              <a:t>e</a:t>
            </a:r>
            <a:r>
              <a:rPr sz="2200" spc="-125" dirty="0">
                <a:solidFill>
                  <a:srgbClr val="00B0F0"/>
                </a:solidFill>
                <a:latin typeface="Trebuchet MS"/>
                <a:cs typeface="Trebuchet MS"/>
              </a:rPr>
              <a:t>nt</a:t>
            </a:r>
            <a:endParaRPr sz="2200" dirty="0">
              <a:latin typeface="Trebuchet MS"/>
              <a:cs typeface="Trebuchet MS"/>
            </a:endParaRPr>
          </a:p>
          <a:p>
            <a:pPr marL="12700">
              <a:lnSpc>
                <a:spcPts val="2615"/>
              </a:lnSpc>
              <a:spcBef>
                <a:spcPts val="70"/>
              </a:spcBef>
            </a:pPr>
            <a:r>
              <a:rPr sz="2200" spc="-80" dirty="0">
                <a:latin typeface="Trebuchet MS"/>
                <a:cs typeface="Trebuchet MS"/>
              </a:rPr>
              <a:t>{</a:t>
            </a:r>
            <a:endParaRPr sz="2200" dirty="0">
              <a:latin typeface="Trebuchet MS"/>
              <a:cs typeface="Trebuchet MS"/>
            </a:endParaRPr>
          </a:p>
          <a:p>
            <a:pPr marL="927100" marR="2999105">
              <a:lnSpc>
                <a:spcPts val="2590"/>
              </a:lnSpc>
              <a:spcBef>
                <a:spcPts val="105"/>
              </a:spcBef>
            </a:pP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00" dirty="0">
                <a:solidFill>
                  <a:srgbClr val="7030A0"/>
                </a:solidFill>
                <a:latin typeface="Trebuchet MS"/>
                <a:cs typeface="Trebuchet MS"/>
              </a:rPr>
              <a:t>r</a:t>
            </a:r>
            <a:r>
              <a:rPr sz="2200" spc="-85" dirty="0">
                <a:solidFill>
                  <a:srgbClr val="7030A0"/>
                </a:solidFill>
                <a:latin typeface="Trebuchet MS"/>
                <a:cs typeface="Trebuchet MS"/>
              </a:rPr>
              <a:t>e</a:t>
            </a:r>
            <a:r>
              <a:rPr sz="2200" spc="-175" dirty="0">
                <a:solidFill>
                  <a:srgbClr val="7030A0"/>
                </a:solidFill>
                <a:latin typeface="Trebuchet MS"/>
                <a:cs typeface="Trebuchet MS"/>
              </a:rPr>
              <a:t>g</a:t>
            </a:r>
            <a:r>
              <a:rPr sz="2200" spc="305" dirty="0">
                <a:solidFill>
                  <a:srgbClr val="7030A0"/>
                </a:solidFill>
                <a:latin typeface="Trebuchet MS"/>
                <a:cs typeface="Trebuchet MS"/>
              </a:rPr>
              <a:t>N</a:t>
            </a:r>
            <a:r>
              <a:rPr sz="2200" spc="25" dirty="0">
                <a:solidFill>
                  <a:srgbClr val="7030A0"/>
                </a:solidFill>
                <a:latin typeface="Trebuchet MS"/>
                <a:cs typeface="Trebuchet MS"/>
              </a:rPr>
              <a:t>o</a:t>
            </a:r>
            <a:r>
              <a:rPr sz="2200" spc="-270" dirty="0">
                <a:solidFill>
                  <a:srgbClr val="7030A0"/>
                </a:solidFill>
                <a:latin typeface="Trebuchet MS"/>
                <a:cs typeface="Trebuchet MS"/>
              </a:rPr>
              <a:t>;  </a:t>
            </a:r>
            <a:r>
              <a:rPr sz="2200" spc="-250" dirty="0">
                <a:solidFill>
                  <a:srgbClr val="7030A0"/>
                </a:solidFill>
                <a:latin typeface="Trebuchet MS"/>
                <a:cs typeface="Trebuchet MS"/>
              </a:rPr>
              <a:t> </a:t>
            </a:r>
            <a:r>
              <a:rPr sz="2200" spc="-135" dirty="0">
                <a:solidFill>
                  <a:srgbClr val="7030A0"/>
                </a:solidFill>
                <a:latin typeface="Trebuchet MS"/>
                <a:cs typeface="Trebuchet MS"/>
              </a:rPr>
              <a:t>c</a:t>
            </a:r>
            <a:r>
              <a:rPr sz="2200" spc="-165" dirty="0">
                <a:solidFill>
                  <a:srgbClr val="7030A0"/>
                </a:solidFill>
                <a:latin typeface="Trebuchet MS"/>
                <a:cs typeface="Trebuchet MS"/>
              </a:rPr>
              <a:t>ha</a:t>
            </a:r>
            <a:r>
              <a:rPr sz="2200" spc="15" dirty="0">
                <a:solidFill>
                  <a:srgbClr val="7030A0"/>
                </a:solidFill>
                <a:latin typeface="Trebuchet MS"/>
                <a:cs typeface="Trebuchet MS"/>
              </a:rPr>
              <a:t>r</a:t>
            </a:r>
            <a:r>
              <a:rPr sz="2200" spc="-50" dirty="0">
                <a:solidFill>
                  <a:srgbClr val="7030A0"/>
                </a:solidFill>
                <a:latin typeface="Trebuchet MS"/>
                <a:cs typeface="Trebuchet MS"/>
              </a:rPr>
              <a:t> </a:t>
            </a:r>
            <a:r>
              <a:rPr sz="2200" spc="-165" dirty="0">
                <a:solidFill>
                  <a:srgbClr val="7030A0"/>
                </a:solidFill>
                <a:latin typeface="Trebuchet MS"/>
                <a:cs typeface="Trebuchet MS"/>
              </a:rPr>
              <a:t>na</a:t>
            </a:r>
            <a:r>
              <a:rPr sz="2200" spc="-130" dirty="0">
                <a:solidFill>
                  <a:srgbClr val="7030A0"/>
                </a:solidFill>
                <a:latin typeface="Trebuchet MS"/>
                <a:cs typeface="Trebuchet MS"/>
              </a:rPr>
              <a:t>m</a:t>
            </a:r>
            <a:r>
              <a:rPr sz="2200" spc="-155" dirty="0">
                <a:solidFill>
                  <a:srgbClr val="7030A0"/>
                </a:solidFill>
                <a:latin typeface="Trebuchet MS"/>
                <a:cs typeface="Trebuchet MS"/>
              </a:rPr>
              <a:t>e</a:t>
            </a:r>
            <a:r>
              <a:rPr sz="2200" spc="-80" dirty="0">
                <a:solidFill>
                  <a:srgbClr val="7030A0"/>
                </a:solidFill>
                <a:latin typeface="Trebuchet MS"/>
                <a:cs typeface="Trebuchet MS"/>
              </a:rPr>
              <a:t>[</a:t>
            </a:r>
            <a:r>
              <a:rPr sz="2200" spc="-65" dirty="0">
                <a:solidFill>
                  <a:srgbClr val="7030A0"/>
                </a:solidFill>
                <a:latin typeface="Trebuchet MS"/>
                <a:cs typeface="Trebuchet MS"/>
              </a:rPr>
              <a:t>25]</a:t>
            </a:r>
            <a:r>
              <a:rPr sz="2200" spc="-305" dirty="0">
                <a:solidFill>
                  <a:srgbClr val="7030A0"/>
                </a:solidFill>
                <a:latin typeface="Trebuchet MS"/>
                <a:cs typeface="Trebuchet MS"/>
              </a:rPr>
              <a:t>;</a:t>
            </a:r>
            <a:endParaRPr sz="2200" dirty="0">
              <a:latin typeface="Trebuchet MS"/>
              <a:cs typeface="Trebuchet MS"/>
            </a:endParaRPr>
          </a:p>
          <a:p>
            <a:pPr marL="927100">
              <a:lnSpc>
                <a:spcPts val="2610"/>
              </a:lnSpc>
            </a:pPr>
            <a:r>
              <a:rPr sz="2200" spc="-45" dirty="0">
                <a:solidFill>
                  <a:srgbClr val="7030A0"/>
                </a:solidFill>
                <a:latin typeface="Trebuchet MS"/>
                <a:cs typeface="Trebuchet MS"/>
              </a:rPr>
              <a:t>s</a:t>
            </a:r>
            <a:r>
              <a:rPr sz="2200" spc="-140" dirty="0">
                <a:solidFill>
                  <a:srgbClr val="7030A0"/>
                </a:solidFill>
                <a:latin typeface="Trebuchet MS"/>
                <a:cs typeface="Trebuchet MS"/>
              </a:rPr>
              <a:t>t</a:t>
            </a:r>
            <a:r>
              <a:rPr sz="2200" spc="15" dirty="0">
                <a:solidFill>
                  <a:srgbClr val="7030A0"/>
                </a:solidFill>
                <a:latin typeface="Trebuchet MS"/>
                <a:cs typeface="Trebuchet MS"/>
              </a:rPr>
              <a:t>r</a:t>
            </a:r>
            <a:r>
              <a:rPr sz="2200" spc="-120" dirty="0">
                <a:solidFill>
                  <a:srgbClr val="7030A0"/>
                </a:solidFill>
                <a:latin typeface="Trebuchet MS"/>
                <a:cs typeface="Trebuchet MS"/>
              </a:rPr>
              <a:t>u</a:t>
            </a:r>
            <a:r>
              <a:rPr sz="2200" spc="-114" dirty="0">
                <a:solidFill>
                  <a:srgbClr val="7030A0"/>
                </a:solidFill>
                <a:latin typeface="Trebuchet MS"/>
                <a:cs typeface="Trebuchet MS"/>
              </a:rPr>
              <a:t>c</a:t>
            </a:r>
            <a:r>
              <a:rPr sz="2200" spc="-140" dirty="0">
                <a:solidFill>
                  <a:srgbClr val="7030A0"/>
                </a:solidFill>
                <a:latin typeface="Trebuchet MS"/>
                <a:cs typeface="Trebuchet MS"/>
              </a:rPr>
              <a:t>t</a:t>
            </a:r>
            <a:r>
              <a:rPr sz="2200" spc="-50" dirty="0">
                <a:solidFill>
                  <a:srgbClr val="7030A0"/>
                </a:solidFill>
                <a:latin typeface="Trebuchet MS"/>
                <a:cs typeface="Trebuchet MS"/>
              </a:rPr>
              <a:t> </a:t>
            </a:r>
            <a:r>
              <a:rPr sz="2200" spc="-80" dirty="0">
                <a:solidFill>
                  <a:srgbClr val="7030A0"/>
                </a:solidFill>
                <a:latin typeface="Trebuchet MS"/>
                <a:cs typeface="Trebuchet MS"/>
              </a:rPr>
              <a:t>{</a:t>
            </a: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55" dirty="0">
                <a:solidFill>
                  <a:srgbClr val="7030A0"/>
                </a:solidFill>
                <a:latin typeface="Trebuchet MS"/>
                <a:cs typeface="Trebuchet MS"/>
              </a:rPr>
              <a:t>e</a:t>
            </a:r>
            <a:r>
              <a:rPr sz="2200" spc="-140" dirty="0">
                <a:solidFill>
                  <a:srgbClr val="7030A0"/>
                </a:solidFill>
                <a:latin typeface="Trebuchet MS"/>
                <a:cs typeface="Trebuchet MS"/>
              </a:rPr>
              <a:t>n</a:t>
            </a:r>
            <a:r>
              <a:rPr sz="2200" spc="-135" dirty="0">
                <a:solidFill>
                  <a:srgbClr val="7030A0"/>
                </a:solidFill>
                <a:latin typeface="Trebuchet MS"/>
                <a:cs typeface="Trebuchet MS"/>
              </a:rPr>
              <a:t>g</a:t>
            </a:r>
            <a:r>
              <a:rPr sz="2200" spc="-165" dirty="0">
                <a:solidFill>
                  <a:srgbClr val="7030A0"/>
                </a:solidFill>
                <a:latin typeface="Trebuchet MS"/>
                <a:cs typeface="Trebuchet MS"/>
              </a:rPr>
              <a:t>l</a:t>
            </a:r>
            <a:r>
              <a:rPr sz="2200" spc="-140" dirty="0">
                <a:solidFill>
                  <a:srgbClr val="7030A0"/>
                </a:solidFill>
                <a:latin typeface="Trebuchet MS"/>
                <a:cs typeface="Trebuchet MS"/>
              </a:rPr>
              <a:t>i</a:t>
            </a:r>
            <a:r>
              <a:rPr sz="2200" spc="-45" dirty="0">
                <a:solidFill>
                  <a:srgbClr val="7030A0"/>
                </a:solidFill>
                <a:latin typeface="Trebuchet MS"/>
                <a:cs typeface="Trebuchet MS"/>
              </a:rPr>
              <a:t>s</a:t>
            </a:r>
            <a:r>
              <a:rPr sz="2200" spc="-105" dirty="0">
                <a:solidFill>
                  <a:srgbClr val="7030A0"/>
                </a:solidFill>
                <a:latin typeface="Trebuchet MS"/>
                <a:cs typeface="Trebuchet MS"/>
              </a:rPr>
              <a:t>h</a:t>
            </a:r>
            <a:r>
              <a:rPr sz="2200" spc="-330" dirty="0">
                <a:solidFill>
                  <a:srgbClr val="7030A0"/>
                </a:solidFill>
                <a:latin typeface="Trebuchet MS"/>
                <a:cs typeface="Trebuchet MS"/>
              </a:rPr>
              <a:t>,</a:t>
            </a:r>
            <a:r>
              <a:rPr sz="2200" spc="-270" dirty="0">
                <a:solidFill>
                  <a:srgbClr val="7030A0"/>
                </a:solidFill>
                <a:latin typeface="Trebuchet MS"/>
                <a:cs typeface="Trebuchet MS"/>
              </a:rPr>
              <a:t> </a:t>
            </a:r>
            <a:r>
              <a:rPr sz="2200" spc="-45" dirty="0">
                <a:solidFill>
                  <a:srgbClr val="7030A0"/>
                </a:solidFill>
                <a:latin typeface="Trebuchet MS"/>
                <a:cs typeface="Trebuchet MS"/>
              </a:rPr>
              <a:t>s</a:t>
            </a:r>
            <a:r>
              <a:rPr sz="2200" spc="-135" dirty="0">
                <a:solidFill>
                  <a:srgbClr val="7030A0"/>
                </a:solidFill>
                <a:latin typeface="Trebuchet MS"/>
                <a:cs typeface="Trebuchet MS"/>
              </a:rPr>
              <a:t>c</a:t>
            </a:r>
            <a:r>
              <a:rPr sz="2200" spc="-140" dirty="0">
                <a:solidFill>
                  <a:srgbClr val="7030A0"/>
                </a:solidFill>
                <a:latin typeface="Trebuchet MS"/>
                <a:cs typeface="Trebuchet MS"/>
              </a:rPr>
              <a:t>i</a:t>
            </a:r>
            <a:r>
              <a:rPr sz="2200" spc="-155" dirty="0">
                <a:solidFill>
                  <a:srgbClr val="7030A0"/>
                </a:solidFill>
                <a:latin typeface="Trebuchet MS"/>
                <a:cs typeface="Trebuchet MS"/>
              </a:rPr>
              <a:t>e</a:t>
            </a:r>
            <a:r>
              <a:rPr sz="2200" spc="-120" dirty="0">
                <a:solidFill>
                  <a:srgbClr val="7030A0"/>
                </a:solidFill>
                <a:latin typeface="Trebuchet MS"/>
                <a:cs typeface="Trebuchet MS"/>
              </a:rPr>
              <a:t>n</a:t>
            </a:r>
            <a:r>
              <a:rPr sz="2200" spc="-114" dirty="0">
                <a:solidFill>
                  <a:srgbClr val="7030A0"/>
                </a:solidFill>
                <a:latin typeface="Trebuchet MS"/>
                <a:cs typeface="Trebuchet MS"/>
              </a:rPr>
              <a:t>c</a:t>
            </a:r>
            <a:r>
              <a:rPr sz="2200" spc="-110" dirty="0">
                <a:solidFill>
                  <a:srgbClr val="7030A0"/>
                </a:solidFill>
                <a:latin typeface="Trebuchet MS"/>
                <a:cs typeface="Trebuchet MS"/>
              </a:rPr>
              <a:t>e</a:t>
            </a:r>
            <a:r>
              <a:rPr sz="2200" spc="-330" dirty="0">
                <a:solidFill>
                  <a:srgbClr val="7030A0"/>
                </a:solidFill>
                <a:latin typeface="Trebuchet MS"/>
                <a:cs typeface="Trebuchet MS"/>
              </a:rPr>
              <a:t>,</a:t>
            </a:r>
            <a:r>
              <a:rPr sz="2200" spc="-270" dirty="0">
                <a:solidFill>
                  <a:srgbClr val="7030A0"/>
                </a:solidFill>
                <a:latin typeface="Trebuchet MS"/>
                <a:cs typeface="Trebuchet MS"/>
              </a:rPr>
              <a:t> </a:t>
            </a:r>
            <a:r>
              <a:rPr sz="2200" spc="-130" dirty="0">
                <a:solidFill>
                  <a:srgbClr val="7030A0"/>
                </a:solidFill>
                <a:latin typeface="Trebuchet MS"/>
                <a:cs typeface="Trebuchet MS"/>
              </a:rPr>
              <a:t>m</a:t>
            </a:r>
            <a:r>
              <a:rPr sz="2200" spc="-225" dirty="0">
                <a:solidFill>
                  <a:srgbClr val="7030A0"/>
                </a:solidFill>
                <a:latin typeface="Trebuchet MS"/>
                <a:cs typeface="Trebuchet MS"/>
              </a:rPr>
              <a:t>a</a:t>
            </a:r>
            <a:r>
              <a:rPr sz="2200" spc="-140" dirty="0">
                <a:solidFill>
                  <a:srgbClr val="7030A0"/>
                </a:solidFill>
                <a:latin typeface="Trebuchet MS"/>
                <a:cs typeface="Trebuchet MS"/>
              </a:rPr>
              <a:t>t</a:t>
            </a:r>
            <a:r>
              <a:rPr sz="2200" spc="-75" dirty="0">
                <a:solidFill>
                  <a:srgbClr val="7030A0"/>
                </a:solidFill>
                <a:latin typeface="Trebuchet MS"/>
                <a:cs typeface="Trebuchet MS"/>
              </a:rPr>
              <a:t>hs</a:t>
            </a:r>
            <a:r>
              <a:rPr sz="2200" spc="-50" dirty="0">
                <a:solidFill>
                  <a:srgbClr val="7030A0"/>
                </a:solidFill>
                <a:latin typeface="Trebuchet MS"/>
                <a:cs typeface="Trebuchet MS"/>
              </a:rPr>
              <a:t> </a:t>
            </a:r>
            <a:r>
              <a:rPr sz="2200" spc="-80" dirty="0">
                <a:solidFill>
                  <a:srgbClr val="7030A0"/>
                </a:solidFill>
                <a:latin typeface="Trebuchet MS"/>
                <a:cs typeface="Trebuchet MS"/>
              </a:rPr>
              <a:t>}</a:t>
            </a:r>
            <a:r>
              <a:rPr sz="2200" spc="-50" dirty="0">
                <a:solidFill>
                  <a:srgbClr val="7030A0"/>
                </a:solidFill>
                <a:latin typeface="Trebuchet MS"/>
                <a:cs typeface="Trebuchet MS"/>
              </a:rPr>
              <a:t> </a:t>
            </a:r>
            <a:r>
              <a:rPr sz="2200" spc="-130" dirty="0">
                <a:solidFill>
                  <a:srgbClr val="7030A0"/>
                </a:solidFill>
                <a:latin typeface="Trebuchet MS"/>
                <a:cs typeface="Trebuchet MS"/>
              </a:rPr>
              <a:t>m</a:t>
            </a:r>
            <a:r>
              <a:rPr sz="2200" spc="-225" dirty="0">
                <a:solidFill>
                  <a:srgbClr val="7030A0"/>
                </a:solidFill>
                <a:latin typeface="Trebuchet MS"/>
                <a:cs typeface="Trebuchet MS"/>
              </a:rPr>
              <a:t>a</a:t>
            </a:r>
            <a:r>
              <a:rPr sz="2200" spc="15" dirty="0">
                <a:solidFill>
                  <a:srgbClr val="7030A0"/>
                </a:solidFill>
                <a:latin typeface="Trebuchet MS"/>
                <a:cs typeface="Trebuchet MS"/>
              </a:rPr>
              <a:t>r</a:t>
            </a:r>
            <a:r>
              <a:rPr sz="2200" spc="-65" dirty="0">
                <a:solidFill>
                  <a:srgbClr val="7030A0"/>
                </a:solidFill>
                <a:latin typeface="Trebuchet MS"/>
                <a:cs typeface="Trebuchet MS"/>
              </a:rPr>
              <a:t>k</a:t>
            </a:r>
            <a:r>
              <a:rPr sz="2200" spc="-45" dirty="0">
                <a:solidFill>
                  <a:srgbClr val="7030A0"/>
                </a:solidFill>
                <a:latin typeface="Trebuchet MS"/>
                <a:cs typeface="Trebuchet MS"/>
              </a:rPr>
              <a:t>s</a:t>
            </a:r>
            <a:r>
              <a:rPr sz="2200" spc="-305" dirty="0">
                <a:solidFill>
                  <a:srgbClr val="7030A0"/>
                </a:solidFill>
                <a:latin typeface="Trebuchet MS"/>
                <a:cs typeface="Trebuchet MS"/>
              </a:rPr>
              <a:t>;</a:t>
            </a:r>
            <a:endParaRPr sz="2200" dirty="0">
              <a:latin typeface="Trebuchet MS"/>
              <a:cs typeface="Trebuchet MS"/>
            </a:endParaRPr>
          </a:p>
          <a:p>
            <a:pPr marL="12700">
              <a:lnSpc>
                <a:spcPts val="2615"/>
              </a:lnSpc>
            </a:pPr>
            <a:r>
              <a:rPr sz="2200" spc="-80" dirty="0">
                <a:latin typeface="Trebuchet MS"/>
                <a:cs typeface="Trebuchet MS"/>
              </a:rPr>
              <a:t>}</a:t>
            </a:r>
            <a:r>
              <a:rPr sz="2200" spc="-270" dirty="0">
                <a:latin typeface="Trebuchet MS"/>
                <a:cs typeface="Trebuchet MS"/>
              </a:rPr>
              <a:t> </a:t>
            </a:r>
            <a:r>
              <a:rPr sz="2200" spc="160" dirty="0">
                <a:latin typeface="Trebuchet MS"/>
                <a:cs typeface="Trebuchet MS"/>
              </a:rPr>
              <a:t>A</a:t>
            </a:r>
            <a:r>
              <a:rPr sz="2200" spc="-130" dirty="0">
                <a:latin typeface="Trebuchet MS"/>
                <a:cs typeface="Trebuchet MS"/>
              </a:rPr>
              <a:t>m</a:t>
            </a:r>
            <a:r>
              <a:rPr sz="2200" spc="-225" dirty="0">
                <a:latin typeface="Trebuchet MS"/>
                <a:cs typeface="Trebuchet MS"/>
              </a:rPr>
              <a:t>a</a:t>
            </a:r>
            <a:r>
              <a:rPr sz="2200" spc="105" dirty="0">
                <a:latin typeface="Trebuchet MS"/>
                <a:cs typeface="Trebuchet MS"/>
              </a:rPr>
              <a:t>r</a:t>
            </a:r>
            <a:r>
              <a:rPr sz="2200" spc="-305" dirty="0">
                <a:latin typeface="Trebuchet MS"/>
                <a:cs typeface="Trebuchet MS"/>
              </a:rPr>
              <a:t>;</a:t>
            </a:r>
            <a:endParaRPr sz="2200" dirty="0">
              <a:latin typeface="Trebuchet MS"/>
              <a:cs typeface="Trebuchet MS"/>
            </a:endParaRPr>
          </a:p>
        </p:txBody>
      </p:sp>
    </p:spTree>
    <p:extLst>
      <p:ext uri="{BB962C8B-B14F-4D97-AF65-F5344CB8AC3E}">
        <p14:creationId xmlns:p14="http://schemas.microsoft.com/office/powerpoint/2010/main" val="338422001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838F-1D84-4472-B916-1CE151DEC4CD}"/>
              </a:ext>
            </a:extLst>
          </p:cNvPr>
          <p:cNvSpPr>
            <a:spLocks noGrp="1"/>
          </p:cNvSpPr>
          <p:nvPr>
            <p:ph type="title"/>
          </p:nvPr>
        </p:nvSpPr>
        <p:spPr>
          <a:xfrm>
            <a:off x="838200" y="305661"/>
            <a:ext cx="10515600" cy="639737"/>
          </a:xfrm>
        </p:spPr>
        <p:txBody>
          <a:bodyPr>
            <a:noAutofit/>
          </a:bodyPr>
          <a:lstStyle>
            <a:defPPr/>
          </a:lstStyle>
          <a:p>
            <a:r>
              <a:rPr lang="en-IN" sz="4000" b="1" dirty="0">
                <a:latin typeface="Palatino Linotype" panose="02040502050505030304" pitchFamily="18" charset="0"/>
              </a:rPr>
              <a:t>Review Questions</a:t>
            </a:r>
          </a:p>
        </p:txBody>
      </p:sp>
      <p:sp>
        <p:nvSpPr>
          <p:cNvPr id="3" name="Content Placeholder 2">
            <a:extLst>
              <a:ext uri="{FF2B5EF4-FFF2-40B4-BE49-F238E27FC236}">
                <a16:creationId xmlns:a16="http://schemas.microsoft.com/office/drawing/2014/main" id="{5A88D1CB-DF46-415D-93A1-5E9FB865DC4F}"/>
              </a:ext>
            </a:extLst>
          </p:cNvPr>
          <p:cNvSpPr>
            <a:spLocks noGrp="1"/>
          </p:cNvSpPr>
          <p:nvPr>
            <p:ph idx="1"/>
          </p:nvPr>
        </p:nvSpPr>
        <p:spPr>
          <a:xfrm>
            <a:off x="838200" y="1133934"/>
            <a:ext cx="10515600" cy="5231565"/>
          </a:xfrm>
          <a:ln w="38100">
            <a:solidFill>
              <a:schemeClr val="tx1"/>
            </a:solidFill>
          </a:ln>
        </p:spPr>
        <p:txBody>
          <a:bodyPr>
            <a:normAutofit/>
          </a:bodyPr>
          <a:lstStyle>
            <a:defPPr/>
          </a:lstStyle>
          <a:p>
            <a:pPr algn="just">
              <a:lnSpc>
                <a:spcPct val="100000"/>
              </a:lnSpc>
            </a:pPr>
            <a:r>
              <a:rPr lang="en-US" sz="2000" i="0" dirty="0">
                <a:effectLst/>
                <a:latin typeface="Palatino Linotype" panose="02040502050505030304" pitchFamily="18" charset="0"/>
              </a:rPr>
              <a:t>A hospital maintains a patient file in which each record contains the following data:</a:t>
            </a:r>
          </a:p>
          <a:p>
            <a:pPr marL="0" indent="0" algn="just">
              <a:lnSpc>
                <a:spcPct val="100000"/>
              </a:lnSpc>
              <a:buNone/>
            </a:pPr>
            <a:r>
              <a:rPr lang="en-US" sz="2000" dirty="0">
                <a:latin typeface="Palatino Linotype" panose="02040502050505030304" pitchFamily="18" charset="0"/>
              </a:rPr>
              <a:t>	</a:t>
            </a:r>
            <a:r>
              <a:rPr lang="en-US" sz="2000" i="0" dirty="0">
                <a:effectLst/>
                <a:latin typeface="Palatino Linotype" panose="02040502050505030304" pitchFamily="18" charset="0"/>
              </a:rPr>
              <a:t>Name, Admission date, Social security </a:t>
            </a:r>
            <a:r>
              <a:rPr lang="en-US" sz="2000" dirty="0">
                <a:latin typeface="Palatino Linotype" panose="02040502050505030304" pitchFamily="18" charset="0"/>
              </a:rPr>
              <a:t>n</a:t>
            </a:r>
            <a:r>
              <a:rPr lang="en-US" sz="2000" i="0" dirty="0">
                <a:effectLst/>
                <a:latin typeface="Palatino Linotype" panose="02040502050505030304" pitchFamily="18" charset="0"/>
              </a:rPr>
              <a:t>umber, Room, Bed number, Doctor</a:t>
            </a:r>
          </a:p>
          <a:p>
            <a:pPr marL="914400" lvl="1" indent="-457200" algn="just">
              <a:lnSpc>
                <a:spcPct val="100000"/>
              </a:lnSpc>
              <a:buFont typeface="+mj-lt"/>
              <a:buAutoNum type="alphaLcParenR"/>
            </a:pPr>
            <a:r>
              <a:rPr lang="en-US" sz="2000" dirty="0">
                <a:latin typeface="Palatino Linotype" panose="02040502050505030304" pitchFamily="18" charset="0"/>
              </a:rPr>
              <a:t>Which items can serve as primary keys?</a:t>
            </a:r>
          </a:p>
          <a:p>
            <a:pPr marL="914400" lvl="1" indent="-457200" algn="just">
              <a:lnSpc>
                <a:spcPct val="100000"/>
              </a:lnSpc>
              <a:buFont typeface="+mj-lt"/>
              <a:buAutoNum type="alphaLcParenR"/>
            </a:pPr>
            <a:r>
              <a:rPr lang="en-US" sz="2000" i="0" dirty="0">
                <a:effectLst/>
                <a:latin typeface="Palatino Linotype" panose="02040502050505030304" pitchFamily="18" charset="0"/>
              </a:rPr>
              <a:t>Which pair of items can serve as a primary key?</a:t>
            </a:r>
          </a:p>
          <a:p>
            <a:pPr marL="914400" lvl="1" indent="-457200" algn="just">
              <a:lnSpc>
                <a:spcPct val="100000"/>
              </a:lnSpc>
              <a:buFont typeface="+mj-lt"/>
              <a:buAutoNum type="alphaLcParenR"/>
            </a:pPr>
            <a:r>
              <a:rPr lang="en-US" sz="2000" dirty="0">
                <a:latin typeface="Palatino Linotype" panose="02040502050505030304" pitchFamily="18" charset="0"/>
              </a:rPr>
              <a:t>Which items can be group items?</a:t>
            </a:r>
          </a:p>
          <a:p>
            <a:pPr algn="just">
              <a:lnSpc>
                <a:spcPct val="100000"/>
              </a:lnSpc>
            </a:pPr>
            <a:r>
              <a:rPr lang="en-US" sz="2000" i="0" dirty="0">
                <a:effectLst/>
                <a:latin typeface="Palatino Linotype" panose="02040502050505030304" pitchFamily="18" charset="0"/>
              </a:rPr>
              <a:t>Which of the following data items may lead to variable length records when included as items in the record:</a:t>
            </a:r>
          </a:p>
          <a:p>
            <a:pPr marL="0" indent="0" algn="just">
              <a:lnSpc>
                <a:spcPct val="100000"/>
              </a:lnSpc>
              <a:buNone/>
            </a:pPr>
            <a:r>
              <a:rPr lang="en-US" sz="2000" dirty="0">
                <a:latin typeface="Palatino Linotype" panose="02040502050505030304" pitchFamily="18" charset="0"/>
              </a:rPr>
              <a:t>	(a) age, (b) sex, (c) name of spouse, (d) names of children, (e) education, </a:t>
            </a:r>
          </a:p>
          <a:p>
            <a:pPr marL="0" indent="0" algn="just">
              <a:lnSpc>
                <a:spcPct val="100000"/>
              </a:lnSpc>
              <a:buNone/>
            </a:pPr>
            <a:r>
              <a:rPr lang="en-US" sz="2000" dirty="0">
                <a:latin typeface="Palatino Linotype" panose="02040502050505030304" pitchFamily="18" charset="0"/>
              </a:rPr>
              <a:t>	(f) previous employers</a:t>
            </a:r>
          </a:p>
          <a:p>
            <a:pPr algn="just"/>
            <a:endParaRPr lang="en-US" i="0" dirty="0">
              <a:effectLst/>
              <a:latin typeface="Palatino Linotype" panose="02040502050505030304" pitchFamily="18" charset="0"/>
            </a:endParaRPr>
          </a:p>
          <a:p>
            <a:pPr marL="0" indent="0" algn="just">
              <a:buNone/>
            </a:pPr>
            <a:endParaRPr lang="en-US" sz="2400" b="0" i="0" dirty="0">
              <a:solidFill>
                <a:srgbClr val="333333"/>
              </a:solidFill>
              <a:effectLst/>
              <a:latin typeface="Palatino Linotype" panose="02040502050505030304" pitchFamily="18" charset="0"/>
            </a:endParaRPr>
          </a:p>
          <a:p>
            <a:pPr algn="just">
              <a:lnSpc>
                <a:spcPct val="100000"/>
              </a:lnSpc>
            </a:pPr>
            <a:endParaRPr lang="en-IN" sz="2400" dirty="0">
              <a:latin typeface="Palatino Linotype" panose="02040502050505030304" pitchFamily="18" charset="0"/>
            </a:endParaRPr>
          </a:p>
          <a:p>
            <a:pPr lvl="1" algn="just">
              <a:lnSpc>
                <a:spcPct val="100000"/>
              </a:lnSpc>
            </a:pPr>
            <a:endParaRPr lang="en-IN" sz="2000" dirty="0">
              <a:latin typeface="Palatino Linotype" panose="02040502050505030304" pitchFamily="18" charset="0"/>
            </a:endParaRPr>
          </a:p>
        </p:txBody>
      </p:sp>
    </p:spTree>
    <p:extLst>
      <p:ext uri="{BB962C8B-B14F-4D97-AF65-F5344CB8AC3E}">
        <p14:creationId xmlns:p14="http://schemas.microsoft.com/office/powerpoint/2010/main" val="2916735590"/>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Example Program</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5" name="TextBox 4"/>
          <p:cNvSpPr txBox="1"/>
          <p:nvPr/>
        </p:nvSpPr>
        <p:spPr>
          <a:xfrm>
            <a:off x="804333" y="1236134"/>
            <a:ext cx="3860800" cy="2585323"/>
          </a:xfrm>
          <a:prstGeom prst="rect">
            <a:avLst/>
          </a:prstGeom>
          <a:noFill/>
        </p:spPr>
        <p:txBody>
          <a:bodyPr wrap="square" rtlCol="0">
            <a:spAutoFit/>
          </a:bodyPr>
          <a:lstStyle/>
          <a:p>
            <a:r>
              <a:rPr lang="en-US" dirty="0"/>
              <a:t>#include &lt;</a:t>
            </a:r>
            <a:r>
              <a:rPr lang="en-US" dirty="0" err="1"/>
              <a:t>stdio.h</a:t>
            </a:r>
            <a:r>
              <a:rPr lang="en-US" dirty="0"/>
              <a:t>&gt; </a:t>
            </a:r>
          </a:p>
          <a:p>
            <a:r>
              <a:rPr lang="en-US" dirty="0"/>
              <a:t>#include &lt;</a:t>
            </a:r>
            <a:r>
              <a:rPr lang="en-US" dirty="0" err="1"/>
              <a:t>string.h</a:t>
            </a:r>
            <a:r>
              <a:rPr lang="en-US" dirty="0"/>
              <a:t>&gt; </a:t>
            </a:r>
          </a:p>
          <a:p>
            <a:r>
              <a:rPr lang="en-US" dirty="0" err="1"/>
              <a:t>struct</a:t>
            </a:r>
            <a:r>
              <a:rPr lang="en-US" dirty="0"/>
              <a:t> Books </a:t>
            </a:r>
          </a:p>
          <a:p>
            <a:r>
              <a:rPr lang="en-US" dirty="0"/>
              <a:t>{ </a:t>
            </a:r>
          </a:p>
          <a:p>
            <a:r>
              <a:rPr lang="en-US" dirty="0"/>
              <a:t>char title[50]; </a:t>
            </a:r>
          </a:p>
          <a:p>
            <a:r>
              <a:rPr lang="en-US" dirty="0"/>
              <a:t>char author[50]; </a:t>
            </a:r>
          </a:p>
          <a:p>
            <a:r>
              <a:rPr lang="en-US" dirty="0"/>
              <a:t>char subject[100]; </a:t>
            </a:r>
          </a:p>
          <a:p>
            <a:r>
              <a:rPr lang="en-US" dirty="0" err="1"/>
              <a:t>int</a:t>
            </a:r>
            <a:r>
              <a:rPr lang="en-US" dirty="0"/>
              <a:t> </a:t>
            </a:r>
            <a:r>
              <a:rPr lang="en-US" dirty="0" err="1"/>
              <a:t>book_id</a:t>
            </a:r>
            <a:r>
              <a:rPr lang="en-US" dirty="0"/>
              <a:t>; </a:t>
            </a:r>
          </a:p>
          <a:p>
            <a:r>
              <a:rPr lang="en-US" dirty="0"/>
              <a:t>};</a:t>
            </a:r>
            <a:endParaRPr lang="en-IN" dirty="0"/>
          </a:p>
        </p:txBody>
      </p:sp>
      <p:sp>
        <p:nvSpPr>
          <p:cNvPr id="6" name="TextBox 5"/>
          <p:cNvSpPr txBox="1"/>
          <p:nvPr/>
        </p:nvSpPr>
        <p:spPr>
          <a:xfrm>
            <a:off x="575734" y="5128863"/>
            <a:ext cx="5037666" cy="1200329"/>
          </a:xfrm>
          <a:prstGeom prst="rect">
            <a:avLst/>
          </a:prstGeom>
          <a:noFill/>
        </p:spPr>
        <p:txBody>
          <a:bodyPr wrap="square" rtlCol="0">
            <a:spAutoFit/>
          </a:bodyPr>
          <a:lstStyle/>
          <a:p>
            <a:r>
              <a:rPr lang="en-US" dirty="0"/>
              <a:t>/* book 1 specification */ </a:t>
            </a:r>
            <a:r>
              <a:rPr lang="en-US" dirty="0" err="1"/>
              <a:t>strcpy</a:t>
            </a:r>
            <a:r>
              <a:rPr lang="en-US" dirty="0"/>
              <a:t>( Book1.title, "C Programming"); </a:t>
            </a:r>
            <a:r>
              <a:rPr lang="en-US" dirty="0" err="1"/>
              <a:t>strcpy</a:t>
            </a:r>
            <a:r>
              <a:rPr lang="en-US" dirty="0"/>
              <a:t>( Book1.author, "</a:t>
            </a:r>
            <a:r>
              <a:rPr lang="en-US" dirty="0" err="1"/>
              <a:t>Nuha</a:t>
            </a:r>
            <a:r>
              <a:rPr lang="en-US" dirty="0"/>
              <a:t> Ali"); </a:t>
            </a:r>
            <a:r>
              <a:rPr lang="en-US" dirty="0" err="1"/>
              <a:t>strcpy</a:t>
            </a:r>
            <a:r>
              <a:rPr lang="en-US" dirty="0"/>
              <a:t>( Book1.subject, "C Programming Tutorial"); Book1.book_id = 6495407</a:t>
            </a:r>
            <a:endParaRPr lang="en-IN" dirty="0"/>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10" name="TextBox 9"/>
          <p:cNvSpPr txBox="1"/>
          <p:nvPr/>
        </p:nvSpPr>
        <p:spPr>
          <a:xfrm>
            <a:off x="575734" y="3829924"/>
            <a:ext cx="5263300" cy="1200329"/>
          </a:xfrm>
          <a:prstGeom prst="rect">
            <a:avLst/>
          </a:prstGeom>
          <a:noFill/>
        </p:spPr>
        <p:txBody>
          <a:bodyPr wrap="none" rtlCol="0">
            <a:spAutoFit/>
          </a:bodyPr>
          <a:lstStyle/>
          <a:p>
            <a:r>
              <a:rPr lang="en-US" dirty="0" err="1"/>
              <a:t>int</a:t>
            </a:r>
            <a:r>
              <a:rPr lang="en-US" dirty="0"/>
              <a:t> main( ) </a:t>
            </a:r>
          </a:p>
          <a:p>
            <a:r>
              <a:rPr lang="en-US" dirty="0"/>
              <a:t>{ </a:t>
            </a:r>
          </a:p>
          <a:p>
            <a:r>
              <a:rPr lang="en-US" dirty="0" err="1"/>
              <a:t>struct</a:t>
            </a:r>
            <a:r>
              <a:rPr lang="en-US" dirty="0"/>
              <a:t> Books Book1; /* Declare Book1 of type Book */ </a:t>
            </a:r>
          </a:p>
          <a:p>
            <a:r>
              <a:rPr lang="en-US" dirty="0" err="1"/>
              <a:t>struct</a:t>
            </a:r>
            <a:r>
              <a:rPr lang="en-US" dirty="0"/>
              <a:t> Books Book2; /* Declare Book2 of type Book */ </a:t>
            </a:r>
            <a:endParaRPr lang="en-IN" dirty="0"/>
          </a:p>
        </p:txBody>
      </p:sp>
    </p:spTree>
    <p:extLst>
      <p:ext uri="{BB962C8B-B14F-4D97-AF65-F5344CB8AC3E}">
        <p14:creationId xmlns:p14="http://schemas.microsoft.com/office/powerpoint/2010/main" val="2137788154"/>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Example Program</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6" name="TextBox 5"/>
          <p:cNvSpPr txBox="1"/>
          <p:nvPr/>
        </p:nvSpPr>
        <p:spPr>
          <a:xfrm>
            <a:off x="651934" y="1335797"/>
            <a:ext cx="5037666" cy="1200329"/>
          </a:xfrm>
          <a:prstGeom prst="rect">
            <a:avLst/>
          </a:prstGeom>
          <a:noFill/>
        </p:spPr>
        <p:txBody>
          <a:bodyPr wrap="square" rtlCol="0">
            <a:spAutoFit/>
          </a:bodyPr>
          <a:lstStyle/>
          <a:p>
            <a:r>
              <a:rPr lang="en-US" dirty="0"/>
              <a:t>/* book 2 specification */ </a:t>
            </a:r>
            <a:r>
              <a:rPr lang="en-US" dirty="0" err="1"/>
              <a:t>strcpy</a:t>
            </a:r>
            <a:r>
              <a:rPr lang="en-US" dirty="0"/>
              <a:t>( Book2.title, "Telecom Billing"); </a:t>
            </a:r>
            <a:r>
              <a:rPr lang="en-US" dirty="0" err="1"/>
              <a:t>strcpy</a:t>
            </a:r>
            <a:r>
              <a:rPr lang="en-US" dirty="0"/>
              <a:t>( Book2.author, "Zara Ali"); </a:t>
            </a:r>
            <a:r>
              <a:rPr lang="en-US" dirty="0" err="1"/>
              <a:t>strcpy</a:t>
            </a:r>
            <a:r>
              <a:rPr lang="en-US" dirty="0"/>
              <a:t>( Book2.subject, "Telecom Billing Tutorial"); Book2.book_id = 6495700;</a:t>
            </a:r>
            <a:endParaRPr lang="en-IN" dirty="0"/>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4" name="TextBox 3"/>
          <p:cNvSpPr txBox="1"/>
          <p:nvPr/>
        </p:nvSpPr>
        <p:spPr>
          <a:xfrm>
            <a:off x="651934" y="2654659"/>
            <a:ext cx="4842479" cy="3416320"/>
          </a:xfrm>
          <a:prstGeom prst="rect">
            <a:avLst/>
          </a:prstGeom>
          <a:noFill/>
        </p:spPr>
        <p:txBody>
          <a:bodyPr wrap="none" rtlCol="0">
            <a:spAutoFit/>
          </a:bodyPr>
          <a:lstStyle/>
          <a:p>
            <a:r>
              <a:rPr lang="en-US" dirty="0"/>
              <a:t>/* print Book1 info */ </a:t>
            </a:r>
          </a:p>
          <a:p>
            <a:r>
              <a:rPr lang="en-US" dirty="0" err="1"/>
              <a:t>printf</a:t>
            </a:r>
            <a:r>
              <a:rPr lang="en-US" dirty="0"/>
              <a:t>( "Book 1 title : %s\n", Book1.title); </a:t>
            </a:r>
          </a:p>
          <a:p>
            <a:r>
              <a:rPr lang="en-US" dirty="0" err="1"/>
              <a:t>printf</a:t>
            </a:r>
            <a:r>
              <a:rPr lang="en-US" dirty="0"/>
              <a:t>( "Book 1 author : %s\n", Book1.author); </a:t>
            </a:r>
          </a:p>
          <a:p>
            <a:r>
              <a:rPr lang="en-US" dirty="0" err="1"/>
              <a:t>printf</a:t>
            </a:r>
            <a:r>
              <a:rPr lang="en-US" dirty="0"/>
              <a:t>( "Book 1 subject : %s\n", Book1.subject); </a:t>
            </a:r>
          </a:p>
          <a:p>
            <a:r>
              <a:rPr lang="en-US" dirty="0" err="1"/>
              <a:t>printf</a:t>
            </a:r>
            <a:r>
              <a:rPr lang="en-US" dirty="0"/>
              <a:t>( "Book 1 </a:t>
            </a:r>
            <a:r>
              <a:rPr lang="en-US" dirty="0" err="1"/>
              <a:t>book_id</a:t>
            </a:r>
            <a:r>
              <a:rPr lang="en-US" dirty="0"/>
              <a:t> : %d\n", Book1.book_id);</a:t>
            </a:r>
          </a:p>
          <a:p>
            <a:r>
              <a:rPr lang="en-US" dirty="0"/>
              <a:t> /* print Book2 info */ </a:t>
            </a:r>
          </a:p>
          <a:p>
            <a:r>
              <a:rPr lang="en-US" dirty="0" err="1"/>
              <a:t>printf</a:t>
            </a:r>
            <a:r>
              <a:rPr lang="en-US" dirty="0"/>
              <a:t>( "Book 2 title : %s\n", Book2.title); </a:t>
            </a:r>
          </a:p>
          <a:p>
            <a:r>
              <a:rPr lang="en-US" dirty="0" err="1"/>
              <a:t>printf</a:t>
            </a:r>
            <a:r>
              <a:rPr lang="en-US" dirty="0"/>
              <a:t>( "Book 2 author : %s\n", Book2.author); </a:t>
            </a:r>
          </a:p>
          <a:p>
            <a:r>
              <a:rPr lang="en-US" dirty="0" err="1"/>
              <a:t>printf</a:t>
            </a:r>
            <a:r>
              <a:rPr lang="en-US" dirty="0"/>
              <a:t>( "Book 2 subject : %s\n", Book2.subject); </a:t>
            </a:r>
          </a:p>
          <a:p>
            <a:r>
              <a:rPr lang="en-US" dirty="0" err="1"/>
              <a:t>printf</a:t>
            </a:r>
            <a:r>
              <a:rPr lang="en-US" dirty="0"/>
              <a:t>( "Book 2 </a:t>
            </a:r>
            <a:r>
              <a:rPr lang="en-US" dirty="0" err="1"/>
              <a:t>book_id</a:t>
            </a:r>
            <a:r>
              <a:rPr lang="en-US" dirty="0"/>
              <a:t> : %d\n", Book2.book_id); </a:t>
            </a:r>
          </a:p>
          <a:p>
            <a:r>
              <a:rPr lang="en-US" dirty="0"/>
              <a:t>return 0; </a:t>
            </a:r>
          </a:p>
          <a:p>
            <a:r>
              <a:rPr lang="en-US" dirty="0"/>
              <a:t>}</a:t>
            </a:r>
            <a:endParaRPr lang="en-IN" dirty="0"/>
          </a:p>
        </p:txBody>
      </p:sp>
      <p:sp>
        <p:nvSpPr>
          <p:cNvPr id="7" name="TextBox 6"/>
          <p:cNvSpPr txBox="1"/>
          <p:nvPr/>
        </p:nvSpPr>
        <p:spPr>
          <a:xfrm>
            <a:off x="6976533" y="2946400"/>
            <a:ext cx="3986028" cy="2585323"/>
          </a:xfrm>
          <a:prstGeom prst="rect">
            <a:avLst/>
          </a:prstGeom>
          <a:noFill/>
        </p:spPr>
        <p:txBody>
          <a:bodyPr wrap="none" rtlCol="0">
            <a:spAutoFit/>
          </a:bodyPr>
          <a:lstStyle/>
          <a:p>
            <a:r>
              <a:rPr lang="en-IN" b="1" dirty="0"/>
              <a:t>OUTPUT</a:t>
            </a:r>
          </a:p>
          <a:p>
            <a:r>
              <a:rPr lang="en-IN" dirty="0"/>
              <a:t>Book 1 title : C Programming </a:t>
            </a:r>
          </a:p>
          <a:p>
            <a:r>
              <a:rPr lang="en-IN" dirty="0"/>
              <a:t>Book 1 author : </a:t>
            </a:r>
            <a:r>
              <a:rPr lang="en-IN" dirty="0" err="1"/>
              <a:t>Nuha</a:t>
            </a:r>
            <a:r>
              <a:rPr lang="en-IN" dirty="0"/>
              <a:t> Ali </a:t>
            </a:r>
          </a:p>
          <a:p>
            <a:r>
              <a:rPr lang="en-IN" dirty="0"/>
              <a:t>Book 1 subject : C Programming Tutorial </a:t>
            </a:r>
          </a:p>
          <a:p>
            <a:r>
              <a:rPr lang="en-IN" dirty="0"/>
              <a:t>Book 1 </a:t>
            </a:r>
            <a:r>
              <a:rPr lang="en-IN" dirty="0" err="1"/>
              <a:t>book_id</a:t>
            </a:r>
            <a:r>
              <a:rPr lang="en-IN" dirty="0"/>
              <a:t> : 6495407 </a:t>
            </a:r>
          </a:p>
          <a:p>
            <a:r>
              <a:rPr lang="en-IN" dirty="0"/>
              <a:t>Book 2 title : Telecom Billing </a:t>
            </a:r>
          </a:p>
          <a:p>
            <a:r>
              <a:rPr lang="en-IN" dirty="0"/>
              <a:t>Book 2 author : Zara Ali </a:t>
            </a:r>
          </a:p>
          <a:p>
            <a:r>
              <a:rPr lang="en-IN" dirty="0"/>
              <a:t>Book 2 subject : Telecom Billing Tutorial </a:t>
            </a:r>
          </a:p>
          <a:p>
            <a:r>
              <a:rPr lang="en-IN" dirty="0"/>
              <a:t>Book 2 </a:t>
            </a:r>
            <a:r>
              <a:rPr lang="en-IN" dirty="0" err="1"/>
              <a:t>book_id</a:t>
            </a:r>
            <a:r>
              <a:rPr lang="en-IN" dirty="0"/>
              <a:t> : 6495700</a:t>
            </a:r>
          </a:p>
        </p:txBody>
      </p:sp>
    </p:spTree>
    <p:extLst>
      <p:ext uri="{BB962C8B-B14F-4D97-AF65-F5344CB8AC3E}">
        <p14:creationId xmlns:p14="http://schemas.microsoft.com/office/powerpoint/2010/main" val="1723290558"/>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Example Program</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6" name="TextBox 5"/>
          <p:cNvSpPr txBox="1"/>
          <p:nvPr/>
        </p:nvSpPr>
        <p:spPr>
          <a:xfrm>
            <a:off x="651934" y="1335797"/>
            <a:ext cx="5037666" cy="2031325"/>
          </a:xfrm>
          <a:prstGeom prst="rect">
            <a:avLst/>
          </a:prstGeom>
          <a:noFill/>
        </p:spPr>
        <p:txBody>
          <a:bodyPr wrap="square" rtlCol="0">
            <a:spAutoFit/>
          </a:bodyPr>
          <a:lstStyle/>
          <a:p>
            <a:r>
              <a:rPr lang="en-US" dirty="0"/>
              <a:t>#include&lt;</a:t>
            </a:r>
            <a:r>
              <a:rPr lang="en-US" dirty="0" err="1"/>
              <a:t>stdio.h</a:t>
            </a:r>
            <a:r>
              <a:rPr lang="en-US" dirty="0"/>
              <a:t>&gt;  </a:t>
            </a:r>
          </a:p>
          <a:p>
            <a:r>
              <a:rPr lang="en-US" b="1" dirty="0" err="1"/>
              <a:t>struct</a:t>
            </a:r>
            <a:r>
              <a:rPr lang="en-US" dirty="0"/>
              <a:t> student  </a:t>
            </a:r>
          </a:p>
          <a:p>
            <a:r>
              <a:rPr lang="en-US" dirty="0"/>
              <a:t>{  </a:t>
            </a:r>
          </a:p>
          <a:p>
            <a:r>
              <a:rPr lang="en-US" dirty="0"/>
              <a:t>    </a:t>
            </a:r>
            <a:r>
              <a:rPr lang="en-US" b="1" dirty="0"/>
              <a:t>char</a:t>
            </a:r>
            <a:r>
              <a:rPr lang="en-US" dirty="0"/>
              <a:t> name[20];  </a:t>
            </a:r>
          </a:p>
          <a:p>
            <a:r>
              <a:rPr lang="en-US" dirty="0"/>
              <a:t>    </a:t>
            </a:r>
            <a:r>
              <a:rPr lang="en-US" b="1" dirty="0" err="1"/>
              <a:t>int</a:t>
            </a:r>
            <a:r>
              <a:rPr lang="en-US" dirty="0"/>
              <a:t> id;  </a:t>
            </a:r>
          </a:p>
          <a:p>
            <a:r>
              <a:rPr lang="en-US" dirty="0"/>
              <a:t>    </a:t>
            </a:r>
            <a:r>
              <a:rPr lang="en-US" b="1" dirty="0"/>
              <a:t>float</a:t>
            </a:r>
            <a:r>
              <a:rPr lang="en-US" dirty="0"/>
              <a:t> marks;  </a:t>
            </a:r>
          </a:p>
          <a:p>
            <a:r>
              <a:rPr lang="en-US" dirty="0"/>
              <a:t>};  </a:t>
            </a:r>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5" name="TextBox 4"/>
          <p:cNvSpPr txBox="1"/>
          <p:nvPr/>
        </p:nvSpPr>
        <p:spPr>
          <a:xfrm>
            <a:off x="3869266" y="1270000"/>
            <a:ext cx="5478679" cy="5355312"/>
          </a:xfrm>
          <a:prstGeom prst="rect">
            <a:avLst/>
          </a:prstGeom>
          <a:noFill/>
        </p:spPr>
        <p:txBody>
          <a:bodyPr wrap="none" rtlCol="0">
            <a:spAutoFit/>
          </a:bodyPr>
          <a:lstStyle/>
          <a:p>
            <a:r>
              <a:rPr lang="en-US" b="1" dirty="0"/>
              <a:t>void</a:t>
            </a:r>
            <a:r>
              <a:rPr lang="en-US" dirty="0"/>
              <a:t> main()  </a:t>
            </a:r>
          </a:p>
          <a:p>
            <a:r>
              <a:rPr lang="en-US" dirty="0"/>
              <a:t>{  </a:t>
            </a:r>
          </a:p>
          <a:p>
            <a:r>
              <a:rPr lang="en-US" dirty="0"/>
              <a:t>    </a:t>
            </a:r>
            <a:r>
              <a:rPr lang="en-US" b="1" dirty="0" err="1"/>
              <a:t>struct</a:t>
            </a:r>
            <a:r>
              <a:rPr lang="en-US" dirty="0"/>
              <a:t> student s1,s2,s3;  </a:t>
            </a:r>
          </a:p>
          <a:p>
            <a:r>
              <a:rPr lang="en-US" dirty="0"/>
              <a:t>    </a:t>
            </a:r>
            <a:r>
              <a:rPr lang="en-US" b="1" dirty="0" err="1"/>
              <a:t>int</a:t>
            </a:r>
            <a:r>
              <a:rPr lang="en-US" dirty="0"/>
              <a:t> dummy;  </a:t>
            </a:r>
          </a:p>
          <a:p>
            <a:r>
              <a:rPr lang="en-US" dirty="0"/>
              <a:t>    </a:t>
            </a:r>
            <a:r>
              <a:rPr lang="en-US" dirty="0" err="1"/>
              <a:t>printf</a:t>
            </a:r>
            <a:r>
              <a:rPr lang="en-US" dirty="0"/>
              <a:t>("Enter the name, id, and marks of student 1 ");  </a:t>
            </a:r>
          </a:p>
          <a:p>
            <a:r>
              <a:rPr lang="en-US" dirty="0"/>
              <a:t>    </a:t>
            </a:r>
            <a:r>
              <a:rPr lang="en-US" dirty="0" err="1"/>
              <a:t>scanf</a:t>
            </a:r>
            <a:r>
              <a:rPr lang="en-US" dirty="0"/>
              <a:t>("%s %d %f",s1.name,&amp;s1.id,&amp;s1.marks);  </a:t>
            </a:r>
          </a:p>
          <a:p>
            <a:r>
              <a:rPr lang="en-US" dirty="0"/>
              <a:t>    </a:t>
            </a:r>
            <a:r>
              <a:rPr lang="en-US" dirty="0" err="1"/>
              <a:t>scanf</a:t>
            </a:r>
            <a:r>
              <a:rPr lang="en-US" dirty="0"/>
              <a:t>("%</a:t>
            </a:r>
            <a:r>
              <a:rPr lang="en-US" dirty="0" err="1"/>
              <a:t>c",&amp;dummy</a:t>
            </a:r>
            <a:r>
              <a:rPr lang="en-US" dirty="0"/>
              <a:t>);  </a:t>
            </a:r>
          </a:p>
          <a:p>
            <a:r>
              <a:rPr lang="en-US" dirty="0"/>
              <a:t>    </a:t>
            </a:r>
            <a:r>
              <a:rPr lang="en-US" dirty="0" err="1"/>
              <a:t>printf</a:t>
            </a:r>
            <a:r>
              <a:rPr lang="en-US" dirty="0"/>
              <a:t>("Enter the name, id, and marks of student 2 ");  </a:t>
            </a:r>
          </a:p>
          <a:p>
            <a:r>
              <a:rPr lang="en-US" dirty="0"/>
              <a:t>    </a:t>
            </a:r>
            <a:r>
              <a:rPr lang="en-US" dirty="0" err="1"/>
              <a:t>scanf</a:t>
            </a:r>
            <a:r>
              <a:rPr lang="en-US" dirty="0"/>
              <a:t>("%s %d %f",s2.name,&amp;s2.id,&amp;s2.marks);  </a:t>
            </a:r>
          </a:p>
          <a:p>
            <a:r>
              <a:rPr lang="en-US" dirty="0"/>
              <a:t>    </a:t>
            </a:r>
            <a:r>
              <a:rPr lang="en-US" dirty="0" err="1"/>
              <a:t>scanf</a:t>
            </a:r>
            <a:r>
              <a:rPr lang="en-US" dirty="0"/>
              <a:t>("%</a:t>
            </a:r>
            <a:r>
              <a:rPr lang="en-US" dirty="0" err="1"/>
              <a:t>c",&amp;dummy</a:t>
            </a:r>
            <a:r>
              <a:rPr lang="en-US" dirty="0"/>
              <a:t>);  </a:t>
            </a:r>
          </a:p>
          <a:p>
            <a:r>
              <a:rPr lang="en-US" dirty="0"/>
              <a:t>    </a:t>
            </a:r>
            <a:r>
              <a:rPr lang="en-US" dirty="0" err="1"/>
              <a:t>printf</a:t>
            </a:r>
            <a:r>
              <a:rPr lang="en-US" dirty="0"/>
              <a:t>("Enter the name, id, and marks of student 3 ");  </a:t>
            </a:r>
          </a:p>
          <a:p>
            <a:r>
              <a:rPr lang="en-US" dirty="0"/>
              <a:t>    </a:t>
            </a:r>
            <a:r>
              <a:rPr lang="en-US" dirty="0" err="1"/>
              <a:t>scanf</a:t>
            </a:r>
            <a:r>
              <a:rPr lang="en-US" dirty="0"/>
              <a:t>("%s %d %f",s3.name,&amp;s3.id,&amp;s3.marks);  </a:t>
            </a:r>
          </a:p>
          <a:p>
            <a:r>
              <a:rPr lang="en-US" dirty="0"/>
              <a:t>    </a:t>
            </a:r>
            <a:r>
              <a:rPr lang="en-US" dirty="0" err="1"/>
              <a:t>scanf</a:t>
            </a:r>
            <a:r>
              <a:rPr lang="en-US" dirty="0"/>
              <a:t>("%</a:t>
            </a:r>
            <a:r>
              <a:rPr lang="en-US" dirty="0" err="1"/>
              <a:t>c",&amp;dummy</a:t>
            </a:r>
            <a:r>
              <a:rPr lang="en-US" dirty="0"/>
              <a:t>);  </a:t>
            </a:r>
          </a:p>
          <a:p>
            <a:r>
              <a:rPr lang="en-US" dirty="0"/>
              <a:t>    </a:t>
            </a:r>
            <a:r>
              <a:rPr lang="en-US" dirty="0" err="1"/>
              <a:t>printf</a:t>
            </a:r>
            <a:r>
              <a:rPr lang="en-US" dirty="0"/>
              <a:t>("Printing the details....\n");  </a:t>
            </a:r>
          </a:p>
          <a:p>
            <a:r>
              <a:rPr lang="en-US" dirty="0"/>
              <a:t>    </a:t>
            </a:r>
            <a:r>
              <a:rPr lang="en-US" dirty="0" err="1"/>
              <a:t>printf</a:t>
            </a:r>
            <a:r>
              <a:rPr lang="en-US" dirty="0"/>
              <a:t>("%s %d %f\n",s1.name,s1.id,s1.marks);  </a:t>
            </a:r>
          </a:p>
          <a:p>
            <a:r>
              <a:rPr lang="en-US" dirty="0"/>
              <a:t>    </a:t>
            </a:r>
            <a:r>
              <a:rPr lang="en-US" dirty="0" err="1"/>
              <a:t>printf</a:t>
            </a:r>
            <a:r>
              <a:rPr lang="en-US" dirty="0"/>
              <a:t>("%s %d %f\n",s2.name,s2.id,s2.marks);  </a:t>
            </a:r>
          </a:p>
          <a:p>
            <a:r>
              <a:rPr lang="en-US" dirty="0"/>
              <a:t>    </a:t>
            </a:r>
            <a:r>
              <a:rPr lang="en-US" dirty="0" err="1"/>
              <a:t>printf</a:t>
            </a:r>
            <a:r>
              <a:rPr lang="en-US" dirty="0"/>
              <a:t>("%s %d %f\n",s3.name,s3.id,s3.marks);  </a:t>
            </a:r>
          </a:p>
          <a:p>
            <a:r>
              <a:rPr lang="en-US" dirty="0"/>
              <a:t>}  </a:t>
            </a:r>
          </a:p>
          <a:p>
            <a:endParaRPr lang="en-IN" dirty="0"/>
          </a:p>
        </p:txBody>
      </p:sp>
    </p:spTree>
    <p:extLst>
      <p:ext uri="{BB962C8B-B14F-4D97-AF65-F5344CB8AC3E}">
        <p14:creationId xmlns:p14="http://schemas.microsoft.com/office/powerpoint/2010/main" val="158266220"/>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Example Program</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7" name="TextBox 6"/>
          <p:cNvSpPr txBox="1"/>
          <p:nvPr/>
        </p:nvSpPr>
        <p:spPr>
          <a:xfrm>
            <a:off x="1270000" y="1456267"/>
            <a:ext cx="4249690" cy="4801314"/>
          </a:xfrm>
          <a:prstGeom prst="rect">
            <a:avLst/>
          </a:prstGeom>
          <a:noFill/>
        </p:spPr>
        <p:txBody>
          <a:bodyPr wrap="none" rtlCol="0">
            <a:spAutoFit/>
          </a:bodyPr>
          <a:lstStyle/>
          <a:p>
            <a:r>
              <a:rPr lang="en-US" b="1" dirty="0"/>
              <a:t>Output</a:t>
            </a:r>
          </a:p>
          <a:p>
            <a:r>
              <a:rPr lang="en-US" dirty="0"/>
              <a:t>Enter the name, id, and marks of student 1 </a:t>
            </a:r>
          </a:p>
          <a:p>
            <a:r>
              <a:rPr lang="en-US" dirty="0"/>
              <a:t>James </a:t>
            </a:r>
          </a:p>
          <a:p>
            <a:r>
              <a:rPr lang="en-US" dirty="0"/>
              <a:t>90 </a:t>
            </a:r>
          </a:p>
          <a:p>
            <a:r>
              <a:rPr lang="en-US" dirty="0"/>
              <a:t>90 </a:t>
            </a:r>
          </a:p>
          <a:p>
            <a:r>
              <a:rPr lang="en-US" dirty="0"/>
              <a:t>Enter the name, id, and marks of student 2 </a:t>
            </a:r>
          </a:p>
          <a:p>
            <a:r>
              <a:rPr lang="en-US" dirty="0" err="1"/>
              <a:t>Adoms</a:t>
            </a:r>
            <a:r>
              <a:rPr lang="en-US" dirty="0"/>
              <a:t> </a:t>
            </a:r>
          </a:p>
          <a:p>
            <a:r>
              <a:rPr lang="en-US" dirty="0"/>
              <a:t>90 </a:t>
            </a:r>
          </a:p>
          <a:p>
            <a:r>
              <a:rPr lang="en-US" dirty="0"/>
              <a:t>90 </a:t>
            </a:r>
          </a:p>
          <a:p>
            <a:r>
              <a:rPr lang="en-US" dirty="0"/>
              <a:t>Enter the name, id, and marks of student 3 </a:t>
            </a:r>
          </a:p>
          <a:p>
            <a:r>
              <a:rPr lang="en-US" dirty="0"/>
              <a:t>Nick </a:t>
            </a:r>
          </a:p>
          <a:p>
            <a:r>
              <a:rPr lang="en-US" dirty="0"/>
              <a:t>90 </a:t>
            </a:r>
          </a:p>
          <a:p>
            <a:r>
              <a:rPr lang="en-US" dirty="0"/>
              <a:t>90 </a:t>
            </a:r>
          </a:p>
          <a:p>
            <a:r>
              <a:rPr lang="en-US" dirty="0"/>
              <a:t>Printing the details.... </a:t>
            </a:r>
          </a:p>
          <a:p>
            <a:r>
              <a:rPr lang="en-US" dirty="0"/>
              <a:t>James 90 90.000000 </a:t>
            </a:r>
          </a:p>
          <a:p>
            <a:r>
              <a:rPr lang="en-US" dirty="0" err="1"/>
              <a:t>Adoms</a:t>
            </a:r>
            <a:r>
              <a:rPr lang="en-US" dirty="0"/>
              <a:t> 90 90.000000 </a:t>
            </a:r>
          </a:p>
          <a:p>
            <a:r>
              <a:rPr lang="en-US" dirty="0"/>
              <a:t>Nick 90 90.000000 </a:t>
            </a:r>
            <a:endParaRPr lang="en-IN" dirty="0"/>
          </a:p>
        </p:txBody>
      </p:sp>
    </p:spTree>
    <p:extLst>
      <p:ext uri="{BB962C8B-B14F-4D97-AF65-F5344CB8AC3E}">
        <p14:creationId xmlns:p14="http://schemas.microsoft.com/office/powerpoint/2010/main" val="1715569666"/>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solidFill>
                  <a:srgbClr val="CC0066"/>
                </a:solidFill>
                <a:latin typeface="Palatino Linotype" panose="02040502050505030304" pitchFamily="18" charset="0"/>
              </a:rPr>
              <a:t> </a:t>
            </a:r>
            <a:r>
              <a:rPr lang="en-US" sz="6000" b="1" dirty="0">
                <a:latin typeface="Palatino Linotype" panose="02040502050505030304" pitchFamily="18" charset="0"/>
              </a:rPr>
              <a:t>DECLARING ARRAY OF STRUCTURES AND ACCESSING</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708925241"/>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Array of Structures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237067" y="1147864"/>
            <a:ext cx="11489266" cy="5583136"/>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11" name="object 6"/>
          <p:cNvSpPr txBox="1"/>
          <p:nvPr/>
        </p:nvSpPr>
        <p:spPr>
          <a:xfrm>
            <a:off x="414866" y="1166023"/>
            <a:ext cx="11133667" cy="3441967"/>
          </a:xfrm>
          <a:prstGeom prst="rect">
            <a:avLst/>
          </a:prstGeom>
        </p:spPr>
        <p:txBody>
          <a:bodyPr vert="horz" wrap="square" lIns="0" tIns="12700" rIns="0" bIns="0" rtlCol="0">
            <a:spAutoFit/>
          </a:bodyPr>
          <a:lstStyle/>
          <a:p>
            <a:pPr marL="90170">
              <a:lnSpc>
                <a:spcPct val="100000"/>
              </a:lnSpc>
              <a:spcBef>
                <a:spcPts val="100"/>
              </a:spcBef>
            </a:pPr>
            <a:r>
              <a:rPr sz="2200" spc="-300" dirty="0">
                <a:solidFill>
                  <a:srgbClr val="C00000"/>
                </a:solidFill>
                <a:latin typeface="Verdana"/>
                <a:cs typeface="Verdana"/>
              </a:rPr>
              <a:t>s</a:t>
            </a:r>
            <a:r>
              <a:rPr sz="2200" spc="-135" dirty="0">
                <a:solidFill>
                  <a:srgbClr val="C00000"/>
                </a:solidFill>
                <a:latin typeface="Verdana"/>
                <a:cs typeface="Verdana"/>
              </a:rPr>
              <a:t>t</a:t>
            </a:r>
            <a:r>
              <a:rPr sz="2200" spc="-70" dirty="0">
                <a:solidFill>
                  <a:srgbClr val="C00000"/>
                </a:solidFill>
                <a:latin typeface="Verdana"/>
                <a:cs typeface="Verdana"/>
              </a:rPr>
              <a:t>r</a:t>
            </a:r>
            <a:r>
              <a:rPr sz="2200" spc="-265" dirty="0">
                <a:solidFill>
                  <a:srgbClr val="C00000"/>
                </a:solidFill>
                <a:latin typeface="Verdana"/>
                <a:cs typeface="Verdana"/>
              </a:rPr>
              <a:t>u</a:t>
            </a:r>
            <a:r>
              <a:rPr sz="2200" spc="-220" dirty="0">
                <a:solidFill>
                  <a:srgbClr val="C00000"/>
                </a:solidFill>
                <a:latin typeface="Verdana"/>
                <a:cs typeface="Verdana"/>
              </a:rPr>
              <a:t>c</a:t>
            </a:r>
            <a:r>
              <a:rPr sz="2200" spc="-135" dirty="0">
                <a:solidFill>
                  <a:srgbClr val="C00000"/>
                </a:solidFill>
                <a:latin typeface="Verdana"/>
                <a:cs typeface="Verdana"/>
              </a:rPr>
              <a:t>t</a:t>
            </a:r>
            <a:r>
              <a:rPr sz="2200" spc="-160" dirty="0">
                <a:solidFill>
                  <a:srgbClr val="C00000"/>
                </a:solidFill>
                <a:latin typeface="Verdana"/>
                <a:cs typeface="Verdana"/>
              </a:rPr>
              <a:t> </a:t>
            </a:r>
            <a:r>
              <a:rPr sz="2200" spc="-500" dirty="0">
                <a:solidFill>
                  <a:srgbClr val="00B0F0"/>
                </a:solidFill>
                <a:latin typeface="Verdana"/>
                <a:cs typeface="Verdana"/>
              </a:rPr>
              <a:t>S</a:t>
            </a:r>
            <a:r>
              <a:rPr sz="2200" spc="-135" dirty="0">
                <a:solidFill>
                  <a:srgbClr val="00B0F0"/>
                </a:solidFill>
                <a:latin typeface="Verdana"/>
                <a:cs typeface="Verdana"/>
              </a:rPr>
              <a:t>t</a:t>
            </a:r>
            <a:r>
              <a:rPr sz="2200" spc="-275" dirty="0">
                <a:solidFill>
                  <a:srgbClr val="00B0F0"/>
                </a:solidFill>
                <a:latin typeface="Verdana"/>
                <a:cs typeface="Verdana"/>
              </a:rPr>
              <a:t>ud</a:t>
            </a:r>
            <a:r>
              <a:rPr sz="2200" spc="-265" dirty="0">
                <a:solidFill>
                  <a:srgbClr val="00B0F0"/>
                </a:solidFill>
                <a:latin typeface="Verdana"/>
                <a:cs typeface="Verdana"/>
              </a:rPr>
              <a:t>e</a:t>
            </a:r>
            <a:r>
              <a:rPr sz="2200" spc="-215" dirty="0">
                <a:solidFill>
                  <a:srgbClr val="00B0F0"/>
                </a:solidFill>
                <a:latin typeface="Verdana"/>
                <a:cs typeface="Verdana"/>
              </a:rPr>
              <a:t>nt</a:t>
            </a:r>
            <a:endParaRPr sz="2200" dirty="0">
              <a:latin typeface="Verdana"/>
              <a:cs typeface="Verdana"/>
            </a:endParaRPr>
          </a:p>
          <a:p>
            <a:pPr marL="927100">
              <a:lnSpc>
                <a:spcPts val="2630"/>
              </a:lnSpc>
              <a:spcBef>
                <a:spcPts val="45"/>
              </a:spcBef>
            </a:pPr>
            <a:r>
              <a:rPr sz="2200" spc="-665" dirty="0">
                <a:latin typeface="Verdana"/>
                <a:cs typeface="Verdana"/>
              </a:rPr>
              <a:t>{</a:t>
            </a:r>
            <a:endParaRPr sz="2200" dirty="0">
              <a:latin typeface="Verdana"/>
              <a:cs typeface="Verdana"/>
            </a:endParaRPr>
          </a:p>
          <a:p>
            <a:pPr marL="1841500" marR="8107680">
              <a:lnSpc>
                <a:spcPts val="2590"/>
              </a:lnSpc>
              <a:spcBef>
                <a:spcPts val="114"/>
              </a:spcBef>
            </a:pPr>
            <a:r>
              <a:rPr sz="2200" spc="-120" dirty="0">
                <a:solidFill>
                  <a:srgbClr val="7030A0"/>
                </a:solidFill>
                <a:latin typeface="Verdana"/>
                <a:cs typeface="Verdana"/>
              </a:rPr>
              <a:t>i</a:t>
            </a:r>
            <a:r>
              <a:rPr sz="2200" spc="-215" dirty="0">
                <a:solidFill>
                  <a:srgbClr val="7030A0"/>
                </a:solidFill>
                <a:latin typeface="Verdana"/>
                <a:cs typeface="Verdana"/>
              </a:rPr>
              <a:t>nt</a:t>
            </a:r>
            <a:r>
              <a:rPr sz="2200" spc="-160" dirty="0">
                <a:solidFill>
                  <a:srgbClr val="7030A0"/>
                </a:solidFill>
                <a:latin typeface="Verdana"/>
                <a:cs typeface="Verdana"/>
              </a:rPr>
              <a:t> </a:t>
            </a:r>
            <a:r>
              <a:rPr sz="2200" spc="-185" dirty="0">
                <a:solidFill>
                  <a:srgbClr val="7030A0"/>
                </a:solidFill>
                <a:latin typeface="Verdana"/>
                <a:cs typeface="Verdana"/>
              </a:rPr>
              <a:t>r</a:t>
            </a:r>
            <a:r>
              <a:rPr sz="2200" spc="-195" dirty="0">
                <a:solidFill>
                  <a:srgbClr val="7030A0"/>
                </a:solidFill>
                <a:latin typeface="Verdana"/>
                <a:cs typeface="Verdana"/>
              </a:rPr>
              <a:t>e</a:t>
            </a:r>
            <a:r>
              <a:rPr sz="2200" spc="-440" dirty="0">
                <a:solidFill>
                  <a:srgbClr val="7030A0"/>
                </a:solidFill>
                <a:latin typeface="Verdana"/>
                <a:cs typeface="Verdana"/>
              </a:rPr>
              <a:t>g</a:t>
            </a:r>
            <a:r>
              <a:rPr sz="2200" spc="65" dirty="0">
                <a:solidFill>
                  <a:srgbClr val="7030A0"/>
                </a:solidFill>
                <a:latin typeface="Verdana"/>
                <a:cs typeface="Verdana"/>
              </a:rPr>
              <a:t>N</a:t>
            </a:r>
            <a:r>
              <a:rPr sz="2200" spc="-130" dirty="0">
                <a:solidFill>
                  <a:srgbClr val="7030A0"/>
                </a:solidFill>
                <a:latin typeface="Verdana"/>
                <a:cs typeface="Verdana"/>
              </a:rPr>
              <a:t>o</a:t>
            </a:r>
            <a:r>
              <a:rPr sz="2200" spc="-425" dirty="0">
                <a:solidFill>
                  <a:srgbClr val="7030A0"/>
                </a:solidFill>
                <a:latin typeface="Verdana"/>
                <a:cs typeface="Verdana"/>
              </a:rPr>
              <a:t>;  </a:t>
            </a:r>
            <a:r>
              <a:rPr sz="2200" spc="-385" dirty="0">
                <a:solidFill>
                  <a:srgbClr val="7030A0"/>
                </a:solidFill>
                <a:latin typeface="Verdana"/>
                <a:cs typeface="Verdana"/>
              </a:rPr>
              <a:t> </a:t>
            </a:r>
            <a:r>
              <a:rPr sz="2200" spc="-190" dirty="0">
                <a:solidFill>
                  <a:srgbClr val="7030A0"/>
                </a:solidFill>
                <a:latin typeface="Verdana"/>
                <a:cs typeface="Verdana"/>
              </a:rPr>
              <a:t>c</a:t>
            </a:r>
            <a:r>
              <a:rPr sz="2200" spc="-350" dirty="0">
                <a:solidFill>
                  <a:srgbClr val="7030A0"/>
                </a:solidFill>
                <a:latin typeface="Verdana"/>
                <a:cs typeface="Verdana"/>
              </a:rPr>
              <a:t>h</a:t>
            </a:r>
            <a:r>
              <a:rPr sz="2200" spc="-335" dirty="0">
                <a:solidFill>
                  <a:srgbClr val="7030A0"/>
                </a:solidFill>
                <a:latin typeface="Verdana"/>
                <a:cs typeface="Verdana"/>
              </a:rPr>
              <a:t>a</a:t>
            </a:r>
            <a:r>
              <a:rPr sz="2200" spc="-70" dirty="0">
                <a:solidFill>
                  <a:srgbClr val="7030A0"/>
                </a:solidFill>
                <a:latin typeface="Verdana"/>
                <a:cs typeface="Verdana"/>
              </a:rPr>
              <a:t>r</a:t>
            </a:r>
            <a:r>
              <a:rPr sz="2200" spc="-160" dirty="0">
                <a:solidFill>
                  <a:srgbClr val="7030A0"/>
                </a:solidFill>
                <a:latin typeface="Verdana"/>
                <a:cs typeface="Verdana"/>
              </a:rPr>
              <a:t> </a:t>
            </a:r>
            <a:r>
              <a:rPr sz="2200" spc="-350" dirty="0">
                <a:solidFill>
                  <a:srgbClr val="7030A0"/>
                </a:solidFill>
                <a:latin typeface="Verdana"/>
                <a:cs typeface="Verdana"/>
              </a:rPr>
              <a:t>n</a:t>
            </a:r>
            <a:r>
              <a:rPr sz="2200" spc="-335" dirty="0">
                <a:solidFill>
                  <a:srgbClr val="7030A0"/>
                </a:solidFill>
                <a:latin typeface="Verdana"/>
                <a:cs typeface="Verdana"/>
              </a:rPr>
              <a:t>a</a:t>
            </a:r>
            <a:r>
              <a:rPr sz="2200" spc="-445" dirty="0">
                <a:solidFill>
                  <a:srgbClr val="7030A0"/>
                </a:solidFill>
                <a:latin typeface="Verdana"/>
                <a:cs typeface="Verdana"/>
              </a:rPr>
              <a:t>m</a:t>
            </a:r>
            <a:r>
              <a:rPr sz="2200" spc="-265" dirty="0">
                <a:solidFill>
                  <a:srgbClr val="7030A0"/>
                </a:solidFill>
                <a:latin typeface="Verdana"/>
                <a:cs typeface="Verdana"/>
              </a:rPr>
              <a:t>e</a:t>
            </a:r>
            <a:r>
              <a:rPr sz="2200" spc="-270" dirty="0">
                <a:solidFill>
                  <a:srgbClr val="7030A0"/>
                </a:solidFill>
                <a:latin typeface="Verdana"/>
                <a:cs typeface="Verdana"/>
              </a:rPr>
              <a:t>[</a:t>
            </a:r>
            <a:r>
              <a:rPr sz="2200" spc="-290" dirty="0">
                <a:solidFill>
                  <a:srgbClr val="7030A0"/>
                </a:solidFill>
                <a:latin typeface="Verdana"/>
                <a:cs typeface="Verdana"/>
              </a:rPr>
              <a:t>25]</a:t>
            </a:r>
            <a:r>
              <a:rPr sz="2200" spc="-500" dirty="0">
                <a:solidFill>
                  <a:srgbClr val="7030A0"/>
                </a:solidFill>
                <a:latin typeface="Verdana"/>
                <a:cs typeface="Verdana"/>
              </a:rPr>
              <a:t>;</a:t>
            </a:r>
            <a:endParaRPr sz="2200" dirty="0">
              <a:latin typeface="Verdana"/>
              <a:cs typeface="Verdana"/>
            </a:endParaRPr>
          </a:p>
          <a:p>
            <a:pPr marL="1841500">
              <a:lnSpc>
                <a:spcPts val="2610"/>
              </a:lnSpc>
            </a:pPr>
            <a:r>
              <a:rPr sz="2200" spc="-120" dirty="0">
                <a:solidFill>
                  <a:srgbClr val="7030A0"/>
                </a:solidFill>
                <a:latin typeface="Verdana"/>
                <a:cs typeface="Verdana"/>
              </a:rPr>
              <a:t>i</a:t>
            </a:r>
            <a:r>
              <a:rPr sz="2200" spc="-215" dirty="0">
                <a:solidFill>
                  <a:srgbClr val="7030A0"/>
                </a:solidFill>
                <a:latin typeface="Verdana"/>
                <a:cs typeface="Verdana"/>
              </a:rPr>
              <a:t>nt</a:t>
            </a:r>
            <a:r>
              <a:rPr sz="2200" spc="-160" dirty="0">
                <a:solidFill>
                  <a:srgbClr val="7030A0"/>
                </a:solidFill>
                <a:latin typeface="Verdana"/>
                <a:cs typeface="Verdana"/>
              </a:rPr>
              <a:t> </a:t>
            </a:r>
            <a:r>
              <a:rPr sz="2200" spc="-265" dirty="0">
                <a:solidFill>
                  <a:srgbClr val="7030A0"/>
                </a:solidFill>
                <a:latin typeface="Verdana"/>
                <a:cs typeface="Verdana"/>
              </a:rPr>
              <a:t>e</a:t>
            </a:r>
            <a:r>
              <a:rPr sz="2200" spc="-365" dirty="0">
                <a:solidFill>
                  <a:srgbClr val="7030A0"/>
                </a:solidFill>
                <a:latin typeface="Verdana"/>
                <a:cs typeface="Verdana"/>
              </a:rPr>
              <a:t>ng</a:t>
            </a:r>
            <a:r>
              <a:rPr sz="2200" spc="-120" dirty="0">
                <a:solidFill>
                  <a:srgbClr val="7030A0"/>
                </a:solidFill>
                <a:latin typeface="Verdana"/>
                <a:cs typeface="Verdana"/>
              </a:rPr>
              <a:t>li</a:t>
            </a:r>
            <a:r>
              <a:rPr sz="2200" spc="-300" dirty="0">
                <a:solidFill>
                  <a:srgbClr val="7030A0"/>
                </a:solidFill>
                <a:latin typeface="Verdana"/>
                <a:cs typeface="Verdana"/>
              </a:rPr>
              <a:t>s</a:t>
            </a:r>
            <a:r>
              <a:rPr sz="2200" spc="-295" dirty="0">
                <a:solidFill>
                  <a:srgbClr val="7030A0"/>
                </a:solidFill>
                <a:latin typeface="Verdana"/>
                <a:cs typeface="Verdana"/>
              </a:rPr>
              <a:t>h</a:t>
            </a:r>
            <a:r>
              <a:rPr sz="2200" spc="-320" dirty="0">
                <a:solidFill>
                  <a:srgbClr val="7030A0"/>
                </a:solidFill>
                <a:latin typeface="Verdana"/>
                <a:cs typeface="Verdana"/>
              </a:rPr>
              <a:t>,</a:t>
            </a:r>
            <a:r>
              <a:rPr sz="2200" spc="-380" dirty="0">
                <a:solidFill>
                  <a:srgbClr val="7030A0"/>
                </a:solidFill>
                <a:latin typeface="Verdana"/>
                <a:cs typeface="Verdana"/>
              </a:rPr>
              <a:t> </a:t>
            </a:r>
            <a:r>
              <a:rPr sz="2200" spc="-300" dirty="0">
                <a:solidFill>
                  <a:srgbClr val="7030A0"/>
                </a:solidFill>
                <a:latin typeface="Verdana"/>
                <a:cs typeface="Verdana"/>
              </a:rPr>
              <a:t>s</a:t>
            </a:r>
            <a:r>
              <a:rPr sz="2200" spc="-190" dirty="0">
                <a:solidFill>
                  <a:srgbClr val="7030A0"/>
                </a:solidFill>
                <a:latin typeface="Verdana"/>
                <a:cs typeface="Verdana"/>
              </a:rPr>
              <a:t>c</a:t>
            </a:r>
            <a:r>
              <a:rPr sz="2200" spc="-120" dirty="0">
                <a:solidFill>
                  <a:srgbClr val="7030A0"/>
                </a:solidFill>
                <a:latin typeface="Verdana"/>
                <a:cs typeface="Verdana"/>
              </a:rPr>
              <a:t>i</a:t>
            </a:r>
            <a:r>
              <a:rPr sz="2200" spc="-265" dirty="0">
                <a:solidFill>
                  <a:srgbClr val="7030A0"/>
                </a:solidFill>
                <a:latin typeface="Verdana"/>
                <a:cs typeface="Verdana"/>
              </a:rPr>
              <a:t>en</a:t>
            </a:r>
            <a:r>
              <a:rPr sz="2200" spc="-220" dirty="0">
                <a:solidFill>
                  <a:srgbClr val="7030A0"/>
                </a:solidFill>
                <a:latin typeface="Verdana"/>
                <a:cs typeface="Verdana"/>
              </a:rPr>
              <a:t>ce</a:t>
            </a:r>
            <a:r>
              <a:rPr sz="2200" spc="-320" dirty="0">
                <a:solidFill>
                  <a:srgbClr val="7030A0"/>
                </a:solidFill>
                <a:latin typeface="Verdana"/>
                <a:cs typeface="Verdana"/>
              </a:rPr>
              <a:t>,</a:t>
            </a:r>
            <a:r>
              <a:rPr sz="2200" spc="-380" dirty="0">
                <a:solidFill>
                  <a:srgbClr val="7030A0"/>
                </a:solidFill>
                <a:latin typeface="Verdana"/>
                <a:cs typeface="Verdana"/>
              </a:rPr>
              <a:t> </a:t>
            </a:r>
            <a:r>
              <a:rPr sz="2200" spc="-445" dirty="0">
                <a:solidFill>
                  <a:srgbClr val="7030A0"/>
                </a:solidFill>
                <a:latin typeface="Verdana"/>
                <a:cs typeface="Verdana"/>
              </a:rPr>
              <a:t>m</a:t>
            </a:r>
            <a:r>
              <a:rPr sz="2200" spc="-390" dirty="0">
                <a:solidFill>
                  <a:srgbClr val="7030A0"/>
                </a:solidFill>
                <a:latin typeface="Verdana"/>
                <a:cs typeface="Verdana"/>
              </a:rPr>
              <a:t>a</a:t>
            </a:r>
            <a:r>
              <a:rPr sz="2200" spc="-135" dirty="0">
                <a:solidFill>
                  <a:srgbClr val="7030A0"/>
                </a:solidFill>
                <a:latin typeface="Verdana"/>
                <a:cs typeface="Verdana"/>
              </a:rPr>
              <a:t>t</a:t>
            </a:r>
            <a:r>
              <a:rPr sz="2200" spc="-300" dirty="0">
                <a:solidFill>
                  <a:srgbClr val="7030A0"/>
                </a:solidFill>
                <a:latin typeface="Verdana"/>
                <a:cs typeface="Verdana"/>
              </a:rPr>
              <a:t>hs</a:t>
            </a:r>
            <a:r>
              <a:rPr sz="2200" spc="-500" dirty="0">
                <a:solidFill>
                  <a:srgbClr val="7030A0"/>
                </a:solidFill>
                <a:latin typeface="Verdana"/>
                <a:cs typeface="Verdana"/>
              </a:rPr>
              <a:t>;</a:t>
            </a:r>
            <a:endParaRPr sz="2200" dirty="0">
              <a:latin typeface="Verdana"/>
              <a:cs typeface="Verdana"/>
            </a:endParaRPr>
          </a:p>
          <a:p>
            <a:pPr marL="927100">
              <a:lnSpc>
                <a:spcPts val="2615"/>
              </a:lnSpc>
            </a:pPr>
            <a:r>
              <a:rPr sz="2200" spc="-580" dirty="0">
                <a:latin typeface="Verdana"/>
                <a:cs typeface="Verdana"/>
              </a:rPr>
              <a:t>};</a:t>
            </a:r>
            <a:endParaRPr sz="2200" dirty="0">
              <a:latin typeface="Verdana"/>
              <a:cs typeface="Verdana"/>
            </a:endParaRPr>
          </a:p>
          <a:p>
            <a:pPr marL="12700" marR="5080">
              <a:lnSpc>
                <a:spcPts val="2620"/>
              </a:lnSpc>
              <a:spcBef>
                <a:spcPts val="155"/>
              </a:spcBef>
            </a:pPr>
            <a:r>
              <a:rPr sz="2200" spc="-190" dirty="0">
                <a:solidFill>
                  <a:srgbClr val="C00000"/>
                </a:solidFill>
                <a:latin typeface="Verdana"/>
                <a:cs typeface="Verdana"/>
              </a:rPr>
              <a:t>struct</a:t>
            </a:r>
            <a:r>
              <a:rPr sz="2200" spc="-165" dirty="0">
                <a:solidFill>
                  <a:srgbClr val="C00000"/>
                </a:solidFill>
                <a:latin typeface="Verdana"/>
                <a:cs typeface="Verdana"/>
              </a:rPr>
              <a:t> </a:t>
            </a:r>
            <a:r>
              <a:rPr sz="2200" spc="-270" dirty="0">
                <a:solidFill>
                  <a:srgbClr val="00B0F0"/>
                </a:solidFill>
                <a:latin typeface="Verdana"/>
                <a:cs typeface="Verdana"/>
              </a:rPr>
              <a:t>Student</a:t>
            </a:r>
            <a:r>
              <a:rPr sz="2200" spc="-160" dirty="0">
                <a:solidFill>
                  <a:srgbClr val="00B0F0"/>
                </a:solidFill>
                <a:latin typeface="Verdana"/>
                <a:cs typeface="Verdana"/>
              </a:rPr>
              <a:t> </a:t>
            </a:r>
            <a:r>
              <a:rPr sz="2200" spc="-290" dirty="0">
                <a:solidFill>
                  <a:srgbClr val="00B050"/>
                </a:solidFill>
                <a:latin typeface="Verdana"/>
                <a:cs typeface="Verdana"/>
              </a:rPr>
              <a:t>stud[10]; </a:t>
            </a:r>
            <a:r>
              <a:rPr sz="2200" spc="-285" dirty="0">
                <a:solidFill>
                  <a:srgbClr val="00B050"/>
                </a:solidFill>
                <a:latin typeface="Verdana"/>
                <a:cs typeface="Verdana"/>
              </a:rPr>
              <a:t> </a:t>
            </a:r>
            <a:r>
              <a:rPr lang="en-IN" sz="2200" spc="-285" dirty="0">
                <a:solidFill>
                  <a:srgbClr val="00B050"/>
                </a:solidFill>
                <a:latin typeface="Verdana"/>
                <a:cs typeface="Verdana"/>
              </a:rPr>
              <a:t>  </a:t>
            </a:r>
          </a:p>
          <a:p>
            <a:pPr marL="12700" marR="5080">
              <a:lnSpc>
                <a:spcPts val="2620"/>
              </a:lnSpc>
              <a:spcBef>
                <a:spcPts val="155"/>
              </a:spcBef>
            </a:pPr>
            <a:r>
              <a:rPr lang="en-IN" sz="2200" spc="-285" dirty="0">
                <a:solidFill>
                  <a:srgbClr val="00B050"/>
                </a:solidFill>
                <a:latin typeface="Verdana"/>
                <a:cs typeface="Verdana"/>
              </a:rPr>
              <a:t>   </a:t>
            </a:r>
            <a:r>
              <a:rPr sz="2200" spc="-295" dirty="0" err="1">
                <a:solidFill>
                  <a:srgbClr val="FF0000"/>
                </a:solidFill>
                <a:latin typeface="Verdana"/>
                <a:cs typeface="Verdana"/>
              </a:rPr>
              <a:t>scanf</a:t>
            </a:r>
            <a:r>
              <a:rPr sz="2200" spc="-295" dirty="0">
                <a:solidFill>
                  <a:srgbClr val="FF0000"/>
                </a:solidFill>
                <a:latin typeface="Verdana"/>
                <a:cs typeface="Verdana"/>
              </a:rPr>
              <a:t>(“%d%s%d%d%d”,&amp;stud[1].regNo,stud[1].name,&amp;stud[1].english,&amp;stud[1].science,</a:t>
            </a:r>
            <a:endParaRPr lang="en-IN" sz="2200" spc="-295" dirty="0">
              <a:solidFill>
                <a:srgbClr val="FF0000"/>
              </a:solidFill>
              <a:latin typeface="Verdana"/>
              <a:cs typeface="Verdana"/>
            </a:endParaRPr>
          </a:p>
          <a:p>
            <a:pPr marL="12700" marR="5080">
              <a:lnSpc>
                <a:spcPts val="2620"/>
              </a:lnSpc>
              <a:spcBef>
                <a:spcPts val="155"/>
              </a:spcBef>
            </a:pPr>
            <a:r>
              <a:rPr lang="en-IN" sz="2200" spc="-295" dirty="0">
                <a:solidFill>
                  <a:srgbClr val="FF0000"/>
                </a:solidFill>
                <a:latin typeface="Verdana"/>
                <a:cs typeface="Verdana"/>
              </a:rPr>
              <a:t>    </a:t>
            </a:r>
            <a:r>
              <a:rPr sz="2200" spc="-295" dirty="0">
                <a:solidFill>
                  <a:srgbClr val="FF0000"/>
                </a:solidFill>
                <a:latin typeface="Verdana"/>
                <a:cs typeface="Verdana"/>
              </a:rPr>
              <a:t>&amp;stud[1].maths);</a:t>
            </a:r>
            <a:endParaRPr sz="2200" dirty="0">
              <a:latin typeface="Verdana"/>
              <a:cs typeface="Verdana"/>
            </a:endParaRPr>
          </a:p>
        </p:txBody>
      </p:sp>
      <p:sp>
        <p:nvSpPr>
          <p:cNvPr id="12" name="object 7"/>
          <p:cNvSpPr txBox="1"/>
          <p:nvPr/>
        </p:nvSpPr>
        <p:spPr>
          <a:xfrm>
            <a:off x="475270" y="4607991"/>
            <a:ext cx="5484495" cy="1376045"/>
          </a:xfrm>
          <a:prstGeom prst="rect">
            <a:avLst/>
          </a:prstGeom>
        </p:spPr>
        <p:txBody>
          <a:bodyPr vert="horz" wrap="square" lIns="0" tIns="9525" rIns="0" bIns="0" rtlCol="0">
            <a:spAutoFit/>
          </a:bodyPr>
          <a:lstStyle/>
          <a:p>
            <a:pPr marL="12700" marR="5080">
              <a:lnSpc>
                <a:spcPct val="100899"/>
              </a:lnSpc>
              <a:spcBef>
                <a:spcPts val="75"/>
              </a:spcBef>
            </a:pPr>
            <a:r>
              <a:rPr sz="2200" spc="-170" dirty="0">
                <a:solidFill>
                  <a:srgbClr val="7030A0"/>
                </a:solidFill>
                <a:latin typeface="Verdana"/>
                <a:cs typeface="Verdana"/>
              </a:rPr>
              <a:t>pr</a:t>
            </a:r>
            <a:r>
              <a:rPr sz="2200" spc="-120" dirty="0">
                <a:solidFill>
                  <a:srgbClr val="7030A0"/>
                </a:solidFill>
                <a:latin typeface="Verdana"/>
                <a:cs typeface="Verdana"/>
              </a:rPr>
              <a:t>i</a:t>
            </a:r>
            <a:r>
              <a:rPr sz="2200" spc="-215" dirty="0">
                <a:solidFill>
                  <a:srgbClr val="7030A0"/>
                </a:solidFill>
                <a:latin typeface="Verdana"/>
                <a:cs typeface="Verdana"/>
              </a:rPr>
              <a:t>nt</a:t>
            </a:r>
            <a:r>
              <a:rPr sz="2200" spc="-260" dirty="0">
                <a:solidFill>
                  <a:srgbClr val="7030A0"/>
                </a:solidFill>
                <a:latin typeface="Verdana"/>
                <a:cs typeface="Verdana"/>
              </a:rPr>
              <a:t>f(</a:t>
            </a:r>
            <a:r>
              <a:rPr sz="2200" spc="-240" dirty="0">
                <a:solidFill>
                  <a:srgbClr val="7030A0"/>
                </a:solidFill>
                <a:latin typeface="Verdana"/>
                <a:cs typeface="Verdana"/>
              </a:rPr>
              <a:t>"</a:t>
            </a:r>
            <a:r>
              <a:rPr sz="2200" spc="-210" dirty="0">
                <a:solidFill>
                  <a:srgbClr val="7030A0"/>
                </a:solidFill>
                <a:latin typeface="Verdana"/>
                <a:cs typeface="Verdana"/>
              </a:rPr>
              <a:t>R</a:t>
            </a:r>
            <a:r>
              <a:rPr sz="2200" spc="-265" dirty="0">
                <a:solidFill>
                  <a:srgbClr val="7030A0"/>
                </a:solidFill>
                <a:latin typeface="Verdana"/>
                <a:cs typeface="Verdana"/>
              </a:rPr>
              <a:t>e</a:t>
            </a:r>
            <a:r>
              <a:rPr sz="2200" spc="-440" dirty="0">
                <a:solidFill>
                  <a:srgbClr val="7030A0"/>
                </a:solidFill>
                <a:latin typeface="Verdana"/>
                <a:cs typeface="Verdana"/>
              </a:rPr>
              <a:t>g</a:t>
            </a:r>
            <a:r>
              <a:rPr sz="2200" spc="-120" dirty="0">
                <a:solidFill>
                  <a:srgbClr val="7030A0"/>
                </a:solidFill>
                <a:latin typeface="Verdana"/>
                <a:cs typeface="Verdana"/>
              </a:rPr>
              <a:t>i</a:t>
            </a:r>
            <a:r>
              <a:rPr sz="2200" spc="-300" dirty="0">
                <a:solidFill>
                  <a:srgbClr val="7030A0"/>
                </a:solidFill>
                <a:latin typeface="Verdana"/>
                <a:cs typeface="Verdana"/>
              </a:rPr>
              <a:t>s</a:t>
            </a:r>
            <a:r>
              <a:rPr sz="2200" spc="-135" dirty="0">
                <a:solidFill>
                  <a:srgbClr val="7030A0"/>
                </a:solidFill>
                <a:latin typeface="Verdana"/>
                <a:cs typeface="Verdana"/>
              </a:rPr>
              <a:t>t</a:t>
            </a:r>
            <a:r>
              <a:rPr sz="2200" spc="-265" dirty="0">
                <a:solidFill>
                  <a:srgbClr val="7030A0"/>
                </a:solidFill>
                <a:latin typeface="Verdana"/>
                <a:cs typeface="Verdana"/>
              </a:rPr>
              <a:t>e</a:t>
            </a:r>
            <a:r>
              <a:rPr sz="2200" spc="-70" dirty="0">
                <a:solidFill>
                  <a:srgbClr val="7030A0"/>
                </a:solidFill>
                <a:latin typeface="Verdana"/>
                <a:cs typeface="Verdana"/>
              </a:rPr>
              <a:t>r</a:t>
            </a:r>
            <a:r>
              <a:rPr sz="2200" spc="-160" dirty="0">
                <a:solidFill>
                  <a:srgbClr val="7030A0"/>
                </a:solidFill>
                <a:latin typeface="Verdana"/>
                <a:cs typeface="Verdana"/>
              </a:rPr>
              <a:t> </a:t>
            </a:r>
            <a:r>
              <a:rPr sz="2200" spc="-320" dirty="0">
                <a:solidFill>
                  <a:srgbClr val="7030A0"/>
                </a:solidFill>
                <a:latin typeface="Verdana"/>
                <a:cs typeface="Verdana"/>
              </a:rPr>
              <a:t>n</a:t>
            </a:r>
            <a:r>
              <a:rPr sz="2200" spc="-370" dirty="0">
                <a:solidFill>
                  <a:srgbClr val="7030A0"/>
                </a:solidFill>
                <a:latin typeface="Verdana"/>
                <a:cs typeface="Verdana"/>
              </a:rPr>
              <a:t>um</a:t>
            </a:r>
            <a:r>
              <a:rPr sz="2200" spc="-270" dirty="0">
                <a:solidFill>
                  <a:srgbClr val="7030A0"/>
                </a:solidFill>
                <a:latin typeface="Verdana"/>
                <a:cs typeface="Verdana"/>
              </a:rPr>
              <a:t>b</a:t>
            </a:r>
            <a:r>
              <a:rPr sz="2200" spc="-265" dirty="0">
                <a:solidFill>
                  <a:srgbClr val="7030A0"/>
                </a:solidFill>
                <a:latin typeface="Verdana"/>
                <a:cs typeface="Verdana"/>
              </a:rPr>
              <a:t>e</a:t>
            </a:r>
            <a:r>
              <a:rPr sz="2200" spc="-70" dirty="0">
                <a:solidFill>
                  <a:srgbClr val="7030A0"/>
                </a:solidFill>
                <a:latin typeface="Verdana"/>
                <a:cs typeface="Verdana"/>
              </a:rPr>
              <a:t>r</a:t>
            </a:r>
            <a:r>
              <a:rPr sz="2200" spc="-160" dirty="0">
                <a:solidFill>
                  <a:srgbClr val="7030A0"/>
                </a:solidFill>
                <a:latin typeface="Verdana"/>
                <a:cs typeface="Verdana"/>
              </a:rPr>
              <a:t> </a:t>
            </a:r>
            <a:r>
              <a:rPr sz="2200" spc="-520" dirty="0">
                <a:solidFill>
                  <a:srgbClr val="7030A0"/>
                </a:solidFill>
                <a:latin typeface="Verdana"/>
                <a:cs typeface="Verdana"/>
              </a:rPr>
              <a:t>=</a:t>
            </a:r>
            <a:r>
              <a:rPr sz="2200" spc="-160" dirty="0">
                <a:solidFill>
                  <a:srgbClr val="7030A0"/>
                </a:solidFill>
                <a:latin typeface="Verdana"/>
                <a:cs typeface="Verdana"/>
              </a:rPr>
              <a:t> </a:t>
            </a:r>
            <a:r>
              <a:rPr sz="2200" spc="-885" dirty="0">
                <a:solidFill>
                  <a:srgbClr val="7030A0"/>
                </a:solidFill>
                <a:latin typeface="Verdana"/>
                <a:cs typeface="Verdana"/>
              </a:rPr>
              <a:t>%</a:t>
            </a:r>
            <a:r>
              <a:rPr sz="2200" spc="-250" dirty="0">
                <a:solidFill>
                  <a:srgbClr val="7030A0"/>
                </a:solidFill>
                <a:latin typeface="Verdana"/>
                <a:cs typeface="Verdana"/>
              </a:rPr>
              <a:t>d</a:t>
            </a:r>
            <a:r>
              <a:rPr sz="2200" spc="-395" dirty="0">
                <a:solidFill>
                  <a:srgbClr val="7030A0"/>
                </a:solidFill>
                <a:latin typeface="Verdana"/>
                <a:cs typeface="Verdana"/>
              </a:rPr>
              <a:t>\</a:t>
            </a:r>
            <a:r>
              <a:rPr sz="2200" spc="-305" dirty="0">
                <a:solidFill>
                  <a:srgbClr val="7030A0"/>
                </a:solidFill>
                <a:latin typeface="Verdana"/>
                <a:cs typeface="Verdana"/>
              </a:rPr>
              <a:t>n</a:t>
            </a:r>
            <a:r>
              <a:rPr sz="2200" spc="-225" dirty="0">
                <a:solidFill>
                  <a:srgbClr val="7030A0"/>
                </a:solidFill>
                <a:latin typeface="Verdana"/>
                <a:cs typeface="Verdana"/>
              </a:rPr>
              <a:t>"</a:t>
            </a:r>
            <a:r>
              <a:rPr sz="2200" spc="-315" dirty="0">
                <a:solidFill>
                  <a:srgbClr val="7030A0"/>
                </a:solidFill>
                <a:latin typeface="Verdana"/>
                <a:cs typeface="Verdana"/>
              </a:rPr>
              <a:t>,</a:t>
            </a: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270" dirty="0">
                <a:solidFill>
                  <a:srgbClr val="7030A0"/>
                </a:solidFill>
                <a:latin typeface="Verdana"/>
                <a:cs typeface="Verdana"/>
              </a:rPr>
              <a:t>[</a:t>
            </a:r>
            <a:r>
              <a:rPr sz="2200" spc="-285" dirty="0">
                <a:solidFill>
                  <a:srgbClr val="7030A0"/>
                </a:solidFill>
                <a:latin typeface="Verdana"/>
                <a:cs typeface="Verdana"/>
              </a:rPr>
              <a:t>1]</a:t>
            </a:r>
            <a:r>
              <a:rPr sz="2200" spc="-315" dirty="0">
                <a:solidFill>
                  <a:srgbClr val="7030A0"/>
                </a:solidFill>
                <a:latin typeface="Verdana"/>
                <a:cs typeface="Verdana"/>
              </a:rPr>
              <a:t>.</a:t>
            </a:r>
            <a:r>
              <a:rPr sz="2200" spc="-210" dirty="0">
                <a:solidFill>
                  <a:srgbClr val="7030A0"/>
                </a:solidFill>
                <a:latin typeface="Verdana"/>
                <a:cs typeface="Verdana"/>
              </a:rPr>
              <a:t>R</a:t>
            </a:r>
            <a:r>
              <a:rPr sz="2200" spc="-265" dirty="0">
                <a:solidFill>
                  <a:srgbClr val="7030A0"/>
                </a:solidFill>
                <a:latin typeface="Verdana"/>
                <a:cs typeface="Verdana"/>
              </a:rPr>
              <a:t>e</a:t>
            </a:r>
            <a:r>
              <a:rPr sz="2200" spc="-440" dirty="0">
                <a:solidFill>
                  <a:srgbClr val="7030A0"/>
                </a:solidFill>
                <a:latin typeface="Verdana"/>
                <a:cs typeface="Verdana"/>
              </a:rPr>
              <a:t>g</a:t>
            </a:r>
            <a:r>
              <a:rPr sz="2200" spc="-215" dirty="0">
                <a:solidFill>
                  <a:srgbClr val="7030A0"/>
                </a:solidFill>
                <a:latin typeface="Verdana"/>
                <a:cs typeface="Verdana"/>
              </a:rPr>
              <a:t>n</a:t>
            </a:r>
            <a:r>
              <a:rPr sz="2200" spc="-210" dirty="0">
                <a:solidFill>
                  <a:srgbClr val="7030A0"/>
                </a:solidFill>
                <a:latin typeface="Verdana"/>
                <a:cs typeface="Verdana"/>
              </a:rPr>
              <a:t>o</a:t>
            </a:r>
            <a:r>
              <a:rPr sz="2200" spc="-290" dirty="0">
                <a:solidFill>
                  <a:srgbClr val="7030A0"/>
                </a:solidFill>
                <a:latin typeface="Verdana"/>
                <a:cs typeface="Verdana"/>
              </a:rPr>
              <a:t>)</a:t>
            </a:r>
            <a:r>
              <a:rPr sz="2200" spc="-425" dirty="0">
                <a:solidFill>
                  <a:srgbClr val="7030A0"/>
                </a:solidFill>
                <a:latin typeface="Verdana"/>
                <a:cs typeface="Verdana"/>
              </a:rPr>
              <a:t>;  </a:t>
            </a:r>
            <a:r>
              <a:rPr sz="2200" spc="-170" dirty="0">
                <a:solidFill>
                  <a:srgbClr val="7030A0"/>
                </a:solidFill>
                <a:latin typeface="Verdana"/>
                <a:cs typeface="Verdana"/>
              </a:rPr>
              <a:t>pr</a:t>
            </a:r>
            <a:r>
              <a:rPr sz="2200" spc="-120" dirty="0">
                <a:solidFill>
                  <a:srgbClr val="7030A0"/>
                </a:solidFill>
                <a:latin typeface="Verdana"/>
                <a:cs typeface="Verdana"/>
              </a:rPr>
              <a:t>i</a:t>
            </a:r>
            <a:r>
              <a:rPr sz="2200" spc="-215" dirty="0">
                <a:solidFill>
                  <a:srgbClr val="7030A0"/>
                </a:solidFill>
                <a:latin typeface="Verdana"/>
                <a:cs typeface="Verdana"/>
              </a:rPr>
              <a:t>nt</a:t>
            </a:r>
            <a:r>
              <a:rPr sz="2200" spc="-260" dirty="0">
                <a:solidFill>
                  <a:srgbClr val="7030A0"/>
                </a:solidFill>
                <a:latin typeface="Verdana"/>
                <a:cs typeface="Verdana"/>
              </a:rPr>
              <a:t>f(</a:t>
            </a:r>
            <a:r>
              <a:rPr sz="2200" spc="-240" dirty="0">
                <a:solidFill>
                  <a:srgbClr val="7030A0"/>
                </a:solidFill>
                <a:latin typeface="Verdana"/>
                <a:cs typeface="Verdana"/>
              </a:rPr>
              <a:t>"</a:t>
            </a:r>
            <a:r>
              <a:rPr sz="2200" spc="60" dirty="0">
                <a:solidFill>
                  <a:srgbClr val="7030A0"/>
                </a:solidFill>
                <a:latin typeface="Verdana"/>
                <a:cs typeface="Verdana"/>
              </a:rPr>
              <a:t>N</a:t>
            </a:r>
            <a:r>
              <a:rPr sz="2200" spc="-390" dirty="0">
                <a:solidFill>
                  <a:srgbClr val="7030A0"/>
                </a:solidFill>
                <a:latin typeface="Verdana"/>
                <a:cs typeface="Verdana"/>
              </a:rPr>
              <a:t>a</a:t>
            </a:r>
            <a:r>
              <a:rPr sz="2200" spc="-445" dirty="0">
                <a:solidFill>
                  <a:srgbClr val="7030A0"/>
                </a:solidFill>
                <a:latin typeface="Verdana"/>
                <a:cs typeface="Verdana"/>
              </a:rPr>
              <a:t>m</a:t>
            </a:r>
            <a:r>
              <a:rPr sz="2200" spc="-260" dirty="0">
                <a:solidFill>
                  <a:srgbClr val="7030A0"/>
                </a:solidFill>
                <a:latin typeface="Verdana"/>
                <a:cs typeface="Verdana"/>
              </a:rPr>
              <a:t>e</a:t>
            </a:r>
            <a:r>
              <a:rPr sz="2200" spc="-165" dirty="0">
                <a:solidFill>
                  <a:srgbClr val="7030A0"/>
                </a:solidFill>
                <a:latin typeface="Verdana"/>
                <a:cs typeface="Verdana"/>
              </a:rPr>
              <a:t> </a:t>
            </a:r>
            <a:r>
              <a:rPr sz="2200" spc="-885" dirty="0">
                <a:solidFill>
                  <a:srgbClr val="7030A0"/>
                </a:solidFill>
                <a:latin typeface="Verdana"/>
                <a:cs typeface="Verdana"/>
              </a:rPr>
              <a:t>%</a:t>
            </a:r>
            <a:r>
              <a:rPr sz="2200" spc="-300" dirty="0">
                <a:solidFill>
                  <a:srgbClr val="7030A0"/>
                </a:solidFill>
                <a:latin typeface="Verdana"/>
                <a:cs typeface="Verdana"/>
              </a:rPr>
              <a:t>s</a:t>
            </a:r>
            <a:r>
              <a:rPr sz="2200" spc="-240" dirty="0">
                <a:solidFill>
                  <a:srgbClr val="7030A0"/>
                </a:solidFill>
                <a:latin typeface="Verdana"/>
                <a:cs typeface="Verdana"/>
              </a:rPr>
              <a:t>"</a:t>
            </a:r>
            <a:r>
              <a:rPr sz="2200" spc="-315" dirty="0">
                <a:solidFill>
                  <a:srgbClr val="7030A0"/>
                </a:solidFill>
                <a:latin typeface="Verdana"/>
                <a:cs typeface="Verdana"/>
              </a:rPr>
              <a:t>,</a:t>
            </a: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270" dirty="0">
                <a:solidFill>
                  <a:srgbClr val="7030A0"/>
                </a:solidFill>
                <a:latin typeface="Verdana"/>
                <a:cs typeface="Verdana"/>
              </a:rPr>
              <a:t>[</a:t>
            </a:r>
            <a:r>
              <a:rPr sz="2200" spc="-285" dirty="0">
                <a:solidFill>
                  <a:srgbClr val="7030A0"/>
                </a:solidFill>
                <a:latin typeface="Verdana"/>
                <a:cs typeface="Verdana"/>
              </a:rPr>
              <a:t>1]</a:t>
            </a:r>
            <a:r>
              <a:rPr sz="2200" spc="-315" dirty="0">
                <a:solidFill>
                  <a:srgbClr val="7030A0"/>
                </a:solidFill>
                <a:latin typeface="Verdana"/>
                <a:cs typeface="Verdana"/>
              </a:rPr>
              <a:t>.</a:t>
            </a:r>
            <a:r>
              <a:rPr sz="2200" spc="-350" dirty="0">
                <a:solidFill>
                  <a:srgbClr val="7030A0"/>
                </a:solidFill>
                <a:latin typeface="Verdana"/>
                <a:cs typeface="Verdana"/>
              </a:rPr>
              <a:t>n</a:t>
            </a:r>
            <a:r>
              <a:rPr sz="2200" spc="-335" dirty="0">
                <a:solidFill>
                  <a:srgbClr val="7030A0"/>
                </a:solidFill>
                <a:latin typeface="Verdana"/>
                <a:cs typeface="Verdana"/>
              </a:rPr>
              <a:t>a</a:t>
            </a:r>
            <a:r>
              <a:rPr sz="2200" spc="-445" dirty="0">
                <a:solidFill>
                  <a:srgbClr val="7030A0"/>
                </a:solidFill>
                <a:latin typeface="Verdana"/>
                <a:cs typeface="Verdana"/>
              </a:rPr>
              <a:t>m</a:t>
            </a:r>
            <a:r>
              <a:rPr sz="2200" spc="-265" dirty="0">
                <a:solidFill>
                  <a:srgbClr val="7030A0"/>
                </a:solidFill>
                <a:latin typeface="Verdana"/>
                <a:cs typeface="Verdana"/>
              </a:rPr>
              <a:t>e</a:t>
            </a:r>
            <a:r>
              <a:rPr sz="2200" spc="-290" dirty="0">
                <a:solidFill>
                  <a:srgbClr val="7030A0"/>
                </a:solidFill>
                <a:latin typeface="Verdana"/>
                <a:cs typeface="Verdana"/>
              </a:rPr>
              <a:t>)</a:t>
            </a:r>
            <a:r>
              <a:rPr sz="2200" spc="-425" dirty="0">
                <a:solidFill>
                  <a:srgbClr val="7030A0"/>
                </a:solidFill>
                <a:latin typeface="Verdana"/>
                <a:cs typeface="Verdana"/>
              </a:rPr>
              <a:t>;  </a:t>
            </a: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315" dirty="0">
                <a:solidFill>
                  <a:srgbClr val="7030A0"/>
                </a:solidFill>
                <a:latin typeface="Verdana"/>
                <a:cs typeface="Verdana"/>
              </a:rPr>
              <a:t>.</a:t>
            </a:r>
            <a:r>
              <a:rPr sz="2200" spc="-270" dirty="0">
                <a:solidFill>
                  <a:srgbClr val="7030A0"/>
                </a:solidFill>
                <a:latin typeface="Verdana"/>
                <a:cs typeface="Verdana"/>
              </a:rPr>
              <a:t>[</a:t>
            </a:r>
            <a:r>
              <a:rPr sz="2200" spc="-330" dirty="0">
                <a:solidFill>
                  <a:srgbClr val="7030A0"/>
                </a:solidFill>
                <a:latin typeface="Verdana"/>
                <a:cs typeface="Verdana"/>
              </a:rPr>
              <a:t>1</a:t>
            </a:r>
            <a:r>
              <a:rPr sz="2200" spc="-235" dirty="0">
                <a:solidFill>
                  <a:srgbClr val="7030A0"/>
                </a:solidFill>
                <a:latin typeface="Verdana"/>
                <a:cs typeface="Verdana"/>
              </a:rPr>
              <a:t>]</a:t>
            </a:r>
            <a:r>
              <a:rPr sz="2200" spc="-265" dirty="0">
                <a:solidFill>
                  <a:srgbClr val="7030A0"/>
                </a:solidFill>
                <a:latin typeface="Verdana"/>
                <a:cs typeface="Verdana"/>
              </a:rPr>
              <a:t>e</a:t>
            </a:r>
            <a:r>
              <a:rPr sz="2200" spc="-365" dirty="0">
                <a:solidFill>
                  <a:srgbClr val="7030A0"/>
                </a:solidFill>
                <a:latin typeface="Verdana"/>
                <a:cs typeface="Verdana"/>
              </a:rPr>
              <a:t>ng</a:t>
            </a:r>
            <a:r>
              <a:rPr sz="2200" spc="-120" dirty="0">
                <a:solidFill>
                  <a:srgbClr val="7030A0"/>
                </a:solidFill>
                <a:latin typeface="Verdana"/>
                <a:cs typeface="Verdana"/>
              </a:rPr>
              <a:t>li</a:t>
            </a:r>
            <a:r>
              <a:rPr sz="2200" spc="-300" dirty="0">
                <a:solidFill>
                  <a:srgbClr val="7030A0"/>
                </a:solidFill>
                <a:latin typeface="Verdana"/>
                <a:cs typeface="Verdana"/>
              </a:rPr>
              <a:t>s</a:t>
            </a:r>
            <a:r>
              <a:rPr sz="2200" spc="-295" dirty="0">
                <a:solidFill>
                  <a:srgbClr val="7030A0"/>
                </a:solidFill>
                <a:latin typeface="Verdana"/>
                <a:cs typeface="Verdana"/>
              </a:rPr>
              <a:t>h</a:t>
            </a:r>
            <a:r>
              <a:rPr sz="2200" spc="-520" dirty="0">
                <a:solidFill>
                  <a:srgbClr val="7030A0"/>
                </a:solidFill>
                <a:latin typeface="Verdana"/>
                <a:cs typeface="Verdana"/>
              </a:rPr>
              <a:t>=</a:t>
            </a:r>
            <a:r>
              <a:rPr sz="2200" spc="-160" dirty="0">
                <a:solidFill>
                  <a:srgbClr val="7030A0"/>
                </a:solidFill>
                <a:latin typeface="Verdana"/>
                <a:cs typeface="Verdana"/>
              </a:rPr>
              <a:t> </a:t>
            </a: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270" dirty="0">
                <a:solidFill>
                  <a:srgbClr val="7030A0"/>
                </a:solidFill>
                <a:latin typeface="Verdana"/>
                <a:cs typeface="Verdana"/>
              </a:rPr>
              <a:t>[</a:t>
            </a:r>
            <a:r>
              <a:rPr sz="2200" spc="-285" dirty="0">
                <a:solidFill>
                  <a:srgbClr val="7030A0"/>
                </a:solidFill>
                <a:latin typeface="Verdana"/>
                <a:cs typeface="Verdana"/>
              </a:rPr>
              <a:t>0]</a:t>
            </a:r>
            <a:r>
              <a:rPr sz="2200" spc="-315" dirty="0">
                <a:solidFill>
                  <a:srgbClr val="7030A0"/>
                </a:solidFill>
                <a:latin typeface="Verdana"/>
                <a:cs typeface="Verdana"/>
              </a:rPr>
              <a:t>.</a:t>
            </a:r>
            <a:r>
              <a:rPr sz="2200" spc="-265" dirty="0">
                <a:solidFill>
                  <a:srgbClr val="7030A0"/>
                </a:solidFill>
                <a:latin typeface="Verdana"/>
                <a:cs typeface="Verdana"/>
              </a:rPr>
              <a:t>e</a:t>
            </a:r>
            <a:r>
              <a:rPr sz="2200" spc="-365" dirty="0">
                <a:solidFill>
                  <a:srgbClr val="7030A0"/>
                </a:solidFill>
                <a:latin typeface="Verdana"/>
                <a:cs typeface="Verdana"/>
              </a:rPr>
              <a:t>ng</a:t>
            </a:r>
            <a:r>
              <a:rPr sz="2200" spc="-120" dirty="0">
                <a:solidFill>
                  <a:srgbClr val="7030A0"/>
                </a:solidFill>
                <a:latin typeface="Verdana"/>
                <a:cs typeface="Verdana"/>
              </a:rPr>
              <a:t>li</a:t>
            </a:r>
            <a:r>
              <a:rPr sz="2200" spc="-300" dirty="0">
                <a:solidFill>
                  <a:srgbClr val="7030A0"/>
                </a:solidFill>
                <a:latin typeface="Verdana"/>
                <a:cs typeface="Verdana"/>
              </a:rPr>
              <a:t>s</a:t>
            </a:r>
            <a:r>
              <a:rPr sz="2200" spc="-295" dirty="0">
                <a:solidFill>
                  <a:srgbClr val="7030A0"/>
                </a:solidFill>
                <a:latin typeface="Verdana"/>
                <a:cs typeface="Verdana"/>
              </a:rPr>
              <a:t>h</a:t>
            </a:r>
            <a:r>
              <a:rPr sz="2200" spc="-165" dirty="0">
                <a:solidFill>
                  <a:srgbClr val="7030A0"/>
                </a:solidFill>
                <a:latin typeface="Verdana"/>
                <a:cs typeface="Verdana"/>
              </a:rPr>
              <a:t> </a:t>
            </a:r>
            <a:r>
              <a:rPr sz="2200" spc="-520" dirty="0">
                <a:solidFill>
                  <a:srgbClr val="7030A0"/>
                </a:solidFill>
                <a:latin typeface="Verdana"/>
                <a:cs typeface="Verdana"/>
              </a:rPr>
              <a:t>+</a:t>
            </a:r>
            <a:r>
              <a:rPr sz="2200" spc="-310" dirty="0">
                <a:solidFill>
                  <a:srgbClr val="7030A0"/>
                </a:solidFill>
                <a:latin typeface="Verdana"/>
                <a:cs typeface="Verdana"/>
              </a:rPr>
              <a:t>10;  </a:t>
            </a:r>
            <a:r>
              <a:rPr sz="2200" spc="-295" dirty="0">
                <a:solidFill>
                  <a:srgbClr val="7030A0"/>
                </a:solidFill>
                <a:latin typeface="Verdana"/>
                <a:cs typeface="Verdana"/>
              </a:rPr>
              <a:t>stud[1].science++;</a:t>
            </a:r>
            <a:endParaRPr sz="2200" dirty="0">
              <a:latin typeface="Verdana"/>
              <a:cs typeface="Verdana"/>
            </a:endParaRPr>
          </a:p>
        </p:txBody>
      </p:sp>
      <p:sp>
        <p:nvSpPr>
          <p:cNvPr id="13" name="object 8"/>
          <p:cNvSpPr txBox="1"/>
          <p:nvPr/>
        </p:nvSpPr>
        <p:spPr>
          <a:xfrm>
            <a:off x="6926581" y="4607990"/>
            <a:ext cx="3121660" cy="1376045"/>
          </a:xfrm>
          <a:prstGeom prst="rect">
            <a:avLst/>
          </a:prstGeom>
        </p:spPr>
        <p:txBody>
          <a:bodyPr vert="horz" wrap="square" lIns="0" tIns="12700" rIns="0" bIns="0" rtlCol="0">
            <a:spAutoFit/>
          </a:bodyPr>
          <a:lstStyle/>
          <a:p>
            <a:pPr marL="12700">
              <a:lnSpc>
                <a:spcPct val="100000"/>
              </a:lnSpc>
              <a:spcBef>
                <a:spcPts val="100"/>
              </a:spcBef>
            </a:pPr>
            <a:r>
              <a:rPr sz="2200" spc="-395" dirty="0">
                <a:solidFill>
                  <a:srgbClr val="07873E"/>
                </a:solidFill>
                <a:latin typeface="Verdana"/>
                <a:cs typeface="Verdana"/>
              </a:rPr>
              <a:t>//</a:t>
            </a:r>
            <a:r>
              <a:rPr sz="2200" spc="-45" dirty="0">
                <a:solidFill>
                  <a:srgbClr val="07873E"/>
                </a:solidFill>
                <a:latin typeface="Verdana"/>
                <a:cs typeface="Verdana"/>
              </a:rPr>
              <a:t>A</a:t>
            </a:r>
            <a:r>
              <a:rPr sz="2200" spc="-190" dirty="0">
                <a:solidFill>
                  <a:srgbClr val="07873E"/>
                </a:solidFill>
                <a:latin typeface="Verdana"/>
                <a:cs typeface="Verdana"/>
              </a:rPr>
              <a:t>cc</a:t>
            </a:r>
            <a:r>
              <a:rPr sz="2200" spc="-265" dirty="0">
                <a:solidFill>
                  <a:srgbClr val="07873E"/>
                </a:solidFill>
                <a:latin typeface="Verdana"/>
                <a:cs typeface="Verdana"/>
              </a:rPr>
              <a:t>e</a:t>
            </a:r>
            <a:r>
              <a:rPr sz="2200" spc="-300" dirty="0">
                <a:solidFill>
                  <a:srgbClr val="07873E"/>
                </a:solidFill>
                <a:latin typeface="Verdana"/>
                <a:cs typeface="Verdana"/>
              </a:rPr>
              <a:t>ss</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210" dirty="0">
                <a:solidFill>
                  <a:srgbClr val="07873E"/>
                </a:solidFill>
                <a:latin typeface="Verdana"/>
                <a:cs typeface="Verdana"/>
              </a:rPr>
              <a:t>R</a:t>
            </a:r>
            <a:r>
              <a:rPr sz="2200" spc="-265" dirty="0">
                <a:solidFill>
                  <a:srgbClr val="07873E"/>
                </a:solidFill>
                <a:latin typeface="Verdana"/>
                <a:cs typeface="Verdana"/>
              </a:rPr>
              <a:t>e</a:t>
            </a:r>
            <a:r>
              <a:rPr sz="2200" spc="-440" dirty="0">
                <a:solidFill>
                  <a:srgbClr val="07873E"/>
                </a:solidFill>
                <a:latin typeface="Verdana"/>
                <a:cs typeface="Verdana"/>
              </a:rPr>
              <a:t>g</a:t>
            </a:r>
            <a:r>
              <a:rPr sz="2200" spc="-210" dirty="0">
                <a:solidFill>
                  <a:srgbClr val="07873E"/>
                </a:solidFill>
                <a:latin typeface="Verdana"/>
                <a:cs typeface="Verdana"/>
              </a:rPr>
              <a:t>no</a:t>
            </a:r>
            <a:endParaRPr sz="2200" dirty="0">
              <a:latin typeface="Verdana"/>
              <a:cs typeface="Verdana"/>
            </a:endParaRPr>
          </a:p>
          <a:p>
            <a:pPr marL="12700">
              <a:lnSpc>
                <a:spcPts val="2615"/>
              </a:lnSpc>
              <a:spcBef>
                <a:spcPts val="70"/>
              </a:spcBef>
            </a:pPr>
            <a:r>
              <a:rPr sz="2200" spc="-395" dirty="0">
                <a:solidFill>
                  <a:srgbClr val="07873E"/>
                </a:solidFill>
                <a:latin typeface="Verdana"/>
                <a:cs typeface="Verdana"/>
              </a:rPr>
              <a:t>//</a:t>
            </a:r>
            <a:r>
              <a:rPr sz="2200" spc="-45" dirty="0">
                <a:solidFill>
                  <a:srgbClr val="07873E"/>
                </a:solidFill>
                <a:latin typeface="Verdana"/>
                <a:cs typeface="Verdana"/>
              </a:rPr>
              <a:t>A</a:t>
            </a:r>
            <a:r>
              <a:rPr sz="2200" spc="-190" dirty="0">
                <a:solidFill>
                  <a:srgbClr val="07873E"/>
                </a:solidFill>
                <a:latin typeface="Verdana"/>
                <a:cs typeface="Verdana"/>
              </a:rPr>
              <a:t>cc</a:t>
            </a:r>
            <a:r>
              <a:rPr sz="2200" spc="-265" dirty="0">
                <a:solidFill>
                  <a:srgbClr val="07873E"/>
                </a:solidFill>
                <a:latin typeface="Verdana"/>
                <a:cs typeface="Verdana"/>
              </a:rPr>
              <a:t>e</a:t>
            </a:r>
            <a:r>
              <a:rPr sz="2200" spc="-300" dirty="0">
                <a:solidFill>
                  <a:srgbClr val="07873E"/>
                </a:solidFill>
                <a:latin typeface="Verdana"/>
                <a:cs typeface="Verdana"/>
              </a:rPr>
              <a:t>ss</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350" dirty="0">
                <a:solidFill>
                  <a:srgbClr val="07873E"/>
                </a:solidFill>
                <a:latin typeface="Verdana"/>
                <a:cs typeface="Verdana"/>
              </a:rPr>
              <a:t>n</a:t>
            </a:r>
            <a:r>
              <a:rPr sz="2200" spc="-335" dirty="0">
                <a:solidFill>
                  <a:srgbClr val="07873E"/>
                </a:solidFill>
                <a:latin typeface="Verdana"/>
                <a:cs typeface="Verdana"/>
              </a:rPr>
              <a:t>a</a:t>
            </a:r>
            <a:r>
              <a:rPr sz="2200" spc="-445" dirty="0">
                <a:solidFill>
                  <a:srgbClr val="07873E"/>
                </a:solidFill>
                <a:latin typeface="Verdana"/>
                <a:cs typeface="Verdana"/>
              </a:rPr>
              <a:t>m</a:t>
            </a:r>
            <a:r>
              <a:rPr sz="2200" spc="-260" dirty="0">
                <a:solidFill>
                  <a:srgbClr val="07873E"/>
                </a:solidFill>
                <a:latin typeface="Verdana"/>
                <a:cs typeface="Verdana"/>
              </a:rPr>
              <a:t>e</a:t>
            </a:r>
            <a:endParaRPr sz="2200" dirty="0">
              <a:latin typeface="Verdana"/>
              <a:cs typeface="Verdana"/>
            </a:endParaRPr>
          </a:p>
          <a:p>
            <a:pPr marL="12700">
              <a:lnSpc>
                <a:spcPts val="2615"/>
              </a:lnSpc>
            </a:pPr>
            <a:r>
              <a:rPr sz="2200" spc="-395" dirty="0">
                <a:solidFill>
                  <a:srgbClr val="07873E"/>
                </a:solidFill>
                <a:latin typeface="Verdana"/>
                <a:cs typeface="Verdana"/>
              </a:rPr>
              <a:t>//</a:t>
            </a:r>
            <a:r>
              <a:rPr sz="2200" spc="-55" dirty="0">
                <a:solidFill>
                  <a:srgbClr val="07873E"/>
                </a:solidFill>
                <a:latin typeface="Verdana"/>
                <a:cs typeface="Verdana"/>
              </a:rPr>
              <a:t>U</a:t>
            </a:r>
            <a:r>
              <a:rPr sz="2200" spc="-260" dirty="0">
                <a:solidFill>
                  <a:srgbClr val="07873E"/>
                </a:solidFill>
                <a:latin typeface="Verdana"/>
                <a:cs typeface="Verdana"/>
              </a:rPr>
              <a:t>pd</a:t>
            </a:r>
            <a:r>
              <a:rPr sz="2200" spc="-390" dirty="0">
                <a:solidFill>
                  <a:srgbClr val="07873E"/>
                </a:solidFill>
                <a:latin typeface="Verdana"/>
                <a:cs typeface="Verdana"/>
              </a:rPr>
              <a:t>a</a:t>
            </a:r>
            <a:r>
              <a:rPr sz="2200" spc="-135" dirty="0">
                <a:solidFill>
                  <a:srgbClr val="07873E"/>
                </a:solidFill>
                <a:latin typeface="Verdana"/>
                <a:cs typeface="Verdana"/>
              </a:rPr>
              <a:t>t</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265" dirty="0">
                <a:solidFill>
                  <a:srgbClr val="07873E"/>
                </a:solidFill>
                <a:latin typeface="Verdana"/>
                <a:cs typeface="Verdana"/>
              </a:rPr>
              <a:t>e</a:t>
            </a:r>
            <a:r>
              <a:rPr sz="2200" spc="-365" dirty="0">
                <a:solidFill>
                  <a:srgbClr val="07873E"/>
                </a:solidFill>
                <a:latin typeface="Verdana"/>
                <a:cs typeface="Verdana"/>
              </a:rPr>
              <a:t>ng</a:t>
            </a:r>
            <a:r>
              <a:rPr sz="2200" spc="-120" dirty="0">
                <a:solidFill>
                  <a:srgbClr val="07873E"/>
                </a:solidFill>
                <a:latin typeface="Verdana"/>
                <a:cs typeface="Verdana"/>
              </a:rPr>
              <a:t>li</a:t>
            </a:r>
            <a:r>
              <a:rPr sz="2200" spc="-300" dirty="0">
                <a:solidFill>
                  <a:srgbClr val="07873E"/>
                </a:solidFill>
                <a:latin typeface="Verdana"/>
                <a:cs typeface="Verdana"/>
              </a:rPr>
              <a:t>s</a:t>
            </a:r>
            <a:r>
              <a:rPr sz="2200" spc="-295" dirty="0">
                <a:solidFill>
                  <a:srgbClr val="07873E"/>
                </a:solidFill>
                <a:latin typeface="Verdana"/>
                <a:cs typeface="Verdana"/>
              </a:rPr>
              <a:t>h</a:t>
            </a:r>
            <a:endParaRPr sz="2200" dirty="0">
              <a:latin typeface="Verdana"/>
              <a:cs typeface="Verdana"/>
            </a:endParaRPr>
          </a:p>
          <a:p>
            <a:pPr marL="12700">
              <a:lnSpc>
                <a:spcPct val="100000"/>
              </a:lnSpc>
              <a:spcBef>
                <a:spcPts val="50"/>
              </a:spcBef>
            </a:pPr>
            <a:r>
              <a:rPr sz="2200" spc="-395" dirty="0">
                <a:solidFill>
                  <a:srgbClr val="07873E"/>
                </a:solidFill>
                <a:latin typeface="Verdana"/>
                <a:cs typeface="Verdana"/>
              </a:rPr>
              <a:t>//</a:t>
            </a:r>
            <a:r>
              <a:rPr sz="2200" spc="-55" dirty="0">
                <a:solidFill>
                  <a:srgbClr val="07873E"/>
                </a:solidFill>
                <a:latin typeface="Verdana"/>
                <a:cs typeface="Verdana"/>
              </a:rPr>
              <a:t>U</a:t>
            </a:r>
            <a:r>
              <a:rPr sz="2200" spc="-260" dirty="0">
                <a:solidFill>
                  <a:srgbClr val="07873E"/>
                </a:solidFill>
                <a:latin typeface="Verdana"/>
                <a:cs typeface="Verdana"/>
              </a:rPr>
              <a:t>pd</a:t>
            </a:r>
            <a:r>
              <a:rPr sz="2200" spc="-390" dirty="0">
                <a:solidFill>
                  <a:srgbClr val="07873E"/>
                </a:solidFill>
                <a:latin typeface="Verdana"/>
                <a:cs typeface="Verdana"/>
              </a:rPr>
              <a:t>a</a:t>
            </a:r>
            <a:r>
              <a:rPr sz="2200" spc="-135" dirty="0">
                <a:solidFill>
                  <a:srgbClr val="07873E"/>
                </a:solidFill>
                <a:latin typeface="Verdana"/>
                <a:cs typeface="Verdana"/>
              </a:rPr>
              <a:t>t</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300" dirty="0">
                <a:solidFill>
                  <a:srgbClr val="07873E"/>
                </a:solidFill>
                <a:latin typeface="Verdana"/>
                <a:cs typeface="Verdana"/>
              </a:rPr>
              <a:t>s</a:t>
            </a:r>
            <a:r>
              <a:rPr sz="2200" spc="-190" dirty="0">
                <a:solidFill>
                  <a:srgbClr val="07873E"/>
                </a:solidFill>
                <a:latin typeface="Verdana"/>
                <a:cs typeface="Verdana"/>
              </a:rPr>
              <a:t>c</a:t>
            </a:r>
            <a:r>
              <a:rPr sz="2200" spc="-120" dirty="0">
                <a:solidFill>
                  <a:srgbClr val="07873E"/>
                </a:solidFill>
                <a:latin typeface="Verdana"/>
                <a:cs typeface="Verdana"/>
              </a:rPr>
              <a:t>i</a:t>
            </a:r>
            <a:r>
              <a:rPr sz="2200" spc="-265" dirty="0">
                <a:solidFill>
                  <a:srgbClr val="07873E"/>
                </a:solidFill>
                <a:latin typeface="Verdana"/>
                <a:cs typeface="Verdana"/>
              </a:rPr>
              <a:t>en</a:t>
            </a:r>
            <a:r>
              <a:rPr sz="2200" spc="-220" dirty="0">
                <a:solidFill>
                  <a:srgbClr val="07873E"/>
                </a:solidFill>
                <a:latin typeface="Verdana"/>
                <a:cs typeface="Verdana"/>
              </a:rPr>
              <a:t>c</a:t>
            </a:r>
            <a:r>
              <a:rPr sz="2200" spc="-260" dirty="0">
                <a:solidFill>
                  <a:srgbClr val="07873E"/>
                </a:solidFill>
                <a:latin typeface="Verdana"/>
                <a:cs typeface="Verdana"/>
              </a:rPr>
              <a:t>e</a:t>
            </a:r>
            <a:endParaRPr sz="2200" dirty="0">
              <a:latin typeface="Verdana"/>
              <a:cs typeface="Verdana"/>
            </a:endParaRPr>
          </a:p>
        </p:txBody>
      </p:sp>
    </p:spTree>
    <p:extLst>
      <p:ext uri="{BB962C8B-B14F-4D97-AF65-F5344CB8AC3E}">
        <p14:creationId xmlns:p14="http://schemas.microsoft.com/office/powerpoint/2010/main" val="83796721"/>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Example Program</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237067" y="1147864"/>
            <a:ext cx="11489266" cy="5583136"/>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4" name="TextBox 3"/>
          <p:cNvSpPr txBox="1"/>
          <p:nvPr/>
        </p:nvSpPr>
        <p:spPr>
          <a:xfrm>
            <a:off x="795866" y="1456267"/>
            <a:ext cx="2573867" cy="2308324"/>
          </a:xfrm>
          <a:prstGeom prst="rect">
            <a:avLst/>
          </a:prstGeom>
          <a:noFill/>
        </p:spPr>
        <p:txBody>
          <a:bodyPr wrap="square" rtlCol="0">
            <a:spAutoFit/>
          </a:bodyPr>
          <a:lstStyle/>
          <a:p>
            <a:r>
              <a:rPr lang="en-US" dirty="0"/>
              <a:t>#include&lt;</a:t>
            </a:r>
            <a:r>
              <a:rPr lang="en-US" dirty="0" err="1"/>
              <a:t>stdio.h</a:t>
            </a:r>
            <a:r>
              <a:rPr lang="en-US" dirty="0"/>
              <a:t>&gt;  </a:t>
            </a:r>
          </a:p>
          <a:p>
            <a:r>
              <a:rPr lang="en-US" dirty="0"/>
              <a:t>#include &lt;</a:t>
            </a:r>
            <a:r>
              <a:rPr lang="en-US" dirty="0" err="1"/>
              <a:t>string.h</a:t>
            </a:r>
            <a:r>
              <a:rPr lang="en-US" dirty="0"/>
              <a:t>&gt;    </a:t>
            </a:r>
          </a:p>
          <a:p>
            <a:r>
              <a:rPr lang="en-US" b="1" dirty="0" err="1"/>
              <a:t>struct</a:t>
            </a:r>
            <a:r>
              <a:rPr lang="en-US" dirty="0"/>
              <a:t> student{    </a:t>
            </a:r>
          </a:p>
          <a:p>
            <a:r>
              <a:rPr lang="en-US" b="1" dirty="0" err="1"/>
              <a:t>int</a:t>
            </a:r>
            <a:r>
              <a:rPr lang="en-US" dirty="0"/>
              <a:t> </a:t>
            </a:r>
            <a:r>
              <a:rPr lang="en-US" dirty="0" err="1"/>
              <a:t>rollno</a:t>
            </a:r>
            <a:r>
              <a:rPr lang="en-US" dirty="0"/>
              <a:t>;    </a:t>
            </a:r>
          </a:p>
          <a:p>
            <a:r>
              <a:rPr lang="en-US" b="1" dirty="0"/>
              <a:t>char</a:t>
            </a:r>
            <a:r>
              <a:rPr lang="en-US" dirty="0"/>
              <a:t> name[10];    </a:t>
            </a:r>
          </a:p>
          <a:p>
            <a:r>
              <a:rPr lang="en-US" dirty="0"/>
              <a:t>};    </a:t>
            </a:r>
          </a:p>
          <a:p>
            <a:endParaRPr lang="en-US" dirty="0"/>
          </a:p>
          <a:p>
            <a:endParaRPr lang="en-IN" dirty="0"/>
          </a:p>
        </p:txBody>
      </p:sp>
      <p:sp>
        <p:nvSpPr>
          <p:cNvPr id="5" name="TextBox 4"/>
          <p:cNvSpPr txBox="1"/>
          <p:nvPr/>
        </p:nvSpPr>
        <p:spPr>
          <a:xfrm>
            <a:off x="3699934" y="1502433"/>
            <a:ext cx="5470728" cy="4801314"/>
          </a:xfrm>
          <a:prstGeom prst="rect">
            <a:avLst/>
          </a:prstGeom>
          <a:noFill/>
        </p:spPr>
        <p:txBody>
          <a:bodyPr wrap="none" rtlCol="0">
            <a:spAutoFit/>
          </a:bodyPr>
          <a:lstStyle/>
          <a:p>
            <a:r>
              <a:rPr lang="en-IN" b="1" dirty="0" err="1"/>
              <a:t>int</a:t>
            </a:r>
            <a:r>
              <a:rPr lang="en-IN" dirty="0"/>
              <a:t> main()</a:t>
            </a:r>
          </a:p>
          <a:p>
            <a:r>
              <a:rPr lang="en-IN" dirty="0"/>
              <a:t>{    </a:t>
            </a:r>
          </a:p>
          <a:p>
            <a:r>
              <a:rPr lang="en-IN" b="1" dirty="0" err="1"/>
              <a:t>int</a:t>
            </a:r>
            <a:r>
              <a:rPr lang="en-IN" dirty="0"/>
              <a:t> i;    </a:t>
            </a:r>
          </a:p>
          <a:p>
            <a:r>
              <a:rPr lang="en-IN" b="1" dirty="0" err="1"/>
              <a:t>struct</a:t>
            </a:r>
            <a:r>
              <a:rPr lang="en-IN" dirty="0"/>
              <a:t> student </a:t>
            </a:r>
            <a:r>
              <a:rPr lang="en-IN" dirty="0" err="1"/>
              <a:t>st</a:t>
            </a:r>
            <a:r>
              <a:rPr lang="en-IN" dirty="0"/>
              <a:t>[5];    </a:t>
            </a:r>
          </a:p>
          <a:p>
            <a:r>
              <a:rPr lang="en-IN" dirty="0" err="1"/>
              <a:t>printf</a:t>
            </a:r>
            <a:r>
              <a:rPr lang="en-IN" dirty="0"/>
              <a:t>("Enter Records of 5 students");    </a:t>
            </a:r>
          </a:p>
          <a:p>
            <a:r>
              <a:rPr lang="en-IN" b="1" dirty="0"/>
              <a:t>for</a:t>
            </a:r>
            <a:r>
              <a:rPr lang="en-IN" dirty="0"/>
              <a:t>(i=0;i&lt;5;i++){    </a:t>
            </a:r>
          </a:p>
          <a:p>
            <a:r>
              <a:rPr lang="en-IN" dirty="0" err="1"/>
              <a:t>printf</a:t>
            </a:r>
            <a:r>
              <a:rPr lang="en-IN" dirty="0"/>
              <a:t>("\</a:t>
            </a:r>
            <a:r>
              <a:rPr lang="en-IN" dirty="0" err="1"/>
              <a:t>nEnter</a:t>
            </a:r>
            <a:r>
              <a:rPr lang="en-IN" dirty="0"/>
              <a:t> </a:t>
            </a:r>
            <a:r>
              <a:rPr lang="en-IN" dirty="0" err="1"/>
              <a:t>Rollno</a:t>
            </a:r>
            <a:r>
              <a:rPr lang="en-IN" dirty="0"/>
              <a:t>:");    </a:t>
            </a:r>
          </a:p>
          <a:p>
            <a:r>
              <a:rPr lang="en-IN" dirty="0" err="1"/>
              <a:t>scanf</a:t>
            </a:r>
            <a:r>
              <a:rPr lang="en-IN" dirty="0"/>
              <a:t>("%d",&amp;</a:t>
            </a:r>
            <a:r>
              <a:rPr lang="en-IN" dirty="0" err="1"/>
              <a:t>st</a:t>
            </a:r>
            <a:r>
              <a:rPr lang="en-IN" dirty="0"/>
              <a:t>[i].</a:t>
            </a:r>
            <a:r>
              <a:rPr lang="en-IN" dirty="0" err="1"/>
              <a:t>rollno</a:t>
            </a:r>
            <a:r>
              <a:rPr lang="en-IN" dirty="0"/>
              <a:t>);    </a:t>
            </a:r>
          </a:p>
          <a:p>
            <a:r>
              <a:rPr lang="en-IN" dirty="0" err="1"/>
              <a:t>printf</a:t>
            </a:r>
            <a:r>
              <a:rPr lang="en-IN" dirty="0"/>
              <a:t>("\</a:t>
            </a:r>
            <a:r>
              <a:rPr lang="en-IN" dirty="0" err="1"/>
              <a:t>nEnter</a:t>
            </a:r>
            <a:r>
              <a:rPr lang="en-IN" dirty="0"/>
              <a:t> Name:");    </a:t>
            </a:r>
          </a:p>
          <a:p>
            <a:r>
              <a:rPr lang="en-IN" dirty="0" err="1"/>
              <a:t>scanf</a:t>
            </a:r>
            <a:r>
              <a:rPr lang="en-IN" dirty="0"/>
              <a:t>("%s",&amp;</a:t>
            </a:r>
            <a:r>
              <a:rPr lang="en-IN" dirty="0" err="1"/>
              <a:t>st</a:t>
            </a:r>
            <a:r>
              <a:rPr lang="en-IN" dirty="0"/>
              <a:t>[i].name);    </a:t>
            </a:r>
          </a:p>
          <a:p>
            <a:r>
              <a:rPr lang="en-IN" dirty="0"/>
              <a:t>}    </a:t>
            </a:r>
          </a:p>
          <a:p>
            <a:r>
              <a:rPr lang="en-IN" dirty="0" err="1"/>
              <a:t>printf</a:t>
            </a:r>
            <a:r>
              <a:rPr lang="en-IN" dirty="0"/>
              <a:t>("\</a:t>
            </a:r>
            <a:r>
              <a:rPr lang="en-IN" dirty="0" err="1"/>
              <a:t>nStudent</a:t>
            </a:r>
            <a:r>
              <a:rPr lang="en-IN" dirty="0"/>
              <a:t> Information List:");    </a:t>
            </a:r>
          </a:p>
          <a:p>
            <a:r>
              <a:rPr lang="en-IN" b="1" dirty="0"/>
              <a:t>for</a:t>
            </a:r>
            <a:r>
              <a:rPr lang="en-IN" dirty="0"/>
              <a:t>(i=0;i&lt;5;i++){    </a:t>
            </a:r>
          </a:p>
          <a:p>
            <a:r>
              <a:rPr lang="en-IN" dirty="0" err="1"/>
              <a:t>printf</a:t>
            </a:r>
            <a:r>
              <a:rPr lang="en-IN" dirty="0"/>
              <a:t>("\</a:t>
            </a:r>
            <a:r>
              <a:rPr lang="en-IN" dirty="0" err="1"/>
              <a:t>nRollno</a:t>
            </a:r>
            <a:r>
              <a:rPr lang="en-IN" dirty="0"/>
              <a:t>:%d, Name:%s",</a:t>
            </a:r>
            <a:r>
              <a:rPr lang="en-IN" dirty="0" err="1"/>
              <a:t>st</a:t>
            </a:r>
            <a:r>
              <a:rPr lang="en-IN" dirty="0"/>
              <a:t>[i].</a:t>
            </a:r>
            <a:r>
              <a:rPr lang="en-IN" dirty="0" err="1"/>
              <a:t>rollno,st</a:t>
            </a:r>
            <a:r>
              <a:rPr lang="en-IN" dirty="0"/>
              <a:t>[i].name);    </a:t>
            </a:r>
          </a:p>
          <a:p>
            <a:r>
              <a:rPr lang="en-IN" dirty="0"/>
              <a:t>}    </a:t>
            </a:r>
          </a:p>
          <a:p>
            <a:r>
              <a:rPr lang="en-IN" dirty="0"/>
              <a:t>   </a:t>
            </a:r>
            <a:r>
              <a:rPr lang="en-IN" b="1" dirty="0"/>
              <a:t>return</a:t>
            </a:r>
            <a:r>
              <a:rPr lang="en-IN" dirty="0"/>
              <a:t> 0;    </a:t>
            </a:r>
          </a:p>
          <a:p>
            <a:r>
              <a:rPr lang="en-IN" dirty="0"/>
              <a:t>}    </a:t>
            </a:r>
          </a:p>
        </p:txBody>
      </p:sp>
    </p:spTree>
    <p:extLst>
      <p:ext uri="{BB962C8B-B14F-4D97-AF65-F5344CB8AC3E}">
        <p14:creationId xmlns:p14="http://schemas.microsoft.com/office/powerpoint/2010/main" val="1097567820"/>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Example Program</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237067" y="1147864"/>
            <a:ext cx="11489266" cy="5583136"/>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4" name="TextBox 3"/>
          <p:cNvSpPr txBox="1"/>
          <p:nvPr/>
        </p:nvSpPr>
        <p:spPr>
          <a:xfrm>
            <a:off x="795866" y="1456267"/>
            <a:ext cx="4055534" cy="3416320"/>
          </a:xfrm>
          <a:prstGeom prst="rect">
            <a:avLst/>
          </a:prstGeom>
          <a:noFill/>
        </p:spPr>
        <p:txBody>
          <a:bodyPr wrap="square" rtlCol="0">
            <a:spAutoFit/>
          </a:bodyPr>
          <a:lstStyle/>
          <a:p>
            <a:r>
              <a:rPr lang="en-IN" b="1" dirty="0"/>
              <a:t>OUTPUT</a:t>
            </a:r>
          </a:p>
          <a:p>
            <a:r>
              <a:rPr lang="en-IN" dirty="0"/>
              <a:t>Enter Records of 5 students Enter Rollno:1 Enter </a:t>
            </a:r>
            <a:r>
              <a:rPr lang="en-IN" dirty="0" err="1"/>
              <a:t>Name:Sonoo</a:t>
            </a:r>
            <a:r>
              <a:rPr lang="en-IN" dirty="0"/>
              <a:t> Enter Rollno:2 Enter </a:t>
            </a:r>
            <a:r>
              <a:rPr lang="en-IN" dirty="0" err="1"/>
              <a:t>Name:Ratan</a:t>
            </a:r>
            <a:r>
              <a:rPr lang="en-IN" dirty="0"/>
              <a:t> Enter Rollno:3 Enter </a:t>
            </a:r>
            <a:r>
              <a:rPr lang="en-IN" dirty="0" err="1"/>
              <a:t>Name:Vimal</a:t>
            </a:r>
            <a:r>
              <a:rPr lang="en-IN" dirty="0"/>
              <a:t> Enter Rollno:4 Enter </a:t>
            </a:r>
            <a:r>
              <a:rPr lang="en-IN" dirty="0" err="1"/>
              <a:t>Name:James</a:t>
            </a:r>
            <a:r>
              <a:rPr lang="en-IN" dirty="0"/>
              <a:t> Enter Rollno:5 Enter </a:t>
            </a:r>
            <a:r>
              <a:rPr lang="en-IN" dirty="0" err="1"/>
              <a:t>Name:Sarfraz</a:t>
            </a:r>
            <a:r>
              <a:rPr lang="en-IN" dirty="0"/>
              <a:t> Student Information List: Rollno:1, </a:t>
            </a:r>
            <a:r>
              <a:rPr lang="en-IN" dirty="0" err="1"/>
              <a:t>Name:Sonoo</a:t>
            </a:r>
            <a:r>
              <a:rPr lang="en-IN" dirty="0"/>
              <a:t> Rollno:2, </a:t>
            </a:r>
            <a:r>
              <a:rPr lang="en-IN" dirty="0" err="1"/>
              <a:t>Name:Ratan</a:t>
            </a:r>
            <a:r>
              <a:rPr lang="en-IN" dirty="0"/>
              <a:t> Rollno:3, </a:t>
            </a:r>
            <a:r>
              <a:rPr lang="en-IN" dirty="0" err="1"/>
              <a:t>Name:Vimal</a:t>
            </a:r>
            <a:r>
              <a:rPr lang="en-IN" dirty="0"/>
              <a:t> Rollno:4, </a:t>
            </a:r>
            <a:r>
              <a:rPr lang="en-IN" dirty="0" err="1"/>
              <a:t>Name:James</a:t>
            </a:r>
            <a:r>
              <a:rPr lang="en-IN" dirty="0"/>
              <a:t> Rollno:5, </a:t>
            </a:r>
            <a:r>
              <a:rPr lang="en-IN" dirty="0" err="1"/>
              <a:t>Name:Sarfraz</a:t>
            </a:r>
            <a:endParaRPr lang="en-US" dirty="0"/>
          </a:p>
          <a:p>
            <a:endParaRPr lang="en-IN" dirty="0"/>
          </a:p>
        </p:txBody>
      </p:sp>
    </p:spTree>
    <p:extLst>
      <p:ext uri="{BB962C8B-B14F-4D97-AF65-F5344CB8AC3E}">
        <p14:creationId xmlns:p14="http://schemas.microsoft.com/office/powerpoint/2010/main" val="3691025609"/>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Review Questions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199" y="1147864"/>
            <a:ext cx="10298361" cy="5089448"/>
          </a:xfrm>
          <a:ln w="38100">
            <a:solidFill>
              <a:srgbClr val="CC0066"/>
            </a:solidFill>
          </a:ln>
        </p:spPr>
        <p:txBody>
          <a:bodyPr>
            <a:normAutofit/>
          </a:bodyPr>
          <a:lstStyle/>
          <a:p>
            <a:pPr marL="342900" indent="-342900">
              <a:buFont typeface="+mj-lt"/>
              <a:buAutoNum type="arabicPeriod"/>
            </a:pPr>
            <a:r>
              <a:rPr lang="en-US" sz="2400" dirty="0">
                <a:latin typeface="Palatino Linotype" panose="02040502050505030304" pitchFamily="18" charset="0"/>
              </a:rPr>
              <a:t>Write a C program for student mark sheet using structure</a:t>
            </a:r>
          </a:p>
          <a:p>
            <a:pPr marL="342900" indent="-342900">
              <a:buFont typeface="+mj-lt"/>
              <a:buAutoNum type="arabicPeriod"/>
            </a:pPr>
            <a:r>
              <a:rPr lang="en-US" sz="2400" dirty="0">
                <a:latin typeface="Palatino Linotype" panose="02040502050505030304" pitchFamily="18" charset="0"/>
              </a:rPr>
              <a:t>Write a C program using structure to find students grades in a class</a:t>
            </a:r>
          </a:p>
          <a:p>
            <a:pPr marL="342900" indent="-342900">
              <a:buFont typeface="+mj-lt"/>
              <a:buAutoNum type="arabicPeriod"/>
            </a:pPr>
            <a:r>
              <a:rPr lang="en-US" sz="2400" dirty="0">
                <a:latin typeface="Palatino Linotype" panose="02040502050505030304" pitchFamily="18" charset="0"/>
              </a:rPr>
              <a:t>Write a C program for book details using structure</a:t>
            </a:r>
          </a:p>
          <a:p>
            <a:pPr marL="342900" indent="-342900">
              <a:buFont typeface="+mj-lt"/>
              <a:buAutoNum type="arabicPeriod"/>
            </a:pPr>
            <a:r>
              <a:rPr lang="en-US" sz="2400" dirty="0">
                <a:latin typeface="Palatino Linotype" panose="02040502050505030304" pitchFamily="18" charset="0"/>
              </a:rPr>
              <a:t>Calculating the area of a rectangle using structures in C language.</a:t>
            </a:r>
            <a:endParaRPr lang="en-IN" sz="2400" dirty="0">
              <a:latin typeface="Palatino Linotype" panose="02040502050505030304" pitchFamily="18" charset="0"/>
            </a:endParaRPr>
          </a:p>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428151357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defPPr/>
          </a:lstStyle>
          <a:p>
            <a:pPr algn="ctr"/>
            <a:r>
              <a:rPr lang="en-US" sz="6000" b="1" dirty="0">
                <a:latin typeface="Palatino Linotype" panose="02040502050505030304" pitchFamily="18" charset="0"/>
              </a:rPr>
              <a:t>DATA STUCTURE OPERATIONS</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1321583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Data Structure Operations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endParaRPr lang="en-US" sz="2400" b="0" i="0" dirty="0">
              <a:effectLst/>
              <a:latin typeface="Palatino Linotype" panose="02040502050505030304" pitchFamily="18" charset="0"/>
            </a:endParaRPr>
          </a:p>
          <a:p>
            <a:pPr algn="just">
              <a:lnSpc>
                <a:spcPct val="100000"/>
              </a:lnSpc>
            </a:pPr>
            <a:r>
              <a:rPr lang="en-US" sz="2400" b="0" i="0" dirty="0">
                <a:effectLst/>
                <a:latin typeface="Palatino Linotype" panose="02040502050505030304" pitchFamily="18" charset="0"/>
              </a:rPr>
              <a:t>The data in the data structures are processed by certain operations.</a:t>
            </a:r>
            <a:endParaRPr lang="en-US" sz="2400" b="1" i="0" dirty="0">
              <a:effectLst/>
              <a:latin typeface="Palatino Linotype" panose="02040502050505030304" pitchFamily="18" charset="0"/>
            </a:endParaRPr>
          </a:p>
          <a:p>
            <a:pPr lvl="2" algn="just">
              <a:lnSpc>
                <a:spcPct val="100000"/>
              </a:lnSpc>
              <a:buFont typeface="Courier New" panose="02070309020205020404" pitchFamily="49" charset="0"/>
              <a:buChar char="o"/>
            </a:pPr>
            <a:r>
              <a:rPr lang="en-US" sz="2400" i="0" dirty="0">
                <a:effectLst/>
                <a:latin typeface="Palatino Linotype" panose="02040502050505030304" pitchFamily="18" charset="0"/>
              </a:rPr>
              <a:t>Traversing</a:t>
            </a:r>
          </a:p>
          <a:p>
            <a:pPr lvl="2" algn="just">
              <a:lnSpc>
                <a:spcPct val="100000"/>
              </a:lnSpc>
              <a:buFont typeface="Courier New" panose="02070309020205020404" pitchFamily="49" charset="0"/>
              <a:buChar char="o"/>
            </a:pPr>
            <a:r>
              <a:rPr lang="en-US" sz="2400" i="0" dirty="0">
                <a:effectLst/>
                <a:latin typeface="Palatino Linotype" panose="02040502050505030304" pitchFamily="18" charset="0"/>
              </a:rPr>
              <a:t>Searching</a:t>
            </a:r>
          </a:p>
          <a:p>
            <a:pPr lvl="2" algn="just">
              <a:lnSpc>
                <a:spcPct val="100000"/>
              </a:lnSpc>
              <a:buFont typeface="Courier New" panose="02070309020205020404" pitchFamily="49" charset="0"/>
              <a:buChar char="o"/>
            </a:pPr>
            <a:r>
              <a:rPr lang="en-US" sz="2400" i="0" dirty="0">
                <a:effectLst/>
                <a:latin typeface="Palatino Linotype" panose="02040502050505030304" pitchFamily="18" charset="0"/>
              </a:rPr>
              <a:t>Inserting</a:t>
            </a:r>
          </a:p>
          <a:p>
            <a:pPr lvl="2" algn="just">
              <a:lnSpc>
                <a:spcPct val="100000"/>
              </a:lnSpc>
              <a:buFont typeface="Courier New" panose="02070309020205020404" pitchFamily="49" charset="0"/>
              <a:buChar char="o"/>
            </a:pPr>
            <a:r>
              <a:rPr lang="en-US" sz="2400" dirty="0">
                <a:latin typeface="Palatino Linotype" panose="02040502050505030304" pitchFamily="18" charset="0"/>
              </a:rPr>
              <a:t>Updating</a:t>
            </a:r>
            <a:endParaRPr lang="en-US" sz="2400" i="0" dirty="0">
              <a:effectLst/>
              <a:latin typeface="Palatino Linotype" panose="02040502050505030304" pitchFamily="18" charset="0"/>
            </a:endParaRPr>
          </a:p>
          <a:p>
            <a:pPr lvl="2" algn="just">
              <a:lnSpc>
                <a:spcPct val="100000"/>
              </a:lnSpc>
              <a:buFont typeface="Courier New" panose="02070309020205020404" pitchFamily="49" charset="0"/>
              <a:buChar char="o"/>
            </a:pPr>
            <a:r>
              <a:rPr lang="en-US" sz="2400" i="0" dirty="0">
                <a:effectLst/>
                <a:latin typeface="Palatino Linotype" panose="02040502050505030304" pitchFamily="18" charset="0"/>
              </a:rPr>
              <a:t>Deleting</a:t>
            </a:r>
          </a:p>
          <a:p>
            <a:pPr lvl="2" algn="just">
              <a:lnSpc>
                <a:spcPct val="100000"/>
              </a:lnSpc>
              <a:buFont typeface="Courier New" panose="02070309020205020404" pitchFamily="49" charset="0"/>
              <a:buChar char="o"/>
            </a:pPr>
            <a:r>
              <a:rPr lang="en-US" sz="2400" i="0" dirty="0">
                <a:effectLst/>
                <a:latin typeface="Palatino Linotype" panose="02040502050505030304" pitchFamily="18" charset="0"/>
              </a:rPr>
              <a:t>Sorting</a:t>
            </a:r>
          </a:p>
          <a:p>
            <a:pPr lvl="2" algn="just">
              <a:lnSpc>
                <a:spcPct val="100000"/>
              </a:lnSpc>
              <a:buFont typeface="Courier New" panose="02070309020205020404" pitchFamily="49" charset="0"/>
              <a:buChar char="o"/>
            </a:pPr>
            <a:r>
              <a:rPr lang="en-US" sz="2400" i="0" dirty="0">
                <a:effectLst/>
                <a:latin typeface="Palatino Linotype" panose="02040502050505030304" pitchFamily="18" charset="0"/>
              </a:rPr>
              <a:t>Merging</a:t>
            </a:r>
          </a:p>
          <a:p>
            <a:pPr algn="just">
              <a:lnSpc>
                <a:spcPct val="100000"/>
              </a:lnSpc>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24517672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Data Structure Operations (Cont..)</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1" i="0" dirty="0">
                <a:effectLst/>
                <a:latin typeface="Palatino Linotype" panose="02040502050505030304" pitchFamily="18" charset="0"/>
              </a:rPr>
              <a:t>Traversing</a:t>
            </a:r>
            <a:r>
              <a:rPr lang="en-US" sz="2400" dirty="0">
                <a:latin typeface="Palatino Linotype" panose="02040502050505030304" pitchFamily="18" charset="0"/>
              </a:rPr>
              <a:t> - </a:t>
            </a:r>
            <a:r>
              <a:rPr lang="en-US" sz="2400" b="0" i="0" dirty="0">
                <a:effectLst/>
                <a:latin typeface="Palatino Linotype" panose="02040502050505030304" pitchFamily="18" charset="0"/>
              </a:rPr>
              <a:t>Visiting each record so that items in the records can be accessed.</a:t>
            </a:r>
          </a:p>
          <a:p>
            <a:pPr algn="just">
              <a:lnSpc>
                <a:spcPct val="100000"/>
              </a:lnSpc>
            </a:pPr>
            <a:r>
              <a:rPr lang="en-US" sz="2400" b="1" i="0" dirty="0">
                <a:effectLst/>
                <a:latin typeface="Palatino Linotype" panose="02040502050505030304" pitchFamily="18" charset="0"/>
              </a:rPr>
              <a:t>Searching</a:t>
            </a:r>
            <a:r>
              <a:rPr lang="en-US" sz="2400" dirty="0">
                <a:latin typeface="Palatino Linotype" panose="02040502050505030304" pitchFamily="18" charset="0"/>
              </a:rPr>
              <a:t> - </a:t>
            </a:r>
            <a:r>
              <a:rPr lang="en-US" sz="2400" b="0" i="0" dirty="0">
                <a:effectLst/>
                <a:latin typeface="Palatino Linotype" panose="02040502050505030304" pitchFamily="18" charset="0"/>
              </a:rPr>
              <a:t>Finding the location of the record with a given key or value or finding all records which satisfy given conditions.</a:t>
            </a:r>
          </a:p>
          <a:p>
            <a:pPr algn="just">
              <a:lnSpc>
                <a:spcPct val="100000"/>
              </a:lnSpc>
            </a:pPr>
            <a:r>
              <a:rPr lang="en-US" sz="2400" b="1" i="0" dirty="0">
                <a:effectLst/>
                <a:latin typeface="Palatino Linotype" panose="02040502050505030304" pitchFamily="18" charset="0"/>
              </a:rPr>
              <a:t>Inserting</a:t>
            </a:r>
            <a:r>
              <a:rPr lang="en-US" sz="2400" dirty="0">
                <a:latin typeface="Palatino Linotype" panose="02040502050505030304" pitchFamily="18" charset="0"/>
              </a:rPr>
              <a:t> - </a:t>
            </a:r>
            <a:r>
              <a:rPr lang="en-US" sz="2400" b="0" i="0" dirty="0">
                <a:effectLst/>
                <a:latin typeface="Palatino Linotype" panose="02040502050505030304" pitchFamily="18" charset="0"/>
              </a:rPr>
              <a:t>Adding a new record to the data structure.</a:t>
            </a:r>
          </a:p>
          <a:p>
            <a:pPr algn="just">
              <a:lnSpc>
                <a:spcPct val="100000"/>
              </a:lnSpc>
            </a:pPr>
            <a:r>
              <a:rPr lang="en-US" sz="2400" b="1" dirty="0">
                <a:latin typeface="Palatino Linotype" panose="02040502050505030304" pitchFamily="18" charset="0"/>
              </a:rPr>
              <a:t>Updating</a:t>
            </a:r>
            <a:r>
              <a:rPr lang="en-US" sz="2400" dirty="0">
                <a:latin typeface="Palatino Linotype" panose="02040502050505030304" pitchFamily="18" charset="0"/>
              </a:rPr>
              <a:t> – Change the content of some elements of the record.</a:t>
            </a:r>
            <a:endParaRPr lang="en-US" sz="2400" b="0" i="0" dirty="0">
              <a:effectLst/>
              <a:latin typeface="Palatino Linotype" panose="02040502050505030304" pitchFamily="18" charset="0"/>
            </a:endParaRPr>
          </a:p>
          <a:p>
            <a:pPr algn="just">
              <a:lnSpc>
                <a:spcPct val="100000"/>
              </a:lnSpc>
            </a:pPr>
            <a:r>
              <a:rPr lang="en-US" sz="2400" b="1" i="0" dirty="0">
                <a:effectLst/>
                <a:latin typeface="Palatino Linotype" panose="02040502050505030304" pitchFamily="18" charset="0"/>
              </a:rPr>
              <a:t>Deleting</a:t>
            </a:r>
            <a:r>
              <a:rPr lang="en-US" sz="2400" dirty="0">
                <a:latin typeface="Palatino Linotype" panose="02040502050505030304" pitchFamily="18" charset="0"/>
              </a:rPr>
              <a:t> - </a:t>
            </a:r>
            <a:r>
              <a:rPr lang="en-US" sz="2400" b="0" i="0" dirty="0">
                <a:effectLst/>
                <a:latin typeface="Palatino Linotype" panose="02040502050505030304" pitchFamily="18" charset="0"/>
              </a:rPr>
              <a:t>Removing records from the data structure.</a:t>
            </a:r>
          </a:p>
          <a:p>
            <a:pPr algn="just">
              <a:lnSpc>
                <a:spcPct val="100000"/>
              </a:lnSpc>
            </a:pPr>
            <a:r>
              <a:rPr lang="en-US" sz="2400" b="0" i="0" dirty="0">
                <a:effectLst/>
                <a:latin typeface="Palatino Linotype" panose="02040502050505030304" pitchFamily="18" charset="0"/>
              </a:rPr>
              <a:t>S</a:t>
            </a:r>
            <a:r>
              <a:rPr lang="en-US" sz="2400" b="1" i="0" dirty="0">
                <a:effectLst/>
                <a:latin typeface="Palatino Linotype" panose="02040502050505030304" pitchFamily="18" charset="0"/>
              </a:rPr>
              <a:t>orting</a:t>
            </a:r>
            <a:r>
              <a:rPr lang="en-US" sz="2400" dirty="0">
                <a:latin typeface="Palatino Linotype" panose="02040502050505030304" pitchFamily="18" charset="0"/>
              </a:rPr>
              <a:t> - </a:t>
            </a:r>
            <a:r>
              <a:rPr lang="en-US" sz="2400" b="0" i="0" dirty="0">
                <a:effectLst/>
                <a:latin typeface="Palatino Linotype" panose="02040502050505030304" pitchFamily="18" charset="0"/>
              </a:rPr>
              <a:t>Arranging records in some logical or numerical order. </a:t>
            </a:r>
          </a:p>
          <a:p>
            <a:pPr lvl="1" algn="just">
              <a:lnSpc>
                <a:spcPct val="100000"/>
              </a:lnSpc>
              <a:buFont typeface="Courier New" panose="02070309020205020404" pitchFamily="49" charset="0"/>
              <a:buChar char="o"/>
            </a:pPr>
            <a:r>
              <a:rPr lang="en-US" b="1" i="0" dirty="0">
                <a:effectLst/>
                <a:latin typeface="Palatino Linotype" panose="02040502050505030304" pitchFamily="18" charset="0"/>
              </a:rPr>
              <a:t>(</a:t>
            </a:r>
            <a:r>
              <a:rPr lang="en-US" b="1" i="0" dirty="0" err="1">
                <a:effectLst/>
                <a:latin typeface="Palatino Linotype" panose="02040502050505030304" pitchFamily="18" charset="0"/>
              </a:rPr>
              <a:t>Eg</a:t>
            </a:r>
            <a:r>
              <a:rPr lang="en-US" b="1" i="0" dirty="0">
                <a:effectLst/>
                <a:latin typeface="Palatino Linotype" panose="02040502050505030304" pitchFamily="18" charset="0"/>
              </a:rPr>
              <a:t>: Alphabetic order)</a:t>
            </a:r>
          </a:p>
          <a:p>
            <a:pPr algn="just">
              <a:lnSpc>
                <a:spcPct val="100000"/>
              </a:lnSpc>
            </a:pPr>
            <a:r>
              <a:rPr lang="en-US" sz="2400" b="1" i="0" dirty="0">
                <a:effectLst/>
                <a:latin typeface="Palatino Linotype" panose="02040502050505030304" pitchFamily="18" charset="0"/>
              </a:rPr>
              <a:t>Merging</a:t>
            </a:r>
            <a:r>
              <a:rPr lang="en-US" sz="2400" dirty="0">
                <a:latin typeface="Palatino Linotype" panose="02040502050505030304" pitchFamily="18" charset="0"/>
              </a:rPr>
              <a:t> - </a:t>
            </a:r>
            <a:r>
              <a:rPr lang="en-US" sz="2400" b="0" i="0" dirty="0">
                <a:effectLst/>
                <a:latin typeface="Palatino Linotype" panose="02040502050505030304" pitchFamily="18" charset="0"/>
              </a:rPr>
              <a:t>Combing records from two different sorted files into a single file.</a:t>
            </a:r>
          </a:p>
          <a:p>
            <a:pPr algn="just">
              <a:lnSpc>
                <a:spcPct val="100000"/>
              </a:lnSpc>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29936596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Example</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i="0" dirty="0">
                <a:effectLst/>
                <a:latin typeface="Palatino Linotype" panose="02040502050505030304" pitchFamily="18" charset="0"/>
              </a:rPr>
              <a:t>An organization contains a membership file in which each record contains the following data for a given member:</a:t>
            </a:r>
          </a:p>
          <a:p>
            <a:pPr marL="0" indent="0" algn="just">
              <a:lnSpc>
                <a:spcPct val="100000"/>
              </a:lnSpc>
              <a:buNone/>
            </a:pPr>
            <a:r>
              <a:rPr lang="en-US" sz="2400" dirty="0">
                <a:latin typeface="Palatino Linotype" panose="02040502050505030304" pitchFamily="18" charset="0"/>
              </a:rPr>
              <a:t>		Name, Address, Telephone Number, Age, Sex</a:t>
            </a:r>
            <a:endParaRPr lang="en-US" sz="2400" i="0" dirty="0">
              <a:effectLst/>
              <a:latin typeface="Palatino Linotype" panose="02040502050505030304" pitchFamily="18" charset="0"/>
            </a:endParaRPr>
          </a:p>
          <a:p>
            <a:pPr marL="914400" lvl="1" indent="-457200" algn="just">
              <a:lnSpc>
                <a:spcPct val="100000"/>
              </a:lnSpc>
              <a:buFont typeface="+mj-lt"/>
              <a:buAutoNum type="alphaLcPeriod"/>
            </a:pPr>
            <a:r>
              <a:rPr lang="en-US" dirty="0">
                <a:latin typeface="Palatino Linotype" panose="02040502050505030304" pitchFamily="18" charset="0"/>
              </a:rPr>
              <a:t>Suppose the organization wants to announce a meeting through a mailing. Then one would </a:t>
            </a:r>
            <a:r>
              <a:rPr lang="en-US" b="1" dirty="0">
                <a:latin typeface="Palatino Linotype" panose="02040502050505030304" pitchFamily="18" charset="0"/>
              </a:rPr>
              <a:t>traverse</a:t>
            </a:r>
            <a:r>
              <a:rPr lang="en-US" dirty="0">
                <a:latin typeface="Palatino Linotype" panose="02040502050505030304" pitchFamily="18" charset="0"/>
              </a:rPr>
              <a:t> the file to obtain Name and Address of each member.</a:t>
            </a:r>
          </a:p>
          <a:p>
            <a:pPr marL="914400" lvl="1" indent="-457200" algn="just">
              <a:lnSpc>
                <a:spcPct val="100000"/>
              </a:lnSpc>
              <a:buFont typeface="+mj-lt"/>
              <a:buAutoNum type="alphaLcPeriod"/>
            </a:pPr>
            <a:r>
              <a:rPr lang="en-US" dirty="0">
                <a:latin typeface="Palatino Linotype" panose="02040502050505030304" pitchFamily="18" charset="0"/>
              </a:rPr>
              <a:t>Suppose one wants to find the names of all members living in a particular area. Again </a:t>
            </a:r>
            <a:r>
              <a:rPr lang="en-US" b="1" dirty="0">
                <a:latin typeface="Palatino Linotype" panose="02040502050505030304" pitchFamily="18" charset="0"/>
              </a:rPr>
              <a:t>traverse</a:t>
            </a:r>
            <a:r>
              <a:rPr lang="en-US" dirty="0">
                <a:latin typeface="Palatino Linotype" panose="02040502050505030304" pitchFamily="18" charset="0"/>
              </a:rPr>
              <a:t> </a:t>
            </a:r>
            <a:r>
              <a:rPr lang="en-US" b="1" dirty="0">
                <a:latin typeface="Palatino Linotype" panose="02040502050505030304" pitchFamily="18" charset="0"/>
              </a:rPr>
              <a:t>and search </a:t>
            </a:r>
            <a:r>
              <a:rPr lang="en-US" dirty="0">
                <a:latin typeface="Palatino Linotype" panose="02040502050505030304" pitchFamily="18" charset="0"/>
              </a:rPr>
              <a:t>the file to obtain the data.</a:t>
            </a:r>
          </a:p>
          <a:p>
            <a:pPr marL="914400" lvl="1" indent="-457200" algn="just">
              <a:lnSpc>
                <a:spcPct val="100000"/>
              </a:lnSpc>
              <a:buFont typeface="+mj-lt"/>
              <a:buAutoNum type="alphaLcPeriod"/>
            </a:pPr>
            <a:r>
              <a:rPr lang="en-US" dirty="0">
                <a:latin typeface="Palatino Linotype" panose="02040502050505030304" pitchFamily="18" charset="0"/>
              </a:rPr>
              <a:t>Suppose one wants to obtain Address of a specific Person. Then one would </a:t>
            </a:r>
            <a:r>
              <a:rPr lang="en-US" b="1" dirty="0">
                <a:latin typeface="Palatino Linotype" panose="02040502050505030304" pitchFamily="18" charset="0"/>
              </a:rPr>
              <a:t>search </a:t>
            </a:r>
            <a:r>
              <a:rPr lang="en-US" dirty="0">
                <a:latin typeface="Palatino Linotype" panose="02040502050505030304" pitchFamily="18" charset="0"/>
              </a:rPr>
              <a:t>the file for the record containing Name.</a:t>
            </a:r>
          </a:p>
          <a:p>
            <a:pPr marL="914400" lvl="1" indent="-457200" algn="just">
              <a:lnSpc>
                <a:spcPct val="100000"/>
              </a:lnSpc>
              <a:buFont typeface="+mj-lt"/>
              <a:buAutoNum type="alphaLcPeriod"/>
            </a:pPr>
            <a:r>
              <a:rPr lang="en-US" dirty="0">
                <a:latin typeface="Palatino Linotype" panose="02040502050505030304" pitchFamily="18" charset="0"/>
              </a:rPr>
              <a:t>Suppose a member dies. Then one would </a:t>
            </a:r>
            <a:r>
              <a:rPr lang="en-US" b="1" dirty="0">
                <a:latin typeface="Palatino Linotype" panose="02040502050505030304" pitchFamily="18" charset="0"/>
              </a:rPr>
              <a:t>delete</a:t>
            </a:r>
            <a:r>
              <a:rPr lang="en-US" dirty="0">
                <a:latin typeface="Palatino Linotype" panose="02040502050505030304" pitchFamily="18" charset="0"/>
              </a:rPr>
              <a:t> his or her record from the file.</a:t>
            </a:r>
          </a:p>
          <a:p>
            <a:pPr marL="914400" lvl="1" indent="-457200" algn="just">
              <a:lnSpc>
                <a:spcPct val="100000"/>
              </a:lnSpc>
              <a:buFont typeface="+mj-lt"/>
              <a:buAutoNum type="alphaLcPeriod"/>
            </a:pPr>
            <a:endParaRPr lang="en-US" sz="2000" i="0" dirty="0">
              <a:effectLst/>
              <a:latin typeface="Palatino Linotype" panose="02040502050505030304" pitchFamily="18" charset="0"/>
            </a:endParaRPr>
          </a:p>
          <a:p>
            <a:pPr algn="just">
              <a:lnSpc>
                <a:spcPct val="100000"/>
              </a:lnSpc>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29534565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A1FD-83DE-43F0-A044-CBDAD5226BAA}"/>
              </a:ext>
            </a:extLst>
          </p:cNvPr>
          <p:cNvSpPr>
            <a:spLocks noGrp="1"/>
          </p:cNvSpPr>
          <p:nvPr>
            <p:ph type="title"/>
          </p:nvPr>
        </p:nvSpPr>
        <p:spPr>
          <a:xfrm>
            <a:off x="838200" y="337231"/>
            <a:ext cx="10515600" cy="687611"/>
          </a:xfrm>
        </p:spPr>
        <p:txBody>
          <a:bodyPr>
            <a:normAutofit/>
          </a:bodyPr>
          <a:lstStyle>
            <a:defPPr/>
          </a:lstStyle>
          <a:p>
            <a:pPr algn="ctr"/>
            <a:r>
              <a:rPr lang="en-US" sz="3200" b="1" dirty="0">
                <a:latin typeface="Palatino Linotype" panose="02040502050505030304" pitchFamily="18" charset="0"/>
              </a:rPr>
              <a:t>Topics to be covered</a:t>
            </a:r>
            <a:endParaRPr lang="en-IN" sz="3200"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F8ADBF20-CF3B-41DE-A89D-B417DBC621FE}"/>
              </a:ext>
            </a:extLst>
          </p:cNvPr>
          <p:cNvSpPr>
            <a:spLocks noGrp="1"/>
          </p:cNvSpPr>
          <p:nvPr>
            <p:ph idx="1"/>
          </p:nvPr>
        </p:nvSpPr>
        <p:spPr>
          <a:xfrm>
            <a:off x="838200" y="1340768"/>
            <a:ext cx="10515600" cy="4836195"/>
          </a:xfrm>
        </p:spPr>
        <p:txBody>
          <a:bodyPr>
            <a:normAutofit/>
          </a:bodyPr>
          <a:lstStyle>
            <a:defPPr/>
          </a:lstStyle>
          <a:p>
            <a:pPr marL="0" indent="0">
              <a:buNone/>
            </a:pPr>
            <a:r>
              <a:rPr lang="en-IN" sz="2400" dirty="0">
                <a:latin typeface="Palatino Linotype" panose="02040502050505030304" pitchFamily="18" charset="0"/>
              </a:rPr>
              <a:t>S1 : Introduction – Basic Terminology - Data Structures</a:t>
            </a:r>
          </a:p>
          <a:p>
            <a:pPr marL="0" indent="0">
              <a:buNone/>
            </a:pPr>
            <a:r>
              <a:rPr lang="en-IN" sz="2400" dirty="0">
                <a:latin typeface="Palatino Linotype" panose="02040502050505030304" pitchFamily="18" charset="0"/>
              </a:rPr>
              <a:t>S2 : Data Structure Operations - ADT</a:t>
            </a:r>
          </a:p>
          <a:p>
            <a:pPr marL="0" indent="0">
              <a:buNone/>
            </a:pPr>
            <a:r>
              <a:rPr lang="en-IN" sz="2400" dirty="0">
                <a:latin typeface="Palatino Linotype" panose="02040502050505030304" pitchFamily="18" charset="0"/>
              </a:rPr>
              <a:t>S3 : Algorithms – Searching Techniques – Complexity – Time, Space Matrix</a:t>
            </a:r>
          </a:p>
          <a:p>
            <a:pPr marL="0" indent="0">
              <a:buNone/>
            </a:pPr>
            <a:r>
              <a:rPr lang="en-IN" sz="2400" dirty="0">
                <a:latin typeface="Palatino Linotype" panose="02040502050505030304" pitchFamily="18" charset="0"/>
              </a:rPr>
              <a:t>S4 : Algorithms – Sorting - Complexity – Time, Space Matrix</a:t>
            </a:r>
          </a:p>
          <a:p>
            <a:pPr marL="0" indent="0">
              <a:buNone/>
            </a:pPr>
            <a:r>
              <a:rPr lang="en-IN" sz="2400" dirty="0">
                <a:latin typeface="Palatino Linotype" panose="02040502050505030304" pitchFamily="18" charset="0"/>
              </a:rPr>
              <a:t>S5 : Mathematical notations – Asymptotic notations – Big O, Omega</a:t>
            </a:r>
          </a:p>
          <a:p>
            <a:pPr marL="0" indent="0">
              <a:buNone/>
            </a:pPr>
            <a:r>
              <a:rPr lang="en-IN" sz="2400" dirty="0">
                <a:latin typeface="Palatino Linotype" panose="02040502050505030304" pitchFamily="18" charset="0"/>
              </a:rPr>
              <a:t>S6 : Asymptotic notations – Theta – Mathematical functions</a:t>
            </a:r>
          </a:p>
          <a:p>
            <a:pPr marL="0" indent="0">
              <a:buNone/>
            </a:pPr>
            <a:r>
              <a:rPr lang="en-IN" sz="2400" dirty="0">
                <a:latin typeface="Palatino Linotype" panose="02040502050505030304" pitchFamily="18" charset="0"/>
              </a:rPr>
              <a:t>S7 : Data Structures and its Types -  Linear and Non Linear Data Structures</a:t>
            </a:r>
          </a:p>
          <a:p>
            <a:pPr marL="0" indent="0">
              <a:buNone/>
            </a:pPr>
            <a:r>
              <a:rPr lang="en-IN" sz="2400" dirty="0">
                <a:latin typeface="Palatino Linotype" panose="02040502050505030304" pitchFamily="18" charset="0"/>
              </a:rPr>
              <a:t>S8 : 1D, 2D Array Initialization using Pointers - 1D, 2D Array Accessing 	using Pointers</a:t>
            </a:r>
          </a:p>
          <a:p>
            <a:pPr marL="0" indent="0">
              <a:buNone/>
            </a:pPr>
            <a:r>
              <a:rPr lang="en-IN" sz="2400" dirty="0">
                <a:latin typeface="Palatino Linotype" panose="02040502050505030304" pitchFamily="18" charset="0"/>
              </a:rPr>
              <a:t>S9 : Declaring Structure and accessing – Declaring Arrays of Structures and 	accessing</a:t>
            </a:r>
          </a:p>
          <a:p>
            <a:endParaRPr lang="en-IN" b="1"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401580507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Example</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marL="914400" lvl="1" indent="-457200" algn="just">
              <a:lnSpc>
                <a:spcPct val="100000"/>
              </a:lnSpc>
              <a:buAutoNum type="alphaLcPeriod" startAt="5"/>
            </a:pPr>
            <a:r>
              <a:rPr lang="en-US" dirty="0">
                <a:latin typeface="Palatino Linotype" panose="02040502050505030304" pitchFamily="18" charset="0"/>
              </a:rPr>
              <a:t>Suppose a new person joins the organization. Then one would </a:t>
            </a:r>
            <a:r>
              <a:rPr lang="en-US" b="1" dirty="0">
                <a:latin typeface="Palatino Linotype" panose="02040502050505030304" pitchFamily="18" charset="0"/>
              </a:rPr>
              <a:t>insert</a:t>
            </a:r>
            <a:r>
              <a:rPr lang="en-US" dirty="0">
                <a:latin typeface="Palatino Linotype" panose="02040502050505030304" pitchFamily="18" charset="0"/>
              </a:rPr>
              <a:t> a record into the file</a:t>
            </a:r>
          </a:p>
          <a:p>
            <a:pPr marL="914400" lvl="1" indent="-457200" algn="just">
              <a:lnSpc>
                <a:spcPct val="100000"/>
              </a:lnSpc>
              <a:buAutoNum type="alphaLcPeriod" startAt="5"/>
            </a:pPr>
            <a:r>
              <a:rPr lang="en-US" dirty="0">
                <a:latin typeface="Palatino Linotype" panose="02040502050505030304" pitchFamily="18" charset="0"/>
              </a:rPr>
              <a:t>Suppose a member has shifted to a new residence his/her address and telephone number need to be changed. Given the name of the member, one would first need to </a:t>
            </a:r>
            <a:r>
              <a:rPr lang="en-US" b="1" dirty="0">
                <a:latin typeface="Palatino Linotype" panose="02040502050505030304" pitchFamily="18" charset="0"/>
              </a:rPr>
              <a:t>search</a:t>
            </a:r>
            <a:r>
              <a:rPr lang="en-US" dirty="0">
                <a:latin typeface="Palatino Linotype" panose="02040502050505030304" pitchFamily="18" charset="0"/>
              </a:rPr>
              <a:t> for the record in the file. Then perform the </a:t>
            </a:r>
            <a:r>
              <a:rPr lang="en-US" b="1" dirty="0">
                <a:latin typeface="Palatino Linotype" panose="02040502050505030304" pitchFamily="18" charset="0"/>
              </a:rPr>
              <a:t>update</a:t>
            </a:r>
            <a:r>
              <a:rPr lang="en-US" dirty="0">
                <a:latin typeface="Palatino Linotype" panose="02040502050505030304" pitchFamily="18" charset="0"/>
              </a:rPr>
              <a:t> operation, i.e. change some items in the record with the new data.</a:t>
            </a:r>
          </a:p>
          <a:p>
            <a:pPr marL="914400" lvl="1" indent="-457200" algn="just">
              <a:lnSpc>
                <a:spcPct val="100000"/>
              </a:lnSpc>
              <a:buAutoNum type="alphaLcPeriod" startAt="5"/>
            </a:pPr>
            <a:r>
              <a:rPr lang="en-US" dirty="0">
                <a:latin typeface="Palatino Linotype" panose="02040502050505030304" pitchFamily="18" charset="0"/>
              </a:rPr>
              <a:t>Suppose one wants to find the number of members whose age is 65 or above. Again one would </a:t>
            </a:r>
            <a:r>
              <a:rPr lang="en-US" b="1" dirty="0">
                <a:latin typeface="Palatino Linotype" panose="02040502050505030304" pitchFamily="18" charset="0"/>
              </a:rPr>
              <a:t>traverse</a:t>
            </a:r>
            <a:r>
              <a:rPr lang="en-US" dirty="0">
                <a:latin typeface="Palatino Linotype" panose="02040502050505030304" pitchFamily="18" charset="0"/>
              </a:rPr>
              <a:t> the file, counting such members.</a:t>
            </a:r>
          </a:p>
          <a:p>
            <a:pPr marL="914400" lvl="1" indent="-457200" algn="just">
              <a:lnSpc>
                <a:spcPct val="100000"/>
              </a:lnSpc>
              <a:buFont typeface="+mj-lt"/>
              <a:buAutoNum type="alphaLcPeriod"/>
            </a:pPr>
            <a:endParaRPr lang="en-US" sz="2000" i="0" dirty="0">
              <a:effectLst/>
              <a:latin typeface="Palatino Linotype" panose="02040502050505030304" pitchFamily="18" charset="0"/>
            </a:endParaRPr>
          </a:p>
          <a:p>
            <a:pPr algn="just">
              <a:lnSpc>
                <a:spcPct val="100000"/>
              </a:lnSpc>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294771978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defPPr/>
          </a:lstStyle>
          <a:p>
            <a:pPr algn="ctr"/>
            <a:r>
              <a:rPr lang="en-US" sz="6000" b="1" dirty="0">
                <a:latin typeface="Palatino Linotype" panose="02040502050505030304" pitchFamily="18" charset="0"/>
              </a:rPr>
              <a:t>ABSTRACT DATA TYPE</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297683210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Abstract Data Types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fontAlgn="base"/>
            <a:r>
              <a:rPr lang="en-US" sz="2400" b="0" i="0" dirty="0">
                <a:effectLst/>
                <a:latin typeface="Palatino Linotype" panose="02040502050505030304" pitchFamily="18" charset="0"/>
              </a:rPr>
              <a:t>An Abstract Data type (ADT) is a type for objects whose behavior is defined by a </a:t>
            </a:r>
            <a:r>
              <a:rPr lang="en-US" sz="2400" b="1" i="0" dirty="0">
                <a:effectLst/>
                <a:latin typeface="Palatino Linotype" panose="02040502050505030304" pitchFamily="18" charset="0"/>
              </a:rPr>
              <a:t>set of value and a set of operations</a:t>
            </a:r>
            <a:r>
              <a:rPr lang="en-US" sz="2400" b="0" i="0" dirty="0">
                <a:effectLst/>
                <a:latin typeface="Palatino Linotype" panose="02040502050505030304" pitchFamily="18" charset="0"/>
              </a:rPr>
              <a:t>.</a:t>
            </a:r>
          </a:p>
          <a:p>
            <a:pPr algn="just" fontAlgn="base"/>
            <a:r>
              <a:rPr lang="en-US" sz="2400" dirty="0">
                <a:latin typeface="Palatino Linotype" panose="02040502050505030304" pitchFamily="18" charset="0"/>
              </a:rPr>
              <a:t>ADT refers to a set of data values and associated operations that are specified accurately, independent of any particular implementation.</a:t>
            </a:r>
          </a:p>
          <a:p>
            <a:pPr algn="just" fontAlgn="base"/>
            <a:r>
              <a:rPr lang="en-US" sz="2400" dirty="0">
                <a:latin typeface="Palatino Linotype" panose="02040502050505030304" pitchFamily="18" charset="0"/>
              </a:rPr>
              <a:t>The ADT consists of a set of definitions that allow us to use the functions while hiding the implementation.</a:t>
            </a:r>
          </a:p>
          <a:p>
            <a:pPr algn="l"/>
            <a:r>
              <a:rPr lang="en-US" sz="2400" u="none" strike="noStrike" baseline="0" dirty="0">
                <a:latin typeface="Palatino Linotype" panose="02040502050505030304" pitchFamily="18" charset="0"/>
              </a:rPr>
              <a:t>Abstract in the context of data structures means everything except the </a:t>
            </a:r>
            <a:r>
              <a:rPr lang="en-IN" sz="2400" u="none" strike="noStrike" baseline="0" dirty="0">
                <a:latin typeface="Palatino Linotype" panose="02040502050505030304" pitchFamily="18" charset="0"/>
              </a:rPr>
              <a:t>detailed specifications or implementation.</a:t>
            </a:r>
            <a:endParaRPr lang="en-US" sz="2400" u="none" strike="noStrike" baseline="0" dirty="0">
              <a:latin typeface="Palatino Linotype" panose="02040502050505030304" pitchFamily="18" charset="0"/>
            </a:endParaRPr>
          </a:p>
          <a:p>
            <a:pPr algn="l"/>
            <a:r>
              <a:rPr lang="en-US" sz="2400" u="none" strike="noStrike" baseline="0" dirty="0">
                <a:latin typeface="Palatino Linotype" panose="02040502050505030304" pitchFamily="18" charset="0"/>
              </a:rPr>
              <a:t>Data type of a variable is the set of values that the variable can take. </a:t>
            </a:r>
          </a:p>
          <a:p>
            <a:pPr algn="l"/>
            <a:endParaRPr lang="en-US" sz="2400" b="1" dirty="0">
              <a:effectLst/>
              <a:latin typeface="Palatino Linotype" panose="02040502050505030304" pitchFamily="18" charset="0"/>
            </a:endParaRPr>
          </a:p>
          <a:p>
            <a:pPr algn="l"/>
            <a:endParaRPr lang="en-US" sz="2400" b="1" dirty="0">
              <a:latin typeface="Palatino Linotype" panose="02040502050505030304" pitchFamily="18" charset="0"/>
            </a:endParaRPr>
          </a:p>
          <a:p>
            <a:pPr algn="l"/>
            <a:r>
              <a:rPr lang="en-US" sz="2400" b="1" dirty="0">
                <a:effectLst/>
                <a:latin typeface="Palatino Linotype" panose="02040502050505030304" pitchFamily="18" charset="0"/>
              </a:rPr>
              <a:t>Examples: Stacks, Queues, Linked List</a:t>
            </a:r>
          </a:p>
        </p:txBody>
      </p:sp>
      <p:sp>
        <p:nvSpPr>
          <p:cNvPr id="4" name="TextBox 3">
            <a:extLst>
              <a:ext uri="{FF2B5EF4-FFF2-40B4-BE49-F238E27FC236}">
                <a16:creationId xmlns:a16="http://schemas.microsoft.com/office/drawing/2014/main" id="{ABF90A7F-A326-4AC0-B736-BA315611042B}"/>
              </a:ext>
            </a:extLst>
          </p:cNvPr>
          <p:cNvSpPr txBox="1"/>
          <p:nvPr/>
        </p:nvSpPr>
        <p:spPr>
          <a:xfrm>
            <a:off x="1823258" y="4993947"/>
            <a:ext cx="8545484" cy="461665"/>
          </a:xfrm>
          <a:prstGeom prst="rect">
            <a:avLst/>
          </a:prstGeom>
          <a:noFill/>
          <a:ln w="38100">
            <a:solidFill>
              <a:schemeClr val="accent6">
                <a:lumMod val="7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latin typeface="Palatino Linotype" panose="02040502050505030304" pitchFamily="18" charset="0"/>
              </a:rPr>
              <a:t>ADT = Type + Function Names + Behaviour of each function</a:t>
            </a:r>
          </a:p>
        </p:txBody>
      </p:sp>
    </p:spTree>
    <p:extLst>
      <p:ext uri="{BB962C8B-B14F-4D97-AF65-F5344CB8AC3E}">
        <p14:creationId xmlns:p14="http://schemas.microsoft.com/office/powerpoint/2010/main" val="322072352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ADT Operations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endParaRPr lang="en-IN" sz="1800" b="0" i="0" u="none" strike="noStrike" baseline="0" dirty="0">
              <a:latin typeface="Book Antiqua" panose="02040602050305030304" pitchFamily="18" charset="0"/>
            </a:endParaRPr>
          </a:p>
          <a:p>
            <a:pPr algn="just"/>
            <a:r>
              <a:rPr lang="en-US" sz="2400" b="0" i="0" u="none" strike="noStrike" baseline="0" dirty="0">
                <a:solidFill>
                  <a:srgbClr val="000000"/>
                </a:solidFill>
                <a:latin typeface="Palatino Linotype" panose="02040502050505030304" pitchFamily="18" charset="0"/>
              </a:rPr>
              <a:t>While modeling the problems the necessary details are separated out from the unnecessary details. This process of modeling the problem is called abstraction. </a:t>
            </a:r>
          </a:p>
          <a:p>
            <a:pPr algn="just"/>
            <a:r>
              <a:rPr lang="en-US" sz="2400" b="0" i="0" u="none" strike="noStrike" baseline="0" dirty="0">
                <a:solidFill>
                  <a:srgbClr val="000000"/>
                </a:solidFill>
                <a:latin typeface="Palatino Linotype" panose="02040502050505030304" pitchFamily="18" charset="0"/>
              </a:rPr>
              <a:t>The model defines an abstract view to the problem. It focuses only on problem related stuff and that you try to define properties of the problem. </a:t>
            </a:r>
          </a:p>
          <a:p>
            <a:pPr algn="just"/>
            <a:r>
              <a:rPr lang="en-US" sz="2400" dirty="0">
                <a:solidFill>
                  <a:srgbClr val="000000"/>
                </a:solidFill>
                <a:latin typeface="Palatino Linotype" panose="02040502050505030304" pitchFamily="18" charset="0"/>
              </a:rPr>
              <a:t>These properties include</a:t>
            </a:r>
          </a:p>
          <a:p>
            <a:pPr lvl="1" algn="just">
              <a:buFont typeface="Courier New" panose="02070309020205020404" pitchFamily="49" charset="0"/>
              <a:buChar char="o"/>
            </a:pPr>
            <a:r>
              <a:rPr lang="en-US" b="0" i="0" u="none" strike="noStrike" baseline="0" dirty="0">
                <a:solidFill>
                  <a:srgbClr val="000000"/>
                </a:solidFill>
                <a:latin typeface="Palatino Linotype" panose="02040502050505030304" pitchFamily="18" charset="0"/>
              </a:rPr>
              <a:t>The data which are affected.</a:t>
            </a:r>
          </a:p>
          <a:p>
            <a:pPr lvl="1" algn="just">
              <a:buFont typeface="Courier New" panose="02070309020205020404" pitchFamily="49" charset="0"/>
              <a:buChar char="o"/>
            </a:pPr>
            <a:r>
              <a:rPr lang="en-US" dirty="0">
                <a:solidFill>
                  <a:srgbClr val="000000"/>
                </a:solidFill>
                <a:latin typeface="Palatino Linotype" panose="02040502050505030304" pitchFamily="18" charset="0"/>
              </a:rPr>
              <a:t>The operations which are identified.</a:t>
            </a:r>
            <a:endParaRPr lang="en-IN" b="0" i="0" u="none" strike="noStrike" baseline="0" dirty="0">
              <a:solidFill>
                <a:srgbClr val="000000"/>
              </a:solidFill>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US" sz="2400" dirty="0">
              <a:solidFill>
                <a:srgbClr val="273239"/>
              </a:solidFill>
              <a:effectLst/>
              <a:latin typeface="Palatino Linotype" panose="02040502050505030304" pitchFamily="18" charset="0"/>
            </a:endParaRPr>
          </a:p>
        </p:txBody>
      </p:sp>
    </p:spTree>
    <p:extLst>
      <p:ext uri="{BB962C8B-B14F-4D97-AF65-F5344CB8AC3E}">
        <p14:creationId xmlns:p14="http://schemas.microsoft.com/office/powerpoint/2010/main" val="334851455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ADT Operations ( Cont..)</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endParaRPr lang="en-IN" sz="1800" b="0" i="0" u="none" strike="noStrike" baseline="0" dirty="0">
              <a:latin typeface="Book Antiqua" panose="02040602050305030304" pitchFamily="18" charset="0"/>
            </a:endParaRPr>
          </a:p>
          <a:p>
            <a:pPr algn="just"/>
            <a:r>
              <a:rPr lang="en-US" sz="2400" b="0" i="0" u="none" strike="noStrike" baseline="0" dirty="0">
                <a:solidFill>
                  <a:srgbClr val="000000"/>
                </a:solidFill>
                <a:latin typeface="Palatino Linotype" panose="02040502050505030304" pitchFamily="18" charset="0"/>
              </a:rPr>
              <a:t>Abstract data type operations are </a:t>
            </a:r>
          </a:p>
          <a:p>
            <a:pPr lvl="1" algn="just">
              <a:buFont typeface="Courier New" panose="02070309020205020404" pitchFamily="49" charset="0"/>
              <a:buChar char="o"/>
            </a:pPr>
            <a:r>
              <a:rPr lang="en-IN" b="1" i="0" u="none" strike="noStrike" baseline="0" dirty="0">
                <a:solidFill>
                  <a:srgbClr val="000000"/>
                </a:solidFill>
                <a:latin typeface="Palatino Linotype" panose="02040502050505030304" pitchFamily="18" charset="0"/>
              </a:rPr>
              <a:t>Create - </a:t>
            </a:r>
            <a:r>
              <a:rPr lang="en-IN" dirty="0">
                <a:solidFill>
                  <a:srgbClr val="000000"/>
                </a:solidFill>
                <a:latin typeface="Palatino Linotype" panose="02040502050505030304" pitchFamily="18" charset="0"/>
              </a:rPr>
              <a:t>C</a:t>
            </a:r>
            <a:r>
              <a:rPr lang="en-IN" b="0" i="0" u="none" strike="noStrike" baseline="0" dirty="0">
                <a:solidFill>
                  <a:srgbClr val="000000"/>
                </a:solidFill>
                <a:latin typeface="Palatino Linotype" panose="02040502050505030304" pitchFamily="18" charset="0"/>
              </a:rPr>
              <a:t>reate the data structure. </a:t>
            </a:r>
          </a:p>
          <a:p>
            <a:pPr lvl="1" algn="just">
              <a:buFont typeface="Courier New" panose="02070309020205020404" pitchFamily="49" charset="0"/>
              <a:buChar char="o"/>
            </a:pPr>
            <a:r>
              <a:rPr lang="en-US" b="1" i="0" u="none" strike="noStrike" baseline="0" dirty="0">
                <a:solidFill>
                  <a:srgbClr val="000000"/>
                </a:solidFill>
                <a:latin typeface="Palatino Linotype" panose="02040502050505030304" pitchFamily="18" charset="0"/>
              </a:rPr>
              <a:t>Display - </a:t>
            </a:r>
            <a:r>
              <a:rPr lang="en-US" dirty="0">
                <a:solidFill>
                  <a:srgbClr val="000000"/>
                </a:solidFill>
                <a:latin typeface="Palatino Linotype" panose="02040502050505030304" pitchFamily="18" charset="0"/>
              </a:rPr>
              <a:t>D</a:t>
            </a:r>
            <a:r>
              <a:rPr lang="en-US" b="0" i="0" u="none" strike="noStrike" baseline="0" dirty="0">
                <a:solidFill>
                  <a:srgbClr val="000000"/>
                </a:solidFill>
                <a:latin typeface="Palatino Linotype" panose="02040502050505030304" pitchFamily="18" charset="0"/>
              </a:rPr>
              <a:t>isplaying all the elements stored in the data structure. </a:t>
            </a:r>
          </a:p>
          <a:p>
            <a:pPr lvl="1" algn="just">
              <a:buFont typeface="Courier New" panose="02070309020205020404" pitchFamily="49" charset="0"/>
              <a:buChar char="o"/>
            </a:pPr>
            <a:r>
              <a:rPr lang="en-US" b="1" i="0" u="none" strike="noStrike" baseline="0" dirty="0">
                <a:solidFill>
                  <a:srgbClr val="000000"/>
                </a:solidFill>
                <a:latin typeface="Palatino Linotype" panose="02040502050505030304" pitchFamily="18" charset="0"/>
              </a:rPr>
              <a:t>Insert - </a:t>
            </a:r>
            <a:r>
              <a:rPr lang="en-US" dirty="0">
                <a:solidFill>
                  <a:srgbClr val="000000"/>
                </a:solidFill>
                <a:latin typeface="Palatino Linotype" panose="02040502050505030304" pitchFamily="18" charset="0"/>
              </a:rPr>
              <a:t>E</a:t>
            </a:r>
            <a:r>
              <a:rPr lang="en-US" b="0" i="0" u="none" strike="noStrike" baseline="0" dirty="0">
                <a:solidFill>
                  <a:srgbClr val="000000"/>
                </a:solidFill>
                <a:latin typeface="Palatino Linotype" panose="02040502050505030304" pitchFamily="18" charset="0"/>
              </a:rPr>
              <a:t>lements can be inserted at any desired position. </a:t>
            </a:r>
          </a:p>
          <a:p>
            <a:pPr lvl="1" algn="just">
              <a:buFont typeface="Courier New" panose="02070309020205020404" pitchFamily="49" charset="0"/>
              <a:buChar char="o"/>
            </a:pPr>
            <a:r>
              <a:rPr lang="en-US" b="1" i="0" u="none" strike="noStrike" baseline="0" dirty="0">
                <a:solidFill>
                  <a:srgbClr val="000000"/>
                </a:solidFill>
                <a:latin typeface="Palatino Linotype" panose="02040502050505030304" pitchFamily="18" charset="0"/>
              </a:rPr>
              <a:t>Delete - </a:t>
            </a:r>
            <a:r>
              <a:rPr lang="en-US" dirty="0">
                <a:solidFill>
                  <a:srgbClr val="000000"/>
                </a:solidFill>
                <a:latin typeface="Palatino Linotype" panose="02040502050505030304" pitchFamily="18" charset="0"/>
              </a:rPr>
              <a:t>D</a:t>
            </a:r>
            <a:r>
              <a:rPr lang="en-US" b="0" i="0" u="none" strike="noStrike" baseline="0" dirty="0">
                <a:solidFill>
                  <a:srgbClr val="000000"/>
                </a:solidFill>
                <a:latin typeface="Palatino Linotype" panose="02040502050505030304" pitchFamily="18" charset="0"/>
              </a:rPr>
              <a:t>esired element can be deleted from the data structure. </a:t>
            </a:r>
          </a:p>
          <a:p>
            <a:pPr lvl="1" algn="just">
              <a:buFont typeface="Courier New" panose="02070309020205020404" pitchFamily="49" charset="0"/>
              <a:buChar char="o"/>
            </a:pPr>
            <a:r>
              <a:rPr lang="en-US" b="1" i="0" u="none" strike="noStrike" baseline="0" dirty="0">
                <a:solidFill>
                  <a:srgbClr val="000000"/>
                </a:solidFill>
                <a:latin typeface="Palatino Linotype" panose="02040502050505030304" pitchFamily="18" charset="0"/>
              </a:rPr>
              <a:t>Modify - </a:t>
            </a:r>
            <a:r>
              <a:rPr lang="en-US" dirty="0">
                <a:solidFill>
                  <a:srgbClr val="000000"/>
                </a:solidFill>
                <a:latin typeface="Palatino Linotype" panose="02040502050505030304" pitchFamily="18" charset="0"/>
              </a:rPr>
              <a:t>A</a:t>
            </a:r>
            <a:r>
              <a:rPr lang="en-US" b="0" i="0" u="none" strike="noStrike" baseline="0" dirty="0">
                <a:solidFill>
                  <a:srgbClr val="000000"/>
                </a:solidFill>
                <a:latin typeface="Palatino Linotype" panose="02040502050505030304" pitchFamily="18" charset="0"/>
              </a:rPr>
              <a:t>ny desired element can be deleted/modified from the data structure. </a:t>
            </a:r>
          </a:p>
          <a:p>
            <a:pPr marL="0" indent="0">
              <a:buNone/>
            </a:pPr>
            <a:endParaRPr lang="en-IN" sz="1800" b="0" i="0" u="none" strike="noStrike" baseline="0" dirty="0">
              <a:solidFill>
                <a:srgbClr val="000000"/>
              </a:solidFill>
              <a:latin typeface="Book Antiqua" panose="020406020503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US" sz="2400" dirty="0">
              <a:solidFill>
                <a:srgbClr val="273239"/>
              </a:solidFill>
              <a:effectLst/>
              <a:latin typeface="Palatino Linotype" panose="02040502050505030304" pitchFamily="18" charset="0"/>
            </a:endParaRPr>
          </a:p>
        </p:txBody>
      </p:sp>
    </p:spTree>
    <p:extLst>
      <p:ext uri="{BB962C8B-B14F-4D97-AF65-F5344CB8AC3E}">
        <p14:creationId xmlns:p14="http://schemas.microsoft.com/office/powerpoint/2010/main" val="162005581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81672"/>
          </a:xfrm>
        </p:spPr>
        <p:txBody>
          <a:bodyPr>
            <a:normAutofit/>
          </a:bodyPr>
          <a:lstStyle>
            <a:defPPr/>
          </a:lstStyle>
          <a:p>
            <a:r>
              <a:rPr lang="en-IN" sz="4000" b="1" dirty="0">
                <a:latin typeface="Palatino Linotype" panose="02040502050505030304" pitchFamily="18" charset="0"/>
              </a:rPr>
              <a:t>Abstract Data Types Model</a:t>
            </a:r>
          </a:p>
        </p:txBody>
      </p:sp>
      <p:pic>
        <p:nvPicPr>
          <p:cNvPr id="5" name="Content Placeholder 4">
            <a:extLst>
              <a:ext uri="{FF2B5EF4-FFF2-40B4-BE49-F238E27FC236}">
                <a16:creationId xmlns:a16="http://schemas.microsoft.com/office/drawing/2014/main" id="{78E7B900-1C1C-41C8-87AE-8A0E2BB22E57}"/>
              </a:ext>
            </a:extLst>
          </p:cNvPr>
          <p:cNvPicPr>
            <a:picLocks noGrp="1" noChangeAspect="1"/>
          </p:cNvPicPr>
          <p:nvPr>
            <p:ph sz="half" idx="1"/>
          </p:nvPr>
        </p:nvPicPr>
        <p:blipFill>
          <a:blip r:embed="rId2"/>
          <a:stretch>
            <a:fillRect/>
          </a:stretch>
        </p:blipFill>
        <p:spPr>
          <a:xfrm>
            <a:off x="7265324" y="2548380"/>
            <a:ext cx="4088476" cy="2405130"/>
          </a:xfrm>
          <a:ln w="38100">
            <a:solidFill>
              <a:schemeClr val="tx1"/>
            </a:solidFill>
          </a:ln>
        </p:spPr>
      </p:pic>
      <p:sp>
        <p:nvSpPr>
          <p:cNvPr id="3" name="Content Placeholder 2">
            <a:extLst>
              <a:ext uri="{FF2B5EF4-FFF2-40B4-BE49-F238E27FC236}">
                <a16:creationId xmlns:a16="http://schemas.microsoft.com/office/drawing/2014/main" id="{2F4FEBCC-5238-43D0-94C2-9760B6100994}"/>
              </a:ext>
            </a:extLst>
          </p:cNvPr>
          <p:cNvSpPr>
            <a:spLocks noGrp="1"/>
          </p:cNvSpPr>
          <p:nvPr>
            <p:ph sz="half" idx="2"/>
          </p:nvPr>
        </p:nvSpPr>
        <p:spPr>
          <a:xfrm>
            <a:off x="465513" y="1304521"/>
            <a:ext cx="6533803" cy="5187747"/>
          </a:xfrm>
          <a:ln w="38100">
            <a:solidFill>
              <a:schemeClr val="tx1"/>
            </a:solidFill>
          </a:ln>
        </p:spPr>
        <p:txBody>
          <a:bodyPr>
            <a:normAutofit/>
          </a:bodyPr>
          <a:lstStyle>
            <a:defPPr/>
          </a:lstStyle>
          <a:p>
            <a:pPr algn="just">
              <a:lnSpc>
                <a:spcPct val="100000"/>
              </a:lnSpc>
            </a:pPr>
            <a:r>
              <a:rPr lang="en-IN" sz="2400" dirty="0">
                <a:latin typeface="Palatino Linotype" panose="02040502050505030304" pitchFamily="18" charset="0"/>
              </a:rPr>
              <a:t>The ADT model has two different </a:t>
            </a:r>
            <a:r>
              <a:rPr lang="en-IN" sz="2400" b="1" dirty="0">
                <a:latin typeface="Palatino Linotype" panose="02040502050505030304" pitchFamily="18" charset="0"/>
              </a:rPr>
              <a:t>parts functions (public and private) and data structures.</a:t>
            </a:r>
          </a:p>
          <a:p>
            <a:pPr algn="just">
              <a:lnSpc>
                <a:spcPct val="100000"/>
              </a:lnSpc>
            </a:pPr>
            <a:r>
              <a:rPr lang="en-IN" sz="2400" i="0" u="none" strike="noStrike" baseline="0" dirty="0">
                <a:latin typeface="Palatino Linotype" panose="02040502050505030304" pitchFamily="18" charset="0"/>
              </a:rPr>
              <a:t>Both are contained within the ADT model itself, and do not come within the scope of the application program.</a:t>
            </a:r>
          </a:p>
          <a:p>
            <a:pPr algn="just">
              <a:lnSpc>
                <a:spcPct val="100000"/>
              </a:lnSpc>
            </a:pPr>
            <a:r>
              <a:rPr lang="en-IN" sz="2400" i="0" u="none" strike="noStrike" baseline="0" dirty="0">
                <a:latin typeface="Palatino Linotype" panose="02040502050505030304" pitchFamily="18" charset="0"/>
              </a:rPr>
              <a:t>Data structures are available to all of the ADT’s functions as required, and a </a:t>
            </a:r>
            <a:r>
              <a:rPr lang="en-IN" sz="2400" b="1" dirty="0">
                <a:latin typeface="Palatino Linotype" panose="02040502050505030304" pitchFamily="18" charset="0"/>
              </a:rPr>
              <a:t>function may call any other function</a:t>
            </a:r>
            <a:r>
              <a:rPr lang="en-IN" sz="2400" dirty="0">
                <a:latin typeface="Palatino Linotype" panose="02040502050505030304" pitchFamily="18" charset="0"/>
              </a:rPr>
              <a:t> to accomplish its task.</a:t>
            </a:r>
          </a:p>
          <a:p>
            <a:pPr algn="just">
              <a:lnSpc>
                <a:spcPct val="100000"/>
              </a:lnSpc>
            </a:pPr>
            <a:r>
              <a:rPr lang="en-IN" sz="2400" dirty="0">
                <a:latin typeface="Palatino Linotype" panose="02040502050505030304" pitchFamily="18" charset="0"/>
              </a:rPr>
              <a:t>Data structures and functions are within the scope of each other.</a:t>
            </a:r>
          </a:p>
          <a:p>
            <a:pPr algn="just"/>
            <a:endParaRPr lang="en-IN" sz="2600" dirty="0">
              <a:latin typeface="Palatino Linotype" panose="02040502050505030304" pitchFamily="18" charset="0"/>
            </a:endParaRPr>
          </a:p>
          <a:p>
            <a:endParaRPr lang="en-IN" dirty="0"/>
          </a:p>
        </p:txBody>
      </p:sp>
    </p:spTree>
    <p:extLst>
      <p:ext uri="{BB962C8B-B14F-4D97-AF65-F5344CB8AC3E}">
        <p14:creationId xmlns:p14="http://schemas.microsoft.com/office/powerpoint/2010/main" val="284343871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81672"/>
          </a:xfrm>
        </p:spPr>
        <p:txBody>
          <a:bodyPr>
            <a:normAutofit/>
          </a:bodyPr>
          <a:lstStyle>
            <a:defPPr/>
          </a:lstStyle>
          <a:p>
            <a:r>
              <a:rPr lang="en-IN" sz="4000" b="1">
                <a:latin typeface="Palatino Linotype" panose="02040502050505030304" pitchFamily="18" charset="0"/>
              </a:rPr>
              <a:t>Abstract Data Types Model (Cont..)</a:t>
            </a:r>
          </a:p>
        </p:txBody>
      </p:sp>
      <p:pic>
        <p:nvPicPr>
          <p:cNvPr id="5" name="Content Placeholder 4">
            <a:extLst>
              <a:ext uri="{FF2B5EF4-FFF2-40B4-BE49-F238E27FC236}">
                <a16:creationId xmlns:a16="http://schemas.microsoft.com/office/drawing/2014/main" id="{78E7B900-1C1C-41C8-87AE-8A0E2BB22E57}"/>
              </a:ext>
            </a:extLst>
          </p:cNvPr>
          <p:cNvPicPr>
            <a:picLocks noGrp="1" noChangeAspect="1"/>
          </p:cNvPicPr>
          <p:nvPr>
            <p:ph sz="half" idx="1"/>
          </p:nvPr>
        </p:nvPicPr>
        <p:blipFill>
          <a:blip r:embed="rId2"/>
          <a:stretch>
            <a:fillRect/>
          </a:stretch>
        </p:blipFill>
        <p:spPr>
          <a:xfrm>
            <a:off x="7265324" y="2548380"/>
            <a:ext cx="4088476" cy="2405130"/>
          </a:xfrm>
          <a:ln w="38100">
            <a:solidFill>
              <a:schemeClr val="tx1"/>
            </a:solidFill>
          </a:ln>
        </p:spPr>
      </p:pic>
      <p:sp>
        <p:nvSpPr>
          <p:cNvPr id="3" name="Content Placeholder 2">
            <a:extLst>
              <a:ext uri="{FF2B5EF4-FFF2-40B4-BE49-F238E27FC236}">
                <a16:creationId xmlns:a16="http://schemas.microsoft.com/office/drawing/2014/main" id="{2F4FEBCC-5238-43D0-94C2-9760B6100994}"/>
              </a:ext>
            </a:extLst>
          </p:cNvPr>
          <p:cNvSpPr>
            <a:spLocks noGrp="1"/>
          </p:cNvSpPr>
          <p:nvPr>
            <p:ph sz="half" idx="2"/>
          </p:nvPr>
        </p:nvSpPr>
        <p:spPr>
          <a:xfrm>
            <a:off x="714895" y="1046798"/>
            <a:ext cx="6284421" cy="5187747"/>
          </a:xfrm>
          <a:ln w="38100">
            <a:solidFill>
              <a:schemeClr val="tx1"/>
            </a:solidFill>
          </a:ln>
        </p:spPr>
        <p:txBody>
          <a:bodyPr>
            <a:normAutofit/>
          </a:bodyPr>
          <a:lstStyle>
            <a:defPPr/>
          </a:lstStyle>
          <a:p>
            <a:pPr algn="just">
              <a:lnSpc>
                <a:spcPct val="100000"/>
              </a:lnSpc>
            </a:pPr>
            <a:r>
              <a:rPr lang="en-IN" sz="2400" dirty="0">
                <a:latin typeface="Palatino Linotype" panose="02040502050505030304" pitchFamily="18" charset="0"/>
              </a:rPr>
              <a:t>Data are entered, accessed, modified and deleted through the external application programming interface.</a:t>
            </a:r>
          </a:p>
          <a:p>
            <a:pPr algn="just">
              <a:lnSpc>
                <a:spcPct val="100000"/>
              </a:lnSpc>
            </a:pPr>
            <a:r>
              <a:rPr lang="en-IN" sz="2400" dirty="0">
                <a:latin typeface="Palatino Linotype" panose="02040502050505030304" pitchFamily="18" charset="0"/>
              </a:rPr>
              <a:t>For each ADT operation, there is an algorithm that performs its specific task.</a:t>
            </a:r>
          </a:p>
          <a:p>
            <a:pPr algn="just">
              <a:lnSpc>
                <a:spcPct val="100000"/>
              </a:lnSpc>
            </a:pPr>
            <a:r>
              <a:rPr lang="en-IN" sz="2400" dirty="0">
                <a:latin typeface="Palatino Linotype" panose="02040502050505030304" pitchFamily="18" charset="0"/>
              </a:rPr>
              <a:t>The operation name and parameters are available to the application, and they provide only an interface to the application.</a:t>
            </a:r>
          </a:p>
          <a:p>
            <a:pPr algn="just">
              <a:lnSpc>
                <a:spcPct val="100000"/>
              </a:lnSpc>
            </a:pPr>
            <a:r>
              <a:rPr lang="en-IN" sz="2400" dirty="0">
                <a:latin typeface="Palatino Linotype" panose="02040502050505030304" pitchFamily="18" charset="0"/>
              </a:rPr>
              <a:t>When a list is controlled entirely by the program, it is implemented using simple structure.</a:t>
            </a:r>
          </a:p>
          <a:p>
            <a:pPr algn="just"/>
            <a:endParaRPr lang="en-IN" sz="2600" dirty="0">
              <a:latin typeface="Palatino Linotype" panose="02040502050505030304" pitchFamily="18" charset="0"/>
            </a:endParaRPr>
          </a:p>
          <a:p>
            <a:endParaRPr lang="en-IN" dirty="0"/>
          </a:p>
        </p:txBody>
      </p:sp>
    </p:spTree>
    <p:extLst>
      <p:ext uri="{BB962C8B-B14F-4D97-AF65-F5344CB8AC3E}">
        <p14:creationId xmlns:p14="http://schemas.microsoft.com/office/powerpoint/2010/main" val="399975552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dirty="0">
                <a:latin typeface="Palatino Linotype" panose="02040502050505030304" pitchFamily="18" charset="0"/>
              </a:rPr>
              <a:t>Review Questions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endParaRPr lang="en-US" sz="2400" b="0" i="0" u="none" strike="noStrike" baseline="0" dirty="0">
              <a:latin typeface="Palatino Linotype" panose="02040502050505030304" pitchFamily="18" charset="0"/>
            </a:endParaRPr>
          </a:p>
          <a:p>
            <a:pPr algn="just"/>
            <a:r>
              <a:rPr lang="en-US" sz="2400" b="0" i="0" u="none" strike="noStrike" baseline="0" dirty="0">
                <a:latin typeface="Palatino Linotype" panose="02040502050505030304" pitchFamily="18" charset="0"/>
              </a:rPr>
              <a:t>______ are used to manipulate the data contained </a:t>
            </a:r>
            <a:r>
              <a:rPr lang="en-IN" sz="2400" b="0" i="0" u="none" strike="noStrike" baseline="0" dirty="0">
                <a:latin typeface="Palatino Linotype" panose="02040502050505030304" pitchFamily="18" charset="0"/>
              </a:rPr>
              <a:t>in various data structures.</a:t>
            </a:r>
          </a:p>
          <a:p>
            <a:pPr algn="just"/>
            <a:r>
              <a:rPr lang="en-US" sz="2400" b="0" i="0" u="none" strike="noStrike" baseline="0" dirty="0">
                <a:latin typeface="Palatino Linotype" panose="02040502050505030304" pitchFamily="18" charset="0"/>
              </a:rPr>
              <a:t>In ______, the elements of a data structure are </a:t>
            </a:r>
            <a:r>
              <a:rPr lang="en-IN" sz="2400" b="0" i="0" u="none" strike="noStrike" baseline="0" dirty="0">
                <a:latin typeface="Palatino Linotype" panose="02040502050505030304" pitchFamily="18" charset="0"/>
              </a:rPr>
              <a:t>stored sequentially.</a:t>
            </a:r>
          </a:p>
          <a:p>
            <a:pPr algn="just"/>
            <a:r>
              <a:rPr lang="en-US" sz="2400" b="0" i="0" u="none" strike="noStrike" baseline="0" dirty="0">
                <a:latin typeface="Palatino Linotype" panose="02040502050505030304" pitchFamily="18" charset="0"/>
              </a:rPr>
              <a:t>______ of a variable specifies the set of values that the variable can take.</a:t>
            </a:r>
          </a:p>
          <a:p>
            <a:pPr algn="just"/>
            <a:r>
              <a:rPr lang="en-IN" sz="2400" b="0" i="0" u="none" strike="noStrike" baseline="0" dirty="0">
                <a:latin typeface="Palatino Linotype" panose="02040502050505030304" pitchFamily="18" charset="0"/>
              </a:rPr>
              <a:t>Abstract means ______.</a:t>
            </a:r>
          </a:p>
          <a:p>
            <a:pPr algn="just"/>
            <a:r>
              <a:rPr lang="en-US" sz="2400" b="0" i="0" u="none" strike="noStrike" baseline="0" dirty="0">
                <a:latin typeface="Palatino Linotype" panose="02040502050505030304" pitchFamily="18" charset="0"/>
              </a:rPr>
              <a:t>If the elements of a data structure are stored sequentially, then it is a ______.</a:t>
            </a: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5023241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defPPr/>
          </a:lstStyle>
          <a:p>
            <a:pPr algn="ctr"/>
            <a:r>
              <a:rPr lang="en-US" sz="6000" b="1" dirty="0">
                <a:latin typeface="Palatino Linotype" panose="02040502050505030304" pitchFamily="18" charset="0"/>
              </a:rPr>
              <a:t>ALGORITHMS</a:t>
            </a:r>
            <a:br>
              <a:rPr lang="en-US" sz="6000" b="1" dirty="0">
                <a:latin typeface="Palatino Linotype" panose="02040502050505030304" pitchFamily="18" charset="0"/>
              </a:rPr>
            </a:br>
            <a:r>
              <a:rPr lang="en-US" sz="6000" b="1" dirty="0">
                <a:latin typeface="Palatino Linotype" panose="02040502050505030304" pitchFamily="18" charset="0"/>
              </a:rPr>
              <a:t>SEARCHING TECHIQUES</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13215838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Algorithms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dirty="0">
                <a:effectLst/>
                <a:latin typeface="Palatino Linotype" panose="02040502050505030304" pitchFamily="18" charset="0"/>
              </a:rPr>
              <a:t>An algorithm is a well defined list of steps for solving a particular problem.</a:t>
            </a:r>
          </a:p>
          <a:p>
            <a:pPr algn="just">
              <a:lnSpc>
                <a:spcPct val="100000"/>
              </a:lnSpc>
            </a:pPr>
            <a:r>
              <a:rPr lang="en-US" sz="2400" dirty="0">
                <a:latin typeface="Palatino Linotype" panose="02040502050505030304" pitchFamily="18" charset="0"/>
              </a:rPr>
              <a:t>The time and space are two major measures of the efficiency of an algorithm.</a:t>
            </a:r>
            <a:endParaRPr lang="en-US" sz="2400" i="0" dirty="0">
              <a:effectLst/>
              <a:latin typeface="Palatino Linotype" panose="02040502050505030304" pitchFamily="18" charset="0"/>
            </a:endParaRPr>
          </a:p>
          <a:p>
            <a:pPr algn="just">
              <a:lnSpc>
                <a:spcPct val="100000"/>
              </a:lnSpc>
            </a:pPr>
            <a:r>
              <a:rPr lang="en-US" sz="2400" b="0" i="0" dirty="0">
                <a:effectLst/>
                <a:latin typeface="Palatino Linotype" panose="02040502050505030304" pitchFamily="18" charset="0"/>
              </a:rPr>
              <a:t>The complexity of an algorithm is the function which gives the running time and  / or space in terms of input size.</a:t>
            </a:r>
          </a:p>
        </p:txBody>
      </p:sp>
    </p:spTree>
    <p:extLst>
      <p:ext uri="{BB962C8B-B14F-4D97-AF65-F5344CB8AC3E}">
        <p14:creationId xmlns:p14="http://schemas.microsoft.com/office/powerpoint/2010/main" val="24517672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defPPr/>
          </a:lstStyle>
          <a:p>
            <a:pPr algn="ctr"/>
            <a:r>
              <a:rPr lang="en-US" sz="6000" b="1" dirty="0">
                <a:latin typeface="Palatino Linotype" panose="02040502050505030304" pitchFamily="18" charset="0"/>
              </a:rPr>
              <a:t>INTRODUCTION </a:t>
            </a:r>
            <a:br>
              <a:rPr lang="en-US" sz="6000" b="1" dirty="0">
                <a:latin typeface="Palatino Linotype" panose="02040502050505030304" pitchFamily="18" charset="0"/>
              </a:rPr>
            </a:br>
            <a:r>
              <a:rPr lang="en-US" sz="6000" b="1" dirty="0">
                <a:latin typeface="Palatino Linotype" panose="02040502050505030304" pitchFamily="18" charset="0"/>
              </a:rPr>
              <a:t>BASIC TERMINOLOGY</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02019216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Searching Algorithms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dirty="0">
                <a:effectLst/>
                <a:latin typeface="Palatino Linotype" panose="02040502050505030304" pitchFamily="18" charset="0"/>
              </a:rPr>
              <a:t>Searching Algorithms are designed to check for an element or retrieve an element from any data structure where it is stored. </a:t>
            </a:r>
          </a:p>
          <a:p>
            <a:pPr algn="just">
              <a:lnSpc>
                <a:spcPct val="100000"/>
              </a:lnSpc>
            </a:pPr>
            <a:r>
              <a:rPr lang="en-US" sz="2400" b="0" i="0" dirty="0">
                <a:effectLst/>
                <a:latin typeface="Palatino Linotype" panose="02040502050505030304" pitchFamily="18" charset="0"/>
              </a:rPr>
              <a:t>Based on the type of search operation, these algorithms are generally classified into two categories:</a:t>
            </a:r>
          </a:p>
          <a:p>
            <a:pPr lvl="1" algn="just">
              <a:lnSpc>
                <a:spcPct val="100000"/>
              </a:lnSpc>
            </a:pPr>
            <a:r>
              <a:rPr lang="en-US" dirty="0">
                <a:latin typeface="Palatino Linotype" panose="02040502050505030304" pitchFamily="18" charset="0"/>
              </a:rPr>
              <a:t>Linear Search</a:t>
            </a:r>
          </a:p>
          <a:p>
            <a:pPr lvl="1" algn="just">
              <a:lnSpc>
                <a:spcPct val="100000"/>
              </a:lnSpc>
            </a:pPr>
            <a:r>
              <a:rPr lang="en-US" b="0" i="0" dirty="0">
                <a:effectLst/>
                <a:latin typeface="Palatino Linotype" panose="02040502050505030304" pitchFamily="18" charset="0"/>
              </a:rPr>
              <a:t>Binary Search</a:t>
            </a:r>
          </a:p>
        </p:txBody>
      </p:sp>
    </p:spTree>
    <p:extLst>
      <p:ext uri="{BB962C8B-B14F-4D97-AF65-F5344CB8AC3E}">
        <p14:creationId xmlns:p14="http://schemas.microsoft.com/office/powerpoint/2010/main" val="399616728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Linear Search</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dirty="0">
                <a:effectLst/>
                <a:latin typeface="Palatino Linotype" panose="02040502050505030304" pitchFamily="18" charset="0"/>
              </a:rPr>
              <a:t>Linear search is a very basic and simple search algorithm. </a:t>
            </a:r>
          </a:p>
          <a:p>
            <a:pPr algn="just">
              <a:lnSpc>
                <a:spcPct val="100000"/>
              </a:lnSpc>
            </a:pPr>
            <a:r>
              <a:rPr lang="en-US" sz="2400" b="0" i="0" dirty="0">
                <a:effectLst/>
                <a:latin typeface="Palatino Linotype" panose="02040502050505030304" pitchFamily="18" charset="0"/>
              </a:rPr>
              <a:t>In Linear search, we search an element or value in a given array by traversing the array from the starting, till the desired element or value is found or we can establish that the element is not present.</a:t>
            </a:r>
          </a:p>
          <a:p>
            <a:pPr algn="just">
              <a:lnSpc>
                <a:spcPct val="100000"/>
              </a:lnSpc>
            </a:pPr>
            <a:r>
              <a:rPr lang="en-US" sz="2400" b="0" i="0" dirty="0">
                <a:effectLst/>
                <a:latin typeface="Palatino Linotype" panose="02040502050505030304" pitchFamily="18" charset="0"/>
              </a:rPr>
              <a:t>It compares the element to be searched with all the elements present in the array and when the element is matched successfully, it returns the index of the element in the array, else it return -1.</a:t>
            </a:r>
          </a:p>
          <a:p>
            <a:pPr algn="just">
              <a:lnSpc>
                <a:spcPct val="100000"/>
              </a:lnSpc>
            </a:pPr>
            <a:r>
              <a:rPr lang="en-US" sz="2400" dirty="0">
                <a:latin typeface="Palatino Linotype" panose="02040502050505030304" pitchFamily="18" charset="0"/>
              </a:rPr>
              <a:t>Linear search is applied on unsorted or unordered lists, when there are fewer elements in a list.</a:t>
            </a: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228420255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Linear Search - Example</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a:effectLst/>
                <a:latin typeface="Palatino Linotype" panose="02040502050505030304" pitchFamily="18" charset="0"/>
              </a:rPr>
              <a:t>Search each record of the file, one at a time, until finding the given value.</a:t>
            </a:r>
          </a:p>
          <a:p>
            <a:pPr algn="just">
              <a:lnSpc>
                <a:spcPct val="100000"/>
              </a:lnSpc>
            </a:pPr>
            <a:endParaRPr lang="en-US" sz="2400" b="0" i="0">
              <a:effectLst/>
              <a:latin typeface="Palatino Linotype" panose="02040502050505030304" pitchFamily="18" charset="0"/>
            </a:endParaRPr>
          </a:p>
        </p:txBody>
      </p:sp>
      <p:pic>
        <p:nvPicPr>
          <p:cNvPr id="6" name="Picture 5">
            <a:extLst>
              <a:ext uri="{FF2B5EF4-FFF2-40B4-BE49-F238E27FC236}">
                <a16:creationId xmlns:a16="http://schemas.microsoft.com/office/drawing/2014/main" id="{8DD2FE20-3E5C-4143-9565-A7C23DBA0576}"/>
              </a:ext>
            </a:extLst>
          </p:cNvPr>
          <p:cNvPicPr>
            <a:picLocks noChangeAspect="1"/>
          </p:cNvPicPr>
          <p:nvPr/>
        </p:nvPicPr>
        <p:blipFill>
          <a:blip r:embed="rId2"/>
          <a:stretch>
            <a:fillRect/>
          </a:stretch>
        </p:blipFill>
        <p:spPr>
          <a:xfrm>
            <a:off x="2380731" y="2123911"/>
            <a:ext cx="7430537" cy="3077004"/>
          </a:xfrm>
          <a:prstGeom prst="rect">
            <a:avLst/>
          </a:prstGeom>
        </p:spPr>
      </p:pic>
    </p:spTree>
    <p:extLst>
      <p:ext uri="{BB962C8B-B14F-4D97-AF65-F5344CB8AC3E}">
        <p14:creationId xmlns:p14="http://schemas.microsoft.com/office/powerpoint/2010/main" val="350716943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372687" y="348210"/>
            <a:ext cx="10515600" cy="665653"/>
          </a:xfrm>
        </p:spPr>
        <p:txBody>
          <a:bodyPr>
            <a:normAutofit/>
          </a:bodyPr>
          <a:lstStyle>
            <a:defPPr/>
          </a:lstStyle>
          <a:p>
            <a:r>
              <a:rPr lang="en-IN" sz="4000" b="1">
                <a:latin typeface="Palatino Linotype" panose="02040502050505030304" pitchFamily="18" charset="0"/>
              </a:rPr>
              <a:t>Algorithm for Linear Search </a:t>
            </a:r>
          </a:p>
        </p:txBody>
      </p:sp>
      <p:pic>
        <p:nvPicPr>
          <p:cNvPr id="8" name="Content Placeholder 7">
            <a:extLst>
              <a:ext uri="{FF2B5EF4-FFF2-40B4-BE49-F238E27FC236}">
                <a16:creationId xmlns:a16="http://schemas.microsoft.com/office/drawing/2014/main" id="{61ED8595-B9ED-4A6B-BF03-67804781508A}"/>
              </a:ext>
            </a:extLst>
          </p:cNvPr>
          <p:cNvPicPr>
            <a:picLocks noGrp="1" noChangeAspect="1"/>
          </p:cNvPicPr>
          <p:nvPr>
            <p:ph sz="half" idx="1"/>
          </p:nvPr>
        </p:nvPicPr>
        <p:blipFill>
          <a:blip r:embed="rId2"/>
          <a:stretch>
            <a:fillRect/>
          </a:stretch>
        </p:blipFill>
        <p:spPr>
          <a:xfrm>
            <a:off x="372687" y="1096050"/>
            <a:ext cx="5181600" cy="5015641"/>
          </a:xfrm>
          <a:ln w="38100">
            <a:solidFill>
              <a:schemeClr val="tx1"/>
            </a:solidFill>
          </a:ln>
        </p:spPr>
      </p:pic>
      <p:sp>
        <p:nvSpPr>
          <p:cNvPr id="6" name="Content Placeholder 5">
            <a:extLst>
              <a:ext uri="{FF2B5EF4-FFF2-40B4-BE49-F238E27FC236}">
                <a16:creationId xmlns:a16="http://schemas.microsoft.com/office/drawing/2014/main" id="{E05AB814-7785-4596-B682-5663A892AF9B}"/>
              </a:ext>
            </a:extLst>
          </p:cNvPr>
          <p:cNvSpPr>
            <a:spLocks noGrp="1"/>
          </p:cNvSpPr>
          <p:nvPr>
            <p:ph sz="half" idx="2"/>
          </p:nvPr>
        </p:nvSpPr>
        <p:spPr>
          <a:xfrm>
            <a:off x="5706687" y="1030777"/>
            <a:ext cx="6112626" cy="5146185"/>
          </a:xfrm>
          <a:ln w="38100">
            <a:solidFill>
              <a:schemeClr val="tx1"/>
            </a:solidFill>
          </a:ln>
        </p:spPr>
        <p:txBody>
          <a:bodyPr>
            <a:noAutofit/>
          </a:bodyPr>
          <a:lstStyle>
            <a:defPPr/>
          </a:lstStyle>
          <a:p>
            <a:pPr algn="just"/>
            <a:r>
              <a:rPr lang="en-US" sz="2200" b="0" i="0" u="none" strike="noStrike" baseline="0" dirty="0">
                <a:latin typeface="Palatino Linotype" panose="02040502050505030304" pitchFamily="18" charset="0"/>
              </a:rPr>
              <a:t>In Steps 1 and 2 of the algorithm, we initialize the value of POS and I. </a:t>
            </a:r>
          </a:p>
          <a:p>
            <a:pPr algn="just"/>
            <a:r>
              <a:rPr lang="en-US" sz="2200" b="0" i="0" u="none" strike="noStrike" baseline="0" dirty="0">
                <a:latin typeface="Palatino Linotype" panose="02040502050505030304" pitchFamily="18" charset="0"/>
              </a:rPr>
              <a:t>In Step 3, a while loop is executed that would be executed till I is less than N. </a:t>
            </a:r>
          </a:p>
          <a:p>
            <a:pPr algn="just"/>
            <a:r>
              <a:rPr lang="en-US" sz="2200" b="0" i="0" u="none" strike="noStrike" baseline="0" dirty="0">
                <a:latin typeface="Palatino Linotype" panose="02040502050505030304" pitchFamily="18" charset="0"/>
              </a:rPr>
              <a:t>In Step 4, a check is made to see if a match is found between the current array element and VAL. </a:t>
            </a:r>
          </a:p>
          <a:p>
            <a:pPr algn="just"/>
            <a:r>
              <a:rPr lang="en-US" sz="2200" b="0" i="0" u="none" strike="noStrike" baseline="0" dirty="0">
                <a:latin typeface="Palatino Linotype" panose="02040502050505030304" pitchFamily="18" charset="0"/>
              </a:rPr>
              <a:t>If a match is found, then the position of the array element is printed, else the value of I is incremented to match the next element with VAL. </a:t>
            </a:r>
          </a:p>
          <a:p>
            <a:pPr algn="just"/>
            <a:r>
              <a:rPr lang="en-US" sz="2200" dirty="0">
                <a:latin typeface="Palatino Linotype" panose="02040502050505030304" pitchFamily="18" charset="0"/>
              </a:rPr>
              <a:t>I</a:t>
            </a:r>
            <a:r>
              <a:rPr lang="en-US" sz="2200" b="0" i="0" u="none" strike="noStrike" baseline="0" dirty="0">
                <a:latin typeface="Palatino Linotype" panose="02040502050505030304" pitchFamily="18" charset="0"/>
              </a:rPr>
              <a:t>f all the array elements have been compared with VAL and no match is found, then it means that VAL is not </a:t>
            </a:r>
            <a:r>
              <a:rPr lang="en-IN" sz="2200" b="0" i="0" u="none" strike="noStrike" baseline="0" dirty="0">
                <a:latin typeface="Palatino Linotype" panose="02040502050505030304" pitchFamily="18" charset="0"/>
              </a:rPr>
              <a:t>present in the array.</a:t>
            </a:r>
            <a:endParaRPr lang="en-IN" sz="2200" dirty="0">
              <a:latin typeface="Palatino Linotype" panose="02040502050505030304" pitchFamily="18" charset="0"/>
            </a:endParaRPr>
          </a:p>
        </p:txBody>
      </p:sp>
    </p:spTree>
    <p:extLst>
      <p:ext uri="{BB962C8B-B14F-4D97-AF65-F5344CB8AC3E}">
        <p14:creationId xmlns:p14="http://schemas.microsoft.com/office/powerpoint/2010/main" val="3132709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8904"/>
          </a:xfrm>
        </p:spPr>
        <p:txBody>
          <a:bodyPr>
            <a:normAutofit/>
          </a:bodyPr>
          <a:lstStyle>
            <a:defPPr/>
          </a:lstStyle>
          <a:p>
            <a:r>
              <a:rPr lang="en-IN" sz="4000" b="1">
                <a:latin typeface="Palatino Linotype" panose="02040502050505030304" pitchFamily="18" charset="0"/>
              </a:rPr>
              <a:t>Program for Linear Search </a:t>
            </a:r>
          </a:p>
        </p:txBody>
      </p:sp>
      <p:pic>
        <p:nvPicPr>
          <p:cNvPr id="14" name="Content Placeholder 13">
            <a:extLst>
              <a:ext uri="{FF2B5EF4-FFF2-40B4-BE49-F238E27FC236}">
                <a16:creationId xmlns:a16="http://schemas.microsoft.com/office/drawing/2014/main" id="{E4D6CA86-F41E-47C0-9D61-1DE019450145}"/>
              </a:ext>
            </a:extLst>
          </p:cNvPr>
          <p:cNvPicPr>
            <a:picLocks noGrp="1" noChangeAspect="1"/>
          </p:cNvPicPr>
          <p:nvPr>
            <p:ph idx="1"/>
          </p:nvPr>
        </p:nvPicPr>
        <p:blipFill>
          <a:blip r:embed="rId2"/>
          <a:stretch>
            <a:fillRect/>
          </a:stretch>
        </p:blipFill>
        <p:spPr>
          <a:xfrm>
            <a:off x="1281545" y="1133385"/>
            <a:ext cx="4814455" cy="5359489"/>
          </a:xfrm>
          <a:ln w="38100">
            <a:solidFill>
              <a:schemeClr val="tx1"/>
            </a:solidFill>
          </a:ln>
        </p:spPr>
      </p:pic>
      <p:pic>
        <p:nvPicPr>
          <p:cNvPr id="16" name="Picture 15">
            <a:extLst>
              <a:ext uri="{FF2B5EF4-FFF2-40B4-BE49-F238E27FC236}">
                <a16:creationId xmlns:a16="http://schemas.microsoft.com/office/drawing/2014/main" id="{579D4518-FEEC-4B6E-8B0C-163CFC231E25}"/>
              </a:ext>
            </a:extLst>
          </p:cNvPr>
          <p:cNvPicPr>
            <a:picLocks noChangeAspect="1"/>
          </p:cNvPicPr>
          <p:nvPr/>
        </p:nvPicPr>
        <p:blipFill>
          <a:blip r:embed="rId3"/>
          <a:stretch>
            <a:fillRect/>
          </a:stretch>
        </p:blipFill>
        <p:spPr>
          <a:xfrm>
            <a:off x="6947502" y="2161998"/>
            <a:ext cx="3962953" cy="2534004"/>
          </a:xfrm>
          <a:prstGeom prst="rect">
            <a:avLst/>
          </a:prstGeom>
          <a:ln w="38100">
            <a:solidFill>
              <a:schemeClr val="tx1"/>
            </a:solidFill>
          </a:ln>
        </p:spPr>
      </p:pic>
    </p:spTree>
    <p:extLst>
      <p:ext uri="{BB962C8B-B14F-4D97-AF65-F5344CB8AC3E}">
        <p14:creationId xmlns:p14="http://schemas.microsoft.com/office/powerpoint/2010/main" val="118235308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Linear Search - Advantages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dirty="0">
                <a:solidFill>
                  <a:srgbClr val="000000"/>
                </a:solidFill>
                <a:effectLst/>
                <a:latin typeface="Palatino Linotype" panose="02040502050505030304" pitchFamily="18" charset="0"/>
              </a:rPr>
              <a:t>When a key element matches the first element in the array, then linear search algorithm is best case because executing time of linear search algorithm is O(n), where n is the number of elements in an array.</a:t>
            </a:r>
          </a:p>
          <a:p>
            <a:pPr algn="just">
              <a:lnSpc>
                <a:spcPct val="100000"/>
              </a:lnSpc>
            </a:pPr>
            <a:r>
              <a:rPr lang="en-US" sz="2400" b="0" i="0" dirty="0">
                <a:solidFill>
                  <a:srgbClr val="000000"/>
                </a:solidFill>
                <a:effectLst/>
                <a:latin typeface="Palatino Linotype" panose="02040502050505030304" pitchFamily="18" charset="0"/>
              </a:rPr>
              <a:t>The list doesn’t have to sort. Contrary to a binary search, linear searching does not demand a structured list.</a:t>
            </a:r>
          </a:p>
          <a:p>
            <a:pPr algn="just">
              <a:lnSpc>
                <a:spcPct val="100000"/>
              </a:lnSpc>
            </a:pPr>
            <a:r>
              <a:rPr lang="en-US" sz="2400" b="0" i="0" dirty="0">
                <a:solidFill>
                  <a:srgbClr val="000000"/>
                </a:solidFill>
                <a:effectLst/>
                <a:latin typeface="Palatino Linotype" panose="02040502050505030304" pitchFamily="18" charset="0"/>
              </a:rPr>
              <a:t>Not influenced by the order of insertions and deletions. Since the linear search doesn’t call for the list to be sorted, added elements can be inserted and deleted.</a:t>
            </a:r>
          </a:p>
        </p:txBody>
      </p:sp>
    </p:spTree>
    <p:extLst>
      <p:ext uri="{BB962C8B-B14F-4D97-AF65-F5344CB8AC3E}">
        <p14:creationId xmlns:p14="http://schemas.microsoft.com/office/powerpoint/2010/main" val="334045252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Linear Search - Disadvantages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dirty="0">
                <a:solidFill>
                  <a:srgbClr val="000000"/>
                </a:solidFill>
                <a:effectLst/>
                <a:latin typeface="Palatino Linotype" panose="02040502050505030304" pitchFamily="18" charset="0"/>
              </a:rPr>
              <a:t>The drawback of a linear search is the fact that it is time consuming if the size of data is huge.</a:t>
            </a:r>
          </a:p>
          <a:p>
            <a:pPr algn="just">
              <a:lnSpc>
                <a:spcPct val="100000"/>
              </a:lnSpc>
            </a:pPr>
            <a:r>
              <a:rPr lang="en-US" sz="2400" b="0" i="0" dirty="0">
                <a:solidFill>
                  <a:srgbClr val="000000"/>
                </a:solidFill>
                <a:effectLst/>
                <a:latin typeface="Palatino Linotype" panose="02040502050505030304" pitchFamily="18" charset="0"/>
              </a:rPr>
              <a:t>Every time a vital element matches the last element from the array or an essential element does not match any element Linear search algorithm is the worst case.</a:t>
            </a: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37751745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Binary Search</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Autofit/>
          </a:bodyPr>
          <a:lstStyle>
            <a:defPPr/>
          </a:lstStyle>
          <a:p>
            <a:pPr algn="just"/>
            <a:r>
              <a:rPr lang="en-US" sz="2400" b="0" i="0" dirty="0">
                <a:effectLst/>
                <a:latin typeface="Palatino Linotype" panose="02040502050505030304" pitchFamily="18" charset="0"/>
              </a:rPr>
              <a:t>Binary Search is used with sorted array or list. In binary search, we follow the following steps:</a:t>
            </a:r>
          </a:p>
          <a:p>
            <a:pPr marL="914400" lvl="1" indent="-457200" algn="just">
              <a:buFont typeface="+mj-lt"/>
              <a:buAutoNum type="arabicParenR"/>
            </a:pPr>
            <a:r>
              <a:rPr lang="en-US" b="0" i="0" dirty="0">
                <a:effectLst/>
                <a:latin typeface="Palatino Linotype" panose="02040502050505030304" pitchFamily="18" charset="0"/>
              </a:rPr>
              <a:t>We start by comparing the element to be searched with the element in the middle of the list/array.</a:t>
            </a:r>
          </a:p>
          <a:p>
            <a:pPr marL="914400" lvl="1" indent="-457200" algn="just">
              <a:buFont typeface="+mj-lt"/>
              <a:buAutoNum type="arabicParenR"/>
            </a:pPr>
            <a:r>
              <a:rPr lang="en-US" b="0" i="0" dirty="0">
                <a:effectLst/>
                <a:latin typeface="Palatino Linotype" panose="02040502050505030304" pitchFamily="18" charset="0"/>
              </a:rPr>
              <a:t>If we get a match, we return the index of the middle element and terminate the process</a:t>
            </a:r>
          </a:p>
          <a:p>
            <a:pPr marL="914400" lvl="1" indent="-457200" algn="just">
              <a:buFont typeface="+mj-lt"/>
              <a:buAutoNum type="arabicParenR"/>
            </a:pPr>
            <a:r>
              <a:rPr lang="en-US" b="0" i="0" dirty="0">
                <a:effectLst/>
                <a:latin typeface="Palatino Linotype" panose="02040502050505030304" pitchFamily="18" charset="0"/>
              </a:rPr>
              <a:t>If the element/number to be searched is greater than the middle element, we pick the elements on the left/right side of the middle element, and move to step 1.</a:t>
            </a:r>
          </a:p>
          <a:p>
            <a:pPr marL="914400" lvl="1" indent="-457200" algn="just">
              <a:buFont typeface="+mj-lt"/>
              <a:buAutoNum type="arabicParenR"/>
            </a:pPr>
            <a:r>
              <a:rPr lang="en-US" sz="2400" b="0" i="0" dirty="0">
                <a:effectLst/>
                <a:latin typeface="Palatino Linotype" panose="02040502050505030304" pitchFamily="18" charset="0"/>
              </a:rPr>
              <a:t>If the element/number to be searched is lesser in value than the middle number, then we pick the elements on the right/left side of the middle element, and move to step 1.</a:t>
            </a:r>
          </a:p>
          <a:p>
            <a:pPr marL="914400" lvl="1" indent="-457200" algn="just">
              <a:buFont typeface="+mj-lt"/>
              <a:buAutoNum type="arabicParenR"/>
            </a:pPr>
            <a:endParaRPr lang="en-US" b="0" i="0" dirty="0">
              <a:effectLst/>
              <a:latin typeface="Palatino Linotype" panose="02040502050505030304" pitchFamily="18" charset="0"/>
            </a:endParaRPr>
          </a:p>
        </p:txBody>
      </p:sp>
    </p:spTree>
    <p:extLst>
      <p:ext uri="{BB962C8B-B14F-4D97-AF65-F5344CB8AC3E}">
        <p14:creationId xmlns:p14="http://schemas.microsoft.com/office/powerpoint/2010/main" val="84561882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Binary Search - Example</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Autofit/>
          </a:bodyPr>
          <a:lstStyle>
            <a:defPPr/>
          </a:lstStyle>
          <a:p>
            <a:pPr algn="just"/>
            <a:r>
              <a:rPr lang="en-US" sz="2400" b="0" i="0">
                <a:effectLst/>
                <a:latin typeface="Palatino Linotype" panose="02040502050505030304" pitchFamily="18" charset="0"/>
              </a:rPr>
              <a:t>Binary Search is useful when there are large number of elements in an array and they are sorted.</a:t>
            </a:r>
          </a:p>
        </p:txBody>
      </p:sp>
      <p:pic>
        <p:nvPicPr>
          <p:cNvPr id="5" name="Picture 4">
            <a:extLst>
              <a:ext uri="{FF2B5EF4-FFF2-40B4-BE49-F238E27FC236}">
                <a16:creationId xmlns:a16="http://schemas.microsoft.com/office/drawing/2014/main" id="{272DA5DF-CED5-4788-929A-C101CE927B89}"/>
              </a:ext>
            </a:extLst>
          </p:cNvPr>
          <p:cNvPicPr>
            <a:picLocks noChangeAspect="1"/>
          </p:cNvPicPr>
          <p:nvPr/>
        </p:nvPicPr>
        <p:blipFill>
          <a:blip r:embed="rId2"/>
          <a:stretch>
            <a:fillRect/>
          </a:stretch>
        </p:blipFill>
        <p:spPr>
          <a:xfrm>
            <a:off x="3154600" y="2071516"/>
            <a:ext cx="5882799" cy="3638620"/>
          </a:xfrm>
          <a:prstGeom prst="rect">
            <a:avLst/>
          </a:prstGeom>
        </p:spPr>
      </p:pic>
    </p:spTree>
    <p:extLst>
      <p:ext uri="{BB962C8B-B14F-4D97-AF65-F5344CB8AC3E}">
        <p14:creationId xmlns:p14="http://schemas.microsoft.com/office/powerpoint/2010/main" val="135966483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372687" y="348210"/>
            <a:ext cx="10515600" cy="665653"/>
          </a:xfrm>
        </p:spPr>
        <p:txBody>
          <a:bodyPr>
            <a:normAutofit/>
          </a:bodyPr>
          <a:lstStyle>
            <a:defPPr/>
          </a:lstStyle>
          <a:p>
            <a:r>
              <a:rPr lang="en-IN" sz="4000" b="1">
                <a:latin typeface="Palatino Linotype" panose="02040502050505030304" pitchFamily="18" charset="0"/>
              </a:rPr>
              <a:t>Algorithm for Binary Search </a:t>
            </a:r>
          </a:p>
        </p:txBody>
      </p:sp>
      <p:sp>
        <p:nvSpPr>
          <p:cNvPr id="6" name="Content Placeholder 5">
            <a:extLst>
              <a:ext uri="{FF2B5EF4-FFF2-40B4-BE49-F238E27FC236}">
                <a16:creationId xmlns:a16="http://schemas.microsoft.com/office/drawing/2014/main" id="{E05AB814-7785-4596-B682-5663A892AF9B}"/>
              </a:ext>
            </a:extLst>
          </p:cNvPr>
          <p:cNvSpPr>
            <a:spLocks noGrp="1"/>
          </p:cNvSpPr>
          <p:nvPr>
            <p:ph sz="half" idx="2"/>
          </p:nvPr>
        </p:nvSpPr>
        <p:spPr>
          <a:xfrm>
            <a:off x="5706687" y="1030777"/>
            <a:ext cx="6112626" cy="5146185"/>
          </a:xfrm>
          <a:ln w="38100">
            <a:solidFill>
              <a:schemeClr val="tx1"/>
            </a:solidFill>
          </a:ln>
        </p:spPr>
        <p:txBody>
          <a:bodyPr>
            <a:noAutofit/>
          </a:bodyPr>
          <a:lstStyle>
            <a:defPPr/>
          </a:lstStyle>
          <a:p>
            <a:pPr algn="just"/>
            <a:r>
              <a:rPr lang="en-US" sz="2000" b="0" i="0" u="none" strike="noStrike" baseline="0">
                <a:latin typeface="Palatino Linotype" panose="02040502050505030304" pitchFamily="18" charset="0"/>
              </a:rPr>
              <a:t>In Step 1, we initialize the value of variables, BEG, END, and POS. </a:t>
            </a:r>
          </a:p>
          <a:p>
            <a:pPr algn="just"/>
            <a:r>
              <a:rPr lang="en-US" sz="2000" b="0" i="0" u="none" strike="noStrike" baseline="0">
                <a:latin typeface="Palatino Linotype" panose="02040502050505030304" pitchFamily="18" charset="0"/>
              </a:rPr>
              <a:t>In Step 2, a while loop is executed until BEG is less than or equal to END. </a:t>
            </a:r>
          </a:p>
          <a:p>
            <a:pPr algn="just"/>
            <a:r>
              <a:rPr lang="en-US" sz="2000" b="0" i="0" u="none" strike="noStrike" baseline="0">
                <a:latin typeface="Palatino Linotype" panose="02040502050505030304" pitchFamily="18" charset="0"/>
              </a:rPr>
              <a:t>In Step 3, the value of MID is calculated. </a:t>
            </a:r>
          </a:p>
          <a:p>
            <a:pPr algn="just"/>
            <a:r>
              <a:rPr lang="en-US" sz="2000" b="0" i="0" u="none" strike="noStrike" baseline="0">
                <a:latin typeface="Palatino Linotype" panose="02040502050505030304" pitchFamily="18" charset="0"/>
              </a:rPr>
              <a:t>In Step 4, we check if the array value at MID is equal to VAL. If a match is found, then the value of POS is printed and the algorithm exits. </a:t>
            </a:r>
            <a:r>
              <a:rPr lang="en-US" sz="2000">
                <a:latin typeface="Palatino Linotype" panose="02040502050505030304" pitchFamily="18" charset="0"/>
              </a:rPr>
              <a:t>I</a:t>
            </a:r>
            <a:r>
              <a:rPr lang="en-US" sz="2000" b="0" i="0" u="none" strike="noStrike" baseline="0">
                <a:latin typeface="Palatino Linotype" panose="02040502050505030304" pitchFamily="18" charset="0"/>
              </a:rPr>
              <a:t>f a match is not found, and if the value of A[MID] is greater than VAL, the value of END is modified, otherwise if A[MID] is greater than VAL, then the value of BEG is altered. </a:t>
            </a:r>
          </a:p>
          <a:p>
            <a:pPr algn="just"/>
            <a:r>
              <a:rPr lang="en-US" sz="2000" b="0" i="0" u="none" strike="noStrike" baseline="0">
                <a:latin typeface="Palatino Linotype" panose="02040502050505030304" pitchFamily="18" charset="0"/>
              </a:rPr>
              <a:t>In Step 5, if the value of POS = –1, then VAL is not present in the array and an appropriate message is printed on the screen before </a:t>
            </a:r>
            <a:r>
              <a:rPr lang="en-IN" sz="2000" b="0" i="0" u="none" strike="noStrike" baseline="0">
                <a:latin typeface="Palatino Linotype" panose="02040502050505030304" pitchFamily="18" charset="0"/>
              </a:rPr>
              <a:t>the algorithm exits.</a:t>
            </a:r>
            <a:endParaRPr lang="en-IN" sz="2000">
              <a:latin typeface="Palatino Linotype" panose="02040502050505030304" pitchFamily="18" charset="0"/>
            </a:endParaRPr>
          </a:p>
        </p:txBody>
      </p:sp>
      <p:pic>
        <p:nvPicPr>
          <p:cNvPr id="7" name="Content Placeholder 6">
            <a:extLst>
              <a:ext uri="{FF2B5EF4-FFF2-40B4-BE49-F238E27FC236}">
                <a16:creationId xmlns:a16="http://schemas.microsoft.com/office/drawing/2014/main" id="{A9FC3DF1-3674-4CDE-A112-14E0432798E6}"/>
              </a:ext>
            </a:extLst>
          </p:cNvPr>
          <p:cNvPicPr>
            <a:picLocks noGrp="1" noChangeAspect="1"/>
          </p:cNvPicPr>
          <p:nvPr>
            <p:ph sz="half" idx="1"/>
          </p:nvPr>
        </p:nvPicPr>
        <p:blipFill>
          <a:blip r:embed="rId2"/>
          <a:stretch>
            <a:fillRect/>
          </a:stretch>
        </p:blipFill>
        <p:spPr>
          <a:xfrm>
            <a:off x="372687" y="1548454"/>
            <a:ext cx="5160550" cy="4144079"/>
          </a:xfrm>
          <a:ln w="38100">
            <a:solidFill>
              <a:schemeClr val="tx1"/>
            </a:solidFill>
          </a:ln>
        </p:spPr>
      </p:pic>
    </p:spTree>
    <p:extLst>
      <p:ext uri="{BB962C8B-B14F-4D97-AF65-F5344CB8AC3E}">
        <p14:creationId xmlns:p14="http://schemas.microsoft.com/office/powerpoint/2010/main" val="1664772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838F-1D84-4472-B916-1CE151DEC4CD}"/>
              </a:ext>
            </a:extLst>
          </p:cNvPr>
          <p:cNvSpPr>
            <a:spLocks noGrp="1"/>
          </p:cNvSpPr>
          <p:nvPr>
            <p:ph type="title"/>
          </p:nvPr>
        </p:nvSpPr>
        <p:spPr>
          <a:xfrm>
            <a:off x="838200" y="305661"/>
            <a:ext cx="10515600" cy="639737"/>
          </a:xfrm>
        </p:spPr>
        <p:txBody>
          <a:bodyPr>
            <a:noAutofit/>
          </a:bodyPr>
          <a:lstStyle>
            <a:defPPr/>
          </a:lstStyle>
          <a:p>
            <a:r>
              <a:rPr lang="en-IN" sz="4000" b="1">
                <a:latin typeface="Palatino Linotype" panose="02040502050505030304" pitchFamily="18" charset="0"/>
              </a:rPr>
              <a:t>Introduction</a:t>
            </a:r>
          </a:p>
        </p:txBody>
      </p:sp>
      <p:sp>
        <p:nvSpPr>
          <p:cNvPr id="3" name="Content Placeholder 2">
            <a:extLst>
              <a:ext uri="{FF2B5EF4-FFF2-40B4-BE49-F238E27FC236}">
                <a16:creationId xmlns:a16="http://schemas.microsoft.com/office/drawing/2014/main" id="{5A88D1CB-DF46-415D-93A1-5E9FB865DC4F}"/>
              </a:ext>
            </a:extLst>
          </p:cNvPr>
          <p:cNvSpPr>
            <a:spLocks noGrp="1"/>
          </p:cNvSpPr>
          <p:nvPr>
            <p:ph idx="1"/>
          </p:nvPr>
        </p:nvSpPr>
        <p:spPr>
          <a:xfrm>
            <a:off x="838200" y="1133934"/>
            <a:ext cx="10515600" cy="5231565"/>
          </a:xfrm>
          <a:ln w="38100">
            <a:solidFill>
              <a:schemeClr val="tx1"/>
            </a:solidFill>
          </a:ln>
        </p:spPr>
        <p:txBody>
          <a:bodyPr>
            <a:normAutofit/>
          </a:bodyPr>
          <a:lstStyle>
            <a:defPPr/>
          </a:lstStyle>
          <a:p>
            <a:pPr algn="just">
              <a:lnSpc>
                <a:spcPct val="100000"/>
              </a:lnSpc>
            </a:pPr>
            <a:r>
              <a:rPr lang="en-US" sz="2400" i="0" dirty="0">
                <a:effectLst/>
                <a:latin typeface="Palatino Linotype" panose="02040502050505030304" pitchFamily="18" charset="0"/>
              </a:rPr>
              <a:t>Data Structure can be defined as the group of data elements which provides an efficient way of storing and organizing data in the computer so that it can be used efficiently. </a:t>
            </a:r>
          </a:p>
          <a:p>
            <a:pPr algn="just">
              <a:lnSpc>
                <a:spcPct val="100000"/>
              </a:lnSpc>
            </a:pPr>
            <a:r>
              <a:rPr lang="en-US" sz="2400" i="0" dirty="0">
                <a:effectLst/>
                <a:latin typeface="Palatino Linotype" panose="02040502050505030304" pitchFamily="18" charset="0"/>
              </a:rPr>
              <a:t>Some examples of Data Structures are arrays, Linked List, Stack, Queue, etc. </a:t>
            </a:r>
          </a:p>
          <a:p>
            <a:pPr algn="just">
              <a:lnSpc>
                <a:spcPct val="100000"/>
              </a:lnSpc>
            </a:pPr>
            <a:r>
              <a:rPr lang="en-US" sz="2400" i="0" dirty="0">
                <a:effectLst/>
                <a:latin typeface="Palatino Linotype" panose="02040502050505030304" pitchFamily="18" charset="0"/>
              </a:rPr>
              <a:t>Data Structures are widely used in almost every aspect of Computer Science i.e. Operating System, Compiler Design, Artificial intelligence, Graphics and many more.</a:t>
            </a:r>
          </a:p>
          <a:p>
            <a:pPr algn="just">
              <a:lnSpc>
                <a:spcPct val="100000"/>
              </a:lnSpc>
            </a:pPr>
            <a:endParaRPr lang="en-IN" sz="2400" dirty="0">
              <a:latin typeface="Palatino Linotype" panose="02040502050505030304" pitchFamily="18" charset="0"/>
            </a:endParaRPr>
          </a:p>
          <a:p>
            <a:pPr lvl="1" algn="just">
              <a:lnSpc>
                <a:spcPct val="100000"/>
              </a:lnSpc>
            </a:pPr>
            <a:endParaRPr lang="en-IN" sz="2000" dirty="0">
              <a:latin typeface="Palatino Linotype" panose="02040502050505030304" pitchFamily="18" charset="0"/>
            </a:endParaRPr>
          </a:p>
        </p:txBody>
      </p:sp>
    </p:spTree>
    <p:extLst>
      <p:ext uri="{BB962C8B-B14F-4D97-AF65-F5344CB8AC3E}">
        <p14:creationId xmlns:p14="http://schemas.microsoft.com/office/powerpoint/2010/main" val="376323882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731548"/>
          </a:xfrm>
        </p:spPr>
        <p:txBody>
          <a:bodyPr>
            <a:normAutofit/>
          </a:bodyPr>
          <a:lstStyle>
            <a:defPPr/>
          </a:lstStyle>
          <a:p>
            <a:r>
              <a:rPr lang="en-IN" sz="4000" b="1">
                <a:latin typeface="Palatino Linotype" panose="02040502050505030304" pitchFamily="18" charset="0"/>
              </a:rPr>
              <a:t>Program for Binary Search </a:t>
            </a:r>
          </a:p>
        </p:txBody>
      </p:sp>
      <p:pic>
        <p:nvPicPr>
          <p:cNvPr id="20" name="Picture 19">
            <a:extLst>
              <a:ext uri="{FF2B5EF4-FFF2-40B4-BE49-F238E27FC236}">
                <a16:creationId xmlns:a16="http://schemas.microsoft.com/office/drawing/2014/main" id="{DD8A47D6-B735-4094-8070-67F69BE69661}"/>
              </a:ext>
            </a:extLst>
          </p:cNvPr>
          <p:cNvPicPr>
            <a:picLocks noChangeAspect="1"/>
          </p:cNvPicPr>
          <p:nvPr/>
        </p:nvPicPr>
        <p:blipFill>
          <a:blip r:embed="rId2"/>
          <a:stretch>
            <a:fillRect/>
          </a:stretch>
        </p:blipFill>
        <p:spPr>
          <a:xfrm>
            <a:off x="8416391" y="2126557"/>
            <a:ext cx="3505689" cy="4134427"/>
          </a:xfrm>
          <a:prstGeom prst="rect">
            <a:avLst/>
          </a:prstGeom>
        </p:spPr>
      </p:pic>
      <p:pic>
        <p:nvPicPr>
          <p:cNvPr id="24" name="Content Placeholder 23">
            <a:extLst>
              <a:ext uri="{FF2B5EF4-FFF2-40B4-BE49-F238E27FC236}">
                <a16:creationId xmlns:a16="http://schemas.microsoft.com/office/drawing/2014/main" id="{0E6C9185-F053-4FF6-859A-ED70F4F6AD2D}"/>
              </a:ext>
            </a:extLst>
          </p:cNvPr>
          <p:cNvPicPr>
            <a:picLocks noGrp="1" noChangeAspect="1"/>
          </p:cNvPicPr>
          <p:nvPr>
            <p:ph idx="1"/>
          </p:nvPr>
        </p:nvPicPr>
        <p:blipFill>
          <a:blip r:embed="rId3"/>
          <a:stretch>
            <a:fillRect/>
          </a:stretch>
        </p:blipFill>
        <p:spPr>
          <a:xfrm>
            <a:off x="269920" y="1096674"/>
            <a:ext cx="4634589" cy="5486929"/>
          </a:xfrm>
        </p:spPr>
      </p:pic>
      <p:grpSp>
        <p:nvGrpSpPr>
          <p:cNvPr id="28" name="Group 27">
            <a:extLst>
              <a:ext uri="{FF2B5EF4-FFF2-40B4-BE49-F238E27FC236}">
                <a16:creationId xmlns:a16="http://schemas.microsoft.com/office/drawing/2014/main" id="{ADE0ED11-3B3A-4B2F-8B46-1258BDC6119D}"/>
              </a:ext>
            </a:extLst>
          </p:cNvPr>
          <p:cNvGrpSpPr/>
          <p:nvPr/>
        </p:nvGrpSpPr>
        <p:grpSpPr>
          <a:xfrm>
            <a:off x="269920" y="1106101"/>
            <a:ext cx="11652160" cy="5486929"/>
            <a:chOff x="269920" y="1129551"/>
            <a:chExt cx="11652160" cy="5486929"/>
          </a:xfrm>
        </p:grpSpPr>
        <p:pic>
          <p:nvPicPr>
            <p:cNvPr id="10" name="Picture 9">
              <a:extLst>
                <a:ext uri="{FF2B5EF4-FFF2-40B4-BE49-F238E27FC236}">
                  <a16:creationId xmlns:a16="http://schemas.microsoft.com/office/drawing/2014/main" id="{17150850-99C6-4860-B877-0A6DE89EFEF5}"/>
                </a:ext>
              </a:extLst>
            </p:cNvPr>
            <p:cNvPicPr>
              <a:picLocks noChangeAspect="1"/>
            </p:cNvPicPr>
            <p:nvPr/>
          </p:nvPicPr>
          <p:blipFill>
            <a:blip r:embed="rId4"/>
            <a:stretch>
              <a:fillRect/>
            </a:stretch>
          </p:blipFill>
          <p:spPr>
            <a:xfrm>
              <a:off x="5105963" y="1129551"/>
              <a:ext cx="4363059" cy="5363323"/>
            </a:xfrm>
            <a:prstGeom prst="rect">
              <a:avLst/>
            </a:prstGeom>
          </p:spPr>
        </p:pic>
        <p:grpSp>
          <p:nvGrpSpPr>
            <p:cNvPr id="27" name="Group 26">
              <a:extLst>
                <a:ext uri="{FF2B5EF4-FFF2-40B4-BE49-F238E27FC236}">
                  <a16:creationId xmlns:a16="http://schemas.microsoft.com/office/drawing/2014/main" id="{A3C59FA9-2998-4D98-A3BC-3FF2DE3D9CA7}"/>
                </a:ext>
              </a:extLst>
            </p:cNvPr>
            <p:cNvGrpSpPr/>
            <p:nvPr/>
          </p:nvGrpSpPr>
          <p:grpSpPr>
            <a:xfrm>
              <a:off x="269920" y="1129551"/>
              <a:ext cx="11652160" cy="5486929"/>
              <a:chOff x="269920" y="1141451"/>
              <a:chExt cx="11652160" cy="5486929"/>
            </a:xfrm>
          </p:grpSpPr>
          <p:pic>
            <p:nvPicPr>
              <p:cNvPr id="25" name="Picture 24">
                <a:extLst>
                  <a:ext uri="{FF2B5EF4-FFF2-40B4-BE49-F238E27FC236}">
                    <a16:creationId xmlns:a16="http://schemas.microsoft.com/office/drawing/2014/main" id="{49137383-D2C3-4F6D-AECA-85E5F7D582C2}"/>
                  </a:ext>
                </a:extLst>
              </p:cNvPr>
              <p:cNvPicPr>
                <a:picLocks noChangeAspect="1"/>
              </p:cNvPicPr>
              <p:nvPr/>
            </p:nvPicPr>
            <p:blipFill>
              <a:blip r:embed="rId2"/>
              <a:stretch>
                <a:fillRect/>
              </a:stretch>
            </p:blipFill>
            <p:spPr>
              <a:xfrm>
                <a:off x="8416391" y="2171334"/>
                <a:ext cx="3505689" cy="4134427"/>
              </a:xfrm>
              <a:prstGeom prst="rect">
                <a:avLst/>
              </a:prstGeom>
            </p:spPr>
          </p:pic>
          <p:pic>
            <p:nvPicPr>
              <p:cNvPr id="26" name="Content Placeholder 23">
                <a:extLst>
                  <a:ext uri="{FF2B5EF4-FFF2-40B4-BE49-F238E27FC236}">
                    <a16:creationId xmlns:a16="http://schemas.microsoft.com/office/drawing/2014/main" id="{1F8D496D-2F15-4F06-8B73-79677F20BEF0}"/>
                  </a:ext>
                </a:extLst>
              </p:cNvPr>
              <p:cNvPicPr>
                <a:picLocks noChangeAspect="1"/>
              </p:cNvPicPr>
              <p:nvPr/>
            </p:nvPicPr>
            <p:blipFill>
              <a:blip r:embed="rId3"/>
              <a:stretch>
                <a:fillRect/>
              </a:stretch>
            </p:blipFill>
            <p:spPr>
              <a:xfrm>
                <a:off x="269920" y="1141451"/>
                <a:ext cx="4634589" cy="5486929"/>
              </a:xfrm>
              <a:prstGeom prst="rect">
                <a:avLst/>
              </a:prstGeom>
            </p:spPr>
          </p:pic>
        </p:grpSp>
      </p:grpSp>
    </p:spTree>
    <p:extLst>
      <p:ext uri="{BB962C8B-B14F-4D97-AF65-F5344CB8AC3E}">
        <p14:creationId xmlns:p14="http://schemas.microsoft.com/office/powerpoint/2010/main" val="89794393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9788" y="365125"/>
            <a:ext cx="10515600" cy="615777"/>
          </a:xfrm>
        </p:spPr>
        <p:txBody>
          <a:bodyPr>
            <a:normAutofit fontScale="90000"/>
          </a:bodyPr>
          <a:lstStyle>
            <a:defPPr/>
          </a:lstStyle>
          <a:p>
            <a:r>
              <a:rPr lang="en-IN" sz="4000" b="1">
                <a:latin typeface="Palatino Linotype" panose="02040502050505030304" pitchFamily="18" charset="0"/>
              </a:rPr>
              <a:t>Binary Search (Cont..)</a:t>
            </a:r>
          </a:p>
        </p:txBody>
      </p:sp>
      <p:sp>
        <p:nvSpPr>
          <p:cNvPr id="5" name="Text Placeholder 4">
            <a:extLst>
              <a:ext uri="{FF2B5EF4-FFF2-40B4-BE49-F238E27FC236}">
                <a16:creationId xmlns:a16="http://schemas.microsoft.com/office/drawing/2014/main" id="{908DDF90-37B6-4841-9A4D-5EEFCF5963DD}"/>
              </a:ext>
            </a:extLst>
          </p:cNvPr>
          <p:cNvSpPr>
            <a:spLocks noGrp="1"/>
          </p:cNvSpPr>
          <p:nvPr>
            <p:ph type="body" idx="1"/>
          </p:nvPr>
        </p:nvSpPr>
        <p:spPr>
          <a:xfrm>
            <a:off x="839788" y="980902"/>
            <a:ext cx="5157787" cy="700261"/>
          </a:xfrm>
          <a:ln w="38100">
            <a:solidFill>
              <a:schemeClr val="tx1"/>
            </a:solidFill>
          </a:ln>
        </p:spPr>
        <p:txBody>
          <a:bodyPr>
            <a:normAutofit/>
          </a:bodyPr>
          <a:lstStyle>
            <a:defPPr/>
          </a:lstStyle>
          <a:p>
            <a:pPr algn="ctr"/>
            <a:r>
              <a:rPr lang="en-IN" sz="3200">
                <a:latin typeface="Palatino Linotype" panose="02040502050505030304" pitchFamily="18" charset="0"/>
              </a:rPr>
              <a:t>Advantages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sz="half" idx="2"/>
          </p:nvPr>
        </p:nvSpPr>
        <p:spPr>
          <a:xfrm>
            <a:off x="839788" y="1681163"/>
            <a:ext cx="5157787" cy="4508500"/>
          </a:xfrm>
          <a:ln w="38100">
            <a:solidFill>
              <a:schemeClr val="tx1"/>
            </a:solidFill>
          </a:ln>
        </p:spPr>
        <p:txBody>
          <a:bodyPr>
            <a:noAutofit/>
          </a:bodyPr>
          <a:lstStyle>
            <a:defPPr/>
          </a:lstStyle>
          <a:p>
            <a:pPr algn="just" fontAlgn="base">
              <a:buFont typeface="Arial" pitchFamily="34" charset="0"/>
              <a:buChar char="•"/>
            </a:pPr>
            <a:r>
              <a:rPr lang="en-US" sz="2400" b="0" i="0" dirty="0">
                <a:effectLst/>
                <a:latin typeface="Palatino Linotype" panose="02040502050505030304" pitchFamily="18" charset="0"/>
              </a:rPr>
              <a:t>It eliminates half of the list from further searching by using the result of each comparison.</a:t>
            </a:r>
          </a:p>
          <a:p>
            <a:pPr algn="just" fontAlgn="base">
              <a:buFont typeface="Arial" pitchFamily="34" charset="0"/>
              <a:buChar char="•"/>
            </a:pPr>
            <a:r>
              <a:rPr lang="en-US" sz="2400" b="0" i="0" dirty="0">
                <a:effectLst/>
                <a:latin typeface="Palatino Linotype" panose="02040502050505030304" pitchFamily="18" charset="0"/>
              </a:rPr>
              <a:t>It indicates whether the element being searched is before or after the current position in the list.</a:t>
            </a:r>
          </a:p>
          <a:p>
            <a:pPr algn="just" fontAlgn="base">
              <a:buFont typeface="Arial" pitchFamily="34" charset="0"/>
              <a:buChar char="•"/>
            </a:pPr>
            <a:r>
              <a:rPr lang="en-US" sz="2400" b="0" i="0" dirty="0">
                <a:effectLst/>
                <a:latin typeface="Palatino Linotype" panose="02040502050505030304" pitchFamily="18" charset="0"/>
              </a:rPr>
              <a:t>This information is used to narrow the search.</a:t>
            </a:r>
          </a:p>
          <a:p>
            <a:pPr algn="just" fontAlgn="base">
              <a:buFont typeface="Arial" pitchFamily="34" charset="0"/>
              <a:buChar char="•"/>
            </a:pPr>
            <a:r>
              <a:rPr lang="en-US" sz="2400" b="0" i="0" dirty="0">
                <a:effectLst/>
                <a:latin typeface="Palatino Linotype" panose="02040502050505030304" pitchFamily="18" charset="0"/>
              </a:rPr>
              <a:t>For large lists of data, it works significantly better than linear search.</a:t>
            </a:r>
          </a:p>
          <a:p>
            <a:pPr algn="just"/>
            <a:endParaRPr lang="en-US" sz="2400" dirty="0">
              <a:latin typeface="Palatino Linotype" panose="02040502050505030304" pitchFamily="18" charset="0"/>
            </a:endParaRPr>
          </a:p>
          <a:p>
            <a:pPr algn="just"/>
            <a:endParaRPr lang="en-US" sz="2400" b="0" i="0" dirty="0">
              <a:effectLst/>
              <a:latin typeface="Palatino Linotype" panose="02040502050505030304" pitchFamily="18" charset="0"/>
            </a:endParaRPr>
          </a:p>
          <a:p>
            <a:pPr algn="just"/>
            <a:endParaRPr lang="en-US" sz="2400" b="0" i="0" dirty="0">
              <a:effectLst/>
              <a:latin typeface="Palatino Linotype" panose="02040502050505030304" pitchFamily="18" charset="0"/>
            </a:endParaRPr>
          </a:p>
          <a:p>
            <a:pPr marL="457200" lvl="1" indent="0" algn="just">
              <a:buNone/>
            </a:pPr>
            <a:endParaRPr lang="en-US" b="0" i="0" dirty="0">
              <a:effectLst/>
              <a:latin typeface="Palatino Linotype" panose="02040502050505030304" pitchFamily="18" charset="0"/>
            </a:endParaRPr>
          </a:p>
        </p:txBody>
      </p:sp>
      <p:sp>
        <p:nvSpPr>
          <p:cNvPr id="6" name="Text Placeholder 5">
            <a:extLst>
              <a:ext uri="{FF2B5EF4-FFF2-40B4-BE49-F238E27FC236}">
                <a16:creationId xmlns:a16="http://schemas.microsoft.com/office/drawing/2014/main" id="{457E57FA-5518-485C-945D-5947DB6D642A}"/>
              </a:ext>
            </a:extLst>
          </p:cNvPr>
          <p:cNvSpPr>
            <a:spLocks noGrp="1"/>
          </p:cNvSpPr>
          <p:nvPr>
            <p:ph type="body" sz="quarter" idx="3"/>
          </p:nvPr>
        </p:nvSpPr>
        <p:spPr>
          <a:xfrm>
            <a:off x="6172200" y="980902"/>
            <a:ext cx="5183188" cy="700261"/>
          </a:xfrm>
          <a:ln w="38100">
            <a:solidFill>
              <a:schemeClr val="tx1"/>
            </a:solidFill>
          </a:ln>
        </p:spPr>
        <p:txBody>
          <a:bodyPr>
            <a:normAutofit/>
          </a:bodyPr>
          <a:lstStyle>
            <a:defPPr/>
          </a:lstStyle>
          <a:p>
            <a:pPr algn="ctr"/>
            <a:r>
              <a:rPr lang="en-IN" sz="3200">
                <a:latin typeface="Palatino Linotype" panose="02040502050505030304" pitchFamily="18" charset="0"/>
              </a:rPr>
              <a:t>Disadvantages</a:t>
            </a:r>
          </a:p>
        </p:txBody>
      </p:sp>
      <p:sp>
        <p:nvSpPr>
          <p:cNvPr id="7" name="Content Placeholder 6">
            <a:extLst>
              <a:ext uri="{FF2B5EF4-FFF2-40B4-BE49-F238E27FC236}">
                <a16:creationId xmlns:a16="http://schemas.microsoft.com/office/drawing/2014/main" id="{F2E8F2D2-7D58-4369-8FC3-96063886F20E}"/>
              </a:ext>
            </a:extLst>
          </p:cNvPr>
          <p:cNvSpPr>
            <a:spLocks noGrp="1"/>
          </p:cNvSpPr>
          <p:nvPr>
            <p:ph sz="quarter" idx="4"/>
          </p:nvPr>
        </p:nvSpPr>
        <p:spPr>
          <a:xfrm>
            <a:off x="6172200" y="1681163"/>
            <a:ext cx="5183188" cy="4508500"/>
          </a:xfrm>
          <a:ln w="38100">
            <a:solidFill>
              <a:schemeClr val="tx1"/>
            </a:solidFill>
          </a:ln>
        </p:spPr>
        <p:txBody>
          <a:bodyPr/>
          <a:lstStyle>
            <a:defPPr/>
          </a:lstStyle>
          <a:p>
            <a:pPr algn="just" fontAlgn="base">
              <a:buFont typeface="Arial" pitchFamily="34" charset="0"/>
              <a:buChar char="•"/>
            </a:pPr>
            <a:r>
              <a:rPr lang="en-US" sz="2400" b="0" i="0" dirty="0">
                <a:effectLst/>
                <a:latin typeface="Palatino Linotype" panose="02040502050505030304" pitchFamily="18" charset="0"/>
              </a:rPr>
              <a:t>It employs recursive approach which requires more stack space.</a:t>
            </a:r>
          </a:p>
          <a:p>
            <a:pPr algn="just" fontAlgn="base">
              <a:buFont typeface="Arial" pitchFamily="34" charset="0"/>
              <a:buChar char="•"/>
            </a:pPr>
            <a:r>
              <a:rPr lang="en-US" sz="2400" b="0" i="0" dirty="0">
                <a:effectLst/>
                <a:latin typeface="Palatino Linotype" panose="02040502050505030304" pitchFamily="18" charset="0"/>
              </a:rPr>
              <a:t>Programming binary search algorithm is error prone and difficult.</a:t>
            </a:r>
          </a:p>
          <a:p>
            <a:pPr algn="just" fontAlgn="base">
              <a:buFont typeface="Arial" pitchFamily="34" charset="0"/>
              <a:buChar char="•"/>
            </a:pPr>
            <a:r>
              <a:rPr lang="en-US" sz="2400" b="0" i="0" dirty="0">
                <a:effectLst/>
                <a:latin typeface="Palatino Linotype" panose="02040502050505030304" pitchFamily="18" charset="0"/>
              </a:rPr>
              <a:t>The interaction of binary search with memory hierarchy i.e. caching is poor.</a:t>
            </a:r>
          </a:p>
          <a:p>
            <a:endParaRPr lang="en-IN" dirty="0"/>
          </a:p>
        </p:txBody>
      </p:sp>
    </p:spTree>
    <p:extLst>
      <p:ext uri="{BB962C8B-B14F-4D97-AF65-F5344CB8AC3E}">
        <p14:creationId xmlns:p14="http://schemas.microsoft.com/office/powerpoint/2010/main" val="199448082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9788" y="365125"/>
            <a:ext cx="10515600" cy="615777"/>
          </a:xfrm>
        </p:spPr>
        <p:txBody>
          <a:bodyPr>
            <a:normAutofit fontScale="90000"/>
          </a:bodyPr>
          <a:lstStyle>
            <a:defPPr/>
          </a:lstStyle>
          <a:p>
            <a:r>
              <a:rPr lang="en-IN" sz="4000" b="1">
                <a:latin typeface="Palatino Linotype" panose="02040502050505030304" pitchFamily="18" charset="0"/>
              </a:rPr>
              <a:t>Difference between Linear &amp; Binary Search</a:t>
            </a:r>
          </a:p>
        </p:txBody>
      </p:sp>
      <p:sp>
        <p:nvSpPr>
          <p:cNvPr id="5" name="Text Placeholder 4">
            <a:extLst>
              <a:ext uri="{FF2B5EF4-FFF2-40B4-BE49-F238E27FC236}">
                <a16:creationId xmlns:a16="http://schemas.microsoft.com/office/drawing/2014/main" id="{908DDF90-37B6-4841-9A4D-5EEFCF5963DD}"/>
              </a:ext>
            </a:extLst>
          </p:cNvPr>
          <p:cNvSpPr>
            <a:spLocks noGrp="1"/>
          </p:cNvSpPr>
          <p:nvPr>
            <p:ph type="body" idx="1"/>
          </p:nvPr>
        </p:nvSpPr>
        <p:spPr>
          <a:xfrm>
            <a:off x="839788" y="980902"/>
            <a:ext cx="5157787" cy="700261"/>
          </a:xfrm>
          <a:ln w="38100">
            <a:solidFill>
              <a:schemeClr val="tx1"/>
            </a:solidFill>
          </a:ln>
        </p:spPr>
        <p:txBody>
          <a:bodyPr>
            <a:normAutofit/>
          </a:bodyPr>
          <a:lstStyle>
            <a:defPPr/>
          </a:lstStyle>
          <a:p>
            <a:pPr algn="ctr"/>
            <a:r>
              <a:rPr lang="en-IN" sz="3200">
                <a:latin typeface="Palatino Linotype" panose="02040502050505030304" pitchFamily="18" charset="0"/>
              </a:rPr>
              <a:t>Linear Search</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sz="half" idx="2"/>
          </p:nvPr>
        </p:nvSpPr>
        <p:spPr>
          <a:xfrm>
            <a:off x="839788" y="1681163"/>
            <a:ext cx="5157787" cy="4508500"/>
          </a:xfrm>
          <a:ln w="38100">
            <a:solidFill>
              <a:schemeClr val="tx1"/>
            </a:solidFill>
          </a:ln>
        </p:spPr>
        <p:txBody>
          <a:bodyPr>
            <a:noAutofit/>
          </a:bodyPr>
          <a:lstStyle>
            <a:defPPr/>
          </a:lstStyle>
          <a:p>
            <a:pPr algn="just" fontAlgn="base">
              <a:buFont typeface="Arial" pitchFamily="34" charset="0"/>
              <a:buChar char="•"/>
            </a:pPr>
            <a:r>
              <a:rPr lang="en-US" sz="2400" b="0" i="0" dirty="0">
                <a:effectLst/>
                <a:latin typeface="Palatino Linotype" panose="02040502050505030304" pitchFamily="18" charset="0"/>
              </a:rPr>
              <a:t>Linear Search necessitates the input information to be not sorted</a:t>
            </a:r>
          </a:p>
          <a:p>
            <a:pPr algn="just"/>
            <a:r>
              <a:rPr lang="en-US" sz="2400" b="0" i="0" dirty="0">
                <a:effectLst/>
                <a:latin typeface="Palatino Linotype" panose="02040502050505030304" pitchFamily="18" charset="0"/>
              </a:rPr>
              <a:t>Linear Search needs equality comparisons.</a:t>
            </a:r>
            <a:endParaRPr lang="en-US" sz="2400" dirty="0">
              <a:latin typeface="Palatino Linotype" panose="02040502050505030304" pitchFamily="18" charset="0"/>
            </a:endParaRPr>
          </a:p>
          <a:p>
            <a:pPr algn="just"/>
            <a:r>
              <a:rPr lang="en-US" sz="2400" b="0" i="0" dirty="0">
                <a:effectLst/>
                <a:latin typeface="Palatino Linotype" panose="02040502050505030304" pitchFamily="18" charset="0"/>
              </a:rPr>
              <a:t>Linear search has complexity C(n)= n/2.</a:t>
            </a:r>
          </a:p>
          <a:p>
            <a:pPr algn="just"/>
            <a:r>
              <a:rPr lang="en-US" sz="2400" b="0" i="0" dirty="0">
                <a:effectLst/>
                <a:latin typeface="Palatino Linotype" panose="02040502050505030304" pitchFamily="18" charset="0"/>
              </a:rPr>
              <a:t>Linear Search needs sequential access.</a:t>
            </a:r>
          </a:p>
          <a:p>
            <a:pPr marL="457200" lvl="1" indent="0" algn="just">
              <a:buNone/>
            </a:pPr>
            <a:endParaRPr lang="en-US" b="0" i="0" dirty="0">
              <a:effectLst/>
              <a:latin typeface="Palatino Linotype" panose="02040502050505030304" pitchFamily="18" charset="0"/>
            </a:endParaRPr>
          </a:p>
        </p:txBody>
      </p:sp>
      <p:sp>
        <p:nvSpPr>
          <p:cNvPr id="6" name="Text Placeholder 5">
            <a:extLst>
              <a:ext uri="{FF2B5EF4-FFF2-40B4-BE49-F238E27FC236}">
                <a16:creationId xmlns:a16="http://schemas.microsoft.com/office/drawing/2014/main" id="{457E57FA-5518-485C-945D-5947DB6D642A}"/>
              </a:ext>
            </a:extLst>
          </p:cNvPr>
          <p:cNvSpPr>
            <a:spLocks noGrp="1"/>
          </p:cNvSpPr>
          <p:nvPr>
            <p:ph type="body" sz="quarter" idx="3"/>
          </p:nvPr>
        </p:nvSpPr>
        <p:spPr>
          <a:xfrm>
            <a:off x="6172200" y="980902"/>
            <a:ext cx="5183188" cy="700261"/>
          </a:xfrm>
          <a:ln w="38100">
            <a:solidFill>
              <a:schemeClr val="tx1"/>
            </a:solidFill>
          </a:ln>
        </p:spPr>
        <p:txBody>
          <a:bodyPr>
            <a:normAutofit/>
          </a:bodyPr>
          <a:lstStyle>
            <a:defPPr/>
          </a:lstStyle>
          <a:p>
            <a:pPr algn="ctr"/>
            <a:r>
              <a:rPr lang="en-IN" sz="3200">
                <a:latin typeface="Palatino Linotype" panose="02040502050505030304" pitchFamily="18" charset="0"/>
              </a:rPr>
              <a:t>Binary Search</a:t>
            </a:r>
          </a:p>
        </p:txBody>
      </p:sp>
      <p:sp>
        <p:nvSpPr>
          <p:cNvPr id="7" name="Content Placeholder 6">
            <a:extLst>
              <a:ext uri="{FF2B5EF4-FFF2-40B4-BE49-F238E27FC236}">
                <a16:creationId xmlns:a16="http://schemas.microsoft.com/office/drawing/2014/main" id="{F2E8F2D2-7D58-4369-8FC3-96063886F20E}"/>
              </a:ext>
            </a:extLst>
          </p:cNvPr>
          <p:cNvSpPr>
            <a:spLocks noGrp="1"/>
          </p:cNvSpPr>
          <p:nvPr>
            <p:ph sz="quarter" idx="4"/>
          </p:nvPr>
        </p:nvSpPr>
        <p:spPr>
          <a:xfrm>
            <a:off x="6172200" y="1681163"/>
            <a:ext cx="5183188" cy="4508500"/>
          </a:xfrm>
          <a:ln w="38100">
            <a:solidFill>
              <a:schemeClr val="tx1"/>
            </a:solidFill>
          </a:ln>
        </p:spPr>
        <p:txBody>
          <a:bodyPr>
            <a:normAutofit/>
          </a:bodyPr>
          <a:lstStyle>
            <a:defPPr/>
          </a:lstStyle>
          <a:p>
            <a:pPr algn="just" fontAlgn="base">
              <a:buFont typeface="Arial" pitchFamily="34" charset="0"/>
              <a:buChar char="•"/>
            </a:pPr>
            <a:r>
              <a:rPr lang="en-US" sz="2400" b="0" i="0">
                <a:solidFill>
                  <a:srgbClr val="000000"/>
                </a:solidFill>
                <a:effectLst/>
                <a:latin typeface="Palatino Linotype" panose="02040502050505030304" pitchFamily="18" charset="0"/>
              </a:rPr>
              <a:t>Binary Search necessitates the input information to be sorted.</a:t>
            </a:r>
          </a:p>
          <a:p>
            <a:pPr algn="just" fontAlgn="base">
              <a:buFont typeface="Arial" pitchFamily="34" charset="0"/>
              <a:buChar char="•"/>
            </a:pPr>
            <a:r>
              <a:rPr lang="en-US" sz="2400" b="0" i="0">
                <a:solidFill>
                  <a:srgbClr val="000000"/>
                </a:solidFill>
                <a:effectLst/>
                <a:latin typeface="Palatino Linotype" panose="02040502050505030304" pitchFamily="18" charset="0"/>
              </a:rPr>
              <a:t>Binary Search necessitates an ordering contrast.</a:t>
            </a:r>
          </a:p>
          <a:p>
            <a:pPr algn="just"/>
            <a:r>
              <a:rPr lang="en-US" sz="2400" b="0" i="0">
                <a:solidFill>
                  <a:srgbClr val="000000"/>
                </a:solidFill>
                <a:effectLst/>
                <a:latin typeface="Palatino Linotype" panose="02040502050505030304" pitchFamily="18" charset="0"/>
              </a:rPr>
              <a:t>Binary Search has complexity </a:t>
            </a:r>
            <a:r>
              <a:rPr lang="en-US" sz="2400" b="0" i="0">
                <a:effectLst/>
                <a:latin typeface="Palatino Linotype" panose="02040502050505030304" pitchFamily="18" charset="0"/>
              </a:rPr>
              <a:t>C(n)= </a:t>
            </a:r>
            <a:r>
              <a:rPr lang="en-IN" sz="2400">
                <a:latin typeface="Palatino Linotype" panose="02040502050505030304" pitchFamily="18" charset="0"/>
                <a:cs typeface="Times New Roman" panose="02020603050405020304" pitchFamily="18" charset="0"/>
              </a:rPr>
              <a:t>l</a:t>
            </a:r>
            <a:r>
              <a:rPr lang="en-IN" sz="2400">
                <a:effectLst/>
                <a:latin typeface="Palatino Linotype" panose="02040502050505030304" pitchFamily="18" charset="0"/>
                <a:ea typeface="Calibri" panose="020F0502020204030204" pitchFamily="34" charset="0"/>
                <a:cs typeface="Times New Roman" panose="02020603050405020304" pitchFamily="18" charset="0"/>
              </a:rPr>
              <a:t>og </a:t>
            </a:r>
            <a:r>
              <a:rPr lang="en-IN" sz="2400" baseline="-25000">
                <a:effectLst/>
                <a:latin typeface="Palatino Linotype" panose="02040502050505030304" pitchFamily="18" charset="0"/>
                <a:ea typeface="Calibri" panose="020F0502020204030204" pitchFamily="34" charset="0"/>
                <a:cs typeface="Times New Roman" panose="02020603050405020304" pitchFamily="18" charset="0"/>
              </a:rPr>
              <a:t>2</a:t>
            </a:r>
            <a:r>
              <a:rPr lang="en-IN" sz="2400">
                <a:effectLst/>
                <a:latin typeface="Palatino Linotype" panose="02040502050505030304" pitchFamily="18" charset="0"/>
                <a:ea typeface="Calibri" panose="020F0502020204030204" pitchFamily="34" charset="0"/>
                <a:cs typeface="Times New Roman" panose="02020603050405020304" pitchFamily="18" charset="0"/>
              </a:rPr>
              <a:t> n</a:t>
            </a:r>
            <a:r>
              <a:rPr lang="en-US" sz="2400" b="0" i="0">
                <a:effectLst/>
                <a:latin typeface="Palatino Linotype" panose="02040502050505030304" pitchFamily="18" charset="0"/>
              </a:rPr>
              <a:t>.</a:t>
            </a:r>
          </a:p>
          <a:p>
            <a:pPr algn="just"/>
            <a:r>
              <a:rPr lang="en-US" sz="2400" b="0" i="0">
                <a:solidFill>
                  <a:srgbClr val="000000"/>
                </a:solidFill>
                <a:effectLst/>
                <a:latin typeface="Palatino Linotype" panose="02040502050505030304" pitchFamily="18" charset="0"/>
              </a:rPr>
              <a:t>Binary Search requires random access to this information.</a:t>
            </a:r>
            <a:endParaRPr lang="en-IN" sz="2400">
              <a:latin typeface="Palatino Linotype" panose="02040502050505030304" pitchFamily="18" charset="0"/>
            </a:endParaRPr>
          </a:p>
        </p:txBody>
      </p:sp>
    </p:spTree>
    <p:extLst>
      <p:ext uri="{BB962C8B-B14F-4D97-AF65-F5344CB8AC3E}">
        <p14:creationId xmlns:p14="http://schemas.microsoft.com/office/powerpoint/2010/main" val="162906413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defPPr/>
          </a:lstStyle>
          <a:p>
            <a:pPr algn="ctr"/>
            <a:r>
              <a:rPr lang="en-US" sz="6000" b="1" dirty="0">
                <a:latin typeface="Palatino Linotype" panose="02040502050505030304" pitchFamily="18" charset="0"/>
              </a:rPr>
              <a:t>COMPLEXITY</a:t>
            </a:r>
            <a:br>
              <a:rPr lang="en-US" sz="6000" b="1" dirty="0">
                <a:latin typeface="Palatino Linotype" panose="02040502050505030304" pitchFamily="18" charset="0"/>
              </a:rPr>
            </a:br>
            <a:r>
              <a:rPr lang="en-US" sz="6000" b="1" dirty="0">
                <a:latin typeface="Palatino Linotype" panose="02040502050505030304" pitchFamily="18" charset="0"/>
              </a:rPr>
              <a:t>TIME, SPACE MATRIX</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297683210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Linear Search – Time &amp; Space Matrix</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l"/>
            <a:r>
              <a:rPr lang="en-US" sz="2400" b="1" dirty="0">
                <a:effectLst/>
                <a:latin typeface="Palatino Linotype" panose="02040502050505030304" pitchFamily="18" charset="0"/>
              </a:rPr>
              <a:t>Time Complexity</a:t>
            </a:r>
          </a:p>
          <a:p>
            <a:pPr lvl="1" algn="just">
              <a:buFont typeface="Courier New" panose="02070309020205020404" pitchFamily="49" charset="0"/>
              <a:buChar char="o"/>
            </a:pPr>
            <a:r>
              <a:rPr lang="en-US" b="0" i="0" dirty="0">
                <a:solidFill>
                  <a:srgbClr val="282829"/>
                </a:solidFill>
                <a:effectLst/>
                <a:latin typeface="Palatino Linotype" panose="02040502050505030304" pitchFamily="18" charset="0"/>
              </a:rPr>
              <a:t>We need to go from the first element to the last so, in the worst case we have to iterate through ‘n’ elements, n being the size of a given array.</a:t>
            </a:r>
          </a:p>
          <a:p>
            <a:pPr marL="457200" lvl="1" indent="0" algn="just">
              <a:buNone/>
            </a:pPr>
            <a:endParaRPr lang="en-US" b="1" dirty="0">
              <a:effectLst/>
              <a:latin typeface="Palatino Linotype" panose="02040502050505030304" pitchFamily="18" charset="0"/>
            </a:endParaRPr>
          </a:p>
          <a:p>
            <a:pPr algn="l"/>
            <a:endParaRPr lang="en-US" sz="2400" b="1" dirty="0">
              <a:latin typeface="Palatino Linotype" panose="02040502050505030304" pitchFamily="18" charset="0"/>
            </a:endParaRPr>
          </a:p>
          <a:p>
            <a:pPr algn="l"/>
            <a:r>
              <a:rPr lang="en-US" sz="2400" b="1" dirty="0">
                <a:latin typeface="Palatino Linotype" panose="02040502050505030304" pitchFamily="18" charset="0"/>
              </a:rPr>
              <a:t>Space Complexity</a:t>
            </a:r>
          </a:p>
          <a:p>
            <a:pPr lvl="1">
              <a:buFont typeface="Courier New" panose="02070309020205020404" pitchFamily="49" charset="0"/>
              <a:buChar char="o"/>
            </a:pPr>
            <a:r>
              <a:rPr lang="en-US" b="0" i="0" dirty="0">
                <a:solidFill>
                  <a:srgbClr val="282829"/>
                </a:solidFill>
                <a:effectLst/>
                <a:latin typeface="Palatino Linotype" panose="02040502050505030304" pitchFamily="18" charset="0"/>
              </a:rPr>
              <a:t>We don't need any extra space to store anything. </a:t>
            </a:r>
          </a:p>
          <a:p>
            <a:pPr lvl="1">
              <a:buFont typeface="Courier New" panose="02070309020205020404" pitchFamily="49" charset="0"/>
              <a:buChar char="o"/>
            </a:pPr>
            <a:r>
              <a:rPr lang="en-US" b="0" i="0" dirty="0">
                <a:solidFill>
                  <a:srgbClr val="282829"/>
                </a:solidFill>
                <a:effectLst/>
                <a:latin typeface="Palatino Linotype" panose="02040502050505030304" pitchFamily="18" charset="0"/>
              </a:rPr>
              <a:t>We just compare the given value with the elements in an array one by one</a:t>
            </a:r>
            <a:r>
              <a:rPr lang="en-US" b="1" i="0" dirty="0">
                <a:solidFill>
                  <a:srgbClr val="282829"/>
                </a:solidFill>
                <a:effectLst/>
                <a:latin typeface="Palatino Linotype" panose="02040502050505030304" pitchFamily="18" charset="0"/>
              </a:rPr>
              <a:t>.</a:t>
            </a:r>
            <a:endParaRPr lang="en-US" b="1" dirty="0">
              <a:latin typeface="Palatino Linotype" panose="02040502050505030304" pitchFamily="18" charset="0"/>
            </a:endParaRPr>
          </a:p>
        </p:txBody>
      </p:sp>
      <p:sp>
        <p:nvSpPr>
          <p:cNvPr id="4" name="TextBox 3">
            <a:extLst>
              <a:ext uri="{FF2B5EF4-FFF2-40B4-BE49-F238E27FC236}">
                <a16:creationId xmlns:a16="http://schemas.microsoft.com/office/drawing/2014/main" id="{ABF90A7F-A326-4AC0-B736-BA315611042B}"/>
              </a:ext>
            </a:extLst>
          </p:cNvPr>
          <p:cNvSpPr txBox="1"/>
          <p:nvPr/>
        </p:nvSpPr>
        <p:spPr>
          <a:xfrm>
            <a:off x="4123112" y="4927446"/>
            <a:ext cx="3945775" cy="461665"/>
          </a:xfrm>
          <a:prstGeom prst="rect">
            <a:avLst/>
          </a:prstGeom>
          <a:noFill/>
          <a:ln w="38100">
            <a:solidFill>
              <a:schemeClr val="accent6">
                <a:lumMod val="7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latin typeface="Palatino Linotype" panose="02040502050505030304" pitchFamily="18" charset="0"/>
              </a:rPr>
              <a:t>Space Complexity is O(1)</a:t>
            </a:r>
          </a:p>
        </p:txBody>
      </p:sp>
      <p:sp>
        <p:nvSpPr>
          <p:cNvPr id="5" name="TextBox 4">
            <a:extLst>
              <a:ext uri="{FF2B5EF4-FFF2-40B4-BE49-F238E27FC236}">
                <a16:creationId xmlns:a16="http://schemas.microsoft.com/office/drawing/2014/main" id="{48EE5936-6199-4C97-9CBB-E93FCCFF9056}"/>
              </a:ext>
            </a:extLst>
          </p:cNvPr>
          <p:cNvSpPr txBox="1"/>
          <p:nvPr/>
        </p:nvSpPr>
        <p:spPr>
          <a:xfrm>
            <a:off x="3959629" y="2609240"/>
            <a:ext cx="4272742" cy="461665"/>
          </a:xfrm>
          <a:prstGeom prst="rect">
            <a:avLst/>
          </a:prstGeom>
          <a:noFill/>
          <a:ln w="38100">
            <a:solidFill>
              <a:schemeClr val="accent6">
                <a:lumMod val="7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latin typeface="Palatino Linotype" panose="02040502050505030304" pitchFamily="18" charset="0"/>
              </a:rPr>
              <a:t>Time Complexity is O(n)</a:t>
            </a:r>
          </a:p>
        </p:txBody>
      </p:sp>
    </p:spTree>
    <p:extLst>
      <p:ext uri="{BB962C8B-B14F-4D97-AF65-F5344CB8AC3E}">
        <p14:creationId xmlns:p14="http://schemas.microsoft.com/office/powerpoint/2010/main" val="322072352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Binary Search – Time &amp; Space Matrix</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l"/>
            <a:r>
              <a:rPr lang="en-US" sz="2400" b="1" dirty="0">
                <a:effectLst/>
                <a:latin typeface="Palatino Linotype" panose="02040502050505030304" pitchFamily="18" charset="0"/>
              </a:rPr>
              <a:t>Time Complexity</a:t>
            </a:r>
          </a:p>
          <a:p>
            <a:pPr lvl="1" algn="just">
              <a:buFont typeface="Courier New" panose="02070309020205020404" pitchFamily="49" charset="0"/>
              <a:buChar char="o"/>
            </a:pPr>
            <a:r>
              <a:rPr lang="en-US" b="0" i="0" dirty="0">
                <a:solidFill>
                  <a:srgbClr val="282829"/>
                </a:solidFill>
                <a:effectLst/>
                <a:latin typeface="Palatino Linotype" panose="02040502050505030304" pitchFamily="18" charset="0"/>
              </a:rPr>
              <a:t>We start from the middle of the array and keep dividing the search area by half. </a:t>
            </a:r>
          </a:p>
          <a:p>
            <a:pPr lvl="1" algn="just">
              <a:buFont typeface="Courier New" panose="02070309020205020404" pitchFamily="49" charset="0"/>
              <a:buChar char="o"/>
            </a:pPr>
            <a:r>
              <a:rPr lang="en-US" b="0" i="0" dirty="0">
                <a:solidFill>
                  <a:srgbClr val="282829"/>
                </a:solidFill>
                <a:effectLst/>
                <a:latin typeface="Palatino Linotype" panose="02040502050505030304" pitchFamily="18" charset="0"/>
              </a:rPr>
              <a:t>In other words, search interval decreases in the power of 2 (</a:t>
            </a:r>
            <a:r>
              <a:rPr lang="en-US" b="0" i="1" dirty="0">
                <a:solidFill>
                  <a:srgbClr val="282829"/>
                </a:solidFill>
                <a:effectLst/>
                <a:latin typeface="Palatino Linotype" panose="02040502050505030304" pitchFamily="18" charset="0"/>
              </a:rPr>
              <a:t>2048, 1024, 512, ..</a:t>
            </a:r>
            <a:r>
              <a:rPr lang="en-US" b="0" i="0" dirty="0">
                <a:solidFill>
                  <a:srgbClr val="282829"/>
                </a:solidFill>
                <a:effectLst/>
                <a:latin typeface="Palatino Linotype" panose="02040502050505030304" pitchFamily="18" charset="0"/>
              </a:rPr>
              <a:t>).</a:t>
            </a:r>
            <a:endParaRPr lang="en-US" b="1" dirty="0">
              <a:effectLst/>
              <a:latin typeface="Palatino Linotype" panose="02040502050505030304" pitchFamily="18" charset="0"/>
            </a:endParaRPr>
          </a:p>
          <a:p>
            <a:pPr algn="l"/>
            <a:endParaRPr lang="en-US" sz="2400" b="1" dirty="0">
              <a:latin typeface="Palatino Linotype" panose="02040502050505030304" pitchFamily="18" charset="0"/>
            </a:endParaRPr>
          </a:p>
          <a:p>
            <a:pPr algn="l"/>
            <a:endParaRPr lang="en-US" sz="2400" b="1" dirty="0">
              <a:latin typeface="Palatino Linotype" panose="02040502050505030304" pitchFamily="18" charset="0"/>
            </a:endParaRPr>
          </a:p>
          <a:p>
            <a:pPr algn="l"/>
            <a:r>
              <a:rPr lang="en-US" sz="2400" b="1" dirty="0">
                <a:latin typeface="Palatino Linotype" panose="02040502050505030304" pitchFamily="18" charset="0"/>
              </a:rPr>
              <a:t>Space Complexity</a:t>
            </a:r>
          </a:p>
          <a:p>
            <a:pPr lvl="1">
              <a:buFont typeface="Courier New" panose="02070309020205020404" pitchFamily="49" charset="0"/>
              <a:buChar char="o"/>
            </a:pPr>
            <a:r>
              <a:rPr lang="en-US" b="0" i="0" dirty="0">
                <a:solidFill>
                  <a:srgbClr val="282829"/>
                </a:solidFill>
                <a:effectLst/>
                <a:latin typeface="Palatino Linotype" panose="02040502050505030304" pitchFamily="18" charset="0"/>
              </a:rPr>
              <a:t>We just need to store three values: `</a:t>
            </a:r>
            <a:r>
              <a:rPr lang="en-US" b="0" i="0" dirty="0" err="1">
                <a:solidFill>
                  <a:srgbClr val="282829"/>
                </a:solidFill>
                <a:effectLst/>
                <a:latin typeface="Palatino Linotype" panose="02040502050505030304" pitchFamily="18" charset="0"/>
              </a:rPr>
              <a:t>lower_bound</a:t>
            </a:r>
            <a:r>
              <a:rPr lang="en-US" b="0" i="0" dirty="0">
                <a:solidFill>
                  <a:srgbClr val="282829"/>
                </a:solidFill>
                <a:effectLst/>
                <a:latin typeface="Palatino Linotype" panose="02040502050505030304" pitchFamily="18" charset="0"/>
              </a:rPr>
              <a:t>`, `</a:t>
            </a:r>
            <a:r>
              <a:rPr lang="en-US" b="0" i="0" dirty="0" err="1">
                <a:solidFill>
                  <a:srgbClr val="282829"/>
                </a:solidFill>
                <a:effectLst/>
                <a:latin typeface="Palatino Linotype" panose="02040502050505030304" pitchFamily="18" charset="0"/>
              </a:rPr>
              <a:t>upper_bound</a:t>
            </a:r>
            <a:r>
              <a:rPr lang="en-US" b="0" i="0" dirty="0">
                <a:solidFill>
                  <a:srgbClr val="282829"/>
                </a:solidFill>
                <a:effectLst/>
                <a:latin typeface="Palatino Linotype" panose="02040502050505030304" pitchFamily="18" charset="0"/>
              </a:rPr>
              <a:t>`, and `</a:t>
            </a:r>
            <a:r>
              <a:rPr lang="en-US" b="0" i="0" dirty="0" err="1">
                <a:solidFill>
                  <a:srgbClr val="282829"/>
                </a:solidFill>
                <a:effectLst/>
                <a:latin typeface="Palatino Linotype" panose="02040502050505030304" pitchFamily="18" charset="0"/>
              </a:rPr>
              <a:t>middle_position</a:t>
            </a:r>
            <a:r>
              <a:rPr lang="en-US" b="0" i="0" dirty="0">
                <a:solidFill>
                  <a:srgbClr val="282829"/>
                </a:solidFill>
                <a:effectLst/>
                <a:latin typeface="Palatino Linotype" panose="02040502050505030304" pitchFamily="18" charset="0"/>
              </a:rPr>
              <a:t>`.</a:t>
            </a:r>
            <a:endParaRPr lang="en-US" b="1" dirty="0">
              <a:latin typeface="Palatino Linotype" panose="02040502050505030304" pitchFamily="18" charset="0"/>
            </a:endParaRPr>
          </a:p>
        </p:txBody>
      </p:sp>
      <p:sp>
        <p:nvSpPr>
          <p:cNvPr id="4" name="TextBox 3">
            <a:extLst>
              <a:ext uri="{FF2B5EF4-FFF2-40B4-BE49-F238E27FC236}">
                <a16:creationId xmlns:a16="http://schemas.microsoft.com/office/drawing/2014/main" id="{ABF90A7F-A326-4AC0-B736-BA315611042B}"/>
              </a:ext>
            </a:extLst>
          </p:cNvPr>
          <p:cNvSpPr txBox="1"/>
          <p:nvPr/>
        </p:nvSpPr>
        <p:spPr>
          <a:xfrm>
            <a:off x="4123111" y="5479303"/>
            <a:ext cx="3945775" cy="461665"/>
          </a:xfrm>
          <a:prstGeom prst="rect">
            <a:avLst/>
          </a:prstGeom>
          <a:noFill/>
          <a:ln w="38100">
            <a:solidFill>
              <a:schemeClr val="accent6">
                <a:lumMod val="7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latin typeface="Palatino Linotype" panose="02040502050505030304" pitchFamily="18" charset="0"/>
              </a:rPr>
              <a:t>Space Complexity is O(1)</a:t>
            </a:r>
          </a:p>
        </p:txBody>
      </p:sp>
      <p:sp>
        <p:nvSpPr>
          <p:cNvPr id="5" name="TextBox 4">
            <a:extLst>
              <a:ext uri="{FF2B5EF4-FFF2-40B4-BE49-F238E27FC236}">
                <a16:creationId xmlns:a16="http://schemas.microsoft.com/office/drawing/2014/main" id="{48EE5936-6199-4C97-9CBB-E93FCCFF9056}"/>
              </a:ext>
            </a:extLst>
          </p:cNvPr>
          <p:cNvSpPr txBox="1"/>
          <p:nvPr/>
        </p:nvSpPr>
        <p:spPr>
          <a:xfrm>
            <a:off x="3959629" y="3198167"/>
            <a:ext cx="4272742" cy="461665"/>
          </a:xfrm>
          <a:prstGeom prst="rect">
            <a:avLst/>
          </a:prstGeom>
          <a:noFill/>
          <a:ln w="38100">
            <a:solidFill>
              <a:schemeClr val="accent6">
                <a:lumMod val="7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latin typeface="Palatino Linotype" panose="02040502050505030304" pitchFamily="18" charset="0"/>
              </a:rPr>
              <a:t>Time Complexity is O(Log n)</a:t>
            </a:r>
          </a:p>
        </p:txBody>
      </p:sp>
    </p:spTree>
    <p:extLst>
      <p:ext uri="{BB962C8B-B14F-4D97-AF65-F5344CB8AC3E}">
        <p14:creationId xmlns:p14="http://schemas.microsoft.com/office/powerpoint/2010/main" val="151104151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dirty="0">
                <a:latin typeface="Palatino Linotype" panose="02040502050505030304" pitchFamily="18" charset="0"/>
              </a:rPr>
              <a:t>Review Questions</a:t>
            </a:r>
          </a:p>
        </p:txBody>
      </p:sp>
      <p:sp>
        <p:nvSpPr>
          <p:cNvPr id="3" name="Content Placeholder 2">
            <a:extLst>
              <a:ext uri="{FF2B5EF4-FFF2-40B4-BE49-F238E27FC236}">
                <a16:creationId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r>
              <a:rPr lang="en-US" sz="2400" b="0" i="0" u="none" strike="noStrike" baseline="0" dirty="0">
                <a:latin typeface="Palatino Linotype" panose="02040502050505030304" pitchFamily="18" charset="0"/>
              </a:rPr>
              <a:t> The worst case complexity is ______ when compared with the average case complexity of a </a:t>
            </a:r>
            <a:r>
              <a:rPr lang="en-IN" sz="2400" b="0" i="0" u="none" strike="noStrike" baseline="0" dirty="0">
                <a:latin typeface="Palatino Linotype" panose="02040502050505030304" pitchFamily="18" charset="0"/>
              </a:rPr>
              <a:t>binary search algorithm.</a:t>
            </a:r>
          </a:p>
          <a:p>
            <a:pPr marL="0" indent="0" algn="just">
              <a:buNone/>
            </a:pPr>
            <a:r>
              <a:rPr lang="en-IN" sz="2400" b="0" i="0" u="none" strike="noStrike" baseline="0" dirty="0">
                <a:latin typeface="Palatino Linotype" panose="02040502050505030304" pitchFamily="18" charset="0"/>
              </a:rPr>
              <a:t>	(a) Equal (b) Greater </a:t>
            </a:r>
            <a:r>
              <a:rPr lang="en-US" sz="2400" b="0" i="0" u="none" strike="noStrike" baseline="0" dirty="0">
                <a:latin typeface="Palatino Linotype" panose="02040502050505030304" pitchFamily="18" charset="0"/>
              </a:rPr>
              <a:t>(c) Less (d) None of these</a:t>
            </a:r>
          </a:p>
          <a:p>
            <a:pPr algn="just"/>
            <a:r>
              <a:rPr lang="en-US" sz="2400" b="0" i="0" u="none" strike="noStrike" baseline="0" dirty="0">
                <a:latin typeface="Palatino Linotype" panose="02040502050505030304" pitchFamily="18" charset="0"/>
              </a:rPr>
              <a:t>The complexity of binary search algorithm is</a:t>
            </a:r>
          </a:p>
          <a:p>
            <a:pPr marL="0" indent="0" algn="just">
              <a:buNone/>
            </a:pPr>
            <a:r>
              <a:rPr lang="pt-BR" sz="2400" b="0" i="0" u="none" strike="noStrike" baseline="0" dirty="0">
                <a:latin typeface="Palatino Linotype" panose="02040502050505030304" pitchFamily="18" charset="0"/>
              </a:rPr>
              <a:t>	(a) O(n) (b) O(n2) (c) O(n log n) (d) O(log n)</a:t>
            </a:r>
          </a:p>
          <a:p>
            <a:pPr algn="just"/>
            <a:r>
              <a:rPr lang="en-US" sz="2400" b="0" i="0" u="none" strike="noStrike" baseline="0" dirty="0">
                <a:latin typeface="Palatino Linotype" panose="02040502050505030304" pitchFamily="18" charset="0"/>
              </a:rPr>
              <a:t>Which of the following cases occurs when searching an array using linear search the value to be searched is equal to the first element of the </a:t>
            </a:r>
            <a:r>
              <a:rPr lang="en-IN" sz="2400" b="0" i="0" u="none" strike="noStrike" baseline="0" dirty="0">
                <a:latin typeface="Palatino Linotype" panose="02040502050505030304" pitchFamily="18" charset="0"/>
              </a:rPr>
              <a:t>array?</a:t>
            </a:r>
          </a:p>
          <a:p>
            <a:pPr marL="0" indent="0" algn="just">
              <a:buNone/>
            </a:pPr>
            <a:r>
              <a:rPr lang="en-US" sz="2400" b="0" i="0" u="none" strike="noStrike" baseline="0" dirty="0">
                <a:latin typeface="Palatino Linotype" panose="02040502050505030304" pitchFamily="18" charset="0"/>
              </a:rPr>
              <a:t>	(a) Worst case (b) Average case (c) Best case (d) Amortized case</a:t>
            </a:r>
          </a:p>
          <a:p>
            <a:pPr algn="just"/>
            <a:r>
              <a:rPr lang="en-US" sz="2400" b="0" i="0" u="none" strike="noStrike" baseline="0" dirty="0">
                <a:latin typeface="Palatino Linotype" panose="02040502050505030304" pitchFamily="18" charset="0"/>
              </a:rPr>
              <a:t>Performance of the linear search algorithm can be </a:t>
            </a:r>
            <a:r>
              <a:rPr lang="en-IN" sz="2400" b="0" i="0" u="none" strike="noStrike" baseline="0" dirty="0">
                <a:latin typeface="Palatino Linotype" panose="02040502050505030304" pitchFamily="18" charset="0"/>
              </a:rPr>
              <a:t>improved by using a ______.</a:t>
            </a:r>
          </a:p>
          <a:p>
            <a:pPr algn="just"/>
            <a:r>
              <a:rPr lang="en-US" sz="2400" b="0" i="0" u="none" strike="noStrike" baseline="0" dirty="0">
                <a:latin typeface="Palatino Linotype" panose="02040502050505030304" pitchFamily="18" charset="0"/>
              </a:rPr>
              <a:t>The complexity of linear search algorithm is </a:t>
            </a:r>
            <a:r>
              <a:rPr lang="en-IN" sz="2400" b="0" i="0" u="none" strike="noStrike" baseline="0" dirty="0">
                <a:latin typeface="Palatino Linotype" panose="02040502050505030304" pitchFamily="18" charset="0"/>
              </a:rPr>
              <a:t>______.</a:t>
            </a: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418743770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latin typeface="Palatino Linotype" panose="02040502050505030304" pitchFamily="18" charset="0"/>
              </a:rPr>
              <a:t>ALGORITHM </a:t>
            </a:r>
            <a:br>
              <a:rPr lang="en-US" sz="6000" b="1" dirty="0">
                <a:latin typeface="Palatino Linotype" panose="02040502050505030304" pitchFamily="18" charset="0"/>
              </a:rPr>
            </a:br>
            <a:r>
              <a:rPr lang="en-US" sz="6000" b="1" dirty="0">
                <a:latin typeface="Palatino Linotype" panose="02040502050505030304" pitchFamily="18" charset="0"/>
              </a:rPr>
              <a:t>SORTING</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37035521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542787" y="435119"/>
            <a:ext cx="11331534" cy="515154"/>
          </a:xfrm>
        </p:spPr>
        <p:txBody>
          <a:bodyPr>
            <a:normAutofit fontScale="90000"/>
          </a:bodyPr>
          <a:lstStyle/>
          <a:p>
            <a:r>
              <a:rPr lang="en-IN" sz="4000" b="1" dirty="0">
                <a:latin typeface="Times New Roman" panose="02020603050405020304" pitchFamily="18" charset="0"/>
                <a:cs typeface="Times New Roman" panose="02020603050405020304" pitchFamily="18" charset="0"/>
              </a:rPr>
              <a:t>SORTING</a:t>
            </a:r>
          </a:p>
        </p:txBody>
      </p:sp>
      <p:sp>
        <p:nvSpPr>
          <p:cNvPr id="3" name="Content Placeholder 2">
            <a:extLst>
              <a:ext uri="{FF2B5EF4-FFF2-40B4-BE49-F238E27FC236}">
                <a16:creationId xmlns:a16="http://schemas.microsoft.com/office/drawing/2014/main" id="{2F4FEBCC-5238-43D0-94C2-9760B6100994}"/>
              </a:ext>
            </a:extLst>
          </p:cNvPr>
          <p:cNvSpPr>
            <a:spLocks noGrp="1"/>
          </p:cNvSpPr>
          <p:nvPr>
            <p:ph sz="half" idx="2"/>
          </p:nvPr>
        </p:nvSpPr>
        <p:spPr>
          <a:xfrm>
            <a:off x="542787" y="1268760"/>
            <a:ext cx="10953814" cy="4896544"/>
          </a:xfrm>
          <a:ln w="38100">
            <a:solidFill>
              <a:schemeClr val="tx1"/>
            </a:solidFill>
          </a:ln>
        </p:spPr>
        <p:txBody>
          <a:bodyPr>
            <a:normAutofit/>
          </a:bodyPr>
          <a:lstStyle/>
          <a:p>
            <a:pPr algn="just">
              <a:lnSpc>
                <a:spcPct val="100000"/>
              </a:lnSpc>
            </a:pPr>
            <a:r>
              <a:rPr lang="en-US" sz="2400" dirty="0">
                <a:latin typeface="Palatino Linotype" panose="02040502050505030304" pitchFamily="18" charset="0"/>
                <a:cs typeface="Times New Roman" panose="02020603050405020304" pitchFamily="18" charset="0"/>
              </a:rPr>
              <a:t>Sorting is a technique to rearrange the elements of a list in ascending or descending order, which can be numerical, lexicographical, or any user-defined order. </a:t>
            </a:r>
          </a:p>
          <a:p>
            <a:pPr algn="just">
              <a:lnSpc>
                <a:spcPct val="100000"/>
              </a:lnSpc>
            </a:pPr>
            <a:r>
              <a:rPr lang="en-US" sz="2400" dirty="0">
                <a:latin typeface="Palatino Linotype" panose="02040502050505030304" pitchFamily="18" charset="0"/>
                <a:cs typeface="Times New Roman" panose="02020603050405020304" pitchFamily="18" charset="0"/>
              </a:rPr>
              <a:t>Sorting is a process through which the data is arranged in ascending or descending order. </a:t>
            </a:r>
          </a:p>
          <a:p>
            <a:pPr marL="0" indent="0" algn="just">
              <a:lnSpc>
                <a:spcPct val="100000"/>
              </a:lnSpc>
              <a:buNone/>
            </a:pPr>
            <a:r>
              <a:rPr lang="en-US" sz="2400" dirty="0">
                <a:solidFill>
                  <a:srgbClr val="FF0000"/>
                </a:solidFill>
                <a:latin typeface="Palatino Linotype" panose="02040502050505030304" pitchFamily="18" charset="0"/>
                <a:cs typeface="Times New Roman" panose="02020603050405020304" pitchFamily="18" charset="0"/>
              </a:rPr>
              <a:t>Sorting can be classified in two types; </a:t>
            </a:r>
          </a:p>
          <a:p>
            <a:pPr marL="1371600" lvl="2" indent="-457200" algn="just">
              <a:lnSpc>
                <a:spcPct val="100000"/>
              </a:lnSpc>
              <a:buFont typeface="+mj-lt"/>
              <a:buAutoNum type="arabicPeriod"/>
            </a:pPr>
            <a:r>
              <a:rPr lang="en-US" sz="2400" dirty="0">
                <a:solidFill>
                  <a:srgbClr val="FF0000"/>
                </a:solidFill>
                <a:latin typeface="Palatino Linotype" panose="02040502050505030304" pitchFamily="18" charset="0"/>
                <a:cs typeface="Times New Roman" panose="02020603050405020304" pitchFamily="18" charset="0"/>
              </a:rPr>
              <a:t>Internal Sorts</a:t>
            </a:r>
          </a:p>
          <a:p>
            <a:pPr marL="1371600" lvl="2" indent="-457200" algn="just">
              <a:lnSpc>
                <a:spcPct val="100000"/>
              </a:lnSpc>
              <a:buFont typeface="+mj-lt"/>
              <a:buAutoNum type="arabicPeriod"/>
            </a:pPr>
            <a:r>
              <a:rPr lang="en-US" sz="2400" dirty="0">
                <a:solidFill>
                  <a:srgbClr val="FF0000"/>
                </a:solidFill>
                <a:latin typeface="Palatino Linotype" panose="02040502050505030304" pitchFamily="18" charset="0"/>
                <a:cs typeface="Times New Roman" panose="02020603050405020304" pitchFamily="18" charset="0"/>
              </a:rPr>
              <a:t>External Sorts</a:t>
            </a:r>
          </a:p>
        </p:txBody>
      </p:sp>
    </p:spTree>
    <p:extLst>
      <p:ext uri="{BB962C8B-B14F-4D97-AF65-F5344CB8AC3E}">
        <p14:creationId xmlns:p14="http://schemas.microsoft.com/office/powerpoint/2010/main" val="245666632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542787" y="692696"/>
            <a:ext cx="11331534" cy="515154"/>
          </a:xfrm>
        </p:spPr>
        <p:txBody>
          <a:bodyPr>
            <a:normAutofit fontScale="90000"/>
          </a:bodyPr>
          <a:lstStyle/>
          <a:p>
            <a:r>
              <a:rPr lang="en-IN" sz="4000" b="1" dirty="0">
                <a:latin typeface="Times New Roman" panose="02020603050405020304" pitchFamily="18" charset="0"/>
                <a:cs typeface="Times New Roman" panose="02020603050405020304" pitchFamily="18" charset="0"/>
              </a:rPr>
              <a:t>SORTING - INTERNAL SORTS</a:t>
            </a:r>
          </a:p>
        </p:txBody>
      </p:sp>
      <p:sp>
        <p:nvSpPr>
          <p:cNvPr id="3" name="Content Placeholder 2">
            <a:extLst>
              <a:ext uri="{FF2B5EF4-FFF2-40B4-BE49-F238E27FC236}">
                <a16:creationId xmlns:a16="http://schemas.microsoft.com/office/drawing/2014/main" id="{2F4FEBCC-5238-43D0-94C2-9760B6100994}"/>
              </a:ext>
            </a:extLst>
          </p:cNvPr>
          <p:cNvSpPr>
            <a:spLocks noGrp="1"/>
          </p:cNvSpPr>
          <p:nvPr>
            <p:ph sz="half" idx="2"/>
          </p:nvPr>
        </p:nvSpPr>
        <p:spPr>
          <a:xfrm>
            <a:off x="542787" y="1484784"/>
            <a:ext cx="10881806" cy="4824536"/>
          </a:xfrm>
          <a:ln w="38100">
            <a:solidFill>
              <a:schemeClr val="tx1"/>
            </a:solidFill>
          </a:ln>
        </p:spPr>
        <p:txBody>
          <a:bodyPr>
            <a:normAutofit/>
          </a:bodyPr>
          <a:lstStyle/>
          <a:p>
            <a:pPr algn="just">
              <a:lnSpc>
                <a:spcPct val="100000"/>
              </a:lnSpc>
            </a:pPr>
            <a:r>
              <a:rPr lang="en-US" sz="2400" dirty="0">
                <a:solidFill>
                  <a:srgbClr val="FF0000"/>
                </a:solidFill>
                <a:latin typeface="Palatino Linotype" panose="02040502050505030304" pitchFamily="18" charset="0"/>
                <a:cs typeface="Times New Roman" panose="02020603050405020304" pitchFamily="18" charset="0"/>
              </a:rPr>
              <a:t>Internal Sorts</a:t>
            </a:r>
            <a:r>
              <a:rPr lang="en-US" sz="2400" dirty="0">
                <a:latin typeface="Palatino Linotype" panose="02040502050505030304" pitchFamily="18" charset="0"/>
                <a:cs typeface="Times New Roman" panose="02020603050405020304" pitchFamily="18" charset="0"/>
              </a:rPr>
              <a:t>:- This method uses only the primary memory during sorting process. All data items are held in main memory and no secondary memory is required for this sorting process. </a:t>
            </a:r>
          </a:p>
          <a:p>
            <a:pPr algn="just">
              <a:lnSpc>
                <a:spcPct val="100000"/>
              </a:lnSpc>
            </a:pPr>
            <a:r>
              <a:rPr lang="en-US" sz="2400" dirty="0">
                <a:latin typeface="Palatino Linotype" panose="02040502050505030304" pitchFamily="18" charset="0"/>
                <a:cs typeface="Times New Roman" panose="02020603050405020304" pitchFamily="18" charset="0"/>
              </a:rPr>
              <a:t>If all the data that is to be sorted can be accommodated at a time in memory is called internal sorting. There is a limitation for internal sorts; they can only process relatively small lists due to memory constraints. There are 3 types of internal sorts based on the type of process used while sorting.</a:t>
            </a:r>
          </a:p>
          <a:p>
            <a:pPr marL="457200" lvl="1" indent="0" algn="just">
              <a:lnSpc>
                <a:spcPct val="100000"/>
              </a:lnSpc>
              <a:buNone/>
            </a:pPr>
            <a:r>
              <a:rPr lang="en-US" dirty="0">
                <a:latin typeface="Palatino Linotype" panose="02040502050505030304" pitchFamily="18" charset="0"/>
                <a:cs typeface="Times New Roman" panose="02020603050405020304" pitchFamily="18" charset="0"/>
              </a:rPr>
              <a:t> (</a:t>
            </a:r>
            <a:r>
              <a:rPr lang="en-US" dirty="0" err="1">
                <a:latin typeface="Palatino Linotype" panose="02040502050505030304" pitchFamily="18" charset="0"/>
                <a:cs typeface="Times New Roman" panose="02020603050405020304" pitchFamily="18" charset="0"/>
              </a:rPr>
              <a:t>i</a:t>
            </a:r>
            <a:r>
              <a:rPr lang="en-US" dirty="0">
                <a:latin typeface="Palatino Linotype" panose="02040502050505030304" pitchFamily="18" charset="0"/>
                <a:cs typeface="Times New Roman" panose="02020603050405020304" pitchFamily="18" charset="0"/>
              </a:rPr>
              <a:t>) SELECTION   :- Ex:- Selection sort algorithm, Heap Sort algorithm</a:t>
            </a:r>
          </a:p>
          <a:p>
            <a:pPr marL="457200" lvl="1" indent="0" algn="just">
              <a:lnSpc>
                <a:spcPct val="100000"/>
              </a:lnSpc>
              <a:buNone/>
            </a:pPr>
            <a:r>
              <a:rPr lang="en-US" dirty="0">
                <a:latin typeface="Palatino Linotype" panose="02040502050505030304" pitchFamily="18" charset="0"/>
                <a:cs typeface="Times New Roman" panose="02020603050405020304" pitchFamily="18" charset="0"/>
              </a:rPr>
              <a:t> (ii) INSERTION :- Ex:- Insertion sort algorithm, Shell Sort algorithm </a:t>
            </a:r>
          </a:p>
          <a:p>
            <a:pPr marL="457200" lvl="1" indent="0" algn="just">
              <a:lnSpc>
                <a:spcPct val="100000"/>
              </a:lnSpc>
              <a:buNone/>
            </a:pPr>
            <a:r>
              <a:rPr lang="en-US" dirty="0">
                <a:latin typeface="Palatino Linotype" panose="02040502050505030304" pitchFamily="18" charset="0"/>
                <a:cs typeface="Times New Roman" panose="02020603050405020304" pitchFamily="18" charset="0"/>
              </a:rPr>
              <a:t>(iii) EXCHANGE :- Ex:- Bubble Sort Algorithm, Quick sort algorithm </a:t>
            </a:r>
          </a:p>
        </p:txBody>
      </p:sp>
    </p:spTree>
    <p:extLst>
      <p:ext uri="{BB962C8B-B14F-4D97-AF65-F5344CB8AC3E}">
        <p14:creationId xmlns:p14="http://schemas.microsoft.com/office/powerpoint/2010/main" val="37769386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838F-1D84-4472-B916-1CE151DEC4CD}"/>
              </a:ext>
            </a:extLst>
          </p:cNvPr>
          <p:cNvSpPr>
            <a:spLocks noGrp="1"/>
          </p:cNvSpPr>
          <p:nvPr>
            <p:ph type="title"/>
          </p:nvPr>
        </p:nvSpPr>
        <p:spPr>
          <a:xfrm>
            <a:off x="838200" y="305661"/>
            <a:ext cx="10515600" cy="639737"/>
          </a:xfrm>
        </p:spPr>
        <p:txBody>
          <a:bodyPr>
            <a:noAutofit/>
          </a:bodyPr>
          <a:lstStyle>
            <a:defPPr/>
          </a:lstStyle>
          <a:p>
            <a:r>
              <a:rPr lang="en-IN" sz="4000" b="1">
                <a:latin typeface="Palatino Linotype" panose="02040502050505030304" pitchFamily="18" charset="0"/>
              </a:rPr>
              <a:t>Basic Terminology</a:t>
            </a:r>
          </a:p>
        </p:txBody>
      </p:sp>
      <p:sp>
        <p:nvSpPr>
          <p:cNvPr id="3" name="Content Placeholder 2">
            <a:extLst>
              <a:ext uri="{FF2B5EF4-FFF2-40B4-BE49-F238E27FC236}">
                <a16:creationId xmlns:a16="http://schemas.microsoft.com/office/drawing/2014/main" id="{5A88D1CB-DF46-415D-93A1-5E9FB865DC4F}"/>
              </a:ext>
            </a:extLst>
          </p:cNvPr>
          <p:cNvSpPr>
            <a:spLocks noGrp="1"/>
          </p:cNvSpPr>
          <p:nvPr>
            <p:ph idx="1"/>
          </p:nvPr>
        </p:nvSpPr>
        <p:spPr>
          <a:xfrm>
            <a:off x="838200" y="1133934"/>
            <a:ext cx="10515600" cy="5231565"/>
          </a:xfrm>
          <a:ln w="38100">
            <a:solidFill>
              <a:schemeClr val="tx1"/>
            </a:solidFill>
          </a:ln>
        </p:spPr>
        <p:txBody>
          <a:bodyPr>
            <a:normAutofit/>
          </a:bodyPr>
          <a:lstStyle>
            <a:defPPr/>
          </a:lstStyle>
          <a:p>
            <a:pPr algn="just">
              <a:lnSpc>
                <a:spcPct val="100000"/>
              </a:lnSpc>
            </a:pPr>
            <a:r>
              <a:rPr lang="en-IN" sz="2400" dirty="0">
                <a:latin typeface="Palatino Linotype" panose="02040502050505030304" pitchFamily="18" charset="0"/>
              </a:rPr>
              <a:t>Data are values or sets of values</a:t>
            </a:r>
          </a:p>
          <a:p>
            <a:pPr algn="just">
              <a:lnSpc>
                <a:spcPct val="100000"/>
              </a:lnSpc>
            </a:pPr>
            <a:r>
              <a:rPr lang="en-IN" sz="2400" dirty="0">
                <a:latin typeface="Palatino Linotype" panose="02040502050505030304" pitchFamily="18" charset="0"/>
              </a:rPr>
              <a:t>A data item refers to a single unit of values. Data items are divided into subitems are called group items. </a:t>
            </a:r>
          </a:p>
          <a:p>
            <a:pPr lvl="1" algn="just">
              <a:lnSpc>
                <a:spcPct val="100000"/>
              </a:lnSpc>
              <a:buFont typeface="Courier New" panose="02070309020205020404" pitchFamily="49" charset="0"/>
              <a:buChar char="o"/>
            </a:pPr>
            <a:r>
              <a:rPr lang="en-IN" dirty="0">
                <a:latin typeface="Palatino Linotype" panose="02040502050505030304" pitchFamily="18" charset="0"/>
              </a:rPr>
              <a:t>For example, an employee’s name may be divided into three subitems first name, middle name and last name but the social security number would treated as a single name.</a:t>
            </a:r>
          </a:p>
          <a:p>
            <a:pPr algn="just">
              <a:lnSpc>
                <a:spcPct val="100000"/>
              </a:lnSpc>
            </a:pPr>
            <a:r>
              <a:rPr lang="en-IN" sz="2400" dirty="0">
                <a:latin typeface="Palatino Linotype" panose="02040502050505030304" pitchFamily="18" charset="0"/>
              </a:rPr>
              <a:t>Collections of data are organized into a hierarchy of fields, records and files.</a:t>
            </a:r>
          </a:p>
          <a:p>
            <a:pPr algn="just">
              <a:lnSpc>
                <a:spcPct val="100000"/>
              </a:lnSpc>
            </a:pPr>
            <a:endParaRPr lang="en-IN" sz="2400" dirty="0">
              <a:latin typeface="Palatino Linotype" panose="02040502050505030304" pitchFamily="18" charset="0"/>
            </a:endParaRPr>
          </a:p>
          <a:p>
            <a:pPr lvl="1" algn="just">
              <a:lnSpc>
                <a:spcPct val="100000"/>
              </a:lnSpc>
            </a:pPr>
            <a:endParaRPr lang="en-IN" sz="2000" dirty="0">
              <a:latin typeface="Palatino Linotype" panose="02040502050505030304" pitchFamily="18" charset="0"/>
            </a:endParaRPr>
          </a:p>
        </p:txBody>
      </p:sp>
    </p:spTree>
    <p:extLst>
      <p:ext uri="{BB962C8B-B14F-4D97-AF65-F5344CB8AC3E}">
        <p14:creationId xmlns:p14="http://schemas.microsoft.com/office/powerpoint/2010/main" val="259085229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542785" y="435119"/>
            <a:ext cx="11331534" cy="515154"/>
          </a:xfrm>
        </p:spPr>
        <p:txBody>
          <a:bodyPr>
            <a:normAutofit fontScale="90000"/>
          </a:bodyPr>
          <a:lstStyle/>
          <a:p>
            <a:r>
              <a:rPr lang="en-IN" sz="4000" b="1" dirty="0">
                <a:latin typeface="Times New Roman" panose="02020603050405020304" pitchFamily="18" charset="0"/>
                <a:cs typeface="Times New Roman" panose="02020603050405020304" pitchFamily="18" charset="0"/>
              </a:rPr>
              <a:t>SORTING – EXTERNAL SORTS</a:t>
            </a:r>
          </a:p>
        </p:txBody>
      </p:sp>
      <p:sp>
        <p:nvSpPr>
          <p:cNvPr id="3" name="Content Placeholder 2">
            <a:extLst>
              <a:ext uri="{FF2B5EF4-FFF2-40B4-BE49-F238E27FC236}">
                <a16:creationId xmlns:a16="http://schemas.microsoft.com/office/drawing/2014/main" id="{2F4FEBCC-5238-43D0-94C2-9760B6100994}"/>
              </a:ext>
            </a:extLst>
          </p:cNvPr>
          <p:cNvSpPr>
            <a:spLocks noGrp="1"/>
          </p:cNvSpPr>
          <p:nvPr>
            <p:ph sz="half" idx="2"/>
          </p:nvPr>
        </p:nvSpPr>
        <p:spPr>
          <a:xfrm>
            <a:off x="542787" y="1268760"/>
            <a:ext cx="10953814" cy="4896544"/>
          </a:xfrm>
          <a:ln w="38100">
            <a:solidFill>
              <a:schemeClr val="tx1"/>
            </a:solidFill>
          </a:ln>
        </p:spPr>
        <p:txBody>
          <a:bodyPr>
            <a:normAutofit/>
          </a:bodyPr>
          <a:lstStyle/>
          <a:p>
            <a:pPr algn="just">
              <a:lnSpc>
                <a:spcPct val="100000"/>
              </a:lnSpc>
            </a:pPr>
            <a:r>
              <a:rPr lang="en-US" sz="2400" dirty="0">
                <a:solidFill>
                  <a:srgbClr val="FF0000"/>
                </a:solidFill>
                <a:latin typeface="Palatino Linotype" panose="02040502050505030304" pitchFamily="18" charset="0"/>
                <a:cs typeface="Times New Roman" panose="02020603050405020304" pitchFamily="18" charset="0"/>
              </a:rPr>
              <a:t>External Sorts</a:t>
            </a:r>
            <a:r>
              <a:rPr lang="en-US" sz="2400" dirty="0">
                <a:latin typeface="Palatino Linotype" panose="02040502050505030304" pitchFamily="18" charset="0"/>
                <a:cs typeface="Times New Roman" panose="02020603050405020304" pitchFamily="18" charset="0"/>
              </a:rPr>
              <a:t>:- Sorting large amount of data requires external or secondary memory. This process uses external memory such as HDD, to store the data which is not fit into the main memory. So, primary memory holds the currently being sorted data only. </a:t>
            </a:r>
          </a:p>
          <a:p>
            <a:pPr algn="just">
              <a:lnSpc>
                <a:spcPct val="100000"/>
              </a:lnSpc>
            </a:pPr>
            <a:r>
              <a:rPr lang="en-US" sz="2400" dirty="0">
                <a:latin typeface="Palatino Linotype" panose="02040502050505030304" pitchFamily="18" charset="0"/>
                <a:cs typeface="Times New Roman" panose="02020603050405020304" pitchFamily="18" charset="0"/>
              </a:rPr>
              <a:t>All external sorts are based on process of merging. Different parts of data are sorted separately and merged together. 	Ex:- Merge Sort</a:t>
            </a:r>
            <a:endParaRPr lang="en-IN" sz="2400" dirty="0">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313254295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81672"/>
          </a:xfrm>
        </p:spPr>
        <p:txBody>
          <a:bodyPr>
            <a:normAutofit/>
          </a:bodyPr>
          <a:lstStyle/>
          <a:p>
            <a:r>
              <a:rPr lang="en-IN" sz="3600" b="1" dirty="0">
                <a:latin typeface="Times New Roman" panose="02020603050405020304" pitchFamily="18" charset="0"/>
                <a:cs typeface="Times New Roman" panose="02020603050405020304" pitchFamily="18" charset="0"/>
              </a:rPr>
              <a:t>INSERTION SORT</a:t>
            </a:r>
          </a:p>
        </p:txBody>
      </p:sp>
      <p:sp>
        <p:nvSpPr>
          <p:cNvPr id="3" name="Content Placeholder 2">
            <a:extLst>
              <a:ext uri="{FF2B5EF4-FFF2-40B4-BE49-F238E27FC236}">
                <a16:creationId xmlns:a16="http://schemas.microsoft.com/office/drawing/2014/main" id="{2F4FEBCC-5238-43D0-94C2-9760B6100994}"/>
              </a:ext>
            </a:extLst>
          </p:cNvPr>
          <p:cNvSpPr>
            <a:spLocks noGrp="1"/>
          </p:cNvSpPr>
          <p:nvPr>
            <p:ph sz="half" idx="2"/>
          </p:nvPr>
        </p:nvSpPr>
        <p:spPr>
          <a:xfrm>
            <a:off x="719665" y="1176991"/>
            <a:ext cx="10848943" cy="4988313"/>
          </a:xfrm>
          <a:ln w="38100">
            <a:solidFill>
              <a:schemeClr val="tx1"/>
            </a:solidFill>
          </a:ln>
        </p:spPr>
        <p:txBody>
          <a:bodyPr>
            <a:normAutofit/>
          </a:bodyPr>
          <a:lstStyle/>
          <a:p>
            <a:pPr marL="342900" lvl="0" indent="-342900" algn="just">
              <a:spcBef>
                <a:spcPts val="0"/>
              </a:spcBef>
              <a:buClr>
                <a:schemeClr val="dk1"/>
              </a:buClr>
              <a:buSzPts val="2200"/>
            </a:pPr>
            <a:r>
              <a:rPr lang="en-US" sz="2400" dirty="0">
                <a:latin typeface="Times New Roman"/>
                <a:ea typeface="Times New Roman"/>
                <a:cs typeface="Times New Roman"/>
                <a:sym typeface="Times New Roman"/>
              </a:rPr>
              <a:t>Insertion Sort Algorithm sorts array by shifting elements one by one and inserting the right element at the right position</a:t>
            </a:r>
            <a:endParaRPr lang="en-US" sz="2400" dirty="0"/>
          </a:p>
          <a:p>
            <a:pPr marL="342900" lvl="0" indent="-203200" algn="just">
              <a:spcBef>
                <a:spcPts val="440"/>
              </a:spcBef>
              <a:buClr>
                <a:schemeClr val="dk1"/>
              </a:buClr>
              <a:buSzPts val="2200"/>
              <a:buNone/>
            </a:pPr>
            <a:endParaRPr lang="en-US" sz="2400" dirty="0">
              <a:latin typeface="Times New Roman"/>
              <a:ea typeface="Times New Roman"/>
              <a:cs typeface="Times New Roman"/>
              <a:sym typeface="Times New Roman"/>
            </a:endParaRPr>
          </a:p>
          <a:p>
            <a:pPr marL="342900" lvl="0" indent="-342900" algn="just">
              <a:spcBef>
                <a:spcPts val="440"/>
              </a:spcBef>
              <a:buClr>
                <a:schemeClr val="dk1"/>
              </a:buClr>
              <a:buSzPts val="2200"/>
            </a:pPr>
            <a:r>
              <a:rPr lang="en-US" sz="2400" dirty="0">
                <a:latin typeface="Times New Roman"/>
                <a:ea typeface="Times New Roman"/>
                <a:cs typeface="Times New Roman"/>
                <a:sym typeface="Times New Roman"/>
              </a:rPr>
              <a:t>It works similar to the way you sort playing cards in your hands</a:t>
            </a:r>
            <a:endParaRPr lang="en-US" sz="2400" dirty="0"/>
          </a:p>
          <a:p>
            <a:pPr marL="342900" lvl="0" indent="-139700">
              <a:spcBef>
                <a:spcPts val="640"/>
              </a:spcBef>
              <a:buClr>
                <a:schemeClr val="dk1"/>
              </a:buClr>
              <a:buSzPts val="3200"/>
              <a:buNone/>
            </a:pPr>
            <a:endParaRPr lang="en-US" sz="2400" dirty="0"/>
          </a:p>
          <a:p>
            <a:pPr marL="342900" lvl="0" indent="-139700">
              <a:spcBef>
                <a:spcPts val="640"/>
              </a:spcBef>
              <a:buClr>
                <a:schemeClr val="dk1"/>
              </a:buClr>
              <a:buSzPts val="3200"/>
              <a:buNone/>
            </a:pPr>
            <a:endParaRPr lang="en-US" sz="2400" dirty="0"/>
          </a:p>
        </p:txBody>
      </p:sp>
      <p:pic>
        <p:nvPicPr>
          <p:cNvPr id="6" name="Picture 2"/>
          <p:cNvPicPr>
            <a:picLocks noChangeAspect="1" noChangeArrowheads="1"/>
          </p:cNvPicPr>
          <p:nvPr/>
        </p:nvPicPr>
        <p:blipFill>
          <a:blip r:embed="rId2"/>
          <a:srcRect/>
          <a:stretch>
            <a:fillRect/>
          </a:stretch>
        </p:blipFill>
        <p:spPr bwMode="auto">
          <a:xfrm>
            <a:off x="3215680" y="3068960"/>
            <a:ext cx="5105399" cy="2976816"/>
          </a:xfrm>
          <a:prstGeom prst="rect">
            <a:avLst/>
          </a:prstGeom>
          <a:noFill/>
          <a:ln w="9525">
            <a:noFill/>
            <a:miter lim="800000"/>
            <a:headEnd/>
            <a:tailEnd/>
          </a:ln>
          <a:effectLst/>
        </p:spPr>
      </p:pic>
    </p:spTree>
    <p:extLst>
      <p:ext uri="{BB962C8B-B14F-4D97-AF65-F5344CB8AC3E}">
        <p14:creationId xmlns:p14="http://schemas.microsoft.com/office/powerpoint/2010/main" val="200198738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5"/>
            <a:ext cx="10515600" cy="759619"/>
          </a:xfrm>
        </p:spPr>
        <p:txBody>
          <a:bodyPr>
            <a:normAutofit/>
          </a:bodyPr>
          <a:lstStyle/>
          <a:p>
            <a:r>
              <a:rPr lang="en-IN" sz="3600" b="1" dirty="0">
                <a:latin typeface="Times New Roman" panose="02020603050405020304" pitchFamily="18" charset="0"/>
                <a:cs typeface="Times New Roman" panose="02020603050405020304" pitchFamily="18" charset="0"/>
              </a:rPr>
              <a:t>INSERTION SORT</a:t>
            </a:r>
          </a:p>
        </p:txBody>
      </p:sp>
      <p:sp>
        <p:nvSpPr>
          <p:cNvPr id="4" name="Content Placeholder 3">
            <a:extLst>
              <a:ext uri="{FF2B5EF4-FFF2-40B4-BE49-F238E27FC236}">
                <a16:creationId xmlns:a16="http://schemas.microsoft.com/office/drawing/2014/main" id="{560F1F60-07E7-4FC2-A439-C2FC42174C8E}"/>
              </a:ext>
            </a:extLst>
          </p:cNvPr>
          <p:cNvSpPr>
            <a:spLocks noGrp="1"/>
          </p:cNvSpPr>
          <p:nvPr>
            <p:ph sz="half" idx="1"/>
          </p:nvPr>
        </p:nvSpPr>
        <p:spPr>
          <a:xfrm>
            <a:off x="838200" y="1268760"/>
            <a:ext cx="5181600" cy="4908203"/>
          </a:xfrm>
          <a:ln w="38100">
            <a:solidFill>
              <a:schemeClr val="tx1"/>
            </a:solidFill>
          </a:ln>
        </p:spPr>
        <p:txBody>
          <a:bodyPr>
            <a:normAutofit/>
          </a:bodyPr>
          <a:lstStyle/>
          <a:p>
            <a:pPr algn="just"/>
            <a:r>
              <a:rPr lang="en-US" sz="2400" dirty="0">
                <a:latin typeface="Palatino Linotype" panose="02040502050505030304" pitchFamily="18" charset="0"/>
                <a:cs typeface="Times New Roman" panose="02020603050405020304" pitchFamily="18" charset="0"/>
              </a:rPr>
              <a:t>Insertion sorts works by taking elements from the list one by one and inserting them in their current position into a new sorted list.</a:t>
            </a:r>
          </a:p>
          <a:p>
            <a:pPr algn="just"/>
            <a:r>
              <a:rPr lang="en-US" sz="2400" dirty="0">
                <a:latin typeface="Palatino Linotype" panose="02040502050505030304" pitchFamily="18" charset="0"/>
                <a:cs typeface="Times New Roman" panose="02020603050405020304" pitchFamily="18" charset="0"/>
              </a:rPr>
              <a:t>Insertion sort consists of N - 1 passes, where N is the number of elements to be sorted. </a:t>
            </a:r>
          </a:p>
          <a:p>
            <a:pPr algn="just"/>
            <a:r>
              <a:rPr lang="en-US" sz="2400" dirty="0">
                <a:latin typeface="Palatino Linotype" panose="02040502050505030304" pitchFamily="18" charset="0"/>
                <a:cs typeface="Times New Roman" panose="02020603050405020304" pitchFamily="18" charset="0"/>
              </a:rPr>
              <a:t>The </a:t>
            </a:r>
            <a:r>
              <a:rPr lang="en-US" sz="2400" dirty="0" err="1">
                <a:latin typeface="Palatino Linotype" panose="02040502050505030304" pitchFamily="18" charset="0"/>
                <a:cs typeface="Times New Roman" panose="02020603050405020304" pitchFamily="18" charset="0"/>
              </a:rPr>
              <a:t>ith</a:t>
            </a:r>
            <a:r>
              <a:rPr lang="en-US" sz="2400" dirty="0">
                <a:latin typeface="Palatino Linotype" panose="02040502050505030304" pitchFamily="18" charset="0"/>
                <a:cs typeface="Times New Roman" panose="02020603050405020304" pitchFamily="18" charset="0"/>
              </a:rPr>
              <a:t> pass of insertion sort will insert the </a:t>
            </a:r>
            <a:r>
              <a:rPr lang="en-US" sz="2400" dirty="0" err="1">
                <a:latin typeface="Palatino Linotype" panose="02040502050505030304" pitchFamily="18" charset="0"/>
                <a:cs typeface="Times New Roman" panose="02020603050405020304" pitchFamily="18" charset="0"/>
              </a:rPr>
              <a:t>ith</a:t>
            </a:r>
            <a:r>
              <a:rPr lang="en-US" sz="2400" dirty="0">
                <a:latin typeface="Palatino Linotype" panose="02040502050505030304" pitchFamily="18" charset="0"/>
                <a:cs typeface="Times New Roman" panose="02020603050405020304" pitchFamily="18" charset="0"/>
              </a:rPr>
              <a:t> element A[</a:t>
            </a:r>
            <a:r>
              <a:rPr lang="en-US" sz="2400" dirty="0" err="1">
                <a:latin typeface="Palatino Linotype" panose="02040502050505030304" pitchFamily="18" charset="0"/>
                <a:cs typeface="Times New Roman" panose="02020603050405020304" pitchFamily="18" charset="0"/>
              </a:rPr>
              <a:t>i</a:t>
            </a:r>
            <a:r>
              <a:rPr lang="en-US" sz="2400" dirty="0">
                <a:latin typeface="Palatino Linotype" panose="02040502050505030304" pitchFamily="18" charset="0"/>
                <a:cs typeface="Times New Roman" panose="02020603050405020304" pitchFamily="18" charset="0"/>
              </a:rPr>
              <a:t>] into its rightful place among A[1], A[2] to  A[</a:t>
            </a:r>
            <a:r>
              <a:rPr lang="en-US" sz="2400" dirty="0" err="1">
                <a:latin typeface="Palatino Linotype" panose="02040502050505030304" pitchFamily="18" charset="0"/>
                <a:cs typeface="Times New Roman" panose="02020603050405020304" pitchFamily="18" charset="0"/>
              </a:rPr>
              <a:t>i</a:t>
            </a:r>
            <a:r>
              <a:rPr lang="en-US" sz="2400" dirty="0">
                <a:latin typeface="Palatino Linotype" panose="02040502050505030304" pitchFamily="18" charset="0"/>
                <a:cs typeface="Times New Roman" panose="02020603050405020304" pitchFamily="18" charset="0"/>
              </a:rPr>
              <a:t> - 1]. After doing this insertion the records occupying A[1]....A[</a:t>
            </a:r>
            <a:r>
              <a:rPr lang="en-US" sz="2400" dirty="0" err="1">
                <a:latin typeface="Palatino Linotype" panose="02040502050505030304" pitchFamily="18" charset="0"/>
                <a:cs typeface="Times New Roman" panose="02020603050405020304" pitchFamily="18" charset="0"/>
              </a:rPr>
              <a:t>i</a:t>
            </a:r>
            <a:r>
              <a:rPr lang="en-US" sz="2400" dirty="0">
                <a:latin typeface="Palatino Linotype" panose="02040502050505030304" pitchFamily="18" charset="0"/>
                <a:cs typeface="Times New Roman" panose="02020603050405020304" pitchFamily="18" charset="0"/>
              </a:rPr>
              <a:t>] are in sorted order.</a:t>
            </a:r>
            <a:endParaRPr lang="en-IN" sz="2400" dirty="0"/>
          </a:p>
        </p:txBody>
      </p:sp>
      <p:sp>
        <p:nvSpPr>
          <p:cNvPr id="3" name="Content Placeholder 2">
            <a:extLst>
              <a:ext uri="{FF2B5EF4-FFF2-40B4-BE49-F238E27FC236}">
                <a16:creationId xmlns:a16="http://schemas.microsoft.com/office/drawing/2014/main" id="{2F4FEBCC-5238-43D0-94C2-9760B6100994}"/>
              </a:ext>
            </a:extLst>
          </p:cNvPr>
          <p:cNvSpPr>
            <a:spLocks noGrp="1"/>
          </p:cNvSpPr>
          <p:nvPr>
            <p:ph sz="half" idx="2"/>
          </p:nvPr>
        </p:nvSpPr>
        <p:spPr>
          <a:xfrm>
            <a:off x="6172200" y="1268760"/>
            <a:ext cx="5181600" cy="4908203"/>
          </a:xfrm>
          <a:ln w="38100">
            <a:solidFill>
              <a:schemeClr val="tx1"/>
            </a:solidFill>
          </a:ln>
        </p:spPr>
        <p:txBody>
          <a:bodyPr>
            <a:normAutofit/>
          </a:bodyPr>
          <a:lstStyle/>
          <a:p>
            <a:pPr marL="0" indent="0">
              <a:spcBef>
                <a:spcPts val="0"/>
              </a:spcBef>
              <a:buClr>
                <a:schemeClr val="dk1"/>
              </a:buClr>
              <a:buSzPts val="2200"/>
              <a:buNone/>
            </a:pPr>
            <a:br>
              <a:rPr lang="en-IN" sz="2400" dirty="0">
                <a:latin typeface="Palatino Linotype" panose="02040502050505030304" pitchFamily="18" charset="0"/>
                <a:cs typeface="Times New Roman" panose="02020603050405020304" pitchFamily="18" charset="0"/>
              </a:rPr>
            </a:br>
            <a:r>
              <a:rPr lang="en-IN" sz="2000" dirty="0">
                <a:solidFill>
                  <a:srgbClr val="FF0000"/>
                </a:solidFill>
                <a:latin typeface="Times New Roman" panose="02020603050405020304" pitchFamily="18" charset="0"/>
                <a:cs typeface="Times New Roman" panose="02020603050405020304" pitchFamily="18" charset="0"/>
              </a:rPr>
              <a:t>Pseudo code</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8" name="Rectangle 1"/>
          <p:cNvSpPr>
            <a:spLocks noChangeArrowheads="1"/>
          </p:cNvSpPr>
          <p:nvPr/>
        </p:nvSpPr>
        <p:spPr bwMode="auto">
          <a:xfrm>
            <a:off x="7032104" y="2276872"/>
            <a:ext cx="3888432" cy="338554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INSERTION-SORT(A)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for </a:t>
            </a:r>
            <a:r>
              <a:rPr kumimoji="0" lang="en-US" sz="2000" b="0" i="0" u="none" strike="noStrike" cap="none" normalizeH="0" baseline="0" dirty="0" err="1">
                <a:ln>
                  <a:noFill/>
                </a:ln>
                <a:solidFill>
                  <a:srgbClr val="333333"/>
                </a:solidFill>
                <a:effectLst/>
                <a:latin typeface="Menlo"/>
              </a:rPr>
              <a:t>i</a:t>
            </a:r>
            <a:r>
              <a:rPr kumimoji="0" lang="en-US" sz="2000" b="0" i="0" u="none" strike="noStrike" cap="none" normalizeH="0" baseline="0" dirty="0">
                <a:ln>
                  <a:noFill/>
                </a:ln>
                <a:solidFill>
                  <a:srgbClr val="333333"/>
                </a:solidFill>
                <a:effectLst/>
                <a:latin typeface="Menlo"/>
              </a:rPr>
              <a:t> = 1 to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 </a:t>
            </a:r>
            <a:r>
              <a:rPr kumimoji="0" lang="en-US" sz="2000" b="0" i="0" u="none" strike="noStrike" cap="none" normalizeH="0" dirty="0">
                <a:ln>
                  <a:noFill/>
                </a:ln>
                <a:solidFill>
                  <a:srgbClr val="333333"/>
                </a:solidFill>
                <a:effectLst/>
                <a:latin typeface="Menlo"/>
              </a:rPr>
              <a:t>     </a:t>
            </a:r>
            <a:r>
              <a:rPr kumimoji="0" lang="en-US" sz="2000" b="0" i="0" u="none" strike="noStrike" cap="none" normalizeH="0" baseline="0" dirty="0">
                <a:ln>
                  <a:noFill/>
                </a:ln>
                <a:solidFill>
                  <a:srgbClr val="333333"/>
                </a:solidFill>
                <a:effectLst/>
                <a:latin typeface="Menlo"/>
              </a:rPr>
              <a:t>key ← A [</a:t>
            </a:r>
            <a:r>
              <a:rPr kumimoji="0" lang="en-US" sz="2000" b="0" i="0" u="none" strike="noStrike" cap="none" normalizeH="0" baseline="0" dirty="0" err="1">
                <a:ln>
                  <a:noFill/>
                </a:ln>
                <a:solidFill>
                  <a:srgbClr val="333333"/>
                </a:solidFill>
                <a:effectLst/>
                <a:latin typeface="Menlo"/>
              </a:rPr>
              <a:t>i</a:t>
            </a:r>
            <a:r>
              <a:rPr kumimoji="0" 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Menlo"/>
              </a:rPr>
              <a:t>      </a:t>
            </a:r>
            <a:r>
              <a:rPr kumimoji="0" lang="en-US" sz="2000" b="0" i="0" u="none" strike="noStrike" cap="none" normalizeH="0" baseline="0" dirty="0">
                <a:ln>
                  <a:noFill/>
                </a:ln>
                <a:solidFill>
                  <a:srgbClr val="333333"/>
                </a:solidFill>
                <a:effectLst/>
                <a:latin typeface="Menlo"/>
              </a:rPr>
              <a:t>j ← </a:t>
            </a:r>
            <a:r>
              <a:rPr lang="en-US" sz="2000" dirty="0" err="1">
                <a:solidFill>
                  <a:srgbClr val="333333"/>
                </a:solidFill>
                <a:latin typeface="Menlo"/>
              </a:rPr>
              <a:t>i</a:t>
            </a:r>
            <a:r>
              <a:rPr kumimoji="0" lang="en-US" sz="2000" b="0" i="0" u="none" strike="noStrike" cap="none" normalizeH="0" baseline="0" dirty="0">
                <a:ln>
                  <a:noFill/>
                </a:ln>
                <a:solidFill>
                  <a:srgbClr val="333333"/>
                </a:solidFill>
                <a:effectLst/>
                <a:latin typeface="Menlo"/>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     while j &gt; = 0 and A[j] &gt;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	A[j+1] ← A[j]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	j ← j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 End while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A[j+1] ←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End for </a:t>
            </a:r>
            <a:endParaRPr kumimoji="0" 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806471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E980-B654-4439-88FC-D4899089BF3C}"/>
              </a:ext>
            </a:extLst>
          </p:cNvPr>
          <p:cNvSpPr>
            <a:spLocks noGrp="1"/>
          </p:cNvSpPr>
          <p:nvPr>
            <p:ph type="title"/>
          </p:nvPr>
        </p:nvSpPr>
        <p:spPr>
          <a:xfrm>
            <a:off x="838200" y="365126"/>
            <a:ext cx="10515600" cy="681672"/>
          </a:xfrm>
        </p:spPr>
        <p:txBody>
          <a:bodyPr>
            <a:normAutofit/>
          </a:bodyPr>
          <a:lstStyle/>
          <a:p>
            <a:pPr algn="ctr"/>
            <a:r>
              <a:rPr lang="en-IN" sz="3600" b="1" dirty="0">
                <a:latin typeface="Times New Roman" panose="02020603050405020304" pitchFamily="18" charset="0"/>
                <a:cs typeface="Times New Roman" panose="02020603050405020304" pitchFamily="18" charset="0"/>
              </a:rPr>
              <a:t>Working of insertion sort – Ascending order</a:t>
            </a:r>
          </a:p>
        </p:txBody>
      </p:sp>
      <p:sp>
        <p:nvSpPr>
          <p:cNvPr id="3" name="Content Placeholder 2">
            <a:extLst>
              <a:ext uri="{FF2B5EF4-FFF2-40B4-BE49-F238E27FC236}">
                <a16:creationId xmlns:a16="http://schemas.microsoft.com/office/drawing/2014/main" id="{2F4FEBCC-5238-43D0-94C2-9760B6100994}"/>
              </a:ext>
            </a:extLst>
          </p:cNvPr>
          <p:cNvSpPr>
            <a:spLocks noGrp="1"/>
          </p:cNvSpPr>
          <p:nvPr>
            <p:ph sz="half" idx="2"/>
          </p:nvPr>
        </p:nvSpPr>
        <p:spPr>
          <a:xfrm>
            <a:off x="838200" y="1037529"/>
            <a:ext cx="10658400" cy="5055767"/>
          </a:xfrm>
          <a:ln w="38100">
            <a:solidFill>
              <a:schemeClr val="tx1"/>
            </a:solidFill>
          </a:ln>
        </p:spPr>
        <p:txBody>
          <a:bodyPr>
            <a:normAutofit/>
          </a:bodyPr>
          <a:lstStyle/>
          <a:p>
            <a:pPr marL="0" lvl="0" indent="0" algn="just" eaLnBrk="0" fontAlgn="base" hangingPunct="0">
              <a:lnSpc>
                <a:spcPct val="100000"/>
              </a:lnSpc>
              <a:spcBef>
                <a:spcPct val="0"/>
              </a:spcBef>
              <a:spcAft>
                <a:spcPct val="0"/>
              </a:spcAft>
              <a:buNone/>
            </a:pPr>
            <a:endParaRPr lang="en-US" b="1" u="sng" dirty="0">
              <a:solidFill>
                <a:srgbClr val="FF0000"/>
              </a:solidFill>
              <a:latin typeface="Palatino Linotype" panose="02040502050505030304" pitchFamily="18" charset="0"/>
              <a:cs typeface="Times New Roman" panose="02020603050405020304" pitchFamily="18" charset="0"/>
            </a:endParaRPr>
          </a:p>
          <a:p>
            <a:pPr marL="342900" lvl="0" indent="-342900" algn="just">
              <a:spcBef>
                <a:spcPts val="0"/>
              </a:spcBef>
              <a:buClr>
                <a:schemeClr val="dk1"/>
              </a:buClr>
              <a:buSzPts val="2200"/>
            </a:pPr>
            <a:r>
              <a:rPr lang="en-US" sz="2200" dirty="0">
                <a:latin typeface="Palatino Linotype" panose="02040502050505030304" pitchFamily="18" charset="0"/>
                <a:ea typeface="Times New Roman"/>
                <a:cs typeface="Times New Roman"/>
                <a:sym typeface="Times New Roman"/>
              </a:rPr>
              <a:t>We start by considering the second element of the given array, i.e. element at index 1, as the key. </a:t>
            </a:r>
          </a:p>
          <a:p>
            <a:pPr marL="342900" lvl="0" indent="-342900" algn="just">
              <a:spcBef>
                <a:spcPts val="440"/>
              </a:spcBef>
              <a:buClr>
                <a:schemeClr val="dk1"/>
              </a:buClr>
              <a:buSzPts val="2200"/>
            </a:pPr>
            <a:r>
              <a:rPr lang="en-US" sz="2200" dirty="0">
                <a:latin typeface="Palatino Linotype" panose="02040502050505030304" pitchFamily="18" charset="0"/>
                <a:ea typeface="Times New Roman"/>
                <a:cs typeface="Times New Roman"/>
                <a:sym typeface="Times New Roman"/>
              </a:rPr>
              <a:t>We compare the key element with the element(s) before it, i.e., element at index 0:</a:t>
            </a:r>
            <a:endParaRPr lang="en-US" dirty="0">
              <a:latin typeface="Palatino Linotype" panose="02040502050505030304" pitchFamily="18" charset="0"/>
            </a:endParaRPr>
          </a:p>
          <a:p>
            <a:pPr marL="742950" lvl="1" indent="-285750" algn="just">
              <a:spcBef>
                <a:spcPts val="440"/>
              </a:spcBef>
              <a:buClr>
                <a:schemeClr val="dk1"/>
              </a:buClr>
              <a:buSzPts val="2200"/>
              <a:buChar char="–"/>
            </a:pPr>
            <a:r>
              <a:rPr lang="en-US" sz="2200" dirty="0">
                <a:latin typeface="Palatino Linotype" panose="02040502050505030304" pitchFamily="18" charset="0"/>
                <a:ea typeface="Times New Roman"/>
                <a:cs typeface="Times New Roman"/>
                <a:sym typeface="Times New Roman"/>
              </a:rPr>
              <a:t>If the key element </a:t>
            </a:r>
            <a:r>
              <a:rPr lang="en-US" sz="2200" dirty="0" err="1">
                <a:latin typeface="Palatino Linotype" panose="02040502050505030304" pitchFamily="18" charset="0"/>
                <a:ea typeface="Times New Roman"/>
                <a:cs typeface="Times New Roman"/>
                <a:sym typeface="Times New Roman"/>
              </a:rPr>
              <a:t>i.e</a:t>
            </a:r>
            <a:r>
              <a:rPr lang="en-US" sz="2200" dirty="0">
                <a:latin typeface="Palatino Linotype" panose="02040502050505030304" pitchFamily="18" charset="0"/>
                <a:ea typeface="Times New Roman"/>
                <a:cs typeface="Times New Roman"/>
                <a:sym typeface="Times New Roman"/>
              </a:rPr>
              <a:t> index 1 is less than the first element, we insert the key element before the first element.(swap)</a:t>
            </a:r>
            <a:endParaRPr lang="en-US" dirty="0">
              <a:latin typeface="Palatino Linotype" panose="02040502050505030304" pitchFamily="18" charset="0"/>
            </a:endParaRPr>
          </a:p>
          <a:p>
            <a:pPr marL="742950" lvl="1" indent="-285750" algn="just">
              <a:spcBef>
                <a:spcPts val="440"/>
              </a:spcBef>
              <a:buClr>
                <a:schemeClr val="dk1"/>
              </a:buClr>
              <a:buSzPts val="2200"/>
              <a:buChar char="–"/>
            </a:pPr>
            <a:r>
              <a:rPr lang="en-US" sz="2200" dirty="0">
                <a:latin typeface="Palatino Linotype" panose="02040502050505030304" pitchFamily="18" charset="0"/>
                <a:ea typeface="Times New Roman"/>
                <a:cs typeface="Times New Roman"/>
                <a:sym typeface="Times New Roman"/>
              </a:rPr>
              <a:t>If the key element is greater than the first element, then we insert it </a:t>
            </a:r>
            <a:r>
              <a:rPr lang="en-US" sz="2200" dirty="0">
                <a:latin typeface="Palatino Linotype" panose="02040502050505030304" pitchFamily="18" charset="0"/>
                <a:ea typeface="Times New Roman"/>
                <a:cs typeface="Times New Roman"/>
              </a:rPr>
              <a:t>remains at its position </a:t>
            </a:r>
          </a:p>
          <a:p>
            <a:pPr marL="742950" lvl="1" indent="-285750" algn="just">
              <a:spcBef>
                <a:spcPts val="440"/>
              </a:spcBef>
              <a:buClr>
                <a:schemeClr val="dk1"/>
              </a:buClr>
              <a:buSzPts val="2200"/>
              <a:buChar char="–"/>
            </a:pPr>
            <a:r>
              <a:rPr lang="en-US" sz="2200" dirty="0">
                <a:latin typeface="Palatino Linotype" panose="02040502050505030304" pitchFamily="18" charset="0"/>
                <a:ea typeface="Times New Roman"/>
                <a:cs typeface="Times New Roman"/>
                <a:sym typeface="Times New Roman"/>
              </a:rPr>
              <a:t>Then, we make the third element of the array as key and will compare it with elements to it's left and insert it at the right position.</a:t>
            </a:r>
            <a:endParaRPr lang="en-US" sz="2200" dirty="0">
              <a:latin typeface="Palatino Linotype" panose="02040502050505030304" pitchFamily="18" charset="0"/>
              <a:ea typeface="Times New Roman"/>
              <a:cs typeface="Times New Roman"/>
            </a:endParaRPr>
          </a:p>
          <a:p>
            <a:pPr marL="342900" lvl="0" indent="-342900" algn="just">
              <a:spcBef>
                <a:spcPts val="440"/>
              </a:spcBef>
              <a:buClr>
                <a:schemeClr val="dk1"/>
              </a:buClr>
              <a:buSzPts val="2200"/>
            </a:pPr>
            <a:r>
              <a:rPr lang="en-US" sz="2200" dirty="0">
                <a:latin typeface="Palatino Linotype" panose="02040502050505030304" pitchFamily="18" charset="0"/>
                <a:ea typeface="Times New Roman"/>
                <a:cs typeface="Times New Roman"/>
                <a:sym typeface="Times New Roman"/>
              </a:rPr>
              <a:t>And we go on repeating this, until the array is sorted</a:t>
            </a:r>
            <a:endParaRPr lang="en-US" sz="2200" dirty="0">
              <a:latin typeface="Palatino Linotype" panose="02040502050505030304" pitchFamily="18" charset="0"/>
              <a:ea typeface="Times New Roman"/>
              <a:cs typeface="Times New Roman"/>
            </a:endParaRPr>
          </a:p>
          <a:p>
            <a:pPr marL="0" lvl="0" indent="0" algn="just" eaLnBrk="0" fontAlgn="base" hangingPunct="0">
              <a:lnSpc>
                <a:spcPct val="100000"/>
              </a:lnSpc>
              <a:spcBef>
                <a:spcPct val="0"/>
              </a:spcBef>
              <a:spcAft>
                <a:spcPct val="0"/>
              </a:spcAft>
              <a:buNone/>
            </a:pPr>
            <a:r>
              <a:rPr lang="en-US" sz="1800" dirty="0">
                <a:solidFill>
                  <a:srgbClr val="333333"/>
                </a:solidFill>
                <a:latin typeface="Palatino Linotype" panose="02040502050505030304" pitchFamily="18" charset="0"/>
                <a:cs typeface="Times New Roman" panose="02020603050405020304" pitchFamily="18" charset="0"/>
              </a:rPr>
              <a:t>.</a:t>
            </a:r>
          </a:p>
          <a:p>
            <a:pPr marL="0" lvl="0" indent="0" fontAlgn="base">
              <a:spcBef>
                <a:spcPts val="440"/>
              </a:spcBef>
              <a:spcAft>
                <a:spcPct val="0"/>
              </a:spcAft>
              <a:buClr>
                <a:schemeClr val="dk1"/>
              </a:buClr>
              <a:buSzPts val="2200"/>
              <a:buFont typeface="Arial" panose="020B0604020202020204" pitchFamily="34" charset="0"/>
              <a:buNone/>
            </a:pPr>
            <a:r>
              <a:rPr lang="en-US" sz="2200" dirty="0">
                <a:latin typeface="Times New Roman"/>
                <a:ea typeface="Times New Roman"/>
                <a:cs typeface="Times New Roman"/>
              </a:rPr>
              <a:t>	</a:t>
            </a:r>
            <a:r>
              <a:rPr lang="en-US" sz="1800" dirty="0">
                <a:solidFill>
                  <a:srgbClr val="333333"/>
                </a:solidFill>
                <a:latin typeface="Times New Roman" panose="02020603050405020304" pitchFamily="18" charset="0"/>
                <a:cs typeface="Times New Roman" panose="02020603050405020304" pitchFamily="18" charset="0"/>
              </a:rPr>
              <a:t>	</a:t>
            </a:r>
            <a:endParaRPr lang="en-US" sz="1800" b="1"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40503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6824B53-4C34-4855-87AB-B91D9BC93754}"/>
              </a:ext>
            </a:extLst>
          </p:cNvPr>
          <p:cNvSpPr>
            <a:spLocks noGrp="1"/>
          </p:cNvSpPr>
          <p:nvPr>
            <p:ph type="title"/>
          </p:nvPr>
        </p:nvSpPr>
        <p:spPr/>
        <p:txBody>
          <a:bodyPr/>
          <a:lstStyle/>
          <a:p>
            <a:r>
              <a:rPr lang="en-IN" b="1" dirty="0">
                <a:latin typeface="Palatino Linotype" panose="02040502050505030304" pitchFamily="18" charset="0"/>
              </a:rPr>
              <a:t>Example  </a:t>
            </a:r>
          </a:p>
        </p:txBody>
      </p:sp>
      <p:sp>
        <p:nvSpPr>
          <p:cNvPr id="4" name="Content Placeholder 3">
            <a:extLst>
              <a:ext uri="{FF2B5EF4-FFF2-40B4-BE49-F238E27FC236}">
                <a16:creationId xmlns:a16="http://schemas.microsoft.com/office/drawing/2014/main" id="{78E33278-858E-4A7A-8C37-88EA3AC6C457}"/>
              </a:ext>
            </a:extLst>
          </p:cNvPr>
          <p:cNvSpPr>
            <a:spLocks noGrp="1"/>
          </p:cNvSpPr>
          <p:nvPr>
            <p:ph sz="half" idx="1"/>
          </p:nvPr>
        </p:nvSpPr>
        <p:spPr>
          <a:ln w="38100">
            <a:solidFill>
              <a:schemeClr val="tx1"/>
            </a:solidFill>
          </a:ln>
        </p:spPr>
        <p:txBody>
          <a:bodyPr>
            <a:normAutofit/>
          </a:bodyPr>
          <a:lstStyle/>
          <a:p>
            <a:pPr marL="0" lvl="0" indent="0" algn="just" fontAlgn="base">
              <a:spcBef>
                <a:spcPts val="440"/>
              </a:spcBef>
              <a:spcAft>
                <a:spcPct val="0"/>
              </a:spcAft>
              <a:buClr>
                <a:schemeClr val="dk1"/>
              </a:buClr>
              <a:buSzPts val="2200"/>
              <a:buFont typeface="Arial" panose="020B0604020202020204" pitchFamily="34" charset="0"/>
              <a:buNone/>
            </a:pPr>
            <a:r>
              <a:rPr lang="en-US" sz="2400" dirty="0">
                <a:solidFill>
                  <a:srgbClr val="FF0000"/>
                </a:solidFill>
                <a:latin typeface="Palatino Linotype" panose="02040502050505030304" pitchFamily="18" charset="0"/>
                <a:ea typeface="Times New Roman"/>
                <a:cs typeface="Times New Roman"/>
              </a:rPr>
              <a:t>Let us now understand working with the following example:</a:t>
            </a:r>
          </a:p>
          <a:p>
            <a:pPr marL="0" lvl="0" indent="0" algn="just" fontAlgn="base">
              <a:spcBef>
                <a:spcPts val="440"/>
              </a:spcBef>
              <a:spcAft>
                <a:spcPct val="0"/>
              </a:spcAft>
              <a:buClr>
                <a:schemeClr val="dk1"/>
              </a:buClr>
              <a:buSzPts val="2200"/>
              <a:buFont typeface="Arial" panose="020B0604020202020204" pitchFamily="34" charset="0"/>
              <a:buNone/>
            </a:pPr>
            <a:r>
              <a:rPr lang="en-US" sz="2400" dirty="0">
                <a:solidFill>
                  <a:srgbClr val="FF0000"/>
                </a:solidFill>
                <a:latin typeface="Palatino Linotype" panose="02040502050505030304" pitchFamily="18" charset="0"/>
                <a:ea typeface="Times New Roman"/>
                <a:cs typeface="Times New Roman"/>
              </a:rPr>
              <a:t>Consider the following array: 25, 17, 31, 13, 2 where N=5</a:t>
            </a:r>
          </a:p>
          <a:p>
            <a:pPr marL="0" lvl="0" indent="0" algn="just" fontAlgn="base">
              <a:spcBef>
                <a:spcPts val="440"/>
              </a:spcBef>
              <a:spcAft>
                <a:spcPct val="0"/>
              </a:spcAft>
              <a:buClr>
                <a:schemeClr val="dk1"/>
              </a:buClr>
              <a:buSzPts val="2200"/>
              <a:buFont typeface="Arial" panose="020B0604020202020204" pitchFamily="34" charset="0"/>
              <a:buNone/>
            </a:pPr>
            <a:endParaRPr lang="en-US" sz="2400" dirty="0">
              <a:latin typeface="Palatino Linotype" panose="02040502050505030304" pitchFamily="18" charset="0"/>
              <a:ea typeface="Times New Roman"/>
              <a:cs typeface="Times New Roman"/>
            </a:endParaRPr>
          </a:p>
          <a:p>
            <a:pPr marL="0" lvl="0" indent="0" algn="just" fontAlgn="base">
              <a:spcBef>
                <a:spcPts val="440"/>
              </a:spcBef>
              <a:spcAft>
                <a:spcPct val="0"/>
              </a:spcAft>
              <a:buClr>
                <a:schemeClr val="dk1"/>
              </a:buClr>
              <a:buSzPts val="2200"/>
              <a:buFont typeface="Arial" panose="020B0604020202020204" pitchFamily="34" charset="0"/>
              <a:buNone/>
            </a:pPr>
            <a:r>
              <a:rPr lang="en-US" sz="2400" dirty="0">
                <a:solidFill>
                  <a:srgbClr val="0070C0"/>
                </a:solidFill>
                <a:latin typeface="Palatino Linotype" panose="02040502050505030304" pitchFamily="18" charset="0"/>
                <a:ea typeface="Times New Roman"/>
                <a:cs typeface="Times New Roman"/>
              </a:rPr>
              <a:t>First Iteration</a:t>
            </a:r>
            <a:r>
              <a:rPr lang="en-US" sz="2400" dirty="0">
                <a:latin typeface="Palatino Linotype" panose="02040502050505030304" pitchFamily="18" charset="0"/>
                <a:ea typeface="Times New Roman"/>
                <a:cs typeface="Times New Roman"/>
              </a:rPr>
              <a:t>: Compare 17 with 25. The comparison shows 17&lt; 25. Hence swap 17 and 25.</a:t>
            </a:r>
          </a:p>
          <a:p>
            <a:pPr marL="0" lvl="0" indent="0" algn="just" fontAlgn="base">
              <a:spcBef>
                <a:spcPts val="440"/>
              </a:spcBef>
              <a:spcAft>
                <a:spcPct val="0"/>
              </a:spcAft>
              <a:buClr>
                <a:schemeClr val="dk1"/>
              </a:buClr>
              <a:buSzPts val="2200"/>
              <a:buFont typeface="Arial" panose="020B0604020202020204" pitchFamily="34" charset="0"/>
              <a:buNone/>
            </a:pPr>
            <a:r>
              <a:rPr lang="en-US" sz="2400" dirty="0">
                <a:latin typeface="Palatino Linotype" panose="02040502050505030304" pitchFamily="18" charset="0"/>
                <a:ea typeface="Times New Roman"/>
                <a:cs typeface="Times New Roman"/>
              </a:rPr>
              <a:t>The array now looks like:</a:t>
            </a:r>
          </a:p>
          <a:p>
            <a:pPr marL="0" lvl="0" indent="0" algn="just" fontAlgn="base">
              <a:spcBef>
                <a:spcPts val="440"/>
              </a:spcBef>
              <a:spcAft>
                <a:spcPct val="0"/>
              </a:spcAft>
              <a:buClr>
                <a:schemeClr val="dk1"/>
              </a:buClr>
              <a:buSzPts val="2200"/>
              <a:buFont typeface="Arial" panose="020B0604020202020204" pitchFamily="34" charset="0"/>
              <a:buNone/>
            </a:pPr>
            <a:r>
              <a:rPr lang="en-US" sz="2400" dirty="0">
                <a:latin typeface="Palatino Linotype" panose="02040502050505030304" pitchFamily="18" charset="0"/>
                <a:ea typeface="Times New Roman"/>
                <a:cs typeface="Times New Roman"/>
              </a:rPr>
              <a:t>17, 25, 31, 13, 2</a:t>
            </a:r>
          </a:p>
          <a:p>
            <a:pPr marL="0" lvl="0" indent="0" algn="just" fontAlgn="base">
              <a:spcBef>
                <a:spcPts val="440"/>
              </a:spcBef>
              <a:spcAft>
                <a:spcPct val="0"/>
              </a:spcAft>
              <a:buClr>
                <a:schemeClr val="dk1"/>
              </a:buClr>
              <a:buSzPts val="2200"/>
              <a:buFont typeface="Arial" panose="020B0604020202020204" pitchFamily="34" charset="0"/>
              <a:buNone/>
            </a:pPr>
            <a:endParaRPr lang="en-US" sz="2800" dirty="0">
              <a:latin typeface="Palatino Linotype" panose="02040502050505030304" pitchFamily="18" charset="0"/>
              <a:ea typeface="Times New Roman"/>
              <a:cs typeface="Times New Roman"/>
            </a:endParaRPr>
          </a:p>
          <a:p>
            <a:endParaRPr lang="en-IN" dirty="0"/>
          </a:p>
        </p:txBody>
      </p:sp>
      <p:sp>
        <p:nvSpPr>
          <p:cNvPr id="5" name="Rectangle 3"/>
          <p:cNvSpPr>
            <a:spLocks noChangeArrowheads="1"/>
          </p:cNvSpPr>
          <p:nvPr/>
        </p:nvSpPr>
        <p:spPr bwMode="auto">
          <a:xfrm>
            <a:off x="5980057" y="251913"/>
            <a:ext cx="65"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rgbClr val="333333"/>
              </a:solidFill>
              <a:effectLst/>
              <a:latin typeface="Source Sans Pro"/>
            </a:endParaRPr>
          </a:p>
        </p:txBody>
      </p:sp>
      <p:pic>
        <p:nvPicPr>
          <p:cNvPr id="13" name="Content Placeholder 12" descr="https://s3-us-west-2.amazonaws.com/tutorials-image/first+iteration.png">
            <a:extLst>
              <a:ext uri="{FF2B5EF4-FFF2-40B4-BE49-F238E27FC236}">
                <a16:creationId xmlns:a16="http://schemas.microsoft.com/office/drawing/2014/main" id="{60553BE5-48AD-41A3-8E40-D7A36C4FEB3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99920" y="2420888"/>
            <a:ext cx="3904824" cy="3312368"/>
          </a:xfrm>
          <a:prstGeom prst="rect">
            <a:avLst/>
          </a:prstGeom>
          <a:solidFill>
            <a:schemeClr val="accent6">
              <a:alpha val="97000"/>
            </a:schemeClr>
          </a:solidFill>
          <a:ln w="38100">
            <a:solidFill>
              <a:schemeClr val="tx1"/>
            </a:solidFill>
          </a:ln>
        </p:spPr>
      </p:pic>
    </p:spTree>
    <p:extLst>
      <p:ext uri="{BB962C8B-B14F-4D97-AF65-F5344CB8AC3E}">
        <p14:creationId xmlns:p14="http://schemas.microsoft.com/office/powerpoint/2010/main" val="294140298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B6BB-907A-4132-BA06-3E88059253BB}"/>
              </a:ext>
            </a:extLst>
          </p:cNvPr>
          <p:cNvSpPr>
            <a:spLocks noGrp="1"/>
          </p:cNvSpPr>
          <p:nvPr>
            <p:ph type="title"/>
          </p:nvPr>
        </p:nvSpPr>
        <p:spPr/>
        <p:txBody>
          <a:bodyPr/>
          <a:lstStyle/>
          <a:p>
            <a:r>
              <a:rPr lang="en-IN" b="1" dirty="0">
                <a:latin typeface="Palatino Linotype" panose="02040502050505030304" pitchFamily="18" charset="0"/>
              </a:rPr>
              <a:t>EXAMPLE (Cont..)</a:t>
            </a:r>
          </a:p>
        </p:txBody>
      </p:sp>
      <p:sp>
        <p:nvSpPr>
          <p:cNvPr id="5" name="Rectangle 3"/>
          <p:cNvSpPr>
            <a:spLocks noChangeArrowheads="1"/>
          </p:cNvSpPr>
          <p:nvPr/>
        </p:nvSpPr>
        <p:spPr bwMode="auto">
          <a:xfrm>
            <a:off x="5980057" y="251913"/>
            <a:ext cx="65"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rgbClr val="333333"/>
              </a:solidFill>
              <a:effectLst/>
              <a:latin typeface="Source Sans Pro"/>
            </a:endParaRPr>
          </a:p>
        </p:txBody>
      </p:sp>
      <p:pic>
        <p:nvPicPr>
          <p:cNvPr id="7" name="Picture 6"/>
          <p:cNvPicPr>
            <a:picLocks noChangeAspect="1"/>
          </p:cNvPicPr>
          <p:nvPr/>
        </p:nvPicPr>
        <p:blipFill>
          <a:blip r:embed="rId2"/>
          <a:stretch>
            <a:fillRect/>
          </a:stretch>
        </p:blipFill>
        <p:spPr>
          <a:xfrm>
            <a:off x="4185634" y="3727282"/>
            <a:ext cx="952317" cy="703050"/>
          </a:xfrm>
          <a:prstGeom prst="rect">
            <a:avLst/>
          </a:prstGeom>
        </p:spPr>
      </p:pic>
      <p:sp>
        <p:nvSpPr>
          <p:cNvPr id="10" name="Content Placeholder 9">
            <a:extLst>
              <a:ext uri="{FF2B5EF4-FFF2-40B4-BE49-F238E27FC236}">
                <a16:creationId xmlns:a16="http://schemas.microsoft.com/office/drawing/2014/main" id="{F73E1398-62FE-46A7-9685-361E88CD9249}"/>
              </a:ext>
            </a:extLst>
          </p:cNvPr>
          <p:cNvSpPr>
            <a:spLocks noGrp="1"/>
          </p:cNvSpPr>
          <p:nvPr>
            <p:ph sz="half" idx="1"/>
          </p:nvPr>
        </p:nvSpPr>
        <p:spPr>
          <a:ln w="38100">
            <a:solidFill>
              <a:schemeClr val="tx1"/>
            </a:solidFill>
          </a:ln>
        </p:spPr>
        <p:txBody>
          <a:bodyPr>
            <a:normAutofit fontScale="92500" lnSpcReduction="10000"/>
          </a:bodyPr>
          <a:lstStyle/>
          <a:p>
            <a:pPr marL="0" indent="0" fontAlgn="base">
              <a:buNone/>
            </a:pPr>
            <a:r>
              <a:rPr lang="en-US" sz="2400" b="1" dirty="0">
                <a:solidFill>
                  <a:srgbClr val="0070C0"/>
                </a:solidFill>
              </a:rPr>
              <a:t>Second Iteration</a:t>
            </a:r>
            <a:r>
              <a:rPr lang="en-US" sz="2400" dirty="0">
                <a:solidFill>
                  <a:srgbClr val="0070C0"/>
                </a:solidFill>
              </a:rPr>
              <a:t>:.</a:t>
            </a:r>
          </a:p>
          <a:p>
            <a:pPr fontAlgn="base"/>
            <a:r>
              <a:rPr lang="en-US" sz="2800" dirty="0">
                <a:latin typeface="Times New Roman" panose="02020603050405020304" pitchFamily="18" charset="0"/>
                <a:cs typeface="Times New Roman" panose="02020603050405020304" pitchFamily="18" charset="0"/>
              </a:rPr>
              <a:t>Now hold on to the third element (31) and compare with the ones preceding it.</a:t>
            </a:r>
          </a:p>
          <a:p>
            <a:pPr fontAlgn="base"/>
            <a:r>
              <a:rPr lang="en-US" sz="2800" dirty="0">
                <a:latin typeface="Times New Roman" panose="02020603050405020304" pitchFamily="18" charset="0"/>
                <a:cs typeface="Times New Roman" panose="02020603050405020304" pitchFamily="18" charset="0"/>
              </a:rPr>
              <a:t>Since 31&gt; 25, no swapping takes place.</a:t>
            </a:r>
          </a:p>
          <a:p>
            <a:pPr fontAlgn="base"/>
            <a:r>
              <a:rPr lang="en-US" sz="2800" dirty="0">
                <a:latin typeface="Times New Roman" panose="02020603050405020304" pitchFamily="18" charset="0"/>
                <a:cs typeface="Times New Roman" panose="02020603050405020304" pitchFamily="18" charset="0"/>
              </a:rPr>
              <a:t>Also, 31&gt; 17, no swapping takes place and 31 remains at its position.</a:t>
            </a:r>
          </a:p>
          <a:p>
            <a:pPr fontAlgn="base"/>
            <a:r>
              <a:rPr lang="en-US" sz="2800" dirty="0">
                <a:latin typeface="Times New Roman" panose="02020603050405020304" pitchFamily="18" charset="0"/>
                <a:cs typeface="Times New Roman" panose="02020603050405020304" pitchFamily="18" charset="0"/>
              </a:rPr>
              <a:t>The array after the Second iteration looks like:</a:t>
            </a:r>
          </a:p>
          <a:p>
            <a:pPr marL="0" indent="0" fontAlgn="base">
              <a:buNone/>
            </a:pPr>
            <a:r>
              <a:rPr lang="en-US" sz="2400" b="1" dirty="0"/>
              <a:t>17, 25, 31, 13, 2</a:t>
            </a:r>
            <a:endParaRPr lang="en-US" sz="2400" dirty="0"/>
          </a:p>
          <a:p>
            <a:endParaRPr lang="en-IN" dirty="0"/>
          </a:p>
        </p:txBody>
      </p:sp>
      <p:pic>
        <p:nvPicPr>
          <p:cNvPr id="11" name="Content Placeholder 10">
            <a:extLst>
              <a:ext uri="{FF2B5EF4-FFF2-40B4-BE49-F238E27FC236}">
                <a16:creationId xmlns:a16="http://schemas.microsoft.com/office/drawing/2014/main" id="{822C7BD7-133A-4F77-A014-CA13E7279380}"/>
              </a:ext>
            </a:extLst>
          </p:cNvPr>
          <p:cNvPicPr>
            <a:picLocks noGrp="1" noChangeAspect="1"/>
          </p:cNvPicPr>
          <p:nvPr>
            <p:ph sz="half" idx="2"/>
          </p:nvPr>
        </p:nvPicPr>
        <p:blipFill>
          <a:blip r:embed="rId3"/>
          <a:stretch>
            <a:fillRect/>
          </a:stretch>
        </p:blipFill>
        <p:spPr>
          <a:xfrm>
            <a:off x="6757987" y="3305969"/>
            <a:ext cx="4010025" cy="1390650"/>
          </a:xfrm>
          <a:prstGeom prst="rect">
            <a:avLst/>
          </a:prstGeom>
          <a:ln w="38100">
            <a:solidFill>
              <a:schemeClr val="tx1"/>
            </a:solidFill>
          </a:ln>
        </p:spPr>
      </p:pic>
    </p:spTree>
    <p:extLst>
      <p:ext uri="{BB962C8B-B14F-4D97-AF65-F5344CB8AC3E}">
        <p14:creationId xmlns:p14="http://schemas.microsoft.com/office/powerpoint/2010/main" val="197485914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15D5-F0F2-433A-A7C8-7D3EF48A52F4}"/>
              </a:ext>
            </a:extLst>
          </p:cNvPr>
          <p:cNvSpPr>
            <a:spLocks noGrp="1"/>
          </p:cNvSpPr>
          <p:nvPr>
            <p:ph type="title"/>
          </p:nvPr>
        </p:nvSpPr>
        <p:spPr/>
        <p:txBody>
          <a:bodyPr/>
          <a:lstStyle/>
          <a:p>
            <a:r>
              <a:rPr lang="en-IN" b="1" dirty="0">
                <a:latin typeface="Palatino Linotype" panose="02040502050505030304" pitchFamily="18" charset="0"/>
              </a:rPr>
              <a:t>EXAMPLE (Cont..)</a:t>
            </a:r>
            <a:endParaRPr lang="en-IN" dirty="0"/>
          </a:p>
        </p:txBody>
      </p:sp>
      <p:sp>
        <p:nvSpPr>
          <p:cNvPr id="4" name="Content Placeholder 3">
            <a:extLst>
              <a:ext uri="{FF2B5EF4-FFF2-40B4-BE49-F238E27FC236}">
                <a16:creationId xmlns:a16="http://schemas.microsoft.com/office/drawing/2014/main" id="{F94B40A2-19F6-4500-BA3E-CC6F82AD0700}"/>
              </a:ext>
            </a:extLst>
          </p:cNvPr>
          <p:cNvSpPr>
            <a:spLocks noGrp="1"/>
          </p:cNvSpPr>
          <p:nvPr>
            <p:ph sz="half" idx="1"/>
          </p:nvPr>
        </p:nvSpPr>
        <p:spPr>
          <a:xfrm>
            <a:off x="838200" y="1825625"/>
            <a:ext cx="6265912" cy="4351338"/>
          </a:xfrm>
          <a:ln w="38100">
            <a:solidFill>
              <a:schemeClr val="tx1"/>
            </a:solidFill>
          </a:ln>
        </p:spPr>
        <p:txBody>
          <a:bodyPr>
            <a:normAutofit fontScale="77500" lnSpcReduction="20000"/>
          </a:bodyPr>
          <a:lstStyle/>
          <a:p>
            <a:pPr marL="0" indent="0" algn="just" fontAlgn="base">
              <a:buNone/>
            </a:pPr>
            <a:r>
              <a:rPr lang="en-US" sz="2800" b="1" dirty="0">
                <a:solidFill>
                  <a:srgbClr val="0070C0"/>
                </a:solidFill>
                <a:latin typeface="Palatino Linotype" panose="02040502050505030304" pitchFamily="18" charset="0"/>
              </a:rPr>
              <a:t>Third Iteration</a:t>
            </a:r>
            <a:r>
              <a:rPr lang="en-US" sz="2800" dirty="0">
                <a:latin typeface="Palatino Linotype" panose="02040502050505030304" pitchFamily="18" charset="0"/>
              </a:rPr>
              <a:t>: Start the following Iteration with the fourth element (13), and compare it with its preceding elements.</a:t>
            </a:r>
          </a:p>
          <a:p>
            <a:pPr algn="just" fontAlgn="base"/>
            <a:r>
              <a:rPr lang="en-US" sz="2800" dirty="0">
                <a:latin typeface="Palatino Linotype" panose="02040502050505030304" pitchFamily="18" charset="0"/>
              </a:rPr>
              <a:t>Since 13&lt; 31, we swap the two.</a:t>
            </a:r>
          </a:p>
          <a:p>
            <a:pPr algn="just" fontAlgn="base"/>
            <a:r>
              <a:rPr lang="en-US" sz="2800" dirty="0">
                <a:latin typeface="Palatino Linotype" panose="02040502050505030304" pitchFamily="18" charset="0"/>
              </a:rPr>
              <a:t>Array now becomes: 17, 25, 13, 31, 2.</a:t>
            </a:r>
          </a:p>
          <a:p>
            <a:pPr algn="just" fontAlgn="base"/>
            <a:r>
              <a:rPr lang="en-US" sz="2800" dirty="0">
                <a:latin typeface="Palatino Linotype" panose="02040502050505030304" pitchFamily="18" charset="0"/>
              </a:rPr>
              <a:t>But there still exist elements that we haven’t yet compared with 13. Now the comparison takes place between 25 and 13. Since, 13 &lt; 25, we swap the two.</a:t>
            </a:r>
          </a:p>
          <a:p>
            <a:pPr algn="just" fontAlgn="base"/>
            <a:r>
              <a:rPr lang="en-US" sz="2800" dirty="0">
                <a:latin typeface="Palatino Linotype" panose="02040502050505030304" pitchFamily="18" charset="0"/>
              </a:rPr>
              <a:t>The array becomes </a:t>
            </a:r>
            <a:r>
              <a:rPr lang="en-US" sz="2800" b="1" dirty="0">
                <a:latin typeface="Palatino Linotype" panose="02040502050505030304" pitchFamily="18" charset="0"/>
              </a:rPr>
              <a:t>17, 13, 25, 31, 2</a:t>
            </a:r>
            <a:r>
              <a:rPr lang="en-US" sz="2800" dirty="0">
                <a:latin typeface="Palatino Linotype" panose="02040502050505030304" pitchFamily="18" charset="0"/>
              </a:rPr>
              <a:t>.</a:t>
            </a:r>
          </a:p>
          <a:p>
            <a:pPr algn="just" fontAlgn="base"/>
            <a:r>
              <a:rPr lang="en-US" sz="2800" dirty="0">
                <a:latin typeface="Palatino Linotype" panose="02040502050505030304" pitchFamily="18" charset="0"/>
              </a:rPr>
              <a:t>The last comparison for the iteration is now between 17 and 13. Since 13 &lt; 17, we swap the two.</a:t>
            </a:r>
          </a:p>
          <a:p>
            <a:pPr algn="just" fontAlgn="base"/>
            <a:r>
              <a:rPr lang="en-US" sz="2800" dirty="0">
                <a:latin typeface="Palatino Linotype" panose="02040502050505030304" pitchFamily="18" charset="0"/>
              </a:rPr>
              <a:t>The array now becomes </a:t>
            </a:r>
            <a:r>
              <a:rPr lang="en-US" sz="2800" b="1" dirty="0">
                <a:latin typeface="Palatino Linotype" panose="02040502050505030304" pitchFamily="18" charset="0"/>
              </a:rPr>
              <a:t>13, 17, 25, 31, 2</a:t>
            </a:r>
            <a:r>
              <a:rPr lang="en-US" sz="2800" dirty="0">
                <a:latin typeface="Palatino Linotype" panose="02040502050505030304" pitchFamily="18" charset="0"/>
              </a:rPr>
              <a:t>.</a:t>
            </a:r>
          </a:p>
          <a:p>
            <a:endParaRPr lang="en-IN" dirty="0"/>
          </a:p>
        </p:txBody>
      </p:sp>
      <p:pic>
        <p:nvPicPr>
          <p:cNvPr id="6" name="Picture 3" descr="insertion sort working">
            <a:extLst>
              <a:ext uri="{FF2B5EF4-FFF2-40B4-BE49-F238E27FC236}">
                <a16:creationId xmlns:a16="http://schemas.microsoft.com/office/drawing/2014/main" id="{B4DA8BA4-751A-4A9C-AF6F-09F2CA046A8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36476" y="1825625"/>
            <a:ext cx="2653048" cy="4351338"/>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44580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42F3-7548-4509-867A-273A09A28FC9}"/>
              </a:ext>
            </a:extLst>
          </p:cNvPr>
          <p:cNvSpPr>
            <a:spLocks noGrp="1"/>
          </p:cNvSpPr>
          <p:nvPr>
            <p:ph type="title"/>
          </p:nvPr>
        </p:nvSpPr>
        <p:spPr>
          <a:xfrm>
            <a:off x="838200" y="365125"/>
            <a:ext cx="10515600" cy="543595"/>
          </a:xfrm>
        </p:spPr>
        <p:txBody>
          <a:bodyPr>
            <a:normAutofit fontScale="90000"/>
          </a:bodyPr>
          <a:lstStyle/>
          <a:p>
            <a:r>
              <a:rPr lang="en-IN" b="1" dirty="0">
                <a:latin typeface="Palatino Linotype" panose="02040502050505030304" pitchFamily="18" charset="0"/>
              </a:rPr>
              <a:t>EXAMPLE (Cont..)</a:t>
            </a:r>
            <a:endParaRPr lang="en-IN" dirty="0"/>
          </a:p>
        </p:txBody>
      </p:sp>
      <p:sp>
        <p:nvSpPr>
          <p:cNvPr id="4" name="Content Placeholder 3">
            <a:extLst>
              <a:ext uri="{FF2B5EF4-FFF2-40B4-BE49-F238E27FC236}">
                <a16:creationId xmlns:a16="http://schemas.microsoft.com/office/drawing/2014/main" id="{DD9BEBD0-8FF8-4989-8B80-D67B39A6C282}"/>
              </a:ext>
            </a:extLst>
          </p:cNvPr>
          <p:cNvSpPr>
            <a:spLocks noGrp="1"/>
          </p:cNvSpPr>
          <p:nvPr>
            <p:ph sz="half" idx="1"/>
          </p:nvPr>
        </p:nvSpPr>
        <p:spPr>
          <a:xfrm>
            <a:off x="234637" y="1052736"/>
            <a:ext cx="3817640" cy="5440139"/>
          </a:xfrm>
          <a:ln w="38100">
            <a:solidFill>
              <a:schemeClr val="tx1"/>
            </a:solidFill>
          </a:ln>
        </p:spPr>
        <p:txBody>
          <a:bodyPr>
            <a:normAutofit fontScale="92500" lnSpcReduction="10000"/>
          </a:bodyPr>
          <a:lstStyle/>
          <a:p>
            <a:pPr marL="0" indent="0" algn="just" fontAlgn="base">
              <a:buNone/>
            </a:pPr>
            <a:r>
              <a:rPr lang="en-US" sz="2600" b="1" dirty="0">
                <a:solidFill>
                  <a:srgbClr val="0070C0"/>
                </a:solidFill>
                <a:latin typeface="Palatino Linotype" panose="02040502050505030304" pitchFamily="18" charset="0"/>
              </a:rPr>
              <a:t>Fourth Iteration</a:t>
            </a:r>
            <a:r>
              <a:rPr lang="en-US" sz="2600" dirty="0">
                <a:latin typeface="Palatino Linotype" panose="02040502050505030304" pitchFamily="18" charset="0"/>
              </a:rPr>
              <a:t>: The last iteration calls for the comparison of the last element (2), with all the preceding elements and make the appropriate swapping between elements.</a:t>
            </a:r>
          </a:p>
          <a:p>
            <a:pPr algn="just" fontAlgn="base"/>
            <a:r>
              <a:rPr lang="en-US" sz="2600" dirty="0">
                <a:latin typeface="Palatino Linotype" panose="02040502050505030304" pitchFamily="18" charset="0"/>
              </a:rPr>
              <a:t>Since, 2&lt; 31. Swap 2 and 31.</a:t>
            </a:r>
          </a:p>
          <a:p>
            <a:pPr marL="0" indent="0" algn="just" fontAlgn="base">
              <a:buNone/>
            </a:pPr>
            <a:r>
              <a:rPr lang="en-US" sz="2600" dirty="0">
                <a:latin typeface="Palatino Linotype" panose="02040502050505030304" pitchFamily="18" charset="0"/>
              </a:rPr>
              <a:t>Array now becomes: 13, 17, 25, 2, 31.</a:t>
            </a:r>
          </a:p>
          <a:p>
            <a:pPr algn="just" fontAlgn="base"/>
            <a:r>
              <a:rPr lang="en-US" sz="2600" dirty="0">
                <a:latin typeface="Palatino Linotype" panose="02040502050505030304" pitchFamily="18" charset="0"/>
              </a:rPr>
              <a:t>Compare 2 with 25, 17, 13.</a:t>
            </a:r>
          </a:p>
          <a:p>
            <a:pPr algn="just" fontAlgn="base"/>
            <a:r>
              <a:rPr lang="en-US" sz="2600" dirty="0">
                <a:latin typeface="Palatino Linotype" panose="02040502050505030304" pitchFamily="18" charset="0"/>
              </a:rPr>
              <a:t>Since, 2&lt; 25. Swap 25 and 2.</a:t>
            </a:r>
          </a:p>
          <a:p>
            <a:pPr marL="0" lvl="0" indent="0" eaLnBrk="0" fontAlgn="base" hangingPunct="0">
              <a:lnSpc>
                <a:spcPct val="100000"/>
              </a:lnSpc>
              <a:spcBef>
                <a:spcPct val="0"/>
              </a:spcBef>
              <a:spcAft>
                <a:spcPct val="0"/>
              </a:spcAft>
              <a:buNone/>
            </a:pPr>
            <a:endParaRPr lang="en-US" sz="2800" b="1" dirty="0">
              <a:solidFill>
                <a:srgbClr val="333333"/>
              </a:solidFill>
              <a:latin typeface="Times New Roman" panose="02020603050405020304" pitchFamily="18" charset="0"/>
              <a:cs typeface="Times New Roman" panose="02020603050405020304" pitchFamily="18" charset="0"/>
            </a:endParaRPr>
          </a:p>
          <a:p>
            <a:endParaRPr lang="en-IN" dirty="0"/>
          </a:p>
        </p:txBody>
      </p:sp>
      <p:sp>
        <p:nvSpPr>
          <p:cNvPr id="5" name="Rectangle 4"/>
          <p:cNvSpPr/>
          <p:nvPr/>
        </p:nvSpPr>
        <p:spPr>
          <a:xfrm>
            <a:off x="8169799" y="5058079"/>
            <a:ext cx="3617499" cy="1077218"/>
          </a:xfrm>
          <a:prstGeom prst="rect">
            <a:avLst/>
          </a:prstGeom>
          <a:ln w="38100">
            <a:solidFill>
              <a:schemeClr val="tx1"/>
            </a:solidFill>
          </a:ln>
        </p:spPr>
        <p:txBody>
          <a:bodyPr wrap="square">
            <a:spAutoFit/>
          </a:bodyPr>
          <a:lstStyle/>
          <a:p>
            <a:r>
              <a:rPr lang="en-US" sz="1600" dirty="0">
                <a:solidFill>
                  <a:srgbClr val="FF0000"/>
                </a:solidFill>
                <a:latin typeface="Palatino Linotype" panose="02040502050505030304" pitchFamily="18" charset="0"/>
              </a:rPr>
              <a:t>Insertion sort consists of N - 1 passes</a:t>
            </a:r>
          </a:p>
          <a:p>
            <a:r>
              <a:rPr lang="en-US" sz="1600" dirty="0">
                <a:solidFill>
                  <a:srgbClr val="FF0000"/>
                </a:solidFill>
                <a:latin typeface="Palatino Linotype" panose="02040502050505030304" pitchFamily="18" charset="0"/>
              </a:rPr>
              <a:t>Where N=5 So 5-1=4</a:t>
            </a:r>
          </a:p>
          <a:p>
            <a:r>
              <a:rPr lang="en-US" sz="1600" dirty="0">
                <a:solidFill>
                  <a:srgbClr val="FF0000"/>
                </a:solidFill>
                <a:latin typeface="Palatino Linotype" panose="02040502050505030304" pitchFamily="18" charset="0"/>
              </a:rPr>
              <a:t>Number of pass=4(4</a:t>
            </a:r>
            <a:r>
              <a:rPr lang="en-US" sz="1600" baseline="30000" dirty="0">
                <a:solidFill>
                  <a:srgbClr val="FF0000"/>
                </a:solidFill>
                <a:latin typeface="Palatino Linotype" panose="02040502050505030304" pitchFamily="18" charset="0"/>
              </a:rPr>
              <a:t>th</a:t>
            </a:r>
            <a:r>
              <a:rPr lang="en-US" sz="1600" dirty="0">
                <a:solidFill>
                  <a:srgbClr val="FF0000"/>
                </a:solidFill>
                <a:latin typeface="Palatino Linotype" panose="02040502050505030304" pitchFamily="18" charset="0"/>
              </a:rPr>
              <a:t> iteration all the elements are sorted)</a:t>
            </a:r>
            <a:endParaRPr lang="en-IN" sz="1600" dirty="0">
              <a:solidFill>
                <a:srgbClr val="FF0000"/>
              </a:solidFill>
              <a:latin typeface="Palatino Linotype" panose="02040502050505030304" pitchFamily="18" charset="0"/>
            </a:endParaRPr>
          </a:p>
        </p:txBody>
      </p:sp>
      <p:pic>
        <p:nvPicPr>
          <p:cNvPr id="8" name="Picture 2" descr="https://s3-us-west-2.amazonaws.com/tutorials-image/insertion-sort.png">
            <a:extLst>
              <a:ext uri="{FF2B5EF4-FFF2-40B4-BE49-F238E27FC236}">
                <a16:creationId xmlns:a16="http://schemas.microsoft.com/office/drawing/2014/main" id="{06D95376-A2F4-40A6-8D45-68614AEAD73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184232" y="1124744"/>
            <a:ext cx="3603066" cy="3686479"/>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9" name="Content Placeholder 3">
            <a:extLst>
              <a:ext uri="{FF2B5EF4-FFF2-40B4-BE49-F238E27FC236}">
                <a16:creationId xmlns:a16="http://schemas.microsoft.com/office/drawing/2014/main" id="{B2F7036C-C11D-4038-AB07-CC647DA552A6}"/>
              </a:ext>
            </a:extLst>
          </p:cNvPr>
          <p:cNvSpPr txBox="1">
            <a:spLocks/>
          </p:cNvSpPr>
          <p:nvPr/>
        </p:nvSpPr>
        <p:spPr>
          <a:xfrm>
            <a:off x="4177863" y="1052736"/>
            <a:ext cx="3817641" cy="5363790"/>
          </a:xfrm>
          <a:prstGeom prst="rect">
            <a:avLst/>
          </a:prstGeom>
          <a:ln w="38100">
            <a:solidFill>
              <a:schemeClr val="tx1"/>
            </a:solidFill>
          </a:ln>
        </p:spPr>
        <p:txBody>
          <a:bodyPr vert="horz" lIns="91440" tIns="45720" rIns="91440" bIns="45720" rtlCol="0">
            <a:normAutofit fontScale="77500" lnSpcReduction="20000"/>
          </a:bodyPr>
          <a:lstStyle>
            <a:defPPr>
              <a:defRPr/>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fontAlgn="base">
              <a:buFont typeface="Arial" pitchFamily="34" charset="0"/>
              <a:buNone/>
            </a:pPr>
            <a:r>
              <a:rPr lang="en-US" b="1" dirty="0">
                <a:latin typeface="Palatino Linotype" panose="02040502050505030304" pitchFamily="18" charset="0"/>
              </a:rPr>
              <a:t>13, 17, 2, 25, 31</a:t>
            </a:r>
            <a:r>
              <a:rPr lang="en-US" dirty="0">
                <a:latin typeface="Palatino Linotype" panose="02040502050505030304" pitchFamily="18" charset="0"/>
              </a:rPr>
              <a:t>.</a:t>
            </a:r>
          </a:p>
          <a:p>
            <a:pPr fontAlgn="base"/>
            <a:r>
              <a:rPr lang="en-US" dirty="0">
                <a:latin typeface="Palatino Linotype" panose="02040502050505030304" pitchFamily="18" charset="0"/>
              </a:rPr>
              <a:t>Compare 2 with 17 and 13.</a:t>
            </a:r>
          </a:p>
          <a:p>
            <a:pPr fontAlgn="base"/>
            <a:r>
              <a:rPr lang="en-US" dirty="0">
                <a:latin typeface="Palatino Linotype" panose="02040502050505030304" pitchFamily="18" charset="0"/>
              </a:rPr>
              <a:t>Since, 2&lt;17. Swap 2 and 17.</a:t>
            </a:r>
          </a:p>
          <a:p>
            <a:pPr fontAlgn="base"/>
            <a:r>
              <a:rPr lang="en-US" dirty="0">
                <a:latin typeface="Palatino Linotype" panose="02040502050505030304" pitchFamily="18" charset="0"/>
              </a:rPr>
              <a:t>Array now becomes:</a:t>
            </a:r>
          </a:p>
          <a:p>
            <a:pPr marL="0" indent="0" fontAlgn="base">
              <a:buFont typeface="Arial" pitchFamily="34" charset="0"/>
              <a:buNone/>
            </a:pPr>
            <a:r>
              <a:rPr lang="en-US" b="1" dirty="0">
                <a:latin typeface="Palatino Linotype" panose="02040502050505030304" pitchFamily="18" charset="0"/>
              </a:rPr>
              <a:t>13, 2, 17, 25, 31</a:t>
            </a:r>
            <a:r>
              <a:rPr lang="en-US" dirty="0">
                <a:latin typeface="Palatino Linotype" panose="02040502050505030304" pitchFamily="18" charset="0"/>
              </a:rPr>
              <a:t>.</a:t>
            </a:r>
          </a:p>
          <a:p>
            <a:pPr fontAlgn="base"/>
            <a:r>
              <a:rPr lang="en-US" dirty="0">
                <a:latin typeface="Palatino Linotype" panose="02040502050505030304" pitchFamily="18" charset="0"/>
              </a:rPr>
              <a:t>The last comparison for the Iteration is to compare 2 with 13.</a:t>
            </a:r>
          </a:p>
          <a:p>
            <a:pPr fontAlgn="base"/>
            <a:r>
              <a:rPr lang="en-US" dirty="0">
                <a:latin typeface="Palatino Linotype" panose="02040502050505030304" pitchFamily="18" charset="0"/>
              </a:rPr>
              <a:t>Since 2&lt; 13. Swap 2 and 13.</a:t>
            </a:r>
          </a:p>
          <a:p>
            <a:pPr fontAlgn="base"/>
            <a:r>
              <a:rPr lang="en-US" dirty="0">
                <a:latin typeface="Palatino Linotype" panose="02040502050505030304" pitchFamily="18" charset="0"/>
              </a:rPr>
              <a:t>The array now becomes:</a:t>
            </a:r>
          </a:p>
          <a:p>
            <a:pPr marL="0" indent="0" fontAlgn="base">
              <a:buFont typeface="Arial" pitchFamily="34" charset="0"/>
              <a:buNone/>
            </a:pPr>
            <a:r>
              <a:rPr lang="en-US" b="1" dirty="0">
                <a:latin typeface="Palatino Linotype" panose="02040502050505030304" pitchFamily="18" charset="0"/>
              </a:rPr>
              <a:t>2, 13, 17, 25, 31</a:t>
            </a:r>
            <a:r>
              <a:rPr lang="en-US" dirty="0">
                <a:latin typeface="Palatino Linotype" panose="02040502050505030304" pitchFamily="18" charset="0"/>
              </a:rPr>
              <a:t>.</a:t>
            </a:r>
          </a:p>
          <a:p>
            <a:pPr fontAlgn="base"/>
            <a:r>
              <a:rPr lang="en-US" dirty="0">
                <a:latin typeface="Palatino Linotype" panose="02040502050505030304" pitchFamily="18" charset="0"/>
              </a:rPr>
              <a:t>This is the final array after all the corresponding iterations and swapping of elements.</a:t>
            </a:r>
          </a:p>
          <a:p>
            <a:pPr marL="0" indent="0" eaLnBrk="0" fontAlgn="base" hangingPunct="0">
              <a:lnSpc>
                <a:spcPct val="100000"/>
              </a:lnSpc>
              <a:spcBef>
                <a:spcPct val="0"/>
              </a:spcBef>
              <a:spcAft>
                <a:spcPct val="0"/>
              </a:spcAft>
              <a:buFont typeface="Arial" pitchFamily="34" charset="0"/>
              <a:buNone/>
            </a:pPr>
            <a:endParaRPr lang="en-US" b="1" dirty="0">
              <a:solidFill>
                <a:srgbClr val="333333"/>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566949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4C5B78-B489-4760-9205-FBA4409ADC47}"/>
              </a:ext>
            </a:extLst>
          </p:cNvPr>
          <p:cNvSpPr>
            <a:spLocks noGrp="1"/>
          </p:cNvSpPr>
          <p:nvPr>
            <p:ph type="title"/>
          </p:nvPr>
        </p:nvSpPr>
        <p:spPr/>
        <p:txBody>
          <a:bodyPr/>
          <a:lstStyle/>
          <a:p>
            <a:r>
              <a:rPr lang="en-IN" b="1" dirty="0">
                <a:latin typeface="Palatino Linotype" panose="02040502050505030304" pitchFamily="18" charset="0"/>
              </a:rPr>
              <a:t>Advantages &amp; Disadvantages</a:t>
            </a:r>
          </a:p>
        </p:txBody>
      </p:sp>
      <p:sp>
        <p:nvSpPr>
          <p:cNvPr id="3" name="Content Placeholder 2">
            <a:extLst>
              <a:ext uri="{FF2B5EF4-FFF2-40B4-BE49-F238E27FC236}">
                <a16:creationId xmlns:a16="http://schemas.microsoft.com/office/drawing/2014/main" id="{2F4FEBCC-5238-43D0-94C2-9760B6100994}"/>
              </a:ext>
            </a:extLst>
          </p:cNvPr>
          <p:cNvSpPr>
            <a:spLocks noGrp="1"/>
          </p:cNvSpPr>
          <p:nvPr>
            <p:ph idx="1"/>
          </p:nvPr>
        </p:nvSpPr>
        <p:spPr>
          <a:xfrm>
            <a:off x="838200" y="1484784"/>
            <a:ext cx="10515600" cy="5008091"/>
          </a:xfrm>
          <a:ln w="38100">
            <a:solidFill>
              <a:schemeClr val="tx1"/>
            </a:solidFill>
          </a:ln>
        </p:spPr>
        <p:txBody>
          <a:bodyPr>
            <a:normAutofit fontScale="47500" lnSpcReduction="20000"/>
          </a:bodyPr>
          <a:lstStyle/>
          <a:p>
            <a:pPr marL="0" indent="0" algn="just" fontAlgn="base">
              <a:lnSpc>
                <a:spcPct val="120000"/>
              </a:lnSpc>
              <a:spcBef>
                <a:spcPts val="0"/>
              </a:spcBef>
              <a:buNone/>
            </a:pPr>
            <a:r>
              <a:rPr lang="en-US" sz="5100" b="1" dirty="0">
                <a:latin typeface="Palatino Linotype" panose="02040502050505030304" pitchFamily="18" charset="0"/>
              </a:rPr>
              <a:t>Advantages</a:t>
            </a:r>
          </a:p>
          <a:p>
            <a:pPr algn="just" fontAlgn="base">
              <a:lnSpc>
                <a:spcPct val="120000"/>
              </a:lnSpc>
              <a:spcBef>
                <a:spcPts val="0"/>
              </a:spcBef>
            </a:pPr>
            <a:r>
              <a:rPr lang="en-US" sz="5100" dirty="0">
                <a:latin typeface="Palatino Linotype" panose="02040502050505030304" pitchFamily="18" charset="0"/>
                <a:cs typeface="Times New Roman" panose="02020603050405020304" pitchFamily="18" charset="0"/>
              </a:rPr>
              <a:t>The main advantage of the insertion sort is its simplicity</a:t>
            </a:r>
            <a:endParaRPr lang="en-US" sz="5100" b="1" dirty="0">
              <a:latin typeface="Palatino Linotype" panose="02040502050505030304" pitchFamily="18" charset="0"/>
              <a:cs typeface="Times New Roman" panose="02020603050405020304" pitchFamily="18" charset="0"/>
            </a:endParaRPr>
          </a:p>
          <a:p>
            <a:pPr algn="just" fontAlgn="base">
              <a:lnSpc>
                <a:spcPct val="120000"/>
              </a:lnSpc>
              <a:spcBef>
                <a:spcPts val="0"/>
              </a:spcBef>
            </a:pPr>
            <a:r>
              <a:rPr lang="en-US" sz="5100" dirty="0">
                <a:latin typeface="Palatino Linotype" panose="02040502050505030304" pitchFamily="18" charset="0"/>
                <a:cs typeface="Times New Roman" panose="02020603050405020304" pitchFamily="18" charset="0"/>
              </a:rPr>
              <a:t>It also exhibits a good performance when dealing with a small list.</a:t>
            </a:r>
          </a:p>
          <a:p>
            <a:pPr algn="just" fontAlgn="base">
              <a:lnSpc>
                <a:spcPct val="120000"/>
              </a:lnSpc>
              <a:spcBef>
                <a:spcPts val="0"/>
              </a:spcBef>
            </a:pPr>
            <a:r>
              <a:rPr lang="en-US" sz="5100" dirty="0">
                <a:latin typeface="Palatino Linotype" panose="02040502050505030304" pitchFamily="18" charset="0"/>
                <a:cs typeface="Times New Roman" panose="02020603050405020304" pitchFamily="18" charset="0"/>
              </a:rPr>
              <a:t>The insertion sort is an in-place sorting algorithm so the space requirement is minimal</a:t>
            </a:r>
          </a:p>
          <a:p>
            <a:pPr marL="0" indent="0" algn="just" eaLnBrk="0" fontAlgn="base" hangingPunct="0">
              <a:lnSpc>
                <a:spcPct val="120000"/>
              </a:lnSpc>
              <a:spcBef>
                <a:spcPct val="0"/>
              </a:spcBef>
              <a:spcAft>
                <a:spcPct val="0"/>
              </a:spcAft>
              <a:buNone/>
            </a:pPr>
            <a:r>
              <a:rPr lang="en-US" sz="5100" b="1" dirty="0">
                <a:latin typeface="Palatino Linotype" panose="02040502050505030304" pitchFamily="18" charset="0"/>
              </a:rPr>
              <a:t>Disadvantages</a:t>
            </a:r>
          </a:p>
          <a:p>
            <a:pPr algn="just" eaLnBrk="0" fontAlgn="base" hangingPunct="0">
              <a:lnSpc>
                <a:spcPct val="120000"/>
              </a:lnSpc>
              <a:spcBef>
                <a:spcPct val="0"/>
              </a:spcBef>
              <a:spcAft>
                <a:spcPct val="0"/>
              </a:spcAft>
            </a:pPr>
            <a:r>
              <a:rPr lang="en-US" sz="5100" dirty="0">
                <a:latin typeface="Palatino Linotype" panose="02040502050505030304" pitchFamily="18" charset="0"/>
                <a:cs typeface="Times New Roman" panose="02020603050405020304" pitchFamily="18" charset="0"/>
              </a:rPr>
              <a:t>The disadvantage of the insertion sort is that it does not perform when compared to few other, sorting algorithms</a:t>
            </a:r>
          </a:p>
          <a:p>
            <a:pPr algn="just" eaLnBrk="0" fontAlgn="base" hangingPunct="0">
              <a:lnSpc>
                <a:spcPct val="120000"/>
              </a:lnSpc>
              <a:spcBef>
                <a:spcPct val="0"/>
              </a:spcBef>
              <a:spcAft>
                <a:spcPct val="0"/>
              </a:spcAft>
            </a:pPr>
            <a:r>
              <a:rPr lang="en-US" sz="5100" dirty="0">
                <a:latin typeface="Palatino Linotype" panose="02040502050505030304" pitchFamily="18" charset="0"/>
                <a:cs typeface="Times New Roman" panose="02020603050405020304" pitchFamily="18" charset="0"/>
              </a:rPr>
              <a:t>With n-squared steps required for every n element to be sorted, the insertion sort does not deal well with a huge list.</a:t>
            </a:r>
          </a:p>
          <a:p>
            <a:pPr algn="just" eaLnBrk="0" fontAlgn="base" hangingPunct="0">
              <a:lnSpc>
                <a:spcPct val="120000"/>
              </a:lnSpc>
              <a:spcBef>
                <a:spcPct val="0"/>
              </a:spcBef>
              <a:spcAft>
                <a:spcPct val="0"/>
              </a:spcAft>
            </a:pPr>
            <a:r>
              <a:rPr lang="en-US" sz="5100" dirty="0">
                <a:latin typeface="Palatino Linotype" panose="02040502050505030304" pitchFamily="18" charset="0"/>
                <a:cs typeface="Times New Roman" panose="02020603050405020304" pitchFamily="18" charset="0"/>
              </a:rPr>
              <a:t>The insertion sort is particularly useful only when sorting a list of few items</a:t>
            </a:r>
            <a:endParaRPr lang="en-IN" sz="5100" dirty="0">
              <a:latin typeface="Palatino Linotype" panose="0204050205050503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lang="en-US" sz="105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lang="en-US" sz="14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lang="en-US" sz="2000" b="1" dirty="0">
              <a:solidFill>
                <a:srgbClr val="0070C0"/>
              </a:solidFill>
            </a:endParaRPr>
          </a:p>
          <a:p>
            <a:pPr marL="0" indent="0" eaLnBrk="0" fontAlgn="base" hangingPunct="0">
              <a:lnSpc>
                <a:spcPct val="100000"/>
              </a:lnSpc>
              <a:spcBef>
                <a:spcPct val="0"/>
              </a:spcBef>
              <a:spcAft>
                <a:spcPct val="0"/>
              </a:spcAft>
              <a:buNone/>
            </a:pPr>
            <a:endParaRPr lang="en-US" sz="1800" b="1"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87458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FEBCC-5238-43D0-94C2-9760B6100994}"/>
              </a:ext>
            </a:extLst>
          </p:cNvPr>
          <p:cNvSpPr>
            <a:spLocks noGrp="1"/>
          </p:cNvSpPr>
          <p:nvPr>
            <p:ph sz="half" idx="2"/>
          </p:nvPr>
        </p:nvSpPr>
        <p:spPr>
          <a:xfrm>
            <a:off x="680433" y="643978"/>
            <a:ext cx="10831133" cy="6095484"/>
          </a:xfrm>
          <a:ln w="38100">
            <a:solidFill>
              <a:schemeClr val="tx1"/>
            </a:solidFill>
          </a:ln>
        </p:spPr>
        <p:txBody>
          <a:bodyPr>
            <a:normAutofit/>
          </a:bodyPr>
          <a:lstStyle/>
          <a:p>
            <a:pPr algn="just"/>
            <a:r>
              <a:rPr lang="en-US" sz="1800" dirty="0">
                <a:latin typeface="Palatino Linotype" panose="02040502050505030304" pitchFamily="18" charset="0"/>
              </a:rPr>
              <a:t>The movement of air bubbles in the water that rise up to the surface, each element of the array move to the end in each iteration. Therefore, it is called a </a:t>
            </a:r>
            <a:r>
              <a:rPr lang="en-US" sz="1800" dirty="0">
                <a:solidFill>
                  <a:srgbClr val="FF0000"/>
                </a:solidFill>
                <a:latin typeface="Palatino Linotype" panose="02040502050505030304" pitchFamily="18" charset="0"/>
              </a:rPr>
              <a:t>bubble sort.</a:t>
            </a:r>
          </a:p>
          <a:p>
            <a:pPr algn="just"/>
            <a:r>
              <a:rPr lang="en-US" sz="1800" dirty="0">
                <a:latin typeface="Palatino Linotype" panose="02040502050505030304" pitchFamily="18" charset="0"/>
              </a:rPr>
              <a:t>Bubble sort is a simple sorting algorithm. This sorting algorithm is comparison-based algorithm in which </a:t>
            </a:r>
            <a:r>
              <a:rPr lang="en-US" sz="1800" dirty="0">
                <a:solidFill>
                  <a:srgbClr val="FF0000"/>
                </a:solidFill>
                <a:latin typeface="Palatino Linotype" panose="02040502050505030304" pitchFamily="18" charset="0"/>
              </a:rPr>
              <a:t>each pair of adjacent elements is compared </a:t>
            </a:r>
            <a:r>
              <a:rPr lang="en-US" sz="1800" dirty="0">
                <a:latin typeface="Palatino Linotype" panose="02040502050505030304" pitchFamily="18" charset="0"/>
              </a:rPr>
              <a:t>and the elements are swapped if they are not in order</a:t>
            </a:r>
            <a:endParaRPr lang="en-US" sz="1800" b="1" dirty="0">
              <a:solidFill>
                <a:srgbClr val="333333"/>
              </a:solidFill>
              <a:latin typeface="Palatino Linotype" panose="0204050205050503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2F4FEBCC-5238-43D0-94C2-9760B6100994}"/>
              </a:ext>
            </a:extLst>
          </p:cNvPr>
          <p:cNvSpPr>
            <a:spLocks noGrp="1"/>
          </p:cNvSpPr>
          <p:nvPr>
            <p:ph sz="half" idx="2"/>
          </p:nvPr>
        </p:nvSpPr>
        <p:spPr>
          <a:xfrm>
            <a:off x="5676407" y="2062625"/>
            <a:ext cx="5044227" cy="4291463"/>
          </a:xfrm>
          <a:ln w="38100">
            <a:noFill/>
          </a:ln>
        </p:spPr>
        <p:txBody>
          <a:bodyPr>
            <a:noAutofit/>
          </a:bodyPr>
          <a:lstStyle/>
          <a:p>
            <a:pPr marL="0" indent="0">
              <a:buNone/>
            </a:pPr>
            <a:r>
              <a:rPr lang="en-US" sz="1800" dirty="0">
                <a:solidFill>
                  <a:schemeClr val="accent1"/>
                </a:solidFill>
                <a:latin typeface="Palatino Linotype" panose="02040502050505030304" pitchFamily="18" charset="0"/>
              </a:rPr>
              <a:t>Steps to implement bubble sort:</a:t>
            </a:r>
          </a:p>
          <a:p>
            <a:pPr marL="0" indent="0">
              <a:buNone/>
            </a:pPr>
            <a:r>
              <a:rPr lang="en-US" sz="1800" dirty="0">
                <a:solidFill>
                  <a:schemeClr val="accent1"/>
                </a:solidFill>
                <a:latin typeface="Palatino Linotype" panose="02040502050505030304" pitchFamily="18" charset="0"/>
              </a:rPr>
              <a:t>Assume that there are n elements in the list</a:t>
            </a:r>
          </a:p>
          <a:p>
            <a:pPr>
              <a:buFont typeface="+mj-lt"/>
              <a:buAutoNum type="arabicPeriod"/>
            </a:pPr>
            <a:r>
              <a:rPr lang="en-US" sz="1800" dirty="0">
                <a:latin typeface="Palatino Linotype" panose="02040502050505030304" pitchFamily="18" charset="0"/>
              </a:rPr>
              <a:t>In first cycle,</a:t>
            </a:r>
          </a:p>
          <a:p>
            <a:pPr marL="742950" lvl="1" indent="-285750">
              <a:buFont typeface="+mj-lt"/>
              <a:buAutoNum type="arabicPeriod"/>
            </a:pPr>
            <a:r>
              <a:rPr lang="en-US" sz="1800" dirty="0">
                <a:latin typeface="Palatino Linotype" panose="02040502050505030304" pitchFamily="18" charset="0"/>
              </a:rPr>
              <a:t>Start by comparing 1st and 2nd element and swap if they are not in order.</a:t>
            </a:r>
          </a:p>
          <a:p>
            <a:pPr marL="742950" lvl="1" indent="-285750">
              <a:buFont typeface="+mj-lt"/>
              <a:buAutoNum type="arabicPeriod"/>
            </a:pPr>
            <a:r>
              <a:rPr lang="en-US" sz="1800" dirty="0">
                <a:latin typeface="Palatino Linotype" panose="02040502050505030304" pitchFamily="18" charset="0"/>
              </a:rPr>
              <a:t>After that do the same for 2nd and 3rd element. Repeat till n-1</a:t>
            </a:r>
            <a:r>
              <a:rPr lang="en-US" sz="1800" baseline="30000" dirty="0">
                <a:latin typeface="Palatino Linotype" panose="02040502050505030304" pitchFamily="18" charset="0"/>
              </a:rPr>
              <a:t>th</a:t>
            </a:r>
            <a:r>
              <a:rPr lang="en-US" sz="1800" dirty="0">
                <a:latin typeface="Palatino Linotype" panose="02040502050505030304" pitchFamily="18" charset="0"/>
              </a:rPr>
              <a:t> and n</a:t>
            </a:r>
            <a:r>
              <a:rPr lang="en-US" sz="1800" baseline="30000" dirty="0">
                <a:latin typeface="Palatino Linotype" panose="02040502050505030304" pitchFamily="18" charset="0"/>
              </a:rPr>
              <a:t>th</a:t>
            </a:r>
            <a:r>
              <a:rPr lang="en-US" sz="1800" dirty="0">
                <a:latin typeface="Palatino Linotype" panose="02040502050505030304" pitchFamily="18" charset="0"/>
              </a:rPr>
              <a:t> elements are compared.</a:t>
            </a:r>
          </a:p>
          <a:p>
            <a:pPr marL="742950" lvl="1" indent="-285750">
              <a:buFont typeface="+mj-lt"/>
              <a:buAutoNum type="arabicPeriod"/>
            </a:pPr>
            <a:r>
              <a:rPr lang="en-US" sz="1800" dirty="0">
                <a:latin typeface="Palatino Linotype" panose="02040502050505030304" pitchFamily="18" charset="0"/>
              </a:rPr>
              <a:t>At the end of cycle one element (max/min) will be placed as the last element in of list.</a:t>
            </a:r>
          </a:p>
          <a:p>
            <a:pPr>
              <a:buFont typeface="+mj-lt"/>
              <a:buAutoNum type="arabicPeriod"/>
            </a:pPr>
            <a:r>
              <a:rPr lang="en-US" sz="1800" dirty="0">
                <a:latin typeface="Palatino Linotype" panose="02040502050505030304" pitchFamily="18" charset="0"/>
              </a:rPr>
              <a:t>The process specified in step 1 is repeated for another n-2 times, where in each time the number of comparisons reduce by 1 as the list of sorted elements grow.  </a:t>
            </a:r>
          </a:p>
        </p:txBody>
      </p:sp>
      <p:sp>
        <p:nvSpPr>
          <p:cNvPr id="2" name="AutoShape 2" descr="Rendered by QuickLaTeX.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Rendered by QuickLaTeX.com"/>
          <p:cNvSpPr>
            <a:spLocks noChangeAspect="1" noChangeArrowheads="1"/>
          </p:cNvSpPr>
          <p:nvPr/>
        </p:nvSpPr>
        <p:spPr bwMode="auto">
          <a:xfrm>
            <a:off x="208208" y="-307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780043" y="2048743"/>
            <a:ext cx="4425257" cy="4291463"/>
          </a:xfrm>
          <a:prstGeom prst="rect">
            <a:avLst/>
          </a:prstGeom>
        </p:spPr>
      </p:pic>
      <p:sp>
        <p:nvSpPr>
          <p:cNvPr id="4" name="Rectangle 3"/>
          <p:cNvSpPr/>
          <p:nvPr/>
        </p:nvSpPr>
        <p:spPr>
          <a:xfrm>
            <a:off x="551808" y="44970"/>
            <a:ext cx="4131883" cy="646331"/>
          </a:xfrm>
          <a:prstGeom prst="rect">
            <a:avLst/>
          </a:prstGeom>
        </p:spPr>
        <p:txBody>
          <a:bodyPr wrap="square">
            <a:spAutoFit/>
          </a:bodyPr>
          <a:lstStyle/>
          <a:p>
            <a:r>
              <a:rPr lang="en-IN" sz="3600" b="1" dirty="0">
                <a:latin typeface="Palatino Linotype" panose="02040502050505030304" pitchFamily="18" charset="0"/>
                <a:cs typeface="Times New Roman" panose="02020603050405020304" pitchFamily="18" charset="0"/>
              </a:rPr>
              <a:t>BUBBLE SORT</a:t>
            </a:r>
            <a:endParaRPr lang="en-IN" sz="3600" dirty="0">
              <a:latin typeface="Palatino Linotype" panose="02040502050505030304" pitchFamily="18" charset="0"/>
            </a:endParaRPr>
          </a:p>
        </p:txBody>
      </p:sp>
    </p:spTree>
    <p:extLst>
      <p:ext uri="{BB962C8B-B14F-4D97-AF65-F5344CB8AC3E}">
        <p14:creationId xmlns:p14="http://schemas.microsoft.com/office/powerpoint/2010/main" val="14304177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838F-1D84-4472-B916-1CE151DEC4CD}"/>
              </a:ext>
            </a:extLst>
          </p:cNvPr>
          <p:cNvSpPr>
            <a:spLocks noGrp="1"/>
          </p:cNvSpPr>
          <p:nvPr>
            <p:ph type="title"/>
          </p:nvPr>
        </p:nvSpPr>
        <p:spPr>
          <a:xfrm>
            <a:off x="838200" y="305661"/>
            <a:ext cx="10515600" cy="639737"/>
          </a:xfrm>
        </p:spPr>
        <p:txBody>
          <a:bodyPr>
            <a:noAutofit/>
          </a:bodyPr>
          <a:lstStyle>
            <a:defPPr/>
          </a:lstStyle>
          <a:p>
            <a:r>
              <a:rPr lang="en-IN" sz="4000" b="1">
                <a:latin typeface="Palatino Linotype" panose="02040502050505030304" pitchFamily="18" charset="0"/>
              </a:rPr>
              <a:t>Basic Terminology (Cont..)</a:t>
            </a:r>
          </a:p>
        </p:txBody>
      </p:sp>
      <p:sp>
        <p:nvSpPr>
          <p:cNvPr id="3" name="Content Placeholder 2">
            <a:extLst>
              <a:ext uri="{FF2B5EF4-FFF2-40B4-BE49-F238E27FC236}">
                <a16:creationId xmlns:a16="http://schemas.microsoft.com/office/drawing/2014/main" id="{5A88D1CB-DF46-415D-93A1-5E9FB865DC4F}"/>
              </a:ext>
            </a:extLst>
          </p:cNvPr>
          <p:cNvSpPr>
            <a:spLocks noGrp="1"/>
          </p:cNvSpPr>
          <p:nvPr>
            <p:ph idx="1"/>
          </p:nvPr>
        </p:nvSpPr>
        <p:spPr>
          <a:xfrm>
            <a:off x="838200" y="1133934"/>
            <a:ext cx="10515600" cy="5231565"/>
          </a:xfrm>
          <a:ln w="38100">
            <a:solidFill>
              <a:schemeClr val="tx1"/>
            </a:solidFill>
          </a:ln>
        </p:spPr>
        <p:txBody>
          <a:bodyPr>
            <a:normAutofit/>
          </a:bodyPr>
          <a:lstStyle>
            <a:defPPr/>
          </a:lstStyle>
          <a:p>
            <a:pPr algn="just">
              <a:lnSpc>
                <a:spcPct val="100000"/>
              </a:lnSpc>
            </a:pPr>
            <a:r>
              <a:rPr lang="en-US" sz="2400" i="0" dirty="0">
                <a:effectLst/>
                <a:latin typeface="Palatino Linotype" panose="02040502050505030304" pitchFamily="18" charset="0"/>
              </a:rPr>
              <a:t>Record can be defined as the collection of various data items.</a:t>
            </a:r>
          </a:p>
          <a:p>
            <a:pPr lvl="1" algn="just">
              <a:lnSpc>
                <a:spcPct val="100000"/>
              </a:lnSpc>
              <a:buFont typeface="Courier New" panose="02070309020205020404" pitchFamily="49" charset="0"/>
              <a:buChar char="o"/>
            </a:pPr>
            <a:r>
              <a:rPr lang="en-US" dirty="0">
                <a:latin typeface="Palatino Linotype" panose="02040502050505030304" pitchFamily="18" charset="0"/>
              </a:rPr>
              <a:t>F</a:t>
            </a:r>
            <a:r>
              <a:rPr lang="en-US" i="0" dirty="0">
                <a:effectLst/>
                <a:latin typeface="Palatino Linotype" panose="02040502050505030304" pitchFamily="18" charset="0"/>
              </a:rPr>
              <a:t>or example, if we talk about the student entity, then its name, address, course and marks can be grouped together to form the record for the student.</a:t>
            </a:r>
          </a:p>
          <a:p>
            <a:pPr algn="just">
              <a:lnSpc>
                <a:spcPct val="100000"/>
              </a:lnSpc>
            </a:pPr>
            <a:r>
              <a:rPr lang="en-US" sz="2400" i="0" dirty="0">
                <a:effectLst/>
                <a:latin typeface="Palatino Linotype" panose="02040502050505030304" pitchFamily="18" charset="0"/>
              </a:rPr>
              <a:t>Record is classified </a:t>
            </a:r>
            <a:r>
              <a:rPr lang="en-US" sz="2400" dirty="0">
                <a:latin typeface="Palatino Linotype" panose="02040502050505030304" pitchFamily="18" charset="0"/>
              </a:rPr>
              <a:t>according to length. A file can have fixed length records or variable length records.</a:t>
            </a:r>
          </a:p>
          <a:p>
            <a:pPr algn="just">
              <a:lnSpc>
                <a:spcPct val="100000"/>
              </a:lnSpc>
            </a:pPr>
            <a:r>
              <a:rPr lang="en-US" sz="2400" i="0" dirty="0">
                <a:effectLst/>
                <a:latin typeface="Palatino Linotype" panose="02040502050505030304" pitchFamily="18" charset="0"/>
              </a:rPr>
              <a:t>In fixed length records, all the records contain the same data items with the same amount of space assigned to each data items.</a:t>
            </a:r>
          </a:p>
          <a:p>
            <a:pPr algn="just"/>
            <a:r>
              <a:rPr lang="en-US" sz="2400" i="0" dirty="0">
                <a:effectLst/>
                <a:latin typeface="Palatino Linotype" panose="02040502050505030304" pitchFamily="18" charset="0"/>
              </a:rPr>
              <a:t>In variable length records, file records may contain different lengths. Variable length records have a minimum and a maximum length.</a:t>
            </a:r>
          </a:p>
          <a:p>
            <a:pPr lvl="1" algn="just">
              <a:buFont typeface="Courier New" panose="02070309020205020404" pitchFamily="49" charset="0"/>
              <a:buChar char="o"/>
            </a:pPr>
            <a:r>
              <a:rPr lang="en-US" dirty="0">
                <a:latin typeface="Palatino Linotype" panose="02040502050505030304" pitchFamily="18" charset="0"/>
              </a:rPr>
              <a:t>For example, student records have variable length, since different students take different numbers of courses</a:t>
            </a:r>
            <a:endParaRPr lang="en-US" i="0" dirty="0">
              <a:effectLst/>
              <a:latin typeface="Palatino Linotype" panose="02040502050505030304" pitchFamily="18" charset="0"/>
            </a:endParaRPr>
          </a:p>
          <a:p>
            <a:pPr algn="just">
              <a:lnSpc>
                <a:spcPct val="100000"/>
              </a:lnSpc>
            </a:pPr>
            <a:endParaRPr lang="en-IN" sz="2400" dirty="0">
              <a:latin typeface="Palatino Linotype" panose="02040502050505030304" pitchFamily="18" charset="0"/>
            </a:endParaRPr>
          </a:p>
          <a:p>
            <a:pPr lvl="1" algn="just">
              <a:lnSpc>
                <a:spcPct val="100000"/>
              </a:lnSpc>
            </a:pPr>
            <a:endParaRPr lang="en-IN" sz="2000" dirty="0">
              <a:latin typeface="Palatino Linotype" panose="02040502050505030304" pitchFamily="18" charset="0"/>
            </a:endParaRPr>
          </a:p>
        </p:txBody>
      </p:sp>
    </p:spTree>
    <p:extLst>
      <p:ext uri="{BB962C8B-B14F-4D97-AF65-F5344CB8AC3E}">
        <p14:creationId xmlns:p14="http://schemas.microsoft.com/office/powerpoint/2010/main" val="336808135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5488"/>
          </a:xfrm>
        </p:spPr>
        <p:txBody>
          <a:bodyPr>
            <a:normAutofit/>
          </a:bodyPr>
          <a:lstStyle/>
          <a:p>
            <a:r>
              <a:rPr lang="en-US" sz="3600" b="1" dirty="0">
                <a:latin typeface="Palatino Linotype" panose="02040502050505030304" pitchFamily="18" charset="0"/>
                <a:cs typeface="Times New Roman" panose="02020603050405020304" pitchFamily="18" charset="0"/>
              </a:rPr>
              <a:t>Working of Bubble Sort – Ascending order</a:t>
            </a:r>
            <a:endParaRPr lang="en-IN" sz="3600" dirty="0">
              <a:latin typeface="Palatino Linotype" panose="02040502050505030304" pitchFamily="18" charset="0"/>
              <a:cs typeface="Times New Roman" panose="02020603050405020304" pitchFamily="18" charset="0"/>
            </a:endParaRPr>
          </a:p>
        </p:txBody>
      </p:sp>
      <p:sp>
        <p:nvSpPr>
          <p:cNvPr id="3" name="Content Placeholder 2"/>
          <p:cNvSpPr>
            <a:spLocks noGrp="1"/>
          </p:cNvSpPr>
          <p:nvPr>
            <p:ph sz="half" idx="1"/>
          </p:nvPr>
        </p:nvSpPr>
        <p:spPr>
          <a:xfrm>
            <a:off x="244699" y="1387743"/>
            <a:ext cx="6078827" cy="4991100"/>
          </a:xfrm>
          <a:ln w="38100">
            <a:solidFill>
              <a:schemeClr val="tx1"/>
            </a:solidFill>
          </a:ln>
        </p:spPr>
        <p:txBody>
          <a:bodyPr>
            <a:noAutofit/>
          </a:bodyPr>
          <a:lstStyle/>
          <a:p>
            <a:pPr marL="0" indent="0">
              <a:buNone/>
            </a:pPr>
            <a:r>
              <a:rPr lang="en-US" sz="2000" dirty="0">
                <a:latin typeface="Palatino Linotype" panose="02040502050505030304" pitchFamily="18" charset="0"/>
                <a:cs typeface="Times New Roman" panose="02020603050405020304" pitchFamily="18" charset="0"/>
              </a:rPr>
              <a:t>Suppose we are trying to sort the elements in </a:t>
            </a:r>
            <a:r>
              <a:rPr lang="en-US" sz="2000" b="1" dirty="0">
                <a:latin typeface="Palatino Linotype" panose="02040502050505030304" pitchFamily="18" charset="0"/>
                <a:cs typeface="Times New Roman" panose="02020603050405020304" pitchFamily="18" charset="0"/>
              </a:rPr>
              <a:t>ascending order</a:t>
            </a:r>
            <a:r>
              <a:rPr lang="en-US" sz="2000" dirty="0">
                <a:latin typeface="Palatino Linotype" panose="02040502050505030304" pitchFamily="18" charset="0"/>
                <a:cs typeface="Times New Roman" panose="02020603050405020304" pitchFamily="18" charset="0"/>
              </a:rPr>
              <a:t>.</a:t>
            </a:r>
          </a:p>
          <a:p>
            <a:pPr marL="0" lvl="0" indent="0" fontAlgn="base">
              <a:spcBef>
                <a:spcPts val="440"/>
              </a:spcBef>
              <a:spcAft>
                <a:spcPct val="0"/>
              </a:spcAft>
              <a:buClr>
                <a:schemeClr val="dk1"/>
              </a:buClr>
              <a:buSzPts val="2200"/>
              <a:buNone/>
            </a:pPr>
            <a:r>
              <a:rPr lang="en-US" sz="2000" dirty="0">
                <a:solidFill>
                  <a:srgbClr val="FF0000"/>
                </a:solidFill>
                <a:latin typeface="Palatino Linotype" panose="02040502050505030304" pitchFamily="18" charset="0"/>
                <a:ea typeface="Times New Roman"/>
                <a:cs typeface="Times New Roman" panose="02020603050405020304" pitchFamily="18" charset="0"/>
              </a:rPr>
              <a:t>Let us now understand working with the following example:</a:t>
            </a:r>
          </a:p>
          <a:p>
            <a:pPr marL="0" lvl="0" indent="0" fontAlgn="base">
              <a:spcBef>
                <a:spcPts val="440"/>
              </a:spcBef>
              <a:spcAft>
                <a:spcPct val="0"/>
              </a:spcAft>
              <a:buClr>
                <a:schemeClr val="dk1"/>
              </a:buClr>
              <a:buSzPts val="2200"/>
              <a:buNone/>
            </a:pPr>
            <a:r>
              <a:rPr lang="en-US" sz="2000" dirty="0">
                <a:solidFill>
                  <a:srgbClr val="FF0000"/>
                </a:solidFill>
                <a:latin typeface="Palatino Linotype" panose="02040502050505030304" pitchFamily="18" charset="0"/>
                <a:ea typeface="Times New Roman"/>
                <a:cs typeface="Times New Roman" panose="02020603050405020304" pitchFamily="18" charset="0"/>
              </a:rPr>
              <a:t>Consider the following array: -2,45,0,11,-9 where N=5</a:t>
            </a:r>
          </a:p>
          <a:p>
            <a:pPr marL="0" indent="0">
              <a:buNone/>
            </a:pPr>
            <a:r>
              <a:rPr lang="en-US" sz="2000" b="1" dirty="0">
                <a:solidFill>
                  <a:srgbClr val="0070C0"/>
                </a:solidFill>
                <a:latin typeface="Palatino Linotype" panose="02040502050505030304" pitchFamily="18" charset="0"/>
                <a:cs typeface="Times New Roman" panose="02020603050405020304" pitchFamily="18" charset="0"/>
              </a:rPr>
              <a:t>First Iteration (Compare and Swap)</a:t>
            </a:r>
            <a:endParaRPr lang="en-US" sz="2000" dirty="0">
              <a:solidFill>
                <a:srgbClr val="0070C0"/>
              </a:solidFill>
              <a:latin typeface="Palatino Linotype" panose="02040502050505030304" pitchFamily="18" charset="0"/>
              <a:cs typeface="Times New Roman" panose="02020603050405020304" pitchFamily="18" charset="0"/>
            </a:endParaRPr>
          </a:p>
          <a:p>
            <a:r>
              <a:rPr lang="en-US" sz="2000" dirty="0">
                <a:latin typeface="Palatino Linotype" panose="02040502050505030304" pitchFamily="18" charset="0"/>
                <a:cs typeface="Times New Roman" panose="02020603050405020304" pitchFamily="18" charset="0"/>
              </a:rPr>
              <a:t>Starting from the first index, compare the first and the second elements.</a:t>
            </a:r>
          </a:p>
          <a:p>
            <a:r>
              <a:rPr lang="en-US" sz="2000" dirty="0">
                <a:latin typeface="Palatino Linotype" panose="02040502050505030304" pitchFamily="18" charset="0"/>
                <a:cs typeface="Times New Roman" panose="02020603050405020304" pitchFamily="18" charset="0"/>
              </a:rPr>
              <a:t>If the first element is greater than the second element, they are swapped.</a:t>
            </a:r>
          </a:p>
          <a:p>
            <a:r>
              <a:rPr lang="en-US" sz="2000" dirty="0">
                <a:latin typeface="Palatino Linotype" panose="02040502050505030304" pitchFamily="18" charset="0"/>
                <a:cs typeface="Times New Roman" panose="02020603050405020304" pitchFamily="18" charset="0"/>
              </a:rPr>
              <a:t>Now, compare the second and the third elements. Swap them if they are not in order.</a:t>
            </a:r>
          </a:p>
          <a:p>
            <a:r>
              <a:rPr lang="en-US" sz="2000" dirty="0">
                <a:latin typeface="Palatino Linotype" panose="02040502050505030304" pitchFamily="18" charset="0"/>
                <a:cs typeface="Times New Roman" panose="02020603050405020304" pitchFamily="18" charset="0"/>
              </a:rPr>
              <a:t>The above process goes on until the last element</a:t>
            </a: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528049" y="1387743"/>
            <a:ext cx="5184576" cy="4991100"/>
          </a:xfrm>
          <a:prstGeom prst="rect">
            <a:avLst/>
          </a:prstGeom>
          <a:ln w="38100">
            <a:solidFill>
              <a:schemeClr val="tx1"/>
            </a:solidFill>
          </a:ln>
        </p:spPr>
      </p:pic>
    </p:spTree>
    <p:extLst>
      <p:ext uri="{BB962C8B-B14F-4D97-AF65-F5344CB8AC3E}">
        <p14:creationId xmlns:p14="http://schemas.microsoft.com/office/powerpoint/2010/main" val="52123157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83433" y="1628800"/>
            <a:ext cx="4536503" cy="4435402"/>
          </a:xfrm>
          <a:ln w="38100">
            <a:solidFill>
              <a:schemeClr val="tx1"/>
            </a:solidFill>
          </a:ln>
        </p:spPr>
        <p:txBody>
          <a:bodyPr>
            <a:normAutofit/>
          </a:bodyPr>
          <a:lstStyle/>
          <a:p>
            <a:pPr marL="0" indent="0">
              <a:buNone/>
            </a:pPr>
            <a:r>
              <a:rPr lang="en-US" sz="2000" b="1" dirty="0">
                <a:solidFill>
                  <a:srgbClr val="0070C0"/>
                </a:solidFill>
                <a:latin typeface="Palatino Linotype" panose="02040502050505030304" pitchFamily="18" charset="0"/>
                <a:cs typeface="Times New Roman" panose="02020603050405020304" pitchFamily="18" charset="0"/>
              </a:rPr>
              <a:t>Second Iteration</a:t>
            </a:r>
            <a:endParaRPr lang="en-US" sz="2000" dirty="0">
              <a:solidFill>
                <a:srgbClr val="0070C0"/>
              </a:solidFill>
              <a:latin typeface="Palatino Linotype" panose="02040502050505030304" pitchFamily="18" charset="0"/>
              <a:cs typeface="Times New Roman" panose="02020603050405020304" pitchFamily="18" charset="0"/>
            </a:endParaRPr>
          </a:p>
          <a:p>
            <a:r>
              <a:rPr lang="en-US" sz="2000" dirty="0">
                <a:latin typeface="Palatino Linotype" panose="02040502050505030304" pitchFamily="18" charset="0"/>
                <a:cs typeface="Times New Roman" panose="02020603050405020304" pitchFamily="18" charset="0"/>
              </a:rPr>
              <a:t>The same process goes on for the remaining iterations.</a:t>
            </a:r>
          </a:p>
          <a:p>
            <a:r>
              <a:rPr lang="en-US" sz="2000" dirty="0">
                <a:latin typeface="Palatino Linotype" panose="02040502050505030304" pitchFamily="18" charset="0"/>
                <a:cs typeface="Times New Roman" panose="02020603050405020304" pitchFamily="18" charset="0"/>
              </a:rPr>
              <a:t>After each iteration, the largest element among the unsorted elements is placed at the end.</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6672064" y="6114498"/>
            <a:ext cx="3576813"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Put the largest element at the end</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663952" y="1628800"/>
            <a:ext cx="6201043" cy="4435402"/>
          </a:xfrm>
          <a:prstGeom prst="rect">
            <a:avLst/>
          </a:prstGeom>
          <a:ln w="38100">
            <a:solidFill>
              <a:schemeClr val="tx1"/>
            </a:solidFill>
          </a:ln>
        </p:spPr>
      </p:pic>
      <p:sp>
        <p:nvSpPr>
          <p:cNvPr id="5" name="Title 1">
            <a:extLst>
              <a:ext uri="{FF2B5EF4-FFF2-40B4-BE49-F238E27FC236}">
                <a16:creationId xmlns:a16="http://schemas.microsoft.com/office/drawing/2014/main" id="{CFE6225F-7943-4EE3-A2B3-5005AA5102AD}"/>
              </a:ext>
            </a:extLst>
          </p:cNvPr>
          <p:cNvSpPr>
            <a:spLocks noGrp="1"/>
          </p:cNvSpPr>
          <p:nvPr>
            <p:ph type="title"/>
          </p:nvPr>
        </p:nvSpPr>
        <p:spPr>
          <a:xfrm>
            <a:off x="838200" y="371054"/>
            <a:ext cx="10515600" cy="845488"/>
          </a:xfrm>
        </p:spPr>
        <p:txBody>
          <a:bodyPr>
            <a:normAutofit/>
          </a:bodyPr>
          <a:lstStyle/>
          <a:p>
            <a:r>
              <a:rPr lang="en-US" sz="3600" b="1" dirty="0">
                <a:latin typeface="Palatino Linotype" panose="02040502050505030304" pitchFamily="18" charset="0"/>
                <a:cs typeface="Times New Roman" panose="02020603050405020304" pitchFamily="18" charset="0"/>
              </a:rPr>
              <a:t>Working of Bubble Sort (Cont..)</a:t>
            </a:r>
            <a:endParaRPr lang="en-IN" sz="3600" dirty="0">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112359610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1747" y="1085871"/>
            <a:ext cx="5181600" cy="1015663"/>
          </a:xfrm>
          <a:ln>
            <a:solidFill>
              <a:schemeClr val="tx1"/>
            </a:solidFill>
          </a:ln>
        </p:spPr>
        <p:txBody>
          <a:bodyPr>
            <a:normAutofit lnSpcReduction="10000"/>
          </a:bodyPr>
          <a:lstStyle/>
          <a:p>
            <a:pPr marL="0" indent="0">
              <a:buNone/>
            </a:pPr>
            <a:r>
              <a:rPr lang="en-US" sz="2000" dirty="0">
                <a:solidFill>
                  <a:srgbClr val="0070C0"/>
                </a:solidFill>
                <a:latin typeface="Palatino Linotype" panose="02040502050505030304" pitchFamily="18" charset="0"/>
                <a:cs typeface="Times New Roman" panose="02020603050405020304" pitchFamily="18" charset="0"/>
              </a:rPr>
              <a:t>Third Iteration</a:t>
            </a:r>
          </a:p>
          <a:p>
            <a:pPr marL="0" indent="0">
              <a:buNone/>
            </a:pPr>
            <a:r>
              <a:rPr lang="en-US" sz="2000" dirty="0">
                <a:latin typeface="Palatino Linotype" panose="02040502050505030304" pitchFamily="18" charset="0"/>
                <a:cs typeface="Times New Roman" panose="02020603050405020304" pitchFamily="18" charset="0"/>
              </a:rPr>
              <a:t>In each iteration, the comparison takes place up to the last unsorted element.</a:t>
            </a:r>
            <a:endParaRPr lang="en-IN" sz="2000" dirty="0">
              <a:latin typeface="Palatino Linotype" panose="02040502050505030304" pitchFamily="18" charset="0"/>
              <a:cs typeface="Times New Roman" panose="02020603050405020304" pitchFamily="18" charset="0"/>
            </a:endParaRPr>
          </a:p>
        </p:txBody>
      </p:sp>
      <p:sp>
        <p:nvSpPr>
          <p:cNvPr id="5" name="Rectangle 4"/>
          <p:cNvSpPr/>
          <p:nvPr/>
        </p:nvSpPr>
        <p:spPr>
          <a:xfrm>
            <a:off x="1507211" y="6381298"/>
            <a:ext cx="3390672" cy="400110"/>
          </a:xfrm>
          <a:prstGeom prst="rect">
            <a:avLst/>
          </a:prstGeom>
        </p:spPr>
        <p:txBody>
          <a:bodyPr wrap="none">
            <a:spAutoFit/>
          </a:bodyPr>
          <a:lstStyle/>
          <a:p>
            <a:r>
              <a:rPr lang="en-IN" sz="2000" dirty="0">
                <a:latin typeface="Times New Roman" panose="02020603050405020304" pitchFamily="18" charset="0"/>
                <a:cs typeface="Times New Roman" panose="02020603050405020304" pitchFamily="18" charset="0"/>
              </a:rPr>
              <a:t>Compare the adjacent elements</a:t>
            </a:r>
          </a:p>
        </p:txBody>
      </p:sp>
      <p:sp>
        <p:nvSpPr>
          <p:cNvPr id="12" name="Rectangle 11"/>
          <p:cNvSpPr/>
          <p:nvPr/>
        </p:nvSpPr>
        <p:spPr>
          <a:xfrm>
            <a:off x="5886274" y="1085871"/>
            <a:ext cx="6096000" cy="1015663"/>
          </a:xfrm>
          <a:prstGeom prst="rect">
            <a:avLst/>
          </a:prstGeom>
          <a:ln>
            <a:solidFill>
              <a:schemeClr val="tx1"/>
            </a:solidFill>
          </a:ln>
        </p:spPr>
        <p:txBody>
          <a:bodyPr>
            <a:spAutoFit/>
          </a:bodyPr>
          <a:lstStyle/>
          <a:p>
            <a:r>
              <a:rPr lang="en-US" sz="2000" dirty="0">
                <a:solidFill>
                  <a:schemeClr val="accent5"/>
                </a:solidFill>
                <a:latin typeface="Palatino Linotype" panose="02040502050505030304" pitchFamily="18" charset="0"/>
              </a:rPr>
              <a:t>Fourth Iteration</a:t>
            </a:r>
          </a:p>
          <a:p>
            <a:r>
              <a:rPr lang="en-US" sz="2000" dirty="0">
                <a:latin typeface="Palatino Linotype" panose="02040502050505030304" pitchFamily="18" charset="0"/>
              </a:rPr>
              <a:t>The array is sorted when all the unsorted elements are placed at their correct positions.</a:t>
            </a:r>
            <a:endParaRPr lang="en-IN" sz="2000" dirty="0">
              <a:latin typeface="Palatino Linotype" panose="02040502050505030304" pitchFamily="18" charset="0"/>
            </a:endParaRPr>
          </a:p>
        </p:txBody>
      </p:sp>
      <p:sp>
        <p:nvSpPr>
          <p:cNvPr id="13" name="Rectangle 12"/>
          <p:cNvSpPr/>
          <p:nvPr/>
        </p:nvSpPr>
        <p:spPr>
          <a:xfrm>
            <a:off x="6349584" y="6071133"/>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array is sorted if all elements are kept in the right order. </a:t>
            </a:r>
            <a:r>
              <a:rPr lang="en-US" dirty="0">
                <a:solidFill>
                  <a:srgbClr val="FF0000"/>
                </a:solidFill>
                <a:latin typeface="Times New Roman" panose="02020603050405020304" pitchFamily="18" charset="0"/>
                <a:cs typeface="Times New Roman" panose="02020603050405020304" pitchFamily="18" charset="0"/>
              </a:rPr>
              <a:t>Now all the elements are sorted</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1121" y="2408170"/>
            <a:ext cx="4730429" cy="3666492"/>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6124575" y="2498341"/>
            <a:ext cx="5229225" cy="3486150"/>
          </a:xfrm>
          <a:prstGeom prst="rect">
            <a:avLst/>
          </a:prstGeom>
          <a:ln>
            <a:solidFill>
              <a:schemeClr val="tx1"/>
            </a:solidFill>
          </a:ln>
        </p:spPr>
      </p:pic>
      <p:sp>
        <p:nvSpPr>
          <p:cNvPr id="9" name="Title 1">
            <a:extLst>
              <a:ext uri="{FF2B5EF4-FFF2-40B4-BE49-F238E27FC236}">
                <a16:creationId xmlns:a16="http://schemas.microsoft.com/office/drawing/2014/main" id="{36C24D07-EF1A-410E-B9B8-EBE7E8BC5C9D}"/>
              </a:ext>
            </a:extLst>
          </p:cNvPr>
          <p:cNvSpPr>
            <a:spLocks noGrp="1"/>
          </p:cNvSpPr>
          <p:nvPr>
            <p:ph type="title"/>
          </p:nvPr>
        </p:nvSpPr>
        <p:spPr>
          <a:xfrm>
            <a:off x="838200" y="365126"/>
            <a:ext cx="10515600" cy="720745"/>
          </a:xfrm>
        </p:spPr>
        <p:txBody>
          <a:bodyPr>
            <a:normAutofit/>
          </a:bodyPr>
          <a:lstStyle/>
          <a:p>
            <a:r>
              <a:rPr lang="en-US" sz="3600" b="1" dirty="0">
                <a:latin typeface="Palatino Linotype" panose="02040502050505030304" pitchFamily="18" charset="0"/>
                <a:cs typeface="Times New Roman" panose="02020603050405020304" pitchFamily="18" charset="0"/>
              </a:rPr>
              <a:t>Working of Bubble Sort (Cont..)</a:t>
            </a:r>
            <a:endParaRPr lang="en-IN" sz="3600" dirty="0">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306187970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1067"/>
          </a:xfrm>
        </p:spPr>
        <p:txBody>
          <a:bodyPr>
            <a:normAutofit/>
          </a:bodyPr>
          <a:lstStyle/>
          <a:p>
            <a:pPr fontAlgn="base">
              <a:lnSpc>
                <a:spcPct val="70000"/>
              </a:lnSpc>
              <a:spcBef>
                <a:spcPts val="1000"/>
              </a:spcBef>
            </a:pPr>
            <a:r>
              <a:rPr lang="en-US" sz="3600" b="1" dirty="0">
                <a:latin typeface="Palatino Linotype" panose="02040502050505030304" pitchFamily="18" charset="0"/>
                <a:ea typeface="+mn-ea"/>
                <a:cs typeface="Times New Roman" panose="02020603050405020304" pitchFamily="18" charset="0"/>
              </a:rPr>
              <a:t>ADVANTAGES AND DISADVANTAGES</a:t>
            </a:r>
            <a:endParaRPr lang="en-IN" sz="3600" b="1" dirty="0">
              <a:latin typeface="Palatino Linotype" panose="02040502050505030304" pitchFamily="18" charset="0"/>
              <a:ea typeface="+mn-ea"/>
              <a:cs typeface="Times New Roman" panose="02020603050405020304" pitchFamily="18" charset="0"/>
            </a:endParaRPr>
          </a:p>
        </p:txBody>
      </p:sp>
      <p:sp>
        <p:nvSpPr>
          <p:cNvPr id="3" name="Content Placeholder 2"/>
          <p:cNvSpPr>
            <a:spLocks noGrp="1"/>
          </p:cNvSpPr>
          <p:nvPr>
            <p:ph sz="half" idx="1"/>
          </p:nvPr>
        </p:nvSpPr>
        <p:spPr>
          <a:xfrm>
            <a:off x="632137" y="1310469"/>
            <a:ext cx="11080487" cy="5182405"/>
          </a:xfrm>
          <a:ln w="38100">
            <a:solidFill>
              <a:schemeClr val="tx1"/>
            </a:solidFill>
          </a:ln>
        </p:spPr>
        <p:txBody>
          <a:bodyPr>
            <a:noAutofit/>
          </a:bodyPr>
          <a:lstStyle/>
          <a:p>
            <a:pPr marL="0" indent="0" algn="just" fontAlgn="base">
              <a:buNone/>
            </a:pPr>
            <a:r>
              <a:rPr lang="en-US" sz="2000" b="1" u="sng" dirty="0">
                <a:latin typeface="Palatino Linotype" panose="02040502050505030304" pitchFamily="18" charset="0"/>
                <a:cs typeface="Times New Roman" panose="02020603050405020304" pitchFamily="18" charset="0"/>
              </a:rPr>
              <a:t>Advantage</a:t>
            </a:r>
            <a:r>
              <a:rPr lang="en-US" sz="2000" dirty="0">
                <a:latin typeface="Palatino Linotype" panose="02040502050505030304" pitchFamily="18" charset="0"/>
                <a:cs typeface="Times New Roman" panose="02020603050405020304" pitchFamily="18" charset="0"/>
              </a:rPr>
              <a:t>:  </a:t>
            </a:r>
          </a:p>
          <a:p>
            <a:pPr algn="just" fontAlgn="base"/>
            <a:r>
              <a:rPr lang="en-US" sz="2000" dirty="0">
                <a:latin typeface="Palatino Linotype" panose="02040502050505030304" pitchFamily="18" charset="0"/>
                <a:cs typeface="Times New Roman" panose="02020603050405020304" pitchFamily="18" charset="0"/>
              </a:rPr>
              <a:t>It is the simplest sorting approach.</a:t>
            </a:r>
          </a:p>
          <a:p>
            <a:pPr algn="just" fontAlgn="base"/>
            <a:r>
              <a:rPr lang="en-US" sz="2000" dirty="0">
                <a:latin typeface="Palatino Linotype" panose="02040502050505030304" pitchFamily="18" charset="0"/>
                <a:cs typeface="Times New Roman" panose="02020603050405020304" pitchFamily="18" charset="0"/>
              </a:rPr>
              <a:t>The primary advantage of the bubble sort is that it is popular and easy to implement.</a:t>
            </a:r>
          </a:p>
          <a:p>
            <a:pPr algn="just" fontAlgn="base"/>
            <a:r>
              <a:rPr lang="en-US" sz="2000" dirty="0">
                <a:latin typeface="Palatino Linotype" panose="02040502050505030304" pitchFamily="18" charset="0"/>
                <a:cs typeface="Times New Roman" panose="02020603050405020304" pitchFamily="18" charset="0"/>
              </a:rPr>
              <a:t>In the bubble sort, elements are swapped in place without using additional temporary storage. Stable sort: does not change the relative order of elements with equal keys. </a:t>
            </a:r>
          </a:p>
          <a:p>
            <a:pPr algn="just" fontAlgn="base"/>
            <a:r>
              <a:rPr lang="en-US" sz="2000" dirty="0">
                <a:latin typeface="Palatino Linotype" panose="02040502050505030304" pitchFamily="18" charset="0"/>
                <a:cs typeface="Times New Roman" panose="02020603050405020304" pitchFamily="18" charset="0"/>
              </a:rPr>
              <a:t>The space requirement is at a minimum</a:t>
            </a:r>
          </a:p>
          <a:p>
            <a:pPr marL="0" indent="0" algn="just" fontAlgn="base">
              <a:buNone/>
            </a:pPr>
            <a:r>
              <a:rPr lang="en-US" sz="2000" b="1" u="sng" dirty="0">
                <a:latin typeface="Palatino Linotype" panose="02040502050505030304" pitchFamily="18" charset="0"/>
                <a:cs typeface="Times New Roman" panose="02020603050405020304" pitchFamily="18" charset="0"/>
              </a:rPr>
              <a:t>Disadvantage</a:t>
            </a:r>
            <a:r>
              <a:rPr lang="en-US" sz="2000" dirty="0">
                <a:latin typeface="Palatino Linotype" panose="02040502050505030304" pitchFamily="18" charset="0"/>
                <a:cs typeface="Times New Roman" panose="02020603050405020304" pitchFamily="18" charset="0"/>
              </a:rPr>
              <a:t>:  </a:t>
            </a:r>
          </a:p>
          <a:p>
            <a:pPr algn="just" fontAlgn="base"/>
            <a:r>
              <a:rPr lang="en-US" sz="2000" dirty="0">
                <a:latin typeface="Palatino Linotype" panose="02040502050505030304" pitchFamily="18" charset="0"/>
                <a:cs typeface="Times New Roman" panose="02020603050405020304" pitchFamily="18" charset="0"/>
              </a:rPr>
              <a:t>Bubble sort is comparatively slower algorithm.</a:t>
            </a:r>
          </a:p>
          <a:p>
            <a:pPr algn="just" fontAlgn="base"/>
            <a:r>
              <a:rPr lang="en-US" sz="2000" dirty="0">
                <a:latin typeface="Palatino Linotype" panose="02040502050505030304" pitchFamily="18" charset="0"/>
                <a:cs typeface="Times New Roman" panose="02020603050405020304" pitchFamily="18" charset="0"/>
              </a:rPr>
              <a:t>The main disadvantage of the bubble sort is the fact that it does not deal well with a list containing a huge number of items.</a:t>
            </a:r>
          </a:p>
          <a:p>
            <a:pPr algn="just" fontAlgn="base"/>
            <a:r>
              <a:rPr lang="en-US" sz="2000" dirty="0">
                <a:latin typeface="Palatino Linotype" panose="02040502050505030304" pitchFamily="18" charset="0"/>
                <a:cs typeface="Times New Roman" panose="02020603050405020304" pitchFamily="18" charset="0"/>
              </a:rPr>
              <a:t>The bubble sort requires n-squared processing steps for every n number of elements to be sorted.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59790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latin typeface="Palatino Linotype" panose="02040502050505030304" pitchFamily="18" charset="0"/>
              </a:rPr>
              <a:t>COMPLEXITY – TIME , SPACE TRADE OFF</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94619933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DC24-460D-4E3A-A580-00D35E534C23}"/>
              </a:ext>
            </a:extLst>
          </p:cNvPr>
          <p:cNvSpPr>
            <a:spLocks noGrp="1"/>
          </p:cNvSpPr>
          <p:nvPr>
            <p:ph type="title"/>
          </p:nvPr>
        </p:nvSpPr>
        <p:spPr>
          <a:xfrm>
            <a:off x="838200" y="365125"/>
            <a:ext cx="10515600" cy="903635"/>
          </a:xfrm>
        </p:spPr>
        <p:txBody>
          <a:bodyPr/>
          <a:lstStyle/>
          <a:p>
            <a:r>
              <a:rPr lang="en-US" sz="4400" b="1" dirty="0">
                <a:latin typeface="Palatino Linotype" panose="02040502050505030304" pitchFamily="18" charset="0"/>
                <a:cs typeface="Times New Roman" panose="02020603050405020304" pitchFamily="18" charset="0"/>
              </a:rPr>
              <a:t>SPACE COMPLEXITY</a:t>
            </a:r>
            <a:endParaRPr lang="en-IN" dirty="0"/>
          </a:p>
        </p:txBody>
      </p:sp>
      <p:sp>
        <p:nvSpPr>
          <p:cNvPr id="3" name="Content Placeholder 2">
            <a:extLst>
              <a:ext uri="{FF2B5EF4-FFF2-40B4-BE49-F238E27FC236}">
                <a16:creationId xmlns:a16="http://schemas.microsoft.com/office/drawing/2014/main" id="{4D4B5600-F077-4F3C-A7A6-6C98A5BF2A90}"/>
              </a:ext>
            </a:extLst>
          </p:cNvPr>
          <p:cNvSpPr>
            <a:spLocks noGrp="1"/>
          </p:cNvSpPr>
          <p:nvPr>
            <p:ph idx="1"/>
          </p:nvPr>
        </p:nvSpPr>
        <p:spPr>
          <a:xfrm>
            <a:off x="838200" y="1268760"/>
            <a:ext cx="10515600" cy="5224115"/>
          </a:xfrm>
          <a:ln w="38100">
            <a:solidFill>
              <a:schemeClr val="tx1"/>
            </a:solidFill>
          </a:ln>
        </p:spPr>
        <p:txBody>
          <a:bodyPr/>
          <a:lstStyle/>
          <a:p>
            <a:pPr algn="just"/>
            <a:r>
              <a:rPr lang="en-US" sz="2400" dirty="0">
                <a:latin typeface="Palatino Linotype" panose="02040502050505030304" pitchFamily="18" charset="0"/>
              </a:rPr>
              <a:t>Space complexity is the </a:t>
            </a:r>
            <a:r>
              <a:rPr lang="en-US" sz="2400" b="1" dirty="0">
                <a:latin typeface="Palatino Linotype" panose="02040502050505030304" pitchFamily="18" charset="0"/>
              </a:rPr>
              <a:t>total amount of memory space used by an algorithm/program including the space of input values for execution</a:t>
            </a:r>
            <a:r>
              <a:rPr lang="en-US" sz="2400" dirty="0">
                <a:latin typeface="Palatino Linotype" panose="02040502050505030304" pitchFamily="18" charset="0"/>
              </a:rPr>
              <a:t>. So to find space-complexity, it is enough to calculate the space occupied by the variables used in an algorithm/program.</a:t>
            </a:r>
          </a:p>
          <a:p>
            <a:pPr marL="12700" algn="just">
              <a:spcBef>
                <a:spcPts val="680"/>
              </a:spcBef>
            </a:pPr>
            <a:r>
              <a:rPr lang="en-US" sz="2400" spc="-625" dirty="0">
                <a:solidFill>
                  <a:srgbClr val="5F76B4"/>
                </a:solidFill>
                <a:latin typeface="Palatino Linotype" panose="02040502050505030304" pitchFamily="18" charset="0"/>
                <a:cs typeface="Times New Roman" panose="02020603050405020304" pitchFamily="18" charset="0"/>
              </a:rPr>
              <a:t> </a:t>
            </a:r>
            <a:r>
              <a:rPr lang="en-US" sz="2400" spc="155" dirty="0">
                <a:latin typeface="Palatino Linotype" panose="02040502050505030304" pitchFamily="18" charset="0"/>
                <a:cs typeface="Times New Roman" panose="02020603050405020304" pitchFamily="18" charset="0"/>
              </a:rPr>
              <a:t>Space </a:t>
            </a:r>
            <a:r>
              <a:rPr lang="en-US" sz="2400" spc="185" dirty="0">
                <a:latin typeface="Palatino Linotype" panose="02040502050505030304" pitchFamily="18" charset="0"/>
                <a:cs typeface="Times New Roman" panose="02020603050405020304" pitchFamily="18" charset="0"/>
              </a:rPr>
              <a:t>complexity </a:t>
            </a:r>
            <a:r>
              <a:rPr lang="en-US" sz="2400" b="1" spc="-65" dirty="0">
                <a:latin typeface="Palatino Linotype" panose="02040502050505030304" pitchFamily="18" charset="0"/>
                <a:cs typeface="Times New Roman" panose="02020603050405020304" pitchFamily="18" charset="0"/>
              </a:rPr>
              <a:t>S(P) </a:t>
            </a:r>
            <a:r>
              <a:rPr lang="en-US" sz="2400" spc="70" dirty="0">
                <a:latin typeface="Palatino Linotype" panose="02040502050505030304" pitchFamily="18" charset="0"/>
                <a:cs typeface="Times New Roman" panose="02020603050405020304" pitchFamily="18" charset="0"/>
              </a:rPr>
              <a:t>of </a:t>
            </a:r>
            <a:r>
              <a:rPr lang="en-US" sz="2400" spc="170" dirty="0">
                <a:latin typeface="Palatino Linotype" panose="02040502050505030304" pitchFamily="18" charset="0"/>
                <a:cs typeface="Times New Roman" panose="02020603050405020304" pitchFamily="18" charset="0"/>
              </a:rPr>
              <a:t>any </a:t>
            </a:r>
            <a:r>
              <a:rPr lang="en-US" sz="2400" spc="215" dirty="0">
                <a:latin typeface="Palatino Linotype" panose="02040502050505030304" pitchFamily="18" charset="0"/>
                <a:cs typeface="Times New Roman" panose="02020603050405020304" pitchFamily="18" charset="0"/>
              </a:rPr>
              <a:t>algorithm </a:t>
            </a:r>
            <a:r>
              <a:rPr lang="en-US" sz="2400" b="1" spc="-210" dirty="0">
                <a:latin typeface="Palatino Linotype" panose="02040502050505030304" pitchFamily="18" charset="0"/>
                <a:cs typeface="Times New Roman" panose="02020603050405020304" pitchFamily="18" charset="0"/>
              </a:rPr>
              <a:t>P </a:t>
            </a:r>
            <a:r>
              <a:rPr lang="en-US" sz="2400" b="1" spc="-190" dirty="0">
                <a:latin typeface="Palatino Linotype" panose="02040502050505030304" pitchFamily="18" charset="0"/>
                <a:cs typeface="Times New Roman" panose="02020603050405020304" pitchFamily="18" charset="0"/>
              </a:rPr>
              <a:t> </a:t>
            </a:r>
            <a:r>
              <a:rPr lang="en-US" sz="2400" spc="95" dirty="0">
                <a:latin typeface="Palatino Linotype" panose="02040502050505030304" pitchFamily="18" charset="0"/>
                <a:cs typeface="Times New Roman" panose="02020603050405020304" pitchFamily="18" charset="0"/>
              </a:rPr>
              <a:t>is,</a:t>
            </a:r>
            <a:endParaRPr lang="en-US" sz="2400" dirty="0">
              <a:latin typeface="Palatino Linotype" panose="02040502050505030304" pitchFamily="18" charset="0"/>
              <a:cs typeface="Times New Roman" panose="02020603050405020304" pitchFamily="18" charset="0"/>
            </a:endParaRPr>
          </a:p>
          <a:p>
            <a:pPr marL="966469" algn="just">
              <a:spcBef>
                <a:spcPts val="580"/>
              </a:spcBef>
            </a:pPr>
            <a:r>
              <a:rPr lang="en-US" sz="2400" b="1" spc="-65" dirty="0">
                <a:latin typeface="Palatino Linotype" panose="02040502050505030304" pitchFamily="18" charset="0"/>
                <a:cs typeface="Times New Roman" panose="02020603050405020304" pitchFamily="18" charset="0"/>
              </a:rPr>
              <a:t>S(P) </a:t>
            </a:r>
            <a:r>
              <a:rPr lang="en-US" sz="2400" b="1" spc="-270" dirty="0">
                <a:latin typeface="Palatino Linotype" panose="02040502050505030304" pitchFamily="18" charset="0"/>
                <a:cs typeface="Times New Roman" panose="02020603050405020304" pitchFamily="18" charset="0"/>
              </a:rPr>
              <a:t>=</a:t>
            </a:r>
            <a:r>
              <a:rPr lang="en-US" sz="2400" b="1" spc="65" dirty="0">
                <a:latin typeface="Palatino Linotype" panose="02040502050505030304" pitchFamily="18" charset="0"/>
                <a:cs typeface="Times New Roman" panose="02020603050405020304" pitchFamily="18" charset="0"/>
              </a:rPr>
              <a:t> </a:t>
            </a:r>
            <a:r>
              <a:rPr lang="en-US" sz="2400" b="1" spc="-345" dirty="0">
                <a:latin typeface="Palatino Linotype" panose="02040502050505030304" pitchFamily="18" charset="0"/>
                <a:cs typeface="Times New Roman" panose="02020603050405020304" pitchFamily="18" charset="0"/>
              </a:rPr>
              <a:t>C </a:t>
            </a:r>
            <a:r>
              <a:rPr lang="en-US" sz="2400" b="1" spc="-270" dirty="0">
                <a:latin typeface="Palatino Linotype" panose="02040502050505030304" pitchFamily="18" charset="0"/>
                <a:cs typeface="Times New Roman" panose="02020603050405020304" pitchFamily="18" charset="0"/>
              </a:rPr>
              <a:t>+</a:t>
            </a:r>
            <a:r>
              <a:rPr lang="en-US" sz="2400" b="1" spc="-265" dirty="0">
                <a:latin typeface="Palatino Linotype" panose="02040502050505030304" pitchFamily="18" charset="0"/>
                <a:cs typeface="Times New Roman" panose="02020603050405020304" pitchFamily="18" charset="0"/>
              </a:rPr>
              <a:t> </a:t>
            </a:r>
            <a:r>
              <a:rPr lang="en-US" sz="2400" b="1" spc="-70" dirty="0">
                <a:latin typeface="Palatino Linotype" panose="02040502050505030304" pitchFamily="18" charset="0"/>
                <a:cs typeface="Times New Roman" panose="02020603050405020304" pitchFamily="18" charset="0"/>
              </a:rPr>
              <a:t>SP(I)</a:t>
            </a:r>
            <a:endParaRPr lang="en-US" sz="2400" dirty="0">
              <a:latin typeface="Palatino Linotype" panose="02040502050505030304" pitchFamily="18" charset="0"/>
              <a:cs typeface="Times New Roman" panose="02020603050405020304" pitchFamily="18" charset="0"/>
            </a:endParaRPr>
          </a:p>
          <a:p>
            <a:pPr marL="12700" marR="5080" indent="257175" algn="just">
              <a:spcBef>
                <a:spcPts val="575"/>
              </a:spcBef>
            </a:pPr>
            <a:r>
              <a:rPr lang="en-US" sz="2400" spc="204" dirty="0">
                <a:latin typeface="Palatino Linotype" panose="02040502050505030304" pitchFamily="18" charset="0"/>
                <a:cs typeface="Times New Roman" panose="02020603050405020304" pitchFamily="18" charset="0"/>
              </a:rPr>
              <a:t>Where </a:t>
            </a:r>
            <a:r>
              <a:rPr lang="en-US" sz="2400" b="1" spc="-345" dirty="0">
                <a:latin typeface="Palatino Linotype" panose="02040502050505030304" pitchFamily="18" charset="0"/>
                <a:cs typeface="Times New Roman" panose="02020603050405020304" pitchFamily="18" charset="0"/>
              </a:rPr>
              <a:t>C </a:t>
            </a:r>
            <a:r>
              <a:rPr lang="en-US" sz="2400" spc="125" dirty="0">
                <a:latin typeface="Palatino Linotype" panose="02040502050505030304" pitchFamily="18" charset="0"/>
                <a:cs typeface="Times New Roman" panose="02020603050405020304" pitchFamily="18" charset="0"/>
              </a:rPr>
              <a:t>is </a:t>
            </a:r>
            <a:r>
              <a:rPr lang="en-US" sz="2400" spc="225" dirty="0">
                <a:latin typeface="Palatino Linotype" panose="02040502050505030304" pitchFamily="18" charset="0"/>
                <a:cs typeface="Times New Roman" panose="02020603050405020304" pitchFamily="18" charset="0"/>
              </a:rPr>
              <a:t>the </a:t>
            </a:r>
            <a:r>
              <a:rPr lang="en-US" sz="2400" spc="135" dirty="0">
                <a:latin typeface="Palatino Linotype" panose="02040502050505030304" pitchFamily="18" charset="0"/>
                <a:cs typeface="Times New Roman" panose="02020603050405020304" pitchFamily="18" charset="0"/>
              </a:rPr>
              <a:t>fixed </a:t>
            </a:r>
            <a:r>
              <a:rPr lang="en-US" sz="2400" spc="260" dirty="0">
                <a:latin typeface="Palatino Linotype" panose="02040502050505030304" pitchFamily="18" charset="0"/>
                <a:cs typeface="Times New Roman" panose="02020603050405020304" pitchFamily="18" charset="0"/>
              </a:rPr>
              <a:t>part </a:t>
            </a:r>
            <a:r>
              <a:rPr lang="en-US" sz="2400" spc="225" dirty="0">
                <a:latin typeface="Palatino Linotype" panose="02040502050505030304" pitchFamily="18" charset="0"/>
                <a:cs typeface="Times New Roman" panose="02020603050405020304" pitchFamily="18" charset="0"/>
              </a:rPr>
              <a:t>and </a:t>
            </a:r>
            <a:r>
              <a:rPr lang="en-US" sz="2400" b="1" spc="-75" dirty="0">
                <a:latin typeface="Palatino Linotype" panose="02040502050505030304" pitchFamily="18" charset="0"/>
                <a:cs typeface="Times New Roman" panose="02020603050405020304" pitchFamily="18" charset="0"/>
              </a:rPr>
              <a:t>S(I) </a:t>
            </a:r>
            <a:r>
              <a:rPr lang="en-US" sz="2400" spc="125" dirty="0">
                <a:latin typeface="Palatino Linotype" panose="02040502050505030304" pitchFamily="18" charset="0"/>
                <a:cs typeface="Times New Roman" panose="02020603050405020304" pitchFamily="18" charset="0"/>
              </a:rPr>
              <a:t>is </a:t>
            </a:r>
            <a:r>
              <a:rPr lang="en-US" sz="2400" spc="225" dirty="0">
                <a:latin typeface="Palatino Linotype" panose="02040502050505030304" pitchFamily="18" charset="0"/>
                <a:cs typeface="Times New Roman" panose="02020603050405020304" pitchFamily="18" charset="0"/>
              </a:rPr>
              <a:t>the </a:t>
            </a:r>
            <a:r>
              <a:rPr lang="en-US" sz="2400" spc="200" dirty="0">
                <a:latin typeface="Palatino Linotype" panose="02040502050505030304" pitchFamily="18" charset="0"/>
                <a:cs typeface="Times New Roman" panose="02020603050405020304" pitchFamily="18" charset="0"/>
              </a:rPr>
              <a:t>variable </a:t>
            </a:r>
            <a:r>
              <a:rPr lang="en-US" sz="2400" spc="260" dirty="0">
                <a:latin typeface="Palatino Linotype" panose="02040502050505030304" pitchFamily="18" charset="0"/>
                <a:cs typeface="Times New Roman" panose="02020603050405020304" pitchFamily="18" charset="0"/>
              </a:rPr>
              <a:t>part </a:t>
            </a:r>
            <a:r>
              <a:rPr lang="en-US" sz="2400" spc="75" dirty="0">
                <a:latin typeface="Palatino Linotype" panose="02040502050505030304" pitchFamily="18" charset="0"/>
                <a:cs typeface="Times New Roman" panose="02020603050405020304" pitchFamily="18" charset="0"/>
              </a:rPr>
              <a:t>of  </a:t>
            </a:r>
            <a:r>
              <a:rPr lang="en-US" sz="2400" spc="225" dirty="0">
                <a:latin typeface="Palatino Linotype" panose="02040502050505030304" pitchFamily="18" charset="0"/>
                <a:cs typeface="Times New Roman" panose="02020603050405020304" pitchFamily="18" charset="0"/>
              </a:rPr>
              <a:t>the </a:t>
            </a:r>
            <a:r>
              <a:rPr lang="en-US" sz="2400" spc="215" dirty="0">
                <a:latin typeface="Palatino Linotype" panose="02040502050505030304" pitchFamily="18" charset="0"/>
                <a:cs typeface="Times New Roman" panose="02020603050405020304" pitchFamily="18" charset="0"/>
              </a:rPr>
              <a:t>algorithm </a:t>
            </a:r>
            <a:r>
              <a:rPr lang="en-US" sz="2400" spc="185" dirty="0">
                <a:latin typeface="Palatino Linotype" panose="02040502050505030304" pitchFamily="18" charset="0"/>
                <a:cs typeface="Times New Roman" panose="02020603050405020304" pitchFamily="18" charset="0"/>
              </a:rPr>
              <a:t>which </a:t>
            </a:r>
            <a:r>
              <a:rPr lang="en-US" sz="2400" spc="250" dirty="0">
                <a:latin typeface="Palatino Linotype" panose="02040502050505030304" pitchFamily="18" charset="0"/>
                <a:cs typeface="Times New Roman" panose="02020603050405020304" pitchFamily="18" charset="0"/>
              </a:rPr>
              <a:t>depends </a:t>
            </a:r>
            <a:r>
              <a:rPr lang="en-US" sz="2400" spc="180" dirty="0">
                <a:latin typeface="Palatino Linotype" panose="02040502050505030304" pitchFamily="18" charset="0"/>
                <a:cs typeface="Times New Roman" panose="02020603050405020304" pitchFamily="18" charset="0"/>
              </a:rPr>
              <a:t>on </a:t>
            </a:r>
            <a:r>
              <a:rPr lang="en-US" sz="2400" spc="220" dirty="0">
                <a:latin typeface="Palatino Linotype" panose="02040502050505030304" pitchFamily="18" charset="0"/>
                <a:cs typeface="Times New Roman" panose="02020603050405020304" pitchFamily="18" charset="0"/>
              </a:rPr>
              <a:t>instance </a:t>
            </a:r>
            <a:r>
              <a:rPr lang="en-US" sz="2400" spc="215" dirty="0">
                <a:latin typeface="Palatino Linotype" panose="02040502050505030304" pitchFamily="18" charset="0"/>
                <a:cs typeface="Times New Roman" panose="02020603050405020304" pitchFamily="18" charset="0"/>
              </a:rPr>
              <a:t>characteristic</a:t>
            </a:r>
            <a:r>
              <a:rPr lang="en-US" sz="2400" spc="275" dirty="0">
                <a:latin typeface="Palatino Linotype" panose="02040502050505030304" pitchFamily="18" charset="0"/>
                <a:cs typeface="Times New Roman" panose="02020603050405020304" pitchFamily="18" charset="0"/>
              </a:rPr>
              <a:t> </a:t>
            </a:r>
            <a:r>
              <a:rPr lang="en-US" sz="2400" b="1" spc="-95" dirty="0">
                <a:latin typeface="Palatino Linotype" panose="02040502050505030304" pitchFamily="18" charset="0"/>
                <a:cs typeface="Times New Roman" panose="02020603050405020304" pitchFamily="18" charset="0"/>
              </a:rPr>
              <a:t>I</a:t>
            </a:r>
            <a:r>
              <a:rPr lang="en-US" sz="2400" spc="-95" dirty="0">
                <a:latin typeface="Palatino Linotype" panose="02040502050505030304" pitchFamily="18" charset="0"/>
                <a:cs typeface="Times New Roman" panose="02020603050405020304" pitchFamily="18" charset="0"/>
              </a:rPr>
              <a:t>.</a:t>
            </a:r>
            <a:endParaRPr lang="en-US" sz="2400" dirty="0">
              <a:latin typeface="Palatino Linotype" panose="02040502050505030304" pitchFamily="18" charset="0"/>
              <a:cs typeface="Times New Roman" panose="02020603050405020304" pitchFamily="18" charset="0"/>
            </a:endParaRPr>
          </a:p>
          <a:p>
            <a:endParaRPr lang="en-IN" sz="2800" dirty="0"/>
          </a:p>
          <a:p>
            <a:endParaRPr lang="en-IN" dirty="0"/>
          </a:p>
        </p:txBody>
      </p:sp>
      <p:sp>
        <p:nvSpPr>
          <p:cNvPr id="4" name="object 3">
            <a:extLst>
              <a:ext uri="{FF2B5EF4-FFF2-40B4-BE49-F238E27FC236}">
                <a16:creationId xmlns:a16="http://schemas.microsoft.com/office/drawing/2014/main" id="{78EB2FE3-6D83-486E-A352-6977FB53E912}"/>
              </a:ext>
            </a:extLst>
          </p:cNvPr>
          <p:cNvSpPr txBox="1"/>
          <p:nvPr/>
        </p:nvSpPr>
        <p:spPr>
          <a:xfrm>
            <a:off x="1415480" y="4293096"/>
            <a:ext cx="3589020" cy="1994777"/>
          </a:xfrm>
          <a:prstGeom prst="rect">
            <a:avLst/>
          </a:prstGeom>
        </p:spPr>
        <p:txBody>
          <a:bodyPr vert="horz" wrap="square" lIns="0" tIns="85725" rIns="0" bIns="0" rtlCol="0">
            <a:spAutoFit/>
          </a:bodyPr>
          <a:lstStyle/>
          <a:p>
            <a:pPr marL="12700">
              <a:spcBef>
                <a:spcPts val="675"/>
              </a:spcBef>
            </a:pPr>
            <a:r>
              <a:rPr sz="2400" b="1" u="heavy" spc="-60" dirty="0">
                <a:uFill>
                  <a:solidFill>
                    <a:srgbClr val="000000"/>
                  </a:solidFill>
                </a:uFill>
                <a:latin typeface="Georgia"/>
                <a:cs typeface="Georgia"/>
              </a:rPr>
              <a:t>Example:</a:t>
            </a:r>
            <a:endParaRPr sz="2400" dirty="0">
              <a:latin typeface="Georgia"/>
              <a:cs typeface="Georgia"/>
            </a:endParaRPr>
          </a:p>
          <a:p>
            <a:pPr marL="241300" indent="-228600">
              <a:spcBef>
                <a:spcPts val="575"/>
              </a:spcBef>
              <a:buClr>
                <a:srgbClr val="5F76B4"/>
              </a:buClr>
              <a:buFont typeface="Arial"/>
              <a:buChar char=""/>
              <a:tabLst>
                <a:tab pos="241300" algn="l"/>
              </a:tabLst>
            </a:pPr>
            <a:r>
              <a:rPr sz="2000" spc="170" dirty="0">
                <a:latin typeface="Times New Roman"/>
                <a:cs typeface="Times New Roman"/>
              </a:rPr>
              <a:t>Algorithm: </a:t>
            </a:r>
            <a:r>
              <a:rPr sz="2000" spc="5" dirty="0">
                <a:latin typeface="Times New Roman"/>
                <a:cs typeface="Times New Roman"/>
              </a:rPr>
              <a:t>SUM(A,</a:t>
            </a:r>
            <a:r>
              <a:rPr sz="2000" spc="190" dirty="0">
                <a:latin typeface="Times New Roman"/>
                <a:cs typeface="Times New Roman"/>
              </a:rPr>
              <a:t> </a:t>
            </a:r>
            <a:r>
              <a:rPr sz="2000" spc="65" dirty="0">
                <a:latin typeface="Times New Roman"/>
                <a:cs typeface="Times New Roman"/>
              </a:rPr>
              <a:t>B)</a:t>
            </a:r>
            <a:endParaRPr sz="2000" dirty="0">
              <a:latin typeface="Times New Roman"/>
              <a:cs typeface="Times New Roman"/>
            </a:endParaRPr>
          </a:p>
          <a:p>
            <a:pPr marL="241300" indent="-228600">
              <a:spcBef>
                <a:spcPts val="575"/>
              </a:spcBef>
              <a:buClr>
                <a:srgbClr val="5F76B4"/>
              </a:buClr>
              <a:buFont typeface="Arial"/>
              <a:buChar char=""/>
              <a:tabLst>
                <a:tab pos="241300" algn="l"/>
              </a:tabLst>
            </a:pPr>
            <a:r>
              <a:rPr sz="2000" spc="165" dirty="0">
                <a:latin typeface="Times New Roman"/>
                <a:cs typeface="Times New Roman"/>
              </a:rPr>
              <a:t>Step </a:t>
            </a:r>
            <a:r>
              <a:rPr sz="2000" spc="125" dirty="0">
                <a:latin typeface="Times New Roman"/>
                <a:cs typeface="Times New Roman"/>
              </a:rPr>
              <a:t>1 </a:t>
            </a:r>
            <a:r>
              <a:rPr sz="2000" spc="-5" dirty="0">
                <a:latin typeface="Times New Roman"/>
                <a:cs typeface="Times New Roman"/>
              </a:rPr>
              <a:t>-</a:t>
            </a:r>
            <a:r>
              <a:rPr sz="2000" spc="350" dirty="0">
                <a:latin typeface="Times New Roman"/>
                <a:cs typeface="Times New Roman"/>
              </a:rPr>
              <a:t> </a:t>
            </a:r>
            <a:r>
              <a:rPr sz="2000" spc="-55" dirty="0">
                <a:latin typeface="Times New Roman"/>
                <a:cs typeface="Times New Roman"/>
              </a:rPr>
              <a:t>START</a:t>
            </a:r>
            <a:endParaRPr sz="2000" dirty="0">
              <a:latin typeface="Times New Roman"/>
              <a:cs typeface="Times New Roman"/>
            </a:endParaRPr>
          </a:p>
          <a:p>
            <a:pPr marL="241300" indent="-228600">
              <a:spcBef>
                <a:spcPts val="580"/>
              </a:spcBef>
              <a:buClr>
                <a:srgbClr val="5F76B4"/>
              </a:buClr>
              <a:buFont typeface="Arial"/>
              <a:buChar char=""/>
              <a:tabLst>
                <a:tab pos="241300" algn="l"/>
              </a:tabLst>
            </a:pPr>
            <a:r>
              <a:rPr sz="2000" spc="165" dirty="0">
                <a:latin typeface="Times New Roman"/>
                <a:cs typeface="Times New Roman"/>
              </a:rPr>
              <a:t>Step </a:t>
            </a:r>
            <a:r>
              <a:rPr sz="2000" spc="125" dirty="0">
                <a:latin typeface="Times New Roman"/>
                <a:cs typeface="Times New Roman"/>
              </a:rPr>
              <a:t>2 </a:t>
            </a:r>
            <a:r>
              <a:rPr sz="2000" spc="-5" dirty="0">
                <a:latin typeface="Times New Roman"/>
                <a:cs typeface="Times New Roman"/>
              </a:rPr>
              <a:t>- </a:t>
            </a:r>
            <a:r>
              <a:rPr sz="2000" spc="-254" dirty="0">
                <a:latin typeface="Times New Roman"/>
                <a:cs typeface="Times New Roman"/>
              </a:rPr>
              <a:t>C </a:t>
            </a:r>
            <a:r>
              <a:rPr sz="2000" spc="-390" dirty="0">
                <a:latin typeface="Times New Roman"/>
                <a:cs typeface="Times New Roman"/>
              </a:rPr>
              <a:t>← </a:t>
            </a:r>
            <a:r>
              <a:rPr sz="2000" spc="-240" dirty="0">
                <a:latin typeface="Times New Roman"/>
                <a:cs typeface="Times New Roman"/>
              </a:rPr>
              <a:t>A </a:t>
            </a:r>
            <a:r>
              <a:rPr sz="2000" spc="-25" dirty="0">
                <a:latin typeface="Times New Roman"/>
                <a:cs typeface="Times New Roman"/>
              </a:rPr>
              <a:t>+ </a:t>
            </a:r>
            <a:r>
              <a:rPr sz="2000" spc="-135" dirty="0">
                <a:latin typeface="Times New Roman"/>
                <a:cs typeface="Times New Roman"/>
              </a:rPr>
              <a:t>B </a:t>
            </a:r>
            <a:r>
              <a:rPr sz="2000" spc="-25" dirty="0">
                <a:latin typeface="Times New Roman"/>
                <a:cs typeface="Times New Roman"/>
              </a:rPr>
              <a:t>+</a:t>
            </a:r>
            <a:r>
              <a:rPr sz="2000" spc="290" dirty="0">
                <a:latin typeface="Times New Roman"/>
                <a:cs typeface="Times New Roman"/>
              </a:rPr>
              <a:t> </a:t>
            </a:r>
            <a:r>
              <a:rPr sz="2000" spc="25" dirty="0">
                <a:latin typeface="Times New Roman"/>
                <a:cs typeface="Times New Roman"/>
              </a:rPr>
              <a:t>10</a:t>
            </a:r>
            <a:endParaRPr sz="2000" dirty="0">
              <a:latin typeface="Times New Roman"/>
              <a:cs typeface="Times New Roman"/>
            </a:endParaRPr>
          </a:p>
          <a:p>
            <a:pPr marL="241300" indent="-228600">
              <a:spcBef>
                <a:spcPts val="575"/>
              </a:spcBef>
              <a:buClr>
                <a:srgbClr val="5F76B4"/>
              </a:buClr>
              <a:buFont typeface="Arial"/>
              <a:buChar char=""/>
              <a:tabLst>
                <a:tab pos="241300" algn="l"/>
              </a:tabLst>
            </a:pPr>
            <a:r>
              <a:rPr sz="2000" spc="165" dirty="0">
                <a:latin typeface="Times New Roman"/>
                <a:cs typeface="Times New Roman"/>
              </a:rPr>
              <a:t>Step </a:t>
            </a:r>
            <a:r>
              <a:rPr sz="2000" spc="125" dirty="0">
                <a:latin typeface="Times New Roman"/>
                <a:cs typeface="Times New Roman"/>
              </a:rPr>
              <a:t>3 </a:t>
            </a:r>
            <a:r>
              <a:rPr sz="2000" dirty="0">
                <a:latin typeface="Times New Roman"/>
                <a:cs typeface="Times New Roman"/>
              </a:rPr>
              <a:t>–</a:t>
            </a:r>
            <a:r>
              <a:rPr sz="2000" spc="345" dirty="0">
                <a:latin typeface="Times New Roman"/>
                <a:cs typeface="Times New Roman"/>
              </a:rPr>
              <a:t> </a:t>
            </a:r>
            <a:r>
              <a:rPr sz="2000" spc="155" dirty="0">
                <a:latin typeface="Times New Roman"/>
                <a:cs typeface="Times New Roman"/>
              </a:rPr>
              <a:t>Stop</a:t>
            </a:r>
            <a:endParaRPr sz="2000" dirty="0">
              <a:latin typeface="Times New Roman"/>
              <a:cs typeface="Times New Roman"/>
            </a:endParaRPr>
          </a:p>
        </p:txBody>
      </p:sp>
      <p:sp>
        <p:nvSpPr>
          <p:cNvPr id="5" name="object 5">
            <a:extLst>
              <a:ext uri="{FF2B5EF4-FFF2-40B4-BE49-F238E27FC236}">
                <a16:creationId xmlns:a16="http://schemas.microsoft.com/office/drawing/2014/main" id="{38B47B19-E39C-41BA-A386-816EB5E7E9F5}"/>
              </a:ext>
            </a:extLst>
          </p:cNvPr>
          <p:cNvSpPr txBox="1"/>
          <p:nvPr/>
        </p:nvSpPr>
        <p:spPr>
          <a:xfrm>
            <a:off x="4727848" y="4508218"/>
            <a:ext cx="6408712" cy="1564531"/>
          </a:xfrm>
          <a:prstGeom prst="rect">
            <a:avLst/>
          </a:prstGeom>
        </p:spPr>
        <p:txBody>
          <a:bodyPr vert="horz" wrap="square" lIns="0" tIns="12700" rIns="0" bIns="0" rtlCol="0">
            <a:spAutoFit/>
          </a:bodyPr>
          <a:lstStyle/>
          <a:p>
            <a:pPr marL="12700" marR="5080">
              <a:spcBef>
                <a:spcPts val="100"/>
              </a:spcBef>
            </a:pPr>
            <a:r>
              <a:rPr sz="2000" spc="70" dirty="0">
                <a:latin typeface="Palatino Linotype" panose="02040502050505030304" pitchFamily="18" charset="0"/>
                <a:cs typeface="Times New Roman"/>
              </a:rPr>
              <a:t>Here</a:t>
            </a:r>
            <a:r>
              <a:rPr sz="2000" spc="-90" dirty="0">
                <a:latin typeface="Palatino Linotype" panose="02040502050505030304" pitchFamily="18" charset="0"/>
                <a:cs typeface="Times New Roman"/>
              </a:rPr>
              <a:t> </a:t>
            </a:r>
            <a:r>
              <a:rPr sz="2000" spc="95" dirty="0">
                <a:latin typeface="Palatino Linotype" panose="02040502050505030304" pitchFamily="18" charset="0"/>
                <a:cs typeface="Times New Roman"/>
              </a:rPr>
              <a:t>we</a:t>
            </a:r>
            <a:r>
              <a:rPr sz="2000" spc="-70" dirty="0">
                <a:latin typeface="Palatino Linotype" panose="02040502050505030304" pitchFamily="18" charset="0"/>
                <a:cs typeface="Times New Roman"/>
              </a:rPr>
              <a:t> </a:t>
            </a:r>
            <a:r>
              <a:rPr sz="2000" spc="60" dirty="0">
                <a:latin typeface="Palatino Linotype" panose="02040502050505030304" pitchFamily="18" charset="0"/>
                <a:cs typeface="Times New Roman"/>
              </a:rPr>
              <a:t>have</a:t>
            </a:r>
            <a:r>
              <a:rPr sz="2000" spc="-80" dirty="0">
                <a:latin typeface="Palatino Linotype" panose="02040502050505030304" pitchFamily="18" charset="0"/>
                <a:cs typeface="Times New Roman"/>
              </a:rPr>
              <a:t> </a:t>
            </a:r>
            <a:r>
              <a:rPr sz="2000" spc="125" dirty="0">
                <a:latin typeface="Palatino Linotype" panose="02040502050505030304" pitchFamily="18" charset="0"/>
                <a:cs typeface="Times New Roman"/>
              </a:rPr>
              <a:t>three</a:t>
            </a:r>
            <a:r>
              <a:rPr sz="2000" spc="-90" dirty="0">
                <a:latin typeface="Palatino Linotype" panose="02040502050505030304" pitchFamily="18" charset="0"/>
                <a:cs typeface="Times New Roman"/>
              </a:rPr>
              <a:t> </a:t>
            </a:r>
            <a:r>
              <a:rPr sz="2000" spc="70" dirty="0">
                <a:latin typeface="Palatino Linotype" panose="02040502050505030304" pitchFamily="18" charset="0"/>
                <a:cs typeface="Times New Roman"/>
              </a:rPr>
              <a:t>variables</a:t>
            </a:r>
            <a:r>
              <a:rPr sz="2000" spc="-90" dirty="0">
                <a:latin typeface="Palatino Linotype" panose="02040502050505030304" pitchFamily="18" charset="0"/>
                <a:cs typeface="Times New Roman"/>
              </a:rPr>
              <a:t> </a:t>
            </a:r>
            <a:r>
              <a:rPr sz="2000" spc="-180" dirty="0">
                <a:latin typeface="Palatino Linotype" panose="02040502050505030304" pitchFamily="18" charset="0"/>
                <a:cs typeface="Times New Roman"/>
              </a:rPr>
              <a:t>A,</a:t>
            </a:r>
            <a:r>
              <a:rPr sz="2000" spc="-90" dirty="0">
                <a:latin typeface="Palatino Linotype" panose="02040502050505030304" pitchFamily="18" charset="0"/>
                <a:cs typeface="Times New Roman"/>
              </a:rPr>
              <a:t> </a:t>
            </a:r>
            <a:r>
              <a:rPr sz="2000" spc="-135" dirty="0">
                <a:latin typeface="Palatino Linotype" panose="02040502050505030304" pitchFamily="18" charset="0"/>
                <a:cs typeface="Times New Roman"/>
              </a:rPr>
              <a:t>B  </a:t>
            </a:r>
            <a:r>
              <a:rPr lang="en-US" sz="2000" spc="125" dirty="0">
                <a:latin typeface="Palatino Linotype" panose="02040502050505030304" pitchFamily="18" charset="0"/>
                <a:cs typeface="Times New Roman"/>
              </a:rPr>
              <a:t>&amp;</a:t>
            </a:r>
            <a:r>
              <a:rPr sz="2000" spc="125" dirty="0">
                <a:latin typeface="Palatino Linotype" panose="02040502050505030304" pitchFamily="18" charset="0"/>
                <a:cs typeface="Times New Roman"/>
              </a:rPr>
              <a:t> </a:t>
            </a:r>
            <a:r>
              <a:rPr sz="2000" spc="-254" dirty="0">
                <a:latin typeface="Palatino Linotype" panose="02040502050505030304" pitchFamily="18" charset="0"/>
                <a:cs typeface="Times New Roman"/>
              </a:rPr>
              <a:t>C</a:t>
            </a:r>
            <a:r>
              <a:rPr lang="en-US" sz="2000" spc="-254" dirty="0">
                <a:latin typeface="Palatino Linotype" panose="02040502050505030304" pitchFamily="18" charset="0"/>
                <a:cs typeface="Times New Roman"/>
              </a:rPr>
              <a:t> </a:t>
            </a:r>
            <a:r>
              <a:rPr sz="2000" spc="-254" dirty="0">
                <a:latin typeface="Palatino Linotype" panose="02040502050505030304" pitchFamily="18" charset="0"/>
                <a:cs typeface="Times New Roman"/>
              </a:rPr>
              <a:t> </a:t>
            </a:r>
            <a:r>
              <a:rPr sz="2000" spc="125" dirty="0">
                <a:latin typeface="Palatino Linotype" panose="02040502050505030304" pitchFamily="18" charset="0"/>
                <a:cs typeface="Times New Roman"/>
              </a:rPr>
              <a:t>and </a:t>
            </a:r>
            <a:r>
              <a:rPr sz="2000" spc="105" dirty="0">
                <a:latin typeface="Palatino Linotype" panose="02040502050505030304" pitchFamily="18" charset="0"/>
                <a:cs typeface="Times New Roman"/>
              </a:rPr>
              <a:t>one</a:t>
            </a:r>
            <a:r>
              <a:rPr sz="2000" spc="-335" dirty="0">
                <a:latin typeface="Palatino Linotype" panose="02040502050505030304" pitchFamily="18" charset="0"/>
                <a:cs typeface="Times New Roman"/>
              </a:rPr>
              <a:t> </a:t>
            </a:r>
            <a:r>
              <a:rPr sz="2000" spc="85" dirty="0">
                <a:latin typeface="Palatino Linotype" panose="02040502050505030304" pitchFamily="18" charset="0"/>
                <a:cs typeface="Times New Roman"/>
              </a:rPr>
              <a:t>constant.</a:t>
            </a:r>
            <a:r>
              <a:rPr lang="en-IN" sz="2000" spc="85" dirty="0">
                <a:latin typeface="Palatino Linotype" panose="02040502050505030304" pitchFamily="18" charset="0"/>
                <a:cs typeface="Times New Roman"/>
              </a:rPr>
              <a:t> </a:t>
            </a:r>
            <a:r>
              <a:rPr sz="2000" spc="50" dirty="0">
                <a:latin typeface="Palatino Linotype" panose="02040502050505030304" pitchFamily="18" charset="0"/>
                <a:cs typeface="Times New Roman"/>
              </a:rPr>
              <a:t>Hence </a:t>
            </a:r>
            <a:r>
              <a:rPr sz="2000" b="1" spc="-185" dirty="0">
                <a:latin typeface="Palatino Linotype" panose="02040502050505030304" pitchFamily="18" charset="0"/>
                <a:cs typeface="Georgia"/>
              </a:rPr>
              <a:t>S(P) </a:t>
            </a:r>
            <a:r>
              <a:rPr sz="2000" b="1" spc="-265" dirty="0">
                <a:latin typeface="Palatino Linotype" panose="02040502050505030304" pitchFamily="18" charset="0"/>
                <a:cs typeface="Georgia"/>
              </a:rPr>
              <a:t>=</a:t>
            </a:r>
            <a:r>
              <a:rPr sz="2000" b="1" spc="-135" dirty="0">
                <a:latin typeface="Palatino Linotype" panose="02040502050505030304" pitchFamily="18" charset="0"/>
                <a:cs typeface="Georgia"/>
              </a:rPr>
              <a:t> </a:t>
            </a:r>
            <a:r>
              <a:rPr sz="2000" b="1" spc="-60" dirty="0">
                <a:latin typeface="Palatino Linotype" panose="02040502050505030304" pitchFamily="18" charset="0"/>
                <a:cs typeface="Georgia"/>
              </a:rPr>
              <a:t>1+3</a:t>
            </a:r>
            <a:r>
              <a:rPr sz="2000" spc="-60" dirty="0">
                <a:latin typeface="Palatino Linotype" panose="02040502050505030304" pitchFamily="18" charset="0"/>
                <a:cs typeface="Times New Roman"/>
              </a:rPr>
              <a:t>.</a:t>
            </a:r>
            <a:endParaRPr lang="en-IN" sz="2000" dirty="0">
              <a:latin typeface="Palatino Linotype" panose="02040502050505030304" pitchFamily="18" charset="0"/>
              <a:cs typeface="Times New Roman"/>
            </a:endParaRPr>
          </a:p>
          <a:p>
            <a:pPr marL="12700" marR="5080">
              <a:spcBef>
                <a:spcPts val="100"/>
              </a:spcBef>
            </a:pPr>
            <a:r>
              <a:rPr lang="en-US" sz="2000" spc="85" dirty="0">
                <a:latin typeface="Palatino Linotype" panose="02040502050505030304" pitchFamily="18" charset="0"/>
                <a:cs typeface="Times New Roman"/>
              </a:rPr>
              <a:t>S</a:t>
            </a:r>
            <a:r>
              <a:rPr sz="2000" spc="85" dirty="0">
                <a:latin typeface="Palatino Linotype" panose="02040502050505030304" pitchFamily="18" charset="0"/>
                <a:cs typeface="Times New Roman"/>
              </a:rPr>
              <a:t>pace</a:t>
            </a:r>
            <a:r>
              <a:rPr sz="2000" spc="-75" dirty="0">
                <a:latin typeface="Palatino Linotype" panose="02040502050505030304" pitchFamily="18" charset="0"/>
                <a:cs typeface="Times New Roman"/>
              </a:rPr>
              <a:t> </a:t>
            </a:r>
            <a:r>
              <a:rPr lang="en-US" sz="2000" spc="-75" dirty="0">
                <a:latin typeface="Palatino Linotype" panose="02040502050505030304" pitchFamily="18" charset="0"/>
                <a:cs typeface="Times New Roman"/>
              </a:rPr>
              <a:t>requirement </a:t>
            </a:r>
            <a:r>
              <a:rPr sz="2000" spc="120" dirty="0">
                <a:latin typeface="Palatino Linotype" panose="02040502050505030304" pitchFamily="18" charset="0"/>
                <a:cs typeface="Times New Roman"/>
              </a:rPr>
              <a:t>depends</a:t>
            </a:r>
            <a:r>
              <a:rPr sz="2000" spc="-75" dirty="0">
                <a:latin typeface="Palatino Linotype" panose="02040502050505030304" pitchFamily="18" charset="0"/>
                <a:cs typeface="Times New Roman"/>
              </a:rPr>
              <a:t> </a:t>
            </a:r>
            <a:r>
              <a:rPr sz="2000" spc="105" dirty="0">
                <a:latin typeface="Palatino Linotype" panose="02040502050505030304" pitchFamily="18" charset="0"/>
                <a:cs typeface="Times New Roman"/>
              </a:rPr>
              <a:t>on</a:t>
            </a:r>
            <a:r>
              <a:rPr sz="2000" spc="-100" dirty="0">
                <a:latin typeface="Palatino Linotype" panose="02040502050505030304" pitchFamily="18" charset="0"/>
                <a:cs typeface="Times New Roman"/>
              </a:rPr>
              <a:t> </a:t>
            </a:r>
            <a:r>
              <a:rPr sz="2000" spc="120" dirty="0">
                <a:latin typeface="Palatino Linotype" panose="02040502050505030304" pitchFamily="18" charset="0"/>
                <a:cs typeface="Times New Roman"/>
              </a:rPr>
              <a:t>data </a:t>
            </a:r>
            <a:r>
              <a:rPr sz="2000" spc="95" dirty="0">
                <a:latin typeface="Palatino Linotype" panose="02040502050505030304" pitchFamily="18" charset="0"/>
                <a:cs typeface="Times New Roman"/>
              </a:rPr>
              <a:t>types</a:t>
            </a:r>
            <a:r>
              <a:rPr sz="2000" spc="-90" dirty="0">
                <a:latin typeface="Palatino Linotype" panose="02040502050505030304" pitchFamily="18" charset="0"/>
                <a:cs typeface="Times New Roman"/>
              </a:rPr>
              <a:t> </a:t>
            </a:r>
            <a:r>
              <a:rPr sz="2000" dirty="0">
                <a:latin typeface="Palatino Linotype" panose="02040502050505030304" pitchFamily="18" charset="0"/>
                <a:cs typeface="Times New Roman"/>
              </a:rPr>
              <a:t>of</a:t>
            </a:r>
            <a:r>
              <a:rPr sz="2000" spc="-90" dirty="0">
                <a:latin typeface="Palatino Linotype" panose="02040502050505030304" pitchFamily="18" charset="0"/>
                <a:cs typeface="Times New Roman"/>
              </a:rPr>
              <a:t> </a:t>
            </a:r>
            <a:r>
              <a:rPr sz="2000" spc="25" dirty="0">
                <a:latin typeface="Palatino Linotype" panose="02040502050505030304" pitchFamily="18" charset="0"/>
                <a:cs typeface="Times New Roman"/>
              </a:rPr>
              <a:t>given</a:t>
            </a:r>
            <a:r>
              <a:rPr sz="2000" spc="-105" dirty="0">
                <a:latin typeface="Palatino Linotype" panose="02040502050505030304" pitchFamily="18" charset="0"/>
                <a:cs typeface="Times New Roman"/>
              </a:rPr>
              <a:t> </a:t>
            </a:r>
            <a:r>
              <a:rPr sz="2000" spc="70" dirty="0">
                <a:latin typeface="Palatino Linotype" panose="02040502050505030304" pitchFamily="18" charset="0"/>
                <a:cs typeface="Times New Roman"/>
              </a:rPr>
              <a:t>variables</a:t>
            </a:r>
            <a:r>
              <a:rPr sz="2000" spc="-100" dirty="0">
                <a:latin typeface="Palatino Linotype" panose="02040502050505030304" pitchFamily="18" charset="0"/>
                <a:cs typeface="Times New Roman"/>
              </a:rPr>
              <a:t> </a:t>
            </a:r>
            <a:r>
              <a:rPr lang="en-US" sz="2000" spc="125" dirty="0">
                <a:latin typeface="Palatino Linotype" panose="02040502050505030304" pitchFamily="18" charset="0"/>
                <a:cs typeface="Times New Roman"/>
              </a:rPr>
              <a:t>&amp; </a:t>
            </a:r>
            <a:r>
              <a:rPr sz="2000" spc="105" dirty="0">
                <a:latin typeface="Palatino Linotype" panose="02040502050505030304" pitchFamily="18" charset="0"/>
                <a:cs typeface="Times New Roman"/>
              </a:rPr>
              <a:t>constant</a:t>
            </a:r>
            <a:r>
              <a:rPr lang="en-US" sz="2000" spc="105" dirty="0">
                <a:latin typeface="Palatino Linotype" panose="02040502050505030304" pitchFamily="18" charset="0"/>
                <a:cs typeface="Times New Roman"/>
              </a:rPr>
              <a:t>s</a:t>
            </a:r>
            <a:r>
              <a:rPr lang="en-US" sz="2000" spc="-100" dirty="0">
                <a:latin typeface="Palatino Linotype" panose="02040502050505030304" pitchFamily="18" charset="0"/>
                <a:cs typeface="Times New Roman"/>
              </a:rPr>
              <a:t>. The number will </a:t>
            </a:r>
            <a:r>
              <a:rPr sz="2000" spc="-100" dirty="0">
                <a:latin typeface="Palatino Linotype" panose="02040502050505030304" pitchFamily="18" charset="0"/>
                <a:cs typeface="Times New Roman"/>
              </a:rPr>
              <a:t> </a:t>
            </a:r>
            <a:r>
              <a:rPr sz="2000" spc="100" dirty="0">
                <a:latin typeface="Palatino Linotype" panose="02040502050505030304" pitchFamily="18" charset="0"/>
                <a:cs typeface="Times New Roman"/>
              </a:rPr>
              <a:t>be </a:t>
            </a:r>
            <a:r>
              <a:rPr sz="2000" spc="65" dirty="0">
                <a:latin typeface="Palatino Linotype" panose="02040502050505030304" pitchFamily="18" charset="0"/>
                <a:cs typeface="Times New Roman"/>
              </a:rPr>
              <a:t>multiplied</a:t>
            </a:r>
            <a:r>
              <a:rPr sz="2000" spc="-85" dirty="0">
                <a:latin typeface="Palatino Linotype" panose="02040502050505030304" pitchFamily="18" charset="0"/>
                <a:cs typeface="Times New Roman"/>
              </a:rPr>
              <a:t> </a:t>
            </a:r>
            <a:r>
              <a:rPr sz="2000" spc="15" dirty="0">
                <a:latin typeface="Palatino Linotype" panose="02040502050505030304" pitchFamily="18" charset="0"/>
                <a:cs typeface="Times New Roman"/>
              </a:rPr>
              <a:t>accordingly.</a:t>
            </a:r>
            <a:endParaRPr sz="2000" dirty="0">
              <a:latin typeface="Palatino Linotype" panose="02040502050505030304" pitchFamily="18" charset="0"/>
              <a:cs typeface="Times New Roman"/>
            </a:endParaRPr>
          </a:p>
        </p:txBody>
      </p:sp>
    </p:spTree>
    <p:extLst>
      <p:ext uri="{BB962C8B-B14F-4D97-AF65-F5344CB8AC3E}">
        <p14:creationId xmlns:p14="http://schemas.microsoft.com/office/powerpoint/2010/main" val="315308701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9659"/>
          </a:xfrm>
        </p:spPr>
        <p:txBody>
          <a:bodyPr>
            <a:normAutofit fontScale="90000"/>
          </a:bodyPr>
          <a:lstStyle/>
          <a:p>
            <a:br>
              <a:rPr lang="en-US" dirty="0"/>
            </a:br>
            <a:r>
              <a:rPr lang="en-US" sz="4000" b="1" dirty="0">
                <a:latin typeface="Times New Roman" panose="02020603050405020304" pitchFamily="18" charset="0"/>
                <a:cs typeface="Times New Roman" panose="02020603050405020304" pitchFamily="18" charset="0"/>
              </a:rPr>
              <a:t>How to calculate Space Complexity of an Algorithm?</a:t>
            </a:r>
            <a:br>
              <a:rPr lang="en-US" dirty="0"/>
            </a:br>
            <a:endParaRPr lang="en-IN" dirty="0"/>
          </a:p>
        </p:txBody>
      </p:sp>
      <p:sp>
        <p:nvSpPr>
          <p:cNvPr id="3" name="Content Placeholder 2"/>
          <p:cNvSpPr>
            <a:spLocks noGrp="1"/>
          </p:cNvSpPr>
          <p:nvPr>
            <p:ph idx="1"/>
          </p:nvPr>
        </p:nvSpPr>
        <p:spPr>
          <a:xfrm>
            <a:off x="834587" y="1484784"/>
            <a:ext cx="10515600" cy="4813135"/>
          </a:xfrm>
          <a:ln w="38100">
            <a:solidFill>
              <a:schemeClr val="tx1"/>
            </a:solidFill>
          </a:ln>
        </p:spPr>
        <p:txBody>
          <a:bodyPr>
            <a:noAutofit/>
          </a:bodyPr>
          <a:lstStyle/>
          <a:p>
            <a:r>
              <a:rPr lang="en-US" sz="2000" dirty="0">
                <a:latin typeface="Palatino Linotype" panose="02040502050505030304" pitchFamily="18" charset="0"/>
              </a:rPr>
              <a:t>In the Example program, 3 integer variables are used. </a:t>
            </a:r>
          </a:p>
          <a:p>
            <a:r>
              <a:rPr lang="en-US" sz="2000" dirty="0">
                <a:latin typeface="Palatino Linotype" panose="02040502050505030304" pitchFamily="18" charset="0"/>
              </a:rPr>
              <a:t>The size of the integer data type is 2 or 4 bytes which depends on the architecture of the system (compiler). Let us assume the size as 4 bytes. </a:t>
            </a:r>
          </a:p>
          <a:p>
            <a:r>
              <a:rPr lang="en-US" sz="2000" dirty="0">
                <a:latin typeface="Palatino Linotype" panose="02040502050505030304" pitchFamily="18" charset="0"/>
              </a:rPr>
              <a:t>The total space required to store the data used in the example program is 4 * 3 = 12, Since no additional variables are used, no extra space is required. Hence, </a:t>
            </a:r>
            <a:r>
              <a:rPr lang="en-US" sz="2000" b="1" dirty="0">
                <a:latin typeface="Palatino Linotype" panose="02040502050505030304" pitchFamily="18" charset="0"/>
              </a:rPr>
              <a:t>space complexity for the example program is O(1), or constant.</a:t>
            </a:r>
            <a:endParaRPr lang="en-US" sz="2000" dirty="0">
              <a:latin typeface="Palatino Linotype" panose="02040502050505030304" pitchFamily="18" charset="0"/>
            </a:endParaRPr>
          </a:p>
          <a:p>
            <a:endParaRPr lang="en-IN" sz="2000" dirty="0"/>
          </a:p>
          <a:p>
            <a:endParaRPr lang="en-US" sz="2000" dirty="0"/>
          </a:p>
          <a:p>
            <a:pPr marL="0" indent="0">
              <a:buNone/>
            </a:pPr>
            <a:br>
              <a:rPr lang="en-US" sz="2000" dirty="0"/>
            </a:br>
            <a:endParaRPr lang="en-US" sz="2000"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1147436" y="3717032"/>
            <a:ext cx="9889901" cy="2392296"/>
          </a:xfrm>
          <a:prstGeom prst="rect">
            <a:avLst/>
          </a:prstGeom>
        </p:spPr>
      </p:pic>
    </p:spTree>
    <p:extLst>
      <p:ext uri="{BB962C8B-B14F-4D97-AF65-F5344CB8AC3E}">
        <p14:creationId xmlns:p14="http://schemas.microsoft.com/office/powerpoint/2010/main" val="4092062067"/>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611"/>
          </a:xfrm>
        </p:spPr>
        <p:txBody>
          <a:bodyPr>
            <a:normAutofit/>
          </a:bodyPr>
          <a:lstStyle/>
          <a:p>
            <a:r>
              <a:rPr lang="en-US" sz="2400" b="1" dirty="0">
                <a:latin typeface="Palatino Linotype" panose="02040502050505030304" pitchFamily="18" charset="0"/>
                <a:cs typeface="Times New Roman" panose="02020603050405020304" pitchFamily="18" charset="0"/>
              </a:rPr>
              <a:t>EXAMPLE 2</a:t>
            </a:r>
            <a:endParaRPr lang="en-IN" sz="2400" b="1" dirty="0">
              <a:latin typeface="Palatino Linotype" panose="0204050205050503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3FF38060-6AB9-43F8-9C7B-B7E6FF72C18B}"/>
              </a:ext>
            </a:extLst>
          </p:cNvPr>
          <p:cNvSpPr>
            <a:spLocks noGrp="1"/>
          </p:cNvSpPr>
          <p:nvPr>
            <p:ph idx="1"/>
          </p:nvPr>
        </p:nvSpPr>
        <p:spPr>
          <a:xfrm>
            <a:off x="838200" y="1196752"/>
            <a:ext cx="10515600" cy="4980211"/>
          </a:xfrm>
          <a:ln w="28575">
            <a:solidFill>
              <a:schemeClr val="tx1"/>
            </a:solidFill>
          </a:ln>
        </p:spPr>
        <p:txBody>
          <a:bodyPr>
            <a:normAutofit fontScale="85000" lnSpcReduction="20000"/>
          </a:bodyPr>
          <a:lstStyle/>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r>
              <a:rPr lang="en-US" sz="2400" dirty="0">
                <a:latin typeface="Palatino Linotype" panose="02040502050505030304" pitchFamily="18" charset="0"/>
              </a:rPr>
              <a:t>In the code given above, the array stores a maximum of n integer elements. Hence, the space occupied by the array is 4 * n. Also we have integer variables such as n, </a:t>
            </a:r>
            <a:r>
              <a:rPr lang="en-US" sz="2400" dirty="0" err="1">
                <a:latin typeface="Palatino Linotype" panose="02040502050505030304" pitchFamily="18" charset="0"/>
              </a:rPr>
              <a:t>i</a:t>
            </a:r>
            <a:r>
              <a:rPr lang="en-US" sz="2400" dirty="0">
                <a:latin typeface="Palatino Linotype" panose="02040502050505030304" pitchFamily="18" charset="0"/>
              </a:rPr>
              <a:t> and sum. </a:t>
            </a:r>
          </a:p>
          <a:p>
            <a:pPr algn="just"/>
            <a:r>
              <a:rPr lang="en-US" sz="2400" dirty="0">
                <a:solidFill>
                  <a:srgbClr val="FF0000"/>
                </a:solidFill>
                <a:latin typeface="Palatino Linotype" panose="02040502050505030304" pitchFamily="18" charset="0"/>
              </a:rPr>
              <a:t>Assuming 4 bytes for each variable, the total space occupied by the program is </a:t>
            </a:r>
            <a:r>
              <a:rPr lang="en-US" sz="2400" b="1" dirty="0">
                <a:solidFill>
                  <a:srgbClr val="FF0000"/>
                </a:solidFill>
                <a:latin typeface="Palatino Linotype" panose="02040502050505030304" pitchFamily="18" charset="0"/>
              </a:rPr>
              <a:t>4n + 12 </a:t>
            </a:r>
            <a:r>
              <a:rPr lang="en-US" sz="2400" dirty="0">
                <a:solidFill>
                  <a:srgbClr val="FF0000"/>
                </a:solidFill>
                <a:latin typeface="Palatino Linotype" panose="02040502050505030304" pitchFamily="18" charset="0"/>
              </a:rPr>
              <a:t>bytes. </a:t>
            </a:r>
          </a:p>
          <a:p>
            <a:pPr algn="just"/>
            <a:r>
              <a:rPr lang="en-US" sz="2400" dirty="0">
                <a:solidFill>
                  <a:srgbClr val="FF0000"/>
                </a:solidFill>
                <a:latin typeface="Palatino Linotype" panose="02040502050505030304" pitchFamily="18" charset="0"/>
              </a:rPr>
              <a:t>Since the highest order of n in the equation 4n + 12 is n, so </a:t>
            </a:r>
            <a:r>
              <a:rPr lang="en-US" sz="2400" b="1" dirty="0">
                <a:solidFill>
                  <a:srgbClr val="FF0000"/>
                </a:solidFill>
                <a:latin typeface="Palatino Linotype" panose="02040502050505030304" pitchFamily="18" charset="0"/>
              </a:rPr>
              <a:t>the space complexity is O(n) or linear.</a:t>
            </a:r>
            <a:endParaRPr lang="en-US" sz="2400" dirty="0">
              <a:solidFill>
                <a:srgbClr val="FF0000"/>
              </a:solidFill>
              <a:latin typeface="Palatino Linotype" panose="02040502050505030304" pitchFamily="18" charset="0"/>
            </a:endParaRPr>
          </a:p>
        </p:txBody>
      </p:sp>
      <p:pic>
        <p:nvPicPr>
          <p:cNvPr id="12" name="Content Placeholder 3">
            <a:extLst>
              <a:ext uri="{FF2B5EF4-FFF2-40B4-BE49-F238E27FC236}">
                <a16:creationId xmlns:a16="http://schemas.microsoft.com/office/drawing/2014/main" id="{0D6277A8-365A-460E-98C0-4042DA1F8F77}"/>
              </a:ext>
            </a:extLst>
          </p:cNvPr>
          <p:cNvPicPr>
            <a:picLocks noChangeAspect="1"/>
          </p:cNvPicPr>
          <p:nvPr/>
        </p:nvPicPr>
        <p:blipFill>
          <a:blip r:embed="rId2"/>
          <a:stretch>
            <a:fillRect/>
          </a:stretch>
        </p:blipFill>
        <p:spPr>
          <a:xfrm>
            <a:off x="2675620" y="1340767"/>
            <a:ext cx="6840760" cy="2833349"/>
          </a:xfrm>
          <a:prstGeom prst="rect">
            <a:avLst/>
          </a:prstGeom>
        </p:spPr>
      </p:pic>
    </p:spTree>
    <p:extLst>
      <p:ext uri="{BB962C8B-B14F-4D97-AF65-F5344CB8AC3E}">
        <p14:creationId xmlns:p14="http://schemas.microsoft.com/office/powerpoint/2010/main" val="277173733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EXAMPLE 3</a:t>
            </a:r>
            <a:endParaRPr lang="en-IN" sz="2400" dirty="0"/>
          </a:p>
        </p:txBody>
      </p:sp>
      <p:sp>
        <p:nvSpPr>
          <p:cNvPr id="7" name="Content Placeholder 2"/>
          <p:cNvSpPr>
            <a:spLocks noGrp="1"/>
          </p:cNvSpPr>
          <p:nvPr>
            <p:ph idx="1"/>
          </p:nvPr>
        </p:nvSpPr>
        <p:spPr>
          <a:xfrm>
            <a:off x="838200" y="1825625"/>
            <a:ext cx="10515600" cy="4351338"/>
          </a:xfrm>
          <a:ln w="38100">
            <a:solidFill>
              <a:schemeClr val="tx1"/>
            </a:solidFill>
          </a:ln>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 </a:t>
            </a:r>
          </a:p>
          <a:p>
            <a:pPr>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a:t>
            </a:r>
          </a:p>
          <a:p>
            <a:pPr>
              <a:buNone/>
            </a:pPr>
            <a:r>
              <a:rPr lang="en-US" dirty="0">
                <a:latin typeface="Times New Roman" panose="02020603050405020304" pitchFamily="18" charset="0"/>
                <a:cs typeface="Times New Roman" panose="02020603050405020304" pitchFamily="18" charset="0"/>
              </a:rPr>
              <a:t> { </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 = 5, b = 5, c;</a:t>
            </a:r>
          </a:p>
          <a:p>
            <a:pPr>
              <a:buNone/>
            </a:pPr>
            <a:r>
              <a:rPr lang="en-US" dirty="0">
                <a:latin typeface="Times New Roman" panose="02020603050405020304" pitchFamily="18" charset="0"/>
                <a:cs typeface="Times New Roman" panose="02020603050405020304" pitchFamily="18" charset="0"/>
              </a:rPr>
              <a:t>   c = a + b; </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("%d", c);</a:t>
            </a:r>
          </a:p>
          <a:p>
            <a:pPr>
              <a:buNone/>
            </a:pPr>
            <a:r>
              <a:rPr lang="en-US" dirty="0">
                <a:latin typeface="Times New Roman" panose="02020603050405020304" pitchFamily="18" charset="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Space Complexity: </a:t>
            </a:r>
            <a:r>
              <a:rPr lang="en-US" dirty="0">
                <a:solidFill>
                  <a:srgbClr val="0070C0"/>
                </a:solidFill>
                <a:latin typeface="Times New Roman" panose="02020603050405020304" pitchFamily="18" charset="0"/>
                <a:cs typeface="Times New Roman" panose="02020603050405020304" pitchFamily="18" charset="0"/>
              </a:rPr>
              <a:t>size(a)+size(b)+size(c)</a:t>
            </a:r>
          </a:p>
          <a:p>
            <a:pPr>
              <a:buNone/>
            </a:pPr>
            <a:r>
              <a:rPr lang="en-US" dirty="0">
                <a:solidFill>
                  <a:srgbClr val="0070C0"/>
                </a:solidFill>
                <a:latin typeface="Times New Roman" panose="02020603050405020304" pitchFamily="18" charset="0"/>
                <a:cs typeface="Times New Roman" panose="02020603050405020304" pitchFamily="18" charset="0"/>
              </a:rPr>
              <a:t>=&gt;</a:t>
            </a:r>
            <a:r>
              <a:rPr lang="en-US" dirty="0">
                <a:solidFill>
                  <a:srgbClr val="C00000"/>
                </a:solidFill>
                <a:latin typeface="Times New Roman" panose="02020603050405020304" pitchFamily="18" charset="0"/>
                <a:cs typeface="Times New Roman" panose="02020603050405020304" pitchFamily="18" charset="0"/>
              </a:rPr>
              <a:t>let </a:t>
            </a:r>
            <a:r>
              <a:rPr lang="en-US" dirty="0" err="1">
                <a:solidFill>
                  <a:srgbClr val="C00000"/>
                </a:solidFill>
                <a:latin typeface="Times New Roman" panose="02020603050405020304" pitchFamily="18" charset="0"/>
                <a:cs typeface="Times New Roman" panose="02020603050405020304" pitchFamily="18" charset="0"/>
              </a:rPr>
              <a:t>sizeof</a:t>
            </a:r>
            <a:r>
              <a:rPr lang="en-US" dirty="0">
                <a:solidFill>
                  <a:srgbClr val="C00000"/>
                </a:solidFill>
                <a:latin typeface="Times New Roman" panose="02020603050405020304" pitchFamily="18" charset="0"/>
                <a:cs typeface="Times New Roman" panose="02020603050405020304" pitchFamily="18" charset="0"/>
              </a:rPr>
              <a:t>(</a:t>
            </a:r>
            <a:r>
              <a:rPr lang="en-US" dirty="0" err="1">
                <a:solidFill>
                  <a:srgbClr val="C00000"/>
                </a:solidFill>
                <a:latin typeface="Times New Roman" panose="02020603050405020304" pitchFamily="18" charset="0"/>
                <a:cs typeface="Times New Roman" panose="02020603050405020304" pitchFamily="18" charset="0"/>
              </a:rPr>
              <a:t>int</a:t>
            </a:r>
            <a:r>
              <a:rPr lang="en-US" dirty="0">
                <a:solidFill>
                  <a:srgbClr val="C00000"/>
                </a:solidFill>
                <a:latin typeface="Times New Roman" panose="02020603050405020304" pitchFamily="18" charset="0"/>
                <a:cs typeface="Times New Roman" panose="02020603050405020304" pitchFamily="18" charset="0"/>
              </a:rPr>
              <a:t>)=2 bytes=&gt;2+2+2=6 bytes</a:t>
            </a:r>
          </a:p>
          <a:p>
            <a:pPr>
              <a:buNone/>
            </a:pPr>
            <a:r>
              <a:rPr lang="en-US" dirty="0">
                <a:latin typeface="Times New Roman" panose="02020603050405020304" pitchFamily="18" charset="0"/>
                <a:cs typeface="Times New Roman" panose="02020603050405020304" pitchFamily="18" charset="0"/>
              </a:rPr>
              <a:t>=&gt;</a:t>
            </a:r>
            <a:r>
              <a:rPr lang="en-US" b="1" dirty="0">
                <a:solidFill>
                  <a:srgbClr val="00B050"/>
                </a:solidFill>
                <a:latin typeface="Times New Roman" panose="02020603050405020304" pitchFamily="18" charset="0"/>
                <a:cs typeface="Times New Roman" panose="02020603050405020304" pitchFamily="18" charset="0"/>
              </a:rPr>
              <a:t>O(1) or constant</a:t>
            </a:r>
          </a:p>
          <a:p>
            <a:pP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3588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8CC4-597F-47F1-9FA6-DCBBF0530C27}"/>
              </a:ext>
            </a:extLst>
          </p:cNvPr>
          <p:cNvSpPr>
            <a:spLocks noGrp="1"/>
          </p:cNvSpPr>
          <p:nvPr>
            <p:ph type="title"/>
          </p:nvPr>
        </p:nvSpPr>
        <p:spPr>
          <a:xfrm>
            <a:off x="838200" y="365125"/>
            <a:ext cx="10515600" cy="759619"/>
          </a:xfrm>
        </p:spPr>
        <p:txBody>
          <a:bodyPr/>
          <a:lstStyle/>
          <a:p>
            <a:r>
              <a:rPr lang="en-IN" b="1" dirty="0">
                <a:latin typeface="Palatino Linotype" panose="02040502050505030304" pitchFamily="18" charset="0"/>
              </a:rPr>
              <a:t>Example 4</a:t>
            </a:r>
          </a:p>
        </p:txBody>
      </p:sp>
      <p:sp>
        <p:nvSpPr>
          <p:cNvPr id="8" name="Content Placeholder 2"/>
          <p:cNvSpPr>
            <a:spLocks noGrp="1"/>
          </p:cNvSpPr>
          <p:nvPr>
            <p:ph sz="half" idx="1"/>
          </p:nvPr>
        </p:nvSpPr>
        <p:spPr>
          <a:xfrm>
            <a:off x="838200" y="1340768"/>
            <a:ext cx="5181600" cy="4836195"/>
          </a:xfrm>
          <a:ln w="38100">
            <a:solidFill>
              <a:schemeClr val="tx1"/>
            </a:solidFill>
          </a:ln>
        </p:spPr>
        <p:txBody>
          <a:bodyPr>
            <a:noAutofit/>
          </a:bodyPr>
          <a:lstStyle/>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sum = 0;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 &amp;n);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[n];</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for(</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0;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&lt; 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 &amp;</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sum = sum +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("%d", sum);</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 </a:t>
            </a:r>
            <a:br>
              <a:rPr lang="en-US" sz="2000" b="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598FB-95A1-4DFB-91DB-25F959F8EBAC}"/>
              </a:ext>
            </a:extLst>
          </p:cNvPr>
          <p:cNvSpPr>
            <a:spLocks noGrp="1"/>
          </p:cNvSpPr>
          <p:nvPr>
            <p:ph sz="half" idx="2"/>
          </p:nvPr>
        </p:nvSpPr>
        <p:spPr>
          <a:xfrm>
            <a:off x="6172200" y="1340768"/>
            <a:ext cx="5181600" cy="4836195"/>
          </a:xfrm>
          <a:ln w="38100">
            <a:solidFill>
              <a:schemeClr val="tx1"/>
            </a:solidFill>
          </a:ln>
        </p:spPr>
        <p:txBody>
          <a:bodyPr>
            <a:normAutofit/>
          </a:bodyPr>
          <a:lstStyle/>
          <a:p>
            <a:pPr algn="just">
              <a:lnSpc>
                <a:spcPct val="100000"/>
              </a:lnSpc>
              <a:spcBef>
                <a:spcPts val="0"/>
              </a:spcBef>
              <a:buNone/>
            </a:pPr>
            <a:r>
              <a:rPr lang="en-US" sz="2200" b="1" dirty="0">
                <a:solidFill>
                  <a:srgbClr val="C00000"/>
                </a:solidFill>
                <a:latin typeface="Palatino Linotype" panose="02040502050505030304" pitchFamily="18" charset="0"/>
                <a:cs typeface="Times New Roman" panose="02020603050405020304" pitchFamily="18" charset="0"/>
              </a:rPr>
              <a:t>Space Complexity:</a:t>
            </a:r>
          </a:p>
          <a:p>
            <a:pPr marL="344488" indent="-344488" algn="just"/>
            <a:r>
              <a:rPr lang="en-US" sz="2200" b="1" dirty="0">
                <a:solidFill>
                  <a:srgbClr val="7030A0"/>
                </a:solidFill>
                <a:latin typeface="Palatino Linotype" panose="02040502050505030304" pitchFamily="18" charset="0"/>
                <a:cs typeface="Times New Roman" panose="02020603050405020304" pitchFamily="18" charset="0"/>
              </a:rPr>
              <a:t>The array consists of n integer elements. </a:t>
            </a:r>
          </a:p>
          <a:p>
            <a:pPr marL="344488" indent="-344488" algn="just"/>
            <a:r>
              <a:rPr lang="en-US" sz="2200" b="1" dirty="0">
                <a:solidFill>
                  <a:srgbClr val="00B050"/>
                </a:solidFill>
                <a:latin typeface="Palatino Linotype" panose="02040502050505030304" pitchFamily="18" charset="0"/>
                <a:cs typeface="Times New Roman" panose="02020603050405020304" pitchFamily="18" charset="0"/>
              </a:rPr>
              <a:t>So, the space occupied by the array is 4 * n. Also we have integer variables such as n, </a:t>
            </a:r>
            <a:r>
              <a:rPr lang="en-US" sz="2200" b="1" dirty="0" err="1">
                <a:solidFill>
                  <a:srgbClr val="00B050"/>
                </a:solidFill>
                <a:latin typeface="Palatino Linotype" panose="02040502050505030304" pitchFamily="18" charset="0"/>
                <a:cs typeface="Times New Roman" panose="02020603050405020304" pitchFamily="18" charset="0"/>
              </a:rPr>
              <a:t>i</a:t>
            </a:r>
            <a:r>
              <a:rPr lang="en-US" sz="2200" b="1" dirty="0">
                <a:solidFill>
                  <a:srgbClr val="00B050"/>
                </a:solidFill>
                <a:latin typeface="Palatino Linotype" panose="02040502050505030304" pitchFamily="18" charset="0"/>
                <a:cs typeface="Times New Roman" panose="02020603050405020304" pitchFamily="18" charset="0"/>
              </a:rPr>
              <a:t> and sum. Assuming 4 bytes for each variable, the total space occupied by the program is 4n + 12 bytes. </a:t>
            </a:r>
          </a:p>
          <a:p>
            <a:pPr marL="344488" indent="-344488" algn="just"/>
            <a:r>
              <a:rPr lang="en-US" sz="2200" b="1" dirty="0">
                <a:solidFill>
                  <a:srgbClr val="002060"/>
                </a:solidFill>
                <a:latin typeface="Palatino Linotype" panose="02040502050505030304" pitchFamily="18" charset="0"/>
                <a:cs typeface="Times New Roman" panose="02020603050405020304" pitchFamily="18" charset="0"/>
              </a:rPr>
              <a:t>Since the highest order of n in the equation 4n + 12 is n, so the space complexity is O(n) or linear</a:t>
            </a:r>
            <a:r>
              <a:rPr lang="en-US" sz="2200" b="1" dirty="0">
                <a:latin typeface="Palatino Linotype" panose="02040502050505030304" pitchFamily="18" charset="0"/>
                <a:cs typeface="Times New Roman" panose="02020603050405020304" pitchFamily="18" charset="0"/>
              </a:rPr>
              <a:t>.</a:t>
            </a:r>
            <a:endParaRPr lang="en-US" sz="2200" dirty="0">
              <a:latin typeface="Palatino Linotype" panose="0204050205050503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72066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838F-1D84-4472-B916-1CE151DEC4CD}"/>
              </a:ext>
            </a:extLst>
          </p:cNvPr>
          <p:cNvSpPr>
            <a:spLocks noGrp="1"/>
          </p:cNvSpPr>
          <p:nvPr>
            <p:ph type="title"/>
          </p:nvPr>
        </p:nvSpPr>
        <p:spPr>
          <a:xfrm>
            <a:off x="838200" y="305661"/>
            <a:ext cx="10515600" cy="639737"/>
          </a:xfrm>
        </p:spPr>
        <p:txBody>
          <a:bodyPr>
            <a:noAutofit/>
          </a:bodyPr>
          <a:lstStyle>
            <a:defPPr/>
          </a:lstStyle>
          <a:p>
            <a:r>
              <a:rPr lang="en-IN" sz="4000" b="1">
                <a:latin typeface="Palatino Linotype" panose="02040502050505030304" pitchFamily="18" charset="0"/>
              </a:rPr>
              <a:t>Basic Terminology (Cont..)</a:t>
            </a:r>
          </a:p>
        </p:txBody>
      </p:sp>
      <p:sp>
        <p:nvSpPr>
          <p:cNvPr id="3" name="Content Placeholder 2">
            <a:extLst>
              <a:ext uri="{FF2B5EF4-FFF2-40B4-BE49-F238E27FC236}">
                <a16:creationId xmlns:a16="http://schemas.microsoft.com/office/drawing/2014/main" id="{5A88D1CB-DF46-415D-93A1-5E9FB865DC4F}"/>
              </a:ext>
            </a:extLst>
          </p:cNvPr>
          <p:cNvSpPr>
            <a:spLocks noGrp="1"/>
          </p:cNvSpPr>
          <p:nvPr>
            <p:ph idx="1"/>
          </p:nvPr>
        </p:nvSpPr>
        <p:spPr>
          <a:xfrm>
            <a:off x="838200" y="1133934"/>
            <a:ext cx="10515600" cy="5231565"/>
          </a:xfrm>
          <a:ln w="38100">
            <a:solidFill>
              <a:schemeClr val="tx1"/>
            </a:solidFill>
          </a:ln>
        </p:spPr>
        <p:txBody>
          <a:bodyPr>
            <a:normAutofit/>
          </a:bodyPr>
          <a:lstStyle>
            <a:defPPr/>
          </a:lstStyle>
          <a:p>
            <a:pPr algn="just">
              <a:lnSpc>
                <a:spcPct val="100000"/>
              </a:lnSpc>
            </a:pPr>
            <a:r>
              <a:rPr lang="en-US" sz="2400" i="0" dirty="0">
                <a:effectLst/>
                <a:latin typeface="Palatino Linotype" panose="02040502050505030304" pitchFamily="18" charset="0"/>
              </a:rPr>
              <a:t>A File is a collection of various records of one type of entity.</a:t>
            </a:r>
          </a:p>
          <a:p>
            <a:pPr lvl="1" algn="just">
              <a:lnSpc>
                <a:spcPct val="100000"/>
              </a:lnSpc>
              <a:buFont typeface="Courier New" panose="02070309020205020404" pitchFamily="49" charset="0"/>
              <a:buChar char="o"/>
            </a:pPr>
            <a:r>
              <a:rPr lang="en-US" dirty="0">
                <a:latin typeface="Palatino Linotype" panose="02040502050505030304" pitchFamily="18" charset="0"/>
              </a:rPr>
              <a:t>F</a:t>
            </a:r>
            <a:r>
              <a:rPr lang="en-US" i="0" dirty="0">
                <a:effectLst/>
                <a:latin typeface="Palatino Linotype" panose="02040502050505030304" pitchFamily="18" charset="0"/>
              </a:rPr>
              <a:t>or example, if there are 60 employees in the class, then there will be 20 records in the related file where each record contains the data about each employee.</a:t>
            </a:r>
          </a:p>
          <a:p>
            <a:pPr algn="just">
              <a:lnSpc>
                <a:spcPct val="100000"/>
              </a:lnSpc>
            </a:pPr>
            <a:r>
              <a:rPr lang="en-US" sz="2400" i="0" dirty="0">
                <a:effectLst/>
                <a:latin typeface="Palatino Linotype" panose="02040502050505030304" pitchFamily="18" charset="0"/>
              </a:rPr>
              <a:t>An entity represents the class of certain objects. It contains various attributes. Each attribute represents the particular property of that entity.</a:t>
            </a:r>
          </a:p>
          <a:p>
            <a:pPr lvl="1" algn="just">
              <a:lnSpc>
                <a:spcPct val="100000"/>
              </a:lnSpc>
              <a:buFont typeface="Courier New" panose="02070309020205020404" pitchFamily="49" charset="0"/>
              <a:buChar char="o"/>
            </a:pPr>
            <a:r>
              <a:rPr lang="en-US" dirty="0">
                <a:latin typeface="Palatino Linotype" panose="02040502050505030304" pitchFamily="18" charset="0"/>
              </a:rPr>
              <a:t>For example, consider an employee of an organization:</a:t>
            </a:r>
          </a:p>
          <a:p>
            <a:pPr marL="457200" lvl="1" indent="0" algn="just">
              <a:lnSpc>
                <a:spcPct val="100000"/>
              </a:lnSpc>
              <a:buNone/>
            </a:pPr>
            <a:r>
              <a:rPr lang="en-US" i="0" dirty="0">
                <a:effectLst/>
                <a:latin typeface="Palatino Linotype" panose="02040502050505030304" pitchFamily="18" charset="0"/>
              </a:rPr>
              <a:t>Attributes:	Name		A</a:t>
            </a:r>
            <a:r>
              <a:rPr lang="en-US" dirty="0">
                <a:latin typeface="Palatino Linotype" panose="02040502050505030304" pitchFamily="18" charset="0"/>
              </a:rPr>
              <a:t>ge	Sex	Social Security Number</a:t>
            </a:r>
          </a:p>
          <a:p>
            <a:pPr marL="457200" lvl="1" indent="0" algn="just">
              <a:lnSpc>
                <a:spcPct val="100000"/>
              </a:lnSpc>
              <a:buNone/>
            </a:pPr>
            <a:r>
              <a:rPr lang="en-US" i="0" dirty="0">
                <a:effectLst/>
                <a:latin typeface="Palatino Linotype" panose="02040502050505030304" pitchFamily="18" charset="0"/>
              </a:rPr>
              <a:t>Values:		JOHN		34	M	</a:t>
            </a:r>
            <a:r>
              <a:rPr lang="en-US" dirty="0">
                <a:latin typeface="Palatino Linotype" panose="02040502050505030304" pitchFamily="18" charset="0"/>
              </a:rPr>
              <a:t>134-24-5533</a:t>
            </a:r>
          </a:p>
          <a:p>
            <a:pPr algn="just">
              <a:lnSpc>
                <a:spcPct val="100000"/>
              </a:lnSpc>
            </a:pPr>
            <a:r>
              <a:rPr lang="en-US" sz="2400" i="0" dirty="0">
                <a:effectLst/>
                <a:latin typeface="Palatino Linotype" panose="02040502050505030304" pitchFamily="18" charset="0"/>
              </a:rPr>
              <a:t>Field is a single elementary unit of information representing the attribute of an entity.</a:t>
            </a:r>
          </a:p>
          <a:p>
            <a:pPr algn="just"/>
            <a:endParaRPr lang="en-US" i="0" dirty="0">
              <a:effectLst/>
              <a:latin typeface="Palatino Linotype" panose="02040502050505030304" pitchFamily="18" charset="0"/>
            </a:endParaRPr>
          </a:p>
          <a:p>
            <a:pPr marL="0" indent="0" algn="just">
              <a:buNone/>
            </a:pPr>
            <a:endParaRPr lang="en-US" sz="2400" b="0" i="0" dirty="0">
              <a:solidFill>
                <a:srgbClr val="333333"/>
              </a:solidFill>
              <a:effectLst/>
              <a:latin typeface="Palatino Linotype" panose="02040502050505030304" pitchFamily="18" charset="0"/>
            </a:endParaRPr>
          </a:p>
          <a:p>
            <a:pPr algn="just">
              <a:lnSpc>
                <a:spcPct val="100000"/>
              </a:lnSpc>
            </a:pPr>
            <a:endParaRPr lang="en-IN" sz="2400" dirty="0">
              <a:latin typeface="Palatino Linotype" panose="02040502050505030304" pitchFamily="18" charset="0"/>
            </a:endParaRPr>
          </a:p>
          <a:p>
            <a:pPr lvl="1" algn="just">
              <a:lnSpc>
                <a:spcPct val="100000"/>
              </a:lnSpc>
            </a:pPr>
            <a:endParaRPr lang="en-IN" sz="2000" dirty="0">
              <a:latin typeface="Palatino Linotype" panose="02040502050505030304" pitchFamily="18" charset="0"/>
            </a:endParaRPr>
          </a:p>
        </p:txBody>
      </p:sp>
    </p:spTree>
    <p:extLst>
      <p:ext uri="{BB962C8B-B14F-4D97-AF65-F5344CB8AC3E}">
        <p14:creationId xmlns:p14="http://schemas.microsoft.com/office/powerpoint/2010/main" val="87941680"/>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412776"/>
            <a:ext cx="10253751" cy="4090863"/>
          </a:xfrm>
          <a:prstGeom prst="rect">
            <a:avLst/>
          </a:prstGeom>
          <a:ln w="38100">
            <a:solidFill>
              <a:schemeClr val="tx1"/>
            </a:solidFill>
          </a:ln>
        </p:spPr>
        <p:txBody>
          <a:bodyPr vert="horz" wrap="square" lIns="0" tIns="12700" rIns="0" bIns="0" rtlCol="0">
            <a:spAutoFit/>
          </a:bodyPr>
          <a:lstStyle/>
          <a:p>
            <a:pPr marL="355600" marR="5080" indent="-342900" algn="just">
              <a:spcBef>
                <a:spcPts val="100"/>
              </a:spcBef>
              <a:buClr>
                <a:srgbClr val="5F76B4"/>
              </a:buClr>
              <a:buFont typeface="Arial" panose="020B0604020202020204" pitchFamily="34" charset="0"/>
              <a:buChar char="•"/>
              <a:tabLst>
                <a:tab pos="241300" algn="l"/>
              </a:tabLst>
            </a:pPr>
            <a:r>
              <a:rPr sz="2400" spc="155" dirty="0">
                <a:latin typeface="Palatino Linotype" panose="02040502050505030304" pitchFamily="18" charset="0"/>
                <a:cs typeface="Times New Roman" panose="02020603050405020304" pitchFamily="18" charset="0"/>
              </a:rPr>
              <a:t>Time Complexity </a:t>
            </a:r>
            <a:r>
              <a:rPr sz="2400" spc="75" dirty="0">
                <a:latin typeface="Palatino Linotype" panose="02040502050505030304" pitchFamily="18" charset="0"/>
                <a:cs typeface="Times New Roman" panose="02020603050405020304" pitchFamily="18" charset="0"/>
              </a:rPr>
              <a:t>of </a:t>
            </a:r>
            <a:r>
              <a:rPr sz="2400" spc="195" dirty="0">
                <a:latin typeface="Palatino Linotype" panose="02040502050505030304" pitchFamily="18" charset="0"/>
                <a:cs typeface="Times New Roman" panose="02020603050405020304" pitchFamily="18" charset="0"/>
              </a:rPr>
              <a:t>an </a:t>
            </a:r>
            <a:r>
              <a:rPr sz="2400" spc="210" dirty="0">
                <a:latin typeface="Palatino Linotype" panose="02040502050505030304" pitchFamily="18" charset="0"/>
                <a:cs typeface="Times New Roman" panose="02020603050405020304" pitchFamily="18" charset="0"/>
              </a:rPr>
              <a:t>algorithm </a:t>
            </a:r>
            <a:r>
              <a:rPr sz="2400" spc="254" dirty="0">
                <a:latin typeface="Palatino Linotype" panose="02040502050505030304" pitchFamily="18" charset="0"/>
                <a:cs typeface="Times New Roman" panose="02020603050405020304" pitchFamily="18" charset="0"/>
              </a:rPr>
              <a:t>represents </a:t>
            </a:r>
            <a:r>
              <a:rPr sz="2400" spc="95" dirty="0">
                <a:latin typeface="Palatino Linotype" panose="02040502050505030304" pitchFamily="18" charset="0"/>
                <a:cs typeface="Times New Roman" panose="02020603050405020304" pitchFamily="18" charset="0"/>
              </a:rPr>
              <a:t>the  </a:t>
            </a:r>
            <a:r>
              <a:rPr sz="2400" b="1" spc="-60" dirty="0">
                <a:latin typeface="Palatino Linotype" panose="02040502050505030304" pitchFamily="18" charset="0"/>
                <a:cs typeface="Times New Roman" panose="02020603050405020304" pitchFamily="18" charset="0"/>
              </a:rPr>
              <a:t>amount </a:t>
            </a:r>
            <a:r>
              <a:rPr sz="2400" b="1" spc="-90" dirty="0">
                <a:latin typeface="Palatino Linotype" panose="02040502050505030304" pitchFamily="18" charset="0"/>
                <a:cs typeface="Times New Roman" panose="02020603050405020304" pitchFamily="18" charset="0"/>
              </a:rPr>
              <a:t>of </a:t>
            </a:r>
            <a:r>
              <a:rPr sz="2400" b="1" spc="-40" dirty="0">
                <a:latin typeface="Palatino Linotype" panose="02040502050505030304" pitchFamily="18" charset="0"/>
                <a:cs typeface="Times New Roman" panose="02020603050405020304" pitchFamily="18" charset="0"/>
              </a:rPr>
              <a:t>time </a:t>
            </a:r>
            <a:r>
              <a:rPr sz="2400" b="1" spc="-15" dirty="0">
                <a:latin typeface="Palatino Linotype" panose="02040502050505030304" pitchFamily="18" charset="0"/>
                <a:cs typeface="Times New Roman" panose="02020603050405020304" pitchFamily="18" charset="0"/>
              </a:rPr>
              <a:t>required </a:t>
            </a:r>
            <a:r>
              <a:rPr sz="2400" b="1" spc="-60" dirty="0">
                <a:latin typeface="Palatino Linotype" panose="02040502050505030304" pitchFamily="18" charset="0"/>
                <a:cs typeface="Times New Roman" panose="02020603050405020304" pitchFamily="18" charset="0"/>
              </a:rPr>
              <a:t>by </a:t>
            </a:r>
            <a:r>
              <a:rPr sz="2400" b="1" spc="-30" dirty="0">
                <a:latin typeface="Palatino Linotype" panose="02040502050505030304" pitchFamily="18" charset="0"/>
                <a:cs typeface="Times New Roman" panose="02020603050405020304" pitchFamily="18" charset="0"/>
              </a:rPr>
              <a:t>the </a:t>
            </a:r>
            <a:r>
              <a:rPr sz="2400" b="1" spc="-20" dirty="0">
                <a:latin typeface="Palatino Linotype" panose="02040502050505030304" pitchFamily="18" charset="0"/>
                <a:cs typeface="Times New Roman" panose="02020603050405020304" pitchFamily="18" charset="0"/>
              </a:rPr>
              <a:t>algorithm </a:t>
            </a:r>
            <a:r>
              <a:rPr sz="2400" spc="175" dirty="0">
                <a:latin typeface="Palatino Linotype" panose="02040502050505030304" pitchFamily="18" charset="0"/>
                <a:cs typeface="Times New Roman" panose="02020603050405020304" pitchFamily="18" charset="0"/>
              </a:rPr>
              <a:t>to </a:t>
            </a:r>
            <a:r>
              <a:rPr sz="2400" spc="245" dirty="0">
                <a:latin typeface="Palatino Linotype" panose="02040502050505030304" pitchFamily="18" charset="0"/>
                <a:cs typeface="Times New Roman" panose="02020603050405020304" pitchFamily="18" charset="0"/>
              </a:rPr>
              <a:t>run  </a:t>
            </a:r>
            <a:r>
              <a:rPr sz="2400" spc="175" dirty="0">
                <a:latin typeface="Palatino Linotype" panose="02040502050505030304" pitchFamily="18" charset="0"/>
                <a:cs typeface="Times New Roman" panose="02020603050405020304" pitchFamily="18" charset="0"/>
              </a:rPr>
              <a:t>to</a:t>
            </a:r>
            <a:r>
              <a:rPr sz="2400" spc="210" dirty="0">
                <a:latin typeface="Palatino Linotype" panose="02040502050505030304" pitchFamily="18" charset="0"/>
                <a:cs typeface="Times New Roman" panose="02020603050405020304" pitchFamily="18" charset="0"/>
              </a:rPr>
              <a:t> </a:t>
            </a:r>
            <a:r>
              <a:rPr sz="2400" spc="195" dirty="0">
                <a:latin typeface="Palatino Linotype" panose="02040502050505030304" pitchFamily="18" charset="0"/>
                <a:cs typeface="Times New Roman" panose="02020603050405020304" pitchFamily="18" charset="0"/>
              </a:rPr>
              <a:t>completion.</a:t>
            </a:r>
            <a:endParaRPr sz="2400" dirty="0">
              <a:latin typeface="Palatino Linotype" panose="02040502050505030304" pitchFamily="18" charset="0"/>
              <a:cs typeface="Times New Roman" panose="02020603050405020304" pitchFamily="18" charset="0"/>
            </a:endParaRPr>
          </a:p>
          <a:p>
            <a:pPr marL="355600" marR="5715" indent="-342900" algn="just">
              <a:spcBef>
                <a:spcPts val="580"/>
              </a:spcBef>
              <a:buClr>
                <a:srgbClr val="5F76B4"/>
              </a:buClr>
              <a:buFont typeface="Arial" panose="020B0604020202020204" pitchFamily="34" charset="0"/>
              <a:buChar char="•"/>
              <a:tabLst>
                <a:tab pos="241300" algn="l"/>
              </a:tabLst>
            </a:pPr>
            <a:r>
              <a:rPr sz="2400" spc="160" dirty="0">
                <a:latin typeface="Palatino Linotype" panose="02040502050505030304" pitchFamily="18" charset="0"/>
                <a:cs typeface="Times New Roman" panose="02020603050405020304" pitchFamily="18" charset="0"/>
              </a:rPr>
              <a:t>Time </a:t>
            </a:r>
            <a:r>
              <a:rPr sz="2400" spc="245" dirty="0">
                <a:latin typeface="Palatino Linotype" panose="02040502050505030304" pitchFamily="18" charset="0"/>
                <a:cs typeface="Times New Roman" panose="02020603050405020304" pitchFamily="18" charset="0"/>
              </a:rPr>
              <a:t>requirements </a:t>
            </a:r>
            <a:r>
              <a:rPr sz="2400" spc="175" dirty="0">
                <a:latin typeface="Palatino Linotype" panose="02040502050505030304" pitchFamily="18" charset="0"/>
                <a:cs typeface="Times New Roman" panose="02020603050405020304" pitchFamily="18" charset="0"/>
              </a:rPr>
              <a:t>can be </a:t>
            </a:r>
            <a:r>
              <a:rPr sz="2400" spc="204" dirty="0">
                <a:latin typeface="Palatino Linotype" panose="02040502050505030304" pitchFamily="18" charset="0"/>
                <a:cs typeface="Times New Roman" panose="02020603050405020304" pitchFamily="18" charset="0"/>
              </a:rPr>
              <a:t>defined </a:t>
            </a:r>
            <a:r>
              <a:rPr sz="2400" spc="170" dirty="0">
                <a:latin typeface="Palatino Linotype" panose="02040502050505030304" pitchFamily="18" charset="0"/>
                <a:cs typeface="Times New Roman" panose="02020603050405020304" pitchFamily="18" charset="0"/>
              </a:rPr>
              <a:t>as </a:t>
            </a:r>
            <a:r>
              <a:rPr sz="2400" spc="105" dirty="0">
                <a:latin typeface="Palatino Linotype" panose="02040502050505030304" pitchFamily="18" charset="0"/>
                <a:cs typeface="Times New Roman" panose="02020603050405020304" pitchFamily="18" charset="0"/>
              </a:rPr>
              <a:t>a </a:t>
            </a:r>
            <a:r>
              <a:rPr sz="2400" spc="170" dirty="0">
                <a:latin typeface="Palatino Linotype" panose="02040502050505030304" pitchFamily="18" charset="0"/>
                <a:cs typeface="Times New Roman" panose="02020603050405020304" pitchFamily="18" charset="0"/>
              </a:rPr>
              <a:t>numerical  </a:t>
            </a:r>
            <a:r>
              <a:rPr sz="2400" spc="190" dirty="0">
                <a:latin typeface="Palatino Linotype" panose="02040502050505030304" pitchFamily="18" charset="0"/>
                <a:cs typeface="Times New Roman" panose="02020603050405020304" pitchFamily="18" charset="0"/>
              </a:rPr>
              <a:t>function </a:t>
            </a:r>
            <a:r>
              <a:rPr sz="2400" spc="155" dirty="0">
                <a:latin typeface="Palatino Linotype" panose="02040502050505030304" pitchFamily="18" charset="0"/>
                <a:cs typeface="Times New Roman" panose="02020603050405020304" pitchFamily="18" charset="0"/>
              </a:rPr>
              <a:t>T(n), </a:t>
            </a:r>
            <a:r>
              <a:rPr sz="2400" spc="229" dirty="0">
                <a:latin typeface="Palatino Linotype" panose="02040502050505030304" pitchFamily="18" charset="0"/>
                <a:cs typeface="Times New Roman" panose="02020603050405020304" pitchFamily="18" charset="0"/>
              </a:rPr>
              <a:t>where </a:t>
            </a:r>
            <a:r>
              <a:rPr sz="2400" spc="195" dirty="0">
                <a:latin typeface="Palatino Linotype" panose="02040502050505030304" pitchFamily="18" charset="0"/>
                <a:cs typeface="Times New Roman" panose="02020603050405020304" pitchFamily="18" charset="0"/>
              </a:rPr>
              <a:t>T(n) </a:t>
            </a:r>
            <a:r>
              <a:rPr sz="2400" spc="170" dirty="0">
                <a:latin typeface="Palatino Linotype" panose="02040502050505030304" pitchFamily="18" charset="0"/>
                <a:cs typeface="Times New Roman" panose="02020603050405020304" pitchFamily="18" charset="0"/>
              </a:rPr>
              <a:t>can </a:t>
            </a:r>
            <a:r>
              <a:rPr sz="2400" spc="180" dirty="0">
                <a:latin typeface="Palatino Linotype" panose="02040502050505030304" pitchFamily="18" charset="0"/>
                <a:cs typeface="Times New Roman" panose="02020603050405020304" pitchFamily="18" charset="0"/>
              </a:rPr>
              <a:t>be </a:t>
            </a:r>
            <a:r>
              <a:rPr sz="2400" spc="245" dirty="0">
                <a:latin typeface="Palatino Linotype" panose="02040502050505030304" pitchFamily="18" charset="0"/>
                <a:cs typeface="Times New Roman" panose="02020603050405020304" pitchFamily="18" charset="0"/>
              </a:rPr>
              <a:t>measured </a:t>
            </a:r>
            <a:r>
              <a:rPr sz="2400" spc="180" dirty="0">
                <a:latin typeface="Palatino Linotype" panose="02040502050505030304" pitchFamily="18" charset="0"/>
                <a:cs typeface="Times New Roman" panose="02020603050405020304" pitchFamily="18" charset="0"/>
              </a:rPr>
              <a:t>as </a:t>
            </a:r>
            <a:r>
              <a:rPr sz="2400" spc="220" dirty="0">
                <a:latin typeface="Palatino Linotype" panose="02040502050505030304" pitchFamily="18" charset="0"/>
                <a:cs typeface="Times New Roman" panose="02020603050405020304" pitchFamily="18" charset="0"/>
              </a:rPr>
              <a:t>the  </a:t>
            </a:r>
            <a:r>
              <a:rPr sz="2400" b="1" spc="-55" dirty="0">
                <a:latin typeface="Palatino Linotype" panose="02040502050505030304" pitchFamily="18" charset="0"/>
                <a:cs typeface="Times New Roman" panose="02020603050405020304" pitchFamily="18" charset="0"/>
              </a:rPr>
              <a:t>number </a:t>
            </a:r>
            <a:r>
              <a:rPr sz="2400" b="1" spc="-85" dirty="0">
                <a:latin typeface="Palatino Linotype" panose="02040502050505030304" pitchFamily="18" charset="0"/>
                <a:cs typeface="Times New Roman" panose="02020603050405020304" pitchFamily="18" charset="0"/>
              </a:rPr>
              <a:t>of </a:t>
            </a:r>
            <a:r>
              <a:rPr sz="2400" b="1" dirty="0">
                <a:latin typeface="Palatino Linotype" panose="02040502050505030304" pitchFamily="18" charset="0"/>
                <a:cs typeface="Times New Roman" panose="02020603050405020304" pitchFamily="18" charset="0"/>
              </a:rPr>
              <a:t>steps</a:t>
            </a:r>
            <a:r>
              <a:rPr sz="2400" dirty="0">
                <a:latin typeface="Palatino Linotype" panose="02040502050505030304" pitchFamily="18" charset="0"/>
                <a:cs typeface="Times New Roman" panose="02020603050405020304" pitchFamily="18" charset="0"/>
              </a:rPr>
              <a:t>, </a:t>
            </a:r>
            <a:r>
              <a:rPr sz="2400" spc="210" dirty="0">
                <a:latin typeface="Palatino Linotype" panose="02040502050505030304" pitchFamily="18" charset="0"/>
                <a:cs typeface="Times New Roman" panose="02020603050405020304" pitchFamily="18" charset="0"/>
              </a:rPr>
              <a:t>provided </a:t>
            </a:r>
            <a:r>
              <a:rPr sz="2400" spc="195" dirty="0">
                <a:latin typeface="Palatino Linotype" panose="02040502050505030304" pitchFamily="18" charset="0"/>
                <a:cs typeface="Times New Roman" panose="02020603050405020304" pitchFamily="18" charset="0"/>
              </a:rPr>
              <a:t>each </a:t>
            </a:r>
            <a:r>
              <a:rPr sz="2400" spc="225" dirty="0">
                <a:latin typeface="Palatino Linotype" panose="02040502050505030304" pitchFamily="18" charset="0"/>
                <a:cs typeface="Times New Roman" panose="02020603050405020304" pitchFamily="18" charset="0"/>
              </a:rPr>
              <a:t>step </a:t>
            </a:r>
            <a:r>
              <a:rPr sz="2400" spc="220" dirty="0">
                <a:latin typeface="Palatino Linotype" panose="02040502050505030304" pitchFamily="18" charset="0"/>
                <a:cs typeface="Times New Roman" panose="02020603050405020304" pitchFamily="18" charset="0"/>
              </a:rPr>
              <a:t>consumes  </a:t>
            </a:r>
            <a:r>
              <a:rPr sz="2400" spc="235" dirty="0">
                <a:latin typeface="Palatino Linotype" panose="02040502050505030304" pitchFamily="18" charset="0"/>
                <a:cs typeface="Times New Roman" panose="02020603050405020304" pitchFamily="18" charset="0"/>
              </a:rPr>
              <a:t>constant</a:t>
            </a:r>
            <a:r>
              <a:rPr sz="2400" spc="204" dirty="0">
                <a:latin typeface="Palatino Linotype" panose="02040502050505030304" pitchFamily="18" charset="0"/>
                <a:cs typeface="Times New Roman" panose="02020603050405020304" pitchFamily="18" charset="0"/>
              </a:rPr>
              <a:t> </a:t>
            </a:r>
            <a:r>
              <a:rPr sz="2400" spc="175" dirty="0">
                <a:latin typeface="Palatino Linotype" panose="02040502050505030304" pitchFamily="18" charset="0"/>
                <a:cs typeface="Times New Roman" panose="02020603050405020304" pitchFamily="18" charset="0"/>
              </a:rPr>
              <a:t>time.</a:t>
            </a:r>
            <a:endParaRPr sz="2400" dirty="0">
              <a:latin typeface="Palatino Linotype" panose="02040502050505030304" pitchFamily="18" charset="0"/>
              <a:cs typeface="Times New Roman" panose="02020603050405020304" pitchFamily="18" charset="0"/>
            </a:endParaRPr>
          </a:p>
          <a:p>
            <a:pPr marL="355600" indent="-342900" algn="just">
              <a:spcBef>
                <a:spcPts val="580"/>
              </a:spcBef>
              <a:buClr>
                <a:srgbClr val="5F76B4"/>
              </a:buClr>
              <a:buFont typeface="Arial" panose="020B0604020202020204" pitchFamily="34" charset="0"/>
              <a:buChar char="•"/>
              <a:tabLst>
                <a:tab pos="241300" algn="l"/>
              </a:tabLst>
            </a:pPr>
            <a:r>
              <a:rPr sz="2400" u="heavy" spc="35" dirty="0">
                <a:uFill>
                  <a:solidFill>
                    <a:srgbClr val="000000"/>
                  </a:solidFill>
                </a:uFill>
                <a:latin typeface="Palatino Linotype" panose="02040502050505030304" pitchFamily="18" charset="0"/>
                <a:cs typeface="Times New Roman" panose="02020603050405020304" pitchFamily="18" charset="0"/>
              </a:rPr>
              <a:t>Eg. </a:t>
            </a:r>
            <a:r>
              <a:rPr sz="2400" u="heavy" spc="175" dirty="0">
                <a:uFill>
                  <a:solidFill>
                    <a:srgbClr val="000000"/>
                  </a:solidFill>
                </a:uFill>
                <a:latin typeface="Palatino Linotype" panose="02040502050505030304" pitchFamily="18" charset="0"/>
                <a:cs typeface="Times New Roman" panose="02020603050405020304" pitchFamily="18" charset="0"/>
              </a:rPr>
              <a:t>Addition </a:t>
            </a:r>
            <a:r>
              <a:rPr sz="2400" u="heavy" spc="75" dirty="0">
                <a:uFill>
                  <a:solidFill>
                    <a:srgbClr val="000000"/>
                  </a:solidFill>
                </a:uFill>
                <a:latin typeface="Palatino Linotype" panose="02040502050505030304" pitchFamily="18" charset="0"/>
                <a:cs typeface="Times New Roman" panose="02020603050405020304" pitchFamily="18" charset="0"/>
              </a:rPr>
              <a:t>of </a:t>
            </a:r>
            <a:r>
              <a:rPr sz="2400" u="heavy" spc="204" dirty="0">
                <a:uFill>
                  <a:solidFill>
                    <a:srgbClr val="000000"/>
                  </a:solidFill>
                </a:uFill>
                <a:latin typeface="Palatino Linotype" panose="02040502050505030304" pitchFamily="18" charset="0"/>
                <a:cs typeface="Times New Roman" panose="02020603050405020304" pitchFamily="18" charset="0"/>
              </a:rPr>
              <a:t>two </a:t>
            </a:r>
            <a:r>
              <a:rPr sz="2400" u="heavy" spc="200" dirty="0">
                <a:uFill>
                  <a:solidFill>
                    <a:srgbClr val="000000"/>
                  </a:solidFill>
                </a:uFill>
                <a:latin typeface="Palatino Linotype" panose="02040502050505030304" pitchFamily="18" charset="0"/>
                <a:cs typeface="Times New Roman" panose="02020603050405020304" pitchFamily="18" charset="0"/>
              </a:rPr>
              <a:t>n-bit </a:t>
            </a:r>
            <a:r>
              <a:rPr sz="2400" u="heavy" spc="225" dirty="0">
                <a:uFill>
                  <a:solidFill>
                    <a:srgbClr val="000000"/>
                  </a:solidFill>
                </a:uFill>
                <a:latin typeface="Palatino Linotype" panose="02040502050505030304" pitchFamily="18" charset="0"/>
                <a:cs typeface="Times New Roman" panose="02020603050405020304" pitchFamily="18" charset="0"/>
              </a:rPr>
              <a:t>integers </a:t>
            </a:r>
            <a:r>
              <a:rPr sz="2400" u="heavy" spc="215" dirty="0">
                <a:uFill>
                  <a:solidFill>
                    <a:srgbClr val="000000"/>
                  </a:solidFill>
                </a:uFill>
                <a:latin typeface="Palatino Linotype" panose="02040502050505030304" pitchFamily="18" charset="0"/>
                <a:cs typeface="Times New Roman" panose="02020603050405020304" pitchFamily="18" charset="0"/>
              </a:rPr>
              <a:t>takes </a:t>
            </a:r>
            <a:r>
              <a:rPr sz="2400" u="heavy" spc="135" dirty="0">
                <a:uFill>
                  <a:solidFill>
                    <a:srgbClr val="000000"/>
                  </a:solidFill>
                </a:uFill>
                <a:latin typeface="Palatino Linotype" panose="02040502050505030304" pitchFamily="18" charset="0"/>
                <a:cs typeface="Times New Roman" panose="02020603050405020304" pitchFamily="18" charset="0"/>
              </a:rPr>
              <a:t>n</a:t>
            </a:r>
            <a:r>
              <a:rPr sz="2400" u="heavy" spc="550" dirty="0">
                <a:uFill>
                  <a:solidFill>
                    <a:srgbClr val="000000"/>
                  </a:solidFill>
                </a:uFill>
                <a:latin typeface="Palatino Linotype" panose="02040502050505030304" pitchFamily="18" charset="0"/>
                <a:cs typeface="Times New Roman" panose="02020603050405020304" pitchFamily="18" charset="0"/>
              </a:rPr>
              <a:t> </a:t>
            </a:r>
            <a:r>
              <a:rPr sz="2400" u="heavy" spc="200" dirty="0">
                <a:uFill>
                  <a:solidFill>
                    <a:srgbClr val="000000"/>
                  </a:solidFill>
                </a:uFill>
                <a:latin typeface="Palatino Linotype" panose="02040502050505030304" pitchFamily="18" charset="0"/>
                <a:cs typeface="Times New Roman" panose="02020603050405020304" pitchFamily="18" charset="0"/>
              </a:rPr>
              <a:t>steps.</a:t>
            </a:r>
            <a:endParaRPr sz="2400" dirty="0">
              <a:latin typeface="Palatino Linotype" panose="02040502050505030304" pitchFamily="18" charset="0"/>
              <a:cs typeface="Times New Roman" panose="02020603050405020304" pitchFamily="18" charset="0"/>
            </a:endParaRPr>
          </a:p>
          <a:p>
            <a:pPr marL="355600" indent="-342900" algn="just">
              <a:spcBef>
                <a:spcPts val="575"/>
              </a:spcBef>
              <a:buClr>
                <a:srgbClr val="5F76B4"/>
              </a:buClr>
              <a:buFont typeface="Arial" panose="020B0604020202020204" pitchFamily="34" charset="0"/>
              <a:buChar char="•"/>
              <a:tabLst>
                <a:tab pos="241300" algn="l"/>
              </a:tabLst>
            </a:pPr>
            <a:r>
              <a:rPr sz="2400" spc="135" dirty="0">
                <a:latin typeface="Palatino Linotype" panose="02040502050505030304" pitchFamily="18" charset="0"/>
                <a:cs typeface="Times New Roman" panose="02020603050405020304" pitchFamily="18" charset="0"/>
              </a:rPr>
              <a:t>Total </a:t>
            </a:r>
            <a:r>
              <a:rPr sz="2400" spc="225" dirty="0">
                <a:latin typeface="Palatino Linotype" panose="02040502050505030304" pitchFamily="18" charset="0"/>
                <a:cs typeface="Times New Roman" panose="02020603050405020304" pitchFamily="18" charset="0"/>
              </a:rPr>
              <a:t>computational </a:t>
            </a:r>
            <a:r>
              <a:rPr sz="2400" spc="210" dirty="0">
                <a:latin typeface="Palatino Linotype" panose="02040502050505030304" pitchFamily="18" charset="0"/>
                <a:cs typeface="Times New Roman" panose="02020603050405020304" pitchFamily="18" charset="0"/>
              </a:rPr>
              <a:t>time </a:t>
            </a:r>
            <a:r>
              <a:rPr sz="2400" spc="125" dirty="0">
                <a:latin typeface="Palatino Linotype" panose="02040502050505030304" pitchFamily="18" charset="0"/>
                <a:cs typeface="Times New Roman" panose="02020603050405020304" pitchFamily="18" charset="0"/>
              </a:rPr>
              <a:t>is </a:t>
            </a:r>
            <a:r>
              <a:rPr sz="2400" spc="195" dirty="0">
                <a:latin typeface="Palatino Linotype" panose="02040502050505030304" pitchFamily="18" charset="0"/>
                <a:cs typeface="Times New Roman" panose="02020603050405020304" pitchFamily="18" charset="0"/>
              </a:rPr>
              <a:t>T(n) </a:t>
            </a:r>
            <a:r>
              <a:rPr sz="2400" spc="-25" dirty="0">
                <a:latin typeface="Palatino Linotype" panose="02040502050505030304" pitchFamily="18" charset="0"/>
                <a:cs typeface="Times New Roman" panose="02020603050405020304" pitchFamily="18" charset="0"/>
              </a:rPr>
              <a:t>=</a:t>
            </a:r>
            <a:r>
              <a:rPr sz="2400" spc="355" dirty="0">
                <a:latin typeface="Palatino Linotype" panose="02040502050505030304" pitchFamily="18" charset="0"/>
                <a:cs typeface="Times New Roman" panose="02020603050405020304" pitchFamily="18" charset="0"/>
              </a:rPr>
              <a:t> </a:t>
            </a:r>
            <a:r>
              <a:rPr sz="2400" spc="70" dirty="0">
                <a:latin typeface="Palatino Linotype" panose="02040502050505030304" pitchFamily="18" charset="0"/>
                <a:cs typeface="Times New Roman" panose="02020603050405020304" pitchFamily="18" charset="0"/>
              </a:rPr>
              <a:t>c*n,</a:t>
            </a:r>
            <a:endParaRPr sz="2400" dirty="0">
              <a:latin typeface="Palatino Linotype" panose="02040502050505030304" pitchFamily="18" charset="0"/>
              <a:cs typeface="Times New Roman" panose="02020603050405020304" pitchFamily="18" charset="0"/>
            </a:endParaRPr>
          </a:p>
          <a:p>
            <a:pPr marL="355600" indent="-342900">
              <a:spcBef>
                <a:spcPts val="575"/>
              </a:spcBef>
              <a:buClr>
                <a:srgbClr val="5F76B4"/>
              </a:buClr>
              <a:buFont typeface="Arial" panose="020B0604020202020204" pitchFamily="34" charset="0"/>
              <a:buChar char="•"/>
              <a:tabLst>
                <a:tab pos="241300" algn="l"/>
              </a:tabLst>
            </a:pPr>
            <a:r>
              <a:rPr sz="2400" spc="240" dirty="0">
                <a:latin typeface="Palatino Linotype" panose="02040502050505030304" pitchFamily="18" charset="0"/>
                <a:cs typeface="Times New Roman" panose="02020603050405020304" pitchFamily="18" charset="0"/>
              </a:rPr>
              <a:t>where </a:t>
            </a:r>
            <a:r>
              <a:rPr sz="2400" b="1" spc="-150" dirty="0">
                <a:latin typeface="Palatino Linotype" panose="02040502050505030304" pitchFamily="18" charset="0"/>
                <a:cs typeface="Times New Roman" panose="02020603050405020304" pitchFamily="18" charset="0"/>
              </a:rPr>
              <a:t>c </a:t>
            </a:r>
            <a:r>
              <a:rPr sz="2400" b="1" spc="-35" dirty="0">
                <a:latin typeface="Palatino Linotype" panose="02040502050505030304" pitchFamily="18" charset="0"/>
                <a:cs typeface="Times New Roman" panose="02020603050405020304" pitchFamily="18" charset="0"/>
              </a:rPr>
              <a:t>is </a:t>
            </a:r>
            <a:r>
              <a:rPr sz="2400" b="1" spc="-30" dirty="0">
                <a:latin typeface="Palatino Linotype" panose="02040502050505030304" pitchFamily="18" charset="0"/>
                <a:cs typeface="Times New Roman" panose="02020603050405020304" pitchFamily="18" charset="0"/>
              </a:rPr>
              <a:t>the time </a:t>
            </a:r>
            <a:r>
              <a:rPr sz="2400" b="1" spc="-15" dirty="0">
                <a:latin typeface="Palatino Linotype" panose="02040502050505030304" pitchFamily="18" charset="0"/>
                <a:cs typeface="Times New Roman" panose="02020603050405020304" pitchFamily="18" charset="0"/>
              </a:rPr>
              <a:t>taken </a:t>
            </a:r>
            <a:r>
              <a:rPr sz="2400" b="1" spc="-55" dirty="0">
                <a:latin typeface="Palatino Linotype" panose="02040502050505030304" pitchFamily="18" charset="0"/>
                <a:cs typeface="Times New Roman" panose="02020603050405020304" pitchFamily="18" charset="0"/>
              </a:rPr>
              <a:t>for </a:t>
            </a:r>
            <a:r>
              <a:rPr sz="2400" b="1" spc="-10" dirty="0">
                <a:latin typeface="Palatino Linotype" panose="02040502050505030304" pitchFamily="18" charset="0"/>
                <a:cs typeface="Times New Roman" panose="02020603050405020304" pitchFamily="18" charset="0"/>
              </a:rPr>
              <a:t>addition </a:t>
            </a:r>
            <a:r>
              <a:rPr sz="2400" b="1" spc="-85" dirty="0">
                <a:latin typeface="Palatino Linotype" panose="02040502050505030304" pitchFamily="18" charset="0"/>
                <a:cs typeface="Times New Roman" panose="02020603050405020304" pitchFamily="18" charset="0"/>
              </a:rPr>
              <a:t>of </a:t>
            </a:r>
            <a:r>
              <a:rPr sz="2400" b="1" spc="-50" dirty="0">
                <a:latin typeface="Palatino Linotype" panose="02040502050505030304" pitchFamily="18" charset="0"/>
                <a:cs typeface="Times New Roman" panose="02020603050405020304" pitchFamily="18" charset="0"/>
              </a:rPr>
              <a:t>two</a:t>
            </a:r>
            <a:r>
              <a:rPr sz="2400" b="1" spc="100" dirty="0">
                <a:latin typeface="Palatino Linotype" panose="02040502050505030304" pitchFamily="18" charset="0"/>
                <a:cs typeface="Times New Roman" panose="02020603050405020304" pitchFamily="18" charset="0"/>
              </a:rPr>
              <a:t> </a:t>
            </a:r>
            <a:r>
              <a:rPr sz="2400" b="1" spc="15" dirty="0">
                <a:latin typeface="Palatino Linotype" panose="02040502050505030304" pitchFamily="18" charset="0"/>
                <a:cs typeface="Times New Roman" panose="02020603050405020304" pitchFamily="18" charset="0"/>
              </a:rPr>
              <a:t>bits</a:t>
            </a:r>
            <a:r>
              <a:rPr sz="2400" spc="15" dirty="0">
                <a:latin typeface="Palatino Linotype" panose="02040502050505030304" pitchFamily="18" charset="0"/>
                <a:cs typeface="Times New Roman" panose="02020603050405020304" pitchFamily="18" charset="0"/>
              </a:rPr>
              <a:t>.</a:t>
            </a:r>
            <a:endParaRPr sz="2400" dirty="0">
              <a:latin typeface="Palatino Linotype" panose="02040502050505030304" pitchFamily="18" charset="0"/>
              <a:cs typeface="Times New Roman" panose="02020603050405020304" pitchFamily="18" charset="0"/>
            </a:endParaRPr>
          </a:p>
          <a:p>
            <a:pPr marL="355600" marR="5080" indent="-342900" algn="just">
              <a:spcBef>
                <a:spcPts val="580"/>
              </a:spcBef>
              <a:buClr>
                <a:srgbClr val="5F76B4"/>
              </a:buClr>
              <a:buFont typeface="Arial" panose="020B0604020202020204" pitchFamily="34" charset="0"/>
              <a:buChar char="•"/>
              <a:tabLst>
                <a:tab pos="241300" algn="l"/>
              </a:tabLst>
            </a:pPr>
            <a:r>
              <a:rPr sz="2400" spc="155" dirty="0">
                <a:latin typeface="Palatino Linotype" panose="02040502050505030304" pitchFamily="18" charset="0"/>
                <a:cs typeface="Times New Roman" panose="02020603050405020304" pitchFamily="18" charset="0"/>
              </a:rPr>
              <a:t>Here, </a:t>
            </a:r>
            <a:r>
              <a:rPr sz="2400" spc="175" dirty="0">
                <a:latin typeface="Palatino Linotype" panose="02040502050505030304" pitchFamily="18" charset="0"/>
                <a:cs typeface="Times New Roman" panose="02020603050405020304" pitchFamily="18" charset="0"/>
              </a:rPr>
              <a:t>we </a:t>
            </a:r>
            <a:r>
              <a:rPr sz="2400" spc="215" dirty="0">
                <a:latin typeface="Palatino Linotype" panose="02040502050505030304" pitchFamily="18" charset="0"/>
                <a:cs typeface="Times New Roman" panose="02020603050405020304" pitchFamily="18" charset="0"/>
              </a:rPr>
              <a:t>observe </a:t>
            </a:r>
            <a:r>
              <a:rPr sz="2400" spc="240" dirty="0">
                <a:latin typeface="Palatino Linotype" panose="02040502050505030304" pitchFamily="18" charset="0"/>
                <a:cs typeface="Times New Roman" panose="02020603050405020304" pitchFamily="18" charset="0"/>
              </a:rPr>
              <a:t>that </a:t>
            </a:r>
            <a:r>
              <a:rPr sz="2400" spc="190" dirty="0">
                <a:latin typeface="Palatino Linotype" panose="02040502050505030304" pitchFamily="18" charset="0"/>
                <a:cs typeface="Times New Roman" panose="02020603050405020304" pitchFamily="18" charset="0"/>
              </a:rPr>
              <a:t>T(n) </a:t>
            </a:r>
            <a:r>
              <a:rPr sz="2400" spc="200" dirty="0">
                <a:latin typeface="Palatino Linotype" panose="02040502050505030304" pitchFamily="18" charset="0"/>
                <a:cs typeface="Times New Roman" panose="02020603050405020304" pitchFamily="18" charset="0"/>
              </a:rPr>
              <a:t>grows </a:t>
            </a:r>
            <a:r>
              <a:rPr sz="2400" spc="180" dirty="0">
                <a:latin typeface="Palatino Linotype" panose="02040502050505030304" pitchFamily="18" charset="0"/>
                <a:cs typeface="Times New Roman" panose="02020603050405020304" pitchFamily="18" charset="0"/>
              </a:rPr>
              <a:t>linearly as </a:t>
            </a:r>
            <a:r>
              <a:rPr sz="2400" spc="145" dirty="0">
                <a:latin typeface="Palatino Linotype" panose="02040502050505030304" pitchFamily="18" charset="0"/>
                <a:cs typeface="Times New Roman" panose="02020603050405020304" pitchFamily="18" charset="0"/>
              </a:rPr>
              <a:t>input  </a:t>
            </a:r>
            <a:r>
              <a:rPr sz="2400" spc="170" dirty="0">
                <a:latin typeface="Palatino Linotype" panose="02040502050505030304" pitchFamily="18" charset="0"/>
                <a:cs typeface="Times New Roman" panose="02020603050405020304" pitchFamily="18" charset="0"/>
              </a:rPr>
              <a:t>size</a:t>
            </a:r>
            <a:r>
              <a:rPr sz="2400" spc="200" dirty="0">
                <a:latin typeface="Palatino Linotype" panose="02040502050505030304" pitchFamily="18" charset="0"/>
                <a:cs typeface="Times New Roman" panose="02020603050405020304" pitchFamily="18" charset="0"/>
              </a:rPr>
              <a:t> </a:t>
            </a:r>
            <a:r>
              <a:rPr sz="2400" spc="204" dirty="0">
                <a:latin typeface="Palatino Linotype" panose="02040502050505030304" pitchFamily="18" charset="0"/>
                <a:cs typeface="Times New Roman" panose="02020603050405020304" pitchFamily="18" charset="0"/>
              </a:rPr>
              <a:t>increases.</a:t>
            </a:r>
            <a:endParaRPr sz="2400" dirty="0">
              <a:latin typeface="Palatino Linotype" panose="02040502050505030304" pitchFamily="18" charset="0"/>
              <a:cs typeface="Times New Roman" panose="02020603050405020304" pitchFamily="18" charset="0"/>
            </a:endParaRPr>
          </a:p>
        </p:txBody>
      </p:sp>
      <p:sp>
        <p:nvSpPr>
          <p:cNvPr id="4" name="Title 3"/>
          <p:cNvSpPr>
            <a:spLocks noGrp="1"/>
          </p:cNvSpPr>
          <p:nvPr>
            <p:ph type="title"/>
          </p:nvPr>
        </p:nvSpPr>
        <p:spPr>
          <a:xfrm>
            <a:off x="838200" y="365125"/>
            <a:ext cx="10515600" cy="831627"/>
          </a:xfrm>
        </p:spPr>
        <p:txBody>
          <a:bodyPr>
            <a:normAutofit/>
          </a:bodyPr>
          <a:lstStyle/>
          <a:p>
            <a:r>
              <a:rPr lang="en-US" b="1" dirty="0">
                <a:latin typeface="Palatino Linotype" panose="02040502050505030304" pitchFamily="18" charset="0"/>
                <a:cs typeface="Times New Roman" panose="02020603050405020304" pitchFamily="18" charset="0"/>
              </a:rPr>
              <a:t>Time Complexity</a:t>
            </a:r>
            <a:endParaRPr lang="en-IN" b="1" dirty="0">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279136114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2" name="Title 1">
            <a:extLst>
              <a:ext uri="{FF2B5EF4-FFF2-40B4-BE49-F238E27FC236}">
                <a16:creationId xmlns:a16="http://schemas.microsoft.com/office/drawing/2014/main" id="{BAED12BB-8534-4832-A2A6-6693B62A12D7}"/>
              </a:ext>
            </a:extLst>
          </p:cNvPr>
          <p:cNvSpPr>
            <a:spLocks noGrp="1"/>
          </p:cNvSpPr>
          <p:nvPr>
            <p:ph type="title"/>
          </p:nvPr>
        </p:nvSpPr>
        <p:spPr/>
        <p:txBody>
          <a:bodyPr/>
          <a:lstStyle/>
          <a:p>
            <a:r>
              <a:rPr lang="en-US" sz="4400" b="1" dirty="0">
                <a:latin typeface="Palatino Linotype" panose="02040502050505030304" pitchFamily="18" charset="0"/>
                <a:cs typeface="Times New Roman" panose="02020603050405020304" pitchFamily="18" charset="0"/>
              </a:rPr>
              <a:t>Time Complexity (Cont..)</a:t>
            </a:r>
            <a:endParaRPr lang="en-IN" dirty="0"/>
          </a:p>
        </p:txBody>
      </p:sp>
      <p:sp>
        <p:nvSpPr>
          <p:cNvPr id="310" name="Google Shape;310;p41"/>
          <p:cNvSpPr txBox="1">
            <a:spLocks noGrp="1"/>
          </p:cNvSpPr>
          <p:nvPr>
            <p:ph idx="1"/>
          </p:nvPr>
        </p:nvSpPr>
        <p:spPr>
          <a:prstGeom prst="rect">
            <a:avLst/>
          </a:prstGeom>
          <a:noFill/>
          <a:ln w="38100">
            <a:solidFill>
              <a:schemeClr val="tx1"/>
            </a:solid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dirty="0"/>
              <a:t>Two methods to find the time complexity for an algorithm</a:t>
            </a:r>
            <a:endParaRPr dirty="0"/>
          </a:p>
          <a:p>
            <a:pPr marL="971550" lvl="1" indent="-514350" algn="l" rtl="0">
              <a:lnSpc>
                <a:spcPct val="150000"/>
              </a:lnSpc>
              <a:spcBef>
                <a:spcPts val="500"/>
              </a:spcBef>
              <a:spcAft>
                <a:spcPts val="0"/>
              </a:spcAft>
              <a:buClr>
                <a:schemeClr val="dk1"/>
              </a:buClr>
              <a:buSzPts val="2400"/>
              <a:buFont typeface="Cambria"/>
              <a:buAutoNum type="arabicPeriod"/>
            </a:pPr>
            <a:r>
              <a:rPr lang="en-US" dirty="0"/>
              <a:t>  Count variable method</a:t>
            </a:r>
            <a:endParaRPr dirty="0"/>
          </a:p>
          <a:p>
            <a:pPr marL="971550" lvl="1" indent="-514350" algn="l" rtl="0">
              <a:lnSpc>
                <a:spcPct val="150000"/>
              </a:lnSpc>
              <a:spcBef>
                <a:spcPts val="500"/>
              </a:spcBef>
              <a:spcAft>
                <a:spcPts val="0"/>
              </a:spcAft>
              <a:buClr>
                <a:schemeClr val="dk1"/>
              </a:buClr>
              <a:buSzPts val="2400"/>
              <a:buFont typeface="Cambria"/>
              <a:buAutoNum type="arabicPeriod"/>
            </a:pPr>
            <a:r>
              <a:rPr lang="en-US" dirty="0"/>
              <a:t>  Table method</a:t>
            </a:r>
            <a:endParaRPr dirty="0"/>
          </a:p>
        </p:txBody>
      </p:sp>
      <p:sp>
        <p:nvSpPr>
          <p:cNvPr id="5" name="Date Placeholder 4"/>
          <p:cNvSpPr>
            <a:spLocks noGrp="1"/>
          </p:cNvSpPr>
          <p:nvPr>
            <p:ph type="dt" sz="half" idx="10"/>
          </p:nvPr>
        </p:nvSpPr>
        <p:spPr/>
        <p:txBody>
          <a:bodyPr/>
          <a:lstStyle/>
          <a:p>
            <a:fld id="{A66E1ECD-D86E-484A-9C98-BD595B76689C}" type="datetime1">
              <a:rPr lang="en-US" smtClean="0"/>
              <a:pPr/>
              <a:t>9/11/2021</a:t>
            </a:fld>
            <a:endParaRPr lang="en-US"/>
          </a:p>
        </p:txBody>
      </p:sp>
      <p:sp>
        <p:nvSpPr>
          <p:cNvPr id="311" name="Google Shape;311;p4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71</a:t>
            </a:fld>
            <a:endParaRPr/>
          </a:p>
        </p:txBody>
      </p:sp>
      <p:pic>
        <p:nvPicPr>
          <p:cNvPr id="312" name="Google Shape;312;p41"/>
          <p:cNvPicPr preferRelativeResize="0"/>
          <p:nvPr/>
        </p:nvPicPr>
        <p:blipFill rotWithShape="1">
          <a:blip r:embed="rId3">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3020023416"/>
      </p:ext>
    </p:extLst>
  </p:cSld>
  <p:clrMapOvr>
    <a:masterClrMapping/>
  </p:clrMapOvr>
  <p:transition spd="slow">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2813"/>
          </a:xfrm>
        </p:spPr>
        <p:txBody>
          <a:bodyPr>
            <a:normAutofit/>
          </a:bodyPr>
          <a:lstStyle/>
          <a:p>
            <a:pPr marL="457200" lvl="1" algn="l" rtl="0">
              <a:lnSpc>
                <a:spcPct val="150000"/>
              </a:lnSpc>
              <a:spcBef>
                <a:spcPts val="500"/>
              </a:spcBef>
              <a:spcAft>
                <a:spcPts val="0"/>
              </a:spcAft>
              <a:buClr>
                <a:schemeClr val="dk1"/>
              </a:buClr>
              <a:buSzPts val="2400"/>
            </a:pPr>
            <a:r>
              <a:rPr lang="en-US" sz="3600" b="1" dirty="0">
                <a:latin typeface="Palatino Linotype" panose="02040502050505030304" pitchFamily="18" charset="0"/>
                <a:cs typeface="Times New Roman" panose="02020603050405020304" pitchFamily="18" charset="0"/>
              </a:rPr>
              <a:t>Count Variable Method</a:t>
            </a:r>
          </a:p>
        </p:txBody>
      </p:sp>
      <p:sp>
        <p:nvSpPr>
          <p:cNvPr id="5" name="Slide Number Placeholder 4"/>
          <p:cNvSpPr>
            <a:spLocks noGrp="1"/>
          </p:cNvSpPr>
          <p:nvPr>
            <p:ph type="sldNum" sz="quarter" idx="12"/>
          </p:nvPr>
        </p:nvSpPr>
        <p:spPr/>
        <p:txBody>
          <a:bodyPr/>
          <a:lstStyle/>
          <a:p>
            <a:fld id="{69572EDE-1938-46BA-8734-99E68C80D35D}" type="slidenum">
              <a:rPr lang="en-US" smtClean="0"/>
              <a:pPr/>
              <a:t>72</a:t>
            </a:fld>
            <a:endParaRPr lang="en-US"/>
          </a:p>
        </p:txBody>
      </p:sp>
      <p:pic>
        <p:nvPicPr>
          <p:cNvPr id="7" name="Picture 6"/>
          <p:cNvPicPr>
            <a:picLocks noChangeAspect="1" noChangeArrowheads="1"/>
          </p:cNvPicPr>
          <p:nvPr/>
        </p:nvPicPr>
        <p:blipFill>
          <a:blip r:embed="rId2"/>
          <a:srcRect/>
          <a:stretch>
            <a:fillRect/>
          </a:stretch>
        </p:blipFill>
        <p:spPr bwMode="auto">
          <a:xfrm>
            <a:off x="9652001" y="0"/>
            <a:ext cx="2156884" cy="922338"/>
          </a:xfrm>
          <a:prstGeom prst="rect">
            <a:avLst/>
          </a:prstGeom>
          <a:noFill/>
          <a:ln w="9525">
            <a:noFill/>
            <a:miter lim="800000"/>
            <a:headEnd/>
            <a:tailEnd/>
          </a:ln>
        </p:spPr>
      </p:pic>
      <p:pic>
        <p:nvPicPr>
          <p:cNvPr id="48131" name="Picture 3"/>
          <p:cNvPicPr>
            <a:picLocks noChangeAspect="1" noChangeArrowheads="1"/>
          </p:cNvPicPr>
          <p:nvPr/>
        </p:nvPicPr>
        <p:blipFill>
          <a:blip r:embed="rId3"/>
          <a:srcRect/>
          <a:stretch>
            <a:fillRect/>
          </a:stretch>
        </p:blipFill>
        <p:spPr bwMode="auto">
          <a:xfrm>
            <a:off x="1219200" y="1524000"/>
            <a:ext cx="9927389" cy="4476750"/>
          </a:xfrm>
          <a:prstGeom prst="rect">
            <a:avLst/>
          </a:prstGeom>
          <a:noFill/>
          <a:ln w="38100">
            <a:solidFill>
              <a:schemeClr val="tx1"/>
            </a:solidFill>
            <a:miter lim="800000"/>
            <a:headEnd/>
            <a:tailEnd/>
          </a:ln>
          <a:effectLst/>
        </p:spPr>
      </p:pic>
    </p:spTree>
    <p:extLst>
      <p:ext uri="{BB962C8B-B14F-4D97-AF65-F5344CB8AC3E}">
        <p14:creationId xmlns:p14="http://schemas.microsoft.com/office/powerpoint/2010/main" val="3117817585"/>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1127447" y="461964"/>
            <a:ext cx="9903079" cy="767193"/>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4400"/>
              <a:buFont typeface="Cambria"/>
              <a:buNone/>
            </a:pPr>
            <a:r>
              <a:rPr lang="en-US" sz="4000" b="1" dirty="0">
                <a:latin typeface="Palatino Linotype" panose="02040502050505030304" pitchFamily="18" charset="0"/>
                <a:cs typeface="Times New Roman" panose="02020603050405020304" pitchFamily="18" charset="0"/>
              </a:rPr>
              <a:t>Table Method</a:t>
            </a:r>
          </a:p>
        </p:txBody>
      </p:sp>
      <p:sp>
        <p:nvSpPr>
          <p:cNvPr id="318" name="Google Shape;318;p42"/>
          <p:cNvSpPr txBox="1">
            <a:spLocks noGrp="1"/>
          </p:cNvSpPr>
          <p:nvPr>
            <p:ph type="body" idx="1"/>
          </p:nvPr>
        </p:nvSpPr>
        <p:spPr>
          <a:xfrm>
            <a:off x="1127447" y="1229157"/>
            <a:ext cx="9647925" cy="4351338"/>
          </a:xfrm>
          <a:prstGeom prst="rect">
            <a:avLst/>
          </a:prstGeom>
          <a:noFill/>
          <a:ln w="38100">
            <a:solidFill>
              <a:schemeClr val="tx1"/>
            </a:solidFill>
          </a:ln>
        </p:spPr>
        <p:txBody>
          <a:bodyPr spcFirstLastPara="1" wrap="square" lIns="91425" tIns="45700" rIns="91425" bIns="45700" anchor="t" anchorCtr="0">
            <a:noAutofit/>
          </a:bodyPr>
          <a:lstStyle/>
          <a:p>
            <a:pPr marL="228600" lvl="0" indent="-228600" algn="l" rtl="0">
              <a:lnSpc>
                <a:spcPct val="140000"/>
              </a:lnSpc>
              <a:spcBef>
                <a:spcPts val="0"/>
              </a:spcBef>
              <a:spcAft>
                <a:spcPts val="0"/>
              </a:spcAft>
              <a:buClr>
                <a:schemeClr val="dk1"/>
              </a:buClr>
              <a:buSzPts val="2405"/>
              <a:buChar char="•"/>
            </a:pPr>
            <a:r>
              <a:rPr lang="en-US" sz="2400" dirty="0">
                <a:latin typeface="Palatino Linotype" panose="02040502050505030304" pitchFamily="18" charset="0"/>
                <a:cs typeface="Times New Roman" panose="02020603050405020304" pitchFamily="18" charset="0"/>
              </a:rPr>
              <a:t>The table contains s/e and frequency.</a:t>
            </a:r>
            <a:endParaRPr sz="2400" dirty="0">
              <a:latin typeface="Palatino Linotype" panose="02040502050505030304" pitchFamily="18" charset="0"/>
              <a:cs typeface="Times New Roman" panose="02020603050405020304" pitchFamily="18" charset="0"/>
            </a:endParaRPr>
          </a:p>
          <a:p>
            <a:pPr marL="228600" lvl="0" indent="-228600" algn="l" rtl="0">
              <a:lnSpc>
                <a:spcPct val="140000"/>
              </a:lnSpc>
              <a:spcBef>
                <a:spcPts val="1000"/>
              </a:spcBef>
              <a:spcAft>
                <a:spcPts val="0"/>
              </a:spcAft>
              <a:buClr>
                <a:schemeClr val="dk1"/>
              </a:buClr>
              <a:buSzPts val="2405"/>
              <a:buChar char="•"/>
            </a:pPr>
            <a:r>
              <a:rPr lang="en-US" sz="2400" dirty="0">
                <a:latin typeface="Palatino Linotype" panose="02040502050505030304" pitchFamily="18" charset="0"/>
                <a:cs typeface="Times New Roman" panose="02020603050405020304" pitchFamily="18" charset="0"/>
              </a:rPr>
              <a:t>The s/e of a statement is the amount by which the count changes as a result of the execution of that statement.</a:t>
            </a:r>
            <a:endParaRPr sz="2400" dirty="0">
              <a:latin typeface="Palatino Linotype" panose="02040502050505030304" pitchFamily="18" charset="0"/>
              <a:cs typeface="Times New Roman" panose="02020603050405020304" pitchFamily="18" charset="0"/>
            </a:endParaRPr>
          </a:p>
          <a:p>
            <a:pPr marL="228600" lvl="0" indent="-228600" algn="l" rtl="0">
              <a:lnSpc>
                <a:spcPct val="140000"/>
              </a:lnSpc>
              <a:spcBef>
                <a:spcPts val="1000"/>
              </a:spcBef>
              <a:spcAft>
                <a:spcPts val="0"/>
              </a:spcAft>
              <a:buClr>
                <a:schemeClr val="dk1"/>
              </a:buClr>
              <a:buSzPts val="2405"/>
              <a:buChar char="•"/>
            </a:pPr>
            <a:r>
              <a:rPr lang="en-US" sz="2400" dirty="0">
                <a:latin typeface="Palatino Linotype" panose="02040502050505030304" pitchFamily="18" charset="0"/>
                <a:cs typeface="Times New Roman" panose="02020603050405020304" pitchFamily="18" charset="0"/>
              </a:rPr>
              <a:t>Frequency is defined as the total number of times each statement is executed. </a:t>
            </a:r>
            <a:endParaRPr sz="2400" dirty="0">
              <a:latin typeface="Palatino Linotype" panose="02040502050505030304" pitchFamily="18" charset="0"/>
              <a:cs typeface="Times New Roman" panose="02020603050405020304" pitchFamily="18" charset="0"/>
            </a:endParaRPr>
          </a:p>
          <a:p>
            <a:pPr marL="228600" lvl="0" indent="-228600" algn="just" rtl="0">
              <a:lnSpc>
                <a:spcPct val="140000"/>
              </a:lnSpc>
              <a:spcBef>
                <a:spcPts val="1000"/>
              </a:spcBef>
              <a:spcAft>
                <a:spcPts val="0"/>
              </a:spcAft>
              <a:buClr>
                <a:schemeClr val="dk1"/>
              </a:buClr>
              <a:buSzPts val="2405"/>
              <a:buChar char="•"/>
            </a:pPr>
            <a:r>
              <a:rPr lang="en-US" sz="2400" dirty="0">
                <a:latin typeface="Palatino Linotype" panose="02040502050505030304" pitchFamily="18" charset="0"/>
                <a:cs typeface="Times New Roman" panose="02020603050405020304" pitchFamily="18" charset="0"/>
              </a:rPr>
              <a:t>Combining these two, the step count for the entire algorithm is obtained. </a:t>
            </a:r>
            <a:endParaRPr sz="2400" dirty="0">
              <a:latin typeface="Palatino Linotype" panose="02040502050505030304" pitchFamily="18" charset="0"/>
              <a:cs typeface="Times New Roman" panose="02020603050405020304" pitchFamily="18" charset="0"/>
            </a:endParaRPr>
          </a:p>
        </p:txBody>
      </p:sp>
      <p:sp>
        <p:nvSpPr>
          <p:cNvPr id="319" name="Google Shape;31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73</a:t>
            </a:fld>
            <a:endParaRPr/>
          </a:p>
        </p:txBody>
      </p:sp>
      <p:pic>
        <p:nvPicPr>
          <p:cNvPr id="320" name="Google Shape;320;p42"/>
          <p:cNvPicPr preferRelativeResize="0"/>
          <p:nvPr/>
        </p:nvPicPr>
        <p:blipFill rotWithShape="1">
          <a:blip r:embed="rId3">
            <a:alphaModFix/>
          </a:blip>
          <a:srcRect/>
          <a:stretch/>
        </p:blipFill>
        <p:spPr>
          <a:xfrm>
            <a:off x="10067925" y="0"/>
            <a:ext cx="2124075" cy="914400"/>
          </a:xfrm>
          <a:prstGeom prst="rect">
            <a:avLst/>
          </a:prstGeom>
          <a:noFill/>
          <a:ln>
            <a:noFill/>
          </a:ln>
        </p:spPr>
      </p:pic>
      <p:sp>
        <p:nvSpPr>
          <p:cNvPr id="6" name="Date Placeholder 5"/>
          <p:cNvSpPr>
            <a:spLocks noGrp="1"/>
          </p:cNvSpPr>
          <p:nvPr>
            <p:ph type="dt" idx="10"/>
          </p:nvPr>
        </p:nvSpPr>
        <p:spPr/>
        <p:txBody>
          <a:bodyPr/>
          <a:lstStyle/>
          <a:p>
            <a:fld id="{9F4A2295-10B3-46C7-9880-77BD7146CD16}" type="datetime1">
              <a:rPr lang="en-US" smtClean="0"/>
              <a:pPr/>
              <a:t>9/11/2021</a:t>
            </a:fld>
            <a:endParaRPr lang="en-US"/>
          </a:p>
        </p:txBody>
      </p:sp>
    </p:spTree>
    <p:extLst>
      <p:ext uri="{BB962C8B-B14F-4D97-AF65-F5344CB8AC3E}">
        <p14:creationId xmlns:p14="http://schemas.microsoft.com/office/powerpoint/2010/main" val="4174435643"/>
      </p:ext>
    </p:extLst>
  </p:cSld>
  <p:clrMapOvr>
    <a:masterClrMapping/>
  </p:clrMapOvr>
  <p:transition spd="slow">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1127448" y="365126"/>
            <a:ext cx="10226352" cy="1098838"/>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4400"/>
              <a:buFont typeface="Cambria"/>
              <a:buNone/>
            </a:pPr>
            <a:r>
              <a:rPr lang="en-US" sz="3600" b="1" dirty="0">
                <a:latin typeface="Palatino Linotype" panose="02040502050505030304" pitchFamily="18" charset="0"/>
                <a:cs typeface="Times New Roman" panose="02020603050405020304" pitchFamily="18" charset="0"/>
              </a:rPr>
              <a:t>Example 1</a:t>
            </a:r>
            <a:endParaRPr sz="3600" b="1" dirty="0">
              <a:latin typeface="Palatino Linotype" panose="02040502050505030304" pitchFamily="18" charset="0"/>
              <a:cs typeface="Times New Roman" panose="02020603050405020304" pitchFamily="18" charset="0"/>
            </a:endParaRPr>
          </a:p>
        </p:txBody>
      </p:sp>
      <p:pic>
        <p:nvPicPr>
          <p:cNvPr id="326" name="Google Shape;326;p43"/>
          <p:cNvPicPr preferRelativeResize="0">
            <a:picLocks noGrp="1"/>
          </p:cNvPicPr>
          <p:nvPr>
            <p:ph type="body" idx="1"/>
          </p:nvPr>
        </p:nvPicPr>
        <p:blipFill rotWithShape="1">
          <a:blip r:embed="rId3">
            <a:alphaModFix/>
          </a:blip>
          <a:srcRect/>
          <a:stretch/>
        </p:blipFill>
        <p:spPr>
          <a:xfrm>
            <a:off x="1520782" y="1829090"/>
            <a:ext cx="8410618" cy="3449060"/>
          </a:xfrm>
          <a:prstGeom prst="rect">
            <a:avLst/>
          </a:prstGeom>
          <a:noFill/>
          <a:ln w="38100">
            <a:solidFill>
              <a:schemeClr val="tx1"/>
            </a:solidFill>
          </a:ln>
        </p:spPr>
      </p:pic>
      <p:sp>
        <p:nvSpPr>
          <p:cNvPr id="327" name="Google Shape;32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74</a:t>
            </a:fld>
            <a:endParaRPr/>
          </a:p>
        </p:txBody>
      </p:sp>
      <p:pic>
        <p:nvPicPr>
          <p:cNvPr id="328" name="Google Shape;328;p43"/>
          <p:cNvPicPr preferRelativeResize="0"/>
          <p:nvPr/>
        </p:nvPicPr>
        <p:blipFill rotWithShape="1">
          <a:blip r:embed="rId4">
            <a:alphaModFix/>
          </a:blip>
          <a:srcRect/>
          <a:stretch/>
        </p:blipFill>
        <p:spPr>
          <a:xfrm>
            <a:off x="10067925" y="0"/>
            <a:ext cx="2124075" cy="914400"/>
          </a:xfrm>
          <a:prstGeom prst="rect">
            <a:avLst/>
          </a:prstGeom>
          <a:noFill/>
          <a:ln>
            <a:noFill/>
          </a:ln>
        </p:spPr>
      </p:pic>
      <p:sp>
        <p:nvSpPr>
          <p:cNvPr id="6" name="Date Placeholder 5"/>
          <p:cNvSpPr>
            <a:spLocks noGrp="1"/>
          </p:cNvSpPr>
          <p:nvPr>
            <p:ph type="dt" idx="10"/>
          </p:nvPr>
        </p:nvSpPr>
        <p:spPr/>
        <p:txBody>
          <a:bodyPr/>
          <a:lstStyle/>
          <a:p>
            <a:fld id="{E743A3D7-2903-40C4-BCD5-83347D57D466}" type="datetime1">
              <a:rPr lang="en-US" smtClean="0"/>
              <a:pPr/>
              <a:t>9/11/2021</a:t>
            </a:fld>
            <a:endParaRPr lang="en-US"/>
          </a:p>
        </p:txBody>
      </p:sp>
    </p:spTree>
    <p:extLst>
      <p:ext uri="{BB962C8B-B14F-4D97-AF65-F5344CB8AC3E}">
        <p14:creationId xmlns:p14="http://schemas.microsoft.com/office/powerpoint/2010/main" val="2380713448"/>
      </p:ext>
    </p:extLst>
  </p:cSld>
  <p:clrMapOvr>
    <a:masterClrMapping/>
  </p:clrMapOvr>
  <p:transition spd="slow">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sz="half" idx="1"/>
          </p:nvPr>
        </p:nvSpPr>
        <p:spPr bwMode="auto">
          <a:xfrm>
            <a:off x="1487488" y="1107631"/>
            <a:ext cx="2457905" cy="23506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8887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333333"/>
                </a:solidFill>
                <a:effectLst/>
                <a:latin typeface="Menlo"/>
              </a:rPr>
              <a:t>int</a:t>
            </a:r>
            <a:r>
              <a:rPr kumimoji="0" lang="en-US" sz="1800" b="0" i="0" u="none" strike="noStrike" cap="none" normalizeH="0" baseline="0" dirty="0">
                <a:ln>
                  <a:noFill/>
                </a:ln>
                <a:solidFill>
                  <a:srgbClr val="333333"/>
                </a:solidFill>
                <a:effectLst/>
                <a:latin typeface="Menlo"/>
              </a:rPr>
              <a:t> sum(</a:t>
            </a:r>
            <a:r>
              <a:rPr kumimoji="0" lang="en-US" sz="1800" b="0" i="0" u="none" strike="noStrike" cap="none" normalizeH="0" baseline="0" dirty="0" err="1">
                <a:ln>
                  <a:noFill/>
                </a:ln>
                <a:solidFill>
                  <a:srgbClr val="333333"/>
                </a:solidFill>
                <a:effectLst/>
                <a:latin typeface="Menlo"/>
              </a:rPr>
              <a:t>int</a:t>
            </a:r>
            <a:r>
              <a:rPr kumimoji="0" lang="en-US" sz="1800" b="0" i="0" u="none" strike="noStrike" cap="none" normalizeH="0" baseline="0" dirty="0">
                <a:ln>
                  <a:noFill/>
                </a:ln>
                <a:solidFill>
                  <a:srgbClr val="333333"/>
                </a:solidFill>
                <a:effectLst/>
                <a:latin typeface="Menlo"/>
              </a:rPr>
              <a:t> A[], </a:t>
            </a:r>
            <a:r>
              <a:rPr kumimoji="0" lang="en-US" sz="1800" b="0" i="0" u="none" strike="noStrike" cap="none" normalizeH="0" baseline="0" dirty="0" err="1">
                <a:ln>
                  <a:noFill/>
                </a:ln>
                <a:solidFill>
                  <a:srgbClr val="333333"/>
                </a:solidFill>
                <a:effectLst/>
                <a:latin typeface="Menlo"/>
              </a:rPr>
              <a:t>int</a:t>
            </a:r>
            <a:r>
              <a:rPr kumimoji="0" lang="en-US" sz="1800" b="0" i="0" u="none" strike="noStrike" cap="none" normalizeH="0" baseline="0" dirty="0">
                <a:ln>
                  <a:noFill/>
                </a:ln>
                <a:solidFill>
                  <a:srgbClr val="333333"/>
                </a:solidFill>
                <a:effectLst/>
                <a:latin typeface="Menlo"/>
              </a:rPr>
              <a:t> n)</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800" dirty="0">
              <a:solidFill>
                <a:srgbClr val="333333"/>
              </a:solidFill>
              <a:latin typeface="Menl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Menlo"/>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333333"/>
                </a:solidFill>
                <a:effectLst/>
                <a:latin typeface="Menlo"/>
              </a:rPr>
              <a:t>int</a:t>
            </a:r>
            <a:r>
              <a:rPr kumimoji="0" lang="en-US" sz="1800" b="0" i="0" u="none" strike="noStrike" cap="none" normalizeH="0" baseline="0" dirty="0">
                <a:ln>
                  <a:noFill/>
                </a:ln>
                <a:solidFill>
                  <a:srgbClr val="333333"/>
                </a:solidFill>
                <a:effectLst/>
                <a:latin typeface="Menlo"/>
              </a:rPr>
              <a:t> sum = 0, </a:t>
            </a:r>
            <a:r>
              <a:rPr kumimoji="0" lang="en-US" sz="1800" b="0" i="0" u="none" strike="noStrike" cap="none" normalizeH="0" baseline="0" dirty="0" err="1">
                <a:ln>
                  <a:noFill/>
                </a:ln>
                <a:solidFill>
                  <a:srgbClr val="333333"/>
                </a:solidFill>
                <a:effectLst/>
                <a:latin typeface="Menlo"/>
              </a:rPr>
              <a:t>i</a:t>
            </a:r>
            <a:r>
              <a:rPr kumimoji="0" lang="en-US" sz="1800" b="0" i="0" u="none" strike="noStrike" cap="none" normalizeH="0" baseline="0" dirty="0">
                <a:ln>
                  <a:noFill/>
                </a:ln>
                <a:solidFill>
                  <a:srgbClr val="333333"/>
                </a:solidFill>
                <a:effectLst/>
                <a:latin typeface="Menlo"/>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Menlo"/>
              </a:rPr>
              <a:t> for(</a:t>
            </a:r>
            <a:r>
              <a:rPr kumimoji="0" lang="en-US" sz="1800" b="0" i="0" u="none" strike="noStrike" cap="none" normalizeH="0" baseline="0" dirty="0" err="1">
                <a:ln>
                  <a:noFill/>
                </a:ln>
                <a:solidFill>
                  <a:srgbClr val="333333"/>
                </a:solidFill>
                <a:effectLst/>
                <a:latin typeface="Menlo"/>
              </a:rPr>
              <a:t>i</a:t>
            </a:r>
            <a:r>
              <a:rPr kumimoji="0" lang="en-US" sz="1800" b="0" i="0" u="none" strike="noStrike" cap="none" normalizeH="0" baseline="0" dirty="0">
                <a:ln>
                  <a:noFill/>
                </a:ln>
                <a:solidFill>
                  <a:srgbClr val="333333"/>
                </a:solidFill>
                <a:effectLst/>
                <a:latin typeface="Menlo"/>
              </a:rPr>
              <a:t> = 0; </a:t>
            </a:r>
            <a:r>
              <a:rPr kumimoji="0" lang="en-US" sz="1800" b="0" i="0" u="none" strike="noStrike" cap="none" normalizeH="0" baseline="0" dirty="0" err="1">
                <a:ln>
                  <a:noFill/>
                </a:ln>
                <a:solidFill>
                  <a:srgbClr val="333333"/>
                </a:solidFill>
                <a:effectLst/>
                <a:latin typeface="Menlo"/>
              </a:rPr>
              <a:t>i</a:t>
            </a:r>
            <a:r>
              <a:rPr kumimoji="0" lang="en-US" sz="1800" b="0" i="0" u="none" strike="noStrike" cap="none" normalizeH="0" baseline="0" dirty="0">
                <a:ln>
                  <a:noFill/>
                </a:ln>
                <a:solidFill>
                  <a:srgbClr val="333333"/>
                </a:solidFill>
                <a:effectLst/>
                <a:latin typeface="Menlo"/>
              </a:rPr>
              <a:t> &lt; n; </a:t>
            </a:r>
            <a:r>
              <a:rPr kumimoji="0" lang="en-US" sz="1800" b="0" i="0" u="none" strike="noStrike" cap="none" normalizeH="0" baseline="0" dirty="0" err="1">
                <a:ln>
                  <a:noFill/>
                </a:ln>
                <a:solidFill>
                  <a:srgbClr val="333333"/>
                </a:solidFill>
                <a:effectLst/>
                <a:latin typeface="Menlo"/>
              </a:rPr>
              <a:t>i</a:t>
            </a:r>
            <a:r>
              <a:rPr kumimoji="0" lang="en-US" sz="1800" b="0" i="0" u="none" strike="noStrike" cap="none" normalizeH="0" baseline="0" dirty="0">
                <a:ln>
                  <a:noFill/>
                </a:ln>
                <a:solidFill>
                  <a:srgbClr val="333333"/>
                </a:solidFill>
                <a:effectLst/>
                <a:latin typeface="Menlo"/>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Menlo"/>
              </a:rPr>
              <a:t>sum = sum + A[</a:t>
            </a:r>
            <a:r>
              <a:rPr kumimoji="0" lang="en-US" sz="1800" b="0" i="0" u="none" strike="noStrike" cap="none" normalizeH="0" baseline="0" dirty="0" err="1">
                <a:ln>
                  <a:noFill/>
                </a:ln>
                <a:solidFill>
                  <a:srgbClr val="333333"/>
                </a:solidFill>
                <a:effectLst/>
                <a:latin typeface="Menlo"/>
              </a:rPr>
              <a:t>i</a:t>
            </a:r>
            <a:r>
              <a:rPr kumimoji="0" lang="en-US" sz="1800" b="0" i="0" u="none" strike="noStrike" cap="none" normalizeH="0" baseline="0" dirty="0">
                <a:ln>
                  <a:noFill/>
                </a:ln>
                <a:solidFill>
                  <a:srgbClr val="333333"/>
                </a:solidFill>
                <a:effectLst/>
                <a:latin typeface="Menlo"/>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Menlo"/>
              </a:rPr>
              <a:t> return sum;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Menlo"/>
              </a:rPr>
              <a:t>}</a:t>
            </a:r>
            <a:r>
              <a:rPr kumimoji="0" lang="en-US" sz="1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4583832" y="1083719"/>
            <a:ext cx="6524625" cy="2533650"/>
          </a:xfrm>
          <a:prstGeom prst="rect">
            <a:avLst/>
          </a:prstGeom>
        </p:spPr>
      </p:pic>
      <p:sp>
        <p:nvSpPr>
          <p:cNvPr id="9" name="Rectangle 8"/>
          <p:cNvSpPr/>
          <p:nvPr/>
        </p:nvSpPr>
        <p:spPr>
          <a:xfrm>
            <a:off x="360608" y="3647870"/>
            <a:ext cx="9684914" cy="3139321"/>
          </a:xfrm>
          <a:prstGeom prst="rect">
            <a:avLst/>
          </a:prstGeom>
        </p:spPr>
        <p:txBody>
          <a:bodyPr wrap="square">
            <a:spAutoFit/>
          </a:bodyPr>
          <a:lstStyle/>
          <a:p>
            <a:pPr marL="285750" indent="-285750">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In above calculation</a:t>
            </a:r>
            <a:br>
              <a:rPr lang="en-US" dirty="0">
                <a:latin typeface="Times New Roman" panose="02020603050405020304" pitchFamily="18" charset="0"/>
                <a:cs typeface="Times New Roman" panose="02020603050405020304" pitchFamily="18" charset="0"/>
              </a:rPr>
            </a:br>
            <a:r>
              <a:rPr lang="en-US" b="1" dirty="0">
                <a:solidFill>
                  <a:srgbClr val="333333"/>
                </a:solidFill>
                <a:latin typeface="Times New Roman" panose="02020603050405020304" pitchFamily="18" charset="0"/>
                <a:cs typeface="Times New Roman" panose="02020603050405020304" pitchFamily="18" charset="0"/>
              </a:rPr>
              <a:t>Cost</a:t>
            </a:r>
            <a:r>
              <a:rPr lang="en-US" dirty="0">
                <a:solidFill>
                  <a:srgbClr val="333333"/>
                </a:solidFill>
                <a:latin typeface="Times New Roman" panose="02020603050405020304" pitchFamily="18" charset="0"/>
                <a:cs typeface="Times New Roman" panose="02020603050405020304" pitchFamily="18" charset="0"/>
              </a:rPr>
              <a:t> is the amount of computer time required for a single operation in each line.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333333"/>
                </a:solidFill>
                <a:latin typeface="Times New Roman" panose="02020603050405020304" pitchFamily="18" charset="0"/>
                <a:cs typeface="Times New Roman" panose="02020603050405020304" pitchFamily="18" charset="0"/>
              </a:rPr>
              <a:t>Repetition</a:t>
            </a:r>
            <a:r>
              <a:rPr lang="en-US" dirty="0">
                <a:solidFill>
                  <a:srgbClr val="333333"/>
                </a:solidFill>
                <a:latin typeface="Times New Roman" panose="02020603050405020304" pitchFamily="18" charset="0"/>
                <a:cs typeface="Times New Roman" panose="02020603050405020304" pitchFamily="18" charset="0"/>
              </a:rPr>
              <a:t> is the amount of computer time required by each operation for all its repetitions.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333333"/>
                </a:solidFill>
                <a:latin typeface="Times New Roman" panose="02020603050405020304" pitchFamily="18" charset="0"/>
                <a:cs typeface="Times New Roman" panose="02020603050405020304" pitchFamily="18" charset="0"/>
              </a:rPr>
              <a:t>Total</a:t>
            </a:r>
            <a:r>
              <a:rPr lang="en-US" dirty="0">
                <a:solidFill>
                  <a:srgbClr val="333333"/>
                </a:solidFill>
                <a:latin typeface="Times New Roman" panose="02020603050405020304" pitchFamily="18" charset="0"/>
                <a:cs typeface="Times New Roman" panose="02020603050405020304" pitchFamily="18" charset="0"/>
              </a:rPr>
              <a:t> is the amount of computer time required by each operation to execute.</a:t>
            </a:r>
            <a:br>
              <a:rPr lang="en-US" dirty="0">
                <a:latin typeface="Times New Roman" panose="02020603050405020304" pitchFamily="18" charset="0"/>
                <a:cs typeface="Times New Roman" panose="02020603050405020304" pitchFamily="18" charset="0"/>
              </a:rPr>
            </a:br>
            <a:r>
              <a:rPr lang="en-US" dirty="0">
                <a:solidFill>
                  <a:srgbClr val="333333"/>
                </a:solidFill>
                <a:latin typeface="Times New Roman" panose="02020603050405020304" pitchFamily="18" charset="0"/>
                <a:cs typeface="Times New Roman" panose="02020603050405020304" pitchFamily="18" charset="0"/>
              </a:rPr>
              <a:t>So above code requires </a:t>
            </a:r>
            <a:r>
              <a:rPr lang="en-US" b="1" dirty="0">
                <a:solidFill>
                  <a:srgbClr val="333333"/>
                </a:solidFill>
                <a:latin typeface="Times New Roman" panose="02020603050405020304" pitchFamily="18" charset="0"/>
                <a:cs typeface="Times New Roman" panose="02020603050405020304" pitchFamily="18" charset="0"/>
              </a:rPr>
              <a:t>'4n+4' Units</a:t>
            </a:r>
            <a:r>
              <a:rPr lang="en-US" dirty="0">
                <a:solidFill>
                  <a:srgbClr val="333333"/>
                </a:solidFill>
                <a:latin typeface="Times New Roman" panose="02020603050405020304" pitchFamily="18" charset="0"/>
                <a:cs typeface="Times New Roman" panose="02020603050405020304" pitchFamily="18" charset="0"/>
              </a:rPr>
              <a:t> of computer time to complete the task. Here the exact time is not fixed. And it changes based on the </a:t>
            </a:r>
            <a:r>
              <a:rPr lang="en-US" b="1" dirty="0">
                <a:solidFill>
                  <a:srgbClr val="333333"/>
                </a:solidFill>
                <a:latin typeface="Times New Roman" panose="02020603050405020304" pitchFamily="18" charset="0"/>
                <a:cs typeface="Times New Roman" panose="02020603050405020304" pitchFamily="18" charset="0"/>
              </a:rPr>
              <a:t>n</a:t>
            </a:r>
            <a:r>
              <a:rPr lang="en-US" dirty="0">
                <a:solidFill>
                  <a:srgbClr val="333333"/>
                </a:solidFill>
                <a:latin typeface="Times New Roman" panose="02020603050405020304" pitchFamily="18" charset="0"/>
                <a:cs typeface="Times New Roman" panose="02020603050405020304" pitchFamily="18" charset="0"/>
              </a:rPr>
              <a:t> value. If we increase the </a:t>
            </a:r>
            <a:r>
              <a:rPr lang="en-US" b="1" dirty="0">
                <a:solidFill>
                  <a:srgbClr val="333333"/>
                </a:solidFill>
                <a:latin typeface="Times New Roman" panose="02020603050405020304" pitchFamily="18" charset="0"/>
                <a:cs typeface="Times New Roman" panose="02020603050405020304" pitchFamily="18" charset="0"/>
              </a:rPr>
              <a:t>n</a:t>
            </a:r>
            <a:r>
              <a:rPr lang="en-US" dirty="0">
                <a:solidFill>
                  <a:srgbClr val="333333"/>
                </a:solidFill>
                <a:latin typeface="Times New Roman" panose="02020603050405020304" pitchFamily="18" charset="0"/>
                <a:cs typeface="Times New Roman" panose="02020603050405020304" pitchFamily="18" charset="0"/>
              </a:rPr>
              <a:t> value then the time required also increases linearly.</a:t>
            </a:r>
            <a:br>
              <a:rPr lang="en-US" dirty="0">
                <a:latin typeface="Times New Roman" panose="02020603050405020304" pitchFamily="18" charset="0"/>
                <a:cs typeface="Times New Roman" panose="02020603050405020304" pitchFamily="18" charset="0"/>
              </a:rPr>
            </a:br>
            <a:br>
              <a:rPr lang="en-US"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Totally it takes '4n+4' units of time to complete its execution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4321990" y="140526"/>
            <a:ext cx="2053052"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Example 2</a:t>
            </a:r>
            <a:endParaRPr lang="en-IN" sz="2800" dirty="0"/>
          </a:p>
        </p:txBody>
      </p:sp>
    </p:spTree>
    <p:extLst>
      <p:ext uri="{BB962C8B-B14F-4D97-AF65-F5344CB8AC3E}">
        <p14:creationId xmlns:p14="http://schemas.microsoft.com/office/powerpoint/2010/main" val="3373580844"/>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Example 3</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699719"/>
          </a:xfrm>
          <a:ln w="38100">
            <a:solidFill>
              <a:schemeClr val="tx1"/>
            </a:solidFill>
          </a:ln>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Consider the following piece of code...</a:t>
            </a:r>
          </a:p>
          <a:p>
            <a:pPr marL="0" indent="0">
              <a:buNone/>
            </a:pPr>
            <a:br>
              <a:rPr lang="en-US" sz="1800" dirty="0">
                <a:latin typeface="Times New Roman" panose="02020603050405020304" pitchFamily="18" charset="0"/>
                <a:cs typeface="Times New Roman" panose="02020603050405020304" pitchFamily="18" charset="0"/>
              </a:rPr>
            </a:br>
            <a:r>
              <a:rPr lang="en-US" sz="2400" b="1" dirty="0" err="1">
                <a:solidFill>
                  <a:srgbClr val="333333"/>
                </a:solidFill>
                <a:latin typeface="Times New Roman" panose="02020603050405020304" pitchFamily="18" charset="0"/>
                <a:cs typeface="Times New Roman" panose="02020603050405020304" pitchFamily="18" charset="0"/>
              </a:rPr>
              <a:t>int</a:t>
            </a:r>
            <a:r>
              <a:rPr lang="en-US" sz="2400" b="1" dirty="0">
                <a:solidFill>
                  <a:srgbClr val="333333"/>
                </a:solidFill>
                <a:latin typeface="Times New Roman" panose="02020603050405020304" pitchFamily="18" charset="0"/>
                <a:cs typeface="Times New Roman" panose="02020603050405020304" pitchFamily="18" charset="0"/>
              </a:rPr>
              <a:t> sum(</a:t>
            </a:r>
            <a:r>
              <a:rPr lang="en-US" sz="2400" b="1" dirty="0" err="1">
                <a:solidFill>
                  <a:srgbClr val="333333"/>
                </a:solidFill>
                <a:latin typeface="Times New Roman" panose="02020603050405020304" pitchFamily="18" charset="0"/>
                <a:cs typeface="Times New Roman" panose="02020603050405020304" pitchFamily="18" charset="0"/>
              </a:rPr>
              <a:t>int</a:t>
            </a:r>
            <a:r>
              <a:rPr lang="en-US" sz="2400" b="1" dirty="0">
                <a:solidFill>
                  <a:srgbClr val="333333"/>
                </a:solidFill>
                <a:latin typeface="Times New Roman" panose="02020603050405020304" pitchFamily="18" charset="0"/>
                <a:cs typeface="Times New Roman" panose="02020603050405020304" pitchFamily="18" charset="0"/>
              </a:rPr>
              <a:t> a, </a:t>
            </a:r>
            <a:r>
              <a:rPr lang="en-US" sz="2400" b="1" dirty="0" err="1">
                <a:solidFill>
                  <a:srgbClr val="333333"/>
                </a:solidFill>
                <a:latin typeface="Times New Roman" panose="02020603050405020304" pitchFamily="18" charset="0"/>
                <a:cs typeface="Times New Roman" panose="02020603050405020304" pitchFamily="18" charset="0"/>
              </a:rPr>
              <a:t>int</a:t>
            </a:r>
            <a:r>
              <a:rPr lang="en-US" sz="2400" b="1" dirty="0">
                <a:solidFill>
                  <a:srgbClr val="333333"/>
                </a:solidFill>
                <a:latin typeface="Times New Roman" panose="02020603050405020304" pitchFamily="18" charset="0"/>
                <a:cs typeface="Times New Roman" panose="02020603050405020304" pitchFamily="18" charset="0"/>
              </a:rPr>
              <a:t> b) </a:t>
            </a:r>
          </a:p>
          <a:p>
            <a:pPr marL="0" indent="0">
              <a:buNone/>
            </a:pPr>
            <a:r>
              <a:rPr lang="en-US" sz="2400" b="1" dirty="0">
                <a:solidFill>
                  <a:srgbClr val="333333"/>
                </a:solidFill>
                <a:latin typeface="Times New Roman" panose="02020603050405020304" pitchFamily="18" charset="0"/>
                <a:cs typeface="Times New Roman" panose="02020603050405020304" pitchFamily="18" charset="0"/>
              </a:rPr>
              <a:t>{ </a:t>
            </a:r>
          </a:p>
          <a:p>
            <a:pPr marL="0" indent="0">
              <a:buNone/>
            </a:pPr>
            <a:r>
              <a:rPr lang="en-US" sz="2400" b="1" dirty="0">
                <a:solidFill>
                  <a:srgbClr val="333333"/>
                </a:solidFill>
                <a:latin typeface="Times New Roman" panose="02020603050405020304" pitchFamily="18" charset="0"/>
                <a:cs typeface="Times New Roman" panose="02020603050405020304" pitchFamily="18" charset="0"/>
              </a:rPr>
              <a:t>return </a:t>
            </a:r>
            <a:r>
              <a:rPr lang="en-US" sz="2400" b="1" dirty="0" err="1">
                <a:solidFill>
                  <a:srgbClr val="333333"/>
                </a:solidFill>
                <a:latin typeface="Times New Roman" panose="02020603050405020304" pitchFamily="18" charset="0"/>
                <a:cs typeface="Times New Roman" panose="02020603050405020304" pitchFamily="18" charset="0"/>
              </a:rPr>
              <a:t>a+b</a:t>
            </a:r>
            <a:r>
              <a:rPr lang="en-US" sz="2400" b="1" dirty="0">
                <a:solidFill>
                  <a:srgbClr val="333333"/>
                </a:solidFill>
                <a:latin typeface="Times New Roman" panose="02020603050405020304" pitchFamily="18" charset="0"/>
                <a:cs typeface="Times New Roman" panose="02020603050405020304" pitchFamily="18" charset="0"/>
              </a:rPr>
              <a:t>;</a:t>
            </a:r>
          </a:p>
          <a:p>
            <a:pPr marL="0" indent="0">
              <a:buNone/>
            </a:pPr>
            <a:r>
              <a:rPr lang="en-US" sz="2400" b="1" dirty="0">
                <a:solidFill>
                  <a:srgbClr val="333333"/>
                </a:solidFill>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In the above sample code, it requires 1 unit of time to calculate </a:t>
            </a:r>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 and 1 unit of time to return the value. That means, totally it takes 2 units of time to complete its execution. And it does not change based on the input values of a and b. That means for all input values, it requires the same amount of time i.e. </a:t>
            </a:r>
            <a:r>
              <a:rPr lang="en-US" sz="2000" dirty="0">
                <a:solidFill>
                  <a:srgbClr val="FF0000"/>
                </a:solidFill>
                <a:latin typeface="Times New Roman" panose="02020603050405020304" pitchFamily="18" charset="0"/>
                <a:cs typeface="Times New Roman" panose="02020603050405020304" pitchFamily="18" charset="0"/>
              </a:rPr>
              <a:t>2 units</a:t>
            </a:r>
            <a:r>
              <a:rPr lang="en-US" sz="2000"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If any program requires a fixed amount of time for all input values then its time complexity is said to be Constant Time Complexity</a:t>
            </a:r>
            <a:endParaRPr lang="en-IN" sz="20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079970" y="76656"/>
            <a:ext cx="32060" cy="303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436" rIns="0" bIns="8887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044581"/>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239010" y="1772317"/>
          <a:ext cx="7157081" cy="3543507"/>
        </p:xfrm>
        <a:graphic>
          <a:graphicData uri="http://schemas.openxmlformats.org/drawingml/2006/table">
            <a:tbl>
              <a:tblPr firstRow="1" bandRow="1">
                <a:tableStyleId>{2D5ABB26-0587-4C30-8999-92F81FD0307C}</a:tableStyleId>
              </a:tblPr>
              <a:tblGrid>
                <a:gridCol w="828040">
                  <a:extLst>
                    <a:ext uri="{9D8B030D-6E8A-4147-A177-3AD203B41FA5}">
                      <a16:colId xmlns:a16="http://schemas.microsoft.com/office/drawing/2014/main" val="20000"/>
                    </a:ext>
                  </a:extLst>
                </a:gridCol>
                <a:gridCol w="440690">
                  <a:extLst>
                    <a:ext uri="{9D8B030D-6E8A-4147-A177-3AD203B41FA5}">
                      <a16:colId xmlns:a16="http://schemas.microsoft.com/office/drawing/2014/main" val="20001"/>
                    </a:ext>
                  </a:extLst>
                </a:gridCol>
                <a:gridCol w="505459">
                  <a:extLst>
                    <a:ext uri="{9D8B030D-6E8A-4147-A177-3AD203B41FA5}">
                      <a16:colId xmlns:a16="http://schemas.microsoft.com/office/drawing/2014/main" val="20002"/>
                    </a:ext>
                  </a:extLst>
                </a:gridCol>
                <a:gridCol w="520064">
                  <a:extLst>
                    <a:ext uri="{9D8B030D-6E8A-4147-A177-3AD203B41FA5}">
                      <a16:colId xmlns:a16="http://schemas.microsoft.com/office/drawing/2014/main" val="20003"/>
                    </a:ext>
                  </a:extLst>
                </a:gridCol>
                <a:gridCol w="403860">
                  <a:extLst>
                    <a:ext uri="{9D8B030D-6E8A-4147-A177-3AD203B41FA5}">
                      <a16:colId xmlns:a16="http://schemas.microsoft.com/office/drawing/2014/main" val="20004"/>
                    </a:ext>
                  </a:extLst>
                </a:gridCol>
                <a:gridCol w="285114">
                  <a:extLst>
                    <a:ext uri="{9D8B030D-6E8A-4147-A177-3AD203B41FA5}">
                      <a16:colId xmlns:a16="http://schemas.microsoft.com/office/drawing/2014/main" val="20005"/>
                    </a:ext>
                  </a:extLst>
                </a:gridCol>
                <a:gridCol w="942339">
                  <a:extLst>
                    <a:ext uri="{9D8B030D-6E8A-4147-A177-3AD203B41FA5}">
                      <a16:colId xmlns:a16="http://schemas.microsoft.com/office/drawing/2014/main" val="20006"/>
                    </a:ext>
                  </a:extLst>
                </a:gridCol>
                <a:gridCol w="1671320">
                  <a:extLst>
                    <a:ext uri="{9D8B030D-6E8A-4147-A177-3AD203B41FA5}">
                      <a16:colId xmlns:a16="http://schemas.microsoft.com/office/drawing/2014/main" val="20007"/>
                    </a:ext>
                  </a:extLst>
                </a:gridCol>
                <a:gridCol w="1560195">
                  <a:extLst>
                    <a:ext uri="{9D8B030D-6E8A-4147-A177-3AD203B41FA5}">
                      <a16:colId xmlns:a16="http://schemas.microsoft.com/office/drawing/2014/main" val="20008"/>
                    </a:ext>
                  </a:extLst>
                </a:gridCol>
              </a:tblGrid>
              <a:tr h="387970">
                <a:tc gridSpan="7">
                  <a:txBody>
                    <a:bodyPr/>
                    <a:lstStyle/>
                    <a:p>
                      <a:pPr>
                        <a:lnSpc>
                          <a:spcPct val="100000"/>
                        </a:lnSpc>
                      </a:pPr>
                      <a:endParaRPr sz="2400" dirty="0">
                        <a:latin typeface="Times New Roman"/>
                        <a:cs typeface="Times New Roman"/>
                      </a:endParaRPr>
                    </a:p>
                  </a:txBody>
                  <a:tcPr marL="0" marR="0" marT="0" marB="0">
                    <a:solidFill>
                      <a:srgbClr val="E3E9EE"/>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426084">
                        <a:lnSpc>
                          <a:spcPts val="2765"/>
                        </a:lnSpc>
                      </a:pPr>
                      <a:r>
                        <a:rPr sz="2400" b="1" u="heavy" spc="-65" dirty="0">
                          <a:uFill>
                            <a:solidFill>
                              <a:srgbClr val="000000"/>
                            </a:solidFill>
                          </a:uFill>
                          <a:latin typeface="Georgia"/>
                          <a:cs typeface="Georgia"/>
                        </a:rPr>
                        <a:t>Cost</a:t>
                      </a:r>
                      <a:endParaRPr sz="2400">
                        <a:latin typeface="Georgia"/>
                        <a:cs typeface="Georgia"/>
                      </a:endParaRPr>
                    </a:p>
                  </a:txBody>
                  <a:tcPr marL="0" marR="0" marT="0" marB="0">
                    <a:solidFill>
                      <a:srgbClr val="E3E9EE"/>
                    </a:solidFill>
                  </a:tcPr>
                </a:tc>
                <a:tc>
                  <a:txBody>
                    <a:bodyPr/>
                    <a:lstStyle/>
                    <a:p>
                      <a:pPr marL="584835">
                        <a:lnSpc>
                          <a:spcPts val="2765"/>
                        </a:lnSpc>
                      </a:pPr>
                      <a:r>
                        <a:rPr sz="2400" b="1" u="heavy" spc="-25" dirty="0">
                          <a:uFill>
                            <a:solidFill>
                              <a:srgbClr val="000000"/>
                            </a:solidFill>
                          </a:uFill>
                          <a:latin typeface="Georgia"/>
                          <a:cs typeface="Georgia"/>
                        </a:rPr>
                        <a:t>Times</a:t>
                      </a:r>
                      <a:endParaRPr sz="2400">
                        <a:latin typeface="Georgia"/>
                        <a:cs typeface="Georgia"/>
                      </a:endParaRPr>
                    </a:p>
                  </a:txBody>
                  <a:tcPr marL="0" marR="0" marT="0" marB="0">
                    <a:solidFill>
                      <a:srgbClr val="E3E9EE"/>
                    </a:solidFill>
                  </a:tcPr>
                </a:tc>
                <a:extLst>
                  <a:ext uri="{0D108BD9-81ED-4DB2-BD59-A6C34878D82A}">
                    <a16:rowId xmlns:a16="http://schemas.microsoft.com/office/drawing/2014/main" val="10000"/>
                  </a:ext>
                </a:extLst>
              </a:tr>
              <a:tr h="440306">
                <a:tc>
                  <a:txBody>
                    <a:bodyPr/>
                    <a:lstStyle/>
                    <a:p>
                      <a:pPr marL="31750">
                        <a:lnSpc>
                          <a:spcPct val="100000"/>
                        </a:lnSpc>
                        <a:spcBef>
                          <a:spcPts val="114"/>
                        </a:spcBef>
                      </a:pPr>
                      <a:r>
                        <a:rPr sz="2400" b="1" dirty="0">
                          <a:latin typeface="Courier New"/>
                          <a:cs typeface="Courier New"/>
                        </a:rPr>
                        <a:t>i</a:t>
                      </a:r>
                      <a:r>
                        <a:rPr sz="2400" b="1" spc="245" dirty="0">
                          <a:latin typeface="Courier New"/>
                          <a:cs typeface="Courier New"/>
                        </a:rPr>
                        <a:t> </a:t>
                      </a:r>
                      <a:r>
                        <a:rPr sz="2400" b="1" dirty="0">
                          <a:latin typeface="Courier New"/>
                          <a:cs typeface="Courier New"/>
                        </a:rPr>
                        <a:t>=</a:t>
                      </a:r>
                      <a:endParaRPr sz="2400">
                        <a:latin typeface="Courier New"/>
                        <a:cs typeface="Courier New"/>
                      </a:endParaRPr>
                    </a:p>
                  </a:txBody>
                  <a:tcPr marL="0" marR="0" marT="14604" marB="0">
                    <a:solidFill>
                      <a:srgbClr val="E3E9EE"/>
                    </a:solidFill>
                  </a:tcPr>
                </a:tc>
                <a:tc>
                  <a:txBody>
                    <a:bodyPr/>
                    <a:lstStyle/>
                    <a:p>
                      <a:pPr marL="9525" marR="12065">
                        <a:lnSpc>
                          <a:spcPct val="100000"/>
                        </a:lnSpc>
                        <a:spcBef>
                          <a:spcPts val="114"/>
                        </a:spcBef>
                      </a:pPr>
                      <a:r>
                        <a:rPr sz="2400" b="1" spc="75" dirty="0">
                          <a:latin typeface="Courier New"/>
                          <a:cs typeface="Courier New"/>
                        </a:rPr>
                        <a:t>1;</a:t>
                      </a:r>
                      <a:endParaRPr sz="2400">
                        <a:latin typeface="Courier New"/>
                        <a:cs typeface="Courier New"/>
                      </a:endParaRPr>
                    </a:p>
                  </a:txBody>
                  <a:tcPr marL="0" marR="0" marT="14604" marB="0">
                    <a:solidFill>
                      <a:srgbClr val="E3E9EE"/>
                    </a:solidFill>
                  </a:tcPr>
                </a:tc>
                <a:tc>
                  <a:txBody>
                    <a:bodyPr/>
                    <a:lstStyle/>
                    <a:p>
                      <a:pPr>
                        <a:lnSpc>
                          <a:spcPct val="100000"/>
                        </a:lnSpc>
                      </a:pPr>
                      <a:endParaRPr sz="2400">
                        <a:latin typeface="Times New Roman"/>
                        <a:cs typeface="Times New Roman"/>
                      </a:endParaRPr>
                    </a:p>
                  </a:txBody>
                  <a:tcPr marL="0" marR="0" marT="0" marB="0">
                    <a:solidFill>
                      <a:srgbClr val="E3E9EE"/>
                    </a:solidFill>
                  </a:tcPr>
                </a:tc>
                <a:tc>
                  <a:txBody>
                    <a:bodyPr/>
                    <a:lstStyle/>
                    <a:p>
                      <a:pPr>
                        <a:lnSpc>
                          <a:spcPct val="100000"/>
                        </a:lnSpc>
                      </a:pPr>
                      <a:endParaRPr sz="2400">
                        <a:latin typeface="Times New Roman"/>
                        <a:cs typeface="Times New Roman"/>
                      </a:endParaRPr>
                    </a:p>
                  </a:txBody>
                  <a:tcPr marL="0" marR="0" marT="0" marB="0">
                    <a:solidFill>
                      <a:srgbClr val="E3E9EE"/>
                    </a:solidFill>
                  </a:tcPr>
                </a:tc>
                <a:tc gridSpan="2">
                  <a:txBody>
                    <a:bodyPr/>
                    <a:lstStyle/>
                    <a:p>
                      <a:pPr>
                        <a:lnSpc>
                          <a:spcPct val="100000"/>
                        </a:lnSpc>
                      </a:pPr>
                      <a:endParaRPr sz="2400">
                        <a:latin typeface="Times New Roman"/>
                        <a:cs typeface="Times New Roman"/>
                      </a:endParaRPr>
                    </a:p>
                  </a:txBody>
                  <a:tcPr marL="0" marR="0" marT="0" marB="0">
                    <a:solidFill>
                      <a:srgbClr val="E3E9EE"/>
                    </a:solidFill>
                  </a:tcPr>
                </a:tc>
                <a:tc hMerge="1">
                  <a:txBody>
                    <a:bodyPr/>
                    <a:lstStyle/>
                    <a:p>
                      <a:endParaRPr/>
                    </a:p>
                  </a:txBody>
                  <a:tcPr marL="0" marR="0" marT="0" marB="0"/>
                </a:tc>
                <a:tc>
                  <a:txBody>
                    <a:bodyPr/>
                    <a:lstStyle/>
                    <a:p>
                      <a:pPr>
                        <a:lnSpc>
                          <a:spcPct val="100000"/>
                        </a:lnSpc>
                      </a:pPr>
                      <a:endParaRPr sz="2400">
                        <a:latin typeface="Times New Roman"/>
                        <a:cs typeface="Times New Roman"/>
                      </a:endParaRPr>
                    </a:p>
                  </a:txBody>
                  <a:tcPr marL="0" marR="0" marT="0" marB="0">
                    <a:solidFill>
                      <a:srgbClr val="E3E9EE"/>
                    </a:solidFill>
                  </a:tcPr>
                </a:tc>
                <a:tc>
                  <a:txBody>
                    <a:bodyPr/>
                    <a:lstStyle/>
                    <a:p>
                      <a:pPr marR="42545" algn="ctr">
                        <a:lnSpc>
                          <a:spcPct val="100000"/>
                        </a:lnSpc>
                        <a:spcBef>
                          <a:spcPts val="114"/>
                        </a:spcBef>
                      </a:pPr>
                      <a:r>
                        <a:rPr sz="2400" b="1" spc="200" dirty="0">
                          <a:latin typeface="Georgia"/>
                          <a:cs typeface="Georgia"/>
                        </a:rPr>
                        <a:t>c1</a:t>
                      </a:r>
                      <a:endParaRPr sz="2400">
                        <a:latin typeface="Georgia"/>
                        <a:cs typeface="Georgia"/>
                      </a:endParaRPr>
                    </a:p>
                  </a:txBody>
                  <a:tcPr marL="0" marR="0" marT="14604" marB="0">
                    <a:solidFill>
                      <a:srgbClr val="E3E9EE"/>
                    </a:solidFill>
                  </a:tcPr>
                </a:tc>
                <a:tc>
                  <a:txBody>
                    <a:bodyPr/>
                    <a:lstStyle/>
                    <a:p>
                      <a:pPr marL="307340" algn="ctr">
                        <a:lnSpc>
                          <a:spcPct val="100000"/>
                        </a:lnSpc>
                        <a:spcBef>
                          <a:spcPts val="114"/>
                        </a:spcBef>
                      </a:pPr>
                      <a:r>
                        <a:rPr sz="2400" b="1" dirty="0">
                          <a:latin typeface="Georgia"/>
                          <a:cs typeface="Georgia"/>
                        </a:rPr>
                        <a:t>1</a:t>
                      </a:r>
                      <a:endParaRPr sz="2400">
                        <a:latin typeface="Georgia"/>
                        <a:cs typeface="Georgia"/>
                      </a:endParaRPr>
                    </a:p>
                  </a:txBody>
                  <a:tcPr marL="0" marR="0" marT="14604" marB="0">
                    <a:solidFill>
                      <a:srgbClr val="E3E9EE"/>
                    </a:solidFill>
                  </a:tcPr>
                </a:tc>
                <a:extLst>
                  <a:ext uri="{0D108BD9-81ED-4DB2-BD59-A6C34878D82A}">
                    <a16:rowId xmlns:a16="http://schemas.microsoft.com/office/drawing/2014/main" val="10001"/>
                  </a:ext>
                </a:extLst>
              </a:tr>
              <a:tr h="438911">
                <a:tc>
                  <a:txBody>
                    <a:bodyPr/>
                    <a:lstStyle/>
                    <a:p>
                      <a:pPr marL="31750">
                        <a:lnSpc>
                          <a:spcPct val="100000"/>
                        </a:lnSpc>
                        <a:spcBef>
                          <a:spcPts val="105"/>
                        </a:spcBef>
                      </a:pPr>
                      <a:r>
                        <a:rPr sz="2400" b="1" spc="95" dirty="0">
                          <a:latin typeface="Courier New"/>
                          <a:cs typeface="Courier New"/>
                        </a:rPr>
                        <a:t>sum</a:t>
                      </a:r>
                      <a:endParaRPr sz="2400">
                        <a:latin typeface="Courier New"/>
                        <a:cs typeface="Courier New"/>
                      </a:endParaRPr>
                    </a:p>
                  </a:txBody>
                  <a:tcPr marL="0" marR="0" marT="13335" marB="0">
                    <a:solidFill>
                      <a:srgbClr val="E3E9EE"/>
                    </a:solidFill>
                  </a:tcPr>
                </a:tc>
                <a:tc>
                  <a:txBody>
                    <a:bodyPr/>
                    <a:lstStyle/>
                    <a:p>
                      <a:pPr marL="8890" marR="12065">
                        <a:lnSpc>
                          <a:spcPct val="100000"/>
                        </a:lnSpc>
                        <a:spcBef>
                          <a:spcPts val="105"/>
                        </a:spcBef>
                      </a:pPr>
                      <a:r>
                        <a:rPr sz="2400" b="1" dirty="0">
                          <a:latin typeface="Courier New"/>
                          <a:cs typeface="Courier New"/>
                        </a:rPr>
                        <a:t>=</a:t>
                      </a:r>
                      <a:endParaRPr sz="2400">
                        <a:latin typeface="Courier New"/>
                        <a:cs typeface="Courier New"/>
                      </a:endParaRPr>
                    </a:p>
                  </a:txBody>
                  <a:tcPr marL="0" marR="0" marT="13335" marB="0">
                    <a:solidFill>
                      <a:srgbClr val="E3E9EE"/>
                    </a:solidFill>
                  </a:tcPr>
                </a:tc>
                <a:tc>
                  <a:txBody>
                    <a:bodyPr/>
                    <a:lstStyle/>
                    <a:p>
                      <a:pPr marR="122555" algn="r">
                        <a:lnSpc>
                          <a:spcPct val="100000"/>
                        </a:lnSpc>
                        <a:spcBef>
                          <a:spcPts val="105"/>
                        </a:spcBef>
                      </a:pPr>
                      <a:r>
                        <a:rPr sz="2400" b="1" spc="140" dirty="0">
                          <a:latin typeface="Courier New"/>
                          <a:cs typeface="Courier New"/>
                        </a:rPr>
                        <a:t>0</a:t>
                      </a:r>
                      <a:r>
                        <a:rPr sz="2400" b="1" dirty="0">
                          <a:latin typeface="Courier New"/>
                          <a:cs typeface="Courier New"/>
                        </a:rPr>
                        <a:t>;</a:t>
                      </a:r>
                      <a:endParaRPr sz="2400">
                        <a:latin typeface="Courier New"/>
                        <a:cs typeface="Courier New"/>
                      </a:endParaRPr>
                    </a:p>
                  </a:txBody>
                  <a:tcPr marL="0" marR="0" marT="13335" marB="0">
                    <a:solidFill>
                      <a:srgbClr val="E3E9EE"/>
                    </a:solidFill>
                  </a:tcPr>
                </a:tc>
                <a:tc>
                  <a:txBody>
                    <a:bodyPr/>
                    <a:lstStyle/>
                    <a:p>
                      <a:pPr>
                        <a:lnSpc>
                          <a:spcPct val="100000"/>
                        </a:lnSpc>
                      </a:pPr>
                      <a:endParaRPr sz="2400">
                        <a:latin typeface="Times New Roman"/>
                        <a:cs typeface="Times New Roman"/>
                      </a:endParaRPr>
                    </a:p>
                  </a:txBody>
                  <a:tcPr marL="0" marR="0" marT="0" marB="0">
                    <a:solidFill>
                      <a:srgbClr val="E3E9EE"/>
                    </a:solidFill>
                  </a:tcPr>
                </a:tc>
                <a:tc gridSpan="2">
                  <a:txBody>
                    <a:bodyPr/>
                    <a:lstStyle/>
                    <a:p>
                      <a:pPr>
                        <a:lnSpc>
                          <a:spcPct val="100000"/>
                        </a:lnSpc>
                      </a:pPr>
                      <a:endParaRPr sz="2400">
                        <a:latin typeface="Times New Roman"/>
                        <a:cs typeface="Times New Roman"/>
                      </a:endParaRPr>
                    </a:p>
                  </a:txBody>
                  <a:tcPr marL="0" marR="0" marT="0" marB="0">
                    <a:solidFill>
                      <a:srgbClr val="E3E9EE"/>
                    </a:solidFill>
                  </a:tcPr>
                </a:tc>
                <a:tc hMerge="1">
                  <a:txBody>
                    <a:bodyPr/>
                    <a:lstStyle/>
                    <a:p>
                      <a:endParaRPr/>
                    </a:p>
                  </a:txBody>
                  <a:tcPr marL="0" marR="0" marT="0" marB="0"/>
                </a:tc>
                <a:tc>
                  <a:txBody>
                    <a:bodyPr/>
                    <a:lstStyle/>
                    <a:p>
                      <a:pPr>
                        <a:lnSpc>
                          <a:spcPct val="100000"/>
                        </a:lnSpc>
                      </a:pPr>
                      <a:endParaRPr sz="2400">
                        <a:latin typeface="Times New Roman"/>
                        <a:cs typeface="Times New Roman"/>
                      </a:endParaRPr>
                    </a:p>
                  </a:txBody>
                  <a:tcPr marL="0" marR="0" marT="0" marB="0">
                    <a:solidFill>
                      <a:srgbClr val="E3E9EE"/>
                    </a:solidFill>
                  </a:tcPr>
                </a:tc>
                <a:tc>
                  <a:txBody>
                    <a:bodyPr/>
                    <a:lstStyle/>
                    <a:p>
                      <a:pPr marR="42545" algn="ctr">
                        <a:lnSpc>
                          <a:spcPct val="100000"/>
                        </a:lnSpc>
                        <a:spcBef>
                          <a:spcPts val="105"/>
                        </a:spcBef>
                      </a:pPr>
                      <a:r>
                        <a:rPr sz="2400" b="1" spc="35" dirty="0">
                          <a:latin typeface="Georgia"/>
                          <a:cs typeface="Georgia"/>
                        </a:rPr>
                        <a:t>c2</a:t>
                      </a:r>
                      <a:endParaRPr sz="2400">
                        <a:latin typeface="Georgia"/>
                        <a:cs typeface="Georgia"/>
                      </a:endParaRPr>
                    </a:p>
                  </a:txBody>
                  <a:tcPr marL="0" marR="0" marT="13335" marB="0">
                    <a:solidFill>
                      <a:srgbClr val="E3E9EE"/>
                    </a:solidFill>
                  </a:tcPr>
                </a:tc>
                <a:tc>
                  <a:txBody>
                    <a:bodyPr/>
                    <a:lstStyle/>
                    <a:p>
                      <a:pPr marL="307340" algn="ctr">
                        <a:lnSpc>
                          <a:spcPct val="100000"/>
                        </a:lnSpc>
                        <a:spcBef>
                          <a:spcPts val="105"/>
                        </a:spcBef>
                      </a:pPr>
                      <a:r>
                        <a:rPr sz="2400" b="1" dirty="0">
                          <a:latin typeface="Georgia"/>
                          <a:cs typeface="Georgia"/>
                        </a:rPr>
                        <a:t>1</a:t>
                      </a:r>
                      <a:endParaRPr sz="2400">
                        <a:latin typeface="Georgia"/>
                        <a:cs typeface="Georgia"/>
                      </a:endParaRPr>
                    </a:p>
                  </a:txBody>
                  <a:tcPr marL="0" marR="0" marT="13335" marB="0">
                    <a:solidFill>
                      <a:srgbClr val="E3E9EE"/>
                    </a:solidFill>
                  </a:tcPr>
                </a:tc>
                <a:extLst>
                  <a:ext uri="{0D108BD9-81ED-4DB2-BD59-A6C34878D82A}">
                    <a16:rowId xmlns:a16="http://schemas.microsoft.com/office/drawing/2014/main" val="10002"/>
                  </a:ext>
                </a:extLst>
              </a:tr>
              <a:tr h="410030">
                <a:tc>
                  <a:txBody>
                    <a:bodyPr/>
                    <a:lstStyle/>
                    <a:p>
                      <a:pPr marL="31750">
                        <a:lnSpc>
                          <a:spcPct val="100000"/>
                        </a:lnSpc>
                        <a:spcBef>
                          <a:spcPts val="105"/>
                        </a:spcBef>
                      </a:pPr>
                      <a:r>
                        <a:rPr sz="2400" b="1" spc="150" dirty="0">
                          <a:latin typeface="Courier New"/>
                          <a:cs typeface="Courier New"/>
                        </a:rPr>
                        <a:t>w</a:t>
                      </a:r>
                      <a:r>
                        <a:rPr sz="2400" b="1" spc="140" dirty="0">
                          <a:latin typeface="Courier New"/>
                          <a:cs typeface="Courier New"/>
                        </a:rPr>
                        <a:t>hi</a:t>
                      </a:r>
                      <a:r>
                        <a:rPr sz="2400" b="1" dirty="0">
                          <a:latin typeface="Courier New"/>
                          <a:cs typeface="Courier New"/>
                        </a:rPr>
                        <a:t>l</a:t>
                      </a:r>
                      <a:endParaRPr sz="2400">
                        <a:latin typeface="Courier New"/>
                        <a:cs typeface="Courier New"/>
                      </a:endParaRPr>
                    </a:p>
                  </a:txBody>
                  <a:tcPr marL="0" marR="0" marT="13335" marB="0">
                    <a:solidFill>
                      <a:srgbClr val="E3E9EE"/>
                    </a:solidFill>
                  </a:tcPr>
                </a:tc>
                <a:tc>
                  <a:txBody>
                    <a:bodyPr/>
                    <a:lstStyle/>
                    <a:p>
                      <a:pPr marL="8890" marR="12065">
                        <a:lnSpc>
                          <a:spcPct val="100000"/>
                        </a:lnSpc>
                        <a:spcBef>
                          <a:spcPts val="105"/>
                        </a:spcBef>
                      </a:pPr>
                      <a:r>
                        <a:rPr sz="2400" b="1" dirty="0">
                          <a:latin typeface="Courier New"/>
                          <a:cs typeface="Courier New"/>
                        </a:rPr>
                        <a:t>e</a:t>
                      </a:r>
                      <a:endParaRPr sz="2400">
                        <a:latin typeface="Courier New"/>
                        <a:cs typeface="Courier New"/>
                      </a:endParaRPr>
                    </a:p>
                  </a:txBody>
                  <a:tcPr marL="0" marR="0" marT="13335" marB="0">
                    <a:solidFill>
                      <a:srgbClr val="E3E9EE"/>
                    </a:solidFill>
                  </a:tcPr>
                </a:tc>
                <a:tc>
                  <a:txBody>
                    <a:bodyPr/>
                    <a:lstStyle/>
                    <a:p>
                      <a:pPr marR="120014" algn="r">
                        <a:lnSpc>
                          <a:spcPct val="100000"/>
                        </a:lnSpc>
                        <a:spcBef>
                          <a:spcPts val="105"/>
                        </a:spcBef>
                      </a:pPr>
                      <a:r>
                        <a:rPr sz="2400" b="1" spc="160" dirty="0">
                          <a:latin typeface="Courier New"/>
                          <a:cs typeface="Courier New"/>
                        </a:rPr>
                        <a:t>(</a:t>
                      </a:r>
                      <a:r>
                        <a:rPr sz="2400" b="1" dirty="0">
                          <a:latin typeface="Courier New"/>
                          <a:cs typeface="Courier New"/>
                        </a:rPr>
                        <a:t>i</a:t>
                      </a:r>
                      <a:endParaRPr sz="2400">
                        <a:latin typeface="Courier New"/>
                        <a:cs typeface="Courier New"/>
                      </a:endParaRPr>
                    </a:p>
                  </a:txBody>
                  <a:tcPr marL="0" marR="0" marT="13335" marB="0">
                    <a:solidFill>
                      <a:srgbClr val="E3E9EE"/>
                    </a:solidFill>
                  </a:tcPr>
                </a:tc>
                <a:tc>
                  <a:txBody>
                    <a:bodyPr/>
                    <a:lstStyle/>
                    <a:p>
                      <a:pPr marL="92710">
                        <a:lnSpc>
                          <a:spcPct val="100000"/>
                        </a:lnSpc>
                        <a:spcBef>
                          <a:spcPts val="105"/>
                        </a:spcBef>
                      </a:pPr>
                      <a:r>
                        <a:rPr sz="2400" b="1" spc="70" dirty="0">
                          <a:latin typeface="Courier New"/>
                          <a:cs typeface="Courier New"/>
                        </a:rPr>
                        <a:t>&lt;=</a:t>
                      </a:r>
                      <a:endParaRPr sz="2400">
                        <a:latin typeface="Courier New"/>
                        <a:cs typeface="Courier New"/>
                      </a:endParaRPr>
                    </a:p>
                  </a:txBody>
                  <a:tcPr marL="0" marR="0" marT="13335" marB="0">
                    <a:solidFill>
                      <a:srgbClr val="E3E9EE"/>
                    </a:solidFill>
                  </a:tcPr>
                </a:tc>
                <a:tc gridSpan="2">
                  <a:txBody>
                    <a:bodyPr/>
                    <a:lstStyle/>
                    <a:p>
                      <a:pPr marL="177165">
                        <a:lnSpc>
                          <a:spcPct val="100000"/>
                        </a:lnSpc>
                        <a:spcBef>
                          <a:spcPts val="105"/>
                        </a:spcBef>
                      </a:pPr>
                      <a:r>
                        <a:rPr sz="2400" b="1" spc="70" dirty="0">
                          <a:latin typeface="Courier New"/>
                          <a:cs typeface="Courier New"/>
                        </a:rPr>
                        <a:t>n)</a:t>
                      </a:r>
                      <a:endParaRPr sz="2400">
                        <a:latin typeface="Courier New"/>
                        <a:cs typeface="Courier New"/>
                      </a:endParaRPr>
                    </a:p>
                  </a:txBody>
                  <a:tcPr marL="0" marR="0" marT="13335" marB="0">
                    <a:solidFill>
                      <a:srgbClr val="E3E9EE"/>
                    </a:solidFill>
                  </a:tcPr>
                </a:tc>
                <a:tc hMerge="1">
                  <a:txBody>
                    <a:bodyPr/>
                    <a:lstStyle/>
                    <a:p>
                      <a:endParaRPr/>
                    </a:p>
                  </a:txBody>
                  <a:tcPr marL="0" marR="0" marT="0" marB="0"/>
                </a:tc>
                <a:tc>
                  <a:txBody>
                    <a:bodyPr/>
                    <a:lstStyle/>
                    <a:p>
                      <a:pPr marL="93345">
                        <a:lnSpc>
                          <a:spcPct val="100000"/>
                        </a:lnSpc>
                        <a:spcBef>
                          <a:spcPts val="105"/>
                        </a:spcBef>
                      </a:pPr>
                      <a:r>
                        <a:rPr sz="2400" b="1" dirty="0">
                          <a:latin typeface="Courier New"/>
                          <a:cs typeface="Courier New"/>
                        </a:rPr>
                        <a:t>{</a:t>
                      </a:r>
                      <a:endParaRPr sz="2400">
                        <a:latin typeface="Courier New"/>
                        <a:cs typeface="Courier New"/>
                      </a:endParaRPr>
                    </a:p>
                  </a:txBody>
                  <a:tcPr marL="0" marR="0" marT="13335" marB="0">
                    <a:solidFill>
                      <a:srgbClr val="E3E9EE"/>
                    </a:solidFill>
                  </a:tcPr>
                </a:tc>
                <a:tc>
                  <a:txBody>
                    <a:bodyPr/>
                    <a:lstStyle/>
                    <a:p>
                      <a:pPr marR="42545" algn="ctr">
                        <a:lnSpc>
                          <a:spcPct val="100000"/>
                        </a:lnSpc>
                        <a:spcBef>
                          <a:spcPts val="105"/>
                        </a:spcBef>
                      </a:pPr>
                      <a:r>
                        <a:rPr sz="2400" b="1" spc="40" dirty="0">
                          <a:latin typeface="Georgia"/>
                          <a:cs typeface="Georgia"/>
                        </a:rPr>
                        <a:t>c3</a:t>
                      </a:r>
                      <a:endParaRPr sz="2400">
                        <a:latin typeface="Georgia"/>
                        <a:cs typeface="Georgia"/>
                      </a:endParaRPr>
                    </a:p>
                  </a:txBody>
                  <a:tcPr marL="0" marR="0" marT="13335" marB="0">
                    <a:solidFill>
                      <a:srgbClr val="E3E9EE"/>
                    </a:solidFill>
                  </a:tcPr>
                </a:tc>
                <a:tc>
                  <a:txBody>
                    <a:bodyPr/>
                    <a:lstStyle/>
                    <a:p>
                      <a:pPr marL="842644">
                        <a:lnSpc>
                          <a:spcPct val="100000"/>
                        </a:lnSpc>
                        <a:spcBef>
                          <a:spcPts val="105"/>
                        </a:spcBef>
                      </a:pPr>
                      <a:r>
                        <a:rPr sz="2400" b="1" spc="25" dirty="0">
                          <a:latin typeface="Georgia"/>
                          <a:cs typeface="Georgia"/>
                        </a:rPr>
                        <a:t>n+1</a:t>
                      </a:r>
                      <a:endParaRPr sz="2400">
                        <a:latin typeface="Georgia"/>
                        <a:cs typeface="Georgia"/>
                      </a:endParaRPr>
                    </a:p>
                  </a:txBody>
                  <a:tcPr marL="0" marR="0" marT="13335" marB="0">
                    <a:solidFill>
                      <a:srgbClr val="E3E9EE"/>
                    </a:solidFill>
                  </a:tcPr>
                </a:tc>
                <a:extLst>
                  <a:ext uri="{0D108BD9-81ED-4DB2-BD59-A6C34878D82A}">
                    <a16:rowId xmlns:a16="http://schemas.microsoft.com/office/drawing/2014/main" val="10003"/>
                  </a:ext>
                </a:extLst>
              </a:tr>
              <a:tr h="467966">
                <a:tc gridSpan="2">
                  <a:txBody>
                    <a:bodyPr/>
                    <a:lstStyle/>
                    <a:p>
                      <a:pPr marL="671830">
                        <a:lnSpc>
                          <a:spcPct val="100000"/>
                        </a:lnSpc>
                        <a:spcBef>
                          <a:spcPts val="335"/>
                        </a:spcBef>
                      </a:pPr>
                      <a:r>
                        <a:rPr sz="2400" b="1" dirty="0">
                          <a:latin typeface="Courier New"/>
                          <a:cs typeface="Courier New"/>
                        </a:rPr>
                        <a:t>i</a:t>
                      </a:r>
                      <a:r>
                        <a:rPr sz="2400" b="1" spc="200" dirty="0">
                          <a:latin typeface="Courier New"/>
                          <a:cs typeface="Courier New"/>
                        </a:rPr>
                        <a:t> </a:t>
                      </a:r>
                      <a:r>
                        <a:rPr sz="2400" b="1" dirty="0">
                          <a:latin typeface="Courier New"/>
                          <a:cs typeface="Courier New"/>
                        </a:rPr>
                        <a:t>=</a:t>
                      </a:r>
                      <a:endParaRPr sz="2400">
                        <a:latin typeface="Courier New"/>
                        <a:cs typeface="Courier New"/>
                      </a:endParaRPr>
                    </a:p>
                  </a:txBody>
                  <a:tcPr marL="0" marR="0" marT="42545" marB="0">
                    <a:solidFill>
                      <a:srgbClr val="E3E9EE"/>
                    </a:solidFill>
                  </a:tcPr>
                </a:tc>
                <a:tc hMerge="1">
                  <a:txBody>
                    <a:bodyPr/>
                    <a:lstStyle/>
                    <a:p>
                      <a:endParaRPr/>
                    </a:p>
                  </a:txBody>
                  <a:tcPr marL="0" marR="0" marT="0" marB="0"/>
                </a:tc>
                <a:tc>
                  <a:txBody>
                    <a:bodyPr/>
                    <a:lstStyle/>
                    <a:p>
                      <a:pPr marR="85090" algn="r">
                        <a:lnSpc>
                          <a:spcPct val="100000"/>
                        </a:lnSpc>
                        <a:spcBef>
                          <a:spcPts val="335"/>
                        </a:spcBef>
                      </a:pPr>
                      <a:r>
                        <a:rPr sz="2400" b="1" dirty="0">
                          <a:latin typeface="Courier New"/>
                          <a:cs typeface="Courier New"/>
                        </a:rPr>
                        <a:t>i</a:t>
                      </a:r>
                      <a:endParaRPr sz="2400">
                        <a:latin typeface="Courier New"/>
                        <a:cs typeface="Courier New"/>
                      </a:endParaRPr>
                    </a:p>
                  </a:txBody>
                  <a:tcPr marL="0" marR="0" marT="42545" marB="0">
                    <a:solidFill>
                      <a:srgbClr val="E3E9EE"/>
                    </a:solidFill>
                  </a:tcPr>
                </a:tc>
                <a:tc>
                  <a:txBody>
                    <a:bodyPr/>
                    <a:lstStyle/>
                    <a:p>
                      <a:pPr marL="127635">
                        <a:lnSpc>
                          <a:spcPct val="100000"/>
                        </a:lnSpc>
                        <a:spcBef>
                          <a:spcPts val="335"/>
                        </a:spcBef>
                      </a:pPr>
                      <a:r>
                        <a:rPr sz="2400" b="1" dirty="0">
                          <a:latin typeface="Courier New"/>
                          <a:cs typeface="Courier New"/>
                        </a:rPr>
                        <a:t>+</a:t>
                      </a:r>
                      <a:endParaRPr sz="2400">
                        <a:latin typeface="Courier New"/>
                        <a:cs typeface="Courier New"/>
                      </a:endParaRPr>
                    </a:p>
                  </a:txBody>
                  <a:tcPr marL="0" marR="0" marT="42545" marB="0">
                    <a:solidFill>
                      <a:srgbClr val="E3E9EE"/>
                    </a:solidFill>
                  </a:tcPr>
                </a:tc>
                <a:tc>
                  <a:txBody>
                    <a:bodyPr/>
                    <a:lstStyle/>
                    <a:p>
                      <a:pPr marL="10795">
                        <a:lnSpc>
                          <a:spcPct val="100000"/>
                        </a:lnSpc>
                        <a:spcBef>
                          <a:spcPts val="335"/>
                        </a:spcBef>
                      </a:pPr>
                      <a:r>
                        <a:rPr sz="2400" b="1" spc="135" dirty="0">
                          <a:latin typeface="Courier New"/>
                          <a:cs typeface="Courier New"/>
                        </a:rPr>
                        <a:t>1</a:t>
                      </a:r>
                      <a:r>
                        <a:rPr sz="2400" b="1" dirty="0">
                          <a:latin typeface="Courier New"/>
                          <a:cs typeface="Courier New"/>
                        </a:rPr>
                        <a:t>;</a:t>
                      </a:r>
                      <a:endParaRPr sz="2400">
                        <a:latin typeface="Courier New"/>
                        <a:cs typeface="Courier New"/>
                      </a:endParaRPr>
                    </a:p>
                  </a:txBody>
                  <a:tcPr marL="0" marR="0" marT="42545" marB="0">
                    <a:solidFill>
                      <a:srgbClr val="E3E9EE"/>
                    </a:solidFill>
                  </a:tcPr>
                </a:tc>
                <a:tc>
                  <a:txBody>
                    <a:bodyPr/>
                    <a:lstStyle/>
                    <a:p>
                      <a:pPr>
                        <a:lnSpc>
                          <a:spcPct val="100000"/>
                        </a:lnSpc>
                      </a:pPr>
                      <a:endParaRPr sz="2400">
                        <a:latin typeface="Times New Roman"/>
                        <a:cs typeface="Times New Roman"/>
                      </a:endParaRPr>
                    </a:p>
                  </a:txBody>
                  <a:tcPr marL="0" marR="0" marT="0" marB="0">
                    <a:solidFill>
                      <a:srgbClr val="E3E9EE"/>
                    </a:solidFill>
                  </a:tcPr>
                </a:tc>
                <a:tc>
                  <a:txBody>
                    <a:bodyPr/>
                    <a:lstStyle/>
                    <a:p>
                      <a:pPr>
                        <a:lnSpc>
                          <a:spcPct val="100000"/>
                        </a:lnSpc>
                      </a:pPr>
                      <a:endParaRPr sz="2400">
                        <a:latin typeface="Times New Roman"/>
                        <a:cs typeface="Times New Roman"/>
                      </a:endParaRPr>
                    </a:p>
                  </a:txBody>
                  <a:tcPr marL="0" marR="0" marT="0" marB="0">
                    <a:solidFill>
                      <a:srgbClr val="E3E9EE"/>
                    </a:solidFill>
                  </a:tcPr>
                </a:tc>
                <a:tc>
                  <a:txBody>
                    <a:bodyPr/>
                    <a:lstStyle/>
                    <a:p>
                      <a:pPr marR="42545" algn="ctr">
                        <a:lnSpc>
                          <a:spcPct val="100000"/>
                        </a:lnSpc>
                        <a:spcBef>
                          <a:spcPts val="335"/>
                        </a:spcBef>
                      </a:pPr>
                      <a:r>
                        <a:rPr sz="2400" b="1" spc="10" dirty="0">
                          <a:latin typeface="Georgia"/>
                          <a:cs typeface="Georgia"/>
                        </a:rPr>
                        <a:t>c4</a:t>
                      </a:r>
                      <a:endParaRPr sz="2400">
                        <a:latin typeface="Georgia"/>
                        <a:cs typeface="Georgia"/>
                      </a:endParaRPr>
                    </a:p>
                  </a:txBody>
                  <a:tcPr marL="0" marR="0" marT="42545" marB="0">
                    <a:solidFill>
                      <a:srgbClr val="E3E9EE"/>
                    </a:solidFill>
                  </a:tcPr>
                </a:tc>
                <a:tc>
                  <a:txBody>
                    <a:bodyPr/>
                    <a:lstStyle/>
                    <a:p>
                      <a:pPr marL="310515" algn="ctr">
                        <a:lnSpc>
                          <a:spcPct val="100000"/>
                        </a:lnSpc>
                        <a:spcBef>
                          <a:spcPts val="335"/>
                        </a:spcBef>
                      </a:pPr>
                      <a:r>
                        <a:rPr sz="2400" b="1" dirty="0">
                          <a:latin typeface="Georgia"/>
                          <a:cs typeface="Georgia"/>
                        </a:rPr>
                        <a:t>n</a:t>
                      </a:r>
                      <a:endParaRPr sz="2400">
                        <a:latin typeface="Georgia"/>
                        <a:cs typeface="Georgia"/>
                      </a:endParaRPr>
                    </a:p>
                  </a:txBody>
                  <a:tcPr marL="0" marR="0" marT="42545" marB="0">
                    <a:solidFill>
                      <a:srgbClr val="E3E9EE"/>
                    </a:solidFill>
                  </a:tcPr>
                </a:tc>
                <a:extLst>
                  <a:ext uri="{0D108BD9-81ED-4DB2-BD59-A6C34878D82A}">
                    <a16:rowId xmlns:a16="http://schemas.microsoft.com/office/drawing/2014/main" val="10004"/>
                  </a:ext>
                </a:extLst>
              </a:tr>
              <a:tr h="410111">
                <a:tc gridSpan="2">
                  <a:txBody>
                    <a:bodyPr/>
                    <a:lstStyle/>
                    <a:p>
                      <a:pPr marL="671830" marR="2540">
                        <a:lnSpc>
                          <a:spcPct val="100000"/>
                        </a:lnSpc>
                        <a:spcBef>
                          <a:spcPts val="105"/>
                        </a:spcBef>
                      </a:pPr>
                      <a:r>
                        <a:rPr sz="2400" b="1" spc="150" dirty="0">
                          <a:latin typeface="Courier New"/>
                          <a:cs typeface="Courier New"/>
                        </a:rPr>
                        <a:t>s</a:t>
                      </a:r>
                      <a:r>
                        <a:rPr sz="2400" b="1" spc="140" dirty="0">
                          <a:latin typeface="Courier New"/>
                          <a:cs typeface="Courier New"/>
                        </a:rPr>
                        <a:t>u</a:t>
                      </a:r>
                      <a:r>
                        <a:rPr sz="2400" b="1" dirty="0">
                          <a:latin typeface="Courier New"/>
                          <a:cs typeface="Courier New"/>
                        </a:rPr>
                        <a:t>m</a:t>
                      </a:r>
                      <a:endParaRPr sz="2400">
                        <a:latin typeface="Courier New"/>
                        <a:cs typeface="Courier New"/>
                      </a:endParaRPr>
                    </a:p>
                  </a:txBody>
                  <a:tcPr marL="0" marR="0" marT="13335" marB="0">
                    <a:solidFill>
                      <a:srgbClr val="E3E9EE"/>
                    </a:solidFill>
                  </a:tcPr>
                </a:tc>
                <a:tc hMerge="1">
                  <a:txBody>
                    <a:bodyPr/>
                    <a:lstStyle/>
                    <a:p>
                      <a:endParaRPr/>
                    </a:p>
                  </a:txBody>
                  <a:tcPr marL="0" marR="0" marT="0" marB="0"/>
                </a:tc>
                <a:tc>
                  <a:txBody>
                    <a:bodyPr/>
                    <a:lstStyle/>
                    <a:p>
                      <a:pPr marR="86360" algn="r">
                        <a:lnSpc>
                          <a:spcPct val="100000"/>
                        </a:lnSpc>
                        <a:spcBef>
                          <a:spcPts val="105"/>
                        </a:spcBef>
                      </a:pPr>
                      <a:r>
                        <a:rPr sz="2400" b="1" dirty="0">
                          <a:latin typeface="Courier New"/>
                          <a:cs typeface="Courier New"/>
                        </a:rPr>
                        <a:t>=</a:t>
                      </a:r>
                      <a:endParaRPr sz="2400">
                        <a:latin typeface="Courier New"/>
                        <a:cs typeface="Courier New"/>
                      </a:endParaRPr>
                    </a:p>
                  </a:txBody>
                  <a:tcPr marL="0" marR="0" marT="13335" marB="0">
                    <a:solidFill>
                      <a:srgbClr val="E3E9EE"/>
                    </a:solidFill>
                  </a:tcPr>
                </a:tc>
                <a:tc>
                  <a:txBody>
                    <a:bodyPr/>
                    <a:lstStyle/>
                    <a:p>
                      <a:pPr marL="125730">
                        <a:lnSpc>
                          <a:spcPct val="100000"/>
                        </a:lnSpc>
                        <a:spcBef>
                          <a:spcPts val="105"/>
                        </a:spcBef>
                      </a:pPr>
                      <a:r>
                        <a:rPr sz="2400" b="1" spc="140" dirty="0">
                          <a:latin typeface="Courier New"/>
                          <a:cs typeface="Courier New"/>
                        </a:rPr>
                        <a:t>s</a:t>
                      </a:r>
                      <a:r>
                        <a:rPr sz="2400" b="1" dirty="0">
                          <a:latin typeface="Courier New"/>
                          <a:cs typeface="Courier New"/>
                        </a:rPr>
                        <a:t>u</a:t>
                      </a:r>
                      <a:endParaRPr sz="2400">
                        <a:latin typeface="Courier New"/>
                        <a:cs typeface="Courier New"/>
                      </a:endParaRPr>
                    </a:p>
                  </a:txBody>
                  <a:tcPr marL="0" marR="0" marT="13335" marB="0">
                    <a:solidFill>
                      <a:srgbClr val="E3E9EE"/>
                    </a:solidFill>
                  </a:tcPr>
                </a:tc>
                <a:tc>
                  <a:txBody>
                    <a:bodyPr/>
                    <a:lstStyle/>
                    <a:p>
                      <a:pPr marL="9525">
                        <a:lnSpc>
                          <a:spcPct val="100000"/>
                        </a:lnSpc>
                        <a:spcBef>
                          <a:spcPts val="105"/>
                        </a:spcBef>
                      </a:pPr>
                      <a:r>
                        <a:rPr sz="2400" b="1" dirty="0">
                          <a:latin typeface="Courier New"/>
                          <a:cs typeface="Courier New"/>
                        </a:rPr>
                        <a:t>m</a:t>
                      </a:r>
                      <a:endParaRPr sz="2400">
                        <a:latin typeface="Courier New"/>
                        <a:cs typeface="Courier New"/>
                      </a:endParaRPr>
                    </a:p>
                  </a:txBody>
                  <a:tcPr marL="0" marR="0" marT="13335" marB="0">
                    <a:solidFill>
                      <a:srgbClr val="E3E9EE"/>
                    </a:solidFill>
                  </a:tcPr>
                </a:tc>
                <a:tc>
                  <a:txBody>
                    <a:bodyPr/>
                    <a:lstStyle/>
                    <a:p>
                      <a:pPr marL="7620">
                        <a:lnSpc>
                          <a:spcPct val="100000"/>
                        </a:lnSpc>
                        <a:spcBef>
                          <a:spcPts val="105"/>
                        </a:spcBef>
                      </a:pPr>
                      <a:r>
                        <a:rPr sz="2400" b="1" dirty="0">
                          <a:latin typeface="Courier New"/>
                          <a:cs typeface="Courier New"/>
                        </a:rPr>
                        <a:t>+</a:t>
                      </a:r>
                      <a:endParaRPr sz="2400">
                        <a:latin typeface="Courier New"/>
                        <a:cs typeface="Courier New"/>
                      </a:endParaRPr>
                    </a:p>
                  </a:txBody>
                  <a:tcPr marL="0" marR="0" marT="13335" marB="0">
                    <a:solidFill>
                      <a:srgbClr val="E3E9EE"/>
                    </a:solidFill>
                  </a:tcPr>
                </a:tc>
                <a:tc>
                  <a:txBody>
                    <a:bodyPr/>
                    <a:lstStyle/>
                    <a:p>
                      <a:pPr marL="130810">
                        <a:lnSpc>
                          <a:spcPct val="100000"/>
                        </a:lnSpc>
                        <a:spcBef>
                          <a:spcPts val="105"/>
                        </a:spcBef>
                      </a:pPr>
                      <a:r>
                        <a:rPr sz="2400" b="1" spc="70" dirty="0">
                          <a:latin typeface="Courier New"/>
                          <a:cs typeface="Courier New"/>
                        </a:rPr>
                        <a:t>i;</a:t>
                      </a:r>
                      <a:endParaRPr sz="2400">
                        <a:latin typeface="Courier New"/>
                        <a:cs typeface="Courier New"/>
                      </a:endParaRPr>
                    </a:p>
                  </a:txBody>
                  <a:tcPr marL="0" marR="0" marT="13335" marB="0">
                    <a:solidFill>
                      <a:srgbClr val="E3E9EE"/>
                    </a:solidFill>
                  </a:tcPr>
                </a:tc>
                <a:tc>
                  <a:txBody>
                    <a:bodyPr/>
                    <a:lstStyle/>
                    <a:p>
                      <a:pPr marR="42545" algn="ctr">
                        <a:lnSpc>
                          <a:spcPct val="100000"/>
                        </a:lnSpc>
                        <a:spcBef>
                          <a:spcPts val="105"/>
                        </a:spcBef>
                      </a:pPr>
                      <a:r>
                        <a:rPr sz="2400" b="1" spc="70" dirty="0">
                          <a:latin typeface="Georgia"/>
                          <a:cs typeface="Georgia"/>
                        </a:rPr>
                        <a:t>c5</a:t>
                      </a:r>
                      <a:endParaRPr sz="2400">
                        <a:latin typeface="Georgia"/>
                        <a:cs typeface="Georgia"/>
                      </a:endParaRPr>
                    </a:p>
                  </a:txBody>
                  <a:tcPr marL="0" marR="0" marT="13335" marB="0">
                    <a:solidFill>
                      <a:srgbClr val="E3E9EE"/>
                    </a:solidFill>
                  </a:tcPr>
                </a:tc>
                <a:tc>
                  <a:txBody>
                    <a:bodyPr/>
                    <a:lstStyle/>
                    <a:p>
                      <a:pPr marL="310515" algn="ctr">
                        <a:lnSpc>
                          <a:spcPct val="100000"/>
                        </a:lnSpc>
                        <a:spcBef>
                          <a:spcPts val="105"/>
                        </a:spcBef>
                      </a:pPr>
                      <a:r>
                        <a:rPr sz="2400" b="1" dirty="0">
                          <a:latin typeface="Georgia"/>
                          <a:cs typeface="Georgia"/>
                        </a:rPr>
                        <a:t>n</a:t>
                      </a:r>
                      <a:endParaRPr lang="en-US" sz="2400" b="1" dirty="0">
                        <a:latin typeface="Georgia"/>
                        <a:cs typeface="Georgia"/>
                      </a:endParaRPr>
                    </a:p>
                    <a:p>
                      <a:pPr marL="310515" algn="ctr">
                        <a:lnSpc>
                          <a:spcPct val="100000"/>
                        </a:lnSpc>
                        <a:spcBef>
                          <a:spcPts val="105"/>
                        </a:spcBef>
                      </a:pPr>
                      <a:endParaRPr sz="2400" dirty="0">
                        <a:latin typeface="Georgia"/>
                        <a:cs typeface="Georgia"/>
                      </a:endParaRPr>
                    </a:p>
                  </a:txBody>
                  <a:tcPr marL="0" marR="0" marT="13335" marB="0">
                    <a:solidFill>
                      <a:srgbClr val="E3E9EE"/>
                    </a:solidFill>
                  </a:tcPr>
                </a:tc>
                <a:extLst>
                  <a:ext uri="{0D108BD9-81ED-4DB2-BD59-A6C34878D82A}">
                    <a16:rowId xmlns:a16="http://schemas.microsoft.com/office/drawing/2014/main" val="10005"/>
                  </a:ext>
                </a:extLst>
              </a:tr>
            </a:tbl>
          </a:graphicData>
        </a:graphic>
      </p:graphicFrame>
      <p:sp>
        <p:nvSpPr>
          <p:cNvPr id="3" name="object 3"/>
          <p:cNvSpPr txBox="1"/>
          <p:nvPr/>
        </p:nvSpPr>
        <p:spPr>
          <a:xfrm>
            <a:off x="2042337" y="4724695"/>
            <a:ext cx="8801673" cy="1690206"/>
          </a:xfrm>
          <a:prstGeom prst="rect">
            <a:avLst/>
          </a:prstGeom>
        </p:spPr>
        <p:txBody>
          <a:bodyPr vert="horz" wrap="square" lIns="0" tIns="114300" rIns="0" bIns="0" rtlCol="0">
            <a:spAutoFit/>
          </a:bodyPr>
          <a:lstStyle/>
          <a:p>
            <a:pPr marL="241300">
              <a:spcBef>
                <a:spcPts val="900"/>
              </a:spcBef>
            </a:pPr>
            <a:r>
              <a:rPr lang="en-US" sz="2400" b="1" dirty="0">
                <a:latin typeface="Courier New"/>
                <a:cs typeface="Courier New"/>
              </a:rPr>
              <a:t>				</a:t>
            </a:r>
            <a:r>
              <a:rPr sz="2400" b="1" dirty="0">
                <a:latin typeface="Courier New"/>
                <a:cs typeface="Courier New"/>
              </a:rPr>
              <a:t>}</a:t>
            </a:r>
            <a:endParaRPr sz="2400" dirty="0">
              <a:latin typeface="Courier New"/>
              <a:cs typeface="Courier New"/>
            </a:endParaRPr>
          </a:p>
          <a:p>
            <a:pPr marL="12700">
              <a:spcBef>
                <a:spcPts val="805"/>
              </a:spcBef>
              <a:tabLst>
                <a:tab pos="1744980" algn="l"/>
                <a:tab pos="2115820" algn="l"/>
              </a:tabLst>
            </a:pPr>
            <a:r>
              <a:rPr lang="en-US" sz="2400" b="1" spc="-40" dirty="0">
                <a:latin typeface="Georgia"/>
                <a:cs typeface="Georgia"/>
              </a:rPr>
              <a:t>						            </a:t>
            </a:r>
            <a:r>
              <a:rPr lang="en-US" sz="2400" b="1" spc="-40" dirty="0">
                <a:solidFill>
                  <a:srgbClr val="FF0000"/>
                </a:solidFill>
                <a:latin typeface="Georgia"/>
                <a:cs typeface="Georgia"/>
              </a:rPr>
              <a:t>3n+3</a:t>
            </a:r>
          </a:p>
          <a:p>
            <a:pPr marL="12700">
              <a:spcBef>
                <a:spcPts val="805"/>
              </a:spcBef>
              <a:tabLst>
                <a:tab pos="1744980" algn="l"/>
                <a:tab pos="2115820" algn="l"/>
              </a:tabLst>
            </a:pPr>
            <a:r>
              <a:rPr b="1" spc="-40" dirty="0">
                <a:solidFill>
                  <a:srgbClr val="FF0000"/>
                </a:solidFill>
                <a:latin typeface="Georgia"/>
                <a:cs typeface="Georgia"/>
              </a:rPr>
              <a:t>Total</a:t>
            </a:r>
            <a:r>
              <a:rPr b="1" spc="190" dirty="0">
                <a:solidFill>
                  <a:srgbClr val="FF0000"/>
                </a:solidFill>
                <a:latin typeface="Georgia"/>
                <a:cs typeface="Georgia"/>
              </a:rPr>
              <a:t> </a:t>
            </a:r>
            <a:r>
              <a:rPr b="1" spc="-70" dirty="0">
                <a:solidFill>
                  <a:srgbClr val="FF0000"/>
                </a:solidFill>
                <a:latin typeface="Georgia"/>
                <a:cs typeface="Georgia"/>
              </a:rPr>
              <a:t>Cost</a:t>
            </a:r>
            <a:r>
              <a:rPr lang="en-US" b="1" spc="-70" dirty="0">
                <a:solidFill>
                  <a:srgbClr val="FF0000"/>
                </a:solidFill>
                <a:latin typeface="Georgia"/>
                <a:cs typeface="Georgia"/>
              </a:rPr>
              <a:t>    </a:t>
            </a:r>
            <a:r>
              <a:rPr b="1" spc="-265" dirty="0">
                <a:solidFill>
                  <a:srgbClr val="FF0000"/>
                </a:solidFill>
                <a:latin typeface="Georgia"/>
                <a:cs typeface="Georgia"/>
              </a:rPr>
              <a:t>=	</a:t>
            </a:r>
            <a:r>
              <a:rPr b="1" spc="120" dirty="0">
                <a:solidFill>
                  <a:srgbClr val="FF0000"/>
                </a:solidFill>
                <a:latin typeface="Georgia"/>
                <a:cs typeface="Georgia"/>
              </a:rPr>
              <a:t>c1 </a:t>
            </a:r>
            <a:r>
              <a:rPr b="1" spc="-265" dirty="0">
                <a:solidFill>
                  <a:srgbClr val="FF0000"/>
                </a:solidFill>
                <a:latin typeface="Georgia"/>
                <a:cs typeface="Georgia"/>
              </a:rPr>
              <a:t>+ </a:t>
            </a:r>
            <a:r>
              <a:rPr b="1" spc="-40" dirty="0">
                <a:solidFill>
                  <a:srgbClr val="FF0000"/>
                </a:solidFill>
                <a:latin typeface="Georgia"/>
                <a:cs typeface="Georgia"/>
              </a:rPr>
              <a:t>c2 </a:t>
            </a:r>
            <a:r>
              <a:rPr b="1" spc="-265" dirty="0">
                <a:solidFill>
                  <a:srgbClr val="FF0000"/>
                </a:solidFill>
                <a:latin typeface="Georgia"/>
                <a:cs typeface="Georgia"/>
              </a:rPr>
              <a:t>+ </a:t>
            </a:r>
            <a:r>
              <a:rPr b="1" spc="40" dirty="0">
                <a:solidFill>
                  <a:srgbClr val="FF0000"/>
                </a:solidFill>
                <a:latin typeface="Georgia"/>
                <a:cs typeface="Georgia"/>
              </a:rPr>
              <a:t>(n+1)*c3 </a:t>
            </a:r>
            <a:r>
              <a:rPr b="1" spc="-265" dirty="0">
                <a:solidFill>
                  <a:srgbClr val="FF0000"/>
                </a:solidFill>
                <a:latin typeface="Georgia"/>
                <a:cs typeface="Georgia"/>
              </a:rPr>
              <a:t>+ </a:t>
            </a:r>
            <a:r>
              <a:rPr b="1" spc="-40" dirty="0">
                <a:solidFill>
                  <a:srgbClr val="FF0000"/>
                </a:solidFill>
                <a:latin typeface="Georgia"/>
                <a:cs typeface="Georgia"/>
              </a:rPr>
              <a:t>n*c4</a:t>
            </a:r>
            <a:r>
              <a:rPr b="1" spc="-35" dirty="0">
                <a:solidFill>
                  <a:srgbClr val="FF0000"/>
                </a:solidFill>
                <a:latin typeface="Georgia"/>
                <a:cs typeface="Georgia"/>
              </a:rPr>
              <a:t> </a:t>
            </a:r>
            <a:r>
              <a:rPr b="1" spc="-265" dirty="0">
                <a:solidFill>
                  <a:srgbClr val="FF0000"/>
                </a:solidFill>
                <a:latin typeface="Georgia"/>
                <a:cs typeface="Georgia"/>
              </a:rPr>
              <a:t>+ </a:t>
            </a:r>
            <a:r>
              <a:rPr b="1" spc="-10" dirty="0">
                <a:solidFill>
                  <a:srgbClr val="FF0000"/>
                </a:solidFill>
                <a:latin typeface="Georgia"/>
                <a:cs typeface="Georgia"/>
              </a:rPr>
              <a:t>n*c5</a:t>
            </a:r>
            <a:endParaRPr dirty="0">
              <a:solidFill>
                <a:srgbClr val="FF0000"/>
              </a:solidFill>
              <a:latin typeface="Georgia"/>
              <a:cs typeface="Georgia"/>
            </a:endParaRPr>
          </a:p>
          <a:p>
            <a:pPr marL="241300" marR="1029335" indent="-228600">
              <a:spcBef>
                <a:spcPts val="575"/>
              </a:spcBef>
            </a:pPr>
            <a:r>
              <a:rPr b="1" spc="-40" dirty="0">
                <a:solidFill>
                  <a:srgbClr val="FF0000"/>
                </a:solidFill>
                <a:latin typeface="Georgia"/>
                <a:cs typeface="Georgia"/>
              </a:rPr>
              <a:t>The </a:t>
            </a:r>
            <a:r>
              <a:rPr b="1" spc="-35" dirty="0">
                <a:solidFill>
                  <a:srgbClr val="FF0000"/>
                </a:solidFill>
                <a:latin typeface="Georgia"/>
                <a:cs typeface="Georgia"/>
              </a:rPr>
              <a:t>time </a:t>
            </a:r>
            <a:r>
              <a:rPr b="1" spc="-15" dirty="0">
                <a:solidFill>
                  <a:srgbClr val="FF0000"/>
                </a:solidFill>
                <a:latin typeface="Georgia"/>
                <a:cs typeface="Georgia"/>
              </a:rPr>
              <a:t>required </a:t>
            </a:r>
            <a:r>
              <a:rPr b="1" spc="-55" dirty="0">
                <a:solidFill>
                  <a:srgbClr val="FF0000"/>
                </a:solidFill>
                <a:latin typeface="Georgia"/>
                <a:cs typeface="Georgia"/>
              </a:rPr>
              <a:t>for </a:t>
            </a:r>
            <a:r>
              <a:rPr b="1" spc="-15" dirty="0">
                <a:solidFill>
                  <a:srgbClr val="FF0000"/>
                </a:solidFill>
                <a:latin typeface="Georgia"/>
                <a:cs typeface="Georgia"/>
              </a:rPr>
              <a:t>this </a:t>
            </a:r>
            <a:r>
              <a:rPr b="1" spc="-20" dirty="0">
                <a:solidFill>
                  <a:srgbClr val="FF0000"/>
                </a:solidFill>
                <a:latin typeface="Georgia"/>
                <a:cs typeface="Georgia"/>
              </a:rPr>
              <a:t>algorithm </a:t>
            </a:r>
            <a:r>
              <a:rPr b="1" spc="-40" dirty="0">
                <a:solidFill>
                  <a:srgbClr val="FF0000"/>
                </a:solidFill>
                <a:latin typeface="Georgia"/>
                <a:cs typeface="Georgia"/>
              </a:rPr>
              <a:t>is  </a:t>
            </a:r>
            <a:r>
              <a:rPr b="1" spc="-5" dirty="0">
                <a:solidFill>
                  <a:srgbClr val="FF0000"/>
                </a:solidFill>
                <a:latin typeface="Georgia"/>
                <a:cs typeface="Georgia"/>
              </a:rPr>
              <a:t>proportional </a:t>
            </a:r>
            <a:r>
              <a:rPr b="1" spc="-65" dirty="0">
                <a:solidFill>
                  <a:srgbClr val="FF0000"/>
                </a:solidFill>
                <a:latin typeface="Georgia"/>
                <a:cs typeface="Georgia"/>
              </a:rPr>
              <a:t>to</a:t>
            </a:r>
            <a:r>
              <a:rPr b="1" spc="370" dirty="0">
                <a:solidFill>
                  <a:srgbClr val="FF0000"/>
                </a:solidFill>
                <a:latin typeface="Georgia"/>
                <a:cs typeface="Georgia"/>
              </a:rPr>
              <a:t> </a:t>
            </a:r>
            <a:r>
              <a:rPr b="1" spc="-210" dirty="0">
                <a:solidFill>
                  <a:srgbClr val="FF0000"/>
                </a:solidFill>
                <a:latin typeface="Georgia"/>
                <a:cs typeface="Georgia"/>
              </a:rPr>
              <a:t>n</a:t>
            </a:r>
            <a:endParaRPr dirty="0">
              <a:solidFill>
                <a:srgbClr val="FF0000"/>
              </a:solidFill>
              <a:latin typeface="Georgia"/>
              <a:cs typeface="Georgia"/>
            </a:endParaRPr>
          </a:p>
        </p:txBody>
      </p:sp>
      <p:sp>
        <p:nvSpPr>
          <p:cNvPr id="5" name="Title 4"/>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Example 4</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7832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38200" y="4956243"/>
            <a:ext cx="10315531" cy="1293302"/>
          </a:xfrm>
          <a:prstGeom prst="rect">
            <a:avLst/>
          </a:prstGeom>
        </p:spPr>
        <p:txBody>
          <a:bodyPr vert="horz" wrap="square" lIns="0" tIns="48894" rIns="0" bIns="0" rtlCol="0">
            <a:spAutoFit/>
          </a:bodyPr>
          <a:lstStyle/>
          <a:p>
            <a:pPr marL="266700" marR="2318385" indent="-228600">
              <a:lnSpc>
                <a:spcPts val="2270"/>
              </a:lnSpc>
              <a:spcBef>
                <a:spcPts val="384"/>
              </a:spcBef>
              <a:tabLst>
                <a:tab pos="1584960" algn="l"/>
                <a:tab pos="1916430" algn="l"/>
              </a:tabLst>
            </a:pPr>
            <a:r>
              <a:rPr sz="2000" b="1" spc="-20" dirty="0">
                <a:solidFill>
                  <a:srgbClr val="FF0000"/>
                </a:solidFill>
                <a:latin typeface="Times New Roman" panose="02020603050405020304" pitchFamily="18" charset="0"/>
                <a:cs typeface="Times New Roman" panose="02020603050405020304" pitchFamily="18" charset="0"/>
              </a:rPr>
              <a:t>Total</a:t>
            </a:r>
            <a:r>
              <a:rPr sz="2000" b="1" spc="240" dirty="0">
                <a:solidFill>
                  <a:srgbClr val="FF0000"/>
                </a:solidFill>
                <a:latin typeface="Times New Roman" panose="02020603050405020304" pitchFamily="18" charset="0"/>
                <a:cs typeface="Times New Roman" panose="02020603050405020304" pitchFamily="18" charset="0"/>
              </a:rPr>
              <a:t> </a:t>
            </a:r>
            <a:r>
              <a:rPr sz="2000" b="1" spc="-50" dirty="0">
                <a:solidFill>
                  <a:srgbClr val="FF0000"/>
                </a:solidFill>
                <a:latin typeface="Times New Roman" panose="02020603050405020304" pitchFamily="18" charset="0"/>
                <a:cs typeface="Times New Roman" panose="02020603050405020304" pitchFamily="18" charset="0"/>
              </a:rPr>
              <a:t>Cost	</a:t>
            </a:r>
            <a:r>
              <a:rPr sz="2000" b="1" spc="-235" dirty="0">
                <a:solidFill>
                  <a:srgbClr val="FF0000"/>
                </a:solidFill>
                <a:latin typeface="Times New Roman" panose="02020603050405020304" pitchFamily="18" charset="0"/>
                <a:cs typeface="Times New Roman" panose="02020603050405020304" pitchFamily="18" charset="0"/>
              </a:rPr>
              <a:t>=	</a:t>
            </a:r>
            <a:r>
              <a:rPr sz="2000" b="1" spc="114" dirty="0">
                <a:solidFill>
                  <a:srgbClr val="FF0000"/>
                </a:solidFill>
                <a:latin typeface="Times New Roman" panose="02020603050405020304" pitchFamily="18" charset="0"/>
                <a:cs typeface="Times New Roman" panose="02020603050405020304" pitchFamily="18" charset="0"/>
              </a:rPr>
              <a:t>c1 </a:t>
            </a:r>
            <a:r>
              <a:rPr sz="2000" b="1" spc="-235" dirty="0">
                <a:solidFill>
                  <a:srgbClr val="FF0000"/>
                </a:solidFill>
                <a:latin typeface="Times New Roman" panose="02020603050405020304" pitchFamily="18" charset="0"/>
                <a:cs typeface="Times New Roman" panose="02020603050405020304" pitchFamily="18" charset="0"/>
              </a:rPr>
              <a:t>+ </a:t>
            </a:r>
            <a:r>
              <a:rPr sz="2000" b="1" spc="-30" dirty="0">
                <a:solidFill>
                  <a:srgbClr val="FF0000"/>
                </a:solidFill>
                <a:latin typeface="Times New Roman" panose="02020603050405020304" pitchFamily="18" charset="0"/>
                <a:cs typeface="Times New Roman" panose="02020603050405020304" pitchFamily="18" charset="0"/>
              </a:rPr>
              <a:t>c2 </a:t>
            </a:r>
            <a:r>
              <a:rPr sz="2000" b="1" spc="-235" dirty="0">
                <a:solidFill>
                  <a:srgbClr val="FF0000"/>
                </a:solidFill>
                <a:latin typeface="Times New Roman" panose="02020603050405020304" pitchFamily="18" charset="0"/>
                <a:cs typeface="Times New Roman" panose="02020603050405020304" pitchFamily="18" charset="0"/>
              </a:rPr>
              <a:t>+ </a:t>
            </a:r>
            <a:r>
              <a:rPr sz="2000" b="1" spc="50" dirty="0">
                <a:solidFill>
                  <a:srgbClr val="FF0000"/>
                </a:solidFill>
                <a:latin typeface="Times New Roman" panose="02020603050405020304" pitchFamily="18" charset="0"/>
                <a:cs typeface="Times New Roman" panose="02020603050405020304" pitchFamily="18" charset="0"/>
              </a:rPr>
              <a:t>(n+1)*c3 </a:t>
            </a:r>
            <a:r>
              <a:rPr sz="2000" b="1" spc="-235" dirty="0">
                <a:solidFill>
                  <a:srgbClr val="FF0000"/>
                </a:solidFill>
                <a:latin typeface="Times New Roman" panose="02020603050405020304" pitchFamily="18" charset="0"/>
                <a:cs typeface="Times New Roman" panose="02020603050405020304" pitchFamily="18" charset="0"/>
              </a:rPr>
              <a:t>+ </a:t>
            </a:r>
            <a:r>
              <a:rPr sz="2000" b="1" spc="-20" dirty="0">
                <a:solidFill>
                  <a:srgbClr val="FF0000"/>
                </a:solidFill>
                <a:latin typeface="Times New Roman" panose="02020603050405020304" pitchFamily="18" charset="0"/>
                <a:cs typeface="Times New Roman" panose="02020603050405020304" pitchFamily="18" charset="0"/>
              </a:rPr>
              <a:t>n*c4 </a:t>
            </a:r>
            <a:r>
              <a:rPr sz="2000" b="1" spc="-235" dirty="0">
                <a:solidFill>
                  <a:srgbClr val="FF0000"/>
                </a:solidFill>
                <a:latin typeface="Times New Roman" panose="02020603050405020304" pitchFamily="18" charset="0"/>
                <a:cs typeface="Times New Roman" panose="02020603050405020304" pitchFamily="18" charset="0"/>
              </a:rPr>
              <a:t>+  </a:t>
            </a:r>
            <a:r>
              <a:rPr sz="2000" b="1" spc="15" dirty="0">
                <a:solidFill>
                  <a:srgbClr val="FF0000"/>
                </a:solidFill>
                <a:latin typeface="Times New Roman" panose="02020603050405020304" pitchFamily="18" charset="0"/>
                <a:cs typeface="Times New Roman" panose="02020603050405020304" pitchFamily="18" charset="0"/>
              </a:rPr>
              <a:t>n*(n+1)*c5+n*n*c6+n*n*c7+n*c8</a:t>
            </a:r>
            <a:endParaRPr lang="en-US" sz="2000" dirty="0">
              <a:solidFill>
                <a:srgbClr val="FF0000"/>
              </a:solidFill>
              <a:latin typeface="Times New Roman" panose="02020603050405020304" pitchFamily="18" charset="0"/>
              <a:cs typeface="Times New Roman" panose="02020603050405020304" pitchFamily="18" charset="0"/>
            </a:endParaRPr>
          </a:p>
          <a:p>
            <a:pPr marL="266700" marR="2318385" indent="-228600">
              <a:lnSpc>
                <a:spcPts val="2270"/>
              </a:lnSpc>
              <a:spcBef>
                <a:spcPts val="384"/>
              </a:spcBef>
              <a:tabLst>
                <a:tab pos="1584960" algn="l"/>
                <a:tab pos="1916430" algn="l"/>
              </a:tabLst>
            </a:pPr>
            <a:r>
              <a:rPr sz="2000" b="1" spc="-20" dirty="0">
                <a:solidFill>
                  <a:srgbClr val="FF0000"/>
                </a:solidFill>
                <a:latin typeface="Times New Roman" panose="02020603050405020304" pitchFamily="18" charset="0"/>
                <a:cs typeface="Times New Roman" panose="02020603050405020304" pitchFamily="18" charset="0"/>
              </a:rPr>
              <a:t>The </a:t>
            </a:r>
            <a:r>
              <a:rPr sz="2000" b="1" spc="-15" dirty="0">
                <a:solidFill>
                  <a:srgbClr val="FF0000"/>
                </a:solidFill>
                <a:latin typeface="Times New Roman" panose="02020603050405020304" pitchFamily="18" charset="0"/>
                <a:cs typeface="Times New Roman" panose="02020603050405020304" pitchFamily="18" charset="0"/>
              </a:rPr>
              <a:t>time </a:t>
            </a:r>
            <a:r>
              <a:rPr sz="2000" b="1" spc="5" dirty="0">
                <a:solidFill>
                  <a:srgbClr val="FF0000"/>
                </a:solidFill>
                <a:latin typeface="Times New Roman" panose="02020603050405020304" pitchFamily="18" charset="0"/>
                <a:cs typeface="Times New Roman" panose="02020603050405020304" pitchFamily="18" charset="0"/>
              </a:rPr>
              <a:t>required </a:t>
            </a:r>
            <a:r>
              <a:rPr sz="2000" b="1" spc="-35" dirty="0">
                <a:solidFill>
                  <a:srgbClr val="FF0000"/>
                </a:solidFill>
                <a:latin typeface="Times New Roman" panose="02020603050405020304" pitchFamily="18" charset="0"/>
                <a:cs typeface="Times New Roman" panose="02020603050405020304" pitchFamily="18" charset="0"/>
              </a:rPr>
              <a:t>for </a:t>
            </a:r>
            <a:r>
              <a:rPr sz="2000" b="1" dirty="0">
                <a:solidFill>
                  <a:srgbClr val="FF0000"/>
                </a:solidFill>
                <a:latin typeface="Times New Roman" panose="02020603050405020304" pitchFamily="18" charset="0"/>
                <a:cs typeface="Times New Roman" panose="02020603050405020304" pitchFamily="18" charset="0"/>
              </a:rPr>
              <a:t>this algorithm </a:t>
            </a:r>
            <a:r>
              <a:rPr sz="2000" b="1" spc="-25" dirty="0">
                <a:solidFill>
                  <a:srgbClr val="FF0000"/>
                </a:solidFill>
                <a:latin typeface="Times New Roman" panose="02020603050405020304" pitchFamily="18" charset="0"/>
                <a:cs typeface="Times New Roman" panose="02020603050405020304" pitchFamily="18" charset="0"/>
              </a:rPr>
              <a:t>is</a:t>
            </a:r>
            <a:r>
              <a:rPr sz="2000" b="1" spc="-285" dirty="0">
                <a:solidFill>
                  <a:srgbClr val="FF0000"/>
                </a:solidFill>
                <a:latin typeface="Times New Roman" panose="02020603050405020304" pitchFamily="18" charset="0"/>
                <a:cs typeface="Times New Roman" panose="02020603050405020304" pitchFamily="18" charset="0"/>
              </a:rPr>
              <a:t> </a:t>
            </a:r>
            <a:r>
              <a:rPr sz="2000" b="1" spc="10" dirty="0">
                <a:solidFill>
                  <a:srgbClr val="FF0000"/>
                </a:solidFill>
                <a:latin typeface="Times New Roman" panose="02020603050405020304" pitchFamily="18" charset="0"/>
                <a:cs typeface="Times New Roman" panose="02020603050405020304" pitchFamily="18" charset="0"/>
              </a:rPr>
              <a:t>proportional</a:t>
            </a:r>
            <a:r>
              <a:rPr lang="en-US" sz="2000" b="1" spc="10" dirty="0">
                <a:solidFill>
                  <a:srgbClr val="FF0000"/>
                </a:solidFill>
                <a:latin typeface="Times New Roman" panose="02020603050405020304" pitchFamily="18" charset="0"/>
                <a:cs typeface="Times New Roman" panose="02020603050405020304" pitchFamily="18" charset="0"/>
              </a:rPr>
              <a:t> </a:t>
            </a:r>
            <a:endParaRPr sz="2000" dirty="0">
              <a:solidFill>
                <a:srgbClr val="FF0000"/>
              </a:solidFill>
              <a:latin typeface="Times New Roman" panose="02020603050405020304" pitchFamily="18" charset="0"/>
              <a:cs typeface="Times New Roman" panose="02020603050405020304" pitchFamily="18" charset="0"/>
            </a:endParaRPr>
          </a:p>
          <a:p>
            <a:pPr marL="266700">
              <a:lnSpc>
                <a:spcPts val="2395"/>
              </a:lnSpc>
            </a:pPr>
            <a:r>
              <a:rPr sz="2000" b="1" spc="-40" dirty="0">
                <a:solidFill>
                  <a:srgbClr val="FF0000"/>
                </a:solidFill>
                <a:latin typeface="Times New Roman" panose="02020603050405020304" pitchFamily="18" charset="0"/>
                <a:cs typeface="Times New Roman" panose="02020603050405020304" pitchFamily="18" charset="0"/>
              </a:rPr>
              <a:t>to</a:t>
            </a:r>
            <a:r>
              <a:rPr sz="2000" b="1" spc="204" dirty="0">
                <a:solidFill>
                  <a:srgbClr val="FF0000"/>
                </a:solidFill>
                <a:latin typeface="Times New Roman" panose="02020603050405020304" pitchFamily="18" charset="0"/>
                <a:cs typeface="Times New Roman" panose="02020603050405020304" pitchFamily="18" charset="0"/>
              </a:rPr>
              <a:t> </a:t>
            </a:r>
            <a:r>
              <a:rPr sz="2000" b="1" spc="-35" dirty="0">
                <a:solidFill>
                  <a:srgbClr val="FF0000"/>
                </a:solidFill>
                <a:latin typeface="Times New Roman" panose="02020603050405020304" pitchFamily="18" charset="0"/>
                <a:cs typeface="Times New Roman" panose="02020603050405020304" pitchFamily="18" charset="0"/>
              </a:rPr>
              <a:t>n</a:t>
            </a:r>
            <a:r>
              <a:rPr sz="2000" b="1" spc="-52" baseline="25793" dirty="0">
                <a:solidFill>
                  <a:srgbClr val="FF0000"/>
                </a:solidFill>
                <a:latin typeface="Times New Roman" panose="02020603050405020304" pitchFamily="18" charset="0"/>
                <a:cs typeface="Times New Roman" panose="02020603050405020304" pitchFamily="18" charset="0"/>
              </a:rPr>
              <a:t>2</a:t>
            </a:r>
            <a:endParaRPr sz="2000" baseline="25793" dirty="0">
              <a:solidFill>
                <a:srgbClr val="FF0000"/>
              </a:solidFill>
              <a:latin typeface="Times New Roman" panose="02020603050405020304" pitchFamily="18" charset="0"/>
              <a:cs typeface="Times New Roman" panose="02020603050405020304" pitchFamily="18" charset="0"/>
            </a:endParaRPr>
          </a:p>
        </p:txBody>
      </p:sp>
      <p:sp>
        <p:nvSpPr>
          <p:cNvPr id="6" name="Title 5"/>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Example 5</a:t>
            </a:r>
            <a:endParaRPr lang="en-IN" sz="2800" dirty="0"/>
          </a:p>
        </p:txBody>
      </p:sp>
      <p:pic>
        <p:nvPicPr>
          <p:cNvPr id="9" name="Picture 8"/>
          <p:cNvPicPr>
            <a:picLocks noChangeAspect="1"/>
          </p:cNvPicPr>
          <p:nvPr/>
        </p:nvPicPr>
        <p:blipFill>
          <a:blip r:embed="rId2"/>
          <a:stretch>
            <a:fillRect/>
          </a:stretch>
        </p:blipFill>
        <p:spPr>
          <a:xfrm>
            <a:off x="2785928" y="1690688"/>
            <a:ext cx="6620143" cy="3006278"/>
          </a:xfrm>
          <a:prstGeom prst="rect">
            <a:avLst/>
          </a:prstGeom>
        </p:spPr>
      </p:pic>
    </p:spTree>
    <p:extLst>
      <p:ext uri="{BB962C8B-B14F-4D97-AF65-F5344CB8AC3E}">
        <p14:creationId xmlns:p14="http://schemas.microsoft.com/office/powerpoint/2010/main" val="3735145155"/>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itchFamily="18" charset="0"/>
                <a:cs typeface="Times New Roman" pitchFamily="18" charset="0"/>
              </a:rPr>
              <a:t>INSERTION SORT -TIME COMPLEXITY</a:t>
            </a:r>
            <a:endParaRPr lang="en-IN" sz="2800" b="1" dirty="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038" y="1500012"/>
            <a:ext cx="7861923" cy="4656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3887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838F-1D84-4472-B916-1CE151DEC4CD}"/>
              </a:ext>
            </a:extLst>
          </p:cNvPr>
          <p:cNvSpPr>
            <a:spLocks noGrp="1"/>
          </p:cNvSpPr>
          <p:nvPr>
            <p:ph type="title"/>
          </p:nvPr>
        </p:nvSpPr>
        <p:spPr>
          <a:xfrm>
            <a:off x="838200" y="305661"/>
            <a:ext cx="10515600" cy="639737"/>
          </a:xfrm>
        </p:spPr>
        <p:txBody>
          <a:bodyPr>
            <a:noAutofit/>
          </a:bodyPr>
          <a:lstStyle>
            <a:defPPr/>
          </a:lstStyle>
          <a:p>
            <a:r>
              <a:rPr lang="en-IN" sz="4000" b="1" dirty="0">
                <a:latin typeface="Palatino Linotype" panose="02040502050505030304" pitchFamily="18" charset="0"/>
              </a:rPr>
              <a:t>Basic Terminology – Example  </a:t>
            </a:r>
          </a:p>
        </p:txBody>
      </p:sp>
      <p:sp>
        <p:nvSpPr>
          <p:cNvPr id="3" name="Content Placeholder 2">
            <a:extLst>
              <a:ext uri="{FF2B5EF4-FFF2-40B4-BE49-F238E27FC236}">
                <a16:creationId xmlns:a16="http://schemas.microsoft.com/office/drawing/2014/main" id="{5A88D1CB-DF46-415D-93A1-5E9FB865DC4F}"/>
              </a:ext>
            </a:extLst>
          </p:cNvPr>
          <p:cNvSpPr>
            <a:spLocks noGrp="1"/>
          </p:cNvSpPr>
          <p:nvPr>
            <p:ph idx="1"/>
          </p:nvPr>
        </p:nvSpPr>
        <p:spPr>
          <a:xfrm>
            <a:off x="838200" y="1133934"/>
            <a:ext cx="10515600" cy="5231565"/>
          </a:xfrm>
          <a:ln w="38100">
            <a:solidFill>
              <a:schemeClr val="tx1"/>
            </a:solidFill>
          </a:ln>
        </p:spPr>
        <p:txBody>
          <a:bodyPr>
            <a:normAutofit/>
          </a:bodyPr>
          <a:lstStyle>
            <a:defPPr/>
          </a:lstStyle>
          <a:p>
            <a:pPr algn="just">
              <a:lnSpc>
                <a:spcPct val="100000"/>
              </a:lnSpc>
            </a:pPr>
            <a:r>
              <a:rPr lang="en-US" sz="2200" b="1" i="0">
                <a:effectLst/>
                <a:latin typeface="Palatino Linotype" panose="02040502050505030304" pitchFamily="18" charset="0"/>
              </a:rPr>
              <a:t>A professor keeps a class list containing the following data for each student: </a:t>
            </a:r>
          </a:p>
          <a:p>
            <a:pPr marL="0" indent="0" algn="just">
              <a:lnSpc>
                <a:spcPct val="100000"/>
              </a:lnSpc>
              <a:buNone/>
            </a:pPr>
            <a:r>
              <a:rPr lang="en-US" sz="2200" b="1">
                <a:latin typeface="Palatino Linotype" panose="02040502050505030304" pitchFamily="18" charset="0"/>
              </a:rPr>
              <a:t>	</a:t>
            </a:r>
            <a:r>
              <a:rPr lang="en-US" sz="2200" b="1" i="0">
                <a:effectLst/>
                <a:latin typeface="Palatino Linotype" panose="02040502050505030304" pitchFamily="18" charset="0"/>
              </a:rPr>
              <a:t>Name, Major, Student Number, Test Scores, Final Grades</a:t>
            </a:r>
          </a:p>
          <a:p>
            <a:pPr marL="914400" lvl="1" indent="-457200" algn="just">
              <a:lnSpc>
                <a:spcPct val="100000"/>
              </a:lnSpc>
              <a:buFont typeface="+mj-lt"/>
              <a:buAutoNum type="alphaLcParenR"/>
            </a:pPr>
            <a:r>
              <a:rPr lang="en-US" sz="2200" b="1">
                <a:latin typeface="Palatino Linotype" panose="02040502050505030304" pitchFamily="18" charset="0"/>
              </a:rPr>
              <a:t>State the entities, attributes and entity set of the list.</a:t>
            </a:r>
          </a:p>
          <a:p>
            <a:pPr marL="914400" lvl="1" indent="-457200" algn="just">
              <a:lnSpc>
                <a:spcPct val="100000"/>
              </a:lnSpc>
              <a:buFont typeface="+mj-lt"/>
              <a:buAutoNum type="alphaLcParenR"/>
            </a:pPr>
            <a:r>
              <a:rPr lang="en-US" sz="2200" b="1" i="0">
                <a:effectLst/>
                <a:latin typeface="Palatino Linotype" panose="02040502050505030304" pitchFamily="18" charset="0"/>
              </a:rPr>
              <a:t>Describe the field values, records and file.</a:t>
            </a:r>
          </a:p>
          <a:p>
            <a:pPr marL="914400" lvl="1" indent="-457200" algn="just">
              <a:lnSpc>
                <a:spcPct val="100000"/>
              </a:lnSpc>
              <a:buFont typeface="+mj-lt"/>
              <a:buAutoNum type="alphaLcParenR"/>
            </a:pPr>
            <a:r>
              <a:rPr lang="en-US" sz="2200" b="1">
                <a:latin typeface="Palatino Linotype" panose="02040502050505030304" pitchFamily="18" charset="0"/>
              </a:rPr>
              <a:t>Which attribute can serve as primary keys for the list?</a:t>
            </a:r>
          </a:p>
          <a:p>
            <a:pPr marL="0" indent="0" algn="just">
              <a:lnSpc>
                <a:spcPct val="100000"/>
              </a:lnSpc>
              <a:buNone/>
            </a:pPr>
            <a:endParaRPr lang="en-US" sz="2400" b="1" i="0">
              <a:effectLst/>
              <a:latin typeface="Palatino Linotype" panose="02040502050505030304" pitchFamily="18" charset="0"/>
            </a:endParaRPr>
          </a:p>
          <a:p>
            <a:pPr algn="just"/>
            <a:endParaRPr lang="en-US" i="0">
              <a:effectLst/>
              <a:latin typeface="Palatino Linotype" panose="02040502050505030304" pitchFamily="18" charset="0"/>
            </a:endParaRPr>
          </a:p>
          <a:p>
            <a:pPr marL="0" indent="0" algn="just">
              <a:buNone/>
            </a:pPr>
            <a:endParaRPr lang="en-US" sz="2400" b="0" i="0">
              <a:solidFill>
                <a:srgbClr val="333333"/>
              </a:solidFill>
              <a:effectLst/>
              <a:latin typeface="Palatino Linotype" panose="02040502050505030304" pitchFamily="18" charset="0"/>
            </a:endParaRPr>
          </a:p>
          <a:p>
            <a:pPr algn="just">
              <a:lnSpc>
                <a:spcPct val="100000"/>
              </a:lnSpc>
            </a:pPr>
            <a:endParaRPr lang="en-IN" sz="2400">
              <a:latin typeface="Palatino Linotype" panose="02040502050505030304" pitchFamily="18" charset="0"/>
            </a:endParaRPr>
          </a:p>
          <a:p>
            <a:pPr lvl="1" algn="just">
              <a:lnSpc>
                <a:spcPct val="100000"/>
              </a:lnSpc>
            </a:pPr>
            <a:endParaRPr lang="en-IN" sz="2000">
              <a:latin typeface="Palatino Linotype" panose="02040502050505030304" pitchFamily="18" charset="0"/>
            </a:endParaRPr>
          </a:p>
        </p:txBody>
      </p:sp>
      <p:sp>
        <p:nvSpPr>
          <p:cNvPr id="6" name="Rectangle 5">
            <a:extLst>
              <a:ext uri="{FF2B5EF4-FFF2-40B4-BE49-F238E27FC236}">
                <a16:creationId xmlns:a16="http://schemas.microsoft.com/office/drawing/2014/main" id="{02A0BFF2-39CC-416F-8A12-ECE49CB1D210}"/>
              </a:ext>
            </a:extLst>
          </p:cNvPr>
          <p:cNvSpPr/>
          <p:nvPr/>
        </p:nvSpPr>
        <p:spPr>
          <a:xfrm>
            <a:off x="981958" y="3429000"/>
            <a:ext cx="10228083" cy="6693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r>
              <a:rPr lang="en-IN" sz="1800" b="1">
                <a:solidFill>
                  <a:srgbClr val="7030A0"/>
                </a:solidFill>
                <a:latin typeface="Palatino Linotype" panose="02040502050505030304" pitchFamily="18" charset="0"/>
              </a:rPr>
              <a:t>a) Each student is an entity, and the collection of students is the entity set. The properties, name, major, and so on. of the students are the attributes.</a:t>
            </a:r>
            <a:endParaRPr lang="en-IN">
              <a:solidFill>
                <a:srgbClr val="7030A0"/>
              </a:solidFill>
            </a:endParaRPr>
          </a:p>
        </p:txBody>
      </p:sp>
      <p:sp>
        <p:nvSpPr>
          <p:cNvPr id="7" name="Rectangle 6">
            <a:extLst>
              <a:ext uri="{FF2B5EF4-FFF2-40B4-BE49-F238E27FC236}">
                <a16:creationId xmlns:a16="http://schemas.microsoft.com/office/drawing/2014/main" id="{9CA9F9D6-8D87-4035-9D2F-E56F0E61CF3D}"/>
              </a:ext>
            </a:extLst>
          </p:cNvPr>
          <p:cNvSpPr/>
          <p:nvPr/>
        </p:nvSpPr>
        <p:spPr>
          <a:xfrm>
            <a:off x="981958" y="4157845"/>
            <a:ext cx="10228082" cy="8990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r>
              <a:rPr lang="en-IN" b="1">
                <a:solidFill>
                  <a:srgbClr val="7030A0"/>
                </a:solidFill>
                <a:latin typeface="Palatino Linotype" panose="02040502050505030304" pitchFamily="18" charset="0"/>
              </a:rPr>
              <a:t>b</a:t>
            </a:r>
            <a:r>
              <a:rPr lang="en-IN" sz="1800" b="1">
                <a:solidFill>
                  <a:srgbClr val="7030A0"/>
                </a:solidFill>
                <a:latin typeface="Palatino Linotype" panose="02040502050505030304" pitchFamily="18" charset="0"/>
              </a:rPr>
              <a:t>) The field values are the values assigned to the attributes, i. e., the actual names, test scores, and so on. The field values for each student constitute a record, and the collection of all the student records is the file. </a:t>
            </a:r>
            <a:endParaRPr lang="en-IN">
              <a:solidFill>
                <a:srgbClr val="7030A0"/>
              </a:solidFill>
            </a:endParaRPr>
          </a:p>
        </p:txBody>
      </p:sp>
      <p:sp>
        <p:nvSpPr>
          <p:cNvPr id="10" name="Rectangle 9">
            <a:extLst>
              <a:ext uri="{FF2B5EF4-FFF2-40B4-BE49-F238E27FC236}">
                <a16:creationId xmlns:a16="http://schemas.microsoft.com/office/drawing/2014/main" id="{79221E12-4B85-4042-BAD1-BD6CD7AF2654}"/>
              </a:ext>
            </a:extLst>
          </p:cNvPr>
          <p:cNvSpPr/>
          <p:nvPr/>
        </p:nvSpPr>
        <p:spPr>
          <a:xfrm>
            <a:off x="978815" y="5116446"/>
            <a:ext cx="10228082" cy="8990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r>
              <a:rPr lang="en-IN" b="1" dirty="0">
                <a:solidFill>
                  <a:srgbClr val="7030A0"/>
                </a:solidFill>
                <a:latin typeface="Palatino Linotype" panose="02040502050505030304" pitchFamily="18" charset="0"/>
              </a:rPr>
              <a:t>c) Either Name or Student Number can serve as a primary key, since each uniquely determines the student’s record. Normally the professor uses Name as the primary key, but the registrar may use students Number.</a:t>
            </a:r>
            <a:endParaRPr lang="en-IN" dirty="0">
              <a:solidFill>
                <a:srgbClr val="7030A0"/>
              </a:solidFill>
            </a:endParaRPr>
          </a:p>
        </p:txBody>
      </p:sp>
    </p:spTree>
    <p:extLst>
      <p:ext uri="{BB962C8B-B14F-4D97-AF65-F5344CB8AC3E}">
        <p14:creationId xmlns:p14="http://schemas.microsoft.com/office/powerpoint/2010/main" val="6128678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840" y="529897"/>
            <a:ext cx="9267825" cy="5314950"/>
          </a:xfrm>
          <a:prstGeom prst="rect">
            <a:avLst/>
          </a:prstGeom>
        </p:spPr>
      </p:pic>
      <p:pic>
        <p:nvPicPr>
          <p:cNvPr id="3" name="Picture 2"/>
          <p:cNvPicPr>
            <a:picLocks noChangeAspect="1"/>
          </p:cNvPicPr>
          <p:nvPr/>
        </p:nvPicPr>
        <p:blipFill>
          <a:blip r:embed="rId3"/>
          <a:stretch>
            <a:fillRect/>
          </a:stretch>
        </p:blipFill>
        <p:spPr>
          <a:xfrm>
            <a:off x="1516156" y="6104405"/>
            <a:ext cx="4533900" cy="323850"/>
          </a:xfrm>
          <a:prstGeom prst="rect">
            <a:avLst/>
          </a:prstGeom>
        </p:spPr>
      </p:pic>
    </p:spTree>
    <p:extLst>
      <p:ext uri="{BB962C8B-B14F-4D97-AF65-F5344CB8AC3E}">
        <p14:creationId xmlns:p14="http://schemas.microsoft.com/office/powerpoint/2010/main" val="2444644460"/>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312"/>
          </a:xfrm>
        </p:spPr>
        <p:txBody>
          <a:bodyPr>
            <a:normAutofit/>
          </a:bodyPr>
          <a:lstStyle/>
          <a:p>
            <a:pPr lvl="0"/>
            <a:r>
              <a:rPr lang="en-US" sz="3200" b="1" dirty="0">
                <a:solidFill>
                  <a:srgbClr val="000000"/>
                </a:solidFill>
                <a:latin typeface="Times New Roman" panose="02020603050405020304" pitchFamily="18" charset="0"/>
                <a:cs typeface="Times New Roman" panose="02020603050405020304" pitchFamily="18" charset="0"/>
              </a:rPr>
              <a:t>Time Complexity of  Bubble Sort</a:t>
            </a:r>
            <a:endParaRPr lang="en-IN" sz="3200" dirty="0">
              <a:latin typeface="Times New Roman" panose="02020603050405020304" pitchFamily="18" charset="0"/>
              <a:cs typeface="Times New Roman" panose="02020603050405020304" pitchFamily="18" charset="0"/>
            </a:endParaRPr>
          </a:p>
        </p:txBody>
      </p:sp>
      <p:sp>
        <p:nvSpPr>
          <p:cNvPr id="21" name="AutoShape 17" descr="N"/>
          <p:cNvSpPr>
            <a:spLocks noChangeAspect="1" noChangeArrowheads="1"/>
          </p:cNvSpPr>
          <p:nvPr/>
        </p:nvSpPr>
        <p:spPr bwMode="auto">
          <a:xfrm>
            <a:off x="6019800" y="1174750"/>
            <a:ext cx="15240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18" descr="N"/>
          <p:cNvSpPr>
            <a:spLocks noChangeAspect="1" noChangeArrowheads="1"/>
          </p:cNvSpPr>
          <p:nvPr/>
        </p:nvSpPr>
        <p:spPr bwMode="auto">
          <a:xfrm>
            <a:off x="14262100" y="1174750"/>
            <a:ext cx="15240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AutoShape 19" descr="(N - 1)"/>
          <p:cNvSpPr>
            <a:spLocks noChangeAspect="1" noChangeArrowheads="1"/>
          </p:cNvSpPr>
          <p:nvPr/>
        </p:nvSpPr>
        <p:spPr bwMode="auto">
          <a:xfrm>
            <a:off x="16349663" y="1174750"/>
            <a:ext cx="5619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20" descr="(N - 2)"/>
          <p:cNvSpPr>
            <a:spLocks noChangeAspect="1" noChangeArrowheads="1"/>
          </p:cNvSpPr>
          <p:nvPr/>
        </p:nvSpPr>
        <p:spPr bwMode="auto">
          <a:xfrm>
            <a:off x="1676400" y="1373187"/>
            <a:ext cx="5619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AutoShape 21" descr="(N - 1) + (N - 2) + (N - 3) + .......+ 3 + 2 + 1 = \frac{N(N - 1)}{2} = \mathcal{O}(N^2)"/>
          <p:cNvSpPr>
            <a:spLocks noChangeAspect="1" noChangeArrowheads="1"/>
          </p:cNvSpPr>
          <p:nvPr/>
        </p:nvSpPr>
        <p:spPr bwMode="auto">
          <a:xfrm>
            <a:off x="976313" y="1571625"/>
            <a:ext cx="50196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AutoShape 22" descr="\mathbf{\mathcal{O}(N^2)}"/>
          <p:cNvSpPr>
            <a:spLocks noChangeAspect="1" noChangeArrowheads="1"/>
          </p:cNvSpPr>
          <p:nvPr/>
        </p:nvSpPr>
        <p:spPr bwMode="auto">
          <a:xfrm>
            <a:off x="7959725" y="1770063"/>
            <a:ext cx="485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AutoShape 23" descr="N"/>
          <p:cNvSpPr>
            <a:spLocks noChangeAspect="1" noChangeArrowheads="1"/>
          </p:cNvSpPr>
          <p:nvPr/>
        </p:nvSpPr>
        <p:spPr bwMode="auto">
          <a:xfrm>
            <a:off x="12528550" y="1968500"/>
            <a:ext cx="15240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AutoShape 24" descr="N"/>
          <p:cNvSpPr>
            <a:spLocks noChangeAspect="1" noChangeArrowheads="1"/>
          </p:cNvSpPr>
          <p:nvPr/>
        </p:nvSpPr>
        <p:spPr bwMode="auto">
          <a:xfrm>
            <a:off x="2016125" y="2166938"/>
            <a:ext cx="15240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AutoShape 25" descr="\mathbf{\mathcal{O}(N^2)}"/>
          <p:cNvSpPr>
            <a:spLocks noChangeAspect="1" noChangeArrowheads="1"/>
          </p:cNvSpPr>
          <p:nvPr/>
        </p:nvSpPr>
        <p:spPr bwMode="auto">
          <a:xfrm>
            <a:off x="9909175" y="2166938"/>
            <a:ext cx="485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AutoShape 26" descr="(N - 1)"/>
          <p:cNvSpPr>
            <a:spLocks noChangeAspect="1" noChangeArrowheads="1"/>
          </p:cNvSpPr>
          <p:nvPr/>
        </p:nvSpPr>
        <p:spPr bwMode="auto">
          <a:xfrm>
            <a:off x="5788025" y="2365375"/>
            <a:ext cx="5619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AutoShape 27" descr="(N - 2)"/>
          <p:cNvSpPr>
            <a:spLocks noChangeAspect="1" noChangeArrowheads="1"/>
          </p:cNvSpPr>
          <p:nvPr/>
        </p:nvSpPr>
        <p:spPr bwMode="auto">
          <a:xfrm>
            <a:off x="8347075" y="2365375"/>
            <a:ext cx="5619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AutoShape 28" descr="\mathbf{\mathcal{O}(N^2)}"/>
          <p:cNvSpPr>
            <a:spLocks noChangeAspect="1" noChangeArrowheads="1"/>
          </p:cNvSpPr>
          <p:nvPr/>
        </p:nvSpPr>
        <p:spPr bwMode="auto">
          <a:xfrm>
            <a:off x="2589213" y="2563813"/>
            <a:ext cx="485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AutoShape 32" descr="(N - 1) + (N - 2) + (N - 3) + .......+ 3 + 2 + 1 = \frac{N(N - 1)}{2} = \mathcal{O}(N^2)"/>
          <p:cNvSpPr>
            <a:spLocks noChangeAspect="1" noChangeArrowheads="1"/>
          </p:cNvSpPr>
          <p:nvPr/>
        </p:nvSpPr>
        <p:spPr bwMode="auto">
          <a:xfrm>
            <a:off x="172899" y="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8" name="Picture 37"/>
          <p:cNvPicPr>
            <a:picLocks noChangeAspect="1"/>
          </p:cNvPicPr>
          <p:nvPr/>
        </p:nvPicPr>
        <p:blipFill>
          <a:blip r:embed="rId2"/>
          <a:stretch>
            <a:fillRect/>
          </a:stretch>
        </p:blipFill>
        <p:spPr>
          <a:xfrm>
            <a:off x="1057783" y="1463674"/>
            <a:ext cx="10022457" cy="4861063"/>
          </a:xfrm>
          <a:prstGeom prst="rect">
            <a:avLst/>
          </a:prstGeom>
        </p:spPr>
      </p:pic>
    </p:spTree>
    <p:extLst>
      <p:ext uri="{BB962C8B-B14F-4D97-AF65-F5344CB8AC3E}">
        <p14:creationId xmlns:p14="http://schemas.microsoft.com/office/powerpoint/2010/main" val="268497776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365125"/>
            <a:ext cx="10877282" cy="687611"/>
          </a:xfrm>
        </p:spPr>
        <p:txBody>
          <a:bodyPr>
            <a:normAutofit fontScale="90000"/>
          </a:bodyPr>
          <a:lstStyle/>
          <a:p>
            <a:r>
              <a:rPr lang="en-US" b="1" dirty="0">
                <a:latin typeface="Palatino Linotype" panose="02040502050505030304" pitchFamily="18" charset="0"/>
              </a:rPr>
              <a:t>Review Questions</a:t>
            </a:r>
            <a:endParaRPr lang="en-IN" b="1" dirty="0">
              <a:latin typeface="Palatino Linotype" panose="02040502050505030304" pitchFamily="18" charset="0"/>
            </a:endParaRPr>
          </a:p>
        </p:txBody>
      </p:sp>
      <p:sp>
        <p:nvSpPr>
          <p:cNvPr id="4" name="Content Placeholder 3"/>
          <p:cNvSpPr>
            <a:spLocks noGrp="1"/>
          </p:cNvSpPr>
          <p:nvPr>
            <p:ph sz="half" idx="2"/>
          </p:nvPr>
        </p:nvSpPr>
        <p:spPr>
          <a:xfrm>
            <a:off x="476518" y="1124744"/>
            <a:ext cx="10877282" cy="5052219"/>
          </a:xfrm>
          <a:ln w="38100">
            <a:solidFill>
              <a:schemeClr val="tx1"/>
            </a:solidFill>
          </a:ln>
        </p:spPr>
        <p:txBody>
          <a:bodyPr/>
          <a:lstStyle/>
          <a:p>
            <a:pPr marL="0" indent="0">
              <a:buNone/>
            </a:pPr>
            <a:r>
              <a:rPr lang="en-US" dirty="0">
                <a:latin typeface="Palatino Linotype" panose="02040502050505030304" pitchFamily="18" charset="0"/>
              </a:rPr>
              <a:t>Sort the following numbers using bubble sort and Insertion sort</a:t>
            </a:r>
          </a:p>
          <a:p>
            <a:r>
              <a:rPr lang="en-US" dirty="0">
                <a:latin typeface="Palatino Linotype" panose="02040502050505030304" pitchFamily="18" charset="0"/>
              </a:rPr>
              <a:t>35,12,14,9,15,45,32,95,40,5</a:t>
            </a:r>
          </a:p>
          <a:p>
            <a:r>
              <a:rPr lang="en-US" dirty="0">
                <a:latin typeface="Palatino Linotype" panose="02040502050505030304" pitchFamily="18" charset="0"/>
              </a:rPr>
              <a:t>3, 1, 4, 1, 5, 9, 2, 6, 5</a:t>
            </a:r>
          </a:p>
          <a:p>
            <a:r>
              <a:rPr lang="en-US" dirty="0">
                <a:latin typeface="Palatino Linotype" panose="02040502050505030304" pitchFamily="18" charset="0"/>
              </a:rPr>
              <a:t>17  14  34  26  38  7  28  32</a:t>
            </a:r>
          </a:p>
          <a:p>
            <a:r>
              <a:rPr lang="en-IN" dirty="0">
                <a:latin typeface="Palatino Linotype" panose="02040502050505030304" pitchFamily="18" charset="0"/>
              </a:rPr>
              <a:t>35,12,14,9,15,45,32,95,40,5</a:t>
            </a:r>
          </a:p>
          <a:p>
            <a:endParaRPr lang="en-IN" dirty="0"/>
          </a:p>
        </p:txBody>
      </p:sp>
    </p:spTree>
    <p:extLst>
      <p:ext uri="{BB962C8B-B14F-4D97-AF65-F5344CB8AC3E}">
        <p14:creationId xmlns:p14="http://schemas.microsoft.com/office/powerpoint/2010/main" val="348277064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5"/>
          <p:cNvSpPr txBox="1">
            <a:spLocks noGrp="1"/>
          </p:cNvSpPr>
          <p:nvPr>
            <p:ph type="title"/>
          </p:nvPr>
        </p:nvSpPr>
        <p:spPr>
          <a:xfrm>
            <a:off x="838200" y="365125"/>
            <a:ext cx="10515600" cy="759619"/>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accent1"/>
              </a:buClr>
              <a:buSzPts val="4400"/>
              <a:buFont typeface="Cambria"/>
              <a:buNone/>
            </a:pPr>
            <a:r>
              <a:rPr lang="en-US" b="1" dirty="0">
                <a:latin typeface="Palatino Linotype" panose="02040502050505030304" pitchFamily="18" charset="0"/>
              </a:rPr>
              <a:t>Review questions</a:t>
            </a:r>
            <a:endParaRPr b="1" dirty="0">
              <a:latin typeface="Palatino Linotype" panose="02040502050505030304" pitchFamily="18" charset="0"/>
            </a:endParaRPr>
          </a:p>
        </p:txBody>
      </p:sp>
      <p:pic>
        <p:nvPicPr>
          <p:cNvPr id="342" name="Google Shape;342;p45"/>
          <p:cNvPicPr preferRelativeResize="0">
            <a:picLocks noGrp="1"/>
          </p:cNvPicPr>
          <p:nvPr>
            <p:ph idx="1"/>
          </p:nvPr>
        </p:nvPicPr>
        <p:blipFill rotWithShape="1">
          <a:blip r:embed="rId3">
            <a:alphaModFix/>
          </a:blip>
          <a:stretch/>
        </p:blipFill>
        <p:spPr>
          <a:xfrm>
            <a:off x="3600450" y="2143919"/>
            <a:ext cx="4991100" cy="3714750"/>
          </a:xfrm>
          <a:prstGeom prst="rect">
            <a:avLst/>
          </a:prstGeom>
          <a:noFill/>
          <a:ln>
            <a:noFill/>
          </a:ln>
        </p:spPr>
      </p:pic>
      <p:sp>
        <p:nvSpPr>
          <p:cNvPr id="343" name="Google Shape;343;p4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83</a:t>
            </a:fld>
            <a:endParaRPr/>
          </a:p>
        </p:txBody>
      </p:sp>
      <p:pic>
        <p:nvPicPr>
          <p:cNvPr id="344" name="Google Shape;344;p45"/>
          <p:cNvPicPr preferRelativeResize="0"/>
          <p:nvPr/>
        </p:nvPicPr>
        <p:blipFill rotWithShape="1">
          <a:blip r:embed="rId4">
            <a:alphaModFix/>
          </a:blip>
          <a:srcRect/>
          <a:stretch/>
        </p:blipFill>
        <p:spPr>
          <a:xfrm>
            <a:off x="10067925" y="0"/>
            <a:ext cx="2124075" cy="914400"/>
          </a:xfrm>
          <a:prstGeom prst="rect">
            <a:avLst/>
          </a:prstGeom>
          <a:noFill/>
          <a:ln>
            <a:noFill/>
          </a:ln>
        </p:spPr>
      </p:pic>
      <p:sp>
        <p:nvSpPr>
          <p:cNvPr id="345" name="Google Shape;345;p45"/>
          <p:cNvSpPr txBox="1"/>
          <p:nvPr/>
        </p:nvSpPr>
        <p:spPr>
          <a:xfrm>
            <a:off x="983432" y="1489868"/>
            <a:ext cx="10370368" cy="4866481"/>
          </a:xfrm>
          <a:prstGeom prst="rect">
            <a:avLst/>
          </a:prstGeom>
          <a:noFill/>
          <a:ln w="38100">
            <a:solidFill>
              <a:schemeClr val="tx1"/>
            </a:solidFill>
          </a:ln>
        </p:spPr>
        <p:txBody>
          <a:bodyPr spcFirstLastPara="1" wrap="square" lIns="91425" tIns="45700" rIns="91425" bIns="45700" anchor="t" anchorCtr="0">
            <a:noAutofit/>
          </a:bodyPr>
          <a:lstStyle/>
          <a:p>
            <a:r>
              <a:rPr lang="en-US" sz="2400" dirty="0">
                <a:solidFill>
                  <a:schemeClr val="dk1"/>
                </a:solidFill>
                <a:latin typeface="Cambria"/>
                <a:ea typeface="Cambria"/>
                <a:cs typeface="Cambria"/>
                <a:sym typeface="Cambria"/>
              </a:rPr>
              <a:t>1. </a:t>
            </a:r>
            <a:r>
              <a:rPr lang="en-US" sz="2400" dirty="0">
                <a:solidFill>
                  <a:schemeClr val="dk1"/>
                </a:solidFill>
                <a:latin typeface="Palatino Linotype" panose="02040502050505030304" pitchFamily="18" charset="0"/>
                <a:ea typeface="Cambria"/>
                <a:cs typeface="Cambria"/>
                <a:sym typeface="Cambria"/>
              </a:rPr>
              <a:t>Calculate the time complexity for the below algorithms using table method</a:t>
            </a:r>
            <a:endParaRPr lang="en-US" sz="2400" dirty="0">
              <a:latin typeface="Palatino Linotype" panose="02040502050505030304" pitchFamily="18" charset="0"/>
            </a:endParaRPr>
          </a:p>
          <a:p>
            <a:pPr marL="0" marR="0" lvl="0" indent="0" algn="l" rtl="0">
              <a:spcBef>
                <a:spcPts val="0"/>
              </a:spcBef>
              <a:spcAft>
                <a:spcPts val="0"/>
              </a:spcAft>
              <a:buNone/>
            </a:pPr>
            <a:endParaRPr sz="2400" dirty="0">
              <a:solidFill>
                <a:schemeClr val="dk1"/>
              </a:solidFill>
              <a:latin typeface="Cambria"/>
              <a:ea typeface="Cambria"/>
              <a:cs typeface="Cambria"/>
              <a:sym typeface="Cambria"/>
            </a:endParaRPr>
          </a:p>
          <a:p>
            <a:pPr marL="0" marR="0" lvl="0" indent="0" algn="l" rtl="0">
              <a:spcBef>
                <a:spcPts val="0"/>
              </a:spcBef>
              <a:spcAft>
                <a:spcPts val="0"/>
              </a:spcAft>
              <a:buNone/>
            </a:pPr>
            <a:endParaRPr sz="2400"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3830415727"/>
      </p:ext>
    </p:extLst>
  </p:cSld>
  <p:clrMapOvr>
    <a:masterClrMapping/>
  </p:clrMapOvr>
  <p:transition spd="slow">
    <p:push/>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46"/>
          <p:cNvPicPr preferRelativeResize="0">
            <a:picLocks noGrp="1"/>
          </p:cNvPicPr>
          <p:nvPr>
            <p:ph type="body" idx="1"/>
          </p:nvPr>
        </p:nvPicPr>
        <p:blipFill rotWithShape="1">
          <a:blip r:embed="rId3">
            <a:alphaModFix/>
          </a:blip>
          <a:srcRect/>
          <a:stretch/>
        </p:blipFill>
        <p:spPr>
          <a:xfrm>
            <a:off x="1971675" y="584589"/>
            <a:ext cx="6638925" cy="2571750"/>
          </a:xfrm>
          <a:prstGeom prst="rect">
            <a:avLst/>
          </a:prstGeom>
          <a:noFill/>
          <a:ln>
            <a:noFill/>
          </a:ln>
        </p:spPr>
      </p:pic>
      <p:sp>
        <p:nvSpPr>
          <p:cNvPr id="351" name="Google Shape;351;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84</a:t>
            </a:fld>
            <a:endParaRPr/>
          </a:p>
        </p:txBody>
      </p:sp>
      <p:pic>
        <p:nvPicPr>
          <p:cNvPr id="352" name="Google Shape;352;p46"/>
          <p:cNvPicPr preferRelativeResize="0"/>
          <p:nvPr/>
        </p:nvPicPr>
        <p:blipFill rotWithShape="1">
          <a:blip r:embed="rId4">
            <a:alphaModFix/>
          </a:blip>
          <a:srcRect/>
          <a:stretch/>
        </p:blipFill>
        <p:spPr>
          <a:xfrm>
            <a:off x="1727200" y="3603625"/>
            <a:ext cx="7258050" cy="2752725"/>
          </a:xfrm>
          <a:prstGeom prst="rect">
            <a:avLst/>
          </a:prstGeom>
          <a:noFill/>
          <a:ln>
            <a:noFill/>
          </a:ln>
        </p:spPr>
      </p:pic>
      <p:pic>
        <p:nvPicPr>
          <p:cNvPr id="353" name="Google Shape;353;p46"/>
          <p:cNvPicPr preferRelativeResize="0"/>
          <p:nvPr/>
        </p:nvPicPr>
        <p:blipFill rotWithShape="1">
          <a:blip r:embed="rId5">
            <a:alphaModFix/>
          </a:blip>
          <a:srcRect/>
          <a:stretch/>
        </p:blipFill>
        <p:spPr>
          <a:xfrm>
            <a:off x="10067925" y="19396"/>
            <a:ext cx="2124075" cy="914400"/>
          </a:xfrm>
          <a:prstGeom prst="rect">
            <a:avLst/>
          </a:prstGeom>
          <a:noFill/>
          <a:ln>
            <a:noFill/>
          </a:ln>
        </p:spPr>
      </p:pic>
      <p:sp>
        <p:nvSpPr>
          <p:cNvPr id="354" name="Google Shape;354;p46"/>
          <p:cNvSpPr txBox="1"/>
          <p:nvPr/>
        </p:nvSpPr>
        <p:spPr>
          <a:xfrm>
            <a:off x="1117600" y="674255"/>
            <a:ext cx="6096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2.</a:t>
            </a:r>
            <a:endParaRPr sz="2400">
              <a:solidFill>
                <a:schemeClr val="dk1"/>
              </a:solidFill>
              <a:latin typeface="Cambria"/>
              <a:ea typeface="Cambria"/>
              <a:cs typeface="Cambria"/>
              <a:sym typeface="Cambria"/>
            </a:endParaRPr>
          </a:p>
        </p:txBody>
      </p:sp>
      <p:sp>
        <p:nvSpPr>
          <p:cNvPr id="355" name="Google Shape;355;p46"/>
          <p:cNvSpPr txBox="1"/>
          <p:nvPr/>
        </p:nvSpPr>
        <p:spPr>
          <a:xfrm>
            <a:off x="1117600" y="3603625"/>
            <a:ext cx="6096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3.</a:t>
            </a:r>
            <a:endParaRPr sz="2400">
              <a:solidFill>
                <a:schemeClr val="dk1"/>
              </a:solidFill>
              <a:latin typeface="Cambria"/>
              <a:ea typeface="Cambria"/>
              <a:cs typeface="Cambria"/>
              <a:sym typeface="Cambria"/>
            </a:endParaRPr>
          </a:p>
        </p:txBody>
      </p:sp>
      <p:sp>
        <p:nvSpPr>
          <p:cNvPr id="8" name="Date Placeholder 7"/>
          <p:cNvSpPr>
            <a:spLocks noGrp="1"/>
          </p:cNvSpPr>
          <p:nvPr>
            <p:ph type="dt" idx="10"/>
          </p:nvPr>
        </p:nvSpPr>
        <p:spPr/>
        <p:txBody>
          <a:bodyPr/>
          <a:lstStyle/>
          <a:p>
            <a:fld id="{7CA2A8CA-07ED-4598-BCA0-B3CC753FBFB2}" type="datetime1">
              <a:rPr lang="en-US" smtClean="0"/>
              <a:pPr/>
              <a:t>9/11/2021</a:t>
            </a:fld>
            <a:endParaRPr lang="en-US"/>
          </a:p>
        </p:txBody>
      </p:sp>
    </p:spTree>
    <p:extLst>
      <p:ext uri="{BB962C8B-B14F-4D97-AF65-F5344CB8AC3E}">
        <p14:creationId xmlns:p14="http://schemas.microsoft.com/office/powerpoint/2010/main" val="971178488"/>
      </p:ext>
    </p:extLst>
  </p:cSld>
  <p:clrMapOvr>
    <a:masterClrMapping/>
  </p:clrMapOvr>
  <p:transition spd="slow">
    <p:push/>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latin typeface="Palatino Linotype" panose="02040502050505030304" pitchFamily="18" charset="0"/>
              </a:rPr>
              <a:t>MATHEMATICAL NOTATIONS</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28354412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fontAlgn="base"/>
            <a:r>
              <a:rPr lang="en-US" b="1" i="0" dirty="0">
                <a:effectLst/>
                <a:latin typeface="Palatino Linotype" panose="02040502050505030304" pitchFamily="18" charset="0"/>
              </a:rPr>
              <a:t>1. Floor and Ceiling Functions</a:t>
            </a:r>
          </a:p>
        </p:txBody>
      </p:sp>
      <p:sp>
        <p:nvSpPr>
          <p:cNvPr id="2" name="Content Placeholder 1">
            <a:extLst>
              <a:ext uri="{FF2B5EF4-FFF2-40B4-BE49-F238E27FC236}">
                <a16:creationId xmlns:a16="http://schemas.microsoft.com/office/drawing/2014/main" id="{E29F60D0-9113-40F9-8752-7EA724F0F170}"/>
              </a:ext>
            </a:extLst>
          </p:cNvPr>
          <p:cNvSpPr>
            <a:spLocks noGrp="1"/>
          </p:cNvSpPr>
          <p:nvPr>
            <p:ph idx="1"/>
          </p:nvPr>
        </p:nvSpPr>
        <p:spPr>
          <a:xfrm>
            <a:off x="838200" y="1690688"/>
            <a:ext cx="10515600" cy="4486275"/>
          </a:xfrm>
          <a:ln w="38100">
            <a:solidFill>
              <a:schemeClr val="tx1"/>
            </a:solidFill>
          </a:ln>
        </p:spPr>
        <p:txBody>
          <a:bodyPr>
            <a:normAutofit/>
          </a:bodyPr>
          <a:lstStyle/>
          <a:p>
            <a:r>
              <a:rPr lang="en-US" sz="2400" b="0" i="0" dirty="0">
                <a:effectLst/>
                <a:latin typeface="Palatino Linotype" panose="02040502050505030304" pitchFamily="18" charset="0"/>
              </a:rPr>
              <a:t>If x is a real number, then it means that x lies between two integers which are called the floor and ceiling of x. i.e.</a:t>
            </a:r>
          </a:p>
          <a:p>
            <a:pPr lvl="1">
              <a:buFont typeface="Courier New" panose="02070309020205020404" pitchFamily="49" charset="0"/>
              <a:buChar char="o"/>
            </a:pPr>
            <a:r>
              <a:rPr lang="en-US" b="1" dirty="0">
                <a:latin typeface="Palatino Linotype" panose="02040502050505030304" pitchFamily="18" charset="0"/>
              </a:rPr>
              <a:t>|_x_| is called the floor of x. it is the greatest integer that is not greater than x.</a:t>
            </a:r>
          </a:p>
          <a:p>
            <a:pPr lvl="1">
              <a:buFont typeface="Courier New" panose="02070309020205020404" pitchFamily="49" charset="0"/>
              <a:buChar char="o"/>
            </a:pPr>
            <a:r>
              <a:rPr lang="en-US" b="1" dirty="0">
                <a:latin typeface="Palatino Linotype" panose="02040502050505030304" pitchFamily="18" charset="0"/>
              </a:rPr>
              <a:t>| x | is called the ceiling of x. it is the smallest integer that is not less than x.</a:t>
            </a:r>
          </a:p>
          <a:p>
            <a:r>
              <a:rPr lang="en-US" sz="2400" b="0" i="0" dirty="0">
                <a:effectLst/>
                <a:latin typeface="Palatino Linotype" panose="02040502050505030304" pitchFamily="18" charset="0"/>
              </a:rPr>
              <a:t>If x is itself an integer, then |_x_| = | x |, otherwise |_x_| + 1 = | x | </a:t>
            </a:r>
          </a:p>
          <a:p>
            <a:r>
              <a:rPr lang="en-US" sz="2400" dirty="0">
                <a:latin typeface="Palatino Linotype" panose="02040502050505030304" pitchFamily="18" charset="0"/>
              </a:rPr>
              <a:t> </a:t>
            </a:r>
            <a:r>
              <a:rPr lang="en-US" sz="2400" b="0" i="0" dirty="0">
                <a:effectLst/>
                <a:latin typeface="Palatino Linotype" panose="02040502050505030304" pitchFamily="18" charset="0"/>
              </a:rPr>
              <a:t>E.g.</a:t>
            </a:r>
          </a:p>
          <a:p>
            <a:pPr lvl="1">
              <a:buFont typeface="Courier New" panose="02070309020205020404" pitchFamily="49" charset="0"/>
              <a:buChar char="o"/>
            </a:pPr>
            <a:r>
              <a:rPr lang="en-US" dirty="0">
                <a:latin typeface="Palatino Linotype" panose="02040502050505030304" pitchFamily="18" charset="0"/>
              </a:rPr>
              <a:t>|_3.14_|=3, 	|_-8.5_|=-9, 		|_7_|=7</a:t>
            </a:r>
          </a:p>
          <a:p>
            <a:pPr lvl="1">
              <a:buFont typeface="Courier New" panose="02070309020205020404" pitchFamily="49" charset="0"/>
              <a:buChar char="o"/>
            </a:pPr>
            <a:r>
              <a:rPr lang="en-US" dirty="0">
                <a:latin typeface="Palatino Linotype" panose="02040502050505030304" pitchFamily="18" charset="0"/>
              </a:rPr>
              <a:t>| 3.14 |=4, 	| -8.5 |=-8, 		| 7 |=7</a:t>
            </a:r>
          </a:p>
          <a:p>
            <a:pPr lvl="1">
              <a:buFont typeface="Courier New" panose="02070309020205020404" pitchFamily="49" charset="0"/>
              <a:buChar char="o"/>
            </a:pPr>
            <a:endParaRPr lang="en-US" b="0" i="0" dirty="0">
              <a:solidFill>
                <a:srgbClr val="303030"/>
              </a:solidFill>
              <a:effectLst/>
              <a:latin typeface="arial" panose="020B0604020202020204" pitchFamily="34" charset="0"/>
            </a:endParaRPr>
          </a:p>
          <a:p>
            <a:endParaRPr lang="en-IN" dirty="0"/>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1020748660"/>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fontAlgn="base"/>
            <a:r>
              <a:rPr lang="en-US" sz="3600" b="1" i="0" dirty="0">
                <a:solidFill>
                  <a:srgbClr val="303030"/>
                </a:solidFill>
                <a:effectLst/>
                <a:latin typeface="Palatino Linotype" panose="02040502050505030304" pitchFamily="18" charset="0"/>
              </a:rPr>
              <a:t>2. </a:t>
            </a:r>
            <a:r>
              <a:rPr lang="en-US" sz="3600" b="1" i="0" dirty="0">
                <a:effectLst/>
                <a:latin typeface="Palatino Linotype" panose="02040502050505030304" pitchFamily="18" charset="0"/>
              </a:rPr>
              <a:t>Remainder Function (Modular Arithmetic</a:t>
            </a:r>
            <a:r>
              <a:rPr lang="en-US" sz="3600" b="1" i="0" dirty="0">
                <a:solidFill>
                  <a:srgbClr val="303030"/>
                </a:solidFill>
                <a:effectLst/>
                <a:latin typeface="Palatino Linotype" panose="02040502050505030304" pitchFamily="18" charset="0"/>
              </a:rPr>
              <a:t>)</a:t>
            </a:r>
          </a:p>
        </p:txBody>
      </p:sp>
      <p:sp>
        <p:nvSpPr>
          <p:cNvPr id="2" name="Content Placeholder 1">
            <a:extLst>
              <a:ext uri="{FF2B5EF4-FFF2-40B4-BE49-F238E27FC236}">
                <a16:creationId xmlns:a16="http://schemas.microsoft.com/office/drawing/2014/main" id="{7695B3BF-9818-41C4-A9F4-B3BC19035D86}"/>
              </a:ext>
            </a:extLst>
          </p:cNvPr>
          <p:cNvSpPr>
            <a:spLocks noGrp="1"/>
          </p:cNvSpPr>
          <p:nvPr>
            <p:ph idx="1"/>
          </p:nvPr>
        </p:nvSpPr>
        <p:spPr>
          <a:ln w="38100">
            <a:solidFill>
              <a:schemeClr val="tx1"/>
            </a:solidFill>
          </a:ln>
        </p:spPr>
        <p:txBody>
          <a:bodyPr/>
          <a:lstStyle/>
          <a:p>
            <a:endParaRPr lang="en-IN" sz="2400" dirty="0">
              <a:latin typeface="Palatino Linotype" panose="02040502050505030304" pitchFamily="18" charset="0"/>
            </a:endParaRPr>
          </a:p>
          <a:p>
            <a:r>
              <a:rPr lang="en-IN" sz="2400" dirty="0">
                <a:latin typeface="Palatino Linotype" panose="02040502050505030304" pitchFamily="18" charset="0"/>
              </a:rPr>
              <a:t>If k is any integer and M is a positive integer then,</a:t>
            </a:r>
          </a:p>
          <a:p>
            <a:endParaRPr lang="en-IN" sz="2400" dirty="0">
              <a:latin typeface="Palatino Linotype" panose="02040502050505030304" pitchFamily="18" charset="0"/>
            </a:endParaRPr>
          </a:p>
          <a:p>
            <a:pPr lvl="1">
              <a:buFont typeface="Courier New" panose="02070309020205020404" pitchFamily="49" charset="0"/>
              <a:buChar char="o"/>
            </a:pPr>
            <a:r>
              <a:rPr lang="en-IN" b="1" dirty="0">
                <a:latin typeface="Palatino Linotype" panose="02040502050505030304" pitchFamily="18" charset="0"/>
              </a:rPr>
              <a:t>K (mod M)</a:t>
            </a:r>
          </a:p>
          <a:p>
            <a:pPr lvl="1">
              <a:buFont typeface="Courier New" panose="02070309020205020404" pitchFamily="49" charset="0"/>
              <a:buChar char="o"/>
            </a:pPr>
            <a:endParaRPr lang="en-IN" dirty="0">
              <a:latin typeface="Palatino Linotype" panose="02040502050505030304" pitchFamily="18" charset="0"/>
            </a:endParaRPr>
          </a:p>
          <a:p>
            <a:r>
              <a:rPr lang="en-IN" sz="2400" dirty="0">
                <a:latin typeface="Palatino Linotype" panose="02040502050505030304" pitchFamily="18" charset="0"/>
              </a:rPr>
              <a:t>Gives the integer remainder when k is divided by M</a:t>
            </a:r>
          </a:p>
          <a:p>
            <a:r>
              <a:rPr lang="en-IN" sz="2400" dirty="0">
                <a:latin typeface="Palatino Linotype" panose="02040502050505030304" pitchFamily="18" charset="0"/>
              </a:rPr>
              <a:t>E. g.</a:t>
            </a:r>
          </a:p>
          <a:p>
            <a:pPr lvl="1">
              <a:buFont typeface="Courier New" panose="02070309020205020404" pitchFamily="49" charset="0"/>
              <a:buChar char="o"/>
            </a:pPr>
            <a:r>
              <a:rPr lang="en-IN" dirty="0">
                <a:latin typeface="Palatino Linotype" panose="02040502050505030304" pitchFamily="18" charset="0"/>
              </a:rPr>
              <a:t>25 (mod 7) = 4</a:t>
            </a:r>
          </a:p>
          <a:p>
            <a:pPr lvl="1">
              <a:buFont typeface="Courier New" panose="02070309020205020404" pitchFamily="49" charset="0"/>
              <a:buChar char="o"/>
            </a:pPr>
            <a:r>
              <a:rPr lang="en-IN" dirty="0">
                <a:latin typeface="Palatino Linotype" panose="02040502050505030304" pitchFamily="18" charset="0"/>
              </a:rPr>
              <a:t>25 (mod 5) = 0</a:t>
            </a:r>
          </a:p>
          <a:p>
            <a:endParaRPr lang="en-IN" dirty="0"/>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3258067803"/>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759619"/>
          </a:xfrm>
        </p:spPr>
        <p:txBody>
          <a:bodyPr>
            <a:normAutofit/>
          </a:bodyPr>
          <a:lstStyle/>
          <a:p>
            <a:pPr fontAlgn="base"/>
            <a:r>
              <a:rPr lang="en-US" sz="3600" b="1" i="0" dirty="0">
                <a:effectLst/>
                <a:latin typeface="Palatino Linotype" panose="02040502050505030304" pitchFamily="18" charset="0"/>
              </a:rPr>
              <a:t>3. Integer and Absolute Value Functions</a:t>
            </a:r>
          </a:p>
        </p:txBody>
      </p:sp>
      <p:sp>
        <p:nvSpPr>
          <p:cNvPr id="2" name="Content Placeholder 1">
            <a:extLst>
              <a:ext uri="{FF2B5EF4-FFF2-40B4-BE49-F238E27FC236}">
                <a16:creationId xmlns:a16="http://schemas.microsoft.com/office/drawing/2014/main" id="{D0105BB8-A563-4F53-ABDC-B89D0A519CBE}"/>
              </a:ext>
            </a:extLst>
          </p:cNvPr>
          <p:cNvSpPr>
            <a:spLocks noGrp="1"/>
          </p:cNvSpPr>
          <p:nvPr>
            <p:ph idx="1"/>
          </p:nvPr>
        </p:nvSpPr>
        <p:spPr>
          <a:xfrm>
            <a:off x="838200" y="1279525"/>
            <a:ext cx="10515600" cy="4897438"/>
          </a:xfrm>
          <a:ln w="38100">
            <a:solidFill>
              <a:schemeClr val="tx1"/>
            </a:solidFill>
          </a:ln>
        </p:spPr>
        <p:txBody>
          <a:bodyPr>
            <a:normAutofit/>
          </a:bodyPr>
          <a:lstStyle/>
          <a:p>
            <a:r>
              <a:rPr lang="en-US" sz="2400" b="0" i="0" dirty="0">
                <a:effectLst/>
                <a:latin typeface="Palatino Linotype" panose="02040502050505030304" pitchFamily="18" charset="0"/>
              </a:rPr>
              <a:t>If x is a real number, then integer function INT(x) will convert x into integer and the fractional part is removed.</a:t>
            </a:r>
            <a:br>
              <a:rPr lang="en-US" sz="2400" dirty="0">
                <a:latin typeface="Palatino Linotype" panose="02040502050505030304" pitchFamily="18" charset="0"/>
              </a:rPr>
            </a:br>
            <a:r>
              <a:rPr lang="en-US" sz="2400" b="0" i="0" dirty="0">
                <a:effectLst/>
                <a:latin typeface="Palatino Linotype" panose="02040502050505030304" pitchFamily="18" charset="0"/>
              </a:rPr>
              <a:t>E.g.</a:t>
            </a:r>
          </a:p>
          <a:p>
            <a:pPr lvl="1">
              <a:buFont typeface="Courier New" panose="02070309020205020404" pitchFamily="49" charset="0"/>
              <a:buChar char="o"/>
            </a:pPr>
            <a:r>
              <a:rPr lang="en-US" b="1" dirty="0">
                <a:latin typeface="Palatino Linotype" panose="02040502050505030304" pitchFamily="18" charset="0"/>
              </a:rPr>
              <a:t>INT (3.14) = 3</a:t>
            </a:r>
          </a:p>
          <a:p>
            <a:pPr lvl="1">
              <a:buFont typeface="Courier New" panose="02070309020205020404" pitchFamily="49" charset="0"/>
              <a:buChar char="o"/>
            </a:pPr>
            <a:r>
              <a:rPr lang="en-US" b="1" dirty="0">
                <a:latin typeface="Palatino Linotype" panose="02040502050505030304" pitchFamily="18" charset="0"/>
              </a:rPr>
              <a:t>INT (-8.5) = -8</a:t>
            </a:r>
          </a:p>
          <a:p>
            <a:pPr lvl="1">
              <a:buFont typeface="Courier New" panose="02070309020205020404" pitchFamily="49" charset="0"/>
              <a:buChar char="o"/>
            </a:pPr>
            <a:endParaRPr lang="en-US" dirty="0">
              <a:latin typeface="Palatino Linotype" panose="02040502050505030304" pitchFamily="18" charset="0"/>
            </a:endParaRPr>
          </a:p>
          <a:p>
            <a:r>
              <a:rPr lang="en-US" sz="2400" b="0" i="0" dirty="0">
                <a:effectLst/>
                <a:latin typeface="Palatino Linotype" panose="02040502050505030304" pitchFamily="18" charset="0"/>
              </a:rPr>
              <a:t>The absolute function ABS(x) or | x | gives the absolute value of x i.e. it gives the positive value of x even if x is negative.</a:t>
            </a:r>
            <a:br>
              <a:rPr lang="en-US" sz="2400" dirty="0">
                <a:latin typeface="Palatino Linotype" panose="02040502050505030304" pitchFamily="18" charset="0"/>
              </a:rPr>
            </a:br>
            <a:r>
              <a:rPr lang="en-US" sz="2400" b="0" i="0" dirty="0" err="1">
                <a:effectLst/>
                <a:latin typeface="Palatino Linotype" panose="02040502050505030304" pitchFamily="18" charset="0"/>
              </a:rPr>
              <a:t>E.g</a:t>
            </a:r>
            <a:endParaRPr lang="en-US" sz="2400" b="0" i="0" dirty="0">
              <a:effectLst/>
              <a:latin typeface="Palatino Linotype" panose="02040502050505030304" pitchFamily="18" charset="0"/>
            </a:endParaRPr>
          </a:p>
          <a:p>
            <a:pPr lvl="1">
              <a:buFont typeface="Courier New" panose="02070309020205020404" pitchFamily="49" charset="0"/>
              <a:buChar char="o"/>
            </a:pPr>
            <a:r>
              <a:rPr lang="en-US" b="1" dirty="0">
                <a:latin typeface="Palatino Linotype" panose="02040502050505030304" pitchFamily="18" charset="0"/>
              </a:rPr>
              <a:t>ABS(-15) = 15		or	AB | -15 | = 15</a:t>
            </a:r>
          </a:p>
          <a:p>
            <a:pPr lvl="1">
              <a:buFont typeface="Courier New" panose="02070309020205020404" pitchFamily="49" charset="0"/>
              <a:buChar char="o"/>
            </a:pPr>
            <a:r>
              <a:rPr lang="en-US" b="1" dirty="0">
                <a:latin typeface="Palatino Linotype" panose="02040502050505030304" pitchFamily="18" charset="0"/>
              </a:rPr>
              <a:t>ABS(7) = 7		or	AB | 7 | = 7</a:t>
            </a:r>
          </a:p>
          <a:p>
            <a:pPr lvl="1">
              <a:buFont typeface="Courier New" panose="02070309020205020404" pitchFamily="49" charset="0"/>
              <a:buChar char="o"/>
            </a:pPr>
            <a:r>
              <a:rPr lang="en-US" b="1" dirty="0">
                <a:latin typeface="Palatino Linotype" panose="02040502050505030304" pitchFamily="18" charset="0"/>
              </a:rPr>
              <a:t>ABS(-3.33) = 3.33	or	AB | -3.33 | = 3.33</a:t>
            </a:r>
            <a:endParaRPr lang="en-IN" b="1" dirty="0">
              <a:latin typeface="Palatino Linotype" panose="02040502050505030304" pitchFamily="18" charset="0"/>
            </a:endParaRPr>
          </a:p>
          <a:p>
            <a:endParaRPr lang="en-IN" dirty="0"/>
          </a:p>
          <a:p>
            <a:endParaRPr lang="en-IN" dirty="0"/>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1429077073"/>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759619"/>
          </a:xfrm>
        </p:spPr>
        <p:txBody>
          <a:bodyPr/>
          <a:lstStyle/>
          <a:p>
            <a:pPr algn="just" fontAlgn="base"/>
            <a:r>
              <a:rPr lang="en-IN" b="1" i="0" dirty="0">
                <a:effectLst/>
                <a:latin typeface="Palatino Linotype" panose="02040502050505030304" pitchFamily="18" charset="0"/>
              </a:rPr>
              <a:t>4. Summation Symbol (Sums)</a:t>
            </a:r>
          </a:p>
        </p:txBody>
      </p:sp>
      <p:sp>
        <p:nvSpPr>
          <p:cNvPr id="2" name="Content Placeholder 1">
            <a:extLst>
              <a:ext uri="{FF2B5EF4-FFF2-40B4-BE49-F238E27FC236}">
                <a16:creationId xmlns:a16="http://schemas.microsoft.com/office/drawing/2014/main" id="{413502DC-11B0-4428-9EDE-21A9498557DF}"/>
              </a:ext>
            </a:extLst>
          </p:cNvPr>
          <p:cNvSpPr>
            <a:spLocks noGrp="1"/>
          </p:cNvSpPr>
          <p:nvPr>
            <p:ph idx="1"/>
          </p:nvPr>
        </p:nvSpPr>
        <p:spPr>
          <a:xfrm>
            <a:off x="838200" y="1279525"/>
            <a:ext cx="10515600" cy="4897438"/>
          </a:xfrm>
          <a:ln w="38100">
            <a:solidFill>
              <a:schemeClr val="tx1"/>
            </a:solidFill>
          </a:ln>
        </p:spPr>
        <p:txBody>
          <a:bodyPr>
            <a:normAutofit/>
          </a:bodyPr>
          <a:lstStyle/>
          <a:p>
            <a:r>
              <a:rPr lang="en-US" sz="2400" b="0" i="0" dirty="0">
                <a:effectLst/>
                <a:latin typeface="Palatino Linotype" panose="02040502050505030304" pitchFamily="18" charset="0"/>
              </a:rPr>
              <a:t>The symbol which is used to denote summation is a Greek letter Sigma ?.</a:t>
            </a:r>
            <a:br>
              <a:rPr lang="en-US" sz="2400" dirty="0">
                <a:latin typeface="Palatino Linotype" panose="02040502050505030304" pitchFamily="18" charset="0"/>
              </a:rPr>
            </a:br>
            <a:endParaRPr lang="en-US" sz="2400" dirty="0">
              <a:latin typeface="Palatino Linotype" panose="02040502050505030304" pitchFamily="18" charset="0"/>
            </a:endParaRPr>
          </a:p>
          <a:p>
            <a:r>
              <a:rPr lang="en-US" sz="2400" b="0" i="0" dirty="0">
                <a:effectLst/>
                <a:latin typeface="Palatino Linotype" panose="02040502050505030304" pitchFamily="18" charset="0"/>
              </a:rPr>
              <a:t>Let a1, a2, a3, ….. , an be a sequence of numbers. Then the sum a1 + a2 + a3 + ….. + an will be written as:</a:t>
            </a:r>
          </a:p>
          <a:p>
            <a:pPr marL="457200" lvl="1" indent="0">
              <a:buNone/>
            </a:pPr>
            <a:r>
              <a:rPr lang="en-US" b="1" dirty="0">
                <a:latin typeface="Palatino Linotype" panose="02040502050505030304" pitchFamily="18" charset="0"/>
              </a:rPr>
              <a:t>	n</a:t>
            </a:r>
          </a:p>
          <a:p>
            <a:pPr marL="457200" lvl="1" indent="0">
              <a:buNone/>
            </a:pPr>
            <a:r>
              <a:rPr lang="en-US" b="1" dirty="0">
                <a:latin typeface="Palatino Linotype" panose="02040502050505030304" pitchFamily="18" charset="0"/>
              </a:rPr>
              <a:t>	? </a:t>
            </a:r>
            <a:r>
              <a:rPr lang="en-US" b="1" dirty="0" err="1">
                <a:latin typeface="Palatino Linotype" panose="02040502050505030304" pitchFamily="18" charset="0"/>
              </a:rPr>
              <a:t>aj</a:t>
            </a:r>
            <a:endParaRPr lang="en-US" b="1" dirty="0">
              <a:latin typeface="Palatino Linotype" panose="02040502050505030304" pitchFamily="18" charset="0"/>
            </a:endParaRPr>
          </a:p>
          <a:p>
            <a:pPr marL="0" indent="0">
              <a:buNone/>
            </a:pPr>
            <a:r>
              <a:rPr lang="en-US" sz="2400" b="1" dirty="0">
                <a:latin typeface="Palatino Linotype" panose="02040502050505030304" pitchFamily="18" charset="0"/>
              </a:rPr>
              <a:t>	j =1</a:t>
            </a:r>
          </a:p>
          <a:p>
            <a:r>
              <a:rPr lang="en-US" sz="2400" b="0" i="0" dirty="0">
                <a:effectLst/>
                <a:latin typeface="Palatino Linotype" panose="02040502050505030304" pitchFamily="18" charset="0"/>
              </a:rPr>
              <a:t>where j is called the dummy index or dummy variable. </a:t>
            </a:r>
            <a:r>
              <a:rPr lang="en-US" sz="2400" b="0" i="0" dirty="0" err="1">
                <a:effectLst/>
                <a:latin typeface="Palatino Linotype" panose="02040502050505030304" pitchFamily="18" charset="0"/>
              </a:rPr>
              <a:t>E.g</a:t>
            </a:r>
            <a:endParaRPr lang="en-US" sz="2400" b="0" i="0" dirty="0">
              <a:effectLst/>
              <a:latin typeface="Palatino Linotype" panose="02040502050505030304" pitchFamily="18" charset="0"/>
            </a:endParaRPr>
          </a:p>
          <a:p>
            <a:pPr marL="0" indent="0">
              <a:buNone/>
            </a:pPr>
            <a:r>
              <a:rPr lang="en-US" sz="2400" dirty="0">
                <a:latin typeface="Palatino Linotype" panose="02040502050505030304" pitchFamily="18" charset="0"/>
              </a:rPr>
              <a:t>	</a:t>
            </a:r>
            <a:r>
              <a:rPr lang="en-US" sz="2400" b="1" dirty="0">
                <a:latin typeface="Palatino Linotype" panose="02040502050505030304" pitchFamily="18" charset="0"/>
              </a:rPr>
              <a:t>n</a:t>
            </a:r>
          </a:p>
          <a:p>
            <a:pPr marL="0" indent="0">
              <a:buNone/>
            </a:pPr>
            <a:r>
              <a:rPr lang="en-IN" sz="2400" b="1" dirty="0">
                <a:latin typeface="Palatino Linotype" panose="02040502050505030304" pitchFamily="18" charset="0"/>
              </a:rPr>
              <a:t>	? j = 1 + 2 +3 +……+ n</a:t>
            </a:r>
          </a:p>
          <a:p>
            <a:pPr marL="0" indent="0">
              <a:buNone/>
            </a:pPr>
            <a:r>
              <a:rPr lang="en-IN" sz="2400" b="1" dirty="0">
                <a:latin typeface="Palatino Linotype" panose="02040502050505030304" pitchFamily="18" charset="0"/>
              </a:rPr>
              <a:t>	j=1</a:t>
            </a:r>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24820675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defPPr/>
          </a:lstStyle>
          <a:p>
            <a:pPr algn="ctr"/>
            <a:r>
              <a:rPr lang="en-US" sz="6000" b="1" dirty="0">
                <a:latin typeface="Palatino Linotype" panose="02040502050505030304" pitchFamily="18" charset="0"/>
              </a:rPr>
              <a:t>DATA STUCTURES</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132158381"/>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fontAlgn="base"/>
            <a:r>
              <a:rPr lang="en-IN" b="1" i="0" dirty="0">
                <a:effectLst/>
                <a:latin typeface="Palatino Linotype" panose="02040502050505030304" pitchFamily="18" charset="0"/>
              </a:rPr>
              <a:t>5. Factorial Function</a:t>
            </a:r>
          </a:p>
        </p:txBody>
      </p:sp>
      <p:sp>
        <p:nvSpPr>
          <p:cNvPr id="2" name="Content Placeholder 1">
            <a:extLst>
              <a:ext uri="{FF2B5EF4-FFF2-40B4-BE49-F238E27FC236}">
                <a16:creationId xmlns:a16="http://schemas.microsoft.com/office/drawing/2014/main" id="{E2BA046A-2ED5-479F-9084-5F46ED4CD677}"/>
              </a:ext>
            </a:extLst>
          </p:cNvPr>
          <p:cNvSpPr>
            <a:spLocks noGrp="1"/>
          </p:cNvSpPr>
          <p:nvPr>
            <p:ph idx="1"/>
          </p:nvPr>
        </p:nvSpPr>
        <p:spPr>
          <a:ln w="38100">
            <a:solidFill>
              <a:schemeClr val="tx1"/>
            </a:solidFill>
          </a:ln>
        </p:spPr>
        <p:txBody>
          <a:bodyPr/>
          <a:lstStyle/>
          <a:p>
            <a:r>
              <a:rPr lang="en-US" sz="2400" b="0" i="0" dirty="0">
                <a:effectLst/>
                <a:latin typeface="Palatino Linotype" panose="02040502050505030304" pitchFamily="18" charset="0"/>
              </a:rPr>
              <a:t>n! denotes the product of the positive integers from 1 to n. n! is read as ‘n factorial’, i.e.</a:t>
            </a:r>
          </a:p>
          <a:p>
            <a:pPr marL="0" indent="0">
              <a:buNone/>
            </a:pPr>
            <a:r>
              <a:rPr lang="en-US" sz="2400" dirty="0">
                <a:latin typeface="Palatino Linotype" panose="02040502050505030304" pitchFamily="18" charset="0"/>
              </a:rPr>
              <a:t>	</a:t>
            </a:r>
            <a:r>
              <a:rPr lang="en-US" sz="2400" b="1" dirty="0">
                <a:latin typeface="Palatino Linotype" panose="02040502050505030304" pitchFamily="18" charset="0"/>
              </a:rPr>
              <a:t>n! = 1 * 2 * 3 * …. * (n-2) * (n-1) *n</a:t>
            </a:r>
          </a:p>
          <a:p>
            <a:r>
              <a:rPr lang="en-US" sz="2400" dirty="0">
                <a:latin typeface="Palatino Linotype" panose="02040502050505030304" pitchFamily="18" charset="0"/>
              </a:rPr>
              <a:t>E. g.</a:t>
            </a:r>
          </a:p>
          <a:p>
            <a:pPr lvl="1"/>
            <a:r>
              <a:rPr lang="en-US" b="1" dirty="0">
                <a:latin typeface="Palatino Linotype" panose="02040502050505030304" pitchFamily="18" charset="0"/>
              </a:rPr>
              <a:t>4! = 1 * 2 * 3 * 4 = 24</a:t>
            </a:r>
          </a:p>
          <a:p>
            <a:pPr lvl="1"/>
            <a:r>
              <a:rPr lang="en-US" b="1" dirty="0">
                <a:latin typeface="Palatino Linotype" panose="02040502050505030304" pitchFamily="18" charset="0"/>
              </a:rPr>
              <a:t>5! = 1 * 2 * 3 * 4 * 5 = 120</a:t>
            </a:r>
          </a:p>
          <a:p>
            <a:endParaRPr lang="en-IN" dirty="0"/>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650213436"/>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759619"/>
          </a:xfrm>
        </p:spPr>
        <p:txBody>
          <a:bodyPr/>
          <a:lstStyle/>
          <a:p>
            <a:pPr algn="just" fontAlgn="base"/>
            <a:r>
              <a:rPr lang="en-IN" b="1" i="0" dirty="0">
                <a:effectLst/>
                <a:latin typeface="Palatino Linotype" panose="02040502050505030304" pitchFamily="18" charset="0"/>
              </a:rPr>
              <a:t>6. Permutations</a:t>
            </a:r>
          </a:p>
        </p:txBody>
      </p:sp>
      <p:sp>
        <p:nvSpPr>
          <p:cNvPr id="2" name="Content Placeholder 1">
            <a:extLst>
              <a:ext uri="{FF2B5EF4-FFF2-40B4-BE49-F238E27FC236}">
                <a16:creationId xmlns:a16="http://schemas.microsoft.com/office/drawing/2014/main" id="{80BAFAD8-BFE8-48A2-8436-FB4D13A1B913}"/>
              </a:ext>
            </a:extLst>
          </p:cNvPr>
          <p:cNvSpPr>
            <a:spLocks noGrp="1"/>
          </p:cNvSpPr>
          <p:nvPr>
            <p:ph idx="1"/>
          </p:nvPr>
        </p:nvSpPr>
        <p:spPr>
          <a:xfrm>
            <a:off x="838200" y="1279525"/>
            <a:ext cx="10515600" cy="4897438"/>
          </a:xfrm>
          <a:ln w="38100">
            <a:solidFill>
              <a:schemeClr val="tx1"/>
            </a:solidFill>
          </a:ln>
        </p:spPr>
        <p:txBody>
          <a:bodyPr>
            <a:normAutofit/>
          </a:bodyPr>
          <a:lstStyle/>
          <a:p>
            <a:pPr algn="just"/>
            <a:r>
              <a:rPr lang="en-US" sz="2400" b="0" i="0" dirty="0">
                <a:effectLst/>
                <a:latin typeface="Palatino Linotype" panose="02040502050505030304" pitchFamily="18" charset="0"/>
              </a:rPr>
              <a:t>Let we have a set of n elements. A permutation of this set means the arrangement of the elements of the set in some order.</a:t>
            </a:r>
          </a:p>
          <a:p>
            <a:pPr algn="just"/>
            <a:r>
              <a:rPr lang="en-US" sz="2400" b="0" i="0" dirty="0">
                <a:effectLst/>
                <a:latin typeface="Palatino Linotype" panose="02040502050505030304" pitchFamily="18" charset="0"/>
              </a:rPr>
              <a:t>For example, Suppose the set contains a, b and c. The various permutations of these elements can be: </a:t>
            </a:r>
          </a:p>
          <a:p>
            <a:pPr marL="0" indent="0" algn="just">
              <a:buNone/>
            </a:pPr>
            <a:r>
              <a:rPr lang="en-US" sz="2400" dirty="0">
                <a:latin typeface="Palatino Linotype" panose="02040502050505030304" pitchFamily="18" charset="0"/>
              </a:rPr>
              <a:t>		</a:t>
            </a:r>
            <a:r>
              <a:rPr lang="en-US" sz="2400" b="0" i="0" dirty="0" err="1">
                <a:effectLst/>
                <a:latin typeface="Palatino Linotype" panose="02040502050505030304" pitchFamily="18" charset="0"/>
              </a:rPr>
              <a:t>abc</a:t>
            </a:r>
            <a:r>
              <a:rPr lang="en-US" sz="2400" b="0" i="0" dirty="0">
                <a:effectLst/>
                <a:latin typeface="Palatino Linotype" panose="02040502050505030304" pitchFamily="18" charset="0"/>
              </a:rPr>
              <a:t>, </a:t>
            </a:r>
            <a:r>
              <a:rPr lang="en-US" sz="2400" b="0" i="0" dirty="0" err="1">
                <a:effectLst/>
                <a:latin typeface="Palatino Linotype" panose="02040502050505030304" pitchFamily="18" charset="0"/>
              </a:rPr>
              <a:t>acb</a:t>
            </a:r>
            <a:r>
              <a:rPr lang="en-US" sz="2400" b="0" i="0" dirty="0">
                <a:effectLst/>
                <a:latin typeface="Palatino Linotype" panose="02040502050505030304" pitchFamily="18" charset="0"/>
              </a:rPr>
              <a:t>, bac, </a:t>
            </a:r>
            <a:r>
              <a:rPr lang="en-US" sz="2400" b="0" i="0" dirty="0" err="1">
                <a:effectLst/>
                <a:latin typeface="Palatino Linotype" panose="02040502050505030304" pitchFamily="18" charset="0"/>
              </a:rPr>
              <a:t>bca</a:t>
            </a:r>
            <a:r>
              <a:rPr lang="en-US" sz="2400" b="0" i="0" dirty="0">
                <a:effectLst/>
                <a:latin typeface="Palatino Linotype" panose="02040502050505030304" pitchFamily="18" charset="0"/>
              </a:rPr>
              <a:t>, cab, cba.</a:t>
            </a:r>
          </a:p>
          <a:p>
            <a:pPr algn="just"/>
            <a:r>
              <a:rPr lang="en-US" sz="2400" b="0" i="0" dirty="0">
                <a:effectLst/>
                <a:latin typeface="Palatino Linotype" panose="02040502050505030304" pitchFamily="18" charset="0"/>
              </a:rPr>
              <a:t>If there are n elements in the set then there will be n! permutations of those elements. </a:t>
            </a:r>
          </a:p>
          <a:p>
            <a:pPr algn="just"/>
            <a:r>
              <a:rPr lang="en-US" sz="2400" b="0" i="0" dirty="0">
                <a:effectLst/>
                <a:latin typeface="Palatino Linotype" panose="02040502050505030304" pitchFamily="18" charset="0"/>
              </a:rPr>
              <a:t>It means if the set has 3 elements then there will be 3! = 1 * 2 * 3 = 6 permutations of the elements.</a:t>
            </a:r>
            <a:endParaRPr lang="en-IN" sz="2400" dirty="0">
              <a:latin typeface="Palatino Linotype" panose="02040502050505030304" pitchFamily="18" charset="0"/>
            </a:endParaRPr>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1202173675"/>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759619"/>
          </a:xfrm>
        </p:spPr>
        <p:txBody>
          <a:bodyPr>
            <a:normAutofit/>
          </a:bodyPr>
          <a:lstStyle/>
          <a:p>
            <a:pPr algn="just" fontAlgn="base"/>
            <a:r>
              <a:rPr lang="en-IN" b="1" i="0" dirty="0">
                <a:solidFill>
                  <a:srgbClr val="303030"/>
                </a:solidFill>
                <a:effectLst/>
                <a:latin typeface="Palatino Linotype" panose="02040502050505030304" pitchFamily="18" charset="0"/>
              </a:rPr>
              <a:t>7. Exponents and Logarithms</a:t>
            </a:r>
          </a:p>
        </p:txBody>
      </p:sp>
      <p:sp>
        <p:nvSpPr>
          <p:cNvPr id="2" name="Content Placeholder 1">
            <a:extLst>
              <a:ext uri="{FF2B5EF4-FFF2-40B4-BE49-F238E27FC236}">
                <a16:creationId xmlns:a16="http://schemas.microsoft.com/office/drawing/2014/main" id="{BE928EA1-B858-41DD-B3FF-3359EABA08CC}"/>
              </a:ext>
            </a:extLst>
          </p:cNvPr>
          <p:cNvSpPr>
            <a:spLocks noGrp="1"/>
          </p:cNvSpPr>
          <p:nvPr>
            <p:ph sz="half" idx="1"/>
          </p:nvPr>
        </p:nvSpPr>
        <p:spPr>
          <a:xfrm>
            <a:off x="838200" y="1124744"/>
            <a:ext cx="5181600" cy="5052219"/>
          </a:xfrm>
          <a:ln w="38100">
            <a:solidFill>
              <a:schemeClr val="tx1"/>
            </a:solidFill>
          </a:ln>
        </p:spPr>
        <p:txBody>
          <a:bodyPr>
            <a:normAutofit fontScale="77500" lnSpcReduction="20000"/>
          </a:bodyPr>
          <a:lstStyle/>
          <a:p>
            <a:pPr>
              <a:lnSpc>
                <a:spcPct val="120000"/>
              </a:lnSpc>
              <a:spcBef>
                <a:spcPts val="0"/>
              </a:spcBef>
            </a:pPr>
            <a:r>
              <a:rPr lang="en-US" sz="3400" b="0" i="0" dirty="0">
                <a:effectLst/>
                <a:latin typeface="Palatino Linotype" panose="02040502050505030304" pitchFamily="18" charset="0"/>
              </a:rPr>
              <a:t>Exponent means how many times a number is multiplied by itself. If m is a positive integer, then:</a:t>
            </a:r>
          </a:p>
          <a:p>
            <a:pPr marL="342900" lvl="0" indent="-342900">
              <a:lnSpc>
                <a:spcPct val="120000"/>
              </a:lnSpc>
              <a:spcBef>
                <a:spcPts val="0"/>
              </a:spcBef>
              <a:spcAft>
                <a:spcPts val="800"/>
              </a:spcAft>
              <a:buFont typeface="Arial" panose="020B0604020202020204" pitchFamily="34" charset="0"/>
              <a:buChar char="•"/>
              <a:tabLst>
                <a:tab pos="457200" algn="l"/>
              </a:tabLst>
            </a:pPr>
            <a:r>
              <a:rPr lang="en-US" sz="3400" dirty="0">
                <a:effectLst/>
                <a:latin typeface="Palatino Linotype" panose="02040502050505030304" pitchFamily="18" charset="0"/>
                <a:ea typeface="Calibri" panose="020F0502020204030204" pitchFamily="34" charset="0"/>
                <a:cs typeface="Times New Roman" panose="02020603050405020304" pitchFamily="18" charset="0"/>
              </a:rPr>
              <a:t>a</a:t>
            </a:r>
            <a:r>
              <a:rPr lang="en-US" sz="3400" baseline="30000" dirty="0">
                <a:effectLst/>
                <a:latin typeface="Palatino Linotype" panose="02040502050505030304" pitchFamily="18" charset="0"/>
                <a:ea typeface="Calibri" panose="020F0502020204030204" pitchFamily="34" charset="0"/>
                <a:cs typeface="Times New Roman" panose="02020603050405020304" pitchFamily="18" charset="0"/>
              </a:rPr>
              <a:t>m</a:t>
            </a:r>
            <a:r>
              <a:rPr lang="en-US" sz="3400" dirty="0">
                <a:effectLst/>
                <a:latin typeface="Palatino Linotype" panose="02040502050505030304" pitchFamily="18" charset="0"/>
                <a:ea typeface="Calibri" panose="020F0502020204030204" pitchFamily="34" charset="0"/>
                <a:cs typeface="Times New Roman" panose="02020603050405020304" pitchFamily="18" charset="0"/>
              </a:rPr>
              <a:t> = a * a * a * …. * a (m times) and a</a:t>
            </a:r>
            <a:r>
              <a:rPr lang="en-US" sz="3400" baseline="30000" dirty="0">
                <a:effectLst/>
                <a:latin typeface="Palatino Linotype" panose="02040502050505030304" pitchFamily="18" charset="0"/>
                <a:ea typeface="Calibri" panose="020F0502020204030204" pitchFamily="34" charset="0"/>
                <a:cs typeface="Times New Roman" panose="02020603050405020304" pitchFamily="18" charset="0"/>
              </a:rPr>
              <a:t>-m</a:t>
            </a:r>
            <a:r>
              <a:rPr lang="en-US" sz="3400" dirty="0">
                <a:effectLst/>
                <a:latin typeface="Palatino Linotype" panose="02040502050505030304" pitchFamily="18" charset="0"/>
                <a:ea typeface="Calibri" panose="020F0502020204030204" pitchFamily="34" charset="0"/>
                <a:cs typeface="Times New Roman" panose="02020603050405020304" pitchFamily="18" charset="0"/>
              </a:rPr>
              <a:t> = 1 / a</a:t>
            </a:r>
            <a:r>
              <a:rPr lang="en-US" sz="3400" baseline="30000" dirty="0">
                <a:effectLst/>
                <a:latin typeface="Palatino Linotype" panose="02040502050505030304" pitchFamily="18" charset="0"/>
                <a:ea typeface="Calibri" panose="020F0502020204030204" pitchFamily="34" charset="0"/>
                <a:cs typeface="Times New Roman" panose="02020603050405020304" pitchFamily="18" charset="0"/>
              </a:rPr>
              <a:t>m</a:t>
            </a:r>
            <a:endParaRPr lang="en-IN" sz="3400" dirty="0">
              <a:effectLst/>
              <a:latin typeface="Palatino Linotype" panose="02040502050505030304" pitchFamily="18" charset="0"/>
              <a:ea typeface="Calibri" panose="020F0502020204030204" pitchFamily="34" charset="0"/>
              <a:cs typeface="Times New Roman" panose="02020603050405020304" pitchFamily="18" charset="0"/>
            </a:endParaRPr>
          </a:p>
          <a:p>
            <a:pPr>
              <a:lnSpc>
                <a:spcPct val="120000"/>
              </a:lnSpc>
              <a:spcBef>
                <a:spcPts val="0"/>
              </a:spcBef>
            </a:pPr>
            <a:r>
              <a:rPr lang="en-US" sz="3400" dirty="0">
                <a:latin typeface="Palatino Linotype" panose="02040502050505030304" pitchFamily="18" charset="0"/>
              </a:rPr>
              <a:t>E.g.</a:t>
            </a:r>
          </a:p>
          <a:p>
            <a:pPr marL="342900" lvl="0" indent="-342900">
              <a:lnSpc>
                <a:spcPct val="120000"/>
              </a:lnSpc>
              <a:spcBef>
                <a:spcPts val="0"/>
              </a:spcBef>
              <a:spcAft>
                <a:spcPts val="800"/>
              </a:spcAft>
              <a:buFont typeface="Arial" panose="020B0604020202020204" pitchFamily="34" charset="0"/>
              <a:buChar char="•"/>
              <a:tabLst>
                <a:tab pos="457200" algn="l"/>
              </a:tabLst>
            </a:pPr>
            <a:r>
              <a:rPr lang="en-US" sz="3400" dirty="0">
                <a:effectLst/>
                <a:latin typeface="Palatino Linotype" panose="02040502050505030304" pitchFamily="18" charset="0"/>
                <a:ea typeface="Calibri" panose="020F0502020204030204" pitchFamily="34" charset="0"/>
                <a:cs typeface="Times New Roman" panose="02020603050405020304" pitchFamily="18" charset="0"/>
              </a:rPr>
              <a:t>2</a:t>
            </a:r>
            <a:r>
              <a:rPr lang="en-US" sz="3400" baseline="30000" dirty="0">
                <a:effectLst/>
                <a:latin typeface="Palatino Linotype" panose="02040502050505030304" pitchFamily="18" charset="0"/>
                <a:ea typeface="Calibri" panose="020F0502020204030204" pitchFamily="34" charset="0"/>
                <a:cs typeface="Times New Roman" panose="02020603050405020304" pitchFamily="18" charset="0"/>
              </a:rPr>
              <a:t>4</a:t>
            </a:r>
            <a:r>
              <a:rPr lang="en-US" sz="3400" dirty="0">
                <a:effectLst/>
                <a:latin typeface="Palatino Linotype" panose="02040502050505030304" pitchFamily="18" charset="0"/>
                <a:ea typeface="Calibri" panose="020F0502020204030204" pitchFamily="34" charset="0"/>
                <a:cs typeface="Times New Roman" panose="02020603050405020304" pitchFamily="18" charset="0"/>
              </a:rPr>
              <a:t> = 2 * 2 * 2 * 2 = 16</a:t>
            </a:r>
            <a:endParaRPr lang="en-IN" sz="3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342900" lvl="0" indent="-342900">
              <a:lnSpc>
                <a:spcPct val="120000"/>
              </a:lnSpc>
              <a:spcBef>
                <a:spcPts val="0"/>
              </a:spcBef>
              <a:spcAft>
                <a:spcPts val="800"/>
              </a:spcAft>
              <a:buFont typeface="Arial" panose="020B0604020202020204" pitchFamily="34" charset="0"/>
              <a:buChar char="•"/>
              <a:tabLst>
                <a:tab pos="457200" algn="l"/>
              </a:tabLst>
            </a:pPr>
            <a:r>
              <a:rPr lang="en-US" sz="3400" dirty="0">
                <a:effectLst/>
                <a:latin typeface="Palatino Linotype" panose="02040502050505030304" pitchFamily="18" charset="0"/>
                <a:ea typeface="Calibri" panose="020F0502020204030204" pitchFamily="34" charset="0"/>
                <a:cs typeface="Times New Roman" panose="02020603050405020304" pitchFamily="18" charset="0"/>
              </a:rPr>
              <a:t>2</a:t>
            </a:r>
            <a:r>
              <a:rPr lang="en-US" sz="3400" baseline="30000" dirty="0">
                <a:effectLst/>
                <a:latin typeface="Palatino Linotype" panose="02040502050505030304" pitchFamily="18" charset="0"/>
                <a:ea typeface="Calibri" panose="020F0502020204030204" pitchFamily="34" charset="0"/>
                <a:cs typeface="Times New Roman" panose="02020603050405020304" pitchFamily="18" charset="0"/>
              </a:rPr>
              <a:t>-4</a:t>
            </a:r>
            <a:r>
              <a:rPr lang="en-US" sz="3400" dirty="0">
                <a:effectLst/>
                <a:latin typeface="Palatino Linotype" panose="02040502050505030304" pitchFamily="18" charset="0"/>
                <a:ea typeface="Calibri" panose="020F0502020204030204" pitchFamily="34" charset="0"/>
                <a:cs typeface="Times New Roman" panose="02020603050405020304" pitchFamily="18" charset="0"/>
              </a:rPr>
              <a:t> = 1 / 2</a:t>
            </a:r>
            <a:r>
              <a:rPr lang="en-US" sz="3400" baseline="30000" dirty="0">
                <a:effectLst/>
                <a:latin typeface="Palatino Linotype" panose="02040502050505030304" pitchFamily="18" charset="0"/>
                <a:ea typeface="Calibri" panose="020F0502020204030204" pitchFamily="34" charset="0"/>
                <a:cs typeface="Times New Roman" panose="02020603050405020304" pitchFamily="18" charset="0"/>
              </a:rPr>
              <a:t>4</a:t>
            </a:r>
            <a:r>
              <a:rPr lang="en-US" sz="3400" dirty="0">
                <a:effectLst/>
                <a:latin typeface="Palatino Linotype" panose="02040502050505030304" pitchFamily="18" charset="0"/>
                <a:ea typeface="Calibri" panose="020F0502020204030204" pitchFamily="34" charset="0"/>
                <a:cs typeface="Times New Roman" panose="02020603050405020304" pitchFamily="18" charset="0"/>
              </a:rPr>
              <a:t> = 1/16</a:t>
            </a:r>
            <a:endParaRPr lang="en-IN" sz="3400" dirty="0">
              <a:effectLst/>
              <a:latin typeface="Palatino Linotype" panose="0204050205050503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4400" dirty="0">
              <a:effectLst/>
              <a:latin typeface="Palatino Linotype" panose="02040502050505030304" pitchFamily="18"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74BE7A46-CE7E-40AD-BA8D-6AF8F3043A52}"/>
              </a:ext>
            </a:extLst>
          </p:cNvPr>
          <p:cNvSpPr>
            <a:spLocks noGrp="1"/>
          </p:cNvSpPr>
          <p:nvPr>
            <p:ph sz="half" idx="2"/>
          </p:nvPr>
        </p:nvSpPr>
        <p:spPr>
          <a:xfrm>
            <a:off x="6172200" y="1124744"/>
            <a:ext cx="5181600" cy="5052219"/>
          </a:xfrm>
          <a:ln w="38100">
            <a:solidFill>
              <a:schemeClr val="tx1"/>
            </a:solidFill>
          </a:ln>
        </p:spPr>
        <p:txBody>
          <a:bodyPr>
            <a:normAutofit fontScale="77500" lnSpcReduction="20000"/>
          </a:bodyPr>
          <a:lstStyle/>
          <a:p>
            <a:pPr>
              <a:lnSpc>
                <a:spcPct val="120000"/>
              </a:lnSpc>
              <a:spcBef>
                <a:spcPts val="0"/>
              </a:spcBef>
            </a:pPr>
            <a:r>
              <a:rPr lang="en-US" sz="2800" b="0" i="0" dirty="0">
                <a:effectLst/>
                <a:latin typeface="Palatino Linotype" panose="02040502050505030304" pitchFamily="18" charset="0"/>
              </a:rPr>
              <a:t>The concept of logarithms is related to exponents. </a:t>
            </a:r>
          </a:p>
          <a:p>
            <a:pPr>
              <a:lnSpc>
                <a:spcPct val="120000"/>
              </a:lnSpc>
              <a:spcBef>
                <a:spcPts val="0"/>
              </a:spcBef>
            </a:pPr>
            <a:r>
              <a:rPr lang="en-US" sz="2800" b="0" i="0" dirty="0">
                <a:effectLst/>
                <a:latin typeface="Palatino Linotype" panose="02040502050505030304" pitchFamily="18" charset="0"/>
              </a:rPr>
              <a:t>If b is a positive number, then the logarithm of any positive number x to the base b is written as </a:t>
            </a:r>
            <a:r>
              <a:rPr lang="en-US" sz="2800" b="0" i="0" dirty="0" err="1">
                <a:effectLst/>
                <a:latin typeface="Palatino Linotype" panose="02040502050505030304" pitchFamily="18" charset="0"/>
              </a:rPr>
              <a:t>logbx</a:t>
            </a:r>
            <a:r>
              <a:rPr lang="en-US" sz="2800" b="0" i="0" dirty="0">
                <a:effectLst/>
                <a:latin typeface="Palatino Linotype" panose="02040502050505030304" pitchFamily="18" charset="0"/>
              </a:rPr>
              <a:t>. </a:t>
            </a:r>
          </a:p>
          <a:p>
            <a:pPr>
              <a:lnSpc>
                <a:spcPct val="120000"/>
              </a:lnSpc>
              <a:spcBef>
                <a:spcPts val="0"/>
              </a:spcBef>
            </a:pPr>
            <a:r>
              <a:rPr lang="en-US" sz="2800" b="0" i="0" dirty="0">
                <a:effectLst/>
                <a:latin typeface="Palatino Linotype" panose="02040502050505030304" pitchFamily="18" charset="0"/>
              </a:rPr>
              <a:t>It represents the exponent to which b should be raised to get x i.e. y = </a:t>
            </a:r>
            <a:r>
              <a:rPr lang="en-US" sz="2800" b="0" i="0" dirty="0" err="1">
                <a:effectLst/>
                <a:latin typeface="Palatino Linotype" panose="02040502050505030304" pitchFamily="18" charset="0"/>
              </a:rPr>
              <a:t>logbx</a:t>
            </a:r>
            <a:r>
              <a:rPr lang="en-US" sz="2800" b="0" i="0" dirty="0">
                <a:effectLst/>
                <a:latin typeface="Palatino Linotype" panose="02040502050505030304" pitchFamily="18" charset="0"/>
              </a:rPr>
              <a:t> and by = x</a:t>
            </a:r>
            <a:br>
              <a:rPr lang="en-US" sz="2800" dirty="0">
                <a:latin typeface="Palatino Linotype" panose="02040502050505030304" pitchFamily="18" charset="0"/>
              </a:rPr>
            </a:br>
            <a:r>
              <a:rPr lang="en-US" sz="2800" b="0" i="0" dirty="0">
                <a:effectLst/>
                <a:latin typeface="Palatino Linotype" panose="02040502050505030304" pitchFamily="18" charset="0"/>
              </a:rPr>
              <a:t>E.g.</a:t>
            </a:r>
          </a:p>
          <a:p>
            <a:pPr marL="0" indent="0">
              <a:lnSpc>
                <a:spcPct val="120000"/>
              </a:lnSpc>
              <a:spcBef>
                <a:spcPts val="0"/>
              </a:spcBef>
              <a:spcAft>
                <a:spcPts val="800"/>
              </a:spcAft>
              <a:buNone/>
            </a:pP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	log</a:t>
            </a:r>
            <a:r>
              <a:rPr lang="en-US" sz="2800" baseline="-25000" dirty="0">
                <a:effectLst/>
                <a:latin typeface="Palatino Linotype" panose="02040502050505030304" pitchFamily="18" charset="0"/>
                <a:ea typeface="Calibri" panose="020F0502020204030204" pitchFamily="34" charset="0"/>
                <a:cs typeface="Times New Roman" panose="02020603050405020304" pitchFamily="18" charset="0"/>
              </a:rPr>
              <a:t>2</a:t>
            </a: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8 = 3 , Since 2</a:t>
            </a:r>
            <a:r>
              <a:rPr lang="en-US" sz="2800" baseline="30000" dirty="0">
                <a:effectLst/>
                <a:latin typeface="Palatino Linotype" panose="02040502050505030304" pitchFamily="18" charset="0"/>
                <a:ea typeface="Calibri" panose="020F0502020204030204" pitchFamily="34" charset="0"/>
                <a:cs typeface="Times New Roman" panose="02020603050405020304" pitchFamily="18" charset="0"/>
              </a:rPr>
              <a:t>3</a:t>
            </a: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 = 8</a:t>
            </a:r>
            <a:endParaRPr lang="en-IN" sz="28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nSpc>
                <a:spcPct val="120000"/>
              </a:lnSpc>
              <a:spcBef>
                <a:spcPts val="0"/>
              </a:spcBef>
              <a:spcAft>
                <a:spcPts val="800"/>
              </a:spcAft>
              <a:buNone/>
            </a:pPr>
            <a:r>
              <a:rPr lang="en-US" sz="2800" dirty="0">
                <a:latin typeface="Palatino Linotype" panose="02040502050505030304" pitchFamily="18" charset="0"/>
                <a:ea typeface="Calibri" panose="020F0502020204030204" pitchFamily="34" charset="0"/>
                <a:cs typeface="Times New Roman" panose="02020603050405020304" pitchFamily="18" charset="0"/>
              </a:rPr>
              <a:t>	l</a:t>
            </a: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og</a:t>
            </a:r>
            <a:r>
              <a:rPr lang="en-US" sz="2800" baseline="-25000" dirty="0">
                <a:effectLst/>
                <a:latin typeface="Palatino Linotype" panose="02040502050505030304" pitchFamily="18" charset="0"/>
                <a:ea typeface="Calibri" panose="020F0502020204030204" pitchFamily="34" charset="0"/>
                <a:cs typeface="Times New Roman" panose="02020603050405020304" pitchFamily="18" charset="0"/>
              </a:rPr>
              <a:t>100</a:t>
            </a: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.001 = -3 = 0.001, since 10</a:t>
            </a:r>
            <a:r>
              <a:rPr lang="en-US" sz="2800" baseline="30000" dirty="0">
                <a:effectLst/>
                <a:latin typeface="Palatino Linotype" panose="02040502050505030304" pitchFamily="18" charset="0"/>
                <a:ea typeface="Calibri" panose="020F0502020204030204" pitchFamily="34" charset="0"/>
                <a:cs typeface="Times New Roman" panose="02020603050405020304" pitchFamily="18" charset="0"/>
              </a:rPr>
              <a:t>-3</a:t>
            </a:r>
            <a:endParaRPr lang="en-IN" sz="28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nSpc>
                <a:spcPct val="120000"/>
              </a:lnSpc>
              <a:spcBef>
                <a:spcPts val="0"/>
              </a:spcBef>
              <a:spcAft>
                <a:spcPts val="800"/>
              </a:spcAft>
              <a:buNone/>
            </a:pPr>
            <a:r>
              <a:rPr lang="en-US" sz="2800" dirty="0">
                <a:latin typeface="Palatino Linotype" panose="02040502050505030304" pitchFamily="18" charset="0"/>
                <a:ea typeface="Calibri" panose="020F0502020204030204" pitchFamily="34" charset="0"/>
                <a:cs typeface="Times New Roman" panose="02020603050405020304" pitchFamily="18" charset="0"/>
              </a:rPr>
              <a:t>	l</a:t>
            </a: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og</a:t>
            </a:r>
            <a:r>
              <a:rPr lang="en-US" sz="2800" baseline="-25000" dirty="0">
                <a:effectLst/>
                <a:latin typeface="Palatino Linotype" panose="02040502050505030304" pitchFamily="18" charset="0"/>
                <a:ea typeface="Calibri" panose="020F0502020204030204" pitchFamily="34" charset="0"/>
                <a:cs typeface="Times New Roman" panose="02020603050405020304" pitchFamily="18" charset="0"/>
              </a:rPr>
              <a:t>b</a:t>
            </a: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1 = 0 = 1, since b</a:t>
            </a:r>
            <a:r>
              <a:rPr lang="en-US" sz="2800" baseline="30000" dirty="0">
                <a:effectLst/>
                <a:latin typeface="Palatino Linotype" panose="02040502050505030304" pitchFamily="18" charset="0"/>
                <a:ea typeface="Calibri" panose="020F0502020204030204" pitchFamily="34" charset="0"/>
                <a:cs typeface="Times New Roman" panose="02020603050405020304" pitchFamily="18" charset="0"/>
              </a:rPr>
              <a:t>0</a:t>
            </a:r>
            <a:endParaRPr lang="en-IN" sz="28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nSpc>
                <a:spcPct val="120000"/>
              </a:lnSpc>
              <a:spcBef>
                <a:spcPts val="0"/>
              </a:spcBef>
              <a:spcAft>
                <a:spcPts val="800"/>
              </a:spcAft>
              <a:buNone/>
            </a:pPr>
            <a:r>
              <a:rPr lang="en-US" sz="2800" dirty="0">
                <a:latin typeface="Palatino Linotype" panose="02040502050505030304" pitchFamily="18" charset="0"/>
                <a:ea typeface="Calibri" panose="020F0502020204030204" pitchFamily="34" charset="0"/>
                <a:cs typeface="Times New Roman" panose="02020603050405020304" pitchFamily="18" charset="0"/>
              </a:rPr>
              <a:t>	</a:t>
            </a:r>
            <a:r>
              <a:rPr lang="en-US" sz="2800" dirty="0" err="1">
                <a:latin typeface="Palatino Linotype" panose="02040502050505030304" pitchFamily="18" charset="0"/>
                <a:ea typeface="Calibri" panose="020F0502020204030204" pitchFamily="34" charset="0"/>
                <a:cs typeface="Times New Roman" panose="02020603050405020304" pitchFamily="18" charset="0"/>
              </a:rPr>
              <a:t>l</a:t>
            </a:r>
            <a:r>
              <a:rPr lang="en-US" sz="2800" dirty="0" err="1">
                <a:effectLst/>
                <a:latin typeface="Palatino Linotype" panose="02040502050505030304" pitchFamily="18" charset="0"/>
                <a:ea typeface="Calibri" panose="020F0502020204030204" pitchFamily="34" charset="0"/>
                <a:cs typeface="Times New Roman" panose="02020603050405020304" pitchFamily="18" charset="0"/>
              </a:rPr>
              <a:t>og</a:t>
            </a:r>
            <a:r>
              <a:rPr lang="en-US" sz="2800" baseline="-25000" dirty="0" err="1">
                <a:effectLst/>
                <a:latin typeface="Palatino Linotype" panose="02040502050505030304" pitchFamily="18" charset="0"/>
                <a:ea typeface="Calibri" panose="020F0502020204030204" pitchFamily="34" charset="0"/>
                <a:cs typeface="Times New Roman" panose="02020603050405020304" pitchFamily="18" charset="0"/>
              </a:rPr>
              <a:t>b</a:t>
            </a:r>
            <a:r>
              <a:rPr lang="en-US" sz="2800" dirty="0" err="1">
                <a:effectLst/>
                <a:latin typeface="Palatino Linotype" panose="02040502050505030304" pitchFamily="18" charset="0"/>
                <a:ea typeface="Calibri" panose="020F0502020204030204" pitchFamily="34" charset="0"/>
                <a:cs typeface="Times New Roman" panose="02020603050405020304" pitchFamily="18" charset="0"/>
              </a:rPr>
              <a:t>b</a:t>
            </a:r>
            <a:r>
              <a:rPr lang="en-US" sz="2800" dirty="0">
                <a:effectLst/>
                <a:latin typeface="Palatino Linotype" panose="02040502050505030304" pitchFamily="18" charset="0"/>
                <a:ea typeface="Calibri" panose="020F0502020204030204" pitchFamily="34" charset="0"/>
                <a:cs typeface="Times New Roman" panose="02020603050405020304" pitchFamily="18" charset="0"/>
              </a:rPr>
              <a:t> = 1 = b, since b</a:t>
            </a:r>
            <a:r>
              <a:rPr lang="en-US" sz="2800" baseline="30000" dirty="0">
                <a:effectLst/>
                <a:latin typeface="Palatino Linotype" panose="02040502050505030304" pitchFamily="18" charset="0"/>
                <a:ea typeface="Calibri" panose="020F0502020204030204" pitchFamily="34" charset="0"/>
                <a:cs typeface="Times New Roman" panose="02020603050405020304" pitchFamily="18" charset="0"/>
              </a:rPr>
              <a:t>1</a:t>
            </a:r>
            <a:endParaRPr lang="en-IN" sz="2800" dirty="0">
              <a:effectLst/>
              <a:latin typeface="Palatino Linotype" panose="02040502050505030304" pitchFamily="18" charset="0"/>
              <a:ea typeface="Calibri" panose="020F0502020204030204" pitchFamily="34" charset="0"/>
              <a:cs typeface="Times New Roman" panose="02020603050405020304" pitchFamily="18" charset="0"/>
            </a:endParaRPr>
          </a:p>
          <a:p>
            <a:endParaRPr lang="en-IN" dirty="0"/>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3227096126"/>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IN" sz="6000" b="1" u="none" strike="noStrike" baseline="0" dirty="0">
                <a:solidFill>
                  <a:srgbClr val="000000"/>
                </a:solidFill>
                <a:latin typeface="Palatino Linotype" panose="02040502050505030304" pitchFamily="18" charset="0"/>
              </a:rPr>
              <a:t>ASYMPTOTIC NOTATIONS</a:t>
            </a:r>
            <a:br>
              <a:rPr lang="en-IN" sz="6000" b="1" u="none" strike="noStrike" baseline="0" dirty="0">
                <a:solidFill>
                  <a:srgbClr val="000000"/>
                </a:solidFill>
                <a:latin typeface="Palatino Linotype" panose="02040502050505030304" pitchFamily="18" charset="0"/>
              </a:rPr>
            </a:br>
            <a:r>
              <a:rPr lang="en-IN" sz="6000" b="1" u="none" strike="noStrike" baseline="0" dirty="0">
                <a:solidFill>
                  <a:srgbClr val="000000"/>
                </a:solidFill>
                <a:latin typeface="Palatino Linotype" panose="02040502050505030304" pitchFamily="18" charset="0"/>
              </a:rPr>
              <a:t>BIG O, OMEGA </a:t>
            </a:r>
            <a:r>
              <a:rPr lang="en-IN" sz="1800" b="0" i="0" u="none" strike="noStrike" baseline="0" dirty="0">
                <a:solidFill>
                  <a:srgbClr val="000000"/>
                </a:solidFill>
                <a:latin typeface="Garamond" panose="02020404030301010803" pitchFamily="18" charset="0"/>
              </a:rPr>
              <a:t>	</a:t>
            </a:r>
          </a:p>
        </p:txBody>
      </p:sp>
    </p:spTree>
    <p:extLst>
      <p:ext uri="{BB962C8B-B14F-4D97-AF65-F5344CB8AC3E}">
        <p14:creationId xmlns:p14="http://schemas.microsoft.com/office/powerpoint/2010/main" val="1972294240"/>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Palatino Linotype" panose="02040502050505030304" pitchFamily="18" charset="0"/>
              </a:rPr>
              <a:t>Asymptotic Analysis</a:t>
            </a:r>
          </a:p>
        </p:txBody>
      </p:sp>
      <p:sp>
        <p:nvSpPr>
          <p:cNvPr id="6" name="Text Placeholder 5"/>
          <p:cNvSpPr>
            <a:spLocks noGrp="1"/>
          </p:cNvSpPr>
          <p:nvPr>
            <p:ph type="body" idx="1"/>
          </p:nvPr>
        </p:nvSpPr>
        <p:spPr>
          <a:ln w="38100">
            <a:solidFill>
              <a:schemeClr val="tx1"/>
            </a:solidFill>
          </a:ln>
        </p:spPr>
        <p:txBody>
          <a:bodyPr/>
          <a:lstStyle/>
          <a:p>
            <a:pPr algn="just"/>
            <a:r>
              <a:rPr lang="en-US" sz="2400" dirty="0">
                <a:latin typeface="Palatino Linotype" panose="02040502050505030304" pitchFamily="18" charset="0"/>
              </a:rPr>
              <a:t>The time required by an algorithm falls under three types −</a:t>
            </a:r>
          </a:p>
          <a:p>
            <a:pPr lvl="1" algn="just"/>
            <a:r>
              <a:rPr lang="en-US" b="1" dirty="0">
                <a:latin typeface="Palatino Linotype" panose="02040502050505030304" pitchFamily="18" charset="0"/>
              </a:rPr>
              <a:t>Best Case</a:t>
            </a:r>
            <a:r>
              <a:rPr lang="en-US" dirty="0">
                <a:latin typeface="Palatino Linotype" panose="02040502050505030304" pitchFamily="18" charset="0"/>
              </a:rPr>
              <a:t> − Minimum time required for program execution.</a:t>
            </a:r>
          </a:p>
          <a:p>
            <a:pPr lvl="1" algn="just"/>
            <a:r>
              <a:rPr lang="en-US" b="1" dirty="0">
                <a:latin typeface="Palatino Linotype" panose="02040502050505030304" pitchFamily="18" charset="0"/>
              </a:rPr>
              <a:t>Average Case</a:t>
            </a:r>
            <a:r>
              <a:rPr lang="en-US" dirty="0">
                <a:latin typeface="Palatino Linotype" panose="02040502050505030304" pitchFamily="18" charset="0"/>
              </a:rPr>
              <a:t> − Average time required for program execution.</a:t>
            </a:r>
          </a:p>
          <a:p>
            <a:pPr lvl="1" algn="just"/>
            <a:r>
              <a:rPr lang="en-US" b="1" dirty="0">
                <a:latin typeface="Palatino Linotype" panose="02040502050505030304" pitchFamily="18" charset="0"/>
              </a:rPr>
              <a:t>Worst Case</a:t>
            </a:r>
            <a:r>
              <a:rPr lang="en-US" dirty="0">
                <a:latin typeface="Palatino Linotype" panose="02040502050505030304" pitchFamily="18" charset="0"/>
              </a:rPr>
              <a:t> − Maximum time required for program execution.</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94</a:t>
            </a:fld>
            <a:endParaRPr lang="en-US"/>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3188980967"/>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759619"/>
          </a:xfrm>
        </p:spPr>
        <p:txBody>
          <a:bodyPr/>
          <a:lstStyle/>
          <a:p>
            <a:r>
              <a:rPr lang="en-US" b="1" dirty="0">
                <a:latin typeface="Palatino Linotype" panose="02040502050505030304" pitchFamily="18" charset="0"/>
              </a:rPr>
              <a:t>Asymptotic Analysis (Cont..)</a:t>
            </a:r>
          </a:p>
        </p:txBody>
      </p:sp>
      <p:sp>
        <p:nvSpPr>
          <p:cNvPr id="6" name="Text Placeholder 5"/>
          <p:cNvSpPr>
            <a:spLocks noGrp="1"/>
          </p:cNvSpPr>
          <p:nvPr>
            <p:ph type="body" idx="1"/>
          </p:nvPr>
        </p:nvSpPr>
        <p:spPr>
          <a:xfrm>
            <a:off x="838200" y="1279526"/>
            <a:ext cx="10515600" cy="5202238"/>
          </a:xfrm>
          <a:ln w="38100">
            <a:solidFill>
              <a:schemeClr val="tx1"/>
            </a:solidFill>
          </a:ln>
        </p:spPr>
        <p:txBody>
          <a:bodyPr>
            <a:normAutofit/>
          </a:bodyPr>
          <a:lstStyle/>
          <a:p>
            <a:pPr algn="just"/>
            <a:r>
              <a:rPr lang="en-US" sz="2400" dirty="0">
                <a:latin typeface="Palatino Linotype" panose="02040502050505030304" pitchFamily="18" charset="0"/>
              </a:rPr>
              <a:t>Asymptotic analysis of an algorithm refers to defining the mathematical </a:t>
            </a:r>
            <a:r>
              <a:rPr lang="en-US" sz="2400" dirty="0" err="1">
                <a:latin typeface="Palatino Linotype" panose="02040502050505030304" pitchFamily="18" charset="0"/>
              </a:rPr>
              <a:t>boundation</a:t>
            </a:r>
            <a:r>
              <a:rPr lang="en-US" sz="2400" dirty="0">
                <a:latin typeface="Palatino Linotype" panose="02040502050505030304" pitchFamily="18" charset="0"/>
              </a:rPr>
              <a:t>/framing of its run-time performance. </a:t>
            </a:r>
          </a:p>
          <a:p>
            <a:pPr algn="just"/>
            <a:r>
              <a:rPr lang="en-US" sz="2400" dirty="0">
                <a:latin typeface="Palatino Linotype" panose="02040502050505030304" pitchFamily="18" charset="0"/>
              </a:rPr>
              <a:t>Derive the best case, average case, and worst case scenario of an algorithm.</a:t>
            </a:r>
          </a:p>
          <a:p>
            <a:pPr algn="just"/>
            <a:r>
              <a:rPr lang="en-US" sz="2400" dirty="0">
                <a:latin typeface="Palatino Linotype" panose="02040502050505030304" pitchFamily="18" charset="0"/>
              </a:rPr>
              <a:t>Asymptotic analysis is input bound. </a:t>
            </a:r>
          </a:p>
          <a:p>
            <a:pPr lvl="1" algn="just"/>
            <a:r>
              <a:rPr lang="en-US" dirty="0">
                <a:latin typeface="Palatino Linotype" panose="02040502050505030304" pitchFamily="18" charset="0"/>
                <a:ea typeface="Times New Roman"/>
                <a:cs typeface="Times New Roman"/>
                <a:sym typeface="Times New Roman"/>
              </a:rPr>
              <a:t>Specify the </a:t>
            </a:r>
            <a:r>
              <a:rPr lang="en-US" dirty="0" err="1">
                <a:latin typeface="Palatino Linotype" panose="02040502050505030304" pitchFamily="18" charset="0"/>
                <a:ea typeface="Times New Roman"/>
                <a:cs typeface="Times New Roman"/>
                <a:sym typeface="Times New Roman"/>
              </a:rPr>
              <a:t>behaviour</a:t>
            </a:r>
            <a:r>
              <a:rPr lang="en-US" dirty="0">
                <a:latin typeface="Palatino Linotype" panose="02040502050505030304" pitchFamily="18" charset="0"/>
                <a:ea typeface="Times New Roman"/>
                <a:cs typeface="Times New Roman"/>
                <a:sym typeface="Times New Roman"/>
              </a:rPr>
              <a:t> of the algorithm when the input size increases </a:t>
            </a:r>
            <a:endParaRPr lang="en-US" dirty="0">
              <a:latin typeface="Palatino Linotype" panose="02040502050505030304" pitchFamily="18" charset="0"/>
            </a:endParaRPr>
          </a:p>
          <a:p>
            <a:pPr marL="342900" lvl="0" algn="just">
              <a:spcBef>
                <a:spcPts val="640"/>
              </a:spcBef>
              <a:buSzPts val="3200"/>
            </a:pPr>
            <a:r>
              <a:rPr lang="en-US" sz="2400" dirty="0">
                <a:latin typeface="Palatino Linotype" panose="02040502050505030304" pitchFamily="18" charset="0"/>
                <a:ea typeface="Times New Roman"/>
                <a:cs typeface="Times New Roman"/>
                <a:sym typeface="Times New Roman"/>
              </a:rPr>
              <a:t>Theory of approximation.</a:t>
            </a:r>
            <a:endParaRPr lang="en-US" sz="2400" dirty="0">
              <a:latin typeface="Palatino Linotype" panose="02040502050505030304" pitchFamily="18" charset="0"/>
            </a:endParaRPr>
          </a:p>
          <a:p>
            <a:pPr marL="342900" lvl="0" algn="just">
              <a:spcBef>
                <a:spcPts val="640"/>
              </a:spcBef>
              <a:buSzPts val="3200"/>
            </a:pPr>
            <a:r>
              <a:rPr lang="en-US" sz="2400" dirty="0">
                <a:latin typeface="Palatino Linotype" panose="02040502050505030304" pitchFamily="18" charset="0"/>
                <a:ea typeface="Times New Roman"/>
                <a:cs typeface="Times New Roman"/>
                <a:sym typeface="Times New Roman"/>
              </a:rPr>
              <a:t>Asymptote of a curve is a line that closely approximates a curve but does not touch the curve at any point of time.</a:t>
            </a:r>
            <a:endParaRPr lang="en-US" sz="2400" dirty="0">
              <a:latin typeface="Palatino Linotype" panose="0204050205050503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95</a:t>
            </a:fld>
            <a:endParaRPr lang="en-US"/>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205362026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Palatino Linotype" panose="02040502050505030304" pitchFamily="18" charset="0"/>
              </a:rPr>
              <a:t>Asymptotic notations</a:t>
            </a:r>
          </a:p>
        </p:txBody>
      </p:sp>
      <p:sp>
        <p:nvSpPr>
          <p:cNvPr id="6" name="Text Placeholder 5"/>
          <p:cNvSpPr>
            <a:spLocks noGrp="1"/>
          </p:cNvSpPr>
          <p:nvPr>
            <p:ph type="body" idx="1"/>
          </p:nvPr>
        </p:nvSpPr>
        <p:spPr>
          <a:ln w="38100">
            <a:solidFill>
              <a:schemeClr val="tx1"/>
            </a:solidFill>
          </a:ln>
        </p:spPr>
        <p:txBody>
          <a:bodyPr/>
          <a:lstStyle/>
          <a:p>
            <a:pPr algn="just"/>
            <a:r>
              <a:rPr lang="en-US" sz="2400" dirty="0">
                <a:latin typeface="Palatino Linotype" panose="02040502050505030304" pitchFamily="18" charset="0"/>
              </a:rPr>
              <a:t>Asymptotic notations are mathematical tools to represent the time complexity of algorithms for asymptotic analysis.</a:t>
            </a:r>
          </a:p>
          <a:p>
            <a:pPr marL="342900" lvl="0" algn="just">
              <a:lnSpc>
                <a:spcPct val="80000"/>
              </a:lnSpc>
              <a:spcBef>
                <a:spcPts val="448"/>
              </a:spcBef>
              <a:buSzPts val="2240"/>
            </a:pPr>
            <a:r>
              <a:rPr lang="en-US" sz="2400" b="1" i="1" dirty="0">
                <a:latin typeface="Palatino Linotype" panose="02040502050505030304" pitchFamily="18" charset="0"/>
                <a:ea typeface="Times New Roman"/>
                <a:cs typeface="Times New Roman"/>
                <a:sym typeface="Times New Roman"/>
              </a:rPr>
              <a:t>Asymptotic order</a:t>
            </a:r>
            <a:r>
              <a:rPr lang="en-US" sz="2400" dirty="0">
                <a:latin typeface="Palatino Linotype" panose="02040502050505030304" pitchFamily="18" charset="0"/>
                <a:ea typeface="Times New Roman"/>
                <a:cs typeface="Times New Roman"/>
                <a:sym typeface="Times New Roman"/>
              </a:rPr>
              <a:t> is concerned with how the running time of an algorithm increases with the size of the input, if input increases from small value to large values</a:t>
            </a:r>
            <a:endParaRPr lang="en-US" sz="2400" dirty="0">
              <a:latin typeface="Palatino Linotype" panose="02040502050505030304" pitchFamily="18" charset="0"/>
            </a:endParaRPr>
          </a:p>
          <a:p>
            <a:pPr marL="342900" lvl="0" algn="just">
              <a:lnSpc>
                <a:spcPct val="80000"/>
              </a:lnSpc>
              <a:spcBef>
                <a:spcPts val="448"/>
              </a:spcBef>
              <a:buSzPts val="2240"/>
              <a:buNone/>
            </a:pPr>
            <a:endParaRPr lang="en-US" sz="2400" dirty="0">
              <a:latin typeface="Palatino Linotype" panose="02040502050505030304" pitchFamily="18" charset="0"/>
              <a:ea typeface="Times New Roman"/>
              <a:cs typeface="Times New Roman"/>
              <a:sym typeface="Times New Roman"/>
            </a:endParaRPr>
          </a:p>
          <a:p>
            <a:pPr marL="342900" lvl="0" algn="just">
              <a:lnSpc>
                <a:spcPct val="80000"/>
              </a:lnSpc>
              <a:spcBef>
                <a:spcPts val="448"/>
              </a:spcBef>
              <a:buSzPts val="2240"/>
              <a:buNone/>
            </a:pPr>
            <a:r>
              <a:rPr lang="en-US" sz="2400" dirty="0">
                <a:latin typeface="Palatino Linotype" panose="02040502050505030304" pitchFamily="18" charset="0"/>
                <a:ea typeface="Times New Roman"/>
                <a:cs typeface="Times New Roman"/>
                <a:sym typeface="Times New Roman"/>
              </a:rPr>
              <a:t>	1. Big-Oh notation (O)</a:t>
            </a:r>
            <a:endParaRPr lang="en-US" sz="2400" dirty="0">
              <a:latin typeface="Palatino Linotype" panose="02040502050505030304" pitchFamily="18" charset="0"/>
            </a:endParaRPr>
          </a:p>
          <a:p>
            <a:pPr marL="342900" lvl="0" algn="just">
              <a:lnSpc>
                <a:spcPct val="80000"/>
              </a:lnSpc>
              <a:spcBef>
                <a:spcPts val="448"/>
              </a:spcBef>
              <a:buSzPts val="2240"/>
              <a:buNone/>
            </a:pPr>
            <a:r>
              <a:rPr lang="en-US" sz="2400" dirty="0">
                <a:latin typeface="Palatino Linotype" panose="02040502050505030304" pitchFamily="18" charset="0"/>
                <a:ea typeface="Times New Roman"/>
                <a:cs typeface="Times New Roman"/>
                <a:sym typeface="Times New Roman"/>
              </a:rPr>
              <a:t>	2. Big-Omega notation (Ω)</a:t>
            </a:r>
            <a:endParaRPr lang="en-US" sz="2400" dirty="0">
              <a:latin typeface="Palatino Linotype" panose="02040502050505030304" pitchFamily="18" charset="0"/>
            </a:endParaRPr>
          </a:p>
          <a:p>
            <a:pPr marL="342900" lvl="0" algn="just">
              <a:lnSpc>
                <a:spcPct val="80000"/>
              </a:lnSpc>
              <a:spcBef>
                <a:spcPts val="448"/>
              </a:spcBef>
              <a:buSzPts val="2240"/>
              <a:buNone/>
            </a:pPr>
            <a:r>
              <a:rPr lang="en-US" sz="2400" dirty="0">
                <a:latin typeface="Palatino Linotype" panose="02040502050505030304" pitchFamily="18" charset="0"/>
                <a:ea typeface="Times New Roman"/>
                <a:cs typeface="Times New Roman"/>
                <a:sym typeface="Times New Roman"/>
              </a:rPr>
              <a:t>	3. Theta notation (θ)</a:t>
            </a:r>
            <a:endParaRPr lang="en-US" sz="2400" dirty="0">
              <a:latin typeface="Palatino Linotype" panose="02040502050505030304" pitchFamily="18" charset="0"/>
            </a:endParaRPr>
          </a:p>
          <a:p>
            <a:pPr marL="342900" lvl="0" algn="just">
              <a:lnSpc>
                <a:spcPct val="80000"/>
              </a:lnSpc>
              <a:spcBef>
                <a:spcPts val="448"/>
              </a:spcBef>
              <a:buSzPts val="2240"/>
              <a:buNone/>
            </a:pPr>
            <a:r>
              <a:rPr lang="en-US" sz="2400" dirty="0">
                <a:latin typeface="Palatino Linotype" panose="02040502050505030304" pitchFamily="18" charset="0"/>
                <a:ea typeface="Times New Roman"/>
                <a:cs typeface="Times New Roman"/>
                <a:sym typeface="Times New Roman"/>
              </a:rPr>
              <a:t>	4. Little-oh notation (o)</a:t>
            </a:r>
            <a:endParaRPr lang="en-US" sz="2400" dirty="0">
              <a:latin typeface="Palatino Linotype" panose="02040502050505030304" pitchFamily="18" charset="0"/>
            </a:endParaRPr>
          </a:p>
          <a:p>
            <a:pPr marL="342900" lvl="0" algn="just">
              <a:lnSpc>
                <a:spcPct val="80000"/>
              </a:lnSpc>
              <a:spcBef>
                <a:spcPts val="448"/>
              </a:spcBef>
              <a:buSzPts val="2240"/>
              <a:buNone/>
            </a:pPr>
            <a:r>
              <a:rPr lang="en-US" sz="2400" dirty="0">
                <a:latin typeface="Palatino Linotype" panose="02040502050505030304" pitchFamily="18" charset="0"/>
                <a:ea typeface="Times New Roman"/>
                <a:cs typeface="Times New Roman"/>
                <a:sym typeface="Times New Roman"/>
              </a:rPr>
              <a:t>	5. Little-omega notation (ω)</a:t>
            </a:r>
            <a:endParaRPr lang="en-US" sz="2400" dirty="0">
              <a:latin typeface="Palatino Linotype" panose="02040502050505030304" pitchFamily="18" charset="0"/>
            </a:endParaRPr>
          </a:p>
          <a:p>
            <a:pPr algn="just">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96</a:t>
            </a:fld>
            <a:endParaRPr lang="en-US"/>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
        <p:nvSpPr>
          <p:cNvPr id="8" name="Date Placeholder 7"/>
          <p:cNvSpPr>
            <a:spLocks noGrp="1"/>
          </p:cNvSpPr>
          <p:nvPr>
            <p:ph type="dt" idx="10"/>
          </p:nvPr>
        </p:nvSpPr>
        <p:spPr/>
        <p:txBody>
          <a:bodyPr/>
          <a:lstStyle/>
          <a:p>
            <a:fld id="{DBC85534-E8CF-4460-9D3A-8F5BF4CCD546}" type="datetime1">
              <a:rPr lang="en-US" smtClean="0"/>
              <a:pPr/>
              <a:t>9/11/2021</a:t>
            </a:fld>
            <a:endParaRPr lang="en-US"/>
          </a:p>
        </p:txBody>
      </p:sp>
    </p:spTree>
    <p:extLst>
      <p:ext uri="{BB962C8B-B14F-4D97-AF65-F5344CB8AC3E}">
        <p14:creationId xmlns:p14="http://schemas.microsoft.com/office/powerpoint/2010/main" val="2585832363"/>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b="1" dirty="0">
                <a:latin typeface="Palatino Linotype" panose="02040502050505030304" pitchFamily="18" charset="0"/>
                <a:ea typeface="Times New Roman"/>
                <a:cs typeface="Times New Roman"/>
                <a:sym typeface="Times New Roman"/>
              </a:rPr>
              <a:t>Big-Oh Notation (O)</a:t>
            </a:r>
            <a:endParaRPr b="1" dirty="0">
              <a:latin typeface="Palatino Linotype" panose="02040502050505030304" pitchFamily="18" charset="0"/>
              <a:ea typeface="Times New Roman"/>
              <a:cs typeface="Times New Roman"/>
              <a:sym typeface="Times New Roman"/>
            </a:endParaRPr>
          </a:p>
        </p:txBody>
      </p:sp>
      <p:sp>
        <p:nvSpPr>
          <p:cNvPr id="113" name="Google Shape;113;p17"/>
          <p:cNvSpPr txBox="1">
            <a:spLocks noGrp="1"/>
          </p:cNvSpPr>
          <p:nvPr>
            <p:ph type="body" idx="1"/>
          </p:nvPr>
        </p:nvSpPr>
        <p:spPr>
          <a:xfrm>
            <a:off x="609600" y="1600201"/>
            <a:ext cx="10972800" cy="4525963"/>
          </a:xfrm>
          <a:prstGeom prst="rect">
            <a:avLst/>
          </a:prstGeom>
          <a:noFill/>
          <a:ln w="38100">
            <a:solidFill>
              <a:schemeClr val="tx1"/>
            </a:solid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720"/>
              <a:buChar char="•"/>
            </a:pPr>
            <a:r>
              <a:rPr lang="en-IN" sz="2400" dirty="0">
                <a:latin typeface="Palatino Linotype" panose="02040502050505030304" pitchFamily="18" charset="0"/>
                <a:ea typeface="Times New Roman"/>
                <a:cs typeface="Times New Roman"/>
                <a:sym typeface="Times New Roman"/>
              </a:rPr>
              <a:t>Big-oh notation is used to define the worst-case running time of an algorithm and concerned with large values of </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a:t>
            </a:r>
          </a:p>
          <a:p>
            <a:pPr marL="342900" lvl="0" indent="-342900" algn="just" rtl="0">
              <a:lnSpc>
                <a:spcPct val="80000"/>
              </a:lnSpc>
              <a:spcBef>
                <a:spcPts val="0"/>
              </a:spcBef>
              <a:spcAft>
                <a:spcPts val="0"/>
              </a:spcAft>
              <a:buClr>
                <a:schemeClr val="dk1"/>
              </a:buClr>
              <a:buSzPts val="2720"/>
              <a:buChar char="•"/>
            </a:pPr>
            <a:endParaRPr sz="2400" dirty="0">
              <a:latin typeface="Palatino Linotype" panose="02040502050505030304" pitchFamily="18" charset="0"/>
            </a:endParaRPr>
          </a:p>
          <a:p>
            <a:pPr marL="342900" lvl="0" indent="-342900" algn="just" rtl="0">
              <a:lnSpc>
                <a:spcPct val="80000"/>
              </a:lnSpc>
              <a:spcBef>
                <a:spcPts val="544"/>
              </a:spcBef>
              <a:spcAft>
                <a:spcPts val="0"/>
              </a:spcAft>
              <a:buClr>
                <a:schemeClr val="dk1"/>
              </a:buClr>
              <a:buSzPts val="2720"/>
              <a:buChar char="•"/>
            </a:pPr>
            <a:r>
              <a:rPr lang="en-IN" sz="2400" b="1" i="1" dirty="0">
                <a:latin typeface="Palatino Linotype" panose="02040502050505030304" pitchFamily="18" charset="0"/>
                <a:ea typeface="Times New Roman"/>
                <a:cs typeface="Times New Roman"/>
                <a:sym typeface="Times New Roman"/>
              </a:rPr>
              <a:t>Definition: </a:t>
            </a:r>
            <a:r>
              <a:rPr lang="en-IN" sz="2400" dirty="0">
                <a:latin typeface="Palatino Linotype" panose="02040502050505030304" pitchFamily="18" charset="0"/>
                <a:ea typeface="Times New Roman"/>
                <a:cs typeface="Times New Roman"/>
                <a:sym typeface="Times New Roman"/>
              </a:rPr>
              <a:t>A function </a:t>
            </a:r>
            <a:r>
              <a:rPr lang="en-IN" sz="2400" i="1" dirty="0">
                <a:latin typeface="Palatino Linotype" panose="02040502050505030304" pitchFamily="18" charset="0"/>
                <a:ea typeface="Times New Roman"/>
                <a:cs typeface="Times New Roman"/>
                <a:sym typeface="Times New Roman"/>
              </a:rPr>
              <a:t>t</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is said to be in O(</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denoted as 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ϵ O(</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if </a:t>
            </a:r>
            <a:r>
              <a:rPr lang="en-IN" sz="2400" i="1" dirty="0">
                <a:latin typeface="Palatino Linotype" panose="02040502050505030304" pitchFamily="18" charset="0"/>
                <a:ea typeface="Times New Roman"/>
                <a:cs typeface="Times New Roman"/>
                <a:sym typeface="Times New Roman"/>
              </a:rPr>
              <a:t>t</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is bounded above by some constant multiple of </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for all large </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i.e., if there exist some positive constant </a:t>
            </a:r>
            <a:r>
              <a:rPr lang="en-IN" sz="2400" i="1" dirty="0">
                <a:latin typeface="Palatino Linotype" panose="02040502050505030304" pitchFamily="18" charset="0"/>
                <a:ea typeface="Times New Roman"/>
                <a:cs typeface="Times New Roman"/>
                <a:sym typeface="Times New Roman"/>
              </a:rPr>
              <a:t>c </a:t>
            </a:r>
            <a:r>
              <a:rPr lang="en-IN" sz="2400" dirty="0">
                <a:latin typeface="Palatino Linotype" panose="02040502050505030304" pitchFamily="18" charset="0"/>
                <a:ea typeface="Times New Roman"/>
                <a:cs typeface="Times New Roman"/>
                <a:sym typeface="Times New Roman"/>
              </a:rPr>
              <a:t>and some non-negative integer </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0 such that</a:t>
            </a:r>
          </a:p>
          <a:p>
            <a:pPr marL="342900" lvl="0" indent="-342900" algn="just" rtl="0">
              <a:lnSpc>
                <a:spcPct val="80000"/>
              </a:lnSpc>
              <a:spcBef>
                <a:spcPts val="544"/>
              </a:spcBef>
              <a:spcAft>
                <a:spcPts val="0"/>
              </a:spcAft>
              <a:buClr>
                <a:schemeClr val="dk1"/>
              </a:buClr>
              <a:buSzPts val="2720"/>
              <a:buChar char="•"/>
            </a:pPr>
            <a:endParaRPr sz="2400" dirty="0">
              <a:latin typeface="Palatino Linotype" panose="02040502050505030304" pitchFamily="18" charset="0"/>
            </a:endParaRPr>
          </a:p>
          <a:p>
            <a:pPr marL="342900" lvl="0" indent="-342900" algn="just" rtl="0">
              <a:lnSpc>
                <a:spcPct val="80000"/>
              </a:lnSpc>
              <a:spcBef>
                <a:spcPts val="544"/>
              </a:spcBef>
              <a:spcAft>
                <a:spcPts val="0"/>
              </a:spcAft>
              <a:buClr>
                <a:schemeClr val="dk1"/>
              </a:buClr>
              <a:buSzPts val="2720"/>
              <a:buNone/>
            </a:pPr>
            <a:r>
              <a:rPr lang="en-IN" sz="2400" i="1" dirty="0">
                <a:latin typeface="Palatino Linotype" panose="02040502050505030304" pitchFamily="18" charset="0"/>
                <a:ea typeface="Times New Roman"/>
                <a:cs typeface="Times New Roman"/>
                <a:sym typeface="Times New Roman"/>
              </a:rPr>
              <a:t>				</a:t>
            </a:r>
            <a:r>
              <a:rPr lang="en-IN" sz="2400" i="1" dirty="0">
                <a:solidFill>
                  <a:srgbClr val="FF0000"/>
                </a:solidFill>
                <a:latin typeface="Palatino Linotype" panose="02040502050505030304" pitchFamily="18" charset="0"/>
                <a:ea typeface="Times New Roman"/>
                <a:cs typeface="Times New Roman"/>
                <a:sym typeface="Times New Roman"/>
              </a:rPr>
              <a:t>t</a:t>
            </a:r>
            <a:r>
              <a:rPr lang="en-IN" sz="2400" dirty="0">
                <a:solidFill>
                  <a:srgbClr val="FF0000"/>
                </a:solidFill>
                <a:latin typeface="Palatino Linotype" panose="02040502050505030304" pitchFamily="18" charset="0"/>
                <a:ea typeface="Times New Roman"/>
                <a:cs typeface="Times New Roman"/>
                <a:sym typeface="Times New Roman"/>
              </a:rPr>
              <a:t>(</a:t>
            </a:r>
            <a:r>
              <a:rPr lang="en-IN" sz="2400" i="1" dirty="0">
                <a:solidFill>
                  <a:srgbClr val="FF0000"/>
                </a:solidFill>
                <a:latin typeface="Palatino Linotype" panose="02040502050505030304" pitchFamily="18" charset="0"/>
                <a:ea typeface="Times New Roman"/>
                <a:cs typeface="Times New Roman"/>
                <a:sym typeface="Times New Roman"/>
              </a:rPr>
              <a:t>n</a:t>
            </a:r>
            <a:r>
              <a:rPr lang="en-IN" sz="2400" dirty="0">
                <a:solidFill>
                  <a:srgbClr val="FF0000"/>
                </a:solidFill>
                <a:latin typeface="Palatino Linotype" panose="02040502050505030304" pitchFamily="18" charset="0"/>
                <a:ea typeface="Times New Roman"/>
                <a:cs typeface="Times New Roman"/>
                <a:sym typeface="Times New Roman"/>
              </a:rPr>
              <a:t>) ≤ </a:t>
            </a:r>
            <a:r>
              <a:rPr lang="en-IN" sz="2400" i="1" dirty="0">
                <a:solidFill>
                  <a:srgbClr val="FF0000"/>
                </a:solidFill>
                <a:latin typeface="Palatino Linotype" panose="02040502050505030304" pitchFamily="18" charset="0"/>
                <a:ea typeface="Times New Roman"/>
                <a:cs typeface="Times New Roman"/>
                <a:sym typeface="Times New Roman"/>
              </a:rPr>
              <a:t>cg</a:t>
            </a:r>
            <a:r>
              <a:rPr lang="en-IN" sz="2400" dirty="0">
                <a:solidFill>
                  <a:srgbClr val="FF0000"/>
                </a:solidFill>
                <a:latin typeface="Palatino Linotype" panose="02040502050505030304" pitchFamily="18" charset="0"/>
                <a:ea typeface="Times New Roman"/>
                <a:cs typeface="Times New Roman"/>
                <a:sym typeface="Times New Roman"/>
              </a:rPr>
              <a:t>(</a:t>
            </a:r>
            <a:r>
              <a:rPr lang="en-IN" sz="2400" i="1" dirty="0">
                <a:solidFill>
                  <a:srgbClr val="FF0000"/>
                </a:solidFill>
                <a:latin typeface="Palatino Linotype" panose="02040502050505030304" pitchFamily="18" charset="0"/>
                <a:ea typeface="Times New Roman"/>
                <a:cs typeface="Times New Roman"/>
                <a:sym typeface="Times New Roman"/>
              </a:rPr>
              <a:t>n</a:t>
            </a:r>
            <a:r>
              <a:rPr lang="en-IN" sz="2400" dirty="0">
                <a:solidFill>
                  <a:srgbClr val="FF0000"/>
                </a:solidFill>
                <a:latin typeface="Palatino Linotype" panose="02040502050505030304" pitchFamily="18" charset="0"/>
                <a:ea typeface="Times New Roman"/>
                <a:cs typeface="Times New Roman"/>
                <a:sym typeface="Times New Roman"/>
              </a:rPr>
              <a:t>) for all </a:t>
            </a:r>
            <a:r>
              <a:rPr lang="en-IN" sz="2400" i="1" dirty="0">
                <a:solidFill>
                  <a:srgbClr val="FF0000"/>
                </a:solidFill>
                <a:latin typeface="Palatino Linotype" panose="02040502050505030304" pitchFamily="18" charset="0"/>
                <a:ea typeface="Times New Roman"/>
                <a:cs typeface="Times New Roman"/>
                <a:sym typeface="Times New Roman"/>
              </a:rPr>
              <a:t>n </a:t>
            </a:r>
            <a:r>
              <a:rPr lang="en-IN" sz="2400" dirty="0">
                <a:solidFill>
                  <a:srgbClr val="FF0000"/>
                </a:solidFill>
                <a:latin typeface="Palatino Linotype" panose="02040502050505030304" pitchFamily="18" charset="0"/>
                <a:ea typeface="Times New Roman"/>
                <a:cs typeface="Times New Roman"/>
                <a:sym typeface="Times New Roman"/>
              </a:rPr>
              <a:t>≥ </a:t>
            </a:r>
            <a:r>
              <a:rPr lang="en-IN" sz="2400" i="1" dirty="0">
                <a:solidFill>
                  <a:srgbClr val="FF0000"/>
                </a:solidFill>
                <a:latin typeface="Palatino Linotype" panose="02040502050505030304" pitchFamily="18" charset="0"/>
                <a:ea typeface="Times New Roman"/>
                <a:cs typeface="Times New Roman"/>
                <a:sym typeface="Times New Roman"/>
              </a:rPr>
              <a:t>n</a:t>
            </a:r>
            <a:r>
              <a:rPr lang="en-IN" sz="2400" dirty="0">
                <a:solidFill>
                  <a:srgbClr val="FF0000"/>
                </a:solidFill>
                <a:latin typeface="Palatino Linotype" panose="02040502050505030304" pitchFamily="18" charset="0"/>
                <a:ea typeface="Times New Roman"/>
                <a:cs typeface="Times New Roman"/>
                <a:sym typeface="Times New Roman"/>
              </a:rPr>
              <a:t>0</a:t>
            </a:r>
          </a:p>
          <a:p>
            <a:pPr marL="342900" lvl="0" indent="-342900" algn="just" rtl="0">
              <a:lnSpc>
                <a:spcPct val="80000"/>
              </a:lnSpc>
              <a:spcBef>
                <a:spcPts val="544"/>
              </a:spcBef>
              <a:spcAft>
                <a:spcPts val="0"/>
              </a:spcAft>
              <a:buClr>
                <a:schemeClr val="dk1"/>
              </a:buClr>
              <a:buSzPts val="2720"/>
              <a:buNone/>
            </a:pPr>
            <a:endParaRPr sz="2400" dirty="0">
              <a:latin typeface="Palatino Linotype" panose="02040502050505030304" pitchFamily="18" charset="0"/>
            </a:endParaRPr>
          </a:p>
          <a:p>
            <a:pPr marL="342900" lvl="0" indent="-342900" algn="just" rtl="0">
              <a:lnSpc>
                <a:spcPct val="80000"/>
              </a:lnSpc>
              <a:spcBef>
                <a:spcPts val="544"/>
              </a:spcBef>
              <a:spcAft>
                <a:spcPts val="0"/>
              </a:spcAft>
              <a:buClr>
                <a:schemeClr val="dk1"/>
              </a:buClr>
              <a:buSzPts val="2720"/>
              <a:buChar char="•"/>
            </a:pPr>
            <a:r>
              <a:rPr lang="en-IN" sz="2400" b="1" dirty="0">
                <a:latin typeface="Palatino Linotype" panose="02040502050505030304" pitchFamily="18" charset="0"/>
                <a:ea typeface="Times New Roman"/>
                <a:cs typeface="Times New Roman"/>
                <a:sym typeface="Times New Roman"/>
              </a:rPr>
              <a:t>O(</a:t>
            </a:r>
            <a:r>
              <a:rPr lang="en-IN" sz="2400" b="1" i="1" dirty="0">
                <a:latin typeface="Palatino Linotype" panose="02040502050505030304" pitchFamily="18" charset="0"/>
                <a:ea typeface="Times New Roman"/>
                <a:cs typeface="Times New Roman"/>
                <a:sym typeface="Times New Roman"/>
              </a:rPr>
              <a:t>g</a:t>
            </a:r>
            <a:r>
              <a:rPr lang="en-IN" sz="2400" b="1" dirty="0">
                <a:latin typeface="Palatino Linotype" panose="02040502050505030304" pitchFamily="18" charset="0"/>
                <a:ea typeface="Times New Roman"/>
                <a:cs typeface="Times New Roman"/>
                <a:sym typeface="Times New Roman"/>
              </a:rPr>
              <a:t>(</a:t>
            </a:r>
            <a:r>
              <a:rPr lang="en-IN" sz="2400" b="1" i="1" dirty="0">
                <a:latin typeface="Palatino Linotype" panose="02040502050505030304" pitchFamily="18" charset="0"/>
                <a:ea typeface="Times New Roman"/>
                <a:cs typeface="Times New Roman"/>
                <a:sym typeface="Times New Roman"/>
              </a:rPr>
              <a:t>n</a:t>
            </a:r>
            <a:r>
              <a:rPr lang="en-IN" sz="2400" b="1" dirty="0">
                <a:latin typeface="Palatino Linotype" panose="02040502050505030304" pitchFamily="18" charset="0"/>
                <a:ea typeface="Times New Roman"/>
                <a:cs typeface="Times New Roman"/>
                <a:sym typeface="Times New Roman"/>
              </a:rPr>
              <a:t>)): </a:t>
            </a:r>
            <a:r>
              <a:rPr lang="en-IN" sz="2400" dirty="0">
                <a:latin typeface="Palatino Linotype" panose="02040502050505030304" pitchFamily="18" charset="0"/>
                <a:ea typeface="Times New Roman"/>
                <a:cs typeface="Times New Roman"/>
                <a:sym typeface="Times New Roman"/>
              </a:rPr>
              <a:t>Class of functions </a:t>
            </a:r>
            <a:r>
              <a:rPr lang="en-IN" sz="2400" i="1" dirty="0">
                <a:latin typeface="Palatino Linotype" panose="02040502050505030304" pitchFamily="18" charset="0"/>
                <a:ea typeface="Times New Roman"/>
                <a:cs typeface="Times New Roman"/>
                <a:sym typeface="Times New Roman"/>
              </a:rPr>
              <a:t>t</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that grow no faster than </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a:t>
            </a:r>
            <a:endParaRPr sz="2400" dirty="0">
              <a:latin typeface="Palatino Linotype" panose="02040502050505030304" pitchFamily="18" charset="0"/>
            </a:endParaRPr>
          </a:p>
          <a:p>
            <a:pPr marL="342900" lvl="0" indent="-342900" algn="just" rtl="0">
              <a:lnSpc>
                <a:spcPct val="80000"/>
              </a:lnSpc>
              <a:spcBef>
                <a:spcPts val="544"/>
              </a:spcBef>
              <a:spcAft>
                <a:spcPts val="0"/>
              </a:spcAft>
              <a:buClr>
                <a:schemeClr val="dk1"/>
              </a:buClr>
              <a:buSzPts val="2720"/>
              <a:buChar char="•"/>
            </a:pPr>
            <a:r>
              <a:rPr lang="en-IN" sz="2400" dirty="0">
                <a:latin typeface="Palatino Linotype" panose="02040502050505030304" pitchFamily="18" charset="0"/>
                <a:ea typeface="Times New Roman"/>
                <a:cs typeface="Times New Roman"/>
                <a:sym typeface="Times New Roman"/>
              </a:rPr>
              <a:t>Big-oh puts asymptotic </a:t>
            </a:r>
            <a:r>
              <a:rPr lang="en-IN" sz="2400" b="1" i="1" dirty="0">
                <a:latin typeface="Palatino Linotype" panose="02040502050505030304" pitchFamily="18" charset="0"/>
                <a:ea typeface="Times New Roman"/>
                <a:cs typeface="Times New Roman"/>
                <a:sym typeface="Times New Roman"/>
              </a:rPr>
              <a:t>upper bound </a:t>
            </a:r>
            <a:r>
              <a:rPr lang="en-IN" sz="2400" dirty="0">
                <a:latin typeface="Palatino Linotype" panose="02040502050505030304" pitchFamily="18" charset="0"/>
                <a:ea typeface="Times New Roman"/>
                <a:cs typeface="Times New Roman"/>
                <a:sym typeface="Times New Roman"/>
              </a:rPr>
              <a:t>on a function.</a:t>
            </a:r>
            <a:endParaRPr sz="2400" dirty="0">
              <a:latin typeface="Palatino Linotype" panose="02040502050505030304" pitchFamily="18" charset="0"/>
            </a:endParaRPr>
          </a:p>
          <a:p>
            <a:pPr marL="342900" lvl="0" indent="-170180" algn="just" rtl="0">
              <a:lnSpc>
                <a:spcPct val="80000"/>
              </a:lnSpc>
              <a:spcBef>
                <a:spcPts val="544"/>
              </a:spcBef>
              <a:spcAft>
                <a:spcPts val="0"/>
              </a:spcAft>
              <a:buClr>
                <a:schemeClr val="dk1"/>
              </a:buClr>
              <a:buSzPts val="2720"/>
              <a:buNone/>
            </a:pPr>
            <a:endParaRPr sz="2720" dirty="0">
              <a:latin typeface="Times New Roman"/>
              <a:ea typeface="Times New Roman"/>
              <a:cs typeface="Times New Roman"/>
              <a:sym typeface="Times New Roman"/>
            </a:endParaRPr>
          </a:p>
        </p:txBody>
      </p:sp>
      <p:pic>
        <p:nvPicPr>
          <p:cNvPr id="114" name="Google Shape;114;p17"/>
          <p:cNvPicPr preferRelativeResize="0"/>
          <p:nvPr/>
        </p:nvPicPr>
        <p:blipFill rotWithShape="1">
          <a:blip r:embed="rId3">
            <a:alphaModFix/>
          </a:blip>
          <a:srcRect/>
          <a:stretch/>
        </p:blipFill>
        <p:spPr>
          <a:xfrm>
            <a:off x="10058400" y="228600"/>
            <a:ext cx="1786467" cy="914400"/>
          </a:xfrm>
          <a:prstGeom prst="rect">
            <a:avLst/>
          </a:prstGeom>
          <a:noFill/>
          <a:ln>
            <a:noFill/>
          </a:ln>
        </p:spPr>
      </p:pic>
      <p:sp>
        <p:nvSpPr>
          <p:cNvPr id="5" name="Date Placeholder 4"/>
          <p:cNvSpPr>
            <a:spLocks noGrp="1"/>
          </p:cNvSpPr>
          <p:nvPr>
            <p:ph type="dt" idx="10"/>
          </p:nvPr>
        </p:nvSpPr>
        <p:spPr/>
        <p:txBody>
          <a:bodyPr/>
          <a:lstStyle/>
          <a:p>
            <a:fld id="{FE8BD32C-50F8-401D-9DFA-07DD53BBB28D}" type="datetime1">
              <a:rPr lang="en-US" smtClean="0"/>
              <a:pPr/>
              <a:t>9/11/2021</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97</a:t>
            </a:fld>
            <a:endParaRPr lang="en-US"/>
          </a:p>
        </p:txBody>
      </p:sp>
    </p:spTree>
    <p:extLst>
      <p:ext uri="{BB962C8B-B14F-4D97-AF65-F5344CB8AC3E}">
        <p14:creationId xmlns:p14="http://schemas.microsoft.com/office/powerpoint/2010/main" val="15708552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dirty="0">
                <a:latin typeface="Palatino Linotype" panose="02040502050505030304" pitchFamily="18" charset="0"/>
                <a:ea typeface="Times New Roman"/>
                <a:cs typeface="Times New Roman"/>
                <a:sym typeface="Times New Roman"/>
              </a:rPr>
              <a:t>Big-Oh Notation (O)</a:t>
            </a:r>
            <a:endParaRPr dirty="0">
              <a:latin typeface="Palatino Linotype" panose="02040502050505030304" pitchFamily="18" charset="0"/>
            </a:endParaRPr>
          </a:p>
        </p:txBody>
      </p:sp>
      <p:pic>
        <p:nvPicPr>
          <p:cNvPr id="120" name="Google Shape;120;p18"/>
          <p:cNvPicPr preferRelativeResize="0"/>
          <p:nvPr/>
        </p:nvPicPr>
        <p:blipFill rotWithShape="1">
          <a:blip r:embed="rId3">
            <a:alphaModFix/>
          </a:blip>
          <a:srcRect/>
          <a:stretch/>
        </p:blipFill>
        <p:spPr>
          <a:xfrm>
            <a:off x="1991544" y="1772816"/>
            <a:ext cx="6400800" cy="3581400"/>
          </a:xfrm>
          <a:prstGeom prst="rect">
            <a:avLst/>
          </a:prstGeom>
          <a:noFill/>
          <a:ln w="38100">
            <a:solidFill>
              <a:schemeClr val="tx1"/>
            </a:solidFill>
          </a:ln>
        </p:spPr>
      </p:pic>
      <p:pic>
        <p:nvPicPr>
          <p:cNvPr id="121" name="Google Shape;121;p18"/>
          <p:cNvPicPr preferRelativeResize="0"/>
          <p:nvPr/>
        </p:nvPicPr>
        <p:blipFill rotWithShape="1">
          <a:blip r:embed="rId4">
            <a:alphaModFix/>
          </a:blip>
          <a:srcRect/>
          <a:stretch/>
        </p:blipFill>
        <p:spPr>
          <a:xfrm>
            <a:off x="10058400" y="228600"/>
            <a:ext cx="1786467" cy="838200"/>
          </a:xfrm>
          <a:prstGeom prst="rect">
            <a:avLst/>
          </a:prstGeom>
          <a:noFill/>
          <a:ln>
            <a:noFill/>
          </a:ln>
        </p:spPr>
      </p:pic>
      <p:sp>
        <p:nvSpPr>
          <p:cNvPr id="5" name="Date Placeholder 4"/>
          <p:cNvSpPr>
            <a:spLocks noGrp="1"/>
          </p:cNvSpPr>
          <p:nvPr>
            <p:ph type="dt" idx="10"/>
          </p:nvPr>
        </p:nvSpPr>
        <p:spPr/>
        <p:txBody>
          <a:bodyPr/>
          <a:lstStyle/>
          <a:p>
            <a:fld id="{72A8435B-7857-4945-B551-C5F03AD45343}" type="datetime1">
              <a:rPr lang="en-US" smtClean="0"/>
              <a:pPr/>
              <a:t>9/11/2021</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98</a:t>
            </a:fld>
            <a:endParaRPr lang="en-IN"/>
          </a:p>
        </p:txBody>
      </p:sp>
    </p:spTree>
    <p:extLst>
      <p:ext uri="{BB962C8B-B14F-4D97-AF65-F5344CB8AC3E}">
        <p14:creationId xmlns:p14="http://schemas.microsoft.com/office/powerpoint/2010/main" val="2354954462"/>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609600" y="274638"/>
            <a:ext cx="10972800" cy="868361"/>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b="1" dirty="0">
                <a:latin typeface="Palatino Linotype" panose="02040502050505030304" pitchFamily="18" charset="0"/>
                <a:ea typeface="Times New Roman"/>
                <a:cs typeface="Times New Roman"/>
                <a:sym typeface="Times New Roman"/>
              </a:rPr>
              <a:t>Big-Oh Notation (O)</a:t>
            </a:r>
            <a:endParaRPr b="1" dirty="0">
              <a:latin typeface="Palatino Linotype" panose="02040502050505030304" pitchFamily="18" charset="0"/>
              <a:ea typeface="Times New Roman"/>
              <a:cs typeface="Times New Roman"/>
              <a:sym typeface="Times New Roman"/>
            </a:endParaRPr>
          </a:p>
        </p:txBody>
      </p:sp>
      <p:sp>
        <p:nvSpPr>
          <p:cNvPr id="127" name="Google Shape;127;p19"/>
          <p:cNvSpPr txBox="1">
            <a:spLocks noGrp="1"/>
          </p:cNvSpPr>
          <p:nvPr>
            <p:ph type="body" idx="1"/>
          </p:nvPr>
        </p:nvSpPr>
        <p:spPr>
          <a:xfrm>
            <a:off x="609600" y="1189037"/>
            <a:ext cx="10972800" cy="4937127"/>
          </a:xfrm>
          <a:prstGeom prst="rect">
            <a:avLst/>
          </a:prstGeom>
          <a:noFill/>
          <a:ln w="38100">
            <a:solidFill>
              <a:schemeClr val="tx1"/>
            </a:solidFill>
          </a:ln>
        </p:spPr>
        <p:txBody>
          <a:bodyPr spcFirstLastPara="1" wrap="square" lIns="91425" tIns="45700" rIns="91425" bIns="45700" anchor="t" anchorCtr="0">
            <a:noAutofit/>
          </a:bodyPr>
          <a:lstStyle/>
          <a:p>
            <a:pPr marL="342900" indent="-200660" algn="just">
              <a:lnSpc>
                <a:spcPct val="80000"/>
              </a:lnSpc>
              <a:spcBef>
                <a:spcPts val="0"/>
              </a:spcBef>
              <a:buClr>
                <a:schemeClr val="dk1"/>
              </a:buClr>
              <a:buSzPts val="2240"/>
              <a:buNone/>
            </a:pPr>
            <a:r>
              <a:rPr lang="pt-BR" sz="2000" b="0" i="0" u="none" strike="noStrike" cap="none" dirty="0">
                <a:solidFill>
                  <a:schemeClr val="dk1"/>
                </a:solidFill>
                <a:latin typeface="Times New Roman"/>
                <a:ea typeface="Times New Roman"/>
                <a:cs typeface="Times New Roman"/>
                <a:sym typeface="Times New Roman"/>
              </a:rPr>
              <a:t>1 &lt; log n &lt; √n &lt; </a:t>
            </a:r>
            <a:r>
              <a:rPr lang="pt-BR" sz="2000" b="0" i="0" u="none" strike="noStrike" cap="none" dirty="0">
                <a:solidFill>
                  <a:srgbClr val="FF0000"/>
                </a:solidFill>
                <a:latin typeface="Times New Roman"/>
                <a:ea typeface="Times New Roman"/>
                <a:cs typeface="Times New Roman"/>
                <a:sym typeface="Times New Roman"/>
              </a:rPr>
              <a:t>n &lt; n logn &lt; n</a:t>
            </a:r>
            <a:r>
              <a:rPr lang="pt-BR" sz="2000" b="0" i="0" u="none" strike="noStrike" cap="none" baseline="30000" dirty="0">
                <a:solidFill>
                  <a:srgbClr val="FF0000"/>
                </a:solidFill>
                <a:latin typeface="Times New Roman"/>
                <a:ea typeface="Times New Roman"/>
                <a:cs typeface="Times New Roman"/>
                <a:sym typeface="Times New Roman"/>
              </a:rPr>
              <a:t>2</a:t>
            </a:r>
            <a:r>
              <a:rPr lang="pt-BR" sz="2000" b="0" i="0" u="none" strike="noStrike" cap="none" dirty="0">
                <a:solidFill>
                  <a:srgbClr val="FF0000"/>
                </a:solidFill>
                <a:latin typeface="Times New Roman"/>
                <a:ea typeface="Times New Roman"/>
                <a:cs typeface="Times New Roman"/>
                <a:sym typeface="Times New Roman"/>
              </a:rPr>
              <a:t> &lt; n</a:t>
            </a:r>
            <a:r>
              <a:rPr lang="pt-BR" sz="2000" b="0" i="0" u="none" strike="noStrike" cap="none" baseline="30000" dirty="0">
                <a:solidFill>
                  <a:srgbClr val="FF0000"/>
                </a:solidFill>
                <a:latin typeface="Times New Roman"/>
                <a:ea typeface="Times New Roman"/>
                <a:cs typeface="Times New Roman"/>
                <a:sym typeface="Times New Roman"/>
              </a:rPr>
              <a:t>3</a:t>
            </a:r>
            <a:r>
              <a:rPr lang="pt-BR" sz="2000" b="0" i="0" u="none" strike="noStrike" cap="none" dirty="0">
                <a:solidFill>
                  <a:srgbClr val="FF0000"/>
                </a:solidFill>
                <a:latin typeface="Times New Roman"/>
                <a:ea typeface="Times New Roman"/>
                <a:cs typeface="Times New Roman"/>
                <a:sym typeface="Times New Roman"/>
              </a:rPr>
              <a:t> &lt; ……………&lt; 2</a:t>
            </a:r>
            <a:r>
              <a:rPr lang="pt-BR" sz="2000" b="0" i="0" u="none" strike="noStrike" cap="none" baseline="30000" dirty="0">
                <a:solidFill>
                  <a:srgbClr val="FF0000"/>
                </a:solidFill>
                <a:latin typeface="Times New Roman"/>
                <a:ea typeface="Times New Roman"/>
                <a:cs typeface="Times New Roman"/>
                <a:sym typeface="Times New Roman"/>
              </a:rPr>
              <a:t>n</a:t>
            </a:r>
            <a:r>
              <a:rPr lang="pt-BR" sz="2000" b="0" i="0" u="none" strike="noStrike" cap="none" dirty="0">
                <a:solidFill>
                  <a:srgbClr val="FF0000"/>
                </a:solidFill>
                <a:latin typeface="Times New Roman"/>
                <a:ea typeface="Times New Roman"/>
                <a:cs typeface="Times New Roman"/>
                <a:sym typeface="Times New Roman"/>
              </a:rPr>
              <a:t> &lt; 3</a:t>
            </a:r>
            <a:r>
              <a:rPr lang="pt-BR" sz="2000" b="0" i="0" u="none" strike="noStrike" cap="none" baseline="30000" dirty="0">
                <a:solidFill>
                  <a:srgbClr val="FF0000"/>
                </a:solidFill>
                <a:latin typeface="Times New Roman"/>
                <a:ea typeface="Times New Roman"/>
                <a:cs typeface="Times New Roman"/>
                <a:sym typeface="Times New Roman"/>
              </a:rPr>
              <a:t>n</a:t>
            </a:r>
            <a:r>
              <a:rPr lang="pt-BR" sz="2000" b="0" i="0" u="none" strike="noStrike" cap="none" dirty="0">
                <a:solidFill>
                  <a:srgbClr val="FF0000"/>
                </a:solidFill>
                <a:latin typeface="Times New Roman"/>
                <a:ea typeface="Times New Roman"/>
                <a:cs typeface="Times New Roman"/>
                <a:sym typeface="Times New Roman"/>
              </a:rPr>
              <a:t> &lt; …. &lt;n</a:t>
            </a:r>
            <a:r>
              <a:rPr lang="pt-BR" sz="2000" b="0" i="0" u="none" strike="noStrike" cap="none" baseline="30000" dirty="0">
                <a:solidFill>
                  <a:srgbClr val="FF0000"/>
                </a:solidFill>
                <a:latin typeface="Times New Roman"/>
                <a:ea typeface="Times New Roman"/>
                <a:cs typeface="Times New Roman"/>
                <a:sym typeface="Times New Roman"/>
              </a:rPr>
              <a:t>n</a:t>
            </a:r>
            <a:endParaRPr lang="pt-BR" sz="2000" b="0" i="0" u="none" strike="noStrike" cap="none" dirty="0">
              <a:solidFill>
                <a:srgbClr val="FF0000"/>
              </a:solidFill>
              <a:latin typeface="Times New Roman"/>
              <a:ea typeface="Times New Roman"/>
              <a:cs typeface="Times New Roman"/>
              <a:sym typeface="Times New Roman"/>
            </a:endParaRPr>
          </a:p>
          <a:p>
            <a:pPr marL="342900" lvl="0" indent="-200660" algn="just" rtl="0">
              <a:lnSpc>
                <a:spcPct val="80000"/>
              </a:lnSpc>
              <a:spcBef>
                <a:spcPts val="0"/>
              </a:spcBef>
              <a:spcAft>
                <a:spcPts val="0"/>
              </a:spcAft>
              <a:buClr>
                <a:schemeClr val="dk1"/>
              </a:buClr>
              <a:buSzPts val="2240"/>
              <a:buNone/>
            </a:pPr>
            <a:endParaRPr sz="2240" dirty="0">
              <a:latin typeface="Times New Roman"/>
              <a:ea typeface="Times New Roman"/>
              <a:cs typeface="Times New Roman"/>
              <a:sym typeface="Times New Roman"/>
            </a:endParaRPr>
          </a:p>
          <a:p>
            <a:pPr marL="342900" lvl="0" indent="-342900" algn="just" rtl="0">
              <a:lnSpc>
                <a:spcPct val="80000"/>
              </a:lnSpc>
              <a:spcBef>
                <a:spcPts val="448"/>
              </a:spcBef>
              <a:spcAft>
                <a:spcPts val="0"/>
              </a:spcAft>
              <a:buClr>
                <a:schemeClr val="dk1"/>
              </a:buClr>
              <a:buSzPts val="2240"/>
              <a:buChar char="•"/>
            </a:pPr>
            <a:endParaRPr lang="en-IN" sz="2240" dirty="0">
              <a:latin typeface="Times New Roman"/>
              <a:ea typeface="Times New Roman"/>
              <a:cs typeface="Times New Roman"/>
              <a:sym typeface="Times New Roman"/>
            </a:endParaRPr>
          </a:p>
          <a:p>
            <a:pPr marL="342900" lvl="0" indent="-342900" algn="just" rtl="0">
              <a:lnSpc>
                <a:spcPct val="80000"/>
              </a:lnSpc>
              <a:spcBef>
                <a:spcPts val="448"/>
              </a:spcBef>
              <a:spcAft>
                <a:spcPts val="0"/>
              </a:spcAft>
              <a:buClr>
                <a:schemeClr val="dk1"/>
              </a:buClr>
              <a:buSzPts val="2240"/>
              <a:buChar char="•"/>
            </a:pPr>
            <a:r>
              <a:rPr lang="en-IN" sz="2240" dirty="0">
                <a:latin typeface="Times New Roman"/>
                <a:ea typeface="Times New Roman"/>
                <a:cs typeface="Times New Roman"/>
                <a:sym typeface="Times New Roman"/>
              </a:rPr>
              <a:t>Let t(n) = 2n + 3					upper bound</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2n + 3 ≤ _____??</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2n + 3 ≤ 5n 	n ≥ 1</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here c = 5 and g(n) = n</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a:t>
            </a:r>
            <a:r>
              <a:rPr lang="en-IN" sz="2240" dirty="0">
                <a:solidFill>
                  <a:srgbClr val="FF0000"/>
                </a:solidFill>
                <a:latin typeface="Times New Roman"/>
                <a:ea typeface="Times New Roman"/>
                <a:cs typeface="Times New Roman"/>
                <a:sym typeface="Times New Roman"/>
              </a:rPr>
              <a:t>t(n) = O(n) </a:t>
            </a:r>
            <a:endParaRPr dirty="0"/>
          </a:p>
          <a:p>
            <a:pPr marL="342900" lvl="0" indent="-342900" algn="just" rtl="0">
              <a:lnSpc>
                <a:spcPct val="80000"/>
              </a:lnSpc>
              <a:spcBef>
                <a:spcPts val="448"/>
              </a:spcBef>
              <a:spcAft>
                <a:spcPts val="0"/>
              </a:spcAft>
              <a:buClr>
                <a:schemeClr val="dk1"/>
              </a:buClr>
              <a:buSzPts val="2240"/>
              <a:buNone/>
            </a:pPr>
            <a:endParaRPr sz="2240" dirty="0">
              <a:latin typeface="Times New Roman"/>
              <a:ea typeface="Times New Roman"/>
              <a:cs typeface="Times New Roman"/>
              <a:sym typeface="Times New Roman"/>
            </a:endParaRPr>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2n + 3 ≤ 5n</a:t>
            </a:r>
            <a:r>
              <a:rPr lang="en-IN" sz="2240" baseline="30000" dirty="0">
                <a:latin typeface="Times New Roman"/>
                <a:ea typeface="Times New Roman"/>
                <a:cs typeface="Times New Roman"/>
                <a:sym typeface="Times New Roman"/>
              </a:rPr>
              <a:t>2</a:t>
            </a:r>
            <a:r>
              <a:rPr lang="en-IN" sz="2240" dirty="0">
                <a:latin typeface="Times New Roman"/>
                <a:ea typeface="Times New Roman"/>
                <a:cs typeface="Times New Roman"/>
                <a:sym typeface="Times New Roman"/>
              </a:rPr>
              <a:t> 	 n ≥ 1</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here c = 5  and g(n) = n</a:t>
            </a:r>
            <a:r>
              <a:rPr lang="en-IN" sz="2240" baseline="30000" dirty="0">
                <a:latin typeface="Times New Roman"/>
                <a:ea typeface="Times New Roman"/>
                <a:cs typeface="Times New Roman"/>
                <a:sym typeface="Times New Roman"/>
              </a:rPr>
              <a:t>2</a:t>
            </a:r>
            <a:r>
              <a:rPr lang="en-IN" sz="2240" dirty="0">
                <a:latin typeface="Times New Roman"/>
                <a:ea typeface="Times New Roman"/>
                <a:cs typeface="Times New Roman"/>
                <a:sym typeface="Times New Roman"/>
              </a:rPr>
              <a:t> </a:t>
            </a:r>
            <a:endParaRPr dirty="0"/>
          </a:p>
          <a:p>
            <a:pPr marL="342900" lvl="0" indent="-342900" algn="just" rtl="0">
              <a:lnSpc>
                <a:spcPct val="80000"/>
              </a:lnSpc>
              <a:spcBef>
                <a:spcPts val="448"/>
              </a:spcBef>
              <a:spcAft>
                <a:spcPts val="0"/>
              </a:spcAft>
              <a:buClr>
                <a:schemeClr val="dk1"/>
              </a:buClr>
              <a:buSzPts val="2240"/>
              <a:buNone/>
            </a:pPr>
            <a:endParaRPr sz="2240" dirty="0">
              <a:latin typeface="Times New Roman"/>
              <a:ea typeface="Times New Roman"/>
              <a:cs typeface="Times New Roman"/>
              <a:sym typeface="Times New Roman"/>
            </a:endParaRPr>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t(n) = O(n</a:t>
            </a:r>
            <a:r>
              <a:rPr lang="en-IN" sz="2240" baseline="30000" dirty="0">
                <a:latin typeface="Times New Roman"/>
                <a:ea typeface="Times New Roman"/>
                <a:cs typeface="Times New Roman"/>
                <a:sym typeface="Times New Roman"/>
              </a:rPr>
              <a:t>2</a:t>
            </a:r>
            <a:r>
              <a:rPr lang="en-IN" sz="2240" dirty="0">
                <a:latin typeface="Times New Roman"/>
                <a:ea typeface="Times New Roman"/>
                <a:cs typeface="Times New Roman"/>
                <a:sym typeface="Times New Roman"/>
              </a:rPr>
              <a:t> )</a:t>
            </a:r>
            <a:endParaRPr dirty="0"/>
          </a:p>
        </p:txBody>
      </p:sp>
      <p:sp>
        <p:nvSpPr>
          <p:cNvPr id="128" name="Google Shape;128;p19"/>
          <p:cNvSpPr/>
          <p:nvPr/>
        </p:nvSpPr>
        <p:spPr>
          <a:xfrm>
            <a:off x="609600" y="1219201"/>
            <a:ext cx="10668000" cy="45719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Times New Roman"/>
              <a:buNone/>
            </a:pPr>
            <a:endParaRPr sz="2400" b="0" i="0" u="none" strike="noStrike" cap="none" dirty="0">
              <a:solidFill>
                <a:srgbClr val="FF0000"/>
              </a:solidFill>
              <a:latin typeface="Times New Roman"/>
              <a:ea typeface="Times New Roman"/>
              <a:cs typeface="Times New Roman"/>
              <a:sym typeface="Times New Roman"/>
            </a:endParaRPr>
          </a:p>
        </p:txBody>
      </p:sp>
      <p:cxnSp>
        <p:nvCxnSpPr>
          <p:cNvPr id="129" name="Google Shape;129;p19"/>
          <p:cNvCxnSpPr/>
          <p:nvPr/>
        </p:nvCxnSpPr>
        <p:spPr>
          <a:xfrm rot="10800000">
            <a:off x="7032104" y="1688315"/>
            <a:ext cx="406400" cy="228600"/>
          </a:xfrm>
          <a:prstGeom prst="straightConnector1">
            <a:avLst/>
          </a:prstGeom>
          <a:noFill/>
          <a:ln w="9525" cap="flat" cmpd="sng">
            <a:solidFill>
              <a:srgbClr val="BD4B48"/>
            </a:solidFill>
            <a:prstDash val="solid"/>
            <a:round/>
            <a:headEnd type="none" w="sm" len="sm"/>
            <a:tailEnd type="stealth" w="med" len="med"/>
          </a:ln>
        </p:spPr>
      </p:cxnSp>
      <p:pic>
        <p:nvPicPr>
          <p:cNvPr id="130" name="Google Shape;130;p19"/>
          <p:cNvPicPr preferRelativeResize="0"/>
          <p:nvPr/>
        </p:nvPicPr>
        <p:blipFill rotWithShape="1">
          <a:blip r:embed="rId3">
            <a:alphaModFix/>
          </a:blip>
          <a:srcRect/>
          <a:stretch/>
        </p:blipFill>
        <p:spPr>
          <a:xfrm>
            <a:off x="10210800" y="228600"/>
            <a:ext cx="1634067" cy="838200"/>
          </a:xfrm>
          <a:prstGeom prst="rect">
            <a:avLst/>
          </a:prstGeom>
          <a:noFill/>
          <a:ln>
            <a:noFill/>
          </a:ln>
        </p:spPr>
      </p:pic>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99</a:t>
            </a:fld>
            <a:endParaRPr lang="en-US"/>
          </a:p>
        </p:txBody>
      </p:sp>
    </p:spTree>
    <p:extLst>
      <p:ext uri="{BB962C8B-B14F-4D97-AF65-F5344CB8AC3E}">
        <p14:creationId xmlns:p14="http://schemas.microsoft.com/office/powerpoint/2010/main" val="163580074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5"/>
  <p:tag name="AS_OS" val="Microsoft Windows NT 10.0.17763.0"/>
  <p:tag name="AS_RELEASE_DATE" val="2021.06.14"/>
  <p:tag name="AS_TITLE" val="Aspose.Slides for .NET Standard 2.0"/>
  <p:tag name="AS_VERSION" val="2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12562</Words>
  <Application>Microsoft Office PowerPoint</Application>
  <PresentationFormat>Widescreen</PresentationFormat>
  <Paragraphs>1411</Paragraphs>
  <Slides>158</Slides>
  <Notes>12</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158</vt:i4>
      </vt:variant>
    </vt:vector>
  </HeadingPairs>
  <TitlesOfParts>
    <vt:vector size="178" baseType="lpstr">
      <vt:lpstr>Arial</vt:lpstr>
      <vt:lpstr>Arial</vt:lpstr>
      <vt:lpstr>Book Antiqua</vt:lpstr>
      <vt:lpstr>Calibri</vt:lpstr>
      <vt:lpstr>Calibri Light</vt:lpstr>
      <vt:lpstr>Cambria</vt:lpstr>
      <vt:lpstr>Courier New</vt:lpstr>
      <vt:lpstr>Garamond</vt:lpstr>
      <vt:lpstr>Georgia</vt:lpstr>
      <vt:lpstr>Menlo</vt:lpstr>
      <vt:lpstr>Palatino Linotype</vt:lpstr>
      <vt:lpstr>Source Sans Pro</vt:lpstr>
      <vt:lpstr>Symbol</vt:lpstr>
      <vt:lpstr>Times New Roman</vt:lpstr>
      <vt:lpstr>Trebuchet MS</vt:lpstr>
      <vt:lpstr>Verdana</vt:lpstr>
      <vt:lpstr>Wingdings</vt:lpstr>
      <vt:lpstr>Office Theme</vt:lpstr>
      <vt:lpstr>Office Theme</vt:lpstr>
      <vt:lpstr>Office Theme</vt:lpstr>
      <vt:lpstr>18CSC201J DATA STRUCTURES AND ALGORITHMS</vt:lpstr>
      <vt:lpstr>Topics to be covered</vt:lpstr>
      <vt:lpstr>INTRODUCTION  BASIC TERMINOLOGY</vt:lpstr>
      <vt:lpstr>Introduction</vt:lpstr>
      <vt:lpstr>Basic Terminology</vt:lpstr>
      <vt:lpstr>Basic Terminology (Cont..)</vt:lpstr>
      <vt:lpstr>Basic Terminology (Cont..)</vt:lpstr>
      <vt:lpstr>Basic Terminology – Example  </vt:lpstr>
      <vt:lpstr>DATA STUCTURES</vt:lpstr>
      <vt:lpstr>Data Structures</vt:lpstr>
      <vt:lpstr>Classification of Data Structures</vt:lpstr>
      <vt:lpstr>Primitive &amp; Non-Primitive of Data Structures</vt:lpstr>
      <vt:lpstr>Linear Data Structures</vt:lpstr>
      <vt:lpstr>Non Linear Data Structures</vt:lpstr>
      <vt:lpstr>Review Questions</vt:lpstr>
      <vt:lpstr>DATA STUCTURE OPERATIONS</vt:lpstr>
      <vt:lpstr>Data Structure Operations</vt:lpstr>
      <vt:lpstr>Data Structure Operations (Cont..)</vt:lpstr>
      <vt:lpstr>Example</vt:lpstr>
      <vt:lpstr>Example</vt:lpstr>
      <vt:lpstr>ABSTRACT DATA TYPE</vt:lpstr>
      <vt:lpstr>Abstract Data Types</vt:lpstr>
      <vt:lpstr>ADT Operations</vt:lpstr>
      <vt:lpstr>ADT Operations ( Cont..)</vt:lpstr>
      <vt:lpstr>Abstract Data Types Model</vt:lpstr>
      <vt:lpstr>Abstract Data Types Model (Cont..)</vt:lpstr>
      <vt:lpstr>Review Questions</vt:lpstr>
      <vt:lpstr>ALGORITHMS SEARCHING TECHIQUES</vt:lpstr>
      <vt:lpstr>Algorithms</vt:lpstr>
      <vt:lpstr>Searching Algorithms</vt:lpstr>
      <vt:lpstr>Linear Search</vt:lpstr>
      <vt:lpstr>Linear Search - Example</vt:lpstr>
      <vt:lpstr>Algorithm for Linear Search </vt:lpstr>
      <vt:lpstr>Program for Linear Search </vt:lpstr>
      <vt:lpstr>Linear Search - Advantages</vt:lpstr>
      <vt:lpstr>Linear Search - Disadvantages</vt:lpstr>
      <vt:lpstr>Binary Search</vt:lpstr>
      <vt:lpstr>Binary Search - Example</vt:lpstr>
      <vt:lpstr>Algorithm for Binary Search </vt:lpstr>
      <vt:lpstr>Program for Binary Search </vt:lpstr>
      <vt:lpstr>Binary Search (Cont..)</vt:lpstr>
      <vt:lpstr>Difference between Linear &amp; Binary Search</vt:lpstr>
      <vt:lpstr>COMPLEXITY TIME, SPACE MATRIX</vt:lpstr>
      <vt:lpstr>Linear Search – Time &amp; Space Matrix</vt:lpstr>
      <vt:lpstr>Binary Search – Time &amp; Space Matrix</vt:lpstr>
      <vt:lpstr>Review Questions</vt:lpstr>
      <vt:lpstr>ALGORITHM  SORTING</vt:lpstr>
      <vt:lpstr>SORTING</vt:lpstr>
      <vt:lpstr>SORTING - INTERNAL SORTS</vt:lpstr>
      <vt:lpstr>SORTING – EXTERNAL SORTS</vt:lpstr>
      <vt:lpstr>INSERTION SORT</vt:lpstr>
      <vt:lpstr>INSERTION SORT</vt:lpstr>
      <vt:lpstr>Working of insertion sort – Ascending order</vt:lpstr>
      <vt:lpstr>Example  </vt:lpstr>
      <vt:lpstr>EXAMPLE (Cont..)</vt:lpstr>
      <vt:lpstr>EXAMPLE (Cont..)</vt:lpstr>
      <vt:lpstr>EXAMPLE (Cont..)</vt:lpstr>
      <vt:lpstr>Advantages &amp; Disadvantages</vt:lpstr>
      <vt:lpstr>PowerPoint Presentation</vt:lpstr>
      <vt:lpstr>Working of Bubble Sort – Ascending order</vt:lpstr>
      <vt:lpstr>Working of Bubble Sort (Cont..)</vt:lpstr>
      <vt:lpstr>Working of Bubble Sort (Cont..)</vt:lpstr>
      <vt:lpstr>ADVANTAGES AND DISADVANTAGES</vt:lpstr>
      <vt:lpstr>COMPLEXITY – TIME , SPACE TRADE OFF</vt:lpstr>
      <vt:lpstr>SPACE COMPLEXITY</vt:lpstr>
      <vt:lpstr> How to calculate Space Complexity of an Algorithm? </vt:lpstr>
      <vt:lpstr>EXAMPLE 2</vt:lpstr>
      <vt:lpstr>EXAMPLE 3</vt:lpstr>
      <vt:lpstr>Example 4</vt:lpstr>
      <vt:lpstr>Time Complexity</vt:lpstr>
      <vt:lpstr>Time Complexity (Cont..)</vt:lpstr>
      <vt:lpstr>Count Variable Method</vt:lpstr>
      <vt:lpstr>Table Method</vt:lpstr>
      <vt:lpstr>Example 1</vt:lpstr>
      <vt:lpstr>PowerPoint Presentation</vt:lpstr>
      <vt:lpstr>Example 3</vt:lpstr>
      <vt:lpstr>Example 4</vt:lpstr>
      <vt:lpstr>Example 5</vt:lpstr>
      <vt:lpstr>INSERTION SORT -TIME COMPLEXITY</vt:lpstr>
      <vt:lpstr>PowerPoint Presentation</vt:lpstr>
      <vt:lpstr>Time Complexity of  Bubble Sort</vt:lpstr>
      <vt:lpstr>Review Questions</vt:lpstr>
      <vt:lpstr>Review questions</vt:lpstr>
      <vt:lpstr>PowerPoint Presentation</vt:lpstr>
      <vt:lpstr>MATHEMATICAL NOTATIONS</vt:lpstr>
      <vt:lpstr>1. Floor and Ceiling Functions</vt:lpstr>
      <vt:lpstr>2. Remainder Function (Modular Arithmetic)</vt:lpstr>
      <vt:lpstr>3. Integer and Absolute Value Functions</vt:lpstr>
      <vt:lpstr>4. Summation Symbol (Sums)</vt:lpstr>
      <vt:lpstr>5. Factorial Function</vt:lpstr>
      <vt:lpstr>6. Permutations</vt:lpstr>
      <vt:lpstr>7. Exponents and Logarithms</vt:lpstr>
      <vt:lpstr>ASYMPTOTIC NOTATIONS BIG O, OMEGA  </vt:lpstr>
      <vt:lpstr>Asymptotic Analysis</vt:lpstr>
      <vt:lpstr>Asymptotic Analysis (Cont..)</vt:lpstr>
      <vt:lpstr>Asymptotic notations</vt:lpstr>
      <vt:lpstr>Big-Oh Notation (O)</vt:lpstr>
      <vt:lpstr>Big-Oh Notation (O)</vt:lpstr>
      <vt:lpstr>Big-Oh Notation (O)</vt:lpstr>
      <vt:lpstr>Big-Omega notation (Ω)</vt:lpstr>
      <vt:lpstr>Big-Omega notation (Ω)</vt:lpstr>
      <vt:lpstr>Big-Omega notation (Ω)</vt:lpstr>
      <vt:lpstr>Asymptotic Analysis of Insertion sort</vt:lpstr>
      <vt:lpstr>Asymptotic Analysis of Insertion sort</vt:lpstr>
      <vt:lpstr>Properties of O, Ω and  θ</vt:lpstr>
      <vt:lpstr>Review Questions</vt:lpstr>
      <vt:lpstr>ASYMPTOTIC NOTATION-THETA MATHEMATICAL FUNCTIONS</vt:lpstr>
      <vt:lpstr>Asymptotic Notation – THETA Θ</vt:lpstr>
      <vt:lpstr>Example - THETA </vt:lpstr>
      <vt:lpstr>Example - THETA </vt:lpstr>
      <vt:lpstr>Mathematical Functions</vt:lpstr>
      <vt:lpstr>Mathematical Functions (Cont..)</vt:lpstr>
      <vt:lpstr>Review Questions</vt:lpstr>
      <vt:lpstr>DATA STRUCTURES AND ITS TYPES</vt:lpstr>
      <vt:lpstr>Data Structure</vt:lpstr>
      <vt:lpstr>Terms in Data Structure</vt:lpstr>
      <vt:lpstr>Types in Data Structure</vt:lpstr>
      <vt:lpstr>Types of Data Structure</vt:lpstr>
      <vt:lpstr>LINEAR AND NON-LINEAR DATA STRUCTURES  </vt:lpstr>
      <vt:lpstr>Types of Data Structure – Non Primitive                  Linear</vt:lpstr>
      <vt:lpstr>Types of Data Structure – Non Primitive Linear</vt:lpstr>
      <vt:lpstr>Types of Data Structure – Non Primitive - Non Linear</vt:lpstr>
      <vt:lpstr>Types of Data Structure – Non Primitive - Non Linear</vt:lpstr>
      <vt:lpstr>Types of Data Structure – Non Primitive - Non Linear</vt:lpstr>
      <vt:lpstr>Review Questions</vt:lpstr>
      <vt:lpstr>POINTER </vt:lpstr>
      <vt:lpstr>Definition and Features of Pointer</vt:lpstr>
      <vt:lpstr>Pointer declaration, initialization and accessing</vt:lpstr>
      <vt:lpstr>Pointer declaration, initialization and accessing(Cont..)</vt:lpstr>
      <vt:lpstr>Pointer declaration, initialization and accessing(Cont..)</vt:lpstr>
      <vt:lpstr> 1D INITIALIZATION &amp; ACCESSING USING POINTERS </vt:lpstr>
      <vt:lpstr>Pointers and one-dimensional arrays</vt:lpstr>
      <vt:lpstr>Pointers and one-dimensional arrays (Cont)</vt:lpstr>
      <vt:lpstr> Pointers and one-dimensional arrays (Cont..) </vt:lpstr>
      <vt:lpstr> Example Program </vt:lpstr>
      <vt:lpstr> Example Program </vt:lpstr>
      <vt:lpstr>Example Program : 1D array using Pointer</vt:lpstr>
      <vt:lpstr>2D INITIALIZATION &amp; ACCESSING USING POINTERS</vt:lpstr>
      <vt:lpstr> Pointers and two-dimensional arrays </vt:lpstr>
      <vt:lpstr> Pointers and two-dimensional arrays </vt:lpstr>
      <vt:lpstr> Example Program </vt:lpstr>
      <vt:lpstr> Review Questions </vt:lpstr>
      <vt:lpstr> DECLARING STRUCTURE AND ACCESSING</vt:lpstr>
      <vt:lpstr>Definition of Structures</vt:lpstr>
      <vt:lpstr>Declaration of Structures</vt:lpstr>
      <vt:lpstr>Declaration of Structures</vt:lpstr>
      <vt:lpstr>Declaration of Structures</vt:lpstr>
      <vt:lpstr>Accessing and Updating Structures</vt:lpstr>
      <vt:lpstr>Nested Structures</vt:lpstr>
      <vt:lpstr>Example Program</vt:lpstr>
      <vt:lpstr>Example Program</vt:lpstr>
      <vt:lpstr>Example Program</vt:lpstr>
      <vt:lpstr>Example Program</vt:lpstr>
      <vt:lpstr> DECLARING ARRAY OF STRUCTURES AND ACCESSING</vt:lpstr>
      <vt:lpstr>Array of Structures</vt:lpstr>
      <vt:lpstr>Example Program</vt:lpstr>
      <vt:lpstr>Example Program</vt:lpstr>
      <vt:lpstr>Review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18CSC201J DATA STRUCTURES AND ALGORITHMS</dc:title>
  <cp:lastModifiedBy>Pretty Diana Cyril</cp:lastModifiedBy>
  <cp:revision>22</cp:revision>
  <cp:lastPrinted>2021-09-01T14:59:53Z</cp:lastPrinted>
  <dcterms:created xsi:type="dcterms:W3CDTF">2021-09-01T14:59:53Z</dcterms:created>
  <dcterms:modified xsi:type="dcterms:W3CDTF">2021-09-11T14:13:19Z</dcterms:modified>
</cp:coreProperties>
</file>