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3"/>
    <p:sldId id="367" r:id="rId4"/>
    <p:sldId id="369" r:id="rId5"/>
    <p:sldId id="370" r:id="rId6"/>
    <p:sldId id="374" r:id="rId7"/>
    <p:sldId id="384" r:id="rId8"/>
    <p:sldId id="375" r:id="rId9"/>
    <p:sldId id="386" r:id="rId10"/>
    <p:sldId id="388" r:id="rId11"/>
    <p:sldId id="389" r:id="rId12"/>
    <p:sldId id="390" r:id="rId13"/>
    <p:sldId id="387" r:id="rId14"/>
    <p:sldId id="392" r:id="rId15"/>
    <p:sldId id="393" r:id="rId16"/>
    <p:sldId id="394" r:id="rId17"/>
    <p:sldId id="395" r:id="rId18"/>
    <p:sldId id="461" r:id="rId19"/>
    <p:sldId id="462" r:id="rId20"/>
    <p:sldId id="396" r:id="rId21"/>
    <p:sldId id="398" r:id="rId22"/>
    <p:sldId id="399" r:id="rId23"/>
    <p:sldId id="463" r:id="rId24"/>
    <p:sldId id="401" r:id="rId25"/>
    <p:sldId id="464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65" r:id="rId38"/>
    <p:sldId id="413" r:id="rId39"/>
    <p:sldId id="414" r:id="rId40"/>
    <p:sldId id="466" r:id="rId41"/>
    <p:sldId id="415" r:id="rId42"/>
    <p:sldId id="416" r:id="rId43"/>
    <p:sldId id="417" r:id="rId44"/>
    <p:sldId id="418" r:id="rId45"/>
    <p:sldId id="419" r:id="rId46"/>
    <p:sldId id="420" r:id="rId47"/>
    <p:sldId id="467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E9587C-E9E2-461A-A2FF-5B372412C014}" styleName="Table_0">
    <a:wholeTbl>
      <a:tcTxStyle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660"/>
  </p:normalViewPr>
  <p:slideViewPr>
    <p:cSldViewPr>
      <p:cViewPr>
        <p:scale>
          <a:sx n="73" d="100"/>
          <a:sy n="73" d="100"/>
        </p:scale>
        <p:origin x="1038" y="-252"/>
      </p:cViewPr>
      <p:guideLst>
        <p:guide orient="horz" pos="2927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84A19-FF36-4973-BBB7-163FF65C8929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1633C-A49F-42BF-A4EA-094B5CE49B7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8" y="69755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17"/>
                </a:moveTo>
                <a:lnTo>
                  <a:pt x="3577" y="281165"/>
                </a:lnTo>
                <a:lnTo>
                  <a:pt x="13968" y="234633"/>
                </a:lnTo>
                <a:lnTo>
                  <a:pt x="30663" y="190832"/>
                </a:lnTo>
                <a:lnTo>
                  <a:pt x="53151" y="150274"/>
                </a:lnTo>
                <a:lnTo>
                  <a:pt x="80922" y="113467"/>
                </a:lnTo>
                <a:lnTo>
                  <a:pt x="113467" y="80923"/>
                </a:lnTo>
                <a:lnTo>
                  <a:pt x="150273" y="53152"/>
                </a:lnTo>
                <a:lnTo>
                  <a:pt x="190832" y="30663"/>
                </a:lnTo>
                <a:lnTo>
                  <a:pt x="234632" y="13968"/>
                </a:lnTo>
                <a:lnTo>
                  <a:pt x="281164" y="3577"/>
                </a:lnTo>
                <a:lnTo>
                  <a:pt x="329917" y="0"/>
                </a:lnTo>
                <a:lnTo>
                  <a:pt x="8683459" y="0"/>
                </a:lnTo>
                <a:lnTo>
                  <a:pt x="8732202" y="3577"/>
                </a:lnTo>
                <a:lnTo>
                  <a:pt x="8778735" y="13968"/>
                </a:lnTo>
                <a:lnTo>
                  <a:pt x="8822537" y="30663"/>
                </a:lnTo>
                <a:lnTo>
                  <a:pt x="8863096" y="53151"/>
                </a:lnTo>
                <a:lnTo>
                  <a:pt x="8899903" y="80922"/>
                </a:lnTo>
                <a:lnTo>
                  <a:pt x="8932446" y="113467"/>
                </a:lnTo>
                <a:lnTo>
                  <a:pt x="8960217" y="150273"/>
                </a:lnTo>
                <a:lnTo>
                  <a:pt x="8982705" y="190832"/>
                </a:lnTo>
                <a:lnTo>
                  <a:pt x="8999399" y="234632"/>
                </a:lnTo>
                <a:lnTo>
                  <a:pt x="9009790" y="281164"/>
                </a:lnTo>
                <a:lnTo>
                  <a:pt x="9013367" y="329917"/>
                </a:lnTo>
                <a:lnTo>
                  <a:pt x="9013367" y="6363493"/>
                </a:lnTo>
                <a:lnTo>
                  <a:pt x="9009790" y="6412245"/>
                </a:lnTo>
                <a:lnTo>
                  <a:pt x="8999400" y="6458776"/>
                </a:lnTo>
                <a:lnTo>
                  <a:pt x="8982705" y="6502575"/>
                </a:lnTo>
                <a:lnTo>
                  <a:pt x="8960218" y="6543133"/>
                </a:lnTo>
                <a:lnTo>
                  <a:pt x="8932448" y="6579938"/>
                </a:lnTo>
                <a:lnTo>
                  <a:pt x="8899905" y="6612481"/>
                </a:lnTo>
                <a:lnTo>
                  <a:pt x="8863099" y="6640252"/>
                </a:lnTo>
                <a:lnTo>
                  <a:pt x="8822542" y="6662739"/>
                </a:lnTo>
                <a:lnTo>
                  <a:pt x="8778742" y="6679433"/>
                </a:lnTo>
                <a:lnTo>
                  <a:pt x="8732212" y="6689824"/>
                </a:lnTo>
                <a:lnTo>
                  <a:pt x="8683459" y="6693401"/>
                </a:lnTo>
                <a:lnTo>
                  <a:pt x="329917" y="6693401"/>
                </a:lnTo>
                <a:lnTo>
                  <a:pt x="281165" y="6689824"/>
                </a:lnTo>
                <a:lnTo>
                  <a:pt x="234633" y="6679433"/>
                </a:lnTo>
                <a:lnTo>
                  <a:pt x="190833" y="6662739"/>
                </a:lnTo>
                <a:lnTo>
                  <a:pt x="150274" y="6640252"/>
                </a:lnTo>
                <a:lnTo>
                  <a:pt x="113467" y="6612481"/>
                </a:lnTo>
                <a:lnTo>
                  <a:pt x="80923" y="6579938"/>
                </a:lnTo>
                <a:lnTo>
                  <a:pt x="53151" y="6543133"/>
                </a:lnTo>
                <a:lnTo>
                  <a:pt x="30663" y="6502575"/>
                </a:lnTo>
                <a:lnTo>
                  <a:pt x="13968" y="6458776"/>
                </a:lnTo>
                <a:lnTo>
                  <a:pt x="3577" y="6412245"/>
                </a:lnTo>
                <a:lnTo>
                  <a:pt x="0" y="6363493"/>
                </a:lnTo>
                <a:lnTo>
                  <a:pt x="0" y="32991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348" y="51696"/>
            <a:ext cx="84645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2548636"/>
            <a:ext cx="7705725" cy="303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313" y="69755"/>
            <a:ext cx="9013370" cy="6692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313" y="69755"/>
            <a:ext cx="9013825" cy="6692265"/>
          </a:xfrm>
          <a:custGeom>
            <a:avLst/>
            <a:gdLst/>
            <a:ahLst/>
            <a:cxnLst/>
            <a:rect l="l" t="t" r="r" b="b"/>
            <a:pathLst>
              <a:path w="9013825" h="6692265">
                <a:moveTo>
                  <a:pt x="0" y="329859"/>
                </a:moveTo>
                <a:lnTo>
                  <a:pt x="3576" y="281115"/>
                </a:lnTo>
                <a:lnTo>
                  <a:pt x="13965" y="234591"/>
                </a:lnTo>
                <a:lnTo>
                  <a:pt x="30657" y="190798"/>
                </a:lnTo>
                <a:lnTo>
                  <a:pt x="53142" y="150247"/>
                </a:lnTo>
                <a:lnTo>
                  <a:pt x="80908" y="113447"/>
                </a:lnTo>
                <a:lnTo>
                  <a:pt x="113447" y="80909"/>
                </a:lnTo>
                <a:lnTo>
                  <a:pt x="150247" y="53142"/>
                </a:lnTo>
                <a:lnTo>
                  <a:pt x="190798" y="30658"/>
                </a:lnTo>
                <a:lnTo>
                  <a:pt x="234591" y="13966"/>
                </a:lnTo>
                <a:lnTo>
                  <a:pt x="281114" y="3576"/>
                </a:lnTo>
                <a:lnTo>
                  <a:pt x="329858" y="0"/>
                </a:lnTo>
                <a:lnTo>
                  <a:pt x="8683513" y="0"/>
                </a:lnTo>
                <a:lnTo>
                  <a:pt x="8732256" y="3576"/>
                </a:lnTo>
                <a:lnTo>
                  <a:pt x="8778778" y="13965"/>
                </a:lnTo>
                <a:lnTo>
                  <a:pt x="8822570" y="30657"/>
                </a:lnTo>
                <a:lnTo>
                  <a:pt x="8863121" y="53141"/>
                </a:lnTo>
                <a:lnTo>
                  <a:pt x="8899921" y="80908"/>
                </a:lnTo>
                <a:lnTo>
                  <a:pt x="8932460" y="113446"/>
                </a:lnTo>
                <a:lnTo>
                  <a:pt x="8960227" y="150246"/>
                </a:lnTo>
                <a:lnTo>
                  <a:pt x="8982712" y="190797"/>
                </a:lnTo>
                <a:lnTo>
                  <a:pt x="8999404" y="234590"/>
                </a:lnTo>
                <a:lnTo>
                  <a:pt x="9009794" y="281113"/>
                </a:lnTo>
                <a:lnTo>
                  <a:pt x="9013370" y="329858"/>
                </a:lnTo>
                <a:lnTo>
                  <a:pt x="9013370" y="6362337"/>
                </a:lnTo>
                <a:lnTo>
                  <a:pt x="9009794" y="6411083"/>
                </a:lnTo>
                <a:lnTo>
                  <a:pt x="8999404" y="6457607"/>
                </a:lnTo>
                <a:lnTo>
                  <a:pt x="8982712" y="6501400"/>
                </a:lnTo>
                <a:lnTo>
                  <a:pt x="8960227" y="6541951"/>
                </a:lnTo>
                <a:lnTo>
                  <a:pt x="8932460" y="6578750"/>
                </a:lnTo>
                <a:lnTo>
                  <a:pt x="8899921" y="6611288"/>
                </a:lnTo>
                <a:lnTo>
                  <a:pt x="8863121" y="6639054"/>
                </a:lnTo>
                <a:lnTo>
                  <a:pt x="8822570" y="6661538"/>
                </a:lnTo>
                <a:lnTo>
                  <a:pt x="8778778" y="6678229"/>
                </a:lnTo>
                <a:lnTo>
                  <a:pt x="8732256" y="6688618"/>
                </a:lnTo>
                <a:lnTo>
                  <a:pt x="8683513" y="6692194"/>
                </a:lnTo>
                <a:lnTo>
                  <a:pt x="329858" y="6692194"/>
                </a:lnTo>
                <a:lnTo>
                  <a:pt x="281114" y="6688618"/>
                </a:lnTo>
                <a:lnTo>
                  <a:pt x="234591" y="6678229"/>
                </a:lnTo>
                <a:lnTo>
                  <a:pt x="190798" y="6661538"/>
                </a:lnTo>
                <a:lnTo>
                  <a:pt x="150247" y="6639054"/>
                </a:lnTo>
                <a:lnTo>
                  <a:pt x="113447" y="6611288"/>
                </a:lnTo>
                <a:lnTo>
                  <a:pt x="80908" y="6578750"/>
                </a:lnTo>
                <a:lnTo>
                  <a:pt x="53142" y="6541951"/>
                </a:lnTo>
                <a:lnTo>
                  <a:pt x="30657" y="6501400"/>
                </a:lnTo>
                <a:lnTo>
                  <a:pt x="13965" y="6457607"/>
                </a:lnTo>
                <a:lnTo>
                  <a:pt x="3576" y="6411083"/>
                </a:lnTo>
                <a:lnTo>
                  <a:pt x="0" y="6362337"/>
                </a:lnTo>
                <a:lnTo>
                  <a:pt x="0" y="32985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931" y="1396720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0" y="0"/>
                </a:moveTo>
                <a:lnTo>
                  <a:pt x="9021531" y="0"/>
                </a:lnTo>
                <a:lnTo>
                  <a:pt x="9021531" y="120573"/>
                </a:lnTo>
                <a:lnTo>
                  <a:pt x="0" y="120573"/>
                </a:lnTo>
                <a:lnTo>
                  <a:pt x="0" y="0"/>
                </a:lnTo>
                <a:close/>
              </a:path>
            </a:pathLst>
          </a:custGeom>
          <a:solidFill>
            <a:srgbClr val="E6B1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931" y="2976651"/>
            <a:ext cx="9022080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0" y="0"/>
                </a:moveTo>
                <a:lnTo>
                  <a:pt x="9021531" y="0"/>
                </a:lnTo>
                <a:lnTo>
                  <a:pt x="9021531" y="110528"/>
                </a:lnTo>
                <a:lnTo>
                  <a:pt x="0" y="110528"/>
                </a:lnTo>
                <a:lnTo>
                  <a:pt x="0" y="0"/>
                </a:lnTo>
                <a:close/>
              </a:path>
            </a:pathLst>
          </a:custGeom>
          <a:solidFill>
            <a:srgbClr val="9083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931" y="1517294"/>
            <a:ext cx="9022080" cy="2051203"/>
          </a:xfrm>
          <a:prstGeom prst="rect">
            <a:avLst/>
          </a:prstGeom>
          <a:solidFill>
            <a:srgbClr val="D34817"/>
          </a:solidFill>
        </p:spPr>
        <p:txBody>
          <a:bodyPr vert="horz" wrap="square" lIns="0" tIns="34925" rIns="0" bIns="0" rtlCol="0">
            <a:spAutoFit/>
          </a:bodyPr>
          <a:lstStyle/>
          <a:p>
            <a:pPr marL="4088130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18CSC201J</a:t>
            </a:r>
            <a:endParaRPr lang="en-US" sz="28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088130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DATA STRUCTURES AND ALGORITHMS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088130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lang="en-US" sz="2800" b="1" spc="2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/>
              </a:rPr>
              <a:t>    </a:t>
            </a:r>
            <a:r>
              <a:rPr sz="2800" b="1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Unit</a:t>
            </a:r>
            <a:r>
              <a:rPr lang="en-US" sz="2800" b="1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800" b="1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endParaRPr sz="2800" b="1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36900" y="3721100"/>
            <a:ext cx="2289784" cy="2376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11" name="object 11"/>
          <p:cNvSpPr txBox="1"/>
          <p:nvPr/>
        </p:nvSpPr>
        <p:spPr>
          <a:xfrm>
            <a:off x="1382308" y="550162"/>
            <a:ext cx="6384925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5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635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500" y="190502"/>
            <a:ext cx="1040809" cy="1080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8895" y="1193800"/>
            <a:ext cx="8987155" cy="4881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marR="0" lvl="0" indent="-342900" algn="just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8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Connected graph:</a:t>
            </a:r>
            <a:r>
              <a:rPr lang="en-US" sz="28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 graph in which there exists a path between any two of its nodes is called a connected graph. That is to say that there are no isolated nodes in a connected graph. A connected graph that does not have any cycle is called a tree.  </a:t>
            </a:r>
            <a:endParaRPr lang="en-US" sz="28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8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Complete graph:</a:t>
            </a: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 graph G is said to be a complete, if all its nodes are fully connected, that is, there is a path from one node to every other node in the graph. A complete graph has n(n-1)/2 edges, where n is the number of nodes in G.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1135" y="1193800"/>
            <a:ext cx="8844915" cy="581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US" sz="23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Labeled graph or weighted graph:</a:t>
            </a:r>
            <a:r>
              <a:rPr lang="en-US" sz="23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A graph is said to be labeled if every edge in the graph is assigned some data. In a weighted graph, the edges of the graph are assigned some weight or length. Weight of the edge, denoted by w(e) is a positive value which indicates the cost of traversing the edge. </a:t>
            </a:r>
            <a:endParaRPr lang="en-US" sz="23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US" sz="23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Multiple edges:</a:t>
            </a:r>
            <a:r>
              <a:rPr lang="en-US" sz="23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Distinct edges which connect the same end points are called multiple edges. That is, e = {u, v) and e’ = (u, v) are known as multiple edges of G.</a:t>
            </a:r>
            <a:endParaRPr lang="en-US" sz="23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US" sz="23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Loop:</a:t>
            </a:r>
            <a:r>
              <a:rPr lang="en-US" sz="23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An edge that has identical end-points is called a loop. That is, e = (u, u).</a:t>
            </a:r>
            <a:endParaRPr lang="en-US" sz="23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US" sz="23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Multi- graph:</a:t>
            </a:r>
            <a:r>
              <a:rPr lang="en-US" sz="23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A graph with multiple edges and/or a loop is called a multi-graph. </a:t>
            </a:r>
            <a:endParaRPr lang="en-US" sz="23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US" sz="23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Size of the graph:</a:t>
            </a:r>
            <a:r>
              <a:rPr lang="en-US" sz="23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The size of a graph is the total number of edges in it. </a:t>
            </a:r>
            <a:endParaRPr lang="en-US" sz="23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endParaRPr lang="en-US"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8" name="Google Shape;213;p24"/>
          <p:cNvGraphicFramePr/>
          <p:nvPr/>
        </p:nvGraphicFramePr>
        <p:xfrm>
          <a:off x="1524000" y="2614612"/>
          <a:ext cx="6184900" cy="2109775"/>
        </p:xfrm>
        <a:graphic>
          <a:graphicData uri="http://schemas.openxmlformats.org/drawingml/2006/table">
            <a:tbl>
              <a:tblPr>
                <a:noFill/>
                <a:tableStyleId>{05E9587C-E9E2-461A-A2FF-5B372412C014}</a:tableStyleId>
              </a:tblPr>
              <a:tblGrid>
                <a:gridCol w="1828800"/>
                <a:gridCol w="1943100"/>
                <a:gridCol w="2413000"/>
              </a:tblGrid>
              <a:tr h="2109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/>
                        <a:buNone/>
                      </a:pPr>
                      <a:b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</a:b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(a) Multi-graph</a:t>
                      </a:r>
                      <a:endParaRPr lang="en-US" sz="1100" b="1" i="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lang="en-US" sz="1100" b="1" i="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(b) Tree</a:t>
                      </a:r>
                      <a:endParaRPr lang="en-US" sz="1100" b="1" i="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lang="en-US" sz="1100" b="1" i="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(c) Weighted Graph</a:t>
                      </a:r>
                      <a:endParaRPr lang="en-US" sz="1100" b="1" i="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214" name="Google Shape;214;p24"/>
          <p:cNvGrpSpPr/>
          <p:nvPr/>
        </p:nvGrpSpPr>
        <p:grpSpPr>
          <a:xfrm>
            <a:off x="1676400" y="3162300"/>
            <a:ext cx="1603375" cy="1257300"/>
            <a:chOff x="1028700" y="1012825"/>
            <a:chExt cx="1603375" cy="1257300"/>
          </a:xfrm>
        </p:grpSpPr>
        <p:sp>
          <p:nvSpPr>
            <p:cNvPr id="215" name="Google Shape;215;p24"/>
            <p:cNvSpPr/>
            <p:nvPr/>
          </p:nvSpPr>
          <p:spPr>
            <a:xfrm>
              <a:off x="1028700" y="1241425"/>
              <a:ext cx="228600" cy="228600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1943100" y="1241425"/>
              <a:ext cx="228600" cy="228600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B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1031875" y="1811337"/>
              <a:ext cx="228600" cy="228600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18" name="Google Shape;218;p24"/>
            <p:cNvCxnSpPr/>
            <p:nvPr/>
          </p:nvCxnSpPr>
          <p:spPr>
            <a:xfrm>
              <a:off x="1257300" y="1355725"/>
              <a:ext cx="6858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" name="Google Shape;219;p24"/>
            <p:cNvCxnSpPr/>
            <p:nvPr/>
          </p:nvCxnSpPr>
          <p:spPr>
            <a:xfrm>
              <a:off x="1257300" y="1927225"/>
              <a:ext cx="6858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" name="Google Shape;220;p24"/>
            <p:cNvCxnSpPr/>
            <p:nvPr/>
          </p:nvCxnSpPr>
          <p:spPr>
            <a:xfrm>
              <a:off x="1257300" y="1355725"/>
              <a:ext cx="685800" cy="571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" name="Google Shape;221;p24"/>
            <p:cNvCxnSpPr/>
            <p:nvPr/>
          </p:nvCxnSpPr>
          <p:spPr>
            <a:xfrm flipH="1">
              <a:off x="1257300" y="1355725"/>
              <a:ext cx="685800" cy="571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22" name="Google Shape;222;p24"/>
            <p:cNvSpPr/>
            <p:nvPr/>
          </p:nvSpPr>
          <p:spPr>
            <a:xfrm rot="10800000">
              <a:off x="1257300" y="1927225"/>
              <a:ext cx="914400" cy="114300"/>
            </a:xfrm>
            <a:custGeom>
              <a:avLst/>
              <a:gdLst/>
              <a:ahLst/>
              <a:cxnLst/>
              <a:rect l="l" t="t" r="r" b="b"/>
              <a:pathLst>
                <a:path w="21600" h="21441" fill="none" extrusionOk="0">
                  <a:moveTo>
                    <a:pt x="2613" y="-1"/>
                  </a:moveTo>
                  <a:cubicBezTo>
                    <a:pt x="13451" y="1320"/>
                    <a:pt x="21600" y="10522"/>
                    <a:pt x="21600" y="21441"/>
                  </a:cubicBezTo>
                </a:path>
                <a:path w="21600" h="21441" extrusionOk="0">
                  <a:moveTo>
                    <a:pt x="2613" y="-1"/>
                  </a:moveTo>
                  <a:cubicBezTo>
                    <a:pt x="13451" y="1320"/>
                    <a:pt x="21600" y="10522"/>
                    <a:pt x="21600" y="21441"/>
                  </a:cubicBezTo>
                  <a:lnTo>
                    <a:pt x="0" y="21441"/>
                  </a:lnTo>
                  <a:lnTo>
                    <a:pt x="2613" y="-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 rot="-3000000">
              <a:off x="2114550" y="1184275"/>
              <a:ext cx="228600" cy="1143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224" name="Google Shape;224;p24"/>
            <p:cNvSpPr txBox="1"/>
            <p:nvPr/>
          </p:nvSpPr>
          <p:spPr>
            <a:xfrm>
              <a:off x="1485900" y="1012825"/>
              <a:ext cx="3429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e1</a:t>
              </a:r>
              <a:endParaRPr lang="en-US" sz="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25" name="Google Shape;225;p24"/>
            <p:cNvSpPr txBox="1"/>
            <p:nvPr/>
          </p:nvSpPr>
          <p:spPr>
            <a:xfrm>
              <a:off x="1028700" y="1470025"/>
              <a:ext cx="3429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e2</a:t>
              </a:r>
              <a:endParaRPr lang="en-US" sz="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26" name="Google Shape;226;p24"/>
            <p:cNvSpPr txBox="1"/>
            <p:nvPr/>
          </p:nvSpPr>
          <p:spPr>
            <a:xfrm>
              <a:off x="1831975" y="1582737"/>
              <a:ext cx="4572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e3</a:t>
              </a:r>
              <a:endParaRPr lang="en-US" sz="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27" name="Google Shape;227;p24"/>
            <p:cNvSpPr txBox="1"/>
            <p:nvPr/>
          </p:nvSpPr>
          <p:spPr>
            <a:xfrm>
              <a:off x="2289175" y="1258887"/>
              <a:ext cx="3429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e4</a:t>
              </a:r>
              <a:endParaRPr lang="en-US" sz="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28" name="Google Shape;228;p24"/>
            <p:cNvSpPr txBox="1"/>
            <p:nvPr/>
          </p:nvSpPr>
          <p:spPr>
            <a:xfrm>
              <a:off x="1028700" y="2041525"/>
              <a:ext cx="3429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e5</a:t>
              </a:r>
              <a:endParaRPr lang="en-US" sz="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29" name="Google Shape;229;p24"/>
            <p:cNvSpPr txBox="1"/>
            <p:nvPr/>
          </p:nvSpPr>
          <p:spPr>
            <a:xfrm>
              <a:off x="2171700" y="1812925"/>
              <a:ext cx="3429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e6</a:t>
              </a:r>
              <a:endParaRPr lang="en-US" sz="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30" name="Google Shape;230;p24"/>
            <p:cNvSpPr txBox="1"/>
            <p:nvPr/>
          </p:nvSpPr>
          <p:spPr>
            <a:xfrm>
              <a:off x="1600200" y="2041525"/>
              <a:ext cx="3429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e7</a:t>
              </a:r>
              <a:endParaRPr lang="en-US" sz="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3521075" y="3277870"/>
            <a:ext cx="1600200" cy="914400"/>
            <a:chOff x="2857500" y="1241425"/>
            <a:chExt cx="1600200" cy="914400"/>
          </a:xfrm>
        </p:grpSpPr>
        <p:sp>
          <p:nvSpPr>
            <p:cNvPr id="232" name="Google Shape;232;p24"/>
            <p:cNvSpPr/>
            <p:nvPr/>
          </p:nvSpPr>
          <p:spPr>
            <a:xfrm>
              <a:off x="2857500" y="1241425"/>
              <a:ext cx="228600" cy="228600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2857500" y="1927225"/>
              <a:ext cx="228600" cy="228600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D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3543300" y="1927225"/>
              <a:ext cx="228600" cy="228600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E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3543300" y="1241425"/>
              <a:ext cx="228600" cy="228600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B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4229100" y="1241425"/>
              <a:ext cx="228600" cy="228600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4229100" y="1927225"/>
              <a:ext cx="228600" cy="228600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F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38" name="Google Shape;238;p24"/>
            <p:cNvCxnSpPr/>
            <p:nvPr/>
          </p:nvCxnSpPr>
          <p:spPr>
            <a:xfrm rot="10800000">
              <a:off x="2971800" y="1470025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" name="Google Shape;239;p24"/>
            <p:cNvCxnSpPr/>
            <p:nvPr/>
          </p:nvCxnSpPr>
          <p:spPr>
            <a:xfrm>
              <a:off x="2971800" y="1470025"/>
              <a:ext cx="685800" cy="457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" name="Google Shape;240;p24"/>
            <p:cNvCxnSpPr/>
            <p:nvPr/>
          </p:nvCxnSpPr>
          <p:spPr>
            <a:xfrm rot="10800000">
              <a:off x="3657600" y="1470025"/>
              <a:ext cx="0" cy="457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" name="Google Shape;241;p24"/>
            <p:cNvCxnSpPr/>
            <p:nvPr/>
          </p:nvCxnSpPr>
          <p:spPr>
            <a:xfrm>
              <a:off x="3771900" y="1355725"/>
              <a:ext cx="457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" name="Google Shape;242;p24"/>
            <p:cNvCxnSpPr/>
            <p:nvPr/>
          </p:nvCxnSpPr>
          <p:spPr>
            <a:xfrm>
              <a:off x="3771900" y="2041525"/>
              <a:ext cx="457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43" name="Google Shape;243;p24"/>
          <p:cNvGrpSpPr/>
          <p:nvPr/>
        </p:nvGrpSpPr>
        <p:grpSpPr>
          <a:xfrm>
            <a:off x="5418455" y="3103245"/>
            <a:ext cx="2051050" cy="1485900"/>
            <a:chOff x="4803775" y="1011237"/>
            <a:chExt cx="2051050" cy="1485900"/>
          </a:xfrm>
        </p:grpSpPr>
        <p:sp>
          <p:nvSpPr>
            <p:cNvPr id="244" name="Google Shape;244;p24"/>
            <p:cNvSpPr/>
            <p:nvPr/>
          </p:nvSpPr>
          <p:spPr>
            <a:xfrm>
              <a:off x="5715000" y="1241425"/>
              <a:ext cx="225425" cy="231775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B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45" name="Google Shape;245;p24"/>
            <p:cNvCxnSpPr/>
            <p:nvPr/>
          </p:nvCxnSpPr>
          <p:spPr>
            <a:xfrm>
              <a:off x="4918075" y="1385887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46" name="Google Shape;246;p24"/>
            <p:cNvCxnSpPr/>
            <p:nvPr/>
          </p:nvCxnSpPr>
          <p:spPr>
            <a:xfrm>
              <a:off x="5032375" y="1354137"/>
              <a:ext cx="682625" cy="158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47" name="Google Shape;247;p24"/>
            <p:cNvCxnSpPr/>
            <p:nvPr/>
          </p:nvCxnSpPr>
          <p:spPr>
            <a:xfrm flipH="1">
              <a:off x="5032375" y="1468437"/>
              <a:ext cx="800100" cy="685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48" name="Google Shape;248;p24"/>
            <p:cNvCxnSpPr/>
            <p:nvPr/>
          </p:nvCxnSpPr>
          <p:spPr>
            <a:xfrm>
              <a:off x="5029200" y="2157412"/>
              <a:ext cx="1028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49" name="Google Shape;249;p24"/>
            <p:cNvCxnSpPr/>
            <p:nvPr/>
          </p:nvCxnSpPr>
          <p:spPr>
            <a:xfrm rot="10800000" flipH="1">
              <a:off x="6175375" y="1466850"/>
              <a:ext cx="574675" cy="57308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50" name="Google Shape;250;p24"/>
            <p:cNvCxnSpPr/>
            <p:nvPr/>
          </p:nvCxnSpPr>
          <p:spPr>
            <a:xfrm rot="10800000">
              <a:off x="5946775" y="1354137"/>
              <a:ext cx="6858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51" name="Google Shape;251;p24"/>
            <p:cNvSpPr/>
            <p:nvPr/>
          </p:nvSpPr>
          <p:spPr>
            <a:xfrm>
              <a:off x="4803775" y="1239837"/>
              <a:ext cx="225425" cy="230187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A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4803775" y="2039937"/>
              <a:ext cx="225425" cy="230187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D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6629400" y="1241425"/>
              <a:ext cx="225425" cy="231775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C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6057900" y="2043112"/>
              <a:ext cx="225425" cy="230187"/>
            </a:xfrm>
            <a:prstGeom prst="ellipse">
              <a:avLst/>
            </a:prstGeom>
            <a:solidFill>
              <a:srgbClr val="EAEAEA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0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B</a:t>
              </a:r>
              <a:endParaRPr lang="en-US" sz="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5" name="Google Shape;255;p24"/>
            <p:cNvSpPr txBox="1"/>
            <p:nvPr/>
          </p:nvSpPr>
          <p:spPr>
            <a:xfrm>
              <a:off x="5146675" y="1011237"/>
              <a:ext cx="2286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3</a:t>
              </a:r>
              <a:endParaRPr lang="en-US" sz="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6" name="Google Shape;256;p24"/>
            <p:cNvSpPr txBox="1"/>
            <p:nvPr/>
          </p:nvSpPr>
          <p:spPr>
            <a:xfrm>
              <a:off x="5029200" y="1585912"/>
              <a:ext cx="2286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2</a:t>
              </a:r>
              <a:endParaRPr lang="en-US" sz="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7" name="Google Shape;257;p24"/>
            <p:cNvSpPr txBox="1"/>
            <p:nvPr/>
          </p:nvSpPr>
          <p:spPr>
            <a:xfrm>
              <a:off x="6175375" y="1011237"/>
              <a:ext cx="2286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4</a:t>
              </a:r>
              <a:endParaRPr lang="en-US" sz="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8" name="Google Shape;258;p24"/>
            <p:cNvSpPr txBox="1"/>
            <p:nvPr/>
          </p:nvSpPr>
          <p:spPr>
            <a:xfrm>
              <a:off x="5603875" y="1697037"/>
              <a:ext cx="2286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7</a:t>
              </a:r>
              <a:endParaRPr lang="en-US" sz="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9" name="Google Shape;259;p24"/>
            <p:cNvSpPr txBox="1"/>
            <p:nvPr/>
          </p:nvSpPr>
          <p:spPr>
            <a:xfrm>
              <a:off x="6518275" y="1697037"/>
              <a:ext cx="2286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1</a:t>
              </a:r>
              <a:endParaRPr lang="en-US" sz="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60" name="Google Shape;260;p24"/>
            <p:cNvSpPr txBox="1"/>
            <p:nvPr/>
          </p:nvSpPr>
          <p:spPr>
            <a:xfrm>
              <a:off x="5489575" y="2268537"/>
              <a:ext cx="228600" cy="228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Times New Roman" panose="02020603050405020304"/>
                <a:buNone/>
              </a:pPr>
              <a:r>
                <a:rPr lang="en-US" sz="800" b="1" i="0" u="none">
                  <a:solidFill>
                    <a:schemeClr val="dk1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3</a:t>
              </a:r>
              <a:endParaRPr lang="en-US" sz="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0500" y="1534160"/>
            <a:ext cx="8844915" cy="4836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80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Directed Graph: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 directed graph G, also known as a digraph, is a graph in which every edge has a direction assigned to it. An edge of a directed graph is given as an ordered pair (u, v) of nodes in G. For an edge (u, v)-</a:t>
            </a:r>
            <a:endParaRPr lang="en-US" sz="24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190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The edge begins at u and terminates at v</a:t>
            </a:r>
            <a:endParaRPr lang="en-US" sz="24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190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U is known as the origin or initial point of e. Correspondingly, v is known as the destination or terminal point of e</a:t>
            </a:r>
            <a:endParaRPr lang="en-US" sz="24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190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U is the predecessor of v. Correspondingly, v is the successor of u</a:t>
            </a:r>
            <a:endParaRPr lang="en-US" sz="24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    nodes u and v are adjacent to each other.</a:t>
            </a:r>
            <a:endParaRPr sz="2400" b="0" i="1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0500" y="1534160"/>
            <a:ext cx="8844915" cy="489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Terminologies in Directed graph: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i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Out-degree of a node: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The out degree of a node u, written as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outdeg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(u), is the number of edges that originate at u.</a:t>
            </a:r>
            <a:endParaRPr lang="en-US" sz="2400" b="0" i="0" u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i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In-degree of a node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: The in degree of a node u, written as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indeg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(u), is the number of edges that terminate at u. </a:t>
            </a:r>
            <a:endParaRPr lang="en-US" sz="2400" b="0" i="0" u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i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Degree of a node: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Degree of a node written as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deg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(u) is equal to the sum of in-degree and out-degree of that node. Therefore,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deg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(u) =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indeg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(u) +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outdeg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(u)</a:t>
            </a:r>
            <a:endParaRPr lang="en-US" sz="2400" b="0" i="0" u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i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Source: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A node u is known as a source if it has a positive out-degree but an in-degree = 0.</a:t>
            </a:r>
            <a:endParaRPr lang="en-US" sz="2400" b="0" i="0" u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i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Sink: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A node u is known as a sink if it has a positive in degree but a zero out-degree.</a:t>
            </a:r>
            <a:endParaRPr lang="en-US" sz="2400" b="0" i="0" u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i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Reachability: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A node v is said to be reachable from node u, if and only if there exists a (directed) path from node u to node v. </a:t>
            </a:r>
            <a:endParaRPr lang="en-US" sz="2400" b="0" i="0" u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0500" y="1534160"/>
            <a:ext cx="8844915" cy="4700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Strongly connected directed graph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: A digraph is said to be strongly connected if and only if there exists a path from every pair of nodes in G. That is, if there is a path from node u to v, then there must be a path from node v to u. </a:t>
            </a:r>
            <a:endParaRPr lang="en-US" sz="24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Unilaterally connected graph: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A digraph is said to be unilaterally connected if there exists a path from any pair of nodes u, v in G such that there is a path from u to v or a path from v to u but not both. </a:t>
            </a:r>
            <a:endParaRPr lang="en-US" sz="24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Parallel/Multiple edges: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Distinct edges which connect the same end points are called multiple edges. That is, e = {u, v) and e’ = (u, v) are known as multiple edges of G. </a:t>
            </a:r>
            <a:endParaRPr lang="en-US" sz="24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Simple directed graph:</a:t>
            </a: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A directed graph G is said to be a simple directed graph if and only if it has no parallel edges. However, a simple directed graph may contain cycle with an exception that it cannot have more than one loop at a given node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0675" y="1262380"/>
            <a:ext cx="8366125" cy="56286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lvl="0" algn="just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Transitive Closure of a Directed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Graph: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8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same as the adjacency list in graph terminology.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8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stored as a matrix 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8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directed graph G = (V,E), where V is the set of vertices and E is the set of edges,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 closure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 is a graph G* = (V,E*). In G*, for every vertex pair v, w in V there is an edge (v, w)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if and only if there is a valid path from v to w in 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2400"/>
            </a:pP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b="31461"/>
          <a:stretch>
            <a:fillRect/>
          </a:stretch>
        </p:blipFill>
        <p:spPr>
          <a:xfrm>
            <a:off x="2819400" y="4926330"/>
            <a:ext cx="3048000" cy="12090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rcRect l="38625" t="64888" r="2500" b="-1308"/>
          <a:stretch>
            <a:fillRect/>
          </a:stretch>
        </p:blipFill>
        <p:spPr>
          <a:xfrm>
            <a:off x="3230245" y="6000750"/>
            <a:ext cx="2057400" cy="759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2602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relation indicates only whether the node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connected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node B, whether node B is connected to node C, etc.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once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transitive closure is constructed as shown in Fig.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in O(1) time whether node E is reachable from node A or not.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2400"/>
            </a:pP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735" y="1600200"/>
            <a:ext cx="839470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just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directed graph G = (V,E), where V is the set of vertices and E is the set of edges,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 closure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 is a graph G* = (V,E*). In G*, for every vertex pair v, w in V there is an edge (v, w)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if and only if there is a valid path from v to w in 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relation indicates only whether the node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connected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node B, whether node B is connected to node C, etc.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once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transitive closure is constructed as shown in Fig.  we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in O(1) time whether node E is reachable from node A or not.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2400"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b="32606"/>
          <a:stretch>
            <a:fillRect/>
          </a:stretch>
        </p:blipFill>
        <p:spPr>
          <a:xfrm>
            <a:off x="1661160" y="3488055"/>
            <a:ext cx="3048000" cy="119399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rcRect l="38815" t="66846"/>
          <a:stretch>
            <a:fillRect/>
          </a:stretch>
        </p:blipFill>
        <p:spPr>
          <a:xfrm>
            <a:off x="4342130" y="3660140"/>
            <a:ext cx="1292225" cy="58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5574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just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Representation: 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common ways of storing graphs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computer’s memory.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an adjacency list that stores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node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an extension of linked representation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2400"/>
            </a:pP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9750" y="1670685"/>
            <a:ext cx="7533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 TERMINOLOGY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 TRAVERSAL</a:t>
            </a:r>
            <a:r>
              <a:rPr lang="en-US" dirty="0">
                <a:latin typeface="Rockwell" panose="02060603020205020403" pitchFamily="18" charset="0"/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0319" y="1646555"/>
            <a:ext cx="8844915" cy="3094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adjacency matrix is used to represent which nodes are adjacent to one another.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definition, two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are said to be adjacent if there is an edge connecting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representation, graph can be represented using a matrix of size V*V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matter how few edges the graph has, the matrix has O(n^2) in memory.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b="1" dirty="0"/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2400"/>
            </a:pP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5" y="4183987"/>
            <a:ext cx="4724400" cy="2468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5280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 Representation: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adjacency list is another way in which graphs can be represented in the computer’s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consists of a list of all nodes in G. Furthermore, every node is in turn linked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own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that contains the names of all other nodes that are adjacent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advantages of using an adjacency list are: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easy to follow and clearly shows the adjacent nodes of a particular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used for storing graphs that have a small-to-moderate number of edges.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is, 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 is preferred for representing sparse graphs in the computer’s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memory; otherwise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adjacency matrix is a good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nodes in G is easy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straightforward 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is represented using an adjacency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 Adding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nodes in an adjacency matrix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difficult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task, as the size of the matrix needs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and existing nodes may have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reordered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b="1" dirty="0"/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2400"/>
            </a:pP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35280"/>
          </a:xfrm>
        </p:spPr>
        <p:txBody>
          <a:bodyPr wrap="square"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10334" y="1577340"/>
            <a:ext cx="8844915" cy="97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 Representation: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pPr lvl="0" algn="just">
              <a:lnSpc>
                <a:spcPct val="80000"/>
              </a:lnSpc>
              <a:buClr>
                <a:schemeClr val="dk1"/>
              </a:buClr>
              <a:buSzPts val="2400"/>
            </a:pP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5.1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59535" y="2117090"/>
            <a:ext cx="5514340" cy="4123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9044" y="1332230"/>
            <a:ext cx="884491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Multi-list Representation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can also be represented using multi-lists which can be said to be modified version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adjacency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multi-list is an edge-based rather than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vertex-based representation of graphs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multi-list representation basically consists of two parts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of nodes’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linked lists storing information about edges.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single entry for each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directory, every node, on the other hand, appears in two adjacency lists (one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end of the edge).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the directory entry for node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node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the nodes are shared among several lists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735" y="1600200"/>
            <a:ext cx="8771890" cy="406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dirty="0" smtClean="0"/>
          </a:p>
          <a:p>
            <a:pPr indent="0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multi-list representation, the information about an edge (vi,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an undirected graph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using the following attributes: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M: A single bit field to indicate whether the edge has been examined or not.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vi: A vertex in the graph that is connected to vertex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 edge.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vertex in the graph that is connected to vertex vi by an edge.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vi: A link that points to another node that has an edge incident on vi.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j for vi: A link that points to another node that has an edge incident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Multi-list Representation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undirected graph given in Fig.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 multi-list for the graph can be given as: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b="32870"/>
          <a:stretch>
            <a:fillRect/>
          </a:stretch>
        </p:blipFill>
        <p:spPr>
          <a:xfrm>
            <a:off x="405130" y="2980690"/>
            <a:ext cx="2590800" cy="11645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451276"/>
            <a:ext cx="4029075" cy="3339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3050" y="1567815"/>
            <a:ext cx="8763000" cy="3723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TRAVERSAL 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is used for searching a vertex in a graph.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used to decide the order of vertices to be visit in the search process.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standard methods of graph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Breadth-first search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Depth-first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breadth-first search uses a queue as an auxiliary data structure to store nodes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scheme uses a stack.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3846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Algorithm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search algorithm that begins at the root node and explores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neighboring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of those nearest nodes,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explores their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unexplored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nodes, and so on, until it finds the goal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is used for searching a vertex in a graph.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produces a spanning tree as a final result.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 is a graph without any loops.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use Queue data structure with maximum size of total number of vertices in the graph.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93065" y="564767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Algorithm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Queue of size total number of vertices in the graph.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any vertex as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traversal. Visit that vertex and insert it into the Queue.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all the non-visited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vertices of the vertex which is at front of the Queue and insert them into the Queue.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no new vertex to be visited from the vertex which is at front of the Queue then delete that vertex.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3 and 4 until queue becomes empty.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6 -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queue becomes empty, then produce final spanning tree by removing unused edges from the graph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Breadth-First Search Algorithm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25" y="2062162"/>
            <a:ext cx="2876550" cy="4186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6405" y="1736090"/>
            <a:ext cx="7971790" cy="3877945"/>
          </a:xfrm>
        </p:spPr>
        <p:txBody>
          <a:bodyPr wrap="square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 graph - an abstract data structure that is used to implement the graph concept from mathematics. </a:t>
            </a:r>
            <a:endParaRPr lang="en-US" sz="280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 collection of vertices (also called nodes) and edges that connect these vertices. </a:t>
            </a:r>
            <a:endParaRPr lang="en-US" sz="280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 graph is often viewed as a generalization of the tree structure, where instead of a having a purely parent-to-child relationship between tree nodes.</a:t>
            </a:r>
            <a:endParaRPr lang="en-US" sz="280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Any kind of complex relationships between the nodes can be represented.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Breadth-First Search Algorithm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2139"/>
            <a:ext cx="7467599" cy="372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Breadth-First Search Algorithm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74595"/>
            <a:ext cx="8915400" cy="454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Breadth-First Search Algorithm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38753"/>
            <a:ext cx="8763000" cy="464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Breadth-First Search Algorithm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399"/>
            <a:ext cx="8991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Breadth-First Search Algorithm</a:t>
            </a:r>
            <a:r>
              <a:rPr lang="en-US" b="1" dirty="0" smtClean="0"/>
              <a:t>:</a:t>
            </a:r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57400"/>
            <a:ext cx="89154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7330" y="1483360"/>
            <a:ext cx="8688705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Breadth-First Search Algorithm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breadth-first search algorithm, all the nodes at a particular level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until their child nodes in the next level have been generated.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space complexity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therefore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to the number of nodes at the deepest level of the graph. Given a graph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branching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b (number of children at each node) and depth d, the asymptotic space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nodes at the deepest level O(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worst case, breadth-first search has to traverse through all paths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nodes, thus the time complexity of this algorithm asymptotically approaches O(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time complexity can also be expressed as O( | E | + | V | ), since every vertex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will be explored in the worst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735" y="1600200"/>
            <a:ext cx="873506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is said to be a complete algorithm because if there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breadth-first search will find it regardless of the kind of graph.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 case of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graph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there is no possible solution, it will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diverge.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Optimality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is optimal for a graph that has edges of equal length, since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always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result with the fewest edges between the start node and the goal node.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generally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real-world applications, we have weighted graphs that have costs associated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edge, so the goal next to the start does not have to be the cheapest goal available.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735" y="1609725"/>
            <a:ext cx="83858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Breadth-First Search </a:t>
            </a:r>
            <a:r>
              <a:rPr 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can be used to solve many problems such as: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connected components in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G.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nodes within an individual connected component.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path between two nodes, u and v, of an unweighted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path between two nodes, u and v, of a weighted graph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depth-first search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progresses by expanding the starting node of 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deeper and deeper until the goal node is found, or until a node that has no children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encountered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a dead-end is reached, the algorithm backtracks, returning to the most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recent 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not been completely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depth-first search begins at a starting node A which becomes the current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 Then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examines each node N along a path P which begins at A. That is, we process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then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A, and so 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735" y="1600200"/>
            <a:ext cx="864235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During the execution of the algorithm, 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reach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path that has a node N that has already been processed, then we backtrack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current 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Otherwise, the unvisited (unprocessed) node becomes the current node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is used for searching a vertex in a graph.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produces a spanning tree as a final result.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 is a graph without any loops.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with maximum size of total number of vertices in the graph.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534795"/>
            <a:ext cx="7504430" cy="4642485"/>
          </a:xfrm>
        </p:spPr>
        <p:txBody>
          <a:bodyPr>
            <a:normAutofit fontScale="97500" lnSpcReduction="10000"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4400" u="sng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Why graphs are useful?</a:t>
            </a:r>
            <a:endParaRPr lang="en-US" b="0" i="0" u="sng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Graphs are widely used to model any situation where entities or things are related to each other in pairs; for example, the following information can be represented by graphs: </a:t>
            </a:r>
            <a:endParaRPr lang="en-US" sz="28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800" i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Family trees</a:t>
            </a: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in which the member nodes have an edge from parent to each of their children. </a:t>
            </a:r>
            <a:endParaRPr lang="en-US" sz="28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800" i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Transportation networks</a:t>
            </a: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in which nodes are airports, intersections, ports, etc. The edges can be airline flights, one-way roads, shipping routes, etc. </a:t>
            </a:r>
            <a:endParaRPr lang="en-US" sz="28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US" sz="2000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20" y="1939290"/>
            <a:ext cx="5816600" cy="4077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1444" y="1609725"/>
            <a:ext cx="8844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US" b="1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graph and find the spanning tree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b="15660"/>
          <a:stretch>
            <a:fillRect/>
          </a:stretch>
        </p:blipFill>
        <p:spPr>
          <a:xfrm>
            <a:off x="2800350" y="2362200"/>
            <a:ext cx="3543300" cy="3084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</a:t>
            </a:r>
            <a:r>
              <a:rPr 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299970"/>
            <a:ext cx="7743825" cy="4170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3189" y="1609090"/>
            <a:ext cx="8844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Depth-first Search </a:t>
            </a:r>
            <a:r>
              <a:rPr lang="en-US" b="1" dirty="0" smtClean="0">
                <a:solidFill>
                  <a:srgbClr val="7030A0"/>
                </a:solidFill>
              </a:rPr>
              <a:t>Algorithm:</a:t>
            </a:r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765"/>
            <a:ext cx="7755255" cy="41154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5983621"/>
            <a:ext cx="7924801" cy="43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9044" y="1398270"/>
            <a:ext cx="884491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Depth-First Search Algorithm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space complexity of a depth-first search is lower than that of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breadthfirst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of a depth-first search is proportional to the number of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plus the number of edges in the graphs that are traversed. The time complexity can be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as (O(|V| + |E|)).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is said to be a complete algorithm. If there is a solution,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depthfirst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will find it regardless of the kind of graph. But in case of an infinite graph, where there is no possible solution, it will diverge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2554" y="1600200"/>
            <a:ext cx="88449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Depth-First Search Algorithm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is useful for: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path between two specified nodes, u and v, of an unweighted graph.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path between two specified nodes, u and v, of a weighted graph.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whether a graph is connected or not.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spanning tree of a connected graph.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1969770"/>
          </a:xfrm>
        </p:spPr>
        <p:txBody>
          <a:bodyPr wrap="square"/>
          <a:p>
            <a:r>
              <a:rPr lang="en-US"/>
              <a:t>References:</a:t>
            </a:r>
            <a:br>
              <a:rPr lang="en-US"/>
            </a:br>
            <a:r>
              <a:rPr lang="en-US">
                <a:solidFill>
                  <a:schemeClr val="tx1"/>
                </a:solidFill>
              </a:rPr>
              <a:t>ReemaThareja, “Data Structures Using C”, Oxford Higher Education , First Edition, 2011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534795"/>
            <a:ext cx="7504430" cy="4642485"/>
          </a:xfrm>
        </p:spPr>
        <p:txBody>
          <a:bodyPr>
            <a:norm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US" sz="280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Definition</a:t>
            </a:r>
            <a:endParaRPr lang="en-US" sz="2800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 graph G is defined as an ordered set (V, E), where V(G) represent the set of vertices and E(G) represents the edges that connect the vertices.</a:t>
            </a:r>
            <a:endParaRPr lang="en-US" sz="240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The figure given shows a graph with V(G) = { A, B, C, D and E} and E(G) = { (A, B), (B, C), (A, D), (B, D), (D, E), (C, E) }. Note that there are 5 vertices or nodes and 6 edges in the graph.</a:t>
            </a:r>
            <a:endParaRPr lang="en-US" sz="240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endParaRPr lang="en-US" sz="24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800" b="0" i="0" u="none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Fig:a</a:t>
            </a:r>
            <a:endParaRPr lang="en-US" sz="2800" b="0" i="0" u="none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Definition</a:t>
            </a:r>
            <a:endParaRPr lang="en-US"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lang="en-US" sz="28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US"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3401695" y="4651375"/>
            <a:ext cx="2628900" cy="1257300"/>
            <a:chOff x="2705100" y="3657600"/>
            <a:chExt cx="2628900" cy="1257300"/>
          </a:xfrm>
        </p:grpSpPr>
        <p:sp>
          <p:nvSpPr>
            <p:cNvPr id="129" name="Google Shape;129;p19"/>
            <p:cNvSpPr/>
            <p:nvPr/>
          </p:nvSpPr>
          <p:spPr>
            <a:xfrm>
              <a:off x="2705100" y="3657600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A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3962400" y="3657600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B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4991100" y="3657600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C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705100" y="4572000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D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3962400" y="4572000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E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cxnSp>
          <p:nvCxnSpPr>
            <p:cNvPr id="134" name="Google Shape;134;p19"/>
            <p:cNvCxnSpPr/>
            <p:nvPr/>
          </p:nvCxnSpPr>
          <p:spPr>
            <a:xfrm>
              <a:off x="2819400" y="4000500"/>
              <a:ext cx="0" cy="571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5" name="Google Shape;135;p19"/>
            <p:cNvCxnSpPr/>
            <p:nvPr/>
          </p:nvCxnSpPr>
          <p:spPr>
            <a:xfrm>
              <a:off x="3048000" y="37719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6" name="Google Shape;136;p19"/>
            <p:cNvCxnSpPr/>
            <p:nvPr/>
          </p:nvCxnSpPr>
          <p:spPr>
            <a:xfrm>
              <a:off x="3048000" y="48006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7" name="Google Shape;137;p19"/>
            <p:cNvCxnSpPr/>
            <p:nvPr/>
          </p:nvCxnSpPr>
          <p:spPr>
            <a:xfrm rot="10800000" flipH="1">
              <a:off x="3048000" y="3886200"/>
              <a:ext cx="914400" cy="800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" name="Google Shape;138;p19"/>
            <p:cNvCxnSpPr/>
            <p:nvPr/>
          </p:nvCxnSpPr>
          <p:spPr>
            <a:xfrm>
              <a:off x="4305300" y="3771900"/>
              <a:ext cx="685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" name="Google Shape;139;p19"/>
            <p:cNvCxnSpPr/>
            <p:nvPr/>
          </p:nvCxnSpPr>
          <p:spPr>
            <a:xfrm flipH="1">
              <a:off x="4305300" y="4000500"/>
              <a:ext cx="800100" cy="685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534795"/>
            <a:ext cx="7504430" cy="4642485"/>
          </a:xfrm>
        </p:spPr>
        <p:txBody>
          <a:bodyPr>
            <a:norm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graph can be directed (Fig a)or undirected (Fig b). </a:t>
            </a:r>
            <a:endParaRPr lang="en-US" sz="2800" b="0" i="0" u="none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lang="en-US" sz="2800" b="0" i="0" u="none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800" b="0" i="0" u="none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        Fig:a</a:t>
            </a:r>
            <a:endParaRPr lang="en-US" sz="2800" b="0" i="0" u="none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lang="en-US" sz="2800" b="0" i="0" u="none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lang="en-US" sz="2800" b="0" i="0" u="none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lang="en-US" sz="2800" b="0" i="0" u="none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lang="en-US" sz="2800" b="0" i="0" u="none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800" b="0" i="0" u="none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       Fig:b</a:t>
            </a:r>
            <a:r>
              <a:rPr lang="en-US" sz="2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Definition</a:t>
            </a:r>
            <a:endParaRPr lang="en-US" sz="2800" b="0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lang="en-US" sz="28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US"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3238500" y="2302510"/>
            <a:ext cx="2628900" cy="1330960"/>
            <a:chOff x="2400300" y="2846387"/>
            <a:chExt cx="2628900" cy="1257300"/>
          </a:xfrm>
        </p:grpSpPr>
        <p:sp>
          <p:nvSpPr>
            <p:cNvPr id="147" name="Google Shape;147;p20"/>
            <p:cNvSpPr/>
            <p:nvPr/>
          </p:nvSpPr>
          <p:spPr>
            <a:xfrm>
              <a:off x="2400300" y="2846387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A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657600" y="2846387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B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686300" y="2846387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C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2400300" y="3760787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D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3657600" y="3760787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E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cxnSp>
          <p:nvCxnSpPr>
            <p:cNvPr id="152" name="Google Shape;152;p20"/>
            <p:cNvCxnSpPr/>
            <p:nvPr/>
          </p:nvCxnSpPr>
          <p:spPr>
            <a:xfrm>
              <a:off x="2514600" y="3106737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53" name="Google Shape;153;p20"/>
            <p:cNvCxnSpPr/>
            <p:nvPr/>
          </p:nvCxnSpPr>
          <p:spPr>
            <a:xfrm>
              <a:off x="2743200" y="2992437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54" name="Google Shape;154;p20"/>
            <p:cNvCxnSpPr/>
            <p:nvPr/>
          </p:nvCxnSpPr>
          <p:spPr>
            <a:xfrm flipH="1">
              <a:off x="2743200" y="3106737"/>
              <a:ext cx="914400" cy="800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55" name="Google Shape;155;p20"/>
            <p:cNvCxnSpPr/>
            <p:nvPr/>
          </p:nvCxnSpPr>
          <p:spPr>
            <a:xfrm>
              <a:off x="2743200" y="4021137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56" name="Google Shape;156;p20"/>
            <p:cNvCxnSpPr/>
            <p:nvPr/>
          </p:nvCxnSpPr>
          <p:spPr>
            <a:xfrm rot="10800000" flipH="1">
              <a:off x="4000500" y="3106737"/>
              <a:ext cx="800100" cy="800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 rot="10800000">
              <a:off x="4000500" y="2992437"/>
              <a:ext cx="68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9" name="Google Shape;128;p19"/>
          <p:cNvGrpSpPr/>
          <p:nvPr/>
        </p:nvGrpSpPr>
        <p:grpSpPr>
          <a:xfrm>
            <a:off x="3173730" y="4289425"/>
            <a:ext cx="2628900" cy="1257300"/>
            <a:chOff x="2705100" y="3657600"/>
            <a:chExt cx="2628900" cy="1257300"/>
          </a:xfrm>
        </p:grpSpPr>
        <p:sp>
          <p:nvSpPr>
            <p:cNvPr id="10" name="Google Shape;129;p19"/>
            <p:cNvSpPr/>
            <p:nvPr/>
          </p:nvSpPr>
          <p:spPr>
            <a:xfrm>
              <a:off x="2705100" y="3657600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A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11" name="Google Shape;130;p19"/>
            <p:cNvSpPr/>
            <p:nvPr/>
          </p:nvSpPr>
          <p:spPr>
            <a:xfrm>
              <a:off x="3962400" y="3657600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B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12" name="Google Shape;131;p19"/>
            <p:cNvSpPr/>
            <p:nvPr/>
          </p:nvSpPr>
          <p:spPr>
            <a:xfrm>
              <a:off x="4991100" y="3657600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C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13" name="Google Shape;132;p19"/>
            <p:cNvSpPr/>
            <p:nvPr/>
          </p:nvSpPr>
          <p:spPr>
            <a:xfrm>
              <a:off x="2705100" y="4572000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D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sp>
          <p:nvSpPr>
            <p:cNvPr id="14" name="Google Shape;133;p19"/>
            <p:cNvSpPr/>
            <p:nvPr/>
          </p:nvSpPr>
          <p:spPr>
            <a:xfrm>
              <a:off x="3962400" y="4572000"/>
              <a:ext cx="342900" cy="342900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300"/>
                </a:buClr>
                <a:buSzPts val="1000"/>
                <a:buFont typeface="Tahoma" panose="020B0604030504040204"/>
                <a:buNone/>
              </a:pPr>
              <a:r>
                <a:rPr lang="en-US" sz="1000" b="1" i="0" u="none">
                  <a:solidFill>
                    <a:srgbClr val="993300"/>
                  </a:solidFill>
                  <a:latin typeface="Tahoma" panose="020B0604030504040204"/>
                  <a:ea typeface="Tahoma" panose="020B0604030504040204"/>
                  <a:cs typeface="Tahoma" panose="020B0604030504040204"/>
                  <a:sym typeface="Tahoma" panose="020B0604030504040204"/>
                </a:rPr>
                <a:t>E</a:t>
              </a:r>
              <a:endParaRPr lang="en-US" sz="1000" b="1" i="0" u="none">
                <a:solidFill>
                  <a:srgbClr val="9933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endParaRPr>
            </a:p>
          </p:txBody>
        </p:sp>
        <p:cxnSp>
          <p:nvCxnSpPr>
            <p:cNvPr id="15" name="Google Shape;134;p19"/>
            <p:cNvCxnSpPr/>
            <p:nvPr/>
          </p:nvCxnSpPr>
          <p:spPr>
            <a:xfrm>
              <a:off x="2819400" y="4000500"/>
              <a:ext cx="0" cy="571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" name="Google Shape;135;p19"/>
            <p:cNvCxnSpPr/>
            <p:nvPr/>
          </p:nvCxnSpPr>
          <p:spPr>
            <a:xfrm>
              <a:off x="3048000" y="37719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" name="Google Shape;136;p19"/>
            <p:cNvCxnSpPr/>
            <p:nvPr/>
          </p:nvCxnSpPr>
          <p:spPr>
            <a:xfrm>
              <a:off x="3048000" y="4800600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" name="Google Shape;137;p19"/>
            <p:cNvCxnSpPr/>
            <p:nvPr/>
          </p:nvCxnSpPr>
          <p:spPr>
            <a:xfrm rot="10800000" flipH="1">
              <a:off x="3048000" y="3886200"/>
              <a:ext cx="914400" cy="800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" name="Google Shape;138;p19"/>
            <p:cNvCxnSpPr/>
            <p:nvPr/>
          </p:nvCxnSpPr>
          <p:spPr>
            <a:xfrm>
              <a:off x="4305300" y="3771900"/>
              <a:ext cx="685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" name="Google Shape;139;p19"/>
            <p:cNvCxnSpPr/>
            <p:nvPr/>
          </p:nvCxnSpPr>
          <p:spPr>
            <a:xfrm flipH="1">
              <a:off x="4305300" y="4000500"/>
              <a:ext cx="800100" cy="685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14400" y="1736725"/>
            <a:ext cx="7312025" cy="443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Clr>
                <a:schemeClr val="dk1"/>
              </a:buClr>
              <a:buSzPts val="2400"/>
            </a:pPr>
            <a:r>
              <a:rPr lang="en-US" sz="2400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Graph Terminology:</a:t>
            </a:r>
            <a:endParaRPr lang="en-US" sz="2400" u="sng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</a:pPr>
            <a:r>
              <a:rPr lang="en-US" sz="2400" i="1" dirty="0" smtClean="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Adjacent </a:t>
            </a:r>
            <a:r>
              <a:rPr lang="en-US" sz="2400" i="1" dirty="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Nodes or Neighbors</a:t>
            </a:r>
            <a:r>
              <a:rPr lang="en-US" sz="2400" i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 every edge, e = (u, v) that connects nodes u and v; the nodes u and v are the end-points and are said to be the adjacent nodes or neighbors. </a:t>
            </a:r>
            <a:endParaRPr lang="en-US" sz="2400" b="0" i="0" u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</a:pPr>
            <a:r>
              <a:rPr lang="en-US" sz="2400" i="1" dirty="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Degree of a node:</a:t>
            </a: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1" indent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Degree of a node u,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deg</a:t>
            </a: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(u), is the total number of edges containing the node u. If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deg</a:t>
            </a:r>
            <a:r>
              <a:rPr lang="en-US" sz="24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(u) = 0, it means that u does not belong to any edge and such a node is known as an isolated node. </a:t>
            </a:r>
            <a:endParaRPr lang="en-US" sz="2400" b="0" i="0" u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16000" y="1398270"/>
            <a:ext cx="6951345" cy="3014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80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Regular graph:</a:t>
            </a: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Regular graph is a graph where each vertex has the same number of neighbors. That is every node has the same degree. A regular graph with vertices of degree k is called a k‑regular graph or regular graph of degree k. </a:t>
            </a:r>
            <a:endParaRPr lang="en-US" sz="2800"/>
          </a:p>
        </p:txBody>
      </p:sp>
      <p:graphicFrame>
        <p:nvGraphicFramePr>
          <p:cNvPr id="14" name="Google Shape;164;p21"/>
          <p:cNvGraphicFramePr/>
          <p:nvPr/>
        </p:nvGraphicFramePr>
        <p:xfrm>
          <a:off x="1671637" y="5105400"/>
          <a:ext cx="5795925" cy="1254125"/>
        </p:xfrm>
        <a:graphic>
          <a:graphicData uri="http://schemas.openxmlformats.org/drawingml/2006/table">
            <a:tbl>
              <a:tblPr>
                <a:noFill/>
                <a:tableStyleId>{05E9587C-E9E2-461A-A2FF-5B372412C014}</a:tableStyleId>
              </a:tblPr>
              <a:tblGrid>
                <a:gridCol w="1931975"/>
                <a:gridCol w="1932305"/>
                <a:gridCol w="1931645"/>
              </a:tblGrid>
              <a:tr h="1254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 panose="020B0604020202020204"/>
                        <a:buNone/>
                      </a:pPr>
                      <a:b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</a:b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 regular graph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 regular graph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 regular graph</a:t>
                      </a:r>
                      <a:endParaRPr lang="en-US" sz="1100" b="0" i="0" u="none" strike="noStrike" cap="none">
                        <a:solidFill>
                          <a:schemeClr val="dk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15" name="Google Shape;165;p21"/>
          <p:cNvGrpSpPr/>
          <p:nvPr/>
        </p:nvGrpSpPr>
        <p:grpSpPr>
          <a:xfrm>
            <a:off x="2779712" y="5334000"/>
            <a:ext cx="573087" cy="804862"/>
            <a:chOff x="1714500" y="6064250"/>
            <a:chExt cx="573087" cy="804862"/>
          </a:xfrm>
        </p:grpSpPr>
        <p:sp>
          <p:nvSpPr>
            <p:cNvPr id="16" name="Google Shape;166;p21"/>
            <p:cNvSpPr/>
            <p:nvPr/>
          </p:nvSpPr>
          <p:spPr>
            <a:xfrm>
              <a:off x="1943100" y="6064250"/>
              <a:ext cx="114300" cy="114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17" name="Google Shape;167;p21"/>
            <p:cNvSpPr/>
            <p:nvPr/>
          </p:nvSpPr>
          <p:spPr>
            <a:xfrm>
              <a:off x="2173287" y="6297612"/>
              <a:ext cx="114300" cy="114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18" name="Google Shape;168;p21"/>
            <p:cNvSpPr/>
            <p:nvPr/>
          </p:nvSpPr>
          <p:spPr>
            <a:xfrm>
              <a:off x="1716087" y="6526212"/>
              <a:ext cx="114300" cy="114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19" name="Google Shape;169;p21"/>
            <p:cNvSpPr/>
            <p:nvPr/>
          </p:nvSpPr>
          <p:spPr>
            <a:xfrm>
              <a:off x="2174875" y="6532562"/>
              <a:ext cx="112712" cy="11271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20" name="Google Shape;170;p21"/>
            <p:cNvSpPr/>
            <p:nvPr/>
          </p:nvSpPr>
          <p:spPr>
            <a:xfrm>
              <a:off x="1714500" y="6292850"/>
              <a:ext cx="114300" cy="114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21" name="Google Shape;171;p21"/>
            <p:cNvSpPr/>
            <p:nvPr/>
          </p:nvSpPr>
          <p:spPr>
            <a:xfrm>
              <a:off x="1944687" y="6754812"/>
              <a:ext cx="114300" cy="114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</p:grpSp>
      <p:grpSp>
        <p:nvGrpSpPr>
          <p:cNvPr id="22" name="Google Shape;172;p21"/>
          <p:cNvGrpSpPr/>
          <p:nvPr/>
        </p:nvGrpSpPr>
        <p:grpSpPr>
          <a:xfrm>
            <a:off x="4303712" y="5410200"/>
            <a:ext cx="573088" cy="804862"/>
            <a:chOff x="3646487" y="6064250"/>
            <a:chExt cx="573088" cy="804862"/>
          </a:xfrm>
        </p:grpSpPr>
        <p:sp>
          <p:nvSpPr>
            <p:cNvPr id="23" name="Google Shape;173;p21"/>
            <p:cNvSpPr/>
            <p:nvPr/>
          </p:nvSpPr>
          <p:spPr>
            <a:xfrm>
              <a:off x="3875087" y="6064250"/>
              <a:ext cx="114300" cy="114300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24" name="Google Shape;174;p21"/>
            <p:cNvSpPr/>
            <p:nvPr/>
          </p:nvSpPr>
          <p:spPr>
            <a:xfrm>
              <a:off x="4105275" y="6297612"/>
              <a:ext cx="114300" cy="114300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25" name="Google Shape;175;p21"/>
            <p:cNvSpPr/>
            <p:nvPr/>
          </p:nvSpPr>
          <p:spPr>
            <a:xfrm>
              <a:off x="4105275" y="6532562"/>
              <a:ext cx="114300" cy="112712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26" name="Google Shape;176;p21"/>
            <p:cNvSpPr/>
            <p:nvPr/>
          </p:nvSpPr>
          <p:spPr>
            <a:xfrm>
              <a:off x="3646487" y="6292850"/>
              <a:ext cx="114300" cy="114300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27" name="Google Shape;177;p21"/>
            <p:cNvSpPr/>
            <p:nvPr/>
          </p:nvSpPr>
          <p:spPr>
            <a:xfrm>
              <a:off x="3876675" y="6754812"/>
              <a:ext cx="114300" cy="114300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cxnSp>
          <p:nvCxnSpPr>
            <p:cNvPr id="28" name="Google Shape;178;p21"/>
            <p:cNvCxnSpPr/>
            <p:nvPr/>
          </p:nvCxnSpPr>
          <p:spPr>
            <a:xfrm rot="10800000" flipH="1">
              <a:off x="3771900" y="6178550"/>
              <a:ext cx="114300" cy="114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" name="Google Shape;179;p21"/>
            <p:cNvCxnSpPr/>
            <p:nvPr/>
          </p:nvCxnSpPr>
          <p:spPr>
            <a:xfrm>
              <a:off x="3657600" y="6526212"/>
              <a:ext cx="228600" cy="228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" name="Google Shape;180;p21"/>
            <p:cNvCxnSpPr/>
            <p:nvPr/>
          </p:nvCxnSpPr>
          <p:spPr>
            <a:xfrm>
              <a:off x="4114800" y="6407150"/>
              <a:ext cx="0" cy="228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31" name="Google Shape;181;p21"/>
          <p:cNvGrpSpPr/>
          <p:nvPr/>
        </p:nvGrpSpPr>
        <p:grpSpPr>
          <a:xfrm>
            <a:off x="6172200" y="5367337"/>
            <a:ext cx="573087" cy="804862"/>
            <a:chOff x="5578475" y="6064250"/>
            <a:chExt cx="573087" cy="804862"/>
          </a:xfrm>
        </p:grpSpPr>
        <p:sp>
          <p:nvSpPr>
            <p:cNvPr id="32" name="Google Shape;182;p21"/>
            <p:cNvSpPr/>
            <p:nvPr/>
          </p:nvSpPr>
          <p:spPr>
            <a:xfrm>
              <a:off x="5807075" y="6064250"/>
              <a:ext cx="114300" cy="114300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33" name="Google Shape;183;p21"/>
            <p:cNvSpPr/>
            <p:nvPr/>
          </p:nvSpPr>
          <p:spPr>
            <a:xfrm>
              <a:off x="6035675" y="6297612"/>
              <a:ext cx="114300" cy="114300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34" name="Google Shape;184;p21"/>
            <p:cNvSpPr/>
            <p:nvPr/>
          </p:nvSpPr>
          <p:spPr>
            <a:xfrm>
              <a:off x="5578475" y="6526212"/>
              <a:ext cx="114300" cy="114300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35" name="Google Shape;185;p21"/>
            <p:cNvSpPr/>
            <p:nvPr/>
          </p:nvSpPr>
          <p:spPr>
            <a:xfrm>
              <a:off x="6037262" y="6532562"/>
              <a:ext cx="114300" cy="112712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36" name="Google Shape;186;p21"/>
            <p:cNvSpPr/>
            <p:nvPr/>
          </p:nvSpPr>
          <p:spPr>
            <a:xfrm>
              <a:off x="5578475" y="6292850"/>
              <a:ext cx="114300" cy="114300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sp>
          <p:nvSpPr>
            <p:cNvPr id="37" name="Google Shape;187;p21"/>
            <p:cNvSpPr/>
            <p:nvPr/>
          </p:nvSpPr>
          <p:spPr>
            <a:xfrm>
              <a:off x="5807075" y="6754812"/>
              <a:ext cx="114300" cy="114300"/>
            </a:xfrm>
            <a:prstGeom prst="ellipse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onstantia" panose="02030602050306030303"/>
                <a:ea typeface="Constantia" panose="02030602050306030303"/>
                <a:cs typeface="Constantia" panose="02030602050306030303"/>
                <a:sym typeface="Constantia" panose="02030602050306030303"/>
              </a:endParaRPr>
            </a:p>
          </p:txBody>
        </p:sp>
        <p:cxnSp>
          <p:nvCxnSpPr>
            <p:cNvPr id="38" name="Google Shape;188;p21"/>
            <p:cNvCxnSpPr/>
            <p:nvPr/>
          </p:nvCxnSpPr>
          <p:spPr>
            <a:xfrm>
              <a:off x="5600700" y="629285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9" name="Google Shape;189;p21"/>
            <p:cNvCxnSpPr/>
            <p:nvPr/>
          </p:nvCxnSpPr>
          <p:spPr>
            <a:xfrm>
              <a:off x="5715000" y="6521450"/>
              <a:ext cx="3429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" name="Google Shape;190;p21"/>
            <p:cNvCxnSpPr/>
            <p:nvPr/>
          </p:nvCxnSpPr>
          <p:spPr>
            <a:xfrm rot="10800000" flipH="1">
              <a:off x="5943600" y="6635750"/>
              <a:ext cx="114300" cy="114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" name="Google Shape;191;p21"/>
            <p:cNvCxnSpPr/>
            <p:nvPr/>
          </p:nvCxnSpPr>
          <p:spPr>
            <a:xfrm rot="10800000">
              <a:off x="5600700" y="6635750"/>
              <a:ext cx="228600" cy="114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" name="Google Shape;192;p21"/>
            <p:cNvCxnSpPr/>
            <p:nvPr/>
          </p:nvCxnSpPr>
          <p:spPr>
            <a:xfrm rot="10800000" flipH="1">
              <a:off x="5607050" y="6178550"/>
              <a:ext cx="222250" cy="11906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" name="Google Shape;193;p21"/>
            <p:cNvCxnSpPr/>
            <p:nvPr/>
          </p:nvCxnSpPr>
          <p:spPr>
            <a:xfrm rot="10800000">
              <a:off x="5829300" y="6064250"/>
              <a:ext cx="228600" cy="228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4" name="Google Shape;194;p21"/>
          <p:cNvSpPr/>
          <p:nvPr/>
        </p:nvSpPr>
        <p:spPr>
          <a:xfrm>
            <a:off x="4267200" y="5829300"/>
            <a:ext cx="114300" cy="1143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onstantia" panose="02030602050306030303"/>
              <a:ea typeface="Constantia" panose="02030602050306030303"/>
              <a:cs typeface="Constantia" panose="02030602050306030303"/>
              <a:sym typeface="Constantia" panose="020306020503060303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  <a:endParaRPr spc="-22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2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TECHNOLOGY,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 panose="02020603050405020304"/>
                <a:cs typeface="Times New Roman" panose="02020603050405020304"/>
              </a:rPr>
              <a:t>CHENNAI.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8895" y="1193800"/>
            <a:ext cx="898715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8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Path:</a:t>
            </a: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 path P, written as P = {v0, v1, v2,….., vn), of length n from a node u to v is defined as a sequence of (n+1) nodes. Here, u = v0, v = vn and vi-1 is adjacent to vi for i = 1, 2, 3, …, n.</a:t>
            </a:r>
            <a:endParaRPr lang="en-US" sz="28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8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Closed path:</a:t>
            </a: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A path P is known as a closed path if the edge has the same end-points. That is, if v0 = vn.  </a:t>
            </a:r>
            <a:endParaRPr lang="en-US" sz="28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8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Simple path:</a:t>
            </a: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A path P is known as a simple path if all the nodes in the path are distinct with an exception that v0 may be equal to vn. If v0 = vn, then the path is called a closed simple path. </a:t>
            </a:r>
            <a:endParaRPr lang="en-US" sz="280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US" sz="2800" i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Cycle:</a:t>
            </a: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 closed simple path with length 3 or more is known as a cycle. A cycle of length </a:t>
            </a:r>
            <a:r>
              <a:rPr lang="en-US" sz="2800" i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k </a:t>
            </a: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is called a </a:t>
            </a:r>
            <a:r>
              <a:rPr lang="en-US" sz="2800" i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k</a:t>
            </a:r>
            <a:r>
              <a:rPr lang="en-US" sz="280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– cycle. </a:t>
            </a:r>
            <a:endParaRPr lang="en-US" sz="28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endParaRPr lang="en-US" sz="2800" b="0" i="0" u="none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342900" indent="-3429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18383</Words>
  <Application>WPS Presentation</Application>
  <PresentationFormat>On-screen Show (4:3)</PresentationFormat>
  <Paragraphs>695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Arial</vt:lpstr>
      <vt:lpstr>SimSun</vt:lpstr>
      <vt:lpstr>Wingdings</vt:lpstr>
      <vt:lpstr>Times New Roman</vt:lpstr>
      <vt:lpstr>Arial Rounded MT Bold</vt:lpstr>
      <vt:lpstr>Monotype Sorts</vt:lpstr>
      <vt:lpstr>Wingdings</vt:lpstr>
      <vt:lpstr>Times New Roman</vt:lpstr>
      <vt:lpstr>Rockwell</vt:lpstr>
      <vt:lpstr>Calibri</vt:lpstr>
      <vt:lpstr>Arial</vt:lpstr>
      <vt:lpstr>Tahoma</vt:lpstr>
      <vt:lpstr>Constantia</vt:lpstr>
      <vt:lpstr>Microsoft YaHei</vt:lpstr>
      <vt:lpstr>Arial Unicode MS</vt:lpstr>
      <vt:lpstr>Calibri</vt:lpstr>
      <vt:lpstr>Courier New</vt:lpstr>
      <vt:lpstr>Office Theme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SRM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</dc:title>
  <dc:creator>Zamzar</dc:creator>
  <cp:lastModifiedBy>Madhu</cp:lastModifiedBy>
  <cp:revision>100</cp:revision>
  <dcterms:created xsi:type="dcterms:W3CDTF">2019-07-10T02:53:00Z</dcterms:created>
  <dcterms:modified xsi:type="dcterms:W3CDTF">2020-08-02T13:01:35Z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Zamzar</vt:lpwstr>
  </property>
  <property fmtid="{D5CDD505-2E9C-101B-9397-08002B2CF9AE}" pid="3" name="LastSaved">
    <vt:filetime>2019-07-10T00:00:00Z</vt:filetime>
  </property>
  <property fmtid="{D5CDD505-2E9C-101B-9397-08002B2CF9AE}" pid="4" name="KSOProductBuildVer">
    <vt:lpwstr>1033-11.2.0.9453</vt:lpwstr>
  </property>
</Properties>
</file>