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70" r:id="rId3"/>
    <p:sldId id="271" r:id="rId4"/>
    <p:sldId id="257" r:id="rId5"/>
    <p:sldId id="267" r:id="rId6"/>
    <p:sldId id="262" r:id="rId7"/>
    <p:sldId id="263" r:id="rId8"/>
    <p:sldId id="268" r:id="rId9"/>
    <p:sldId id="258" r:id="rId10"/>
    <p:sldId id="259" r:id="rId11"/>
    <p:sldId id="260" r:id="rId12"/>
    <p:sldId id="261" r:id="rId13"/>
    <p:sldId id="272" r:id="rId14"/>
    <p:sldId id="269" r:id="rId15"/>
    <p:sldId id="264" r:id="rId16"/>
    <p:sldId id="265" r:id="rId17"/>
    <p:sldId id="266"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D55B86-7682-42BD-ABF2-4CA4554205FC}" type="datetimeFigureOut">
              <a:rPr lang="en-IN" smtClean="0"/>
              <a:t>17-10-2023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E907C-5FD1-4B7D-B3C4-07193AA16118}" type="slidenum">
              <a:rPr lang="en-IN" smtClean="0"/>
              <a:t>‹#›</a:t>
            </a:fld>
            <a:endParaRPr lang="en-IN"/>
          </a:p>
        </p:txBody>
      </p:sp>
    </p:spTree>
    <p:extLst>
      <p:ext uri="{BB962C8B-B14F-4D97-AF65-F5344CB8AC3E}">
        <p14:creationId xmlns:p14="http://schemas.microsoft.com/office/powerpoint/2010/main" val="37205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9D6412-76F2-4A2B-BDD2-C6CAF8130FE7}"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718D93-777F-4766-86C0-474B89899EF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9729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9D6412-76F2-4A2B-BDD2-C6CAF8130FE7}"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718D93-777F-4766-86C0-474B89899EFC}" type="slidenum">
              <a:rPr lang="en-IN" smtClean="0"/>
              <a:t>‹#›</a:t>
            </a:fld>
            <a:endParaRPr lang="en-IN"/>
          </a:p>
        </p:txBody>
      </p:sp>
    </p:spTree>
    <p:extLst>
      <p:ext uri="{BB962C8B-B14F-4D97-AF65-F5344CB8AC3E}">
        <p14:creationId xmlns:p14="http://schemas.microsoft.com/office/powerpoint/2010/main" val="1342778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9D6412-76F2-4A2B-BDD2-C6CAF8130FE7}"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718D93-777F-4766-86C0-474B89899EFC}" type="slidenum">
              <a:rPr lang="en-IN" smtClean="0"/>
              <a:t>‹#›</a:t>
            </a:fld>
            <a:endParaRPr lang="en-IN"/>
          </a:p>
        </p:txBody>
      </p:sp>
    </p:spTree>
    <p:extLst>
      <p:ext uri="{BB962C8B-B14F-4D97-AF65-F5344CB8AC3E}">
        <p14:creationId xmlns:p14="http://schemas.microsoft.com/office/powerpoint/2010/main" val="2549710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9D6412-76F2-4A2B-BDD2-C6CAF8130FE7}"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718D93-777F-4766-86C0-474B89899EFC}" type="slidenum">
              <a:rPr lang="en-IN" smtClean="0"/>
              <a:t>‹#›</a:t>
            </a:fld>
            <a:endParaRPr lang="en-IN"/>
          </a:p>
        </p:txBody>
      </p:sp>
    </p:spTree>
    <p:extLst>
      <p:ext uri="{BB962C8B-B14F-4D97-AF65-F5344CB8AC3E}">
        <p14:creationId xmlns:p14="http://schemas.microsoft.com/office/powerpoint/2010/main" val="4245010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9D6412-76F2-4A2B-BDD2-C6CAF8130FE7}"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718D93-777F-4766-86C0-474B89899EF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5625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9D6412-76F2-4A2B-BDD2-C6CAF8130FE7}"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718D93-777F-4766-86C0-474B89899EFC}" type="slidenum">
              <a:rPr lang="en-IN" smtClean="0"/>
              <a:t>‹#›</a:t>
            </a:fld>
            <a:endParaRPr lang="en-IN"/>
          </a:p>
        </p:txBody>
      </p:sp>
    </p:spTree>
    <p:extLst>
      <p:ext uri="{BB962C8B-B14F-4D97-AF65-F5344CB8AC3E}">
        <p14:creationId xmlns:p14="http://schemas.microsoft.com/office/powerpoint/2010/main" val="2307915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9D6412-76F2-4A2B-BDD2-C6CAF8130FE7}" type="datetimeFigureOut">
              <a:rPr lang="en-IN" smtClean="0"/>
              <a:t>17-10-2023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718D93-777F-4766-86C0-474B89899EFC}" type="slidenum">
              <a:rPr lang="en-IN" smtClean="0"/>
              <a:t>‹#›</a:t>
            </a:fld>
            <a:endParaRPr lang="en-IN"/>
          </a:p>
        </p:txBody>
      </p:sp>
    </p:spTree>
    <p:extLst>
      <p:ext uri="{BB962C8B-B14F-4D97-AF65-F5344CB8AC3E}">
        <p14:creationId xmlns:p14="http://schemas.microsoft.com/office/powerpoint/2010/main" val="3223423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9D6412-76F2-4A2B-BDD2-C6CAF8130FE7}" type="datetimeFigureOut">
              <a:rPr lang="en-IN" smtClean="0"/>
              <a:t>17-10-2023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718D93-777F-4766-86C0-474B89899EFC}" type="slidenum">
              <a:rPr lang="en-IN" smtClean="0"/>
              <a:t>‹#›</a:t>
            </a:fld>
            <a:endParaRPr lang="en-IN"/>
          </a:p>
        </p:txBody>
      </p:sp>
    </p:spTree>
    <p:extLst>
      <p:ext uri="{BB962C8B-B14F-4D97-AF65-F5344CB8AC3E}">
        <p14:creationId xmlns:p14="http://schemas.microsoft.com/office/powerpoint/2010/main" val="213350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59D6412-76F2-4A2B-BDD2-C6CAF8130FE7}" type="datetimeFigureOut">
              <a:rPr lang="en-IN" smtClean="0"/>
              <a:t>17-10-2023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4718D93-777F-4766-86C0-474B89899EFC}" type="slidenum">
              <a:rPr lang="en-IN" smtClean="0"/>
              <a:t>‹#›</a:t>
            </a:fld>
            <a:endParaRPr lang="en-IN"/>
          </a:p>
        </p:txBody>
      </p:sp>
    </p:spTree>
    <p:extLst>
      <p:ext uri="{BB962C8B-B14F-4D97-AF65-F5344CB8AC3E}">
        <p14:creationId xmlns:p14="http://schemas.microsoft.com/office/powerpoint/2010/main" val="3439464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59D6412-76F2-4A2B-BDD2-C6CAF8130FE7}" type="datetimeFigureOut">
              <a:rPr lang="en-IN" smtClean="0"/>
              <a:t>17-10-2023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4718D93-777F-4766-86C0-474B89899EFC}" type="slidenum">
              <a:rPr lang="en-IN" smtClean="0"/>
              <a:t>‹#›</a:t>
            </a:fld>
            <a:endParaRPr lang="en-IN"/>
          </a:p>
        </p:txBody>
      </p:sp>
    </p:spTree>
    <p:extLst>
      <p:ext uri="{BB962C8B-B14F-4D97-AF65-F5344CB8AC3E}">
        <p14:creationId xmlns:p14="http://schemas.microsoft.com/office/powerpoint/2010/main" val="2904785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9D6412-76F2-4A2B-BDD2-C6CAF8130FE7}"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718D93-777F-4766-86C0-474B89899EFC}" type="slidenum">
              <a:rPr lang="en-IN" smtClean="0"/>
              <a:t>‹#›</a:t>
            </a:fld>
            <a:endParaRPr lang="en-IN"/>
          </a:p>
        </p:txBody>
      </p:sp>
    </p:spTree>
    <p:extLst>
      <p:ext uri="{BB962C8B-B14F-4D97-AF65-F5344CB8AC3E}">
        <p14:creationId xmlns:p14="http://schemas.microsoft.com/office/powerpoint/2010/main" val="351332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59D6412-76F2-4A2B-BDD2-C6CAF8130FE7}" type="datetimeFigureOut">
              <a:rPr lang="en-IN" smtClean="0"/>
              <a:t>17-10-2023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4718D93-777F-4766-86C0-474B89899EF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51526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pcmag.com/article2/0,2817,2388652,00.asp" TargetMode="External"/><Relationship Id="rId2" Type="http://schemas.openxmlformats.org/officeDocument/2006/relationships/hyperlink" Target="https://virustotal.com/"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gentilkiwi/mimikatz/release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kidlogger.net/download.html"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86CAF95-180B-B6D0-6E77-C693F591797C}"/>
              </a:ext>
            </a:extLst>
          </p:cNvPr>
          <p:cNvSpPr>
            <a:spLocks noGrp="1"/>
          </p:cNvSpPr>
          <p:nvPr>
            <p:ph type="subTitle" idx="1"/>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Unit - 4</a:t>
            </a:r>
          </a:p>
        </p:txBody>
      </p:sp>
      <p:pic>
        <p:nvPicPr>
          <p:cNvPr id="1026" name="Picture 2" descr="Tips To Consider In Buying Anti Virus Software | Digitogy.com">
            <a:extLst>
              <a:ext uri="{FF2B5EF4-FFF2-40B4-BE49-F238E27FC236}">
                <a16:creationId xmlns:a16="http://schemas.microsoft.com/office/drawing/2014/main" id="{1035E076-D4E5-D63E-8EF4-7B98BFAFA4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0321" y="192461"/>
            <a:ext cx="9938129"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2469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FE50E-7457-45EE-0B59-9BEBA1F5E3E7}"/>
              </a:ext>
            </a:extLst>
          </p:cNvPr>
          <p:cNvSpPr>
            <a:spLocks noGrp="1"/>
          </p:cNvSpPr>
          <p:nvPr>
            <p:ph type="title"/>
          </p:nvPr>
        </p:nvSpPr>
        <p:spPr/>
        <p:txBody>
          <a:bodyPr>
            <a:normAutofit/>
          </a:bodyPr>
          <a:lstStyle/>
          <a:p>
            <a:r>
              <a:rPr lang="en-IN" sz="4400" dirty="0">
                <a:solidFill>
                  <a:schemeClr val="tx1"/>
                </a:solidFill>
                <a:latin typeface="Times New Roman" panose="02020603050405020304" pitchFamily="18" charset="0"/>
                <a:cs typeface="Times New Roman" panose="02020603050405020304" pitchFamily="18" charset="0"/>
              </a:rPr>
              <a:t>key components and processes</a:t>
            </a:r>
          </a:p>
        </p:txBody>
      </p:sp>
      <p:sp>
        <p:nvSpPr>
          <p:cNvPr id="3" name="Content Placeholder 2">
            <a:extLst>
              <a:ext uri="{FF2B5EF4-FFF2-40B4-BE49-F238E27FC236}">
                <a16:creationId xmlns:a16="http://schemas.microsoft.com/office/drawing/2014/main" id="{F00B65DD-E860-FB00-2805-B08632874F10}"/>
              </a:ext>
            </a:extLst>
          </p:cNvPr>
          <p:cNvSpPr>
            <a:spLocks noGrp="1"/>
          </p:cNvSpPr>
          <p:nvPr>
            <p:ph idx="1"/>
          </p:nvPr>
        </p:nvSpPr>
        <p:spPr/>
        <p:txBody>
          <a:bodyPr>
            <a:normAutofit/>
          </a:bodyPr>
          <a:lstStyle/>
          <a:p>
            <a:pPr algn="just"/>
            <a:r>
              <a:rPr lang="en-IN" b="1" dirty="0">
                <a:solidFill>
                  <a:srgbClr val="0070C0"/>
                </a:solidFill>
                <a:latin typeface="Times New Roman" panose="02020603050405020304" pitchFamily="18" charset="0"/>
                <a:cs typeface="Times New Roman" panose="02020603050405020304" pitchFamily="18" charset="0"/>
              </a:rPr>
              <a:t>Heuristic analysis</a:t>
            </a:r>
          </a:p>
          <a:p>
            <a:pPr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This method involves identifying malware based on its behavior or code structure, rather than relying on specific signatures.</a:t>
            </a:r>
          </a:p>
          <a:p>
            <a:pPr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Heuristic analysis can detect new or previously unknown malware by analyzing suspicious activities, such as attempts to access sensitive data or modify system files.</a:t>
            </a:r>
          </a:p>
          <a:p>
            <a:pPr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If the software detects potentially malicious behavior, it can block the process and alert the user.</a:t>
            </a:r>
          </a:p>
        </p:txBody>
      </p:sp>
    </p:spTree>
    <p:extLst>
      <p:ext uri="{BB962C8B-B14F-4D97-AF65-F5344CB8AC3E}">
        <p14:creationId xmlns:p14="http://schemas.microsoft.com/office/powerpoint/2010/main" val="3507237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FE50E-7457-45EE-0B59-9BEBA1F5E3E7}"/>
              </a:ext>
            </a:extLst>
          </p:cNvPr>
          <p:cNvSpPr>
            <a:spLocks noGrp="1"/>
          </p:cNvSpPr>
          <p:nvPr>
            <p:ph type="title"/>
          </p:nvPr>
        </p:nvSpPr>
        <p:spPr/>
        <p:txBody>
          <a:bodyPr>
            <a:normAutofit/>
          </a:bodyPr>
          <a:lstStyle/>
          <a:p>
            <a:r>
              <a:rPr lang="en-IN" sz="4400" dirty="0">
                <a:solidFill>
                  <a:schemeClr val="tx1"/>
                </a:solidFill>
                <a:latin typeface="Times New Roman" panose="02020603050405020304" pitchFamily="18" charset="0"/>
                <a:cs typeface="Times New Roman" panose="02020603050405020304" pitchFamily="18" charset="0"/>
              </a:rPr>
              <a:t>key components and processes</a:t>
            </a:r>
          </a:p>
        </p:txBody>
      </p:sp>
      <p:sp>
        <p:nvSpPr>
          <p:cNvPr id="3" name="Content Placeholder 2">
            <a:extLst>
              <a:ext uri="{FF2B5EF4-FFF2-40B4-BE49-F238E27FC236}">
                <a16:creationId xmlns:a16="http://schemas.microsoft.com/office/drawing/2014/main" id="{F00B65DD-E860-FB00-2805-B08632874F10}"/>
              </a:ext>
            </a:extLst>
          </p:cNvPr>
          <p:cNvSpPr>
            <a:spLocks noGrp="1"/>
          </p:cNvSpPr>
          <p:nvPr>
            <p:ph idx="1"/>
          </p:nvPr>
        </p:nvSpPr>
        <p:spPr/>
        <p:txBody>
          <a:bodyPr>
            <a:normAutofit/>
          </a:bodyPr>
          <a:lstStyle/>
          <a:p>
            <a:pPr algn="just"/>
            <a:r>
              <a:rPr lang="en-IN" b="1" dirty="0">
                <a:solidFill>
                  <a:srgbClr val="0070C0"/>
                </a:solidFill>
                <a:latin typeface="Times New Roman" panose="02020603050405020304" pitchFamily="18" charset="0"/>
                <a:cs typeface="Times New Roman" panose="02020603050405020304" pitchFamily="18" charset="0"/>
              </a:rPr>
              <a:t>Sandbox</a:t>
            </a:r>
          </a:p>
          <a:p>
            <a:pPr algn="just">
              <a:lnSpc>
                <a:spcPct val="150000"/>
              </a:lnSpc>
            </a:pPr>
            <a:r>
              <a:rPr lang="en-US" dirty="0">
                <a:latin typeface="Times New Roman" panose="02020603050405020304" pitchFamily="18" charset="0"/>
                <a:cs typeface="Times New Roman" panose="02020603050405020304" pitchFamily="18" charset="0"/>
              </a:rPr>
              <a:t>Some antivirus software includes a sandbox feature, which isolates suspicious files or applications in a safe, virtual environment.</a:t>
            </a:r>
          </a:p>
          <a:p>
            <a:pPr algn="just">
              <a:lnSpc>
                <a:spcPct val="150000"/>
              </a:lnSpc>
            </a:pPr>
            <a:r>
              <a:rPr lang="en-US" dirty="0">
                <a:latin typeface="Times New Roman" panose="02020603050405020304" pitchFamily="18" charset="0"/>
                <a:cs typeface="Times New Roman" panose="02020603050405020304" pitchFamily="18" charset="0"/>
              </a:rPr>
              <a:t>This allows the software to observe the behavior of the potential malware without risking harm to the actual device. </a:t>
            </a:r>
          </a:p>
          <a:p>
            <a:pPr algn="just">
              <a:lnSpc>
                <a:spcPct val="150000"/>
              </a:lnSpc>
            </a:pPr>
            <a:r>
              <a:rPr lang="en-US" dirty="0">
                <a:latin typeface="Times New Roman" panose="02020603050405020304" pitchFamily="18" charset="0"/>
                <a:cs typeface="Times New Roman" panose="02020603050405020304" pitchFamily="18" charset="0"/>
              </a:rPr>
              <a:t>If the sandbox analysis determines the file or application to be malicious, the antivirus takes appropriate action.</a:t>
            </a:r>
          </a:p>
        </p:txBody>
      </p:sp>
    </p:spTree>
    <p:extLst>
      <p:ext uri="{BB962C8B-B14F-4D97-AF65-F5344CB8AC3E}">
        <p14:creationId xmlns:p14="http://schemas.microsoft.com/office/powerpoint/2010/main" val="2920443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FE50E-7457-45EE-0B59-9BEBA1F5E3E7}"/>
              </a:ext>
            </a:extLst>
          </p:cNvPr>
          <p:cNvSpPr>
            <a:spLocks noGrp="1"/>
          </p:cNvSpPr>
          <p:nvPr>
            <p:ph type="title"/>
          </p:nvPr>
        </p:nvSpPr>
        <p:spPr/>
        <p:txBody>
          <a:bodyPr>
            <a:normAutofit/>
          </a:bodyPr>
          <a:lstStyle/>
          <a:p>
            <a:r>
              <a:rPr lang="en-IN" sz="4400" dirty="0">
                <a:solidFill>
                  <a:schemeClr val="tx1"/>
                </a:solidFill>
                <a:latin typeface="Times New Roman" panose="02020603050405020304" pitchFamily="18" charset="0"/>
                <a:cs typeface="Times New Roman" panose="02020603050405020304" pitchFamily="18" charset="0"/>
              </a:rPr>
              <a:t>key components and processes</a:t>
            </a:r>
          </a:p>
        </p:txBody>
      </p:sp>
      <p:sp>
        <p:nvSpPr>
          <p:cNvPr id="3" name="Content Placeholder 2">
            <a:extLst>
              <a:ext uri="{FF2B5EF4-FFF2-40B4-BE49-F238E27FC236}">
                <a16:creationId xmlns:a16="http://schemas.microsoft.com/office/drawing/2014/main" id="{F00B65DD-E860-FB00-2805-B08632874F10}"/>
              </a:ext>
            </a:extLst>
          </p:cNvPr>
          <p:cNvSpPr>
            <a:spLocks noGrp="1"/>
          </p:cNvSpPr>
          <p:nvPr>
            <p:ph idx="1"/>
          </p:nvPr>
        </p:nvSpPr>
        <p:spPr/>
        <p:txBody>
          <a:bodyPr>
            <a:normAutofit/>
          </a:bodyPr>
          <a:lstStyle/>
          <a:p>
            <a:pPr algn="just"/>
            <a:r>
              <a:rPr lang="en-IN" b="1" dirty="0">
                <a:solidFill>
                  <a:srgbClr val="0070C0"/>
                </a:solidFill>
                <a:latin typeface="Times New Roman" panose="02020603050405020304" pitchFamily="18" charset="0"/>
                <a:cs typeface="Times New Roman" panose="02020603050405020304" pitchFamily="18" charset="0"/>
              </a:rPr>
              <a:t>Real-time protection</a:t>
            </a:r>
          </a:p>
          <a:p>
            <a:pPr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Antivirus software often runs in the background, continuously monitoring for potential threats. </a:t>
            </a:r>
          </a:p>
          <a:p>
            <a:pPr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This includes scanning incoming and outgoing data, such as email attachments, downloaded files, and website content. </a:t>
            </a:r>
          </a:p>
          <a:p>
            <a:pPr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Real-time protection helps to detect and block malware.</a:t>
            </a:r>
          </a:p>
        </p:txBody>
      </p:sp>
    </p:spTree>
    <p:extLst>
      <p:ext uri="{BB962C8B-B14F-4D97-AF65-F5344CB8AC3E}">
        <p14:creationId xmlns:p14="http://schemas.microsoft.com/office/powerpoint/2010/main" val="419394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FE50E-7457-45EE-0B59-9BEBA1F5E3E7}"/>
              </a:ext>
            </a:extLst>
          </p:cNvPr>
          <p:cNvSpPr>
            <a:spLocks noGrp="1"/>
          </p:cNvSpPr>
          <p:nvPr>
            <p:ph type="title"/>
          </p:nvPr>
        </p:nvSpPr>
        <p:spPr/>
        <p:txBody>
          <a:bodyPr>
            <a:normAutofit/>
          </a:bodyPr>
          <a:lstStyle/>
          <a:p>
            <a:r>
              <a:rPr lang="en-IN" sz="4000" dirty="0">
                <a:solidFill>
                  <a:schemeClr val="tx1"/>
                </a:solidFill>
                <a:latin typeface="Times New Roman" panose="02020603050405020304" pitchFamily="18" charset="0"/>
                <a:cs typeface="Times New Roman" panose="02020603050405020304" pitchFamily="18" charset="0"/>
              </a:rPr>
              <a:t>Types of scan</a:t>
            </a:r>
          </a:p>
        </p:txBody>
      </p:sp>
      <p:sp>
        <p:nvSpPr>
          <p:cNvPr id="3" name="Content Placeholder 2">
            <a:extLst>
              <a:ext uri="{FF2B5EF4-FFF2-40B4-BE49-F238E27FC236}">
                <a16:creationId xmlns:a16="http://schemas.microsoft.com/office/drawing/2014/main" id="{F00B65DD-E860-FB00-2805-B08632874F10}"/>
              </a:ext>
            </a:extLst>
          </p:cNvPr>
          <p:cNvSpPr>
            <a:spLocks noGrp="1"/>
          </p:cNvSpPr>
          <p:nvPr>
            <p:ph idx="1"/>
          </p:nvPr>
        </p:nvSpPr>
        <p:spPr>
          <a:xfrm>
            <a:off x="1097280" y="1845734"/>
            <a:ext cx="10610626" cy="4375772"/>
          </a:xfrm>
        </p:spPr>
        <p:txBody>
          <a:bodyPr>
            <a:normAutofit/>
          </a:bodyPr>
          <a:lstStyle/>
          <a:p>
            <a:pPr algn="just"/>
            <a:r>
              <a:rPr lang="en-US" sz="1600" dirty="0">
                <a:solidFill>
                  <a:schemeClr val="tx1"/>
                </a:solidFill>
                <a:latin typeface="Times New Roman" panose="02020603050405020304" pitchFamily="18" charset="0"/>
                <a:cs typeface="Times New Roman" panose="02020603050405020304" pitchFamily="18" charset="0"/>
              </a:rPr>
              <a:t> </a:t>
            </a:r>
            <a:r>
              <a:rPr lang="en-US" sz="1600" b="1" dirty="0">
                <a:solidFill>
                  <a:schemeClr val="tx1"/>
                </a:solidFill>
                <a:latin typeface="Times New Roman" panose="02020603050405020304" pitchFamily="18" charset="0"/>
                <a:cs typeface="Times New Roman" panose="02020603050405020304" pitchFamily="18" charset="0"/>
              </a:rPr>
              <a:t>On-demand Scan</a:t>
            </a:r>
          </a:p>
          <a:p>
            <a:pPr lvl="1" algn="just">
              <a:buFont typeface="Wingdings" panose="05000000000000000000" pitchFamily="2" charset="2"/>
              <a:buChar char="§"/>
            </a:pPr>
            <a:r>
              <a:rPr lang="en-US" sz="1600" dirty="0">
                <a:solidFill>
                  <a:schemeClr val="tx1"/>
                </a:solidFill>
                <a:latin typeface="Times New Roman" panose="02020603050405020304" pitchFamily="18" charset="0"/>
                <a:cs typeface="Times New Roman" panose="02020603050405020304" pitchFamily="18" charset="0"/>
              </a:rPr>
              <a:t>User wants to scan</a:t>
            </a:r>
          </a:p>
          <a:p>
            <a:pPr lvl="1" algn="just">
              <a:buFont typeface="Wingdings" panose="05000000000000000000" pitchFamily="2" charset="2"/>
              <a:buChar char="§"/>
            </a:pPr>
            <a:r>
              <a:rPr lang="en-US" sz="1600" dirty="0">
                <a:solidFill>
                  <a:schemeClr val="tx1"/>
                </a:solidFill>
                <a:latin typeface="Times New Roman" panose="02020603050405020304" pitchFamily="18" charset="0"/>
                <a:cs typeface="Times New Roman" panose="02020603050405020304" pitchFamily="18" charset="0"/>
              </a:rPr>
              <a:t>specified time</a:t>
            </a:r>
          </a:p>
          <a:p>
            <a:pPr lvl="1" algn="just">
              <a:buFont typeface="Wingdings" panose="05000000000000000000" pitchFamily="2" charset="2"/>
              <a:buChar char="§"/>
            </a:pPr>
            <a:r>
              <a:rPr lang="en-US" sz="1600" dirty="0">
                <a:solidFill>
                  <a:schemeClr val="tx1"/>
                </a:solidFill>
                <a:latin typeface="Times New Roman" panose="02020603050405020304" pitchFamily="18" charset="0"/>
                <a:cs typeface="Times New Roman" panose="02020603050405020304" pitchFamily="18" charset="0"/>
              </a:rPr>
              <a:t>Searches the contents of the disks, directories, and files and boot sectors and system components</a:t>
            </a:r>
          </a:p>
          <a:p>
            <a:pPr algn="just"/>
            <a:r>
              <a:rPr lang="en-US" sz="1600" dirty="0">
                <a:solidFill>
                  <a:schemeClr val="tx1"/>
                </a:solidFill>
                <a:latin typeface="Times New Roman" panose="02020603050405020304" pitchFamily="18" charset="0"/>
                <a:cs typeface="Times New Roman" panose="02020603050405020304" pitchFamily="18" charset="0"/>
              </a:rPr>
              <a:t> </a:t>
            </a:r>
            <a:r>
              <a:rPr lang="en-US" sz="1600" b="1" dirty="0">
                <a:solidFill>
                  <a:schemeClr val="tx1"/>
                </a:solidFill>
                <a:latin typeface="Times New Roman" panose="02020603050405020304" pitchFamily="18" charset="0"/>
                <a:cs typeface="Times New Roman" panose="02020603050405020304" pitchFamily="18" charset="0"/>
              </a:rPr>
              <a:t>Real-time Protection</a:t>
            </a:r>
          </a:p>
          <a:p>
            <a:pPr lvl="1" algn="just">
              <a:buFont typeface="Wingdings" panose="05000000000000000000" pitchFamily="2" charset="2"/>
              <a:buChar char="§"/>
            </a:pPr>
            <a:r>
              <a:rPr lang="en-US" sz="1600" dirty="0">
                <a:solidFill>
                  <a:schemeClr val="tx1"/>
                </a:solidFill>
                <a:latin typeface="Times New Roman" panose="02020603050405020304" pitchFamily="18" charset="0"/>
                <a:cs typeface="Times New Roman" panose="02020603050405020304" pitchFamily="18" charset="0"/>
              </a:rPr>
              <a:t>Automatic protection</a:t>
            </a:r>
          </a:p>
          <a:p>
            <a:pPr lvl="1" algn="just">
              <a:buFont typeface="Wingdings" panose="05000000000000000000" pitchFamily="2" charset="2"/>
              <a:buChar char="§"/>
            </a:pPr>
            <a:r>
              <a:rPr lang="en-US" sz="1600" dirty="0">
                <a:solidFill>
                  <a:schemeClr val="tx1"/>
                </a:solidFill>
                <a:latin typeface="Times New Roman" panose="02020603050405020304" pitchFamily="18" charset="0"/>
                <a:cs typeface="Times New Roman" panose="02020603050405020304" pitchFamily="18" charset="0"/>
              </a:rPr>
              <a:t>Runs in background (background guard)</a:t>
            </a:r>
          </a:p>
          <a:p>
            <a:pPr lvl="1" algn="just">
              <a:buFont typeface="Wingdings" panose="05000000000000000000" pitchFamily="2" charset="2"/>
              <a:buChar char="§"/>
            </a:pPr>
            <a:r>
              <a:rPr lang="en-US" sz="1600" dirty="0">
                <a:solidFill>
                  <a:schemeClr val="tx1"/>
                </a:solidFill>
                <a:latin typeface="Times New Roman" panose="02020603050405020304" pitchFamily="18" charset="0"/>
                <a:cs typeface="Times New Roman" panose="02020603050405020304" pitchFamily="18" charset="0"/>
              </a:rPr>
              <a:t>Catches before it does damage</a:t>
            </a:r>
          </a:p>
          <a:p>
            <a:pPr lvl="1" algn="just">
              <a:buFont typeface="Wingdings" panose="05000000000000000000" pitchFamily="2" charset="2"/>
              <a:buChar char="§"/>
            </a:pPr>
            <a:r>
              <a:rPr lang="en-US" sz="1600" dirty="0">
                <a:solidFill>
                  <a:schemeClr val="tx1"/>
                </a:solidFill>
                <a:latin typeface="Times New Roman" panose="02020603050405020304" pitchFamily="18" charset="0"/>
                <a:cs typeface="Times New Roman" panose="02020603050405020304" pitchFamily="18" charset="0"/>
              </a:rPr>
              <a:t>Monitor suspicious activity in real-time while data is loaded into the active memory. For example, when a USB drive is inserted, or a downloaded file is executed.</a:t>
            </a:r>
          </a:p>
          <a:p>
            <a:pPr algn="just"/>
            <a:r>
              <a:rPr lang="en-US" sz="1600" b="1" dirty="0">
                <a:solidFill>
                  <a:schemeClr val="tx1"/>
                </a:solidFill>
                <a:latin typeface="Times New Roman" panose="02020603050405020304" pitchFamily="18" charset="0"/>
                <a:cs typeface="Times New Roman" panose="02020603050405020304" pitchFamily="18" charset="0"/>
              </a:rPr>
              <a:t>Smart scans</a:t>
            </a:r>
          </a:p>
          <a:p>
            <a:pPr lvl="1" algn="just">
              <a:buFont typeface="Wingdings" panose="05000000000000000000" pitchFamily="2" charset="2"/>
              <a:buChar char="§"/>
            </a:pPr>
            <a:r>
              <a:rPr lang="en-US" sz="1600" dirty="0">
                <a:solidFill>
                  <a:schemeClr val="tx1"/>
                </a:solidFill>
                <a:latin typeface="Times New Roman" panose="02020603050405020304" pitchFamily="18" charset="0"/>
                <a:cs typeface="Times New Roman" panose="02020603050405020304" pitchFamily="18" charset="0"/>
              </a:rPr>
              <a:t>Scans the selected files</a:t>
            </a:r>
          </a:p>
          <a:p>
            <a:pPr lvl="1" algn="just">
              <a:buFont typeface="Wingdings" panose="05000000000000000000" pitchFamily="2" charset="2"/>
              <a:buChar char="§"/>
            </a:pPr>
            <a:r>
              <a:rPr lang="en-US" sz="1600" dirty="0">
                <a:solidFill>
                  <a:schemeClr val="tx1"/>
                </a:solidFill>
                <a:latin typeface="Times New Roman" panose="02020603050405020304" pitchFamily="18" charset="0"/>
                <a:cs typeface="Times New Roman" panose="02020603050405020304" pitchFamily="18" charset="0"/>
              </a:rPr>
              <a:t>Scanning lowers the need of system resources while protecting against the more common types of viruses, threats, and risks.</a:t>
            </a:r>
            <a:endParaRPr lang="en-US"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4882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FBF5E-1EF2-C371-EDAC-6A7ADAC50CB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AD1BAAA-C8CA-B7C8-1EAB-CF74C2317B5C}"/>
              </a:ext>
            </a:extLst>
          </p:cNvPr>
          <p:cNvSpPr>
            <a:spLocks noGrp="1"/>
          </p:cNvSpPr>
          <p:nvPr>
            <p:ph idx="1"/>
          </p:nvPr>
        </p:nvSpPr>
        <p:spPr/>
        <p:txBody>
          <a:bodyPr/>
          <a:lstStyle/>
          <a:p>
            <a:r>
              <a:rPr lang="en-IN" b="1" i="0" dirty="0">
                <a:solidFill>
                  <a:srgbClr val="000000"/>
                </a:solidFill>
                <a:effectLst/>
                <a:latin typeface="Times New Roman" panose="02020603050405020304" pitchFamily="18" charset="0"/>
                <a:cs typeface="Times New Roman" panose="02020603050405020304" pitchFamily="18" charset="0"/>
              </a:rPr>
              <a:t>Online Virus Testing</a:t>
            </a:r>
          </a:p>
          <a:p>
            <a:r>
              <a:rPr lang="en-IN" dirty="0">
                <a:hlinkClick r:id="rId2"/>
              </a:rPr>
              <a:t>https://virustotal.com/</a:t>
            </a:r>
            <a:r>
              <a:rPr lang="en-IN" dirty="0"/>
              <a:t>.</a:t>
            </a:r>
          </a:p>
          <a:p>
            <a:endParaRPr lang="en-IN" dirty="0"/>
          </a:p>
          <a:p>
            <a:endParaRPr lang="en-IN" dirty="0"/>
          </a:p>
          <a:p>
            <a:endParaRPr lang="en-IN" dirty="0"/>
          </a:p>
          <a:p>
            <a:r>
              <a:rPr lang="en-IN" b="1" dirty="0">
                <a:latin typeface="Times New Roman" panose="02020603050405020304" pitchFamily="18" charset="0"/>
                <a:cs typeface="Times New Roman" panose="02020603050405020304" pitchFamily="18" charset="0"/>
              </a:rPr>
              <a:t>Free Antivirus Software</a:t>
            </a:r>
          </a:p>
          <a:p>
            <a:r>
              <a:rPr lang="en-IN" dirty="0">
                <a:hlinkClick r:id="rId3"/>
              </a:rPr>
              <a:t>http://www.pcmag.com/article2/0,2817,2388652,00.asp</a:t>
            </a:r>
            <a:endParaRPr lang="en-IN" dirty="0"/>
          </a:p>
          <a:p>
            <a:r>
              <a:rPr lang="en-US" dirty="0"/>
              <a:t>You can get a review which are the best top-rated free antiviruses at the moment.</a:t>
            </a:r>
            <a:endParaRPr lang="en-IN" dirty="0"/>
          </a:p>
          <a:p>
            <a:endParaRPr lang="en-IN" dirty="0"/>
          </a:p>
          <a:p>
            <a:endParaRPr lang="en-IN" dirty="0"/>
          </a:p>
        </p:txBody>
      </p:sp>
      <p:pic>
        <p:nvPicPr>
          <p:cNvPr id="5" name="Picture 4">
            <a:extLst>
              <a:ext uri="{FF2B5EF4-FFF2-40B4-BE49-F238E27FC236}">
                <a16:creationId xmlns:a16="http://schemas.microsoft.com/office/drawing/2014/main" id="{2F594801-165E-63A1-74B6-85B1EB84EF6C}"/>
              </a:ext>
            </a:extLst>
          </p:cNvPr>
          <p:cNvPicPr>
            <a:picLocks noChangeAspect="1"/>
          </p:cNvPicPr>
          <p:nvPr/>
        </p:nvPicPr>
        <p:blipFill rotWithShape="1">
          <a:blip r:embed="rId4"/>
          <a:srcRect l="1324" t="13202" r="1396" b="7189"/>
          <a:stretch/>
        </p:blipFill>
        <p:spPr>
          <a:xfrm>
            <a:off x="7207624" y="1971521"/>
            <a:ext cx="3948056" cy="2770807"/>
          </a:xfrm>
          <a:prstGeom prst="rect">
            <a:avLst/>
          </a:prstGeom>
        </p:spPr>
      </p:pic>
      <p:sp>
        <p:nvSpPr>
          <p:cNvPr id="6" name="Footer Placeholder 5">
            <a:extLst>
              <a:ext uri="{FF2B5EF4-FFF2-40B4-BE49-F238E27FC236}">
                <a16:creationId xmlns:a16="http://schemas.microsoft.com/office/drawing/2014/main" id="{DD767C20-2AD1-C146-DBAA-5928FB9A799D}"/>
              </a:ext>
            </a:extLst>
          </p:cNvPr>
          <p:cNvSpPr>
            <a:spLocks noGrp="1"/>
          </p:cNvSpPr>
          <p:nvPr>
            <p:ph type="ftr" sz="quarter" idx="11"/>
          </p:nvPr>
        </p:nvSpPr>
        <p:spPr/>
        <p:txBody>
          <a:bodyPr/>
          <a:lstStyle/>
          <a:p>
            <a:r>
              <a:rPr lang="en-IN"/>
              <a:t>https://www.tutorialspoint.com/computer_security/computer_security_antiviruses.htm</a:t>
            </a:r>
          </a:p>
        </p:txBody>
      </p:sp>
    </p:spTree>
    <p:extLst>
      <p:ext uri="{BB962C8B-B14F-4D97-AF65-F5344CB8AC3E}">
        <p14:creationId xmlns:p14="http://schemas.microsoft.com/office/powerpoint/2010/main" val="1860552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e Market for Security">
            <a:extLst>
              <a:ext uri="{FF2B5EF4-FFF2-40B4-BE49-F238E27FC236}">
                <a16:creationId xmlns:a16="http://schemas.microsoft.com/office/drawing/2014/main" id="{0A5A2EE3-1AE5-FE4E-F1F4-B5782592A7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4174" y="1971769"/>
            <a:ext cx="4855285" cy="40227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Threats Against Businesses">
            <a:extLst>
              <a:ext uri="{FF2B5EF4-FFF2-40B4-BE49-F238E27FC236}">
                <a16:creationId xmlns:a16="http://schemas.microsoft.com/office/drawing/2014/main" id="{3CC04884-EF14-3A6E-AC38-9C0935F7EF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2543" y="1971769"/>
            <a:ext cx="5298141" cy="40227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77093A2-B0B9-4B9D-DEB8-D91297C6B698}"/>
              </a:ext>
            </a:extLst>
          </p:cNvPr>
          <p:cNvSpPr txBox="1"/>
          <p:nvPr/>
        </p:nvSpPr>
        <p:spPr>
          <a:xfrm>
            <a:off x="1124174" y="630424"/>
            <a:ext cx="10494085" cy="707886"/>
          </a:xfrm>
          <a:prstGeom prst="rect">
            <a:avLst/>
          </a:prstGeom>
          <a:noFill/>
        </p:spPr>
        <p:txBody>
          <a:bodyPr wrap="square">
            <a:spAutoFit/>
          </a:bodyPr>
          <a:lstStyle/>
          <a:p>
            <a:pPr algn="l"/>
            <a:r>
              <a:rPr lang="en-US" sz="4000" b="1" i="0" dirty="0">
                <a:solidFill>
                  <a:srgbClr val="161616"/>
                </a:solidFill>
                <a:effectLst/>
                <a:latin typeface="Times New Roman" panose="02020603050405020304" pitchFamily="18" charset="0"/>
                <a:cs typeface="Times New Roman" panose="02020603050405020304" pitchFamily="18" charset="0"/>
              </a:rPr>
              <a:t>Antivirus and Cybersecurity Statistics</a:t>
            </a:r>
            <a:r>
              <a:rPr lang="en-US" sz="4000" b="1" dirty="0">
                <a:solidFill>
                  <a:srgbClr val="161616"/>
                </a:solidFill>
                <a:latin typeface="Times New Roman" panose="02020603050405020304" pitchFamily="18" charset="0"/>
                <a:cs typeface="Times New Roman" panose="02020603050405020304" pitchFamily="18" charset="0"/>
              </a:rPr>
              <a:t> 2023</a:t>
            </a:r>
            <a:endParaRPr lang="en-US" sz="4000" b="1" i="0" dirty="0">
              <a:solidFill>
                <a:srgbClr val="161616"/>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2904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e Threats Against Regular Users">
            <a:extLst>
              <a:ext uri="{FF2B5EF4-FFF2-40B4-BE49-F238E27FC236}">
                <a16:creationId xmlns:a16="http://schemas.microsoft.com/office/drawing/2014/main" id="{46B3F0EA-4707-24F6-6184-C0FE2646C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6635" y="2040778"/>
            <a:ext cx="4921624" cy="418679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7A22D25-4CB6-AB30-2C57-9F7062B89DA2}"/>
              </a:ext>
            </a:extLst>
          </p:cNvPr>
          <p:cNvSpPr txBox="1"/>
          <p:nvPr/>
        </p:nvSpPr>
        <p:spPr>
          <a:xfrm>
            <a:off x="1124174" y="630424"/>
            <a:ext cx="10494085" cy="707886"/>
          </a:xfrm>
          <a:prstGeom prst="rect">
            <a:avLst/>
          </a:prstGeom>
          <a:noFill/>
        </p:spPr>
        <p:txBody>
          <a:bodyPr wrap="square">
            <a:spAutoFit/>
          </a:bodyPr>
          <a:lstStyle/>
          <a:p>
            <a:pPr algn="l"/>
            <a:r>
              <a:rPr lang="en-US" sz="4000" b="1" i="0" dirty="0">
                <a:solidFill>
                  <a:srgbClr val="161616"/>
                </a:solidFill>
                <a:effectLst/>
                <a:latin typeface="Times New Roman" panose="02020603050405020304" pitchFamily="18" charset="0"/>
                <a:cs typeface="Times New Roman" panose="02020603050405020304" pitchFamily="18" charset="0"/>
              </a:rPr>
              <a:t>Antivirus and Cybersecurity Statistics</a:t>
            </a:r>
            <a:r>
              <a:rPr lang="en-US" sz="4000" b="1" dirty="0">
                <a:solidFill>
                  <a:srgbClr val="161616"/>
                </a:solidFill>
                <a:latin typeface="Times New Roman" panose="02020603050405020304" pitchFamily="18" charset="0"/>
                <a:cs typeface="Times New Roman" panose="02020603050405020304" pitchFamily="18" charset="0"/>
              </a:rPr>
              <a:t> 2023</a:t>
            </a:r>
            <a:endParaRPr lang="en-US" sz="4000" b="1" i="0" dirty="0">
              <a:solidFill>
                <a:srgbClr val="161616"/>
              </a:solidFill>
              <a:effectLst/>
              <a:latin typeface="Times New Roman" panose="02020603050405020304" pitchFamily="18" charset="0"/>
              <a:cs typeface="Times New Roman" panose="02020603050405020304" pitchFamily="18" charset="0"/>
            </a:endParaRPr>
          </a:p>
        </p:txBody>
      </p:sp>
      <p:pic>
        <p:nvPicPr>
          <p:cNvPr id="3078" name="Picture 6" descr="The Threats Against Businesses">
            <a:extLst>
              <a:ext uri="{FF2B5EF4-FFF2-40B4-BE49-F238E27FC236}">
                <a16:creationId xmlns:a16="http://schemas.microsoft.com/office/drawing/2014/main" id="{FB65469E-0EF9-C2F6-40F6-6BCF192110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211" y="1936376"/>
            <a:ext cx="5387789" cy="42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861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he Threats Against Regular Users">
            <a:extLst>
              <a:ext uri="{FF2B5EF4-FFF2-40B4-BE49-F238E27FC236}">
                <a16:creationId xmlns:a16="http://schemas.microsoft.com/office/drawing/2014/main" id="{0032A0C8-6B87-F712-49F8-A9E081A9F4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042" y="2052918"/>
            <a:ext cx="5409640" cy="381896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The Threats Against Regular Users">
            <a:extLst>
              <a:ext uri="{FF2B5EF4-FFF2-40B4-BE49-F238E27FC236}">
                <a16:creationId xmlns:a16="http://schemas.microsoft.com/office/drawing/2014/main" id="{131FA2D5-C4C2-16D8-44D7-9D7E178AEC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0447" y="2052919"/>
            <a:ext cx="4934511" cy="381896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CB96FEB-A721-A842-DEB4-5F134DF8F339}"/>
              </a:ext>
            </a:extLst>
          </p:cNvPr>
          <p:cNvSpPr txBox="1"/>
          <p:nvPr/>
        </p:nvSpPr>
        <p:spPr>
          <a:xfrm>
            <a:off x="1124174" y="630424"/>
            <a:ext cx="10494085" cy="707886"/>
          </a:xfrm>
          <a:prstGeom prst="rect">
            <a:avLst/>
          </a:prstGeom>
          <a:noFill/>
        </p:spPr>
        <p:txBody>
          <a:bodyPr wrap="square">
            <a:spAutoFit/>
          </a:bodyPr>
          <a:lstStyle/>
          <a:p>
            <a:pPr algn="l"/>
            <a:r>
              <a:rPr lang="en-US" sz="4000" b="1" i="0" dirty="0">
                <a:solidFill>
                  <a:srgbClr val="161616"/>
                </a:solidFill>
                <a:effectLst/>
                <a:latin typeface="Times New Roman" panose="02020603050405020304" pitchFamily="18" charset="0"/>
                <a:cs typeface="Times New Roman" panose="02020603050405020304" pitchFamily="18" charset="0"/>
              </a:rPr>
              <a:t>Antivirus and Cybersecurity Statistics</a:t>
            </a:r>
            <a:r>
              <a:rPr lang="en-US" sz="4000" b="1" dirty="0">
                <a:solidFill>
                  <a:srgbClr val="161616"/>
                </a:solidFill>
                <a:latin typeface="Times New Roman" panose="02020603050405020304" pitchFamily="18" charset="0"/>
                <a:cs typeface="Times New Roman" panose="02020603050405020304" pitchFamily="18" charset="0"/>
              </a:rPr>
              <a:t> 2023</a:t>
            </a:r>
            <a:endParaRPr lang="en-US" sz="4000" b="1" i="0" dirty="0">
              <a:solidFill>
                <a:srgbClr val="161616"/>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8479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CD438-5398-9526-657F-DF70C6EC2A2B}"/>
              </a:ext>
            </a:extLst>
          </p:cNvPr>
          <p:cNvSpPr>
            <a:spLocks noGrp="1"/>
          </p:cNvSpPr>
          <p:nvPr>
            <p:ph type="title"/>
          </p:nvPr>
        </p:nvSpPr>
        <p:spPr>
          <a:xfrm>
            <a:off x="1097280" y="286603"/>
            <a:ext cx="10058400" cy="702303"/>
          </a:xfrm>
        </p:spPr>
        <p:txBody>
          <a:bodyPr/>
          <a:lstStyle/>
          <a:p>
            <a:r>
              <a:rPr lang="en-IN" sz="4000" b="1" dirty="0">
                <a:solidFill>
                  <a:srgbClr val="161616"/>
                </a:solidFill>
                <a:latin typeface="Times New Roman" panose="02020603050405020304" pitchFamily="18" charset="0"/>
                <a:ea typeface="+mn-ea"/>
                <a:cs typeface="Times New Roman" panose="02020603050405020304" pitchFamily="18" charset="0"/>
              </a:rPr>
              <a:t>Antivirus database updates </a:t>
            </a:r>
          </a:p>
        </p:txBody>
      </p:sp>
      <p:sp>
        <p:nvSpPr>
          <p:cNvPr id="3" name="Content Placeholder 2">
            <a:extLst>
              <a:ext uri="{FF2B5EF4-FFF2-40B4-BE49-F238E27FC236}">
                <a16:creationId xmlns:a16="http://schemas.microsoft.com/office/drawing/2014/main" id="{AF311375-744D-9D06-C7A9-34B8C88AC920}"/>
              </a:ext>
            </a:extLst>
          </p:cNvPr>
          <p:cNvSpPr>
            <a:spLocks noGrp="1"/>
          </p:cNvSpPr>
          <p:nvPr>
            <p:ph idx="1"/>
          </p:nvPr>
        </p:nvSpPr>
        <p:spPr>
          <a:xfrm>
            <a:off x="1097279" y="1075765"/>
            <a:ext cx="10619591" cy="4793329"/>
          </a:xfrm>
        </p:spPr>
        <p:txBody>
          <a:bodyPr/>
          <a:lstStyle/>
          <a:p>
            <a:pPr>
              <a:lnSpc>
                <a:spcPct val="150000"/>
              </a:lnSpc>
            </a:pPr>
            <a:r>
              <a:rPr lang="en-US" dirty="0">
                <a:latin typeface="Times New Roman" panose="02020603050405020304" pitchFamily="18" charset="0"/>
                <a:cs typeface="Times New Roman" panose="02020603050405020304" pitchFamily="18" charset="0"/>
              </a:rPr>
              <a:t>Regular antivirus database updates are crucial for maintaining the effectiveness of antivirus software in detecting and preventing malware infections. </a:t>
            </a:r>
          </a:p>
          <a:p>
            <a:pPr>
              <a:lnSpc>
                <a:spcPct val="150000"/>
              </a:lnSpc>
            </a:pPr>
            <a:r>
              <a:rPr lang="en-IN" b="1" dirty="0">
                <a:solidFill>
                  <a:schemeClr val="bg2">
                    <a:lumMod val="50000"/>
                  </a:schemeClr>
                </a:solidFill>
                <a:latin typeface="Times New Roman" panose="02020603050405020304" pitchFamily="18" charset="0"/>
                <a:cs typeface="Times New Roman" panose="02020603050405020304" pitchFamily="18" charset="0"/>
              </a:rPr>
              <a:t>Emergence of new malware</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Cybercriminals continuously create and modify malware to evade detection and exploit new vulnerabilities. </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databases must be </a:t>
            </a:r>
            <a:r>
              <a:rPr lang="en-US" b="1" dirty="0">
                <a:latin typeface="Times New Roman" panose="02020603050405020304" pitchFamily="18" charset="0"/>
                <a:cs typeface="Times New Roman" panose="02020603050405020304" pitchFamily="18" charset="0"/>
              </a:rPr>
              <a:t>updated regularly </a:t>
            </a:r>
            <a:r>
              <a:rPr lang="en-US" dirty="0">
                <a:latin typeface="Times New Roman" panose="02020603050405020304" pitchFamily="18" charset="0"/>
                <a:cs typeface="Times New Roman" panose="02020603050405020304" pitchFamily="18" charset="0"/>
              </a:rPr>
              <a:t>to include the </a:t>
            </a:r>
            <a:r>
              <a:rPr lang="en-US" b="1" dirty="0">
                <a:latin typeface="Times New Roman" panose="02020603050405020304" pitchFamily="18" charset="0"/>
                <a:cs typeface="Times New Roman" panose="02020603050405020304" pitchFamily="18" charset="0"/>
              </a:rPr>
              <a:t>latest malware signatures and behavioral patterns</a:t>
            </a:r>
            <a:r>
              <a:rPr lang="en-US" dirty="0">
                <a:latin typeface="Times New Roman" panose="02020603050405020304" pitchFamily="18" charset="0"/>
                <a:cs typeface="Times New Roman" panose="02020603050405020304" pitchFamily="18" charset="0"/>
              </a:rPr>
              <a:t>, ensuring that the software can identify and block these emerging threats.</a:t>
            </a:r>
          </a:p>
          <a:p>
            <a:pPr algn="just">
              <a:lnSpc>
                <a:spcPct val="1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1918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CD438-5398-9526-657F-DF70C6EC2A2B}"/>
              </a:ext>
            </a:extLst>
          </p:cNvPr>
          <p:cNvSpPr>
            <a:spLocks noGrp="1"/>
          </p:cNvSpPr>
          <p:nvPr>
            <p:ph type="title"/>
          </p:nvPr>
        </p:nvSpPr>
        <p:spPr>
          <a:xfrm>
            <a:off x="1097280" y="286603"/>
            <a:ext cx="10058400" cy="702303"/>
          </a:xfrm>
        </p:spPr>
        <p:txBody>
          <a:bodyPr/>
          <a:lstStyle/>
          <a:p>
            <a:r>
              <a:rPr lang="en-IN" sz="4000" b="1" dirty="0">
                <a:solidFill>
                  <a:srgbClr val="161616"/>
                </a:solidFill>
                <a:latin typeface="Times New Roman" panose="02020603050405020304" pitchFamily="18" charset="0"/>
                <a:ea typeface="+mn-ea"/>
                <a:cs typeface="Times New Roman" panose="02020603050405020304" pitchFamily="18" charset="0"/>
              </a:rPr>
              <a:t>Antivirus database updates </a:t>
            </a:r>
          </a:p>
        </p:txBody>
      </p:sp>
      <p:sp>
        <p:nvSpPr>
          <p:cNvPr id="3" name="Content Placeholder 2">
            <a:extLst>
              <a:ext uri="{FF2B5EF4-FFF2-40B4-BE49-F238E27FC236}">
                <a16:creationId xmlns:a16="http://schemas.microsoft.com/office/drawing/2014/main" id="{AF311375-744D-9D06-C7A9-34B8C88AC920}"/>
              </a:ext>
            </a:extLst>
          </p:cNvPr>
          <p:cNvSpPr>
            <a:spLocks noGrp="1"/>
          </p:cNvSpPr>
          <p:nvPr>
            <p:ph idx="1"/>
          </p:nvPr>
        </p:nvSpPr>
        <p:spPr>
          <a:xfrm>
            <a:off x="1097279" y="1075765"/>
            <a:ext cx="10619591" cy="5253317"/>
          </a:xfrm>
        </p:spPr>
        <p:txBody>
          <a:bodyPr>
            <a:normAutofit fontScale="92500" lnSpcReduction="20000"/>
          </a:bodyPr>
          <a:lstStyle/>
          <a:p>
            <a:pPr>
              <a:lnSpc>
                <a:spcPct val="150000"/>
              </a:lnSpc>
            </a:pPr>
            <a:r>
              <a:rPr lang="en-US" b="1" dirty="0">
                <a:solidFill>
                  <a:schemeClr val="bg2">
                    <a:lumMod val="50000"/>
                  </a:schemeClr>
                </a:solidFill>
                <a:latin typeface="Times New Roman" panose="02020603050405020304" pitchFamily="18" charset="0"/>
                <a:cs typeface="Times New Roman" panose="02020603050405020304" pitchFamily="18" charset="0"/>
              </a:rPr>
              <a:t>Improved detection rates</a:t>
            </a:r>
          </a:p>
          <a:p>
            <a:pPr algn="just">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Regular database updates help antivirus software maintain </a:t>
            </a:r>
            <a:r>
              <a:rPr lang="en-US" b="1" dirty="0">
                <a:solidFill>
                  <a:srgbClr val="00B0F0"/>
                </a:solidFill>
                <a:latin typeface="Times New Roman" panose="02020603050405020304" pitchFamily="18" charset="0"/>
                <a:cs typeface="Times New Roman" panose="02020603050405020304" pitchFamily="18" charset="0"/>
              </a:rPr>
              <a:t>high detection rates and stay up to date with the latest malware variants. </a:t>
            </a:r>
          </a:p>
          <a:p>
            <a:pPr algn="just">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An outdated database may not recognize new threats, leaving a device vulnerable to infections and potential damage.</a:t>
            </a:r>
          </a:p>
          <a:p>
            <a:pPr>
              <a:lnSpc>
                <a:spcPct val="150000"/>
              </a:lnSpc>
            </a:pPr>
            <a:r>
              <a:rPr lang="en-IN" b="1" dirty="0">
                <a:solidFill>
                  <a:schemeClr val="bg2">
                    <a:lumMod val="50000"/>
                  </a:schemeClr>
                </a:solidFill>
                <a:latin typeface="Times New Roman" panose="02020603050405020304" pitchFamily="18" charset="0"/>
                <a:cs typeface="Times New Roman" panose="02020603050405020304" pitchFamily="18" charset="0"/>
              </a:rPr>
              <a:t>Reduced false positives</a:t>
            </a:r>
          </a:p>
          <a:p>
            <a:pPr algn="just">
              <a:lnSpc>
                <a:spcPct val="17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As antivirus databases are updated, they often include refinements to existing signatures and heuristics. </a:t>
            </a:r>
          </a:p>
          <a:p>
            <a:pPr algn="just">
              <a:lnSpc>
                <a:spcPct val="17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This can help </a:t>
            </a:r>
            <a:r>
              <a:rPr lang="en-US" b="1" dirty="0">
                <a:solidFill>
                  <a:srgbClr val="C00000"/>
                </a:solidFill>
                <a:latin typeface="Times New Roman" panose="02020603050405020304" pitchFamily="18" charset="0"/>
                <a:cs typeface="Times New Roman" panose="02020603050405020304" pitchFamily="18" charset="0"/>
              </a:rPr>
              <a:t>reduce false positives, </a:t>
            </a:r>
            <a:r>
              <a:rPr lang="en-US" dirty="0">
                <a:solidFill>
                  <a:schemeClr val="tx1"/>
                </a:solidFill>
                <a:latin typeface="Times New Roman" panose="02020603050405020304" pitchFamily="18" charset="0"/>
                <a:cs typeface="Times New Roman" panose="02020603050405020304" pitchFamily="18" charset="0"/>
              </a:rPr>
              <a:t>where </a:t>
            </a:r>
            <a:r>
              <a:rPr lang="en-US" b="1" dirty="0">
                <a:solidFill>
                  <a:srgbClr val="C00000"/>
                </a:solidFill>
                <a:latin typeface="Times New Roman" panose="02020603050405020304" pitchFamily="18" charset="0"/>
                <a:cs typeface="Times New Roman" panose="02020603050405020304" pitchFamily="18" charset="0"/>
              </a:rPr>
              <a:t>legitimate files or applications are mistakenly flagged as malicious. </a:t>
            </a:r>
          </a:p>
          <a:p>
            <a:pPr algn="just">
              <a:lnSpc>
                <a:spcPct val="17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Keeping the database current ensures more accurate detection and minimizes disruptions to the user.</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179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EB286-CEF1-43CF-D347-8D9B7C68B9DE}"/>
              </a:ext>
            </a:extLst>
          </p:cNvPr>
          <p:cNvSpPr>
            <a:spLocks noGrp="1"/>
          </p:cNvSpPr>
          <p:nvPr>
            <p:ph type="title"/>
          </p:nvPr>
        </p:nvSpPr>
        <p:spPr/>
        <p:txBody>
          <a:bodyPr>
            <a:normAutofit/>
          </a:bodyPr>
          <a:lstStyle/>
          <a:p>
            <a:r>
              <a:rPr lang="en-IN" sz="4400" b="1" dirty="0">
                <a:latin typeface="Times New Roman" panose="02020603050405020304" pitchFamily="18" charset="0"/>
                <a:cs typeface="Times New Roman" panose="02020603050405020304" pitchFamily="18" charset="0"/>
              </a:rPr>
              <a:t>Virus</a:t>
            </a:r>
          </a:p>
        </p:txBody>
      </p:sp>
      <p:sp>
        <p:nvSpPr>
          <p:cNvPr id="3" name="Content Placeholder 2">
            <a:extLst>
              <a:ext uri="{FF2B5EF4-FFF2-40B4-BE49-F238E27FC236}">
                <a16:creationId xmlns:a16="http://schemas.microsoft.com/office/drawing/2014/main" id="{B082500A-01B0-1F9F-A8E5-D50C2EBE179B}"/>
              </a:ext>
            </a:extLst>
          </p:cNvPr>
          <p:cNvSpPr>
            <a:spLocks noGrp="1"/>
          </p:cNvSpPr>
          <p:nvPr>
            <p:ph idx="1"/>
          </p:nvPr>
        </p:nvSpPr>
        <p:spPr>
          <a:xfrm>
            <a:off x="1097280" y="1845733"/>
            <a:ext cx="10377544" cy="4339913"/>
          </a:xfrm>
        </p:spPr>
        <p:txBody>
          <a:bodyPr>
            <a:normAutofit/>
          </a:bodyPr>
          <a:lstStyle/>
          <a:p>
            <a:pPr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 1971, the </a:t>
            </a:r>
            <a:r>
              <a:rPr lang="en-US" b="1" dirty="0">
                <a:solidFill>
                  <a:srgbClr val="0070C0"/>
                </a:solidFill>
                <a:latin typeface="Times New Roman" panose="02020603050405020304" pitchFamily="18" charset="0"/>
                <a:cs typeface="Times New Roman" panose="02020603050405020304" pitchFamily="18" charset="0"/>
              </a:rPr>
              <a:t>first virus </a:t>
            </a:r>
            <a:r>
              <a:rPr lang="en-US" dirty="0">
                <a:latin typeface="Times New Roman" panose="02020603050405020304" pitchFamily="18" charset="0"/>
                <a:cs typeface="Times New Roman" panose="02020603050405020304" pitchFamily="18" charset="0"/>
              </a:rPr>
              <a:t>was created. It was named as the </a:t>
            </a:r>
            <a:r>
              <a:rPr lang="en-US" b="1" dirty="0">
                <a:solidFill>
                  <a:srgbClr val="FF0000"/>
                </a:solidFill>
                <a:latin typeface="Times New Roman" panose="02020603050405020304" pitchFamily="18" charset="0"/>
                <a:cs typeface="Times New Roman" panose="02020603050405020304" pitchFamily="18" charset="0"/>
              </a:rPr>
              <a:t>‘Creeper Virus.’ </a:t>
            </a:r>
          </a:p>
          <a:p>
            <a:pPr algn="just">
              <a:lnSpc>
                <a:spcPct val="150000"/>
              </a:lnSpc>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 spread through the Advanced Research Projects Agency Network (ARPANET), which was the world’s first digital networking communications method.</a:t>
            </a:r>
            <a:endParaRPr lang="en-IN" dirty="0">
              <a:latin typeface="Times New Roman" panose="02020603050405020304" pitchFamily="18" charset="0"/>
              <a:cs typeface="Times New Roman" panose="02020603050405020304" pitchFamily="18" charset="0"/>
            </a:endParaRPr>
          </a:p>
        </p:txBody>
      </p:sp>
      <p:pic>
        <p:nvPicPr>
          <p:cNvPr id="8194" name="Picture 2">
            <a:extLst>
              <a:ext uri="{FF2B5EF4-FFF2-40B4-BE49-F238E27FC236}">
                <a16:creationId xmlns:a16="http://schemas.microsoft.com/office/drawing/2014/main" id="{BBAAA6CC-4764-67CA-8118-B88C934853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8651" y="4145336"/>
            <a:ext cx="6935076" cy="1914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5680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CD438-5398-9526-657F-DF70C6EC2A2B}"/>
              </a:ext>
            </a:extLst>
          </p:cNvPr>
          <p:cNvSpPr>
            <a:spLocks noGrp="1"/>
          </p:cNvSpPr>
          <p:nvPr>
            <p:ph type="title"/>
          </p:nvPr>
        </p:nvSpPr>
        <p:spPr>
          <a:xfrm>
            <a:off x="1097280" y="286603"/>
            <a:ext cx="10058400" cy="702303"/>
          </a:xfrm>
        </p:spPr>
        <p:txBody>
          <a:bodyPr/>
          <a:lstStyle/>
          <a:p>
            <a:r>
              <a:rPr lang="en-IN" sz="4000" b="1" dirty="0">
                <a:solidFill>
                  <a:srgbClr val="161616"/>
                </a:solidFill>
                <a:latin typeface="Times New Roman" panose="02020603050405020304" pitchFamily="18" charset="0"/>
                <a:ea typeface="+mn-ea"/>
                <a:cs typeface="Times New Roman" panose="02020603050405020304" pitchFamily="18" charset="0"/>
              </a:rPr>
              <a:t>Antivirus database updates </a:t>
            </a:r>
          </a:p>
        </p:txBody>
      </p:sp>
      <p:sp>
        <p:nvSpPr>
          <p:cNvPr id="3" name="Content Placeholder 2">
            <a:extLst>
              <a:ext uri="{FF2B5EF4-FFF2-40B4-BE49-F238E27FC236}">
                <a16:creationId xmlns:a16="http://schemas.microsoft.com/office/drawing/2014/main" id="{AF311375-744D-9D06-C7A9-34B8C88AC920}"/>
              </a:ext>
            </a:extLst>
          </p:cNvPr>
          <p:cNvSpPr>
            <a:spLocks noGrp="1"/>
          </p:cNvSpPr>
          <p:nvPr>
            <p:ph idx="1"/>
          </p:nvPr>
        </p:nvSpPr>
        <p:spPr>
          <a:xfrm>
            <a:off x="1097279" y="1075765"/>
            <a:ext cx="10619591" cy="5253317"/>
          </a:xfrm>
        </p:spPr>
        <p:txBody>
          <a:bodyPr>
            <a:normAutofit/>
          </a:bodyPr>
          <a:lstStyle/>
          <a:p>
            <a:pPr>
              <a:lnSpc>
                <a:spcPct val="150000"/>
              </a:lnSpc>
            </a:pPr>
            <a:r>
              <a:rPr lang="en-IN" b="1" dirty="0">
                <a:solidFill>
                  <a:schemeClr val="bg2">
                    <a:lumMod val="50000"/>
                  </a:schemeClr>
                </a:solidFill>
                <a:latin typeface="Times New Roman" panose="02020603050405020304" pitchFamily="18" charset="0"/>
                <a:cs typeface="Times New Roman" panose="02020603050405020304" pitchFamily="18" charset="0"/>
              </a:rPr>
              <a:t> Protection against evolving tactics</a:t>
            </a:r>
          </a:p>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Cybercriminals often develop new techniques to </a:t>
            </a:r>
            <a:r>
              <a:rPr lang="en-US" b="1" dirty="0">
                <a:solidFill>
                  <a:schemeClr val="accent1">
                    <a:lumMod val="75000"/>
                  </a:schemeClr>
                </a:solidFill>
                <a:latin typeface="Times New Roman" panose="02020603050405020304" pitchFamily="18" charset="0"/>
                <a:cs typeface="Times New Roman" panose="02020603050405020304" pitchFamily="18" charset="0"/>
              </a:rPr>
              <a:t>bypass antivirus software,</a:t>
            </a:r>
            <a:r>
              <a:rPr lang="en-US" dirty="0">
                <a:solidFill>
                  <a:schemeClr val="tx1"/>
                </a:solidFill>
                <a:latin typeface="Times New Roman" panose="02020603050405020304" pitchFamily="18" charset="0"/>
                <a:cs typeface="Times New Roman" panose="02020603050405020304" pitchFamily="18" charset="0"/>
              </a:rPr>
              <a:t> such as using </a:t>
            </a:r>
            <a:r>
              <a:rPr lang="en-US" b="1" dirty="0">
                <a:solidFill>
                  <a:schemeClr val="accent1">
                    <a:lumMod val="75000"/>
                  </a:schemeClr>
                </a:solidFill>
                <a:latin typeface="Times New Roman" panose="02020603050405020304" pitchFamily="18" charset="0"/>
                <a:cs typeface="Times New Roman" panose="02020603050405020304" pitchFamily="18" charset="0"/>
              </a:rPr>
              <a:t>encryption, obfuscation, </a:t>
            </a:r>
            <a:r>
              <a:rPr lang="en-US" dirty="0">
                <a:solidFill>
                  <a:schemeClr val="tx1"/>
                </a:solidFill>
                <a:latin typeface="Times New Roman" panose="02020603050405020304" pitchFamily="18" charset="0"/>
                <a:cs typeface="Times New Roman" panose="02020603050405020304" pitchFamily="18" charset="0"/>
              </a:rPr>
              <a:t>or other methods to hide their malware. </a:t>
            </a:r>
          </a:p>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Regular updates help the antivirus software adapt and improve its detection capabilities in response to these evolving tactics.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0033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CD438-5398-9526-657F-DF70C6EC2A2B}"/>
              </a:ext>
            </a:extLst>
          </p:cNvPr>
          <p:cNvSpPr>
            <a:spLocks noGrp="1"/>
          </p:cNvSpPr>
          <p:nvPr>
            <p:ph type="title"/>
          </p:nvPr>
        </p:nvSpPr>
        <p:spPr>
          <a:xfrm>
            <a:off x="1097280" y="286603"/>
            <a:ext cx="10058400" cy="887773"/>
          </a:xfrm>
        </p:spPr>
        <p:txBody>
          <a:bodyPr>
            <a:normAutofit fontScale="90000"/>
          </a:bodyPr>
          <a:lstStyle/>
          <a:p>
            <a:r>
              <a:rPr lang="en-US" sz="4000" b="1" dirty="0">
                <a:solidFill>
                  <a:srgbClr val="161616"/>
                </a:solidFill>
                <a:latin typeface="Times New Roman" panose="02020603050405020304" pitchFamily="18" charset="0"/>
                <a:ea typeface="+mn-ea"/>
                <a:cs typeface="Times New Roman" panose="02020603050405020304" pitchFamily="18" charset="0"/>
              </a:rPr>
              <a:t>Consequences of not updating the antivirus database</a:t>
            </a:r>
            <a:endParaRPr lang="en-IN" sz="4000" b="1" dirty="0">
              <a:solidFill>
                <a:srgbClr val="161616"/>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AF311375-744D-9D06-C7A9-34B8C88AC920}"/>
              </a:ext>
            </a:extLst>
          </p:cNvPr>
          <p:cNvSpPr>
            <a:spLocks noGrp="1"/>
          </p:cNvSpPr>
          <p:nvPr>
            <p:ph idx="1"/>
          </p:nvPr>
        </p:nvSpPr>
        <p:spPr>
          <a:xfrm>
            <a:off x="1097279" y="1075765"/>
            <a:ext cx="10619591" cy="5253317"/>
          </a:xfrm>
        </p:spPr>
        <p:txBody>
          <a:bodyPr>
            <a:normAutofit/>
          </a:bodyPr>
          <a:lstStyle/>
          <a:p>
            <a:pPr>
              <a:lnSpc>
                <a:spcPct val="150000"/>
              </a:lnSpc>
            </a:pPr>
            <a:r>
              <a:rPr lang="en-IN" b="1" dirty="0">
                <a:solidFill>
                  <a:schemeClr val="bg2">
                    <a:lumMod val="50000"/>
                  </a:schemeClr>
                </a:solidFill>
                <a:latin typeface="Times New Roman" panose="02020603050405020304" pitchFamily="18" charset="0"/>
                <a:cs typeface="Times New Roman" panose="02020603050405020304" pitchFamily="18" charset="0"/>
              </a:rPr>
              <a:t> Increased vulnerability</a:t>
            </a:r>
          </a:p>
          <a:p>
            <a:pPr>
              <a:lnSpc>
                <a:spcPct val="150000"/>
              </a:lnSpc>
            </a:pPr>
            <a:r>
              <a:rPr lang="en-US" dirty="0">
                <a:solidFill>
                  <a:schemeClr val="tx1"/>
                </a:solidFill>
                <a:latin typeface="Times New Roman" panose="02020603050405020304" pitchFamily="18" charset="0"/>
                <a:cs typeface="Times New Roman" panose="02020603050405020304" pitchFamily="18" charset="0"/>
              </a:rPr>
              <a:t> An outdated database may not recognize </a:t>
            </a:r>
            <a:r>
              <a:rPr lang="en-US" b="1" dirty="0">
                <a:solidFill>
                  <a:srgbClr val="00B050"/>
                </a:solidFill>
                <a:latin typeface="Times New Roman" panose="02020603050405020304" pitchFamily="18" charset="0"/>
                <a:cs typeface="Times New Roman" panose="02020603050405020304" pitchFamily="18" charset="0"/>
              </a:rPr>
              <a:t>new or modified malware,</a:t>
            </a:r>
            <a:r>
              <a:rPr lang="en-US" dirty="0">
                <a:solidFill>
                  <a:schemeClr val="tx1"/>
                </a:solidFill>
                <a:latin typeface="Times New Roman" panose="02020603050405020304" pitchFamily="18" charset="0"/>
                <a:cs typeface="Times New Roman" panose="02020603050405020304" pitchFamily="18" charset="0"/>
              </a:rPr>
              <a:t> leaving a device susceptible to infections that can </a:t>
            </a:r>
            <a:r>
              <a:rPr lang="en-US" b="1" dirty="0">
                <a:solidFill>
                  <a:srgbClr val="00B050"/>
                </a:solidFill>
                <a:latin typeface="Times New Roman" panose="02020603050405020304" pitchFamily="18" charset="0"/>
                <a:cs typeface="Times New Roman" panose="02020603050405020304" pitchFamily="18" charset="0"/>
              </a:rPr>
              <a:t>compromise security, performance, and data integrity.</a:t>
            </a:r>
          </a:p>
          <a:p>
            <a:pPr>
              <a:lnSpc>
                <a:spcPct val="150000"/>
              </a:lnSpc>
            </a:pPr>
            <a:r>
              <a:rPr lang="en-US" b="1" dirty="0">
                <a:solidFill>
                  <a:schemeClr val="bg2">
                    <a:lumMod val="50000"/>
                  </a:schemeClr>
                </a:solidFill>
                <a:latin typeface="Times New Roman" panose="02020603050405020304" pitchFamily="18" charset="0"/>
                <a:cs typeface="Times New Roman" panose="02020603050405020304" pitchFamily="18" charset="0"/>
              </a:rPr>
              <a:t>Loss of sensitive data</a:t>
            </a:r>
          </a:p>
          <a:p>
            <a:pPr>
              <a:lnSpc>
                <a:spcPct val="150000"/>
              </a:lnSpc>
            </a:pPr>
            <a:r>
              <a:rPr lang="en-US" b="1" dirty="0">
                <a:solidFill>
                  <a:schemeClr val="bg2">
                    <a:lumMod val="50000"/>
                  </a:schemeClr>
                </a:solidFill>
                <a:latin typeface="Times New Roman" panose="02020603050405020304" pitchFamily="18" charset="0"/>
                <a:cs typeface="Times New Roman" panose="02020603050405020304" pitchFamily="18" charset="0"/>
              </a:rPr>
              <a:t>Decreased Detection Rates</a:t>
            </a:r>
          </a:p>
          <a:p>
            <a:pPr>
              <a:lnSpc>
                <a:spcPct val="150000"/>
              </a:lnSpc>
            </a:pPr>
            <a:r>
              <a:rPr lang="en-US" dirty="0">
                <a:solidFill>
                  <a:schemeClr val="tx1"/>
                </a:solidFill>
                <a:latin typeface="Times New Roman" panose="02020603050405020304" pitchFamily="18" charset="0"/>
                <a:cs typeface="Times New Roman" panose="02020603050405020304" pitchFamily="18" charset="0"/>
              </a:rPr>
              <a:t>If your antivirus is not updated, it won't have the latest virus definitions, making it less effective in detecting and removing newer malware strains. </a:t>
            </a:r>
          </a:p>
          <a:p>
            <a:pPr>
              <a:lnSpc>
                <a:spcPct val="150000"/>
              </a:lnSpc>
            </a:pPr>
            <a:r>
              <a:rPr lang="en-US" dirty="0">
                <a:solidFill>
                  <a:schemeClr val="tx1"/>
                </a:solidFill>
                <a:latin typeface="Times New Roman" panose="02020603050405020304" pitchFamily="18" charset="0"/>
                <a:cs typeface="Times New Roman" panose="02020603050405020304" pitchFamily="18" charset="0"/>
              </a:rPr>
              <a:t>This can result in increased vulnerability to emerging threats.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9284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CD438-5398-9526-657F-DF70C6EC2A2B}"/>
              </a:ext>
            </a:extLst>
          </p:cNvPr>
          <p:cNvSpPr>
            <a:spLocks noGrp="1"/>
          </p:cNvSpPr>
          <p:nvPr>
            <p:ph type="title"/>
          </p:nvPr>
        </p:nvSpPr>
        <p:spPr>
          <a:xfrm>
            <a:off x="1097280" y="286603"/>
            <a:ext cx="10058400" cy="887773"/>
          </a:xfrm>
        </p:spPr>
        <p:txBody>
          <a:bodyPr>
            <a:normAutofit fontScale="90000"/>
          </a:bodyPr>
          <a:lstStyle/>
          <a:p>
            <a:r>
              <a:rPr lang="en-US" sz="4000" b="1" dirty="0">
                <a:solidFill>
                  <a:srgbClr val="161616"/>
                </a:solidFill>
                <a:latin typeface="Times New Roman" panose="02020603050405020304" pitchFamily="18" charset="0"/>
                <a:ea typeface="+mn-ea"/>
                <a:cs typeface="Times New Roman" panose="02020603050405020304" pitchFamily="18" charset="0"/>
              </a:rPr>
              <a:t>Consequences of not updating the antivirus database</a:t>
            </a:r>
            <a:endParaRPr lang="en-IN" sz="4000" b="1" dirty="0">
              <a:solidFill>
                <a:srgbClr val="161616"/>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AF311375-744D-9D06-C7A9-34B8C88AC920}"/>
              </a:ext>
            </a:extLst>
          </p:cNvPr>
          <p:cNvSpPr>
            <a:spLocks noGrp="1"/>
          </p:cNvSpPr>
          <p:nvPr>
            <p:ph idx="1"/>
          </p:nvPr>
        </p:nvSpPr>
        <p:spPr>
          <a:xfrm>
            <a:off x="1097279" y="1075765"/>
            <a:ext cx="10619591" cy="5253317"/>
          </a:xfrm>
        </p:spPr>
        <p:txBody>
          <a:bodyPr>
            <a:normAutofit lnSpcReduction="10000"/>
          </a:bodyPr>
          <a:lstStyle/>
          <a:p>
            <a:pPr>
              <a:lnSpc>
                <a:spcPct val="150000"/>
              </a:lnSpc>
            </a:pPr>
            <a:r>
              <a:rPr lang="en-IN" b="1" dirty="0">
                <a:solidFill>
                  <a:schemeClr val="bg2">
                    <a:lumMod val="50000"/>
                  </a:schemeClr>
                </a:solidFill>
                <a:latin typeface="Times New Roman" panose="02020603050405020304" pitchFamily="18" charset="0"/>
                <a:cs typeface="Times New Roman" panose="02020603050405020304" pitchFamily="18" charset="0"/>
              </a:rPr>
              <a:t> Inadequate Protection</a:t>
            </a:r>
          </a:p>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New types of malware, including viruses, ransomware, and other malicious software, are continuously being developed by cybercriminals. </a:t>
            </a:r>
          </a:p>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If your antivirus is not updated, it may not be equipped to recognize and defend against these new threats. This leaves your system exposed and at a higher risk of infection.</a:t>
            </a:r>
          </a:p>
          <a:p>
            <a:pPr>
              <a:lnSpc>
                <a:spcPct val="160000"/>
              </a:lnSpc>
            </a:pPr>
            <a:r>
              <a:rPr lang="en-IN" b="1" dirty="0">
                <a:solidFill>
                  <a:schemeClr val="bg2">
                    <a:lumMod val="50000"/>
                  </a:schemeClr>
                </a:solidFill>
                <a:latin typeface="Times New Roman" panose="02020603050405020304" pitchFamily="18" charset="0"/>
                <a:cs typeface="Times New Roman" panose="02020603050405020304" pitchFamily="18" charset="0"/>
              </a:rPr>
              <a:t>System Performance Issues</a:t>
            </a:r>
          </a:p>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Antivirus updates not only include new virus definitions but also often include improvements in performance and efficiency. </a:t>
            </a:r>
          </a:p>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Skipping updates may result in slower scan times, higher resource usage, and overall reduced performance of the antivirus software.</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5843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CD438-5398-9526-657F-DF70C6EC2A2B}"/>
              </a:ext>
            </a:extLst>
          </p:cNvPr>
          <p:cNvSpPr>
            <a:spLocks noGrp="1"/>
          </p:cNvSpPr>
          <p:nvPr>
            <p:ph type="title"/>
          </p:nvPr>
        </p:nvSpPr>
        <p:spPr>
          <a:xfrm>
            <a:off x="1097280" y="286603"/>
            <a:ext cx="10058400" cy="887773"/>
          </a:xfrm>
        </p:spPr>
        <p:txBody>
          <a:bodyPr>
            <a:normAutofit/>
          </a:bodyPr>
          <a:lstStyle/>
          <a:p>
            <a:r>
              <a:rPr lang="en-US" sz="4000" b="1" dirty="0">
                <a:solidFill>
                  <a:srgbClr val="161616"/>
                </a:solidFill>
                <a:latin typeface="Times New Roman" panose="02020603050405020304" pitchFamily="18" charset="0"/>
                <a:ea typeface="+mn-ea"/>
                <a:cs typeface="Times New Roman" panose="02020603050405020304" pitchFamily="18" charset="0"/>
              </a:rPr>
              <a:t>What is a credential attack?</a:t>
            </a:r>
            <a:endParaRPr lang="en-IN" sz="4000" b="1" dirty="0">
              <a:solidFill>
                <a:srgbClr val="161616"/>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AF311375-744D-9D06-C7A9-34B8C88AC920}"/>
              </a:ext>
            </a:extLst>
          </p:cNvPr>
          <p:cNvSpPr>
            <a:spLocks noGrp="1"/>
          </p:cNvSpPr>
          <p:nvPr>
            <p:ph idx="1"/>
          </p:nvPr>
        </p:nvSpPr>
        <p:spPr>
          <a:xfrm>
            <a:off x="1097279" y="1075765"/>
            <a:ext cx="10619591" cy="5253317"/>
          </a:xfrm>
        </p:spPr>
        <p:txBody>
          <a:bodyPr>
            <a:normAutofit/>
          </a:bodyPr>
          <a:lstStyle/>
          <a:p>
            <a:pPr>
              <a:lnSpc>
                <a:spcPct val="150000"/>
              </a:lnSpc>
            </a:pPr>
            <a:r>
              <a:rPr lang="en-IN" b="1" dirty="0">
                <a:solidFill>
                  <a:schemeClr val="bg2">
                    <a:lumMod val="50000"/>
                  </a:schemeClr>
                </a:solidFill>
                <a:latin typeface="Times New Roman" panose="02020603050405020304" pitchFamily="18" charset="0"/>
                <a:cs typeface="Times New Roman" panose="02020603050405020304" pitchFamily="18" charset="0"/>
              </a:rPr>
              <a:t> </a:t>
            </a:r>
          </a:p>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It refers to various techniques and methods used by malicious actors to gain unauthorized access to a Windows-based computer system or network by stealing or exploiting user credentials. </a:t>
            </a:r>
          </a:p>
          <a:p>
            <a:pPr algn="just">
              <a:lnSpc>
                <a:spcPct val="150000"/>
              </a:lnSpc>
            </a:pPr>
            <a:endParaRPr lang="en-US"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These credentials may include usernames and passwords, security tokens, or other forms of authentication information.</a:t>
            </a:r>
          </a:p>
        </p:txBody>
      </p:sp>
    </p:spTree>
    <p:extLst>
      <p:ext uri="{BB962C8B-B14F-4D97-AF65-F5344CB8AC3E}">
        <p14:creationId xmlns:p14="http://schemas.microsoft.com/office/powerpoint/2010/main" val="4226236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CD438-5398-9526-657F-DF70C6EC2A2B}"/>
              </a:ext>
            </a:extLst>
          </p:cNvPr>
          <p:cNvSpPr>
            <a:spLocks noGrp="1"/>
          </p:cNvSpPr>
          <p:nvPr>
            <p:ph type="title"/>
          </p:nvPr>
        </p:nvSpPr>
        <p:spPr>
          <a:xfrm>
            <a:off x="1097280" y="286603"/>
            <a:ext cx="10058400" cy="887773"/>
          </a:xfrm>
        </p:spPr>
        <p:txBody>
          <a:bodyPr>
            <a:normAutofit/>
          </a:bodyPr>
          <a:lstStyle/>
          <a:p>
            <a:r>
              <a:rPr lang="en-US" sz="4000" b="1" dirty="0">
                <a:solidFill>
                  <a:srgbClr val="161616"/>
                </a:solidFill>
                <a:latin typeface="Times New Roman" panose="02020603050405020304" pitchFamily="18" charset="0"/>
                <a:ea typeface="+mn-ea"/>
                <a:cs typeface="Times New Roman" panose="02020603050405020304" pitchFamily="18" charset="0"/>
              </a:rPr>
              <a:t>Types of attack</a:t>
            </a:r>
            <a:endParaRPr lang="en-IN" sz="4000" b="1" dirty="0">
              <a:solidFill>
                <a:srgbClr val="161616"/>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AF311375-744D-9D06-C7A9-34B8C88AC920}"/>
              </a:ext>
            </a:extLst>
          </p:cNvPr>
          <p:cNvSpPr>
            <a:spLocks noGrp="1"/>
          </p:cNvSpPr>
          <p:nvPr>
            <p:ph idx="1"/>
          </p:nvPr>
        </p:nvSpPr>
        <p:spPr>
          <a:xfrm>
            <a:off x="1097279" y="1075765"/>
            <a:ext cx="10619591" cy="5253317"/>
          </a:xfrm>
        </p:spPr>
        <p:txBody>
          <a:bodyPr>
            <a:normAutofit/>
          </a:bodyPr>
          <a:lstStyle/>
          <a:p>
            <a:pPr>
              <a:lnSpc>
                <a:spcPct val="150000"/>
              </a:lnSpc>
            </a:pPr>
            <a:r>
              <a:rPr lang="en-IN" b="1" dirty="0">
                <a:solidFill>
                  <a:schemeClr val="bg2">
                    <a:lumMod val="50000"/>
                  </a:schemeClr>
                </a:solidFill>
                <a:latin typeface="Times New Roman" panose="02020603050405020304" pitchFamily="18" charset="0"/>
                <a:cs typeface="Times New Roman" panose="02020603050405020304" pitchFamily="18" charset="0"/>
              </a:rPr>
              <a:t> </a:t>
            </a:r>
          </a:p>
          <a:p>
            <a:pPr algn="just">
              <a:lnSpc>
                <a:spcPct val="150000"/>
              </a:lnSpc>
            </a:pPr>
            <a:r>
              <a:rPr lang="en-US" b="1" dirty="0">
                <a:solidFill>
                  <a:srgbClr val="C00000"/>
                </a:solidFill>
                <a:latin typeface="Times New Roman" panose="02020603050405020304" pitchFamily="18" charset="0"/>
                <a:cs typeface="Times New Roman" panose="02020603050405020304" pitchFamily="18" charset="0"/>
              </a:rPr>
              <a:t>Password Guessing or Brute Force Attacks: </a:t>
            </a:r>
            <a:r>
              <a:rPr lang="en-US" dirty="0">
                <a:solidFill>
                  <a:schemeClr val="tx1"/>
                </a:solidFill>
                <a:latin typeface="Times New Roman" panose="02020603050405020304" pitchFamily="18" charset="0"/>
                <a:cs typeface="Times New Roman" panose="02020603050405020304" pitchFamily="18" charset="0"/>
              </a:rPr>
              <a:t>Attackers attempt to guess or crack user passwords by trying different combinations until they find the correct one. This can be time-consuming but is effective if the password is weak.</a:t>
            </a:r>
          </a:p>
          <a:p>
            <a:pPr algn="just">
              <a:lnSpc>
                <a:spcPct val="150000"/>
              </a:lnSpc>
            </a:pPr>
            <a:r>
              <a:rPr lang="en-US" b="1" dirty="0">
                <a:solidFill>
                  <a:srgbClr val="C00000"/>
                </a:solidFill>
                <a:latin typeface="Times New Roman" panose="02020603050405020304" pitchFamily="18" charset="0"/>
                <a:cs typeface="Times New Roman" panose="02020603050405020304" pitchFamily="18" charset="0"/>
              </a:rPr>
              <a:t>Dictionary Attacks: </a:t>
            </a:r>
            <a:r>
              <a:rPr lang="en-US" dirty="0">
                <a:solidFill>
                  <a:schemeClr val="tx1"/>
                </a:solidFill>
                <a:latin typeface="Times New Roman" panose="02020603050405020304" pitchFamily="18" charset="0"/>
                <a:cs typeface="Times New Roman" panose="02020603050405020304" pitchFamily="18" charset="0"/>
              </a:rPr>
              <a:t>Similar to brute force attacks, but instead of trying every possible combination, attackers use a pre-compiled list of common passwords and phrases to guess the target user's password.</a:t>
            </a:r>
          </a:p>
          <a:p>
            <a:pPr algn="just">
              <a:lnSpc>
                <a:spcPct val="150000"/>
              </a:lnSpc>
            </a:pPr>
            <a:r>
              <a:rPr lang="en-US" b="1" dirty="0">
                <a:solidFill>
                  <a:srgbClr val="C00000"/>
                </a:solidFill>
                <a:latin typeface="Times New Roman" panose="02020603050405020304" pitchFamily="18" charset="0"/>
                <a:cs typeface="Times New Roman" panose="02020603050405020304" pitchFamily="18" charset="0"/>
              </a:rPr>
              <a:t>Phishing:</a:t>
            </a:r>
            <a:r>
              <a:rPr lang="en-US" dirty="0">
                <a:solidFill>
                  <a:schemeClr val="tx1"/>
                </a:solidFill>
                <a:latin typeface="Times New Roman" panose="02020603050405020304" pitchFamily="18" charset="0"/>
                <a:cs typeface="Times New Roman" panose="02020603050405020304" pitchFamily="18" charset="0"/>
              </a:rPr>
              <a:t> Attackers send deceptive emails, messages, or websites that trick users into revealing their login credentials. Once the user enters their information, the attacker captures it.</a:t>
            </a:r>
          </a:p>
        </p:txBody>
      </p:sp>
    </p:spTree>
    <p:extLst>
      <p:ext uri="{BB962C8B-B14F-4D97-AF65-F5344CB8AC3E}">
        <p14:creationId xmlns:p14="http://schemas.microsoft.com/office/powerpoint/2010/main" val="1584439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CD438-5398-9526-657F-DF70C6EC2A2B}"/>
              </a:ext>
            </a:extLst>
          </p:cNvPr>
          <p:cNvSpPr>
            <a:spLocks noGrp="1"/>
          </p:cNvSpPr>
          <p:nvPr>
            <p:ph type="title"/>
          </p:nvPr>
        </p:nvSpPr>
        <p:spPr>
          <a:xfrm>
            <a:off x="1097280" y="286603"/>
            <a:ext cx="10058400" cy="887773"/>
          </a:xfrm>
        </p:spPr>
        <p:txBody>
          <a:bodyPr>
            <a:normAutofit/>
          </a:bodyPr>
          <a:lstStyle/>
          <a:p>
            <a:r>
              <a:rPr lang="en-US" sz="4000" b="1" dirty="0">
                <a:solidFill>
                  <a:srgbClr val="161616"/>
                </a:solidFill>
                <a:latin typeface="Times New Roman" panose="02020603050405020304" pitchFamily="18" charset="0"/>
                <a:ea typeface="+mn-ea"/>
                <a:cs typeface="Times New Roman" panose="02020603050405020304" pitchFamily="18" charset="0"/>
              </a:rPr>
              <a:t>Types of attack</a:t>
            </a:r>
            <a:endParaRPr lang="en-IN" sz="4000" b="1" dirty="0">
              <a:solidFill>
                <a:srgbClr val="161616"/>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AF311375-744D-9D06-C7A9-34B8C88AC920}"/>
              </a:ext>
            </a:extLst>
          </p:cNvPr>
          <p:cNvSpPr>
            <a:spLocks noGrp="1"/>
          </p:cNvSpPr>
          <p:nvPr>
            <p:ph idx="1"/>
          </p:nvPr>
        </p:nvSpPr>
        <p:spPr>
          <a:xfrm>
            <a:off x="1097279" y="1075765"/>
            <a:ext cx="10619591" cy="5253317"/>
          </a:xfrm>
        </p:spPr>
        <p:txBody>
          <a:bodyPr>
            <a:normAutofit/>
          </a:bodyPr>
          <a:lstStyle/>
          <a:p>
            <a:pPr>
              <a:lnSpc>
                <a:spcPct val="150000"/>
              </a:lnSpc>
            </a:pPr>
            <a:r>
              <a:rPr lang="en-IN" b="1" dirty="0">
                <a:solidFill>
                  <a:schemeClr val="bg2">
                    <a:lumMod val="50000"/>
                  </a:schemeClr>
                </a:solidFill>
                <a:latin typeface="Times New Roman" panose="02020603050405020304" pitchFamily="18" charset="0"/>
                <a:cs typeface="Times New Roman" panose="02020603050405020304" pitchFamily="18" charset="0"/>
              </a:rPr>
              <a:t> </a:t>
            </a:r>
          </a:p>
          <a:p>
            <a:pPr algn="just">
              <a:lnSpc>
                <a:spcPct val="150000"/>
              </a:lnSpc>
            </a:pPr>
            <a:r>
              <a:rPr lang="en-US" b="1" dirty="0">
                <a:solidFill>
                  <a:srgbClr val="C00000"/>
                </a:solidFill>
                <a:latin typeface="Times New Roman" panose="02020603050405020304" pitchFamily="18" charset="0"/>
                <a:cs typeface="Times New Roman" panose="02020603050405020304" pitchFamily="18" charset="0"/>
              </a:rPr>
              <a:t>Keyloggers: </a:t>
            </a:r>
            <a:r>
              <a:rPr lang="en-US" dirty="0">
                <a:solidFill>
                  <a:schemeClr val="tx1"/>
                </a:solidFill>
                <a:latin typeface="Times New Roman" panose="02020603050405020304" pitchFamily="18" charset="0"/>
                <a:cs typeface="Times New Roman" panose="02020603050405020304" pitchFamily="18" charset="0"/>
              </a:rPr>
              <a:t>Malware or hardware devices are used to record the keystrokes of users, thereby capturing their usernames and passwords when they log in.</a:t>
            </a:r>
          </a:p>
          <a:p>
            <a:pPr algn="just">
              <a:lnSpc>
                <a:spcPct val="150000"/>
              </a:lnSpc>
            </a:pPr>
            <a:r>
              <a:rPr lang="en-US" b="1" dirty="0">
                <a:solidFill>
                  <a:srgbClr val="C00000"/>
                </a:solidFill>
                <a:latin typeface="Times New Roman" panose="02020603050405020304" pitchFamily="18" charset="0"/>
                <a:cs typeface="Times New Roman" panose="02020603050405020304" pitchFamily="18" charset="0"/>
              </a:rPr>
              <a:t>Pass-the-Hash Attacks: </a:t>
            </a:r>
            <a:r>
              <a:rPr lang="en-US" dirty="0">
                <a:solidFill>
                  <a:schemeClr val="tx1"/>
                </a:solidFill>
                <a:latin typeface="Times New Roman" panose="02020603050405020304" pitchFamily="18" charset="0"/>
                <a:cs typeface="Times New Roman" panose="02020603050405020304" pitchFamily="18" charset="0"/>
              </a:rPr>
              <a:t>Instead of stealing actual passwords, attackers capture password hashes (a one-way representation of a password) and use these hashes to authenticate themselves without knowing the actual password.</a:t>
            </a:r>
          </a:p>
          <a:p>
            <a:pPr algn="just">
              <a:lnSpc>
                <a:spcPct val="150000"/>
              </a:lnSpc>
            </a:pPr>
            <a:r>
              <a:rPr lang="en-US" b="1" dirty="0">
                <a:solidFill>
                  <a:srgbClr val="C00000"/>
                </a:solidFill>
                <a:latin typeface="Times New Roman" panose="02020603050405020304" pitchFamily="18" charset="0"/>
                <a:cs typeface="Times New Roman" panose="02020603050405020304" pitchFamily="18" charset="0"/>
              </a:rPr>
              <a:t>Pass-the-Ticket Attacks: </a:t>
            </a:r>
            <a:r>
              <a:rPr lang="en-US" dirty="0">
                <a:solidFill>
                  <a:schemeClr val="tx1"/>
                </a:solidFill>
                <a:latin typeface="Times New Roman" panose="02020603050405020304" pitchFamily="18" charset="0"/>
                <a:cs typeface="Times New Roman" panose="02020603050405020304" pitchFamily="18" charset="0"/>
              </a:rPr>
              <a:t>Attackers capture Kerberos tickets (authentication tokens) from one user and use them to impersonate that user and access network resources.</a:t>
            </a:r>
          </a:p>
        </p:txBody>
      </p:sp>
    </p:spTree>
    <p:extLst>
      <p:ext uri="{BB962C8B-B14F-4D97-AF65-F5344CB8AC3E}">
        <p14:creationId xmlns:p14="http://schemas.microsoft.com/office/powerpoint/2010/main" val="2942491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CD438-5398-9526-657F-DF70C6EC2A2B}"/>
              </a:ext>
            </a:extLst>
          </p:cNvPr>
          <p:cNvSpPr>
            <a:spLocks noGrp="1"/>
          </p:cNvSpPr>
          <p:nvPr>
            <p:ph type="title"/>
          </p:nvPr>
        </p:nvSpPr>
        <p:spPr>
          <a:xfrm>
            <a:off x="1097280" y="286603"/>
            <a:ext cx="10058400" cy="887773"/>
          </a:xfrm>
        </p:spPr>
        <p:txBody>
          <a:bodyPr>
            <a:normAutofit/>
          </a:bodyPr>
          <a:lstStyle/>
          <a:p>
            <a:r>
              <a:rPr lang="en-US" sz="4000" b="1" dirty="0">
                <a:solidFill>
                  <a:srgbClr val="161616"/>
                </a:solidFill>
                <a:latin typeface="Times New Roman" panose="02020603050405020304" pitchFamily="18" charset="0"/>
                <a:ea typeface="+mn-ea"/>
                <a:cs typeface="Times New Roman" panose="02020603050405020304" pitchFamily="18" charset="0"/>
              </a:rPr>
              <a:t>Types of attack</a:t>
            </a:r>
            <a:endParaRPr lang="en-IN" sz="4000" b="1" dirty="0">
              <a:solidFill>
                <a:srgbClr val="161616"/>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AF311375-744D-9D06-C7A9-34B8C88AC920}"/>
              </a:ext>
            </a:extLst>
          </p:cNvPr>
          <p:cNvSpPr>
            <a:spLocks noGrp="1"/>
          </p:cNvSpPr>
          <p:nvPr>
            <p:ph idx="1"/>
          </p:nvPr>
        </p:nvSpPr>
        <p:spPr>
          <a:xfrm>
            <a:off x="1097279" y="1075765"/>
            <a:ext cx="10619591" cy="5253317"/>
          </a:xfrm>
        </p:spPr>
        <p:txBody>
          <a:bodyPr>
            <a:normAutofit/>
          </a:bodyPr>
          <a:lstStyle/>
          <a:p>
            <a:pPr>
              <a:lnSpc>
                <a:spcPct val="150000"/>
              </a:lnSpc>
            </a:pPr>
            <a:r>
              <a:rPr lang="en-IN" b="1" dirty="0">
                <a:solidFill>
                  <a:schemeClr val="bg2">
                    <a:lumMod val="50000"/>
                  </a:schemeClr>
                </a:solidFill>
                <a:latin typeface="Times New Roman" panose="02020603050405020304" pitchFamily="18" charset="0"/>
                <a:cs typeface="Times New Roman" panose="02020603050405020304" pitchFamily="18" charset="0"/>
              </a:rPr>
              <a:t> </a:t>
            </a:r>
          </a:p>
          <a:p>
            <a:pPr algn="just">
              <a:lnSpc>
                <a:spcPct val="150000"/>
              </a:lnSpc>
            </a:pPr>
            <a:r>
              <a:rPr lang="en-US" b="1" dirty="0">
                <a:solidFill>
                  <a:srgbClr val="0070C0"/>
                </a:solidFill>
                <a:latin typeface="Times New Roman" panose="02020603050405020304" pitchFamily="18" charset="0"/>
                <a:cs typeface="Times New Roman" panose="02020603050405020304" pitchFamily="18" charset="0"/>
              </a:rPr>
              <a:t>Credential Dumping: </a:t>
            </a:r>
            <a:r>
              <a:rPr lang="en-US" dirty="0">
                <a:solidFill>
                  <a:schemeClr val="tx1"/>
                </a:solidFill>
                <a:latin typeface="Times New Roman" panose="02020603050405020304" pitchFamily="18" charset="0"/>
                <a:cs typeface="Times New Roman" panose="02020603050405020304" pitchFamily="18" charset="0"/>
              </a:rPr>
              <a:t>Attackers exploit vulnerabilities in Windows systems to extract credentials stored in memory, such as LSASS (Local Security Authority Subsystem Service), which can be used for further attacks.</a:t>
            </a:r>
          </a:p>
          <a:p>
            <a:pPr algn="just">
              <a:lnSpc>
                <a:spcPct val="150000"/>
              </a:lnSpc>
            </a:pPr>
            <a:endParaRPr lang="en-US" b="1" dirty="0">
              <a:solidFill>
                <a:srgbClr val="0070C0"/>
              </a:solidFill>
              <a:latin typeface="Times New Roman" panose="02020603050405020304" pitchFamily="18" charset="0"/>
              <a:cs typeface="Times New Roman" panose="02020603050405020304" pitchFamily="18" charset="0"/>
            </a:endParaRPr>
          </a:p>
          <a:p>
            <a:pPr algn="just">
              <a:lnSpc>
                <a:spcPct val="150000"/>
              </a:lnSpc>
            </a:pPr>
            <a:r>
              <a:rPr lang="en-US" b="1" dirty="0">
                <a:solidFill>
                  <a:srgbClr val="0070C0"/>
                </a:solidFill>
                <a:latin typeface="Times New Roman" panose="02020603050405020304" pitchFamily="18" charset="0"/>
                <a:cs typeface="Times New Roman" panose="02020603050405020304" pitchFamily="18" charset="0"/>
              </a:rPr>
              <a:t>Credential Stuffing: </a:t>
            </a:r>
            <a:r>
              <a:rPr lang="en-US" dirty="0">
                <a:solidFill>
                  <a:schemeClr val="tx1"/>
                </a:solidFill>
                <a:latin typeface="Times New Roman" panose="02020603050405020304" pitchFamily="18" charset="0"/>
                <a:cs typeface="Times New Roman" panose="02020603050405020304" pitchFamily="18" charset="0"/>
              </a:rPr>
              <a:t>Attackers use lists of known usernames and passwords obtained from previous data breaches to try those same combinations on other services and systems where users may have reused their credentials.</a:t>
            </a:r>
          </a:p>
        </p:txBody>
      </p:sp>
    </p:spTree>
    <p:extLst>
      <p:ext uri="{BB962C8B-B14F-4D97-AF65-F5344CB8AC3E}">
        <p14:creationId xmlns:p14="http://schemas.microsoft.com/office/powerpoint/2010/main" val="1592370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CD438-5398-9526-657F-DF70C6EC2A2B}"/>
              </a:ext>
            </a:extLst>
          </p:cNvPr>
          <p:cNvSpPr>
            <a:spLocks noGrp="1"/>
          </p:cNvSpPr>
          <p:nvPr>
            <p:ph type="title"/>
          </p:nvPr>
        </p:nvSpPr>
        <p:spPr>
          <a:xfrm>
            <a:off x="1097280" y="286603"/>
            <a:ext cx="10058400" cy="887773"/>
          </a:xfrm>
        </p:spPr>
        <p:txBody>
          <a:bodyPr>
            <a:normAutofit/>
          </a:bodyPr>
          <a:lstStyle/>
          <a:p>
            <a:r>
              <a:rPr lang="en-US" sz="4000" b="1" dirty="0">
                <a:solidFill>
                  <a:srgbClr val="161616"/>
                </a:solidFill>
                <a:latin typeface="Times New Roman" panose="02020603050405020304" pitchFamily="18" charset="0"/>
                <a:ea typeface="+mn-ea"/>
                <a:cs typeface="Times New Roman" panose="02020603050405020304" pitchFamily="18" charset="0"/>
              </a:rPr>
              <a:t>Credential Stuffing</a:t>
            </a:r>
            <a:endParaRPr lang="en-IN" sz="4000" b="1" dirty="0">
              <a:solidFill>
                <a:srgbClr val="161616"/>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AF311375-744D-9D06-C7A9-34B8C88AC920}"/>
              </a:ext>
            </a:extLst>
          </p:cNvPr>
          <p:cNvSpPr>
            <a:spLocks noGrp="1"/>
          </p:cNvSpPr>
          <p:nvPr>
            <p:ph idx="1"/>
          </p:nvPr>
        </p:nvSpPr>
        <p:spPr>
          <a:xfrm>
            <a:off x="1097279" y="1075765"/>
            <a:ext cx="10619591" cy="5253317"/>
          </a:xfrm>
        </p:spPr>
        <p:txBody>
          <a:bodyPr>
            <a:normAutofit fontScale="92500" lnSpcReduction="10000"/>
          </a:bodyPr>
          <a:lstStyle/>
          <a:p>
            <a:pPr>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An attacker obtains leaked credentials (i.e., a username and password pair) from prior cyberattacks.</a:t>
            </a:r>
          </a:p>
          <a:p>
            <a:pPr algn="just">
              <a:lnSpc>
                <a:spcPct val="150000"/>
              </a:lnSpc>
              <a:buFont typeface="Wingdings" panose="05000000000000000000" pitchFamily="2" charset="2"/>
              <a:buChar char="§"/>
            </a:pPr>
            <a:endParaRPr lang="en-US"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The attacker uses a software tool to automate the testing of stuffing these credentials against various websites and mobile applications.</a:t>
            </a:r>
          </a:p>
          <a:p>
            <a:pPr algn="just">
              <a:lnSpc>
                <a:spcPct val="150000"/>
              </a:lnSpc>
              <a:buFont typeface="Wingdings" panose="05000000000000000000" pitchFamily="2" charset="2"/>
              <a:buChar char="§"/>
            </a:pPr>
            <a:endParaRPr lang="en-US"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If a credential set is successfully authenticated, then it is flagged as a valid account.</a:t>
            </a:r>
          </a:p>
          <a:p>
            <a:pPr algn="just">
              <a:lnSpc>
                <a:spcPct val="150000"/>
              </a:lnSpc>
              <a:buFont typeface="Wingdings" panose="05000000000000000000" pitchFamily="2" charset="2"/>
              <a:buChar char="§"/>
            </a:pPr>
            <a:endParaRPr lang="en-US"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The attacker can now take over the account and extract any value, including personally identifiable information, credit card information, and stored value (such as loyalty points), as well as access email, make fraudulent purchases, and resell the account.</a:t>
            </a:r>
          </a:p>
        </p:txBody>
      </p:sp>
    </p:spTree>
    <p:extLst>
      <p:ext uri="{BB962C8B-B14F-4D97-AF65-F5344CB8AC3E}">
        <p14:creationId xmlns:p14="http://schemas.microsoft.com/office/powerpoint/2010/main" val="583501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CD438-5398-9526-657F-DF70C6EC2A2B}"/>
              </a:ext>
            </a:extLst>
          </p:cNvPr>
          <p:cNvSpPr>
            <a:spLocks noGrp="1"/>
          </p:cNvSpPr>
          <p:nvPr>
            <p:ph type="title"/>
          </p:nvPr>
        </p:nvSpPr>
        <p:spPr>
          <a:xfrm>
            <a:off x="1097280" y="286603"/>
            <a:ext cx="10058400" cy="887773"/>
          </a:xfrm>
        </p:spPr>
        <p:txBody>
          <a:bodyPr>
            <a:normAutofit/>
          </a:bodyPr>
          <a:lstStyle/>
          <a:p>
            <a:r>
              <a:rPr lang="en-US" sz="4000" b="1" dirty="0" err="1">
                <a:solidFill>
                  <a:srgbClr val="161616"/>
                </a:solidFill>
                <a:latin typeface="Times New Roman" panose="02020603050405020304" pitchFamily="18" charset="0"/>
                <a:ea typeface="+mn-ea"/>
                <a:cs typeface="Times New Roman" panose="02020603050405020304" pitchFamily="18" charset="0"/>
              </a:rPr>
              <a:t>Mimikatz</a:t>
            </a:r>
            <a:endParaRPr lang="en-IN" sz="4000" b="1" dirty="0">
              <a:solidFill>
                <a:srgbClr val="161616"/>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AF311375-744D-9D06-C7A9-34B8C88AC920}"/>
              </a:ext>
            </a:extLst>
          </p:cNvPr>
          <p:cNvSpPr>
            <a:spLocks noGrp="1"/>
          </p:cNvSpPr>
          <p:nvPr>
            <p:ph idx="1"/>
          </p:nvPr>
        </p:nvSpPr>
        <p:spPr>
          <a:xfrm>
            <a:off x="1097279" y="1075765"/>
            <a:ext cx="10619591" cy="5253317"/>
          </a:xfrm>
        </p:spPr>
        <p:txBody>
          <a:bodyPr>
            <a:normAutofit/>
          </a:bodyPr>
          <a:lstStyle/>
          <a:p>
            <a:pPr marL="0" indent="0" algn="ctr">
              <a:lnSpc>
                <a:spcPct val="150000"/>
              </a:lnSpc>
              <a:buNone/>
            </a:pPr>
            <a:r>
              <a:rPr lang="en-US" dirty="0">
                <a:solidFill>
                  <a:schemeClr val="tx1"/>
                </a:solidFill>
                <a:latin typeface="Times New Roman" panose="02020603050405020304" pitchFamily="18" charset="0"/>
                <a:cs typeface="Times New Roman" panose="02020603050405020304" pitchFamily="18" charset="0"/>
                <a:hlinkClick r:id="rId2"/>
              </a:rPr>
              <a:t>https://github.com/gentilkiwi/mimikatz/releases</a:t>
            </a:r>
            <a:endParaRPr lang="en-US" dirty="0">
              <a:solidFill>
                <a:schemeClr val="tx1"/>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8BCBA48-BFBE-1691-8C22-C90292D50889}"/>
              </a:ext>
            </a:extLst>
          </p:cNvPr>
          <p:cNvPicPr>
            <a:picLocks noChangeAspect="1"/>
          </p:cNvPicPr>
          <p:nvPr/>
        </p:nvPicPr>
        <p:blipFill>
          <a:blip r:embed="rId3"/>
          <a:stretch>
            <a:fillRect/>
          </a:stretch>
        </p:blipFill>
        <p:spPr>
          <a:xfrm>
            <a:off x="2085974" y="1963538"/>
            <a:ext cx="8020051" cy="4064198"/>
          </a:xfrm>
          <a:prstGeom prst="rect">
            <a:avLst/>
          </a:prstGeom>
        </p:spPr>
      </p:pic>
      <p:sp>
        <p:nvSpPr>
          <p:cNvPr id="5" name="Footer Placeholder 4">
            <a:extLst>
              <a:ext uri="{FF2B5EF4-FFF2-40B4-BE49-F238E27FC236}">
                <a16:creationId xmlns:a16="http://schemas.microsoft.com/office/drawing/2014/main" id="{E684893E-8CE3-C9A3-3BA9-E72F88D2F359}"/>
              </a:ext>
            </a:extLst>
          </p:cNvPr>
          <p:cNvSpPr>
            <a:spLocks noGrp="1"/>
          </p:cNvSpPr>
          <p:nvPr>
            <p:ph type="ftr" sz="quarter" idx="11"/>
          </p:nvPr>
        </p:nvSpPr>
        <p:spPr/>
        <p:txBody>
          <a:bodyPr/>
          <a:lstStyle/>
          <a:p>
            <a:r>
              <a:rPr lang="en-IN"/>
              <a:t>https://www.varonis.com/blog/what-is-mimikatz#definition</a:t>
            </a:r>
          </a:p>
        </p:txBody>
      </p:sp>
    </p:spTree>
    <p:extLst>
      <p:ext uri="{BB962C8B-B14F-4D97-AF65-F5344CB8AC3E}">
        <p14:creationId xmlns:p14="http://schemas.microsoft.com/office/powerpoint/2010/main" val="3533571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CD438-5398-9526-657F-DF70C6EC2A2B}"/>
              </a:ext>
            </a:extLst>
          </p:cNvPr>
          <p:cNvSpPr>
            <a:spLocks noGrp="1"/>
          </p:cNvSpPr>
          <p:nvPr>
            <p:ph type="title"/>
          </p:nvPr>
        </p:nvSpPr>
        <p:spPr>
          <a:xfrm>
            <a:off x="1097280" y="286603"/>
            <a:ext cx="10058400" cy="887773"/>
          </a:xfrm>
        </p:spPr>
        <p:txBody>
          <a:bodyPr>
            <a:normAutofit/>
          </a:bodyPr>
          <a:lstStyle/>
          <a:p>
            <a:r>
              <a:rPr lang="en-US" sz="4000" b="1" dirty="0">
                <a:solidFill>
                  <a:srgbClr val="161616"/>
                </a:solidFill>
                <a:latin typeface="Times New Roman" panose="02020603050405020304" pitchFamily="18" charset="0"/>
                <a:ea typeface="+mn-ea"/>
                <a:cs typeface="Times New Roman" panose="02020603050405020304" pitchFamily="18" charset="0"/>
              </a:rPr>
              <a:t>How to get the password?</a:t>
            </a:r>
            <a:endParaRPr lang="en-IN" sz="4000" b="1" dirty="0">
              <a:solidFill>
                <a:srgbClr val="161616"/>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AF311375-744D-9D06-C7A9-34B8C88AC920}"/>
              </a:ext>
            </a:extLst>
          </p:cNvPr>
          <p:cNvSpPr>
            <a:spLocks noGrp="1"/>
          </p:cNvSpPr>
          <p:nvPr>
            <p:ph idx="1"/>
          </p:nvPr>
        </p:nvSpPr>
        <p:spPr>
          <a:xfrm>
            <a:off x="1097279" y="1075765"/>
            <a:ext cx="10619591" cy="5253317"/>
          </a:xfrm>
        </p:spPr>
        <p:txBody>
          <a:bodyPr>
            <a:normAutofit/>
          </a:bodyPr>
          <a:lstStyle/>
          <a:p>
            <a:pPr>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Run the </a:t>
            </a:r>
            <a:r>
              <a:rPr lang="en-US" dirty="0" err="1">
                <a:solidFill>
                  <a:schemeClr val="tx1"/>
                </a:solidFill>
                <a:latin typeface="Times New Roman" panose="02020603050405020304" pitchFamily="18" charset="0"/>
                <a:cs typeface="Times New Roman" panose="02020603050405020304" pitchFamily="18" charset="0"/>
              </a:rPr>
              <a:t>mimikatz</a:t>
            </a:r>
            <a:r>
              <a:rPr lang="en-US" dirty="0">
                <a:solidFill>
                  <a:schemeClr val="tx1"/>
                </a:solidFill>
                <a:latin typeface="Times New Roman" panose="02020603050405020304" pitchFamily="18" charset="0"/>
                <a:cs typeface="Times New Roman" panose="02020603050405020304" pitchFamily="18" charset="0"/>
              </a:rPr>
              <a:t> app</a:t>
            </a:r>
          </a:p>
          <a:p>
            <a:pPr>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privilege::debug</a:t>
            </a:r>
          </a:p>
          <a:p>
            <a:pPr>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Enter hostname</a:t>
            </a:r>
          </a:p>
          <a:p>
            <a:pPr>
              <a:lnSpc>
                <a:spcPct val="150000"/>
              </a:lnSpc>
              <a:buFont typeface="Wingdings" panose="05000000000000000000" pitchFamily="2" charset="2"/>
              <a:buChar char="§"/>
            </a:pPr>
            <a:r>
              <a:rPr lang="en-US" dirty="0" err="1">
                <a:solidFill>
                  <a:schemeClr val="tx1"/>
                </a:solidFill>
                <a:latin typeface="Times New Roman" panose="02020603050405020304" pitchFamily="18" charset="0"/>
                <a:cs typeface="Times New Roman" panose="02020603050405020304" pitchFamily="18" charset="0"/>
              </a:rPr>
              <a:t>Sekurlsa</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logonpasswords</a:t>
            </a:r>
            <a:endParaRPr lang="en-US" dirty="0">
              <a:solidFill>
                <a:schemeClr val="tx1"/>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endParaRPr lang="en-US"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C2688D3-66F5-FC14-0C70-03AF01E64EDE}"/>
              </a:ext>
            </a:extLst>
          </p:cNvPr>
          <p:cNvPicPr>
            <a:picLocks noChangeAspect="1"/>
          </p:cNvPicPr>
          <p:nvPr/>
        </p:nvPicPr>
        <p:blipFill>
          <a:blip r:embed="rId2">
            <a:duotone>
              <a:schemeClr val="accent3">
                <a:shade val="45000"/>
                <a:satMod val="135000"/>
              </a:schemeClr>
              <a:prstClr val="white"/>
            </a:duotone>
          </a:blip>
          <a:stretch>
            <a:fillRect/>
          </a:stretch>
        </p:blipFill>
        <p:spPr>
          <a:xfrm>
            <a:off x="4276165" y="1855694"/>
            <a:ext cx="7440705" cy="4276165"/>
          </a:xfrm>
          <a:prstGeom prst="rect">
            <a:avLst/>
          </a:prstGeom>
        </p:spPr>
      </p:pic>
    </p:spTree>
    <p:extLst>
      <p:ext uri="{BB962C8B-B14F-4D97-AF65-F5344CB8AC3E}">
        <p14:creationId xmlns:p14="http://schemas.microsoft.com/office/powerpoint/2010/main" val="1093964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EB286-CEF1-43CF-D347-8D9B7C68B9DE}"/>
              </a:ext>
            </a:extLst>
          </p:cNvPr>
          <p:cNvSpPr>
            <a:spLocks noGrp="1"/>
          </p:cNvSpPr>
          <p:nvPr>
            <p:ph type="title"/>
          </p:nvPr>
        </p:nvSpPr>
        <p:spPr/>
        <p:txBody>
          <a:bodyPr>
            <a:normAutofit/>
          </a:bodyPr>
          <a:lstStyle/>
          <a:p>
            <a:r>
              <a:rPr lang="en-IN" sz="4400" b="1" dirty="0">
                <a:latin typeface="Times New Roman" panose="02020603050405020304" pitchFamily="18" charset="0"/>
                <a:cs typeface="Times New Roman" panose="02020603050405020304" pitchFamily="18" charset="0"/>
              </a:rPr>
              <a:t>Virus</a:t>
            </a:r>
          </a:p>
        </p:txBody>
      </p:sp>
      <p:sp>
        <p:nvSpPr>
          <p:cNvPr id="3" name="Content Placeholder 2">
            <a:extLst>
              <a:ext uri="{FF2B5EF4-FFF2-40B4-BE49-F238E27FC236}">
                <a16:creationId xmlns:a16="http://schemas.microsoft.com/office/drawing/2014/main" id="{B082500A-01B0-1F9F-A8E5-D50C2EBE179B}"/>
              </a:ext>
            </a:extLst>
          </p:cNvPr>
          <p:cNvSpPr>
            <a:spLocks noGrp="1"/>
          </p:cNvSpPr>
          <p:nvPr>
            <p:ph idx="1"/>
          </p:nvPr>
        </p:nvSpPr>
        <p:spPr>
          <a:xfrm>
            <a:off x="1097280" y="1845733"/>
            <a:ext cx="10377544" cy="4339913"/>
          </a:xfrm>
        </p:spPr>
        <p:txBody>
          <a:bodyPr>
            <a:normAutofit/>
          </a:bodyPr>
          <a:lstStyle/>
          <a:p>
            <a:pPr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Creeper virus was finally defeated by a program called The Reaper. Ray Tomlinson created it.</a:t>
            </a:r>
          </a:p>
          <a:p>
            <a:pPr algn="just">
              <a:lnSpc>
                <a:spcPct val="150000"/>
              </a:lnSpc>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a:t>
            </a:r>
            <a:r>
              <a:rPr lang="en-US" b="1" dirty="0">
                <a:solidFill>
                  <a:srgbClr val="0070C0"/>
                </a:solidFill>
                <a:latin typeface="Times New Roman" panose="02020603050405020304" pitchFamily="18" charset="0"/>
                <a:cs typeface="Times New Roman" panose="02020603050405020304" pitchFamily="18" charset="0"/>
              </a:rPr>
              <a:t>first-ever true antivirus</a:t>
            </a:r>
            <a:r>
              <a:rPr lang="en-US" dirty="0">
                <a:latin typeface="Times New Roman" panose="02020603050405020304" pitchFamily="18" charset="0"/>
                <a:cs typeface="Times New Roman" panose="02020603050405020304" pitchFamily="18" charset="0"/>
              </a:rPr>
              <a:t> is </a:t>
            </a:r>
            <a:r>
              <a:rPr lang="en-US" b="1" dirty="0">
                <a:solidFill>
                  <a:srgbClr val="FF0000"/>
                </a:solidFill>
                <a:latin typeface="Times New Roman" panose="02020603050405020304" pitchFamily="18" charset="0"/>
                <a:cs typeface="Times New Roman" panose="02020603050405020304" pitchFamily="18" charset="0"/>
              </a:rPr>
              <a:t>“The Reaper.”</a:t>
            </a:r>
          </a:p>
          <a:p>
            <a:pPr algn="just">
              <a:lnSpc>
                <a:spcPct val="150000"/>
              </a:lnSpc>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American computer scientist Frederick B. Cohen coined the term ‘Virus’ in 1983.</a:t>
            </a:r>
          </a:p>
          <a:p>
            <a:pPr algn="just">
              <a:lnSpc>
                <a:spcPct val="150000"/>
              </a:lnSpc>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first computer virus, </a:t>
            </a:r>
            <a:r>
              <a:rPr lang="en-US" b="1" dirty="0">
                <a:solidFill>
                  <a:srgbClr val="FF0000"/>
                </a:solidFill>
                <a:latin typeface="Times New Roman" panose="02020603050405020304" pitchFamily="18" charset="0"/>
                <a:cs typeface="Times New Roman" panose="02020603050405020304" pitchFamily="18" charset="0"/>
              </a:rPr>
              <a:t>“Brain” </a:t>
            </a:r>
            <a:r>
              <a:rPr lang="en-US" dirty="0">
                <a:latin typeface="Times New Roman" panose="02020603050405020304" pitchFamily="18" charset="0"/>
                <a:cs typeface="Times New Roman" panose="02020603050405020304" pitchFamily="18" charset="0"/>
              </a:rPr>
              <a:t>affects the boot sector. Created in early 1986.</a:t>
            </a:r>
            <a:endParaRPr lang="en-IN" dirty="0">
              <a:latin typeface="Times New Roman" panose="02020603050405020304" pitchFamily="18" charset="0"/>
              <a:cs typeface="Times New Roman" panose="02020603050405020304" pitchFamily="18" charset="0"/>
            </a:endParaRPr>
          </a:p>
        </p:txBody>
      </p:sp>
      <p:pic>
        <p:nvPicPr>
          <p:cNvPr id="9218" name="Picture 2">
            <a:extLst>
              <a:ext uri="{FF2B5EF4-FFF2-40B4-BE49-F238E27FC236}">
                <a16:creationId xmlns:a16="http://schemas.microsoft.com/office/drawing/2014/main" id="{B5BA6F7B-06C5-EC0B-CEAE-248616F8EB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8070" y="2369719"/>
            <a:ext cx="1586753" cy="2417434"/>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A397B4E6-5410-28A5-D16A-FC839173D6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2961" y="4929525"/>
            <a:ext cx="2134945" cy="1256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036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CD438-5398-9526-657F-DF70C6EC2A2B}"/>
              </a:ext>
            </a:extLst>
          </p:cNvPr>
          <p:cNvSpPr>
            <a:spLocks noGrp="1"/>
          </p:cNvSpPr>
          <p:nvPr>
            <p:ph type="title"/>
          </p:nvPr>
        </p:nvSpPr>
        <p:spPr>
          <a:xfrm>
            <a:off x="1097280" y="286603"/>
            <a:ext cx="10058400" cy="887773"/>
          </a:xfrm>
        </p:spPr>
        <p:txBody>
          <a:bodyPr>
            <a:normAutofit/>
          </a:bodyPr>
          <a:lstStyle/>
          <a:p>
            <a:r>
              <a:rPr lang="en-US" sz="4000" b="1" dirty="0">
                <a:solidFill>
                  <a:srgbClr val="161616"/>
                </a:solidFill>
                <a:latin typeface="Times New Roman" panose="02020603050405020304" pitchFamily="18" charset="0"/>
                <a:ea typeface="+mn-ea"/>
                <a:cs typeface="Times New Roman" panose="02020603050405020304" pitchFamily="18" charset="0"/>
              </a:rPr>
              <a:t>Key loggers</a:t>
            </a:r>
            <a:endParaRPr lang="en-IN" sz="4000" b="1" dirty="0">
              <a:solidFill>
                <a:srgbClr val="161616"/>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AF311375-744D-9D06-C7A9-34B8C88AC920}"/>
              </a:ext>
            </a:extLst>
          </p:cNvPr>
          <p:cNvSpPr>
            <a:spLocks noGrp="1"/>
          </p:cNvSpPr>
          <p:nvPr>
            <p:ph idx="1"/>
          </p:nvPr>
        </p:nvSpPr>
        <p:spPr>
          <a:xfrm>
            <a:off x="1097279" y="1075765"/>
            <a:ext cx="10619591" cy="5253317"/>
          </a:xfrm>
        </p:spPr>
        <p:txBody>
          <a:bodyPr>
            <a:normAutofit/>
          </a:bodyPr>
          <a:lstStyle/>
          <a:p>
            <a:pPr>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It’s spyware or surveillance software that tracks all the activities of the used.</a:t>
            </a:r>
          </a:p>
          <a:p>
            <a:pPr>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It can record keystrokes, and take screenshots.</a:t>
            </a:r>
          </a:p>
          <a:p>
            <a:pPr>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It also records internet history.</a:t>
            </a:r>
          </a:p>
          <a:p>
            <a:pPr>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It can be installed on </a:t>
            </a:r>
          </a:p>
          <a:p>
            <a:pPr lvl="2">
              <a:lnSpc>
                <a:spcPct val="150000"/>
              </a:lnSpc>
              <a:buFont typeface="Wingdings" panose="05000000000000000000" pitchFamily="2" charset="2"/>
              <a:buChar char="ü"/>
            </a:pPr>
            <a:r>
              <a:rPr lang="en-US" sz="2000" dirty="0">
                <a:solidFill>
                  <a:schemeClr val="tx1"/>
                </a:solidFill>
                <a:latin typeface="Times New Roman" panose="02020603050405020304" pitchFamily="18" charset="0"/>
                <a:cs typeface="Times New Roman" panose="02020603050405020304" pitchFamily="18" charset="0"/>
              </a:rPr>
              <a:t>Windows</a:t>
            </a:r>
          </a:p>
          <a:p>
            <a:pPr lvl="2">
              <a:lnSpc>
                <a:spcPct val="150000"/>
              </a:lnSpc>
              <a:buFont typeface="Wingdings" panose="05000000000000000000" pitchFamily="2" charset="2"/>
              <a:buChar char="ü"/>
            </a:pPr>
            <a:r>
              <a:rPr lang="en-US" sz="2000" dirty="0">
                <a:solidFill>
                  <a:schemeClr val="tx1"/>
                </a:solidFill>
                <a:latin typeface="Times New Roman" panose="02020603050405020304" pitchFamily="18" charset="0"/>
                <a:cs typeface="Times New Roman" panose="02020603050405020304" pitchFamily="18" charset="0"/>
              </a:rPr>
              <a:t>Linux</a:t>
            </a:r>
          </a:p>
          <a:p>
            <a:pPr lvl="2">
              <a:lnSpc>
                <a:spcPct val="150000"/>
              </a:lnSpc>
              <a:buFont typeface="Wingdings" panose="05000000000000000000" pitchFamily="2" charset="2"/>
              <a:buChar char="ü"/>
            </a:pPr>
            <a:r>
              <a:rPr lang="en-US" sz="2000" dirty="0">
                <a:solidFill>
                  <a:schemeClr val="tx1"/>
                </a:solidFill>
                <a:latin typeface="Times New Roman" panose="02020603050405020304" pitchFamily="18" charset="0"/>
                <a:cs typeface="Times New Roman" panose="02020603050405020304" pitchFamily="18" charset="0"/>
              </a:rPr>
              <a:t>Mac</a:t>
            </a:r>
          </a:p>
          <a:p>
            <a:pPr lvl="2">
              <a:lnSpc>
                <a:spcPct val="150000"/>
              </a:lnSpc>
              <a:buFont typeface="Wingdings" panose="05000000000000000000" pitchFamily="2" charset="2"/>
              <a:buChar char="ü"/>
            </a:pPr>
            <a:r>
              <a:rPr lang="en-US" sz="2000" dirty="0">
                <a:solidFill>
                  <a:schemeClr val="tx1"/>
                </a:solidFill>
                <a:latin typeface="Times New Roman" panose="02020603050405020304" pitchFamily="18" charset="0"/>
                <a:cs typeface="Times New Roman" panose="02020603050405020304" pitchFamily="18" charset="0"/>
              </a:rPr>
              <a:t>Android</a:t>
            </a:r>
          </a:p>
          <a:p>
            <a:pPr>
              <a:lnSpc>
                <a:spcPct val="150000"/>
              </a:lnSpc>
              <a:buFont typeface="Wingdings" panose="05000000000000000000" pitchFamily="2" charset="2"/>
              <a:buChar char="§"/>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2024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CD438-5398-9526-657F-DF70C6EC2A2B}"/>
              </a:ext>
            </a:extLst>
          </p:cNvPr>
          <p:cNvSpPr>
            <a:spLocks noGrp="1"/>
          </p:cNvSpPr>
          <p:nvPr>
            <p:ph type="title"/>
          </p:nvPr>
        </p:nvSpPr>
        <p:spPr>
          <a:xfrm>
            <a:off x="1097280" y="286603"/>
            <a:ext cx="10058400" cy="887773"/>
          </a:xfrm>
        </p:spPr>
        <p:txBody>
          <a:bodyPr>
            <a:normAutofit/>
          </a:bodyPr>
          <a:lstStyle/>
          <a:p>
            <a:r>
              <a:rPr lang="en-US" sz="4000" b="1" dirty="0" err="1">
                <a:solidFill>
                  <a:srgbClr val="161616"/>
                </a:solidFill>
                <a:latin typeface="Times New Roman" panose="02020603050405020304" pitchFamily="18" charset="0"/>
                <a:ea typeface="+mn-ea"/>
                <a:cs typeface="Times New Roman" panose="02020603050405020304" pitchFamily="18" charset="0"/>
              </a:rPr>
              <a:t>kidlogger</a:t>
            </a:r>
            <a:endParaRPr lang="en-IN" sz="4000" b="1" dirty="0">
              <a:solidFill>
                <a:srgbClr val="161616"/>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AF311375-744D-9D06-C7A9-34B8C88AC920}"/>
              </a:ext>
            </a:extLst>
          </p:cNvPr>
          <p:cNvSpPr>
            <a:spLocks noGrp="1"/>
          </p:cNvSpPr>
          <p:nvPr>
            <p:ph idx="1"/>
          </p:nvPr>
        </p:nvSpPr>
        <p:spPr>
          <a:xfrm>
            <a:off x="1097279" y="1075765"/>
            <a:ext cx="10619591" cy="5253317"/>
          </a:xfrm>
        </p:spPr>
        <p:txBody>
          <a:bodyPr>
            <a:normAutofit/>
          </a:bodyPr>
          <a:lstStyle/>
          <a:p>
            <a:pPr>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hlinkClick r:id="rId2"/>
              </a:rPr>
              <a:t>http://kidlogger.net/download.html</a:t>
            </a:r>
            <a:endParaRPr lang="en-US" dirty="0">
              <a:solidFill>
                <a:schemeClr val="tx1"/>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endParaRPr lang="en-US" dirty="0">
              <a:solidFill>
                <a:schemeClr val="tx1"/>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E3554AC-4CA8-4D92-2A74-A23230513B6F}"/>
              </a:ext>
            </a:extLst>
          </p:cNvPr>
          <p:cNvPicPr>
            <a:picLocks noChangeAspect="1"/>
          </p:cNvPicPr>
          <p:nvPr/>
        </p:nvPicPr>
        <p:blipFill>
          <a:blip r:embed="rId3"/>
          <a:stretch>
            <a:fillRect/>
          </a:stretch>
        </p:blipFill>
        <p:spPr>
          <a:xfrm>
            <a:off x="1211917" y="2029385"/>
            <a:ext cx="4629150" cy="3752850"/>
          </a:xfrm>
          <a:prstGeom prst="rect">
            <a:avLst/>
          </a:prstGeom>
        </p:spPr>
      </p:pic>
      <p:pic>
        <p:nvPicPr>
          <p:cNvPr id="5" name="Picture 4">
            <a:extLst>
              <a:ext uri="{FF2B5EF4-FFF2-40B4-BE49-F238E27FC236}">
                <a16:creationId xmlns:a16="http://schemas.microsoft.com/office/drawing/2014/main" id="{7DA36953-41F2-CFC4-73E7-DD5B687E7657}"/>
              </a:ext>
            </a:extLst>
          </p:cNvPr>
          <p:cNvPicPr>
            <a:picLocks noChangeAspect="1"/>
          </p:cNvPicPr>
          <p:nvPr/>
        </p:nvPicPr>
        <p:blipFill>
          <a:blip r:embed="rId4"/>
          <a:stretch>
            <a:fillRect/>
          </a:stretch>
        </p:blipFill>
        <p:spPr>
          <a:xfrm>
            <a:off x="7100327" y="1843368"/>
            <a:ext cx="3743325" cy="4419600"/>
          </a:xfrm>
          <a:prstGeom prst="rect">
            <a:avLst/>
          </a:prstGeom>
        </p:spPr>
      </p:pic>
      <p:sp>
        <p:nvSpPr>
          <p:cNvPr id="6" name="Footer Placeholder 5">
            <a:extLst>
              <a:ext uri="{FF2B5EF4-FFF2-40B4-BE49-F238E27FC236}">
                <a16:creationId xmlns:a16="http://schemas.microsoft.com/office/drawing/2014/main" id="{81DBFC11-FC9C-58CF-7AE3-90449AEA3D7C}"/>
              </a:ext>
            </a:extLst>
          </p:cNvPr>
          <p:cNvSpPr>
            <a:spLocks noGrp="1"/>
          </p:cNvSpPr>
          <p:nvPr>
            <p:ph type="ftr" sz="quarter" idx="11"/>
          </p:nvPr>
        </p:nvSpPr>
        <p:spPr/>
        <p:txBody>
          <a:bodyPr/>
          <a:lstStyle/>
          <a:p>
            <a:r>
              <a:rPr lang="en-IN"/>
              <a:t>https://kidlogger.net/knowledgebase1.html</a:t>
            </a:r>
          </a:p>
        </p:txBody>
      </p:sp>
    </p:spTree>
    <p:extLst>
      <p:ext uri="{BB962C8B-B14F-4D97-AF65-F5344CB8AC3E}">
        <p14:creationId xmlns:p14="http://schemas.microsoft.com/office/powerpoint/2010/main" val="40087876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CD438-5398-9526-657F-DF70C6EC2A2B}"/>
              </a:ext>
            </a:extLst>
          </p:cNvPr>
          <p:cNvSpPr>
            <a:spLocks noGrp="1"/>
          </p:cNvSpPr>
          <p:nvPr>
            <p:ph type="title"/>
          </p:nvPr>
        </p:nvSpPr>
        <p:spPr>
          <a:xfrm>
            <a:off x="1097280" y="286603"/>
            <a:ext cx="10058400" cy="887773"/>
          </a:xfrm>
        </p:spPr>
        <p:txBody>
          <a:bodyPr>
            <a:normAutofit/>
          </a:bodyPr>
          <a:lstStyle/>
          <a:p>
            <a:r>
              <a:rPr lang="en-US" sz="4000" b="1" dirty="0" err="1">
                <a:solidFill>
                  <a:srgbClr val="161616"/>
                </a:solidFill>
                <a:latin typeface="Times New Roman" panose="02020603050405020304" pitchFamily="18" charset="0"/>
                <a:ea typeface="+mn-ea"/>
                <a:cs typeface="Times New Roman" panose="02020603050405020304" pitchFamily="18" charset="0"/>
              </a:rPr>
              <a:t>kidlogger</a:t>
            </a:r>
            <a:endParaRPr lang="en-IN" sz="4000" b="1" dirty="0">
              <a:solidFill>
                <a:srgbClr val="161616"/>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AF311375-744D-9D06-C7A9-34B8C88AC920}"/>
              </a:ext>
            </a:extLst>
          </p:cNvPr>
          <p:cNvSpPr>
            <a:spLocks noGrp="1"/>
          </p:cNvSpPr>
          <p:nvPr>
            <p:ph idx="1"/>
          </p:nvPr>
        </p:nvSpPr>
        <p:spPr>
          <a:xfrm>
            <a:off x="1097279" y="1075765"/>
            <a:ext cx="10619591" cy="5253317"/>
          </a:xfrm>
        </p:spPr>
        <p:txBody>
          <a:bodyPr>
            <a:normAutofit/>
          </a:bodyPr>
          <a:lstStyle/>
          <a:p>
            <a:pPr>
              <a:lnSpc>
                <a:spcPct val="150000"/>
              </a:lnSpc>
              <a:buFont typeface="Wingdings" panose="05000000000000000000" pitchFamily="2" charset="2"/>
              <a:buChar char="§"/>
            </a:pPr>
            <a:endParaRPr lang="en-US" dirty="0">
              <a:solidFill>
                <a:schemeClr val="tx1"/>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endParaRPr lang="en-US"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7ACFAB0-F622-66B0-DCF1-FFEE471C3CD7}"/>
              </a:ext>
            </a:extLst>
          </p:cNvPr>
          <p:cNvPicPr>
            <a:picLocks noChangeAspect="1"/>
          </p:cNvPicPr>
          <p:nvPr/>
        </p:nvPicPr>
        <p:blipFill>
          <a:blip r:embed="rId2"/>
          <a:stretch>
            <a:fillRect/>
          </a:stretch>
        </p:blipFill>
        <p:spPr>
          <a:xfrm>
            <a:off x="3314141" y="841777"/>
            <a:ext cx="3671947" cy="2684637"/>
          </a:xfrm>
          <a:prstGeom prst="rect">
            <a:avLst/>
          </a:prstGeom>
        </p:spPr>
      </p:pic>
      <p:pic>
        <p:nvPicPr>
          <p:cNvPr id="7" name="Content Placeholder 6">
            <a:extLst>
              <a:ext uri="{FF2B5EF4-FFF2-40B4-BE49-F238E27FC236}">
                <a16:creationId xmlns:a16="http://schemas.microsoft.com/office/drawing/2014/main" id="{887FF2FE-B930-2F5C-5ABD-5B9C5641361B}"/>
              </a:ext>
            </a:extLst>
          </p:cNvPr>
          <p:cNvPicPr>
            <a:picLocks noChangeAspect="1"/>
          </p:cNvPicPr>
          <p:nvPr/>
        </p:nvPicPr>
        <p:blipFill>
          <a:blip r:embed="rId3"/>
          <a:stretch>
            <a:fillRect/>
          </a:stretch>
        </p:blipFill>
        <p:spPr>
          <a:xfrm>
            <a:off x="7422778" y="841776"/>
            <a:ext cx="3857402" cy="2684637"/>
          </a:xfrm>
          <a:prstGeom prst="rect">
            <a:avLst/>
          </a:prstGeom>
        </p:spPr>
      </p:pic>
      <p:pic>
        <p:nvPicPr>
          <p:cNvPr id="8" name="Picture 7">
            <a:extLst>
              <a:ext uri="{FF2B5EF4-FFF2-40B4-BE49-F238E27FC236}">
                <a16:creationId xmlns:a16="http://schemas.microsoft.com/office/drawing/2014/main" id="{D1C3B9CA-902E-B44D-318F-E620B9740BE8}"/>
              </a:ext>
            </a:extLst>
          </p:cNvPr>
          <p:cNvPicPr>
            <a:picLocks noChangeAspect="1"/>
          </p:cNvPicPr>
          <p:nvPr/>
        </p:nvPicPr>
        <p:blipFill>
          <a:blip r:embed="rId4"/>
          <a:stretch>
            <a:fillRect/>
          </a:stretch>
        </p:blipFill>
        <p:spPr>
          <a:xfrm>
            <a:off x="884928" y="3760401"/>
            <a:ext cx="4807661" cy="2412626"/>
          </a:xfrm>
          <a:prstGeom prst="rect">
            <a:avLst/>
          </a:prstGeom>
        </p:spPr>
      </p:pic>
      <p:pic>
        <p:nvPicPr>
          <p:cNvPr id="9" name="Picture 8">
            <a:extLst>
              <a:ext uri="{FF2B5EF4-FFF2-40B4-BE49-F238E27FC236}">
                <a16:creationId xmlns:a16="http://schemas.microsoft.com/office/drawing/2014/main" id="{845FED33-032C-0FA0-8EFC-65961C9551ED}"/>
              </a:ext>
            </a:extLst>
          </p:cNvPr>
          <p:cNvPicPr>
            <a:picLocks noChangeAspect="1"/>
          </p:cNvPicPr>
          <p:nvPr/>
        </p:nvPicPr>
        <p:blipFill>
          <a:blip r:embed="rId5"/>
          <a:stretch>
            <a:fillRect/>
          </a:stretch>
        </p:blipFill>
        <p:spPr>
          <a:xfrm>
            <a:off x="6126480" y="3760401"/>
            <a:ext cx="4807661" cy="2412626"/>
          </a:xfrm>
          <a:prstGeom prst="rect">
            <a:avLst/>
          </a:prstGeom>
        </p:spPr>
      </p:pic>
    </p:spTree>
    <p:extLst>
      <p:ext uri="{BB962C8B-B14F-4D97-AF65-F5344CB8AC3E}">
        <p14:creationId xmlns:p14="http://schemas.microsoft.com/office/powerpoint/2010/main" val="20750471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CD438-5398-9526-657F-DF70C6EC2A2B}"/>
              </a:ext>
            </a:extLst>
          </p:cNvPr>
          <p:cNvSpPr>
            <a:spLocks noGrp="1"/>
          </p:cNvSpPr>
          <p:nvPr>
            <p:ph type="title"/>
          </p:nvPr>
        </p:nvSpPr>
        <p:spPr>
          <a:xfrm>
            <a:off x="1097280" y="286603"/>
            <a:ext cx="10058400" cy="887773"/>
          </a:xfrm>
        </p:spPr>
        <p:txBody>
          <a:bodyPr>
            <a:normAutofit/>
          </a:bodyPr>
          <a:lstStyle/>
          <a:p>
            <a:r>
              <a:rPr lang="en-US" sz="4000" b="1" dirty="0" err="1">
                <a:solidFill>
                  <a:srgbClr val="161616"/>
                </a:solidFill>
                <a:latin typeface="Times New Roman" panose="02020603050405020304" pitchFamily="18" charset="0"/>
                <a:ea typeface="+mn-ea"/>
                <a:cs typeface="Times New Roman" panose="02020603050405020304" pitchFamily="18" charset="0"/>
              </a:rPr>
              <a:t>kidlogger</a:t>
            </a:r>
            <a:endParaRPr lang="en-IN" sz="4000" b="1" dirty="0">
              <a:solidFill>
                <a:srgbClr val="161616"/>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AF311375-744D-9D06-C7A9-34B8C88AC920}"/>
              </a:ext>
            </a:extLst>
          </p:cNvPr>
          <p:cNvSpPr>
            <a:spLocks noGrp="1"/>
          </p:cNvSpPr>
          <p:nvPr>
            <p:ph idx="1"/>
          </p:nvPr>
        </p:nvSpPr>
        <p:spPr>
          <a:xfrm>
            <a:off x="1097279" y="1075765"/>
            <a:ext cx="10619591" cy="5253317"/>
          </a:xfrm>
        </p:spPr>
        <p:txBody>
          <a:bodyPr>
            <a:normAutofit/>
          </a:bodyPr>
          <a:lstStyle/>
          <a:p>
            <a:pPr>
              <a:lnSpc>
                <a:spcPct val="150000"/>
              </a:lnSpc>
              <a:buFont typeface="Wingdings" panose="05000000000000000000" pitchFamily="2" charset="2"/>
              <a:buChar char="§"/>
            </a:pPr>
            <a:endParaRPr lang="en-US" dirty="0">
              <a:solidFill>
                <a:schemeClr val="tx1"/>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F5F0B38-9664-253C-90AB-2D0E7DEF9BA8}"/>
              </a:ext>
            </a:extLst>
          </p:cNvPr>
          <p:cNvPicPr>
            <a:picLocks noChangeAspect="1"/>
          </p:cNvPicPr>
          <p:nvPr/>
        </p:nvPicPr>
        <p:blipFill>
          <a:blip r:embed="rId2"/>
          <a:stretch>
            <a:fillRect/>
          </a:stretch>
        </p:blipFill>
        <p:spPr>
          <a:xfrm>
            <a:off x="1036320" y="1174377"/>
            <a:ext cx="10058400" cy="2438400"/>
          </a:xfrm>
          <a:prstGeom prst="rect">
            <a:avLst/>
          </a:prstGeom>
        </p:spPr>
      </p:pic>
      <p:pic>
        <p:nvPicPr>
          <p:cNvPr id="5" name="Picture 4">
            <a:extLst>
              <a:ext uri="{FF2B5EF4-FFF2-40B4-BE49-F238E27FC236}">
                <a16:creationId xmlns:a16="http://schemas.microsoft.com/office/drawing/2014/main" id="{68212431-6389-3E9B-9360-D3A8210FC5B7}"/>
              </a:ext>
            </a:extLst>
          </p:cNvPr>
          <p:cNvPicPr>
            <a:picLocks noChangeAspect="1"/>
          </p:cNvPicPr>
          <p:nvPr/>
        </p:nvPicPr>
        <p:blipFill>
          <a:blip r:embed="rId3"/>
          <a:stretch>
            <a:fillRect/>
          </a:stretch>
        </p:blipFill>
        <p:spPr>
          <a:xfrm>
            <a:off x="1036320" y="2303929"/>
            <a:ext cx="10058400" cy="3908612"/>
          </a:xfrm>
          <a:prstGeom prst="rect">
            <a:avLst/>
          </a:prstGeom>
        </p:spPr>
      </p:pic>
    </p:spTree>
    <p:extLst>
      <p:ext uri="{BB962C8B-B14F-4D97-AF65-F5344CB8AC3E}">
        <p14:creationId xmlns:p14="http://schemas.microsoft.com/office/powerpoint/2010/main" val="886594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EB286-CEF1-43CF-D347-8D9B7C68B9DE}"/>
              </a:ext>
            </a:extLst>
          </p:cNvPr>
          <p:cNvSpPr>
            <a:spLocks noGrp="1"/>
          </p:cNvSpPr>
          <p:nvPr>
            <p:ph type="title"/>
          </p:nvPr>
        </p:nvSpPr>
        <p:spPr/>
        <p:txBody>
          <a:bodyPr>
            <a:normAutofit/>
          </a:bodyPr>
          <a:lstStyle/>
          <a:p>
            <a:r>
              <a:rPr lang="en-IN" sz="4400" b="1" dirty="0">
                <a:latin typeface="Times New Roman" panose="02020603050405020304" pitchFamily="18" charset="0"/>
                <a:cs typeface="Times New Roman" panose="02020603050405020304" pitchFamily="18" charset="0"/>
              </a:rPr>
              <a:t>Antivirus</a:t>
            </a:r>
          </a:p>
        </p:txBody>
      </p:sp>
      <p:sp>
        <p:nvSpPr>
          <p:cNvPr id="3" name="Content Placeholder 2">
            <a:extLst>
              <a:ext uri="{FF2B5EF4-FFF2-40B4-BE49-F238E27FC236}">
                <a16:creationId xmlns:a16="http://schemas.microsoft.com/office/drawing/2014/main" id="{B082500A-01B0-1F9F-A8E5-D50C2EBE179B}"/>
              </a:ext>
            </a:extLst>
          </p:cNvPr>
          <p:cNvSpPr>
            <a:spLocks noGrp="1"/>
          </p:cNvSpPr>
          <p:nvPr>
            <p:ph idx="1"/>
          </p:nvPr>
        </p:nvSpPr>
        <p:spPr>
          <a:xfrm>
            <a:off x="1097280" y="1845733"/>
            <a:ext cx="10377544" cy="4339913"/>
          </a:xfrm>
        </p:spPr>
        <p:txBody>
          <a:bodyPr>
            <a:normAutofit lnSpcReduction="10000"/>
          </a:bodyPr>
          <a:lstStyle/>
          <a:p>
            <a:pPr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Antivirus software is a </a:t>
            </a:r>
            <a:r>
              <a:rPr lang="en-US" b="1" dirty="0">
                <a:solidFill>
                  <a:schemeClr val="accent1">
                    <a:lumMod val="75000"/>
                  </a:schemeClr>
                </a:solidFill>
                <a:latin typeface="Times New Roman" panose="02020603050405020304" pitchFamily="18" charset="0"/>
                <a:cs typeface="Times New Roman" panose="02020603050405020304" pitchFamily="18" charset="0"/>
              </a:rPr>
              <a:t>program designed to protect computers and digital devices</a:t>
            </a:r>
            <a:r>
              <a:rPr lang="en-US" dirty="0">
                <a:latin typeface="Times New Roman" panose="02020603050405020304" pitchFamily="18" charset="0"/>
                <a:cs typeface="Times New Roman" panose="02020603050405020304" pitchFamily="18" charset="0"/>
              </a:rPr>
              <a:t> from malicious software, or malware.</a:t>
            </a:r>
          </a:p>
          <a:p>
            <a:pPr algn="just">
              <a:lnSpc>
                <a:spcPct val="150000"/>
              </a:lnSpc>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Its main function is to </a:t>
            </a:r>
            <a:r>
              <a:rPr lang="en-US" b="1" dirty="0">
                <a:solidFill>
                  <a:srgbClr val="0070C0"/>
                </a:solidFill>
                <a:latin typeface="Times New Roman" panose="02020603050405020304" pitchFamily="18" charset="0"/>
                <a:cs typeface="Times New Roman" panose="02020603050405020304" pitchFamily="18" charset="0"/>
              </a:rPr>
              <a:t>detect, prevent, and remove</a:t>
            </a:r>
            <a:r>
              <a:rPr lang="en-US" dirty="0">
                <a:latin typeface="Times New Roman" panose="02020603050405020304" pitchFamily="18" charset="0"/>
                <a:cs typeface="Times New Roman" panose="02020603050405020304" pitchFamily="18" charset="0"/>
              </a:rPr>
              <a:t> various forms of malware, such as viruses, worms, trojan horses, ransomware, and spyware.</a:t>
            </a:r>
          </a:p>
          <a:p>
            <a:pPr algn="just">
              <a:lnSpc>
                <a:spcPct val="150000"/>
              </a:lnSpc>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These malicious programs can compromise the </a:t>
            </a:r>
            <a:r>
              <a:rPr lang="en-US" b="1" dirty="0">
                <a:solidFill>
                  <a:srgbClr val="C00000"/>
                </a:solidFill>
                <a:latin typeface="Times New Roman" panose="02020603050405020304" pitchFamily="18" charset="0"/>
                <a:cs typeface="Times New Roman" panose="02020603050405020304" pitchFamily="18" charset="0"/>
              </a:rPr>
              <a:t>security, performance, and functionality</a:t>
            </a:r>
            <a:r>
              <a:rPr lang="en-US" dirty="0">
                <a:latin typeface="Times New Roman" panose="02020603050405020304" pitchFamily="18" charset="0"/>
                <a:cs typeface="Times New Roman" panose="02020603050405020304" pitchFamily="18" charset="0"/>
              </a:rPr>
              <a:t> of a device, as well as steal sensitive data and facilitate cybercrimes.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2231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4E27A-B672-F690-69EE-5313A410139C}"/>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Types of virus</a:t>
            </a:r>
            <a:endParaRPr lang="en-IN" sz="4400"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707CA6AB-27A3-88B4-B550-A43DF3B7240D}"/>
              </a:ext>
            </a:extLst>
          </p:cNvPr>
          <p:cNvPicPr>
            <a:picLocks noChangeAspect="1"/>
          </p:cNvPicPr>
          <p:nvPr/>
        </p:nvPicPr>
        <p:blipFill>
          <a:blip r:embed="rId2"/>
          <a:stretch>
            <a:fillRect/>
          </a:stretch>
        </p:blipFill>
        <p:spPr>
          <a:xfrm>
            <a:off x="1168494" y="2070521"/>
            <a:ext cx="6083954" cy="3771900"/>
          </a:xfrm>
          <a:prstGeom prst="rect">
            <a:avLst/>
          </a:prstGeom>
        </p:spPr>
      </p:pic>
      <p:pic>
        <p:nvPicPr>
          <p:cNvPr id="5" name="Picture 2" descr="5 Important Things to Consider While Purchasing an Antivirus Software -  5855 | MyTechLogy">
            <a:extLst>
              <a:ext uri="{FF2B5EF4-FFF2-40B4-BE49-F238E27FC236}">
                <a16:creationId xmlns:a16="http://schemas.microsoft.com/office/drawing/2014/main" id="{027545C4-17C1-E13A-0EF4-17EE8A05F7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3435" y="2226727"/>
            <a:ext cx="3935505" cy="3412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330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EB286-CEF1-43CF-D347-8D9B7C68B9DE}"/>
              </a:ext>
            </a:extLst>
          </p:cNvPr>
          <p:cNvSpPr>
            <a:spLocks noGrp="1"/>
          </p:cNvSpPr>
          <p:nvPr>
            <p:ph type="title"/>
          </p:nvPr>
        </p:nvSpPr>
        <p:spPr/>
        <p:txBody>
          <a:bodyPr>
            <a:normAutofit/>
          </a:bodyPr>
          <a:lstStyle/>
          <a:p>
            <a:r>
              <a:rPr lang="en-IN" sz="4400" b="1" dirty="0">
                <a:latin typeface="Times New Roman" panose="02020603050405020304" pitchFamily="18" charset="0"/>
                <a:cs typeface="Times New Roman" panose="02020603050405020304" pitchFamily="18" charset="0"/>
              </a:rPr>
              <a:t>Features of Antivirus Software</a:t>
            </a:r>
          </a:p>
        </p:txBody>
      </p:sp>
      <p:sp>
        <p:nvSpPr>
          <p:cNvPr id="3" name="Content Placeholder 2">
            <a:extLst>
              <a:ext uri="{FF2B5EF4-FFF2-40B4-BE49-F238E27FC236}">
                <a16:creationId xmlns:a16="http://schemas.microsoft.com/office/drawing/2014/main" id="{B082500A-01B0-1F9F-A8E5-D50C2EBE179B}"/>
              </a:ext>
            </a:extLst>
          </p:cNvPr>
          <p:cNvSpPr>
            <a:spLocks noGrp="1"/>
          </p:cNvSpPr>
          <p:nvPr>
            <p:ph idx="1"/>
          </p:nvPr>
        </p:nvSpPr>
        <p:spPr>
          <a:xfrm>
            <a:off x="1097280" y="1845733"/>
            <a:ext cx="10377544" cy="4339913"/>
          </a:xfrm>
        </p:spPr>
        <p:txBody>
          <a:bodyPr>
            <a:normAutofit lnSpcReduction="10000"/>
          </a:bodyPr>
          <a:lstStyle/>
          <a:p>
            <a:pPr marL="0" indent="0" algn="just">
              <a:lnSpc>
                <a:spcPct val="150000"/>
              </a:lnSpc>
              <a:buNone/>
            </a:pPr>
            <a:r>
              <a:rPr lang="en-US" b="1" dirty="0">
                <a:solidFill>
                  <a:srgbClr val="C00000"/>
                </a:solidFill>
                <a:latin typeface="Times New Roman" panose="02020603050405020304" pitchFamily="18" charset="0"/>
                <a:cs typeface="Times New Roman" panose="02020603050405020304" pitchFamily="18" charset="0"/>
              </a:rPr>
              <a:t>Background Scanning</a:t>
            </a:r>
          </a:p>
          <a:p>
            <a:pPr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Antivirus software helps to scan all the </a:t>
            </a:r>
            <a:r>
              <a:rPr lang="en-US" b="1" dirty="0">
                <a:solidFill>
                  <a:schemeClr val="accent2"/>
                </a:solidFill>
                <a:latin typeface="Times New Roman" panose="02020603050405020304" pitchFamily="18" charset="0"/>
                <a:cs typeface="Times New Roman" panose="02020603050405020304" pitchFamily="18" charset="0"/>
              </a:rPr>
              <a:t>applications, files, and programs </a:t>
            </a:r>
            <a:r>
              <a:rPr lang="en-US" dirty="0">
                <a:latin typeface="Times New Roman" panose="02020603050405020304" pitchFamily="18" charset="0"/>
                <a:cs typeface="Times New Roman" panose="02020603050405020304" pitchFamily="18" charset="0"/>
              </a:rPr>
              <a:t>that are opened from the backend. This process is called an on-access scanning.</a:t>
            </a:r>
          </a:p>
          <a:p>
            <a:pPr marL="0" indent="0" algn="just">
              <a:lnSpc>
                <a:spcPct val="150000"/>
              </a:lnSpc>
              <a:buNone/>
            </a:pPr>
            <a:r>
              <a:rPr lang="en-IN" b="1" dirty="0">
                <a:solidFill>
                  <a:srgbClr val="C00000"/>
                </a:solidFill>
                <a:latin typeface="Times New Roman" panose="02020603050405020304" pitchFamily="18" charset="0"/>
                <a:cs typeface="Times New Roman" panose="02020603050405020304" pitchFamily="18" charset="0"/>
              </a:rPr>
              <a:t>Complete System Scans</a:t>
            </a:r>
          </a:p>
          <a:p>
            <a:pPr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Full system scans are by and large not really vital when you have an on-access scanning system in hand. </a:t>
            </a:r>
          </a:p>
          <a:p>
            <a:pPr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Full system scans become indispensable when an antivirus software is installed for the first time or if the antivirus software is not been updated with new virus definitions recently.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0676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EB286-CEF1-43CF-D347-8D9B7C68B9DE}"/>
              </a:ext>
            </a:extLst>
          </p:cNvPr>
          <p:cNvSpPr>
            <a:spLocks noGrp="1"/>
          </p:cNvSpPr>
          <p:nvPr>
            <p:ph type="title"/>
          </p:nvPr>
        </p:nvSpPr>
        <p:spPr/>
        <p:txBody>
          <a:bodyPr>
            <a:normAutofit/>
          </a:bodyPr>
          <a:lstStyle/>
          <a:p>
            <a:r>
              <a:rPr lang="en-IN" sz="4400" b="1" dirty="0">
                <a:latin typeface="Times New Roman" panose="02020603050405020304" pitchFamily="18" charset="0"/>
                <a:cs typeface="Times New Roman" panose="02020603050405020304" pitchFamily="18" charset="0"/>
              </a:rPr>
              <a:t>Features of Antivirus Software</a:t>
            </a:r>
          </a:p>
        </p:txBody>
      </p:sp>
      <p:sp>
        <p:nvSpPr>
          <p:cNvPr id="3" name="Content Placeholder 2">
            <a:extLst>
              <a:ext uri="{FF2B5EF4-FFF2-40B4-BE49-F238E27FC236}">
                <a16:creationId xmlns:a16="http://schemas.microsoft.com/office/drawing/2014/main" id="{B082500A-01B0-1F9F-A8E5-D50C2EBE179B}"/>
              </a:ext>
            </a:extLst>
          </p:cNvPr>
          <p:cNvSpPr>
            <a:spLocks noGrp="1"/>
          </p:cNvSpPr>
          <p:nvPr>
            <p:ph idx="1"/>
          </p:nvPr>
        </p:nvSpPr>
        <p:spPr>
          <a:xfrm>
            <a:off x="1097280" y="1845733"/>
            <a:ext cx="10377544" cy="4339913"/>
          </a:xfrm>
        </p:spPr>
        <p:txBody>
          <a:bodyPr>
            <a:normAutofit fontScale="92500" lnSpcReduction="20000"/>
          </a:bodyPr>
          <a:lstStyle/>
          <a:p>
            <a:pPr marL="0" indent="0" algn="just">
              <a:lnSpc>
                <a:spcPct val="150000"/>
              </a:lnSpc>
              <a:buNone/>
            </a:pPr>
            <a:r>
              <a:rPr lang="en-IN" b="1" i="0" dirty="0">
                <a:solidFill>
                  <a:srgbClr val="C00000"/>
                </a:solidFill>
                <a:effectLst/>
                <a:latin typeface="Times New Roman" panose="02020603050405020304" pitchFamily="18" charset="0"/>
                <a:cs typeface="Times New Roman" panose="02020603050405020304" pitchFamily="18" charset="0"/>
              </a:rPr>
              <a:t>Virus Definitions</a:t>
            </a:r>
          </a:p>
          <a:p>
            <a:pPr marL="0" indent="0" algn="just">
              <a:lnSpc>
                <a:spcPct val="150000"/>
              </a:lnSpc>
              <a:buNone/>
            </a:pPr>
            <a:r>
              <a:rPr lang="en-US" b="0" i="0" dirty="0">
                <a:effectLst/>
                <a:latin typeface="Times New Roman" panose="02020603050405020304" pitchFamily="18" charset="0"/>
                <a:cs typeface="Times New Roman" panose="02020603050405020304" pitchFamily="18" charset="0"/>
              </a:rPr>
              <a:t>Antivirus software functions based on the </a:t>
            </a:r>
            <a:r>
              <a:rPr lang="en-US" b="1" i="0" dirty="0">
                <a:solidFill>
                  <a:srgbClr val="00B050"/>
                </a:solidFill>
                <a:effectLst/>
                <a:latin typeface="Times New Roman" panose="02020603050405020304" pitchFamily="18" charset="0"/>
                <a:cs typeface="Times New Roman" panose="02020603050405020304" pitchFamily="18" charset="0"/>
              </a:rPr>
              <a:t>virus definitions </a:t>
            </a:r>
            <a:r>
              <a:rPr lang="en-US" b="0" i="0" dirty="0">
                <a:effectLst/>
                <a:latin typeface="Times New Roman" panose="02020603050405020304" pitchFamily="18" charset="0"/>
                <a:cs typeface="Times New Roman" panose="02020603050405020304" pitchFamily="18" charset="0"/>
              </a:rPr>
              <a:t>to recognize if the file/program is genuine or malware intended. </a:t>
            </a:r>
          </a:p>
          <a:p>
            <a:pPr marL="0" indent="0" algn="just">
              <a:lnSpc>
                <a:spcPct val="150000"/>
              </a:lnSpc>
              <a:buNone/>
            </a:pPr>
            <a:r>
              <a:rPr lang="en-US" b="0" i="0" dirty="0">
                <a:effectLst/>
                <a:latin typeface="Times New Roman" panose="02020603050405020304" pitchFamily="18" charset="0"/>
                <a:cs typeface="Times New Roman" panose="02020603050405020304" pitchFamily="18" charset="0"/>
              </a:rPr>
              <a:t>That is the main reason to archive on the new virus definitions. </a:t>
            </a:r>
          </a:p>
          <a:p>
            <a:pPr marL="0" indent="0" algn="just">
              <a:lnSpc>
                <a:spcPct val="150000"/>
              </a:lnSpc>
              <a:buNone/>
            </a:pPr>
            <a:r>
              <a:rPr lang="en-US" b="0" i="0" dirty="0">
                <a:effectLst/>
                <a:latin typeface="Times New Roman" panose="02020603050405020304" pitchFamily="18" charset="0"/>
                <a:cs typeface="Times New Roman" panose="02020603050405020304" pitchFamily="18" charset="0"/>
              </a:rPr>
              <a:t>The virus definitions stashes the </a:t>
            </a:r>
            <a:r>
              <a:rPr lang="en-US" b="1" i="0" dirty="0">
                <a:solidFill>
                  <a:srgbClr val="00B050"/>
                </a:solidFill>
                <a:effectLst/>
                <a:latin typeface="Times New Roman" panose="02020603050405020304" pitchFamily="18" charset="0"/>
                <a:cs typeface="Times New Roman" panose="02020603050405020304" pitchFamily="18" charset="0"/>
              </a:rPr>
              <a:t>signatures of any viruses </a:t>
            </a:r>
            <a:r>
              <a:rPr lang="en-US" b="0" i="0" dirty="0">
                <a:effectLst/>
                <a:latin typeface="Times New Roman" panose="02020603050405020304" pitchFamily="18" charset="0"/>
                <a:cs typeface="Times New Roman" panose="02020603050405020304" pitchFamily="18" charset="0"/>
              </a:rPr>
              <a:t>that as been categorized as infectious in the wild. </a:t>
            </a:r>
          </a:p>
          <a:p>
            <a:pPr marL="0" indent="0" algn="just">
              <a:lnSpc>
                <a:spcPct val="150000"/>
              </a:lnSpc>
              <a:buNone/>
            </a:pPr>
            <a:r>
              <a:rPr lang="en-US" b="0" i="0" dirty="0">
                <a:effectLst/>
                <a:latin typeface="Times New Roman" panose="02020603050405020304" pitchFamily="18" charset="0"/>
                <a:cs typeface="Times New Roman" panose="02020603050405020304" pitchFamily="18" charset="0"/>
              </a:rPr>
              <a:t>In the event that the antivirus software checks any application or file and that it finds the document infected by a malware that looks similar to the malware in the malware definition, then that file or program is stopped from executing, and then it is moved into the quarantine.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6770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E1D27-0B4A-B436-ECF0-9C339B5F2875}"/>
              </a:ext>
            </a:extLst>
          </p:cNvPr>
          <p:cNvSpPr>
            <a:spLocks noGrp="1"/>
          </p:cNvSpPr>
          <p:nvPr>
            <p:ph type="title"/>
          </p:nvPr>
        </p:nvSpPr>
        <p:spPr/>
        <p:txBody>
          <a:bodyPr>
            <a:normAutofit/>
          </a:bodyPr>
          <a:lstStyle/>
          <a:p>
            <a:r>
              <a:rPr lang="en-US" sz="4400" b="0" i="0" dirty="0">
                <a:solidFill>
                  <a:srgbClr val="000000"/>
                </a:solidFill>
                <a:effectLst/>
                <a:latin typeface="Times New Roman" panose="02020603050405020304" pitchFamily="18" charset="0"/>
                <a:cs typeface="Times New Roman" panose="02020603050405020304" pitchFamily="18" charset="0"/>
              </a:rPr>
              <a:t>Basic Functions of Antivirus Engines</a:t>
            </a:r>
            <a:br>
              <a:rPr lang="en-US" sz="4400" b="0" i="0" dirty="0">
                <a:solidFill>
                  <a:srgbClr val="000000"/>
                </a:solidFill>
                <a:effectLst/>
                <a:latin typeface="Times New Roman" panose="02020603050405020304" pitchFamily="18"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89F2D8-6449-5521-89FD-B168BFD528A1}"/>
              </a:ext>
            </a:extLst>
          </p:cNvPr>
          <p:cNvSpPr>
            <a:spLocks noGrp="1"/>
          </p:cNvSpPr>
          <p:nvPr>
            <p:ph idx="1"/>
          </p:nvPr>
        </p:nvSpPr>
        <p:spPr>
          <a:xfrm>
            <a:off x="1097280" y="1845734"/>
            <a:ext cx="7750885" cy="4023360"/>
          </a:xfrm>
        </p:spPr>
        <p:txBody>
          <a:bodyPr/>
          <a:lstStyle/>
          <a:p>
            <a:pPr algn="just"/>
            <a:r>
              <a:rPr lang="en-US" b="0" i="0" dirty="0">
                <a:effectLst/>
                <a:latin typeface="Times New Roman" panose="02020603050405020304" pitchFamily="18" charset="0"/>
                <a:cs typeface="Times New Roman" panose="02020603050405020304" pitchFamily="18" charset="0"/>
              </a:rPr>
              <a:t>All antivirus engines have three components to function.</a:t>
            </a:r>
          </a:p>
          <a:p>
            <a:pPr algn="just"/>
            <a:r>
              <a:rPr lang="en-US" dirty="0">
                <a:latin typeface="Times New Roman" panose="02020603050405020304" pitchFamily="18" charset="0"/>
                <a:cs typeface="Times New Roman" panose="02020603050405020304" pitchFamily="18" charset="0"/>
              </a:rPr>
              <a:t>Scanning − When a new virus is detected in the cyberspace, antivirus producers start writing programs (updates) that scan for similar signature strings.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Integrity Checking − This method generally checks for manipulated files in OS from viruses.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Interception − This method is used basically to detect Trojans, and it checks the request made by the operating system for network access.</a:t>
            </a:r>
            <a:endParaRPr lang="en-IN" dirty="0">
              <a:latin typeface="Times New Roman" panose="02020603050405020304" pitchFamily="18" charset="0"/>
              <a:cs typeface="Times New Roman" panose="02020603050405020304" pitchFamily="18" charset="0"/>
            </a:endParaRPr>
          </a:p>
        </p:txBody>
      </p:sp>
      <p:pic>
        <p:nvPicPr>
          <p:cNvPr id="7170" name="Picture 2" descr="Antivirus Engines Functionalities">
            <a:extLst>
              <a:ext uri="{FF2B5EF4-FFF2-40B4-BE49-F238E27FC236}">
                <a16:creationId xmlns:a16="http://schemas.microsoft.com/office/drawing/2014/main" id="{3622B98B-1935-7DD4-DD01-236B21EA1D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9487" y="2591599"/>
            <a:ext cx="2993560" cy="2529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065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FE50E-7457-45EE-0B59-9BEBA1F5E3E7}"/>
              </a:ext>
            </a:extLst>
          </p:cNvPr>
          <p:cNvSpPr>
            <a:spLocks noGrp="1"/>
          </p:cNvSpPr>
          <p:nvPr>
            <p:ph type="title"/>
          </p:nvPr>
        </p:nvSpPr>
        <p:spPr/>
        <p:txBody>
          <a:bodyPr>
            <a:normAutofit/>
          </a:bodyPr>
          <a:lstStyle/>
          <a:p>
            <a:r>
              <a:rPr lang="en-IN" sz="4400" dirty="0">
                <a:solidFill>
                  <a:schemeClr val="tx1"/>
                </a:solidFill>
                <a:latin typeface="Times New Roman" panose="02020603050405020304" pitchFamily="18" charset="0"/>
                <a:cs typeface="Times New Roman" panose="02020603050405020304" pitchFamily="18" charset="0"/>
              </a:rPr>
              <a:t>key components and processes</a:t>
            </a:r>
          </a:p>
        </p:txBody>
      </p:sp>
      <p:sp>
        <p:nvSpPr>
          <p:cNvPr id="3" name="Content Placeholder 2">
            <a:extLst>
              <a:ext uri="{FF2B5EF4-FFF2-40B4-BE49-F238E27FC236}">
                <a16:creationId xmlns:a16="http://schemas.microsoft.com/office/drawing/2014/main" id="{F00B65DD-E860-FB00-2805-B08632874F10}"/>
              </a:ext>
            </a:extLst>
          </p:cNvPr>
          <p:cNvSpPr>
            <a:spLocks noGrp="1"/>
          </p:cNvSpPr>
          <p:nvPr>
            <p:ph idx="1"/>
          </p:nvPr>
        </p:nvSpPr>
        <p:spPr/>
        <p:txBody>
          <a:bodyPr>
            <a:normAutofit/>
          </a:bodyPr>
          <a:lstStyle/>
          <a:p>
            <a:pPr algn="just"/>
            <a:r>
              <a:rPr lang="en-IN" b="1" dirty="0">
                <a:solidFill>
                  <a:srgbClr val="0070C0"/>
                </a:solidFill>
                <a:latin typeface="Times New Roman" panose="02020603050405020304" pitchFamily="18" charset="0"/>
                <a:cs typeface="Times New Roman" panose="02020603050405020304" pitchFamily="18" charset="0"/>
              </a:rPr>
              <a:t>Signature-based detection</a:t>
            </a:r>
          </a:p>
          <a:p>
            <a:pPr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Antivirus programs use a database of known malware signatures, which are unique patterns or characteristics of specific malware.</a:t>
            </a:r>
          </a:p>
          <a:p>
            <a:pPr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software continuously scans files and processes on a device, comparing them against the signatures in the database.</a:t>
            </a:r>
          </a:p>
          <a:p>
            <a:pPr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If a match is found, the antivirus flags the file or process as malicious and takes appropriate action, such as quarantining or deleting it.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926033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384</TotalTime>
  <Words>1851</Words>
  <Application>Microsoft Office PowerPoint</Application>
  <PresentationFormat>Widescreen</PresentationFormat>
  <Paragraphs>165</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Times New Roman</vt:lpstr>
      <vt:lpstr>Wingdings</vt:lpstr>
      <vt:lpstr>Retrospect</vt:lpstr>
      <vt:lpstr>PowerPoint Presentation</vt:lpstr>
      <vt:lpstr>Virus</vt:lpstr>
      <vt:lpstr>Virus</vt:lpstr>
      <vt:lpstr>Antivirus</vt:lpstr>
      <vt:lpstr>Types of virus</vt:lpstr>
      <vt:lpstr>Features of Antivirus Software</vt:lpstr>
      <vt:lpstr>Features of Antivirus Software</vt:lpstr>
      <vt:lpstr>Basic Functions of Antivirus Engines </vt:lpstr>
      <vt:lpstr>key components and processes</vt:lpstr>
      <vt:lpstr>key components and processes</vt:lpstr>
      <vt:lpstr>key components and processes</vt:lpstr>
      <vt:lpstr>key components and processes</vt:lpstr>
      <vt:lpstr>Types of scan</vt:lpstr>
      <vt:lpstr>PowerPoint Presentation</vt:lpstr>
      <vt:lpstr>PowerPoint Presentation</vt:lpstr>
      <vt:lpstr>PowerPoint Presentation</vt:lpstr>
      <vt:lpstr>PowerPoint Presentation</vt:lpstr>
      <vt:lpstr>Antivirus database updates </vt:lpstr>
      <vt:lpstr>Antivirus database updates </vt:lpstr>
      <vt:lpstr>Antivirus database updates </vt:lpstr>
      <vt:lpstr>Consequences of not updating the antivirus database</vt:lpstr>
      <vt:lpstr>Consequences of not updating the antivirus database</vt:lpstr>
      <vt:lpstr>What is a credential attack?</vt:lpstr>
      <vt:lpstr>Types of attack</vt:lpstr>
      <vt:lpstr>Types of attack</vt:lpstr>
      <vt:lpstr>Types of attack</vt:lpstr>
      <vt:lpstr>Credential Stuffing</vt:lpstr>
      <vt:lpstr>Mimikatz</vt:lpstr>
      <vt:lpstr>How to get the password?</vt:lpstr>
      <vt:lpstr>Key loggers</vt:lpstr>
      <vt:lpstr>kidlogger</vt:lpstr>
      <vt:lpstr>kidlogger</vt:lpstr>
      <vt:lpstr>kidlogger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idaseraphim@outlook.com</dc:creator>
  <cp:lastModifiedBy>idaseraphim@outlook.com</cp:lastModifiedBy>
  <cp:revision>34</cp:revision>
  <dcterms:created xsi:type="dcterms:W3CDTF">2023-09-26T02:57:30Z</dcterms:created>
  <dcterms:modified xsi:type="dcterms:W3CDTF">2023-10-17T04:42:10Z</dcterms:modified>
</cp:coreProperties>
</file>