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51"/>
  </p:notes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3" r:id="rId18"/>
    <p:sldId id="274" r:id="rId19"/>
    <p:sldId id="275" r:id="rId20"/>
    <p:sldId id="307" r:id="rId21"/>
    <p:sldId id="306" r:id="rId22"/>
    <p:sldId id="305" r:id="rId23"/>
    <p:sldId id="304" r:id="rId24"/>
    <p:sldId id="303" r:id="rId25"/>
    <p:sldId id="302" r:id="rId26"/>
    <p:sldId id="301" r:id="rId27"/>
    <p:sldId id="308" r:id="rId28"/>
    <p:sldId id="309" r:id="rId29"/>
    <p:sldId id="310" r:id="rId30"/>
    <p:sldId id="300" r:id="rId31"/>
    <p:sldId id="299" r:id="rId32"/>
    <p:sldId id="311" r:id="rId33"/>
    <p:sldId id="312" r:id="rId34"/>
    <p:sldId id="298" r:id="rId35"/>
    <p:sldId id="296" r:id="rId36"/>
    <p:sldId id="295" r:id="rId37"/>
    <p:sldId id="294" r:id="rId38"/>
    <p:sldId id="293" r:id="rId39"/>
    <p:sldId id="292" r:id="rId40"/>
    <p:sldId id="291" r:id="rId41"/>
    <p:sldId id="290" r:id="rId42"/>
    <p:sldId id="289" r:id="rId43"/>
    <p:sldId id="288" r:id="rId44"/>
    <p:sldId id="287" r:id="rId45"/>
    <p:sldId id="286" r:id="rId46"/>
    <p:sldId id="284" r:id="rId47"/>
    <p:sldId id="283" r:id="rId48"/>
    <p:sldId id="282" r:id="rId49"/>
    <p:sldId id="28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BC39E-26C3-4A73-9C5B-6DBE3C462DBF}" v="412" dt="2023-02-09T15:46:46.3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4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8"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350E4-9F95-412A-A479-C7619B4389C3}"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F285B-5F7D-4087-925A-0608358936C1}" type="slidenum">
              <a:rPr lang="en-US" smtClean="0"/>
              <a:t>‹#›</a:t>
            </a:fld>
            <a:endParaRPr lang="en-US"/>
          </a:p>
        </p:txBody>
      </p:sp>
    </p:spTree>
    <p:extLst>
      <p:ext uri="{BB962C8B-B14F-4D97-AF65-F5344CB8AC3E}">
        <p14:creationId xmlns:p14="http://schemas.microsoft.com/office/powerpoint/2010/main" val="305465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7A4CA2F-D08E-4180-A354-B2A42F253BDB}" type="slidenum">
              <a:rPr lang="en-US"/>
              <a:pPr/>
              <a:t>7</a:t>
            </a:fld>
            <a:endParaRPr lang="en-US"/>
          </a:p>
        </p:txBody>
      </p:sp>
      <p:sp>
        <p:nvSpPr>
          <p:cNvPr id="34817"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8E4001EE-7B4E-42E6-B39A-0BE7DCEC038E}" type="slidenum">
              <a:rPr lang="en-US" sz="1200"/>
              <a:pPr algn="r">
                <a:buClrTx/>
                <a:buFontTx/>
                <a:buNone/>
              </a:pPr>
              <a:t>7</a:t>
            </a:fld>
            <a:endParaRPr lang="en-US" sz="1200"/>
          </a:p>
        </p:txBody>
      </p:sp>
      <p:sp>
        <p:nvSpPr>
          <p:cNvPr id="34818" name="Rectangle 2"/>
          <p:cNvSpPr txBox="1">
            <a:spLocks noGrp="1" noRot="1" noChangeAspect="1" noChangeArrowheads="1"/>
          </p:cNvSpPr>
          <p:nvPr>
            <p:ph type="sldImg"/>
          </p:nvPr>
        </p:nvSpPr>
        <p:spPr bwMode="auto">
          <a:xfrm>
            <a:off x="404813" y="696913"/>
            <a:ext cx="6188075" cy="34813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Rectangle 3"/>
          <p:cNvSpPr txBox="1">
            <a:spLocks noGrp="1" noChangeArrowheads="1"/>
          </p:cNvSpPr>
          <p:nvPr>
            <p:ph type="body" idx="1"/>
          </p:nvPr>
        </p:nvSpPr>
        <p:spPr bwMode="auto">
          <a:xfrm>
            <a:off x="933450" y="4410075"/>
            <a:ext cx="5130800" cy="417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22427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876C7-8FD2-4089-B289-7D37BC63758E}" type="slidenum">
              <a:rPr lang="en-CA"/>
              <a:pPr/>
              <a:t>8</a:t>
            </a:fld>
            <a:endParaRPr lang="en-CA"/>
          </a:p>
        </p:txBody>
      </p:sp>
      <p:sp>
        <p:nvSpPr>
          <p:cNvPr id="672770" name="Rectangle 1026"/>
          <p:cNvSpPr>
            <a:spLocks noGrp="1" noRot="1" noChangeAspect="1" noChangeArrowheads="1" noTextEdit="1"/>
          </p:cNvSpPr>
          <p:nvPr>
            <p:ph type="sldImg"/>
          </p:nvPr>
        </p:nvSpPr>
        <p:spPr>
          <a:ln/>
        </p:spPr>
      </p:sp>
      <p:sp>
        <p:nvSpPr>
          <p:cNvPr id="67277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822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E8D4F2-217A-4324-BD06-4ED8D3FDF189}" type="slidenum">
              <a:rPr lang="en-CA"/>
              <a:pPr/>
              <a:t>9</a:t>
            </a:fld>
            <a:endParaRPr lang="en-CA"/>
          </a:p>
        </p:txBody>
      </p:sp>
      <p:sp>
        <p:nvSpPr>
          <p:cNvPr id="674818" name="Rectangle 1026"/>
          <p:cNvSpPr>
            <a:spLocks noGrp="1" noRot="1" noChangeAspect="1" noChangeArrowheads="1" noTextEdit="1"/>
          </p:cNvSpPr>
          <p:nvPr>
            <p:ph type="sldImg"/>
          </p:nvPr>
        </p:nvSpPr>
        <p:spPr>
          <a:ln/>
        </p:spPr>
      </p:sp>
      <p:sp>
        <p:nvSpPr>
          <p:cNvPr id="674819"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3982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8C5F5-E34F-4CF1-930B-35E1C8FEA6C0}" type="slidenum">
              <a:rPr lang="en-CA"/>
              <a:pPr/>
              <a:t>11</a:t>
            </a:fld>
            <a:endParaRPr lang="en-CA"/>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38701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F1E425-982E-450E-B106-7610E4E96B0C}" type="slidenum">
              <a:rPr lang="en-CA"/>
              <a:pPr/>
              <a:t>12</a:t>
            </a:fld>
            <a:endParaRPr lang="en-CA"/>
          </a:p>
        </p:txBody>
      </p:sp>
      <p:sp>
        <p:nvSpPr>
          <p:cNvPr id="676866" name="Rectangle 1026"/>
          <p:cNvSpPr>
            <a:spLocks noGrp="1" noRot="1" noChangeAspect="1" noChangeArrowheads="1" noTextEdit="1"/>
          </p:cNvSpPr>
          <p:nvPr>
            <p:ph type="sldImg"/>
          </p:nvPr>
        </p:nvSpPr>
        <p:spPr>
          <a:ln/>
        </p:spPr>
      </p:sp>
      <p:sp>
        <p:nvSpPr>
          <p:cNvPr id="67686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993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E9A1CD-4826-4D68-8773-C5FFCB7A82D4}" type="slidenum">
              <a:rPr lang="en-CA"/>
              <a:pPr/>
              <a:t>13</a:t>
            </a:fld>
            <a:endParaRPr lang="en-CA"/>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9245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5D95DD-F768-4863-A5CE-D15F8CAD3FFE}" type="slidenum">
              <a:rPr lang="en-CA"/>
              <a:pPr/>
              <a:t>14</a:t>
            </a:fld>
            <a:endParaRPr lang="en-CA"/>
          </a:p>
        </p:txBody>
      </p:sp>
      <p:sp>
        <p:nvSpPr>
          <p:cNvPr id="680962" name="Rectangle 1026"/>
          <p:cNvSpPr>
            <a:spLocks noGrp="1" noRot="1" noChangeAspect="1" noChangeArrowheads="1" noTextEdit="1"/>
          </p:cNvSpPr>
          <p:nvPr>
            <p:ph type="sldImg"/>
          </p:nvPr>
        </p:nvSpPr>
        <p:spPr>
          <a:ln/>
        </p:spPr>
      </p:sp>
      <p:sp>
        <p:nvSpPr>
          <p:cNvPr id="68096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0231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5428F-BB0A-432C-A8B3-186F55855918}" type="slidenum">
              <a:rPr lang="en-CA"/>
              <a:pPr/>
              <a:t>15</a:t>
            </a:fld>
            <a:endParaRPr lang="en-CA"/>
          </a:p>
        </p:txBody>
      </p:sp>
      <p:sp>
        <p:nvSpPr>
          <p:cNvPr id="687106" name="Rectangle 1026"/>
          <p:cNvSpPr>
            <a:spLocks noGrp="1" noRot="1" noChangeAspect="1" noChangeArrowheads="1" noTextEdit="1"/>
          </p:cNvSpPr>
          <p:nvPr>
            <p:ph type="sldImg"/>
          </p:nvPr>
        </p:nvSpPr>
        <p:spPr>
          <a:ln/>
        </p:spPr>
      </p:sp>
      <p:sp>
        <p:nvSpPr>
          <p:cNvPr id="68710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4090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405875-BBB7-4ACD-A66D-056D404F49E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153013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405875-BBB7-4ACD-A66D-056D404F49E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1722941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405875-BBB7-4ACD-A66D-056D404F49E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265762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94DAEB3-3194-43AD-8BE1-09D7BF10A11A}"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5D705B-0F25-4ECF-BA8F-BEC34968A07F}" type="slidenum">
              <a:rPr lang="en-IN" smtClean="0"/>
              <a:t>‹#›</a:t>
            </a:fld>
            <a:endParaRPr lang="en-IN"/>
          </a:p>
        </p:txBody>
      </p:sp>
    </p:spTree>
    <p:extLst>
      <p:ext uri="{BB962C8B-B14F-4D97-AF65-F5344CB8AC3E}">
        <p14:creationId xmlns:p14="http://schemas.microsoft.com/office/powerpoint/2010/main" val="1786670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4DAEB3-3194-43AD-8BE1-09D7BF10A11A}"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5D705B-0F25-4ECF-BA8F-BEC34968A07F}" type="slidenum">
              <a:rPr lang="en-IN" smtClean="0"/>
              <a:t>‹#›</a:t>
            </a:fld>
            <a:endParaRPr lang="en-IN"/>
          </a:p>
        </p:txBody>
      </p:sp>
    </p:spTree>
    <p:extLst>
      <p:ext uri="{BB962C8B-B14F-4D97-AF65-F5344CB8AC3E}">
        <p14:creationId xmlns:p14="http://schemas.microsoft.com/office/powerpoint/2010/main" val="1060988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DAEB3-3194-43AD-8BE1-09D7BF10A11A}"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5D705B-0F25-4ECF-BA8F-BEC34968A07F}" type="slidenum">
              <a:rPr lang="en-IN" smtClean="0"/>
              <a:t>‹#›</a:t>
            </a:fld>
            <a:endParaRPr lang="en-IN"/>
          </a:p>
        </p:txBody>
      </p:sp>
    </p:spTree>
    <p:extLst>
      <p:ext uri="{BB962C8B-B14F-4D97-AF65-F5344CB8AC3E}">
        <p14:creationId xmlns:p14="http://schemas.microsoft.com/office/powerpoint/2010/main" val="1463044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94DAEB3-3194-43AD-8BE1-09D7BF10A11A}"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5D705B-0F25-4ECF-BA8F-BEC34968A07F}" type="slidenum">
              <a:rPr lang="en-IN" smtClean="0"/>
              <a:t>‹#›</a:t>
            </a:fld>
            <a:endParaRPr lang="en-IN"/>
          </a:p>
        </p:txBody>
      </p:sp>
    </p:spTree>
    <p:extLst>
      <p:ext uri="{BB962C8B-B14F-4D97-AF65-F5344CB8AC3E}">
        <p14:creationId xmlns:p14="http://schemas.microsoft.com/office/powerpoint/2010/main" val="210755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94DAEB3-3194-43AD-8BE1-09D7BF10A11A}"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5D705B-0F25-4ECF-BA8F-BEC34968A07F}" type="slidenum">
              <a:rPr lang="en-IN" smtClean="0"/>
              <a:t>‹#›</a:t>
            </a:fld>
            <a:endParaRPr lang="en-IN"/>
          </a:p>
        </p:txBody>
      </p:sp>
    </p:spTree>
    <p:extLst>
      <p:ext uri="{BB962C8B-B14F-4D97-AF65-F5344CB8AC3E}">
        <p14:creationId xmlns:p14="http://schemas.microsoft.com/office/powerpoint/2010/main" val="3096360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4DAEB3-3194-43AD-8BE1-09D7BF10A11A}"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5D705B-0F25-4ECF-BA8F-BEC34968A07F}" type="slidenum">
              <a:rPr lang="en-IN" smtClean="0"/>
              <a:t>‹#›</a:t>
            </a:fld>
            <a:endParaRPr lang="en-IN"/>
          </a:p>
        </p:txBody>
      </p:sp>
    </p:spTree>
    <p:extLst>
      <p:ext uri="{BB962C8B-B14F-4D97-AF65-F5344CB8AC3E}">
        <p14:creationId xmlns:p14="http://schemas.microsoft.com/office/powerpoint/2010/main" val="1281564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DAEB3-3194-43AD-8BE1-09D7BF10A11A}"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5D705B-0F25-4ECF-BA8F-BEC34968A07F}" type="slidenum">
              <a:rPr lang="en-IN" smtClean="0"/>
              <a:t>‹#›</a:t>
            </a:fld>
            <a:endParaRPr lang="en-IN"/>
          </a:p>
        </p:txBody>
      </p:sp>
    </p:spTree>
    <p:extLst>
      <p:ext uri="{BB962C8B-B14F-4D97-AF65-F5344CB8AC3E}">
        <p14:creationId xmlns:p14="http://schemas.microsoft.com/office/powerpoint/2010/main" val="21438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4DAEB3-3194-43AD-8BE1-09D7BF10A11A}"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5D705B-0F25-4ECF-BA8F-BEC34968A07F}" type="slidenum">
              <a:rPr lang="en-IN" smtClean="0"/>
              <a:t>‹#›</a:t>
            </a:fld>
            <a:endParaRPr lang="en-IN"/>
          </a:p>
        </p:txBody>
      </p:sp>
    </p:spTree>
    <p:extLst>
      <p:ext uri="{BB962C8B-B14F-4D97-AF65-F5344CB8AC3E}">
        <p14:creationId xmlns:p14="http://schemas.microsoft.com/office/powerpoint/2010/main" val="149979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405875-BBB7-4ACD-A66D-056D404F49E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3212726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4DAEB3-3194-43AD-8BE1-09D7BF10A11A}"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5D705B-0F25-4ECF-BA8F-BEC34968A07F}" type="slidenum">
              <a:rPr lang="en-IN" smtClean="0"/>
              <a:t>‹#›</a:t>
            </a:fld>
            <a:endParaRPr lang="en-IN"/>
          </a:p>
        </p:txBody>
      </p:sp>
    </p:spTree>
    <p:extLst>
      <p:ext uri="{BB962C8B-B14F-4D97-AF65-F5344CB8AC3E}">
        <p14:creationId xmlns:p14="http://schemas.microsoft.com/office/powerpoint/2010/main" val="373364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4DAEB3-3194-43AD-8BE1-09D7BF10A11A}"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5D705B-0F25-4ECF-BA8F-BEC34968A07F}" type="slidenum">
              <a:rPr lang="en-IN" smtClean="0"/>
              <a:t>‹#›</a:t>
            </a:fld>
            <a:endParaRPr lang="en-IN"/>
          </a:p>
        </p:txBody>
      </p:sp>
    </p:spTree>
    <p:extLst>
      <p:ext uri="{BB962C8B-B14F-4D97-AF65-F5344CB8AC3E}">
        <p14:creationId xmlns:p14="http://schemas.microsoft.com/office/powerpoint/2010/main" val="42274058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4DAEB3-3194-43AD-8BE1-09D7BF10A11A}"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5D705B-0F25-4ECF-BA8F-BEC34968A07F}" type="slidenum">
              <a:rPr lang="en-IN" smtClean="0"/>
              <a:t>‹#›</a:t>
            </a:fld>
            <a:endParaRPr lang="en-IN"/>
          </a:p>
        </p:txBody>
      </p:sp>
    </p:spTree>
    <p:extLst>
      <p:ext uri="{BB962C8B-B14F-4D97-AF65-F5344CB8AC3E}">
        <p14:creationId xmlns:p14="http://schemas.microsoft.com/office/powerpoint/2010/main" val="390727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05875-BBB7-4ACD-A66D-056D404F49E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134839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405875-BBB7-4ACD-A66D-056D404F49EC}"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154043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405875-BBB7-4ACD-A66D-056D404F49EC}"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352942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405875-BBB7-4ACD-A66D-056D404F49EC}"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135750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05875-BBB7-4ACD-A66D-056D404F49EC}"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240728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05875-BBB7-4ACD-A66D-056D404F49EC}"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276673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05875-BBB7-4ACD-A66D-056D404F49EC}"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236220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05875-BBB7-4ACD-A66D-056D404F49EC}" type="datetimeFigureOut">
              <a:rPr lang="en-US" smtClean="0"/>
              <a:t>2/10/2023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17534-41E7-434C-B667-051F1306DF10}" type="slidenum">
              <a:rPr lang="en-US" smtClean="0"/>
              <a:t>‹#›</a:t>
            </a:fld>
            <a:endParaRPr lang="en-US"/>
          </a:p>
        </p:txBody>
      </p:sp>
    </p:spTree>
    <p:extLst>
      <p:ext uri="{BB962C8B-B14F-4D97-AF65-F5344CB8AC3E}">
        <p14:creationId xmlns:p14="http://schemas.microsoft.com/office/powerpoint/2010/main" val="500784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DAEB3-3194-43AD-8BE1-09D7BF10A11A}" type="datetimeFigureOut">
              <a:rPr lang="en-IN" smtClean="0"/>
              <a:t>10-02-2023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D705B-0F25-4ECF-BA8F-BEC34968A07F}" type="slidenum">
              <a:rPr lang="en-IN" smtClean="0"/>
              <a:t>‹#›</a:t>
            </a:fld>
            <a:endParaRPr lang="en-IN"/>
          </a:p>
        </p:txBody>
      </p:sp>
    </p:spTree>
    <p:extLst>
      <p:ext uri="{BB962C8B-B14F-4D97-AF65-F5344CB8AC3E}">
        <p14:creationId xmlns:p14="http://schemas.microsoft.com/office/powerpoint/2010/main" val="292383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UNIT-II </a:t>
            </a:r>
          </a:p>
        </p:txBody>
      </p:sp>
    </p:spTree>
    <p:extLst>
      <p:ext uri="{BB962C8B-B14F-4D97-AF65-F5344CB8AC3E}">
        <p14:creationId xmlns:p14="http://schemas.microsoft.com/office/powerpoint/2010/main" val="3775158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077"/>
          </a:xfrm>
        </p:spPr>
        <p:txBody>
          <a:bodyPr>
            <a:normAutofit fontScale="90000"/>
          </a:bodyPr>
          <a:lstStyle/>
          <a:p>
            <a:r>
              <a:rPr lang="en-IN" b="1" dirty="0"/>
              <a:t>EXAMPLE</a:t>
            </a:r>
          </a:p>
        </p:txBody>
      </p:sp>
      <p:pic>
        <p:nvPicPr>
          <p:cNvPr id="5" name="Content Placeholder 4"/>
          <p:cNvPicPr>
            <a:picLocks noGrp="1" noChangeAspect="1"/>
          </p:cNvPicPr>
          <p:nvPr>
            <p:ph idx="1"/>
          </p:nvPr>
        </p:nvPicPr>
        <p:blipFill>
          <a:blip r:embed="rId2"/>
          <a:stretch>
            <a:fillRect/>
          </a:stretch>
        </p:blipFill>
        <p:spPr>
          <a:xfrm>
            <a:off x="1956594" y="2743994"/>
            <a:ext cx="8486775" cy="3162300"/>
          </a:xfrm>
          <a:prstGeom prst="rect">
            <a:avLst/>
          </a:prstGeom>
        </p:spPr>
      </p:pic>
    </p:spTree>
    <p:extLst>
      <p:ext uri="{BB962C8B-B14F-4D97-AF65-F5344CB8AC3E}">
        <p14:creationId xmlns:p14="http://schemas.microsoft.com/office/powerpoint/2010/main" val="372800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lstStyle/>
          <a:p>
            <a:r>
              <a:rPr lang="en-US" b="1" dirty="0"/>
              <a:t>Informal Definitions (Cont..)</a:t>
            </a:r>
          </a:p>
        </p:txBody>
      </p:sp>
      <p:sp>
        <p:nvSpPr>
          <p:cNvPr id="749571" name="Rectangle 3"/>
          <p:cNvSpPr>
            <a:spLocks noGrp="1" noChangeArrowheads="1"/>
          </p:cNvSpPr>
          <p:nvPr>
            <p:ph type="body" idx="1"/>
          </p:nvPr>
        </p:nvSpPr>
        <p:spPr/>
        <p:txBody>
          <a:bodyPr>
            <a:normAutofit/>
          </a:bodyPr>
          <a:lstStyle/>
          <a:p>
            <a:r>
              <a:rPr lang="en-US" dirty="0"/>
              <a:t>Key of a Relation:</a:t>
            </a:r>
          </a:p>
          <a:p>
            <a:pPr lvl="1"/>
            <a:r>
              <a:rPr lang="en-US" sz="2500" dirty="0"/>
              <a:t>Each row has a value of a data item (or set of items) that uniquely identifies that row in the table</a:t>
            </a:r>
          </a:p>
          <a:p>
            <a:pPr lvl="2"/>
            <a:r>
              <a:rPr lang="en-US" sz="2300" dirty="0"/>
              <a:t>Called the </a:t>
            </a:r>
            <a:r>
              <a:rPr lang="en-US" sz="2300" b="1" i="1" dirty="0">
                <a:solidFill>
                  <a:srgbClr val="FF0000"/>
                </a:solidFill>
              </a:rPr>
              <a:t>key</a:t>
            </a:r>
          </a:p>
          <a:p>
            <a:pPr lvl="1"/>
            <a:r>
              <a:rPr lang="en-US" sz="2500" dirty="0"/>
              <a:t>In the STUDENT table, SSN is the key</a:t>
            </a:r>
          </a:p>
          <a:p>
            <a:pPr lvl="1"/>
            <a:endParaRPr lang="en-US" sz="2500" dirty="0"/>
          </a:p>
          <a:p>
            <a:pPr lvl="1"/>
            <a:r>
              <a:rPr lang="en-US" sz="2500" dirty="0"/>
              <a:t>Sometimes row-ids or sequential numbers are assigned as keys to identify the rows in a table</a:t>
            </a:r>
          </a:p>
          <a:p>
            <a:pPr lvl="2"/>
            <a:r>
              <a:rPr lang="en-US" sz="2300" dirty="0"/>
              <a:t>Called </a:t>
            </a:r>
            <a:r>
              <a:rPr lang="en-US" sz="2300" i="1" dirty="0"/>
              <a:t>artificial key</a:t>
            </a:r>
            <a:r>
              <a:rPr lang="en-US" sz="2300" dirty="0"/>
              <a:t> or </a:t>
            </a:r>
            <a:r>
              <a:rPr lang="en-US" sz="2300" i="1" dirty="0"/>
              <a:t>surrogate key</a:t>
            </a:r>
          </a:p>
          <a:p>
            <a:pPr lvl="1">
              <a:buFont typeface="Wingdings" panose="05000000000000000000" pitchFamily="2" charset="2"/>
              <a:buNone/>
            </a:pPr>
            <a:endParaRPr lang="en-US" sz="2500" dirty="0"/>
          </a:p>
        </p:txBody>
      </p:sp>
    </p:spTree>
    <p:extLst>
      <p:ext uri="{BB962C8B-B14F-4D97-AF65-F5344CB8AC3E}">
        <p14:creationId xmlns:p14="http://schemas.microsoft.com/office/powerpoint/2010/main" val="166736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4" name="Rectangle 4"/>
          <p:cNvSpPr>
            <a:spLocks noGrp="1" noChangeArrowheads="1"/>
          </p:cNvSpPr>
          <p:nvPr>
            <p:ph type="title"/>
          </p:nvPr>
        </p:nvSpPr>
        <p:spPr/>
        <p:txBody>
          <a:bodyPr/>
          <a:lstStyle/>
          <a:p>
            <a:r>
              <a:rPr lang="en-US" b="1" dirty="0"/>
              <a:t>Formal Definitions - Schema</a:t>
            </a:r>
          </a:p>
        </p:txBody>
      </p:sp>
      <p:sp>
        <p:nvSpPr>
          <p:cNvPr id="675845" name="Rectangle 5"/>
          <p:cNvSpPr>
            <a:spLocks noGrp="1" noChangeArrowheads="1"/>
          </p:cNvSpPr>
          <p:nvPr>
            <p:ph type="body" idx="1"/>
          </p:nvPr>
        </p:nvSpPr>
        <p:spPr/>
        <p:txBody>
          <a:bodyPr>
            <a:normAutofit/>
          </a:bodyPr>
          <a:lstStyle/>
          <a:p>
            <a:r>
              <a:rPr lang="en-US" sz="2400" dirty="0"/>
              <a:t>The </a:t>
            </a:r>
            <a:r>
              <a:rPr lang="en-US" sz="2400" b="1" dirty="0"/>
              <a:t>Schema</a:t>
            </a:r>
            <a:r>
              <a:rPr lang="en-US" sz="2400" dirty="0"/>
              <a:t> (or description) of a Relation:</a:t>
            </a:r>
          </a:p>
          <a:p>
            <a:pPr lvl="1"/>
            <a:r>
              <a:rPr lang="en-US" sz="2200" dirty="0"/>
              <a:t>Denoted by R(A1, A2, .....An)</a:t>
            </a:r>
          </a:p>
          <a:p>
            <a:pPr lvl="1"/>
            <a:r>
              <a:rPr lang="en-US" sz="2200" dirty="0"/>
              <a:t>R is the </a:t>
            </a:r>
            <a:r>
              <a:rPr lang="en-US" sz="2200" b="1" dirty="0"/>
              <a:t>name</a:t>
            </a:r>
            <a:r>
              <a:rPr lang="en-US" sz="2200" dirty="0"/>
              <a:t> of the relation</a:t>
            </a:r>
          </a:p>
          <a:p>
            <a:pPr lvl="1"/>
            <a:r>
              <a:rPr lang="en-US" sz="2200" dirty="0"/>
              <a:t>The </a:t>
            </a:r>
            <a:r>
              <a:rPr lang="en-US" sz="2200" b="1" dirty="0"/>
              <a:t>attributes</a:t>
            </a:r>
            <a:r>
              <a:rPr lang="en-US" sz="2200" dirty="0"/>
              <a:t> of the relation are A1, A2, ..., An</a:t>
            </a:r>
          </a:p>
          <a:p>
            <a:r>
              <a:rPr lang="en-US" sz="2400" dirty="0"/>
              <a:t>Example:</a:t>
            </a:r>
          </a:p>
          <a:p>
            <a:pPr>
              <a:buFont typeface="Wingdings" panose="05000000000000000000" pitchFamily="2" charset="2"/>
              <a:buNone/>
            </a:pPr>
            <a:r>
              <a:rPr lang="en-US" sz="2400" dirty="0"/>
              <a:t>	CUSTOMER (</a:t>
            </a:r>
            <a:r>
              <a:rPr lang="en-US" sz="2400" dirty="0" err="1"/>
              <a:t>Cust</a:t>
            </a:r>
            <a:r>
              <a:rPr lang="en-US" sz="2400" dirty="0"/>
              <a:t>-id, </a:t>
            </a:r>
            <a:r>
              <a:rPr lang="en-US" sz="2400" dirty="0" err="1"/>
              <a:t>Cust</a:t>
            </a:r>
            <a:r>
              <a:rPr lang="en-US" sz="2400" dirty="0"/>
              <a:t>-name, Address, Phone#)</a:t>
            </a:r>
          </a:p>
          <a:p>
            <a:pPr lvl="1"/>
            <a:r>
              <a:rPr lang="en-US" sz="2200" dirty="0"/>
              <a:t>CUSTOMER is the relation name</a:t>
            </a:r>
          </a:p>
          <a:p>
            <a:pPr lvl="1"/>
            <a:r>
              <a:rPr lang="en-US" sz="2200" dirty="0"/>
              <a:t>Defined over the four attributes: </a:t>
            </a:r>
            <a:r>
              <a:rPr lang="en-US" sz="2200" dirty="0" err="1"/>
              <a:t>Cust</a:t>
            </a:r>
            <a:r>
              <a:rPr lang="en-US" sz="2200" dirty="0"/>
              <a:t>-id, </a:t>
            </a:r>
            <a:r>
              <a:rPr lang="en-US" sz="2200" dirty="0" err="1"/>
              <a:t>Cust</a:t>
            </a:r>
            <a:r>
              <a:rPr lang="en-US" sz="2200" dirty="0"/>
              <a:t>-name, Address, Phone#</a:t>
            </a:r>
          </a:p>
          <a:p>
            <a:r>
              <a:rPr lang="en-US" sz="2400" dirty="0"/>
              <a:t>Each attribute has a </a:t>
            </a:r>
            <a:r>
              <a:rPr lang="en-US" sz="2400" b="1" dirty="0"/>
              <a:t>domain</a:t>
            </a:r>
            <a:r>
              <a:rPr lang="en-US" sz="2400" dirty="0"/>
              <a:t> or a set of valid values. </a:t>
            </a:r>
          </a:p>
          <a:p>
            <a:pPr lvl="1"/>
            <a:r>
              <a:rPr lang="en-US" sz="2200" dirty="0"/>
              <a:t>For example, the domain of </a:t>
            </a:r>
            <a:r>
              <a:rPr lang="en-US" sz="2200" dirty="0" err="1"/>
              <a:t>Cust</a:t>
            </a:r>
            <a:r>
              <a:rPr lang="en-US" sz="2200" dirty="0"/>
              <a:t>-id is 6 digit numbers.</a:t>
            </a:r>
          </a:p>
        </p:txBody>
      </p:sp>
    </p:spTree>
    <p:extLst>
      <p:ext uri="{BB962C8B-B14F-4D97-AF65-F5344CB8AC3E}">
        <p14:creationId xmlns:p14="http://schemas.microsoft.com/office/powerpoint/2010/main" val="260047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2" name="Rectangle 4"/>
          <p:cNvSpPr>
            <a:spLocks noGrp="1" noChangeArrowheads="1"/>
          </p:cNvSpPr>
          <p:nvPr>
            <p:ph type="title"/>
          </p:nvPr>
        </p:nvSpPr>
        <p:spPr/>
        <p:txBody>
          <a:bodyPr/>
          <a:lstStyle/>
          <a:p>
            <a:r>
              <a:rPr lang="en-US" b="1" dirty="0"/>
              <a:t>Formal Definitions - Tuple</a:t>
            </a:r>
          </a:p>
        </p:txBody>
      </p:sp>
      <p:sp>
        <p:nvSpPr>
          <p:cNvPr id="677893" name="Rectangle 5"/>
          <p:cNvSpPr>
            <a:spLocks noGrp="1" noChangeArrowheads="1"/>
          </p:cNvSpPr>
          <p:nvPr>
            <p:ph type="body" idx="1"/>
          </p:nvPr>
        </p:nvSpPr>
        <p:spPr/>
        <p:txBody>
          <a:bodyPr>
            <a:normAutofit/>
          </a:bodyPr>
          <a:lstStyle/>
          <a:p>
            <a:r>
              <a:rPr lang="en-US" sz="2400"/>
              <a:t>A </a:t>
            </a:r>
            <a:r>
              <a:rPr lang="en-US" sz="2400" b="1"/>
              <a:t>tuple</a:t>
            </a:r>
            <a:r>
              <a:rPr lang="en-US" sz="2400"/>
              <a:t> is an ordered set of values (enclosed in angled brackets ‘&lt; … &gt;’)</a:t>
            </a:r>
          </a:p>
          <a:p>
            <a:r>
              <a:rPr lang="en-US" sz="2400"/>
              <a:t>Each value is derived from an appropriate </a:t>
            </a:r>
            <a:r>
              <a:rPr lang="en-US" sz="2400" i="1"/>
              <a:t>domain</a:t>
            </a:r>
            <a:r>
              <a:rPr lang="en-US" sz="2400"/>
              <a:t>.</a:t>
            </a:r>
          </a:p>
          <a:p>
            <a:r>
              <a:rPr lang="en-US" sz="2400"/>
              <a:t>A row in the CUSTOMER relation is a 4-tuple and would consist of four values, for example:</a:t>
            </a:r>
          </a:p>
          <a:p>
            <a:pPr lvl="1"/>
            <a:r>
              <a:rPr lang="en-US" sz="2200"/>
              <a:t>&lt;632895, "John Smith", "101 Main St. Atlanta, GA  30332", "(404) 894-2000"&gt;</a:t>
            </a:r>
          </a:p>
          <a:p>
            <a:pPr lvl="1"/>
            <a:r>
              <a:rPr lang="en-US" sz="2200"/>
              <a:t>This is called a 4-tuple as it has 4 values</a:t>
            </a:r>
          </a:p>
          <a:p>
            <a:pPr lvl="1"/>
            <a:r>
              <a:rPr lang="en-US" sz="2200"/>
              <a:t>A tuple (row) in the CUSTOMER relation.</a:t>
            </a:r>
          </a:p>
          <a:p>
            <a:r>
              <a:rPr lang="en-US" sz="2400"/>
              <a:t>A relation is a </a:t>
            </a:r>
            <a:r>
              <a:rPr lang="en-US" sz="2400" b="1"/>
              <a:t>set </a:t>
            </a:r>
            <a:r>
              <a:rPr lang="en-US" sz="2400"/>
              <a:t>of such tuples (rows)</a:t>
            </a:r>
          </a:p>
        </p:txBody>
      </p:sp>
    </p:spTree>
    <p:extLst>
      <p:ext uri="{BB962C8B-B14F-4D97-AF65-F5344CB8AC3E}">
        <p14:creationId xmlns:p14="http://schemas.microsoft.com/office/powerpoint/2010/main" val="3919620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0" name="Rectangle 4"/>
          <p:cNvSpPr>
            <a:spLocks noGrp="1" noChangeArrowheads="1"/>
          </p:cNvSpPr>
          <p:nvPr>
            <p:ph type="title"/>
          </p:nvPr>
        </p:nvSpPr>
        <p:spPr/>
        <p:txBody>
          <a:bodyPr/>
          <a:lstStyle/>
          <a:p>
            <a:r>
              <a:rPr lang="en-US" b="1" dirty="0"/>
              <a:t>Formal Definitions - Domain</a:t>
            </a:r>
          </a:p>
        </p:txBody>
      </p:sp>
      <p:sp>
        <p:nvSpPr>
          <p:cNvPr id="679941" name="Rectangle 5"/>
          <p:cNvSpPr>
            <a:spLocks noGrp="1" noChangeArrowheads="1"/>
          </p:cNvSpPr>
          <p:nvPr>
            <p:ph type="body" idx="1"/>
          </p:nvPr>
        </p:nvSpPr>
        <p:spPr/>
        <p:txBody>
          <a:bodyPr>
            <a:normAutofit/>
          </a:bodyPr>
          <a:lstStyle/>
          <a:p>
            <a:pPr>
              <a:lnSpc>
                <a:spcPct val="90000"/>
              </a:lnSpc>
            </a:pPr>
            <a:r>
              <a:rPr lang="en-US" sz="2000"/>
              <a:t>A </a:t>
            </a:r>
            <a:r>
              <a:rPr lang="en-US" sz="2000" b="1"/>
              <a:t>domain</a:t>
            </a:r>
            <a:r>
              <a:rPr lang="en-US" sz="2000"/>
              <a:t> has a logical definition:</a:t>
            </a:r>
          </a:p>
          <a:p>
            <a:pPr lvl="1">
              <a:lnSpc>
                <a:spcPct val="90000"/>
              </a:lnSpc>
            </a:pPr>
            <a:r>
              <a:rPr lang="en-US" sz="1900"/>
              <a:t>Example: “USA_phone_numbers” are the set of 10 digit phone numbers valid in the U.S.</a:t>
            </a:r>
          </a:p>
          <a:p>
            <a:pPr>
              <a:lnSpc>
                <a:spcPct val="90000"/>
              </a:lnSpc>
            </a:pPr>
            <a:r>
              <a:rPr lang="en-US" sz="2000"/>
              <a:t>A domain also has a data-type or a format defined for it.</a:t>
            </a:r>
          </a:p>
          <a:p>
            <a:pPr lvl="1">
              <a:lnSpc>
                <a:spcPct val="90000"/>
              </a:lnSpc>
            </a:pPr>
            <a:r>
              <a:rPr lang="en-US" sz="1900"/>
              <a:t>The USA_phone_numbers may have a format: (ddd)ddd-dddd where each d is a decimal digit.</a:t>
            </a:r>
          </a:p>
          <a:p>
            <a:pPr lvl="1">
              <a:lnSpc>
                <a:spcPct val="90000"/>
              </a:lnSpc>
            </a:pPr>
            <a:r>
              <a:rPr lang="en-US" sz="2000"/>
              <a:t>Dates have various formats such as year, month, date formatted as yyyy-mm-dd, or as dd mm,yyyy etc.</a:t>
            </a:r>
          </a:p>
          <a:p>
            <a:pPr lvl="2">
              <a:lnSpc>
                <a:spcPct val="90000"/>
              </a:lnSpc>
            </a:pPr>
            <a:endParaRPr lang="en-US" sz="1800"/>
          </a:p>
          <a:p>
            <a:pPr>
              <a:lnSpc>
                <a:spcPct val="90000"/>
              </a:lnSpc>
            </a:pPr>
            <a:r>
              <a:rPr lang="en-US" sz="2000"/>
              <a:t>The attribute name designates the role played by a domain in a relation:</a:t>
            </a:r>
          </a:p>
          <a:p>
            <a:pPr lvl="1">
              <a:lnSpc>
                <a:spcPct val="90000"/>
              </a:lnSpc>
            </a:pPr>
            <a:r>
              <a:rPr lang="en-US" sz="2000"/>
              <a:t>Used to interpret the meaning of the data elements corresponding to that attribute</a:t>
            </a:r>
          </a:p>
          <a:p>
            <a:pPr lvl="1">
              <a:lnSpc>
                <a:spcPct val="90000"/>
              </a:lnSpc>
            </a:pPr>
            <a:r>
              <a:rPr lang="en-US" sz="1900"/>
              <a:t>Example: The domain Date may be used to define two attributes named “Invoice-date” and “Payment-date” with different meanings</a:t>
            </a:r>
          </a:p>
        </p:txBody>
      </p:sp>
    </p:spTree>
    <p:extLst>
      <p:ext uri="{BB962C8B-B14F-4D97-AF65-F5344CB8AC3E}">
        <p14:creationId xmlns:p14="http://schemas.microsoft.com/office/powerpoint/2010/main" val="2846161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30" name="Group 50"/>
          <p:cNvGraphicFramePr>
            <a:graphicFrameLocks noGrp="1"/>
          </p:cNvGraphicFramePr>
          <p:nvPr>
            <p:ph type="tbl" idx="4294967295"/>
          </p:nvPr>
        </p:nvGraphicFramePr>
        <p:xfrm>
          <a:off x="2133601" y="1600200"/>
          <a:ext cx="8050213" cy="4823460"/>
        </p:xfrm>
        <a:graphic>
          <a:graphicData uri="http://schemas.openxmlformats.org/drawingml/2006/table">
            <a:tbl>
              <a:tblPr/>
              <a:tblGrid>
                <a:gridCol w="3438525">
                  <a:extLst>
                    <a:ext uri="{9D8B030D-6E8A-4147-A177-3AD203B41FA5}">
                      <a16:colId xmlns:a16="http://schemas.microsoft.com/office/drawing/2014/main" xmlns="" val="20000"/>
                    </a:ext>
                  </a:extLst>
                </a:gridCol>
                <a:gridCol w="1111250">
                  <a:extLst>
                    <a:ext uri="{9D8B030D-6E8A-4147-A177-3AD203B41FA5}">
                      <a16:colId xmlns:a16="http://schemas.microsoft.com/office/drawing/2014/main" xmlns="" val="20001"/>
                    </a:ext>
                  </a:extLst>
                </a:gridCol>
                <a:gridCol w="3500438">
                  <a:extLst>
                    <a:ext uri="{9D8B030D-6E8A-4147-A177-3AD203B41FA5}">
                      <a16:colId xmlns:a16="http://schemas.microsoft.com/office/drawing/2014/main" xmlns="" val="20002"/>
                    </a:ext>
                  </a:extLst>
                </a:gridCol>
              </a:tblGrid>
              <a:tr h="571500">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sng" strike="noStrike" cap="none" normalizeH="0" baseline="0" dirty="0">
                          <a:ln>
                            <a:noFill/>
                          </a:ln>
                          <a:solidFill>
                            <a:srgbClr val="000000"/>
                          </a:solidFill>
                          <a:effectLst/>
                          <a:latin typeface="Arial" panose="020B0604020202020204" pitchFamily="34" charset="0"/>
                          <a:cs typeface="Times New Roman" panose="02020603050405020304" pitchFamily="18" charset="0"/>
                        </a:rPr>
                        <a:t>Informal Terms</a:t>
                      </a:r>
                      <a:r>
                        <a:rPr kumimoji="0" lang="en-US" sz="2400" b="0" i="0" u="none" strike="noStrike" cap="none" normalizeH="0" baseline="0" dirty="0">
                          <a:ln>
                            <a:noFill/>
                          </a:ln>
                          <a:solidFill>
                            <a:schemeClr val="tx2"/>
                          </a:solidFill>
                          <a:effectLst/>
                          <a:latin typeface="Arial" panose="020B0604020202020204" pitchFamily="34"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endParaRPr kumimoji="0" lang="en-US" sz="2400" b="0" i="0" u="none" strike="noStrike" cap="none" normalizeH="0" baseline="0" dirty="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sng" strike="noStrike" cap="none" normalizeH="0" baseline="0">
                          <a:ln>
                            <a:noFill/>
                          </a:ln>
                          <a:solidFill>
                            <a:srgbClr val="000000"/>
                          </a:solidFill>
                          <a:effectLst/>
                          <a:latin typeface="Arial" panose="020B0604020202020204" pitchFamily="34" charset="0"/>
                          <a:cs typeface="Times New Roman" panose="02020603050405020304" pitchFamily="18" charset="0"/>
                        </a:rPr>
                        <a:t>Formal Terms</a:t>
                      </a:r>
                      <a:r>
                        <a:rPr kumimoji="0" lang="en-US" sz="2400" b="0" i="0" u="none" strike="noStrike" cap="none" normalizeH="0" baseline="0">
                          <a:ln>
                            <a:noFill/>
                          </a:ln>
                          <a:solidFill>
                            <a:schemeClr val="tx2"/>
                          </a:solidFill>
                          <a:effectLst/>
                          <a:latin typeface="Arial" panose="020B0604020202020204"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71500">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none" strike="noStrike" cap="none" normalizeH="0" baseline="0" dirty="0">
                          <a:ln>
                            <a:noFill/>
                          </a:ln>
                          <a:solidFill>
                            <a:schemeClr val="tx2"/>
                          </a:solidFill>
                          <a:effectLst/>
                          <a:latin typeface="Arial" panose="020B0604020202020204" pitchFamily="34" charset="0"/>
                          <a:cs typeface="Times New Roman" panose="02020603050405020304" pitchFamily="18" charset="0"/>
                        </a:rPr>
                        <a:t>Table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endParaRPr kumimoji="0" lang="en-US" sz="2400" b="0" i="0" u="none" strike="noStrike" cap="none" normalizeH="0" baseline="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none" strike="noStrike" cap="none" normalizeH="0" baseline="0" dirty="0">
                          <a:ln>
                            <a:noFill/>
                          </a:ln>
                          <a:solidFill>
                            <a:schemeClr val="tx2"/>
                          </a:solidFill>
                          <a:effectLst/>
                          <a:latin typeface="Arial" panose="020B0604020202020204" pitchFamily="34" charset="0"/>
                          <a:cs typeface="Times New Roman" panose="02020603050405020304" pitchFamily="18" charset="0"/>
                        </a:rPr>
                        <a:t>Relation</a:t>
                      </a:r>
                      <a:r>
                        <a:rPr kumimoji="0" lang="en-US" sz="2400" b="0" i="0" u="none" strike="noStrike" cap="none" normalizeH="0" baseline="0" dirty="0">
                          <a:ln>
                            <a:noFill/>
                          </a:ln>
                          <a:solidFill>
                            <a:schemeClr val="tx2"/>
                          </a:solidFill>
                          <a:effectLst/>
                          <a:latin typeface="Arial" panose="020B0604020202020204"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71500">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none" strike="noStrike" cap="none" normalizeH="0" baseline="0">
                          <a:ln>
                            <a:noFill/>
                          </a:ln>
                          <a:solidFill>
                            <a:schemeClr val="tx2"/>
                          </a:solidFill>
                          <a:effectLst/>
                          <a:latin typeface="Arial" panose="020B0604020202020204" pitchFamily="34" charset="0"/>
                        </a:rPr>
                        <a:t>Column Header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endParaRPr kumimoji="0" lang="en-US" sz="2400" b="0" i="0" u="none" strike="noStrike" cap="none" normalizeH="0" baseline="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none" strike="noStrike" cap="none" normalizeH="0" baseline="0" dirty="0">
                          <a:ln>
                            <a:noFill/>
                          </a:ln>
                          <a:solidFill>
                            <a:schemeClr val="tx2"/>
                          </a:solidFill>
                          <a:effectLst/>
                          <a:latin typeface="Arial" panose="020B0604020202020204" pitchFamily="34" charset="0"/>
                        </a:rPr>
                        <a:t>Attribute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71500">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none" strike="noStrike" cap="none" normalizeH="0" baseline="0" dirty="0">
                          <a:ln>
                            <a:noFill/>
                          </a:ln>
                          <a:solidFill>
                            <a:schemeClr val="tx2"/>
                          </a:solidFill>
                          <a:effectLst/>
                          <a:latin typeface="Arial" panose="020B0604020202020204" pitchFamily="34" charset="0"/>
                        </a:rPr>
                        <a:t>All possible Column Values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endParaRPr kumimoji="0" lang="en-US" sz="2400" b="0" i="0" u="none" strike="noStrike" cap="none" normalizeH="0" baseline="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none" strike="noStrike" cap="none" normalizeH="0" baseline="0" dirty="0">
                          <a:ln>
                            <a:noFill/>
                          </a:ln>
                          <a:solidFill>
                            <a:schemeClr val="tx2"/>
                          </a:solidFill>
                          <a:effectLst/>
                          <a:latin typeface="Arial" panose="020B0604020202020204" pitchFamily="34" charset="0"/>
                        </a:rPr>
                        <a:t>Domain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71500">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none" strike="noStrike" cap="none" normalizeH="0" baseline="0" dirty="0">
                          <a:ln>
                            <a:noFill/>
                          </a:ln>
                          <a:solidFill>
                            <a:schemeClr val="tx2"/>
                          </a:solidFill>
                          <a:effectLst/>
                          <a:latin typeface="Arial" panose="020B0604020202020204" pitchFamily="34" charset="0"/>
                        </a:rPr>
                        <a:t>Row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endParaRPr kumimoji="0" lang="en-US" sz="2400" b="0" i="0" u="none" strike="noStrike" cap="none" normalizeH="0" baseline="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none" strike="noStrike" cap="none" normalizeH="0" baseline="0">
                          <a:ln>
                            <a:noFill/>
                          </a:ln>
                          <a:solidFill>
                            <a:schemeClr val="tx2"/>
                          </a:solidFill>
                          <a:effectLst/>
                          <a:latin typeface="Arial" panose="020B0604020202020204" pitchFamily="34" charset="0"/>
                        </a:rPr>
                        <a:t>Tuple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71500">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endParaRPr kumimoji="0" lang="en-US" sz="2400" b="0" i="0" u="none" strike="noStrike" cap="none" normalizeH="0" baseline="0" dirty="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endParaRPr kumimoji="0" lang="en-US" sz="2400" b="0" i="0" u="none" strike="noStrike" cap="none" normalizeH="0" baseline="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endParaRPr kumimoji="0" lang="en-US" sz="2400" b="0" i="0" u="none" strike="noStrike" cap="none" normalizeH="0" baseline="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71500">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none" strike="noStrike" cap="none" normalizeH="0" baseline="0">
                          <a:ln>
                            <a:noFill/>
                          </a:ln>
                          <a:solidFill>
                            <a:schemeClr val="tx2"/>
                          </a:solidFill>
                          <a:effectLst/>
                          <a:latin typeface="Arial" panose="020B0604020202020204" pitchFamily="34" charset="0"/>
                        </a:rPr>
                        <a:t>Table Definition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endParaRPr kumimoji="0" lang="en-US" sz="2400" b="0" i="0" u="none" strike="noStrike" cap="none" normalizeH="0" baseline="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none" strike="noStrike" cap="none" normalizeH="0" baseline="0">
                          <a:ln>
                            <a:noFill/>
                          </a:ln>
                          <a:solidFill>
                            <a:schemeClr val="tx2"/>
                          </a:solidFill>
                          <a:effectLst/>
                          <a:latin typeface="Arial" panose="020B0604020202020204" pitchFamily="34" charset="0"/>
                        </a:rPr>
                        <a:t>Schema of a Relation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571500">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none" strike="noStrike" cap="none" normalizeH="0" baseline="0" dirty="0">
                          <a:ln>
                            <a:noFill/>
                          </a:ln>
                          <a:solidFill>
                            <a:schemeClr val="tx2"/>
                          </a:solidFill>
                          <a:effectLst/>
                          <a:latin typeface="Arial" panose="020B0604020202020204" pitchFamily="34" charset="0"/>
                        </a:rPr>
                        <a:t>Populated Table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endParaRPr kumimoji="0" lang="en-US" sz="2400" b="0" i="0" u="none" strike="noStrike" cap="none" normalizeH="0" baseline="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pPr>
                      <a:r>
                        <a:rPr kumimoji="0" lang="en-US" sz="2400" b="0" i="0" u="none" strike="noStrike" cap="none" normalizeH="0" baseline="0" dirty="0">
                          <a:ln>
                            <a:noFill/>
                          </a:ln>
                          <a:solidFill>
                            <a:schemeClr val="tx2"/>
                          </a:solidFill>
                          <a:effectLst/>
                          <a:latin typeface="Arial" panose="020B0604020202020204" pitchFamily="34" charset="0"/>
                        </a:rPr>
                        <a:t>State of the Relation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95928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9292F7-03D5-4B32-9748-E0550E5F9D27}"/>
              </a:ext>
            </a:extLst>
          </p:cNvPr>
          <p:cNvSpPr>
            <a:spLocks noGrp="1"/>
          </p:cNvSpPr>
          <p:nvPr>
            <p:ph type="title"/>
          </p:nvPr>
        </p:nvSpPr>
        <p:spPr>
          <a:xfrm>
            <a:off x="1115568" y="427419"/>
            <a:ext cx="10168128" cy="516762"/>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Conversion of an ER to Relational Tables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DE8BDBE-E0BD-495F-AD55-68EF595B6268}"/>
              </a:ext>
            </a:extLst>
          </p:cNvPr>
          <p:cNvSpPr>
            <a:spLocks noGrp="1"/>
          </p:cNvSpPr>
          <p:nvPr>
            <p:ph idx="1"/>
          </p:nvPr>
        </p:nvSpPr>
        <p:spPr>
          <a:xfrm>
            <a:off x="1115568" y="1023457"/>
            <a:ext cx="10721298" cy="5148743"/>
          </a:xfrm>
        </p:spPr>
        <p:txBody>
          <a:bodyPr>
            <a:normAutofit/>
          </a:bodyPr>
          <a:lstStyle/>
          <a:p>
            <a:pPr algn="just"/>
            <a:r>
              <a:rPr lang="en-US" sz="2000" dirty="0">
                <a:latin typeface="Times New Roman" panose="02020603050405020304" pitchFamily="18" charset="0"/>
                <a:cs typeface="Times New Roman" panose="02020603050405020304" pitchFamily="18" charset="0"/>
              </a:rPr>
              <a:t>Primary keys allow entity sets and relationship sets to be expressed uniformly as </a:t>
            </a:r>
            <a:r>
              <a:rPr lang="en-US" sz="2000" i="1" dirty="0">
                <a:latin typeface="Times New Roman" panose="02020603050405020304" pitchFamily="18" charset="0"/>
                <a:cs typeface="Times New Roman" panose="02020603050405020304" pitchFamily="18" charset="0"/>
              </a:rPr>
              <a:t>tables </a:t>
            </a:r>
            <a:r>
              <a:rPr lang="en-US" sz="2000" dirty="0">
                <a:latin typeface="Times New Roman" panose="02020603050405020304" pitchFamily="18" charset="0"/>
                <a:cs typeface="Times New Roman" panose="02020603050405020304" pitchFamily="18" charset="0"/>
              </a:rPr>
              <a:t>which represent the contents of the database.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database which conforms to an E-R diagram can be represented by a collection of tables.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each entity set and relationship set there is a unique table which is assigned the name of the corresponding entity set or relationship set.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Each table has a number of columns (generally corresponding to attributes), which have unique names.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Converting an E-R diagram to a table format is the basis for deriving a relational database design from an E-R diagram.</a:t>
            </a:r>
          </a:p>
          <a:p>
            <a:endParaRPr lang="en-IN" dirty="0"/>
          </a:p>
        </p:txBody>
      </p:sp>
    </p:spTree>
    <p:extLst>
      <p:ext uri="{BB962C8B-B14F-4D97-AF65-F5344CB8AC3E}">
        <p14:creationId xmlns:p14="http://schemas.microsoft.com/office/powerpoint/2010/main" val="4285977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5866A57-DD64-4F51-928A-93EAC5342B4E}"/>
              </a:ext>
            </a:extLst>
          </p:cNvPr>
          <p:cNvPicPr/>
          <p:nvPr/>
        </p:nvPicPr>
        <p:blipFill rotWithShape="1">
          <a:blip r:embed="rId2">
            <a:extLst>
              <a:ext uri="{28A0092B-C50C-407E-A947-70E740481C1C}">
                <a14:useLocalDpi xmlns:a14="http://schemas.microsoft.com/office/drawing/2010/main" val="0"/>
              </a:ext>
            </a:extLst>
          </a:blip>
          <a:srcRect l="10237" t="32910" r="20971"/>
          <a:stretch/>
        </p:blipFill>
        <p:spPr>
          <a:xfrm>
            <a:off x="475374" y="1562449"/>
            <a:ext cx="5220749" cy="4460847"/>
          </a:xfrm>
          <a:prstGeom prst="rect">
            <a:avLst/>
          </a:prstGeom>
        </p:spPr>
      </p:pic>
      <p:sp>
        <p:nvSpPr>
          <p:cNvPr id="6" name="TextBox 5">
            <a:extLst>
              <a:ext uri="{FF2B5EF4-FFF2-40B4-BE49-F238E27FC236}">
                <a16:creationId xmlns:a16="http://schemas.microsoft.com/office/drawing/2014/main" xmlns="" id="{6A6EAF1F-6EFF-46C1-8C41-952DF0D1CD44}"/>
              </a:ext>
            </a:extLst>
          </p:cNvPr>
          <p:cNvSpPr txBox="1"/>
          <p:nvPr/>
        </p:nvSpPr>
        <p:spPr>
          <a:xfrm>
            <a:off x="5612235" y="493139"/>
            <a:ext cx="6442745" cy="5632311"/>
          </a:xfrm>
          <a:prstGeom prst="rect">
            <a:avLst/>
          </a:prstGeom>
          <a:noFill/>
        </p:spPr>
        <p:txBody>
          <a:bodyPr wrap="square">
            <a:spAutoFit/>
          </a:bodyPr>
          <a:lstStyle/>
          <a:p>
            <a:pPr algn="just">
              <a:buFont typeface="Arial" panose="020B0604020202020204" pitchFamily="34" charset="0"/>
              <a:buChar char="•"/>
            </a:pPr>
            <a:r>
              <a:rPr lang="en-US" b="1" dirty="0">
                <a:solidFill>
                  <a:srgbClr val="000000"/>
                </a:solidFill>
                <a:effectLst/>
                <a:latin typeface="Times New Roman" panose="02020603050405020304" pitchFamily="18" charset="0"/>
                <a:cs typeface="Times New Roman" panose="02020603050405020304" pitchFamily="18" charset="0"/>
              </a:rPr>
              <a:t>Entity type becomes a table.</a:t>
            </a:r>
            <a:endParaRPr lang="en-US" b="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In the given ER diagram, LECTURER, STUDENT, SUBJECT and COURSE forms individual tables.</a:t>
            </a:r>
          </a:p>
          <a:p>
            <a:pPr algn="just">
              <a:buFont typeface="Arial" panose="020B0604020202020204" pitchFamily="34" charset="0"/>
              <a:buChar char="•"/>
            </a:pPr>
            <a:endParaRPr lang="en-US" b="1"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solidFill>
                  <a:srgbClr val="000000"/>
                </a:solidFill>
                <a:effectLst/>
                <a:latin typeface="Times New Roman" panose="02020603050405020304" pitchFamily="18" charset="0"/>
                <a:cs typeface="Times New Roman" panose="02020603050405020304" pitchFamily="18" charset="0"/>
              </a:rPr>
              <a:t>All single-valued attribute becomes a column for the table.</a:t>
            </a:r>
            <a:endParaRPr lang="en-US" b="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In the STUDENT entity, STUDENT_NAME and STUDENT_ID form the column of STUDENT table. Similarly, COURSE_NAME and COURSE_ID form the column of COURSE table and so on.</a:t>
            </a:r>
          </a:p>
          <a:p>
            <a:pPr algn="just">
              <a:buFont typeface="Arial" panose="020B0604020202020204" pitchFamily="34" charset="0"/>
              <a:buChar char="•"/>
            </a:pPr>
            <a:endParaRPr lang="en-US" b="1"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solidFill>
                  <a:srgbClr val="000000"/>
                </a:solidFill>
                <a:effectLst/>
                <a:latin typeface="Times New Roman" panose="02020603050405020304" pitchFamily="18" charset="0"/>
                <a:cs typeface="Times New Roman" panose="02020603050405020304" pitchFamily="18" charset="0"/>
              </a:rPr>
              <a:t>A key attribute of the entity type represented by the primary key.</a:t>
            </a:r>
            <a:endParaRPr lang="en-US" b="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In the given ER diagram, COURSE_ID, STUDENT_ID, SUBJECT_ID, and LECTURE_ID are the key attribute of the entity.</a:t>
            </a:r>
          </a:p>
          <a:p>
            <a:pPr algn="just">
              <a:buFont typeface="Arial" panose="020B0604020202020204" pitchFamily="34" charset="0"/>
              <a:buChar char="•"/>
            </a:pPr>
            <a:endParaRPr lang="en-US" b="1"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solidFill>
                  <a:srgbClr val="000000"/>
                </a:solidFill>
                <a:effectLst/>
                <a:latin typeface="Times New Roman" panose="02020603050405020304" pitchFamily="18" charset="0"/>
                <a:cs typeface="Times New Roman" panose="02020603050405020304" pitchFamily="18" charset="0"/>
              </a:rPr>
              <a:t>The multivalued attribute is represented by a separate table.</a:t>
            </a:r>
            <a:endParaRPr lang="en-US" b="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In the student table, a hobby is a multivalued attribute. So it is not possible to represent multiple values in a single column of STUDENT table. Hence we create a table STUD_HOBBY with column name STUDENT_ID and HOBBY. </a:t>
            </a:r>
          </a:p>
        </p:txBody>
      </p:sp>
    </p:spTree>
    <p:extLst>
      <p:ext uri="{BB962C8B-B14F-4D97-AF65-F5344CB8AC3E}">
        <p14:creationId xmlns:p14="http://schemas.microsoft.com/office/powerpoint/2010/main" val="331653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AC274BE-3032-4035-8A12-A9D892C5C871}"/>
              </a:ext>
            </a:extLst>
          </p:cNvPr>
          <p:cNvSpPr txBox="1"/>
          <p:nvPr/>
        </p:nvSpPr>
        <p:spPr>
          <a:xfrm>
            <a:off x="5469621" y="1582340"/>
            <a:ext cx="6258187" cy="3416320"/>
          </a:xfrm>
          <a:prstGeom prst="rect">
            <a:avLst/>
          </a:prstGeom>
          <a:noFill/>
        </p:spPr>
        <p:txBody>
          <a:bodyPr wrap="square">
            <a:spAutoFit/>
          </a:bodyPr>
          <a:lstStyle/>
          <a:p>
            <a:pPr algn="just">
              <a:buFont typeface="Arial" panose="020B0604020202020204" pitchFamily="34" charset="0"/>
              <a:buChar char="•"/>
            </a:pPr>
            <a:r>
              <a:rPr lang="en-US" b="1" dirty="0">
                <a:solidFill>
                  <a:srgbClr val="000000"/>
                </a:solidFill>
                <a:effectLst/>
                <a:latin typeface="Times New Roman" panose="02020603050405020304" pitchFamily="18" charset="0"/>
                <a:cs typeface="Times New Roman" panose="02020603050405020304" pitchFamily="18" charset="0"/>
              </a:rPr>
              <a:t>Composite attribute represented by components.</a:t>
            </a:r>
            <a:endParaRPr lang="en-US" b="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In the given ER diagram, student address is a composite attribute.</a:t>
            </a:r>
          </a:p>
          <a:p>
            <a:pPr algn="just"/>
            <a:r>
              <a:rPr lang="en-US" b="0" i="0" dirty="0">
                <a:solidFill>
                  <a:srgbClr val="000000"/>
                </a:solidFill>
                <a:effectLst/>
                <a:latin typeface="Times New Roman" panose="02020603050405020304" pitchFamily="18" charset="0"/>
                <a:cs typeface="Times New Roman" panose="02020603050405020304" pitchFamily="18" charset="0"/>
              </a:rPr>
              <a:t>It contains CITY, PIN, DOOR#, STREET, and STATE. In the STUDENT table, these attributes can merge as an individual column.</a:t>
            </a:r>
          </a:p>
          <a:p>
            <a:pPr algn="just">
              <a:buFont typeface="Arial" panose="020B0604020202020204" pitchFamily="34" charset="0"/>
              <a:buChar char="•"/>
            </a:pPr>
            <a:endParaRPr lang="en-US" b="1"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solidFill>
                  <a:srgbClr val="000000"/>
                </a:solidFill>
                <a:effectLst/>
                <a:latin typeface="Times New Roman" panose="02020603050405020304" pitchFamily="18" charset="0"/>
                <a:cs typeface="Times New Roman" panose="02020603050405020304" pitchFamily="18" charset="0"/>
              </a:rPr>
              <a:t>Derived attributes are not considered in the table.</a:t>
            </a:r>
            <a:endParaRPr lang="en-US" b="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In the STUDENT table, Age is the derived attribute. </a:t>
            </a:r>
          </a:p>
          <a:p>
            <a:pPr algn="just"/>
            <a:r>
              <a:rPr lang="en-US" b="0" i="0" dirty="0">
                <a:solidFill>
                  <a:srgbClr val="000000"/>
                </a:solidFill>
                <a:effectLst/>
                <a:latin typeface="Times New Roman" panose="02020603050405020304" pitchFamily="18" charset="0"/>
                <a:cs typeface="Times New Roman" panose="02020603050405020304" pitchFamily="18" charset="0"/>
              </a:rPr>
              <a:t>It can be calculated at any point of time by calculating the difference between current date and Date of Birth.</a:t>
            </a:r>
          </a:p>
          <a:p>
            <a:pPr algn="just"/>
            <a:r>
              <a:rPr lang="en-US" b="0" i="0" dirty="0">
                <a:solidFill>
                  <a:srgbClr val="000000"/>
                </a:solidFill>
                <a:effectLst/>
                <a:latin typeface="Times New Roman" panose="02020603050405020304" pitchFamily="18" charset="0"/>
                <a:cs typeface="Times New Roman" panose="02020603050405020304" pitchFamily="18" charset="0"/>
              </a:rPr>
              <a:t>Using these rules, you can convert the ER diagram to tables and columns and assign the mapping between the tables. </a:t>
            </a:r>
          </a:p>
        </p:txBody>
      </p:sp>
      <p:pic>
        <p:nvPicPr>
          <p:cNvPr id="6" name="Picture 5">
            <a:extLst>
              <a:ext uri="{FF2B5EF4-FFF2-40B4-BE49-F238E27FC236}">
                <a16:creationId xmlns:a16="http://schemas.microsoft.com/office/drawing/2014/main" xmlns="" id="{4562B87B-86C2-4C43-B371-BE4C92DD4A0F}"/>
              </a:ext>
            </a:extLst>
          </p:cNvPr>
          <p:cNvPicPr/>
          <p:nvPr/>
        </p:nvPicPr>
        <p:blipFill rotWithShape="1">
          <a:blip r:embed="rId2">
            <a:extLst>
              <a:ext uri="{28A0092B-C50C-407E-A947-70E740481C1C}">
                <a14:useLocalDpi xmlns:a14="http://schemas.microsoft.com/office/drawing/2010/main" val="0"/>
              </a:ext>
            </a:extLst>
          </a:blip>
          <a:srcRect t="24109" r="13067"/>
          <a:stretch/>
        </p:blipFill>
        <p:spPr>
          <a:xfrm>
            <a:off x="721453" y="2139192"/>
            <a:ext cx="4504888" cy="3461035"/>
          </a:xfrm>
          <a:prstGeom prst="rect">
            <a:avLst/>
          </a:prstGeom>
        </p:spPr>
      </p:pic>
    </p:spTree>
    <p:extLst>
      <p:ext uri="{BB962C8B-B14F-4D97-AF65-F5344CB8AC3E}">
        <p14:creationId xmlns:p14="http://schemas.microsoft.com/office/powerpoint/2010/main" val="815716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2074"/>
          </a:xfrm>
        </p:spPr>
        <p:txBody>
          <a:bodyPr>
            <a:normAutofit fontScale="90000"/>
          </a:bodyPr>
          <a:lstStyle/>
          <a:p>
            <a:r>
              <a:rPr lang="en-IN" b="1" u="sng" dirty="0"/>
              <a:t>Data Manipulation Language - DML</a:t>
            </a:r>
            <a:endParaRPr lang="en-IN" u="sng" dirty="0"/>
          </a:p>
        </p:txBody>
      </p:sp>
      <p:sp>
        <p:nvSpPr>
          <p:cNvPr id="3" name="Content Placeholder 2"/>
          <p:cNvSpPr>
            <a:spLocks noGrp="1"/>
          </p:cNvSpPr>
          <p:nvPr>
            <p:ph idx="1"/>
          </p:nvPr>
        </p:nvSpPr>
        <p:spPr>
          <a:xfrm>
            <a:off x="609600" y="1178171"/>
            <a:ext cx="10972800" cy="5487254"/>
          </a:xfrm>
        </p:spPr>
        <p:txBody>
          <a:bodyPr vert="horz" lIns="91440" tIns="45720" rIns="91440" bIns="45720" rtlCol="0" anchor="t">
            <a:normAutofit fontScale="62500" lnSpcReduction="20000"/>
          </a:bodyPr>
          <a:lstStyle/>
          <a:p>
            <a:pPr algn="just"/>
            <a:r>
              <a:rPr lang="en-IN" sz="4600" dirty="0"/>
              <a:t>When we have to insert records into table or get specific record from the table, or need to change some record, or delete some record or perform any other actions on records in the database, we need to have some media to perform it. </a:t>
            </a:r>
          </a:p>
          <a:p>
            <a:pPr algn="just"/>
            <a:endParaRPr lang="en-IN" sz="4600" dirty="0"/>
          </a:p>
          <a:p>
            <a:pPr algn="just"/>
            <a:r>
              <a:rPr lang="en-IN" sz="4600" dirty="0"/>
              <a:t>DML helps to handle user requests. It helps to insert, delete, update, and retrieve the data from the database. Let us see some of them.</a:t>
            </a:r>
          </a:p>
          <a:p>
            <a:pPr algn="just"/>
            <a:endParaRPr lang="en-IN" sz="4600" dirty="0"/>
          </a:p>
          <a:p>
            <a:pPr lvl="1" algn="just"/>
            <a:r>
              <a:rPr lang="en-US" sz="4600" dirty="0"/>
              <a:t>Select (where, group by, having Clauses)</a:t>
            </a:r>
          </a:p>
          <a:p>
            <a:pPr lvl="1" algn="just"/>
            <a:r>
              <a:rPr lang="en-US" sz="4600" dirty="0"/>
              <a:t>Insert </a:t>
            </a:r>
          </a:p>
          <a:p>
            <a:pPr lvl="1" algn="just"/>
            <a:r>
              <a:rPr lang="en-US" sz="4600" dirty="0"/>
              <a:t>Update</a:t>
            </a:r>
          </a:p>
          <a:p>
            <a:pPr lvl="1" algn="just"/>
            <a:r>
              <a:rPr lang="en-US" sz="4600" dirty="0"/>
              <a:t>Delete</a:t>
            </a:r>
          </a:p>
          <a:p>
            <a:pPr algn="just"/>
            <a:endParaRPr lang="en-IN" dirty="0"/>
          </a:p>
        </p:txBody>
      </p:sp>
    </p:spTree>
    <p:extLst>
      <p:ext uri="{BB962C8B-B14F-4D97-AF65-F5344CB8AC3E}">
        <p14:creationId xmlns:p14="http://schemas.microsoft.com/office/powerpoint/2010/main" val="276950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1703"/>
          </a:xfrm>
        </p:spPr>
        <p:txBody>
          <a:bodyPr>
            <a:normAutofit fontScale="90000"/>
          </a:bodyPr>
          <a:lstStyle/>
          <a:p>
            <a:pPr>
              <a:defRPr/>
            </a:pPr>
            <a:r>
              <a:rPr lang="en-US" b="1" dirty="0"/>
              <a:t>ER Design Issues</a:t>
            </a:r>
          </a:p>
        </p:txBody>
      </p:sp>
      <p:sp>
        <p:nvSpPr>
          <p:cNvPr id="18435" name="Content Placeholder 2"/>
          <p:cNvSpPr>
            <a:spLocks noGrp="1"/>
          </p:cNvSpPr>
          <p:nvPr>
            <p:ph idx="1"/>
          </p:nvPr>
        </p:nvSpPr>
        <p:spPr>
          <a:xfrm>
            <a:off x="1214139" y="1399090"/>
            <a:ext cx="7661275" cy="4903788"/>
          </a:xfrm>
        </p:spPr>
        <p:txBody>
          <a:bodyPr>
            <a:normAutofit/>
          </a:bodyPr>
          <a:lstStyle/>
          <a:p>
            <a:pPr marL="0" indent="0" algn="just">
              <a:buNone/>
            </a:pPr>
            <a:r>
              <a:rPr lang="en-US" sz="2400" b="1" dirty="0"/>
              <a:t>Choosing Entity Set </a:t>
            </a:r>
            <a:r>
              <a:rPr lang="en-US" sz="2400" b="1" dirty="0" err="1"/>
              <a:t>vs</a:t>
            </a:r>
            <a:r>
              <a:rPr lang="en-US" sz="2400" b="1" dirty="0"/>
              <a:t> Attributes</a:t>
            </a:r>
          </a:p>
          <a:p>
            <a:pPr algn="just"/>
            <a:r>
              <a:rPr lang="en-US" sz="2400" dirty="0"/>
              <a:t>To understand this lets take an example, let’s say we have an entity set Student with attributes such as student-name and student-id. Now we can say that the student-id itself can be an entity with the attributes like student-class and student-section.</a:t>
            </a:r>
          </a:p>
          <a:p>
            <a:pPr algn="just"/>
            <a:r>
              <a:rPr lang="en-US" sz="2400" dirty="0"/>
              <a:t>Now if we compare the two cases we discussed above, in the first case we can say that the student can have only one student id, however in the second case when we chose student id as an entity it implied that a student can have more than one student id.</a:t>
            </a:r>
          </a:p>
          <a:p>
            <a:pPr marL="0" indent="0" algn="just">
              <a:buNone/>
            </a:pPr>
            <a:endParaRPr lang="en-US" sz="2400" b="1" dirty="0"/>
          </a:p>
          <a:p>
            <a:pPr marL="0" indent="0" algn="just">
              <a:buNone/>
            </a:pPr>
            <a:endParaRPr lang="en-US" sz="2400" dirty="0"/>
          </a:p>
        </p:txBody>
      </p:sp>
      <p:pic>
        <p:nvPicPr>
          <p:cNvPr id="5" name="Picture 4" descr="pngfind.com-kingpin-png-4152286 (1).png">
            <a:extLst>
              <a:ext uri="{FF2B5EF4-FFF2-40B4-BE49-F238E27FC236}">
                <a16:creationId xmlns:a16="http://schemas.microsoft.com/office/drawing/2014/main" xmlns="" id="{C1766BDA-85D7-447B-94B2-D886325CE613}"/>
              </a:ext>
            </a:extLst>
          </p:cNvPr>
          <p:cNvPicPr>
            <a:picLocks noChangeAspect="1"/>
          </p:cNvPicPr>
          <p:nvPr/>
        </p:nvPicPr>
        <p:blipFill>
          <a:blip r:embed="rId2" cstate="print"/>
          <a:stretch>
            <a:fillRect/>
          </a:stretch>
        </p:blipFill>
        <p:spPr>
          <a:xfrm>
            <a:off x="9106361" y="152038"/>
            <a:ext cx="2850405" cy="1247052"/>
          </a:xfrm>
          <a:prstGeom prst="rect">
            <a:avLst/>
          </a:prstGeom>
        </p:spPr>
      </p:pic>
    </p:spTree>
    <p:extLst>
      <p:ext uri="{BB962C8B-B14F-4D97-AF65-F5344CB8AC3E}">
        <p14:creationId xmlns:p14="http://schemas.microsoft.com/office/powerpoint/2010/main" val="3465058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8058"/>
          </a:xfrm>
        </p:spPr>
        <p:txBody>
          <a:bodyPr>
            <a:normAutofit fontScale="90000"/>
          </a:bodyPr>
          <a:lstStyle/>
          <a:p>
            <a:r>
              <a:rPr lang="en-IN" b="1" dirty="0"/>
              <a:t>Select</a:t>
            </a:r>
            <a:endParaRPr lang="en-IN" dirty="0"/>
          </a:p>
        </p:txBody>
      </p:sp>
      <p:sp>
        <p:nvSpPr>
          <p:cNvPr id="3" name="Content Placeholder 2"/>
          <p:cNvSpPr>
            <a:spLocks noGrp="1"/>
          </p:cNvSpPr>
          <p:nvPr>
            <p:ph idx="1"/>
          </p:nvPr>
        </p:nvSpPr>
        <p:spPr>
          <a:xfrm>
            <a:off x="1172308" y="980729"/>
            <a:ext cx="10562492" cy="5145435"/>
          </a:xfrm>
        </p:spPr>
        <p:txBody>
          <a:bodyPr vert="horz" lIns="91440" tIns="45720" rIns="91440" bIns="45720" rtlCol="0" anchor="t">
            <a:normAutofit/>
          </a:bodyPr>
          <a:lstStyle/>
          <a:p>
            <a:pPr algn="just"/>
            <a:r>
              <a:rPr lang="en-IN" dirty="0"/>
              <a:t>Select command helps to pull the records from the tables or views in the database. </a:t>
            </a:r>
            <a:endParaRPr lang="en-US"/>
          </a:p>
          <a:p>
            <a:pPr algn="just"/>
            <a:r>
              <a:rPr lang="en-IN" dirty="0"/>
              <a:t>It either pulls the entire data from the table/view or pulls specific records based on the condition.</a:t>
            </a:r>
            <a:endParaRPr lang="en-IN" dirty="0">
              <a:cs typeface="Calibri"/>
            </a:endParaRPr>
          </a:p>
          <a:p>
            <a:pPr algn="just"/>
            <a:r>
              <a:rPr lang="en-IN" dirty="0"/>
              <a:t> It can even retrieve the data from one or more tables/view in the database.</a:t>
            </a:r>
            <a:endParaRPr lang="en-IN" dirty="0">
              <a:cs typeface="Calibri"/>
            </a:endParaRPr>
          </a:p>
        </p:txBody>
      </p:sp>
    </p:spTree>
    <p:extLst>
      <p:ext uri="{BB962C8B-B14F-4D97-AF65-F5344CB8AC3E}">
        <p14:creationId xmlns:p14="http://schemas.microsoft.com/office/powerpoint/2010/main" val="3661314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67334"/>
          </a:xfrm>
        </p:spPr>
        <p:txBody>
          <a:bodyPr>
            <a:normAutofit fontScale="90000"/>
          </a:bodyPr>
          <a:lstStyle/>
          <a:p>
            <a:r>
              <a:rPr lang="en-US" b="1" u="sng" dirty="0"/>
              <a:t>Cont.</a:t>
            </a:r>
            <a:endParaRPr lang="en-IN" b="1" u="sng" dirty="0"/>
          </a:p>
        </p:txBody>
      </p:sp>
      <p:sp>
        <p:nvSpPr>
          <p:cNvPr id="3" name="Content Placeholder 2"/>
          <p:cNvSpPr>
            <a:spLocks noGrp="1"/>
          </p:cNvSpPr>
          <p:nvPr>
            <p:ph idx="1"/>
          </p:nvPr>
        </p:nvSpPr>
        <p:spPr>
          <a:xfrm>
            <a:off x="609600" y="941560"/>
            <a:ext cx="10972800" cy="5803271"/>
          </a:xfrm>
        </p:spPr>
        <p:txBody>
          <a:bodyPr vert="horz" lIns="91440" tIns="45720" rIns="91440" bIns="45720" rtlCol="0" anchor="t">
            <a:normAutofit fontScale="85000" lnSpcReduction="20000"/>
          </a:bodyPr>
          <a:lstStyle/>
          <a:p>
            <a:r>
              <a:rPr lang="en-IN" dirty="0"/>
              <a:t>SELECT * FROM </a:t>
            </a:r>
            <a:r>
              <a:rPr lang="en-IN" dirty="0" err="1"/>
              <a:t>table_name</a:t>
            </a:r>
            <a:r>
              <a:rPr lang="en-IN" dirty="0"/>
              <a:t>; </a:t>
            </a:r>
          </a:p>
          <a:p>
            <a:pPr lvl="1"/>
            <a:r>
              <a:rPr lang="en-IN" dirty="0"/>
              <a:t>retrieves all the rows and columns from table </a:t>
            </a:r>
            <a:r>
              <a:rPr lang="en-IN" dirty="0" err="1"/>
              <a:t>table_name</a:t>
            </a:r>
            <a:r>
              <a:rPr lang="en-IN" dirty="0"/>
              <a:t> and displays it in tabular form.</a:t>
            </a:r>
          </a:p>
          <a:p>
            <a:pPr marL="457200" lvl="1" indent="0">
              <a:buNone/>
            </a:pPr>
            <a:endParaRPr lang="en-IN" dirty="0">
              <a:cs typeface="Calibri"/>
            </a:endParaRPr>
          </a:p>
          <a:p>
            <a:r>
              <a:rPr lang="en-IN" dirty="0"/>
              <a:t>SELECT COLUMN1, COLUMN2, COLUMN3 from </a:t>
            </a:r>
            <a:r>
              <a:rPr lang="en-IN" dirty="0" err="1"/>
              <a:t>table_name</a:t>
            </a:r>
            <a:r>
              <a:rPr lang="en-IN" dirty="0"/>
              <a:t>; </a:t>
            </a:r>
          </a:p>
          <a:p>
            <a:pPr lvl="1"/>
            <a:r>
              <a:rPr lang="en-IN" dirty="0"/>
              <a:t>retrieves only 3 columns from table </a:t>
            </a:r>
            <a:r>
              <a:rPr lang="en-IN" dirty="0" err="1"/>
              <a:t>table_name</a:t>
            </a:r>
            <a:r>
              <a:rPr lang="en-IN" dirty="0"/>
              <a:t> </a:t>
            </a:r>
            <a:endParaRPr lang="en-IN" dirty="0" smtClean="0"/>
          </a:p>
          <a:p>
            <a:pPr lvl="1"/>
            <a:r>
              <a:rPr lang="en-US" dirty="0"/>
              <a:t>SELECT </a:t>
            </a:r>
            <a:r>
              <a:rPr lang="en-US" i="1" dirty="0"/>
              <a:t>column1</a:t>
            </a:r>
            <a:r>
              <a:rPr lang="en-US" dirty="0"/>
              <a:t>,</a:t>
            </a:r>
            <a:r>
              <a:rPr lang="en-US" i="1" dirty="0"/>
              <a:t> column2, ...</a:t>
            </a:r>
            <a:r>
              <a:rPr lang="en-US" dirty="0"/>
              <a:t/>
            </a:r>
            <a:br>
              <a:rPr lang="en-US" dirty="0"/>
            </a:br>
            <a:r>
              <a:rPr lang="en-US" dirty="0"/>
              <a:t>FROM </a:t>
            </a:r>
            <a:r>
              <a:rPr lang="en-US" i="1" dirty="0" err="1"/>
              <a:t>table_name</a:t>
            </a:r>
            <a:r>
              <a:rPr lang="en-US" dirty="0"/>
              <a:t/>
            </a:r>
            <a:br>
              <a:rPr lang="en-US" dirty="0"/>
            </a:br>
            <a:r>
              <a:rPr lang="en-US" b="1" dirty="0"/>
              <a:t>WHERE </a:t>
            </a:r>
            <a:r>
              <a:rPr lang="en-US" i="1" dirty="0"/>
              <a:t>condition</a:t>
            </a:r>
            <a:r>
              <a:rPr lang="en-US" dirty="0" smtClean="0"/>
              <a:t>;</a:t>
            </a:r>
          </a:p>
          <a:p>
            <a:pPr marL="457200" lvl="1" indent="0">
              <a:buNone/>
            </a:pPr>
            <a:endParaRPr lang="en-US" dirty="0" smtClean="0"/>
          </a:p>
          <a:p>
            <a:pPr marL="457200" lvl="1" indent="0">
              <a:buNone/>
            </a:pPr>
            <a:r>
              <a:rPr lang="en-US" b="1" dirty="0" smtClean="0">
                <a:solidFill>
                  <a:srgbClr val="FF0000"/>
                </a:solidFill>
              </a:rPr>
              <a:t>Example:</a:t>
            </a:r>
          </a:p>
          <a:p>
            <a:pPr marL="457200" lvl="1" indent="0">
              <a:buNone/>
            </a:pPr>
            <a:r>
              <a:rPr lang="en-US" dirty="0" smtClean="0"/>
              <a:t>SELECT</a:t>
            </a:r>
            <a:r>
              <a:rPr lang="en-US" dirty="0"/>
              <a:t> * FROM Customers</a:t>
            </a:r>
            <a:r>
              <a:rPr lang="en-US" dirty="0"/>
              <a:t/>
            </a:r>
            <a:br>
              <a:rPr lang="en-US" dirty="0"/>
            </a:br>
            <a:r>
              <a:rPr lang="en-US" dirty="0"/>
              <a:t>WHERE Country='Mexico</a:t>
            </a:r>
            <a:r>
              <a:rPr lang="en-US" dirty="0" smtClean="0"/>
              <a:t>';</a:t>
            </a:r>
          </a:p>
          <a:p>
            <a:pPr marL="457200" lvl="1" indent="0">
              <a:buNone/>
            </a:pPr>
            <a:endParaRPr lang="en-US" dirty="0" smtClean="0"/>
          </a:p>
          <a:p>
            <a:pPr lvl="1"/>
            <a:r>
              <a:rPr lang="en-US" dirty="0" smtClean="0"/>
              <a:t>SELECT</a:t>
            </a:r>
            <a:r>
              <a:rPr lang="en-US" dirty="0"/>
              <a:t> </a:t>
            </a:r>
            <a:r>
              <a:rPr lang="en-US" b="1" dirty="0">
                <a:solidFill>
                  <a:srgbClr val="FF0000"/>
                </a:solidFill>
              </a:rPr>
              <a:t>DISTINCT</a:t>
            </a:r>
            <a:r>
              <a:rPr lang="en-US" dirty="0">
                <a:solidFill>
                  <a:srgbClr val="FF0000"/>
                </a:solidFill>
              </a:rPr>
              <a:t> </a:t>
            </a:r>
            <a:r>
              <a:rPr lang="en-US" i="1" dirty="0"/>
              <a:t>column1</a:t>
            </a:r>
            <a:r>
              <a:rPr lang="en-US" dirty="0"/>
              <a:t>,</a:t>
            </a:r>
            <a:r>
              <a:rPr lang="en-US" i="1" dirty="0"/>
              <a:t> column2, ...</a:t>
            </a:r>
            <a:r>
              <a:rPr lang="en-US" dirty="0"/>
              <a:t/>
            </a:r>
            <a:br>
              <a:rPr lang="en-US" dirty="0"/>
            </a:br>
            <a:r>
              <a:rPr lang="en-US" dirty="0"/>
              <a:t>FROM </a:t>
            </a:r>
            <a:r>
              <a:rPr lang="en-US" i="1" dirty="0" err="1"/>
              <a:t>table_name</a:t>
            </a:r>
            <a:r>
              <a:rPr lang="en-US" dirty="0"/>
              <a:t>;</a:t>
            </a:r>
            <a:endParaRPr lang="en-IN" dirty="0"/>
          </a:p>
          <a:p>
            <a:pPr marL="457200" lvl="1" indent="0">
              <a:buNone/>
            </a:pPr>
            <a:endParaRPr lang="en-IN" dirty="0"/>
          </a:p>
        </p:txBody>
      </p:sp>
    </p:spTree>
    <p:extLst>
      <p:ext uri="{BB962C8B-B14F-4D97-AF65-F5344CB8AC3E}">
        <p14:creationId xmlns:p14="http://schemas.microsoft.com/office/powerpoint/2010/main" val="4041900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Activity - Problem </a:t>
            </a:r>
            <a:r>
              <a:rPr lang="en-US" dirty="0"/>
              <a:t>Based Learning </a:t>
            </a:r>
            <a:endParaRPr lang="en-IN" dirty="0"/>
          </a:p>
        </p:txBody>
      </p:sp>
      <p:sp>
        <p:nvSpPr>
          <p:cNvPr id="3" name="Content Placeholder 2"/>
          <p:cNvSpPr>
            <a:spLocks noGrp="1"/>
          </p:cNvSpPr>
          <p:nvPr>
            <p:ph idx="1"/>
          </p:nvPr>
        </p:nvSpPr>
        <p:spPr>
          <a:xfrm>
            <a:off x="609600" y="1189894"/>
            <a:ext cx="10972800" cy="5393470"/>
          </a:xfrm>
        </p:spPr>
        <p:txBody>
          <a:bodyPr vert="horz" lIns="91440" tIns="45720" rIns="91440" bIns="45720" rtlCol="0" anchor="t">
            <a:normAutofit/>
          </a:bodyPr>
          <a:lstStyle/>
          <a:p>
            <a:r>
              <a:rPr lang="en-US" dirty="0"/>
              <a:t>Students are asked to give the result of the following queries.</a:t>
            </a:r>
          </a:p>
          <a:p>
            <a:endParaRPr lang="en-US" dirty="0"/>
          </a:p>
          <a:p>
            <a:endParaRPr lang="en-US" dirty="0"/>
          </a:p>
          <a:p>
            <a:endParaRPr lang="en-US" dirty="0"/>
          </a:p>
          <a:p>
            <a:pPr lvl="1"/>
            <a:endParaRPr lang="en-IN" dirty="0"/>
          </a:p>
          <a:p>
            <a:pPr lvl="1"/>
            <a:r>
              <a:rPr lang="en-IN" dirty="0"/>
              <a:t>SELECT * FROM STUDENT;</a:t>
            </a:r>
          </a:p>
          <a:p>
            <a:pPr lvl="1"/>
            <a:r>
              <a:rPr lang="en-IN" dirty="0"/>
              <a:t>SELECT STUDENT_NAME, ADDRESS FROM STUDENT;</a:t>
            </a:r>
          </a:p>
          <a:p>
            <a:pPr lvl="1"/>
            <a:r>
              <a:rPr lang="en-IN" dirty="0"/>
              <a:t>SELECT </a:t>
            </a:r>
            <a:r>
              <a:rPr lang="en-IN" dirty="0" err="1"/>
              <a:t>e.EMPLOYEE_NAME</a:t>
            </a:r>
            <a:r>
              <a:rPr lang="en-IN" dirty="0"/>
              <a:t>, </a:t>
            </a:r>
            <a:r>
              <a:rPr lang="en-IN" dirty="0" err="1"/>
              <a:t>e.ADDRESS</a:t>
            </a:r>
            <a:r>
              <a:rPr lang="en-IN" dirty="0"/>
              <a:t>, </a:t>
            </a:r>
            <a:r>
              <a:rPr lang="en-IN" dirty="0" err="1"/>
              <a:t>e.PHONE_NUMBER</a:t>
            </a:r>
            <a:r>
              <a:rPr lang="en-IN" dirty="0"/>
              <a:t>, </a:t>
            </a:r>
            <a:r>
              <a:rPr lang="en-IN" dirty="0" err="1"/>
              <a:t>d.DEPARTMENT_NAME</a:t>
            </a:r>
            <a:r>
              <a:rPr lang="en-IN" dirty="0"/>
              <a:t> FROM EMPLOYEE e, DEPARTMENT d WHERE E.DEPARTMENET_ID = D.DEPARTMENT_ID;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237" y="1844788"/>
            <a:ext cx="7696200" cy="1742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235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90066"/>
          </a:xfrm>
        </p:spPr>
        <p:txBody>
          <a:bodyPr>
            <a:normAutofit fontScale="90000"/>
          </a:bodyPr>
          <a:lstStyle/>
          <a:p>
            <a:r>
              <a:rPr lang="en-US" b="1" u="sng" dirty="0"/>
              <a:t>Cont. </a:t>
            </a:r>
            <a:endParaRPr lang="en-IN" b="1" u="sng" dirty="0"/>
          </a:p>
        </p:txBody>
      </p:sp>
      <p:sp>
        <p:nvSpPr>
          <p:cNvPr id="3" name="Content Placeholder 2"/>
          <p:cNvSpPr>
            <a:spLocks noGrp="1"/>
          </p:cNvSpPr>
          <p:nvPr>
            <p:ph idx="1"/>
          </p:nvPr>
        </p:nvSpPr>
        <p:spPr>
          <a:xfrm>
            <a:off x="855785" y="1196753"/>
            <a:ext cx="10808676" cy="4929411"/>
          </a:xfrm>
        </p:spPr>
        <p:txBody>
          <a:bodyPr vert="horz" lIns="91440" tIns="45720" rIns="91440" bIns="45720" rtlCol="0" anchor="t">
            <a:normAutofit/>
          </a:bodyPr>
          <a:lstStyle/>
          <a:p>
            <a:pPr marL="0" indent="0">
              <a:buNone/>
            </a:pPr>
            <a:r>
              <a:rPr lang="en-IN" dirty="0"/>
              <a:t>SELECT </a:t>
            </a:r>
            <a:r>
              <a:rPr lang="en-IN" dirty="0" err="1"/>
              <a:t>column_list</a:t>
            </a:r>
            <a:r>
              <a:rPr lang="en-IN" dirty="0"/>
              <a:t> FROM table-name [WHERE Clause] </a:t>
            </a:r>
            <a:endParaRPr lang="en-US"/>
          </a:p>
          <a:p>
            <a:pPr marL="0" indent="0">
              <a:buNone/>
            </a:pPr>
            <a:r>
              <a:rPr lang="en-IN" dirty="0"/>
              <a:t>    [GROUP BY clause] </a:t>
            </a:r>
          </a:p>
          <a:p>
            <a:pPr marL="0" indent="0">
              <a:buNone/>
            </a:pPr>
            <a:r>
              <a:rPr lang="en-IN" dirty="0"/>
              <a:t>    [HAVING clause] </a:t>
            </a:r>
          </a:p>
          <a:p>
            <a:pPr marL="0" indent="0">
              <a:buNone/>
            </a:pPr>
            <a:r>
              <a:rPr lang="en-IN" dirty="0"/>
              <a:t>    [ORDER BY clause];</a:t>
            </a:r>
          </a:p>
        </p:txBody>
      </p:sp>
    </p:spTree>
    <p:extLst>
      <p:ext uri="{BB962C8B-B14F-4D97-AF65-F5344CB8AC3E}">
        <p14:creationId xmlns:p14="http://schemas.microsoft.com/office/powerpoint/2010/main" val="1791672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WHERE</a:t>
            </a:r>
            <a:endParaRPr lang="en-IN" dirty="0"/>
          </a:p>
        </p:txBody>
      </p:sp>
      <p:sp>
        <p:nvSpPr>
          <p:cNvPr id="3" name="Content Placeholder 2"/>
          <p:cNvSpPr>
            <a:spLocks noGrp="1"/>
          </p:cNvSpPr>
          <p:nvPr>
            <p:ph idx="1"/>
          </p:nvPr>
        </p:nvSpPr>
        <p:spPr/>
        <p:txBody>
          <a:bodyPr/>
          <a:lstStyle/>
          <a:p>
            <a:r>
              <a:rPr lang="en-IN" b="1" i="1" dirty="0"/>
              <a:t>WHERE Clause</a:t>
            </a:r>
            <a:r>
              <a:rPr lang="en-IN" dirty="0"/>
              <a:t> - here we can specify the filter conditions to the query. We can add any number of conditions.</a:t>
            </a:r>
          </a:p>
        </p:txBody>
      </p:sp>
    </p:spTree>
    <p:extLst>
      <p:ext uri="{BB962C8B-B14F-4D97-AF65-F5344CB8AC3E}">
        <p14:creationId xmlns:p14="http://schemas.microsoft.com/office/powerpoint/2010/main" val="3053545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2074"/>
          </a:xfrm>
        </p:spPr>
        <p:txBody>
          <a:bodyPr>
            <a:normAutofit fontScale="90000"/>
          </a:bodyPr>
          <a:lstStyle/>
          <a:p>
            <a:r>
              <a:rPr lang="en-IN" b="1" i="1" u="sng" dirty="0"/>
              <a:t>GROUP BY</a:t>
            </a:r>
            <a:endParaRPr lang="en-IN" u="sng" dirty="0"/>
          </a:p>
        </p:txBody>
      </p:sp>
      <p:sp>
        <p:nvSpPr>
          <p:cNvPr id="3" name="Content Placeholder 2"/>
          <p:cNvSpPr>
            <a:spLocks noGrp="1"/>
          </p:cNvSpPr>
          <p:nvPr>
            <p:ph idx="1"/>
          </p:nvPr>
        </p:nvSpPr>
        <p:spPr>
          <a:xfrm>
            <a:off x="609600" y="1213340"/>
            <a:ext cx="10972800" cy="4912824"/>
          </a:xfrm>
        </p:spPr>
        <p:txBody>
          <a:bodyPr vert="horz" lIns="91440" tIns="45720" rIns="91440" bIns="45720" rtlCol="0" anchor="t">
            <a:normAutofit/>
          </a:bodyPr>
          <a:lstStyle/>
          <a:p>
            <a:pPr marL="0" indent="0" algn="just">
              <a:buNone/>
            </a:pPr>
            <a:r>
              <a:rPr lang="en-IN" dirty="0">
                <a:ea typeface="+mn-lt"/>
                <a:cs typeface="+mn-lt"/>
              </a:rPr>
              <a:t>In SQL, The </a:t>
            </a:r>
            <a:r>
              <a:rPr lang="en-IN" b="1" dirty="0">
                <a:ea typeface="+mn-lt"/>
                <a:cs typeface="+mn-lt"/>
              </a:rPr>
              <a:t>Group By</a:t>
            </a:r>
            <a:r>
              <a:rPr lang="en-IN" dirty="0">
                <a:ea typeface="+mn-lt"/>
                <a:cs typeface="+mn-lt"/>
              </a:rPr>
              <a:t> statement is used for organizing similar data into groups. The data is further organized with the help of equivalent function. It means, if different rows in a precise column have the same values, it will arrange those rows in a group.</a:t>
            </a:r>
            <a:endParaRPr lang="en-US"/>
          </a:p>
          <a:p>
            <a:pPr algn="just"/>
            <a:r>
              <a:rPr lang="en-IN" b="1" dirty="0">
                <a:ea typeface="+mn-lt"/>
                <a:cs typeface="+mn-lt"/>
              </a:rPr>
              <a:t>The SELECT</a:t>
            </a:r>
            <a:r>
              <a:rPr lang="en-IN" dirty="0">
                <a:ea typeface="+mn-lt"/>
                <a:cs typeface="+mn-lt"/>
              </a:rPr>
              <a:t> statement is used with the </a:t>
            </a:r>
            <a:r>
              <a:rPr lang="en-IN" b="1" dirty="0">
                <a:ea typeface="+mn-lt"/>
                <a:cs typeface="+mn-lt"/>
              </a:rPr>
              <a:t>GROUP BY</a:t>
            </a:r>
            <a:r>
              <a:rPr lang="en-IN" dirty="0">
                <a:ea typeface="+mn-lt"/>
                <a:cs typeface="+mn-lt"/>
              </a:rPr>
              <a:t> clause in the SQL query.</a:t>
            </a:r>
          </a:p>
          <a:p>
            <a:pPr algn="just"/>
            <a:r>
              <a:rPr lang="en-IN" b="1" dirty="0">
                <a:ea typeface="+mn-lt"/>
                <a:cs typeface="+mn-lt"/>
              </a:rPr>
              <a:t>WHERE</a:t>
            </a:r>
            <a:r>
              <a:rPr lang="en-IN" dirty="0">
                <a:ea typeface="+mn-lt"/>
                <a:cs typeface="+mn-lt"/>
              </a:rPr>
              <a:t> clause is placed before the </a:t>
            </a:r>
            <a:r>
              <a:rPr lang="en-IN" b="1" dirty="0">
                <a:ea typeface="+mn-lt"/>
                <a:cs typeface="+mn-lt"/>
              </a:rPr>
              <a:t>GROUP BY</a:t>
            </a:r>
            <a:r>
              <a:rPr lang="en-IN" dirty="0">
                <a:ea typeface="+mn-lt"/>
                <a:cs typeface="+mn-lt"/>
              </a:rPr>
              <a:t> clause in </a:t>
            </a:r>
            <a:r>
              <a:rPr lang="en-IN" b="1" dirty="0">
                <a:ea typeface="+mn-lt"/>
                <a:cs typeface="+mn-lt"/>
              </a:rPr>
              <a:t>SQL</a:t>
            </a:r>
            <a:r>
              <a:rPr lang="en-IN" dirty="0">
                <a:ea typeface="+mn-lt"/>
                <a:cs typeface="+mn-lt"/>
              </a:rPr>
              <a:t>.</a:t>
            </a:r>
          </a:p>
          <a:p>
            <a:pPr algn="just"/>
            <a:r>
              <a:rPr lang="en-IN" b="1" dirty="0">
                <a:ea typeface="+mn-lt"/>
                <a:cs typeface="+mn-lt"/>
              </a:rPr>
              <a:t>ORDER BY</a:t>
            </a:r>
            <a:r>
              <a:rPr lang="en-IN" dirty="0">
                <a:ea typeface="+mn-lt"/>
                <a:cs typeface="+mn-lt"/>
              </a:rPr>
              <a:t> clause is placed after the </a:t>
            </a:r>
            <a:r>
              <a:rPr lang="en-IN" b="1" dirty="0">
                <a:ea typeface="+mn-lt"/>
                <a:cs typeface="+mn-lt"/>
              </a:rPr>
              <a:t>GROUP BY</a:t>
            </a:r>
            <a:r>
              <a:rPr lang="en-IN" dirty="0">
                <a:ea typeface="+mn-lt"/>
                <a:cs typeface="+mn-lt"/>
              </a:rPr>
              <a:t> clause in </a:t>
            </a:r>
            <a:r>
              <a:rPr lang="en-IN" b="1" dirty="0">
                <a:ea typeface="+mn-lt"/>
                <a:cs typeface="+mn-lt"/>
              </a:rPr>
              <a:t>SQL</a:t>
            </a:r>
            <a:r>
              <a:rPr lang="en-IN" dirty="0">
                <a:ea typeface="+mn-lt"/>
                <a:cs typeface="+mn-lt"/>
              </a:rPr>
              <a:t>.</a:t>
            </a:r>
          </a:p>
          <a:p>
            <a:pPr algn="just"/>
            <a:endParaRPr lang="en-IN" dirty="0">
              <a:cs typeface="Calibri"/>
            </a:endParaRPr>
          </a:p>
        </p:txBody>
      </p:sp>
    </p:spTree>
    <p:extLst>
      <p:ext uri="{BB962C8B-B14F-4D97-AF65-F5344CB8AC3E}">
        <p14:creationId xmlns:p14="http://schemas.microsoft.com/office/powerpoint/2010/main" val="493532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B86E6-9E8F-2FD1-40E2-2EF93DC6824D}"/>
              </a:ext>
            </a:extLst>
          </p:cNvPr>
          <p:cNvSpPr>
            <a:spLocks noGrp="1"/>
          </p:cNvSpPr>
          <p:nvPr>
            <p:ph type="title"/>
          </p:nvPr>
        </p:nvSpPr>
        <p:spPr/>
        <p:txBody>
          <a:bodyPr/>
          <a:lstStyle/>
          <a:p>
            <a:r>
              <a:rPr lang="en-IN" b="1" i="1" u="sng" dirty="0">
                <a:ea typeface="+mj-lt"/>
                <a:cs typeface="+mj-lt"/>
              </a:rPr>
              <a:t>GROUP BY</a:t>
            </a:r>
            <a:endParaRPr lang="en-US" dirty="0">
              <a:ea typeface="+mj-lt"/>
              <a:cs typeface="+mj-lt"/>
            </a:endParaRPr>
          </a:p>
        </p:txBody>
      </p:sp>
      <p:sp>
        <p:nvSpPr>
          <p:cNvPr id="3" name="Content Placeholder 2">
            <a:extLst>
              <a:ext uri="{FF2B5EF4-FFF2-40B4-BE49-F238E27FC236}">
                <a16:creationId xmlns:a16="http://schemas.microsoft.com/office/drawing/2014/main" xmlns="" id="{400BD068-9E6B-857F-BEBE-A73462C3B8F9}"/>
              </a:ext>
            </a:extLst>
          </p:cNvPr>
          <p:cNvSpPr>
            <a:spLocks noGrp="1"/>
          </p:cNvSpPr>
          <p:nvPr>
            <p:ph idx="1"/>
          </p:nvPr>
        </p:nvSpPr>
        <p:spPr>
          <a:xfrm>
            <a:off x="199293" y="1295401"/>
            <a:ext cx="11676183" cy="5287963"/>
          </a:xfrm>
        </p:spPr>
        <p:txBody>
          <a:bodyPr vert="horz" lIns="91440" tIns="45720" rIns="91440" bIns="45720" rtlCol="0" anchor="t">
            <a:normAutofit/>
          </a:bodyPr>
          <a:lstStyle/>
          <a:p>
            <a:pPr marL="0" indent="0" algn="just">
              <a:buNone/>
            </a:pPr>
            <a:r>
              <a:rPr lang="en-US" b="1" dirty="0"/>
              <a:t>Syntax:</a:t>
            </a:r>
            <a:endParaRPr lang="en-US" b="1">
              <a:cs typeface="Calibri"/>
            </a:endParaRPr>
          </a:p>
          <a:p>
            <a:pPr marL="0" indent="0" algn="just">
              <a:buNone/>
            </a:pPr>
            <a:r>
              <a:rPr lang="en-US" b="1" dirty="0">
                <a:ea typeface="+mn-lt"/>
                <a:cs typeface="+mn-lt"/>
              </a:rPr>
              <a:t>SELECT</a:t>
            </a:r>
            <a:r>
              <a:rPr lang="en-US" dirty="0">
                <a:ea typeface="+mn-lt"/>
                <a:cs typeface="+mn-lt"/>
              </a:rPr>
              <a:t> column1, </a:t>
            </a:r>
            <a:r>
              <a:rPr lang="en-US" dirty="0" err="1">
                <a:ea typeface="+mn-lt"/>
                <a:cs typeface="+mn-lt"/>
              </a:rPr>
              <a:t>function_name</a:t>
            </a:r>
            <a:r>
              <a:rPr lang="en-US" dirty="0">
                <a:ea typeface="+mn-lt"/>
                <a:cs typeface="+mn-lt"/>
              </a:rPr>
              <a:t>(column2)  </a:t>
            </a:r>
            <a:endParaRPr lang="en-US" dirty="0">
              <a:cs typeface="Calibri"/>
            </a:endParaRPr>
          </a:p>
          <a:p>
            <a:pPr marL="0" indent="0" algn="just">
              <a:buNone/>
            </a:pPr>
            <a:r>
              <a:rPr lang="en-US" b="1" dirty="0">
                <a:ea typeface="+mn-lt"/>
                <a:cs typeface="+mn-lt"/>
              </a:rPr>
              <a:t>FROM</a:t>
            </a:r>
            <a:r>
              <a:rPr lang="en-US" dirty="0">
                <a:ea typeface="+mn-lt"/>
                <a:cs typeface="+mn-lt"/>
              </a:rPr>
              <a:t> </a:t>
            </a:r>
            <a:r>
              <a:rPr lang="en-US" dirty="0" err="1">
                <a:ea typeface="+mn-lt"/>
                <a:cs typeface="+mn-lt"/>
              </a:rPr>
              <a:t>table_name</a:t>
            </a:r>
            <a:r>
              <a:rPr lang="en-US" dirty="0">
                <a:ea typeface="+mn-lt"/>
                <a:cs typeface="+mn-lt"/>
              </a:rPr>
              <a:t>  </a:t>
            </a:r>
            <a:endParaRPr lang="en-US">
              <a:cs typeface="Calibri"/>
            </a:endParaRPr>
          </a:p>
          <a:p>
            <a:pPr marL="0" indent="0" algn="just">
              <a:buNone/>
            </a:pPr>
            <a:r>
              <a:rPr lang="en-US" b="1" dirty="0">
                <a:ea typeface="+mn-lt"/>
                <a:cs typeface="+mn-lt"/>
              </a:rPr>
              <a:t>WHERE</a:t>
            </a:r>
            <a:r>
              <a:rPr lang="en-US" dirty="0">
                <a:ea typeface="+mn-lt"/>
                <a:cs typeface="+mn-lt"/>
              </a:rPr>
              <a:t> condition  </a:t>
            </a:r>
            <a:endParaRPr lang="en-US">
              <a:cs typeface="Calibri"/>
            </a:endParaRPr>
          </a:p>
          <a:p>
            <a:pPr marL="0" indent="0" algn="just">
              <a:buNone/>
            </a:pPr>
            <a:r>
              <a:rPr lang="en-US" b="1" dirty="0">
                <a:ea typeface="+mn-lt"/>
                <a:cs typeface="+mn-lt"/>
              </a:rPr>
              <a:t>GROUP</a:t>
            </a:r>
            <a:r>
              <a:rPr lang="en-US" dirty="0">
                <a:ea typeface="+mn-lt"/>
                <a:cs typeface="+mn-lt"/>
              </a:rPr>
              <a:t> </a:t>
            </a:r>
            <a:r>
              <a:rPr lang="en-US" b="1" dirty="0">
                <a:ea typeface="+mn-lt"/>
                <a:cs typeface="+mn-lt"/>
              </a:rPr>
              <a:t>BY</a:t>
            </a:r>
            <a:r>
              <a:rPr lang="en-US" dirty="0">
                <a:ea typeface="+mn-lt"/>
                <a:cs typeface="+mn-lt"/>
              </a:rPr>
              <a:t> column1, column2  </a:t>
            </a:r>
            <a:endParaRPr lang="en-US">
              <a:cs typeface="Calibri"/>
            </a:endParaRPr>
          </a:p>
          <a:p>
            <a:pPr marL="0" indent="0" algn="just">
              <a:buNone/>
            </a:pPr>
            <a:r>
              <a:rPr lang="en-US" b="1" dirty="0">
                <a:ea typeface="+mn-lt"/>
                <a:cs typeface="+mn-lt"/>
              </a:rPr>
              <a:t>ORDER</a:t>
            </a:r>
            <a:r>
              <a:rPr lang="en-US" dirty="0">
                <a:ea typeface="+mn-lt"/>
                <a:cs typeface="+mn-lt"/>
              </a:rPr>
              <a:t> </a:t>
            </a:r>
            <a:r>
              <a:rPr lang="en-US" b="1" dirty="0">
                <a:ea typeface="+mn-lt"/>
                <a:cs typeface="+mn-lt"/>
              </a:rPr>
              <a:t>BY</a:t>
            </a:r>
            <a:r>
              <a:rPr lang="en-US" dirty="0">
                <a:ea typeface="+mn-lt"/>
                <a:cs typeface="+mn-lt"/>
              </a:rPr>
              <a:t> column1, column2;  </a:t>
            </a:r>
            <a:endParaRPr lang="en-US">
              <a:cs typeface="Calibri"/>
            </a:endParaRPr>
          </a:p>
          <a:p>
            <a:pPr marL="0" indent="0" algn="just">
              <a:buNone/>
            </a:pPr>
            <a:r>
              <a:rPr lang="en-US" dirty="0" err="1">
                <a:ea typeface="+mn-lt"/>
                <a:cs typeface="+mn-lt"/>
              </a:rPr>
              <a:t>function_name</a:t>
            </a:r>
            <a:r>
              <a:rPr lang="en-US" dirty="0">
                <a:ea typeface="+mn-lt"/>
                <a:cs typeface="+mn-lt"/>
              </a:rPr>
              <a:t>: Mainly used </a:t>
            </a:r>
            <a:r>
              <a:rPr lang="en-US" b="1" dirty="0">
                <a:ea typeface="+mn-lt"/>
                <a:cs typeface="+mn-lt"/>
              </a:rPr>
              <a:t>for</a:t>
            </a:r>
            <a:r>
              <a:rPr lang="en-US" dirty="0">
                <a:ea typeface="+mn-lt"/>
                <a:cs typeface="+mn-lt"/>
              </a:rPr>
              <a:t> </a:t>
            </a:r>
            <a:r>
              <a:rPr lang="en-US" b="1" dirty="0">
                <a:ea typeface="+mn-lt"/>
                <a:cs typeface="+mn-lt"/>
              </a:rPr>
              <a:t>name</a:t>
            </a:r>
            <a:r>
              <a:rPr lang="en-US" dirty="0">
                <a:ea typeface="+mn-lt"/>
                <a:cs typeface="+mn-lt"/>
              </a:rPr>
              <a:t> </a:t>
            </a:r>
            <a:r>
              <a:rPr lang="en-US" b="1" dirty="0">
                <a:ea typeface="+mn-lt"/>
                <a:cs typeface="+mn-lt"/>
              </a:rPr>
              <a:t>of</a:t>
            </a:r>
            <a:r>
              <a:rPr lang="en-US" dirty="0">
                <a:ea typeface="+mn-lt"/>
                <a:cs typeface="+mn-lt"/>
              </a:rPr>
              <a:t> the </a:t>
            </a:r>
            <a:r>
              <a:rPr lang="en-US" b="1" dirty="0">
                <a:ea typeface="+mn-lt"/>
                <a:cs typeface="+mn-lt"/>
              </a:rPr>
              <a:t>function</a:t>
            </a:r>
            <a:r>
              <a:rPr lang="en-US" dirty="0">
                <a:ea typeface="+mn-lt"/>
                <a:cs typeface="+mn-lt"/>
              </a:rPr>
              <a:t>, SUM(), AVG().Condition: condition we used.  </a:t>
            </a:r>
            <a:endParaRPr lang="en-US" dirty="0">
              <a:cs typeface="Calibri"/>
            </a:endParaRPr>
          </a:p>
          <a:p>
            <a:endParaRPr lang="en-US" dirty="0">
              <a:cs typeface="Calibri"/>
            </a:endParaRPr>
          </a:p>
        </p:txBody>
      </p:sp>
    </p:spTree>
    <p:extLst>
      <p:ext uri="{BB962C8B-B14F-4D97-AF65-F5344CB8AC3E}">
        <p14:creationId xmlns:p14="http://schemas.microsoft.com/office/powerpoint/2010/main" val="193649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8D8053-811C-0DCD-7586-CA67778E0208}"/>
              </a:ext>
            </a:extLst>
          </p:cNvPr>
          <p:cNvSpPr>
            <a:spLocks noGrp="1"/>
          </p:cNvSpPr>
          <p:nvPr>
            <p:ph type="title"/>
          </p:nvPr>
        </p:nvSpPr>
        <p:spPr>
          <a:xfrm>
            <a:off x="609600" y="274638"/>
            <a:ext cx="10972800" cy="556847"/>
          </a:xfrm>
        </p:spPr>
        <p:txBody>
          <a:bodyPr>
            <a:normAutofit fontScale="90000"/>
          </a:bodyPr>
          <a:lstStyle/>
          <a:p>
            <a:r>
              <a:rPr lang="en-IN" b="1" i="1" u="sng" dirty="0">
                <a:ea typeface="+mj-lt"/>
                <a:cs typeface="+mj-lt"/>
              </a:rPr>
              <a:t>GROUP BY</a:t>
            </a:r>
            <a:endParaRPr lang="en-US">
              <a:cs typeface="Calibri"/>
            </a:endParaRPr>
          </a:p>
        </p:txBody>
      </p:sp>
      <p:sp>
        <p:nvSpPr>
          <p:cNvPr id="3" name="Content Placeholder 2">
            <a:extLst>
              <a:ext uri="{FF2B5EF4-FFF2-40B4-BE49-F238E27FC236}">
                <a16:creationId xmlns:a16="http://schemas.microsoft.com/office/drawing/2014/main" xmlns="" id="{31D662F5-DF6B-A3C5-0A79-E0D032FACADC}"/>
              </a:ext>
            </a:extLst>
          </p:cNvPr>
          <p:cNvSpPr>
            <a:spLocks noGrp="1"/>
          </p:cNvSpPr>
          <p:nvPr>
            <p:ph idx="1"/>
          </p:nvPr>
        </p:nvSpPr>
        <p:spPr>
          <a:xfrm>
            <a:off x="468923" y="1283678"/>
            <a:ext cx="10972800" cy="5147286"/>
          </a:xfrm>
        </p:spPr>
        <p:txBody>
          <a:bodyPr vert="horz" lIns="91440" tIns="45720" rIns="91440" bIns="45720" rtlCol="0" anchor="t">
            <a:normAutofit/>
          </a:bodyPr>
          <a:lstStyle/>
          <a:p>
            <a:pPr algn="just">
              <a:buNone/>
            </a:pPr>
            <a:r>
              <a:rPr lang="en-US" dirty="0"/>
              <a:t>Sample Table:</a:t>
            </a:r>
          </a:p>
          <a:p>
            <a:pPr algn="just">
              <a:buNone/>
            </a:pPr>
            <a:r>
              <a:rPr lang="en-US" dirty="0"/>
              <a:t>Employee</a:t>
            </a:r>
            <a:endParaRPr lang="en-US" dirty="0">
              <a:cs typeface="Calibri"/>
            </a:endParaRPr>
          </a:p>
          <a:p>
            <a:pPr algn="just">
              <a:buNone/>
            </a:pPr>
            <a:endParaRPr lang="en-US" dirty="0">
              <a:cs typeface="Calibri"/>
            </a:endParaRPr>
          </a:p>
          <a:p>
            <a:pPr marL="0" indent="0">
              <a:buNone/>
            </a:pPr>
            <a:endParaRPr lang="en-US" dirty="0">
              <a:cs typeface="Calibri"/>
            </a:endParaRPr>
          </a:p>
        </p:txBody>
      </p:sp>
      <p:graphicFrame>
        <p:nvGraphicFramePr>
          <p:cNvPr id="6" name="Table 5">
            <a:extLst>
              <a:ext uri="{FF2B5EF4-FFF2-40B4-BE49-F238E27FC236}">
                <a16:creationId xmlns:a16="http://schemas.microsoft.com/office/drawing/2014/main" xmlns="" id="{1FCDF7E9-1F68-D9F9-C514-0D227270A5C2}"/>
              </a:ext>
            </a:extLst>
          </p:cNvPr>
          <p:cNvGraphicFramePr>
            <a:graphicFrameLocks noGrp="1"/>
          </p:cNvGraphicFramePr>
          <p:nvPr>
            <p:extLst>
              <p:ext uri="{D42A27DB-BD31-4B8C-83A1-F6EECF244321}">
                <p14:modId xmlns:p14="http://schemas.microsoft.com/office/powerpoint/2010/main" val="1282919792"/>
              </p:ext>
            </p:extLst>
          </p:nvPr>
        </p:nvGraphicFramePr>
        <p:xfrm>
          <a:off x="3273004" y="2521048"/>
          <a:ext cx="5997684" cy="3210950"/>
        </p:xfrm>
        <a:graphic>
          <a:graphicData uri="http://schemas.openxmlformats.org/drawingml/2006/table">
            <a:tbl>
              <a:tblPr firstRow="1" bandRow="1">
                <a:tableStyleId>{5C22544A-7EE6-4342-B048-85BDC9FD1C3A}</a:tableStyleId>
              </a:tblPr>
              <a:tblGrid>
                <a:gridCol w="1499421">
                  <a:extLst>
                    <a:ext uri="{9D8B030D-6E8A-4147-A177-3AD203B41FA5}">
                      <a16:colId xmlns:a16="http://schemas.microsoft.com/office/drawing/2014/main" xmlns="" val="2711681754"/>
                    </a:ext>
                  </a:extLst>
                </a:gridCol>
                <a:gridCol w="1499421">
                  <a:extLst>
                    <a:ext uri="{9D8B030D-6E8A-4147-A177-3AD203B41FA5}">
                      <a16:colId xmlns:a16="http://schemas.microsoft.com/office/drawing/2014/main" xmlns="" val="940507518"/>
                    </a:ext>
                  </a:extLst>
                </a:gridCol>
                <a:gridCol w="1499421">
                  <a:extLst>
                    <a:ext uri="{9D8B030D-6E8A-4147-A177-3AD203B41FA5}">
                      <a16:colId xmlns:a16="http://schemas.microsoft.com/office/drawing/2014/main" xmlns="" val="3229973806"/>
                    </a:ext>
                  </a:extLst>
                </a:gridCol>
                <a:gridCol w="1499421">
                  <a:extLst>
                    <a:ext uri="{9D8B030D-6E8A-4147-A177-3AD203B41FA5}">
                      <a16:colId xmlns:a16="http://schemas.microsoft.com/office/drawing/2014/main" xmlns="" val="951759317"/>
                    </a:ext>
                  </a:extLst>
                </a:gridCol>
              </a:tblGrid>
              <a:tr h="0">
                <a:tc>
                  <a:txBody>
                    <a:bodyPr/>
                    <a:lstStyle/>
                    <a:p>
                      <a:pPr algn="l" fontAlgn="t"/>
                      <a:r>
                        <a:rPr lang="en-US" dirty="0">
                          <a:effectLst/>
                        </a:rPr>
                        <a:t>S.no</a:t>
                      </a:r>
                      <a:endParaRPr lang="en-US" dirty="0">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dirty="0">
                          <a:effectLst/>
                        </a:rPr>
                        <a:t>Name</a:t>
                      </a:r>
                      <a:endParaRPr lang="en-US" dirty="0">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dirty="0">
                          <a:effectLst/>
                        </a:rPr>
                        <a:t>AGE</a:t>
                      </a:r>
                      <a:endParaRPr lang="en-US" dirty="0">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dirty="0">
                          <a:effectLst/>
                        </a:rPr>
                        <a:t>Salary</a:t>
                      </a:r>
                      <a:endParaRPr lang="en-US" dirty="0">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xmlns="" val="646326915"/>
                  </a:ext>
                </a:extLst>
              </a:tr>
              <a:tr h="696350">
                <a:tc>
                  <a:txBody>
                    <a:bodyPr/>
                    <a:lstStyle/>
                    <a:p>
                      <a:pPr lvl="0" algn="l">
                        <a:buNone/>
                      </a:pPr>
                      <a:r>
                        <a:rPr lang="en-US" dirty="0">
                          <a:effectLst/>
                        </a:rPr>
                        <a:t>1</a:t>
                      </a:r>
                    </a:p>
                  </a:txBody>
                  <a:tcPr marL="114300" marR="114300" marT="114300" marB="114300"/>
                </a:tc>
                <a:tc>
                  <a:txBody>
                    <a:bodyPr/>
                    <a:lstStyle/>
                    <a:p>
                      <a:pPr lvl="0" algn="l">
                        <a:buNone/>
                      </a:pPr>
                      <a:r>
                        <a:rPr lang="en-US" dirty="0">
                          <a:effectLst/>
                        </a:rPr>
                        <a:t>JOHN</a:t>
                      </a:r>
                    </a:p>
                  </a:txBody>
                  <a:tcPr marL="114300" marR="114300" marT="114300" marB="114300"/>
                </a:tc>
                <a:tc>
                  <a:txBody>
                    <a:bodyPr/>
                    <a:lstStyle/>
                    <a:p>
                      <a:pPr lvl="0" algn="l">
                        <a:buNone/>
                      </a:pPr>
                      <a:r>
                        <a:rPr lang="en-US" dirty="0">
                          <a:effectLst/>
                        </a:rPr>
                        <a:t>24</a:t>
                      </a:r>
                    </a:p>
                  </a:txBody>
                  <a:tcPr marL="114300" marR="114300" marT="114300" marB="114300"/>
                </a:tc>
                <a:tc>
                  <a:txBody>
                    <a:bodyPr/>
                    <a:lstStyle/>
                    <a:p>
                      <a:pPr lvl="0" algn="l">
                        <a:buNone/>
                      </a:pPr>
                      <a:r>
                        <a:rPr lang="en-US" dirty="0">
                          <a:effectLst/>
                        </a:rPr>
                        <a:t>25000</a:t>
                      </a:r>
                    </a:p>
                  </a:txBody>
                  <a:tcPr marL="114300" marR="114300" marT="114300" marB="114300"/>
                </a:tc>
                <a:extLst>
                  <a:ext uri="{0D108BD9-81ED-4DB2-BD59-A6C34878D82A}">
                    <a16:rowId xmlns:a16="http://schemas.microsoft.com/office/drawing/2014/main" xmlns="" val="1851743008"/>
                  </a:ext>
                </a:extLst>
              </a:tr>
              <a:tr h="0">
                <a:tc>
                  <a:txBody>
                    <a:bodyPr/>
                    <a:lstStyle/>
                    <a:p>
                      <a:pPr lvl="0" algn="l">
                        <a:buNone/>
                      </a:pPr>
                      <a:r>
                        <a:rPr lang="en-US" dirty="0">
                          <a:effectLst/>
                        </a:rPr>
                        <a:t>2</a:t>
                      </a:r>
                    </a:p>
                  </a:txBody>
                  <a:tcPr marL="114300" marR="114300" marT="114300" marB="114300"/>
                </a:tc>
                <a:tc>
                  <a:txBody>
                    <a:bodyPr/>
                    <a:lstStyle/>
                    <a:p>
                      <a:pPr lvl="0" algn="l">
                        <a:buNone/>
                      </a:pPr>
                      <a:r>
                        <a:rPr lang="en-US" dirty="0">
                          <a:effectLst/>
                        </a:rPr>
                        <a:t>NICK</a:t>
                      </a:r>
                    </a:p>
                  </a:txBody>
                  <a:tcPr marL="114300" marR="114300" marT="114300" marB="114300"/>
                </a:tc>
                <a:tc>
                  <a:txBody>
                    <a:bodyPr/>
                    <a:lstStyle/>
                    <a:p>
                      <a:pPr lvl="0" algn="l">
                        <a:buNone/>
                      </a:pPr>
                      <a:r>
                        <a:rPr lang="en-US" dirty="0">
                          <a:effectLst/>
                        </a:rPr>
                        <a:t>22</a:t>
                      </a:r>
                    </a:p>
                  </a:txBody>
                  <a:tcPr marL="114300" marR="114300" marT="114300" marB="114300"/>
                </a:tc>
                <a:tc>
                  <a:txBody>
                    <a:bodyPr/>
                    <a:lstStyle/>
                    <a:p>
                      <a:pPr lvl="0" algn="l">
                        <a:buNone/>
                      </a:pPr>
                      <a:r>
                        <a:rPr lang="en-US" dirty="0">
                          <a:effectLst/>
                        </a:rPr>
                        <a:t>22000</a:t>
                      </a:r>
                    </a:p>
                  </a:txBody>
                  <a:tcPr marL="114300" marR="114300" marT="114300" marB="114300"/>
                </a:tc>
                <a:extLst>
                  <a:ext uri="{0D108BD9-81ED-4DB2-BD59-A6C34878D82A}">
                    <a16:rowId xmlns:a16="http://schemas.microsoft.com/office/drawing/2014/main" xmlns="" val="3723182928"/>
                  </a:ext>
                </a:extLst>
              </a:tr>
              <a:tr h="0">
                <a:tc>
                  <a:txBody>
                    <a:bodyPr/>
                    <a:lstStyle/>
                    <a:p>
                      <a:pPr lvl="0" algn="l">
                        <a:buNone/>
                      </a:pPr>
                      <a:r>
                        <a:rPr lang="en-US" dirty="0">
                          <a:effectLst/>
                        </a:rPr>
                        <a:t>3</a:t>
                      </a:r>
                    </a:p>
                  </a:txBody>
                  <a:tcPr marL="114300" marR="114300" marT="114300" marB="114300"/>
                </a:tc>
                <a:tc>
                  <a:txBody>
                    <a:bodyPr/>
                    <a:lstStyle/>
                    <a:p>
                      <a:pPr lvl="0" algn="l">
                        <a:buNone/>
                      </a:pPr>
                      <a:r>
                        <a:rPr lang="en-US" dirty="0">
                          <a:effectLst/>
                        </a:rPr>
                        <a:t>AMARA</a:t>
                      </a:r>
                    </a:p>
                  </a:txBody>
                  <a:tcPr marL="114300" marR="114300" marT="114300" marB="114300"/>
                </a:tc>
                <a:tc>
                  <a:txBody>
                    <a:bodyPr/>
                    <a:lstStyle/>
                    <a:p>
                      <a:pPr lvl="0" algn="l">
                        <a:buNone/>
                      </a:pPr>
                      <a:r>
                        <a:rPr lang="en-US" dirty="0">
                          <a:effectLst/>
                        </a:rPr>
                        <a:t>25</a:t>
                      </a:r>
                    </a:p>
                  </a:txBody>
                  <a:tcPr marL="114300" marR="114300" marT="114300" marB="114300"/>
                </a:tc>
                <a:tc>
                  <a:txBody>
                    <a:bodyPr/>
                    <a:lstStyle/>
                    <a:p>
                      <a:pPr lvl="0" algn="l">
                        <a:buNone/>
                      </a:pPr>
                      <a:r>
                        <a:rPr lang="en-US" dirty="0">
                          <a:effectLst/>
                        </a:rPr>
                        <a:t>15000</a:t>
                      </a:r>
                    </a:p>
                  </a:txBody>
                  <a:tcPr marL="114300" marR="114300" marT="114300" marB="114300"/>
                </a:tc>
                <a:extLst>
                  <a:ext uri="{0D108BD9-81ED-4DB2-BD59-A6C34878D82A}">
                    <a16:rowId xmlns:a16="http://schemas.microsoft.com/office/drawing/2014/main" xmlns="" val="1154004827"/>
                  </a:ext>
                </a:extLst>
              </a:tr>
              <a:tr h="0">
                <a:tc>
                  <a:txBody>
                    <a:bodyPr/>
                    <a:lstStyle/>
                    <a:p>
                      <a:pPr lvl="0" algn="l">
                        <a:buNone/>
                      </a:pPr>
                      <a:r>
                        <a:rPr lang="en-US" dirty="0">
                          <a:effectLst/>
                        </a:rPr>
                        <a:t>4</a:t>
                      </a:r>
                    </a:p>
                  </a:txBody>
                  <a:tcPr marL="114300" marR="114300" marT="114300" marB="114300"/>
                </a:tc>
                <a:tc>
                  <a:txBody>
                    <a:bodyPr/>
                    <a:lstStyle/>
                    <a:p>
                      <a:pPr lvl="0" algn="l">
                        <a:buNone/>
                      </a:pPr>
                      <a:r>
                        <a:rPr lang="en-US" dirty="0">
                          <a:effectLst/>
                        </a:rPr>
                        <a:t>NICK</a:t>
                      </a:r>
                    </a:p>
                  </a:txBody>
                  <a:tcPr marL="114300" marR="114300" marT="114300" marB="114300"/>
                </a:tc>
                <a:tc>
                  <a:txBody>
                    <a:bodyPr/>
                    <a:lstStyle/>
                    <a:p>
                      <a:pPr lvl="0" algn="l">
                        <a:buNone/>
                      </a:pPr>
                      <a:r>
                        <a:rPr lang="en-US" dirty="0">
                          <a:effectLst/>
                        </a:rPr>
                        <a:t>22</a:t>
                      </a:r>
                    </a:p>
                  </a:txBody>
                  <a:tcPr marL="114300" marR="114300" marT="114300" marB="114300"/>
                </a:tc>
                <a:tc>
                  <a:txBody>
                    <a:bodyPr/>
                    <a:lstStyle/>
                    <a:p>
                      <a:pPr lvl="0" algn="l">
                        <a:buNone/>
                      </a:pPr>
                      <a:r>
                        <a:rPr lang="en-US" dirty="0">
                          <a:effectLst/>
                        </a:rPr>
                        <a:t>22000</a:t>
                      </a:r>
                    </a:p>
                  </a:txBody>
                  <a:tcPr marL="114300" marR="114300" marT="114300" marB="114300"/>
                </a:tc>
                <a:extLst>
                  <a:ext uri="{0D108BD9-81ED-4DB2-BD59-A6C34878D82A}">
                    <a16:rowId xmlns:a16="http://schemas.microsoft.com/office/drawing/2014/main" xmlns="" val="2804236560"/>
                  </a:ext>
                </a:extLst>
              </a:tr>
              <a:tr h="0">
                <a:tc>
                  <a:txBody>
                    <a:bodyPr/>
                    <a:lstStyle/>
                    <a:p>
                      <a:pPr lvl="0" algn="l">
                        <a:buNone/>
                      </a:pPr>
                      <a:r>
                        <a:rPr lang="en-US" dirty="0">
                          <a:effectLst/>
                        </a:rPr>
                        <a:t>5</a:t>
                      </a:r>
                    </a:p>
                  </a:txBody>
                  <a:tcPr marL="114300" marR="114300" marT="114300" marB="114300"/>
                </a:tc>
                <a:tc>
                  <a:txBody>
                    <a:bodyPr/>
                    <a:lstStyle/>
                    <a:p>
                      <a:pPr lvl="0" algn="l">
                        <a:buNone/>
                      </a:pPr>
                      <a:r>
                        <a:rPr lang="en-US" dirty="0">
                          <a:effectLst/>
                        </a:rPr>
                        <a:t>JOHN</a:t>
                      </a:r>
                      <a:endParaRPr lang="en-US"/>
                    </a:p>
                  </a:txBody>
                  <a:tcPr marL="114300" marR="114300" marT="114300" marB="114300"/>
                </a:tc>
                <a:tc>
                  <a:txBody>
                    <a:bodyPr/>
                    <a:lstStyle/>
                    <a:p>
                      <a:pPr lvl="0" algn="l">
                        <a:buNone/>
                      </a:pPr>
                      <a:r>
                        <a:rPr lang="en-US" dirty="0">
                          <a:effectLst/>
                        </a:rPr>
                        <a:t>24</a:t>
                      </a:r>
                      <a:endParaRPr lang="en-US"/>
                    </a:p>
                  </a:txBody>
                  <a:tcPr marL="114300" marR="114300" marT="114300" marB="114300"/>
                </a:tc>
                <a:tc>
                  <a:txBody>
                    <a:bodyPr/>
                    <a:lstStyle/>
                    <a:p>
                      <a:pPr lvl="0" algn="l">
                        <a:buNone/>
                      </a:pPr>
                      <a:r>
                        <a:rPr lang="en-US" dirty="0">
                          <a:effectLst/>
                        </a:rPr>
                        <a:t>25000</a:t>
                      </a:r>
                      <a:endParaRPr lang="en-US"/>
                    </a:p>
                  </a:txBody>
                  <a:tcPr marL="114300" marR="114300" marT="114300" marB="114300"/>
                </a:tc>
                <a:extLst>
                  <a:ext uri="{0D108BD9-81ED-4DB2-BD59-A6C34878D82A}">
                    <a16:rowId xmlns:a16="http://schemas.microsoft.com/office/drawing/2014/main" xmlns="" val="1365180819"/>
                  </a:ext>
                </a:extLst>
              </a:tr>
            </a:tbl>
          </a:graphicData>
        </a:graphic>
      </p:graphicFrame>
    </p:spTree>
    <p:extLst>
      <p:ext uri="{BB962C8B-B14F-4D97-AF65-F5344CB8AC3E}">
        <p14:creationId xmlns:p14="http://schemas.microsoft.com/office/powerpoint/2010/main" val="3283045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CBE09-3CFF-1338-ED88-35055C108E2C}"/>
              </a:ext>
            </a:extLst>
          </p:cNvPr>
          <p:cNvSpPr>
            <a:spLocks noGrp="1"/>
          </p:cNvSpPr>
          <p:nvPr>
            <p:ph type="title"/>
          </p:nvPr>
        </p:nvSpPr>
        <p:spPr/>
        <p:txBody>
          <a:bodyPr/>
          <a:lstStyle/>
          <a:p>
            <a:r>
              <a:rPr lang="en-IN" b="1" i="1" u="sng" dirty="0">
                <a:ea typeface="+mj-lt"/>
                <a:cs typeface="+mj-lt"/>
              </a:rPr>
              <a:t>GROUP BY</a:t>
            </a:r>
            <a:endParaRPr lang="en-US" dirty="0">
              <a:ea typeface="+mj-lt"/>
              <a:cs typeface="+mj-lt"/>
            </a:endParaRPr>
          </a:p>
        </p:txBody>
      </p:sp>
      <p:sp>
        <p:nvSpPr>
          <p:cNvPr id="3" name="Content Placeholder 2">
            <a:extLst>
              <a:ext uri="{FF2B5EF4-FFF2-40B4-BE49-F238E27FC236}">
                <a16:creationId xmlns:a16="http://schemas.microsoft.com/office/drawing/2014/main" xmlns="" id="{A526D2B8-2B9A-D81F-8FE7-7E5F786EC9A1}"/>
              </a:ext>
            </a:extLst>
          </p:cNvPr>
          <p:cNvSpPr>
            <a:spLocks noGrp="1"/>
          </p:cNvSpPr>
          <p:nvPr>
            <p:ph idx="1"/>
          </p:nvPr>
        </p:nvSpPr>
        <p:spPr>
          <a:xfrm>
            <a:off x="609600" y="1600201"/>
            <a:ext cx="11242430" cy="4525963"/>
          </a:xfrm>
        </p:spPr>
        <p:txBody>
          <a:bodyPr vert="horz" lIns="91440" tIns="45720" rIns="91440" bIns="45720" rtlCol="0" anchor="t">
            <a:normAutofit/>
          </a:bodyPr>
          <a:lstStyle/>
          <a:p>
            <a:pPr marL="0" indent="0" algn="just">
              <a:buNone/>
            </a:pPr>
            <a:r>
              <a:rPr lang="en-US" b="1" dirty="0">
                <a:ea typeface="+mn-lt"/>
                <a:cs typeface="+mn-lt"/>
              </a:rPr>
              <a:t>SELECT</a:t>
            </a:r>
            <a:r>
              <a:rPr lang="en-US" dirty="0">
                <a:ea typeface="+mn-lt"/>
                <a:cs typeface="+mn-lt"/>
              </a:rPr>
              <a:t> </a:t>
            </a:r>
            <a:r>
              <a:rPr lang="en-US" b="1" dirty="0">
                <a:ea typeface="+mn-lt"/>
                <a:cs typeface="+mn-lt"/>
              </a:rPr>
              <a:t>NAME</a:t>
            </a:r>
            <a:r>
              <a:rPr lang="en-US" dirty="0">
                <a:ea typeface="+mn-lt"/>
                <a:cs typeface="+mn-lt"/>
              </a:rPr>
              <a:t>, SUM (SALARY) </a:t>
            </a:r>
            <a:r>
              <a:rPr lang="en-US" b="1" dirty="0">
                <a:ea typeface="+mn-lt"/>
                <a:cs typeface="+mn-lt"/>
              </a:rPr>
              <a:t>FROM</a:t>
            </a:r>
            <a:r>
              <a:rPr lang="en-US" dirty="0">
                <a:ea typeface="+mn-lt"/>
                <a:cs typeface="+mn-lt"/>
              </a:rPr>
              <a:t> Employee  </a:t>
            </a:r>
            <a:r>
              <a:rPr lang="en-US" b="1" dirty="0">
                <a:ea typeface="+mn-lt"/>
                <a:cs typeface="+mn-lt"/>
              </a:rPr>
              <a:t>GROUP</a:t>
            </a:r>
            <a:r>
              <a:rPr lang="en-US" dirty="0">
                <a:ea typeface="+mn-lt"/>
                <a:cs typeface="+mn-lt"/>
              </a:rPr>
              <a:t> </a:t>
            </a:r>
            <a:r>
              <a:rPr lang="en-US" b="1" dirty="0">
                <a:ea typeface="+mn-lt"/>
                <a:cs typeface="+mn-lt"/>
              </a:rPr>
              <a:t>BY</a:t>
            </a:r>
            <a:r>
              <a:rPr lang="en-US" dirty="0">
                <a:ea typeface="+mn-lt"/>
                <a:cs typeface="+mn-lt"/>
              </a:rPr>
              <a:t> </a:t>
            </a:r>
            <a:r>
              <a:rPr lang="en-US" b="1" dirty="0">
                <a:ea typeface="+mn-lt"/>
                <a:cs typeface="+mn-lt"/>
              </a:rPr>
              <a:t>NAME</a:t>
            </a:r>
            <a:r>
              <a:rPr lang="en-US" dirty="0">
                <a:ea typeface="+mn-lt"/>
                <a:cs typeface="+mn-lt"/>
              </a:rPr>
              <a:t>;  </a:t>
            </a:r>
            <a:endParaRPr lang="en-US" dirty="0">
              <a:cs typeface="Calibri"/>
            </a:endParaRPr>
          </a:p>
          <a:p>
            <a:pPr marL="0" indent="0" algn="just">
              <a:buNone/>
            </a:pPr>
            <a:r>
              <a:rPr lang="en-US" dirty="0">
                <a:cs typeface="Calibri"/>
              </a:rPr>
              <a:t>FIND THE OUTPUT.</a:t>
            </a:r>
          </a:p>
          <a:p>
            <a:endParaRPr lang="en-US" dirty="0">
              <a:cs typeface="Calibri"/>
            </a:endParaRPr>
          </a:p>
        </p:txBody>
      </p:sp>
    </p:spTree>
    <p:extLst>
      <p:ext uri="{BB962C8B-B14F-4D97-AF65-F5344CB8AC3E}">
        <p14:creationId xmlns:p14="http://schemas.microsoft.com/office/powerpoint/2010/main" val="3418261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2074"/>
          </a:xfrm>
        </p:spPr>
        <p:txBody>
          <a:bodyPr>
            <a:normAutofit fontScale="90000"/>
          </a:bodyPr>
          <a:lstStyle/>
          <a:p>
            <a:r>
              <a:rPr lang="en-IN" u="sng" dirty="0"/>
              <a:t>Some of the Group functions are</a:t>
            </a:r>
          </a:p>
        </p:txBody>
      </p:sp>
      <p:sp>
        <p:nvSpPr>
          <p:cNvPr id="3" name="Content Placeholder 2"/>
          <p:cNvSpPr>
            <a:spLocks noGrp="1"/>
          </p:cNvSpPr>
          <p:nvPr>
            <p:ph idx="1"/>
          </p:nvPr>
        </p:nvSpPr>
        <p:spPr>
          <a:xfrm>
            <a:off x="609600" y="978878"/>
            <a:ext cx="10972800" cy="5862393"/>
          </a:xfrm>
        </p:spPr>
        <p:txBody>
          <a:bodyPr vert="horz" lIns="91440" tIns="45720" rIns="91440" bIns="45720" rtlCol="0" anchor="t">
            <a:normAutofit fontScale="40000" lnSpcReduction="20000"/>
          </a:bodyPr>
          <a:lstStyle/>
          <a:p>
            <a:r>
              <a:rPr lang="en-IN" sz="5800" b="1" dirty="0"/>
              <a:t>Count</a:t>
            </a:r>
            <a:r>
              <a:rPr lang="en-IN" sz="5800" b="1" dirty="0">
                <a:ea typeface="+mn-lt"/>
                <a:cs typeface="+mn-lt"/>
              </a:rPr>
              <a:t> </a:t>
            </a:r>
            <a:r>
              <a:rPr lang="en-IN" sz="5800" dirty="0">
                <a:ea typeface="+mn-lt"/>
                <a:cs typeface="+mn-lt"/>
              </a:rPr>
              <a:t>- It counts the total number of records in the table/s after applying ‘where’ clause. If where clause is not specified, it gives the total number of records in the table. </a:t>
            </a:r>
            <a:endParaRPr lang="en-US" dirty="0"/>
          </a:p>
          <a:p>
            <a:pPr marL="0" indent="0">
              <a:buNone/>
            </a:pPr>
            <a:endParaRPr lang="en-IN" sz="5800" dirty="0">
              <a:ea typeface="+mn-lt"/>
              <a:cs typeface="+mn-lt"/>
            </a:endParaRPr>
          </a:p>
          <a:p>
            <a:pPr algn="just"/>
            <a:r>
              <a:rPr lang="en-IN" sz="5800" b="1" dirty="0">
                <a:ea typeface="+mn-lt"/>
                <a:cs typeface="+mn-lt"/>
              </a:rPr>
              <a:t>SUM</a:t>
            </a:r>
            <a:r>
              <a:rPr lang="en-IN" sz="5800" dirty="0">
                <a:ea typeface="+mn-lt"/>
                <a:cs typeface="+mn-lt"/>
              </a:rPr>
              <a:t> – It totals the value in each numeric column. We can use this function to find the total marks of a student, total salary of an employee in a specific period etc.</a:t>
            </a:r>
          </a:p>
          <a:p>
            <a:pPr algn="just"/>
            <a:endParaRPr lang="en-IN" sz="5800" dirty="0">
              <a:ea typeface="+mn-lt"/>
              <a:cs typeface="+mn-lt"/>
            </a:endParaRPr>
          </a:p>
          <a:p>
            <a:pPr algn="just"/>
            <a:r>
              <a:rPr lang="en-IN" sz="5800" b="1" dirty="0">
                <a:ea typeface="+mn-lt"/>
                <a:cs typeface="+mn-lt"/>
              </a:rPr>
              <a:t>AVG</a:t>
            </a:r>
            <a:r>
              <a:rPr lang="en-IN" sz="5800" dirty="0">
                <a:ea typeface="+mn-lt"/>
                <a:cs typeface="+mn-lt"/>
              </a:rPr>
              <a:t> – It gives the average value of a column, provided column has numeric value. E.g.: Average age of students present in particular class.</a:t>
            </a:r>
          </a:p>
          <a:p>
            <a:pPr algn="just"/>
            <a:endParaRPr lang="en-IN" sz="5800" dirty="0">
              <a:ea typeface="+mn-lt"/>
              <a:cs typeface="+mn-lt"/>
            </a:endParaRPr>
          </a:p>
          <a:p>
            <a:pPr algn="just"/>
            <a:r>
              <a:rPr lang="en-IN" sz="5800" b="1" dirty="0">
                <a:ea typeface="+mn-lt"/>
                <a:cs typeface="+mn-lt"/>
              </a:rPr>
              <a:t>MAX</a:t>
            </a:r>
            <a:r>
              <a:rPr lang="en-IN" sz="5800" dirty="0">
                <a:ea typeface="+mn-lt"/>
                <a:cs typeface="+mn-lt"/>
              </a:rPr>
              <a:t> – It gives the maximum value in a column. For example, highest scorer in the class can be retrieved by MAX function.</a:t>
            </a:r>
          </a:p>
          <a:p>
            <a:pPr algn="just"/>
            <a:endParaRPr lang="en-IN" sz="5800" dirty="0">
              <a:ea typeface="+mn-lt"/>
              <a:cs typeface="+mn-lt"/>
            </a:endParaRPr>
          </a:p>
          <a:p>
            <a:pPr algn="just"/>
            <a:r>
              <a:rPr lang="en-IN" sz="5800" b="1" dirty="0">
                <a:ea typeface="+mn-lt"/>
                <a:cs typeface="+mn-lt"/>
              </a:rPr>
              <a:t>MIN</a:t>
            </a:r>
            <a:r>
              <a:rPr lang="en-IN" sz="5800" dirty="0">
                <a:ea typeface="+mn-lt"/>
                <a:cs typeface="+mn-lt"/>
              </a:rPr>
              <a:t>– It gives the minimum value in a column. For example, lowest paid employee in a department can be obtained by MIN.</a:t>
            </a:r>
          </a:p>
          <a:p>
            <a:endParaRPr lang="en-IN" sz="5800" dirty="0">
              <a:ea typeface="+mn-lt"/>
              <a:cs typeface="+mn-lt"/>
            </a:endParaRPr>
          </a:p>
        </p:txBody>
      </p:sp>
    </p:spTree>
    <p:extLst>
      <p:ext uri="{BB962C8B-B14F-4D97-AF65-F5344CB8AC3E}">
        <p14:creationId xmlns:p14="http://schemas.microsoft.com/office/powerpoint/2010/main" val="408822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1703"/>
          </a:xfrm>
        </p:spPr>
        <p:txBody>
          <a:bodyPr>
            <a:normAutofit fontScale="90000"/>
          </a:bodyPr>
          <a:lstStyle/>
          <a:p>
            <a:pPr>
              <a:defRPr/>
            </a:pPr>
            <a:r>
              <a:rPr lang="en-US" b="1" dirty="0"/>
              <a:t>ER Design Issues</a:t>
            </a:r>
          </a:p>
        </p:txBody>
      </p:sp>
      <p:sp>
        <p:nvSpPr>
          <p:cNvPr id="18435" name="Content Placeholder 2"/>
          <p:cNvSpPr>
            <a:spLocks noGrp="1"/>
          </p:cNvSpPr>
          <p:nvPr>
            <p:ph idx="1"/>
          </p:nvPr>
        </p:nvSpPr>
        <p:spPr>
          <a:xfrm>
            <a:off x="1141643" y="1199915"/>
            <a:ext cx="7661275" cy="4903788"/>
          </a:xfrm>
        </p:spPr>
        <p:txBody>
          <a:bodyPr>
            <a:normAutofit fontScale="92500" lnSpcReduction="10000"/>
          </a:bodyPr>
          <a:lstStyle/>
          <a:p>
            <a:pPr marL="0" indent="0" algn="just">
              <a:buNone/>
            </a:pPr>
            <a:r>
              <a:rPr lang="en-US" sz="2400" b="1" dirty="0"/>
              <a:t>Choosing Entity Set vs. Relationship Sets</a:t>
            </a:r>
          </a:p>
          <a:p>
            <a:pPr algn="just"/>
            <a:r>
              <a:rPr lang="en-US" sz="2400" dirty="0"/>
              <a:t>It is hard to decide that an object can be best represented by an entity set or relationship set. </a:t>
            </a:r>
          </a:p>
          <a:p>
            <a:pPr algn="just"/>
            <a:r>
              <a:rPr lang="en-US" sz="2400" dirty="0"/>
              <a:t>The user needs to understand whether the entity would need a new relationship if a requirement arise in future, if this is the case then it is better to choose entity set rather than relationship set.</a:t>
            </a:r>
          </a:p>
          <a:p>
            <a:pPr algn="just"/>
            <a:r>
              <a:rPr lang="en-US" sz="2400" dirty="0"/>
              <a:t>A person takes a loan from a bank, here we have two entities person and bank and their relationship is loan. </a:t>
            </a:r>
          </a:p>
          <a:p>
            <a:pPr algn="just"/>
            <a:r>
              <a:rPr lang="en-US" sz="2400" dirty="0"/>
              <a:t>This is fine until there is a need to disburse a joint loan, in such case a new relationship needs to be created to define the relationship between the two individuals who have taken joint loan. </a:t>
            </a:r>
          </a:p>
          <a:p>
            <a:pPr algn="just"/>
            <a:r>
              <a:rPr lang="en-US" sz="2400" dirty="0"/>
              <a:t>In this scenario, it is better to choose loan as an entity set rather than a relationship set.</a:t>
            </a:r>
          </a:p>
          <a:p>
            <a:pPr marL="0" indent="0" algn="just">
              <a:buNone/>
            </a:pPr>
            <a:endParaRPr lang="en-US" sz="2400" b="1" dirty="0"/>
          </a:p>
          <a:p>
            <a:pPr marL="0" indent="0" algn="just">
              <a:buNone/>
            </a:pPr>
            <a:endParaRPr lang="en-US" sz="2400" dirty="0"/>
          </a:p>
        </p:txBody>
      </p:sp>
      <p:pic>
        <p:nvPicPr>
          <p:cNvPr id="5" name="Picture 4" descr="pngfind.com-kingpin-png-4152286 (1).png">
            <a:extLst>
              <a:ext uri="{FF2B5EF4-FFF2-40B4-BE49-F238E27FC236}">
                <a16:creationId xmlns:a16="http://schemas.microsoft.com/office/drawing/2014/main" xmlns="" id="{C1766BDA-85D7-447B-94B2-D886325CE613}"/>
              </a:ext>
            </a:extLst>
          </p:cNvPr>
          <p:cNvPicPr>
            <a:picLocks noChangeAspect="1"/>
          </p:cNvPicPr>
          <p:nvPr/>
        </p:nvPicPr>
        <p:blipFill>
          <a:blip r:embed="rId2" cstate="print"/>
          <a:stretch>
            <a:fillRect/>
          </a:stretch>
        </p:blipFill>
        <p:spPr>
          <a:xfrm>
            <a:off x="9106361" y="152038"/>
            <a:ext cx="2850405" cy="1247052"/>
          </a:xfrm>
          <a:prstGeom prst="rect">
            <a:avLst/>
          </a:prstGeom>
        </p:spPr>
      </p:pic>
    </p:spTree>
    <p:extLst>
      <p:ext uri="{BB962C8B-B14F-4D97-AF65-F5344CB8AC3E}">
        <p14:creationId xmlns:p14="http://schemas.microsoft.com/office/powerpoint/2010/main" val="644767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90066"/>
          </a:xfrm>
        </p:spPr>
        <p:txBody>
          <a:bodyPr>
            <a:normAutofit fontScale="90000"/>
          </a:bodyPr>
          <a:lstStyle/>
          <a:p>
            <a:r>
              <a:rPr lang="en-IN" b="1" u="sng" dirty="0"/>
              <a:t>Having Clause</a:t>
            </a:r>
            <a:endParaRPr lang="en-IN" u="sng" dirty="0"/>
          </a:p>
        </p:txBody>
      </p:sp>
      <p:sp>
        <p:nvSpPr>
          <p:cNvPr id="3" name="Content Placeholder 2"/>
          <p:cNvSpPr>
            <a:spLocks noGrp="1"/>
          </p:cNvSpPr>
          <p:nvPr>
            <p:ph idx="1"/>
          </p:nvPr>
        </p:nvSpPr>
        <p:spPr>
          <a:xfrm>
            <a:off x="609600" y="943709"/>
            <a:ext cx="10972800" cy="5721716"/>
          </a:xfrm>
        </p:spPr>
        <p:txBody>
          <a:bodyPr vert="horz" lIns="91440" tIns="45720" rIns="91440" bIns="45720" rtlCol="0" anchor="t">
            <a:normAutofit fontScale="70000" lnSpcReduction="20000"/>
          </a:bodyPr>
          <a:lstStyle/>
          <a:p>
            <a:pPr marL="0" indent="0" algn="just">
              <a:buNone/>
            </a:pPr>
            <a:r>
              <a:rPr lang="en-IN" b="1" dirty="0">
                <a:ea typeface="+mn-lt"/>
                <a:cs typeface="+mn-lt"/>
              </a:rPr>
              <a:t>WHERE</a:t>
            </a:r>
            <a:r>
              <a:rPr lang="en-IN" dirty="0">
                <a:ea typeface="+mn-lt"/>
                <a:cs typeface="+mn-lt"/>
              </a:rPr>
              <a:t> clause is used for deciding purpose. It is used to place conditions on the columns to determine the part of the last result-set of the group. Here, we are not required to use the combined functions like </a:t>
            </a:r>
            <a:r>
              <a:rPr lang="en-IN" b="1" dirty="0">
                <a:ea typeface="+mn-lt"/>
                <a:cs typeface="+mn-lt"/>
              </a:rPr>
              <a:t>COUNT (), SUM (),</a:t>
            </a:r>
            <a:r>
              <a:rPr lang="en-IN" dirty="0">
                <a:ea typeface="+mn-lt"/>
                <a:cs typeface="+mn-lt"/>
              </a:rPr>
              <a:t> etc. with the</a:t>
            </a:r>
            <a:r>
              <a:rPr lang="en-IN" b="1" dirty="0">
                <a:ea typeface="+mn-lt"/>
                <a:cs typeface="+mn-lt"/>
              </a:rPr>
              <a:t> WHERE</a:t>
            </a:r>
            <a:r>
              <a:rPr lang="en-IN" dirty="0">
                <a:ea typeface="+mn-lt"/>
                <a:cs typeface="+mn-lt"/>
              </a:rPr>
              <a:t> clause. After that, we need to use a </a:t>
            </a:r>
            <a:r>
              <a:rPr lang="en-IN" b="1" dirty="0">
                <a:ea typeface="+mn-lt"/>
                <a:cs typeface="+mn-lt"/>
              </a:rPr>
              <a:t>HAVING</a:t>
            </a:r>
            <a:r>
              <a:rPr lang="en-IN" dirty="0">
                <a:ea typeface="+mn-lt"/>
                <a:cs typeface="+mn-lt"/>
              </a:rPr>
              <a:t> clause.</a:t>
            </a:r>
            <a:endParaRPr lang="en-US" dirty="0"/>
          </a:p>
          <a:p>
            <a:pPr marL="0" indent="0" algn="just">
              <a:buNone/>
            </a:pPr>
            <a:endParaRPr lang="en-IN" dirty="0">
              <a:ea typeface="+mn-lt"/>
              <a:cs typeface="+mn-lt"/>
            </a:endParaRPr>
          </a:p>
          <a:p>
            <a:pPr marL="0" indent="0" algn="just">
              <a:buNone/>
            </a:pPr>
            <a:r>
              <a:rPr lang="en-IN" b="1" dirty="0">
                <a:ea typeface="+mn-lt"/>
                <a:cs typeface="+mn-lt"/>
              </a:rPr>
              <a:t>SYNTAX:</a:t>
            </a:r>
          </a:p>
          <a:p>
            <a:pPr marL="0" indent="0" algn="just">
              <a:buNone/>
            </a:pPr>
            <a:endParaRPr lang="en-IN" b="1" dirty="0">
              <a:ea typeface="+mn-lt"/>
              <a:cs typeface="+mn-lt"/>
            </a:endParaRPr>
          </a:p>
          <a:p>
            <a:pPr marL="0" indent="0" algn="just">
              <a:buNone/>
            </a:pPr>
            <a:r>
              <a:rPr lang="en-IN" b="1" dirty="0">
                <a:ea typeface="+mn-lt"/>
                <a:cs typeface="+mn-lt"/>
              </a:rPr>
              <a:t>SELECT</a:t>
            </a:r>
            <a:r>
              <a:rPr lang="en-IN" dirty="0">
                <a:ea typeface="+mn-lt"/>
                <a:cs typeface="+mn-lt"/>
              </a:rPr>
              <a:t> column1, </a:t>
            </a:r>
            <a:r>
              <a:rPr lang="en-IN" dirty="0" err="1">
                <a:ea typeface="+mn-lt"/>
                <a:cs typeface="+mn-lt"/>
              </a:rPr>
              <a:t>function_name</a:t>
            </a:r>
            <a:r>
              <a:rPr lang="en-IN" dirty="0">
                <a:ea typeface="+mn-lt"/>
                <a:cs typeface="+mn-lt"/>
              </a:rPr>
              <a:t>(column2)  </a:t>
            </a:r>
            <a:endParaRPr lang="en-IN" dirty="0">
              <a:cs typeface="Calibri"/>
            </a:endParaRPr>
          </a:p>
          <a:p>
            <a:pPr marL="0" indent="0" algn="just">
              <a:buNone/>
            </a:pPr>
            <a:r>
              <a:rPr lang="en-IN" b="1" dirty="0">
                <a:ea typeface="+mn-lt"/>
                <a:cs typeface="+mn-lt"/>
              </a:rPr>
              <a:t>FROM</a:t>
            </a:r>
            <a:r>
              <a:rPr lang="en-IN" dirty="0">
                <a:ea typeface="+mn-lt"/>
                <a:cs typeface="+mn-lt"/>
              </a:rPr>
              <a:t> </a:t>
            </a:r>
            <a:r>
              <a:rPr lang="en-IN" dirty="0" err="1">
                <a:ea typeface="+mn-lt"/>
                <a:cs typeface="+mn-lt"/>
              </a:rPr>
              <a:t>table_name</a:t>
            </a:r>
            <a:r>
              <a:rPr lang="en-IN" dirty="0">
                <a:ea typeface="+mn-lt"/>
                <a:cs typeface="+mn-lt"/>
              </a:rPr>
              <a:t>  </a:t>
            </a:r>
            <a:endParaRPr lang="en-IN" dirty="0">
              <a:cs typeface="Calibri"/>
            </a:endParaRPr>
          </a:p>
          <a:p>
            <a:pPr marL="0" indent="0" algn="just">
              <a:buNone/>
            </a:pPr>
            <a:r>
              <a:rPr lang="en-IN" b="1" dirty="0">
                <a:ea typeface="+mn-lt"/>
                <a:cs typeface="+mn-lt"/>
              </a:rPr>
              <a:t>WHERE</a:t>
            </a:r>
            <a:r>
              <a:rPr lang="en-IN" dirty="0">
                <a:ea typeface="+mn-lt"/>
                <a:cs typeface="+mn-lt"/>
              </a:rPr>
              <a:t> condition  </a:t>
            </a:r>
            <a:endParaRPr lang="en-IN" dirty="0">
              <a:cs typeface="Calibri"/>
            </a:endParaRPr>
          </a:p>
          <a:p>
            <a:pPr marL="0" indent="0" algn="just">
              <a:buNone/>
            </a:pPr>
            <a:r>
              <a:rPr lang="en-IN" b="1" dirty="0">
                <a:ea typeface="+mn-lt"/>
                <a:cs typeface="+mn-lt"/>
              </a:rPr>
              <a:t>GROUP</a:t>
            </a:r>
            <a:r>
              <a:rPr lang="en-IN" dirty="0">
                <a:ea typeface="+mn-lt"/>
                <a:cs typeface="+mn-lt"/>
              </a:rPr>
              <a:t> </a:t>
            </a:r>
            <a:r>
              <a:rPr lang="en-IN" b="1" dirty="0">
                <a:ea typeface="+mn-lt"/>
                <a:cs typeface="+mn-lt"/>
              </a:rPr>
              <a:t>BY</a:t>
            </a:r>
            <a:r>
              <a:rPr lang="en-IN" dirty="0">
                <a:ea typeface="+mn-lt"/>
                <a:cs typeface="+mn-lt"/>
              </a:rPr>
              <a:t> column1, column2  </a:t>
            </a:r>
            <a:endParaRPr lang="en-IN" dirty="0">
              <a:cs typeface="Calibri"/>
            </a:endParaRPr>
          </a:p>
          <a:p>
            <a:pPr marL="0" indent="0" algn="just">
              <a:buNone/>
            </a:pPr>
            <a:r>
              <a:rPr lang="en-IN" b="1" dirty="0">
                <a:ea typeface="+mn-lt"/>
                <a:cs typeface="+mn-lt"/>
              </a:rPr>
              <a:t>HAVING</a:t>
            </a:r>
            <a:r>
              <a:rPr lang="en-IN" dirty="0">
                <a:ea typeface="+mn-lt"/>
                <a:cs typeface="+mn-lt"/>
              </a:rPr>
              <a:t> condition  </a:t>
            </a:r>
            <a:endParaRPr lang="en-IN" dirty="0">
              <a:cs typeface="Calibri"/>
            </a:endParaRPr>
          </a:p>
          <a:p>
            <a:pPr marL="0" indent="0" algn="just">
              <a:buNone/>
            </a:pPr>
            <a:r>
              <a:rPr lang="en-IN" b="1" dirty="0">
                <a:ea typeface="+mn-lt"/>
                <a:cs typeface="+mn-lt"/>
              </a:rPr>
              <a:t>ORDER</a:t>
            </a:r>
            <a:r>
              <a:rPr lang="en-IN" dirty="0">
                <a:ea typeface="+mn-lt"/>
                <a:cs typeface="+mn-lt"/>
              </a:rPr>
              <a:t> </a:t>
            </a:r>
            <a:r>
              <a:rPr lang="en-IN" b="1" dirty="0">
                <a:ea typeface="+mn-lt"/>
                <a:cs typeface="+mn-lt"/>
              </a:rPr>
              <a:t>BY</a:t>
            </a:r>
            <a:r>
              <a:rPr lang="en-IN" dirty="0">
                <a:ea typeface="+mn-lt"/>
                <a:cs typeface="+mn-lt"/>
              </a:rPr>
              <a:t> column1, column2;  </a:t>
            </a:r>
            <a:endParaRPr lang="en-IN" dirty="0">
              <a:cs typeface="Calibri"/>
            </a:endParaRPr>
          </a:p>
          <a:p>
            <a:pPr marL="0" indent="0" algn="just">
              <a:buNone/>
            </a:pPr>
            <a:r>
              <a:rPr lang="en-IN" dirty="0" err="1">
                <a:ea typeface="+mn-lt"/>
                <a:cs typeface="+mn-lt"/>
              </a:rPr>
              <a:t>function_name</a:t>
            </a:r>
            <a:r>
              <a:rPr lang="en-IN" dirty="0">
                <a:ea typeface="+mn-lt"/>
                <a:cs typeface="+mn-lt"/>
              </a:rPr>
              <a:t>:  Mainly used </a:t>
            </a:r>
            <a:r>
              <a:rPr lang="en-IN" b="1" dirty="0">
                <a:ea typeface="+mn-lt"/>
                <a:cs typeface="+mn-lt"/>
              </a:rPr>
              <a:t>for</a:t>
            </a:r>
            <a:r>
              <a:rPr lang="en-IN" dirty="0">
                <a:ea typeface="+mn-lt"/>
                <a:cs typeface="+mn-lt"/>
              </a:rPr>
              <a:t> </a:t>
            </a:r>
            <a:r>
              <a:rPr lang="en-IN" b="1" dirty="0">
                <a:ea typeface="+mn-lt"/>
                <a:cs typeface="+mn-lt"/>
              </a:rPr>
              <a:t>name</a:t>
            </a:r>
            <a:r>
              <a:rPr lang="en-IN" dirty="0">
                <a:ea typeface="+mn-lt"/>
                <a:cs typeface="+mn-lt"/>
              </a:rPr>
              <a:t> </a:t>
            </a:r>
            <a:r>
              <a:rPr lang="en-IN" b="1" dirty="0">
                <a:ea typeface="+mn-lt"/>
                <a:cs typeface="+mn-lt"/>
              </a:rPr>
              <a:t>of</a:t>
            </a:r>
            <a:r>
              <a:rPr lang="en-IN" dirty="0">
                <a:ea typeface="+mn-lt"/>
                <a:cs typeface="+mn-lt"/>
              </a:rPr>
              <a:t> the </a:t>
            </a:r>
            <a:r>
              <a:rPr lang="en-IN" b="1" dirty="0">
                <a:ea typeface="+mn-lt"/>
                <a:cs typeface="+mn-lt"/>
              </a:rPr>
              <a:t>function</a:t>
            </a:r>
            <a:r>
              <a:rPr lang="en-IN" dirty="0">
                <a:ea typeface="+mn-lt"/>
                <a:cs typeface="+mn-lt"/>
              </a:rPr>
              <a:t>, SUM(), AVG().  </a:t>
            </a:r>
            <a:endParaRPr lang="en-IN" dirty="0">
              <a:cs typeface="Calibri"/>
            </a:endParaRPr>
          </a:p>
          <a:p>
            <a:pPr marL="0" indent="0" algn="just">
              <a:buNone/>
            </a:pPr>
            <a:r>
              <a:rPr lang="en-IN" dirty="0" err="1">
                <a:ea typeface="+mn-lt"/>
                <a:cs typeface="+mn-lt"/>
              </a:rPr>
              <a:t>table_name</a:t>
            </a:r>
            <a:r>
              <a:rPr lang="en-IN" dirty="0">
                <a:ea typeface="+mn-lt"/>
                <a:cs typeface="+mn-lt"/>
              </a:rPr>
              <a:t>: Used </a:t>
            </a:r>
            <a:r>
              <a:rPr lang="en-IN" b="1" dirty="0">
                <a:ea typeface="+mn-lt"/>
                <a:cs typeface="+mn-lt"/>
              </a:rPr>
              <a:t>for</a:t>
            </a:r>
            <a:r>
              <a:rPr lang="en-IN" dirty="0">
                <a:ea typeface="+mn-lt"/>
                <a:cs typeface="+mn-lt"/>
              </a:rPr>
              <a:t> </a:t>
            </a:r>
            <a:r>
              <a:rPr lang="en-IN" b="1" dirty="0">
                <a:ea typeface="+mn-lt"/>
                <a:cs typeface="+mn-lt"/>
              </a:rPr>
              <a:t>name</a:t>
            </a:r>
            <a:r>
              <a:rPr lang="en-IN" dirty="0">
                <a:ea typeface="+mn-lt"/>
                <a:cs typeface="+mn-lt"/>
              </a:rPr>
              <a:t> </a:t>
            </a:r>
            <a:r>
              <a:rPr lang="en-IN" b="1" dirty="0">
                <a:ea typeface="+mn-lt"/>
                <a:cs typeface="+mn-lt"/>
              </a:rPr>
              <a:t>of</a:t>
            </a:r>
            <a:r>
              <a:rPr lang="en-IN" dirty="0">
                <a:ea typeface="+mn-lt"/>
                <a:cs typeface="+mn-lt"/>
              </a:rPr>
              <a:t> the </a:t>
            </a:r>
            <a:r>
              <a:rPr lang="en-IN" b="1" dirty="0">
                <a:ea typeface="+mn-lt"/>
                <a:cs typeface="+mn-lt"/>
              </a:rPr>
              <a:t>table</a:t>
            </a:r>
            <a:r>
              <a:rPr lang="en-IN" dirty="0">
                <a:ea typeface="+mn-lt"/>
                <a:cs typeface="+mn-lt"/>
              </a:rPr>
              <a:t>.  </a:t>
            </a:r>
            <a:endParaRPr lang="en-IN" dirty="0">
              <a:cs typeface="Calibri"/>
            </a:endParaRPr>
          </a:p>
          <a:p>
            <a:pPr marL="0" indent="0" algn="just">
              <a:buNone/>
            </a:pPr>
            <a:r>
              <a:rPr lang="en-IN" dirty="0">
                <a:ea typeface="+mn-lt"/>
                <a:cs typeface="+mn-lt"/>
              </a:rPr>
              <a:t>condition: Condition used.  </a:t>
            </a:r>
            <a:endParaRPr lang="en-IN" dirty="0">
              <a:cs typeface="Calibri"/>
            </a:endParaRPr>
          </a:p>
          <a:p>
            <a:pPr algn="just"/>
            <a:endParaRPr lang="en-IN" dirty="0">
              <a:cs typeface="Calibri"/>
            </a:endParaRPr>
          </a:p>
        </p:txBody>
      </p:sp>
    </p:spTree>
    <p:extLst>
      <p:ext uri="{BB962C8B-B14F-4D97-AF65-F5344CB8AC3E}">
        <p14:creationId xmlns:p14="http://schemas.microsoft.com/office/powerpoint/2010/main" val="3350359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A28041-1860-0672-780B-6D9F4E037B30}"/>
              </a:ext>
            </a:extLst>
          </p:cNvPr>
          <p:cNvSpPr>
            <a:spLocks noGrp="1"/>
          </p:cNvSpPr>
          <p:nvPr>
            <p:ph idx="1"/>
          </p:nvPr>
        </p:nvSpPr>
        <p:spPr/>
        <p:txBody>
          <a:bodyPr vert="horz" lIns="91440" tIns="45720" rIns="91440" bIns="45720" rtlCol="0" anchor="t">
            <a:normAutofit/>
          </a:bodyPr>
          <a:lstStyle/>
          <a:p>
            <a:pPr marL="0" indent="0" algn="just">
              <a:buNone/>
            </a:pPr>
            <a:r>
              <a:rPr lang="en-US" b="1" dirty="0">
                <a:ea typeface="+mn-lt"/>
                <a:cs typeface="+mn-lt"/>
              </a:rPr>
              <a:t>SELECT</a:t>
            </a:r>
            <a:r>
              <a:rPr lang="en-US" dirty="0">
                <a:ea typeface="+mn-lt"/>
                <a:cs typeface="+mn-lt"/>
              </a:rPr>
              <a:t> </a:t>
            </a:r>
            <a:r>
              <a:rPr lang="en-US" b="1" dirty="0">
                <a:ea typeface="+mn-lt"/>
                <a:cs typeface="+mn-lt"/>
              </a:rPr>
              <a:t>NAME</a:t>
            </a:r>
            <a:r>
              <a:rPr lang="en-US" dirty="0">
                <a:ea typeface="+mn-lt"/>
                <a:cs typeface="+mn-lt"/>
              </a:rPr>
              <a:t>, SUM(SALARY) </a:t>
            </a:r>
            <a:r>
              <a:rPr lang="en-US" b="1" dirty="0">
                <a:ea typeface="+mn-lt"/>
                <a:cs typeface="+mn-lt"/>
              </a:rPr>
              <a:t>FROM</a:t>
            </a:r>
            <a:r>
              <a:rPr lang="en-US" dirty="0">
                <a:ea typeface="+mn-lt"/>
                <a:cs typeface="+mn-lt"/>
              </a:rPr>
              <a:t> Employee   </a:t>
            </a:r>
            <a:endParaRPr lang="en-US" dirty="0">
              <a:cs typeface="Calibri"/>
            </a:endParaRPr>
          </a:p>
          <a:p>
            <a:pPr marL="0" indent="0" algn="just">
              <a:buNone/>
            </a:pPr>
            <a:r>
              <a:rPr lang="en-US" b="1" dirty="0">
                <a:ea typeface="+mn-lt"/>
                <a:cs typeface="+mn-lt"/>
              </a:rPr>
              <a:t>GROUP</a:t>
            </a:r>
            <a:r>
              <a:rPr lang="en-US" dirty="0">
                <a:ea typeface="+mn-lt"/>
                <a:cs typeface="+mn-lt"/>
              </a:rPr>
              <a:t> </a:t>
            </a:r>
            <a:r>
              <a:rPr lang="en-US" b="1" dirty="0">
                <a:ea typeface="+mn-lt"/>
                <a:cs typeface="+mn-lt"/>
              </a:rPr>
              <a:t>BY</a:t>
            </a:r>
            <a:r>
              <a:rPr lang="en-US" dirty="0">
                <a:ea typeface="+mn-lt"/>
                <a:cs typeface="+mn-lt"/>
              </a:rPr>
              <a:t> </a:t>
            </a:r>
            <a:r>
              <a:rPr lang="en-US" b="1" dirty="0">
                <a:ea typeface="+mn-lt"/>
                <a:cs typeface="+mn-lt"/>
              </a:rPr>
              <a:t>NAME</a:t>
            </a:r>
            <a:r>
              <a:rPr lang="en-US" dirty="0">
                <a:ea typeface="+mn-lt"/>
                <a:cs typeface="+mn-lt"/>
              </a:rPr>
              <a:t>  </a:t>
            </a:r>
            <a:endParaRPr lang="en-US" dirty="0">
              <a:cs typeface="Calibri"/>
            </a:endParaRPr>
          </a:p>
          <a:p>
            <a:pPr marL="0" indent="0" algn="just">
              <a:buNone/>
            </a:pPr>
            <a:r>
              <a:rPr lang="en-US" b="1" dirty="0">
                <a:ea typeface="+mn-lt"/>
                <a:cs typeface="+mn-lt"/>
              </a:rPr>
              <a:t>HAVING</a:t>
            </a:r>
            <a:r>
              <a:rPr lang="en-US" dirty="0">
                <a:ea typeface="+mn-lt"/>
                <a:cs typeface="+mn-lt"/>
              </a:rPr>
              <a:t> SUM(SALARY)&gt;23000;   </a:t>
            </a:r>
            <a:endParaRPr lang="en-US" dirty="0">
              <a:cs typeface="Calibri"/>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2401828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84D964-53DD-B8CD-31FC-3942B6A0599D}"/>
              </a:ext>
            </a:extLst>
          </p:cNvPr>
          <p:cNvSpPr>
            <a:spLocks noGrp="1"/>
          </p:cNvSpPr>
          <p:nvPr>
            <p:ph type="title"/>
          </p:nvPr>
        </p:nvSpPr>
        <p:spPr/>
        <p:txBody>
          <a:bodyPr/>
          <a:lstStyle/>
          <a:p>
            <a:r>
              <a:rPr lang="en-US" dirty="0">
                <a:cs typeface="Calibri"/>
              </a:rPr>
              <a:t>POINTS TO REMEMBER</a:t>
            </a:r>
            <a:endParaRPr lang="en-US" dirty="0"/>
          </a:p>
        </p:txBody>
      </p:sp>
      <p:sp>
        <p:nvSpPr>
          <p:cNvPr id="3" name="Content Placeholder 2">
            <a:extLst>
              <a:ext uri="{FF2B5EF4-FFF2-40B4-BE49-F238E27FC236}">
                <a16:creationId xmlns:a16="http://schemas.microsoft.com/office/drawing/2014/main" xmlns="" id="{240D43FF-6471-6325-D8BB-F48F87E5FCAB}"/>
              </a:ext>
            </a:extLst>
          </p:cNvPr>
          <p:cNvSpPr>
            <a:spLocks noGrp="1"/>
          </p:cNvSpPr>
          <p:nvPr>
            <p:ph idx="1"/>
          </p:nvPr>
        </p:nvSpPr>
        <p:spPr/>
        <p:txBody>
          <a:bodyPr vert="horz" lIns="91440" tIns="45720" rIns="91440" bIns="45720" rtlCol="0" anchor="t">
            <a:normAutofit/>
          </a:bodyPr>
          <a:lstStyle/>
          <a:p>
            <a:pPr algn="just">
              <a:buFont typeface="Arial"/>
              <a:buChar char="•"/>
            </a:pPr>
            <a:r>
              <a:rPr lang="en-US" dirty="0">
                <a:ea typeface="+mn-lt"/>
                <a:cs typeface="+mn-lt"/>
              </a:rPr>
              <a:t>The </a:t>
            </a:r>
            <a:r>
              <a:rPr lang="en-US" b="1" dirty="0">
                <a:ea typeface="+mn-lt"/>
                <a:cs typeface="+mn-lt"/>
              </a:rPr>
              <a:t>GROUP BY</a:t>
            </a:r>
            <a:r>
              <a:rPr lang="en-US" dirty="0">
                <a:ea typeface="+mn-lt"/>
                <a:cs typeface="+mn-lt"/>
              </a:rPr>
              <a:t> Clause is used to group the rows, which have the same values.</a:t>
            </a:r>
            <a:endParaRPr lang="en-US" dirty="0"/>
          </a:p>
          <a:p>
            <a:pPr algn="just">
              <a:buFont typeface="Arial"/>
              <a:buChar char="•"/>
            </a:pPr>
            <a:r>
              <a:rPr lang="en-US" dirty="0">
                <a:ea typeface="+mn-lt"/>
                <a:cs typeface="+mn-lt"/>
              </a:rPr>
              <a:t>The </a:t>
            </a:r>
            <a:r>
              <a:rPr lang="en-US" b="1" dirty="0">
                <a:ea typeface="+mn-lt"/>
                <a:cs typeface="+mn-lt"/>
              </a:rPr>
              <a:t>SELECT</a:t>
            </a:r>
            <a:r>
              <a:rPr lang="en-US" dirty="0">
                <a:ea typeface="+mn-lt"/>
                <a:cs typeface="+mn-lt"/>
              </a:rPr>
              <a:t> statement in SQL is used with the GROUP BY clause.</a:t>
            </a:r>
            <a:endParaRPr lang="en-US" dirty="0"/>
          </a:p>
          <a:p>
            <a:pPr algn="just">
              <a:buFont typeface="Arial"/>
              <a:buChar char="•"/>
            </a:pPr>
            <a:r>
              <a:rPr lang="en-US" dirty="0">
                <a:ea typeface="+mn-lt"/>
                <a:cs typeface="+mn-lt"/>
              </a:rPr>
              <a:t>In the </a:t>
            </a:r>
            <a:r>
              <a:rPr lang="en-US" b="1" dirty="0">
                <a:ea typeface="+mn-lt"/>
                <a:cs typeface="+mn-lt"/>
              </a:rPr>
              <a:t>Group BY</a:t>
            </a:r>
            <a:r>
              <a:rPr lang="en-US" dirty="0">
                <a:ea typeface="+mn-lt"/>
                <a:cs typeface="+mn-lt"/>
              </a:rPr>
              <a:t> clause, the SELECT statement can use</a:t>
            </a:r>
            <a:r>
              <a:rPr lang="en-US" b="1" dirty="0">
                <a:ea typeface="+mn-lt"/>
                <a:cs typeface="+mn-lt"/>
              </a:rPr>
              <a:t> constants,</a:t>
            </a:r>
            <a:r>
              <a:rPr lang="en-US" dirty="0">
                <a:ea typeface="+mn-lt"/>
                <a:cs typeface="+mn-lt"/>
              </a:rPr>
              <a:t> </a:t>
            </a:r>
            <a:r>
              <a:rPr lang="en-US" b="1" dirty="0">
                <a:ea typeface="+mn-lt"/>
                <a:cs typeface="+mn-lt"/>
              </a:rPr>
              <a:t>aggregate functions, expressions, </a:t>
            </a:r>
            <a:r>
              <a:rPr lang="en-US" dirty="0">
                <a:ea typeface="+mn-lt"/>
                <a:cs typeface="+mn-lt"/>
              </a:rPr>
              <a:t>and</a:t>
            </a:r>
            <a:r>
              <a:rPr lang="en-US" b="1" dirty="0">
                <a:ea typeface="+mn-lt"/>
                <a:cs typeface="+mn-lt"/>
              </a:rPr>
              <a:t> column names</a:t>
            </a:r>
            <a:r>
              <a:rPr lang="en-US" dirty="0">
                <a:ea typeface="+mn-lt"/>
                <a:cs typeface="+mn-lt"/>
              </a:rPr>
              <a:t>.</a:t>
            </a:r>
            <a:endParaRPr lang="en-US" dirty="0"/>
          </a:p>
          <a:p>
            <a:pPr marL="0" indent="0">
              <a:buNone/>
            </a:pPr>
            <a:endParaRPr lang="en-US" dirty="0">
              <a:cs typeface="Calibri"/>
            </a:endParaRPr>
          </a:p>
        </p:txBody>
      </p:sp>
    </p:spTree>
    <p:extLst>
      <p:ext uri="{BB962C8B-B14F-4D97-AF65-F5344CB8AC3E}">
        <p14:creationId xmlns:p14="http://schemas.microsoft.com/office/powerpoint/2010/main" val="380214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2074"/>
          </a:xfrm>
        </p:spPr>
        <p:txBody>
          <a:bodyPr>
            <a:normAutofit fontScale="90000"/>
          </a:bodyPr>
          <a:lstStyle/>
          <a:p>
            <a:r>
              <a:rPr lang="en-IN" b="1" u="sng" dirty="0"/>
              <a:t>ORDER BY</a:t>
            </a:r>
            <a:endParaRPr lang="en-IN" u="sng" dirty="0"/>
          </a:p>
        </p:txBody>
      </p:sp>
      <p:sp>
        <p:nvSpPr>
          <p:cNvPr id="3" name="Content Placeholder 2"/>
          <p:cNvSpPr>
            <a:spLocks noGrp="1"/>
          </p:cNvSpPr>
          <p:nvPr>
            <p:ph idx="1"/>
          </p:nvPr>
        </p:nvSpPr>
        <p:spPr/>
        <p:txBody>
          <a:bodyPr>
            <a:normAutofit lnSpcReduction="10000"/>
          </a:bodyPr>
          <a:lstStyle/>
          <a:p>
            <a:pPr algn="just"/>
            <a:r>
              <a:rPr lang="en-IN" dirty="0"/>
              <a:t> This clause helps to sort the records that are retrieved. By default, it displays the records in ascending order of primary key. If we need to sort it based on different columns, then we need to specify it in ORDER BY clause. If we need to order by descending order, then DESC keyword has to be added after the column list.</a:t>
            </a:r>
          </a:p>
          <a:p>
            <a:pPr algn="just"/>
            <a:endParaRPr lang="en-IN" dirty="0"/>
          </a:p>
          <a:p>
            <a:pPr algn="just"/>
            <a:r>
              <a:rPr lang="en-IN" dirty="0"/>
              <a:t>SELECT * FROM EMPLOYEE ORDER BY EMPLOYEE_NAME DESC; </a:t>
            </a:r>
          </a:p>
          <a:p>
            <a:pPr lvl="1" algn="just"/>
            <a:r>
              <a:rPr lang="en-IN" dirty="0"/>
              <a:t>Displays all records in descending order of employee name</a:t>
            </a:r>
          </a:p>
        </p:txBody>
      </p:sp>
    </p:spTree>
    <p:extLst>
      <p:ext uri="{BB962C8B-B14F-4D97-AF65-F5344CB8AC3E}">
        <p14:creationId xmlns:p14="http://schemas.microsoft.com/office/powerpoint/2010/main" val="2540277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(Problem Based Learning)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1018072"/>
              </p:ext>
            </p:extLst>
          </p:nvPr>
        </p:nvGraphicFramePr>
        <p:xfrm>
          <a:off x="3359697" y="1556792"/>
          <a:ext cx="5050905" cy="2966720"/>
        </p:xfrm>
        <a:graphic>
          <a:graphicData uri="http://schemas.openxmlformats.org/drawingml/2006/table">
            <a:tbl>
              <a:tblPr firstRow="1" bandRow="1">
                <a:tableStyleId>{5C22544A-7EE6-4342-B048-85BDC9FD1C3A}</a:tableStyleId>
              </a:tblPr>
              <a:tblGrid>
                <a:gridCol w="1683635">
                  <a:extLst>
                    <a:ext uri="{9D8B030D-6E8A-4147-A177-3AD203B41FA5}">
                      <a16:colId xmlns:a16="http://schemas.microsoft.com/office/drawing/2014/main" xmlns="" val="20000"/>
                    </a:ext>
                  </a:extLst>
                </a:gridCol>
                <a:gridCol w="1683635">
                  <a:extLst>
                    <a:ext uri="{9D8B030D-6E8A-4147-A177-3AD203B41FA5}">
                      <a16:colId xmlns:a16="http://schemas.microsoft.com/office/drawing/2014/main" xmlns="" val="20001"/>
                    </a:ext>
                  </a:extLst>
                </a:gridCol>
                <a:gridCol w="1683635">
                  <a:extLst>
                    <a:ext uri="{9D8B030D-6E8A-4147-A177-3AD203B41FA5}">
                      <a16:colId xmlns:a16="http://schemas.microsoft.com/office/drawing/2014/main" xmlns="" val="20002"/>
                    </a:ext>
                  </a:extLst>
                </a:gridCol>
              </a:tblGrid>
              <a:tr h="370840">
                <a:tc>
                  <a:txBody>
                    <a:bodyPr/>
                    <a:lstStyle/>
                    <a:p>
                      <a:r>
                        <a:rPr lang="en-US" dirty="0" err="1"/>
                        <a:t>Reg.No</a:t>
                      </a:r>
                      <a:r>
                        <a:rPr lang="en-US" dirty="0"/>
                        <a:t>.</a:t>
                      </a:r>
                      <a:endParaRPr lang="en-IN" dirty="0"/>
                    </a:p>
                  </a:txBody>
                  <a:tcPr/>
                </a:tc>
                <a:tc>
                  <a:txBody>
                    <a:bodyPr/>
                    <a:lstStyle/>
                    <a:p>
                      <a:r>
                        <a:rPr lang="en-US" dirty="0"/>
                        <a:t>Name </a:t>
                      </a:r>
                      <a:endParaRPr lang="en-IN" dirty="0"/>
                    </a:p>
                  </a:txBody>
                  <a:tcPr/>
                </a:tc>
                <a:tc>
                  <a:txBody>
                    <a:bodyPr/>
                    <a:lstStyle/>
                    <a:p>
                      <a:r>
                        <a:rPr lang="en-US" dirty="0"/>
                        <a:t>Marks</a:t>
                      </a:r>
                      <a:endParaRPr lang="en-IN" dirty="0"/>
                    </a:p>
                  </a:txBody>
                  <a:tcPr/>
                </a:tc>
                <a:extLst>
                  <a:ext uri="{0D108BD9-81ED-4DB2-BD59-A6C34878D82A}">
                    <a16:rowId xmlns:a16="http://schemas.microsoft.com/office/drawing/2014/main" xmlns="" val="10000"/>
                  </a:ext>
                </a:extLst>
              </a:tr>
              <a:tr h="370840">
                <a:tc>
                  <a:txBody>
                    <a:bodyPr/>
                    <a:lstStyle/>
                    <a:p>
                      <a:r>
                        <a:rPr lang="en-US" dirty="0"/>
                        <a:t>191611001</a:t>
                      </a:r>
                      <a:endParaRPr lang="en-IN" dirty="0"/>
                    </a:p>
                  </a:txBody>
                  <a:tcPr/>
                </a:tc>
                <a:tc>
                  <a:txBody>
                    <a:bodyPr/>
                    <a:lstStyle/>
                    <a:p>
                      <a:r>
                        <a:rPr lang="en-US" dirty="0"/>
                        <a:t>Raj</a:t>
                      </a:r>
                      <a:endParaRPr lang="en-IN" dirty="0"/>
                    </a:p>
                  </a:txBody>
                  <a:tcPr/>
                </a:tc>
                <a:tc>
                  <a:txBody>
                    <a:bodyPr/>
                    <a:lstStyle/>
                    <a:p>
                      <a:r>
                        <a:rPr lang="en-US" dirty="0"/>
                        <a:t>98</a:t>
                      </a:r>
                      <a:endParaRPr lang="en-IN" dirty="0"/>
                    </a:p>
                  </a:txBody>
                  <a:tcPr/>
                </a:tc>
                <a:extLst>
                  <a:ext uri="{0D108BD9-81ED-4DB2-BD59-A6C34878D82A}">
                    <a16:rowId xmlns:a16="http://schemas.microsoft.com/office/drawing/2014/main" xmlns="" val="10001"/>
                  </a:ext>
                </a:extLst>
              </a:tr>
              <a:tr h="370840">
                <a:tc>
                  <a:txBody>
                    <a:bodyPr/>
                    <a:lstStyle/>
                    <a:p>
                      <a:r>
                        <a:rPr lang="en-US" dirty="0"/>
                        <a:t>191611002</a:t>
                      </a:r>
                      <a:endParaRPr lang="en-IN" dirty="0"/>
                    </a:p>
                  </a:txBody>
                  <a:tcPr/>
                </a:tc>
                <a:tc>
                  <a:txBody>
                    <a:bodyPr/>
                    <a:lstStyle/>
                    <a:p>
                      <a:r>
                        <a:rPr lang="en-US" dirty="0" err="1"/>
                        <a:t>Azar</a:t>
                      </a:r>
                      <a:endParaRPr lang="en-IN" dirty="0"/>
                    </a:p>
                  </a:txBody>
                  <a:tcPr/>
                </a:tc>
                <a:tc>
                  <a:txBody>
                    <a:bodyPr/>
                    <a:lstStyle/>
                    <a:p>
                      <a:r>
                        <a:rPr lang="en-US" dirty="0"/>
                        <a:t>99</a:t>
                      </a:r>
                      <a:endParaRPr lang="en-IN" dirty="0"/>
                    </a:p>
                  </a:txBody>
                  <a:tcPr/>
                </a:tc>
                <a:extLst>
                  <a:ext uri="{0D108BD9-81ED-4DB2-BD59-A6C34878D82A}">
                    <a16:rowId xmlns:a16="http://schemas.microsoft.com/office/drawing/2014/main" xmlns="" val="10002"/>
                  </a:ext>
                </a:extLst>
              </a:tr>
              <a:tr h="370840">
                <a:tc>
                  <a:txBody>
                    <a:bodyPr/>
                    <a:lstStyle/>
                    <a:p>
                      <a:r>
                        <a:rPr lang="en-US" dirty="0"/>
                        <a:t>191611003</a:t>
                      </a:r>
                      <a:endParaRPr lang="en-IN" dirty="0"/>
                    </a:p>
                  </a:txBody>
                  <a:tcPr/>
                </a:tc>
                <a:tc>
                  <a:txBody>
                    <a:bodyPr/>
                    <a:lstStyle/>
                    <a:p>
                      <a:r>
                        <a:rPr lang="en-US" dirty="0" err="1"/>
                        <a:t>Arun</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191611004</a:t>
                      </a:r>
                      <a:endParaRPr lang="en-IN" dirty="0"/>
                    </a:p>
                  </a:txBody>
                  <a:tcPr/>
                </a:tc>
                <a:tc>
                  <a:txBody>
                    <a:bodyPr/>
                    <a:lstStyle/>
                    <a:p>
                      <a:r>
                        <a:rPr lang="en-US" dirty="0"/>
                        <a:t>Kumar</a:t>
                      </a:r>
                      <a:endParaRPr lang="en-IN" dirty="0"/>
                    </a:p>
                  </a:txBody>
                  <a:tcPr/>
                </a:tc>
                <a:tc>
                  <a:txBody>
                    <a:bodyPr/>
                    <a:lstStyle/>
                    <a:p>
                      <a:r>
                        <a:rPr lang="en-US" dirty="0"/>
                        <a:t>95</a:t>
                      </a:r>
                      <a:endParaRPr lang="en-IN" dirty="0"/>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191611005</a:t>
                      </a:r>
                      <a:endParaRPr lang="en-IN" dirty="0"/>
                    </a:p>
                  </a:txBody>
                  <a:tcPr/>
                </a:tc>
                <a:tc>
                  <a:txBody>
                    <a:bodyPr/>
                    <a:lstStyle/>
                    <a:p>
                      <a:r>
                        <a:rPr lang="en-US" dirty="0" err="1"/>
                        <a:t>Bala</a:t>
                      </a:r>
                      <a:endParaRPr lang="en-IN" dirty="0"/>
                    </a:p>
                  </a:txBody>
                  <a:tcPr/>
                </a:tc>
                <a:tc>
                  <a:txBody>
                    <a:bodyPr/>
                    <a:lstStyle/>
                    <a:p>
                      <a:r>
                        <a:rPr lang="en-US" dirty="0"/>
                        <a:t>96</a:t>
                      </a:r>
                      <a:endParaRPr lang="en-IN" dirty="0"/>
                    </a:p>
                  </a:txBody>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191611006</a:t>
                      </a:r>
                      <a:endParaRPr lang="en-IN" dirty="0"/>
                    </a:p>
                  </a:txBody>
                  <a:tcPr/>
                </a:tc>
                <a:tc>
                  <a:txBody>
                    <a:bodyPr/>
                    <a:lstStyle/>
                    <a:p>
                      <a:r>
                        <a:rPr lang="en-US" dirty="0"/>
                        <a:t>Reddy</a:t>
                      </a:r>
                      <a:endParaRPr lang="en-IN" dirty="0"/>
                    </a:p>
                  </a:txBody>
                  <a:tcPr/>
                </a:tc>
                <a:tc>
                  <a:txBody>
                    <a:bodyPr/>
                    <a:lstStyle/>
                    <a:p>
                      <a:r>
                        <a:rPr lang="en-US" dirty="0"/>
                        <a:t>98</a:t>
                      </a:r>
                      <a:endParaRPr lang="en-IN" dirty="0"/>
                    </a:p>
                  </a:txBody>
                  <a:tcPr/>
                </a:tc>
                <a:extLst>
                  <a:ext uri="{0D108BD9-81ED-4DB2-BD59-A6C34878D82A}">
                    <a16:rowId xmlns:a16="http://schemas.microsoft.com/office/drawing/2014/main" xmlns=""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191611007</a:t>
                      </a:r>
                      <a:endParaRPr lang="en-IN" dirty="0"/>
                    </a:p>
                  </a:txBody>
                  <a:tcPr/>
                </a:tc>
                <a:tc>
                  <a:txBody>
                    <a:bodyPr/>
                    <a:lstStyle/>
                    <a:p>
                      <a:r>
                        <a:rPr lang="en-US" dirty="0"/>
                        <a:t>Jackson</a:t>
                      </a:r>
                      <a:endParaRPr lang="en-IN" dirty="0"/>
                    </a:p>
                  </a:txBody>
                  <a:tcPr/>
                </a:tc>
                <a:tc>
                  <a:txBody>
                    <a:bodyPr/>
                    <a:lstStyle/>
                    <a:p>
                      <a:r>
                        <a:rPr lang="en-US" dirty="0"/>
                        <a:t>96</a:t>
                      </a:r>
                      <a:endParaRPr lang="en-IN" dirty="0"/>
                    </a:p>
                  </a:txBody>
                  <a:tcPr/>
                </a:tc>
                <a:extLst>
                  <a:ext uri="{0D108BD9-81ED-4DB2-BD59-A6C34878D82A}">
                    <a16:rowId xmlns:a16="http://schemas.microsoft.com/office/drawing/2014/main" xmlns="" val="10007"/>
                  </a:ext>
                </a:extLst>
              </a:tr>
            </a:tbl>
          </a:graphicData>
        </a:graphic>
      </p:graphicFrame>
      <p:sp>
        <p:nvSpPr>
          <p:cNvPr id="5" name="TextBox 4"/>
          <p:cNvSpPr txBox="1"/>
          <p:nvPr/>
        </p:nvSpPr>
        <p:spPr>
          <a:xfrm>
            <a:off x="2063552" y="4941169"/>
            <a:ext cx="7488832" cy="646331"/>
          </a:xfrm>
          <a:prstGeom prst="rect">
            <a:avLst/>
          </a:prstGeom>
          <a:noFill/>
        </p:spPr>
        <p:txBody>
          <a:bodyPr wrap="square" rtlCol="0">
            <a:spAutoFit/>
          </a:bodyPr>
          <a:lstStyle/>
          <a:p>
            <a:pPr marL="285750" indent="-285750">
              <a:buFont typeface="Arial" pitchFamily="34" charset="0"/>
              <a:buChar char="•"/>
            </a:pPr>
            <a:r>
              <a:rPr lang="en-US" dirty="0"/>
              <a:t>Students are asked to write a all group function for the above student table and they give the output for each group function </a:t>
            </a:r>
            <a:endParaRPr lang="en-IN" dirty="0"/>
          </a:p>
        </p:txBody>
      </p:sp>
    </p:spTree>
    <p:extLst>
      <p:ext uri="{BB962C8B-B14F-4D97-AF65-F5344CB8AC3E}">
        <p14:creationId xmlns:p14="http://schemas.microsoft.com/office/powerpoint/2010/main" val="828800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Insert</a:t>
            </a:r>
            <a:endParaRPr lang="en-IN" u="sng" dirty="0"/>
          </a:p>
        </p:txBody>
      </p:sp>
      <p:sp>
        <p:nvSpPr>
          <p:cNvPr id="3" name="Content Placeholder 2"/>
          <p:cNvSpPr>
            <a:spLocks noGrp="1"/>
          </p:cNvSpPr>
          <p:nvPr>
            <p:ph idx="1"/>
          </p:nvPr>
        </p:nvSpPr>
        <p:spPr>
          <a:xfrm>
            <a:off x="1008185" y="1600200"/>
            <a:ext cx="10281138" cy="4781128"/>
          </a:xfrm>
        </p:spPr>
        <p:txBody>
          <a:bodyPr>
            <a:normAutofit fontScale="70000" lnSpcReduction="20000"/>
          </a:bodyPr>
          <a:lstStyle/>
          <a:p>
            <a:r>
              <a:rPr lang="en-IN" dirty="0"/>
              <a:t>Insert statement is used to insert new records into the table. The general syntax for insert is as follows:</a:t>
            </a:r>
          </a:p>
          <a:p>
            <a:endParaRPr lang="en-IN" dirty="0"/>
          </a:p>
          <a:p>
            <a:r>
              <a:rPr lang="en-US" b="1" dirty="0">
                <a:solidFill>
                  <a:srgbClr val="FF0000"/>
                </a:solidFill>
              </a:rPr>
              <a:t>Syntax:</a:t>
            </a:r>
          </a:p>
          <a:p>
            <a:pPr lvl="1"/>
            <a:r>
              <a:rPr lang="en-IN" dirty="0"/>
              <a:t>INSERT INTO TABLE_NAME (col1, col2, col3,...</a:t>
            </a:r>
            <a:r>
              <a:rPr lang="en-IN" dirty="0" err="1"/>
              <a:t>colN</a:t>
            </a:r>
            <a:r>
              <a:rPr lang="en-IN" dirty="0"/>
              <a:t>) VALUES (value1, value2, value3,...</a:t>
            </a:r>
            <a:r>
              <a:rPr lang="en-IN" dirty="0" err="1"/>
              <a:t>valueN</a:t>
            </a:r>
            <a:r>
              <a:rPr lang="en-IN" dirty="0"/>
              <a:t>);</a:t>
            </a:r>
          </a:p>
          <a:p>
            <a:pPr lvl="1"/>
            <a:endParaRPr lang="en-IN" dirty="0"/>
          </a:p>
          <a:p>
            <a:pPr algn="just"/>
            <a:r>
              <a:rPr lang="en-IN" dirty="0"/>
              <a:t>It inserts value to each column from 1 to N. When we insert the data in this way, we need to make sure </a:t>
            </a:r>
            <a:r>
              <a:rPr lang="en-IN" dirty="0" err="1"/>
              <a:t>datatypes</a:t>
            </a:r>
            <a:r>
              <a:rPr lang="en-IN" dirty="0"/>
              <a:t> of each column matches with the value we are inserting. Else, data will not be inserted or will insert wrong values. Also, if there is any foreign key constraint on the table, then we have to make sure foreign key value already exists in the parent table.</a:t>
            </a:r>
          </a:p>
          <a:p>
            <a:pPr algn="just"/>
            <a:endParaRPr lang="en-US" dirty="0"/>
          </a:p>
          <a:p>
            <a:pPr algn="just"/>
            <a:r>
              <a:rPr lang="en-US" b="1" dirty="0">
                <a:solidFill>
                  <a:srgbClr val="FF0000"/>
                </a:solidFill>
              </a:rPr>
              <a:t>Example:</a:t>
            </a:r>
          </a:p>
          <a:p>
            <a:pPr lvl="1" algn="just"/>
            <a:r>
              <a:rPr lang="en-IN" dirty="0"/>
              <a:t>INSERT INTO EMPLOYEE (EMP_ID, EMP_NAME, ADDRESS, DEPT_ID) VALUES (10001, ‘Joseph’, ‘Troy’, 11101); -- Here </a:t>
            </a:r>
            <a:r>
              <a:rPr lang="en-IN" dirty="0" err="1"/>
              <a:t>dept_id</a:t>
            </a:r>
            <a:r>
              <a:rPr lang="en-IN" dirty="0"/>
              <a:t> 11101 is a foreign key and it has be in</a:t>
            </a:r>
            <a:endParaRPr lang="en-US" dirty="0"/>
          </a:p>
          <a:p>
            <a:pPr algn="just"/>
            <a:endParaRPr lang="en-IN" dirty="0"/>
          </a:p>
        </p:txBody>
      </p:sp>
    </p:spTree>
    <p:extLst>
      <p:ext uri="{BB962C8B-B14F-4D97-AF65-F5344CB8AC3E}">
        <p14:creationId xmlns:p14="http://schemas.microsoft.com/office/powerpoint/2010/main" val="1235637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Update</a:t>
            </a:r>
          </a:p>
        </p:txBody>
      </p:sp>
      <p:sp>
        <p:nvSpPr>
          <p:cNvPr id="3" name="Content Placeholder 2"/>
          <p:cNvSpPr>
            <a:spLocks noGrp="1"/>
          </p:cNvSpPr>
          <p:nvPr>
            <p:ph idx="1"/>
          </p:nvPr>
        </p:nvSpPr>
        <p:spPr/>
        <p:txBody>
          <a:bodyPr/>
          <a:lstStyle/>
          <a:p>
            <a:r>
              <a:rPr lang="en-IN" dirty="0"/>
              <a:t>Update statement is used to modify the data value in the table. General syntax for update is as below:</a:t>
            </a:r>
          </a:p>
          <a:p>
            <a:endParaRPr lang="en-IN" dirty="0"/>
          </a:p>
          <a:p>
            <a:r>
              <a:rPr lang="en-US" dirty="0"/>
              <a:t>Syntax</a:t>
            </a:r>
          </a:p>
          <a:p>
            <a:pPr lvl="1"/>
            <a:r>
              <a:rPr lang="en-IN" dirty="0"/>
              <a:t>UPDATE </a:t>
            </a:r>
            <a:r>
              <a:rPr lang="en-IN" dirty="0" err="1"/>
              <a:t>table_name</a:t>
            </a:r>
            <a:r>
              <a:rPr lang="en-IN" dirty="0"/>
              <a:t> SET column_name1 = value1, column_name2 = value2, ... </a:t>
            </a:r>
            <a:r>
              <a:rPr lang="en-IN" dirty="0" err="1"/>
              <a:t>column_nameN</a:t>
            </a:r>
            <a:r>
              <a:rPr lang="en-IN" dirty="0"/>
              <a:t> = </a:t>
            </a:r>
            <a:r>
              <a:rPr lang="en-IN" dirty="0" err="1"/>
              <a:t>valueN</a:t>
            </a:r>
            <a:r>
              <a:rPr lang="en-IN" dirty="0"/>
              <a:t>, [WHERE condition]</a:t>
            </a:r>
          </a:p>
        </p:txBody>
      </p:sp>
    </p:spTree>
    <p:extLst>
      <p:ext uri="{BB962C8B-B14F-4D97-AF65-F5344CB8AC3E}">
        <p14:creationId xmlns:p14="http://schemas.microsoft.com/office/powerpoint/2010/main" val="208529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a:bodyPr>
          <a:lstStyle/>
          <a:p>
            <a:pPr algn="just"/>
            <a:r>
              <a:rPr lang="en-IN" dirty="0"/>
              <a:t>Imagine, an employee has changed his address and it needs to be updated in the Employee table.</a:t>
            </a:r>
          </a:p>
          <a:p>
            <a:pPr lvl="1" algn="just"/>
            <a:r>
              <a:rPr lang="en-IN" dirty="0"/>
              <a:t>UPDATE EMPLOYEE SET ADDRESS = ‘Clinton Township’ WHERE EMP_ID = 10110;</a:t>
            </a:r>
          </a:p>
          <a:p>
            <a:pPr marL="457200" lvl="1" indent="0" algn="just">
              <a:buNone/>
            </a:pPr>
            <a:endParaRPr lang="en-IN" dirty="0"/>
          </a:p>
          <a:p>
            <a:pPr algn="just"/>
            <a:r>
              <a:rPr lang="en-US" dirty="0"/>
              <a:t>Salary Updating</a:t>
            </a:r>
            <a:endParaRPr lang="en-IN" dirty="0"/>
          </a:p>
          <a:p>
            <a:pPr lvl="1" algn="just"/>
            <a:r>
              <a:rPr lang="en-IN" dirty="0"/>
              <a:t>UPDATE EMPLOYEE SET Salary = salary+ (salary*0.1);</a:t>
            </a:r>
          </a:p>
        </p:txBody>
      </p:sp>
    </p:spTree>
    <p:extLst>
      <p:ext uri="{BB962C8B-B14F-4D97-AF65-F5344CB8AC3E}">
        <p14:creationId xmlns:p14="http://schemas.microsoft.com/office/powerpoint/2010/main" val="2684502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90066"/>
          </a:xfrm>
        </p:spPr>
        <p:txBody>
          <a:bodyPr>
            <a:normAutofit fontScale="90000"/>
          </a:bodyPr>
          <a:lstStyle/>
          <a:p>
            <a:r>
              <a:rPr lang="en-IN" b="1" dirty="0"/>
              <a:t>Delete</a:t>
            </a:r>
            <a:endParaRPr lang="en-IN" dirty="0"/>
          </a:p>
        </p:txBody>
      </p:sp>
      <p:sp>
        <p:nvSpPr>
          <p:cNvPr id="3" name="Content Placeholder 2"/>
          <p:cNvSpPr>
            <a:spLocks noGrp="1"/>
          </p:cNvSpPr>
          <p:nvPr>
            <p:ph idx="1"/>
          </p:nvPr>
        </p:nvSpPr>
        <p:spPr>
          <a:xfrm>
            <a:off x="1981200" y="1196753"/>
            <a:ext cx="8229600" cy="4929411"/>
          </a:xfrm>
        </p:spPr>
        <p:txBody>
          <a:bodyPr/>
          <a:lstStyle/>
          <a:p>
            <a:pPr algn="just"/>
            <a:r>
              <a:rPr lang="en-IN" dirty="0"/>
              <a:t>Using Delete statement, we can delete the records in the entire table or specific record by specifying the condition.</a:t>
            </a:r>
          </a:p>
          <a:p>
            <a:pPr algn="just"/>
            <a:r>
              <a:rPr lang="en-US" dirty="0"/>
              <a:t>Syntax</a:t>
            </a:r>
          </a:p>
          <a:p>
            <a:pPr lvl="1" algn="just"/>
            <a:r>
              <a:rPr lang="en-IN" dirty="0"/>
              <a:t>DELETE FROM </a:t>
            </a:r>
            <a:r>
              <a:rPr lang="en-IN" dirty="0" err="1"/>
              <a:t>table_name</a:t>
            </a:r>
            <a:r>
              <a:rPr lang="en-IN" dirty="0"/>
              <a:t> [WHERE condition];</a:t>
            </a:r>
          </a:p>
          <a:p>
            <a:pPr lvl="1" algn="just"/>
            <a:endParaRPr lang="en-IN" dirty="0"/>
          </a:p>
          <a:p>
            <a:pPr algn="just"/>
            <a:r>
              <a:rPr lang="en-US" dirty="0"/>
              <a:t>Example</a:t>
            </a:r>
            <a:endParaRPr lang="en-IN" dirty="0"/>
          </a:p>
          <a:p>
            <a:pPr lvl="1" algn="just"/>
            <a:r>
              <a:rPr lang="en-IN" dirty="0"/>
              <a:t>DELETE FROM EMPLOYEE WHERE EMP_ID = 110;</a:t>
            </a:r>
          </a:p>
        </p:txBody>
      </p:sp>
    </p:spTree>
    <p:extLst>
      <p:ext uri="{BB962C8B-B14F-4D97-AF65-F5344CB8AC3E}">
        <p14:creationId xmlns:p14="http://schemas.microsoft.com/office/powerpoint/2010/main" val="313484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IN" dirty="0"/>
          </a:p>
        </p:txBody>
      </p:sp>
      <p:sp>
        <p:nvSpPr>
          <p:cNvPr id="3" name="Content Placeholder 2"/>
          <p:cNvSpPr>
            <a:spLocks noGrp="1"/>
          </p:cNvSpPr>
          <p:nvPr>
            <p:ph idx="1"/>
          </p:nvPr>
        </p:nvSpPr>
        <p:spPr/>
        <p:txBody>
          <a:bodyPr/>
          <a:lstStyle/>
          <a:p>
            <a:pPr algn="just"/>
            <a:r>
              <a:rPr lang="en-US" dirty="0"/>
              <a:t>Student are asked to create a table and they should insert values into the table and perform the update operation in the same table. </a:t>
            </a:r>
            <a:endParaRPr lang="en-IN" dirty="0"/>
          </a:p>
        </p:txBody>
      </p:sp>
    </p:spTree>
    <p:extLst>
      <p:ext uri="{BB962C8B-B14F-4D97-AF65-F5344CB8AC3E}">
        <p14:creationId xmlns:p14="http://schemas.microsoft.com/office/powerpoint/2010/main" val="41753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1703"/>
          </a:xfrm>
        </p:spPr>
        <p:txBody>
          <a:bodyPr>
            <a:normAutofit fontScale="90000"/>
          </a:bodyPr>
          <a:lstStyle/>
          <a:p>
            <a:pPr>
              <a:defRPr/>
            </a:pPr>
            <a:r>
              <a:rPr lang="en-US" b="1" dirty="0"/>
              <a:t>ER Design Issues</a:t>
            </a:r>
          </a:p>
        </p:txBody>
      </p:sp>
      <p:sp>
        <p:nvSpPr>
          <p:cNvPr id="18435" name="Content Placeholder 2"/>
          <p:cNvSpPr>
            <a:spLocks noGrp="1"/>
          </p:cNvSpPr>
          <p:nvPr>
            <p:ph idx="1"/>
          </p:nvPr>
        </p:nvSpPr>
        <p:spPr>
          <a:xfrm>
            <a:off x="1141643" y="1199915"/>
            <a:ext cx="7661275" cy="4903788"/>
          </a:xfrm>
        </p:spPr>
        <p:txBody>
          <a:bodyPr>
            <a:normAutofit/>
          </a:bodyPr>
          <a:lstStyle/>
          <a:p>
            <a:pPr marL="0" indent="0" algn="just">
              <a:buNone/>
            </a:pPr>
            <a:endParaRPr lang="en-US" sz="2400" b="1" dirty="0"/>
          </a:p>
          <a:p>
            <a:pPr marL="0" indent="0" algn="just">
              <a:buNone/>
            </a:pPr>
            <a:r>
              <a:rPr lang="en-US" sz="2400" b="1" dirty="0"/>
              <a:t>Choosing Binary </a:t>
            </a:r>
            <a:r>
              <a:rPr lang="en-US" sz="2400" b="1" dirty="0" err="1"/>
              <a:t>vs</a:t>
            </a:r>
            <a:r>
              <a:rPr lang="en-US" sz="2400" b="1" dirty="0"/>
              <a:t> n-</a:t>
            </a:r>
            <a:r>
              <a:rPr lang="en-US" sz="2400" b="1" dirty="0" err="1"/>
              <a:t>ary</a:t>
            </a:r>
            <a:r>
              <a:rPr lang="en-US" sz="2400" b="1" dirty="0"/>
              <a:t> Relationship Sets</a:t>
            </a:r>
          </a:p>
          <a:p>
            <a:pPr algn="just"/>
            <a:r>
              <a:rPr lang="en-US" sz="2400" dirty="0"/>
              <a:t>In most cases, the relationships described in an </a:t>
            </a:r>
            <a:r>
              <a:rPr lang="en-US" sz="2400" b="1" dirty="0"/>
              <a:t>ER diagrams</a:t>
            </a:r>
            <a:r>
              <a:rPr lang="en-US" sz="2400" dirty="0"/>
              <a:t> are binary. </a:t>
            </a:r>
          </a:p>
          <a:p>
            <a:pPr algn="just"/>
            <a:r>
              <a:rPr lang="en-US" sz="2400" dirty="0"/>
              <a:t>The </a:t>
            </a:r>
            <a:r>
              <a:rPr lang="en-US" sz="2400" b="1" dirty="0"/>
              <a:t>n-</a:t>
            </a:r>
            <a:r>
              <a:rPr lang="en-US" sz="2400" b="1" dirty="0" err="1"/>
              <a:t>ary</a:t>
            </a:r>
            <a:r>
              <a:rPr lang="en-US" sz="2400" dirty="0"/>
              <a:t> relationships are those where entity sets are more than two, if the entity sets are only two, their relationship can be termed as binary relationship.</a:t>
            </a:r>
          </a:p>
          <a:p>
            <a:pPr algn="just"/>
            <a:r>
              <a:rPr lang="en-US" sz="2400" dirty="0"/>
              <a:t>To describe a relationship between four family members: father, mother, son and daughter. This can easily be represented in forms of multiple binary relationships, father-mother relationship as “spouse”, son and daughter relationship as “siblings” and father and mother relationship with their child as “child”.</a:t>
            </a:r>
            <a:endParaRPr lang="en-US" sz="2400" b="1" dirty="0"/>
          </a:p>
          <a:p>
            <a:pPr marL="0" indent="0" algn="just">
              <a:buNone/>
            </a:pPr>
            <a:endParaRPr lang="en-US" sz="2400" dirty="0"/>
          </a:p>
        </p:txBody>
      </p:sp>
      <p:pic>
        <p:nvPicPr>
          <p:cNvPr id="5" name="Picture 4" descr="pngfind.com-kingpin-png-4152286 (1).png">
            <a:extLst>
              <a:ext uri="{FF2B5EF4-FFF2-40B4-BE49-F238E27FC236}">
                <a16:creationId xmlns:a16="http://schemas.microsoft.com/office/drawing/2014/main" xmlns="" id="{C1766BDA-85D7-447B-94B2-D886325CE613}"/>
              </a:ext>
            </a:extLst>
          </p:cNvPr>
          <p:cNvPicPr>
            <a:picLocks noChangeAspect="1"/>
          </p:cNvPicPr>
          <p:nvPr/>
        </p:nvPicPr>
        <p:blipFill>
          <a:blip r:embed="rId2" cstate="print"/>
          <a:stretch>
            <a:fillRect/>
          </a:stretch>
        </p:blipFill>
        <p:spPr>
          <a:xfrm>
            <a:off x="9106361" y="152038"/>
            <a:ext cx="2850405" cy="1247052"/>
          </a:xfrm>
          <a:prstGeom prst="rect">
            <a:avLst/>
          </a:prstGeom>
        </p:spPr>
      </p:pic>
    </p:spTree>
    <p:extLst>
      <p:ext uri="{BB962C8B-B14F-4D97-AF65-F5344CB8AC3E}">
        <p14:creationId xmlns:p14="http://schemas.microsoft.com/office/powerpoint/2010/main" val="2870041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Data Control Language (DCL)</a:t>
            </a:r>
          </a:p>
        </p:txBody>
      </p:sp>
      <p:sp>
        <p:nvSpPr>
          <p:cNvPr id="3" name="Content Placeholder 2"/>
          <p:cNvSpPr>
            <a:spLocks noGrp="1"/>
          </p:cNvSpPr>
          <p:nvPr>
            <p:ph idx="1"/>
          </p:nvPr>
        </p:nvSpPr>
        <p:spPr/>
        <p:txBody>
          <a:bodyPr/>
          <a:lstStyle/>
          <a:p>
            <a:pPr algn="just"/>
            <a:r>
              <a:rPr lang="en-IN" dirty="0"/>
              <a:t>DCL languages are used to control the user access to the database, tables, views, procedures, functions and packages. They give different levels of access to the objects in the database.</a:t>
            </a:r>
          </a:p>
        </p:txBody>
      </p:sp>
    </p:spTree>
    <p:extLst>
      <p:ext uri="{BB962C8B-B14F-4D97-AF65-F5344CB8AC3E}">
        <p14:creationId xmlns:p14="http://schemas.microsoft.com/office/powerpoint/2010/main" val="2703159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46050"/>
          </a:xfrm>
        </p:spPr>
        <p:txBody>
          <a:bodyPr>
            <a:normAutofit fontScale="90000"/>
          </a:bodyPr>
          <a:lstStyle/>
          <a:p>
            <a:r>
              <a:rPr lang="en-IN" b="1" u="sng" dirty="0"/>
              <a:t>GRANT</a:t>
            </a:r>
            <a:endParaRPr lang="en-IN" u="sng" dirty="0"/>
          </a:p>
        </p:txBody>
      </p:sp>
      <p:sp>
        <p:nvSpPr>
          <p:cNvPr id="3" name="Content Placeholder 2"/>
          <p:cNvSpPr>
            <a:spLocks noGrp="1"/>
          </p:cNvSpPr>
          <p:nvPr>
            <p:ph idx="1"/>
          </p:nvPr>
        </p:nvSpPr>
        <p:spPr>
          <a:xfrm>
            <a:off x="268252" y="980729"/>
            <a:ext cx="11523784" cy="4525963"/>
          </a:xfrm>
        </p:spPr>
        <p:txBody>
          <a:bodyPr>
            <a:normAutofit lnSpcReduction="10000"/>
          </a:bodyPr>
          <a:lstStyle/>
          <a:p>
            <a:pPr algn="just"/>
            <a:r>
              <a:rPr lang="en-IN" dirty="0"/>
              <a:t>GRANT provides the privileges to the users on the database objects. The privileges could be select, delete, update and insert on the tables and views. On the procedures, functions and packages it gives select and execute privileges. We can either give all the privileges or any one or more privileges to the objects. The syntax of GRANT is as below:</a:t>
            </a:r>
          </a:p>
          <a:p>
            <a:pPr algn="just"/>
            <a:endParaRPr lang="en-IN" dirty="0"/>
          </a:p>
          <a:p>
            <a:r>
              <a:rPr lang="en-IN" dirty="0"/>
              <a:t>GRANT </a:t>
            </a:r>
            <a:r>
              <a:rPr lang="en-IN" dirty="0" err="1"/>
              <a:t>privilege_name</a:t>
            </a:r>
            <a:r>
              <a:rPr lang="en-IN" dirty="0"/>
              <a:t> ON </a:t>
            </a:r>
            <a:r>
              <a:rPr lang="en-IN" dirty="0" err="1"/>
              <a:t>object_name</a:t>
            </a:r>
            <a:r>
              <a:rPr lang="en-IN" dirty="0"/>
              <a:t> TO {</a:t>
            </a:r>
            <a:r>
              <a:rPr lang="en-IN" dirty="0" err="1"/>
              <a:t>user_name</a:t>
            </a:r>
            <a:r>
              <a:rPr lang="en-IN" dirty="0"/>
              <a:t> |PUBLIC |</a:t>
            </a:r>
            <a:r>
              <a:rPr lang="en-IN" dirty="0" err="1"/>
              <a:t>role_name</a:t>
            </a:r>
            <a:r>
              <a:rPr lang="en-IN" dirty="0"/>
              <a:t>} [WITH GRANT OPTION];</a:t>
            </a:r>
          </a:p>
        </p:txBody>
      </p:sp>
    </p:spTree>
    <p:extLst>
      <p:ext uri="{BB962C8B-B14F-4D97-AF65-F5344CB8AC3E}">
        <p14:creationId xmlns:p14="http://schemas.microsoft.com/office/powerpoint/2010/main" val="4008699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8792"/>
            <a:ext cx="8229600" cy="634082"/>
          </a:xfrm>
        </p:spPr>
        <p:txBody>
          <a:bodyPr>
            <a:normAutofit fontScale="90000"/>
          </a:bodyPr>
          <a:lstStyle/>
          <a:p>
            <a:r>
              <a:rPr lang="en-US" b="1" u="sng" dirty="0"/>
              <a:t>Cont.</a:t>
            </a:r>
            <a:endParaRPr lang="en-IN" b="1" u="sng" dirty="0"/>
          </a:p>
        </p:txBody>
      </p:sp>
      <p:sp>
        <p:nvSpPr>
          <p:cNvPr id="3" name="Content Placeholder 2"/>
          <p:cNvSpPr>
            <a:spLocks noGrp="1"/>
          </p:cNvSpPr>
          <p:nvPr>
            <p:ph idx="1"/>
          </p:nvPr>
        </p:nvSpPr>
        <p:spPr>
          <a:xfrm>
            <a:off x="609600" y="943709"/>
            <a:ext cx="10972800" cy="5745162"/>
          </a:xfrm>
        </p:spPr>
        <p:txBody>
          <a:bodyPr vert="horz" lIns="91440" tIns="45720" rIns="91440" bIns="45720" rtlCol="0" anchor="t">
            <a:normAutofit fontScale="77500" lnSpcReduction="20000"/>
          </a:bodyPr>
          <a:lstStyle/>
          <a:p>
            <a:pPr algn="just"/>
            <a:r>
              <a:rPr lang="en-IN" b="1" i="1" dirty="0" err="1"/>
              <a:t>Privilege_name</a:t>
            </a:r>
            <a:r>
              <a:rPr lang="en-IN" dirty="0"/>
              <a:t> is the level of access given to the users. Some of the access rights are ALL, DELETE, UPDATE, INSERT, EXECUTE and SELECT. </a:t>
            </a:r>
            <a:endParaRPr lang="en-US"/>
          </a:p>
          <a:p>
            <a:pPr algn="just"/>
            <a:endParaRPr lang="en-IN" dirty="0">
              <a:cs typeface="Calibri"/>
            </a:endParaRPr>
          </a:p>
          <a:p>
            <a:pPr algn="just"/>
            <a:r>
              <a:rPr lang="en-IN" b="1" i="1" dirty="0" err="1"/>
              <a:t>Object_name</a:t>
            </a:r>
            <a:r>
              <a:rPr lang="en-IN" dirty="0"/>
              <a:t> is the name of a database object like TABLE, VIEW, PROCEDURE, FUNCTION, PACKAGE and SEQUENCE.</a:t>
            </a:r>
            <a:endParaRPr lang="en-IN" dirty="0">
              <a:cs typeface="Calibri"/>
            </a:endParaRPr>
          </a:p>
          <a:p>
            <a:pPr algn="just"/>
            <a:endParaRPr lang="en-IN" dirty="0">
              <a:cs typeface="Calibri"/>
            </a:endParaRPr>
          </a:p>
          <a:p>
            <a:pPr algn="just"/>
            <a:r>
              <a:rPr lang="en-IN" b="1" i="1" dirty="0" err="1"/>
              <a:t>User_name</a:t>
            </a:r>
            <a:r>
              <a:rPr lang="en-IN" dirty="0"/>
              <a:t> is the name of the user to whom an access is being granted.</a:t>
            </a:r>
            <a:endParaRPr lang="en-IN" dirty="0">
              <a:cs typeface="Calibri"/>
            </a:endParaRPr>
          </a:p>
          <a:p>
            <a:pPr algn="just"/>
            <a:endParaRPr lang="en-IN" dirty="0">
              <a:cs typeface="Calibri"/>
            </a:endParaRPr>
          </a:p>
          <a:p>
            <a:pPr algn="just"/>
            <a:r>
              <a:rPr lang="en-IN" b="1" i="1" dirty="0"/>
              <a:t>PUBLIC</a:t>
            </a:r>
            <a:r>
              <a:rPr lang="en-IN" dirty="0"/>
              <a:t> is used to grant access rights to all users.</a:t>
            </a:r>
            <a:endParaRPr lang="en-IN" dirty="0">
              <a:cs typeface="Calibri"/>
            </a:endParaRPr>
          </a:p>
          <a:p>
            <a:pPr algn="just"/>
            <a:endParaRPr lang="en-IN" dirty="0">
              <a:cs typeface="Calibri"/>
            </a:endParaRPr>
          </a:p>
          <a:p>
            <a:pPr algn="just"/>
            <a:r>
              <a:rPr lang="en-IN" b="1" i="1" dirty="0"/>
              <a:t>ROLES</a:t>
            </a:r>
            <a:r>
              <a:rPr lang="en-IN" dirty="0"/>
              <a:t> are a set of privileges grouped together. </a:t>
            </a:r>
            <a:endParaRPr lang="en-IN" dirty="0">
              <a:cs typeface="Calibri"/>
            </a:endParaRPr>
          </a:p>
          <a:p>
            <a:pPr algn="just"/>
            <a:endParaRPr lang="en-IN" dirty="0">
              <a:cs typeface="Calibri"/>
            </a:endParaRPr>
          </a:p>
          <a:p>
            <a:pPr algn="just"/>
            <a:r>
              <a:rPr lang="en-IN" b="1" i="1" dirty="0"/>
              <a:t>WITH GRANT OPTION</a:t>
            </a:r>
            <a:r>
              <a:rPr lang="en-IN" dirty="0"/>
              <a:t> - allows a user to grant access rights to other users. i.e.; usually grants are given by the user who has created the database objects. But with this option, the users who have got the access rights can also provide the grants and access to other tables/views.</a:t>
            </a:r>
            <a:endParaRPr lang="en-IN" dirty="0">
              <a:cs typeface="Calibri"/>
            </a:endParaRPr>
          </a:p>
          <a:p>
            <a:endParaRPr lang="en-IN" dirty="0"/>
          </a:p>
        </p:txBody>
      </p:sp>
    </p:spTree>
    <p:extLst>
      <p:ext uri="{BB962C8B-B14F-4D97-AF65-F5344CB8AC3E}">
        <p14:creationId xmlns:p14="http://schemas.microsoft.com/office/powerpoint/2010/main" val="2202395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r>
              <a:rPr lang="en-IN" dirty="0"/>
              <a:t>GRANT SELECT, INSERT ON STUDENT TO Mathew;</a:t>
            </a:r>
          </a:p>
          <a:p>
            <a:pPr marL="0" indent="0">
              <a:buNone/>
            </a:pPr>
            <a:endParaRPr lang="en-IN" dirty="0"/>
          </a:p>
          <a:p>
            <a:pPr lvl="1"/>
            <a:r>
              <a:rPr lang="en-IN" dirty="0"/>
              <a:t>Here SELECT and INSERT grants are given to Mathew on STUDENT table.</a:t>
            </a:r>
          </a:p>
        </p:txBody>
      </p:sp>
    </p:spTree>
    <p:extLst>
      <p:ext uri="{BB962C8B-B14F-4D97-AF65-F5344CB8AC3E}">
        <p14:creationId xmlns:p14="http://schemas.microsoft.com/office/powerpoint/2010/main" val="1647771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REVOKE</a:t>
            </a:r>
            <a:endParaRPr lang="en-IN" u="sng" dirty="0"/>
          </a:p>
        </p:txBody>
      </p:sp>
      <p:sp>
        <p:nvSpPr>
          <p:cNvPr id="3" name="Content Placeholder 2"/>
          <p:cNvSpPr>
            <a:spLocks noGrp="1"/>
          </p:cNvSpPr>
          <p:nvPr>
            <p:ph idx="1"/>
          </p:nvPr>
        </p:nvSpPr>
        <p:spPr/>
        <p:txBody>
          <a:bodyPr>
            <a:normAutofit fontScale="92500" lnSpcReduction="20000"/>
          </a:bodyPr>
          <a:lstStyle/>
          <a:p>
            <a:r>
              <a:rPr lang="en-IN" dirty="0"/>
              <a:t>REVOKE removes the privileges given on the database objects. We can remove all the privileges or remove one or more privileges from the objects.</a:t>
            </a:r>
          </a:p>
          <a:p>
            <a:endParaRPr lang="en-IN" dirty="0"/>
          </a:p>
          <a:p>
            <a:r>
              <a:rPr lang="en-US" dirty="0"/>
              <a:t>Syntax</a:t>
            </a:r>
          </a:p>
          <a:p>
            <a:pPr lvl="1"/>
            <a:r>
              <a:rPr lang="en-IN" dirty="0"/>
              <a:t>REVOKE </a:t>
            </a:r>
            <a:r>
              <a:rPr lang="en-IN" dirty="0" err="1"/>
              <a:t>privilege_name</a:t>
            </a:r>
            <a:r>
              <a:rPr lang="en-IN" dirty="0"/>
              <a:t> ON </a:t>
            </a:r>
            <a:r>
              <a:rPr lang="en-IN" dirty="0" err="1"/>
              <a:t>object_name</a:t>
            </a:r>
            <a:r>
              <a:rPr lang="en-IN" dirty="0"/>
              <a:t> FROM {</a:t>
            </a:r>
            <a:r>
              <a:rPr lang="en-IN" dirty="0" err="1"/>
              <a:t>user_name</a:t>
            </a:r>
            <a:r>
              <a:rPr lang="en-IN" dirty="0"/>
              <a:t> |PUBLIC |</a:t>
            </a:r>
            <a:r>
              <a:rPr lang="en-IN" dirty="0" err="1"/>
              <a:t>role_name</a:t>
            </a:r>
            <a:r>
              <a:rPr lang="en-IN" dirty="0"/>
              <a:t>}</a:t>
            </a:r>
          </a:p>
          <a:p>
            <a:pPr lvl="1"/>
            <a:endParaRPr lang="en-IN" dirty="0"/>
          </a:p>
          <a:p>
            <a:r>
              <a:rPr lang="en-US" dirty="0"/>
              <a:t>Example</a:t>
            </a:r>
          </a:p>
          <a:p>
            <a:pPr lvl="1"/>
            <a:r>
              <a:rPr lang="en-IN" dirty="0"/>
              <a:t>REVOKE INSERT ON STUDENT FROM Mathew; </a:t>
            </a:r>
          </a:p>
          <a:p>
            <a:pPr lvl="2"/>
            <a:r>
              <a:rPr lang="en-IN" dirty="0"/>
              <a:t>Removes the INSERT grant from Mathew on STUDENT Table</a:t>
            </a:r>
          </a:p>
        </p:txBody>
      </p:sp>
    </p:spTree>
    <p:extLst>
      <p:ext uri="{BB962C8B-B14F-4D97-AF65-F5344CB8AC3E}">
        <p14:creationId xmlns:p14="http://schemas.microsoft.com/office/powerpoint/2010/main" val="3754084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Transaction Control Language (TCL)</a:t>
            </a:r>
          </a:p>
        </p:txBody>
      </p:sp>
      <p:sp>
        <p:nvSpPr>
          <p:cNvPr id="3" name="Content Placeholder 2"/>
          <p:cNvSpPr>
            <a:spLocks noGrp="1"/>
          </p:cNvSpPr>
          <p:nvPr>
            <p:ph idx="1"/>
          </p:nvPr>
        </p:nvSpPr>
        <p:spPr/>
        <p:txBody>
          <a:bodyPr>
            <a:normAutofit fontScale="77500" lnSpcReduction="20000"/>
          </a:bodyPr>
          <a:lstStyle/>
          <a:p>
            <a:pPr algn="just"/>
            <a:r>
              <a:rPr lang="en-IN" dirty="0"/>
              <a:t>Suppose we have inserted some records in to Employee table. Now we need to save them. How? </a:t>
            </a:r>
          </a:p>
          <a:p>
            <a:pPr algn="just"/>
            <a:endParaRPr lang="en-IN" dirty="0"/>
          </a:p>
          <a:p>
            <a:pPr algn="just"/>
            <a:r>
              <a:rPr lang="en-IN" dirty="0"/>
              <a:t>Similarly, we have updated something wrong on the table. After updating we realized that its wrong. Now we need to </a:t>
            </a:r>
            <a:r>
              <a:rPr lang="en-IN" dirty="0" err="1"/>
              <a:t>unsave</a:t>
            </a:r>
            <a:r>
              <a:rPr lang="en-IN" dirty="0"/>
              <a:t> the changes that have been done. How? </a:t>
            </a:r>
          </a:p>
          <a:p>
            <a:pPr algn="just"/>
            <a:endParaRPr lang="en-IN" dirty="0"/>
          </a:p>
          <a:p>
            <a:pPr algn="just"/>
            <a:r>
              <a:rPr lang="en-IN" dirty="0"/>
              <a:t>We have deleted something or inserted something which is not correct. It has to be undone. </a:t>
            </a:r>
          </a:p>
          <a:p>
            <a:pPr algn="just"/>
            <a:endParaRPr lang="en-IN" dirty="0"/>
          </a:p>
          <a:p>
            <a:pPr algn="just"/>
            <a:r>
              <a:rPr lang="en-IN" dirty="0"/>
              <a:t>All these saving and undoing the tasks can be done by TCL. Some of the commands in TCLs are as below:</a:t>
            </a:r>
          </a:p>
        </p:txBody>
      </p:sp>
    </p:spTree>
    <p:extLst>
      <p:ext uri="{BB962C8B-B14F-4D97-AF65-F5344CB8AC3E}">
        <p14:creationId xmlns:p14="http://schemas.microsoft.com/office/powerpoint/2010/main" val="3348402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2074"/>
          </a:xfrm>
        </p:spPr>
        <p:txBody>
          <a:bodyPr>
            <a:normAutofit fontScale="90000"/>
          </a:bodyPr>
          <a:lstStyle/>
          <a:p>
            <a:r>
              <a:rPr lang="en-IN" b="1" u="sng" dirty="0"/>
              <a:t>COMMIT</a:t>
            </a:r>
            <a:endParaRPr lang="en-IN" u="sng" dirty="0"/>
          </a:p>
        </p:txBody>
      </p:sp>
      <p:sp>
        <p:nvSpPr>
          <p:cNvPr id="3" name="Content Placeholder 2"/>
          <p:cNvSpPr>
            <a:spLocks noGrp="1"/>
          </p:cNvSpPr>
          <p:nvPr>
            <p:ph idx="1"/>
          </p:nvPr>
        </p:nvSpPr>
        <p:spPr>
          <a:xfrm>
            <a:off x="1991544" y="1484785"/>
            <a:ext cx="8229600" cy="3240360"/>
          </a:xfrm>
        </p:spPr>
        <p:txBody>
          <a:bodyPr>
            <a:normAutofit fontScale="92500" lnSpcReduction="20000"/>
          </a:bodyPr>
          <a:lstStyle/>
          <a:p>
            <a:pPr algn="just"/>
            <a:r>
              <a:rPr lang="en-IN" dirty="0"/>
              <a:t>COMMIT saves the transaction on the database. The transaction can be insert, delete or update. Once the COMMIT is issued, the changes are saved permanently in the database. It cannot be undone.</a:t>
            </a:r>
          </a:p>
          <a:p>
            <a:pPr algn="just"/>
            <a:endParaRPr lang="en-IN" dirty="0"/>
          </a:p>
          <a:p>
            <a:pPr lvl="1" algn="just"/>
            <a:r>
              <a:rPr lang="en-IN" dirty="0"/>
              <a:t>UPDATE STUDENT SET STUDENT_NAME = ‘Mathew’ WHERE STUDENT_NAME = ‘</a:t>
            </a:r>
            <a:r>
              <a:rPr lang="en-IN" dirty="0" err="1"/>
              <a:t>Mahtwe</a:t>
            </a:r>
            <a:r>
              <a:rPr lang="en-IN" dirty="0"/>
              <a:t>’; COMMIT;</a:t>
            </a:r>
          </a:p>
        </p:txBody>
      </p:sp>
      <p:pic>
        <p:nvPicPr>
          <p:cNvPr id="3074" name="Picture 2" descr="https://www.tutorialcup.com/images/dbms/transaction-control-language/TC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2" y="4653137"/>
            <a:ext cx="527685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42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2074"/>
          </a:xfrm>
        </p:spPr>
        <p:txBody>
          <a:bodyPr>
            <a:normAutofit fontScale="90000"/>
          </a:bodyPr>
          <a:lstStyle/>
          <a:p>
            <a:r>
              <a:rPr lang="en-IN" b="1" u="sng" dirty="0"/>
              <a:t>ROLLBACK</a:t>
            </a:r>
          </a:p>
        </p:txBody>
      </p:sp>
      <p:sp>
        <p:nvSpPr>
          <p:cNvPr id="3" name="Content Placeholder 2"/>
          <p:cNvSpPr>
            <a:spLocks noGrp="1"/>
          </p:cNvSpPr>
          <p:nvPr>
            <p:ph idx="1"/>
          </p:nvPr>
        </p:nvSpPr>
        <p:spPr>
          <a:xfrm>
            <a:off x="1981200" y="1196753"/>
            <a:ext cx="8229600" cy="2808312"/>
          </a:xfrm>
        </p:spPr>
        <p:txBody>
          <a:bodyPr>
            <a:normAutofit fontScale="92500" lnSpcReduction="20000"/>
          </a:bodyPr>
          <a:lstStyle/>
          <a:p>
            <a:pPr algn="just"/>
            <a:r>
              <a:rPr lang="en-IN" dirty="0"/>
              <a:t>ROLLBACK command is used to undo the insert, delete or update transaction in the database. It undoes the transaction performed on the table and restores the previous stored value.</a:t>
            </a:r>
          </a:p>
          <a:p>
            <a:pPr algn="just"/>
            <a:endParaRPr lang="en-IN" dirty="0"/>
          </a:p>
          <a:p>
            <a:pPr lvl="1" algn="just"/>
            <a:r>
              <a:rPr lang="en-IN" dirty="0"/>
              <a:t>UPDATE STUDENT SET STUDENT_NAME = ‘Stewart’ WHERE STUDENT_NAME = ‘Mathew; ROLLBACK;</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535" y="4149080"/>
            <a:ext cx="10158778" cy="205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243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90066"/>
          </a:xfrm>
        </p:spPr>
        <p:txBody>
          <a:bodyPr>
            <a:normAutofit fontScale="90000"/>
          </a:bodyPr>
          <a:lstStyle/>
          <a:p>
            <a:r>
              <a:rPr lang="en-IN" b="1" u="sng" dirty="0"/>
              <a:t>SAVEPOINT</a:t>
            </a:r>
            <a:endParaRPr lang="en-IN" u="sng" dirty="0"/>
          </a:p>
        </p:txBody>
      </p:sp>
      <p:sp>
        <p:nvSpPr>
          <p:cNvPr id="3" name="Content Placeholder 2"/>
          <p:cNvSpPr>
            <a:spLocks noGrp="1"/>
          </p:cNvSpPr>
          <p:nvPr>
            <p:ph idx="1"/>
          </p:nvPr>
        </p:nvSpPr>
        <p:spPr>
          <a:xfrm>
            <a:off x="807513" y="1029290"/>
            <a:ext cx="10714892" cy="5457763"/>
          </a:xfrm>
        </p:spPr>
        <p:txBody>
          <a:bodyPr vert="horz" lIns="91440" tIns="45720" rIns="91440" bIns="45720" rtlCol="0" anchor="t">
            <a:normAutofit lnSpcReduction="10000"/>
          </a:bodyPr>
          <a:lstStyle/>
          <a:p>
            <a:pPr algn="just">
              <a:buFont typeface="Arial"/>
              <a:buChar char="•"/>
            </a:pPr>
            <a:r>
              <a:rPr lang="en-US" sz="2800" dirty="0" err="1">
                <a:ea typeface="+mn-lt"/>
                <a:cs typeface="+mn-lt"/>
              </a:rPr>
              <a:t>Savepoint</a:t>
            </a:r>
            <a:r>
              <a:rPr lang="en-US" sz="2800" dirty="0">
                <a:ea typeface="+mn-lt"/>
                <a:cs typeface="+mn-lt"/>
              </a:rPr>
              <a:t> is a command in SQL that is used with the rollback command.</a:t>
            </a:r>
            <a:endParaRPr lang="en-US" dirty="0"/>
          </a:p>
          <a:p>
            <a:pPr algn="just">
              <a:buFont typeface="Arial"/>
              <a:buChar char="•"/>
            </a:pPr>
            <a:r>
              <a:rPr lang="en-US" sz="2800" dirty="0">
                <a:ea typeface="+mn-lt"/>
                <a:cs typeface="+mn-lt"/>
              </a:rPr>
              <a:t>It is a command in Transaction Control Language that is used to mark the transaction in a table.</a:t>
            </a:r>
            <a:endParaRPr lang="en-US" dirty="0"/>
          </a:p>
          <a:p>
            <a:pPr algn="just">
              <a:buFont typeface="Arial"/>
              <a:buChar char="•"/>
            </a:pPr>
            <a:r>
              <a:rPr lang="en-US" sz="2800" dirty="0">
                <a:ea typeface="+mn-lt"/>
                <a:cs typeface="+mn-lt"/>
              </a:rPr>
              <a:t>Consider you are making a very long table, and you want to roll back only to a certain position in a table then; this can be achieved using the </a:t>
            </a:r>
            <a:r>
              <a:rPr lang="en-US" sz="2800" dirty="0" err="1">
                <a:ea typeface="+mn-lt"/>
                <a:cs typeface="+mn-lt"/>
              </a:rPr>
              <a:t>savepoint</a:t>
            </a:r>
            <a:r>
              <a:rPr lang="en-US" sz="2800" dirty="0">
                <a:ea typeface="+mn-lt"/>
                <a:cs typeface="+mn-lt"/>
              </a:rPr>
              <a:t>.</a:t>
            </a:r>
            <a:endParaRPr lang="en-US" dirty="0"/>
          </a:p>
          <a:p>
            <a:pPr algn="just">
              <a:buFont typeface="Arial"/>
              <a:buChar char="•"/>
            </a:pPr>
            <a:r>
              <a:rPr lang="en-US" sz="2800" dirty="0">
                <a:ea typeface="+mn-lt"/>
                <a:cs typeface="+mn-lt"/>
              </a:rPr>
              <a:t>If you made a transaction in a table, you could mark the transaction as a certain name, and later on, if you want to roll back to that point, you can do it easily by using the transaction's name.</a:t>
            </a:r>
            <a:endParaRPr lang="en-US" dirty="0"/>
          </a:p>
          <a:p>
            <a:pPr algn="just">
              <a:buFont typeface="Arial"/>
              <a:buChar char="•"/>
            </a:pPr>
            <a:r>
              <a:rPr lang="en-US" sz="2800" dirty="0" err="1">
                <a:ea typeface="+mn-lt"/>
                <a:cs typeface="+mn-lt"/>
              </a:rPr>
              <a:t>Savepoint</a:t>
            </a:r>
            <a:r>
              <a:rPr lang="en-US" sz="2800" dirty="0">
                <a:ea typeface="+mn-lt"/>
                <a:cs typeface="+mn-lt"/>
              </a:rPr>
              <a:t> is helpful when we want to roll back only a small part of a table and not the whole table. In simple words, we can say </a:t>
            </a:r>
            <a:r>
              <a:rPr lang="en-US" sz="2800" dirty="0" err="1">
                <a:ea typeface="+mn-lt"/>
                <a:cs typeface="+mn-lt"/>
              </a:rPr>
              <a:t>savepoint</a:t>
            </a:r>
            <a:r>
              <a:rPr lang="en-US" sz="2800" dirty="0">
                <a:ea typeface="+mn-lt"/>
                <a:cs typeface="+mn-lt"/>
              </a:rPr>
              <a:t> is a bookmark in SQL.</a:t>
            </a:r>
            <a:endParaRPr lang="en-US" dirty="0"/>
          </a:p>
          <a:p>
            <a:pPr marL="0" indent="0">
              <a:buNone/>
            </a:pPr>
            <a:endParaRPr lang="en-US" sz="2800" b="1" u="sng" dirty="0">
              <a:cs typeface="Calibri"/>
            </a:endParaRPr>
          </a:p>
          <a:p>
            <a:pPr marL="0" indent="0">
              <a:buNone/>
            </a:pPr>
            <a:endParaRPr lang="en-US" sz="9200" dirty="0"/>
          </a:p>
          <a:p>
            <a:pPr marL="0" indent="0">
              <a:buNone/>
            </a:pPr>
            <a:endParaRPr lang="en-IN" sz="9200" dirty="0"/>
          </a:p>
        </p:txBody>
      </p:sp>
    </p:spTree>
    <p:extLst>
      <p:ext uri="{BB962C8B-B14F-4D97-AF65-F5344CB8AC3E}">
        <p14:creationId xmlns:p14="http://schemas.microsoft.com/office/powerpoint/2010/main" val="165095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1703"/>
          </a:xfrm>
        </p:spPr>
        <p:txBody>
          <a:bodyPr>
            <a:normAutofit fontScale="90000"/>
          </a:bodyPr>
          <a:lstStyle/>
          <a:p>
            <a:pPr>
              <a:defRPr/>
            </a:pPr>
            <a:r>
              <a:rPr lang="en-US" b="1" dirty="0"/>
              <a:t>ER Design Issues</a:t>
            </a:r>
          </a:p>
        </p:txBody>
      </p:sp>
      <p:sp>
        <p:nvSpPr>
          <p:cNvPr id="18435" name="Content Placeholder 2"/>
          <p:cNvSpPr>
            <a:spLocks noGrp="1"/>
          </p:cNvSpPr>
          <p:nvPr>
            <p:ph idx="1"/>
          </p:nvPr>
        </p:nvSpPr>
        <p:spPr>
          <a:xfrm>
            <a:off x="1141643" y="1199915"/>
            <a:ext cx="7661275" cy="4903788"/>
          </a:xfrm>
        </p:spPr>
        <p:txBody>
          <a:bodyPr>
            <a:normAutofit/>
          </a:bodyPr>
          <a:lstStyle/>
          <a:p>
            <a:pPr marL="0" indent="0" algn="just">
              <a:buNone/>
            </a:pPr>
            <a:endParaRPr lang="en-US" sz="2400" b="1" dirty="0"/>
          </a:p>
          <a:p>
            <a:pPr marL="0" indent="0" algn="just">
              <a:buNone/>
            </a:pPr>
            <a:r>
              <a:rPr lang="en-US" sz="2400" b="1" dirty="0"/>
              <a:t>Placing Relationship Attributes</a:t>
            </a:r>
          </a:p>
          <a:p>
            <a:pPr algn="just"/>
            <a:r>
              <a:rPr lang="en-US" sz="2400" dirty="0"/>
              <a:t>The </a:t>
            </a:r>
            <a:r>
              <a:rPr lang="en-US" sz="2400" b="1" dirty="0"/>
              <a:t>cardinality ratio</a:t>
            </a:r>
            <a:r>
              <a:rPr lang="en-US" sz="2400" dirty="0"/>
              <a:t> in DBMS can help us determine in which scenarios we need to place relationship attributes. It is recommended to represent the attributes of </a:t>
            </a:r>
            <a:r>
              <a:rPr lang="en-US" sz="2400" b="1" dirty="0"/>
              <a:t>one to one</a:t>
            </a:r>
            <a:r>
              <a:rPr lang="en-US" sz="2400" dirty="0"/>
              <a:t> or </a:t>
            </a:r>
            <a:r>
              <a:rPr lang="en-US" sz="2400" b="1" dirty="0"/>
              <a:t>one to many</a:t>
            </a:r>
            <a:r>
              <a:rPr lang="en-US" sz="2400" dirty="0"/>
              <a:t> relationship sets with any participating entity sets rather than a relationship set.</a:t>
            </a:r>
          </a:p>
          <a:p>
            <a:pPr algn="just"/>
            <a:r>
              <a:rPr lang="en-US" sz="2400" b="1" dirty="0"/>
              <a:t>For example</a:t>
            </a:r>
            <a:r>
              <a:rPr lang="en-US" sz="2400" dirty="0"/>
              <a:t>, if an entity cannot be determined as a separate entity rather it is represented by the combination of participating entity sets. In such case it is better to associate these entities to many-to-many relationship sets.</a:t>
            </a:r>
          </a:p>
          <a:p>
            <a:pPr marL="0" indent="0" algn="just">
              <a:buNone/>
            </a:pPr>
            <a:endParaRPr lang="en-US" sz="2400" b="1" dirty="0"/>
          </a:p>
          <a:p>
            <a:pPr marL="0" indent="0" algn="just">
              <a:buNone/>
            </a:pPr>
            <a:endParaRPr lang="en-US" sz="2400" dirty="0"/>
          </a:p>
        </p:txBody>
      </p:sp>
      <p:pic>
        <p:nvPicPr>
          <p:cNvPr id="5" name="Picture 4" descr="pngfind.com-kingpin-png-4152286 (1).png">
            <a:extLst>
              <a:ext uri="{FF2B5EF4-FFF2-40B4-BE49-F238E27FC236}">
                <a16:creationId xmlns:a16="http://schemas.microsoft.com/office/drawing/2014/main" xmlns="" id="{C1766BDA-85D7-447B-94B2-D886325CE613}"/>
              </a:ext>
            </a:extLst>
          </p:cNvPr>
          <p:cNvPicPr>
            <a:picLocks noChangeAspect="1"/>
          </p:cNvPicPr>
          <p:nvPr/>
        </p:nvPicPr>
        <p:blipFill>
          <a:blip r:embed="rId2" cstate="print"/>
          <a:stretch>
            <a:fillRect/>
          </a:stretch>
        </p:blipFill>
        <p:spPr>
          <a:xfrm>
            <a:off x="9106361" y="152038"/>
            <a:ext cx="2850405" cy="1247052"/>
          </a:xfrm>
          <a:prstGeom prst="rect">
            <a:avLst/>
          </a:prstGeom>
        </p:spPr>
      </p:pic>
    </p:spTree>
    <p:extLst>
      <p:ext uri="{BB962C8B-B14F-4D97-AF65-F5344CB8AC3E}">
        <p14:creationId xmlns:p14="http://schemas.microsoft.com/office/powerpoint/2010/main" val="172114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647320" y="317139"/>
            <a:ext cx="8077200" cy="609600"/>
          </a:xfrm>
        </p:spPr>
        <p:txBody>
          <a:bodyPr>
            <a:normAutofit fontScale="90000"/>
          </a:bodyPr>
          <a:lstStyle/>
          <a:p>
            <a:r>
              <a:rPr lang="en-US" b="1" dirty="0"/>
              <a:t>Weak Entity Sets</a:t>
            </a:r>
          </a:p>
        </p:txBody>
      </p:sp>
      <p:sp>
        <p:nvSpPr>
          <p:cNvPr id="48131" name="Rectangle 3"/>
          <p:cNvSpPr>
            <a:spLocks noGrp="1" noChangeArrowheads="1"/>
          </p:cNvSpPr>
          <p:nvPr>
            <p:ph idx="1"/>
          </p:nvPr>
        </p:nvSpPr>
        <p:spPr>
          <a:xfrm>
            <a:off x="1982778" y="1013988"/>
            <a:ext cx="7478712" cy="2770794"/>
          </a:xfrm>
        </p:spPr>
        <p:txBody>
          <a:bodyPr>
            <a:normAutofit fontScale="77500" lnSpcReduction="20000"/>
          </a:bodyPr>
          <a:lstStyle/>
          <a:p>
            <a:pPr algn="just"/>
            <a:r>
              <a:rPr lang="en-US" dirty="0"/>
              <a:t>An entity set that does not have a primary key is referred to as a </a:t>
            </a:r>
            <a:r>
              <a:rPr lang="en-US" i="1" dirty="0"/>
              <a:t>weak entity set</a:t>
            </a:r>
            <a:r>
              <a:rPr lang="en-US" dirty="0"/>
              <a:t>.</a:t>
            </a:r>
          </a:p>
          <a:p>
            <a:pPr algn="just"/>
            <a:r>
              <a:rPr lang="en-US" dirty="0"/>
              <a:t>We depict a weak entity set by </a:t>
            </a:r>
            <a:r>
              <a:rPr lang="en-US" dirty="0">
                <a:solidFill>
                  <a:srgbClr val="FF0000"/>
                </a:solidFill>
              </a:rPr>
              <a:t>double rectangles.</a:t>
            </a:r>
          </a:p>
          <a:p>
            <a:pPr algn="just"/>
            <a:r>
              <a:rPr lang="en-US" dirty="0"/>
              <a:t>We underline the </a:t>
            </a:r>
            <a:r>
              <a:rPr lang="en-US" dirty="0">
                <a:solidFill>
                  <a:srgbClr val="FF0000"/>
                </a:solidFill>
              </a:rPr>
              <a:t>discriminator of a weak entity set  with a dashed line.</a:t>
            </a:r>
          </a:p>
          <a:p>
            <a:pPr algn="just"/>
            <a:r>
              <a:rPr lang="en-US" i="1" dirty="0">
                <a:solidFill>
                  <a:srgbClr val="FF0000"/>
                </a:solidFill>
              </a:rPr>
              <a:t>payment-number</a:t>
            </a:r>
            <a:r>
              <a:rPr lang="en-US" dirty="0">
                <a:solidFill>
                  <a:srgbClr val="FF0000"/>
                </a:solidFill>
              </a:rPr>
              <a:t> – discriminator of the </a:t>
            </a:r>
            <a:r>
              <a:rPr lang="en-US" i="1" dirty="0">
                <a:solidFill>
                  <a:srgbClr val="FF0000"/>
                </a:solidFill>
              </a:rPr>
              <a:t>payment </a:t>
            </a:r>
            <a:r>
              <a:rPr lang="en-US" dirty="0">
                <a:solidFill>
                  <a:srgbClr val="FF0000"/>
                </a:solidFill>
              </a:rPr>
              <a:t>entity set </a:t>
            </a:r>
          </a:p>
          <a:p>
            <a:pPr algn="just"/>
            <a:r>
              <a:rPr lang="en-US" dirty="0">
                <a:solidFill>
                  <a:srgbClr val="FF0000"/>
                </a:solidFill>
              </a:rPr>
              <a:t>Primary key for </a:t>
            </a:r>
            <a:r>
              <a:rPr lang="en-US" i="1" dirty="0">
                <a:solidFill>
                  <a:srgbClr val="FF0000"/>
                </a:solidFill>
              </a:rPr>
              <a:t>payment </a:t>
            </a:r>
            <a:r>
              <a:rPr lang="en-US" dirty="0">
                <a:solidFill>
                  <a:srgbClr val="FF0000"/>
                </a:solidFill>
              </a:rPr>
              <a:t>– (</a:t>
            </a:r>
            <a:r>
              <a:rPr lang="en-US" i="1" dirty="0">
                <a:solidFill>
                  <a:srgbClr val="FF0000"/>
                </a:solidFill>
              </a:rPr>
              <a:t>loan-number, payment-number</a:t>
            </a:r>
            <a:r>
              <a:rPr lang="en-US" dirty="0">
                <a:solidFill>
                  <a:srgbClr val="FF0000"/>
                </a:solidFill>
              </a:rPr>
              <a:t>) </a:t>
            </a:r>
          </a:p>
        </p:txBody>
      </p:sp>
      <p:sp>
        <p:nvSpPr>
          <p:cNvPr id="6" name="Slide Number Placeholder 4"/>
          <p:cNvSpPr>
            <a:spLocks noGrp="1"/>
          </p:cNvSpPr>
          <p:nvPr>
            <p:ph type="sldNum" sz="quarter" idx="12"/>
          </p:nvPr>
        </p:nvSpPr>
        <p:spPr/>
        <p:txBody>
          <a:bodyPr/>
          <a:lstStyle/>
          <a:p>
            <a:fld id="{87445504-AF8D-43A9-B720-35911DCAAC33}" type="slidenum">
              <a:rPr lang="en-US"/>
              <a:pPr/>
              <a:t>6</a:t>
            </a:fld>
            <a:endParaRPr lang="en-US"/>
          </a:p>
        </p:txBody>
      </p:sp>
      <p:pic>
        <p:nvPicPr>
          <p:cNvPr id="48133" name="Picture 5"/>
          <p:cNvPicPr>
            <a:picLocks noChangeAspect="1" noChangeArrowheads="1"/>
          </p:cNvPicPr>
          <p:nvPr/>
        </p:nvPicPr>
        <p:blipFill>
          <a:blip r:embed="rId2">
            <a:extLst>
              <a:ext uri="{28A0092B-C50C-407E-A947-70E740481C1C}">
                <a14:useLocalDpi xmlns:a14="http://schemas.microsoft.com/office/drawing/2010/main" val="0"/>
              </a:ext>
            </a:extLst>
          </a:blip>
          <a:srcRect l="900" t="27867" r="1082" b="27628"/>
          <a:stretch>
            <a:fillRect/>
          </a:stretch>
        </p:blipFill>
        <p:spPr bwMode="auto">
          <a:xfrm>
            <a:off x="1339982" y="4092165"/>
            <a:ext cx="8475663" cy="2358139"/>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lgn="r"/>
            <a:r>
              <a:rPr lang="en-IN"/>
              <a:t>@ V.V.R</a:t>
            </a:r>
            <a:endParaRPr lang="en-IN" dirty="0"/>
          </a:p>
        </p:txBody>
      </p:sp>
    </p:spTree>
    <p:extLst>
      <p:ext uri="{BB962C8B-B14F-4D97-AF65-F5344CB8AC3E}">
        <p14:creationId xmlns:p14="http://schemas.microsoft.com/office/powerpoint/2010/main" val="286935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2209800" y="22860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ＭＳ Ｐゴシック" panose="020B0600070205080204" pitchFamily="34" charset="-128"/>
              </a:defRPr>
            </a:lvl9pPr>
          </a:lstStyle>
          <a:p>
            <a:pPr algn="ctr">
              <a:buClrTx/>
              <a:buFontTx/>
              <a:buNone/>
            </a:pPr>
            <a:r>
              <a:rPr lang="en-US" sz="3200" b="1" dirty="0">
                <a:solidFill>
                  <a:srgbClr val="CC3300"/>
                </a:solidFill>
                <a:effectLst>
                  <a:outerShdw blurRad="38100" dist="38100" dir="2700000" algn="tl">
                    <a:srgbClr val="C0C0C0"/>
                  </a:outerShdw>
                </a:effectLst>
              </a:rPr>
              <a:t>Relational Model</a:t>
            </a:r>
          </a:p>
        </p:txBody>
      </p:sp>
    </p:spTree>
    <p:extLst>
      <p:ext uri="{BB962C8B-B14F-4D97-AF65-F5344CB8AC3E}">
        <p14:creationId xmlns:p14="http://schemas.microsoft.com/office/powerpoint/2010/main" val="33143275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b="1" dirty="0"/>
              <a:t>Relational Model Concepts</a:t>
            </a:r>
          </a:p>
        </p:txBody>
      </p:sp>
      <p:sp>
        <p:nvSpPr>
          <p:cNvPr id="671750" name="Rectangle 6"/>
          <p:cNvSpPr>
            <a:spLocks noGrp="1" noChangeArrowheads="1"/>
          </p:cNvSpPr>
          <p:nvPr>
            <p:ph type="body" idx="1"/>
          </p:nvPr>
        </p:nvSpPr>
        <p:spPr/>
        <p:txBody>
          <a:bodyPr>
            <a:normAutofit/>
          </a:bodyPr>
          <a:lstStyle/>
          <a:p>
            <a:pPr algn="just"/>
            <a:r>
              <a:rPr lang="en-US" dirty="0"/>
              <a:t>A Relation is a mathematical concept based on the ideas of sets</a:t>
            </a:r>
          </a:p>
          <a:p>
            <a:pPr algn="just"/>
            <a:r>
              <a:rPr lang="en-US" dirty="0"/>
              <a:t>The model was first proposed by Dr. E.F. </a:t>
            </a:r>
            <a:r>
              <a:rPr lang="en-US" dirty="0" err="1"/>
              <a:t>Codd</a:t>
            </a:r>
            <a:r>
              <a:rPr lang="en-US" dirty="0"/>
              <a:t> of IBM Research in 1970 in the following paper:</a:t>
            </a:r>
          </a:p>
          <a:p>
            <a:pPr lvl="1" algn="just"/>
            <a:r>
              <a:rPr lang="en-US" dirty="0"/>
              <a:t>"A Relational Model for Large Shared Data Banks," Communications of the ACM, June 1970</a:t>
            </a:r>
          </a:p>
          <a:p>
            <a:pPr algn="just"/>
            <a:r>
              <a:rPr lang="en-US" dirty="0"/>
              <a:t>The above paper caused a major revolution in the field of database management and earned Dr. </a:t>
            </a:r>
            <a:r>
              <a:rPr lang="en-US" dirty="0" err="1"/>
              <a:t>Codd</a:t>
            </a:r>
            <a:r>
              <a:rPr lang="en-US" dirty="0"/>
              <a:t> the coveted ACM Turing Award</a:t>
            </a:r>
          </a:p>
        </p:txBody>
      </p:sp>
      <p:sp>
        <p:nvSpPr>
          <p:cNvPr id="671747" name="Rectangle 3"/>
          <p:cNvSpPr>
            <a:spLocks noChangeArrowheads="1"/>
          </p:cNvSpPr>
          <p:nvPr/>
        </p:nvSpPr>
        <p:spPr bwMode="auto">
          <a:xfrm>
            <a:off x="3124200" y="11334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Tree>
    <p:extLst>
      <p:ext uri="{BB962C8B-B14F-4D97-AF65-F5344CB8AC3E}">
        <p14:creationId xmlns:p14="http://schemas.microsoft.com/office/powerpoint/2010/main" val="67925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Rectangle 4"/>
          <p:cNvSpPr>
            <a:spLocks noGrp="1" noChangeArrowheads="1"/>
          </p:cNvSpPr>
          <p:nvPr>
            <p:ph type="title"/>
          </p:nvPr>
        </p:nvSpPr>
        <p:spPr>
          <a:xfrm>
            <a:off x="1115568" y="548640"/>
            <a:ext cx="10168128" cy="546829"/>
          </a:xfrm>
        </p:spPr>
        <p:txBody>
          <a:bodyPr>
            <a:normAutofit fontScale="90000"/>
          </a:bodyPr>
          <a:lstStyle/>
          <a:p>
            <a:r>
              <a:rPr lang="en-US" b="1" dirty="0"/>
              <a:t>Informal Definitions</a:t>
            </a:r>
          </a:p>
        </p:txBody>
      </p:sp>
      <p:sp>
        <p:nvSpPr>
          <p:cNvPr id="673797" name="Rectangle 5"/>
          <p:cNvSpPr>
            <a:spLocks noGrp="1" noChangeArrowheads="1"/>
          </p:cNvSpPr>
          <p:nvPr>
            <p:ph type="body" idx="1"/>
          </p:nvPr>
        </p:nvSpPr>
        <p:spPr>
          <a:xfrm>
            <a:off x="979766" y="1095469"/>
            <a:ext cx="10168128" cy="5260064"/>
          </a:xfrm>
        </p:spPr>
        <p:txBody>
          <a:bodyPr>
            <a:normAutofit fontScale="92500" lnSpcReduction="10000"/>
          </a:bodyPr>
          <a:lstStyle/>
          <a:p>
            <a:pPr>
              <a:lnSpc>
                <a:spcPct val="80000"/>
              </a:lnSpc>
              <a:buFont typeface="Wingdings" panose="05000000000000000000" pitchFamily="2" charset="2"/>
              <a:buNone/>
            </a:pPr>
            <a:endParaRPr lang="en-US" sz="2400" dirty="0"/>
          </a:p>
          <a:p>
            <a:pPr>
              <a:lnSpc>
                <a:spcPct val="80000"/>
              </a:lnSpc>
            </a:pPr>
            <a:r>
              <a:rPr lang="en-US" sz="2600" dirty="0"/>
              <a:t>Informally, a </a:t>
            </a:r>
            <a:r>
              <a:rPr lang="en-US" sz="2600" b="1" dirty="0"/>
              <a:t>relation</a:t>
            </a:r>
            <a:r>
              <a:rPr lang="en-US" sz="2600" dirty="0"/>
              <a:t> looks like a </a:t>
            </a:r>
            <a:r>
              <a:rPr lang="en-US" sz="2600" b="1" dirty="0"/>
              <a:t>table</a:t>
            </a:r>
            <a:r>
              <a:rPr lang="en-US" sz="2600" dirty="0"/>
              <a:t> of values.</a:t>
            </a:r>
          </a:p>
          <a:p>
            <a:pPr>
              <a:lnSpc>
                <a:spcPct val="80000"/>
              </a:lnSpc>
            </a:pPr>
            <a:endParaRPr lang="en-US" sz="2600" dirty="0"/>
          </a:p>
          <a:p>
            <a:pPr>
              <a:lnSpc>
                <a:spcPct val="80000"/>
              </a:lnSpc>
            </a:pPr>
            <a:r>
              <a:rPr lang="en-US" sz="2600" dirty="0"/>
              <a:t>A relation typically contains a </a:t>
            </a:r>
            <a:r>
              <a:rPr lang="en-US" sz="2600" b="1" dirty="0"/>
              <a:t>set of rows</a:t>
            </a:r>
            <a:r>
              <a:rPr lang="en-US" sz="2600" dirty="0"/>
              <a:t>.</a:t>
            </a:r>
          </a:p>
          <a:p>
            <a:pPr marL="0" indent="0">
              <a:lnSpc>
                <a:spcPct val="80000"/>
              </a:lnSpc>
              <a:buNone/>
            </a:pPr>
            <a:endParaRPr lang="en-US" sz="2600" dirty="0"/>
          </a:p>
          <a:p>
            <a:pPr>
              <a:lnSpc>
                <a:spcPct val="80000"/>
              </a:lnSpc>
            </a:pPr>
            <a:r>
              <a:rPr lang="en-US" sz="2600" dirty="0"/>
              <a:t>The data elements in each </a:t>
            </a:r>
            <a:r>
              <a:rPr lang="en-US" sz="2600" b="1" dirty="0"/>
              <a:t>row</a:t>
            </a:r>
            <a:r>
              <a:rPr lang="en-US" sz="2600" dirty="0"/>
              <a:t> represent certain facts that correspond to a real-world </a:t>
            </a:r>
            <a:r>
              <a:rPr lang="en-US" sz="2600" b="1" dirty="0"/>
              <a:t>entity</a:t>
            </a:r>
            <a:r>
              <a:rPr lang="en-US" sz="2600" dirty="0"/>
              <a:t> or </a:t>
            </a:r>
            <a:r>
              <a:rPr lang="en-US" sz="2600" b="1" dirty="0"/>
              <a:t>relationship</a:t>
            </a:r>
          </a:p>
          <a:p>
            <a:pPr marL="0" indent="0">
              <a:lnSpc>
                <a:spcPct val="80000"/>
              </a:lnSpc>
              <a:buNone/>
            </a:pPr>
            <a:endParaRPr lang="en-US" sz="2600" dirty="0"/>
          </a:p>
          <a:p>
            <a:pPr lvl="1">
              <a:lnSpc>
                <a:spcPct val="80000"/>
              </a:lnSpc>
            </a:pPr>
            <a:r>
              <a:rPr lang="en-US" sz="2600" dirty="0"/>
              <a:t>In the formal model, rows are called </a:t>
            </a:r>
            <a:r>
              <a:rPr lang="en-US" sz="2600" b="1" dirty="0"/>
              <a:t>tuples</a:t>
            </a:r>
          </a:p>
          <a:p>
            <a:pPr lvl="1">
              <a:lnSpc>
                <a:spcPct val="80000"/>
              </a:lnSpc>
            </a:pPr>
            <a:endParaRPr lang="en-US" sz="2600" dirty="0"/>
          </a:p>
          <a:p>
            <a:pPr>
              <a:lnSpc>
                <a:spcPct val="80000"/>
              </a:lnSpc>
            </a:pPr>
            <a:r>
              <a:rPr lang="en-US" sz="2600" dirty="0"/>
              <a:t>Each </a:t>
            </a:r>
            <a:r>
              <a:rPr lang="en-US" sz="2600" b="1" dirty="0"/>
              <a:t>column</a:t>
            </a:r>
            <a:r>
              <a:rPr lang="en-US" sz="2600" dirty="0"/>
              <a:t> has a column header that gives an indication of the meaning of the data items in that column</a:t>
            </a:r>
          </a:p>
          <a:p>
            <a:pPr>
              <a:lnSpc>
                <a:spcPct val="80000"/>
              </a:lnSpc>
            </a:pPr>
            <a:endParaRPr lang="en-US" sz="2600" dirty="0"/>
          </a:p>
          <a:p>
            <a:pPr lvl="1">
              <a:lnSpc>
                <a:spcPct val="80000"/>
              </a:lnSpc>
            </a:pPr>
            <a:r>
              <a:rPr lang="en-US" sz="2600" dirty="0"/>
              <a:t>In the formal model, the column header is called an </a:t>
            </a:r>
            <a:r>
              <a:rPr lang="en-US" sz="2600" b="1" dirty="0"/>
              <a:t>attribute name</a:t>
            </a:r>
            <a:r>
              <a:rPr lang="en-US" sz="2600" dirty="0"/>
              <a:t> (or just </a:t>
            </a:r>
            <a:r>
              <a:rPr lang="en-US" sz="2600" b="1" dirty="0"/>
              <a:t>attribute</a:t>
            </a:r>
            <a:r>
              <a:rPr lang="en-US" sz="2600" dirty="0"/>
              <a:t>)</a:t>
            </a:r>
          </a:p>
        </p:txBody>
      </p:sp>
    </p:spTree>
    <p:extLst>
      <p:ext uri="{BB962C8B-B14F-4D97-AF65-F5344CB8AC3E}">
        <p14:creationId xmlns:p14="http://schemas.microsoft.com/office/powerpoint/2010/main" val="1071756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2785</Words>
  <Application>Microsoft Office PowerPoint</Application>
  <PresentationFormat>Widescreen</PresentationFormat>
  <Paragraphs>371</Paragraphs>
  <Slides>48</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48</vt:i4>
      </vt:variant>
    </vt:vector>
  </HeadingPairs>
  <TitlesOfParts>
    <vt:vector size="57" baseType="lpstr">
      <vt:lpstr>MS PGothic</vt:lpstr>
      <vt:lpstr>Arial</vt:lpstr>
      <vt:lpstr>Calibri</vt:lpstr>
      <vt:lpstr>Calibri Light</vt:lpstr>
      <vt:lpstr>Times New Roman</vt:lpstr>
      <vt:lpstr>Times New Roman</vt:lpstr>
      <vt:lpstr>Wingdings</vt:lpstr>
      <vt:lpstr>Office Theme</vt:lpstr>
      <vt:lpstr>Office Theme</vt:lpstr>
      <vt:lpstr>UNIT-II </vt:lpstr>
      <vt:lpstr>ER Design Issues</vt:lpstr>
      <vt:lpstr>ER Design Issues</vt:lpstr>
      <vt:lpstr>ER Design Issues</vt:lpstr>
      <vt:lpstr>ER Design Issues</vt:lpstr>
      <vt:lpstr>Weak Entity Sets</vt:lpstr>
      <vt:lpstr>PowerPoint Presentation</vt:lpstr>
      <vt:lpstr>Relational Model Concepts</vt:lpstr>
      <vt:lpstr>Informal Definitions</vt:lpstr>
      <vt:lpstr>EXAMPLE</vt:lpstr>
      <vt:lpstr>Informal Definitions (Cont..)</vt:lpstr>
      <vt:lpstr>Formal Definitions - Schema</vt:lpstr>
      <vt:lpstr>Formal Definitions - Tuple</vt:lpstr>
      <vt:lpstr>Formal Definitions - Domain</vt:lpstr>
      <vt:lpstr>PowerPoint Presentation</vt:lpstr>
      <vt:lpstr>Conversion of an ER to Relational Tables</vt:lpstr>
      <vt:lpstr>PowerPoint Presentation</vt:lpstr>
      <vt:lpstr>PowerPoint Presentation</vt:lpstr>
      <vt:lpstr>Data Manipulation Language - DML</vt:lpstr>
      <vt:lpstr>Select</vt:lpstr>
      <vt:lpstr>Cont.</vt:lpstr>
      <vt:lpstr>Activity - Problem Based Learning </vt:lpstr>
      <vt:lpstr>Cont. </vt:lpstr>
      <vt:lpstr>WHERE</vt:lpstr>
      <vt:lpstr>GROUP BY</vt:lpstr>
      <vt:lpstr>GROUP BY</vt:lpstr>
      <vt:lpstr>GROUP BY</vt:lpstr>
      <vt:lpstr>GROUP BY</vt:lpstr>
      <vt:lpstr>Some of the Group functions are</vt:lpstr>
      <vt:lpstr>Having Clause</vt:lpstr>
      <vt:lpstr>PowerPoint Presentation</vt:lpstr>
      <vt:lpstr>POINTS TO REMEMBER</vt:lpstr>
      <vt:lpstr>ORDER BY</vt:lpstr>
      <vt:lpstr>Activity (Problem Based Learning) </vt:lpstr>
      <vt:lpstr>Insert</vt:lpstr>
      <vt:lpstr>Update</vt:lpstr>
      <vt:lpstr>Example</vt:lpstr>
      <vt:lpstr>Delete</vt:lpstr>
      <vt:lpstr>Activity</vt:lpstr>
      <vt:lpstr>Data Control Language (DCL)</vt:lpstr>
      <vt:lpstr>GRANT</vt:lpstr>
      <vt:lpstr>Cont.</vt:lpstr>
      <vt:lpstr>Example</vt:lpstr>
      <vt:lpstr>REVOKE</vt:lpstr>
      <vt:lpstr>Transaction Control Language (TCL)</vt:lpstr>
      <vt:lpstr>COMMIT</vt:lpstr>
      <vt:lpstr>ROLLBACK</vt:lpstr>
      <vt:lpstr>SAVEPOINT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R.BEAULAH</dc:creator>
  <cp:lastModifiedBy>R.BEAULAH</cp:lastModifiedBy>
  <cp:revision>128</cp:revision>
  <dcterms:created xsi:type="dcterms:W3CDTF">2023-02-07T05:52:45Z</dcterms:created>
  <dcterms:modified xsi:type="dcterms:W3CDTF">2023-02-10T03:32:06Z</dcterms:modified>
</cp:coreProperties>
</file>