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4" r:id="rId20"/>
    <p:sldId id="276" r:id="rId21"/>
    <p:sldId id="277" r:id="rId22"/>
    <p:sldId id="278" r:id="rId23"/>
    <p:sldId id="279" r:id="rId24"/>
    <p:sldId id="280" r:id="rId25"/>
    <p:sldId id="281" r:id="rId26"/>
    <p:sldId id="290" r:id="rId27"/>
    <p:sldId id="291" r:id="rId28"/>
    <p:sldId id="292" r:id="rId29"/>
    <p:sldId id="282" r:id="rId30"/>
    <p:sldId id="283" r:id="rId31"/>
    <p:sldId id="286" r:id="rId32"/>
    <p:sldId id="284" r:id="rId33"/>
    <p:sldId id="285" r:id="rId34"/>
    <p:sldId id="287" r:id="rId35"/>
    <p:sldId id="288" r:id="rId36"/>
    <p:sldId id="289" r:id="rId37"/>
    <p:sldId id="296" r:id="rId38"/>
    <p:sldId id="298" r:id="rId39"/>
    <p:sldId id="297" r:id="rId40"/>
    <p:sldId id="299" r:id="rId41"/>
    <p:sldId id="300" r:id="rId42"/>
    <p:sldId id="293" r:id="rId43"/>
    <p:sldId id="294" r:id="rId44"/>
    <p:sldId id="295" r:id="rId45"/>
    <p:sldId id="301" r:id="rId46"/>
    <p:sldId id="302" r:id="rId47"/>
    <p:sldId id="303" r:id="rId48"/>
    <p:sldId id="304" r:id="rId49"/>
    <p:sldId id="305" r:id="rId50"/>
    <p:sldId id="306" r:id="rId51"/>
    <p:sldId id="307" r:id="rId52"/>
    <p:sldId id="308"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0FC2D90-5DC5-43DA-9B2F-6597B965918E}"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48770-C989-4AB6-A2B5-71A6FD763434}"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457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C2D90-5DC5-43DA-9B2F-6597B965918E}"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48770-C989-4AB6-A2B5-71A6FD763434}" type="slidenum">
              <a:rPr lang="en-IN" smtClean="0"/>
              <a:t>‹#›</a:t>
            </a:fld>
            <a:endParaRPr lang="en-IN"/>
          </a:p>
        </p:txBody>
      </p:sp>
    </p:spTree>
    <p:extLst>
      <p:ext uri="{BB962C8B-B14F-4D97-AF65-F5344CB8AC3E}">
        <p14:creationId xmlns:p14="http://schemas.microsoft.com/office/powerpoint/2010/main" val="2834316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C2D90-5DC5-43DA-9B2F-6597B965918E}"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48770-C989-4AB6-A2B5-71A6FD76343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711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C2D90-5DC5-43DA-9B2F-6597B965918E}"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48770-C989-4AB6-A2B5-71A6FD763434}" type="slidenum">
              <a:rPr lang="en-IN" smtClean="0"/>
              <a:t>‹#›</a:t>
            </a:fld>
            <a:endParaRPr lang="en-IN"/>
          </a:p>
        </p:txBody>
      </p:sp>
    </p:spTree>
    <p:extLst>
      <p:ext uri="{BB962C8B-B14F-4D97-AF65-F5344CB8AC3E}">
        <p14:creationId xmlns:p14="http://schemas.microsoft.com/office/powerpoint/2010/main" val="1181043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FC2D90-5DC5-43DA-9B2F-6597B965918E}"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48770-C989-4AB6-A2B5-71A6FD763434}"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99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FC2D90-5DC5-43DA-9B2F-6597B965918E}"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B48770-C989-4AB6-A2B5-71A6FD763434}" type="slidenum">
              <a:rPr lang="en-IN" smtClean="0"/>
              <a:t>‹#›</a:t>
            </a:fld>
            <a:endParaRPr lang="en-IN"/>
          </a:p>
        </p:txBody>
      </p:sp>
    </p:spTree>
    <p:extLst>
      <p:ext uri="{BB962C8B-B14F-4D97-AF65-F5344CB8AC3E}">
        <p14:creationId xmlns:p14="http://schemas.microsoft.com/office/powerpoint/2010/main" val="2256088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FC2D90-5DC5-43DA-9B2F-6597B965918E}" type="datetimeFigureOut">
              <a:rPr lang="en-IN" smtClean="0"/>
              <a:t>21-08-2023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B48770-C989-4AB6-A2B5-71A6FD763434}" type="slidenum">
              <a:rPr lang="en-IN" smtClean="0"/>
              <a:t>‹#›</a:t>
            </a:fld>
            <a:endParaRPr lang="en-IN"/>
          </a:p>
        </p:txBody>
      </p:sp>
    </p:spTree>
    <p:extLst>
      <p:ext uri="{BB962C8B-B14F-4D97-AF65-F5344CB8AC3E}">
        <p14:creationId xmlns:p14="http://schemas.microsoft.com/office/powerpoint/2010/main" val="1500559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FC2D90-5DC5-43DA-9B2F-6597B965918E}" type="datetimeFigureOut">
              <a:rPr lang="en-IN" smtClean="0"/>
              <a:t>21-08-2023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B48770-C989-4AB6-A2B5-71A6FD763434}" type="slidenum">
              <a:rPr lang="en-IN" smtClean="0"/>
              <a:t>‹#›</a:t>
            </a:fld>
            <a:endParaRPr lang="en-IN"/>
          </a:p>
        </p:txBody>
      </p:sp>
    </p:spTree>
    <p:extLst>
      <p:ext uri="{BB962C8B-B14F-4D97-AF65-F5344CB8AC3E}">
        <p14:creationId xmlns:p14="http://schemas.microsoft.com/office/powerpoint/2010/main" val="230899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C2D90-5DC5-43DA-9B2F-6597B965918E}" type="datetimeFigureOut">
              <a:rPr lang="en-IN" smtClean="0"/>
              <a:t>21-08-2023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B48770-C989-4AB6-A2B5-71A6FD763434}" type="slidenum">
              <a:rPr lang="en-IN" smtClean="0"/>
              <a:t>‹#›</a:t>
            </a:fld>
            <a:endParaRPr lang="en-IN"/>
          </a:p>
        </p:txBody>
      </p:sp>
    </p:spTree>
    <p:extLst>
      <p:ext uri="{BB962C8B-B14F-4D97-AF65-F5344CB8AC3E}">
        <p14:creationId xmlns:p14="http://schemas.microsoft.com/office/powerpoint/2010/main" val="1607158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FC2D90-5DC5-43DA-9B2F-6597B965918E}"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B48770-C989-4AB6-A2B5-71A6FD763434}" type="slidenum">
              <a:rPr lang="en-IN" smtClean="0"/>
              <a:t>‹#›</a:t>
            </a:fld>
            <a:endParaRPr lang="en-IN"/>
          </a:p>
        </p:txBody>
      </p:sp>
    </p:spTree>
    <p:extLst>
      <p:ext uri="{BB962C8B-B14F-4D97-AF65-F5344CB8AC3E}">
        <p14:creationId xmlns:p14="http://schemas.microsoft.com/office/powerpoint/2010/main" val="3039058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FC2D90-5DC5-43DA-9B2F-6597B965918E}"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B48770-C989-4AB6-A2B5-71A6FD763434}" type="slidenum">
              <a:rPr lang="en-IN" smtClean="0"/>
              <a:t>‹#›</a:t>
            </a:fld>
            <a:endParaRPr lang="en-IN"/>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464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30FC2D90-5DC5-43DA-9B2F-6597B965918E}" type="datetimeFigureOut">
              <a:rPr lang="en-IN" smtClean="0"/>
              <a:t>21-08-2023</a:t>
            </a:fld>
            <a:endParaRPr lang="en-IN"/>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IN"/>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14B48770-C989-4AB6-A2B5-71A6FD76343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239290"/>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initor.com/"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wnload.sysinternals.com/files/ProcessExplorer.zip"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live.sysinternals.com/procexp.ex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redlab.run/"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en-us/sysinternals/downloads/autoruns" TargetMode="External"/><Relationship Id="rId2" Type="http://schemas.openxmlformats.org/officeDocument/2006/relationships/hyperlink" Target="https://resources.infosecinstitute.com/topics/malware-analysis/common-malware-persistence-mechanisms/" TargetMode="External"/><Relationship Id="rId1" Type="http://schemas.openxmlformats.org/officeDocument/2006/relationships/slideLayout" Target="../slideLayouts/slideLayout2.xml"/><Relationship Id="rId4" Type="http://schemas.openxmlformats.org/officeDocument/2006/relationships/hyperlink" Target="https://www.varonis.com/blog/how-to-use-autoruns#:~:text=Autoruns%20is%20a%20Microsoft%20tool,user%20logs%20into%20their%20accou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85A0-DC04-2F48-7F07-9AA8B539E7BC}"/>
              </a:ext>
            </a:extLst>
          </p:cNvPr>
          <p:cNvSpPr>
            <a:spLocks noGrp="1"/>
          </p:cNvSpPr>
          <p:nvPr>
            <p:ph type="ctrTitle"/>
          </p:nvPr>
        </p:nvSpPr>
        <p:spPr/>
        <p:txBody>
          <a:bodyPr>
            <a:normAutofit fontScale="90000"/>
          </a:bodyPr>
          <a:lstStyle/>
          <a:p>
            <a:r>
              <a:rPr lang="en-US" sz="6000" b="1" dirty="0">
                <a:latin typeface="Times New Roman" panose="02020603050405020304" pitchFamily="18" charset="0"/>
                <a:cs typeface="Times New Roman" panose="02020603050405020304" pitchFamily="18" charset="0"/>
              </a:rPr>
              <a:t>P</a:t>
            </a:r>
            <a:r>
              <a:rPr lang="en-US" sz="6000" b="1" i="0" dirty="0">
                <a:effectLst/>
                <a:latin typeface="Times New Roman" panose="02020603050405020304" pitchFamily="18" charset="0"/>
                <a:cs typeface="Times New Roman" panose="02020603050405020304" pitchFamily="18" charset="0"/>
              </a:rPr>
              <a:t>ersistence </a:t>
            </a:r>
            <a:r>
              <a:rPr lang="en-US" sz="6000" b="1" dirty="0">
                <a:latin typeface="Times New Roman" panose="02020603050405020304" pitchFamily="18" charset="0"/>
                <a:cs typeface="Times New Roman" panose="02020603050405020304" pitchFamily="18" charset="0"/>
              </a:rPr>
              <a:t>T</a:t>
            </a:r>
            <a:r>
              <a:rPr lang="en-US" sz="6000" b="1" i="0" dirty="0">
                <a:effectLst/>
                <a:latin typeface="Times New Roman" panose="02020603050405020304" pitchFamily="18" charset="0"/>
                <a:cs typeface="Times New Roman" panose="02020603050405020304" pitchFamily="18" charset="0"/>
              </a:rPr>
              <a:t>echniques</a:t>
            </a:r>
            <a:endParaRPr lang="en-IN" dirty="0"/>
          </a:p>
        </p:txBody>
      </p:sp>
      <p:sp>
        <p:nvSpPr>
          <p:cNvPr id="3" name="Subtitle 2">
            <a:extLst>
              <a:ext uri="{FF2B5EF4-FFF2-40B4-BE49-F238E27FC236}">
                <a16:creationId xmlns:a16="http://schemas.microsoft.com/office/drawing/2014/main" id="{AD370179-C111-33F9-0893-68E4EB7AF36E}"/>
              </a:ext>
            </a:extLst>
          </p:cNvPr>
          <p:cNvSpPr>
            <a:spLocks noGrp="1"/>
          </p:cNvSpPr>
          <p:nvPr>
            <p:ph type="subTitle" idx="1"/>
          </p:nvPr>
        </p:nvSpPr>
        <p:spPr/>
        <p:txBody>
          <a:bodyPr/>
          <a:lstStyle/>
          <a:p>
            <a:r>
              <a:rPr lang="en-IN" b="1" dirty="0">
                <a:latin typeface="Times New Roman" panose="02020603050405020304" pitchFamily="18" charset="0"/>
                <a:cs typeface="Times New Roman" panose="02020603050405020304" pitchFamily="18" charset="0"/>
              </a:rPr>
              <a:t>Unit - 2</a:t>
            </a:r>
          </a:p>
        </p:txBody>
      </p:sp>
    </p:spTree>
    <p:extLst>
      <p:ext uri="{BB962C8B-B14F-4D97-AF65-F5344CB8AC3E}">
        <p14:creationId xmlns:p14="http://schemas.microsoft.com/office/powerpoint/2010/main" val="4260166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rmAutofit/>
          </a:bodyPr>
          <a:lstStyle/>
          <a:p>
            <a:r>
              <a:rPr lang="en-IN" sz="3600" b="1" dirty="0">
                <a:latin typeface="Times New Roman" panose="02020603050405020304" pitchFamily="18" charset="0"/>
                <a:cs typeface="Times New Roman" panose="02020603050405020304" pitchFamily="18" charset="0"/>
              </a:rPr>
              <a:t>Autoruns for Windows</a:t>
            </a: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a:bodyPr>
          <a:lstStyle/>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FBD6746B-0574-DD65-5570-6639FE47CE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64" t="5569" r="2380" b="3643"/>
          <a:stretch/>
        </p:blipFill>
        <p:spPr bwMode="auto">
          <a:xfrm>
            <a:off x="933282" y="1237130"/>
            <a:ext cx="10479741" cy="46437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7363A3-F182-022A-C18D-32539A251F01}"/>
              </a:ext>
            </a:extLst>
          </p:cNvPr>
          <p:cNvSpPr txBox="1"/>
          <p:nvPr/>
        </p:nvSpPr>
        <p:spPr>
          <a:xfrm>
            <a:off x="358588" y="5934670"/>
            <a:ext cx="11287762" cy="861774"/>
          </a:xfrm>
          <a:prstGeom prst="rect">
            <a:avLst/>
          </a:prstGeom>
          <a:noFill/>
        </p:spPr>
        <p:txBody>
          <a:bodyPr wrap="square">
            <a:spAutoFit/>
          </a:bodyPr>
          <a:lstStyle/>
          <a:p>
            <a:pPr algn="just"/>
            <a:r>
              <a:rPr lang="en-US" sz="1600" b="0" i="0" dirty="0">
                <a:effectLst/>
                <a:latin typeface="Times New Roman" panose="02020603050405020304" pitchFamily="18" charset="0"/>
                <a:cs typeface="Times New Roman" panose="02020603050405020304" pitchFamily="18" charset="0"/>
              </a:rPr>
              <a:t>In the above image, we can see that under the ‘Logon’ tab highlighted in red a run key has been created for a file called ‘ARP Service’, which can be found in the following location within the registry:</a:t>
            </a:r>
          </a:p>
          <a:p>
            <a:pPr algn="ctr"/>
            <a:r>
              <a:rPr lang="en-US" sz="1600" b="1" i="0" dirty="0">
                <a:effectLst/>
                <a:latin typeface="Times New Roman" panose="02020603050405020304" pitchFamily="18" charset="0"/>
                <a:cs typeface="Times New Roman" panose="02020603050405020304" pitchFamily="18" charset="0"/>
              </a:rPr>
              <a:t>HKLM\Software\Microsoft\Windows\CurrentVersion\Run</a:t>
            </a:r>
            <a:endParaRPr lang="en-US" sz="16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6254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rmAutofit/>
          </a:bodyPr>
          <a:lstStyle/>
          <a:p>
            <a:r>
              <a:rPr lang="en-IN" sz="3600" b="1" dirty="0">
                <a:latin typeface="Times New Roman" panose="02020603050405020304" pitchFamily="18" charset="0"/>
                <a:cs typeface="Times New Roman" panose="02020603050405020304" pitchFamily="18" charset="0"/>
              </a:rPr>
              <a:t>Autoruns for Windows</a:t>
            </a: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a:bodyPr>
          <a:lstStyle/>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CA1A597-28EC-BCBA-D065-499A53622FE7}"/>
              </a:ext>
            </a:extLst>
          </p:cNvPr>
          <p:cNvSpPr txBox="1"/>
          <p:nvPr/>
        </p:nvSpPr>
        <p:spPr>
          <a:xfrm>
            <a:off x="1024128" y="1255059"/>
            <a:ext cx="10737566" cy="1754326"/>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By right-clicking on a file of interest we can submit the file to the website </a:t>
            </a:r>
            <a:r>
              <a:rPr lang="en-US" b="1" i="0" dirty="0">
                <a:solidFill>
                  <a:srgbClr val="C00000"/>
                </a:solidFill>
                <a:effectLst/>
                <a:latin typeface="Times New Roman" panose="02020603050405020304" pitchFamily="18" charset="0"/>
                <a:cs typeface="Times New Roman" panose="02020603050405020304" pitchFamily="18" charset="0"/>
              </a:rPr>
              <a:t>virustotal.com. </a:t>
            </a:r>
          </a:p>
          <a:p>
            <a:pPr algn="just"/>
            <a:endParaRPr lang="en-US" dirty="0">
              <a:latin typeface="Times New Roman" panose="02020603050405020304" pitchFamily="18" charset="0"/>
              <a:cs typeface="Times New Roman" panose="02020603050405020304" pitchFamily="18" charset="0"/>
            </a:endParaRPr>
          </a:p>
          <a:p>
            <a:pPr algn="just"/>
            <a:r>
              <a:rPr lang="en-US" b="0" i="0" dirty="0" err="1">
                <a:effectLst/>
                <a:latin typeface="Times New Roman" panose="02020603050405020304" pitchFamily="18" charset="0"/>
                <a:cs typeface="Times New Roman" panose="02020603050405020304" pitchFamily="18" charset="0"/>
              </a:rPr>
              <a:t>Virustotal</a:t>
            </a:r>
            <a:r>
              <a:rPr lang="en-US" b="0" i="0" dirty="0">
                <a:effectLst/>
                <a:latin typeface="Times New Roman" panose="02020603050405020304" pitchFamily="18" charset="0"/>
                <a:cs typeface="Times New Roman" panose="02020603050405020304" pitchFamily="18" charset="0"/>
              </a:rPr>
              <a:t> is a database of malware that reports on whether a file is recognized as malicious by multiple antivirus vendors.</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1C30EC86-381D-F322-51C9-B892D4B5F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2386776"/>
            <a:ext cx="4991190" cy="31852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4DF739D-B20A-75F0-57C1-21F67476E48B}"/>
              </a:ext>
            </a:extLst>
          </p:cNvPr>
          <p:cNvSpPr txBox="1"/>
          <p:nvPr/>
        </p:nvSpPr>
        <p:spPr>
          <a:xfrm>
            <a:off x="906511" y="5518843"/>
            <a:ext cx="10972800" cy="1200329"/>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Once the file has been submitted, the ‘Virus Total’ column will then display how many antivirus vendors have categorized the file as malicious. </a:t>
            </a:r>
          </a:p>
          <a:p>
            <a:pPr algn="just"/>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In the image below we can see that 55/76 vendors have a signature in place that detects this file as malicious.</a:t>
            </a:r>
            <a:endParaRPr lang="en-IN" dirty="0">
              <a:latin typeface="Times New Roman" panose="02020603050405020304" pitchFamily="18" charset="0"/>
              <a:cs typeface="Times New Roman" panose="02020603050405020304" pitchFamily="18" charset="0"/>
            </a:endParaRPr>
          </a:p>
        </p:txBody>
      </p:sp>
      <p:pic>
        <p:nvPicPr>
          <p:cNvPr id="2054" name="Picture 6">
            <a:extLst>
              <a:ext uri="{FF2B5EF4-FFF2-40B4-BE49-F238E27FC236}">
                <a16:creationId xmlns:a16="http://schemas.microsoft.com/office/drawing/2014/main" id="{A4EEA3CF-4AAA-FA28-E16F-910B0486A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5141" y="2351546"/>
            <a:ext cx="5490882" cy="318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16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Autofit/>
          </a:bodyPr>
          <a:lstStyle/>
          <a:p>
            <a:r>
              <a:rPr lang="en-US" sz="2800" b="1" dirty="0">
                <a:latin typeface="Times New Roman" panose="02020603050405020304" pitchFamily="18" charset="0"/>
                <a:cs typeface="Times New Roman" panose="02020603050405020304" pitchFamily="18" charset="0"/>
              </a:rPr>
              <a:t>How to Use Autoruns to Remove Malware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a:bodyPr>
          <a:lstStyle/>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CA1A597-28EC-BCBA-D065-499A53622FE7}"/>
              </a:ext>
            </a:extLst>
          </p:cNvPr>
          <p:cNvSpPr txBox="1"/>
          <p:nvPr/>
        </p:nvSpPr>
        <p:spPr>
          <a:xfrm>
            <a:off x="1024128" y="1255059"/>
            <a:ext cx="10737566" cy="230832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onfirm the malware is running on your device which can be done by opening Task Manager.</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Process Hacker which is the tool for analyzing malware.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Once downloaded, right-click on the Desktop icon and select ‘Run as Administrator’.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Once Process Hacker is running, we can now locate the malware that is running on the device.</a:t>
            </a:r>
          </a:p>
          <a:p>
            <a:pPr algn="just"/>
            <a:endParaRPr lang="en-IN" dirty="0">
              <a:latin typeface="Times New Roman" panose="02020603050405020304" pitchFamily="18" charset="0"/>
              <a:cs typeface="Times New Roman" panose="02020603050405020304" pitchFamily="18" charset="0"/>
            </a:endParaRPr>
          </a:p>
        </p:txBody>
      </p:sp>
      <p:pic>
        <p:nvPicPr>
          <p:cNvPr id="3074" name="Picture 2" descr="process hacker">
            <a:extLst>
              <a:ext uri="{FF2B5EF4-FFF2-40B4-BE49-F238E27FC236}">
                <a16:creationId xmlns:a16="http://schemas.microsoft.com/office/drawing/2014/main" id="{EF5D4272-D4F0-C348-F73B-A7059D4AF4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12" t="6008" r="3759" b="8308"/>
          <a:stretch/>
        </p:blipFill>
        <p:spPr bwMode="auto">
          <a:xfrm>
            <a:off x="1795092" y="3458092"/>
            <a:ext cx="7339943" cy="278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349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Autofit/>
          </a:bodyPr>
          <a:lstStyle/>
          <a:p>
            <a:r>
              <a:rPr lang="en-US" sz="2800" b="1" dirty="0">
                <a:latin typeface="Times New Roman" panose="02020603050405020304" pitchFamily="18" charset="0"/>
                <a:cs typeface="Times New Roman" panose="02020603050405020304" pitchFamily="18" charset="0"/>
              </a:rPr>
              <a:t>How to Use Autoruns to Remove Malware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a:bodyPr>
          <a:lstStyle/>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pic>
        <p:nvPicPr>
          <p:cNvPr id="4098" name="Picture 2" descr="process hacker">
            <a:extLst>
              <a:ext uri="{FF2B5EF4-FFF2-40B4-BE49-F238E27FC236}">
                <a16:creationId xmlns:a16="http://schemas.microsoft.com/office/drawing/2014/main" id="{37789B04-5491-F856-F861-D20602CD7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1237129"/>
            <a:ext cx="8601075" cy="4383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399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Autofit/>
          </a:bodyPr>
          <a:lstStyle/>
          <a:p>
            <a:r>
              <a:rPr lang="en-US" sz="2800" b="1" dirty="0">
                <a:latin typeface="Times New Roman" panose="02020603050405020304" pitchFamily="18" charset="0"/>
                <a:cs typeface="Times New Roman" panose="02020603050405020304" pitchFamily="18" charset="0"/>
              </a:rPr>
              <a:t>How to Use Autoruns to Remove Malware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a:bodyPr>
          <a:lstStyle/>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E385980-6F04-1D45-5778-2900F000E8CA}"/>
              </a:ext>
            </a:extLst>
          </p:cNvPr>
          <p:cNvSpPr txBox="1"/>
          <p:nvPr/>
        </p:nvSpPr>
        <p:spPr>
          <a:xfrm>
            <a:off x="1024128" y="1445308"/>
            <a:ext cx="6096000" cy="923330"/>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This then opens the file path in Windows Explorer.</a:t>
            </a:r>
          </a:p>
          <a:p>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5124" name="Picture 4">
            <a:extLst>
              <a:ext uri="{FF2B5EF4-FFF2-40B4-BE49-F238E27FC236}">
                <a16:creationId xmlns:a16="http://schemas.microsoft.com/office/drawing/2014/main" id="{1B697F4F-E083-BDE7-C133-0AE4A9BBC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972" y="1824037"/>
            <a:ext cx="8972550" cy="32099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73E1C9B-C397-7A4C-B28E-ED6EFF6E088B}"/>
              </a:ext>
            </a:extLst>
          </p:cNvPr>
          <p:cNvSpPr txBox="1"/>
          <p:nvPr/>
        </p:nvSpPr>
        <p:spPr>
          <a:xfrm>
            <a:off x="941295" y="4939929"/>
            <a:ext cx="10981764" cy="1477328"/>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By dragging this file into a tool such as </a:t>
            </a:r>
            <a:r>
              <a:rPr lang="en-US" b="0" i="0" u="none" strike="noStrike" dirty="0" err="1">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PeStudio</a:t>
            </a:r>
            <a:r>
              <a:rPr lang="en-US" b="0" i="0" dirty="0">
                <a:effectLst/>
                <a:latin typeface="Times New Roman" panose="02020603050405020304" pitchFamily="18" charset="0"/>
                <a:cs typeface="Times New Roman" panose="02020603050405020304" pitchFamily="18" charset="0"/>
              </a:rPr>
              <a:t> we can grab the hash of the file.</a:t>
            </a:r>
          </a:p>
          <a:p>
            <a:pPr algn="ctr"/>
            <a:r>
              <a:rPr lang="en-US" b="1" i="0" dirty="0">
                <a:effectLst/>
                <a:latin typeface="Times New Roman" panose="02020603050405020304" pitchFamily="18" charset="0"/>
                <a:cs typeface="Times New Roman" panose="02020603050405020304" pitchFamily="18" charset="0"/>
              </a:rPr>
              <a:t>Bf48a5558c8d2b44a37e66390494d08e</a:t>
            </a:r>
            <a:endParaRPr lang="en-US" b="0" i="0" dirty="0">
              <a:effectLst/>
              <a:latin typeface="Times New Roman" panose="02020603050405020304" pitchFamily="18" charset="0"/>
              <a:cs typeface="Times New Roman" panose="02020603050405020304" pitchFamily="18" charset="0"/>
            </a:endParaRPr>
          </a:p>
          <a:p>
            <a:pPr algn="just"/>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Navigating to </a:t>
            </a:r>
            <a:r>
              <a:rPr lang="en-US" b="0" i="0" dirty="0" err="1">
                <a:effectLst/>
                <a:latin typeface="Times New Roman" panose="02020603050405020304" pitchFamily="18" charset="0"/>
                <a:cs typeface="Times New Roman" panose="02020603050405020304" pitchFamily="18" charset="0"/>
              </a:rPr>
              <a:t>virustotal</a:t>
            </a:r>
            <a:r>
              <a:rPr lang="en-US" b="0" i="0" dirty="0">
                <a:effectLst/>
                <a:latin typeface="Times New Roman" panose="02020603050405020304" pitchFamily="18" charset="0"/>
                <a:cs typeface="Times New Roman" panose="02020603050405020304" pitchFamily="18" charset="0"/>
              </a:rPr>
              <a:t> and performing a search of the hash will show that this is a RAT (Remote Access Trojan) known as Nanocore.</a:t>
            </a:r>
          </a:p>
        </p:txBody>
      </p:sp>
    </p:spTree>
    <p:extLst>
      <p:ext uri="{BB962C8B-B14F-4D97-AF65-F5344CB8AC3E}">
        <p14:creationId xmlns:p14="http://schemas.microsoft.com/office/powerpoint/2010/main" val="3862159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Autofit/>
          </a:bodyPr>
          <a:lstStyle/>
          <a:p>
            <a:r>
              <a:rPr lang="en-US" sz="2800" b="1" dirty="0">
                <a:latin typeface="Times New Roman" panose="02020603050405020304" pitchFamily="18" charset="0"/>
                <a:cs typeface="Times New Roman" panose="02020603050405020304" pitchFamily="18" charset="0"/>
              </a:rPr>
              <a:t>How to Use Autoruns to Remove Malware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a:bodyPr>
          <a:lstStyle/>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E385980-6F04-1D45-5778-2900F000E8CA}"/>
              </a:ext>
            </a:extLst>
          </p:cNvPr>
          <p:cNvSpPr txBox="1"/>
          <p:nvPr/>
        </p:nvSpPr>
        <p:spPr>
          <a:xfrm>
            <a:off x="1024127" y="1445308"/>
            <a:ext cx="10719637" cy="369332"/>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To stop the malware from running, right click on the process name and select ‘Terminate’.</a:t>
            </a:r>
            <a:endParaRPr lang="en-IN" dirty="0">
              <a:latin typeface="Times New Roman" panose="02020603050405020304" pitchFamily="18" charset="0"/>
              <a:cs typeface="Times New Roman" panose="02020603050405020304" pitchFamily="18" charset="0"/>
            </a:endParaRPr>
          </a:p>
        </p:txBody>
      </p:sp>
      <p:pic>
        <p:nvPicPr>
          <p:cNvPr id="6146" name="Picture 2" descr="process hacker">
            <a:extLst>
              <a:ext uri="{FF2B5EF4-FFF2-40B4-BE49-F238E27FC236}">
                <a16:creationId xmlns:a16="http://schemas.microsoft.com/office/drawing/2014/main" id="{01BFDA25-28B6-CFC0-C6A4-5B44FD0F0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6264" y="1906972"/>
            <a:ext cx="7916302" cy="463726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terminate">
            <a:extLst>
              <a:ext uri="{FF2B5EF4-FFF2-40B4-BE49-F238E27FC236}">
                <a16:creationId xmlns:a16="http://schemas.microsoft.com/office/drawing/2014/main" id="{98B21375-A1EE-FAF1-2BEE-14652F422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1544" y="4383741"/>
            <a:ext cx="4552950" cy="2252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557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Autofit/>
          </a:bodyPr>
          <a:lstStyle/>
          <a:p>
            <a:r>
              <a:rPr lang="en-US" sz="2800" b="1" dirty="0">
                <a:latin typeface="Times New Roman" panose="02020603050405020304" pitchFamily="18" charset="0"/>
                <a:cs typeface="Times New Roman" panose="02020603050405020304" pitchFamily="18" charset="0"/>
              </a:rPr>
              <a:t>How to Use Autoruns to Remove Malware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a:bodyPr>
          <a:lstStyle/>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E385980-6F04-1D45-5778-2900F000E8CA}"/>
              </a:ext>
            </a:extLst>
          </p:cNvPr>
          <p:cNvSpPr txBox="1"/>
          <p:nvPr/>
        </p:nvSpPr>
        <p:spPr>
          <a:xfrm>
            <a:off x="1024127" y="1445308"/>
            <a:ext cx="10719637" cy="646331"/>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In Autoruns, the persistence mechanisms used to start the malware can then be deleted by right-clicking and selecting ‘Delete’.</a:t>
            </a:r>
            <a:endParaRPr lang="en-IN" dirty="0">
              <a:latin typeface="Times New Roman" panose="02020603050405020304" pitchFamily="18" charset="0"/>
              <a:cs typeface="Times New Roman" panose="02020603050405020304" pitchFamily="18" charset="0"/>
            </a:endParaRPr>
          </a:p>
        </p:txBody>
      </p:sp>
      <p:pic>
        <p:nvPicPr>
          <p:cNvPr id="7170" name="Picture 2" descr="delete">
            <a:extLst>
              <a:ext uri="{FF2B5EF4-FFF2-40B4-BE49-F238E27FC236}">
                <a16:creationId xmlns:a16="http://schemas.microsoft.com/office/drawing/2014/main" id="{78342F9F-AFCC-3127-B45E-6DBD2EC82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18" y="2091639"/>
            <a:ext cx="6069106" cy="400815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onfirm delete">
            <a:extLst>
              <a:ext uri="{FF2B5EF4-FFF2-40B4-BE49-F238E27FC236}">
                <a16:creationId xmlns:a16="http://schemas.microsoft.com/office/drawing/2014/main" id="{10B7F6A6-D39F-C327-EF78-589279B71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001" y="3181631"/>
            <a:ext cx="4629150"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923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Autofit/>
          </a:bodyPr>
          <a:lstStyle/>
          <a:p>
            <a:r>
              <a:rPr lang="en-US" sz="2800" b="1" dirty="0">
                <a:latin typeface="Times New Roman" panose="02020603050405020304" pitchFamily="18" charset="0"/>
                <a:cs typeface="Times New Roman" panose="02020603050405020304" pitchFamily="18" charset="0"/>
              </a:rPr>
              <a:t>Windows Components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a:bodyPr>
          <a:lstStyle/>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B7F17EB-4889-E320-D865-59245B64F3EC}"/>
              </a:ext>
            </a:extLst>
          </p:cNvPr>
          <p:cNvPicPr>
            <a:picLocks noChangeAspect="1"/>
          </p:cNvPicPr>
          <p:nvPr/>
        </p:nvPicPr>
        <p:blipFill rotWithShape="1">
          <a:blip r:embed="rId2"/>
          <a:srcRect b="5316"/>
          <a:stretch/>
        </p:blipFill>
        <p:spPr>
          <a:xfrm>
            <a:off x="2520573" y="1443318"/>
            <a:ext cx="7305160" cy="5109882"/>
          </a:xfrm>
          <a:prstGeom prst="rect">
            <a:avLst/>
          </a:prstGeom>
        </p:spPr>
      </p:pic>
    </p:spTree>
    <p:extLst>
      <p:ext uri="{BB962C8B-B14F-4D97-AF65-F5344CB8AC3E}">
        <p14:creationId xmlns:p14="http://schemas.microsoft.com/office/powerpoint/2010/main" val="3728198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Autofit/>
          </a:bodyPr>
          <a:lstStyle/>
          <a:p>
            <a:r>
              <a:rPr lang="en-US" sz="2800" b="1" dirty="0">
                <a:latin typeface="Times New Roman" panose="02020603050405020304" pitchFamily="18" charset="0"/>
                <a:cs typeface="Times New Roman" panose="02020603050405020304" pitchFamily="18" charset="0"/>
              </a:rPr>
              <a:t>Windows Process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a:bodyPr>
          <a:lstStyle/>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2ABB27B-C910-CDD5-FA70-3A954E066E95}"/>
              </a:ext>
            </a:extLst>
          </p:cNvPr>
          <p:cNvSpPr txBox="1"/>
          <p:nvPr/>
        </p:nvSpPr>
        <p:spPr>
          <a:xfrm>
            <a:off x="1095845" y="1398494"/>
            <a:ext cx="10504484" cy="3416320"/>
          </a:xfrm>
          <a:prstGeom prst="rect">
            <a:avLst/>
          </a:prstGeom>
          <a:noFill/>
        </p:spPr>
        <p:txBody>
          <a:bodyPr wrap="square">
            <a:spAutoFit/>
          </a:bodyPr>
          <a:lstStyle/>
          <a:p>
            <a:pPr algn="just"/>
            <a:r>
              <a:rPr lang="en-US" b="0" i="0" dirty="0">
                <a:solidFill>
                  <a:srgbClr val="212529"/>
                </a:solidFill>
                <a:effectLst/>
                <a:latin typeface="Times New Roman" panose="02020603050405020304" pitchFamily="18" charset="0"/>
                <a:cs typeface="Times New Roman" panose="02020603050405020304" pitchFamily="18" charset="0"/>
              </a:rPr>
              <a:t>The various processes that are running in a Windows computer. </a:t>
            </a:r>
          </a:p>
          <a:p>
            <a:pPr algn="just"/>
            <a:endParaRPr lang="en-US" dirty="0">
              <a:solidFill>
                <a:srgbClr val="212529"/>
              </a:solidFill>
              <a:latin typeface="Times New Roman" panose="02020603050405020304" pitchFamily="18" charset="0"/>
              <a:cs typeface="Times New Roman" panose="02020603050405020304" pitchFamily="18" charset="0"/>
            </a:endParaRPr>
          </a:p>
          <a:p>
            <a:pPr algn="just"/>
            <a:endParaRPr lang="en-US" b="0" i="0" dirty="0">
              <a:solidFill>
                <a:srgbClr val="212529"/>
              </a:solidFill>
              <a:effectLst/>
              <a:latin typeface="Times New Roman" panose="02020603050405020304" pitchFamily="18" charset="0"/>
              <a:cs typeface="Times New Roman" panose="02020603050405020304" pitchFamily="18" charset="0"/>
            </a:endParaRPr>
          </a:p>
          <a:p>
            <a:pPr algn="just"/>
            <a:r>
              <a:rPr lang="en-US" b="0" i="0" dirty="0">
                <a:solidFill>
                  <a:srgbClr val="212529"/>
                </a:solidFill>
                <a:effectLst/>
                <a:latin typeface="Times New Roman" panose="02020603050405020304" pitchFamily="18" charset="0"/>
                <a:cs typeface="Times New Roman" panose="02020603050405020304" pitchFamily="18" charset="0"/>
              </a:rPr>
              <a:t>Some of the processes are parts of the operating system, while others are applications automatically launched at startup or manually by the user. </a:t>
            </a:r>
          </a:p>
          <a:p>
            <a:pPr algn="just"/>
            <a:endParaRPr lang="en-US" dirty="0">
              <a:solidFill>
                <a:srgbClr val="212529"/>
              </a:solidFill>
              <a:latin typeface="Times New Roman" panose="02020603050405020304" pitchFamily="18" charset="0"/>
              <a:cs typeface="Times New Roman" panose="02020603050405020304" pitchFamily="18" charset="0"/>
            </a:endParaRPr>
          </a:p>
          <a:p>
            <a:pPr algn="just"/>
            <a:endParaRPr lang="en-US" b="0" i="0" dirty="0">
              <a:solidFill>
                <a:srgbClr val="212529"/>
              </a:solidFill>
              <a:effectLst/>
              <a:latin typeface="Times New Roman" panose="02020603050405020304" pitchFamily="18" charset="0"/>
              <a:cs typeface="Times New Roman" panose="02020603050405020304" pitchFamily="18" charset="0"/>
            </a:endParaRPr>
          </a:p>
          <a:p>
            <a:pPr algn="just"/>
            <a:r>
              <a:rPr lang="en-US" b="0" i="0" dirty="0">
                <a:solidFill>
                  <a:srgbClr val="212529"/>
                </a:solidFill>
                <a:effectLst/>
                <a:latin typeface="Times New Roman" panose="02020603050405020304" pitchFamily="18" charset="0"/>
                <a:cs typeface="Times New Roman" panose="02020603050405020304" pitchFamily="18" charset="0"/>
              </a:rPr>
              <a:t>For a list of all running processes, press </a:t>
            </a:r>
            <a:r>
              <a:rPr lang="en-US" b="1" i="0" dirty="0">
                <a:solidFill>
                  <a:srgbClr val="FF0000"/>
                </a:solidFill>
                <a:effectLst/>
                <a:latin typeface="Times New Roman" panose="02020603050405020304" pitchFamily="18" charset="0"/>
                <a:cs typeface="Times New Roman" panose="02020603050405020304" pitchFamily="18" charset="0"/>
              </a:rPr>
              <a:t>Ctrl-Alt-Del. </a:t>
            </a:r>
          </a:p>
          <a:p>
            <a:pPr algn="just"/>
            <a:endParaRPr lang="en-US" dirty="0">
              <a:solidFill>
                <a:srgbClr val="212529"/>
              </a:solidFill>
              <a:latin typeface="Times New Roman" panose="02020603050405020304" pitchFamily="18" charset="0"/>
              <a:cs typeface="Times New Roman" panose="02020603050405020304" pitchFamily="18" charset="0"/>
            </a:endParaRPr>
          </a:p>
          <a:p>
            <a:pPr algn="just"/>
            <a:endParaRPr lang="en-US" b="0" i="0" dirty="0">
              <a:solidFill>
                <a:srgbClr val="212529"/>
              </a:solidFill>
              <a:effectLst/>
              <a:latin typeface="Times New Roman" panose="02020603050405020304" pitchFamily="18" charset="0"/>
              <a:cs typeface="Times New Roman" panose="02020603050405020304" pitchFamily="18" charset="0"/>
            </a:endParaRPr>
          </a:p>
          <a:p>
            <a:pPr algn="just"/>
            <a:r>
              <a:rPr lang="en-US" b="0" i="0" dirty="0">
                <a:solidFill>
                  <a:srgbClr val="212529"/>
                </a:solidFill>
                <a:effectLst/>
                <a:latin typeface="Times New Roman" panose="02020603050405020304" pitchFamily="18" charset="0"/>
                <a:cs typeface="Times New Roman" panose="02020603050405020304" pitchFamily="18" charset="0"/>
              </a:rPr>
              <a:t>For more information on individual Windows processes that you may encounter, visit </a:t>
            </a:r>
            <a:r>
              <a:rPr lang="en-US" b="1" i="0" dirty="0">
                <a:solidFill>
                  <a:schemeClr val="accent5">
                    <a:lumMod val="50000"/>
                  </a:schemeClr>
                </a:solidFill>
                <a:effectLst/>
                <a:latin typeface="Times New Roman" panose="02020603050405020304" pitchFamily="18" charset="0"/>
                <a:cs typeface="Times New Roman" panose="02020603050405020304" pitchFamily="18" charset="0"/>
              </a:rPr>
              <a:t>www.answersthatwork.com and www.liutilities.com.</a:t>
            </a:r>
            <a:endParaRPr lang="en-IN" b="1"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265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Autofit/>
          </a:bodyPr>
          <a:lstStyle/>
          <a:p>
            <a:r>
              <a:rPr lang="en-US" sz="2800" b="1" dirty="0">
                <a:latin typeface="Times New Roman" panose="02020603050405020304" pitchFamily="18" charset="0"/>
                <a:cs typeface="Times New Roman" panose="02020603050405020304" pitchFamily="18" charset="0"/>
              </a:rPr>
              <a:t>Windows Process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a:bodyPr>
          <a:lstStyle/>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095455D-C8DF-21A9-7BD8-0180345AF5EC}"/>
              </a:ext>
            </a:extLst>
          </p:cNvPr>
          <p:cNvPicPr>
            <a:picLocks noChangeAspect="1"/>
          </p:cNvPicPr>
          <p:nvPr/>
        </p:nvPicPr>
        <p:blipFill rotWithShape="1">
          <a:blip r:embed="rId2"/>
          <a:srcRect r="50468"/>
          <a:stretch/>
        </p:blipFill>
        <p:spPr>
          <a:xfrm>
            <a:off x="2008093" y="1631576"/>
            <a:ext cx="8919883" cy="4903694"/>
          </a:xfrm>
          <a:prstGeom prst="rect">
            <a:avLst/>
          </a:prstGeom>
        </p:spPr>
      </p:pic>
      <p:sp>
        <p:nvSpPr>
          <p:cNvPr id="8" name="TextBox 7">
            <a:extLst>
              <a:ext uri="{FF2B5EF4-FFF2-40B4-BE49-F238E27FC236}">
                <a16:creationId xmlns:a16="http://schemas.microsoft.com/office/drawing/2014/main" id="{AC596ADA-2570-E5A1-CD8B-308A1AEE46F4}"/>
              </a:ext>
            </a:extLst>
          </p:cNvPr>
          <p:cNvSpPr txBox="1"/>
          <p:nvPr/>
        </p:nvSpPr>
        <p:spPr>
          <a:xfrm>
            <a:off x="1093694" y="1120953"/>
            <a:ext cx="6096000" cy="369332"/>
          </a:xfrm>
          <a:prstGeom prst="rect">
            <a:avLst/>
          </a:prstGeom>
          <a:noFill/>
        </p:spPr>
        <p:txBody>
          <a:bodyPr wrap="square">
            <a:spAutoFit/>
          </a:bodyPr>
          <a:lstStyle/>
          <a:p>
            <a:r>
              <a:rPr lang="en-IN" b="1" i="0" u="none" strike="noStrike" dirty="0">
                <a:effectLst/>
                <a:latin typeface="Segoe UI" panose="020B0502040204020203" pitchFamily="34" charset="0"/>
                <a:hlinkClick r:id="rId3"/>
              </a:rPr>
              <a:t>Download Process Explorer</a:t>
            </a:r>
            <a:endParaRPr lang="en-IN" dirty="0"/>
          </a:p>
        </p:txBody>
      </p:sp>
      <p:sp>
        <p:nvSpPr>
          <p:cNvPr id="10" name="TextBox 9">
            <a:extLst>
              <a:ext uri="{FF2B5EF4-FFF2-40B4-BE49-F238E27FC236}">
                <a16:creationId xmlns:a16="http://schemas.microsoft.com/office/drawing/2014/main" id="{9F3AA8E3-79BF-4ECB-6AAF-CAA18DEB51AB}"/>
              </a:ext>
            </a:extLst>
          </p:cNvPr>
          <p:cNvSpPr txBox="1"/>
          <p:nvPr/>
        </p:nvSpPr>
        <p:spPr>
          <a:xfrm>
            <a:off x="4569759" y="1120953"/>
            <a:ext cx="6096000" cy="369332"/>
          </a:xfrm>
          <a:prstGeom prst="rect">
            <a:avLst/>
          </a:prstGeom>
          <a:noFill/>
        </p:spPr>
        <p:txBody>
          <a:bodyPr wrap="square">
            <a:spAutoFit/>
          </a:bodyPr>
          <a:lstStyle/>
          <a:p>
            <a:r>
              <a:rPr lang="en-US" b="1" i="0" dirty="0">
                <a:solidFill>
                  <a:srgbClr val="161616"/>
                </a:solidFill>
                <a:effectLst/>
                <a:latin typeface="Segoe UI" panose="020B0502040204020203" pitchFamily="34" charset="0"/>
              </a:rPr>
              <a:t>Run now</a:t>
            </a:r>
            <a:r>
              <a:rPr lang="en-US" b="0" i="0" dirty="0">
                <a:solidFill>
                  <a:srgbClr val="161616"/>
                </a:solidFill>
                <a:effectLst/>
                <a:latin typeface="Segoe UI" panose="020B0502040204020203" pitchFamily="34" charset="0"/>
              </a:rPr>
              <a:t> from </a:t>
            </a:r>
            <a:r>
              <a:rPr lang="en-US" b="0" i="0" u="none" strike="noStrike" dirty="0" err="1">
                <a:effectLst/>
                <a:latin typeface="Segoe UI" panose="020B0502040204020203" pitchFamily="34" charset="0"/>
                <a:hlinkClick r:id="rId4"/>
              </a:rPr>
              <a:t>Sysinternals</a:t>
            </a:r>
            <a:r>
              <a:rPr lang="en-US" b="0" i="0" u="none" strike="noStrike" dirty="0">
                <a:effectLst/>
                <a:latin typeface="Segoe UI" panose="020B0502040204020203" pitchFamily="34" charset="0"/>
                <a:hlinkClick r:id="rId4"/>
              </a:rPr>
              <a:t> Live</a:t>
            </a:r>
            <a:r>
              <a:rPr lang="en-US" b="0" i="0" dirty="0">
                <a:solidFill>
                  <a:srgbClr val="161616"/>
                </a:solidFill>
                <a:effectLst/>
                <a:latin typeface="Segoe UI" panose="020B0502040204020203" pitchFamily="34" charset="0"/>
              </a:rPr>
              <a:t>.</a:t>
            </a:r>
            <a:endParaRPr lang="en-IN" dirty="0"/>
          </a:p>
        </p:txBody>
      </p:sp>
    </p:spTree>
    <p:extLst>
      <p:ext uri="{BB962C8B-B14F-4D97-AF65-F5344CB8AC3E}">
        <p14:creationId xmlns:p14="http://schemas.microsoft.com/office/powerpoint/2010/main" val="1243057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56D21-4921-7FB9-5B1E-B874C33523AE}"/>
              </a:ext>
            </a:extLst>
          </p:cNvPr>
          <p:cNvSpPr>
            <a:spLocks noGrp="1"/>
          </p:cNvSpPr>
          <p:nvPr>
            <p:ph type="title"/>
          </p:nvPr>
        </p:nvSpPr>
        <p:spPr>
          <a:xfrm>
            <a:off x="838200" y="365125"/>
            <a:ext cx="10515600" cy="746499"/>
          </a:xfrm>
        </p:spPr>
        <p:txBody>
          <a:bodyPr>
            <a:normAutofit/>
          </a:bodyPr>
          <a:lstStyle/>
          <a:p>
            <a:r>
              <a:rPr lang="en-US" sz="3600" b="1" dirty="0">
                <a:latin typeface="Times New Roman" panose="02020603050405020304" pitchFamily="18" charset="0"/>
                <a:cs typeface="Times New Roman" panose="02020603050405020304" pitchFamily="18" charset="0"/>
              </a:rPr>
              <a:t>P</a:t>
            </a:r>
            <a:r>
              <a:rPr lang="en-US" sz="3600" b="1" i="0" dirty="0">
                <a:effectLst/>
                <a:latin typeface="Times New Roman" panose="02020603050405020304" pitchFamily="18" charset="0"/>
                <a:cs typeface="Times New Roman" panose="02020603050405020304" pitchFamily="18" charset="0"/>
              </a:rPr>
              <a:t>ersistence </a:t>
            </a:r>
            <a:r>
              <a:rPr lang="en-US" sz="3600" b="1" dirty="0">
                <a:latin typeface="Times New Roman" panose="02020603050405020304" pitchFamily="18" charset="0"/>
                <a:cs typeface="Times New Roman" panose="02020603050405020304" pitchFamily="18" charset="0"/>
              </a:rPr>
              <a:t>T</a:t>
            </a:r>
            <a:r>
              <a:rPr lang="en-US" sz="3600" b="1" i="0" dirty="0">
                <a:effectLst/>
                <a:latin typeface="Times New Roman" panose="02020603050405020304" pitchFamily="18" charset="0"/>
                <a:cs typeface="Times New Roman" panose="02020603050405020304" pitchFamily="18" charset="0"/>
              </a:rPr>
              <a:t>echniques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72C700-DEF3-46CB-DFDF-06E4B24012EE}"/>
              </a:ext>
            </a:extLst>
          </p:cNvPr>
          <p:cNvSpPr>
            <a:spLocks noGrp="1"/>
          </p:cNvSpPr>
          <p:nvPr>
            <p:ph idx="1"/>
          </p:nvPr>
        </p:nvSpPr>
        <p:spPr>
          <a:xfrm>
            <a:off x="838200" y="1452282"/>
            <a:ext cx="10941424" cy="5040593"/>
          </a:xfrm>
        </p:spPr>
        <p:txBody>
          <a:bodyPr>
            <a:normAutofit lnSpcReduction="10000"/>
          </a:bodyPr>
          <a:lstStyle/>
          <a:p>
            <a:pPr algn="just"/>
            <a:r>
              <a:rPr lang="en-US" sz="2000" b="0" i="0" dirty="0">
                <a:effectLst/>
                <a:latin typeface="Times New Roman" panose="02020603050405020304" pitchFamily="18" charset="0"/>
                <a:cs typeface="Times New Roman" panose="02020603050405020304" pitchFamily="18" charset="0"/>
              </a:rPr>
              <a:t>Once threat actors gain a foothold on a system, they must implement techniques to maintain that access, even in the event of </a:t>
            </a:r>
            <a:r>
              <a:rPr lang="en-US" sz="2000" b="1" i="0" dirty="0">
                <a:solidFill>
                  <a:schemeClr val="tx2"/>
                </a:solidFill>
                <a:effectLst/>
                <a:latin typeface="Times New Roman" panose="02020603050405020304" pitchFamily="18" charset="0"/>
                <a:cs typeface="Times New Roman" panose="02020603050405020304" pitchFamily="18" charset="0"/>
              </a:rPr>
              <a:t>restarts, updates in credentials, </a:t>
            </a:r>
            <a:r>
              <a:rPr lang="en-US" sz="2000" b="0" i="0" dirty="0">
                <a:effectLst/>
                <a:latin typeface="Times New Roman" panose="02020603050405020304" pitchFamily="18" charset="0"/>
                <a:cs typeface="Times New Roman" panose="02020603050405020304" pitchFamily="18" charset="0"/>
              </a:rPr>
              <a:t>or </a:t>
            </a:r>
            <a:r>
              <a:rPr lang="en-US" sz="2000" b="1" i="0" dirty="0">
                <a:solidFill>
                  <a:schemeClr val="tx2"/>
                </a:solidFill>
                <a:effectLst/>
                <a:latin typeface="Times New Roman" panose="02020603050405020304" pitchFamily="18" charset="0"/>
                <a:cs typeface="Times New Roman" panose="02020603050405020304" pitchFamily="18" charset="0"/>
              </a:rPr>
              <a:t>any other type of change </a:t>
            </a:r>
            <a:r>
              <a:rPr lang="en-US" sz="2000" b="0" i="0" dirty="0">
                <a:effectLst/>
                <a:latin typeface="Times New Roman" panose="02020603050405020304" pitchFamily="18" charset="0"/>
                <a:cs typeface="Times New Roman" panose="02020603050405020304" pitchFamily="18" charset="0"/>
              </a:rPr>
              <a:t>that might disrupt access. </a:t>
            </a:r>
          </a:p>
          <a:p>
            <a:pPr algn="just"/>
            <a:endParaRPr lang="en-US" sz="2000" dirty="0">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These techniques are collectively known as </a:t>
            </a:r>
            <a:r>
              <a:rPr lang="en-US" sz="2000" b="1" i="0" dirty="0">
                <a:effectLst/>
                <a:latin typeface="Times New Roman" panose="02020603050405020304" pitchFamily="18" charset="0"/>
                <a:cs typeface="Times New Roman" panose="02020603050405020304" pitchFamily="18" charset="0"/>
              </a:rPr>
              <a:t>persistence techniques.</a:t>
            </a:r>
          </a:p>
          <a:p>
            <a:pPr algn="just"/>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Most malware uses at least one persistence technique, even when a single run is all it takes to cause most of the damage (e.g., ransomware).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Persistence, however, is most useful for stealthy campaigns meant to last a long time. In these situations, many infected machines will likely undergo a reboot at least once, terminating the malware process.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Therefore, malware developers must add or implement a persistence mechanism to start again.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2187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Autofit/>
          </a:bodyPr>
          <a:lstStyle/>
          <a:p>
            <a:pPr algn="l"/>
            <a:r>
              <a:rPr lang="en-IN" sz="2800" b="1" dirty="0">
                <a:latin typeface="Times New Roman" panose="02020603050405020304" pitchFamily="18" charset="0"/>
                <a:cs typeface="Times New Roman" panose="02020603050405020304" pitchFamily="18" charset="0"/>
              </a:rPr>
              <a:t>What is malware?</a:t>
            </a: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a:bodyPr>
          <a:lstStyle/>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Malware, or malicious software, is any program or file that is intentionally harmful to a computer, network or server.</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Types of malware include computer viruses, worms, Trojan horses, ransomware and spyware.</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These malicious programs steal, encrypt, and delete sensitive data; alter or hijack core computing functions and monitor end users' computer activity.</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132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Autofit/>
          </a:bodyPr>
          <a:lstStyle/>
          <a:p>
            <a:pPr algn="just"/>
            <a:r>
              <a:rPr lang="en-US" sz="2800" b="1" dirty="0">
                <a:latin typeface="Times New Roman" panose="02020603050405020304" pitchFamily="18" charset="0"/>
                <a:cs typeface="Times New Roman" panose="02020603050405020304" pitchFamily="18" charset="0"/>
              </a:rPr>
              <a:t>What does malware do?</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a:bodyPr>
          <a:lstStyle/>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Malware can infect networks and devices and is designed to harm those devices, networks and/or their users in some way.</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Depending on the type of malware and its goal, this harm may present itself differently to the user or endpoint. In some cases, the effect malware has is relatively mild and benign, and in others, it can be disastrous.</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No matter the method, all types of malware are designed to exploit devices at the expense of the user and to the benefit of the hacker -- the person who has designed and/or deployed the malware.</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446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Autofit/>
          </a:bodyPr>
          <a:lstStyle/>
          <a:p>
            <a:pPr algn="just"/>
            <a:r>
              <a:rPr lang="en-US" sz="2800" b="1" dirty="0">
                <a:latin typeface="Times New Roman" panose="02020603050405020304" pitchFamily="18" charset="0"/>
                <a:cs typeface="Times New Roman" panose="02020603050405020304" pitchFamily="18" charset="0"/>
              </a:rPr>
              <a:t>How do malware infections happen?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a:bodyPr>
          <a:lstStyle/>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Malware authors use a variety of physical and virtual means to spread malware that infects devices and networks.</a:t>
            </a: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For example, malicious programs can be delivered to a system with a USB drive, through popular collaboration tools and by drive-by downloads, which automatically download malicious programs to systems without the user's approval or knowledge.</a:t>
            </a:r>
          </a:p>
        </p:txBody>
      </p:sp>
      <p:pic>
        <p:nvPicPr>
          <p:cNvPr id="1026" name="Picture 2" descr="Types of malware">
            <a:extLst>
              <a:ext uri="{FF2B5EF4-FFF2-40B4-BE49-F238E27FC236}">
                <a16:creationId xmlns:a16="http://schemas.microsoft.com/office/drawing/2014/main" id="{1E93ABA2-B54D-E40E-826B-26D3642A06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86" t="11423" r="4286" b="6246"/>
          <a:stretch/>
        </p:blipFill>
        <p:spPr bwMode="auto">
          <a:xfrm>
            <a:off x="3953435" y="3639671"/>
            <a:ext cx="4876800" cy="3003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713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853799" y="298345"/>
            <a:ext cx="9720072" cy="669843"/>
          </a:xfrm>
        </p:spPr>
        <p:txBody>
          <a:bodyPr>
            <a:noAutofit/>
          </a:bodyPr>
          <a:lstStyle/>
          <a:p>
            <a:pPr algn="just"/>
            <a:r>
              <a:rPr lang="en-IN" sz="2800" b="1" dirty="0">
                <a:latin typeface="Times New Roman" panose="02020603050405020304" pitchFamily="18" charset="0"/>
                <a:cs typeface="Times New Roman" panose="02020603050405020304" pitchFamily="18" charset="0"/>
              </a:rPr>
              <a:t>types of malware?</a:t>
            </a: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lnSpcReduction="10000"/>
          </a:bodyPr>
          <a:lstStyle/>
          <a:p>
            <a:pPr algn="just"/>
            <a:r>
              <a:rPr lang="en-US" sz="1800" dirty="0">
                <a:latin typeface="Times New Roman" panose="02020603050405020304" pitchFamily="18" charset="0"/>
                <a:cs typeface="Times New Roman" panose="02020603050405020304" pitchFamily="18" charset="0"/>
              </a:rPr>
              <a:t>A </a:t>
            </a:r>
            <a:r>
              <a:rPr lang="en-US" sz="1800" b="1" dirty="0">
                <a:solidFill>
                  <a:schemeClr val="accent5">
                    <a:lumMod val="50000"/>
                  </a:schemeClr>
                </a:solidFill>
                <a:latin typeface="Times New Roman" panose="02020603050405020304" pitchFamily="18" charset="0"/>
                <a:cs typeface="Times New Roman" panose="02020603050405020304" pitchFamily="18" charset="0"/>
              </a:rPr>
              <a:t>virus</a:t>
            </a:r>
            <a:r>
              <a:rPr lang="en-US" sz="1800" dirty="0">
                <a:latin typeface="Times New Roman" panose="02020603050405020304" pitchFamily="18" charset="0"/>
                <a:cs typeface="Times New Roman" panose="02020603050405020304" pitchFamily="18" charset="0"/>
              </a:rPr>
              <a:t> is the most common type of malware that can </a:t>
            </a:r>
            <a:r>
              <a:rPr lang="en-US" sz="1800" b="1" dirty="0">
                <a:solidFill>
                  <a:srgbClr val="0070C0"/>
                </a:solidFill>
                <a:latin typeface="Times New Roman" panose="02020603050405020304" pitchFamily="18" charset="0"/>
                <a:cs typeface="Times New Roman" panose="02020603050405020304" pitchFamily="18" charset="0"/>
              </a:rPr>
              <a:t>execute itself and spread </a:t>
            </a:r>
            <a:r>
              <a:rPr lang="en-US" sz="1800" dirty="0">
                <a:latin typeface="Times New Roman" panose="02020603050405020304" pitchFamily="18" charset="0"/>
                <a:cs typeface="Times New Roman" panose="02020603050405020304" pitchFamily="18" charset="0"/>
              </a:rPr>
              <a:t>by infecting other programs or files.</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 </a:t>
            </a:r>
            <a:r>
              <a:rPr lang="en-US" sz="1800" b="1" dirty="0">
                <a:latin typeface="Times New Roman" panose="02020603050405020304" pitchFamily="18" charset="0"/>
                <a:cs typeface="Times New Roman" panose="02020603050405020304" pitchFamily="18" charset="0"/>
              </a:rPr>
              <a:t>worm c</a:t>
            </a:r>
            <a:r>
              <a:rPr lang="en-US" sz="1800" dirty="0">
                <a:latin typeface="Times New Roman" panose="02020603050405020304" pitchFamily="18" charset="0"/>
                <a:cs typeface="Times New Roman" panose="02020603050405020304" pitchFamily="18" charset="0"/>
              </a:rPr>
              <a:t>an </a:t>
            </a:r>
            <a:r>
              <a:rPr lang="en-US" sz="1800" b="1" dirty="0">
                <a:solidFill>
                  <a:srgbClr val="0070C0"/>
                </a:solidFill>
                <a:latin typeface="Times New Roman" panose="02020603050405020304" pitchFamily="18" charset="0"/>
                <a:cs typeface="Times New Roman" panose="02020603050405020304" pitchFamily="18" charset="0"/>
              </a:rPr>
              <a:t>self-replicate</a:t>
            </a:r>
            <a:r>
              <a:rPr lang="en-US" sz="1800" dirty="0">
                <a:latin typeface="Times New Roman" panose="02020603050405020304" pitchFamily="18" charset="0"/>
                <a:cs typeface="Times New Roman" panose="02020603050405020304" pitchFamily="18" charset="0"/>
              </a:rPr>
              <a:t> without a host program and typically spreads without any interaction from the malware authors.</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 </a:t>
            </a:r>
            <a:r>
              <a:rPr lang="en-US" sz="1800" b="1" dirty="0">
                <a:solidFill>
                  <a:schemeClr val="accent5">
                    <a:lumMod val="50000"/>
                  </a:schemeClr>
                </a:solidFill>
                <a:latin typeface="Times New Roman" panose="02020603050405020304" pitchFamily="18" charset="0"/>
                <a:cs typeface="Times New Roman" panose="02020603050405020304" pitchFamily="18" charset="0"/>
              </a:rPr>
              <a:t>Trojan horse </a:t>
            </a:r>
            <a:r>
              <a:rPr lang="en-US" sz="1800" dirty="0">
                <a:latin typeface="Times New Roman" panose="02020603050405020304" pitchFamily="18" charset="0"/>
                <a:cs typeface="Times New Roman" panose="02020603050405020304" pitchFamily="18" charset="0"/>
              </a:rPr>
              <a:t>is designed to appear as a legitimate software program to gain access to a system. Once activated following installation, Trojans can execute their malicious functions.</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solidFill>
                  <a:schemeClr val="accent5">
                    <a:lumMod val="50000"/>
                  </a:schemeClr>
                </a:solidFill>
                <a:latin typeface="Times New Roman" panose="02020603050405020304" pitchFamily="18" charset="0"/>
                <a:cs typeface="Times New Roman" panose="02020603050405020304" pitchFamily="18" charset="0"/>
              </a:rPr>
              <a:t>Spyware</a:t>
            </a:r>
            <a:r>
              <a:rPr lang="en-US" sz="1800" dirty="0">
                <a:latin typeface="Times New Roman" panose="02020603050405020304" pitchFamily="18" charset="0"/>
                <a:cs typeface="Times New Roman" panose="02020603050405020304" pitchFamily="18" charset="0"/>
              </a:rPr>
              <a:t> collects information and data on the device and user and observes the user's activity without their knowledge.</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solidFill>
                  <a:schemeClr val="accent5">
                    <a:lumMod val="50000"/>
                  </a:schemeClr>
                </a:solidFill>
                <a:latin typeface="Times New Roman" panose="02020603050405020304" pitchFamily="18" charset="0"/>
                <a:cs typeface="Times New Roman" panose="02020603050405020304" pitchFamily="18" charset="0"/>
              </a:rPr>
              <a:t>Ransomware </a:t>
            </a:r>
            <a:r>
              <a:rPr lang="en-US" sz="1800" dirty="0">
                <a:latin typeface="Times New Roman" panose="02020603050405020304" pitchFamily="18" charset="0"/>
                <a:cs typeface="Times New Roman" panose="02020603050405020304" pitchFamily="18" charset="0"/>
              </a:rPr>
              <a:t>infects </a:t>
            </a:r>
            <a:r>
              <a:rPr lang="en-US" sz="1800" b="1" dirty="0">
                <a:solidFill>
                  <a:srgbClr val="0070C0"/>
                </a:solidFill>
                <a:latin typeface="Times New Roman" panose="02020603050405020304" pitchFamily="18" charset="0"/>
                <a:cs typeface="Times New Roman" panose="02020603050405020304" pitchFamily="18" charset="0"/>
              </a:rPr>
              <a:t>a user's system and encrypts its data. </a:t>
            </a:r>
            <a:r>
              <a:rPr lang="en-US" sz="1800" dirty="0">
                <a:latin typeface="Times New Roman" panose="02020603050405020304" pitchFamily="18" charset="0"/>
                <a:cs typeface="Times New Roman" panose="02020603050405020304" pitchFamily="18" charset="0"/>
              </a:rPr>
              <a:t>Cybercriminals then demand a ransom payment from the victim in exchange for decrypting the system's data.</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602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Autofit/>
          </a:bodyPr>
          <a:lstStyle/>
          <a:p>
            <a:pPr algn="just"/>
            <a:r>
              <a:rPr lang="en-IN" sz="2800" b="1" dirty="0">
                <a:latin typeface="Times New Roman" panose="02020603050405020304" pitchFamily="18" charset="0"/>
                <a:cs typeface="Times New Roman" panose="02020603050405020304" pitchFamily="18" charset="0"/>
              </a:rPr>
              <a:t>types of malware?</a:t>
            </a: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a:bodyPr>
          <a:lstStyle/>
          <a:p>
            <a:pPr algn="just"/>
            <a:r>
              <a:rPr lang="en-US" sz="1800" dirty="0">
                <a:latin typeface="Times New Roman" panose="02020603050405020304" pitchFamily="18" charset="0"/>
                <a:cs typeface="Times New Roman" panose="02020603050405020304" pitchFamily="18" charset="0"/>
              </a:rPr>
              <a:t>A </a:t>
            </a:r>
            <a:r>
              <a:rPr lang="en-US" sz="1800" b="1" dirty="0">
                <a:solidFill>
                  <a:schemeClr val="accent5">
                    <a:lumMod val="50000"/>
                  </a:schemeClr>
                </a:solidFill>
                <a:latin typeface="Times New Roman" panose="02020603050405020304" pitchFamily="18" charset="0"/>
                <a:cs typeface="Times New Roman" panose="02020603050405020304" pitchFamily="18" charset="0"/>
              </a:rPr>
              <a:t>rootkit</a:t>
            </a:r>
            <a:r>
              <a:rPr lang="en-US" sz="1800" dirty="0">
                <a:latin typeface="Times New Roman" panose="02020603050405020304" pitchFamily="18" charset="0"/>
                <a:cs typeface="Times New Roman" panose="02020603050405020304" pitchFamily="18" charset="0"/>
              </a:rPr>
              <a:t> obtains </a:t>
            </a:r>
            <a:r>
              <a:rPr lang="en-US" sz="1800" b="1" dirty="0">
                <a:solidFill>
                  <a:srgbClr val="0070C0"/>
                </a:solidFill>
                <a:latin typeface="Times New Roman" panose="02020603050405020304" pitchFamily="18" charset="0"/>
                <a:cs typeface="Times New Roman" panose="02020603050405020304" pitchFamily="18" charset="0"/>
              </a:rPr>
              <a:t>administrator-level access </a:t>
            </a:r>
            <a:r>
              <a:rPr lang="en-US" sz="1800" dirty="0">
                <a:latin typeface="Times New Roman" panose="02020603050405020304" pitchFamily="18" charset="0"/>
                <a:cs typeface="Times New Roman" panose="02020603050405020304" pitchFamily="18" charset="0"/>
              </a:rPr>
              <a:t>to the victim's system. Once installed, the program gives threat actors root or privileged access to the system.</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 </a:t>
            </a:r>
            <a:r>
              <a:rPr lang="en-US" sz="1800" b="1" dirty="0">
                <a:solidFill>
                  <a:schemeClr val="accent5">
                    <a:lumMod val="50000"/>
                  </a:schemeClr>
                </a:solidFill>
                <a:latin typeface="Times New Roman" panose="02020603050405020304" pitchFamily="18" charset="0"/>
                <a:cs typeface="Times New Roman" panose="02020603050405020304" pitchFamily="18" charset="0"/>
              </a:rPr>
              <a:t>backdoor</a:t>
            </a:r>
            <a:r>
              <a:rPr lang="en-US" sz="1800" dirty="0">
                <a:latin typeface="Times New Roman" panose="02020603050405020304" pitchFamily="18" charset="0"/>
                <a:cs typeface="Times New Roman" panose="02020603050405020304" pitchFamily="18" charset="0"/>
              </a:rPr>
              <a:t> virus or remote access Trojan (RAT) </a:t>
            </a:r>
            <a:r>
              <a:rPr lang="en-US" sz="1800" b="1" dirty="0">
                <a:solidFill>
                  <a:srgbClr val="0070C0"/>
                </a:solidFill>
                <a:latin typeface="Times New Roman" panose="02020603050405020304" pitchFamily="18" charset="0"/>
                <a:cs typeface="Times New Roman" panose="02020603050405020304" pitchFamily="18" charset="0"/>
              </a:rPr>
              <a:t>secretly creates a backdoor </a:t>
            </a:r>
            <a:r>
              <a:rPr lang="en-US" sz="1800" dirty="0">
                <a:latin typeface="Times New Roman" panose="02020603050405020304" pitchFamily="18" charset="0"/>
                <a:cs typeface="Times New Roman" panose="02020603050405020304" pitchFamily="18" charset="0"/>
              </a:rPr>
              <a:t>into an infected computer system, enabling threat actors to remotely access it without alerting the user or the system's security programs.</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solidFill>
                  <a:schemeClr val="accent5">
                    <a:lumMod val="50000"/>
                  </a:schemeClr>
                </a:solidFill>
                <a:latin typeface="Times New Roman" panose="02020603050405020304" pitchFamily="18" charset="0"/>
                <a:cs typeface="Times New Roman" panose="02020603050405020304" pitchFamily="18" charset="0"/>
              </a:rPr>
              <a:t>Adware</a:t>
            </a:r>
            <a:r>
              <a:rPr lang="en-US" sz="1800" dirty="0">
                <a:latin typeface="Times New Roman" panose="02020603050405020304" pitchFamily="18" charset="0"/>
                <a:cs typeface="Times New Roman" panose="02020603050405020304" pitchFamily="18" charset="0"/>
              </a:rPr>
              <a:t> tracks a </a:t>
            </a:r>
            <a:r>
              <a:rPr lang="en-US" sz="1800" b="1" dirty="0">
                <a:solidFill>
                  <a:srgbClr val="0070C0"/>
                </a:solidFill>
                <a:latin typeface="Times New Roman" panose="02020603050405020304" pitchFamily="18" charset="0"/>
                <a:cs typeface="Times New Roman" panose="02020603050405020304" pitchFamily="18" charset="0"/>
              </a:rPr>
              <a:t>user's browser and download history </a:t>
            </a:r>
            <a:r>
              <a:rPr lang="en-US" sz="1800" dirty="0">
                <a:latin typeface="Times New Roman" panose="02020603050405020304" pitchFamily="18" charset="0"/>
                <a:cs typeface="Times New Roman" panose="02020603050405020304" pitchFamily="18" charset="0"/>
              </a:rPr>
              <a:t>with the intent to display pop-up or banner advertisements that lure the user into making a purchase. For example, an advertiser might use cookies to track the webpages a user visits to better target advertising.</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solidFill>
                  <a:schemeClr val="accent5">
                    <a:lumMod val="50000"/>
                  </a:schemeClr>
                </a:solidFill>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also called </a:t>
            </a:r>
            <a:r>
              <a:rPr lang="en-US" sz="1800" b="1" dirty="0">
                <a:solidFill>
                  <a:srgbClr val="0070C0"/>
                </a:solidFill>
                <a:latin typeface="Times New Roman" panose="02020603050405020304" pitchFamily="18" charset="0"/>
                <a:cs typeface="Times New Roman" panose="02020603050405020304" pitchFamily="18" charset="0"/>
              </a:rPr>
              <a:t>system monitors, track </a:t>
            </a:r>
            <a:r>
              <a:rPr lang="en-US" sz="1800" dirty="0">
                <a:latin typeface="Times New Roman" panose="02020603050405020304" pitchFamily="18" charset="0"/>
                <a:cs typeface="Times New Roman" panose="02020603050405020304" pitchFamily="18" charset="0"/>
              </a:rPr>
              <a:t>nearly everything a user does on their computer. This includes emails, opened webpages, programs and keystrokes.</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737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Autofit/>
          </a:bodyPr>
          <a:lstStyle/>
          <a:p>
            <a:pPr algn="just"/>
            <a:r>
              <a:rPr lang="en-IN" sz="2800" b="1">
                <a:latin typeface="Times New Roman" panose="02020603050405020304" pitchFamily="18" charset="0"/>
                <a:cs typeface="Times New Roman" panose="02020603050405020304" pitchFamily="18" charset="0"/>
              </a:rPr>
              <a:t>Remove malware</a:t>
            </a:r>
            <a:r>
              <a:rPr lang="en-IN" sz="28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a:bodyPr>
          <a:lstStyle/>
          <a:p>
            <a:pPr algn="just"/>
            <a:r>
              <a:rPr lang="en-US" sz="1800" dirty="0">
                <a:latin typeface="Times New Roman" panose="02020603050405020304" pitchFamily="18" charset="0"/>
                <a:cs typeface="Times New Roman" panose="02020603050405020304" pitchFamily="18" charset="0"/>
              </a:rPr>
              <a:t>malwarebytes.com</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9D94AF9-8FE6-FC76-0BDD-D569F5F6B6AA}"/>
              </a:ext>
            </a:extLst>
          </p:cNvPr>
          <p:cNvPicPr>
            <a:picLocks noChangeAspect="1"/>
          </p:cNvPicPr>
          <p:nvPr/>
        </p:nvPicPr>
        <p:blipFill>
          <a:blip r:embed="rId2"/>
          <a:stretch>
            <a:fillRect/>
          </a:stretch>
        </p:blipFill>
        <p:spPr>
          <a:xfrm>
            <a:off x="1810869" y="1709112"/>
            <a:ext cx="9081247" cy="4563672"/>
          </a:xfrm>
          <a:prstGeom prst="rect">
            <a:avLst/>
          </a:prstGeom>
        </p:spPr>
      </p:pic>
    </p:spTree>
    <p:extLst>
      <p:ext uri="{BB962C8B-B14F-4D97-AF65-F5344CB8AC3E}">
        <p14:creationId xmlns:p14="http://schemas.microsoft.com/office/powerpoint/2010/main" val="46484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320219"/>
          </a:xfrm>
        </p:spPr>
        <p:txBody>
          <a:bodyPr>
            <a:noAutofit/>
          </a:bodyPr>
          <a:lstStyle/>
          <a:p>
            <a:pPr algn="just"/>
            <a:r>
              <a:rPr lang="en-IN" sz="2800" b="1" dirty="0">
                <a:latin typeface="Times New Roman" panose="02020603050405020304" pitchFamily="18" charset="0"/>
                <a:cs typeface="Times New Roman" panose="02020603050405020304" pitchFamily="18" charset="0"/>
              </a:rPr>
              <a:t>Enumerating a target system</a:t>
            </a: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54942" y="1192307"/>
            <a:ext cx="10854352" cy="4903694"/>
          </a:xfrm>
        </p:spPr>
        <p:txBody>
          <a:bodyPr>
            <a:normAutofit/>
          </a:bodyPr>
          <a:lstStyle/>
          <a:p>
            <a:pPr algn="just"/>
            <a:r>
              <a:rPr lang="en-US" sz="1800" dirty="0">
                <a:latin typeface="Times New Roman" panose="02020603050405020304" pitchFamily="18" charset="0"/>
                <a:cs typeface="Times New Roman" panose="02020603050405020304" pitchFamily="18" charset="0"/>
              </a:rPr>
              <a:t>The process of enumerating a target system involves gathering information about the system and its services to identify potential vulnerabilities. The following are the steps involved in the enumeration process:</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solidFill>
                  <a:srgbClr val="002060"/>
                </a:solidFill>
                <a:latin typeface="Times New Roman" panose="02020603050405020304" pitchFamily="18" charset="0"/>
                <a:cs typeface="Times New Roman" panose="02020603050405020304" pitchFamily="18" charset="0"/>
              </a:rPr>
              <a:t>Step 1: Port scanning </a:t>
            </a:r>
          </a:p>
          <a:p>
            <a:pPr algn="just"/>
            <a:r>
              <a:rPr lang="en-US" sz="1800" dirty="0">
                <a:latin typeface="Times New Roman" panose="02020603050405020304" pitchFamily="18" charset="0"/>
                <a:cs typeface="Times New Roman" panose="02020603050405020304" pitchFamily="18" charset="0"/>
              </a:rPr>
              <a:t>This involves scanning the target system to identify open ports and the services running on them. Tools like Nmap can be used for this step, and the information obtained includes the port numbers, the services running on each port, and the version numbers of the services.</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solidFill>
                  <a:srgbClr val="002060"/>
                </a:solidFill>
                <a:latin typeface="Times New Roman" panose="02020603050405020304" pitchFamily="18" charset="0"/>
                <a:cs typeface="Times New Roman" panose="02020603050405020304" pitchFamily="18" charset="0"/>
              </a:rPr>
              <a:t>Step 2: Service enumeration </a:t>
            </a:r>
          </a:p>
          <a:p>
            <a:pPr algn="just"/>
            <a:r>
              <a:rPr lang="en-US" sz="1800" dirty="0">
                <a:latin typeface="Times New Roman" panose="02020603050405020304" pitchFamily="18" charset="0"/>
                <a:cs typeface="Times New Roman" panose="02020603050405020304" pitchFamily="18" charset="0"/>
              </a:rPr>
              <a:t>Once the open ports and services have been identified, the next step is to gather more information about the services. Tools like </a:t>
            </a:r>
            <a:r>
              <a:rPr lang="en-US" sz="1800" dirty="0" err="1">
                <a:latin typeface="Times New Roman" panose="02020603050405020304" pitchFamily="18" charset="0"/>
                <a:cs typeface="Times New Roman" panose="02020603050405020304" pitchFamily="18" charset="0"/>
              </a:rPr>
              <a:t>Nikto</a:t>
            </a:r>
            <a:r>
              <a:rPr lang="en-US" sz="1800" dirty="0">
                <a:latin typeface="Times New Roman" panose="02020603050405020304" pitchFamily="18" charset="0"/>
                <a:cs typeface="Times New Roman" panose="02020603050405020304" pitchFamily="18" charset="0"/>
              </a:rPr>
              <a:t> can be used to scan web servers for vulnerabilities, while tools like enum4linux can be used to enumerate SMB shares on Windows systems. Information obtained from this step includes the service versions, configuration files, and usernames.</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577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320219"/>
          </a:xfrm>
        </p:spPr>
        <p:txBody>
          <a:bodyPr>
            <a:noAutofit/>
          </a:bodyPr>
          <a:lstStyle/>
          <a:p>
            <a:pPr algn="just"/>
            <a:r>
              <a:rPr lang="en-IN" sz="2800" b="1" dirty="0">
                <a:latin typeface="Times New Roman" panose="02020603050405020304" pitchFamily="18" charset="0"/>
                <a:cs typeface="Times New Roman" panose="02020603050405020304" pitchFamily="18" charset="0"/>
              </a:rPr>
              <a:t>Enumerating a target system</a:t>
            </a: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54942" y="905435"/>
            <a:ext cx="10854352" cy="5190566"/>
          </a:xfrm>
        </p:spPr>
        <p:txBody>
          <a:bodyPr>
            <a:normAutofit/>
          </a:bodyPr>
          <a:lstStyle/>
          <a:p>
            <a:pPr algn="just"/>
            <a:r>
              <a:rPr lang="en-US" sz="1800" b="1" dirty="0">
                <a:solidFill>
                  <a:srgbClr val="002060"/>
                </a:solidFill>
                <a:latin typeface="Times New Roman" panose="02020603050405020304" pitchFamily="18" charset="0"/>
                <a:cs typeface="Times New Roman" panose="02020603050405020304" pitchFamily="18" charset="0"/>
              </a:rPr>
              <a:t>Step 3: Operating system enumeration </a:t>
            </a:r>
          </a:p>
          <a:p>
            <a:pPr algn="just"/>
            <a:r>
              <a:rPr lang="en-US" sz="1800" dirty="0">
                <a:latin typeface="Times New Roman" panose="02020603050405020304" pitchFamily="18" charset="0"/>
                <a:cs typeface="Times New Roman" panose="02020603050405020304" pitchFamily="18" charset="0"/>
              </a:rPr>
              <a:t>This involves identifying the operating system running on the target system. Tools like Nmap and OS fingerprinting tools can be used for this step. Information obtained from this step includes the operating system version, patch levels, and potential vulnerabilities.</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solidFill>
                  <a:srgbClr val="002060"/>
                </a:solidFill>
                <a:latin typeface="Times New Roman" panose="02020603050405020304" pitchFamily="18" charset="0"/>
                <a:cs typeface="Times New Roman" panose="02020603050405020304" pitchFamily="18" charset="0"/>
              </a:rPr>
              <a:t>Step 4: User enumeration </a:t>
            </a:r>
          </a:p>
          <a:p>
            <a:pPr algn="just"/>
            <a:r>
              <a:rPr lang="en-US" sz="1800" dirty="0">
                <a:latin typeface="Times New Roman" panose="02020603050405020304" pitchFamily="18" charset="0"/>
                <a:cs typeface="Times New Roman" panose="02020603050405020304" pitchFamily="18" charset="0"/>
              </a:rPr>
              <a:t>This involves identifying the users on the target system. Tools like enum4linux, </a:t>
            </a:r>
            <a:r>
              <a:rPr lang="en-US" sz="1800" dirty="0" err="1">
                <a:latin typeface="Times New Roman" panose="02020603050405020304" pitchFamily="18" charset="0"/>
                <a:cs typeface="Times New Roman" panose="02020603050405020304" pitchFamily="18" charset="0"/>
              </a:rPr>
              <a:t>smbmap</a:t>
            </a:r>
            <a:r>
              <a:rPr lang="en-US" sz="1800" dirty="0">
                <a:latin typeface="Times New Roman" panose="02020603050405020304" pitchFamily="18" charset="0"/>
                <a:cs typeface="Times New Roman" panose="02020603050405020304" pitchFamily="18" charset="0"/>
              </a:rPr>
              <a:t>, and LDAP searches can be used for this step. Information obtained includes usernames, group memberships, and potentially weak passwords.</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solidFill>
                  <a:srgbClr val="002060"/>
                </a:solidFill>
                <a:latin typeface="Times New Roman" panose="02020603050405020304" pitchFamily="18" charset="0"/>
                <a:cs typeface="Times New Roman" panose="02020603050405020304" pitchFamily="18" charset="0"/>
              </a:rPr>
              <a:t>Step 5: Vulnerability scanning </a:t>
            </a:r>
          </a:p>
          <a:p>
            <a:pPr algn="just"/>
            <a:r>
              <a:rPr lang="en-US" sz="1800" dirty="0">
                <a:latin typeface="Times New Roman" panose="02020603050405020304" pitchFamily="18" charset="0"/>
                <a:cs typeface="Times New Roman" panose="02020603050405020304" pitchFamily="18" charset="0"/>
              </a:rPr>
              <a:t>Once all the information has been gathered, the final step is to scan for vulnerabilities. Tools like Nessus, OpenVAS, and Metasploit can be used for this step. Information obtained includes potential vulnerabilities and exploits that can be used to compromise the target system.</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816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320219"/>
          </a:xfrm>
        </p:spPr>
        <p:txBody>
          <a:bodyPr>
            <a:noAutofit/>
          </a:bodyPr>
          <a:lstStyle/>
          <a:p>
            <a:pPr algn="just"/>
            <a:r>
              <a:rPr lang="en-IN" sz="2800" b="1" dirty="0">
                <a:latin typeface="Times New Roman" panose="02020603050405020304" pitchFamily="18" charset="0"/>
                <a:cs typeface="Times New Roman" panose="02020603050405020304" pitchFamily="18" charset="0"/>
              </a:rPr>
              <a:t>NMAP</a:t>
            </a: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54942" y="905435"/>
            <a:ext cx="10854352" cy="5190566"/>
          </a:xfrm>
        </p:spPr>
        <p:txBody>
          <a:bodyPr>
            <a:normAutofit/>
          </a:bodyPr>
          <a:lstStyle/>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Nmap (Network Mapper) is a free and open-source network scanning tool used to discover hosts and services on a computer network. </a:t>
            </a:r>
          </a:p>
          <a:p>
            <a:pPr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sends packets to target hosts and analyzes their responses to determine information about the target system's operating system, services, and applications. </a:t>
            </a:r>
          </a:p>
          <a:p>
            <a:pPr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Nmap can be used for network mapping, vulnerability assessment, and penetration testing, but it should be used ethically and legally.</a:t>
            </a:r>
          </a:p>
          <a:p>
            <a:pPr algn="just"/>
            <a:endParaRPr lang="en-US" sz="18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6127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Autofit/>
          </a:bodyPr>
          <a:lstStyle/>
          <a:p>
            <a:pPr algn="just"/>
            <a:r>
              <a:rPr lang="en-IN" sz="2800" b="1" dirty="0">
                <a:latin typeface="Times New Roman" panose="02020603050405020304" pitchFamily="18" charset="0"/>
                <a:cs typeface="Times New Roman" panose="02020603050405020304" pitchFamily="18" charset="0"/>
              </a:rPr>
              <a:t>Offensive security tools</a:t>
            </a: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a:bodyPr>
          <a:lstStyle/>
          <a:p>
            <a:pPr algn="just"/>
            <a:r>
              <a:rPr lang="en-US" sz="1800" dirty="0">
                <a:latin typeface="Times New Roman" panose="02020603050405020304" pitchFamily="18" charset="0"/>
                <a:cs typeface="Times New Roman" panose="02020603050405020304" pitchFamily="18" charset="0"/>
              </a:rPr>
              <a:t>NMAP Tool</a:t>
            </a:r>
          </a:p>
          <a:p>
            <a:pPr algn="just"/>
            <a:r>
              <a:rPr lang="en-US" sz="1800" dirty="0">
                <a:latin typeface="Times New Roman" panose="02020603050405020304" pitchFamily="18" charset="0"/>
                <a:cs typeface="Times New Roman" panose="02020603050405020304" pitchFamily="18" charset="0"/>
              </a:rPr>
              <a:t>Scan a Range of IP Addresses - </a:t>
            </a:r>
            <a:r>
              <a:rPr lang="en-US" sz="1800" b="1" dirty="0" err="1">
                <a:solidFill>
                  <a:srgbClr val="FF0000"/>
                </a:solidFill>
                <a:latin typeface="Times New Roman" panose="02020603050405020304" pitchFamily="18" charset="0"/>
                <a:cs typeface="Times New Roman" panose="02020603050405020304" pitchFamily="18" charset="0"/>
              </a:rPr>
              <a:t>nmap</a:t>
            </a:r>
            <a:r>
              <a:rPr lang="en-US" sz="1800" b="1" dirty="0">
                <a:solidFill>
                  <a:srgbClr val="FF0000"/>
                </a:solidFill>
                <a:latin typeface="Times New Roman" panose="02020603050405020304" pitchFamily="18" charset="0"/>
                <a:cs typeface="Times New Roman" panose="02020603050405020304" pitchFamily="18" charset="0"/>
              </a:rPr>
              <a:t> 192.168.1.1-24</a:t>
            </a:r>
          </a:p>
          <a:p>
            <a:pPr algn="just"/>
            <a:endParaRPr lang="en-US"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5568461-E671-D262-0553-BEA23DE4771D}"/>
              </a:ext>
            </a:extLst>
          </p:cNvPr>
          <p:cNvPicPr>
            <a:picLocks noChangeAspect="1"/>
          </p:cNvPicPr>
          <p:nvPr/>
        </p:nvPicPr>
        <p:blipFill>
          <a:blip r:embed="rId2"/>
          <a:stretch>
            <a:fillRect/>
          </a:stretch>
        </p:blipFill>
        <p:spPr>
          <a:xfrm>
            <a:off x="1380565" y="2073939"/>
            <a:ext cx="8848164" cy="4595801"/>
          </a:xfrm>
          <a:prstGeom prst="rect">
            <a:avLst/>
          </a:prstGeom>
        </p:spPr>
      </p:pic>
    </p:spTree>
    <p:extLst>
      <p:ext uri="{BB962C8B-B14F-4D97-AF65-F5344CB8AC3E}">
        <p14:creationId xmlns:p14="http://schemas.microsoft.com/office/powerpoint/2010/main" val="1189596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rmAutofit/>
          </a:bodyPr>
          <a:lstStyle/>
          <a:p>
            <a:r>
              <a:rPr lang="en-IN" sz="3600" b="1" dirty="0">
                <a:latin typeface="Times New Roman" panose="02020603050405020304" pitchFamily="18" charset="0"/>
                <a:cs typeface="Times New Roman" panose="02020603050405020304" pitchFamily="18" charset="0"/>
              </a:rPr>
              <a:t>Persistence Techniques</a:t>
            </a: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1024129" y="1631576"/>
            <a:ext cx="10450695" cy="4023360"/>
          </a:xfrm>
        </p:spPr>
        <p:txBody>
          <a:bodyPr/>
          <a:lstStyle/>
          <a:p>
            <a:pPr algn="just"/>
            <a:r>
              <a:rPr lang="en-US" sz="2000" dirty="0">
                <a:latin typeface="Times New Roman" panose="02020603050405020304" pitchFamily="18" charset="0"/>
                <a:cs typeface="Times New Roman" panose="02020603050405020304" pitchFamily="18" charset="0"/>
              </a:rPr>
              <a:t>Several persistence mechanisms are often used legitimately.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Most notable are Run Keys, Services, and Scheduled Tasks.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Because these methods have many legitimate uses, defenders can’t blindly prevent all processes from using them.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Because of this, malware will occasionally use less well-known techniques, hoping to avoid detection and allowing them to persist for longer.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370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Autofit/>
          </a:bodyPr>
          <a:lstStyle/>
          <a:p>
            <a:pPr algn="just"/>
            <a:r>
              <a:rPr lang="en-IN" sz="2800" b="1" dirty="0">
                <a:latin typeface="Times New Roman" panose="02020603050405020304" pitchFamily="18" charset="0"/>
                <a:cs typeface="Times New Roman" panose="02020603050405020304" pitchFamily="18" charset="0"/>
              </a:rPr>
              <a:t>Offensive security tools</a:t>
            </a: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a:bodyPr>
          <a:lstStyle/>
          <a:p>
            <a:pPr algn="just"/>
            <a:r>
              <a:rPr lang="en-US" sz="1800" dirty="0">
                <a:latin typeface="Times New Roman" panose="02020603050405020304" pitchFamily="18" charset="0"/>
                <a:cs typeface="Times New Roman" panose="02020603050405020304" pitchFamily="18" charset="0"/>
              </a:rPr>
              <a:t>NMAP Tool - Port Scanning </a:t>
            </a:r>
          </a:p>
          <a:p>
            <a:pPr algn="just"/>
            <a:r>
              <a:rPr lang="en-US" sz="1800" dirty="0">
                <a:latin typeface="Times New Roman" panose="02020603050405020304" pitchFamily="18" charset="0"/>
                <a:cs typeface="Times New Roman" panose="02020603050405020304" pitchFamily="18" charset="0"/>
              </a:rPr>
              <a:t>To scan TCP port 80 (</a:t>
            </a:r>
            <a:r>
              <a:rPr lang="de-DE" sz="1800" b="1" dirty="0">
                <a:solidFill>
                  <a:srgbClr val="FF0000"/>
                </a:solidFill>
                <a:latin typeface="Times New Roman" panose="02020603050405020304" pitchFamily="18" charset="0"/>
                <a:cs typeface="Times New Roman" panose="02020603050405020304" pitchFamily="18" charset="0"/>
              </a:rPr>
              <a:t>nmap -p T:80 192.168.1.1</a:t>
            </a:r>
            <a:r>
              <a:rPr lang="de-DE"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 scan UDP port 53 (</a:t>
            </a:r>
            <a:r>
              <a:rPr lang="nl-NL" sz="1800" b="1" dirty="0">
                <a:solidFill>
                  <a:srgbClr val="FF0000"/>
                </a:solidFill>
                <a:latin typeface="Times New Roman" panose="02020603050405020304" pitchFamily="18" charset="0"/>
                <a:cs typeface="Times New Roman" panose="02020603050405020304" pitchFamily="18" charset="0"/>
              </a:rPr>
              <a:t>nmap -p U:53 192.168.1.1</a:t>
            </a:r>
            <a:r>
              <a:rPr lang="nl-NL" sz="1800" dirty="0">
                <a:latin typeface="Times New Roman" panose="02020603050405020304" pitchFamily="18" charset="0"/>
                <a:cs typeface="Times New Roman" panose="02020603050405020304" pitchFamily="18" charset="0"/>
              </a:rPr>
              <a:t>)</a:t>
            </a:r>
          </a:p>
          <a:p>
            <a:pPr algn="just"/>
            <a:r>
              <a:rPr lang="de-DE"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 scan the range of ports (</a:t>
            </a:r>
            <a:r>
              <a:rPr lang="en-US" sz="1800" b="1" dirty="0" err="1">
                <a:solidFill>
                  <a:srgbClr val="FF0000"/>
                </a:solidFill>
                <a:latin typeface="Times New Roman" panose="02020603050405020304" pitchFamily="18" charset="0"/>
                <a:cs typeface="Times New Roman" panose="02020603050405020304" pitchFamily="18" charset="0"/>
              </a:rPr>
              <a:t>nmap</a:t>
            </a:r>
            <a:r>
              <a:rPr lang="en-US" sz="1800" b="1" dirty="0">
                <a:solidFill>
                  <a:srgbClr val="FF0000"/>
                </a:solidFill>
                <a:latin typeface="Times New Roman" panose="02020603050405020304" pitchFamily="18" charset="0"/>
                <a:cs typeface="Times New Roman" panose="02020603050405020304" pitchFamily="18" charset="0"/>
              </a:rPr>
              <a:t> -p 80-160 192.168.1.1</a:t>
            </a:r>
            <a:r>
              <a:rPr lang="en-US" sz="1800"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                                                                                               </a:t>
            </a:r>
            <a:r>
              <a:rPr lang="en-US" sz="1800" b="1" dirty="0" err="1">
                <a:solidFill>
                  <a:srgbClr val="FF0000"/>
                </a:solidFill>
                <a:latin typeface="Times New Roman" panose="02020603050405020304" pitchFamily="18" charset="0"/>
                <a:cs typeface="Times New Roman" panose="02020603050405020304" pitchFamily="18" charset="0"/>
              </a:rPr>
              <a:t>nmap</a:t>
            </a:r>
            <a:r>
              <a:rPr lang="en-US" sz="1800" b="1" dirty="0">
                <a:solidFill>
                  <a:srgbClr val="FF0000"/>
                </a:solidFill>
                <a:latin typeface="Times New Roman" panose="02020603050405020304" pitchFamily="18" charset="0"/>
                <a:cs typeface="Times New Roman" panose="02020603050405020304" pitchFamily="18" charset="0"/>
              </a:rPr>
              <a:t> -p 1-65535 localhost </a:t>
            </a:r>
            <a:r>
              <a:rPr lang="en-US" sz="1800" dirty="0">
                <a:latin typeface="Times New Roman" panose="02020603050405020304" pitchFamily="18" charset="0"/>
                <a:cs typeface="Times New Roman" panose="02020603050405020304" pitchFamily="18" charset="0"/>
              </a:rPr>
              <a:t>(Scan all the ports)</a:t>
            </a:r>
            <a:endParaRPr lang="de-DE"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BB4A1F0-19FA-00AD-CCCA-EA60F12AB282}"/>
              </a:ext>
            </a:extLst>
          </p:cNvPr>
          <p:cNvPicPr>
            <a:picLocks noChangeAspect="1"/>
          </p:cNvPicPr>
          <p:nvPr/>
        </p:nvPicPr>
        <p:blipFill rotWithShape="1">
          <a:blip r:embed="rId2"/>
          <a:srcRect r="51507" b="19909"/>
          <a:stretch/>
        </p:blipFill>
        <p:spPr>
          <a:xfrm>
            <a:off x="835624" y="2247899"/>
            <a:ext cx="4713530" cy="3104030"/>
          </a:xfrm>
          <a:prstGeom prst="rect">
            <a:avLst/>
          </a:prstGeom>
        </p:spPr>
      </p:pic>
      <p:pic>
        <p:nvPicPr>
          <p:cNvPr id="11" name="Picture 10">
            <a:extLst>
              <a:ext uri="{FF2B5EF4-FFF2-40B4-BE49-F238E27FC236}">
                <a16:creationId xmlns:a16="http://schemas.microsoft.com/office/drawing/2014/main" id="{478BC862-0119-B553-FE03-FB9D7E9DBB1D}"/>
              </a:ext>
            </a:extLst>
          </p:cNvPr>
          <p:cNvPicPr>
            <a:picLocks noChangeAspect="1"/>
          </p:cNvPicPr>
          <p:nvPr/>
        </p:nvPicPr>
        <p:blipFill rotWithShape="1">
          <a:blip r:embed="rId3"/>
          <a:srcRect r="50329" b="19139"/>
          <a:stretch/>
        </p:blipFill>
        <p:spPr>
          <a:xfrm>
            <a:off x="6095999" y="2940422"/>
            <a:ext cx="5504329" cy="3332361"/>
          </a:xfrm>
          <a:prstGeom prst="rect">
            <a:avLst/>
          </a:prstGeom>
        </p:spPr>
      </p:pic>
    </p:spTree>
    <p:extLst>
      <p:ext uri="{BB962C8B-B14F-4D97-AF65-F5344CB8AC3E}">
        <p14:creationId xmlns:p14="http://schemas.microsoft.com/office/powerpoint/2010/main" val="1971742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Autofit/>
          </a:bodyPr>
          <a:lstStyle/>
          <a:p>
            <a:pPr algn="just"/>
            <a:r>
              <a:rPr lang="en-IN" sz="2800" b="1" dirty="0">
                <a:latin typeface="Times New Roman" panose="02020603050405020304" pitchFamily="18" charset="0"/>
                <a:cs typeface="Times New Roman" panose="02020603050405020304" pitchFamily="18" charset="0"/>
              </a:rPr>
              <a:t>Offensive security tools</a:t>
            </a: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a:bodyPr>
          <a:lstStyle/>
          <a:p>
            <a:pPr algn="just"/>
            <a:r>
              <a:rPr lang="en-US" sz="1800" dirty="0">
                <a:latin typeface="Times New Roman" panose="02020603050405020304" pitchFamily="18" charset="0"/>
                <a:cs typeface="Times New Roman" panose="02020603050405020304" pitchFamily="18" charset="0"/>
              </a:rPr>
              <a:t>NMAP Tool - Port Scanning (TOP 20 Ports)</a:t>
            </a:r>
          </a:p>
          <a:p>
            <a:pPr algn="just"/>
            <a:r>
              <a:rPr lang="en-US" sz="1800" b="1" dirty="0" err="1">
                <a:solidFill>
                  <a:srgbClr val="FF0000"/>
                </a:solidFill>
                <a:latin typeface="Times New Roman" panose="02020603050405020304" pitchFamily="18" charset="0"/>
                <a:cs typeface="Times New Roman" panose="02020603050405020304" pitchFamily="18" charset="0"/>
              </a:rPr>
              <a:t>nmap</a:t>
            </a:r>
            <a:r>
              <a:rPr lang="en-US" sz="1800" b="1" dirty="0">
                <a:solidFill>
                  <a:srgbClr val="FF0000"/>
                </a:solidFill>
                <a:latin typeface="Times New Roman" panose="02020603050405020304" pitchFamily="18" charset="0"/>
                <a:cs typeface="Times New Roman" panose="02020603050405020304" pitchFamily="18" charset="0"/>
              </a:rPr>
              <a:t> --top-ports 10 192.168.1.106</a:t>
            </a:r>
          </a:p>
          <a:p>
            <a:pPr algn="just"/>
            <a:endParaRPr lang="en-US"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19A2463-AFD9-F441-BD7C-86C084EFC294}"/>
              </a:ext>
            </a:extLst>
          </p:cNvPr>
          <p:cNvSpPr txBox="1"/>
          <p:nvPr/>
        </p:nvSpPr>
        <p:spPr>
          <a:xfrm>
            <a:off x="910992" y="2178424"/>
            <a:ext cx="2741048" cy="3565079"/>
          </a:xfrm>
          <a:prstGeom prst="rect">
            <a:avLst/>
          </a:prstGeom>
          <a:noFill/>
        </p:spPr>
        <p:txBody>
          <a:bodyPr wrap="square">
            <a:spAutoFit/>
          </a:bodyPr>
          <a:lstStyle/>
          <a:p>
            <a:pPr algn="just" defTabSz="914400">
              <a:spcBef>
                <a:spcPts val="1200"/>
              </a:spcBef>
              <a:spcAft>
                <a:spcPts val="200"/>
              </a:spcAft>
              <a:buClr>
                <a:schemeClr val="accent2"/>
              </a:buClr>
              <a:buSzPct val="100000"/>
            </a:pPr>
            <a:r>
              <a:rPr lang="en-IN" dirty="0">
                <a:latin typeface="Times New Roman" panose="02020603050405020304" pitchFamily="18" charset="0"/>
                <a:cs typeface="Times New Roman" panose="02020603050405020304" pitchFamily="18" charset="0"/>
              </a:rPr>
              <a:t>21: ftp</a:t>
            </a:r>
          </a:p>
          <a:p>
            <a:pPr algn="just" defTabSz="914400">
              <a:spcBef>
                <a:spcPts val="1200"/>
              </a:spcBef>
              <a:spcAft>
                <a:spcPts val="200"/>
              </a:spcAft>
              <a:buClr>
                <a:schemeClr val="accent2"/>
              </a:buClr>
              <a:buSzPct val="100000"/>
            </a:pPr>
            <a:r>
              <a:rPr lang="en-IN" dirty="0">
                <a:latin typeface="Times New Roman" panose="02020603050405020304" pitchFamily="18" charset="0"/>
                <a:cs typeface="Times New Roman" panose="02020603050405020304" pitchFamily="18" charset="0"/>
              </a:rPr>
              <a:t>22: </a:t>
            </a:r>
            <a:r>
              <a:rPr lang="en-IN" dirty="0" err="1">
                <a:latin typeface="Times New Roman" panose="02020603050405020304" pitchFamily="18" charset="0"/>
                <a:cs typeface="Times New Roman" panose="02020603050405020304" pitchFamily="18" charset="0"/>
              </a:rPr>
              <a:t>ssh</a:t>
            </a:r>
            <a:endParaRPr lang="en-IN" dirty="0">
              <a:latin typeface="Times New Roman" panose="02020603050405020304" pitchFamily="18" charset="0"/>
              <a:cs typeface="Times New Roman" panose="02020603050405020304" pitchFamily="18" charset="0"/>
            </a:endParaRPr>
          </a:p>
          <a:p>
            <a:pPr algn="just" defTabSz="914400">
              <a:spcBef>
                <a:spcPts val="1200"/>
              </a:spcBef>
              <a:spcAft>
                <a:spcPts val="200"/>
              </a:spcAft>
              <a:buClr>
                <a:schemeClr val="accent2"/>
              </a:buClr>
              <a:buSzPct val="100000"/>
            </a:pPr>
            <a:r>
              <a:rPr lang="en-IN" dirty="0">
                <a:latin typeface="Times New Roman" panose="02020603050405020304" pitchFamily="18" charset="0"/>
                <a:cs typeface="Times New Roman" panose="02020603050405020304" pitchFamily="18" charset="0"/>
              </a:rPr>
              <a:t>23: telnet</a:t>
            </a:r>
          </a:p>
          <a:p>
            <a:pPr algn="just" defTabSz="914400">
              <a:spcBef>
                <a:spcPts val="1200"/>
              </a:spcBef>
              <a:spcAft>
                <a:spcPts val="200"/>
              </a:spcAft>
              <a:buClr>
                <a:schemeClr val="accent2"/>
              </a:buClr>
              <a:buSzPct val="100000"/>
            </a:pPr>
            <a:r>
              <a:rPr lang="en-IN" dirty="0">
                <a:latin typeface="Times New Roman" panose="02020603050405020304" pitchFamily="18" charset="0"/>
                <a:cs typeface="Times New Roman" panose="02020603050405020304" pitchFamily="18" charset="0"/>
              </a:rPr>
              <a:t>25: smtp</a:t>
            </a:r>
          </a:p>
          <a:p>
            <a:pPr algn="just" defTabSz="914400">
              <a:spcBef>
                <a:spcPts val="1200"/>
              </a:spcBef>
              <a:spcAft>
                <a:spcPts val="200"/>
              </a:spcAft>
              <a:buClr>
                <a:schemeClr val="accent2"/>
              </a:buClr>
              <a:buSzPct val="100000"/>
            </a:pPr>
            <a:r>
              <a:rPr lang="en-IN" dirty="0">
                <a:latin typeface="Times New Roman" panose="02020603050405020304" pitchFamily="18" charset="0"/>
                <a:cs typeface="Times New Roman" panose="02020603050405020304" pitchFamily="18" charset="0"/>
              </a:rPr>
              <a:t>53: domain name system</a:t>
            </a:r>
          </a:p>
          <a:p>
            <a:pPr algn="just" defTabSz="914400">
              <a:spcBef>
                <a:spcPts val="1200"/>
              </a:spcBef>
              <a:spcAft>
                <a:spcPts val="200"/>
              </a:spcAft>
              <a:buClr>
                <a:schemeClr val="accent2"/>
              </a:buClr>
              <a:buSzPct val="100000"/>
            </a:pPr>
            <a:r>
              <a:rPr lang="en-IN" dirty="0">
                <a:latin typeface="Times New Roman" panose="02020603050405020304" pitchFamily="18" charset="0"/>
                <a:cs typeface="Times New Roman" panose="02020603050405020304" pitchFamily="18" charset="0"/>
              </a:rPr>
              <a:t>80: http</a:t>
            </a:r>
          </a:p>
          <a:p>
            <a:pPr algn="just" defTabSz="914400">
              <a:spcBef>
                <a:spcPts val="1200"/>
              </a:spcBef>
              <a:spcAft>
                <a:spcPts val="200"/>
              </a:spcAft>
              <a:buClr>
                <a:schemeClr val="accent2"/>
              </a:buClr>
              <a:buSzPct val="100000"/>
            </a:pPr>
            <a:r>
              <a:rPr lang="en-IN" dirty="0">
                <a:latin typeface="Times New Roman" panose="02020603050405020304" pitchFamily="18" charset="0"/>
                <a:cs typeface="Times New Roman" panose="02020603050405020304" pitchFamily="18" charset="0"/>
              </a:rPr>
              <a:t>110: pop3</a:t>
            </a:r>
          </a:p>
          <a:p>
            <a:pPr algn="just" defTabSz="914400">
              <a:spcBef>
                <a:spcPts val="1200"/>
              </a:spcBef>
              <a:spcAft>
                <a:spcPts val="200"/>
              </a:spcAft>
              <a:buClr>
                <a:schemeClr val="accent2"/>
              </a:buClr>
              <a:buSzPct val="100000"/>
            </a:pPr>
            <a:r>
              <a:rPr lang="en-IN" dirty="0">
                <a:latin typeface="Times New Roman" panose="02020603050405020304" pitchFamily="18" charset="0"/>
                <a:cs typeface="Times New Roman" panose="02020603050405020304" pitchFamily="18" charset="0"/>
              </a:rPr>
              <a:t>111: </a:t>
            </a:r>
            <a:r>
              <a:rPr lang="en-IN" dirty="0" err="1">
                <a:latin typeface="Times New Roman" panose="02020603050405020304" pitchFamily="18" charset="0"/>
                <a:cs typeface="Times New Roman" panose="02020603050405020304" pitchFamily="18" charset="0"/>
              </a:rPr>
              <a:t>rpcbind</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15A5275-38FE-A1CC-C86B-9CD60EE17F1C}"/>
              </a:ext>
            </a:extLst>
          </p:cNvPr>
          <p:cNvSpPr txBox="1"/>
          <p:nvPr/>
        </p:nvSpPr>
        <p:spPr>
          <a:xfrm>
            <a:off x="5208493" y="1237130"/>
            <a:ext cx="2608730" cy="5391219"/>
          </a:xfrm>
          <a:prstGeom prst="rect">
            <a:avLst/>
          </a:prstGeom>
          <a:noFill/>
        </p:spPr>
        <p:txBody>
          <a:bodyPr wrap="square">
            <a:spAutoFit/>
          </a:bodyPr>
          <a:lstStyle/>
          <a:p>
            <a:pPr algn="just" defTabSz="914400">
              <a:spcBef>
                <a:spcPts val="1200"/>
              </a:spcBef>
              <a:spcAft>
                <a:spcPts val="200"/>
              </a:spcAft>
              <a:buClr>
                <a:schemeClr val="accent2"/>
              </a:buClr>
              <a:buSzPct val="100000"/>
            </a:pPr>
            <a:r>
              <a:rPr lang="en-IN" dirty="0">
                <a:latin typeface="Times New Roman" panose="02020603050405020304" pitchFamily="18" charset="0"/>
                <a:cs typeface="Times New Roman" panose="02020603050405020304" pitchFamily="18" charset="0"/>
              </a:rPr>
              <a:t>135: </a:t>
            </a:r>
            <a:r>
              <a:rPr lang="en-IN" dirty="0" err="1">
                <a:latin typeface="Times New Roman" panose="02020603050405020304" pitchFamily="18" charset="0"/>
                <a:cs typeface="Times New Roman" panose="02020603050405020304" pitchFamily="18" charset="0"/>
              </a:rPr>
              <a:t>msrpc</a:t>
            </a:r>
            <a:endParaRPr lang="en-IN" dirty="0">
              <a:latin typeface="Times New Roman" panose="02020603050405020304" pitchFamily="18" charset="0"/>
              <a:cs typeface="Times New Roman" panose="02020603050405020304" pitchFamily="18" charset="0"/>
            </a:endParaRPr>
          </a:p>
          <a:p>
            <a:pPr algn="just" defTabSz="914400">
              <a:spcBef>
                <a:spcPts val="1200"/>
              </a:spcBef>
              <a:spcAft>
                <a:spcPts val="200"/>
              </a:spcAft>
              <a:buClr>
                <a:schemeClr val="accent2"/>
              </a:buClr>
              <a:buSzPct val="100000"/>
            </a:pPr>
            <a:r>
              <a:rPr lang="en-IN" dirty="0">
                <a:latin typeface="Times New Roman" panose="02020603050405020304" pitchFamily="18" charset="0"/>
                <a:cs typeface="Times New Roman" panose="02020603050405020304" pitchFamily="18" charset="0"/>
              </a:rPr>
              <a:t>139: </a:t>
            </a:r>
            <a:r>
              <a:rPr lang="en-IN" dirty="0" err="1">
                <a:latin typeface="Times New Roman" panose="02020603050405020304" pitchFamily="18" charset="0"/>
                <a:cs typeface="Times New Roman" panose="02020603050405020304" pitchFamily="18" charset="0"/>
              </a:rPr>
              <a:t>netbios-ssn</a:t>
            </a:r>
            <a:endParaRPr lang="en-IN" dirty="0">
              <a:latin typeface="Times New Roman" panose="02020603050405020304" pitchFamily="18" charset="0"/>
              <a:cs typeface="Times New Roman" panose="02020603050405020304" pitchFamily="18" charset="0"/>
            </a:endParaRPr>
          </a:p>
          <a:p>
            <a:pPr algn="just" defTabSz="914400">
              <a:spcBef>
                <a:spcPts val="1200"/>
              </a:spcBef>
              <a:spcAft>
                <a:spcPts val="200"/>
              </a:spcAft>
              <a:buClr>
                <a:schemeClr val="accent2"/>
              </a:buClr>
              <a:buSzPct val="100000"/>
            </a:pPr>
            <a:r>
              <a:rPr lang="en-IN" dirty="0">
                <a:latin typeface="Times New Roman" panose="02020603050405020304" pitchFamily="18" charset="0"/>
                <a:cs typeface="Times New Roman" panose="02020603050405020304" pitchFamily="18" charset="0"/>
              </a:rPr>
              <a:t>143: </a:t>
            </a:r>
            <a:r>
              <a:rPr lang="en-IN" dirty="0" err="1">
                <a:latin typeface="Times New Roman" panose="02020603050405020304" pitchFamily="18" charset="0"/>
                <a:cs typeface="Times New Roman" panose="02020603050405020304" pitchFamily="18" charset="0"/>
              </a:rPr>
              <a:t>imap</a:t>
            </a:r>
            <a:endParaRPr lang="en-IN" dirty="0">
              <a:latin typeface="Times New Roman" panose="02020603050405020304" pitchFamily="18" charset="0"/>
              <a:cs typeface="Times New Roman" panose="02020603050405020304" pitchFamily="18" charset="0"/>
            </a:endParaRPr>
          </a:p>
          <a:p>
            <a:pPr algn="just" defTabSz="914400">
              <a:spcBef>
                <a:spcPts val="1200"/>
              </a:spcBef>
              <a:spcAft>
                <a:spcPts val="200"/>
              </a:spcAft>
              <a:buClr>
                <a:schemeClr val="accent2"/>
              </a:buClr>
              <a:buSzPct val="100000"/>
            </a:pPr>
            <a:r>
              <a:rPr lang="en-IN" dirty="0">
                <a:latin typeface="Times New Roman" panose="02020603050405020304" pitchFamily="18" charset="0"/>
                <a:cs typeface="Times New Roman" panose="02020603050405020304" pitchFamily="18" charset="0"/>
              </a:rPr>
              <a:t>443: https</a:t>
            </a:r>
          </a:p>
          <a:p>
            <a:pPr algn="just" defTabSz="914400">
              <a:spcBef>
                <a:spcPts val="1200"/>
              </a:spcBef>
              <a:spcAft>
                <a:spcPts val="200"/>
              </a:spcAft>
              <a:buClr>
                <a:schemeClr val="accent2"/>
              </a:buClr>
              <a:buSzPct val="100000"/>
            </a:pPr>
            <a:r>
              <a:rPr lang="en-IN" dirty="0">
                <a:latin typeface="Times New Roman" panose="02020603050405020304" pitchFamily="18" charset="0"/>
                <a:cs typeface="Times New Roman" panose="02020603050405020304" pitchFamily="18" charset="0"/>
              </a:rPr>
              <a:t>445: </a:t>
            </a:r>
            <a:r>
              <a:rPr lang="en-IN" dirty="0" err="1">
                <a:latin typeface="Times New Roman" panose="02020603050405020304" pitchFamily="18" charset="0"/>
                <a:cs typeface="Times New Roman" panose="02020603050405020304" pitchFamily="18" charset="0"/>
              </a:rPr>
              <a:t>microsoft</a:t>
            </a:r>
            <a:r>
              <a:rPr lang="en-IN" dirty="0">
                <a:latin typeface="Times New Roman" panose="02020603050405020304" pitchFamily="18" charset="0"/>
                <a:cs typeface="Times New Roman" panose="02020603050405020304" pitchFamily="18" charset="0"/>
              </a:rPr>
              <a:t>-ds</a:t>
            </a:r>
          </a:p>
          <a:p>
            <a:pPr algn="just" defTabSz="914400">
              <a:spcBef>
                <a:spcPts val="1200"/>
              </a:spcBef>
              <a:spcAft>
                <a:spcPts val="200"/>
              </a:spcAft>
              <a:buClr>
                <a:schemeClr val="accent2"/>
              </a:buClr>
              <a:buSzPct val="100000"/>
            </a:pPr>
            <a:r>
              <a:rPr lang="en-IN" dirty="0">
                <a:latin typeface="Times New Roman" panose="02020603050405020304" pitchFamily="18" charset="0"/>
                <a:cs typeface="Times New Roman" panose="02020603050405020304" pitchFamily="18" charset="0"/>
              </a:rPr>
              <a:t>993: </a:t>
            </a:r>
            <a:r>
              <a:rPr lang="en-IN" dirty="0" err="1">
                <a:latin typeface="Times New Roman" panose="02020603050405020304" pitchFamily="18" charset="0"/>
                <a:cs typeface="Times New Roman" panose="02020603050405020304" pitchFamily="18" charset="0"/>
              </a:rPr>
              <a:t>imaps</a:t>
            </a:r>
            <a:endParaRPr lang="en-IN" dirty="0">
              <a:latin typeface="Times New Roman" panose="02020603050405020304" pitchFamily="18" charset="0"/>
              <a:cs typeface="Times New Roman" panose="02020603050405020304" pitchFamily="18" charset="0"/>
            </a:endParaRPr>
          </a:p>
          <a:p>
            <a:pPr algn="just" defTabSz="914400">
              <a:spcBef>
                <a:spcPts val="1200"/>
              </a:spcBef>
              <a:spcAft>
                <a:spcPts val="200"/>
              </a:spcAft>
              <a:buClr>
                <a:schemeClr val="accent2"/>
              </a:buClr>
              <a:buSzPct val="100000"/>
            </a:pPr>
            <a:r>
              <a:rPr lang="en-IN" dirty="0">
                <a:latin typeface="Times New Roman" panose="02020603050405020304" pitchFamily="18" charset="0"/>
                <a:cs typeface="Times New Roman" panose="02020603050405020304" pitchFamily="18" charset="0"/>
              </a:rPr>
              <a:t>995: pop3s</a:t>
            </a:r>
          </a:p>
          <a:p>
            <a:pPr algn="just" defTabSz="914400">
              <a:spcBef>
                <a:spcPts val="1200"/>
              </a:spcBef>
              <a:spcAft>
                <a:spcPts val="200"/>
              </a:spcAft>
              <a:buClr>
                <a:schemeClr val="accent2"/>
              </a:buClr>
              <a:buSzPct val="100000"/>
            </a:pPr>
            <a:r>
              <a:rPr lang="en-IN" dirty="0">
                <a:latin typeface="Times New Roman" panose="02020603050405020304" pitchFamily="18" charset="0"/>
                <a:cs typeface="Times New Roman" panose="02020603050405020304" pitchFamily="18" charset="0"/>
              </a:rPr>
              <a:t>1723: </a:t>
            </a:r>
            <a:r>
              <a:rPr lang="en-IN" dirty="0" err="1">
                <a:latin typeface="Times New Roman" panose="02020603050405020304" pitchFamily="18" charset="0"/>
                <a:cs typeface="Times New Roman" panose="02020603050405020304" pitchFamily="18" charset="0"/>
              </a:rPr>
              <a:t>pptp</a:t>
            </a:r>
            <a:endParaRPr lang="en-IN" dirty="0">
              <a:latin typeface="Times New Roman" panose="02020603050405020304" pitchFamily="18" charset="0"/>
              <a:cs typeface="Times New Roman" panose="02020603050405020304" pitchFamily="18" charset="0"/>
            </a:endParaRPr>
          </a:p>
          <a:p>
            <a:pPr algn="just" defTabSz="914400">
              <a:spcBef>
                <a:spcPts val="1200"/>
              </a:spcBef>
              <a:spcAft>
                <a:spcPts val="200"/>
              </a:spcAft>
              <a:buClr>
                <a:schemeClr val="accent2"/>
              </a:buClr>
              <a:buSzPct val="100000"/>
            </a:pPr>
            <a:r>
              <a:rPr lang="en-IN" dirty="0">
                <a:latin typeface="Times New Roman" panose="02020603050405020304" pitchFamily="18" charset="0"/>
                <a:cs typeface="Times New Roman" panose="02020603050405020304" pitchFamily="18" charset="0"/>
              </a:rPr>
              <a:t>3306: </a:t>
            </a:r>
            <a:r>
              <a:rPr lang="en-IN" dirty="0" err="1">
                <a:latin typeface="Times New Roman" panose="02020603050405020304" pitchFamily="18" charset="0"/>
                <a:cs typeface="Times New Roman" panose="02020603050405020304" pitchFamily="18" charset="0"/>
              </a:rPr>
              <a:t>mysql</a:t>
            </a:r>
            <a:endParaRPr lang="en-IN" dirty="0">
              <a:latin typeface="Times New Roman" panose="02020603050405020304" pitchFamily="18" charset="0"/>
              <a:cs typeface="Times New Roman" panose="02020603050405020304" pitchFamily="18" charset="0"/>
            </a:endParaRPr>
          </a:p>
          <a:p>
            <a:pPr algn="just" defTabSz="914400">
              <a:spcBef>
                <a:spcPts val="1200"/>
              </a:spcBef>
              <a:spcAft>
                <a:spcPts val="200"/>
              </a:spcAft>
              <a:buClr>
                <a:schemeClr val="accent2"/>
              </a:buClr>
              <a:buSzPct val="100000"/>
            </a:pPr>
            <a:r>
              <a:rPr lang="en-IN" dirty="0">
                <a:latin typeface="Times New Roman" panose="02020603050405020304" pitchFamily="18" charset="0"/>
                <a:cs typeface="Times New Roman" panose="02020603050405020304" pitchFamily="18" charset="0"/>
              </a:rPr>
              <a:t>3389: </a:t>
            </a:r>
            <a:r>
              <a:rPr lang="en-IN" dirty="0" err="1">
                <a:latin typeface="Times New Roman" panose="02020603050405020304" pitchFamily="18" charset="0"/>
                <a:cs typeface="Times New Roman" panose="02020603050405020304" pitchFamily="18" charset="0"/>
              </a:rPr>
              <a:t>ms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wbt</a:t>
            </a:r>
            <a:r>
              <a:rPr lang="en-IN" dirty="0">
                <a:latin typeface="Times New Roman" panose="02020603050405020304" pitchFamily="18" charset="0"/>
                <a:cs typeface="Times New Roman" panose="02020603050405020304" pitchFamily="18" charset="0"/>
              </a:rPr>
              <a:t>-server</a:t>
            </a:r>
          </a:p>
          <a:p>
            <a:pPr algn="just" defTabSz="914400">
              <a:spcBef>
                <a:spcPts val="1200"/>
              </a:spcBef>
              <a:spcAft>
                <a:spcPts val="200"/>
              </a:spcAft>
              <a:buClr>
                <a:schemeClr val="accent2"/>
              </a:buClr>
              <a:buSzPct val="100000"/>
            </a:pPr>
            <a:r>
              <a:rPr lang="en-IN" dirty="0">
                <a:latin typeface="Times New Roman" panose="02020603050405020304" pitchFamily="18" charset="0"/>
                <a:cs typeface="Times New Roman" panose="02020603050405020304" pitchFamily="18" charset="0"/>
              </a:rPr>
              <a:t>5900: </a:t>
            </a:r>
            <a:r>
              <a:rPr lang="en-IN" dirty="0" err="1">
                <a:latin typeface="Times New Roman" panose="02020603050405020304" pitchFamily="18" charset="0"/>
                <a:cs typeface="Times New Roman" panose="02020603050405020304" pitchFamily="18" charset="0"/>
              </a:rPr>
              <a:t>vnc</a:t>
            </a:r>
            <a:endParaRPr lang="en-IN" dirty="0">
              <a:latin typeface="Times New Roman" panose="02020603050405020304" pitchFamily="18" charset="0"/>
              <a:cs typeface="Times New Roman" panose="02020603050405020304" pitchFamily="18" charset="0"/>
            </a:endParaRPr>
          </a:p>
          <a:p>
            <a:pPr algn="just" defTabSz="914400">
              <a:spcBef>
                <a:spcPts val="1200"/>
              </a:spcBef>
              <a:spcAft>
                <a:spcPts val="200"/>
              </a:spcAft>
              <a:buClr>
                <a:schemeClr val="accent2"/>
              </a:buClr>
              <a:buSzPct val="100000"/>
            </a:pPr>
            <a:r>
              <a:rPr lang="en-IN" dirty="0">
                <a:latin typeface="Times New Roman" panose="02020603050405020304" pitchFamily="18" charset="0"/>
                <a:cs typeface="Times New Roman" panose="02020603050405020304" pitchFamily="18" charset="0"/>
              </a:rPr>
              <a:t>8080: http-proxy</a:t>
            </a:r>
            <a:endParaRPr lang="en-IN" dirty="0"/>
          </a:p>
        </p:txBody>
      </p:sp>
      <p:pic>
        <p:nvPicPr>
          <p:cNvPr id="9" name="Picture 8">
            <a:extLst>
              <a:ext uri="{FF2B5EF4-FFF2-40B4-BE49-F238E27FC236}">
                <a16:creationId xmlns:a16="http://schemas.microsoft.com/office/drawing/2014/main" id="{8E8CD386-8E5D-CB43-B313-1B808483CC94}"/>
              </a:ext>
            </a:extLst>
          </p:cNvPr>
          <p:cNvPicPr>
            <a:picLocks noChangeAspect="1"/>
          </p:cNvPicPr>
          <p:nvPr/>
        </p:nvPicPr>
        <p:blipFill rotWithShape="1">
          <a:blip r:embed="rId2"/>
          <a:srcRect r="52059" b="43268"/>
          <a:stretch/>
        </p:blipFill>
        <p:spPr>
          <a:xfrm>
            <a:off x="7342338" y="2178424"/>
            <a:ext cx="4536142" cy="3021105"/>
          </a:xfrm>
          <a:prstGeom prst="rect">
            <a:avLst/>
          </a:prstGeom>
        </p:spPr>
      </p:pic>
    </p:spTree>
    <p:extLst>
      <p:ext uri="{BB962C8B-B14F-4D97-AF65-F5344CB8AC3E}">
        <p14:creationId xmlns:p14="http://schemas.microsoft.com/office/powerpoint/2010/main" val="3283094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Autofit/>
          </a:bodyPr>
          <a:lstStyle/>
          <a:p>
            <a:pPr algn="just"/>
            <a:r>
              <a:rPr lang="en-IN" sz="2800" b="1" dirty="0">
                <a:latin typeface="Times New Roman" panose="02020603050405020304" pitchFamily="18" charset="0"/>
                <a:cs typeface="Times New Roman" panose="02020603050405020304" pitchFamily="18" charset="0"/>
              </a:rPr>
              <a:t>Offensive security tools</a:t>
            </a: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a:bodyPr>
          <a:lstStyle/>
          <a:p>
            <a:pPr marL="0" indent="0" algn="just">
              <a:buNone/>
            </a:pPr>
            <a:r>
              <a:rPr lang="de-DE" sz="1800" dirty="0">
                <a:latin typeface="Times New Roman" panose="02020603050405020304" pitchFamily="18" charset="0"/>
                <a:cs typeface="Times New Roman" panose="02020603050405020304" pitchFamily="18" charset="0"/>
              </a:rPr>
              <a:t>Service Version Detection - Detection of services</a:t>
            </a:r>
          </a:p>
          <a:p>
            <a:pPr marL="0" indent="0" algn="just">
              <a:buNone/>
            </a:pPr>
            <a:r>
              <a:rPr lang="de-DE" sz="1800" b="1" dirty="0">
                <a:solidFill>
                  <a:srgbClr val="FF0000"/>
                </a:solidFill>
                <a:latin typeface="Times New Roman" panose="02020603050405020304" pitchFamily="18" charset="0"/>
                <a:cs typeface="Times New Roman" panose="02020603050405020304" pitchFamily="18" charset="0"/>
              </a:rPr>
              <a:t>nmap -sV 168.121.34.56</a:t>
            </a:r>
          </a:p>
        </p:txBody>
      </p:sp>
      <p:pic>
        <p:nvPicPr>
          <p:cNvPr id="6" name="Picture 5">
            <a:extLst>
              <a:ext uri="{FF2B5EF4-FFF2-40B4-BE49-F238E27FC236}">
                <a16:creationId xmlns:a16="http://schemas.microsoft.com/office/drawing/2014/main" id="{9D201779-7201-8294-14AC-01974470F461}"/>
              </a:ext>
            </a:extLst>
          </p:cNvPr>
          <p:cNvPicPr>
            <a:picLocks noChangeAspect="1"/>
          </p:cNvPicPr>
          <p:nvPr/>
        </p:nvPicPr>
        <p:blipFill rotWithShape="1">
          <a:blip r:embed="rId2"/>
          <a:srcRect r="41486" b="23737"/>
          <a:stretch/>
        </p:blipFill>
        <p:spPr>
          <a:xfrm>
            <a:off x="2006927" y="2008387"/>
            <a:ext cx="7540484" cy="4264397"/>
          </a:xfrm>
          <a:prstGeom prst="rect">
            <a:avLst/>
          </a:prstGeom>
        </p:spPr>
      </p:pic>
    </p:spTree>
    <p:extLst>
      <p:ext uri="{BB962C8B-B14F-4D97-AF65-F5344CB8AC3E}">
        <p14:creationId xmlns:p14="http://schemas.microsoft.com/office/powerpoint/2010/main" val="4154882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Autofit/>
          </a:bodyPr>
          <a:lstStyle/>
          <a:p>
            <a:pPr algn="just"/>
            <a:r>
              <a:rPr lang="en-IN" sz="2800" b="1" dirty="0">
                <a:latin typeface="Times New Roman" panose="02020603050405020304" pitchFamily="18" charset="0"/>
                <a:cs typeface="Times New Roman" panose="02020603050405020304" pitchFamily="18" charset="0"/>
              </a:rPr>
              <a:t>Offensive security tools</a:t>
            </a: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a:bodyPr>
          <a:lstStyle/>
          <a:p>
            <a:pPr marL="0" indent="0" algn="just">
              <a:buNone/>
            </a:pPr>
            <a:r>
              <a:rPr lang="de-DE" sz="1800" dirty="0">
                <a:latin typeface="Times New Roman" panose="02020603050405020304" pitchFamily="18" charset="0"/>
                <a:cs typeface="Times New Roman" panose="02020603050405020304" pitchFamily="18" charset="0"/>
              </a:rPr>
              <a:t>Ping Scan Using Nmap - Host Detection</a:t>
            </a:r>
          </a:p>
          <a:p>
            <a:pPr marL="0" indent="0">
              <a:buNone/>
            </a:pPr>
            <a:r>
              <a:rPr lang="de-DE" sz="1800" b="1" dirty="0">
                <a:solidFill>
                  <a:srgbClr val="FF0000"/>
                </a:solidFill>
                <a:latin typeface="Times New Roman" panose="02020603050405020304" pitchFamily="18" charset="0"/>
                <a:cs typeface="Times New Roman" panose="02020603050405020304" pitchFamily="18" charset="0"/>
              </a:rPr>
              <a:t>                Nmap -sP 192.168.2.1/24</a:t>
            </a:r>
          </a:p>
          <a:p>
            <a:pPr marL="0" indent="0" algn="just">
              <a:buNone/>
            </a:pPr>
            <a:r>
              <a:rPr lang="en-US" sz="1800" dirty="0">
                <a:latin typeface="Times New Roman" panose="02020603050405020304" pitchFamily="18" charset="0"/>
                <a:cs typeface="Times New Roman" panose="02020603050405020304" pitchFamily="18" charset="0"/>
              </a:rPr>
              <a:t>This command returns available hosts' IP addresses and MAC  addresses but provides no information about ports. </a:t>
            </a:r>
            <a:endParaRPr lang="de-DE" sz="1800" dirty="0">
              <a:latin typeface="Times New Roman" panose="02020603050405020304" pitchFamily="18" charset="0"/>
              <a:cs typeface="Times New Roman" panose="02020603050405020304" pitchFamily="18" charset="0"/>
            </a:endParaRPr>
          </a:p>
          <a:p>
            <a:pPr marL="0" indent="0" algn="just">
              <a:buNone/>
            </a:pPr>
            <a:r>
              <a:rPr lang="de-DE" sz="1800" b="1" dirty="0">
                <a:latin typeface="Times New Roman" panose="02020603050405020304" pitchFamily="18" charset="0"/>
                <a:cs typeface="Times New Roman" panose="02020603050405020304" pitchFamily="18" charset="0"/>
              </a:rPr>
              <a:t>OS scanning - </a:t>
            </a:r>
            <a:r>
              <a:rPr lang="de-DE" sz="1800" b="1" dirty="0">
                <a:solidFill>
                  <a:srgbClr val="FF0000"/>
                </a:solidFill>
                <a:latin typeface="Times New Roman" panose="02020603050405020304" pitchFamily="18" charset="0"/>
                <a:cs typeface="Times New Roman" panose="02020603050405020304" pitchFamily="18" charset="0"/>
              </a:rPr>
              <a:t>nmap –O scanme.nmap.org</a:t>
            </a:r>
          </a:p>
        </p:txBody>
      </p:sp>
      <p:pic>
        <p:nvPicPr>
          <p:cNvPr id="12" name="Picture 11">
            <a:extLst>
              <a:ext uri="{FF2B5EF4-FFF2-40B4-BE49-F238E27FC236}">
                <a16:creationId xmlns:a16="http://schemas.microsoft.com/office/drawing/2014/main" id="{8293B670-CA6F-FE71-7DD3-EA0C6E9FCDC0}"/>
              </a:ext>
            </a:extLst>
          </p:cNvPr>
          <p:cNvPicPr>
            <a:picLocks noChangeAspect="1"/>
          </p:cNvPicPr>
          <p:nvPr/>
        </p:nvPicPr>
        <p:blipFill rotWithShape="1">
          <a:blip r:embed="rId2"/>
          <a:srcRect r="43521" b="35044"/>
          <a:stretch/>
        </p:blipFill>
        <p:spPr>
          <a:xfrm>
            <a:off x="826659" y="3039596"/>
            <a:ext cx="6631976" cy="3352240"/>
          </a:xfrm>
          <a:prstGeom prst="rect">
            <a:avLst/>
          </a:prstGeom>
        </p:spPr>
      </p:pic>
    </p:spTree>
    <p:extLst>
      <p:ext uri="{BB962C8B-B14F-4D97-AF65-F5344CB8AC3E}">
        <p14:creationId xmlns:p14="http://schemas.microsoft.com/office/powerpoint/2010/main" val="555381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826905" y="116542"/>
            <a:ext cx="9720072" cy="669843"/>
          </a:xfrm>
        </p:spPr>
        <p:txBody>
          <a:bodyPr>
            <a:noAutofit/>
          </a:bodyPr>
          <a:lstStyle/>
          <a:p>
            <a:pPr algn="just"/>
            <a:r>
              <a:rPr lang="en-IN" sz="2800" b="1" dirty="0">
                <a:latin typeface="Times New Roman" panose="02020603050405020304" pitchFamily="18" charset="0"/>
                <a:cs typeface="Times New Roman" panose="02020603050405020304" pitchFamily="18" charset="0"/>
              </a:rPr>
              <a:t>Offensive security tools</a:t>
            </a:r>
          </a:p>
        </p:txBody>
      </p:sp>
      <p:pic>
        <p:nvPicPr>
          <p:cNvPr id="3074" name="Picture 2" descr="All 20 Commands at a Glance">
            <a:extLst>
              <a:ext uri="{FF2B5EF4-FFF2-40B4-BE49-F238E27FC236}">
                <a16:creationId xmlns:a16="http://schemas.microsoft.com/office/drawing/2014/main" id="{1FC5FB2C-5B58-D53A-049F-E99E1C957C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30" t="7165" r="4032" b="5120"/>
          <a:stretch/>
        </p:blipFill>
        <p:spPr bwMode="auto">
          <a:xfrm>
            <a:off x="2088776" y="699247"/>
            <a:ext cx="6463553" cy="581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7436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826905" y="116542"/>
            <a:ext cx="9720072" cy="669843"/>
          </a:xfrm>
        </p:spPr>
        <p:txBody>
          <a:bodyPr>
            <a:noAutofit/>
          </a:bodyPr>
          <a:lstStyle/>
          <a:p>
            <a:pPr algn="just"/>
            <a:r>
              <a:rPr lang="en-IN" sz="2800" b="1" dirty="0">
                <a:latin typeface="Times New Roman" panose="02020603050405020304" pitchFamily="18" charset="0"/>
                <a:cs typeface="Times New Roman" panose="02020603050405020304" pitchFamily="18" charset="0"/>
              </a:rPr>
              <a:t>Offensive security tools</a:t>
            </a:r>
          </a:p>
        </p:txBody>
      </p:sp>
      <p:sp>
        <p:nvSpPr>
          <p:cNvPr id="6" name="TextBox 5">
            <a:extLst>
              <a:ext uri="{FF2B5EF4-FFF2-40B4-BE49-F238E27FC236}">
                <a16:creationId xmlns:a16="http://schemas.microsoft.com/office/drawing/2014/main" id="{EA84FE89-14F3-9946-5ACE-21B7C80965EA}"/>
              </a:ext>
            </a:extLst>
          </p:cNvPr>
          <p:cNvSpPr txBox="1"/>
          <p:nvPr/>
        </p:nvSpPr>
        <p:spPr>
          <a:xfrm>
            <a:off x="923365" y="786385"/>
            <a:ext cx="6096000"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SIX TOP OFFENSIVE SECURITY TOOLS</a:t>
            </a:r>
            <a:endParaRPr lang="en-IN" b="1"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BFF37E13-3C50-955E-C4A5-E603733AA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406" y="1526241"/>
            <a:ext cx="2279277" cy="75975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2616A6E-4D0B-BEE1-F09D-66DD20E5DFFA}"/>
              </a:ext>
            </a:extLst>
          </p:cNvPr>
          <p:cNvSpPr txBox="1"/>
          <p:nvPr/>
        </p:nvSpPr>
        <p:spPr>
          <a:xfrm>
            <a:off x="3666564" y="1721454"/>
            <a:ext cx="609600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Tenable Nessus </a:t>
            </a:r>
          </a:p>
        </p:txBody>
      </p:sp>
      <p:sp>
        <p:nvSpPr>
          <p:cNvPr id="12" name="TextBox 11">
            <a:extLst>
              <a:ext uri="{FF2B5EF4-FFF2-40B4-BE49-F238E27FC236}">
                <a16:creationId xmlns:a16="http://schemas.microsoft.com/office/drawing/2014/main" id="{721231C0-D6B2-2A44-7901-7892CB85F26E}"/>
              </a:ext>
            </a:extLst>
          </p:cNvPr>
          <p:cNvSpPr txBox="1"/>
          <p:nvPr/>
        </p:nvSpPr>
        <p:spPr>
          <a:xfrm>
            <a:off x="1230406" y="2297739"/>
            <a:ext cx="10504394" cy="646331"/>
          </a:xfrm>
          <a:prstGeom prst="rect">
            <a:avLst/>
          </a:prstGeom>
          <a:noFill/>
        </p:spPr>
        <p:txBody>
          <a:bodyPr wrap="square">
            <a:spAutoFit/>
          </a:bodyPr>
          <a:lstStyle/>
          <a:p>
            <a:pPr algn="just"/>
            <a:r>
              <a:rPr lang="en-US" b="0" i="0" dirty="0">
                <a:solidFill>
                  <a:srgbClr val="0F3352"/>
                </a:solidFill>
                <a:effectLst/>
                <a:latin typeface="Times New Roman" panose="02020603050405020304" pitchFamily="18" charset="0"/>
                <a:cs typeface="Times New Roman" panose="02020603050405020304" pitchFamily="18" charset="0"/>
              </a:rPr>
              <a:t>Nessus is one of the world’s most popular vulnerability scanners that help identify vulnerabilities and gaps in your environment.</a:t>
            </a:r>
            <a:endParaRPr lang="en-IN" dirty="0">
              <a:latin typeface="Times New Roman" panose="02020603050405020304" pitchFamily="18" charset="0"/>
              <a:cs typeface="Times New Roman" panose="02020603050405020304" pitchFamily="18" charset="0"/>
            </a:endParaRPr>
          </a:p>
        </p:txBody>
      </p:sp>
      <p:pic>
        <p:nvPicPr>
          <p:cNvPr id="4100" name="Picture 4">
            <a:extLst>
              <a:ext uri="{FF2B5EF4-FFF2-40B4-BE49-F238E27FC236}">
                <a16:creationId xmlns:a16="http://schemas.microsoft.com/office/drawing/2014/main" id="{8760D8BF-2EE8-637F-4B99-ABD836BDF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865" y="3025856"/>
            <a:ext cx="2279277" cy="81478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B2FAB5F-A814-068D-3067-AF14223F03B8}"/>
              </a:ext>
            </a:extLst>
          </p:cNvPr>
          <p:cNvSpPr txBox="1"/>
          <p:nvPr/>
        </p:nvSpPr>
        <p:spPr>
          <a:xfrm>
            <a:off x="3307976" y="3221069"/>
            <a:ext cx="609600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Burp Suite</a:t>
            </a:r>
          </a:p>
        </p:txBody>
      </p:sp>
      <p:sp>
        <p:nvSpPr>
          <p:cNvPr id="18" name="TextBox 17">
            <a:extLst>
              <a:ext uri="{FF2B5EF4-FFF2-40B4-BE49-F238E27FC236}">
                <a16:creationId xmlns:a16="http://schemas.microsoft.com/office/drawing/2014/main" id="{F8D95070-491C-FBE5-11F3-EBBAA08FF844}"/>
              </a:ext>
            </a:extLst>
          </p:cNvPr>
          <p:cNvSpPr txBox="1"/>
          <p:nvPr/>
        </p:nvSpPr>
        <p:spPr>
          <a:xfrm>
            <a:off x="1113865" y="3762926"/>
            <a:ext cx="8783170" cy="369332"/>
          </a:xfrm>
          <a:prstGeom prst="rect">
            <a:avLst/>
          </a:prstGeom>
          <a:noFill/>
        </p:spPr>
        <p:txBody>
          <a:bodyPr wrap="square">
            <a:spAutoFit/>
          </a:bodyPr>
          <a:lstStyle/>
          <a:p>
            <a:r>
              <a:rPr lang="en-US" dirty="0">
                <a:solidFill>
                  <a:srgbClr val="0F3352"/>
                </a:solidFill>
                <a:latin typeface="Times New Roman" panose="02020603050405020304" pitchFamily="18" charset="0"/>
                <a:cs typeface="Times New Roman" panose="02020603050405020304" pitchFamily="18" charset="0"/>
              </a:rPr>
              <a:t>Burp Suite is the leading toolkit for web application security testing.</a:t>
            </a:r>
            <a:endParaRPr lang="en-IN" dirty="0">
              <a:solidFill>
                <a:srgbClr val="0F3352"/>
              </a:solidFill>
              <a:latin typeface="Times New Roman" panose="02020603050405020304" pitchFamily="18" charset="0"/>
              <a:cs typeface="Times New Roman" panose="02020603050405020304" pitchFamily="18" charset="0"/>
            </a:endParaRPr>
          </a:p>
        </p:txBody>
      </p:sp>
      <p:pic>
        <p:nvPicPr>
          <p:cNvPr id="4102" name="Picture 6">
            <a:extLst>
              <a:ext uri="{FF2B5EF4-FFF2-40B4-BE49-F238E27FC236}">
                <a16:creationId xmlns:a16="http://schemas.microsoft.com/office/drawing/2014/main" id="{733A89AA-ABA3-C318-6B20-7A8F5828EC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047" y="4237854"/>
            <a:ext cx="2279277" cy="54192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43A537AC-3857-3C6E-84AD-A4E37B236811}"/>
              </a:ext>
            </a:extLst>
          </p:cNvPr>
          <p:cNvSpPr txBox="1"/>
          <p:nvPr/>
        </p:nvSpPr>
        <p:spPr>
          <a:xfrm>
            <a:off x="3307976" y="4344802"/>
            <a:ext cx="609600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Cobalt Strike </a:t>
            </a:r>
          </a:p>
        </p:txBody>
      </p:sp>
      <p:sp>
        <p:nvSpPr>
          <p:cNvPr id="24" name="TextBox 23">
            <a:extLst>
              <a:ext uri="{FF2B5EF4-FFF2-40B4-BE49-F238E27FC236}">
                <a16:creationId xmlns:a16="http://schemas.microsoft.com/office/drawing/2014/main" id="{16AF08E9-9218-532D-2010-80D297D0C433}"/>
              </a:ext>
            </a:extLst>
          </p:cNvPr>
          <p:cNvSpPr txBox="1"/>
          <p:nvPr/>
        </p:nvSpPr>
        <p:spPr>
          <a:xfrm>
            <a:off x="1088046" y="4885372"/>
            <a:ext cx="10413671" cy="646331"/>
          </a:xfrm>
          <a:prstGeom prst="rect">
            <a:avLst/>
          </a:prstGeom>
          <a:noFill/>
        </p:spPr>
        <p:txBody>
          <a:bodyPr wrap="square">
            <a:spAutoFit/>
          </a:bodyPr>
          <a:lstStyle/>
          <a:p>
            <a:pPr algn="just"/>
            <a:r>
              <a:rPr lang="en-US" dirty="0">
                <a:solidFill>
                  <a:srgbClr val="0F3352"/>
                </a:solidFill>
                <a:latin typeface="Times New Roman" panose="02020603050405020304" pitchFamily="18" charset="0"/>
                <a:cs typeface="Times New Roman" panose="02020603050405020304" pitchFamily="18" charset="0"/>
              </a:rPr>
              <a:t>Cobalt Strike provides a post-exploitation agent and covert channels to mimic a long-term embedded actor and allows you to change network indicators to look like different malware every time.</a:t>
            </a:r>
            <a:endParaRPr lang="en-IN" dirty="0">
              <a:solidFill>
                <a:srgbClr val="0F3352"/>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EF5B9279-AAE3-55C8-E074-F8EDC8EFA39B}"/>
              </a:ext>
            </a:extLst>
          </p:cNvPr>
          <p:cNvSpPr txBox="1"/>
          <p:nvPr/>
        </p:nvSpPr>
        <p:spPr>
          <a:xfrm>
            <a:off x="1230406" y="1130590"/>
            <a:ext cx="9433112" cy="369332"/>
          </a:xfrm>
          <a:prstGeom prst="rect">
            <a:avLst/>
          </a:prstGeom>
          <a:noFill/>
        </p:spPr>
        <p:txBody>
          <a:bodyPr wrap="square">
            <a:spAutoFit/>
          </a:bodyPr>
          <a:lstStyle/>
          <a:p>
            <a:pPr algn="ctr"/>
            <a:r>
              <a:rPr lang="en-IN" b="1" dirty="0">
                <a:solidFill>
                  <a:srgbClr val="0070C0"/>
                </a:solidFill>
                <a:latin typeface="Times New Roman" panose="02020603050405020304" pitchFamily="18" charset="0"/>
                <a:cs typeface="Times New Roman" panose="02020603050405020304" pitchFamily="18" charset="0"/>
              </a:rPr>
              <a:t>https://www.infosectrain.com/blog/top-offensive-cybersecurity-engineering-tools/</a:t>
            </a:r>
          </a:p>
        </p:txBody>
      </p:sp>
    </p:spTree>
    <p:extLst>
      <p:ext uri="{BB962C8B-B14F-4D97-AF65-F5344CB8AC3E}">
        <p14:creationId xmlns:p14="http://schemas.microsoft.com/office/powerpoint/2010/main" val="2825863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826905" y="116542"/>
            <a:ext cx="9720072" cy="669843"/>
          </a:xfrm>
        </p:spPr>
        <p:txBody>
          <a:bodyPr>
            <a:noAutofit/>
          </a:bodyPr>
          <a:lstStyle/>
          <a:p>
            <a:pPr algn="just"/>
            <a:r>
              <a:rPr lang="en-IN" sz="2800" b="1" dirty="0">
                <a:latin typeface="Times New Roman" panose="02020603050405020304" pitchFamily="18" charset="0"/>
                <a:cs typeface="Times New Roman" panose="02020603050405020304" pitchFamily="18" charset="0"/>
              </a:rPr>
              <a:t>Offensive security tools</a:t>
            </a:r>
          </a:p>
        </p:txBody>
      </p:sp>
      <p:sp>
        <p:nvSpPr>
          <p:cNvPr id="6" name="TextBox 5">
            <a:extLst>
              <a:ext uri="{FF2B5EF4-FFF2-40B4-BE49-F238E27FC236}">
                <a16:creationId xmlns:a16="http://schemas.microsoft.com/office/drawing/2014/main" id="{EA84FE89-14F3-9946-5ACE-21B7C80965EA}"/>
              </a:ext>
            </a:extLst>
          </p:cNvPr>
          <p:cNvSpPr txBox="1"/>
          <p:nvPr/>
        </p:nvSpPr>
        <p:spPr>
          <a:xfrm>
            <a:off x="923365" y="786385"/>
            <a:ext cx="6096000"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SIX TOP OFFENSIVE SECURITY TOOLS</a:t>
            </a:r>
            <a:endParaRPr lang="en-IN" b="1"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99263AD0-D8CF-F858-93AE-E4A865F49A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828" y="1255059"/>
            <a:ext cx="1063878" cy="9881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7F798C3-BF58-623B-7CF7-E321C7E1AB6F}"/>
              </a:ext>
            </a:extLst>
          </p:cNvPr>
          <p:cNvSpPr txBox="1"/>
          <p:nvPr/>
        </p:nvSpPr>
        <p:spPr>
          <a:xfrm>
            <a:off x="2339788" y="1564475"/>
            <a:ext cx="6096000" cy="369332"/>
          </a:xfrm>
          <a:prstGeom prst="rect">
            <a:avLst/>
          </a:prstGeom>
          <a:noFill/>
        </p:spPr>
        <p:txBody>
          <a:bodyPr wrap="square">
            <a:spAutoFit/>
          </a:bodyPr>
          <a:lstStyle/>
          <a:p>
            <a:r>
              <a:rPr lang="en-IN" dirty="0" err="1">
                <a:latin typeface="Times New Roman" panose="02020603050405020304" pitchFamily="18" charset="0"/>
                <a:cs typeface="Times New Roman" panose="02020603050405020304" pitchFamily="18" charset="0"/>
              </a:rPr>
              <a:t>Acunetix</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5A23D31-CACD-F0CA-B875-7D0EBCA8352B}"/>
              </a:ext>
            </a:extLst>
          </p:cNvPr>
          <p:cNvSpPr txBox="1"/>
          <p:nvPr/>
        </p:nvSpPr>
        <p:spPr>
          <a:xfrm>
            <a:off x="826905" y="2243223"/>
            <a:ext cx="11149942" cy="646331"/>
          </a:xfrm>
          <a:prstGeom prst="rect">
            <a:avLst/>
          </a:prstGeom>
          <a:noFill/>
        </p:spPr>
        <p:txBody>
          <a:bodyPr wrap="square">
            <a:spAutoFit/>
          </a:bodyPr>
          <a:lstStyle/>
          <a:p>
            <a:pPr algn="just"/>
            <a:r>
              <a:rPr lang="en-US" dirty="0" err="1">
                <a:latin typeface="Times New Roman" panose="02020603050405020304" pitchFamily="18" charset="0"/>
                <a:cs typeface="Times New Roman" panose="02020603050405020304" pitchFamily="18" charset="0"/>
              </a:rPr>
              <a:t>Acunetix</a:t>
            </a:r>
            <a:r>
              <a:rPr lang="en-US" dirty="0">
                <a:latin typeface="Times New Roman" panose="02020603050405020304" pitchFamily="18" charset="0"/>
                <a:cs typeface="Times New Roman" panose="02020603050405020304" pitchFamily="18" charset="0"/>
              </a:rPr>
              <a:t> is a complete enterprise-grade web application vulnerability scanner that detects OWASP Top 10, SQL injections, XSS, misconfigurations, exposed databases, out-of-band vulnerabilities, and more.</a:t>
            </a:r>
            <a:endParaRPr lang="en-IN" dirty="0">
              <a:latin typeface="Times New Roman" panose="02020603050405020304" pitchFamily="18" charset="0"/>
              <a:cs typeface="Times New Roman" panose="02020603050405020304" pitchFamily="18" charset="0"/>
            </a:endParaRPr>
          </a:p>
        </p:txBody>
      </p:sp>
      <p:pic>
        <p:nvPicPr>
          <p:cNvPr id="5124" name="Picture 4">
            <a:extLst>
              <a:ext uri="{FF2B5EF4-FFF2-40B4-BE49-F238E27FC236}">
                <a16:creationId xmlns:a16="http://schemas.microsoft.com/office/drawing/2014/main" id="{33E0FD49-41BA-6BB3-FCC8-578790423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05" y="3214627"/>
            <a:ext cx="1279801" cy="89734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270BAB6-C66F-B6C5-9B92-A7F45F3E7F7C}"/>
              </a:ext>
            </a:extLst>
          </p:cNvPr>
          <p:cNvSpPr txBox="1"/>
          <p:nvPr/>
        </p:nvSpPr>
        <p:spPr>
          <a:xfrm>
            <a:off x="2339788" y="3478635"/>
            <a:ext cx="6096000" cy="369332"/>
          </a:xfrm>
          <a:prstGeom prst="rect">
            <a:avLst/>
          </a:prstGeom>
          <a:noFill/>
        </p:spPr>
        <p:txBody>
          <a:bodyPr wrap="square">
            <a:spAutoFit/>
          </a:bodyPr>
          <a:lstStyle/>
          <a:p>
            <a:r>
              <a:rPr lang="en-IN" dirty="0" err="1">
                <a:latin typeface="Times New Roman" panose="02020603050405020304" pitchFamily="18" charset="0"/>
                <a:cs typeface="Times New Roman" panose="02020603050405020304" pitchFamily="18" charset="0"/>
              </a:rPr>
              <a:t>KaliLinux</a:t>
            </a:r>
            <a:endParaRPr lang="en-IN"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C2F9F602-ED19-0267-CA51-BE20FA129DF2}"/>
              </a:ext>
            </a:extLst>
          </p:cNvPr>
          <p:cNvSpPr txBox="1"/>
          <p:nvPr/>
        </p:nvSpPr>
        <p:spPr>
          <a:xfrm>
            <a:off x="654422" y="4377891"/>
            <a:ext cx="10999695"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Kali Linux is a penetration testing platform designed for digital forensics, penetration testing, and security auditing. It contains over 600 penetration testing tools, is completely free to install, and is customizable with the use of meta packages optimized for specific need sets of a security professional.</a:t>
            </a:r>
            <a:endParaRPr lang="en-IN" dirty="0">
              <a:latin typeface="Times New Roman" panose="02020603050405020304" pitchFamily="18" charset="0"/>
              <a:cs typeface="Times New Roman" panose="02020603050405020304" pitchFamily="18" charset="0"/>
            </a:endParaRPr>
          </a:p>
        </p:txBody>
      </p:sp>
      <p:pic>
        <p:nvPicPr>
          <p:cNvPr id="5126" name="Picture 6">
            <a:extLst>
              <a:ext uri="{FF2B5EF4-FFF2-40B4-BE49-F238E27FC236}">
                <a16:creationId xmlns:a16="http://schemas.microsoft.com/office/drawing/2014/main" id="{F6A23011-EE1E-1BCE-D8BA-12DB7B08EB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905" y="5345622"/>
            <a:ext cx="1224803" cy="833616"/>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18271D1-AEE1-ECE2-A485-8E170858A0B6}"/>
              </a:ext>
            </a:extLst>
          </p:cNvPr>
          <p:cNvSpPr txBox="1"/>
          <p:nvPr/>
        </p:nvSpPr>
        <p:spPr>
          <a:xfrm>
            <a:off x="2187388" y="5702283"/>
            <a:ext cx="6096000" cy="369332"/>
          </a:xfrm>
          <a:prstGeom prst="rect">
            <a:avLst/>
          </a:prstGeom>
          <a:noFill/>
        </p:spPr>
        <p:txBody>
          <a:bodyPr wrap="square">
            <a:spAutoFit/>
          </a:bodyPr>
          <a:lstStyle/>
          <a:p>
            <a:r>
              <a:rPr lang="en-IN" dirty="0" err="1">
                <a:latin typeface="Times New Roman" panose="02020603050405020304" pitchFamily="18" charset="0"/>
                <a:cs typeface="Times New Roman" panose="02020603050405020304" pitchFamily="18" charset="0"/>
              </a:rPr>
              <a:t>ScoutSuite</a:t>
            </a:r>
            <a:endParaRPr lang="en-IN"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42E5FC33-CB1D-0486-42A0-D7D6746E8C70}"/>
              </a:ext>
            </a:extLst>
          </p:cNvPr>
          <p:cNvSpPr txBox="1"/>
          <p:nvPr/>
        </p:nvSpPr>
        <p:spPr>
          <a:xfrm>
            <a:off x="3523129" y="5587744"/>
            <a:ext cx="8355106"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Scout Suite is an open-source, multi-cloud security auditing tool, which enables security posture assessment of cloud environments.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933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826905" y="116542"/>
            <a:ext cx="9720072" cy="669843"/>
          </a:xfrm>
        </p:spPr>
        <p:txBody>
          <a:bodyPr>
            <a:noAutofit/>
          </a:bodyPr>
          <a:lstStyle/>
          <a:p>
            <a:pPr algn="just"/>
            <a:r>
              <a:rPr lang="en-IN" sz="2800" b="1" dirty="0">
                <a:latin typeface="Times New Roman" panose="02020603050405020304" pitchFamily="18" charset="0"/>
                <a:cs typeface="Times New Roman" panose="02020603050405020304" pitchFamily="18" charset="0"/>
              </a:rPr>
              <a:t>Wget</a:t>
            </a:r>
          </a:p>
        </p:txBody>
      </p:sp>
      <p:sp>
        <p:nvSpPr>
          <p:cNvPr id="4" name="TextBox 3">
            <a:extLst>
              <a:ext uri="{FF2B5EF4-FFF2-40B4-BE49-F238E27FC236}">
                <a16:creationId xmlns:a16="http://schemas.microsoft.com/office/drawing/2014/main" id="{70C46E62-F546-324D-919E-D3747BB1BF5A}"/>
              </a:ext>
            </a:extLst>
          </p:cNvPr>
          <p:cNvSpPr txBox="1"/>
          <p:nvPr/>
        </p:nvSpPr>
        <p:spPr>
          <a:xfrm>
            <a:off x="941294" y="1333232"/>
            <a:ext cx="10497670" cy="3908762"/>
          </a:xfrm>
          <a:prstGeom prst="rect">
            <a:avLst/>
          </a:prstGeom>
          <a:noFill/>
        </p:spPr>
        <p:txBody>
          <a:bodyPr wrap="square">
            <a:spAutoFit/>
          </a:bodyPr>
          <a:lstStyle/>
          <a:p>
            <a:pPr algn="just"/>
            <a:r>
              <a:rPr lang="en-US" b="1" dirty="0" err="1">
                <a:latin typeface="Times New Roman" panose="02020603050405020304" pitchFamily="18" charset="0"/>
                <a:cs typeface="Times New Roman" panose="02020603050405020304" pitchFamily="18" charset="0"/>
              </a:rPr>
              <a:t>WGet</a:t>
            </a:r>
            <a:endParaRPr lang="en-US" b="1"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wget</a:t>
            </a:r>
            <a:r>
              <a:rPr lang="en-US" dirty="0">
                <a:latin typeface="Times New Roman" panose="02020603050405020304" pitchFamily="18" charset="0"/>
                <a:cs typeface="Times New Roman" panose="02020603050405020304" pitchFamily="18" charset="0"/>
              </a:rPr>
              <a:t> is a command-line utility for downloading files from the web. It stands for "Web Get" and is available on most Unix-based systems, including Linux and macOS.</a:t>
            </a:r>
          </a:p>
          <a:p>
            <a:pPr algn="just"/>
            <a:endParaRPr lang="en-US" dirty="0">
              <a:latin typeface="Times New Roman" panose="02020603050405020304" pitchFamily="18" charset="0"/>
              <a:cs typeface="Times New Roman" panose="02020603050405020304" pitchFamily="18" charset="0"/>
            </a:endParaRPr>
          </a:p>
          <a:p>
            <a:pPr algn="just"/>
            <a:r>
              <a:rPr lang="en-US" b="1" dirty="0">
                <a:solidFill>
                  <a:srgbClr val="C00000"/>
                </a:solidFill>
                <a:latin typeface="Times New Roman" panose="02020603050405020304" pitchFamily="18" charset="0"/>
                <a:cs typeface="Times New Roman" panose="02020603050405020304" pitchFamily="18" charset="0"/>
              </a:rPr>
              <a:t>Steps to download and extract source code</a:t>
            </a:r>
          </a:p>
          <a:p>
            <a:pPr algn="ctr"/>
            <a:endParaRPr lang="pt-BR" b="1" dirty="0">
              <a:solidFill>
                <a:srgbClr val="C00000"/>
              </a:solidFill>
              <a:latin typeface="Times New Roman" panose="02020603050405020304" pitchFamily="18" charset="0"/>
              <a:cs typeface="Times New Roman" panose="02020603050405020304" pitchFamily="18" charset="0"/>
            </a:endParaRPr>
          </a:p>
          <a:p>
            <a:pPr marL="1257300" lvl="2" indent="-342900">
              <a:buFont typeface="+mj-lt"/>
              <a:buAutoNum type="arabicPeriod"/>
            </a:pPr>
            <a:r>
              <a:rPr lang="pt-BR" dirty="0">
                <a:latin typeface="Times New Roman" panose="02020603050405020304" pitchFamily="18" charset="0"/>
                <a:cs typeface="Times New Roman" panose="02020603050405020304" pitchFamily="18" charset="0"/>
              </a:rPr>
              <a:t>wget -r https://redlab.run  </a:t>
            </a:r>
          </a:p>
          <a:p>
            <a:pPr marL="1257300" lvl="2" indent="-342900">
              <a:buFont typeface="+mj-lt"/>
              <a:buAutoNum type="arabicPeriod"/>
            </a:pPr>
            <a:endParaRPr lang="pt-BR" dirty="0">
              <a:latin typeface="Times New Roman" panose="02020603050405020304" pitchFamily="18" charset="0"/>
              <a:cs typeface="Times New Roman" panose="02020603050405020304" pitchFamily="18" charset="0"/>
            </a:endParaRPr>
          </a:p>
          <a:p>
            <a:pPr marL="1257300" lvl="2" indent="-342900">
              <a:buFont typeface="+mj-lt"/>
              <a:buAutoNum type="arabicPeriod"/>
            </a:pPr>
            <a:r>
              <a:rPr lang="pt-BR" dirty="0">
                <a:latin typeface="Times New Roman" panose="02020603050405020304" pitchFamily="18" charset="0"/>
                <a:cs typeface="Times New Roman" panose="02020603050405020304" pitchFamily="18" charset="0"/>
              </a:rPr>
              <a:t>cd redlab.run</a:t>
            </a:r>
          </a:p>
          <a:p>
            <a:pPr marL="1257300" lvl="2" indent="-342900">
              <a:buFont typeface="+mj-lt"/>
              <a:buAutoNum type="arabicPeriod"/>
            </a:pPr>
            <a:endParaRPr lang="pt-BR" dirty="0">
              <a:latin typeface="Times New Roman" panose="02020603050405020304" pitchFamily="18" charset="0"/>
              <a:cs typeface="Times New Roman" panose="02020603050405020304" pitchFamily="18" charset="0"/>
            </a:endParaRPr>
          </a:p>
          <a:p>
            <a:pPr marL="1257300" lvl="2" indent="-342900">
              <a:buFont typeface="+mj-lt"/>
              <a:buAutoNum type="arabicPeriod"/>
            </a:pPr>
            <a:r>
              <a:rPr lang="pt-BR" dirty="0">
                <a:latin typeface="Times New Roman" panose="02020603050405020304" pitchFamily="18" charset="0"/>
                <a:cs typeface="Times New Roman" panose="02020603050405020304" pitchFamily="18" charset="0"/>
              </a:rPr>
              <a:t>ls</a:t>
            </a:r>
          </a:p>
          <a:p>
            <a:pPr marL="1257300" lvl="2" indent="-342900">
              <a:buFont typeface="+mj-lt"/>
              <a:buAutoNum type="arabicPeriod"/>
            </a:pPr>
            <a:endParaRPr lang="pt-BR" dirty="0">
              <a:latin typeface="Times New Roman" panose="02020603050405020304" pitchFamily="18" charset="0"/>
              <a:cs typeface="Times New Roman" panose="02020603050405020304" pitchFamily="18" charset="0"/>
            </a:endParaRPr>
          </a:p>
          <a:p>
            <a:pPr marL="1257300" lvl="2" indent="-342900">
              <a:buFont typeface="+mj-lt"/>
              <a:buAutoNum type="arabicPeriod"/>
            </a:pPr>
            <a:r>
              <a:rPr lang="pt-BR" dirty="0">
                <a:latin typeface="Times New Roman" panose="02020603050405020304" pitchFamily="18" charset="0"/>
                <a:cs typeface="Times New Roman" panose="02020603050405020304" pitchFamily="18" charset="0"/>
              </a:rPr>
              <a:t>cat index.html</a:t>
            </a:r>
          </a:p>
          <a:p>
            <a:endParaRPr lang="pt-B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3546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826905" y="116542"/>
            <a:ext cx="9720072" cy="669843"/>
          </a:xfrm>
        </p:spPr>
        <p:txBody>
          <a:bodyPr>
            <a:noAutofit/>
          </a:bodyPr>
          <a:lstStyle/>
          <a:p>
            <a:pPr algn="just"/>
            <a:r>
              <a:rPr lang="en-IN" sz="2800" b="1" dirty="0">
                <a:latin typeface="Times New Roman" panose="02020603050405020304" pitchFamily="18" charset="0"/>
                <a:cs typeface="Times New Roman" panose="02020603050405020304" pitchFamily="18" charset="0"/>
              </a:rPr>
              <a:t>Wget</a:t>
            </a:r>
          </a:p>
        </p:txBody>
      </p:sp>
      <p:sp>
        <p:nvSpPr>
          <p:cNvPr id="4" name="TextBox 3">
            <a:extLst>
              <a:ext uri="{FF2B5EF4-FFF2-40B4-BE49-F238E27FC236}">
                <a16:creationId xmlns:a16="http://schemas.microsoft.com/office/drawing/2014/main" id="{70C46E62-F546-324D-919E-D3747BB1BF5A}"/>
              </a:ext>
            </a:extLst>
          </p:cNvPr>
          <p:cNvSpPr txBox="1"/>
          <p:nvPr/>
        </p:nvSpPr>
        <p:spPr>
          <a:xfrm>
            <a:off x="950259" y="786385"/>
            <a:ext cx="10497670" cy="4801314"/>
          </a:xfrm>
          <a:prstGeom prst="rect">
            <a:avLst/>
          </a:prstGeom>
          <a:noFill/>
        </p:spPr>
        <p:txBody>
          <a:bodyPr wrap="square">
            <a:spAutoFit/>
          </a:bodyPr>
          <a:lstStyle/>
          <a:p>
            <a:pPr algn="ctr"/>
            <a:endParaRPr lang="pt-BR" b="1" dirty="0">
              <a:solidFill>
                <a:srgbClr val="C00000"/>
              </a:solidFill>
              <a:latin typeface="Times New Roman" panose="02020603050405020304" pitchFamily="18" charset="0"/>
              <a:cs typeface="Times New Roman" panose="02020603050405020304" pitchFamily="18" charset="0"/>
            </a:endParaRPr>
          </a:p>
          <a:p>
            <a:r>
              <a:rPr lang="pt-BR" dirty="0">
                <a:latin typeface="Times New Roman" panose="02020603050405020304" pitchFamily="18" charset="0"/>
                <a:cs typeface="Times New Roman" panose="02020603050405020304" pitchFamily="18" charset="0"/>
              </a:rPr>
              <a:t>┌──(idaseraphim㉿kali)-[~]</a:t>
            </a:r>
          </a:p>
          <a:p>
            <a:r>
              <a:rPr lang="pt-BR" dirty="0">
                <a:latin typeface="Times New Roman" panose="02020603050405020304" pitchFamily="18" charset="0"/>
                <a:cs typeface="Times New Roman" panose="02020603050405020304" pitchFamily="18" charset="0"/>
              </a:rPr>
              <a:t>└─$ wget -r https://redlab.run  </a:t>
            </a:r>
          </a:p>
          <a:p>
            <a:r>
              <a:rPr lang="pt-BR" dirty="0">
                <a:latin typeface="Times New Roman" panose="02020603050405020304" pitchFamily="18" charset="0"/>
                <a:cs typeface="Times New Roman" panose="02020603050405020304" pitchFamily="18" charset="0"/>
              </a:rPr>
              <a:t>--2023-08-21 00:02:15--  https://redlab.run/</a:t>
            </a:r>
          </a:p>
          <a:p>
            <a:r>
              <a:rPr lang="pt-BR" dirty="0">
                <a:latin typeface="Times New Roman" panose="02020603050405020304" pitchFamily="18" charset="0"/>
                <a:cs typeface="Times New Roman" panose="02020603050405020304" pitchFamily="18" charset="0"/>
              </a:rPr>
              <a:t>Resolving redlab.run (redlab.run)... 41.216.184.184</a:t>
            </a:r>
          </a:p>
          <a:p>
            <a:r>
              <a:rPr lang="pt-BR" dirty="0">
                <a:latin typeface="Times New Roman" panose="02020603050405020304" pitchFamily="18" charset="0"/>
                <a:cs typeface="Times New Roman" panose="02020603050405020304" pitchFamily="18" charset="0"/>
              </a:rPr>
              <a:t>Connecting to redlab.run (redlab.run)|41.216.184.184|:443... connected.</a:t>
            </a:r>
          </a:p>
          <a:p>
            <a:r>
              <a:rPr lang="pt-BR" dirty="0">
                <a:latin typeface="Times New Roman" panose="02020603050405020304" pitchFamily="18" charset="0"/>
                <a:cs typeface="Times New Roman" panose="02020603050405020304" pitchFamily="18" charset="0"/>
              </a:rPr>
              <a:t>HTTP request sent, awaiting response... 200 OK</a:t>
            </a:r>
          </a:p>
          <a:p>
            <a:r>
              <a:rPr lang="pt-BR" dirty="0">
                <a:latin typeface="Times New Roman" panose="02020603050405020304" pitchFamily="18" charset="0"/>
                <a:cs typeface="Times New Roman" panose="02020603050405020304" pitchFamily="18" charset="0"/>
              </a:rPr>
              <a:t>Length: 174 [text/html]</a:t>
            </a:r>
          </a:p>
          <a:p>
            <a:r>
              <a:rPr lang="pt-BR" dirty="0">
                <a:latin typeface="Times New Roman" panose="02020603050405020304" pitchFamily="18" charset="0"/>
                <a:cs typeface="Times New Roman" panose="02020603050405020304" pitchFamily="18" charset="0"/>
              </a:rPr>
              <a:t>Saving to: ‘redlab.run/index.html’</a:t>
            </a:r>
          </a:p>
          <a:p>
            <a:endParaRPr lang="pt-BR" dirty="0">
              <a:latin typeface="Times New Roman" panose="02020603050405020304" pitchFamily="18" charset="0"/>
              <a:cs typeface="Times New Roman" panose="02020603050405020304" pitchFamily="18" charset="0"/>
            </a:endParaRPr>
          </a:p>
          <a:p>
            <a:r>
              <a:rPr lang="pt-BR" dirty="0">
                <a:latin typeface="Times New Roman" panose="02020603050405020304" pitchFamily="18" charset="0"/>
                <a:cs typeface="Times New Roman" panose="02020603050405020304" pitchFamily="18" charset="0"/>
              </a:rPr>
              <a:t>redlab.run/index.html   100%[==============================&gt;]     174  --.-KB/s    in 0s      </a:t>
            </a:r>
          </a:p>
          <a:p>
            <a:endParaRPr lang="pt-BR" dirty="0">
              <a:latin typeface="Times New Roman" panose="02020603050405020304" pitchFamily="18" charset="0"/>
              <a:cs typeface="Times New Roman" panose="02020603050405020304" pitchFamily="18" charset="0"/>
            </a:endParaRPr>
          </a:p>
          <a:p>
            <a:r>
              <a:rPr lang="pt-BR" dirty="0">
                <a:latin typeface="Times New Roman" panose="02020603050405020304" pitchFamily="18" charset="0"/>
                <a:cs typeface="Times New Roman" panose="02020603050405020304" pitchFamily="18" charset="0"/>
              </a:rPr>
              <a:t>2023-08-21 00:02:16 (8.25 MB/s) - ‘redlab.run/index.html’ saved [174/174]</a:t>
            </a:r>
          </a:p>
          <a:p>
            <a:endParaRPr lang="pt-BR" dirty="0">
              <a:latin typeface="Times New Roman" panose="02020603050405020304" pitchFamily="18" charset="0"/>
              <a:cs typeface="Times New Roman" panose="02020603050405020304" pitchFamily="18" charset="0"/>
            </a:endParaRPr>
          </a:p>
          <a:p>
            <a:r>
              <a:rPr lang="pt-BR" dirty="0">
                <a:latin typeface="Times New Roman" panose="02020603050405020304" pitchFamily="18" charset="0"/>
                <a:cs typeface="Times New Roman" panose="02020603050405020304" pitchFamily="18" charset="0"/>
              </a:rPr>
              <a:t>FINISHED --2023-08-21 00:02:16--</a:t>
            </a:r>
          </a:p>
          <a:p>
            <a:r>
              <a:rPr lang="pt-BR" dirty="0">
                <a:latin typeface="Times New Roman" panose="02020603050405020304" pitchFamily="18" charset="0"/>
                <a:cs typeface="Times New Roman" panose="02020603050405020304" pitchFamily="18" charset="0"/>
              </a:rPr>
              <a:t>Total wall clock time: 1.1s</a:t>
            </a:r>
          </a:p>
          <a:p>
            <a:r>
              <a:rPr lang="pt-BR" dirty="0">
                <a:latin typeface="Times New Roman" panose="02020603050405020304" pitchFamily="18" charset="0"/>
                <a:cs typeface="Times New Roman" panose="02020603050405020304" pitchFamily="18" charset="0"/>
              </a:rPr>
              <a:t>Downloaded: 1 files, 174 in 0s (8.25 MB/s)</a:t>
            </a:r>
          </a:p>
        </p:txBody>
      </p:sp>
    </p:spTree>
    <p:extLst>
      <p:ext uri="{BB962C8B-B14F-4D97-AF65-F5344CB8AC3E}">
        <p14:creationId xmlns:p14="http://schemas.microsoft.com/office/powerpoint/2010/main" val="628241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826905" y="116542"/>
            <a:ext cx="9720072" cy="669843"/>
          </a:xfrm>
        </p:spPr>
        <p:txBody>
          <a:bodyPr>
            <a:noAutofit/>
          </a:bodyPr>
          <a:lstStyle/>
          <a:p>
            <a:pPr algn="just"/>
            <a:r>
              <a:rPr lang="en-IN" sz="2800" b="1" dirty="0">
                <a:latin typeface="Times New Roman" panose="02020603050405020304" pitchFamily="18" charset="0"/>
                <a:cs typeface="Times New Roman" panose="02020603050405020304" pitchFamily="18" charset="0"/>
              </a:rPr>
              <a:t>Wget</a:t>
            </a:r>
          </a:p>
        </p:txBody>
      </p:sp>
      <p:sp>
        <p:nvSpPr>
          <p:cNvPr id="4" name="TextBox 3">
            <a:extLst>
              <a:ext uri="{FF2B5EF4-FFF2-40B4-BE49-F238E27FC236}">
                <a16:creationId xmlns:a16="http://schemas.microsoft.com/office/drawing/2014/main" id="{70C46E62-F546-324D-919E-D3747BB1BF5A}"/>
              </a:ext>
            </a:extLst>
          </p:cNvPr>
          <p:cNvSpPr txBox="1"/>
          <p:nvPr/>
        </p:nvSpPr>
        <p:spPr>
          <a:xfrm>
            <a:off x="826905" y="1028432"/>
            <a:ext cx="10791354" cy="5355312"/>
          </a:xfrm>
          <a:prstGeom prst="rect">
            <a:avLst/>
          </a:prstGeom>
          <a:noFill/>
        </p:spPr>
        <p:txBody>
          <a:bodyPr wrap="square">
            <a:spAutoFit/>
          </a:bodyPr>
          <a:lstStyle/>
          <a:p>
            <a:pPr algn="just"/>
            <a:r>
              <a:rPr lang="pt-BR" dirty="0">
                <a:latin typeface="Times New Roman" panose="02020603050405020304" pitchFamily="18" charset="0"/>
                <a:cs typeface="Times New Roman" panose="02020603050405020304" pitchFamily="18" charset="0"/>
              </a:rPr>
              <a:t>┌──(idaseraphim㉿kali)-[~]</a:t>
            </a:r>
          </a:p>
          <a:p>
            <a:pPr algn="just"/>
            <a:r>
              <a:rPr lang="pt-BR" dirty="0">
                <a:latin typeface="Times New Roman" panose="02020603050405020304" pitchFamily="18" charset="0"/>
                <a:cs typeface="Times New Roman" panose="02020603050405020304" pitchFamily="18" charset="0"/>
              </a:rPr>
              <a:t>└─$ cd redlab.run </a:t>
            </a:r>
          </a:p>
          <a:p>
            <a:pPr algn="just"/>
            <a:r>
              <a:rPr lang="pt-BR" dirty="0">
                <a:latin typeface="Times New Roman" panose="02020603050405020304" pitchFamily="18" charset="0"/>
                <a:cs typeface="Times New Roman" panose="02020603050405020304" pitchFamily="18" charset="0"/>
              </a:rPr>
              <a:t>                                                                                               </a:t>
            </a:r>
          </a:p>
          <a:p>
            <a:pPr algn="just"/>
            <a:endParaRPr lang="pt-BR" dirty="0">
              <a:latin typeface="Times New Roman" panose="02020603050405020304" pitchFamily="18" charset="0"/>
              <a:cs typeface="Times New Roman" panose="02020603050405020304" pitchFamily="18" charset="0"/>
            </a:endParaRPr>
          </a:p>
          <a:p>
            <a:pPr algn="just"/>
            <a:r>
              <a:rPr lang="pt-BR" dirty="0">
                <a:latin typeface="Times New Roman" panose="02020603050405020304" pitchFamily="18" charset="0"/>
                <a:cs typeface="Times New Roman" panose="02020603050405020304" pitchFamily="18" charset="0"/>
              </a:rPr>
              <a:t>┌──(idaseraphim㉿kali)-[~/redlab.run]</a:t>
            </a:r>
          </a:p>
          <a:p>
            <a:pPr algn="just"/>
            <a:r>
              <a:rPr lang="pt-BR" dirty="0">
                <a:latin typeface="Times New Roman" panose="02020603050405020304" pitchFamily="18" charset="0"/>
                <a:cs typeface="Times New Roman" panose="02020603050405020304" pitchFamily="18" charset="0"/>
              </a:rPr>
              <a:t>└─$ ls</a:t>
            </a:r>
          </a:p>
          <a:p>
            <a:pPr algn="just"/>
            <a:r>
              <a:rPr lang="pt-BR" dirty="0">
                <a:latin typeface="Times New Roman" panose="02020603050405020304" pitchFamily="18" charset="0"/>
                <a:cs typeface="Times New Roman" panose="02020603050405020304" pitchFamily="18" charset="0"/>
              </a:rPr>
              <a:t>index.html</a:t>
            </a:r>
          </a:p>
          <a:p>
            <a:pPr algn="just"/>
            <a:r>
              <a:rPr lang="pt-BR" dirty="0">
                <a:latin typeface="Times New Roman" panose="02020603050405020304" pitchFamily="18" charset="0"/>
                <a:cs typeface="Times New Roman" panose="02020603050405020304" pitchFamily="18" charset="0"/>
              </a:rPr>
              <a:t>                                                                                               </a:t>
            </a:r>
          </a:p>
          <a:p>
            <a:pPr algn="just"/>
            <a:endParaRPr lang="pt-BR" dirty="0">
              <a:latin typeface="Times New Roman" panose="02020603050405020304" pitchFamily="18" charset="0"/>
              <a:cs typeface="Times New Roman" panose="02020603050405020304" pitchFamily="18" charset="0"/>
            </a:endParaRPr>
          </a:p>
          <a:p>
            <a:pPr algn="just"/>
            <a:r>
              <a:rPr lang="pt-BR" dirty="0">
                <a:latin typeface="Times New Roman" panose="02020603050405020304" pitchFamily="18" charset="0"/>
                <a:cs typeface="Times New Roman" panose="02020603050405020304" pitchFamily="18" charset="0"/>
              </a:rPr>
              <a:t>┌──(idaseraphim㉿kali)-[~/redlab.run]</a:t>
            </a:r>
          </a:p>
          <a:p>
            <a:pPr algn="just"/>
            <a:r>
              <a:rPr lang="pt-BR" dirty="0">
                <a:latin typeface="Times New Roman" panose="02020603050405020304" pitchFamily="18" charset="0"/>
                <a:cs typeface="Times New Roman" panose="02020603050405020304" pitchFamily="18" charset="0"/>
              </a:rPr>
              <a:t>└─$ cat index.html</a:t>
            </a:r>
          </a:p>
          <a:p>
            <a:pPr algn="just"/>
            <a:r>
              <a:rPr lang="pt-BR" dirty="0">
                <a:latin typeface="Times New Roman" panose="02020603050405020304" pitchFamily="18" charset="0"/>
                <a:cs typeface="Times New Roman" panose="02020603050405020304" pitchFamily="18" charset="0"/>
              </a:rPr>
              <a:t>&lt;html&gt;</a:t>
            </a:r>
          </a:p>
          <a:p>
            <a:pPr algn="just"/>
            <a:r>
              <a:rPr lang="pt-BR" dirty="0">
                <a:latin typeface="Times New Roman" panose="02020603050405020304" pitchFamily="18" charset="0"/>
                <a:cs typeface="Times New Roman" panose="02020603050405020304" pitchFamily="18" charset="0"/>
              </a:rPr>
              <a:t>&lt;head&gt;</a:t>
            </a:r>
          </a:p>
          <a:p>
            <a:pPr algn="just"/>
            <a:r>
              <a:rPr lang="pt-BR" dirty="0">
                <a:latin typeface="Times New Roman" panose="02020603050405020304" pitchFamily="18" charset="0"/>
                <a:cs typeface="Times New Roman" panose="02020603050405020304" pitchFamily="18" charset="0"/>
              </a:rPr>
              <a:t>        &lt;title&gt;&lt;/title&gt;</a:t>
            </a:r>
          </a:p>
          <a:p>
            <a:pPr algn="just"/>
            <a:r>
              <a:rPr lang="pt-BR" dirty="0">
                <a:latin typeface="Times New Roman" panose="02020603050405020304" pitchFamily="18" charset="0"/>
                <a:cs typeface="Times New Roman" panose="02020603050405020304" pitchFamily="18" charset="0"/>
              </a:rPr>
              <a:t>&lt;/head&gt;</a:t>
            </a:r>
          </a:p>
          <a:p>
            <a:pPr algn="just"/>
            <a:r>
              <a:rPr lang="pt-BR" dirty="0">
                <a:latin typeface="Times New Roman" panose="02020603050405020304" pitchFamily="18" charset="0"/>
                <a:cs typeface="Times New Roman" panose="02020603050405020304" pitchFamily="18" charset="0"/>
              </a:rPr>
              <a:t>&lt;body&gt;</a:t>
            </a:r>
          </a:p>
          <a:p>
            <a:pPr algn="just"/>
            <a:r>
              <a:rPr lang="pt-BR" dirty="0">
                <a:latin typeface="Times New Roman" panose="02020603050405020304" pitchFamily="18" charset="0"/>
                <a:cs typeface="Times New Roman" panose="02020603050405020304" pitchFamily="18" charset="0"/>
              </a:rPr>
              <a:t>&lt;p&gt;Welcome!&lt;/p&gt;</a:t>
            </a:r>
          </a:p>
          <a:p>
            <a:pPr algn="just"/>
            <a:r>
              <a:rPr lang="pt-BR" dirty="0">
                <a:latin typeface="Times New Roman" panose="02020603050405020304" pitchFamily="18" charset="0"/>
                <a:cs typeface="Times New Roman" panose="02020603050405020304" pitchFamily="18" charset="0"/>
              </a:rPr>
              <a:t>&lt;/body&gt;</a:t>
            </a:r>
          </a:p>
          <a:p>
            <a:pPr algn="just"/>
            <a:r>
              <a:rPr lang="pt-BR" dirty="0">
                <a:latin typeface="Times New Roman" panose="02020603050405020304" pitchFamily="18" charset="0"/>
                <a:cs typeface="Times New Roman" panose="02020603050405020304" pitchFamily="18" charset="0"/>
              </a:rPr>
              <a:t>&lt;grammarly-desktop-integrationdata-grammarly-shadow-root="true"&gt;&lt;/grammarly-desktopintegration&gt;&lt;/html&gt; </a:t>
            </a:r>
          </a:p>
        </p:txBody>
      </p:sp>
    </p:spTree>
    <p:extLst>
      <p:ext uri="{BB962C8B-B14F-4D97-AF65-F5344CB8AC3E}">
        <p14:creationId xmlns:p14="http://schemas.microsoft.com/office/powerpoint/2010/main" val="4004079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rmAutofit/>
          </a:bodyPr>
          <a:lstStyle/>
          <a:p>
            <a:r>
              <a:rPr lang="en-IN" sz="3600" b="1" dirty="0">
                <a:latin typeface="Times New Roman" panose="02020603050405020304" pitchFamily="18" charset="0"/>
                <a:cs typeface="Times New Roman" panose="02020603050405020304" pitchFamily="18" charset="0"/>
              </a:rPr>
              <a:t>Persistence Techniques</a:t>
            </a: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1024129" y="1255059"/>
            <a:ext cx="10450695" cy="4903694"/>
          </a:xfrm>
        </p:spPr>
        <p:txBody>
          <a:bodyPr/>
          <a:lstStyle/>
          <a:p>
            <a:pPr algn="just"/>
            <a:r>
              <a:rPr lang="en-US" sz="2000" dirty="0">
                <a:latin typeface="Times New Roman" panose="02020603050405020304" pitchFamily="18" charset="0"/>
                <a:cs typeface="Times New Roman" panose="02020603050405020304" pitchFamily="18" charset="0"/>
              </a:rPr>
              <a:t>One of the most basic approaches for deploying persistence is the usage of startup folders.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These folders are looked up by the Operating System during the startup, and files, residing in such locations are executed.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Windows Operating system maintains two types of startup folders: user-wide and system-wide.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While files located in the user’s startup folder are </a:t>
            </a:r>
            <a:r>
              <a:rPr lang="en-US" sz="2000" dirty="0">
                <a:solidFill>
                  <a:srgbClr val="FF0000"/>
                </a:solidFill>
                <a:latin typeface="Times New Roman" panose="02020603050405020304" pitchFamily="18" charset="0"/>
                <a:cs typeface="Times New Roman" panose="02020603050405020304" pitchFamily="18" charset="0"/>
              </a:rPr>
              <a:t>executed only for that particular user</a:t>
            </a:r>
            <a:r>
              <a:rPr lang="en-US" sz="2000" dirty="0">
                <a:latin typeface="Times New Roman" panose="02020603050405020304" pitchFamily="18" charset="0"/>
                <a:cs typeface="Times New Roman" panose="02020603050405020304" pitchFamily="18" charset="0"/>
              </a:rPr>
              <a:t>, files residing in the system-wide startup folder are </a:t>
            </a:r>
            <a:r>
              <a:rPr lang="en-US" sz="2000" dirty="0">
                <a:solidFill>
                  <a:srgbClr val="FF0000"/>
                </a:solidFill>
                <a:latin typeface="Times New Roman" panose="02020603050405020304" pitchFamily="18" charset="0"/>
                <a:cs typeface="Times New Roman" panose="02020603050405020304" pitchFamily="18" charset="0"/>
              </a:rPr>
              <a:t>executed for every single user that logs onto the system.</a:t>
            </a:r>
          </a:p>
          <a:p>
            <a:pPr algn="just"/>
            <a:endParaRPr lang="en-US" sz="2000" dirty="0">
              <a:solidFill>
                <a:srgbClr val="FF0000"/>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simple example of the persistence via startup folders for a specific user requires </a:t>
            </a:r>
            <a:r>
              <a:rPr lang="en-US" sz="2000" dirty="0">
                <a:solidFill>
                  <a:srgbClr val="FF0000"/>
                </a:solidFill>
                <a:latin typeface="Times New Roman" panose="02020603050405020304" pitchFamily="18" charset="0"/>
                <a:cs typeface="Times New Roman" panose="02020603050405020304" pitchFamily="18" charset="0"/>
              </a:rPr>
              <a:t>no administrative privileges </a:t>
            </a:r>
            <a:r>
              <a:rPr lang="en-US" sz="2000" dirty="0">
                <a:latin typeface="Times New Roman" panose="02020603050405020304" pitchFamily="18" charset="0"/>
                <a:cs typeface="Times New Roman" panose="02020603050405020304" pitchFamily="18" charset="0"/>
              </a:rPr>
              <a:t>and therefore is a common technique used across various attackers.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77316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826905" y="116542"/>
            <a:ext cx="9720072" cy="669843"/>
          </a:xfrm>
        </p:spPr>
        <p:txBody>
          <a:bodyPr>
            <a:noAutofit/>
          </a:bodyPr>
          <a:lstStyle/>
          <a:p>
            <a:pPr algn="just"/>
            <a:r>
              <a:rPr lang="en-IN" sz="2800" b="1" dirty="0">
                <a:latin typeface="Times New Roman" panose="02020603050405020304" pitchFamily="18" charset="0"/>
                <a:cs typeface="Times New Roman" panose="02020603050405020304" pitchFamily="18" charset="0"/>
              </a:rPr>
              <a:t>Wget</a:t>
            </a:r>
          </a:p>
        </p:txBody>
      </p:sp>
      <p:pic>
        <p:nvPicPr>
          <p:cNvPr id="5" name="Picture 4">
            <a:extLst>
              <a:ext uri="{FF2B5EF4-FFF2-40B4-BE49-F238E27FC236}">
                <a16:creationId xmlns:a16="http://schemas.microsoft.com/office/drawing/2014/main" id="{6779A656-0520-134E-3617-FD59FD5C9CCD}"/>
              </a:ext>
            </a:extLst>
          </p:cNvPr>
          <p:cNvPicPr>
            <a:picLocks noChangeAspect="1"/>
          </p:cNvPicPr>
          <p:nvPr/>
        </p:nvPicPr>
        <p:blipFill rotWithShape="1">
          <a:blip r:embed="rId2"/>
          <a:srcRect t="4052" b="5882"/>
          <a:stretch/>
        </p:blipFill>
        <p:spPr>
          <a:xfrm>
            <a:off x="1548563" y="1745381"/>
            <a:ext cx="6806543" cy="3579654"/>
          </a:xfrm>
          <a:prstGeom prst="rect">
            <a:avLst/>
          </a:prstGeom>
        </p:spPr>
      </p:pic>
      <p:sp>
        <p:nvSpPr>
          <p:cNvPr id="6" name="TextBox 5">
            <a:extLst>
              <a:ext uri="{FF2B5EF4-FFF2-40B4-BE49-F238E27FC236}">
                <a16:creationId xmlns:a16="http://schemas.microsoft.com/office/drawing/2014/main" id="{0AD23B69-52A7-7670-134E-5D71E3E7035D}"/>
              </a:ext>
            </a:extLst>
          </p:cNvPr>
          <p:cNvSpPr txBox="1"/>
          <p:nvPr/>
        </p:nvSpPr>
        <p:spPr>
          <a:xfrm>
            <a:off x="1757082" y="977153"/>
            <a:ext cx="3033844" cy="369332"/>
          </a:xfrm>
          <a:prstGeom prst="rect">
            <a:avLst/>
          </a:prstGeom>
          <a:noFill/>
        </p:spPr>
        <p:txBody>
          <a:bodyPr wrap="none" rtlCol="0">
            <a:spAutoFit/>
          </a:bodyPr>
          <a:lstStyle/>
          <a:p>
            <a:r>
              <a:rPr lang="en-IN" b="1" dirty="0">
                <a:solidFill>
                  <a:srgbClr val="C00000"/>
                </a:solidFill>
                <a:latin typeface="Times New Roman" panose="02020603050405020304" pitchFamily="18" charset="0"/>
                <a:cs typeface="Times New Roman" panose="02020603050405020304" pitchFamily="18" charset="0"/>
              </a:rPr>
              <a:t>Output of https://redlab.run/</a:t>
            </a:r>
          </a:p>
        </p:txBody>
      </p:sp>
    </p:spTree>
    <p:extLst>
      <p:ext uri="{BB962C8B-B14F-4D97-AF65-F5344CB8AC3E}">
        <p14:creationId xmlns:p14="http://schemas.microsoft.com/office/powerpoint/2010/main" val="3059702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826905" y="116542"/>
            <a:ext cx="9720072" cy="669843"/>
          </a:xfrm>
        </p:spPr>
        <p:txBody>
          <a:bodyPr>
            <a:noAutofit/>
          </a:bodyPr>
          <a:lstStyle/>
          <a:p>
            <a:pPr algn="just"/>
            <a:r>
              <a:rPr lang="en-IN" sz="2800" b="1" dirty="0">
                <a:latin typeface="Times New Roman" panose="02020603050405020304" pitchFamily="18" charset="0"/>
                <a:cs typeface="Times New Roman" panose="02020603050405020304" pitchFamily="18" charset="0"/>
              </a:rPr>
              <a:t>curl</a:t>
            </a:r>
          </a:p>
        </p:txBody>
      </p:sp>
      <p:sp>
        <p:nvSpPr>
          <p:cNvPr id="4" name="TextBox 3">
            <a:extLst>
              <a:ext uri="{FF2B5EF4-FFF2-40B4-BE49-F238E27FC236}">
                <a16:creationId xmlns:a16="http://schemas.microsoft.com/office/drawing/2014/main" id="{0EAA13BF-FA20-D57D-9F37-A8EF469FD51D}"/>
              </a:ext>
            </a:extLst>
          </p:cNvPr>
          <p:cNvSpPr txBox="1"/>
          <p:nvPr/>
        </p:nvSpPr>
        <p:spPr>
          <a:xfrm>
            <a:off x="968187" y="929225"/>
            <a:ext cx="10676965" cy="5078313"/>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curl is a command-line utility for transferring data from or to a server using one of several supported protocols, including HTTP, HTTPS, FTP, FTPS, SCP, SFTP, TFTP, DICT, LDAP, LDAPS, IMAP, SMTP, POP3, RTSP, and others.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is available on most Unix-based systems, including Linux and macOS.</a:t>
            </a:r>
          </a:p>
          <a:p>
            <a:pPr algn="just"/>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	</a:t>
            </a:r>
          </a:p>
          <a:p>
            <a:pPr algn="ctr"/>
            <a:r>
              <a:rPr lang="nn-NO" b="1" dirty="0">
                <a:solidFill>
                  <a:schemeClr val="tx2">
                    <a:lumMod val="75000"/>
                  </a:schemeClr>
                </a:solidFill>
                <a:latin typeface="Times New Roman" panose="02020603050405020304" pitchFamily="18" charset="0"/>
                <a:cs typeface="Times New Roman" panose="02020603050405020304" pitchFamily="18" charset="0"/>
              </a:rPr>
              <a:t>curl -I </a:t>
            </a:r>
            <a:r>
              <a:rPr lang="nn-NO" b="1" dirty="0">
                <a:solidFill>
                  <a:schemeClr val="tx2">
                    <a:lumMod val="75000"/>
                  </a:schemeClr>
                </a:solidFill>
                <a:latin typeface="Times New Roman" panose="02020603050405020304" pitchFamily="18" charset="0"/>
                <a:cs typeface="Times New Roman" panose="02020603050405020304" pitchFamily="18" charset="0"/>
                <a:hlinkClick r:id="rId2"/>
              </a:rPr>
              <a:t>https://redlab.run</a:t>
            </a:r>
            <a:endParaRPr lang="nn-NO" b="1" dirty="0">
              <a:solidFill>
                <a:schemeClr val="tx2">
                  <a:lumMod val="75000"/>
                </a:schemeClr>
              </a:solidFill>
              <a:latin typeface="Times New Roman" panose="02020603050405020304" pitchFamily="18" charset="0"/>
              <a:cs typeface="Times New Roman" panose="02020603050405020304" pitchFamily="18" charset="0"/>
            </a:endParaRPr>
          </a:p>
          <a:p>
            <a:pPr algn="ctr"/>
            <a:endParaRPr lang="nn-NO" b="1" dirty="0">
              <a:solidFill>
                <a:schemeClr val="tx2">
                  <a:lumMod val="75000"/>
                </a:schemeClr>
              </a:solidFill>
              <a:latin typeface="Times New Roman" panose="02020603050405020304" pitchFamily="18" charset="0"/>
              <a:cs typeface="Times New Roman" panose="02020603050405020304" pitchFamily="18" charset="0"/>
            </a:endParaRPr>
          </a:p>
          <a:p>
            <a:pPr algn="ctr"/>
            <a:r>
              <a:rPr lang="nn-NO" b="1" dirty="0">
                <a:solidFill>
                  <a:schemeClr val="tx2">
                    <a:lumMod val="75000"/>
                  </a:schemeClr>
                </a:solidFill>
                <a:latin typeface="Times New Roman" panose="02020603050405020304" pitchFamily="18" charset="0"/>
                <a:cs typeface="Times New Roman" panose="02020603050405020304" pitchFamily="18" charset="0"/>
              </a:rPr>
              <a:t>curl </a:t>
            </a:r>
            <a:r>
              <a:rPr lang="nn-NO" b="1" dirty="0">
                <a:solidFill>
                  <a:schemeClr val="tx2">
                    <a:lumMod val="75000"/>
                  </a:schemeClr>
                </a:solidFill>
                <a:latin typeface="Times New Roman" panose="02020603050405020304" pitchFamily="18" charset="0"/>
                <a:cs typeface="Times New Roman" panose="02020603050405020304" pitchFamily="18" charset="0"/>
                <a:hlinkClick r:id="rId2"/>
              </a:rPr>
              <a:t>https://redlab.run</a:t>
            </a:r>
            <a:endParaRPr lang="nn-NO" b="1" dirty="0">
              <a:solidFill>
                <a:schemeClr val="tx2">
                  <a:lumMod val="75000"/>
                </a:schemeClr>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ctr"/>
            <a:r>
              <a:rPr lang="en-IN" b="1" dirty="0">
                <a:solidFill>
                  <a:schemeClr val="tx2">
                    <a:lumMod val="75000"/>
                  </a:schemeClr>
                </a:solidFill>
                <a:latin typeface="Times New Roman" panose="02020603050405020304" pitchFamily="18" charset="0"/>
                <a:cs typeface="Times New Roman" panose="02020603050405020304" pitchFamily="18" charset="0"/>
              </a:rPr>
              <a:t>curl </a:t>
            </a:r>
            <a:r>
              <a:rPr lang="en-IN" b="1" dirty="0">
                <a:solidFill>
                  <a:schemeClr val="tx2">
                    <a:lumMod val="75000"/>
                  </a:schemeClr>
                </a:solidFill>
                <a:latin typeface="Times New Roman" panose="02020603050405020304" pitchFamily="18" charset="0"/>
                <a:cs typeface="Times New Roman" panose="02020603050405020304" pitchFamily="18" charset="0"/>
                <a:hlinkClick r:id="rId3"/>
              </a:rPr>
              <a:t>https://www.geeksforgeeks.org</a:t>
            </a:r>
            <a:endParaRPr lang="en-IN" b="1" dirty="0">
              <a:solidFill>
                <a:schemeClr val="tx2">
                  <a:lumMod val="75000"/>
                </a:schemeClr>
              </a:solidFill>
              <a:latin typeface="Times New Roman" panose="02020603050405020304" pitchFamily="18" charset="0"/>
              <a:cs typeface="Times New Roman" panose="02020603050405020304" pitchFamily="18" charset="0"/>
            </a:endParaRPr>
          </a:p>
          <a:p>
            <a:pPr algn="ctr"/>
            <a:endParaRPr lang="en-IN" b="1" dirty="0">
              <a:solidFill>
                <a:schemeClr val="tx2">
                  <a:lumMod val="75000"/>
                </a:schemeClr>
              </a:solidFill>
              <a:latin typeface="Times New Roman" panose="02020603050405020304" pitchFamily="18" charset="0"/>
              <a:cs typeface="Times New Roman" panose="02020603050405020304" pitchFamily="18" charset="0"/>
            </a:endParaRPr>
          </a:p>
          <a:p>
            <a:pPr algn="ctr"/>
            <a:r>
              <a:rPr lang="en-IN" b="1" dirty="0">
                <a:solidFill>
                  <a:schemeClr val="tx2">
                    <a:lumMod val="75000"/>
                  </a:schemeClr>
                </a:solidFill>
                <a:latin typeface="Times New Roman" panose="02020603050405020304" pitchFamily="18" charset="0"/>
                <a:cs typeface="Times New Roman" panose="02020603050405020304" pitchFamily="18" charset="0"/>
              </a:rPr>
              <a:t>curl  -I </a:t>
            </a:r>
            <a:r>
              <a:rPr lang="en-IN" b="1" dirty="0">
                <a:solidFill>
                  <a:schemeClr val="tx2">
                    <a:lumMod val="75000"/>
                  </a:schemeClr>
                </a:solidFill>
                <a:latin typeface="Times New Roman" panose="02020603050405020304" pitchFamily="18" charset="0"/>
                <a:cs typeface="Times New Roman" panose="02020603050405020304" pitchFamily="18" charset="0"/>
                <a:hlinkClick r:id="rId3"/>
              </a:rPr>
              <a:t>https://www.geeksforgeeks.org</a:t>
            </a:r>
            <a:endParaRPr lang="en-IN" b="1" dirty="0">
              <a:solidFill>
                <a:schemeClr val="tx2">
                  <a:lumMod val="75000"/>
                </a:schemeClr>
              </a:solidFill>
              <a:latin typeface="Times New Roman" panose="02020603050405020304" pitchFamily="18" charset="0"/>
              <a:cs typeface="Times New Roman" panose="02020603050405020304" pitchFamily="18" charset="0"/>
            </a:endParaRPr>
          </a:p>
          <a:p>
            <a:pPr algn="ctr"/>
            <a:endParaRPr lang="en-IN" b="1" dirty="0">
              <a:solidFill>
                <a:schemeClr val="tx2">
                  <a:lumMod val="75000"/>
                </a:schemeClr>
              </a:solidFill>
              <a:latin typeface="Times New Roman" panose="02020603050405020304" pitchFamily="18" charset="0"/>
              <a:cs typeface="Times New Roman" panose="02020603050405020304" pitchFamily="18" charset="0"/>
            </a:endParaRPr>
          </a:p>
          <a:p>
            <a:pPr algn="ctr"/>
            <a:r>
              <a:rPr lang="en-IN" b="1" dirty="0">
                <a:solidFill>
                  <a:schemeClr val="tx2">
                    <a:lumMod val="75000"/>
                  </a:schemeClr>
                </a:solidFill>
                <a:latin typeface="Times New Roman" panose="02020603050405020304" pitchFamily="18" charset="0"/>
                <a:cs typeface="Times New Roman" panose="02020603050405020304" pitchFamily="18" charset="0"/>
              </a:rPr>
              <a:t>curl –version</a:t>
            </a:r>
          </a:p>
          <a:p>
            <a:pPr algn="ctr"/>
            <a:endParaRPr lang="en-IN" b="1" dirty="0">
              <a:solidFill>
                <a:schemeClr val="tx2">
                  <a:lumMod val="75000"/>
                </a:schemeClr>
              </a:solidFill>
              <a:latin typeface="Times New Roman" panose="02020603050405020304" pitchFamily="18" charset="0"/>
              <a:cs typeface="Times New Roman" panose="02020603050405020304" pitchFamily="18" charset="0"/>
            </a:endParaRPr>
          </a:p>
          <a:p>
            <a:pPr algn="ctr"/>
            <a:endParaRPr lang="en-IN" b="1"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2556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826905" y="116542"/>
            <a:ext cx="9720072" cy="669843"/>
          </a:xfrm>
        </p:spPr>
        <p:txBody>
          <a:bodyPr>
            <a:noAutofit/>
          </a:bodyPr>
          <a:lstStyle/>
          <a:p>
            <a:pPr algn="just"/>
            <a:r>
              <a:rPr lang="en-IN" sz="2800" b="1" dirty="0">
                <a:latin typeface="Times New Roman" panose="02020603050405020304" pitchFamily="18" charset="0"/>
                <a:cs typeface="Times New Roman" panose="02020603050405020304" pitchFamily="18" charset="0"/>
              </a:rPr>
              <a:t>Metasploit Framework</a:t>
            </a:r>
          </a:p>
        </p:txBody>
      </p:sp>
      <p:sp>
        <p:nvSpPr>
          <p:cNvPr id="8" name="TextBox 7">
            <a:extLst>
              <a:ext uri="{FF2B5EF4-FFF2-40B4-BE49-F238E27FC236}">
                <a16:creationId xmlns:a16="http://schemas.microsoft.com/office/drawing/2014/main" id="{3C8934A1-E079-AD39-EEE7-A661111B66AA}"/>
              </a:ext>
            </a:extLst>
          </p:cNvPr>
          <p:cNvSpPr txBox="1"/>
          <p:nvPr/>
        </p:nvSpPr>
        <p:spPr>
          <a:xfrm>
            <a:off x="826905" y="1216691"/>
            <a:ext cx="10703858" cy="2862322"/>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Metasploit Framework is a powerful tool penetration testers and ethical hackers use to identify and exploit vulnerabilities in computer systems and networks.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an open-source platform that provides comprehensive tools for reconnaissance, exploitation, and post-exploitation.</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framework has an extensive database of exploits, payloads, and auxiliary modules that can be used to assess the security posture of target systems.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925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826905" y="116542"/>
            <a:ext cx="9720072" cy="669843"/>
          </a:xfrm>
        </p:spPr>
        <p:txBody>
          <a:bodyPr>
            <a:noAutofit/>
          </a:bodyPr>
          <a:lstStyle/>
          <a:p>
            <a:pPr algn="just"/>
            <a:r>
              <a:rPr lang="en-US" sz="2800" b="1" dirty="0">
                <a:latin typeface="Times New Roman" panose="02020603050405020304" pitchFamily="18" charset="0"/>
                <a:cs typeface="Times New Roman" panose="02020603050405020304" pitchFamily="18" charset="0"/>
              </a:rPr>
              <a:t>Staged and Non-Staged Payloads</a:t>
            </a:r>
            <a:endParaRPr lang="en-IN"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C8934A1-E079-AD39-EEE7-A661111B66AA}"/>
              </a:ext>
            </a:extLst>
          </p:cNvPr>
          <p:cNvSpPr txBox="1"/>
          <p:nvPr/>
        </p:nvSpPr>
        <p:spPr>
          <a:xfrm>
            <a:off x="744071" y="678809"/>
            <a:ext cx="10703858" cy="5632311"/>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payload is a </a:t>
            </a:r>
            <a:r>
              <a:rPr lang="en-US" b="1" dirty="0">
                <a:solidFill>
                  <a:schemeClr val="tx2"/>
                </a:solidFill>
                <a:latin typeface="Times New Roman" panose="02020603050405020304" pitchFamily="18" charset="0"/>
                <a:cs typeface="Times New Roman" panose="02020603050405020304" pitchFamily="18" charset="0"/>
              </a:rPr>
              <a:t>piece of code</a:t>
            </a:r>
            <a:r>
              <a:rPr lang="en-US" dirty="0">
                <a:latin typeface="Times New Roman" panose="02020603050405020304" pitchFamily="18" charset="0"/>
                <a:cs typeface="Times New Roman" panose="02020603050405020304" pitchFamily="18" charset="0"/>
              </a:rPr>
              <a:t> that is executed on a target system after a successful exploit. Payloads can be divided into two types: staged and non-staged.</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b="1" dirty="0">
                <a:solidFill>
                  <a:schemeClr val="accent2"/>
                </a:solidFill>
                <a:latin typeface="Times New Roman" panose="02020603050405020304" pitchFamily="18" charset="0"/>
                <a:cs typeface="Times New Roman" panose="02020603050405020304" pitchFamily="18" charset="0"/>
              </a:rPr>
              <a:t>Non-staged payload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 single piece of code that is executed on the target system.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entire payload is sent in a single request, making it faster and more efficient than a staged payload.</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However, the downside is that the entire payload must be sent at once, which can be a problem if the payload is large or the network connection is slow.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Non-staged payloads are useful when there is limited space to work with or when speed is critical.</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b="1" dirty="0">
                <a:solidFill>
                  <a:schemeClr val="accent2"/>
                </a:solidFill>
                <a:latin typeface="Times New Roman" panose="02020603050405020304" pitchFamily="18" charset="0"/>
                <a:cs typeface="Times New Roman" panose="02020603050405020304" pitchFamily="18" charset="0"/>
              </a:rPr>
              <a:t>Staged payload</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divided into two or more pieces, with each piece sent separately.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first piece is smaller and is used to set up the connection and execute the second stage, which is larger and contains the actual payload code.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Staged payloads are more flexible than non-staged payloads, as the second stage can be customized depending on the target system's environment.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However, staged payloads are slower and less efficient than non-staged payloads because multiple requests need to be sent.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Staged payloads are useful when there is enough space to work with, and the payload needs to be customized for the target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9352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826905" y="116542"/>
            <a:ext cx="9720072" cy="669843"/>
          </a:xfrm>
        </p:spPr>
        <p:txBody>
          <a:bodyPr>
            <a:noAutofit/>
          </a:bodyPr>
          <a:lstStyle/>
          <a:p>
            <a:pPr algn="just"/>
            <a:r>
              <a:rPr lang="en-US" sz="2800" b="1" dirty="0">
                <a:latin typeface="Times New Roman" panose="02020603050405020304" pitchFamily="18" charset="0"/>
                <a:cs typeface="Times New Roman" panose="02020603050405020304" pitchFamily="18" charset="0"/>
              </a:rPr>
              <a:t>Staged and Non-Staged Payloads</a:t>
            </a:r>
            <a:endParaRPr lang="en-IN"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C8934A1-E079-AD39-EEE7-A661111B66AA}"/>
              </a:ext>
            </a:extLst>
          </p:cNvPr>
          <p:cNvSpPr txBox="1"/>
          <p:nvPr/>
        </p:nvSpPr>
        <p:spPr>
          <a:xfrm>
            <a:off x="744071" y="678809"/>
            <a:ext cx="10703858" cy="6186309"/>
          </a:xfrm>
          <a:prstGeom prst="rect">
            <a:avLst/>
          </a:prstGeom>
          <a:noFill/>
        </p:spPr>
        <p:txBody>
          <a:bodyPr wrap="square">
            <a:spAutoFit/>
          </a:bodyPr>
          <a:lstStyle/>
          <a:p>
            <a:pPr algn="just"/>
            <a:r>
              <a:rPr lang="en-US" b="1" dirty="0">
                <a:solidFill>
                  <a:srgbClr val="0070C0"/>
                </a:solidFill>
                <a:latin typeface="Times New Roman" panose="02020603050405020304" pitchFamily="18" charset="0"/>
                <a:cs typeface="Times New Roman" panose="02020603050405020304" pitchFamily="18" charset="0"/>
              </a:rPr>
              <a:t>Example of when a non-staged payload should be used</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there is limited space to work with, such as in a buffer overflow attack.</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a staged payload should be used when the target system's environment is unknown, and the payload needs to be customized depending on the system.</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b="1" dirty="0">
                <a:solidFill>
                  <a:srgbClr val="0070C0"/>
                </a:solidFill>
                <a:latin typeface="Times New Roman" panose="02020603050405020304" pitchFamily="18" charset="0"/>
                <a:cs typeface="Times New Roman" panose="02020603050405020304" pitchFamily="18" charset="0"/>
              </a:rPr>
              <a:t>Example of when a staged payload should be used</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 payload needs to bypass security controls such as antivirus software.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dividing the payload into multiple stages, it can be more difficult for antivirus software to detect and block the payload.</a:t>
            </a:r>
          </a:p>
          <a:p>
            <a:pPr algn="just"/>
            <a:endParaRPr lang="en-IN" dirty="0">
              <a:latin typeface="Times New Roman" panose="02020603050405020304" pitchFamily="18" charset="0"/>
              <a:cs typeface="Times New Roman" panose="02020603050405020304" pitchFamily="18" charset="0"/>
            </a:endParaRPr>
          </a:p>
          <a:p>
            <a:pPr algn="just"/>
            <a:r>
              <a:rPr lang="en-IN" b="1" dirty="0">
                <a:solidFill>
                  <a:srgbClr val="0070C0"/>
                </a:solidFill>
                <a:latin typeface="Times New Roman" panose="02020603050405020304" pitchFamily="18" charset="0"/>
                <a:cs typeface="Times New Roman" panose="02020603050405020304" pitchFamily="18" charset="0"/>
              </a:rPr>
              <a:t>Disadvantage of staged payloads </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are slower and less efficient than non-staged payloads.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can be a problem in situations where speed is critical, such as in a time-sensitive attack.</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Non-staged payloads are faster and more efficient, but staged payloads are more flexible and can be customized for the target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6516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826905" y="116542"/>
            <a:ext cx="9720072" cy="669843"/>
          </a:xfrm>
        </p:spPr>
        <p:txBody>
          <a:bodyPr>
            <a:noAutofit/>
          </a:bodyPr>
          <a:lstStyle/>
          <a:p>
            <a:pPr algn="just"/>
            <a:r>
              <a:rPr lang="en-US" sz="2800" b="1" dirty="0">
                <a:latin typeface="Times New Roman" panose="02020603050405020304" pitchFamily="18" charset="0"/>
                <a:cs typeface="Times New Roman" panose="02020603050405020304" pitchFamily="18" charset="0"/>
              </a:rPr>
              <a:t>Metasploit framework</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0E01D9F-742C-8ACA-4BF0-B2B8C7833EF0}"/>
              </a:ext>
            </a:extLst>
          </p:cNvPr>
          <p:cNvSpPr txBox="1"/>
          <p:nvPr/>
        </p:nvSpPr>
        <p:spPr>
          <a:xfrm>
            <a:off x="941293" y="895581"/>
            <a:ext cx="10273553" cy="341632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MSFDB</a:t>
            </a: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sudo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msfdb</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Start the Kali PostgreSQL Service</a:t>
            </a: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sudo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msfdb</a:t>
            </a:r>
            <a:r>
              <a:rPr lang="en-IN" dirty="0">
                <a:latin typeface="Times New Roman" panose="02020603050405020304" pitchFamily="18" charset="0"/>
                <a:cs typeface="Times New Roman" panose="02020603050405020304" pitchFamily="18" charset="0"/>
              </a:rPr>
              <a:t> start</a:t>
            </a: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sudo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msfdb</a:t>
            </a:r>
            <a:r>
              <a:rPr lang="en-IN" dirty="0">
                <a:latin typeface="Times New Roman" panose="02020603050405020304" pitchFamily="18" charset="0"/>
                <a:cs typeface="Times New Roman" panose="02020603050405020304" pitchFamily="18" charset="0"/>
              </a:rPr>
              <a:t> status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Initialize the Metasploit PostgreSQL Database</a:t>
            </a: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sudo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msfdb</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init</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Launch </a:t>
            </a:r>
            <a:r>
              <a:rPr lang="en-IN" dirty="0" err="1">
                <a:latin typeface="Times New Roman" panose="02020603050405020304" pitchFamily="18" charset="0"/>
                <a:cs typeface="Times New Roman" panose="02020603050405020304" pitchFamily="18" charset="0"/>
              </a:rPr>
              <a:t>msfconsole</a:t>
            </a:r>
            <a:r>
              <a:rPr lang="en-IN" dirty="0">
                <a:latin typeface="Times New Roman" panose="02020603050405020304" pitchFamily="18" charset="0"/>
                <a:cs typeface="Times New Roman" panose="02020603050405020304" pitchFamily="18" charset="0"/>
              </a:rPr>
              <a:t> in Kali</a:t>
            </a: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msfconsole</a:t>
            </a:r>
            <a:r>
              <a:rPr lang="en-IN" dirty="0">
                <a:latin typeface="Times New Roman" panose="02020603050405020304" pitchFamily="18" charset="0"/>
                <a:cs typeface="Times New Roman" panose="02020603050405020304" pitchFamily="18" charset="0"/>
              </a:rPr>
              <a:t> -q</a:t>
            </a:r>
          </a:p>
        </p:txBody>
      </p:sp>
    </p:spTree>
    <p:extLst>
      <p:ext uri="{BB962C8B-B14F-4D97-AF65-F5344CB8AC3E}">
        <p14:creationId xmlns:p14="http://schemas.microsoft.com/office/powerpoint/2010/main" val="2056636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826905" y="116542"/>
            <a:ext cx="9720072" cy="669843"/>
          </a:xfrm>
        </p:spPr>
        <p:txBody>
          <a:bodyPr>
            <a:noAutofit/>
          </a:bodyPr>
          <a:lstStyle/>
          <a:p>
            <a:pPr algn="just"/>
            <a:r>
              <a:rPr lang="en-US" sz="2800" b="1" dirty="0">
                <a:latin typeface="Times New Roman" panose="02020603050405020304" pitchFamily="18" charset="0"/>
                <a:cs typeface="Times New Roman" panose="02020603050405020304" pitchFamily="18" charset="0"/>
              </a:rPr>
              <a:t>Metasploit framework</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0E01D9F-742C-8ACA-4BF0-B2B8C7833EF0}"/>
              </a:ext>
            </a:extLst>
          </p:cNvPr>
          <p:cNvSpPr txBox="1"/>
          <p:nvPr/>
        </p:nvSpPr>
        <p:spPr>
          <a:xfrm>
            <a:off x="941293" y="895581"/>
            <a:ext cx="10273553" cy="2308324"/>
          </a:xfrm>
          <a:prstGeom prst="rect">
            <a:avLst/>
          </a:prstGeom>
          <a:noFill/>
        </p:spPr>
        <p:txBody>
          <a:bodyPr wrap="square">
            <a:spAutoFit/>
          </a:bodyPr>
          <a:lstStyle/>
          <a:p>
            <a:r>
              <a:rPr lang="en-IN" b="1" dirty="0">
                <a:solidFill>
                  <a:srgbClr val="C00000"/>
                </a:solidFill>
                <a:latin typeface="Times New Roman" panose="02020603050405020304" pitchFamily="18" charset="0"/>
                <a:cs typeface="Times New Roman" panose="02020603050405020304" pitchFamily="18" charset="0"/>
              </a:rPr>
              <a:t>help command</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Help</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r>
              <a:rPr lang="en-IN" b="1" dirty="0">
                <a:solidFill>
                  <a:srgbClr val="C00000"/>
                </a:solidFill>
                <a:latin typeface="Times New Roman" panose="02020603050405020304" pitchFamily="18" charset="0"/>
                <a:cs typeface="Times New Roman" panose="02020603050405020304" pitchFamily="18" charset="0"/>
              </a:rPr>
              <a:t>search command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search </a:t>
            </a:r>
            <a:r>
              <a:rPr lang="en-US" dirty="0" err="1">
                <a:latin typeface="Times New Roman" panose="02020603050405020304" pitchFamily="18" charset="0"/>
                <a:cs typeface="Times New Roman" panose="02020603050405020304" pitchFamily="18" charset="0"/>
              </a:rPr>
              <a:t>type:exploit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platform:unix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vsftpd</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syntax to search for a common Unix exploit for VSFTPD version 2.3.4.</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DC8559D-0FAC-EDB7-2400-6BAEFC896B28}"/>
              </a:ext>
            </a:extLst>
          </p:cNvPr>
          <p:cNvPicPr>
            <a:picLocks noChangeAspect="1"/>
          </p:cNvPicPr>
          <p:nvPr/>
        </p:nvPicPr>
        <p:blipFill>
          <a:blip r:embed="rId2"/>
          <a:stretch>
            <a:fillRect/>
          </a:stretch>
        </p:blipFill>
        <p:spPr>
          <a:xfrm>
            <a:off x="1919287" y="3042398"/>
            <a:ext cx="8130148" cy="2766732"/>
          </a:xfrm>
          <a:prstGeom prst="rect">
            <a:avLst/>
          </a:prstGeom>
        </p:spPr>
      </p:pic>
    </p:spTree>
    <p:extLst>
      <p:ext uri="{BB962C8B-B14F-4D97-AF65-F5344CB8AC3E}">
        <p14:creationId xmlns:p14="http://schemas.microsoft.com/office/powerpoint/2010/main" val="225010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826905" y="116542"/>
            <a:ext cx="9720072" cy="669843"/>
          </a:xfrm>
        </p:spPr>
        <p:txBody>
          <a:bodyPr>
            <a:noAutofit/>
          </a:bodyPr>
          <a:lstStyle/>
          <a:p>
            <a:pPr algn="just"/>
            <a:r>
              <a:rPr lang="en-US" sz="2800" b="1" dirty="0">
                <a:latin typeface="Times New Roman" panose="02020603050405020304" pitchFamily="18" charset="0"/>
                <a:cs typeface="Times New Roman" panose="02020603050405020304" pitchFamily="18" charset="0"/>
              </a:rPr>
              <a:t>Metasploit framework</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0E01D9F-742C-8ACA-4BF0-B2B8C7833EF0}"/>
              </a:ext>
            </a:extLst>
          </p:cNvPr>
          <p:cNvSpPr txBox="1"/>
          <p:nvPr/>
        </p:nvSpPr>
        <p:spPr>
          <a:xfrm>
            <a:off x="941293" y="895581"/>
            <a:ext cx="10273553" cy="2585323"/>
          </a:xfrm>
          <a:prstGeom prst="rect">
            <a:avLst/>
          </a:prstGeom>
          <a:noFill/>
        </p:spPr>
        <p:txBody>
          <a:bodyPr wrap="square">
            <a:spAutoFit/>
          </a:bodyPr>
          <a:lstStyle/>
          <a:p>
            <a:r>
              <a:rPr lang="en-IN" b="1" dirty="0">
                <a:solidFill>
                  <a:srgbClr val="C00000"/>
                </a:solidFill>
                <a:latin typeface="Times New Roman" panose="02020603050405020304" pitchFamily="18" charset="0"/>
                <a:cs typeface="Times New Roman" panose="02020603050405020304" pitchFamily="18" charset="0"/>
              </a:rPr>
              <a:t> use command</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allows you to load a module that you want to use to attack or penetrate a system. These modules include exploits, payloads, auxiliaries, encoders, evasions, </a:t>
            </a:r>
            <a:r>
              <a:rPr lang="en-US" dirty="0" err="1">
                <a:latin typeface="Times New Roman" panose="02020603050405020304" pitchFamily="18" charset="0"/>
                <a:cs typeface="Times New Roman" panose="02020603050405020304" pitchFamily="18" charset="0"/>
              </a:rPr>
              <a:t>nops</a:t>
            </a:r>
            <a:r>
              <a:rPr lang="en-US" dirty="0">
                <a:latin typeface="Times New Roman" panose="02020603050405020304" pitchFamily="18" charset="0"/>
                <a:cs typeface="Times New Roman" panose="02020603050405020304" pitchFamily="18" charset="0"/>
              </a:rPr>
              <a:t>, and posts.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a module to exploit an existing vulnerability on VSFTPD version 2.3.4. On the </a:t>
            </a:r>
            <a:r>
              <a:rPr lang="en-US" dirty="0" err="1">
                <a:latin typeface="Times New Roman" panose="02020603050405020304" pitchFamily="18" charset="0"/>
                <a:cs typeface="Times New Roman" panose="02020603050405020304" pitchFamily="18" charset="0"/>
              </a:rPr>
              <a:t>msfconsole</a:t>
            </a:r>
            <a:r>
              <a:rPr lang="en-US" dirty="0">
                <a:latin typeface="Times New Roman" panose="02020603050405020304" pitchFamily="18" charset="0"/>
                <a:cs typeface="Times New Roman" panose="02020603050405020304" pitchFamily="18" charset="0"/>
              </a:rPr>
              <a:t>, run the use command below to load our vsftpd_234_backdoor exploit.</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lgn="ctr"/>
            <a:r>
              <a:rPr lang="en-IN" b="1" dirty="0">
                <a:solidFill>
                  <a:schemeClr val="tx2">
                    <a:lumMod val="75000"/>
                  </a:schemeClr>
                </a:solidFill>
                <a:latin typeface="Times New Roman" panose="02020603050405020304" pitchFamily="18" charset="0"/>
                <a:cs typeface="Times New Roman" panose="02020603050405020304" pitchFamily="18" charset="0"/>
              </a:rPr>
              <a:t>use exploit/</a:t>
            </a:r>
            <a:r>
              <a:rPr lang="en-IN" b="1" dirty="0" err="1">
                <a:solidFill>
                  <a:schemeClr val="tx2">
                    <a:lumMod val="75000"/>
                  </a:schemeClr>
                </a:solidFill>
                <a:latin typeface="Times New Roman" panose="02020603050405020304" pitchFamily="18" charset="0"/>
                <a:cs typeface="Times New Roman" panose="02020603050405020304" pitchFamily="18" charset="0"/>
              </a:rPr>
              <a:t>unix</a:t>
            </a:r>
            <a:r>
              <a:rPr lang="en-IN" b="1" dirty="0">
                <a:solidFill>
                  <a:schemeClr val="tx2">
                    <a:lumMod val="75000"/>
                  </a:schemeClr>
                </a:solidFill>
                <a:latin typeface="Times New Roman" panose="02020603050405020304" pitchFamily="18" charset="0"/>
                <a:cs typeface="Times New Roman" panose="02020603050405020304" pitchFamily="18" charset="0"/>
              </a:rPr>
              <a:t>/ftp/vsftpd_234_backdoor</a:t>
            </a:r>
          </a:p>
        </p:txBody>
      </p:sp>
      <p:pic>
        <p:nvPicPr>
          <p:cNvPr id="4" name="Picture 3">
            <a:extLst>
              <a:ext uri="{FF2B5EF4-FFF2-40B4-BE49-F238E27FC236}">
                <a16:creationId xmlns:a16="http://schemas.microsoft.com/office/drawing/2014/main" id="{1C3184FB-967D-0419-2C6F-FDFCA41B6467}"/>
              </a:ext>
            </a:extLst>
          </p:cNvPr>
          <p:cNvPicPr>
            <a:picLocks noChangeAspect="1"/>
          </p:cNvPicPr>
          <p:nvPr/>
        </p:nvPicPr>
        <p:blipFill>
          <a:blip r:embed="rId2"/>
          <a:stretch>
            <a:fillRect/>
          </a:stretch>
        </p:blipFill>
        <p:spPr>
          <a:xfrm>
            <a:off x="2646667" y="3814762"/>
            <a:ext cx="6898666" cy="1653709"/>
          </a:xfrm>
          <a:prstGeom prst="rect">
            <a:avLst/>
          </a:prstGeom>
        </p:spPr>
      </p:pic>
    </p:spTree>
    <p:extLst>
      <p:ext uri="{BB962C8B-B14F-4D97-AF65-F5344CB8AC3E}">
        <p14:creationId xmlns:p14="http://schemas.microsoft.com/office/powerpoint/2010/main" val="109273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826905" y="116542"/>
            <a:ext cx="9720072" cy="669843"/>
          </a:xfrm>
        </p:spPr>
        <p:txBody>
          <a:bodyPr>
            <a:noAutofit/>
          </a:bodyPr>
          <a:lstStyle/>
          <a:p>
            <a:pPr algn="just"/>
            <a:r>
              <a:rPr lang="en-US" sz="2800" b="1" dirty="0">
                <a:latin typeface="Times New Roman" panose="02020603050405020304" pitchFamily="18" charset="0"/>
                <a:cs typeface="Times New Roman" panose="02020603050405020304" pitchFamily="18" charset="0"/>
              </a:rPr>
              <a:t>Metasploit framework</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0E01D9F-742C-8ACA-4BF0-B2B8C7833EF0}"/>
              </a:ext>
            </a:extLst>
          </p:cNvPr>
          <p:cNvSpPr txBox="1"/>
          <p:nvPr/>
        </p:nvSpPr>
        <p:spPr>
          <a:xfrm>
            <a:off x="941293" y="895581"/>
            <a:ext cx="10273553" cy="1754326"/>
          </a:xfrm>
          <a:prstGeom prst="rect">
            <a:avLst/>
          </a:prstGeom>
          <a:noFill/>
        </p:spPr>
        <p:txBody>
          <a:bodyPr wrap="square">
            <a:spAutoFit/>
          </a:bodyPr>
          <a:lstStyle/>
          <a:p>
            <a:r>
              <a:rPr lang="en-IN" b="1" dirty="0">
                <a:solidFill>
                  <a:srgbClr val="C00000"/>
                </a:solidFill>
                <a:latin typeface="Times New Roman" panose="02020603050405020304" pitchFamily="18" charset="0"/>
                <a:cs typeface="Times New Roman" panose="02020603050405020304" pitchFamily="18" charset="0"/>
              </a:rPr>
              <a:t> show options command</a:t>
            </a:r>
          </a:p>
          <a:p>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After successfully loading a module, the following command you need to execute is the show options command. </a:t>
            </a:r>
          </a:p>
          <a:p>
            <a:pPr algn="just"/>
            <a:endParaRPr lang="en-US" dirty="0">
              <a:latin typeface="Times New Roman" panose="02020603050405020304" pitchFamily="18" charset="0"/>
              <a:cs typeface="Times New Roman" panose="02020603050405020304" pitchFamily="18" charset="0"/>
            </a:endParaRPr>
          </a:p>
          <a:p>
            <a:pPr algn="ctr"/>
            <a:r>
              <a:rPr lang="en-US" b="1" dirty="0">
                <a:solidFill>
                  <a:schemeClr val="tx2">
                    <a:lumMod val="75000"/>
                  </a:schemeClr>
                </a:solidFill>
                <a:latin typeface="Times New Roman" panose="02020603050405020304" pitchFamily="18" charset="0"/>
                <a:cs typeface="Times New Roman" panose="02020603050405020304" pitchFamily="18" charset="0"/>
              </a:rPr>
              <a:t>show options</a:t>
            </a:r>
          </a:p>
        </p:txBody>
      </p:sp>
      <p:pic>
        <p:nvPicPr>
          <p:cNvPr id="4100" name="Picture 4" descr="Metasploit Tutorial on Kali Linux [Step-by-Step]">
            <a:extLst>
              <a:ext uri="{FF2B5EF4-FFF2-40B4-BE49-F238E27FC236}">
                <a16:creationId xmlns:a16="http://schemas.microsoft.com/office/drawing/2014/main" id="{C5F62568-A829-064C-CCEE-0DEB47639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856" y="2882990"/>
            <a:ext cx="5046288" cy="279166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59ACCCD-5542-7CC0-BDDE-10AB02AEB442}"/>
              </a:ext>
            </a:extLst>
          </p:cNvPr>
          <p:cNvSpPr txBox="1"/>
          <p:nvPr/>
        </p:nvSpPr>
        <p:spPr>
          <a:xfrm>
            <a:off x="1066798" y="5867241"/>
            <a:ext cx="10273553" cy="646331"/>
          </a:xfrm>
          <a:prstGeom prst="rect">
            <a:avLst/>
          </a:prstGeom>
          <a:noFill/>
        </p:spPr>
        <p:txBody>
          <a:bodyPr wrap="square">
            <a:spAutoFit/>
          </a:bodyPr>
          <a:lstStyle/>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RHOST: That is the IP address of the remote system that you want to exploit.</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RPORT: That is the target port you wish to use on the target system.</a:t>
            </a:r>
          </a:p>
        </p:txBody>
      </p:sp>
    </p:spTree>
    <p:extLst>
      <p:ext uri="{BB962C8B-B14F-4D97-AF65-F5344CB8AC3E}">
        <p14:creationId xmlns:p14="http://schemas.microsoft.com/office/powerpoint/2010/main" val="51315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826905" y="116542"/>
            <a:ext cx="9720072" cy="669843"/>
          </a:xfrm>
        </p:spPr>
        <p:txBody>
          <a:bodyPr>
            <a:noAutofit/>
          </a:bodyPr>
          <a:lstStyle/>
          <a:p>
            <a:pPr algn="just"/>
            <a:r>
              <a:rPr lang="en-US" sz="2800" b="1" dirty="0">
                <a:latin typeface="Times New Roman" panose="02020603050405020304" pitchFamily="18" charset="0"/>
                <a:cs typeface="Times New Roman" panose="02020603050405020304" pitchFamily="18" charset="0"/>
              </a:rPr>
              <a:t>Metasploit framework</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0E01D9F-742C-8ACA-4BF0-B2B8C7833EF0}"/>
              </a:ext>
            </a:extLst>
          </p:cNvPr>
          <p:cNvSpPr txBox="1"/>
          <p:nvPr/>
        </p:nvSpPr>
        <p:spPr>
          <a:xfrm>
            <a:off x="941293" y="895581"/>
            <a:ext cx="10273553" cy="1754326"/>
          </a:xfrm>
          <a:prstGeom prst="rect">
            <a:avLst/>
          </a:prstGeom>
          <a:noFill/>
        </p:spPr>
        <p:txBody>
          <a:bodyPr wrap="square">
            <a:spAutoFit/>
          </a:bodyPr>
          <a:lstStyle/>
          <a:p>
            <a:r>
              <a:rPr lang="en-IN" b="1" dirty="0">
                <a:solidFill>
                  <a:srgbClr val="C00000"/>
                </a:solidFill>
                <a:latin typeface="Times New Roman" panose="02020603050405020304" pitchFamily="18" charset="0"/>
                <a:cs typeface="Times New Roman" panose="02020603050405020304" pitchFamily="18" charset="0"/>
              </a:rPr>
              <a:t> set command</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his one allows you to set the various value displayed using the show options command. For example, if you wish to assign values to RHOST and RPORT we would use the syntax below.</a:t>
            </a:r>
          </a:p>
          <a:p>
            <a:pPr algn="just"/>
            <a:endParaRPr lang="en-US" dirty="0">
              <a:latin typeface="Times New Roman" panose="02020603050405020304" pitchFamily="18" charset="0"/>
              <a:cs typeface="Times New Roman" panose="02020603050405020304" pitchFamily="18" charset="0"/>
            </a:endParaRPr>
          </a:p>
          <a:p>
            <a:pPr algn="ctr"/>
            <a:r>
              <a:rPr lang="en-US" b="1" dirty="0">
                <a:solidFill>
                  <a:schemeClr val="tx2">
                    <a:lumMod val="75000"/>
                  </a:schemeClr>
                </a:solidFill>
                <a:latin typeface="Times New Roman" panose="02020603050405020304" pitchFamily="18" charset="0"/>
                <a:cs typeface="Times New Roman" panose="02020603050405020304" pitchFamily="18" charset="0"/>
              </a:rPr>
              <a:t>set RHOST 192.168.1.43</a:t>
            </a:r>
          </a:p>
          <a:p>
            <a:pPr algn="ctr"/>
            <a:r>
              <a:rPr lang="en-US" b="1" dirty="0">
                <a:solidFill>
                  <a:schemeClr val="tx2">
                    <a:lumMod val="75000"/>
                  </a:schemeClr>
                </a:solidFill>
                <a:latin typeface="Times New Roman" panose="02020603050405020304" pitchFamily="18" charset="0"/>
                <a:cs typeface="Times New Roman" panose="02020603050405020304" pitchFamily="18" charset="0"/>
              </a:rPr>
              <a:t>set RPORT 21</a:t>
            </a:r>
          </a:p>
        </p:txBody>
      </p:sp>
      <p:pic>
        <p:nvPicPr>
          <p:cNvPr id="5124" name="Picture 4" descr="Metasploit Tutorial on Kali Linux [Step-by-Step]">
            <a:extLst>
              <a:ext uri="{FF2B5EF4-FFF2-40B4-BE49-F238E27FC236}">
                <a16:creationId xmlns:a16="http://schemas.microsoft.com/office/drawing/2014/main" id="{FD466776-0247-157F-81D1-AF914B780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891" y="3903519"/>
            <a:ext cx="4407274" cy="71680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Metasploit Tutorial on Kali Linux [Step-by-Step]">
            <a:extLst>
              <a:ext uri="{FF2B5EF4-FFF2-40B4-BE49-F238E27FC236}">
                <a16:creationId xmlns:a16="http://schemas.microsoft.com/office/drawing/2014/main" id="{637F0BBC-7950-72D6-3FA6-AC1A84470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8337" y="2847974"/>
            <a:ext cx="5924550" cy="3544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39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rmAutofit/>
          </a:bodyPr>
          <a:lstStyle/>
          <a:p>
            <a:r>
              <a:rPr lang="en-IN" sz="3600" b="1" dirty="0">
                <a:latin typeface="Times New Roman" panose="02020603050405020304" pitchFamily="18" charset="0"/>
                <a:cs typeface="Times New Roman" panose="02020603050405020304" pitchFamily="18" charset="0"/>
              </a:rPr>
              <a:t>Persistence Techniques</a:t>
            </a: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6596118" cy="4903694"/>
          </a:xfrm>
        </p:spPr>
        <p:txBody>
          <a:bodyPr>
            <a:normAutofit/>
          </a:bodyPr>
          <a:lstStyle/>
          <a:p>
            <a:pPr algn="just"/>
            <a:r>
              <a:rPr lang="en-US" sz="1800" dirty="0">
                <a:latin typeface="Times New Roman" panose="02020603050405020304" pitchFamily="18" charset="0"/>
                <a:cs typeface="Times New Roman" panose="02020603050405020304" pitchFamily="18" charset="0"/>
              </a:rPr>
              <a:t>A simple example of the persistence via startup folders for a </a:t>
            </a:r>
            <a:r>
              <a:rPr lang="en-US" sz="1800" b="1" dirty="0">
                <a:solidFill>
                  <a:srgbClr val="FF0000"/>
                </a:solidFill>
                <a:latin typeface="Times New Roman" panose="02020603050405020304" pitchFamily="18" charset="0"/>
                <a:cs typeface="Times New Roman" panose="02020603050405020304" pitchFamily="18" charset="0"/>
              </a:rPr>
              <a:t>specific user requires no administrative privileges</a:t>
            </a:r>
            <a:r>
              <a:rPr lang="en-US" sz="1800" dirty="0">
                <a:latin typeface="Times New Roman" panose="02020603050405020304" pitchFamily="18" charset="0"/>
                <a:cs typeface="Times New Roman" panose="02020603050405020304" pitchFamily="18" charset="0"/>
              </a:rPr>
              <a:t> and therefore is a common technique used across various attackers.</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To deploy persistence for all users via this technique, </a:t>
            </a:r>
            <a:r>
              <a:rPr lang="en-US" sz="1800" b="1" dirty="0">
                <a:solidFill>
                  <a:srgbClr val="FF0000"/>
                </a:solidFill>
                <a:latin typeface="Times New Roman" panose="02020603050405020304" pitchFamily="18" charset="0"/>
                <a:cs typeface="Times New Roman" panose="02020603050405020304" pitchFamily="18" charset="0"/>
              </a:rPr>
              <a:t>administrative privileges are required</a:t>
            </a:r>
            <a:r>
              <a:rPr lang="en-US" sz="1800" dirty="0">
                <a:latin typeface="Times New Roman" panose="02020603050405020304" pitchFamily="18" charset="0"/>
                <a:cs typeface="Times New Roman" panose="02020603050405020304" pitchFamily="18" charset="0"/>
              </a:rPr>
              <a:t> as the operating system protects the system-wide startup folder. </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technique can be easily demonstrated by copying a file or a shortcut to one of the following folders.</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4390EFF-1DCB-53CB-4BF4-E2B292F9098F}"/>
              </a:ext>
            </a:extLst>
          </p:cNvPr>
          <p:cNvPicPr>
            <a:picLocks noChangeAspect="1"/>
          </p:cNvPicPr>
          <p:nvPr/>
        </p:nvPicPr>
        <p:blipFill>
          <a:blip r:embed="rId2"/>
          <a:stretch>
            <a:fillRect/>
          </a:stretch>
        </p:blipFill>
        <p:spPr>
          <a:xfrm>
            <a:off x="7523224" y="2161034"/>
            <a:ext cx="4139859" cy="3055885"/>
          </a:xfrm>
          <a:prstGeom prst="rect">
            <a:avLst/>
          </a:prstGeom>
        </p:spPr>
      </p:pic>
    </p:spTree>
    <p:extLst>
      <p:ext uri="{BB962C8B-B14F-4D97-AF65-F5344CB8AC3E}">
        <p14:creationId xmlns:p14="http://schemas.microsoft.com/office/powerpoint/2010/main" val="10468957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826905" y="116542"/>
            <a:ext cx="9720072" cy="669843"/>
          </a:xfrm>
        </p:spPr>
        <p:txBody>
          <a:bodyPr>
            <a:noAutofit/>
          </a:bodyPr>
          <a:lstStyle/>
          <a:p>
            <a:pPr algn="just"/>
            <a:r>
              <a:rPr lang="en-US" sz="2800" b="1" dirty="0">
                <a:latin typeface="Times New Roman" panose="02020603050405020304" pitchFamily="18" charset="0"/>
                <a:cs typeface="Times New Roman" panose="02020603050405020304" pitchFamily="18" charset="0"/>
              </a:rPr>
              <a:t>Metasploit framework</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0E01D9F-742C-8ACA-4BF0-B2B8C7833EF0}"/>
              </a:ext>
            </a:extLst>
          </p:cNvPr>
          <p:cNvSpPr txBox="1"/>
          <p:nvPr/>
        </p:nvSpPr>
        <p:spPr>
          <a:xfrm>
            <a:off x="941293" y="895581"/>
            <a:ext cx="10273553" cy="1200329"/>
          </a:xfrm>
          <a:prstGeom prst="rect">
            <a:avLst/>
          </a:prstGeom>
          <a:noFill/>
        </p:spPr>
        <p:txBody>
          <a:bodyPr wrap="square">
            <a:spAutoFit/>
          </a:bodyPr>
          <a:lstStyle/>
          <a:p>
            <a:r>
              <a:rPr lang="en-IN" b="1" dirty="0">
                <a:solidFill>
                  <a:srgbClr val="C00000"/>
                </a:solidFill>
                <a:latin typeface="Times New Roman" panose="02020603050405020304" pitchFamily="18" charset="0"/>
                <a:cs typeface="Times New Roman" panose="02020603050405020304" pitchFamily="18" charset="0"/>
              </a:rPr>
              <a:t> show payloads command</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command lists all the payloads compatible with this module.</a:t>
            </a:r>
          </a:p>
          <a:p>
            <a:pPr algn="just"/>
            <a:r>
              <a:rPr lang="en-US" dirty="0">
                <a:latin typeface="Times New Roman" panose="02020603050405020304" pitchFamily="18" charset="0"/>
                <a:cs typeface="Times New Roman" panose="02020603050405020304" pitchFamily="18" charset="0"/>
              </a:rPr>
              <a:t> </a:t>
            </a:r>
          </a:p>
          <a:p>
            <a:pPr algn="ctr"/>
            <a:r>
              <a:rPr lang="en-US" b="1" dirty="0">
                <a:solidFill>
                  <a:schemeClr val="tx2">
                    <a:lumMod val="75000"/>
                  </a:schemeClr>
                </a:solidFill>
                <a:latin typeface="Times New Roman" panose="02020603050405020304" pitchFamily="18" charset="0"/>
                <a:cs typeface="Times New Roman" panose="02020603050405020304" pitchFamily="18" charset="0"/>
              </a:rPr>
              <a:t>show payloads</a:t>
            </a:r>
          </a:p>
        </p:txBody>
      </p:sp>
      <p:pic>
        <p:nvPicPr>
          <p:cNvPr id="6147" name="Picture 3" descr="Metasploit Tutorial on Kali Linux [Step-by-Step]">
            <a:extLst>
              <a:ext uri="{FF2B5EF4-FFF2-40B4-BE49-F238E27FC236}">
                <a16:creationId xmlns:a16="http://schemas.microsoft.com/office/drawing/2014/main" id="{684644DB-2714-FE66-9844-6CF4C3637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5733" y="2839291"/>
            <a:ext cx="5915025" cy="2182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96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826905" y="116542"/>
            <a:ext cx="9720072" cy="669843"/>
          </a:xfrm>
        </p:spPr>
        <p:txBody>
          <a:bodyPr>
            <a:noAutofit/>
          </a:bodyPr>
          <a:lstStyle/>
          <a:p>
            <a:pPr algn="just"/>
            <a:r>
              <a:rPr lang="en-US" sz="2800" b="1" dirty="0">
                <a:latin typeface="Times New Roman" panose="02020603050405020304" pitchFamily="18" charset="0"/>
                <a:cs typeface="Times New Roman" panose="02020603050405020304" pitchFamily="18" charset="0"/>
              </a:rPr>
              <a:t>Metasploit framework</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0E01D9F-742C-8ACA-4BF0-B2B8C7833EF0}"/>
              </a:ext>
            </a:extLst>
          </p:cNvPr>
          <p:cNvSpPr txBox="1"/>
          <p:nvPr/>
        </p:nvSpPr>
        <p:spPr>
          <a:xfrm>
            <a:off x="941293" y="895581"/>
            <a:ext cx="10273553" cy="1200329"/>
          </a:xfrm>
          <a:prstGeom prst="rect">
            <a:avLst/>
          </a:prstGeom>
          <a:noFill/>
        </p:spPr>
        <p:txBody>
          <a:bodyPr wrap="square">
            <a:spAutoFit/>
          </a:bodyPr>
          <a:lstStyle/>
          <a:p>
            <a:r>
              <a:rPr lang="en-IN" b="1" dirty="0">
                <a:solidFill>
                  <a:srgbClr val="C00000"/>
                </a:solidFill>
                <a:latin typeface="Times New Roman" panose="02020603050405020304" pitchFamily="18" charset="0"/>
                <a:cs typeface="Times New Roman" panose="02020603050405020304" pitchFamily="18" charset="0"/>
              </a:rPr>
              <a:t>set payload command</a:t>
            </a:r>
          </a:p>
          <a:p>
            <a:r>
              <a:rPr lang="en-US" dirty="0">
                <a:latin typeface="Times New Roman" panose="02020603050405020304" pitchFamily="18" charset="0"/>
                <a:cs typeface="Times New Roman" panose="02020603050405020304" pitchFamily="18" charset="0"/>
              </a:rPr>
              <a:t>To load a particular payload, use the set command </a:t>
            </a:r>
          </a:p>
          <a:p>
            <a:endParaRPr lang="en-US" dirty="0">
              <a:latin typeface="Times New Roman" panose="02020603050405020304" pitchFamily="18" charset="0"/>
              <a:cs typeface="Times New Roman" panose="02020603050405020304" pitchFamily="18" charset="0"/>
            </a:endParaRPr>
          </a:p>
          <a:p>
            <a:pPr algn="ctr"/>
            <a:r>
              <a:rPr lang="en-US" b="1" dirty="0">
                <a:solidFill>
                  <a:schemeClr val="tx2">
                    <a:lumMod val="75000"/>
                  </a:schemeClr>
                </a:solidFill>
                <a:latin typeface="Times New Roman" panose="02020603050405020304" pitchFamily="18" charset="0"/>
                <a:cs typeface="Times New Roman" panose="02020603050405020304" pitchFamily="18" charset="0"/>
              </a:rPr>
              <a:t>set payload </a:t>
            </a:r>
            <a:r>
              <a:rPr lang="en-US" b="1" dirty="0" err="1">
                <a:solidFill>
                  <a:schemeClr val="tx2">
                    <a:lumMod val="75000"/>
                  </a:schemeClr>
                </a:solidFill>
                <a:latin typeface="Times New Roman" panose="02020603050405020304" pitchFamily="18" charset="0"/>
                <a:cs typeface="Times New Roman" panose="02020603050405020304" pitchFamily="18" charset="0"/>
              </a:rPr>
              <a:t>cmd</a:t>
            </a:r>
            <a:r>
              <a:rPr lang="en-US" b="1" dirty="0">
                <a:solidFill>
                  <a:schemeClr val="tx2">
                    <a:lumMod val="75000"/>
                  </a:schemeClr>
                </a:solidFill>
                <a:latin typeface="Times New Roman" panose="02020603050405020304" pitchFamily="18" charset="0"/>
                <a:cs typeface="Times New Roman" panose="02020603050405020304" pitchFamily="18" charset="0"/>
              </a:rPr>
              <a:t>/</a:t>
            </a:r>
            <a:r>
              <a:rPr lang="en-US" b="1" dirty="0" err="1">
                <a:solidFill>
                  <a:schemeClr val="tx2">
                    <a:lumMod val="75000"/>
                  </a:schemeClr>
                </a:solidFill>
                <a:latin typeface="Times New Roman" panose="02020603050405020304" pitchFamily="18" charset="0"/>
                <a:cs typeface="Times New Roman" panose="02020603050405020304" pitchFamily="18" charset="0"/>
              </a:rPr>
              <a:t>unix</a:t>
            </a:r>
            <a:r>
              <a:rPr lang="en-US" b="1" dirty="0">
                <a:solidFill>
                  <a:schemeClr val="tx2">
                    <a:lumMod val="75000"/>
                  </a:schemeClr>
                </a:solidFill>
                <a:latin typeface="Times New Roman" panose="02020603050405020304" pitchFamily="18" charset="0"/>
                <a:cs typeface="Times New Roman" panose="02020603050405020304" pitchFamily="18" charset="0"/>
              </a:rPr>
              <a:t>/interact</a:t>
            </a:r>
          </a:p>
        </p:txBody>
      </p:sp>
      <p:pic>
        <p:nvPicPr>
          <p:cNvPr id="7171" name="Picture 3" descr="Metasploit Tutorial on Kali Linux [Step-by-Step]">
            <a:extLst>
              <a:ext uri="{FF2B5EF4-FFF2-40B4-BE49-F238E27FC236}">
                <a16:creationId xmlns:a16="http://schemas.microsoft.com/office/drawing/2014/main" id="{8FDA12A7-0DAC-F1D8-0445-52B3258EC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819" y="2843493"/>
            <a:ext cx="5924550" cy="1405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11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826905" y="116542"/>
            <a:ext cx="9720072" cy="669843"/>
          </a:xfrm>
        </p:spPr>
        <p:txBody>
          <a:bodyPr>
            <a:noAutofit/>
          </a:bodyPr>
          <a:lstStyle/>
          <a:p>
            <a:pPr algn="just"/>
            <a:r>
              <a:rPr lang="en-US" sz="2800" b="1" dirty="0">
                <a:latin typeface="Times New Roman" panose="02020603050405020304" pitchFamily="18" charset="0"/>
                <a:cs typeface="Times New Roman" panose="02020603050405020304" pitchFamily="18" charset="0"/>
              </a:rPr>
              <a:t>Metasploit framework</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0E01D9F-742C-8ACA-4BF0-B2B8C7833EF0}"/>
              </a:ext>
            </a:extLst>
          </p:cNvPr>
          <p:cNvSpPr txBox="1"/>
          <p:nvPr/>
        </p:nvSpPr>
        <p:spPr>
          <a:xfrm>
            <a:off x="959223" y="904545"/>
            <a:ext cx="10273553" cy="1200329"/>
          </a:xfrm>
          <a:prstGeom prst="rect">
            <a:avLst/>
          </a:prstGeom>
          <a:noFill/>
        </p:spPr>
        <p:txBody>
          <a:bodyPr wrap="square">
            <a:spAutoFit/>
          </a:bodyPr>
          <a:lstStyle/>
          <a:p>
            <a:r>
              <a:rPr lang="en-IN" b="1" dirty="0">
                <a:solidFill>
                  <a:srgbClr val="C00000"/>
                </a:solidFill>
                <a:latin typeface="Times New Roman" panose="02020603050405020304" pitchFamily="18" charset="0"/>
                <a:cs typeface="Times New Roman" panose="02020603050405020304" pitchFamily="18" charset="0"/>
              </a:rPr>
              <a:t>run command</a:t>
            </a:r>
          </a:p>
          <a:p>
            <a:r>
              <a:rPr lang="en-US" dirty="0">
                <a:latin typeface="Times New Roman" panose="02020603050405020304" pitchFamily="18" charset="0"/>
                <a:cs typeface="Times New Roman" panose="02020603050405020304" pitchFamily="18" charset="0"/>
              </a:rPr>
              <a:t>After successfully loading the payload, you are now ready to run this exploit against an existing vulnerability on the target system. </a:t>
            </a:r>
          </a:p>
          <a:p>
            <a:pPr algn="ctr"/>
            <a:r>
              <a:rPr lang="en-US" b="1" dirty="0">
                <a:solidFill>
                  <a:schemeClr val="tx2">
                    <a:lumMod val="75000"/>
                  </a:schemeClr>
                </a:solidFill>
                <a:latin typeface="Times New Roman" panose="02020603050405020304" pitchFamily="18" charset="0"/>
                <a:cs typeface="Times New Roman" panose="02020603050405020304" pitchFamily="18" charset="0"/>
              </a:rPr>
              <a:t>run</a:t>
            </a:r>
          </a:p>
        </p:txBody>
      </p:sp>
      <p:pic>
        <p:nvPicPr>
          <p:cNvPr id="8194" name="Picture 2" descr="Metasploit Tutorial on Kali Linux [Step-by-Step]">
            <a:extLst>
              <a:ext uri="{FF2B5EF4-FFF2-40B4-BE49-F238E27FC236}">
                <a16:creationId xmlns:a16="http://schemas.microsoft.com/office/drawing/2014/main" id="{D8D39AB3-9529-70D3-131C-967749D0D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013" y="2557463"/>
            <a:ext cx="5895975" cy="1743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97EB44B-0FAA-F821-FEF4-3F6895118693}"/>
              </a:ext>
            </a:extLst>
          </p:cNvPr>
          <p:cNvSpPr txBox="1"/>
          <p:nvPr/>
        </p:nvSpPr>
        <p:spPr>
          <a:xfrm>
            <a:off x="959223" y="4753127"/>
            <a:ext cx="10273553"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we successfully ran the exploit against a target system and obtained a command shell session. That means we are now inside the system, and we can now run any Linux commands from our </a:t>
            </a:r>
            <a:r>
              <a:rPr lang="en-US" dirty="0" err="1">
                <a:latin typeface="Times New Roman" panose="02020603050405020304" pitchFamily="18" charset="0"/>
                <a:cs typeface="Times New Roman" panose="02020603050405020304" pitchFamily="18" charset="0"/>
              </a:rPr>
              <a:t>msfconsole</a:t>
            </a:r>
            <a:r>
              <a:rPr lang="en-US" dirty="0">
                <a:latin typeface="Times New Roman" panose="02020603050405020304" pitchFamily="18" charset="0"/>
                <a:cs typeface="Times New Roman" panose="02020603050405020304" pitchFamily="18" charset="0"/>
              </a:rPr>
              <a:t>, and they will execute on our target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98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rmAutofit/>
          </a:bodyPr>
          <a:lstStyle/>
          <a:p>
            <a:r>
              <a:rPr lang="en-IN" sz="3600" b="1" dirty="0">
                <a:latin typeface="Times New Roman" panose="02020603050405020304" pitchFamily="18" charset="0"/>
                <a:cs typeface="Times New Roman" panose="02020603050405020304" pitchFamily="18" charset="0"/>
              </a:rPr>
              <a:t>Persistence Techniques</a:t>
            </a: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a:bodyPr>
          <a:lstStyle/>
          <a:p>
            <a:pPr algn="just"/>
            <a:r>
              <a:rPr lang="en-US" sz="1800" dirty="0">
                <a:latin typeface="Times New Roman" panose="02020603050405020304" pitchFamily="18" charset="0"/>
                <a:cs typeface="Times New Roman" panose="02020603050405020304" pitchFamily="18" charset="0"/>
              </a:rPr>
              <a:t>Another common technique used for persistence can be </a:t>
            </a:r>
            <a:r>
              <a:rPr lang="en-US" sz="1800" b="1" dirty="0">
                <a:solidFill>
                  <a:srgbClr val="FF0000"/>
                </a:solidFill>
                <a:latin typeface="Times New Roman" panose="02020603050405020304" pitchFamily="18" charset="0"/>
                <a:cs typeface="Times New Roman" panose="02020603050405020304" pitchFamily="18" charset="0"/>
              </a:rPr>
              <a:t>reproduced by creating registry keys under certain locations. </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Similar to the previous example, there are user-wide and system-wide registry locations for program startup. </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Here again, administrative privileges are required while deploying persistence for all users. </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26EC947-85DA-7628-56A2-86D6486176CB}"/>
              </a:ext>
            </a:extLst>
          </p:cNvPr>
          <p:cNvPicPr>
            <a:picLocks noChangeAspect="1"/>
          </p:cNvPicPr>
          <p:nvPr/>
        </p:nvPicPr>
        <p:blipFill>
          <a:blip r:embed="rId2"/>
          <a:stretch>
            <a:fillRect/>
          </a:stretch>
        </p:blipFill>
        <p:spPr>
          <a:xfrm>
            <a:off x="3337321" y="3572435"/>
            <a:ext cx="5517358" cy="3063505"/>
          </a:xfrm>
          <a:prstGeom prst="rect">
            <a:avLst/>
          </a:prstGeom>
        </p:spPr>
      </p:pic>
    </p:spTree>
    <p:extLst>
      <p:ext uri="{BB962C8B-B14F-4D97-AF65-F5344CB8AC3E}">
        <p14:creationId xmlns:p14="http://schemas.microsoft.com/office/powerpoint/2010/main" val="1198607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rmAutofit/>
          </a:bodyPr>
          <a:lstStyle/>
          <a:p>
            <a:r>
              <a:rPr lang="en-IN" sz="3600" b="1" dirty="0">
                <a:latin typeface="Times New Roman" panose="02020603050405020304" pitchFamily="18" charset="0"/>
                <a:cs typeface="Times New Roman" panose="02020603050405020304" pitchFamily="18" charset="0"/>
              </a:rPr>
              <a:t>Persistence Techniques</a:t>
            </a: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lnSpcReduction="10000"/>
          </a:bodyPr>
          <a:lstStyle/>
          <a:p>
            <a:pPr algn="just"/>
            <a:r>
              <a:rPr lang="en-US" sz="1800" dirty="0">
                <a:latin typeface="Times New Roman" panose="02020603050405020304" pitchFamily="18" charset="0"/>
                <a:cs typeface="Times New Roman" panose="02020603050405020304" pitchFamily="18" charset="0"/>
              </a:rPr>
              <a:t>In order to implement a registry-based persistence, it is sufficient to execute one of the following commands.</a:t>
            </a: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1400" b="1" dirty="0">
                <a:solidFill>
                  <a:srgbClr val="0070C0"/>
                </a:solidFill>
                <a:latin typeface="Times New Roman" panose="02020603050405020304" pitchFamily="18" charset="0"/>
                <a:cs typeface="Times New Roman" panose="02020603050405020304" pitchFamily="18" charset="0"/>
              </a:rPr>
              <a:t>Current User</a:t>
            </a:r>
          </a:p>
          <a:p>
            <a:pPr algn="ctr"/>
            <a:r>
              <a:rPr lang="en-US" sz="1400" b="1" dirty="0">
                <a:solidFill>
                  <a:srgbClr val="0070C0"/>
                </a:solidFill>
                <a:latin typeface="Times New Roman" panose="02020603050405020304" pitchFamily="18" charset="0"/>
                <a:cs typeface="Times New Roman" panose="02020603050405020304" pitchFamily="18" charset="0"/>
              </a:rPr>
              <a:t>REG ADD HKEY_CURRENT_USER\Software\Microsoft\Windows\CurrentVersion\Run /v calc /t REG_SZ /d C:\Windows\System32\calc.exe</a:t>
            </a:r>
          </a:p>
          <a:p>
            <a:pPr algn="just"/>
            <a:endParaRPr lang="en-US" sz="1400" b="1"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sz="1400" b="1" dirty="0">
                <a:solidFill>
                  <a:srgbClr val="0070C0"/>
                </a:solidFill>
                <a:latin typeface="Times New Roman" panose="02020603050405020304" pitchFamily="18" charset="0"/>
                <a:cs typeface="Times New Roman" panose="02020603050405020304" pitchFamily="18" charset="0"/>
              </a:rPr>
              <a:t>All users</a:t>
            </a:r>
          </a:p>
          <a:p>
            <a:pPr algn="ctr"/>
            <a:r>
              <a:rPr lang="en-US" sz="1400" b="1" dirty="0">
                <a:solidFill>
                  <a:srgbClr val="0070C0"/>
                </a:solidFill>
                <a:latin typeface="Times New Roman" panose="02020603050405020304" pitchFamily="18" charset="0"/>
                <a:cs typeface="Times New Roman" panose="02020603050405020304" pitchFamily="18" charset="0"/>
              </a:rPr>
              <a:t>REG ADD HKEY_LOCAL_MACHINE\Software\Microsoft\Windows\CurrentVersion\Run /v calc /t REG_SZ /d C:\Windows\System32\calc.exe</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As a result of the above commands, the </a:t>
            </a:r>
            <a:r>
              <a:rPr lang="en-US" sz="1800" b="1" dirty="0">
                <a:solidFill>
                  <a:schemeClr val="accent2"/>
                </a:solidFill>
                <a:latin typeface="Times New Roman" panose="02020603050405020304" pitchFamily="18" charset="0"/>
                <a:cs typeface="Times New Roman" panose="02020603050405020304" pitchFamily="18" charset="0"/>
              </a:rPr>
              <a:t>calculator application gets executed </a:t>
            </a:r>
            <a:r>
              <a:rPr lang="en-US" sz="1800" dirty="0">
                <a:latin typeface="Times New Roman" panose="02020603050405020304" pitchFamily="18" charset="0"/>
                <a:cs typeface="Times New Roman" panose="02020603050405020304" pitchFamily="18" charset="0"/>
              </a:rPr>
              <a:t>for the current user or all users logging into the system.</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While the provided examples are not advanced and can be easily discovered by an experienced computer user or system administrator, it is often the case that attackers use more sophisticated approaches to deploy persistence.</a:t>
            </a:r>
          </a:p>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714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rmAutofit/>
          </a:bodyPr>
          <a:lstStyle/>
          <a:p>
            <a:r>
              <a:rPr lang="en-IN" sz="3600" b="1" dirty="0">
                <a:latin typeface="Times New Roman" panose="02020603050405020304" pitchFamily="18" charset="0"/>
                <a:cs typeface="Times New Roman" panose="02020603050405020304" pitchFamily="18" charset="0"/>
              </a:rPr>
              <a:t>Persistence Techniques</a:t>
            </a: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a:bodyPr>
          <a:lstStyle/>
          <a:p>
            <a:pPr algn="just"/>
            <a:r>
              <a:rPr lang="en-US" sz="1800" dirty="0">
                <a:latin typeface="Times New Roman" panose="02020603050405020304" pitchFamily="18" charset="0"/>
                <a:cs typeface="Times New Roman" panose="02020603050405020304" pitchFamily="18" charset="0"/>
              </a:rPr>
              <a:t>A few examples of such are service installation, DLL hijacking, rootkits, bootkits, etc. </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As an example of a more sophisticated way to maintain persistence is to </a:t>
            </a:r>
            <a:r>
              <a:rPr lang="en-US" sz="1800" b="1" dirty="0">
                <a:solidFill>
                  <a:srgbClr val="FF0000"/>
                </a:solidFill>
                <a:latin typeface="Times New Roman" panose="02020603050405020304" pitchFamily="18" charset="0"/>
                <a:cs typeface="Times New Roman" panose="02020603050405020304" pitchFamily="18" charset="0"/>
              </a:rPr>
              <a:t>upload a DLL to the victim’s computer and create a special registry key as shown below.</a:t>
            </a:r>
          </a:p>
          <a:p>
            <a:pPr algn="just"/>
            <a:endParaRPr lang="en-US" sz="1800" dirty="0">
              <a:latin typeface="Times New Roman" panose="02020603050405020304" pitchFamily="18" charset="0"/>
              <a:cs typeface="Times New Roman" panose="02020603050405020304" pitchFamily="18" charset="0"/>
            </a:endParaRPr>
          </a:p>
          <a:p>
            <a:pPr algn="ctr"/>
            <a:r>
              <a:rPr lang="en-IN" sz="1400" b="1" dirty="0">
                <a:solidFill>
                  <a:srgbClr val="00B050"/>
                </a:solidFill>
                <a:latin typeface="Times New Roman" panose="02020603050405020304" pitchFamily="18" charset="0"/>
                <a:cs typeface="Times New Roman" panose="02020603050405020304" pitchFamily="18" charset="0"/>
              </a:rPr>
              <a:t>reg add "HKEY_CURRENT_USER\Software\Microsoft\Office test\Special\Perf" /t REG_SZ /d C:\Users\&lt;username&gt;\evil.dll</a:t>
            </a:r>
          </a:p>
          <a:p>
            <a:pPr algn="just"/>
            <a:endParaRPr lang="en-IN" sz="1800" dirty="0">
              <a:solidFill>
                <a:srgbClr val="00B050"/>
              </a:solidFill>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registry key results in the malicious DLL is loaded whenever a </a:t>
            </a:r>
            <a:r>
              <a:rPr lang="en-US" sz="1800" b="1" dirty="0">
                <a:solidFill>
                  <a:schemeClr val="accent2"/>
                </a:solidFill>
                <a:latin typeface="Times New Roman" panose="02020603050405020304" pitchFamily="18" charset="0"/>
                <a:cs typeface="Times New Roman" panose="02020603050405020304" pitchFamily="18" charset="0"/>
              </a:rPr>
              <a:t>Microsoft Office program</a:t>
            </a:r>
            <a:r>
              <a:rPr lang="en-US" sz="1800" dirty="0">
                <a:latin typeface="Times New Roman" panose="02020603050405020304" pitchFamily="18" charset="0"/>
                <a:cs typeface="Times New Roman" panose="02020603050405020304" pitchFamily="18" charset="0"/>
              </a:rPr>
              <a:t>, such as Word or Excel, is started.</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It’s an uncommon technique, but yet quite effective as the user interaction triggers the malicious payload making it trickier for the Anti-Virus solutions to detect similar approaches.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09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410E-9352-AB13-55F5-B7D476B1AB85}"/>
              </a:ext>
            </a:extLst>
          </p:cNvPr>
          <p:cNvSpPr>
            <a:spLocks noGrp="1"/>
          </p:cNvSpPr>
          <p:nvPr>
            <p:ph type="title"/>
          </p:nvPr>
        </p:nvSpPr>
        <p:spPr>
          <a:xfrm>
            <a:off x="1024128" y="585216"/>
            <a:ext cx="9720072" cy="669843"/>
          </a:xfrm>
        </p:spPr>
        <p:txBody>
          <a:bodyPr>
            <a:normAutofit/>
          </a:bodyPr>
          <a:lstStyle/>
          <a:p>
            <a:r>
              <a:rPr lang="en-IN" sz="3600" b="1" dirty="0">
                <a:latin typeface="Times New Roman" panose="02020603050405020304" pitchFamily="18" charset="0"/>
                <a:cs typeface="Times New Roman" panose="02020603050405020304" pitchFamily="18" charset="0"/>
              </a:rPr>
              <a:t>Persistence Techniques</a:t>
            </a:r>
          </a:p>
        </p:txBody>
      </p:sp>
      <p:sp>
        <p:nvSpPr>
          <p:cNvPr id="3" name="Content Placeholder 2">
            <a:extLst>
              <a:ext uri="{FF2B5EF4-FFF2-40B4-BE49-F238E27FC236}">
                <a16:creationId xmlns:a16="http://schemas.microsoft.com/office/drawing/2014/main" id="{4FFAC8D1-9DD1-89E4-9C7C-BB60A7860572}"/>
              </a:ext>
            </a:extLst>
          </p:cNvPr>
          <p:cNvSpPr>
            <a:spLocks noGrp="1"/>
          </p:cNvSpPr>
          <p:nvPr>
            <p:ph idx="1"/>
          </p:nvPr>
        </p:nvSpPr>
        <p:spPr>
          <a:xfrm>
            <a:off x="745977" y="1237130"/>
            <a:ext cx="10854352" cy="4903694"/>
          </a:xfrm>
        </p:spPr>
        <p:txBody>
          <a:bodyPr>
            <a:normAutofit/>
          </a:bodyPr>
          <a:lstStyle/>
          <a:p>
            <a:pPr algn="just"/>
            <a:r>
              <a:rPr lang="en-US" sz="1800" dirty="0">
                <a:latin typeface="Times New Roman" panose="02020603050405020304" pitchFamily="18" charset="0"/>
                <a:cs typeface="Times New Roman" panose="02020603050405020304" pitchFamily="18" charset="0"/>
              </a:rPr>
              <a:t>Common malware persistence mechanisms</a:t>
            </a:r>
          </a:p>
          <a:p>
            <a:pPr algn="just"/>
            <a:endParaRPr lang="en-US"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hlinkClick r:id="rId2"/>
              </a:rPr>
              <a:t>https://resources.infosecinstitute.com/topics/malware-analysis/common-malware-persistence-mechanisms/</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IN" sz="1400" b="1" i="0" dirty="0">
                <a:solidFill>
                  <a:srgbClr val="002060"/>
                </a:solidFill>
                <a:effectLst/>
                <a:latin typeface="Times New Roman" panose="02020603050405020304" pitchFamily="18" charset="0"/>
                <a:cs typeface="Times New Roman" panose="02020603050405020304" pitchFamily="18" charset="0"/>
              </a:rPr>
              <a:t>Autoruns for Windows</a:t>
            </a:r>
          </a:p>
          <a:p>
            <a:pPr algn="just"/>
            <a:r>
              <a:rPr lang="en-US" sz="1800" dirty="0">
                <a:latin typeface="Times New Roman" panose="02020603050405020304" pitchFamily="18" charset="0"/>
                <a:cs typeface="Times New Roman" panose="02020603050405020304" pitchFamily="18" charset="0"/>
              </a:rPr>
              <a:t>Autoruns is a Microsoft tool that identifies software configured to run when a </a:t>
            </a:r>
            <a:r>
              <a:rPr lang="en-US" sz="1800" b="1" dirty="0">
                <a:solidFill>
                  <a:schemeClr val="accent2">
                    <a:lumMod val="75000"/>
                  </a:schemeClr>
                </a:solidFill>
                <a:latin typeface="Times New Roman" panose="02020603050405020304" pitchFamily="18" charset="0"/>
                <a:cs typeface="Times New Roman" panose="02020603050405020304" pitchFamily="18" charset="0"/>
              </a:rPr>
              <a:t>device is booted or a user logs into their account. </a:t>
            </a:r>
          </a:p>
          <a:p>
            <a:pPr algn="just"/>
            <a:r>
              <a:rPr lang="en-IN" sz="1800" dirty="0">
                <a:latin typeface="Times New Roman" panose="02020603050405020304" pitchFamily="18" charset="0"/>
                <a:cs typeface="Times New Roman" panose="02020603050405020304" pitchFamily="18" charset="0"/>
                <a:hlinkClick r:id="rId3"/>
              </a:rPr>
              <a:t>https://learn.microsoft.com/en-us/sysinternals/downloads/autoruns</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hlinkClick r:id="rId4"/>
              </a:rPr>
              <a:t>https://www.varonis.com/blog/how-to-use autoruns#:~:text=Autoruns%20is%20a%20Microsoft%20tool,user%20logs%20into%20their%20account</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1674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TM02900720[[fn=Integral]]</Template>
  <TotalTime>1120</TotalTime>
  <Words>3832</Words>
  <Application>Microsoft Office PowerPoint</Application>
  <PresentationFormat>Widescreen</PresentationFormat>
  <Paragraphs>405</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Segoe UI</vt:lpstr>
      <vt:lpstr>Times New Roman</vt:lpstr>
      <vt:lpstr>Tw Cen MT</vt:lpstr>
      <vt:lpstr>Tw Cen MT Condensed</vt:lpstr>
      <vt:lpstr>Wingdings 3</vt:lpstr>
      <vt:lpstr>Integral</vt:lpstr>
      <vt:lpstr>Persistence Techniques</vt:lpstr>
      <vt:lpstr>Persistence Techniques</vt:lpstr>
      <vt:lpstr>Persistence Techniques</vt:lpstr>
      <vt:lpstr>Persistence Techniques</vt:lpstr>
      <vt:lpstr>Persistence Techniques</vt:lpstr>
      <vt:lpstr>Persistence Techniques</vt:lpstr>
      <vt:lpstr>Persistence Techniques</vt:lpstr>
      <vt:lpstr>Persistence Techniques</vt:lpstr>
      <vt:lpstr>Persistence Techniques</vt:lpstr>
      <vt:lpstr>Autoruns for Windows</vt:lpstr>
      <vt:lpstr>Autoruns for Windows</vt:lpstr>
      <vt:lpstr>How to Use Autoruns to Remove Malware</vt:lpstr>
      <vt:lpstr>How to Use Autoruns to Remove Malware</vt:lpstr>
      <vt:lpstr>How to Use Autoruns to Remove Malware</vt:lpstr>
      <vt:lpstr>How to Use Autoruns to Remove Malware</vt:lpstr>
      <vt:lpstr>How to Use Autoruns to Remove Malware</vt:lpstr>
      <vt:lpstr>Windows Components</vt:lpstr>
      <vt:lpstr>Windows Process</vt:lpstr>
      <vt:lpstr>Windows Process</vt:lpstr>
      <vt:lpstr>What is malware?</vt:lpstr>
      <vt:lpstr>What does malware do?</vt:lpstr>
      <vt:lpstr>How do malware infections happen?</vt:lpstr>
      <vt:lpstr>types of malware?</vt:lpstr>
      <vt:lpstr>types of malware?</vt:lpstr>
      <vt:lpstr>Remove malware?</vt:lpstr>
      <vt:lpstr>Enumerating a target system</vt:lpstr>
      <vt:lpstr>Enumerating a target system</vt:lpstr>
      <vt:lpstr>NMAP</vt:lpstr>
      <vt:lpstr>Offensive security tools</vt:lpstr>
      <vt:lpstr>Offensive security tools</vt:lpstr>
      <vt:lpstr>Offensive security tools</vt:lpstr>
      <vt:lpstr>Offensive security tools</vt:lpstr>
      <vt:lpstr>Offensive security tools</vt:lpstr>
      <vt:lpstr>Offensive security tools</vt:lpstr>
      <vt:lpstr>Offensive security tools</vt:lpstr>
      <vt:lpstr>Offensive security tools</vt:lpstr>
      <vt:lpstr>Wget</vt:lpstr>
      <vt:lpstr>Wget</vt:lpstr>
      <vt:lpstr>Wget</vt:lpstr>
      <vt:lpstr>Wget</vt:lpstr>
      <vt:lpstr>curl</vt:lpstr>
      <vt:lpstr>Metasploit Framework</vt:lpstr>
      <vt:lpstr>Staged and Non-Staged Payloads</vt:lpstr>
      <vt:lpstr>Staged and Non-Staged Payloads</vt:lpstr>
      <vt:lpstr>Metasploit framework</vt:lpstr>
      <vt:lpstr>Metasploit framework</vt:lpstr>
      <vt:lpstr>Metasploit framework</vt:lpstr>
      <vt:lpstr>Metasploit framework</vt:lpstr>
      <vt:lpstr>Metasploit framework</vt:lpstr>
      <vt:lpstr>Metasploit framework</vt:lpstr>
      <vt:lpstr>Metasploit framework</vt:lpstr>
      <vt:lpstr>Metasploit framework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Persistence Techniques</dc:title>
  <dc:creator>idaseraphim@outlook.com</dc:creator>
  <cp:lastModifiedBy>idaseraphim@outlook.com</cp:lastModifiedBy>
  <cp:revision>40</cp:revision>
  <dcterms:created xsi:type="dcterms:W3CDTF">2023-08-10T15:18:27Z</dcterms:created>
  <dcterms:modified xsi:type="dcterms:W3CDTF">2023-08-21T05:27:28Z</dcterms:modified>
</cp:coreProperties>
</file>