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BF894-9DEB-49E9-BDC7-09B4A16EDE44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8513FAC-E76C-4D0E-B6F0-F28D582B691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925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BF894-9DEB-49E9-BDC7-09B4A16EDE44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3FAC-E76C-4D0E-B6F0-F28D582B691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17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BF894-9DEB-49E9-BDC7-09B4A16EDE44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3FAC-E76C-4D0E-B6F0-F28D582B691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71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BF894-9DEB-49E9-BDC7-09B4A16EDE44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3FAC-E76C-4D0E-B6F0-F28D582B691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84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BF894-9DEB-49E9-BDC7-09B4A16EDE44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3FAC-E76C-4D0E-B6F0-F28D582B691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89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BF894-9DEB-49E9-BDC7-09B4A16EDE44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3FAC-E76C-4D0E-B6F0-F28D582B691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60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BF894-9DEB-49E9-BDC7-09B4A16EDE44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3FAC-E76C-4D0E-B6F0-F28D582B6915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733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BF894-9DEB-49E9-BDC7-09B4A16EDE44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3FAC-E76C-4D0E-B6F0-F28D582B6915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262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BF894-9DEB-49E9-BDC7-09B4A16EDE44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3FAC-E76C-4D0E-B6F0-F28D582B6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61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BF894-9DEB-49E9-BDC7-09B4A16EDE44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3FAC-E76C-4D0E-B6F0-F28D582B691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18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142BF894-9DEB-49E9-BDC7-09B4A16EDE44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3FAC-E76C-4D0E-B6F0-F28D582B691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99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BF894-9DEB-49E9-BDC7-09B4A16EDE44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8513FAC-E76C-4D0E-B6F0-F28D582B6915}" type="slidenum">
              <a:rPr lang="en-IN" smtClean="0"/>
              <a:t>‹#›</a:t>
            </a:fld>
            <a:endParaRPr lang="en-IN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34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51646-FC27-7A4D-BA4D-8B149E301E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Windows Credential Attacks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FCE6D-3F6B-B225-3117-7639254F6A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Unit - 5</a:t>
            </a:r>
          </a:p>
        </p:txBody>
      </p:sp>
    </p:spTree>
    <p:extLst>
      <p:ext uri="{BB962C8B-B14F-4D97-AF65-F5344CB8AC3E}">
        <p14:creationId xmlns:p14="http://schemas.microsoft.com/office/powerpoint/2010/main" val="2108593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9A090-C45D-5019-6CB6-CCBA93D5F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672354"/>
            <a:ext cx="9520158" cy="6704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Using Metasploit, How we can evade antivirus and bypass detection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39AEC-AA4C-8A0C-2B26-B727EAEA9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531024"/>
            <a:ext cx="10253892" cy="440361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b="1" dirty="0">
                <a:solidFill>
                  <a:srgbClr val="0070C0"/>
                </a:solidFill>
              </a:rPr>
              <a:t>Encoding the payload</a:t>
            </a:r>
          </a:p>
          <a:p>
            <a:pPr algn="just"/>
            <a:r>
              <a:rPr lang="en-US" sz="1800" dirty="0"/>
              <a:t>Metasploit provides </a:t>
            </a:r>
            <a:r>
              <a:rPr lang="en-US" sz="1800" b="1" dirty="0">
                <a:solidFill>
                  <a:srgbClr val="C00000"/>
                </a:solidFill>
              </a:rPr>
              <a:t>several encoders to modify the payload's binary data. </a:t>
            </a:r>
          </a:p>
          <a:p>
            <a:pPr algn="just"/>
            <a:r>
              <a:rPr lang="en-US" sz="1800" dirty="0"/>
              <a:t>These encoders use different encoding techniques, such as </a:t>
            </a:r>
            <a:r>
              <a:rPr lang="en-US" sz="1800" b="1" dirty="0">
                <a:solidFill>
                  <a:srgbClr val="C00000"/>
                </a:solidFill>
              </a:rPr>
              <a:t>XOR or custom algorithms</a:t>
            </a:r>
            <a:r>
              <a:rPr lang="en-US" sz="1800" dirty="0"/>
              <a:t>, to change the payload’s appearance while maintaining its functionality.</a:t>
            </a:r>
          </a:p>
          <a:p>
            <a:pPr marL="0" indent="0" algn="just"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sz="1800" b="1" dirty="0">
                <a:solidFill>
                  <a:srgbClr val="0070C0"/>
                </a:solidFill>
              </a:rPr>
              <a:t>Generating the executable</a:t>
            </a:r>
          </a:p>
          <a:p>
            <a:pPr algn="just"/>
            <a:r>
              <a:rPr lang="en-US" sz="1800" dirty="0"/>
              <a:t>Once the payload has been encoded, Metasploit can generate an </a:t>
            </a:r>
            <a:r>
              <a:rPr lang="en-US" sz="1800" b="1" dirty="0">
                <a:solidFill>
                  <a:srgbClr val="C00000"/>
                </a:solidFill>
              </a:rPr>
              <a:t>executable file </a:t>
            </a:r>
            <a:r>
              <a:rPr lang="en-US" sz="1800" dirty="0"/>
              <a:t>that contains the </a:t>
            </a:r>
            <a:r>
              <a:rPr lang="en-US" sz="1800" b="1" dirty="0">
                <a:solidFill>
                  <a:srgbClr val="C00000"/>
                </a:solidFill>
              </a:rPr>
              <a:t>encoded payload along with a stub </a:t>
            </a:r>
            <a:r>
              <a:rPr lang="en-US" sz="1800" dirty="0"/>
              <a:t>(a small piece of code) that is responsible for decoding the payload at runtime.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010639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9A090-C45D-5019-6CB6-CCBA93D5F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672354"/>
            <a:ext cx="9520158" cy="6704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Using Metasploit, How we can evade antivirus and bypass detection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39AEC-AA4C-8A0C-2B26-B727EAEA9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531024"/>
            <a:ext cx="10253892" cy="440361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b="1" dirty="0">
                <a:solidFill>
                  <a:srgbClr val="0070C0"/>
                </a:solidFill>
              </a:rPr>
              <a:t>Evading antivirus detection</a:t>
            </a:r>
          </a:p>
          <a:p>
            <a:pPr marL="0" indent="0" algn="just">
              <a:buNone/>
            </a:pPr>
            <a:r>
              <a:rPr lang="en-US" sz="1800" dirty="0"/>
              <a:t>When the target system </a:t>
            </a:r>
            <a:r>
              <a:rPr lang="en-US" sz="1800" b="1" dirty="0"/>
              <a:t>receives and runs the executable</a:t>
            </a:r>
            <a:r>
              <a:rPr lang="en-US" sz="1800" dirty="0"/>
              <a:t>, the </a:t>
            </a:r>
            <a:r>
              <a:rPr lang="en-US" sz="1800" b="1" dirty="0"/>
              <a:t>stub will decode the payload</a:t>
            </a:r>
            <a:r>
              <a:rPr lang="en-US" sz="1800" dirty="0"/>
              <a:t>, and the payload will be executed without being detected by the antivirus software, provided that the encoding was successful in bypassing the antivirus signatures.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840358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9A090-C45D-5019-6CB6-CCBA93D5F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672354"/>
            <a:ext cx="9520158" cy="670412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LOLbins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39AEC-AA4C-8A0C-2B26-B727EAEA9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531024"/>
            <a:ext cx="10253892" cy="440361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1800" dirty="0"/>
              <a:t>Living off the Land Binaries (</a:t>
            </a:r>
            <a:r>
              <a:rPr lang="en-US" sz="1800" dirty="0" err="1"/>
              <a:t>LOLBins</a:t>
            </a:r>
            <a:r>
              <a:rPr lang="en-US" sz="1800" dirty="0"/>
              <a:t>) are </a:t>
            </a:r>
            <a:r>
              <a:rPr lang="en-US" sz="1800" b="1" dirty="0">
                <a:solidFill>
                  <a:srgbClr val="FF0000"/>
                </a:solidFill>
              </a:rPr>
              <a:t>legitimate, pre-installed system tools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FF0000"/>
                </a:solidFill>
              </a:rPr>
              <a:t>or binaries </a:t>
            </a:r>
            <a:r>
              <a:rPr lang="en-US" sz="1800" dirty="0"/>
              <a:t>that attackers can abuse to perform malicious activities. 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In offensive security testing, </a:t>
            </a:r>
            <a:r>
              <a:rPr lang="en-US" sz="1800" dirty="0" err="1"/>
              <a:t>LOLBins</a:t>
            </a:r>
            <a:r>
              <a:rPr lang="en-US" sz="1800" dirty="0"/>
              <a:t> are used to </a:t>
            </a:r>
            <a:r>
              <a:rPr lang="en-US" sz="1800" b="1" dirty="0">
                <a:solidFill>
                  <a:srgbClr val="FF0000"/>
                </a:solidFill>
              </a:rPr>
              <a:t>blend in with the target environment</a:t>
            </a:r>
            <a:r>
              <a:rPr lang="en-US" sz="1800" dirty="0"/>
              <a:t>, making it difficult for security tools and system administrators to differentiate between legitimate and malicious activities.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 err="1"/>
              <a:t>LOLBins</a:t>
            </a:r>
            <a:r>
              <a:rPr lang="en-US" sz="1800" dirty="0"/>
              <a:t> are often used by attackers to </a:t>
            </a:r>
            <a:r>
              <a:rPr lang="en-US" sz="1800" b="1" dirty="0">
                <a:solidFill>
                  <a:srgbClr val="FF0000"/>
                </a:solidFill>
              </a:rPr>
              <a:t>bypass security measures</a:t>
            </a:r>
            <a:r>
              <a:rPr lang="en-US" sz="1800" dirty="0"/>
              <a:t>, such as antivirus software or application whitelisting, as they are trusted and allowed to execute on the system. 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The use of </a:t>
            </a:r>
            <a:r>
              <a:rPr lang="en-US" sz="1800" dirty="0" err="1"/>
              <a:t>LOLBins</a:t>
            </a:r>
            <a:r>
              <a:rPr lang="en-US" sz="1800" dirty="0"/>
              <a:t> can also </a:t>
            </a:r>
            <a:r>
              <a:rPr lang="en-US" sz="1800" b="1" dirty="0">
                <a:solidFill>
                  <a:srgbClr val="FF0000"/>
                </a:solidFill>
              </a:rPr>
              <a:t>reduce the attacker’s footprint</a:t>
            </a:r>
            <a:r>
              <a:rPr lang="en-US" sz="1800" dirty="0"/>
              <a:t>, as there is no need to download or install additional malicious software.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54187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9A090-C45D-5019-6CB6-CCBA93D5F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672354"/>
            <a:ext cx="9520158" cy="670412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LOLbins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39AEC-AA4C-8A0C-2B26-B727EAEA9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531024"/>
            <a:ext cx="10253892" cy="440361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1800" dirty="0"/>
              <a:t>Here's an example of how </a:t>
            </a:r>
            <a:r>
              <a:rPr lang="en-US" sz="1800" dirty="0" err="1"/>
              <a:t>LOLBins</a:t>
            </a:r>
            <a:r>
              <a:rPr lang="en-US" sz="1800" dirty="0"/>
              <a:t> can be utilized in offensive security testing: PowerShell is a </a:t>
            </a:r>
            <a:r>
              <a:rPr lang="en-US" sz="1800" b="1" dirty="0">
                <a:solidFill>
                  <a:schemeClr val="accent4"/>
                </a:solidFill>
              </a:rPr>
              <a:t>powerful scripting language and automation tool </a:t>
            </a:r>
            <a:r>
              <a:rPr lang="en-US" sz="1800" dirty="0"/>
              <a:t>included in the Windows operating system.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PowerShell can be used to </a:t>
            </a:r>
            <a:r>
              <a:rPr lang="en-US" sz="1800" b="1" dirty="0">
                <a:solidFill>
                  <a:schemeClr val="accent4"/>
                </a:solidFill>
              </a:rPr>
              <a:t>perform various administrative tasks</a:t>
            </a:r>
            <a:r>
              <a:rPr lang="en-US" sz="1800" dirty="0"/>
              <a:t>, but it can also be misused by attackers as a </a:t>
            </a:r>
            <a:r>
              <a:rPr lang="en-US" sz="1800" dirty="0" err="1"/>
              <a:t>LOLBin</a:t>
            </a:r>
            <a:r>
              <a:rPr lang="en-US" sz="1800" dirty="0"/>
              <a:t> for malicious purposes.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One possible use case of PowerShell in offensive security testing involves </a:t>
            </a:r>
            <a:r>
              <a:rPr lang="en-US" sz="1800" b="1" dirty="0">
                <a:solidFill>
                  <a:schemeClr val="accent4"/>
                </a:solidFill>
              </a:rPr>
              <a:t>downloading and executing a remote script.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Using </a:t>
            </a:r>
            <a:r>
              <a:rPr lang="en-US" sz="1800" dirty="0" err="1"/>
              <a:t>LOLBins</a:t>
            </a:r>
            <a:r>
              <a:rPr lang="en-US" sz="1800" dirty="0"/>
              <a:t> in offensive security testing can help security professionals </a:t>
            </a:r>
            <a:r>
              <a:rPr lang="en-US" sz="1800" b="1" dirty="0">
                <a:solidFill>
                  <a:schemeClr val="accent4"/>
                </a:solidFill>
              </a:rPr>
              <a:t>identify weaknesses </a:t>
            </a:r>
            <a:r>
              <a:rPr lang="en-US" sz="1800" dirty="0"/>
              <a:t>in an organization's defenses and better understand how attackers might exploit such tools to compromise systems.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114183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9A090-C45D-5019-6CB6-CCBA93D5F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672354"/>
            <a:ext cx="9520158" cy="670412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Applocker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39AEC-AA4C-8A0C-2B26-B727EAEA9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531024"/>
            <a:ext cx="10253892" cy="4403611"/>
          </a:xfrm>
        </p:spPr>
        <p:txBody>
          <a:bodyPr>
            <a:normAutofit/>
          </a:bodyPr>
          <a:lstStyle/>
          <a:p>
            <a:pPr algn="just"/>
            <a:endParaRPr lang="en-US" sz="1800" dirty="0"/>
          </a:p>
          <a:p>
            <a:pPr algn="just"/>
            <a:r>
              <a:rPr lang="en-US" sz="1800" dirty="0"/>
              <a:t>AppLocker is a security feature introduced in </a:t>
            </a:r>
            <a:r>
              <a:rPr lang="en-US" sz="1800" b="1" dirty="0">
                <a:solidFill>
                  <a:srgbClr val="0070C0"/>
                </a:solidFill>
              </a:rPr>
              <a:t>Windows 7 and Windows Server 2008 R2 </a:t>
            </a:r>
            <a:r>
              <a:rPr lang="en-US" sz="1800" dirty="0"/>
              <a:t>that allows </a:t>
            </a:r>
            <a:r>
              <a:rPr lang="en-US" sz="1800" b="1" dirty="0">
                <a:solidFill>
                  <a:srgbClr val="0070C0"/>
                </a:solidFill>
              </a:rPr>
              <a:t>administrators to control the execution of applications, scripts, and executable files based on publisher, file path, or file hash.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AppLocker is designed to </a:t>
            </a:r>
            <a:r>
              <a:rPr lang="en-US" sz="1800" b="1" dirty="0">
                <a:solidFill>
                  <a:srgbClr val="0070C0"/>
                </a:solidFill>
              </a:rPr>
              <a:t>prevent unauthorized software</a:t>
            </a:r>
            <a:r>
              <a:rPr lang="en-US" sz="1800" dirty="0"/>
              <a:t>, including potentially malicious applications, from running in a managed environment. 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It provides a flexible mechanism to </a:t>
            </a:r>
            <a:r>
              <a:rPr lang="en-US" sz="1800" b="1" dirty="0">
                <a:solidFill>
                  <a:srgbClr val="0070C0"/>
                </a:solidFill>
              </a:rPr>
              <a:t>create allow, and deny rules </a:t>
            </a:r>
            <a:r>
              <a:rPr lang="en-US" sz="1800" dirty="0"/>
              <a:t>based on organizational policies.</a:t>
            </a:r>
          </a:p>
          <a:p>
            <a:pPr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82084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9A090-C45D-5019-6CB6-CCBA93D5F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672354"/>
            <a:ext cx="9520158" cy="670412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Applocker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39AEC-AA4C-8A0C-2B26-B727EAEA9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531024"/>
            <a:ext cx="10253892" cy="440361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800" dirty="0"/>
              <a:t>While AppLocker is a useful security feature, it is </a:t>
            </a:r>
            <a:r>
              <a:rPr lang="en-US" sz="1800" b="1" dirty="0">
                <a:solidFill>
                  <a:srgbClr val="0070C0"/>
                </a:solidFill>
              </a:rPr>
              <a:t>not foolproof</a:t>
            </a:r>
            <a:r>
              <a:rPr lang="en-US" sz="1800" dirty="0"/>
              <a:t>, and skilled attackers may attempt to bypass it. 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One technique to </a:t>
            </a:r>
            <a:r>
              <a:rPr lang="en-US" sz="1800" b="1" dirty="0">
                <a:solidFill>
                  <a:srgbClr val="0070C0"/>
                </a:solidFill>
              </a:rPr>
              <a:t>bypass AppLocker involves using Living off the Land Binaries (</a:t>
            </a:r>
            <a:r>
              <a:rPr lang="en-US" sz="1800" b="1" dirty="0" err="1">
                <a:solidFill>
                  <a:srgbClr val="0070C0"/>
                </a:solidFill>
              </a:rPr>
              <a:t>LOLBins</a:t>
            </a:r>
            <a:r>
              <a:rPr lang="en-US" sz="1800" b="1" dirty="0">
                <a:solidFill>
                  <a:srgbClr val="0070C0"/>
                </a:solidFill>
              </a:rPr>
              <a:t>) </a:t>
            </a:r>
            <a:r>
              <a:rPr lang="en-US" sz="1800" dirty="0"/>
              <a:t>- legitimate system tools or binaries that can be abused to perform malicious activities.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Since AppLocker relies on </a:t>
            </a:r>
            <a:r>
              <a:rPr lang="en-US" sz="1800" b="1" dirty="0">
                <a:solidFill>
                  <a:srgbClr val="0070C0"/>
                </a:solidFill>
              </a:rPr>
              <a:t>whitelisting applications</a:t>
            </a:r>
            <a:r>
              <a:rPr lang="en-US" sz="1800" dirty="0"/>
              <a:t>, attackers can leverage built-in Windows binaries with legitimate purposes and execute arbitrary code or scripts.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By using </a:t>
            </a:r>
            <a:r>
              <a:rPr lang="en-US" sz="1800" dirty="0" err="1"/>
              <a:t>LOLBins</a:t>
            </a:r>
            <a:r>
              <a:rPr lang="en-US" sz="1800" dirty="0"/>
              <a:t>, attackers can </a:t>
            </a:r>
            <a:r>
              <a:rPr lang="en-US" sz="1800" b="1" dirty="0">
                <a:solidFill>
                  <a:srgbClr val="0070C0"/>
                </a:solidFill>
              </a:rPr>
              <a:t>bypass AppLocker restrictions </a:t>
            </a:r>
            <a:r>
              <a:rPr lang="en-US" sz="1800" dirty="0"/>
              <a:t>because these binaries are usually </a:t>
            </a:r>
            <a:r>
              <a:rPr lang="en-US" sz="1800" b="1" dirty="0">
                <a:solidFill>
                  <a:srgbClr val="0070C0"/>
                </a:solidFill>
              </a:rPr>
              <a:t>trusted and allowed to run.</a:t>
            </a:r>
          </a:p>
        </p:txBody>
      </p:sp>
    </p:spTree>
    <p:extLst>
      <p:ext uri="{BB962C8B-B14F-4D97-AF65-F5344CB8AC3E}">
        <p14:creationId xmlns:p14="http://schemas.microsoft.com/office/powerpoint/2010/main" val="661719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9A090-C45D-5019-6CB6-CCBA93D5F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672354"/>
            <a:ext cx="9520158" cy="670412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Applocker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39AEC-AA4C-8A0C-2B26-B727EAEA9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531024"/>
            <a:ext cx="10253892" cy="4403611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Example of bypassing AppLocker using </a:t>
            </a:r>
            <a:r>
              <a:rPr lang="en-US" sz="1800" dirty="0" err="1"/>
              <a:t>LOLBins</a:t>
            </a:r>
            <a:endParaRPr lang="en-US" sz="1800" dirty="0"/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One popular </a:t>
            </a:r>
            <a:r>
              <a:rPr lang="en-US" sz="1800" dirty="0" err="1"/>
              <a:t>LOLBin</a:t>
            </a:r>
            <a:r>
              <a:rPr lang="en-US" sz="1800" dirty="0"/>
              <a:t> is the </a:t>
            </a:r>
            <a:r>
              <a:rPr lang="en-US" sz="1800" b="1" dirty="0">
                <a:solidFill>
                  <a:srgbClr val="C00000"/>
                </a:solidFill>
              </a:rPr>
              <a:t>Microsoft-signed binary "regsvr32.exe", </a:t>
            </a:r>
            <a:r>
              <a:rPr lang="en-US" sz="1800" dirty="0"/>
              <a:t>which is used to </a:t>
            </a:r>
            <a:r>
              <a:rPr lang="en-US" sz="1800" b="1" dirty="0">
                <a:solidFill>
                  <a:srgbClr val="C00000"/>
                </a:solidFill>
              </a:rPr>
              <a:t>register or unregister COM (Component Object Model) DLLs (Dynamic Link Libraries). 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 However, it can also be used to execute arbitrary code or scripts remotely.</a:t>
            </a:r>
          </a:p>
        </p:txBody>
      </p:sp>
    </p:spTree>
    <p:extLst>
      <p:ext uri="{BB962C8B-B14F-4D97-AF65-F5344CB8AC3E}">
        <p14:creationId xmlns:p14="http://schemas.microsoft.com/office/powerpoint/2010/main" val="855195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9A090-C45D-5019-6CB6-CCBA93D5F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481789"/>
            <a:ext cx="9520158" cy="104923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Process of finding the antivirus signature from a detected 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39AEC-AA4C-8A0C-2B26-B727EAEA9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757082"/>
            <a:ext cx="10253892" cy="41775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1800" b="1" dirty="0" err="1"/>
              <a:t>Analyzing</a:t>
            </a:r>
            <a:r>
              <a:rPr lang="en-IN" sz="1800" b="1" dirty="0"/>
              <a:t> the detected file</a:t>
            </a:r>
          </a:p>
          <a:p>
            <a:pPr algn="just"/>
            <a:r>
              <a:rPr lang="en-US" sz="1800" dirty="0"/>
              <a:t>Once the antivirus software has flagged a file, it's important to </a:t>
            </a:r>
            <a:r>
              <a:rPr lang="en-US" sz="1800" b="1" dirty="0">
                <a:solidFill>
                  <a:srgbClr val="FF0000"/>
                </a:solidFill>
              </a:rPr>
              <a:t>understand the structure of the file</a:t>
            </a:r>
            <a:r>
              <a:rPr lang="en-US" sz="1800" dirty="0"/>
              <a:t> and identify the specific </a:t>
            </a:r>
            <a:r>
              <a:rPr lang="en-US" sz="1800" b="1" dirty="0">
                <a:solidFill>
                  <a:srgbClr val="FF0000"/>
                </a:solidFill>
              </a:rPr>
              <a:t>part that triggers the antivirus detection. </a:t>
            </a:r>
          </a:p>
          <a:p>
            <a:pPr algn="just"/>
            <a:r>
              <a:rPr lang="en-US" sz="1800" dirty="0"/>
              <a:t>This can be done using various </a:t>
            </a:r>
            <a:r>
              <a:rPr lang="en-US" sz="1800" b="1" dirty="0">
                <a:solidFill>
                  <a:srgbClr val="0070C0"/>
                </a:solidFill>
              </a:rPr>
              <a:t>reverse engineering tools </a:t>
            </a:r>
            <a:r>
              <a:rPr lang="en-US" sz="1800" dirty="0"/>
              <a:t>like </a:t>
            </a:r>
            <a:r>
              <a:rPr lang="en-US" sz="1800" b="1" dirty="0">
                <a:solidFill>
                  <a:srgbClr val="0070C0"/>
                </a:solidFill>
              </a:rPr>
              <a:t>disassemblers, debuggers, and hex editors.</a:t>
            </a:r>
          </a:p>
          <a:p>
            <a:pPr marL="0" indent="0" algn="just">
              <a:buNone/>
            </a:pPr>
            <a:r>
              <a:rPr lang="en-US" sz="1800" b="1" dirty="0"/>
              <a:t>Identifying the signature</a:t>
            </a:r>
          </a:p>
          <a:p>
            <a:pPr algn="just"/>
            <a:r>
              <a:rPr lang="en-US" sz="1800" dirty="0"/>
              <a:t>Antivirus software uses signatures to </a:t>
            </a:r>
            <a:r>
              <a:rPr lang="en-US" sz="1800" b="1" dirty="0">
                <a:solidFill>
                  <a:srgbClr val="FF0000"/>
                </a:solidFill>
              </a:rPr>
              <a:t>identify known malware or suspicious code patterns. </a:t>
            </a:r>
            <a:r>
              <a:rPr lang="en-US" sz="1800" dirty="0"/>
              <a:t>A signature is a unique sequence of bytes or a pattern within the file.</a:t>
            </a:r>
          </a:p>
          <a:p>
            <a:pPr algn="just"/>
            <a:r>
              <a:rPr lang="en-US" sz="1800" dirty="0"/>
              <a:t>By </a:t>
            </a:r>
            <a:r>
              <a:rPr lang="en-US" sz="1800" b="1" dirty="0">
                <a:solidFill>
                  <a:srgbClr val="0070C0"/>
                </a:solidFill>
              </a:rPr>
              <a:t>analyzing the detected file and comparing it with known malware samples</a:t>
            </a:r>
            <a:r>
              <a:rPr lang="en-US" sz="1800" dirty="0"/>
              <a:t>, it's possible to identify the specific signature the antivirus is using to detect the file.</a:t>
            </a:r>
          </a:p>
          <a:p>
            <a:pPr algn="just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251329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9A090-C45D-5019-6CB6-CCBA93D5F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481789"/>
            <a:ext cx="9520158" cy="104923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Process of finding the antivirus signature from a detected 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39AEC-AA4C-8A0C-2B26-B727EAEA9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757082"/>
            <a:ext cx="10253892" cy="41775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b="1" dirty="0"/>
              <a:t>Modifying the file to evade detection</a:t>
            </a:r>
            <a:endParaRPr lang="en-IN" sz="1800" b="1" dirty="0"/>
          </a:p>
          <a:p>
            <a:pPr algn="just"/>
            <a:r>
              <a:rPr lang="en-US" sz="1800" dirty="0"/>
              <a:t>Once the signature has been identified, the </a:t>
            </a:r>
            <a:r>
              <a:rPr lang="en-US" sz="1800" b="1" dirty="0">
                <a:solidFill>
                  <a:srgbClr val="0070C0"/>
                </a:solidFill>
              </a:rPr>
              <a:t>file can be modified </a:t>
            </a:r>
            <a:r>
              <a:rPr lang="en-US" sz="1800" dirty="0"/>
              <a:t>in such a way that the </a:t>
            </a:r>
            <a:r>
              <a:rPr lang="en-US" sz="1800" b="1" dirty="0">
                <a:solidFill>
                  <a:srgbClr val="FF0000"/>
                </a:solidFill>
              </a:rPr>
              <a:t>signature is no longer recognizable by the antivirus software. </a:t>
            </a:r>
          </a:p>
          <a:p>
            <a:pPr algn="just"/>
            <a:r>
              <a:rPr lang="en-US" sz="1800" dirty="0"/>
              <a:t>This can be done by </a:t>
            </a:r>
            <a:r>
              <a:rPr lang="en-US" sz="1800" b="1" dirty="0">
                <a:solidFill>
                  <a:srgbClr val="FF0000"/>
                </a:solidFill>
              </a:rPr>
              <a:t>changing the code, encrypting the payload, or using other obfuscation techniques</a:t>
            </a:r>
            <a:r>
              <a:rPr lang="en-US" sz="1800" dirty="0"/>
              <a:t> to </a:t>
            </a:r>
            <a:r>
              <a:rPr lang="en-US" sz="1800" b="1" dirty="0">
                <a:solidFill>
                  <a:srgbClr val="FF0000"/>
                </a:solidFill>
              </a:rPr>
              <a:t>alter the signature </a:t>
            </a:r>
            <a:r>
              <a:rPr lang="en-US" sz="1800" dirty="0"/>
              <a:t>while maintaining the functionality of the file.</a:t>
            </a:r>
          </a:p>
          <a:p>
            <a:pPr marL="0" indent="0" algn="just">
              <a:buNone/>
            </a:pPr>
            <a:r>
              <a:rPr lang="en-IN" sz="1800" b="1" dirty="0"/>
              <a:t>Testing the modified file</a:t>
            </a:r>
          </a:p>
          <a:p>
            <a:pPr algn="just"/>
            <a:r>
              <a:rPr lang="en-US" sz="1800" dirty="0"/>
              <a:t>After modifying the file, it's essential to </a:t>
            </a:r>
            <a:r>
              <a:rPr lang="en-US" sz="1800" b="1" dirty="0">
                <a:solidFill>
                  <a:srgbClr val="0070C0"/>
                </a:solidFill>
              </a:rPr>
              <a:t>test it against the antivirus software to confirm </a:t>
            </a:r>
            <a:r>
              <a:rPr lang="en-US" sz="1800" dirty="0"/>
              <a:t>that it </a:t>
            </a:r>
            <a:r>
              <a:rPr lang="en-US" sz="1800" b="1" dirty="0">
                <a:solidFill>
                  <a:srgbClr val="0070C0"/>
                </a:solidFill>
              </a:rPr>
              <a:t>no longer triggers detection. </a:t>
            </a:r>
          </a:p>
          <a:p>
            <a:pPr algn="just"/>
            <a:r>
              <a:rPr lang="en-US" sz="1800" dirty="0"/>
              <a:t>This may require </a:t>
            </a:r>
            <a:r>
              <a:rPr lang="en-US" sz="1800" b="1" dirty="0">
                <a:solidFill>
                  <a:srgbClr val="FF0000"/>
                </a:solidFill>
              </a:rPr>
              <a:t>multiple iterations of modification and testing</a:t>
            </a:r>
            <a:r>
              <a:rPr lang="en-US" sz="1800" dirty="0"/>
              <a:t>, as antivirus software often employs multiple layers of detection, including heuristic analysis and behavioral analysis.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276295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9A090-C45D-5019-6CB6-CCBA93D5F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481789"/>
            <a:ext cx="9520158" cy="104923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Process of finding the antivirus signature from a detected 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39AEC-AA4C-8A0C-2B26-B727EAEA9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757082"/>
            <a:ext cx="10253892" cy="41775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b="1" dirty="0"/>
              <a:t>Updating the antivirus software</a:t>
            </a:r>
          </a:p>
          <a:p>
            <a:pPr algn="just"/>
            <a:r>
              <a:rPr lang="en-US" sz="1800" dirty="0"/>
              <a:t>As a responsible user, it is crucial to </a:t>
            </a:r>
            <a:r>
              <a:rPr lang="en-US" sz="1800" b="1" dirty="0">
                <a:solidFill>
                  <a:srgbClr val="FF0000"/>
                </a:solidFill>
              </a:rPr>
              <a:t>report the bypass to the antivirus vendor </a:t>
            </a:r>
            <a:r>
              <a:rPr lang="en-US" sz="1800" dirty="0"/>
              <a:t>so that they can </a:t>
            </a:r>
            <a:r>
              <a:rPr lang="en-US" sz="1800" b="1" dirty="0">
                <a:solidFill>
                  <a:srgbClr val="FF0000"/>
                </a:solidFill>
              </a:rPr>
              <a:t>update their software and improve detection capabilities. </a:t>
            </a:r>
          </a:p>
          <a:p>
            <a:pPr algn="just"/>
            <a:r>
              <a:rPr lang="en-US" sz="1800" dirty="0"/>
              <a:t>This helps to keep the digital ecosystem secure for all users.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71033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9A090-C45D-5019-6CB6-CCBA93D5F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481789"/>
            <a:ext cx="9520158" cy="104923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Encoders and Encrypters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39AEC-AA4C-8A0C-2B26-B727EAEA9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757082"/>
            <a:ext cx="10253892" cy="41775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/>
              <a:t>The purpose of encoders and encrypters is to </a:t>
            </a:r>
            <a:r>
              <a:rPr lang="en-US" sz="1800" b="1" dirty="0">
                <a:solidFill>
                  <a:srgbClr val="FF0000"/>
                </a:solidFill>
              </a:rPr>
              <a:t>obfuscate the payload</a:t>
            </a:r>
            <a:r>
              <a:rPr lang="en-US" sz="1800" dirty="0"/>
              <a:t>, making it harder for antivirus software and other security tools to detect the malicious code. </a:t>
            </a:r>
          </a:p>
          <a:p>
            <a:pPr marL="0" indent="0" algn="just">
              <a:buNone/>
            </a:pPr>
            <a:endParaRPr lang="en-US" sz="1800" b="1" dirty="0"/>
          </a:p>
          <a:p>
            <a:pPr marL="0" indent="0" algn="just">
              <a:buNone/>
            </a:pPr>
            <a:r>
              <a:rPr lang="en-US" sz="1800" b="1" dirty="0"/>
              <a:t>Encoders</a:t>
            </a:r>
          </a:p>
          <a:p>
            <a:pPr algn="just"/>
            <a:r>
              <a:rPr lang="en-US" sz="1800" dirty="0"/>
              <a:t>An encoder is a tool used to </a:t>
            </a:r>
            <a:r>
              <a:rPr lang="en-US" sz="1800" b="1" dirty="0">
                <a:solidFill>
                  <a:srgbClr val="002060"/>
                </a:solidFill>
              </a:rPr>
              <a:t>transform a payload's binary data </a:t>
            </a:r>
            <a:r>
              <a:rPr lang="en-US" sz="1800" dirty="0"/>
              <a:t>into a </a:t>
            </a:r>
            <a:r>
              <a:rPr lang="en-US" sz="1800" b="1" dirty="0">
                <a:solidFill>
                  <a:srgbClr val="002060"/>
                </a:solidFill>
              </a:rPr>
              <a:t>different representation</a:t>
            </a:r>
            <a:r>
              <a:rPr lang="en-US" sz="1800" dirty="0"/>
              <a:t> while </a:t>
            </a:r>
            <a:r>
              <a:rPr lang="en-US" sz="1800" b="1" dirty="0">
                <a:solidFill>
                  <a:srgbClr val="002060"/>
                </a:solidFill>
              </a:rPr>
              <a:t>maintaining the original data’s integrity. </a:t>
            </a:r>
          </a:p>
          <a:p>
            <a:pPr algn="just"/>
            <a:r>
              <a:rPr lang="en-US" sz="1800" dirty="0"/>
              <a:t>The primary goal of an encoder is to </a:t>
            </a:r>
            <a:r>
              <a:rPr lang="en-US" sz="1800" b="1" dirty="0">
                <a:solidFill>
                  <a:srgbClr val="7030A0"/>
                </a:solidFill>
              </a:rPr>
              <a:t>avoid specific patterns or characters that might trigger antivirus detection or cause issues with payload delivery.</a:t>
            </a:r>
            <a:endParaRPr lang="en-IN" sz="1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503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9A090-C45D-5019-6CB6-CCBA93D5F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481789"/>
            <a:ext cx="9520158" cy="104923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Encoders and Encrypters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39AEC-AA4C-8A0C-2B26-B727EAEA9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757082"/>
            <a:ext cx="10253892" cy="417755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800" dirty="0"/>
              <a:t>For example, </a:t>
            </a:r>
            <a:r>
              <a:rPr lang="en-US" sz="1800" b="1" dirty="0">
                <a:solidFill>
                  <a:schemeClr val="accent4"/>
                </a:solidFill>
              </a:rPr>
              <a:t>certain characters </a:t>
            </a:r>
            <a:r>
              <a:rPr lang="en-US" sz="1800" dirty="0"/>
              <a:t>might not be allowed in some systems or could be </a:t>
            </a:r>
            <a:r>
              <a:rPr lang="en-US" sz="1800" b="1" dirty="0">
                <a:solidFill>
                  <a:schemeClr val="accent4"/>
                </a:solidFill>
              </a:rPr>
              <a:t>easily recognized by security tools. 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Encoders use various </a:t>
            </a:r>
            <a:r>
              <a:rPr lang="en-US" sz="1800" b="1" dirty="0">
                <a:solidFill>
                  <a:schemeClr val="accent4"/>
                </a:solidFill>
              </a:rPr>
              <a:t>encoding schemes, such as Base64, XOR, or custom algorithms</a:t>
            </a:r>
            <a:r>
              <a:rPr lang="en-US" sz="1800" dirty="0"/>
              <a:t>, to </a:t>
            </a:r>
            <a:r>
              <a:rPr lang="en-US" sz="1800" b="1" dirty="0">
                <a:solidFill>
                  <a:srgbClr val="002060"/>
                </a:solidFill>
              </a:rPr>
              <a:t>transform the payload data into an alternative representation </a:t>
            </a:r>
            <a:r>
              <a:rPr lang="en-US" sz="1800" dirty="0"/>
              <a:t>that does not contain these problematic characters or patterns. 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However, encoding is </a:t>
            </a:r>
            <a:r>
              <a:rPr lang="en-US" sz="1800" b="1" dirty="0">
                <a:solidFill>
                  <a:srgbClr val="C00000"/>
                </a:solidFill>
              </a:rPr>
              <a:t>not meant to provide confidentiality. 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It is relatively </a:t>
            </a:r>
            <a:r>
              <a:rPr lang="en-US" sz="1800" b="1" dirty="0">
                <a:solidFill>
                  <a:srgbClr val="C00000"/>
                </a:solidFill>
              </a:rPr>
              <a:t>easy to reverse the process </a:t>
            </a:r>
            <a:r>
              <a:rPr lang="en-US" sz="1800" dirty="0"/>
              <a:t>and </a:t>
            </a:r>
            <a:r>
              <a:rPr lang="en-US" sz="1800" b="1" dirty="0">
                <a:solidFill>
                  <a:srgbClr val="C00000"/>
                </a:solidFill>
              </a:rPr>
              <a:t>obtain the original payload </a:t>
            </a:r>
            <a:r>
              <a:rPr lang="en-US" sz="1800" dirty="0"/>
              <a:t>if the </a:t>
            </a:r>
            <a:r>
              <a:rPr lang="en-US" sz="1800" b="1" dirty="0">
                <a:solidFill>
                  <a:srgbClr val="C00000"/>
                </a:solidFill>
              </a:rPr>
              <a:t>encoding scheme is known.</a:t>
            </a:r>
            <a:endParaRPr lang="en-IN" sz="1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964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9A090-C45D-5019-6CB6-CCBA93D5F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481789"/>
            <a:ext cx="9520158" cy="104923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Encoders and Encrypters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39AEC-AA4C-8A0C-2B26-B727EAEA9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531024"/>
            <a:ext cx="10253892" cy="440361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b="1" dirty="0"/>
              <a:t>Encrypters</a:t>
            </a:r>
          </a:p>
          <a:p>
            <a:pPr algn="just"/>
            <a:r>
              <a:rPr lang="en-US" sz="1800" dirty="0"/>
              <a:t>An </a:t>
            </a:r>
            <a:r>
              <a:rPr lang="en-US" sz="1800" dirty="0" err="1"/>
              <a:t>encrypter</a:t>
            </a:r>
            <a:r>
              <a:rPr lang="en-US" sz="1800" dirty="0"/>
              <a:t> is a tool that uses </a:t>
            </a:r>
            <a:r>
              <a:rPr lang="en-US" sz="1800" b="1" dirty="0">
                <a:solidFill>
                  <a:schemeClr val="accent4"/>
                </a:solidFill>
              </a:rPr>
              <a:t>cryptographic techniques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/>
              <a:t>to </a:t>
            </a:r>
            <a:r>
              <a:rPr lang="en-US" sz="1800" b="1" dirty="0">
                <a:solidFill>
                  <a:schemeClr val="accent4"/>
                </a:solidFill>
              </a:rPr>
              <a:t>secure and conceal a payload's content. </a:t>
            </a:r>
          </a:p>
          <a:p>
            <a:pPr algn="just"/>
            <a:r>
              <a:rPr lang="en-US" sz="1800" dirty="0"/>
              <a:t>Unlike encoders, encrypters aim to </a:t>
            </a:r>
            <a:r>
              <a:rPr lang="en-US" sz="1800" b="1" dirty="0">
                <a:solidFill>
                  <a:srgbClr val="0070C0"/>
                </a:solidFill>
              </a:rPr>
              <a:t>provide confidentiality </a:t>
            </a:r>
            <a:r>
              <a:rPr lang="en-US" sz="1800" dirty="0"/>
              <a:t>and </a:t>
            </a:r>
            <a:r>
              <a:rPr lang="en-US" sz="1800" b="1" dirty="0">
                <a:solidFill>
                  <a:srgbClr val="0070C0"/>
                </a:solidFill>
              </a:rPr>
              <a:t>ensure that unauthorized parties cannot easily understand or analyze the payload.</a:t>
            </a:r>
          </a:p>
          <a:p>
            <a:pPr algn="just"/>
            <a:r>
              <a:rPr lang="en-US" sz="1800" dirty="0"/>
              <a:t>Encrypters use various encryption algorithms, such as AES, RSA, or custom algorithms, to encrypt the payload data. </a:t>
            </a:r>
          </a:p>
          <a:p>
            <a:pPr algn="just"/>
            <a:r>
              <a:rPr lang="en-US" sz="1800" dirty="0"/>
              <a:t>These algorithms require a key to encrypt and decrypt the data.</a:t>
            </a:r>
          </a:p>
          <a:p>
            <a:pPr algn="just"/>
            <a:r>
              <a:rPr lang="en-US" sz="1800" dirty="0"/>
              <a:t>Only parties with the correct key can decrypt and access the original payload.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166575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9A090-C45D-5019-6CB6-CCBA93D5F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672354"/>
            <a:ext cx="9520158" cy="67041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Encoders and Encrypters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39AEC-AA4C-8A0C-2B26-B727EAEA9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531024"/>
            <a:ext cx="10253892" cy="440361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/>
              <a:t>Encrypters 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add an additional layer of security compared </a:t>
            </a:r>
            <a:r>
              <a:rPr lang="en-US" sz="1800" dirty="0"/>
              <a:t>to encoders, as decrypting the payload requires 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knowledge of the encryption algorithm and the key. </a:t>
            </a:r>
          </a:p>
          <a:p>
            <a:pPr marL="0" indent="0" algn="just">
              <a:buNone/>
            </a:pPr>
            <a:endParaRPr lang="en-US" sz="1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en-US" sz="1800" dirty="0"/>
              <a:t>However, this also means that the malware must include a decryption routine and the key within its code or rely on a separate mechanism to decrypt the payload before execution.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475841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9A090-C45D-5019-6CB6-CCBA93D5F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672354"/>
            <a:ext cx="9520158" cy="6704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Using Metasploit, How we can evade antivirus and bypass detection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39AEC-AA4C-8A0C-2B26-B727EAEA9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531024"/>
            <a:ext cx="10253892" cy="4403611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Metasploit provides a feature called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</a:rPr>
              <a:t>"payload encoding" </a:t>
            </a:r>
            <a:r>
              <a:rPr lang="en-US" sz="1800" dirty="0"/>
              <a:t>to help with antivirus evasion. 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The primary goal of payload encoding is to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</a:rPr>
              <a:t>modify the payload’s binary representation </a:t>
            </a:r>
            <a:r>
              <a:rPr lang="en-US" sz="1800" dirty="0"/>
              <a:t>to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</a:rPr>
              <a:t>bypass signature-based detection methods </a:t>
            </a:r>
            <a:r>
              <a:rPr lang="en-US" sz="1800" dirty="0"/>
              <a:t>employed by antivirus software.</a:t>
            </a:r>
          </a:p>
          <a:p>
            <a:pPr algn="just"/>
            <a:endParaRPr lang="en-US" sz="1800" dirty="0"/>
          </a:p>
          <a:p>
            <a:pPr marL="0" indent="0" algn="just">
              <a:buNone/>
            </a:pPr>
            <a:r>
              <a:rPr lang="en-IN" sz="1800" b="1" dirty="0">
                <a:solidFill>
                  <a:srgbClr val="0070C0"/>
                </a:solidFill>
              </a:rPr>
              <a:t>Selecting a payload</a:t>
            </a:r>
          </a:p>
          <a:p>
            <a:pPr algn="just"/>
            <a:r>
              <a:rPr lang="en-US" sz="1800" dirty="0"/>
              <a:t>In Metasploit, a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</a:rPr>
              <a:t>payload is the code </a:t>
            </a:r>
            <a:r>
              <a:rPr lang="en-US" sz="1800" dirty="0"/>
              <a:t>that will be executed on the target system upon successful exploitation. </a:t>
            </a:r>
          </a:p>
          <a:p>
            <a:pPr algn="just"/>
            <a:r>
              <a:rPr lang="en-US" sz="1800" dirty="0"/>
              <a:t>Metasploit offers various payloads, such as reverse shells or Meterpreter sessions, which can be used depending on the tester's needs.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6831836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628</TotalTime>
  <Words>1316</Words>
  <Application>Microsoft Office PowerPoint</Application>
  <PresentationFormat>Widescreen</PresentationFormat>
  <Paragraphs>100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Palatino Linotype</vt:lpstr>
      <vt:lpstr>Gallery</vt:lpstr>
      <vt:lpstr>Windows Credential Attacks </vt:lpstr>
      <vt:lpstr>Process of finding the antivirus signature from a detected file</vt:lpstr>
      <vt:lpstr>Process of finding the antivirus signature from a detected file</vt:lpstr>
      <vt:lpstr>Process of finding the antivirus signature from a detected file</vt:lpstr>
      <vt:lpstr>Encoders and Encrypters</vt:lpstr>
      <vt:lpstr>Encoders and Encrypters</vt:lpstr>
      <vt:lpstr>Encoders and Encrypters</vt:lpstr>
      <vt:lpstr>Encoders and Encrypters</vt:lpstr>
      <vt:lpstr>Using Metasploit, How we can evade antivirus and bypass detection</vt:lpstr>
      <vt:lpstr>Using Metasploit, How we can evade antivirus and bypass detection</vt:lpstr>
      <vt:lpstr>Using Metasploit, How we can evade antivirus and bypass detection</vt:lpstr>
      <vt:lpstr>LOLbins</vt:lpstr>
      <vt:lpstr>LOLbins</vt:lpstr>
      <vt:lpstr>Applocker</vt:lpstr>
      <vt:lpstr>Applocker</vt:lpstr>
      <vt:lpstr>Applocker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Credential Attacks </dc:title>
  <dc:creator>idaseraphim@outlook.com</dc:creator>
  <cp:lastModifiedBy>idaseraphim@outlook.com</cp:lastModifiedBy>
  <cp:revision>15</cp:revision>
  <dcterms:created xsi:type="dcterms:W3CDTF">2023-10-17T04:42:43Z</dcterms:created>
  <dcterms:modified xsi:type="dcterms:W3CDTF">2023-10-20T06:57:29Z</dcterms:modified>
</cp:coreProperties>
</file>