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1" r:id="rId17"/>
    <p:sldId id="272" r:id="rId18"/>
    <p:sldId id="273" r:id="rId19"/>
    <p:sldId id="274" r:id="rId20"/>
    <p:sldId id="275" r:id="rId21"/>
    <p:sldId id="277" r:id="rId22"/>
    <p:sldId id="278" r:id="rId23"/>
    <p:sldId id="280" r:id="rId24"/>
    <p:sldId id="398" r:id="rId25"/>
    <p:sldId id="281" r:id="rId26"/>
    <p:sldId id="282" r:id="rId27"/>
    <p:sldId id="283" r:id="rId28"/>
    <p:sldId id="284" r:id="rId29"/>
    <p:sldId id="285" r:id="rId30"/>
    <p:sldId id="399" r:id="rId31"/>
    <p:sldId id="292" r:id="rId32"/>
    <p:sldId id="293" r:id="rId33"/>
    <p:sldId id="294" r:id="rId34"/>
    <p:sldId id="295" r:id="rId35"/>
    <p:sldId id="296" r:id="rId36"/>
    <p:sldId id="297" r:id="rId37"/>
    <p:sldId id="298" r:id="rId38"/>
    <p:sldId id="299" r:id="rId39"/>
    <p:sldId id="303" r:id="rId40"/>
    <p:sldId id="304" r:id="rId41"/>
    <p:sldId id="305" r:id="rId42"/>
    <p:sldId id="306" r:id="rId43"/>
    <p:sldId id="307" r:id="rId44"/>
    <p:sldId id="308" r:id="rId45"/>
    <p:sldId id="309" r:id="rId46"/>
    <p:sldId id="310" r:id="rId47"/>
    <p:sldId id="312" r:id="rId48"/>
    <p:sldId id="313" r:id="rId49"/>
    <p:sldId id="314" r:id="rId50"/>
    <p:sldId id="315" r:id="rId51"/>
    <p:sldId id="316" r:id="rId52"/>
    <p:sldId id="317" r:id="rId53"/>
    <p:sldId id="318" r:id="rId54"/>
    <p:sldId id="319" r:id="rId55"/>
    <p:sldId id="320" r:id="rId56"/>
    <p:sldId id="322" r:id="rId57"/>
    <p:sldId id="325" r:id="rId58"/>
    <p:sldId id="326" r:id="rId59"/>
    <p:sldId id="327" r:id="rId60"/>
    <p:sldId id="347" r:id="rId61"/>
    <p:sldId id="348" r:id="rId62"/>
    <p:sldId id="349" r:id="rId63"/>
    <p:sldId id="350" r:id="rId64"/>
    <p:sldId id="351" r:id="rId65"/>
    <p:sldId id="352" r:id="rId66"/>
    <p:sldId id="354" r:id="rId67"/>
    <p:sldId id="357" r:id="rId68"/>
    <p:sldId id="365" r:id="rId69"/>
    <p:sldId id="366" r:id="rId70"/>
    <p:sldId id="367" r:id="rId71"/>
    <p:sldId id="368" r:id="rId72"/>
    <p:sldId id="369" r:id="rId73"/>
    <p:sldId id="370" r:id="rId74"/>
    <p:sldId id="371" r:id="rId75"/>
    <p:sldId id="381" r:id="rId76"/>
    <p:sldId id="377" r:id="rId77"/>
    <p:sldId id="378" r:id="rId78"/>
    <p:sldId id="379" r:id="rId79"/>
    <p:sldId id="363" r:id="rId80"/>
    <p:sldId id="386" r:id="rId81"/>
    <p:sldId id="360" r:id="rId82"/>
    <p:sldId id="382" r:id="rId83"/>
    <p:sldId id="385" r:id="rId84"/>
    <p:sldId id="387" r:id="rId85"/>
    <p:sldId id="388" r:id="rId86"/>
    <p:sldId id="389" r:id="rId87"/>
    <p:sldId id="390" r:id="rId88"/>
    <p:sldId id="391" r:id="rId89"/>
    <p:sldId id="392" r:id="rId90"/>
    <p:sldId id="393" r:id="rId91"/>
    <p:sldId id="395" r:id="rId92"/>
    <p:sldId id="397" r:id="rId93"/>
    <p:sldId id="400" r:id="rId94"/>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C6C35A9-95E8-4A95-8C65-79EF44A4A544}" type="datetimeFigureOut">
              <a:rPr lang="en-US"/>
              <a:pPr>
                <a:defRPr/>
              </a:pPr>
              <a:t>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08D7682-2D36-4CCC-BFFA-A939DB4D8157}" type="slidenum">
              <a:rPr lang="en-US"/>
              <a:pPr>
                <a:defRPr/>
              </a:pPr>
              <a:t>‹#›</a:t>
            </a:fld>
            <a:endParaRPr lang="en-US"/>
          </a:p>
        </p:txBody>
      </p:sp>
    </p:spTree>
    <p:extLst>
      <p:ext uri="{BB962C8B-B14F-4D97-AF65-F5344CB8AC3E}">
        <p14:creationId xmlns:p14="http://schemas.microsoft.com/office/powerpoint/2010/main" val="4858933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98DC02E3-927D-4F7C-8B5B-675B4B84B7A1}" type="slidenum">
              <a:rPr lang="en-US">
                <a:latin typeface="Calibri" pitchFamily="34" charset="0"/>
              </a:rPr>
              <a:pPr rtl="0" eaLnBrk="1" hangingPunct="1"/>
              <a:t>21</a:t>
            </a:fld>
            <a:endParaRPr 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60CBDECF-E842-4DA2-AC5D-59E43CE3FF52}" type="slidenum">
              <a:rPr lang="en-US">
                <a:latin typeface="Calibri" pitchFamily="34" charset="0"/>
              </a:rPr>
              <a:pPr rtl="0" eaLnBrk="1" hangingPunct="1"/>
              <a:t>45</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A8A4AC2A-10A7-403C-8EE0-BDFF78908E33}" type="slidenum">
              <a:rPr lang="en-US">
                <a:latin typeface="Calibri" pitchFamily="34" charset="0"/>
              </a:rPr>
              <a:pPr rtl="0" eaLnBrk="1" hangingPunct="1"/>
              <a:t>46</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3D1A36E6-3057-41B6-B95D-75EED51FE9E8}" type="slidenum">
              <a:rPr lang="en-US">
                <a:latin typeface="Calibri" pitchFamily="34" charset="0"/>
              </a:rPr>
              <a:pPr rtl="0" eaLnBrk="1" hangingPunct="1"/>
              <a:t>47</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469A2640-0B7B-41DF-8565-2CE74C5A0E7A}" type="slidenum">
              <a:rPr lang="en-US">
                <a:latin typeface="Calibri" pitchFamily="34" charset="0"/>
              </a:rPr>
              <a:pPr rtl="0" eaLnBrk="1" hangingPunct="1"/>
              <a:t>48</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4165FF37-D15F-4308-B5F5-A372D61B63D7}" type="slidenum">
              <a:rPr lang="en-US">
                <a:latin typeface="Calibri" pitchFamily="34" charset="0"/>
              </a:rPr>
              <a:pPr rtl="0" eaLnBrk="1" hangingPunct="1"/>
              <a:t>49</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96E46845-62E4-40CF-A462-F4A131E4CC1A}" type="slidenum">
              <a:rPr lang="en-US">
                <a:latin typeface="Calibri" pitchFamily="34" charset="0"/>
              </a:rPr>
              <a:pPr rtl="0" eaLnBrk="1" hangingPunct="1"/>
              <a:t>50</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605DD487-DF47-4E79-99DF-96313C50F2B7}" type="slidenum">
              <a:rPr lang="en-US">
                <a:latin typeface="Calibri" pitchFamily="34" charset="0"/>
              </a:rPr>
              <a:pPr rtl="0" eaLnBrk="1" hangingPunct="1"/>
              <a:t>51</a:t>
            </a:fld>
            <a:endParaRPr 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CCDE92A9-DE26-429F-B9C1-1F29F09A2B5D}" type="slidenum">
              <a:rPr lang="en-US">
                <a:latin typeface="Calibri" pitchFamily="34" charset="0"/>
              </a:rPr>
              <a:pPr rtl="0" eaLnBrk="1" hangingPunct="1"/>
              <a:t>52</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7DC54A52-EBC5-4DF0-A0E0-DAA664FBDDF0}" type="slidenum">
              <a:rPr lang="en-US">
                <a:latin typeface="Calibri" pitchFamily="34" charset="0"/>
              </a:rPr>
              <a:pPr rtl="0" eaLnBrk="1" hangingPunct="1"/>
              <a:t>53</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97210316-0079-482B-8A46-79DB30ADD1E3}" type="slidenum">
              <a:rPr lang="en-US">
                <a:latin typeface="Calibri" pitchFamily="34" charset="0"/>
              </a:rPr>
              <a:pPr rtl="0" eaLnBrk="1" hangingPunct="1"/>
              <a:t>54</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22849442-04D7-489B-A6FB-8F44AEC5D8AF}" type="slidenum">
              <a:rPr lang="en-US">
                <a:latin typeface="Calibri" pitchFamily="34" charset="0"/>
              </a:rPr>
              <a:pPr rtl="0" eaLnBrk="1" hangingPunct="1"/>
              <a:t>22</a:t>
            </a:fld>
            <a:endParaRPr 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4325A912-E9FD-4DEE-85A2-117D08AA5A9B}" type="slidenum">
              <a:rPr lang="en-US">
                <a:latin typeface="Calibri" pitchFamily="34" charset="0"/>
              </a:rPr>
              <a:pPr rtl="0" eaLnBrk="1" hangingPunct="1"/>
              <a:t>55</a:t>
            </a:fld>
            <a:endParaRPr 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02D7494B-2BAB-46BF-992E-001F0EE9E241}" type="slidenum">
              <a:rPr lang="en-US">
                <a:latin typeface="Calibri" pitchFamily="34" charset="0"/>
              </a:rPr>
              <a:pPr rtl="0" eaLnBrk="1" hangingPunct="1"/>
              <a:t>56</a:t>
            </a:fld>
            <a:endParaRPr 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EA5DBCAC-2650-46DE-8104-4ECF13E92E38}" type="slidenum">
              <a:rPr lang="en-US">
                <a:latin typeface="Calibri" pitchFamily="34" charset="0"/>
              </a:rPr>
              <a:pPr rtl="0" eaLnBrk="1" hangingPunct="1"/>
              <a:t>57</a:t>
            </a:fld>
            <a:endParaRPr 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6A0A0EA7-65F9-4F02-A665-B31FAAE98042}" type="slidenum">
              <a:rPr lang="en-US">
                <a:latin typeface="Calibri" pitchFamily="34" charset="0"/>
              </a:rPr>
              <a:pPr rtl="0" eaLnBrk="1" hangingPunct="1"/>
              <a:t>58</a:t>
            </a:fld>
            <a:endParaRPr 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E8886B57-44E9-4DAD-8059-66B230CC0E7D}" type="slidenum">
              <a:rPr lang="en-US">
                <a:latin typeface="Calibri" pitchFamily="34" charset="0"/>
              </a:rPr>
              <a:pPr rtl="0" eaLnBrk="1" hangingPunct="1"/>
              <a:t>59</a:t>
            </a:fld>
            <a:endParaRPr 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AB4E922-4048-43E8-AC43-2C5B0124169F}" type="slidenum">
              <a:rPr lang="en-GB"/>
              <a:pPr/>
              <a:t>68</a:t>
            </a:fld>
            <a:endParaRPr lang="en-GB"/>
          </a:p>
        </p:txBody>
      </p:sp>
      <p:sp>
        <p:nvSpPr>
          <p:cNvPr id="2611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GB" sz="1200">
                <a:latin typeface="Times New Roman" pitchFamily="18" charset="0"/>
              </a:rPr>
              <a:t>2</a:t>
            </a:r>
          </a:p>
        </p:txBody>
      </p:sp>
      <p:sp>
        <p:nvSpPr>
          <p:cNvPr id="2611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6" name="Rectangle 6"/>
          <p:cNvSpPr>
            <a:spLocks noGrp="1" noRot="1" noChangeAspect="1" noChangeArrowheads="1" noTextEdit="1"/>
          </p:cNvSpPr>
          <p:nvPr>
            <p:ph type="sldImg"/>
          </p:nvPr>
        </p:nvSpPr>
        <p:spPr>
          <a:xfrm>
            <a:off x="1298575" y="801688"/>
            <a:ext cx="4260850" cy="3195637"/>
          </a:xfrm>
          <a:ln w="12700" cap="flat"/>
        </p:spPr>
      </p:sp>
      <p:sp>
        <p:nvSpPr>
          <p:cNvPr id="261127" name="Rectangle 7"/>
          <p:cNvSpPr>
            <a:spLocks noGrp="1" noChangeArrowheads="1"/>
          </p:cNvSpPr>
          <p:nvPr>
            <p:ph type="body" idx="1"/>
          </p:nvPr>
        </p:nvSpPr>
        <p:spPr>
          <a:xfrm>
            <a:off x="914400" y="4346575"/>
            <a:ext cx="5029200" cy="3849688"/>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7CEA256-9D69-48D3-88AE-55FB8F521F04}" type="slidenum">
              <a:rPr lang="en-GB"/>
              <a:pPr/>
              <a:t>69</a:t>
            </a:fld>
            <a:endParaRPr lang="en-GB"/>
          </a:p>
        </p:txBody>
      </p:sp>
      <p:sp>
        <p:nvSpPr>
          <p:cNvPr id="1351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GB" sz="1200">
                <a:latin typeface="Times New Roman" pitchFamily="18" charset="0"/>
              </a:rPr>
              <a:t>2</a:t>
            </a:r>
          </a:p>
        </p:txBody>
      </p:sp>
      <p:sp>
        <p:nvSpPr>
          <p:cNvPr id="1351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4" name="Rectangle 6"/>
          <p:cNvSpPr>
            <a:spLocks noGrp="1" noRot="1" noChangeAspect="1" noChangeArrowheads="1" noTextEdit="1"/>
          </p:cNvSpPr>
          <p:nvPr>
            <p:ph type="sldImg"/>
          </p:nvPr>
        </p:nvSpPr>
        <p:spPr>
          <a:xfrm>
            <a:off x="1298575" y="801688"/>
            <a:ext cx="4260850" cy="3195637"/>
          </a:xfrm>
          <a:ln w="12700" cap="flat"/>
        </p:spPr>
      </p:sp>
      <p:sp>
        <p:nvSpPr>
          <p:cNvPr id="135175" name="Rectangle 7"/>
          <p:cNvSpPr>
            <a:spLocks noGrp="1" noChangeArrowheads="1"/>
          </p:cNvSpPr>
          <p:nvPr>
            <p:ph type="body" idx="1"/>
          </p:nvPr>
        </p:nvSpPr>
        <p:spPr>
          <a:xfrm>
            <a:off x="914400" y="4346575"/>
            <a:ext cx="5029200" cy="3849688"/>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9611354-8F07-411C-B82E-81D6873DD5C0}" type="slidenum">
              <a:rPr lang="en-GB"/>
              <a:pPr/>
              <a:t>70</a:t>
            </a:fld>
            <a:endParaRPr lang="en-GB"/>
          </a:p>
        </p:txBody>
      </p:sp>
      <p:sp>
        <p:nvSpPr>
          <p:cNvPr id="1894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GB" sz="1200">
                <a:latin typeface="Times New Roman" pitchFamily="18" charset="0"/>
              </a:rPr>
              <a:t>2</a:t>
            </a:r>
          </a:p>
        </p:txBody>
      </p:sp>
      <p:sp>
        <p:nvSpPr>
          <p:cNvPr id="1894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6" name="Rectangle 6"/>
          <p:cNvSpPr>
            <a:spLocks noGrp="1" noRot="1" noChangeAspect="1" noChangeArrowheads="1" noTextEdit="1"/>
          </p:cNvSpPr>
          <p:nvPr>
            <p:ph type="sldImg"/>
          </p:nvPr>
        </p:nvSpPr>
        <p:spPr>
          <a:xfrm>
            <a:off x="1298575" y="801688"/>
            <a:ext cx="4260850" cy="3195637"/>
          </a:xfrm>
          <a:ln w="12700" cap="flat"/>
        </p:spPr>
      </p:sp>
      <p:sp>
        <p:nvSpPr>
          <p:cNvPr id="189447" name="Rectangle 7"/>
          <p:cNvSpPr>
            <a:spLocks noGrp="1" noChangeArrowheads="1"/>
          </p:cNvSpPr>
          <p:nvPr>
            <p:ph type="body" idx="1"/>
          </p:nvPr>
        </p:nvSpPr>
        <p:spPr>
          <a:xfrm>
            <a:off x="914400" y="4346575"/>
            <a:ext cx="5029200" cy="38496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sz="1400"/>
              <a:t>“negative absorption” first observed transiently in nuclear magnetic resonance experiments by Felix Bloch 1946. </a:t>
            </a:r>
          </a:p>
          <a:p>
            <a:r>
              <a:rPr lang="en-GB" sz="1400"/>
              <a:t> 	</a:t>
            </a:r>
          </a:p>
          <a:p>
            <a:r>
              <a:rPr lang="en-GB" sz="1400"/>
              <a:t>Similar experiments by Purcell and Pound led them to introduce the term “negative temperature” in 1951.</a:t>
            </a:r>
          </a:p>
          <a:p>
            <a:endParaRPr lang="en-GB" sz="1400"/>
          </a:p>
          <a:p>
            <a:r>
              <a:rPr lang="en-GB" sz="1400"/>
              <a:t>Population inversion gains some respectability!</a:t>
            </a:r>
          </a:p>
          <a:p>
            <a:endParaRPr lang="en-US"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53A8E917-4972-4578-8800-A34FC6139409}" type="slidenum">
              <a:rPr lang="en-US">
                <a:latin typeface="Calibri" pitchFamily="34" charset="0"/>
              </a:rPr>
              <a:pPr rtl="0" eaLnBrk="1" hangingPunct="1"/>
              <a:t>85</a:t>
            </a:fld>
            <a:endParaRPr lang="en-US">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A6464B5F-50B7-4A3F-A9AF-801AE5010728}" type="slidenum">
              <a:rPr lang="en-US">
                <a:latin typeface="Calibri" pitchFamily="34" charset="0"/>
              </a:rPr>
              <a:pPr rtl="0" eaLnBrk="1" hangingPunct="1"/>
              <a:t>86</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54269EA3-ACC0-4DAE-9011-7DBCA83F15F0}" type="slidenum">
              <a:rPr lang="en-US">
                <a:latin typeface="Calibri" pitchFamily="34" charset="0"/>
              </a:rPr>
              <a:pPr rtl="0" eaLnBrk="1" hangingPunct="1"/>
              <a:t>23</a:t>
            </a:fld>
            <a:endParaRPr 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E7625887-7714-45B1-AFB9-4192BB293D40}" type="slidenum">
              <a:rPr lang="en-US">
                <a:latin typeface="Calibri" pitchFamily="34" charset="0"/>
              </a:rPr>
              <a:pPr rtl="0" eaLnBrk="1" hangingPunct="1"/>
              <a:t>87</a:t>
            </a:fld>
            <a:endParaRPr lang="en-US">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50FC205E-DCB0-4F28-B6D7-2984400C6EDE}" type="slidenum">
              <a:rPr lang="en-US">
                <a:latin typeface="Calibri" pitchFamily="34" charset="0"/>
              </a:rPr>
              <a:pPr rtl="0" eaLnBrk="1" hangingPunct="1"/>
              <a:t>88</a:t>
            </a:fld>
            <a:endParaRPr lang="en-US">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AF88287A-F253-443D-A0A7-2768FB159BB0}" type="slidenum">
              <a:rPr lang="en-US">
                <a:latin typeface="Calibri" pitchFamily="34" charset="0"/>
              </a:rPr>
              <a:pPr rtl="0" eaLnBrk="1" hangingPunct="1"/>
              <a:t>89</a:t>
            </a:fld>
            <a:endParaRPr lang="en-US">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6016EA1C-8E75-4D10-9065-51DD4172BFBD}" type="slidenum">
              <a:rPr lang="en-US">
                <a:latin typeface="Calibri" pitchFamily="34" charset="0"/>
              </a:rPr>
              <a:pPr rtl="0" eaLnBrk="1" hangingPunct="1"/>
              <a:t>90</a:t>
            </a:fld>
            <a:endParaRPr lang="en-US">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E15805C9-F86C-4C35-B0CF-CC8F7EB028C7}" type="slidenum">
              <a:rPr lang="en-US">
                <a:latin typeface="Calibri" pitchFamily="34" charset="0"/>
              </a:rPr>
              <a:pPr rtl="0" eaLnBrk="1" hangingPunct="1"/>
              <a:t>91</a:t>
            </a:fld>
            <a:endParaRPr lang="en-US">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C777136D-5D8A-4AD0-8154-BBF4ADCADD4F}" type="slidenum">
              <a:rPr lang="en-US">
                <a:latin typeface="Calibri" pitchFamily="34" charset="0"/>
              </a:rPr>
              <a:pPr rtl="0" eaLnBrk="1" hangingPunct="1"/>
              <a:t>92</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D11A4B57-49D1-4F3A-A7E4-FD628D48D578}" type="slidenum">
              <a:rPr lang="en-US">
                <a:latin typeface="Calibri" pitchFamily="34" charset="0"/>
              </a:rPr>
              <a:pPr rtl="0" eaLnBrk="1" hangingPunct="1"/>
              <a:t>25</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EA670CE5-1012-4F70-B6C4-6B4428C12DFE}" type="slidenum">
              <a:rPr lang="en-US">
                <a:latin typeface="Calibri" pitchFamily="34" charset="0"/>
              </a:rPr>
              <a:pPr rtl="0" eaLnBrk="1" hangingPunct="1"/>
              <a:t>26</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3458747B-142B-42BD-88ED-8F14E853D59D}" type="slidenum">
              <a:rPr lang="en-US">
                <a:latin typeface="Calibri" pitchFamily="34" charset="0"/>
              </a:rPr>
              <a:pPr rtl="0" eaLnBrk="1" hangingPunct="1"/>
              <a:t>27</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97078B3C-6400-465D-B69E-FEBE626DEF66}" type="slidenum">
              <a:rPr lang="en-US">
                <a:latin typeface="Calibri" pitchFamily="34" charset="0"/>
              </a:rPr>
              <a:pPr rtl="0" eaLnBrk="1" hangingPunct="1"/>
              <a:t>28</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D547C901-8CB2-4741-994E-06F508EABEBC}" type="slidenum">
              <a:rPr lang="en-US">
                <a:latin typeface="Calibri" pitchFamily="34" charset="0"/>
              </a:rPr>
              <a:pPr rtl="0" eaLnBrk="1" hangingPunct="1"/>
              <a:t>29</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0" eaLnBrk="1" hangingPunct="1"/>
            <a:fld id="{92B1E3F3-B168-4740-A37E-4827137C99DB}" type="slidenum">
              <a:rPr lang="en-US">
                <a:latin typeface="Calibri" pitchFamily="34" charset="0"/>
              </a:rPr>
              <a:pPr rtl="0" eaLnBrk="1" hangingPunct="1"/>
              <a:t>44</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CFE39B56-6961-48E0-A93C-C263A838A8DA}" type="datetimeFigureOut">
              <a:rPr lang="en-US"/>
              <a:pPr>
                <a:defRPr/>
              </a:pPr>
              <a:t>1/6/2021</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52EF8E2E-D8CC-468F-80D8-2BAD96CACC14}" type="slidenum">
              <a:rPr lang="en-US"/>
              <a:pPr>
                <a:defRPr/>
              </a:pPr>
              <a:t>‹#›</a:t>
            </a:fld>
            <a:endParaRPr lang="en-US"/>
          </a:p>
        </p:txBody>
      </p:sp>
    </p:spTree>
    <p:extLst>
      <p:ext uri="{BB962C8B-B14F-4D97-AF65-F5344CB8AC3E}">
        <p14:creationId xmlns:p14="http://schemas.microsoft.com/office/powerpoint/2010/main" val="8572676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9E40441-474C-4549-A4C1-BE99D3B302F9}"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05A9BD6-DD99-4F52-B90C-02B1884751BE}" type="slidenum">
              <a:rPr lang="en-US"/>
              <a:pPr>
                <a:defRPr/>
              </a:pPr>
              <a:t>‹#›</a:t>
            </a:fld>
            <a:endParaRPr lang="en-US"/>
          </a:p>
        </p:txBody>
      </p:sp>
    </p:spTree>
    <p:extLst>
      <p:ext uri="{BB962C8B-B14F-4D97-AF65-F5344CB8AC3E}">
        <p14:creationId xmlns:p14="http://schemas.microsoft.com/office/powerpoint/2010/main" val="69310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19B4228-5902-41DD-B8CD-E2145D0A2C01}"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525806B-18D2-4C38-9951-F9226991D479}" type="slidenum">
              <a:rPr lang="en-US"/>
              <a:pPr>
                <a:defRPr/>
              </a:pPr>
              <a:t>‹#›</a:t>
            </a:fld>
            <a:endParaRPr lang="en-US"/>
          </a:p>
        </p:txBody>
      </p:sp>
    </p:spTree>
    <p:extLst>
      <p:ext uri="{BB962C8B-B14F-4D97-AF65-F5344CB8AC3E}">
        <p14:creationId xmlns:p14="http://schemas.microsoft.com/office/powerpoint/2010/main" val="7770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E73BAC7-A363-4D82-9153-C181D52B082A}"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24CB268-7B54-4E16-82B1-38501A81B20B}" type="slidenum">
              <a:rPr lang="en-US"/>
              <a:pPr>
                <a:defRPr/>
              </a:pPr>
              <a:t>‹#›</a:t>
            </a:fld>
            <a:endParaRPr lang="en-US"/>
          </a:p>
        </p:txBody>
      </p:sp>
    </p:spTree>
    <p:extLst>
      <p:ext uri="{BB962C8B-B14F-4D97-AF65-F5344CB8AC3E}">
        <p14:creationId xmlns:p14="http://schemas.microsoft.com/office/powerpoint/2010/main" val="7427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A8513841-6BE5-4C0F-BAA6-719560E19A3C}" type="datetimeFigureOut">
              <a:rPr lang="en-US"/>
              <a:pPr>
                <a:defRPr/>
              </a:pPr>
              <a:t>1/6/2021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6BB97FCF-7387-4312-A279-F8BBDA6ADD1B}" type="slidenum">
              <a:rPr lang="en-US"/>
              <a:pPr>
                <a:defRPr/>
              </a:pPr>
              <a:t>‹#›</a:t>
            </a:fld>
            <a:endParaRPr lang="en-US"/>
          </a:p>
        </p:txBody>
      </p:sp>
    </p:spTree>
    <p:extLst>
      <p:ext uri="{BB962C8B-B14F-4D97-AF65-F5344CB8AC3E}">
        <p14:creationId xmlns:p14="http://schemas.microsoft.com/office/powerpoint/2010/main" val="3995656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293F608-F8B8-4757-9BF4-273720DF39CF}" type="datetimeFigureOut">
              <a:rPr lang="en-US"/>
              <a:pPr>
                <a:defRPr/>
              </a:pPr>
              <a:t>1/6/2021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96503F4-7704-475C-9625-7F00302A91DA}" type="slidenum">
              <a:rPr lang="en-US"/>
              <a:pPr>
                <a:defRPr/>
              </a:pPr>
              <a:t>‹#›</a:t>
            </a:fld>
            <a:endParaRPr lang="en-US"/>
          </a:p>
        </p:txBody>
      </p:sp>
    </p:spTree>
    <p:extLst>
      <p:ext uri="{BB962C8B-B14F-4D97-AF65-F5344CB8AC3E}">
        <p14:creationId xmlns:p14="http://schemas.microsoft.com/office/powerpoint/2010/main" val="29634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B31D18E9-B4BB-4C90-B8B4-0AB4842EAA1F}" type="datetimeFigureOut">
              <a:rPr lang="en-US"/>
              <a:pPr>
                <a:defRPr/>
              </a:pPr>
              <a:t>1/6/2021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3B41B42-7C4E-411D-8A47-2E9DB9C9BCF1}" type="slidenum">
              <a:rPr lang="en-US"/>
              <a:pPr>
                <a:defRPr/>
              </a:pPr>
              <a:t>‹#›</a:t>
            </a:fld>
            <a:endParaRPr lang="en-US"/>
          </a:p>
        </p:txBody>
      </p:sp>
    </p:spTree>
    <p:extLst>
      <p:ext uri="{BB962C8B-B14F-4D97-AF65-F5344CB8AC3E}">
        <p14:creationId xmlns:p14="http://schemas.microsoft.com/office/powerpoint/2010/main" val="140201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FD22739-4F54-4833-9801-3F379A655B59}" type="datetimeFigureOut">
              <a:rPr lang="en-US"/>
              <a:pPr>
                <a:defRPr/>
              </a:pPr>
              <a:t>1/6/2021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E0FB7DC2-3106-4619-834B-7333E7B74C3F}" type="slidenum">
              <a:rPr lang="en-US"/>
              <a:pPr>
                <a:defRPr/>
              </a:pPr>
              <a:t>‹#›</a:t>
            </a:fld>
            <a:endParaRPr lang="en-US"/>
          </a:p>
        </p:txBody>
      </p:sp>
    </p:spTree>
    <p:extLst>
      <p:ext uri="{BB962C8B-B14F-4D97-AF65-F5344CB8AC3E}">
        <p14:creationId xmlns:p14="http://schemas.microsoft.com/office/powerpoint/2010/main" val="39452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F2B6A476-00AE-472A-88E2-78B413406946}" type="datetimeFigureOut">
              <a:rPr lang="en-US"/>
              <a:pPr>
                <a:defRPr/>
              </a:pPr>
              <a:t>1/6/2021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DBFFE88-4701-4438-8E62-A9B6CE67EFF8}" type="slidenum">
              <a:rPr lang="en-US"/>
              <a:pPr>
                <a:defRPr/>
              </a:pPr>
              <a:t>‹#›</a:t>
            </a:fld>
            <a:endParaRPr lang="en-US"/>
          </a:p>
        </p:txBody>
      </p:sp>
    </p:spTree>
    <p:extLst>
      <p:ext uri="{BB962C8B-B14F-4D97-AF65-F5344CB8AC3E}">
        <p14:creationId xmlns:p14="http://schemas.microsoft.com/office/powerpoint/2010/main" val="266324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34843C7-64A3-4DC1-807D-D1A1D9968B88}" type="datetimeFigureOut">
              <a:rPr lang="en-US"/>
              <a:pPr>
                <a:defRPr/>
              </a:pPr>
              <a:t>1/6/2021</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81D42FB8-A679-4501-8AF4-F12911894B31}" type="slidenum">
              <a:rPr lang="en-US"/>
              <a:pPr>
                <a:defRPr/>
              </a:pPr>
              <a:t>‹#›</a:t>
            </a:fld>
            <a:endParaRPr lang="en-US"/>
          </a:p>
        </p:txBody>
      </p:sp>
    </p:spTree>
    <p:extLst>
      <p:ext uri="{BB962C8B-B14F-4D97-AF65-F5344CB8AC3E}">
        <p14:creationId xmlns:p14="http://schemas.microsoft.com/office/powerpoint/2010/main" val="319567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6EF7168-21C3-4E92-8210-810B1BE14F86}" type="datetimeFigureOut">
              <a:rPr lang="en-US"/>
              <a:pPr>
                <a:defRPr/>
              </a:pPr>
              <a:t>1/6/2021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B23248C-9621-4DCB-8573-9256594D3530}" type="slidenum">
              <a:rPr lang="en-US"/>
              <a:pPr>
                <a:defRPr/>
              </a:pPr>
              <a:t>‹#›</a:t>
            </a:fld>
            <a:endParaRPr lang="en-US"/>
          </a:p>
        </p:txBody>
      </p:sp>
    </p:spTree>
    <p:extLst>
      <p:ext uri="{BB962C8B-B14F-4D97-AF65-F5344CB8AC3E}">
        <p14:creationId xmlns:p14="http://schemas.microsoft.com/office/powerpoint/2010/main" val="233681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rtl="0" eaLnBrk="1" fontAlgn="auto" latinLnBrk="0" hangingPunct="1">
              <a:spcBef>
                <a:spcPts val="0"/>
              </a:spcBef>
              <a:spcAft>
                <a:spcPts val="0"/>
              </a:spcAft>
              <a:defRPr kumimoji="0" sz="1400">
                <a:solidFill>
                  <a:schemeClr val="tx2"/>
                </a:solidFill>
                <a:latin typeface="+mn-lt"/>
                <a:cs typeface="+mn-cs"/>
              </a:defRPr>
            </a:lvl1pPr>
          </a:lstStyle>
          <a:p>
            <a:pPr>
              <a:defRPr/>
            </a:pPr>
            <a:fld id="{59A9AA76-1DC2-4206-8DB4-4FFA1B78057C}" type="datetimeFigureOut">
              <a:rPr lang="en-US"/>
              <a:pPr>
                <a:defRPr/>
              </a:pPr>
              <a:t>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algn="l" rtl="0"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rtl="0"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A48F2EE0-BDDF-4048-A105-D8D26F316A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1" r:id="rId2"/>
    <p:sldLayoutId id="2147483729" r:id="rId3"/>
    <p:sldLayoutId id="2147483722" r:id="rId4"/>
    <p:sldLayoutId id="2147483723" r:id="rId5"/>
    <p:sldLayoutId id="2147483724" r:id="rId6"/>
    <p:sldLayoutId id="2147483725" r:id="rId7"/>
    <p:sldLayoutId id="2147483730" r:id="rId8"/>
    <p:sldLayoutId id="2147483731" r:id="rId9"/>
    <p:sldLayoutId id="2147483726" r:id="rId10"/>
    <p:sldLayoutId id="2147483727"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png"/><Relationship Id="rId4"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png"/><Relationship Id="rId4"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hyperlink" Target="http://www.radio-electronics.com/info/data/semicond/phototransistor/photo_transistor.php" TargetMode="External"/><Relationship Id="rId4" Type="http://schemas.openxmlformats.org/officeDocument/2006/relationships/image" Target="../media/image32.gif"/></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gi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9.png"/><Relationship Id="rId4" Type="http://schemas.openxmlformats.org/officeDocument/2006/relationships/oleObject" Target="../embeddings/oleObject23.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5.bin"/><Relationship Id="rId5" Type="http://schemas.openxmlformats.org/officeDocument/2006/relationships/image" Target="../media/image40.png"/><Relationship Id="rId4" Type="http://schemas.openxmlformats.org/officeDocument/2006/relationships/oleObject" Target="../embeddings/oleObject24.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pPr algn="r">
              <a:spcBef>
                <a:spcPts val="325"/>
              </a:spcBef>
            </a:pPr>
            <a:r>
              <a:rPr lang="en-US" sz="2800" b="1" dirty="0" smtClean="0">
                <a:solidFill>
                  <a:srgbClr val="622422"/>
                </a:solidFill>
                <a:latin typeface="Times New Roman" pitchFamily="18" charset="0"/>
                <a:cs typeface="Times New Roman" pitchFamily="18" charset="0"/>
              </a:rPr>
              <a:t>Dr. M. </a:t>
            </a:r>
            <a:r>
              <a:rPr lang="en-US" sz="2800" b="1" dirty="0" err="1" smtClean="0">
                <a:solidFill>
                  <a:srgbClr val="622422"/>
                </a:solidFill>
                <a:latin typeface="Times New Roman" pitchFamily="18" charset="0"/>
                <a:cs typeface="Times New Roman" pitchFamily="18" charset="0"/>
              </a:rPr>
              <a:t>Arun</a:t>
            </a:r>
            <a:r>
              <a:rPr lang="en-US" sz="2800" b="1" dirty="0" smtClean="0">
                <a:solidFill>
                  <a:srgbClr val="622422"/>
                </a:solidFill>
                <a:latin typeface="Times New Roman" pitchFamily="18" charset="0"/>
                <a:cs typeface="Times New Roman" pitchFamily="18" charset="0"/>
              </a:rPr>
              <a:t> </a:t>
            </a:r>
            <a:r>
              <a:rPr lang="en-US" sz="2800" b="1" dirty="0" err="1" smtClean="0">
                <a:solidFill>
                  <a:srgbClr val="622422"/>
                </a:solidFill>
                <a:latin typeface="Times New Roman" pitchFamily="18" charset="0"/>
                <a:cs typeface="Times New Roman" pitchFamily="18" charset="0"/>
              </a:rPr>
              <a:t>Noyal</a:t>
            </a:r>
            <a:r>
              <a:rPr lang="en-US" sz="2800" b="1" dirty="0" smtClean="0">
                <a:solidFill>
                  <a:srgbClr val="622422"/>
                </a:solidFill>
                <a:latin typeface="Times New Roman" pitchFamily="18" charset="0"/>
                <a:cs typeface="Times New Roman" pitchFamily="18" charset="0"/>
              </a:rPr>
              <a:t> Doss</a:t>
            </a:r>
            <a:endParaRPr lang="en-US" sz="2800" dirty="0" smtClean="0">
              <a:latin typeface="Times New Roman" pitchFamily="18" charset="0"/>
              <a:cs typeface="Times New Roman" pitchFamily="18" charset="0"/>
            </a:endParaRPr>
          </a:p>
          <a:p>
            <a:pPr algn="r">
              <a:spcBef>
                <a:spcPts val="225"/>
              </a:spcBef>
            </a:pPr>
            <a:r>
              <a:rPr lang="en-US" sz="2800" b="1" dirty="0" smtClean="0">
                <a:solidFill>
                  <a:srgbClr val="622422"/>
                </a:solidFill>
                <a:latin typeface="Times New Roman" pitchFamily="18" charset="0"/>
                <a:cs typeface="Times New Roman" pitchFamily="18" charset="0"/>
              </a:rPr>
              <a:t>Associate Professor</a:t>
            </a:r>
            <a:endParaRPr lang="en-US" sz="2800" dirty="0" smtClean="0">
              <a:latin typeface="Times New Roman" pitchFamily="18" charset="0"/>
              <a:cs typeface="Times New Roman" pitchFamily="18" charset="0"/>
            </a:endParaRPr>
          </a:p>
          <a:p>
            <a:pPr algn="r">
              <a:spcBef>
                <a:spcPts val="213"/>
              </a:spcBef>
            </a:pPr>
            <a:r>
              <a:rPr lang="en-US" sz="2800" b="1" dirty="0" smtClean="0">
                <a:solidFill>
                  <a:srgbClr val="622422"/>
                </a:solidFill>
                <a:latin typeface="Times New Roman" pitchFamily="18" charset="0"/>
                <a:cs typeface="Times New Roman" pitchFamily="18" charset="0"/>
              </a:rPr>
              <a:t>SRMIST,</a:t>
            </a:r>
            <a:endParaRPr lang="en-US" sz="2800" dirty="0" smtClean="0">
              <a:latin typeface="Times New Roman" pitchFamily="18" charset="0"/>
              <a:cs typeface="Times New Roman" pitchFamily="18" charset="0"/>
            </a:endParaRPr>
          </a:p>
          <a:p>
            <a:pPr eaLnBrk="1" hangingPunct="1"/>
            <a:endParaRPr lang="en-US" dirty="0" smtClean="0"/>
          </a:p>
        </p:txBody>
      </p:sp>
      <p:sp>
        <p:nvSpPr>
          <p:cNvPr id="6147" name="Title 1"/>
          <p:cNvSpPr>
            <a:spLocks noGrp="1"/>
          </p:cNvSpPr>
          <p:nvPr>
            <p:ph type="ctrTitle"/>
          </p:nvPr>
        </p:nvSpPr>
        <p:spPr>
          <a:xfrm>
            <a:off x="457200" y="1506538"/>
            <a:ext cx="8229600" cy="1470025"/>
          </a:xfrm>
        </p:spPr>
        <p:txBody>
          <a:bodyPr/>
          <a:lstStyle/>
          <a:p>
            <a:pPr eaLnBrk="1" hangingPunct="1"/>
            <a:r>
              <a:rPr smtClean="0"/>
              <a:t>UNIT-4. Transducers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3200" b="1" smtClean="0"/>
              <a:t>BASIC REQUIREMENTS OF A TRANSDUCER</a:t>
            </a:r>
            <a:endParaRPr lang="en-US" sz="3200" smtClean="0"/>
          </a:p>
        </p:txBody>
      </p:sp>
      <p:sp>
        <p:nvSpPr>
          <p:cNvPr id="15363" name="Content Placeholder 2"/>
          <p:cNvSpPr>
            <a:spLocks noGrp="1"/>
          </p:cNvSpPr>
          <p:nvPr>
            <p:ph sz="quarter" idx="1"/>
          </p:nvPr>
        </p:nvSpPr>
        <p:spPr/>
        <p:txBody>
          <a:bodyPr/>
          <a:lstStyle/>
          <a:p>
            <a:pPr algn="just" eaLnBrk="1" hangingPunct="1"/>
            <a:r>
              <a:rPr lang="en-US" smtClean="0"/>
              <a:t>The main function of a transducer is to respond only for the measurement under specified limits for which it is designed. It is, therefore, necessary to know the relationship between the input and output quantities and it should be fixed. </a:t>
            </a:r>
          </a:p>
          <a:p>
            <a:pPr algn="just" eaLnBrk="1" hangingPunct="1"/>
            <a:endParaRPr lang="en-US" smtClean="0"/>
          </a:p>
          <a:p>
            <a:pPr algn="just" eaLnBrk="1" hangingPunct="1"/>
            <a:r>
              <a:rPr lang="en-US" smtClean="0"/>
              <a:t>Transducers should meet the following basic requirements.</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200" b="1" smtClean="0">
                <a:latin typeface="Times New Roman" pitchFamily="18" charset="0"/>
                <a:cs typeface="Times New Roman" pitchFamily="18" charset="0"/>
              </a:rPr>
              <a:t>Basic Requirements Of a Transducer (cont’d)</a:t>
            </a:r>
            <a:endParaRPr lang="en-US" sz="3200" smtClean="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solidFill>
                  <a:schemeClr val="accent2"/>
                </a:solidFill>
              </a:rPr>
              <a:t>Ruggedness.</a:t>
            </a:r>
            <a:r>
              <a:rPr lang="en-US" dirty="0" smtClean="0"/>
              <a:t> It should be capable of withstanding overload and some safety arrangement should be provided for overload protection.</a:t>
            </a:r>
          </a:p>
          <a:p>
            <a:pPr marL="274320" indent="-274320" algn="just" eaLnBrk="1" fontAlgn="auto" hangingPunct="1">
              <a:spcBef>
                <a:spcPts val="580"/>
              </a:spcBef>
              <a:spcAft>
                <a:spcPts val="0"/>
              </a:spcAft>
              <a:buFont typeface="Wingdings 2"/>
              <a:buChar char=""/>
              <a:defRPr/>
            </a:pPr>
            <a:r>
              <a:rPr lang="en-US" dirty="0" smtClean="0">
                <a:solidFill>
                  <a:schemeClr val="accent2"/>
                </a:solidFill>
              </a:rPr>
              <a:t>Linearity. </a:t>
            </a:r>
            <a:r>
              <a:rPr lang="en-US" dirty="0" smtClean="0"/>
              <a:t>Its input-output characteristics should be linear and it should produce these characteristics in symmetrical way.</a:t>
            </a:r>
          </a:p>
          <a:p>
            <a:pPr marL="274320" indent="-274320" algn="just" eaLnBrk="1" fontAlgn="auto" hangingPunct="1">
              <a:spcBef>
                <a:spcPts val="580"/>
              </a:spcBef>
              <a:spcAft>
                <a:spcPts val="0"/>
              </a:spcAft>
              <a:buFont typeface="Wingdings 2"/>
              <a:buChar char=""/>
              <a:defRPr/>
            </a:pPr>
            <a:r>
              <a:rPr lang="en-US" dirty="0" smtClean="0">
                <a:solidFill>
                  <a:schemeClr val="accent2"/>
                </a:solidFill>
              </a:rPr>
              <a:t>Repeatability.</a:t>
            </a:r>
            <a:r>
              <a:rPr lang="en-US" dirty="0" smtClean="0"/>
              <a:t> It should reproduce same output signal when the same input signal is applied again and again under fixed environmental conditions e.g. temperature, pressure, humidity etc.</a:t>
            </a: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Basic Requirements Of a Transducer (cont’d)</a:t>
            </a:r>
            <a:endParaRPr lang="en-US" dirty="0"/>
          </a:p>
        </p:txBody>
      </p:sp>
      <p:sp>
        <p:nvSpPr>
          <p:cNvPr id="17411" name="Content Placeholder 2"/>
          <p:cNvSpPr>
            <a:spLocks noGrp="1"/>
          </p:cNvSpPr>
          <p:nvPr>
            <p:ph sz="quarter" idx="1"/>
          </p:nvPr>
        </p:nvSpPr>
        <p:spPr/>
        <p:txBody>
          <a:bodyPr/>
          <a:lstStyle/>
          <a:p>
            <a:pPr algn="just" eaLnBrk="1" hangingPunct="1"/>
            <a:r>
              <a:rPr lang="en-US" smtClean="0">
                <a:solidFill>
                  <a:schemeClr val="accent2"/>
                </a:solidFill>
              </a:rPr>
              <a:t>High Output Signal Quality</a:t>
            </a:r>
            <a:r>
              <a:rPr lang="en-US" smtClean="0"/>
              <a:t>. The quality of output signal should be good i.e. the ratio of the signal to the noise should be high and the amplitude of the output signal should be enough.</a:t>
            </a:r>
          </a:p>
          <a:p>
            <a:pPr algn="just" eaLnBrk="1" hangingPunct="1"/>
            <a:r>
              <a:rPr lang="en-US" smtClean="0">
                <a:solidFill>
                  <a:schemeClr val="accent2"/>
                </a:solidFill>
              </a:rPr>
              <a:t>High Reliability and Stability</a:t>
            </a:r>
            <a:r>
              <a:rPr lang="en-US" smtClean="0"/>
              <a:t>. It should give minimum error in measurement for temperature variations, vibrations and other various changes in surroundings.</a:t>
            </a:r>
          </a:p>
          <a:p>
            <a:pPr algn="just" eaLnBrk="1" hangingPunct="1"/>
            <a:r>
              <a:rPr lang="en-US" smtClean="0">
                <a:solidFill>
                  <a:schemeClr val="accent2"/>
                </a:solidFill>
              </a:rPr>
              <a:t>Good Dynamic Response</a:t>
            </a:r>
            <a:r>
              <a:rPr lang="en-US" smtClean="0"/>
              <a:t>. Its output should be faithful to input when taken as a function of time. The effect is analyzed as the frequency response.</a:t>
            </a:r>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Basic Requirements Of a Transducer (cont’d)</a:t>
            </a:r>
            <a:endParaRPr lang="en-US" dirty="0"/>
          </a:p>
        </p:txBody>
      </p:sp>
      <p:sp>
        <p:nvSpPr>
          <p:cNvPr id="18435" name="Content Placeholder 2"/>
          <p:cNvSpPr>
            <a:spLocks noGrp="1"/>
          </p:cNvSpPr>
          <p:nvPr>
            <p:ph sz="quarter" idx="1"/>
          </p:nvPr>
        </p:nvSpPr>
        <p:spPr/>
        <p:txBody>
          <a:bodyPr/>
          <a:lstStyle/>
          <a:p>
            <a:pPr algn="just" eaLnBrk="1" hangingPunct="1"/>
            <a:r>
              <a:rPr lang="en-US" smtClean="0">
                <a:solidFill>
                  <a:schemeClr val="accent2"/>
                </a:solidFill>
              </a:rPr>
              <a:t>No Hysteretic</a:t>
            </a:r>
            <a:r>
              <a:rPr lang="en-US" smtClean="0"/>
              <a:t>. It should not give any hysteretic during measurement while input signal is varied from its low value to high value and vice-versa.</a:t>
            </a:r>
          </a:p>
          <a:p>
            <a:pPr algn="just" eaLnBrk="1" hangingPunct="1"/>
            <a:r>
              <a:rPr lang="en-US" smtClean="0">
                <a:solidFill>
                  <a:schemeClr val="accent2"/>
                </a:solidFill>
              </a:rPr>
              <a:t>Residual Deformation</a:t>
            </a:r>
            <a:r>
              <a:rPr lang="en-US" smtClean="0"/>
              <a:t>. There should be no deformation on removal of local after long period of application.</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smtClean="0"/>
              <a:t>Classification Of Transducers</a:t>
            </a:r>
          </a:p>
        </p:txBody>
      </p:sp>
      <p:sp>
        <p:nvSpPr>
          <p:cNvPr id="19459" name="Content Placeholder 2"/>
          <p:cNvSpPr>
            <a:spLocks noGrp="1"/>
          </p:cNvSpPr>
          <p:nvPr>
            <p:ph sz="quarter" idx="1"/>
          </p:nvPr>
        </p:nvSpPr>
        <p:spPr/>
        <p:txBody>
          <a:bodyPr/>
          <a:lstStyle/>
          <a:p>
            <a:pPr algn="just" eaLnBrk="1" hangingPunct="1">
              <a:spcBef>
                <a:spcPct val="0"/>
              </a:spcBef>
            </a:pPr>
            <a:r>
              <a:rPr lang="en-US" sz="3600" smtClean="0"/>
              <a:t>The transducers may be classified in various ways such as on the basis of electrical principles involved, methods of application, methods of energy conversion used, nature of output signal etc.</a:t>
            </a:r>
          </a:p>
          <a:p>
            <a:pPr eaLnBrk="1" hangingPunct="1">
              <a:spcBef>
                <a:spcPct val="0"/>
              </a:spcBef>
              <a:buFont typeface="Wingdings 2" pitchFamily="18" charset="2"/>
              <a:buNone/>
            </a:pPr>
            <a:endParaRPr lang="en-US" sz="3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pc="-185" dirty="0" smtClean="0">
                <a:solidFill>
                  <a:schemeClr val="tx1"/>
                </a:solidFill>
                <a:latin typeface="Arial"/>
                <a:cs typeface="Arial"/>
              </a:rPr>
              <a:t>Transducers can </a:t>
            </a:r>
            <a:r>
              <a:rPr lang="en-US" spc="-130" dirty="0" smtClean="0">
                <a:solidFill>
                  <a:schemeClr val="tx1"/>
                </a:solidFill>
                <a:latin typeface="Arial"/>
                <a:cs typeface="Arial"/>
              </a:rPr>
              <a:t>be </a:t>
            </a:r>
            <a:r>
              <a:rPr lang="en-US" spc="-120" dirty="0" smtClean="0">
                <a:solidFill>
                  <a:schemeClr val="tx1"/>
                </a:solidFill>
                <a:latin typeface="Arial"/>
                <a:cs typeface="Arial"/>
              </a:rPr>
              <a:t>classified</a:t>
            </a:r>
            <a:r>
              <a:rPr lang="en-US" spc="-60" dirty="0" smtClean="0">
                <a:solidFill>
                  <a:schemeClr val="tx1"/>
                </a:solidFill>
                <a:latin typeface="Arial"/>
                <a:cs typeface="Arial"/>
              </a:rPr>
              <a:t> </a:t>
            </a:r>
            <a:r>
              <a:rPr lang="en-US" spc="-185" dirty="0" smtClean="0">
                <a:solidFill>
                  <a:schemeClr val="tx1"/>
                </a:solidFill>
                <a:latin typeface="Arial"/>
                <a:cs typeface="Arial"/>
              </a:rPr>
              <a:t>as</a:t>
            </a:r>
            <a:endParaRPr lang="en-US" dirty="0">
              <a:solidFill>
                <a:schemeClr val="tx1"/>
              </a:solidFill>
            </a:endParaRPr>
          </a:p>
        </p:txBody>
      </p:sp>
      <p:sp>
        <p:nvSpPr>
          <p:cNvPr id="3" name="Content Placeholder 2"/>
          <p:cNvSpPr>
            <a:spLocks noGrp="1"/>
          </p:cNvSpPr>
          <p:nvPr>
            <p:ph sz="quarter" idx="1"/>
          </p:nvPr>
        </p:nvSpPr>
        <p:spPr/>
        <p:txBody>
          <a:bodyPr/>
          <a:lstStyle/>
          <a:p>
            <a:pPr marL="398145" indent="-385445">
              <a:spcBef>
                <a:spcPts val="605"/>
              </a:spcBef>
              <a:buFont typeface="Wingdings 2" pitchFamily="18" charset="2"/>
              <a:buAutoNum type="arabicPeriod"/>
              <a:tabLst>
                <a:tab pos="398145" algn="l"/>
                <a:tab pos="398780" algn="l"/>
              </a:tabLst>
              <a:defRPr/>
            </a:pPr>
            <a:r>
              <a:rPr lang="en-US" sz="2800" spc="-180" dirty="0" smtClean="0">
                <a:latin typeface="Arial"/>
                <a:cs typeface="Arial"/>
              </a:rPr>
              <a:t>On </a:t>
            </a:r>
            <a:r>
              <a:rPr lang="en-US" sz="2800" spc="-25" dirty="0" smtClean="0">
                <a:latin typeface="Arial"/>
                <a:cs typeface="Arial"/>
              </a:rPr>
              <a:t>the </a:t>
            </a:r>
            <a:r>
              <a:rPr lang="en-US" sz="2800" spc="-160" dirty="0" smtClean="0">
                <a:latin typeface="Arial"/>
                <a:cs typeface="Arial"/>
              </a:rPr>
              <a:t>basis </a:t>
            </a:r>
            <a:r>
              <a:rPr lang="en-US" sz="2800" spc="-10" dirty="0" smtClean="0">
                <a:latin typeface="Arial"/>
                <a:cs typeface="Arial"/>
              </a:rPr>
              <a:t>of </a:t>
            </a:r>
            <a:r>
              <a:rPr lang="en-US" sz="2800" spc="-60" dirty="0" smtClean="0">
                <a:latin typeface="Arial"/>
                <a:cs typeface="Arial"/>
              </a:rPr>
              <a:t>transduction </a:t>
            </a:r>
            <a:r>
              <a:rPr lang="en-US" sz="2800" spc="-30" dirty="0" smtClean="0">
                <a:latin typeface="Arial"/>
                <a:cs typeface="Arial"/>
              </a:rPr>
              <a:t>form</a:t>
            </a:r>
            <a:r>
              <a:rPr lang="en-US" sz="2800" spc="-385" dirty="0" smtClean="0">
                <a:latin typeface="Arial"/>
                <a:cs typeface="Arial"/>
              </a:rPr>
              <a:t> </a:t>
            </a:r>
            <a:r>
              <a:rPr lang="en-US" sz="2800" spc="-130" dirty="0" smtClean="0">
                <a:latin typeface="Arial"/>
                <a:cs typeface="Arial"/>
              </a:rPr>
              <a:t>used.</a:t>
            </a:r>
            <a:endParaRPr lang="en-US" sz="2800" dirty="0" smtClean="0">
              <a:latin typeface="Arial"/>
              <a:cs typeface="Arial"/>
            </a:endParaRPr>
          </a:p>
          <a:p>
            <a:pPr marL="398145" indent="-385445">
              <a:spcBef>
                <a:spcPts val="580"/>
              </a:spcBef>
              <a:buFont typeface="Wingdings 2" pitchFamily="18" charset="2"/>
              <a:buAutoNum type="arabicPeriod"/>
              <a:tabLst>
                <a:tab pos="398145" algn="l"/>
                <a:tab pos="398780" algn="l"/>
              </a:tabLst>
              <a:defRPr/>
            </a:pPr>
            <a:r>
              <a:rPr lang="en-US" sz="2800" spc="-55" dirty="0" smtClean="0">
                <a:latin typeface="Arial"/>
                <a:cs typeface="Arial"/>
              </a:rPr>
              <a:t>Primary </a:t>
            </a:r>
            <a:r>
              <a:rPr lang="en-US" sz="2800" spc="-114" dirty="0" smtClean="0">
                <a:latin typeface="Arial"/>
                <a:cs typeface="Arial"/>
              </a:rPr>
              <a:t>and </a:t>
            </a:r>
            <a:r>
              <a:rPr lang="en-US" sz="2800" spc="-125" dirty="0" smtClean="0">
                <a:latin typeface="Arial"/>
                <a:cs typeface="Arial"/>
              </a:rPr>
              <a:t>secondary</a:t>
            </a:r>
            <a:r>
              <a:rPr lang="en-US" sz="2800" spc="-155" dirty="0" smtClean="0">
                <a:latin typeface="Arial"/>
                <a:cs typeface="Arial"/>
              </a:rPr>
              <a:t> </a:t>
            </a:r>
            <a:r>
              <a:rPr lang="en-US" sz="2800" spc="-100" dirty="0" smtClean="0">
                <a:latin typeface="Arial"/>
                <a:cs typeface="Arial"/>
              </a:rPr>
              <a:t>transducers.</a:t>
            </a:r>
            <a:endParaRPr lang="en-US" sz="2800" dirty="0" smtClean="0">
              <a:latin typeface="Arial"/>
              <a:cs typeface="Arial"/>
            </a:endParaRPr>
          </a:p>
          <a:p>
            <a:pPr marL="398145" indent="-385445">
              <a:buFont typeface="Wingdings 2" pitchFamily="18" charset="2"/>
              <a:buAutoNum type="arabicPeriod"/>
              <a:tabLst>
                <a:tab pos="398145" algn="l"/>
                <a:tab pos="398780" algn="l"/>
              </a:tabLst>
              <a:defRPr/>
            </a:pPr>
            <a:r>
              <a:rPr lang="en-US" sz="2800" spc="-155" dirty="0" smtClean="0">
                <a:latin typeface="Arial"/>
                <a:cs typeface="Arial"/>
              </a:rPr>
              <a:t>Passive </a:t>
            </a:r>
            <a:r>
              <a:rPr lang="en-US" sz="2800" spc="-114" dirty="0" smtClean="0">
                <a:latin typeface="Arial"/>
                <a:cs typeface="Arial"/>
              </a:rPr>
              <a:t>and </a:t>
            </a:r>
            <a:r>
              <a:rPr lang="en-US" sz="2800" spc="-85" dirty="0" smtClean="0">
                <a:latin typeface="Arial"/>
                <a:cs typeface="Arial"/>
              </a:rPr>
              <a:t>active</a:t>
            </a:r>
            <a:r>
              <a:rPr lang="en-US" sz="2800" spc="-20" dirty="0" smtClean="0">
                <a:latin typeface="Arial"/>
                <a:cs typeface="Arial"/>
              </a:rPr>
              <a:t> </a:t>
            </a:r>
            <a:r>
              <a:rPr lang="en-US" sz="2800" spc="-100" dirty="0" smtClean="0">
                <a:latin typeface="Arial"/>
                <a:cs typeface="Arial"/>
              </a:rPr>
              <a:t>transducers.</a:t>
            </a:r>
            <a:endParaRPr lang="en-US" sz="2800" dirty="0" smtClean="0">
              <a:latin typeface="Arial"/>
              <a:cs typeface="Arial"/>
            </a:endParaRPr>
          </a:p>
          <a:p>
            <a:pPr marL="398145" indent="-385445">
              <a:buFont typeface="Wingdings 2" pitchFamily="18" charset="2"/>
              <a:buAutoNum type="arabicPeriod"/>
              <a:tabLst>
                <a:tab pos="398145" algn="l"/>
                <a:tab pos="398780" algn="l"/>
              </a:tabLst>
              <a:defRPr/>
            </a:pPr>
            <a:r>
              <a:rPr lang="en-US" sz="2800" spc="-120" dirty="0" smtClean="0">
                <a:latin typeface="Arial"/>
                <a:cs typeface="Arial"/>
              </a:rPr>
              <a:t>Analog </a:t>
            </a:r>
            <a:r>
              <a:rPr lang="en-US" sz="2800" spc="-114" dirty="0" smtClean="0">
                <a:latin typeface="Arial"/>
                <a:cs typeface="Arial"/>
              </a:rPr>
              <a:t>and </a:t>
            </a:r>
            <a:r>
              <a:rPr lang="en-US" sz="2800" spc="-50" dirty="0" smtClean="0">
                <a:latin typeface="Arial"/>
                <a:cs typeface="Arial"/>
              </a:rPr>
              <a:t>digital</a:t>
            </a:r>
            <a:r>
              <a:rPr lang="en-US" sz="2800" spc="-80" dirty="0" smtClean="0">
                <a:latin typeface="Arial"/>
                <a:cs typeface="Arial"/>
              </a:rPr>
              <a:t> </a:t>
            </a:r>
            <a:r>
              <a:rPr lang="en-US" sz="2800" spc="-100" dirty="0" smtClean="0">
                <a:latin typeface="Arial"/>
                <a:cs typeface="Arial"/>
              </a:rPr>
              <a:t>transducers.</a:t>
            </a:r>
            <a:endParaRPr lang="en-US" sz="2800" dirty="0" smtClean="0">
              <a:latin typeface="Arial"/>
              <a:cs typeface="Arial"/>
            </a:endParaRPr>
          </a:p>
          <a:p>
            <a:pPr marL="398145" indent="-385445">
              <a:spcBef>
                <a:spcPts val="580"/>
              </a:spcBef>
              <a:buFont typeface="Wingdings 2" pitchFamily="18" charset="2"/>
              <a:buAutoNum type="arabicPeriod"/>
              <a:tabLst>
                <a:tab pos="398145" algn="l"/>
                <a:tab pos="398780" algn="l"/>
              </a:tabLst>
              <a:defRPr/>
            </a:pPr>
            <a:r>
              <a:rPr lang="en-US" sz="2800" spc="-240" dirty="0" smtClean="0">
                <a:latin typeface="Arial"/>
                <a:cs typeface="Arial"/>
              </a:rPr>
              <a:t>As </a:t>
            </a:r>
            <a:r>
              <a:rPr lang="en-US" sz="2800" spc="-105" dirty="0" smtClean="0">
                <a:latin typeface="Arial"/>
                <a:cs typeface="Arial"/>
              </a:rPr>
              <a:t>transducers </a:t>
            </a:r>
            <a:r>
              <a:rPr lang="en-US" sz="2800" spc="-114" dirty="0" smtClean="0">
                <a:latin typeface="Arial"/>
                <a:cs typeface="Arial"/>
              </a:rPr>
              <a:t>and inverse</a:t>
            </a:r>
            <a:r>
              <a:rPr lang="en-US" sz="2800" spc="-85" dirty="0" smtClean="0">
                <a:latin typeface="Arial"/>
                <a:cs typeface="Arial"/>
              </a:rPr>
              <a:t> </a:t>
            </a:r>
            <a:r>
              <a:rPr lang="en-US" sz="2800" spc="-100" dirty="0" smtClean="0">
                <a:latin typeface="Arial"/>
                <a:cs typeface="Arial"/>
              </a:rPr>
              <a:t>transducers.</a:t>
            </a:r>
            <a:endParaRPr lang="en-US" sz="2800" dirty="0" smtClean="0">
              <a:latin typeface="Arial"/>
              <a:cs typeface="Arial"/>
            </a:endParaRPr>
          </a:p>
          <a:p>
            <a:pP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Classification Of Transducers(cont’d)</a:t>
            </a:r>
            <a:endParaRPr lang="en-US" b="1" dirty="0">
              <a:latin typeface="Times New Roman" pitchFamily="18" charset="0"/>
              <a:cs typeface="Times New Roman" pitchFamily="18" charset="0"/>
            </a:endParaRPr>
          </a:p>
        </p:txBody>
      </p:sp>
      <p:sp>
        <p:nvSpPr>
          <p:cNvPr id="21507" name="Content Placeholder 2"/>
          <p:cNvSpPr>
            <a:spLocks noGrp="1"/>
          </p:cNvSpPr>
          <p:nvPr>
            <p:ph sz="quarter" idx="1"/>
          </p:nvPr>
        </p:nvSpPr>
        <p:spPr/>
        <p:txBody>
          <a:bodyPr/>
          <a:lstStyle/>
          <a:p>
            <a:pPr algn="just" eaLnBrk="1" hangingPunct="1"/>
            <a:r>
              <a:rPr lang="en-US" b="1" i="1" smtClean="0">
                <a:solidFill>
                  <a:schemeClr val="accent2"/>
                </a:solidFill>
              </a:rPr>
              <a:t>Primary and Secondary Transducers: </a:t>
            </a:r>
            <a:r>
              <a:rPr lang="en-US" smtClean="0"/>
              <a:t>Transducers, on the basis of methods of applications, may be classified into primary and secondary transducers. When the input signal is directly sensed by the transducer and physical phenomenon is converted into the electrical form directly then such a transducer is called the primary transducer.</a:t>
            </a:r>
          </a:p>
          <a:p>
            <a:pPr eaLnBrk="1" hangingPunct="1">
              <a:buFont typeface="Wingdings 2" pitchFamily="18" charset="2"/>
              <a:buNone/>
            </a:pPr>
            <a:endParaRPr lang="en-US" smtClean="0">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b="1" i="1" dirty="0" smtClean="0">
                <a:solidFill>
                  <a:schemeClr val="accent3">
                    <a:lumMod val="75000"/>
                  </a:schemeClr>
                </a:solidFill>
                <a:latin typeface="Times New Roman" pitchFamily="18" charset="0"/>
                <a:cs typeface="Times New Roman" pitchFamily="18" charset="0"/>
              </a:rPr>
              <a:t>1-Primary and Secondary Transducers(cont’d)</a:t>
            </a:r>
            <a:endParaRPr lang="en-US" sz="3200" dirty="0">
              <a:solidFill>
                <a:schemeClr val="accent3">
                  <a:lumMod val="75000"/>
                </a:schemeClr>
              </a:solidFill>
              <a:latin typeface="Times New Roman" pitchFamily="18" charset="0"/>
              <a:cs typeface="Times New Roman" pitchFamily="18" charset="0"/>
            </a:endParaRPr>
          </a:p>
        </p:txBody>
      </p:sp>
      <p:sp>
        <p:nvSpPr>
          <p:cNvPr id="22531" name="Content Placeholder 2"/>
          <p:cNvSpPr>
            <a:spLocks noGrp="1"/>
          </p:cNvSpPr>
          <p:nvPr>
            <p:ph sz="quarter" idx="1"/>
          </p:nvPr>
        </p:nvSpPr>
        <p:spPr/>
        <p:txBody>
          <a:bodyPr/>
          <a:lstStyle/>
          <a:p>
            <a:pPr algn="just" eaLnBrk="1" hangingPunct="1"/>
            <a:r>
              <a:rPr lang="en-US" smtClean="0"/>
              <a:t>For example a thermistor used for the measurement of temperature fall in this category. The thermistor senses the temperature directly and causes the change in resistance with the change in temperature. When the input signal is sensed first by some detector or sensor and then its output being of some form other than input signals is given as input to a transducer for conversion into electrical form, then such a transducer falls in the category of secondary transducers. </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b="1" i="1" dirty="0" smtClean="0">
                <a:solidFill>
                  <a:schemeClr val="accent3">
                    <a:lumMod val="75000"/>
                  </a:schemeClr>
                </a:solidFill>
                <a:latin typeface="Times New Roman" pitchFamily="18" charset="0"/>
                <a:cs typeface="Times New Roman" pitchFamily="18" charset="0"/>
              </a:rPr>
              <a:t>Primary and Secondary Transducers(cont’d)</a:t>
            </a:r>
            <a:endParaRPr lang="en-US" sz="3200" dirty="0"/>
          </a:p>
        </p:txBody>
      </p:sp>
      <p:sp>
        <p:nvSpPr>
          <p:cNvPr id="23555" name="Content Placeholder 2"/>
          <p:cNvSpPr>
            <a:spLocks noGrp="1"/>
          </p:cNvSpPr>
          <p:nvPr>
            <p:ph sz="quarter" idx="1"/>
          </p:nvPr>
        </p:nvSpPr>
        <p:spPr/>
        <p:txBody>
          <a:bodyPr/>
          <a:lstStyle/>
          <a:p>
            <a:pPr algn="just" eaLnBrk="1" hangingPunct="1"/>
            <a:r>
              <a:rPr lang="en-US" smtClean="0"/>
              <a:t>For example, in case of pressure measurement, bourdon tube is a primary sensor which converts pressure first into displacement, and then the displacement is converted into an output voltage by an LVDT. In this case LVDT is secondary transducer.</a:t>
            </a:r>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b="1" i="1" smtClean="0"/>
              <a:t>2-Active and Passive Transducers</a:t>
            </a:r>
            <a:r>
              <a:rPr lang="en-US" i="1" smtClean="0"/>
              <a:t>. </a:t>
            </a:r>
            <a:endParaRPr lang="en-US" smtClean="0"/>
          </a:p>
        </p:txBody>
      </p:sp>
      <p:sp>
        <p:nvSpPr>
          <p:cNvPr id="24579" name="Content Placeholder 2"/>
          <p:cNvSpPr>
            <a:spLocks noGrp="1"/>
          </p:cNvSpPr>
          <p:nvPr>
            <p:ph sz="quarter" idx="1"/>
          </p:nvPr>
        </p:nvSpPr>
        <p:spPr/>
        <p:txBody>
          <a:bodyPr/>
          <a:lstStyle/>
          <a:p>
            <a:pPr algn="just" eaLnBrk="1" hangingPunct="1"/>
            <a:r>
              <a:rPr lang="en-US" i="1" smtClean="0"/>
              <a:t>. </a:t>
            </a:r>
            <a:r>
              <a:rPr lang="en-US" smtClean="0"/>
              <a:t>Transducers, on the basis of methods of energy conversion used, may be classified into active and passive </a:t>
            </a:r>
            <a:r>
              <a:rPr lang="en-US" i="1" smtClean="0"/>
              <a:t>transducers.Self-generating type transducers i.e. the transducers, which </a:t>
            </a:r>
            <a:r>
              <a:rPr lang="en-US" smtClean="0"/>
              <a:t>develop </a:t>
            </a:r>
            <a:r>
              <a:rPr lang="en-US" i="1" smtClean="0"/>
              <a:t>their </a:t>
            </a:r>
            <a:r>
              <a:rPr lang="en-US" smtClean="0"/>
              <a:t>output </a:t>
            </a:r>
            <a:r>
              <a:rPr lang="en-US" i="1" smtClean="0"/>
              <a:t>the form of electrical voltage </a:t>
            </a:r>
            <a:r>
              <a:rPr lang="en-US" smtClean="0"/>
              <a:t>or </a:t>
            </a:r>
            <a:r>
              <a:rPr lang="en-US" i="1" smtClean="0"/>
              <a:t>current without </a:t>
            </a:r>
            <a:r>
              <a:rPr lang="en-US" smtClean="0"/>
              <a:t>any auxiliary </a:t>
            </a:r>
            <a:r>
              <a:rPr lang="en-US" i="1" smtClean="0"/>
              <a:t>source, </a:t>
            </a:r>
            <a:r>
              <a:rPr lang="en-US" smtClean="0"/>
              <a:t>are called the active transducers</a:t>
            </a:r>
            <a:r>
              <a:rPr lang="en-US" i="1" smtClean="0"/>
              <a:t>. </a:t>
            </a:r>
            <a:r>
              <a:rPr lang="en-US" smtClean="0"/>
              <a:t>Such transducers draw energy from the system under measurement. Normal such transducers give very small output and, therefore, use of amplifier becomes essential. </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Introduction</a:t>
            </a:r>
          </a:p>
        </p:txBody>
      </p:sp>
      <p:sp>
        <p:nvSpPr>
          <p:cNvPr id="7171" name="Content Placeholder 2"/>
          <p:cNvSpPr>
            <a:spLocks noGrp="1"/>
          </p:cNvSpPr>
          <p:nvPr>
            <p:ph sz="quarter" idx="1"/>
          </p:nvPr>
        </p:nvSpPr>
        <p:spPr/>
        <p:txBody>
          <a:bodyPr/>
          <a:lstStyle/>
          <a:p>
            <a:pPr algn="just" eaLnBrk="1" hangingPunct="1"/>
            <a:r>
              <a:rPr lang="en-US" smtClean="0"/>
              <a:t>Basically transducer is defined as a device, which converts energy or information from one form to another. </a:t>
            </a:r>
          </a:p>
          <a:p>
            <a:pPr algn="just" eaLnBrk="1" hangingPunct="1"/>
            <a:r>
              <a:rPr lang="en-US" smtClean="0"/>
              <a:t>These are widely used in measurement work because not all quantities that need to be measured can be displayed as easily as others. </a:t>
            </a:r>
          </a:p>
          <a:p>
            <a:pPr algn="just" eaLnBrk="1" hangingPunct="1"/>
            <a:r>
              <a:rPr lang="en-US" smtClean="0"/>
              <a:t>A better measurement of a quantity can usually be made if it may be converted to another form, which is more conveniently or accurately displayed.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i="1" dirty="0" smtClean="0">
                <a:latin typeface="Times New Roman" pitchFamily="18" charset="0"/>
                <a:cs typeface="Times New Roman" pitchFamily="18" charset="0"/>
              </a:rPr>
              <a:t>Active and Passive Transducers(cont’d)</a:t>
            </a:r>
            <a:endParaRPr lang="en-US" dirty="0">
              <a:latin typeface="Times New Roman" pitchFamily="18" charset="0"/>
              <a:cs typeface="Times New Roman" pitchFamily="18" charset="0"/>
            </a:endParaRPr>
          </a:p>
        </p:txBody>
      </p:sp>
      <p:sp>
        <p:nvSpPr>
          <p:cNvPr id="25603" name="Content Placeholder 2"/>
          <p:cNvSpPr>
            <a:spLocks noGrp="1"/>
          </p:cNvSpPr>
          <p:nvPr>
            <p:ph sz="quarter" idx="1"/>
          </p:nvPr>
        </p:nvSpPr>
        <p:spPr/>
        <p:txBody>
          <a:bodyPr/>
          <a:lstStyle/>
          <a:p>
            <a:pPr algn="just" eaLnBrk="1" hangingPunct="1"/>
            <a:r>
              <a:rPr lang="en-US" smtClean="0"/>
              <a:t>Transducers, in which electrical parameters i.e. resistance, inductance or capacitance changes with the change in input signal, are called the passive </a:t>
            </a:r>
            <a:r>
              <a:rPr lang="en-US" i="1" smtClean="0"/>
              <a:t>transducers. </a:t>
            </a:r>
            <a:r>
              <a:rPr lang="en-US" smtClean="0"/>
              <a:t>These transducers require external power source for energy conversion. In such transducer electrical parameters </a:t>
            </a:r>
            <a:r>
              <a:rPr lang="en-US" i="1" smtClean="0"/>
              <a:t>i.e. </a:t>
            </a:r>
            <a:r>
              <a:rPr lang="en-US" smtClean="0"/>
              <a:t>resistance, inductance or capacitance causes a change in voltages current or frequency of the external power source. These transducers may draw sour energy from the system under measurement. Resistive, inductive and capacitive transducer falls in this category.</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b="1" smtClean="0"/>
              <a:t>Capacitive transducers(cont’d):-</a:t>
            </a:r>
            <a:endParaRPr lang="en-GB" smtClean="0"/>
          </a:p>
        </p:txBody>
      </p:sp>
      <p:sp>
        <p:nvSpPr>
          <p:cNvPr id="26627" name="Content Placeholder 2"/>
          <p:cNvSpPr>
            <a:spLocks noGrp="1"/>
          </p:cNvSpPr>
          <p:nvPr>
            <p:ph sz="quarter" idx="1"/>
          </p:nvPr>
        </p:nvSpPr>
        <p:spPr/>
        <p:txBody>
          <a:bodyPr/>
          <a:lstStyle/>
          <a:p>
            <a:pPr algn="just" eaLnBrk="1" hangingPunct="1"/>
            <a:r>
              <a:rPr lang="en-US" smtClean="0"/>
              <a:t>The capacitance of this unit is proportional to the amount of area on the fixed plate that is convered, that is, "'shaded" by the moving plate. This type </a:t>
            </a:r>
            <a:r>
              <a:rPr lang="en-US" i="1" smtClean="0"/>
              <a:t>of </a:t>
            </a:r>
            <a:r>
              <a:rPr lang="en-US" smtClean="0"/>
              <a:t>transducer will give signals proportional to curvilinear displacement or angular velocity</a:t>
            </a:r>
          </a:p>
          <a:p>
            <a:pPr algn="just" eaLnBrk="1" hangingPunct="1"/>
            <a:endParaRPr lang="en-US" smtClean="0"/>
          </a:p>
          <a:p>
            <a:pPr algn="just" eaLnBrk="1" hangingPunct="1"/>
            <a:r>
              <a:rPr lang="en-US" smtClean="0"/>
              <a:t>A rectilinear capacitance transducer is shown in Fig. (5-b), and it consists </a:t>
            </a:r>
            <a:r>
              <a:rPr lang="en-US" i="1" smtClean="0"/>
              <a:t>of </a:t>
            </a:r>
            <a:r>
              <a:rPr lang="en-US" smtClean="0"/>
              <a:t>a fixed cylinder and a moving cylinder. These pieces are configured so that the moving piece fits inside the fixed piece but is insulated from it.</a:t>
            </a:r>
            <a:endParaRPr lang="en-GB" smtClean="0"/>
          </a:p>
          <a:p>
            <a:pPr eaLnBrk="1" hangingPunct="1">
              <a:buFont typeface="Wingdings 2" pitchFamily="18" charset="2"/>
              <a:buNone/>
            </a:pPr>
            <a:endParaRPr lang="en-GB" smtClean="0"/>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Capacitive transducers(cont’d):-</a:t>
            </a:r>
            <a:endParaRPr lang="en-GB" smtClean="0"/>
          </a:p>
        </p:txBody>
      </p:sp>
      <p:sp>
        <p:nvSpPr>
          <p:cNvPr id="27651" name="Content Placeholder 2"/>
          <p:cNvSpPr>
            <a:spLocks noGrp="1"/>
          </p:cNvSpPr>
          <p:nvPr>
            <p:ph sz="quarter" idx="1"/>
          </p:nvPr>
        </p:nvSpPr>
        <p:spPr/>
        <p:txBody>
          <a:bodyPr/>
          <a:lstStyle/>
          <a:p>
            <a:pPr algn="just" eaLnBrk="1" hangingPunct="1"/>
            <a:r>
              <a:rPr lang="en-US" dirty="0" smtClean="0"/>
              <a:t>Figure shows a transducer that varies the spacing between surfaces, that is, the thin diaphragm. The dielectric is either air or vacuum. Such devices are often used as capacitance microphones.</a:t>
            </a:r>
            <a:endParaRPr lang="en-GB" dirty="0" smtClean="0"/>
          </a:p>
          <a:p>
            <a:pPr eaLnBrk="1" hangingPunct="1">
              <a:buFont typeface="Wingdings 2" pitchFamily="18" charset="2"/>
              <a:buNone/>
            </a:pPr>
            <a:r>
              <a:rPr lang="en-GB" dirty="0" smtClean="0"/>
              <a:t>                                                                                                                 </a:t>
            </a:r>
          </a:p>
          <a:p>
            <a:pPr eaLnBrk="1" hangingPunct="1">
              <a:buFont typeface="Wingdings 2" pitchFamily="18" charset="2"/>
              <a:buNone/>
            </a:pPr>
            <a:endParaRPr lang="en-GB" dirty="0" smtClean="0"/>
          </a:p>
          <a:p>
            <a:pPr eaLnBrk="1" hangingPunct="1">
              <a:buFont typeface="Wingdings 2" pitchFamily="18" charset="2"/>
              <a:buNone/>
            </a:pPr>
            <a:endParaRPr lang="en-GB" dirty="0" smtClean="0"/>
          </a:p>
          <a:p>
            <a:pPr eaLnBrk="1" hangingPunct="1">
              <a:buFont typeface="Wingdings 2" pitchFamily="18" charset="2"/>
              <a:buNone/>
            </a:pPr>
            <a:endParaRPr lang="en-GB" dirty="0" smtClean="0"/>
          </a:p>
          <a:p>
            <a:pPr eaLnBrk="1" hangingPunct="1">
              <a:buFont typeface="Wingdings 2" pitchFamily="18" charset="2"/>
              <a:buNone/>
            </a:pPr>
            <a:endParaRPr lang="en-GB" dirty="0" smtClean="0"/>
          </a:p>
          <a:p>
            <a:pPr eaLnBrk="1" hangingPunct="1">
              <a:buFont typeface="Wingdings 2" pitchFamily="18" charset="2"/>
              <a:buNone/>
            </a:pPr>
            <a:endParaRPr lang="en-GB" dirty="0" smtClean="0"/>
          </a:p>
          <a:p>
            <a:pPr eaLnBrk="1" hangingPunct="1">
              <a:buFont typeface="Wingdings 2" pitchFamily="18" charset="2"/>
              <a:buNone/>
            </a:pPr>
            <a:endParaRPr lang="en-GB" dirty="0" smtClean="0"/>
          </a:p>
          <a:p>
            <a:pPr eaLnBrk="1" hangingPunct="1">
              <a:buFont typeface="Wingdings 2" pitchFamily="18" charset="2"/>
              <a:buNone/>
            </a:pPr>
            <a:endParaRPr lang="en-GB" dirty="0" smtClean="0"/>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27653" name="Object 2"/>
          <p:cNvGraphicFramePr>
            <a:graphicFrameLocks noChangeAspect="1"/>
          </p:cNvGraphicFramePr>
          <p:nvPr/>
        </p:nvGraphicFramePr>
        <p:xfrm>
          <a:off x="1524000" y="3124200"/>
          <a:ext cx="5715000" cy="3213100"/>
        </p:xfrm>
        <a:graphic>
          <a:graphicData uri="http://schemas.openxmlformats.org/presentationml/2006/ole">
            <mc:AlternateContent xmlns:mc="http://schemas.openxmlformats.org/markup-compatibility/2006">
              <mc:Choice xmlns:v="urn:schemas-microsoft-com:vml" Requires="v">
                <p:oleObj spid="_x0000_s27699" r:id="rId4" imgW="11666667" imgH="5571429" progId="">
                  <p:embed/>
                </p:oleObj>
              </mc:Choice>
              <mc:Fallback>
                <p:oleObj r:id="rId4" imgW="11666667" imgH="5571429"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124200"/>
                        <a:ext cx="57150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5"/>
          <p:cNvSpPr>
            <a:spLocks noChangeArrowheads="1"/>
          </p:cNvSpPr>
          <p:nvPr/>
        </p:nvSpPr>
        <p:spPr bwMode="auto">
          <a:xfrm>
            <a:off x="3048000" y="6324600"/>
            <a:ext cx="2801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rtl="0"/>
            <a:r>
              <a:rPr lang="en-US">
                <a:latin typeface="Perpetua" pitchFamily="18" charset="0"/>
              </a:rPr>
              <a:t>Fig (5) Capacitance transducers</a:t>
            </a:r>
            <a:endParaRPr lang="en-GB">
              <a:latin typeface="Perpetua" pitchFamily="18" charset="0"/>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1765405312"/>
              </p:ext>
            </p:extLst>
          </p:nvPr>
        </p:nvGraphicFramePr>
        <p:xfrm>
          <a:off x="1143000" y="3429000"/>
          <a:ext cx="1160463" cy="679450"/>
        </p:xfrm>
        <a:graphic>
          <a:graphicData uri="http://schemas.openxmlformats.org/presentationml/2006/ole">
            <mc:AlternateContent xmlns:mc="http://schemas.openxmlformats.org/markup-compatibility/2006">
              <mc:Choice xmlns:v="urn:schemas-microsoft-com:vml" Requires="v">
                <p:oleObj spid="_x0000_s27700" name="Уравнение" r:id="rId6" imgW="672840" imgH="393480" progId="Equation.3">
                  <p:embed/>
                </p:oleObj>
              </mc:Choice>
              <mc:Fallback>
                <p:oleObj name="Уравнение" r:id="rId6" imgW="672840" imgH="393480" progId="Equation.3">
                  <p:embed/>
                  <p:pic>
                    <p:nvPicPr>
                      <p:cNvPr id="28677" name="Object 2"/>
                      <p:cNvPicPr>
                        <a:picLocks noChangeAspect="1" noChangeArrowheads="1"/>
                      </p:cNvPicPr>
                      <p:nvPr/>
                    </p:nvPicPr>
                    <p:blipFill>
                      <a:blip r:embed="rId7"/>
                      <a:srcRect/>
                      <a:stretch>
                        <a:fillRect/>
                      </a:stretch>
                    </p:blipFill>
                    <p:spPr bwMode="auto">
                      <a:xfrm>
                        <a:off x="1143000" y="3429000"/>
                        <a:ext cx="11604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b="1" smtClean="0"/>
              <a:t>Capacitive transducers(cont’d):-</a:t>
            </a:r>
            <a:endParaRPr lang="en-GB" smtClean="0"/>
          </a:p>
        </p:txBody>
      </p:sp>
      <p:sp>
        <p:nvSpPr>
          <p:cNvPr id="3" name="Content Placeholder 2"/>
          <p:cNvSpPr>
            <a:spLocks noGrp="1"/>
          </p:cNvSpPr>
          <p:nvPr>
            <p:ph sz="quarter" idx="1"/>
          </p:nvPr>
        </p:nvSpPr>
        <p:spPr/>
        <p:txBody>
          <a:bodyPr>
            <a:normAutofit fontScale="92500"/>
          </a:bodyPr>
          <a:lstStyle/>
          <a:p>
            <a:pPr marL="274320" indent="-274320" algn="just" eaLnBrk="1" fontAlgn="auto" hangingPunct="1">
              <a:spcBef>
                <a:spcPts val="580"/>
              </a:spcBef>
              <a:spcAft>
                <a:spcPts val="0"/>
              </a:spcAft>
              <a:buFont typeface="Wingdings 2"/>
              <a:buChar char=""/>
              <a:defRPr/>
            </a:pPr>
            <a:r>
              <a:rPr lang="en-US" dirty="0" smtClean="0"/>
              <a:t>Capacitance transducers can be used in several ways. One method is to use the varying capacitance to frequency-modulate an RF oscillator. This method is the one employed with capacitance microphones like Fig. (5).</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 Another method is to use the capacitance transducer in an ac bridge circuit. The capacitance transducer has excellent frequency response and can measure</a:t>
            </a:r>
            <a:r>
              <a:rPr lang="en-US" b="1" dirty="0" smtClean="0"/>
              <a:t> </a:t>
            </a:r>
            <a:r>
              <a:rPr lang="en-US" dirty="0" smtClean="0"/>
              <a:t>of static and dynamic phenomena.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Its disadvantage are sensitiv­ity to temperature variations and the possibility of erratic or distorted signals owing to long lead length.</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4.Variable Inductive Transducer:</a:t>
            </a:r>
            <a:endParaRPr lang="en-IN" dirty="0"/>
          </a:p>
        </p:txBody>
      </p:sp>
      <p:graphicFrame>
        <p:nvGraphicFramePr>
          <p:cNvPr id="4" name="Object 2"/>
          <p:cNvGraphicFramePr>
            <a:graphicFrameLocks noGrp="1" noChangeAspect="1"/>
          </p:cNvGraphicFramePr>
          <p:nvPr>
            <p:ph sz="quarter" idx="1"/>
            <p:extLst>
              <p:ext uri="{D42A27DB-BD31-4B8C-83A1-F6EECF244321}">
                <p14:modId xmlns:p14="http://schemas.microsoft.com/office/powerpoint/2010/main" val="1731103134"/>
              </p:ext>
            </p:extLst>
          </p:nvPr>
        </p:nvGraphicFramePr>
        <p:xfrm>
          <a:off x="4495800" y="1766056"/>
          <a:ext cx="4191000" cy="3935488"/>
        </p:xfrm>
        <a:graphic>
          <a:graphicData uri="http://schemas.openxmlformats.org/presentationml/2006/ole">
            <mc:AlternateContent xmlns:mc="http://schemas.openxmlformats.org/markup-compatibility/2006">
              <mc:Choice xmlns:v="urn:schemas-microsoft-com:vml" Requires="v">
                <p:oleObj spid="_x0000_s100370" r:id="rId3" imgW="9764488" imgH="4944165" progId="">
                  <p:embed/>
                </p:oleObj>
              </mc:Choice>
              <mc:Fallback>
                <p:oleObj r:id="rId3" imgW="9764488" imgH="4944165" progId="">
                  <p:embed/>
                  <p:pic>
                    <p:nvPicPr>
                      <p:cNvPr id="3789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766056"/>
                        <a:ext cx="4191000" cy="3935488"/>
                      </a:xfrm>
                      <a:prstGeom prst="rect">
                        <a:avLst/>
                      </a:prstGeom>
                      <a:noFill/>
                      <a:ln>
                        <a:noFill/>
                      </a:ln>
                      <a:extLst/>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593929734"/>
              </p:ext>
            </p:extLst>
          </p:nvPr>
        </p:nvGraphicFramePr>
        <p:xfrm>
          <a:off x="561109" y="2248731"/>
          <a:ext cx="3962400" cy="3452813"/>
        </p:xfrm>
        <a:graphic>
          <a:graphicData uri="http://schemas.openxmlformats.org/presentationml/2006/ole">
            <mc:AlternateContent xmlns:mc="http://schemas.openxmlformats.org/markup-compatibility/2006">
              <mc:Choice xmlns:v="urn:schemas-microsoft-com:vml" Requires="v">
                <p:oleObj spid="_x0000_s100371" r:id="rId5" imgW="7268590" imgH="9764488" progId="">
                  <p:embed/>
                </p:oleObj>
              </mc:Choice>
              <mc:Fallback>
                <p:oleObj r:id="rId5" imgW="7268590" imgH="9764488" progId="">
                  <p:embed/>
                  <p:pic>
                    <p:nvPicPr>
                      <p:cNvPr id="3379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09" y="2248731"/>
                        <a:ext cx="39624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898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GB" dirty="0" smtClean="0"/>
              <a:t/>
            </a:r>
            <a:br>
              <a:rPr lang="en-GB" dirty="0" smtClean="0"/>
            </a:br>
            <a:r>
              <a:rPr lang="en-US" b="1" dirty="0" smtClean="0"/>
              <a:t> 4.Variable Inductive Transducer:</a:t>
            </a:r>
            <a:endParaRPr lang="en-GB" dirty="0"/>
          </a:p>
        </p:txBody>
      </p:sp>
      <p:sp>
        <p:nvSpPr>
          <p:cNvPr id="3" name="Content Placeholder 2"/>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dirty="0" smtClean="0"/>
              <a:t>Passive inductive transducers require an external source of power. The action of the transducer is principally one of modulating the excitation signal.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The differential transformer is a passive inductive transformer. It is also known as the linear variable differential transformer (LVDT) and is shown constructively in Fig. (6-a)</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It consists basically of a primary winding and two secondary windings, wound over a hollow tube and positioned so that the primary is between two </a:t>
            </a:r>
            <a:r>
              <a:rPr lang="en-US" dirty="0" smtClean="0"/>
              <a:t>secondary's.</a:t>
            </a:r>
            <a:endParaRPr lang="en-US" dirty="0" smtClean="0"/>
          </a:p>
          <a:p>
            <a:pPr marL="274320" indent="-274320" eaLnBrk="1" fontAlgn="auto" hangingPunct="1">
              <a:spcBef>
                <a:spcPts val="580"/>
              </a:spcBef>
              <a:spcAft>
                <a:spcPts val="0"/>
              </a:spcAft>
              <a:buFont typeface="Wingdings 2"/>
              <a:buNone/>
              <a:defRPr/>
            </a:pP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GB" dirty="0" smtClean="0"/>
              <a:t/>
            </a:r>
            <a:br>
              <a:rPr lang="en-GB" dirty="0" smtClean="0"/>
            </a:br>
            <a:r>
              <a:rPr lang="en-US" b="1" dirty="0" smtClean="0"/>
              <a:t> Variable Inductive Transducer(cont’d):-</a:t>
            </a:r>
            <a:endParaRPr lang="en-GB" dirty="0"/>
          </a:p>
        </p:txBody>
      </p:sp>
      <p:sp>
        <p:nvSpPr>
          <p:cNvPr id="31747" name="Content Placeholder 2"/>
          <p:cNvSpPr>
            <a:spLocks noGrp="1"/>
          </p:cNvSpPr>
          <p:nvPr>
            <p:ph sz="quarter" idx="1"/>
          </p:nvPr>
        </p:nvSpPr>
        <p:spPr/>
        <p:txBody>
          <a:bodyPr/>
          <a:lstStyle/>
          <a:p>
            <a:pPr algn="just" eaLnBrk="1" hangingPunct="1"/>
            <a:r>
              <a:rPr lang="en-US" smtClean="0"/>
              <a:t>An iron core slides within the tube and therefore affects the magnetic coupling between the primary and the two secondaries. When the core is in the center, the voltage induced in the two secondaries is equal. </a:t>
            </a:r>
          </a:p>
          <a:p>
            <a:pPr algn="just" eaLnBrk="1" hangingPunct="1">
              <a:buFont typeface="Wingdings 2" pitchFamily="18" charset="2"/>
              <a:buNone/>
            </a:pPr>
            <a:endParaRPr lang="en-US" smtClean="0"/>
          </a:p>
          <a:p>
            <a:pPr algn="just" eaLnBrk="1" hangingPunct="1"/>
            <a:r>
              <a:rPr lang="en-US" smtClean="0"/>
              <a:t>When the core is moved in one direction from center, the voltage induced in one winding is increased and that in the other is decreased. Movement in the opposite direction reverses this effect.</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GB" dirty="0" smtClean="0"/>
              <a:t/>
            </a:r>
            <a:br>
              <a:rPr lang="en-GB" dirty="0" smtClean="0"/>
            </a:br>
            <a:r>
              <a:rPr lang="en-US" b="1" dirty="0" smtClean="0"/>
              <a:t> Variable Inductive Transducer(cont’d):-</a:t>
            </a:r>
            <a:endParaRPr lang="en-GB" dirty="0"/>
          </a:p>
        </p:txBody>
      </p:sp>
      <p:sp>
        <p:nvSpPr>
          <p:cNvPr id="32771" name="Content Placeholder 2"/>
          <p:cNvSpPr>
            <a:spLocks noGrp="1"/>
          </p:cNvSpPr>
          <p:nvPr>
            <p:ph sz="quarter" idx="1"/>
          </p:nvPr>
        </p:nvSpPr>
        <p:spPr/>
        <p:txBody>
          <a:bodyPr/>
          <a:lstStyle/>
          <a:p>
            <a:pPr algn="just" eaLnBrk="1" hangingPunct="1"/>
            <a:r>
              <a:rPr lang="en-US" smtClean="0"/>
              <a:t>In the schematic diagram shown in Fig. (6-b), the windings are con­nected "series opposing." That is, the polarities of V1 and V/2 oppose each other as we trace through the circuit from terminal A to terminal B. Conse­quently, when the core is in the center so that V, = V</a:t>
            </a:r>
            <a:r>
              <a:rPr lang="en-US" baseline="-25000" smtClean="0"/>
              <a:t>2</a:t>
            </a:r>
            <a:r>
              <a:rPr lang="en-US" smtClean="0"/>
              <a:t>, there is no voltage output, V,=0.</a:t>
            </a:r>
            <a:endParaRPr lang="en-GB" smtClean="0"/>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Variable Inductive Transducer(cont’d):-</a:t>
            </a:r>
            <a:endParaRPr lang="en-GB" dirty="0"/>
          </a:p>
        </p:txBody>
      </p:sp>
      <p:sp>
        <p:nvSpPr>
          <p:cNvPr id="33795" name="Content Placeholder 2"/>
          <p:cNvSpPr>
            <a:spLocks noGrp="1"/>
          </p:cNvSpPr>
          <p:nvPr>
            <p:ph sz="quarter" idx="1"/>
          </p:nvPr>
        </p:nvSpPr>
        <p:spPr/>
        <p:txBody>
          <a:bodyPr/>
          <a:lstStyle/>
          <a:p>
            <a:pPr eaLnBrk="1" hangingPunct="1"/>
            <a:r>
              <a:rPr lang="en-US" smtClean="0"/>
              <a:t>When the core is away from center toward S</a:t>
            </a:r>
            <a:r>
              <a:rPr lang="en-US" baseline="-25000" smtClean="0"/>
              <a:t>1</a:t>
            </a:r>
            <a:r>
              <a:rPr lang="en-US" smtClean="0"/>
              <a:t>, V</a:t>
            </a:r>
            <a:r>
              <a:rPr lang="en-US" baseline="-25000" smtClean="0"/>
              <a:t>1</a:t>
            </a:r>
            <a:r>
              <a:rPr lang="en-US" smtClean="0"/>
              <a:t> is greater than V</a:t>
            </a:r>
            <a:r>
              <a:rPr lang="en-US" baseline="-25000" smtClean="0"/>
              <a:t>2</a:t>
            </a:r>
            <a:r>
              <a:rPr lang="en-US" baseline="30000" smtClean="0"/>
              <a:t> </a:t>
            </a:r>
            <a:r>
              <a:rPr lang="en-US" smtClean="0"/>
              <a:t>and the output voltage V</a:t>
            </a:r>
            <a:r>
              <a:rPr lang="en-US" baseline="-25000" smtClean="0"/>
              <a:t>o</a:t>
            </a:r>
            <a:r>
              <a:rPr lang="en-US" smtClean="0"/>
              <a:t> will have the polarity of V</a:t>
            </a:r>
            <a:r>
              <a:rPr lang="en-US" baseline="-25000" smtClean="0"/>
              <a:t>1</a:t>
            </a:r>
            <a:r>
              <a:rPr lang="en-US" smtClean="0"/>
              <a:t>.</a:t>
            </a:r>
            <a:endParaRPr lang="en-GB" smtClean="0"/>
          </a:p>
          <a:p>
            <a:pPr eaLnBrk="1" hangingPunct="1"/>
            <a:endParaRPr lang="en-GB" smtClean="0"/>
          </a:p>
        </p:txBody>
      </p:sp>
      <p:sp>
        <p:nvSpPr>
          <p:cNvPr id="337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33797" name="Object 2"/>
          <p:cNvGraphicFramePr>
            <a:graphicFrameLocks noChangeAspect="1"/>
          </p:cNvGraphicFramePr>
          <p:nvPr>
            <p:extLst>
              <p:ext uri="{D42A27DB-BD31-4B8C-83A1-F6EECF244321}">
                <p14:modId xmlns:p14="http://schemas.microsoft.com/office/powerpoint/2010/main" val="2057480664"/>
              </p:ext>
            </p:extLst>
          </p:nvPr>
        </p:nvGraphicFramePr>
        <p:xfrm>
          <a:off x="2514600" y="2566987"/>
          <a:ext cx="3962400" cy="3452813"/>
        </p:xfrm>
        <a:graphic>
          <a:graphicData uri="http://schemas.openxmlformats.org/presentationml/2006/ole">
            <mc:AlternateContent xmlns:mc="http://schemas.openxmlformats.org/markup-compatibility/2006">
              <mc:Choice xmlns:v="urn:schemas-microsoft-com:vml" Requires="v">
                <p:oleObj spid="_x0000_s33832" r:id="rId4" imgW="7268590" imgH="9764488" progId="">
                  <p:embed/>
                </p:oleObj>
              </mc:Choice>
              <mc:Fallback>
                <p:oleObj r:id="rId4" imgW="7268590" imgH="976448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66987"/>
                        <a:ext cx="39624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Rectangle 3"/>
          <p:cNvSpPr>
            <a:spLocks noChangeArrowheads="1"/>
          </p:cNvSpPr>
          <p:nvPr/>
        </p:nvSpPr>
        <p:spPr bwMode="auto">
          <a:xfrm>
            <a:off x="2133600" y="6096000"/>
            <a:ext cx="3773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rtl="0"/>
            <a:r>
              <a:rPr lang="en-US" sz="1200" b="1" i="1">
                <a:solidFill>
                  <a:srgbClr val="000000"/>
                </a:solidFill>
                <a:cs typeface="Times New Roman" pitchFamily="18" charset="0"/>
              </a:rPr>
              <a:t>Fig (6) The linear variable differential transformer</a:t>
            </a:r>
            <a:endParaRPr lang="en-GB" sz="900">
              <a:cs typeface="Times New Roman" pitchFamily="18" charset="0"/>
            </a:endParaRPr>
          </a:p>
          <a:p>
            <a:pPr algn="ctr" rtl="0" eaLnBrk="0" hangingPunct="0"/>
            <a:r>
              <a:rPr lang="en-US" sz="1200" b="1" i="1">
                <a:solidFill>
                  <a:srgbClr val="000000"/>
                </a:solidFill>
                <a:cs typeface="Times New Roman" pitchFamily="18" charset="0"/>
              </a:rPr>
              <a:t>(a) Construction. (b) Schematic diagram.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Variable Inductive Transducer(cont’d):-</a:t>
            </a:r>
            <a:endParaRPr lang="en-GB" dirty="0"/>
          </a:p>
        </p:txBody>
      </p:sp>
      <p:sp>
        <p:nvSpPr>
          <p:cNvPr id="34819" name="Content Placeholder 2"/>
          <p:cNvSpPr>
            <a:spLocks noGrp="1"/>
          </p:cNvSpPr>
          <p:nvPr>
            <p:ph sz="quarter" idx="1"/>
          </p:nvPr>
        </p:nvSpPr>
        <p:spPr/>
        <p:txBody>
          <a:bodyPr/>
          <a:lstStyle/>
          <a:p>
            <a:pPr algn="just" eaLnBrk="1" hangingPunct="1"/>
            <a:r>
              <a:rPr lang="en-US" smtClean="0"/>
              <a:t>When the core is away from center toward S</a:t>
            </a:r>
            <a:r>
              <a:rPr lang="en-US" baseline="-25000" smtClean="0"/>
              <a:t>2</a:t>
            </a:r>
            <a:r>
              <a:rPr lang="en-US" smtClean="0"/>
              <a:t>. V</a:t>
            </a:r>
            <a:r>
              <a:rPr lang="en-US" baseline="-25000" smtClean="0"/>
              <a:t>2</a:t>
            </a:r>
            <a:r>
              <a:rPr lang="en-US" smtClean="0"/>
              <a:t> is greater than V</a:t>
            </a:r>
            <a:r>
              <a:rPr lang="en-US" baseline="-25000" smtClean="0"/>
              <a:t>1</a:t>
            </a:r>
            <a:r>
              <a:rPr lang="en-US" smtClean="0"/>
              <a:t>, and the output will have the polarity of V</a:t>
            </a:r>
            <a:r>
              <a:rPr lang="en-US" baseline="-25000" smtClean="0"/>
              <a:t>2</a:t>
            </a:r>
            <a:r>
              <a:rPr lang="en-US" smtClean="0"/>
              <a:t>. That is, the output ac voltage </a:t>
            </a:r>
            <a:r>
              <a:rPr lang="en-US" i="1" smtClean="0"/>
              <a:t>inverts </a:t>
            </a:r>
            <a:r>
              <a:rPr lang="en-US" smtClean="0"/>
              <a:t>as the core passes the center position. The farther the core moves from center. </a:t>
            </a:r>
          </a:p>
          <a:p>
            <a:pPr algn="just" eaLnBrk="1" hangingPunct="1">
              <a:buFont typeface="Wingdings 2" pitchFamily="18" charset="2"/>
              <a:buNone/>
            </a:pPr>
            <a:endParaRPr lang="en-US" smtClean="0"/>
          </a:p>
          <a:p>
            <a:pPr algn="just" eaLnBrk="1" hangingPunct="1"/>
            <a:r>
              <a:rPr lang="en-US" smtClean="0"/>
              <a:t>the greater the </a:t>
            </a:r>
            <a:r>
              <a:rPr lang="en-US" i="1" smtClean="0"/>
              <a:t>difference </a:t>
            </a:r>
            <a:r>
              <a:rPr lang="en-US" smtClean="0"/>
              <a:t>in value between V</a:t>
            </a:r>
            <a:r>
              <a:rPr lang="en-US" baseline="-25000" smtClean="0"/>
              <a:t>1</a:t>
            </a:r>
            <a:r>
              <a:rPr lang="en-US" smtClean="0"/>
              <a:t> and V</a:t>
            </a:r>
            <a:r>
              <a:rPr lang="en-US" baseline="-25000" smtClean="0"/>
              <a:t>2</a:t>
            </a:r>
            <a:r>
              <a:rPr lang="en-US" smtClean="0"/>
              <a:t>, and consequently the greater the value of V</a:t>
            </a:r>
            <a:r>
              <a:rPr lang="en-US" baseline="-25000" smtClean="0"/>
              <a:t>0</a:t>
            </a:r>
            <a:r>
              <a:rPr lang="en-US" smtClean="0"/>
              <a:t>. Thus, the amplitude of V</a:t>
            </a:r>
            <a:r>
              <a:rPr lang="en-US" baseline="-25000" smtClean="0"/>
              <a:t>0</a:t>
            </a:r>
            <a:r>
              <a:rPr lang="en-US" smtClean="0"/>
              <a:t> is a function of the distance the core has moved and the polarity or </a:t>
            </a:r>
            <a:r>
              <a:rPr lang="en-US" i="1" smtClean="0"/>
              <a:t>phase </a:t>
            </a:r>
            <a:r>
              <a:rPr lang="en-US" smtClean="0"/>
              <a:t>indicates which direction it has moved </a:t>
            </a:r>
          </a:p>
          <a:p>
            <a:pPr eaLnBrk="1" hangingPunct="1">
              <a:buFont typeface="Wingdings 2" pitchFamily="18" charset="2"/>
              <a:buNone/>
            </a:pPr>
            <a:r>
              <a:rPr lang="en-US" smtClean="0"/>
              <a:t>    Fig. (6). </a:t>
            </a:r>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Introduction(cont’d)</a:t>
            </a:r>
          </a:p>
        </p:txBody>
      </p:sp>
      <p:sp>
        <p:nvSpPr>
          <p:cNvPr id="8195" name="Content Placeholder 2"/>
          <p:cNvSpPr>
            <a:spLocks noGrp="1"/>
          </p:cNvSpPr>
          <p:nvPr>
            <p:ph sz="quarter" idx="1"/>
          </p:nvPr>
        </p:nvSpPr>
        <p:spPr/>
        <p:txBody>
          <a:bodyPr/>
          <a:lstStyle/>
          <a:p>
            <a:pPr algn="just" eaLnBrk="1" hangingPunct="1"/>
            <a:r>
              <a:rPr lang="en-US" smtClean="0"/>
              <a:t>For example, the common </a:t>
            </a:r>
            <a:r>
              <a:rPr lang="en-US" b="1" i="1" smtClean="0">
                <a:solidFill>
                  <a:srgbClr val="0070C0"/>
                </a:solidFill>
              </a:rPr>
              <a:t>mercury thermometer </a:t>
            </a:r>
            <a:r>
              <a:rPr lang="en-US" smtClean="0"/>
              <a:t>converts variations in temperature into variations in the length of a column of mercury. </a:t>
            </a:r>
          </a:p>
          <a:p>
            <a:pPr algn="just" eaLnBrk="1" hangingPunct="1"/>
            <a:r>
              <a:rPr lang="en-US" smtClean="0"/>
              <a:t>Since the variation in the length of the mercury column is rather simple to measure, the mercury thermometer becomes a convenient device for measuring temperature.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4.Variable Inductive Transducer:</a:t>
            </a:r>
            <a:endParaRPr lang="en-IN" dirty="0"/>
          </a:p>
        </p:txBody>
      </p:sp>
      <p:sp>
        <p:nvSpPr>
          <p:cNvPr id="3" name="Content Placeholder 2"/>
          <p:cNvSpPr>
            <a:spLocks noGrp="1"/>
          </p:cNvSpPr>
          <p:nvPr>
            <p:ph sz="quarter" idx="1"/>
          </p:nvPr>
        </p:nvSpPr>
        <p:spPr/>
        <p:txBody>
          <a:bodyPr/>
          <a:lstStyle/>
          <a:p>
            <a:r>
              <a:rPr lang="en-IN" dirty="0" smtClean="0"/>
              <a:t>LVDT provides continuous resolution and show low hysteresis</a:t>
            </a:r>
          </a:p>
          <a:p>
            <a:r>
              <a:rPr lang="en-IN" dirty="0" smtClean="0"/>
              <a:t>Repeatability is excellent under all condition</a:t>
            </a:r>
          </a:p>
          <a:p>
            <a:r>
              <a:rPr lang="en-IN" dirty="0" smtClean="0"/>
              <a:t>No sliding contact, so less friction and less noise</a:t>
            </a:r>
          </a:p>
          <a:p>
            <a:r>
              <a:rPr lang="en-IN" dirty="0" smtClean="0"/>
              <a:t>Sensitive to vibrations and temperature</a:t>
            </a:r>
          </a:p>
          <a:p>
            <a:r>
              <a:rPr lang="en-IN" dirty="0" smtClean="0"/>
              <a:t>Receiving instrument must be selected to operate on ac signals or demodulator network must be used if a dc output </a:t>
            </a:r>
            <a:r>
              <a:rPr lang="en-IN" smtClean="0"/>
              <a:t>is required</a:t>
            </a:r>
            <a:endParaRPr lang="en-IN" dirty="0"/>
          </a:p>
        </p:txBody>
      </p:sp>
    </p:spTree>
    <p:extLst>
      <p:ext uri="{BB962C8B-B14F-4D97-AF65-F5344CB8AC3E}">
        <p14:creationId xmlns:p14="http://schemas.microsoft.com/office/powerpoint/2010/main" val="240176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b="1" smtClean="0"/>
              <a:t>2-Strain Gauge Transducers</a:t>
            </a:r>
            <a:endParaRPr lang="en-US" smtClean="0"/>
          </a:p>
        </p:txBody>
      </p:sp>
      <p:sp>
        <p:nvSpPr>
          <p:cNvPr id="41987" name="Content Placeholder 2"/>
          <p:cNvSpPr>
            <a:spLocks noGrp="1"/>
          </p:cNvSpPr>
          <p:nvPr>
            <p:ph sz="quarter" idx="1"/>
          </p:nvPr>
        </p:nvSpPr>
        <p:spPr/>
        <p:txBody>
          <a:bodyPr/>
          <a:lstStyle/>
          <a:p>
            <a:pPr algn="just" eaLnBrk="1" hangingPunct="1"/>
            <a:r>
              <a:rPr lang="en-US" smtClean="0"/>
              <a:t>The strain gauge is an example </a:t>
            </a:r>
            <a:r>
              <a:rPr lang="en-US" i="1" smtClean="0"/>
              <a:t>of </a:t>
            </a:r>
            <a:r>
              <a:rPr lang="en-US" smtClean="0"/>
              <a:t>a passive transducer the; uses electrical resistance variation in wires to sense the strain produced by a force on the wires. It is a very versatile detector and transducer for measuring weight pressure mechanical force, or displacement.</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b="1" smtClean="0"/>
              <a:t>Strain Gauge Transducers(cont’d)</a:t>
            </a:r>
            <a:endParaRPr lang="en-US" smtClean="0"/>
          </a:p>
        </p:txBody>
      </p:sp>
      <p:sp>
        <p:nvSpPr>
          <p:cNvPr id="3" name="Content Placeholder 2"/>
          <p:cNvSpPr>
            <a:spLocks noGrp="1"/>
          </p:cNvSpPr>
          <p:nvPr>
            <p:ph sz="quarter"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dirty="0" smtClean="0"/>
              <a:t>The construction of a bonded strain gauge Fig (3) shows a fine-wire element looped back and forth on a mounting plate, which is usually cemented to the member undergoing stress. A tensile stress tens to elongate the wire and thereby increase its length and decrease its cross-sectional</a:t>
            </a:r>
            <a:r>
              <a:rPr lang="en-US" b="1" dirty="0" smtClean="0"/>
              <a:t> </a:t>
            </a:r>
            <a:r>
              <a:rPr lang="en-US" dirty="0" smtClean="0"/>
              <a:t>area. The combined effect is an increase in resistance as seen from </a:t>
            </a:r>
          </a:p>
          <a:p>
            <a:pPr marL="274320" indent="-274320" algn="just" eaLnBrk="1" fontAlgn="auto" hangingPunct="1">
              <a:spcBef>
                <a:spcPts val="580"/>
              </a:spcBef>
              <a:spcAft>
                <a:spcPts val="0"/>
              </a:spcAft>
              <a:buFont typeface="Wingdings 2"/>
              <a:buNone/>
              <a:defRPr/>
            </a:pPr>
            <a:r>
              <a:rPr lang="en-US" dirty="0" smtClean="0"/>
              <a:t>   Eq. (1)</a:t>
            </a:r>
          </a:p>
          <a:p>
            <a:pPr marL="274320" indent="-274320" algn="just" eaLnBrk="1" fontAlgn="auto" hangingPunct="1">
              <a:spcBef>
                <a:spcPts val="580"/>
              </a:spcBef>
              <a:spcAft>
                <a:spcPts val="0"/>
              </a:spcAft>
              <a:buFont typeface="Wingdings 2"/>
              <a:buNone/>
              <a:defRPr/>
            </a:pPr>
            <a:r>
              <a:rPr lang="en-US" dirty="0" smtClean="0"/>
              <a:t> </a:t>
            </a:r>
          </a:p>
          <a:p>
            <a:pPr marL="274320" indent="-274320" algn="just" eaLnBrk="1" fontAlgn="auto" hangingPunct="1">
              <a:spcBef>
                <a:spcPts val="580"/>
              </a:spcBef>
              <a:spcAft>
                <a:spcPts val="0"/>
              </a:spcAft>
              <a:buFont typeface="Wingdings 2"/>
              <a:buNone/>
              <a:defRPr/>
            </a:pPr>
            <a:r>
              <a:rPr lang="en-US" dirty="0" smtClean="0"/>
              <a:t>                                                                                               (1)</a:t>
            </a:r>
          </a:p>
          <a:p>
            <a:pPr marL="274320" indent="-274320" algn="just" eaLnBrk="1" fontAlgn="auto" hangingPunct="1">
              <a:spcBef>
                <a:spcPts val="580"/>
              </a:spcBef>
              <a:spcAft>
                <a:spcPts val="0"/>
              </a:spcAft>
              <a:buFont typeface="Wingdings 2"/>
              <a:buNone/>
              <a:defRPr/>
            </a:pPr>
            <a:r>
              <a:rPr lang="en-US" b="1" dirty="0" smtClean="0"/>
              <a:t>Where</a:t>
            </a:r>
          </a:p>
          <a:p>
            <a:pPr marL="274320" indent="-274320" algn="just" eaLnBrk="1" fontAlgn="auto" hangingPunct="1">
              <a:spcBef>
                <a:spcPts val="580"/>
              </a:spcBef>
              <a:spcAft>
                <a:spcPts val="0"/>
              </a:spcAft>
              <a:buFont typeface="Wingdings 2"/>
              <a:buChar char=""/>
              <a:defRPr/>
            </a:pPr>
            <a:r>
              <a:rPr lang="en-US" dirty="0" smtClean="0"/>
              <a:t>      = the specific resistance of the conductor material in ohm</a:t>
            </a:r>
          </a:p>
          <a:p>
            <a:pPr marL="274320" indent="-274320" algn="just" eaLnBrk="1" fontAlgn="auto" hangingPunct="1">
              <a:spcBef>
                <a:spcPts val="580"/>
              </a:spcBef>
              <a:spcAft>
                <a:spcPts val="0"/>
              </a:spcAft>
              <a:buFont typeface="Wingdings 2"/>
              <a:buChar char=""/>
              <a:defRPr/>
            </a:pPr>
            <a:r>
              <a:rPr lang="en-US" i="1" dirty="0" smtClean="0"/>
              <a:t>  L   </a:t>
            </a:r>
            <a:r>
              <a:rPr lang="en-US" dirty="0" smtClean="0"/>
              <a:t>= the length of the conductor in meters</a:t>
            </a:r>
          </a:p>
          <a:p>
            <a:pPr marL="274320" indent="-274320" algn="just" eaLnBrk="1" fontAlgn="auto" hangingPunct="1">
              <a:spcBef>
                <a:spcPts val="580"/>
              </a:spcBef>
              <a:spcAft>
                <a:spcPts val="0"/>
              </a:spcAft>
              <a:buFont typeface="Wingdings 2"/>
              <a:buChar char=""/>
              <a:defRPr/>
            </a:pPr>
            <a:r>
              <a:rPr lang="en-US" dirty="0" smtClean="0"/>
              <a:t> A   = the area of the conductor in square meters</a:t>
            </a:r>
          </a:p>
          <a:p>
            <a:pPr marL="274320" indent="-274320" eaLnBrk="1" fontAlgn="auto" hangingPunct="1">
              <a:spcBef>
                <a:spcPts val="580"/>
              </a:spcBef>
              <a:spcAft>
                <a:spcPts val="0"/>
              </a:spcAft>
              <a:buFont typeface="Wingdings 2"/>
              <a:buNone/>
              <a:defRPr/>
            </a:pPr>
            <a:endParaRPr lang="en-US" dirty="0"/>
          </a:p>
        </p:txBody>
      </p:sp>
      <p:sp>
        <p:nvSpPr>
          <p:cNvPr id="430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3013" name="Object 2"/>
          <p:cNvGraphicFramePr>
            <a:graphicFrameLocks noChangeAspect="1"/>
          </p:cNvGraphicFramePr>
          <p:nvPr/>
        </p:nvGraphicFramePr>
        <p:xfrm>
          <a:off x="3714750" y="3608388"/>
          <a:ext cx="950913" cy="603250"/>
        </p:xfrm>
        <a:graphic>
          <a:graphicData uri="http://schemas.openxmlformats.org/presentationml/2006/ole">
            <mc:AlternateContent xmlns:mc="http://schemas.openxmlformats.org/markup-compatibility/2006">
              <mc:Choice xmlns:v="urn:schemas-microsoft-com:vml" Requires="v">
                <p:oleObj spid="_x0000_s43082" name="Equation" r:id="rId3" imgW="520700" imgH="419100" progId="Equation.3">
                  <p:embed/>
                </p:oleObj>
              </mc:Choice>
              <mc:Fallback>
                <p:oleObj name="Equation" r:id="rId3" imgW="5207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3608388"/>
                        <a:ext cx="9509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3"/>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3015" name="Object 3"/>
          <p:cNvGraphicFramePr>
            <a:graphicFrameLocks noChangeAspect="1"/>
          </p:cNvGraphicFramePr>
          <p:nvPr/>
        </p:nvGraphicFramePr>
        <p:xfrm>
          <a:off x="1371600" y="4724400"/>
          <a:ext cx="304800" cy="304800"/>
        </p:xfrm>
        <a:graphic>
          <a:graphicData uri="http://schemas.openxmlformats.org/presentationml/2006/ole">
            <mc:AlternateContent xmlns:mc="http://schemas.openxmlformats.org/markup-compatibility/2006">
              <mc:Choice xmlns:v="urn:schemas-microsoft-com:vml" Requires="v">
                <p:oleObj spid="_x0000_s43083" name="Equation" r:id="rId5" imgW="152268" imgH="164957" progId="Equation.3">
                  <p:embed/>
                </p:oleObj>
              </mc:Choice>
              <mc:Fallback>
                <p:oleObj name="Equation" r:id="rId5" imgW="152268" imgH="16495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724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b="1" smtClean="0"/>
              <a:t>Strain Gauge Transducers(cont’d)</a:t>
            </a:r>
            <a:endParaRPr lang="en-US" smtClean="0"/>
          </a:p>
        </p:txBody>
      </p:sp>
      <p:sp>
        <p:nvSpPr>
          <p:cNvPr id="44035" name="Content Placeholder 2"/>
          <p:cNvSpPr>
            <a:spLocks noGrp="1"/>
          </p:cNvSpPr>
          <p:nvPr>
            <p:ph sz="quarter"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 typeface="Wingdings 2" pitchFamily="18" charset="2"/>
              <a:buNone/>
            </a:pPr>
            <a:r>
              <a:rPr lang="en-US" sz="1800" b="1" i="1" smtClean="0">
                <a:latin typeface="Times New Roman" pitchFamily="18" charset="0"/>
                <a:cs typeface="Times New Roman" pitchFamily="18" charset="0"/>
              </a:rPr>
              <a:t>                           Fig (3) Resistive strain gauges; wire construction</a:t>
            </a:r>
            <a:endParaRPr lang="en-US" sz="1800" smtClean="0">
              <a:latin typeface="Times New Roman" pitchFamily="18" charset="0"/>
              <a:cs typeface="Times New Roman" pitchFamily="18" charset="0"/>
            </a:endParaRPr>
          </a:p>
        </p:txBody>
      </p:sp>
      <p:sp>
        <p:nvSpPr>
          <p:cNvPr id="440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4037" name="Object 2"/>
          <p:cNvGraphicFramePr>
            <a:graphicFrameLocks noChangeAspect="1"/>
          </p:cNvGraphicFramePr>
          <p:nvPr/>
        </p:nvGraphicFramePr>
        <p:xfrm>
          <a:off x="2514600" y="1752600"/>
          <a:ext cx="4724400" cy="2341563"/>
        </p:xfrm>
        <a:graphic>
          <a:graphicData uri="http://schemas.openxmlformats.org/presentationml/2006/ole">
            <mc:AlternateContent xmlns:mc="http://schemas.openxmlformats.org/markup-compatibility/2006">
              <mc:Choice xmlns:v="urn:schemas-microsoft-com:vml" Requires="v">
                <p:oleObj spid="_x0000_s44071" r:id="rId3" imgW="5342857" imgH="4963218" progId="">
                  <p:embed/>
                </p:oleObj>
              </mc:Choice>
              <mc:Fallback>
                <p:oleObj r:id="rId3" imgW="5342857" imgH="496321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47244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b="1" smtClean="0"/>
              <a:t>Strain Gauge Transducers(cont’d)</a:t>
            </a:r>
            <a:endParaRPr lang="en-US" smtClean="0"/>
          </a:p>
        </p:txBody>
      </p:sp>
      <p:sp>
        <p:nvSpPr>
          <p:cNvPr id="3" name="Content Placeholder 2"/>
          <p:cNvSpPr>
            <a:spLocks noGrp="1"/>
          </p:cNvSpPr>
          <p:nvPr>
            <p:ph sz="quarter" idx="1"/>
          </p:nvPr>
        </p:nvSpPr>
        <p:spPr/>
        <p:txBody>
          <a:bodyPr>
            <a:normAutofit fontScale="85000" lnSpcReduction="20000"/>
          </a:bodyPr>
          <a:lstStyle/>
          <a:p>
            <a:pPr marL="274320" indent="-274320" algn="just" eaLnBrk="1" fontAlgn="auto" hangingPunct="1">
              <a:spcBef>
                <a:spcPts val="580"/>
              </a:spcBef>
              <a:spcAft>
                <a:spcPts val="0"/>
              </a:spcAft>
              <a:buFont typeface="Wingdings 2"/>
              <a:buChar char=""/>
              <a:defRPr/>
            </a:pPr>
            <a:r>
              <a:rPr lang="en-US" dirty="0" smtClean="0"/>
              <a:t>As a consequence of strain two physical qualities are of particular interest: (1) the change in gauge </a:t>
            </a:r>
            <a:r>
              <a:rPr lang="en-US" i="1" dirty="0" smtClean="0"/>
              <a:t>resistance </a:t>
            </a:r>
            <a:r>
              <a:rPr lang="en-US" dirty="0" smtClean="0"/>
              <a:t>and (2) the change in </a:t>
            </a:r>
            <a:r>
              <a:rPr lang="en-US" i="1" dirty="0" smtClean="0"/>
              <a:t>length. </a:t>
            </a:r>
            <a:r>
              <a:rPr lang="en-US" dirty="0" smtClean="0"/>
              <a:t>The relationship between these two variables expressed as a ratio is called the gauge factor. </a:t>
            </a:r>
          </a:p>
          <a:p>
            <a:pPr marL="274320" indent="-274320" algn="just" eaLnBrk="1" fontAlgn="auto" hangingPunct="1">
              <a:spcBef>
                <a:spcPts val="580"/>
              </a:spcBef>
              <a:spcAft>
                <a:spcPts val="0"/>
              </a:spcAft>
              <a:buFont typeface="Wingdings 2"/>
              <a:buChar char=""/>
              <a:defRPr/>
            </a:pPr>
            <a:r>
              <a:rPr lang="en-US" dirty="0" smtClean="0"/>
              <a:t>K. Expressed mathematically as</a:t>
            </a:r>
          </a:p>
          <a:p>
            <a:pPr marL="274320" indent="-274320" algn="just" eaLnBrk="1" fontAlgn="auto" hangingPunct="1">
              <a:spcBef>
                <a:spcPts val="580"/>
              </a:spcBef>
              <a:spcAft>
                <a:spcPts val="0"/>
              </a:spcAft>
              <a:buFont typeface="Wingdings 2"/>
              <a:buChar char=""/>
              <a:defRPr/>
            </a:pPr>
            <a:endParaRPr lang="en-US" dirty="0" smtClean="0"/>
          </a:p>
          <a:p>
            <a:pPr marL="274320" indent="-274320" algn="just" eaLnBrk="1" fontAlgn="auto" hangingPunct="1">
              <a:spcBef>
                <a:spcPts val="580"/>
              </a:spcBef>
              <a:spcAft>
                <a:spcPts val="0"/>
              </a:spcAft>
              <a:buFont typeface="Wingdings 2"/>
              <a:buNone/>
              <a:defRPr/>
            </a:pPr>
            <a:r>
              <a:rPr lang="en-US" dirty="0" smtClean="0"/>
              <a:t>                                                                                                        (2)</a:t>
            </a:r>
          </a:p>
          <a:p>
            <a:pPr marL="274320" indent="-274320" algn="just" eaLnBrk="1" fontAlgn="auto" hangingPunct="1">
              <a:spcBef>
                <a:spcPts val="580"/>
              </a:spcBef>
              <a:spcAft>
                <a:spcPts val="0"/>
              </a:spcAft>
              <a:buFont typeface="Wingdings 2"/>
              <a:buNone/>
              <a:defRPr/>
            </a:pPr>
            <a:r>
              <a:rPr lang="en-US" b="1" u="sng" dirty="0" smtClean="0"/>
              <a:t>Where</a:t>
            </a:r>
          </a:p>
          <a:p>
            <a:pPr marL="274320" indent="-274320" algn="just" eaLnBrk="1" fontAlgn="auto" hangingPunct="1">
              <a:spcBef>
                <a:spcPts val="580"/>
              </a:spcBef>
              <a:spcAft>
                <a:spcPts val="0"/>
              </a:spcAft>
              <a:buFont typeface="Wingdings 2"/>
              <a:buChar char=""/>
              <a:defRPr/>
            </a:pPr>
            <a:r>
              <a:rPr lang="en-US" dirty="0" smtClean="0"/>
              <a:t>  K 	= the gauge factor</a:t>
            </a:r>
          </a:p>
          <a:p>
            <a:pPr marL="274320" indent="-274320" algn="just" eaLnBrk="1" fontAlgn="auto" hangingPunct="1">
              <a:spcBef>
                <a:spcPts val="580"/>
              </a:spcBef>
              <a:spcAft>
                <a:spcPts val="0"/>
              </a:spcAft>
              <a:buFont typeface="Wingdings 2"/>
              <a:buChar char=""/>
              <a:defRPr/>
            </a:pPr>
            <a:r>
              <a:rPr lang="en-US" dirty="0" smtClean="0"/>
              <a:t>   R 	= the initial resistance in ohms (without strain) </a:t>
            </a:r>
          </a:p>
          <a:p>
            <a:pPr marL="274320" indent="-274320" algn="just" eaLnBrk="1" fontAlgn="auto" hangingPunct="1">
              <a:spcBef>
                <a:spcPts val="580"/>
              </a:spcBef>
              <a:spcAft>
                <a:spcPts val="0"/>
              </a:spcAft>
              <a:buFont typeface="Wingdings 2"/>
              <a:buChar char=""/>
              <a:defRPr/>
            </a:pPr>
            <a:r>
              <a:rPr lang="en-US" dirty="0" smtClean="0"/>
              <a:t>	= the change in initial resistance in ohms</a:t>
            </a:r>
          </a:p>
          <a:p>
            <a:pPr marL="274320" indent="-274320" algn="just" eaLnBrk="1" fontAlgn="auto" hangingPunct="1">
              <a:spcBef>
                <a:spcPts val="580"/>
              </a:spcBef>
              <a:spcAft>
                <a:spcPts val="0"/>
              </a:spcAft>
              <a:buFont typeface="Wingdings 2"/>
              <a:buChar char=""/>
              <a:defRPr/>
            </a:pPr>
            <a:r>
              <a:rPr lang="en-US" i="1" dirty="0" smtClean="0"/>
              <a:t>    L 	</a:t>
            </a:r>
            <a:r>
              <a:rPr lang="en-US" dirty="0" smtClean="0"/>
              <a:t>= the initial length in meters (without strain) </a:t>
            </a:r>
          </a:p>
          <a:p>
            <a:pPr marL="274320" indent="-274320" algn="just" eaLnBrk="1" fontAlgn="auto" hangingPunct="1">
              <a:spcBef>
                <a:spcPts val="580"/>
              </a:spcBef>
              <a:spcAft>
                <a:spcPts val="0"/>
              </a:spcAft>
              <a:buFont typeface="Wingdings 2"/>
              <a:buChar char=""/>
              <a:defRPr/>
            </a:pPr>
            <a:r>
              <a:rPr lang="en-US" i="1" dirty="0" smtClean="0"/>
              <a:t>	</a:t>
            </a:r>
            <a:r>
              <a:rPr lang="en-US" dirty="0" smtClean="0"/>
              <a:t>= the change in initial length in meters</a:t>
            </a:r>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endParaRPr lang="en-US" dirty="0"/>
          </a:p>
        </p:txBody>
      </p:sp>
      <p:sp>
        <p:nvSpPr>
          <p:cNvPr id="450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5061" name="Object 2"/>
          <p:cNvGraphicFramePr>
            <a:graphicFrameLocks noChangeAspect="1"/>
          </p:cNvGraphicFramePr>
          <p:nvPr/>
        </p:nvGraphicFramePr>
        <p:xfrm>
          <a:off x="3594100" y="3048000"/>
          <a:ext cx="1498600" cy="631825"/>
        </p:xfrm>
        <a:graphic>
          <a:graphicData uri="http://schemas.openxmlformats.org/presentationml/2006/ole">
            <mc:AlternateContent xmlns:mc="http://schemas.openxmlformats.org/markup-compatibility/2006">
              <mc:Choice xmlns:v="urn:schemas-microsoft-com:vml" Requires="v">
                <p:oleObj spid="_x0000_s45164" name="Equation" r:id="rId3" imgW="723586" imgH="393529" progId="Equation.3">
                  <p:embed/>
                </p:oleObj>
              </mc:Choice>
              <mc:Fallback>
                <p:oleObj name="Equation" r:id="rId3" imgW="723586"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100" y="3048000"/>
                        <a:ext cx="14986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3"/>
          <p:cNvSpPr>
            <a:spLocks noChangeArrowheads="1"/>
          </p:cNvSpPr>
          <p:nvPr/>
        </p:nvSpPr>
        <p:spPr bwMode="auto">
          <a:xfrm>
            <a:off x="0" y="390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5063" name="Object 3"/>
          <p:cNvGraphicFramePr>
            <a:graphicFrameLocks noChangeAspect="1"/>
          </p:cNvGraphicFramePr>
          <p:nvPr/>
        </p:nvGraphicFramePr>
        <p:xfrm>
          <a:off x="1295400" y="5334000"/>
          <a:ext cx="438150" cy="304800"/>
        </p:xfrm>
        <a:graphic>
          <a:graphicData uri="http://schemas.openxmlformats.org/presentationml/2006/ole">
            <mc:AlternateContent xmlns:mc="http://schemas.openxmlformats.org/markup-compatibility/2006">
              <mc:Choice xmlns:v="urn:schemas-microsoft-com:vml" Requires="v">
                <p:oleObj spid="_x0000_s45165" name="Equation" r:id="rId5" imgW="228501" imgH="165028" progId="Equation.3">
                  <p:embed/>
                </p:oleObj>
              </mc:Choice>
              <mc:Fallback>
                <p:oleObj name="Equation" r:id="rId5" imgW="228501" imgH="1650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334000"/>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4" name="Object 4"/>
          <p:cNvGraphicFramePr>
            <a:graphicFrameLocks noChangeAspect="1"/>
          </p:cNvGraphicFramePr>
          <p:nvPr/>
        </p:nvGraphicFramePr>
        <p:xfrm>
          <a:off x="1447800" y="4724400"/>
          <a:ext cx="381000" cy="260350"/>
        </p:xfrm>
        <a:graphic>
          <a:graphicData uri="http://schemas.openxmlformats.org/presentationml/2006/ole">
            <mc:AlternateContent xmlns:mc="http://schemas.openxmlformats.org/markup-compatibility/2006">
              <mc:Choice xmlns:v="urn:schemas-microsoft-com:vml" Requires="v">
                <p:oleObj spid="_x0000_s45166" name="Equation" r:id="rId7" imgW="241091" imgH="164957" progId="Equation.3">
                  <p:embed/>
                </p:oleObj>
              </mc:Choice>
              <mc:Fallback>
                <p:oleObj name="Equation" r:id="rId7" imgW="241091" imgH="16495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724400"/>
                        <a:ext cx="381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b="1" smtClean="0"/>
              <a:t>Strain Gauge Transducers(cont’d)</a:t>
            </a:r>
            <a:endParaRPr lang="en-US" smtClean="0"/>
          </a:p>
        </p:txBody>
      </p:sp>
      <p:sp>
        <p:nvSpPr>
          <p:cNvPr id="46083" name="Content Placeholder 2"/>
          <p:cNvSpPr>
            <a:spLocks noGrp="1"/>
          </p:cNvSpPr>
          <p:nvPr>
            <p:ph sz="quarter" idx="1"/>
          </p:nvPr>
        </p:nvSpPr>
        <p:spPr/>
        <p:txBody>
          <a:bodyPr/>
          <a:lstStyle/>
          <a:p>
            <a:pPr algn="just" eaLnBrk="1" hangingPunct="1"/>
            <a:r>
              <a:rPr lang="en-US" smtClean="0"/>
              <a:t>Note that the term       </a:t>
            </a:r>
            <a:r>
              <a:rPr lang="en-US" i="1" smtClean="0"/>
              <a:t>IL </a:t>
            </a:r>
            <a:r>
              <a:rPr lang="en-US" smtClean="0"/>
              <a:t>in the denominator is the same as the unit strain G. Therefore. Eq. (2) can be written as</a:t>
            </a:r>
          </a:p>
          <a:p>
            <a:pPr algn="just" eaLnBrk="1" hangingPunct="1"/>
            <a:endParaRPr lang="en-US" smtClean="0"/>
          </a:p>
          <a:p>
            <a:pPr algn="just" eaLnBrk="1" hangingPunct="1">
              <a:buFont typeface="Wingdings 2" pitchFamily="18" charset="2"/>
              <a:buNone/>
            </a:pPr>
            <a:r>
              <a:rPr lang="en-US" smtClean="0"/>
              <a:t>                                                                                         (3)</a:t>
            </a:r>
          </a:p>
          <a:p>
            <a:pPr algn="just" eaLnBrk="1" hangingPunct="1">
              <a:buFont typeface="Wingdings 2" pitchFamily="18" charset="2"/>
              <a:buNone/>
            </a:pPr>
            <a:r>
              <a:rPr lang="en-US" smtClean="0"/>
              <a:t>   Robert Hooke pointed out in the seventeenth century that for many common materials there is a constant, ratio between stress and strain. </a:t>
            </a:r>
          </a:p>
          <a:p>
            <a:pPr eaLnBrk="1" hangingPunct="1">
              <a:buFont typeface="Wingdings 2" pitchFamily="18" charset="2"/>
              <a:buNone/>
            </a:pPr>
            <a:endParaRPr lang="en-US" smtClean="0"/>
          </a:p>
          <a:p>
            <a:pPr eaLnBrk="1" hangingPunct="1"/>
            <a:endParaRPr lang="en-US" smtClean="0"/>
          </a:p>
        </p:txBody>
      </p:sp>
      <p:sp>
        <p:nvSpPr>
          <p:cNvPr id="460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6085" name="Object 2"/>
          <p:cNvGraphicFramePr>
            <a:graphicFrameLocks noChangeAspect="1"/>
          </p:cNvGraphicFramePr>
          <p:nvPr/>
        </p:nvGraphicFramePr>
        <p:xfrm>
          <a:off x="3505200" y="2743200"/>
          <a:ext cx="990600" cy="534988"/>
        </p:xfrm>
        <a:graphic>
          <a:graphicData uri="http://schemas.openxmlformats.org/presentationml/2006/ole">
            <mc:AlternateContent xmlns:mc="http://schemas.openxmlformats.org/markup-compatibility/2006">
              <mc:Choice xmlns:v="urn:schemas-microsoft-com:vml" Requires="v">
                <p:oleObj spid="_x0000_s46154" name="Equation" r:id="rId3" imgW="723586" imgH="393529" progId="Equation.3">
                  <p:embed/>
                </p:oleObj>
              </mc:Choice>
              <mc:Fallback>
                <p:oleObj name="Equation" r:id="rId3" imgW="723586"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743200"/>
                        <a:ext cx="990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3"/>
          <p:cNvSpPr>
            <a:spLocks noChangeArrowheads="1"/>
          </p:cNvSpPr>
          <p:nvPr/>
        </p:nvSpPr>
        <p:spPr bwMode="auto">
          <a:xfrm>
            <a:off x="0" y="390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6087" name="Object 3"/>
          <p:cNvGraphicFramePr>
            <a:graphicFrameLocks noChangeAspect="1"/>
          </p:cNvGraphicFramePr>
          <p:nvPr/>
        </p:nvGraphicFramePr>
        <p:xfrm>
          <a:off x="3581400" y="1524000"/>
          <a:ext cx="438150" cy="304800"/>
        </p:xfrm>
        <a:graphic>
          <a:graphicData uri="http://schemas.openxmlformats.org/presentationml/2006/ole">
            <mc:AlternateContent xmlns:mc="http://schemas.openxmlformats.org/markup-compatibility/2006">
              <mc:Choice xmlns:v="urn:schemas-microsoft-com:vml" Requires="v">
                <p:oleObj spid="_x0000_s46155" name="Equation" r:id="rId5" imgW="228501" imgH="165028" progId="Equation.3">
                  <p:embed/>
                </p:oleObj>
              </mc:Choice>
              <mc:Fallback>
                <p:oleObj name="Equation" r:id="rId5" imgW="228501" imgH="1650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524000"/>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b="1" smtClean="0"/>
              <a:t>Strain Gauge Transducers(cont’d)</a:t>
            </a:r>
            <a:endParaRPr lang="en-US" smtClean="0"/>
          </a:p>
        </p:txBody>
      </p:sp>
      <p:sp>
        <p:nvSpPr>
          <p:cNvPr id="47107" name="Content Placeholder 2"/>
          <p:cNvSpPr>
            <a:spLocks noGrp="1"/>
          </p:cNvSpPr>
          <p:nvPr>
            <p:ph sz="quarter" idx="1"/>
          </p:nvPr>
        </p:nvSpPr>
        <p:spPr/>
        <p:txBody>
          <a:bodyPr/>
          <a:lstStyle/>
          <a:p>
            <a:pPr eaLnBrk="1" hangingPunct="1"/>
            <a:r>
              <a:rPr lang="en-US" smtClean="0"/>
              <a:t>Stress is defined as the internal force per unit area. The stress equation is</a:t>
            </a:r>
          </a:p>
          <a:p>
            <a:pPr eaLnBrk="1" hangingPunct="1">
              <a:buFont typeface="Wingdings 2" pitchFamily="18" charset="2"/>
              <a:buNone/>
            </a:pPr>
            <a:r>
              <a:rPr lang="en-US" smtClean="0"/>
              <a:t>                                                                                        (4)</a:t>
            </a:r>
          </a:p>
          <a:p>
            <a:pPr eaLnBrk="1" hangingPunct="1">
              <a:buFont typeface="Wingdings 2" pitchFamily="18" charset="2"/>
              <a:buNone/>
            </a:pPr>
            <a:endParaRPr lang="en-US" smtClean="0"/>
          </a:p>
          <a:p>
            <a:pPr eaLnBrk="1" hangingPunct="1">
              <a:buFont typeface="Wingdings 2" pitchFamily="18" charset="2"/>
              <a:buNone/>
            </a:pPr>
            <a:r>
              <a:rPr lang="en-US" b="1" u="sng" smtClean="0"/>
              <a:t>Where</a:t>
            </a:r>
          </a:p>
          <a:p>
            <a:pPr eaLnBrk="1" hangingPunct="1"/>
            <a:r>
              <a:rPr lang="en-US" smtClean="0"/>
              <a:t>S 	= the stress in kilograms per Square meter </a:t>
            </a:r>
          </a:p>
          <a:p>
            <a:pPr eaLnBrk="1" hangingPunct="1"/>
            <a:r>
              <a:rPr lang="en-US" smtClean="0"/>
              <a:t>F	= the force in kilograms</a:t>
            </a:r>
          </a:p>
          <a:p>
            <a:pPr eaLnBrk="1" hangingPunct="1"/>
            <a:r>
              <a:rPr lang="en-US" smtClean="0"/>
              <a:t>A	= the area in square meters</a:t>
            </a:r>
          </a:p>
          <a:p>
            <a:pPr eaLnBrk="1" hangingPunct="1">
              <a:buFont typeface="Wingdings 2" pitchFamily="18" charset="2"/>
              <a:buNone/>
            </a:pPr>
            <a:endParaRPr lang="en-US" smtClean="0"/>
          </a:p>
        </p:txBody>
      </p:sp>
      <p:sp>
        <p:nvSpPr>
          <p:cNvPr id="471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47109" name="Object 2"/>
          <p:cNvGraphicFramePr>
            <a:graphicFrameLocks noChangeAspect="1"/>
          </p:cNvGraphicFramePr>
          <p:nvPr/>
        </p:nvGraphicFramePr>
        <p:xfrm>
          <a:off x="3962400" y="2362200"/>
          <a:ext cx="990600" cy="639763"/>
        </p:xfrm>
        <a:graphic>
          <a:graphicData uri="http://schemas.openxmlformats.org/presentationml/2006/ole">
            <mc:AlternateContent xmlns:mc="http://schemas.openxmlformats.org/markup-compatibility/2006">
              <mc:Choice xmlns:v="urn:schemas-microsoft-com:vml" Requires="v">
                <p:oleObj spid="_x0000_s47144" name="Equation" r:id="rId3" imgW="418918" imgH="393529" progId="Equation.3">
                  <p:embed/>
                </p:oleObj>
              </mc:Choice>
              <mc:Fallback>
                <p:oleObj name="Equation" r:id="rId3" imgW="418918"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990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3"/>
          <p:cNvSpPr>
            <a:spLocks noChangeArrowheads="1"/>
          </p:cNvSpPr>
          <p:nvPr/>
        </p:nvSpPr>
        <p:spPr bwMode="auto">
          <a:xfrm>
            <a:off x="0" y="390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b="1" smtClean="0"/>
              <a:t>Strain Gauge Transducers(cont’d)</a:t>
            </a:r>
            <a:endParaRPr lang="en-US" smtClean="0"/>
          </a:p>
        </p:txBody>
      </p:sp>
      <p:sp>
        <p:nvSpPr>
          <p:cNvPr id="48131" name="Content Placeholder 2"/>
          <p:cNvSpPr>
            <a:spLocks noGrp="1"/>
          </p:cNvSpPr>
          <p:nvPr>
            <p:ph sz="quarter" idx="1"/>
          </p:nvPr>
        </p:nvSpPr>
        <p:spPr/>
        <p:txBody>
          <a:bodyPr/>
          <a:lstStyle/>
          <a:p>
            <a:pPr eaLnBrk="1" hangingPunct="1"/>
            <a:r>
              <a:rPr lang="en-US" smtClean="0"/>
              <a:t>The constant of proportionality between stress and strain for a linear stress-strain curve is known as the modulus of elasticity of the material. E or Young's modulus. Hooke's law is written as</a:t>
            </a:r>
          </a:p>
          <a:p>
            <a:pPr eaLnBrk="1" hangingPunct="1">
              <a:buFont typeface="Wingdings 2" pitchFamily="18" charset="2"/>
              <a:buNone/>
            </a:pPr>
            <a:r>
              <a:rPr lang="en-US" smtClean="0"/>
              <a:t>                                                                                        (5)</a:t>
            </a:r>
          </a:p>
          <a:p>
            <a:pPr eaLnBrk="1" hangingPunct="1">
              <a:buFont typeface="Wingdings 2" pitchFamily="18" charset="2"/>
              <a:buNone/>
            </a:pPr>
            <a:r>
              <a:rPr lang="en-US" smtClean="0"/>
              <a:t>Where</a:t>
            </a:r>
          </a:p>
          <a:p>
            <a:pPr eaLnBrk="1" hangingPunct="1"/>
            <a:r>
              <a:rPr lang="en-US" smtClean="0"/>
              <a:t>E	=Young's modulus in kilograms per square meter </a:t>
            </a:r>
          </a:p>
          <a:p>
            <a:pPr eaLnBrk="1" hangingPunct="1"/>
            <a:r>
              <a:rPr lang="en-US" smtClean="0"/>
              <a:t>S	= the stress in kilograms per square meter </a:t>
            </a:r>
          </a:p>
          <a:p>
            <a:pPr eaLnBrk="1" hangingPunct="1"/>
            <a:r>
              <a:rPr lang="en-US" smtClean="0"/>
              <a:t>G 	= the strain (no units)</a:t>
            </a:r>
          </a:p>
          <a:p>
            <a:pPr eaLnBrk="1" hangingPunct="1">
              <a:buFont typeface="Wingdings 2" pitchFamily="18" charset="2"/>
              <a:buNone/>
            </a:pPr>
            <a:endParaRPr lang="en-US" smtClean="0"/>
          </a:p>
          <a:p>
            <a:pPr eaLnBrk="1" hangingPunct="1">
              <a:buFont typeface="Wingdings 2" pitchFamily="18" charset="2"/>
              <a:buNone/>
            </a:pPr>
            <a:endParaRPr lang="en-US" smtClean="0"/>
          </a:p>
        </p:txBody>
      </p:sp>
      <p:graphicFrame>
        <p:nvGraphicFramePr>
          <p:cNvPr id="48132" name="Object 2"/>
          <p:cNvGraphicFramePr>
            <a:graphicFrameLocks noChangeAspect="1"/>
          </p:cNvGraphicFramePr>
          <p:nvPr/>
        </p:nvGraphicFramePr>
        <p:xfrm>
          <a:off x="3962400" y="2971800"/>
          <a:ext cx="674688" cy="725488"/>
        </p:xfrm>
        <a:graphic>
          <a:graphicData uri="http://schemas.openxmlformats.org/presentationml/2006/ole">
            <mc:AlternateContent xmlns:mc="http://schemas.openxmlformats.org/markup-compatibility/2006">
              <mc:Choice xmlns:v="urn:schemas-microsoft-com:vml" Requires="v">
                <p:oleObj spid="_x0000_s48166" name="Equation" r:id="rId3" imgW="431613" imgH="393529" progId="Equation.3">
                  <p:embed/>
                </p:oleObj>
              </mc:Choice>
              <mc:Fallback>
                <p:oleObj name="Equation" r:id="rId3" imgW="431613"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971800"/>
                        <a:ext cx="6746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b="1" smtClean="0"/>
              <a:t>Strain Gauge Transducers(cont’d)</a:t>
            </a:r>
            <a:endParaRPr lang="en-US" smtClean="0"/>
          </a:p>
        </p:txBody>
      </p:sp>
      <p:sp>
        <p:nvSpPr>
          <p:cNvPr id="49155" name="Content Placeholder 2"/>
          <p:cNvSpPr>
            <a:spLocks noGrp="1"/>
          </p:cNvSpPr>
          <p:nvPr>
            <p:ph sz="quarter" idx="1"/>
          </p:nvPr>
        </p:nvSpPr>
        <p:spPr/>
        <p:txBody>
          <a:bodyPr/>
          <a:lstStyle/>
          <a:p>
            <a:pPr algn="just" eaLnBrk="1" hangingPunct="1"/>
            <a:r>
              <a:rPr lang="en-US" smtClean="0"/>
              <a:t>For strain gauge applications, a' </a:t>
            </a:r>
            <a:r>
              <a:rPr lang="en-US" i="1" smtClean="0"/>
              <a:t>high degree of sensitivity is </a:t>
            </a:r>
            <a:r>
              <a:rPr lang="en-US" smtClean="0"/>
              <a:t>very desirable. A high gauge factor means a relatively large resistance change for a given strain. Such a change is more easily measured than a small resistance change. Relatively small changes in strain can be sensed.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b="1" smtClean="0"/>
              <a:t>Strain Gauge Transducers(cont’d)</a:t>
            </a:r>
            <a:endParaRPr lang="en-US" smtClean="0"/>
          </a:p>
        </p:txBody>
      </p:sp>
      <p:sp>
        <p:nvSpPr>
          <p:cNvPr id="53251" name="Content Placeholder 2"/>
          <p:cNvSpPr>
            <a:spLocks noGrp="1"/>
          </p:cNvSpPr>
          <p:nvPr>
            <p:ph sz="quarter" idx="1"/>
          </p:nvPr>
        </p:nvSpPr>
        <p:spPr/>
        <p:txBody>
          <a:bodyPr/>
          <a:lstStyle/>
          <a:p>
            <a:pPr algn="just" eaLnBrk="1" hangingPunct="1"/>
            <a:r>
              <a:rPr lang="en-US" smtClean="0"/>
              <a:t>Semiconductor strain gauges are often used in high-output transducers as load cells. These gauges are extremely sensitive, with gauge factors from 50 to 200. They are however, affected by temperature fluctuations and often behave in a nonlinear manner. The strain gauge is generally used as one arm of a bridge. The simple arrangement  shown in Fig. (2-</a:t>
            </a:r>
            <a:r>
              <a:rPr lang="en-US" i="1" smtClean="0"/>
              <a:t>a) </a:t>
            </a:r>
            <a:r>
              <a:rPr lang="en-US" smtClean="0"/>
              <a:t>can be employed when temperature varia­tions are not sufficient to affect accuracy significantly, or in applications for which great accuracy is not required. </a:t>
            </a:r>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Introduction(cont’d)</a:t>
            </a:r>
          </a:p>
        </p:txBody>
      </p:sp>
      <p:sp>
        <p:nvSpPr>
          <p:cNvPr id="9219" name="Content Placeholder 2"/>
          <p:cNvSpPr>
            <a:spLocks noGrp="1"/>
          </p:cNvSpPr>
          <p:nvPr>
            <p:ph sz="quarter" idx="1"/>
          </p:nvPr>
        </p:nvSpPr>
        <p:spPr/>
        <p:txBody>
          <a:bodyPr/>
          <a:lstStyle/>
          <a:p>
            <a:pPr algn="just" eaLnBrk="1" hangingPunct="1"/>
            <a:r>
              <a:rPr lang="en-US" smtClean="0"/>
              <a:t>On the other hand, the actual temperature variation is not as easy to display directly. </a:t>
            </a:r>
          </a:p>
          <a:p>
            <a:pPr algn="just" eaLnBrk="1" hangingPunct="1"/>
            <a:r>
              <a:rPr lang="en-US" smtClean="0"/>
              <a:t>Another example is </a:t>
            </a:r>
            <a:r>
              <a:rPr lang="en-US" i="1" smtClean="0"/>
              <a:t>manometer, which</a:t>
            </a:r>
            <a:r>
              <a:rPr lang="en-US" smtClean="0"/>
              <a:t> detects pressure and indicates it directly on a scale calibrated in actual units of pressure.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b="1" smtClean="0"/>
              <a:t>Strain Gauge Transducers(cont’d)</a:t>
            </a:r>
            <a:endParaRPr lang="en-US" smtClean="0"/>
          </a:p>
        </p:txBody>
      </p:sp>
      <p:sp>
        <p:nvSpPr>
          <p:cNvPr id="54275" name="Content Placeholder 2"/>
          <p:cNvSpPr>
            <a:spLocks noGrp="1"/>
          </p:cNvSpPr>
          <p:nvPr>
            <p:ph sz="quarter" idx="1"/>
          </p:nvPr>
        </p:nvSpPr>
        <p:spPr/>
        <p:txBody>
          <a:bodyPr/>
          <a:lstStyle/>
          <a:p>
            <a:pPr algn="just" eaLnBrk="1" hangingPunct="1"/>
            <a:r>
              <a:rPr lang="en-US" smtClean="0"/>
              <a:t>The strain gauge is generally used as one arm of a bridge. The simple arrangement  shown in Fig. (4-</a:t>
            </a:r>
            <a:r>
              <a:rPr lang="en-US" i="1" smtClean="0"/>
              <a:t>a) </a:t>
            </a:r>
            <a:r>
              <a:rPr lang="en-US" smtClean="0"/>
              <a:t>can be employed when temperature varia­tions are not sufficient to affect accuracy significantly, or in applications for which great accuracy is not required. </a:t>
            </a:r>
          </a:p>
          <a:p>
            <a:pPr eaLnBrk="1" hangingPunct="1"/>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b="1" smtClean="0"/>
              <a:t>Strain Gauge Transducers(cont’d)</a:t>
            </a:r>
            <a:endParaRPr lang="en-US" smtClean="0"/>
          </a:p>
        </p:txBody>
      </p:sp>
      <p:sp>
        <p:nvSpPr>
          <p:cNvPr id="55299" name="Content Placeholder 2"/>
          <p:cNvSpPr>
            <a:spLocks noGrp="1"/>
          </p:cNvSpPr>
          <p:nvPr>
            <p:ph sz="quarter" idx="1"/>
          </p:nvPr>
        </p:nvSpPr>
        <p:spPr/>
        <p:txBody>
          <a:bodyPr/>
          <a:lstStyle/>
          <a:p>
            <a:pPr algn="just" eaLnBrk="1" hangingPunct="1"/>
            <a:r>
              <a:rPr lang="en-US" smtClean="0"/>
              <a:t>However, since gauge resistance is affected by temperature, any change of temperature will cause a change in the bridge balance conditions. This effect can cause an error in the strain measurement. Thus, when temperature variation is significant, or when un­usual accuracy is required an arrangement such as that illustrated in Fig. (4)</a:t>
            </a:r>
            <a:r>
              <a:rPr lang="en-US" i="1" smtClean="0"/>
              <a:t> </a:t>
            </a:r>
            <a:r>
              <a:rPr lang="en-US" smtClean="0"/>
              <a:t>may be used.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b="1" smtClean="0"/>
              <a:t>Strain Gauge Transducers(cont’d)</a:t>
            </a:r>
            <a:endParaRPr lang="en-US" smtClean="0"/>
          </a:p>
        </p:txBody>
      </p:sp>
      <p:sp>
        <p:nvSpPr>
          <p:cNvPr id="56323" name="Content Placeholder 2"/>
          <p:cNvSpPr>
            <a:spLocks noGrp="1"/>
          </p:cNvSpPr>
          <p:nvPr>
            <p:ph sz="quarter" idx="1"/>
          </p:nvPr>
        </p:nvSpPr>
        <p:spPr/>
        <p:txBody>
          <a:bodyPr/>
          <a:lstStyle/>
          <a:p>
            <a:pPr algn="just" eaLnBrk="1" hangingPunct="1"/>
            <a:r>
              <a:rPr lang="en-US" smtClean="0"/>
              <a:t>Here two gauges of the same type are mounted on the item being tested close enough together that both are subjected to the same temperature. Consequently, the temperature will cause the same change of resistance in the two, and the bridge balance will not be affected by the temperature. However one of the two gauges is mounted so that its sensitive direction is at right Angles to the direction of the strain.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b="1" smtClean="0"/>
              <a:t>Strain Gauge Transducers(cont’d)</a:t>
            </a:r>
            <a:endParaRPr lang="en-US" smtClean="0"/>
          </a:p>
        </p:txBody>
      </p:sp>
      <p:sp>
        <p:nvSpPr>
          <p:cNvPr id="3" name="Content Placeholder 2"/>
          <p:cNvSpPr>
            <a:spLocks noGrp="1"/>
          </p:cNvSpPr>
          <p:nvPr>
            <p:ph sz="quarter"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dirty="0" smtClean="0"/>
              <a:t>The resistance of this dummy gauge is not affected by the deformation of the material. Therefore, it acts like a passive resistance (such as R</a:t>
            </a:r>
            <a:r>
              <a:rPr lang="en-US" baseline="-25000" dirty="0" smtClean="0"/>
              <a:t>3</a:t>
            </a:r>
            <a:r>
              <a:rPr lang="en-US" dirty="0" smtClean="0"/>
              <a:t> of Fig. 4-b</a:t>
            </a:r>
            <a:r>
              <a:rPr lang="en-US" i="1" dirty="0" smtClean="0"/>
              <a:t>) </a:t>
            </a:r>
            <a:r>
              <a:rPr lang="en-US" dirty="0" smtClean="0"/>
              <a:t>with regard to the strain measurement. Since only one gauge responds to the strain, the strain causes bridge unbalance just as in the case of the single gauge.</a:t>
            </a:r>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endParaRPr lang="en-US" sz="1800" b="1" i="1" dirty="0" smtClean="0"/>
          </a:p>
          <a:p>
            <a:pPr marL="274320" indent="-274320" eaLnBrk="1" fontAlgn="auto" hangingPunct="1">
              <a:spcBef>
                <a:spcPts val="580"/>
              </a:spcBef>
              <a:spcAft>
                <a:spcPts val="0"/>
              </a:spcAft>
              <a:buFont typeface="Wingdings 2"/>
              <a:buChar char=""/>
              <a:defRPr/>
            </a:pPr>
            <a:endParaRPr lang="en-US" sz="1800" b="1" i="1" dirty="0" smtClean="0"/>
          </a:p>
          <a:p>
            <a:pPr marL="274320" indent="-274320" eaLnBrk="1" fontAlgn="auto" hangingPunct="1">
              <a:spcBef>
                <a:spcPts val="580"/>
              </a:spcBef>
              <a:spcAft>
                <a:spcPts val="0"/>
              </a:spcAft>
              <a:buFont typeface="Wingdings 2"/>
              <a:buChar char=""/>
              <a:defRPr/>
            </a:pPr>
            <a:endParaRPr lang="en-US" sz="1800" b="1" i="1" dirty="0" smtClean="0"/>
          </a:p>
          <a:p>
            <a:pPr marL="274320" indent="-274320" eaLnBrk="1" fontAlgn="auto" hangingPunct="1">
              <a:spcBef>
                <a:spcPts val="580"/>
              </a:spcBef>
              <a:spcAft>
                <a:spcPts val="0"/>
              </a:spcAft>
              <a:buFont typeface="Wingdings 2"/>
              <a:buNone/>
              <a:defRPr/>
            </a:pPr>
            <a:r>
              <a:rPr lang="en-US" sz="1800" b="1" i="1" dirty="0" smtClean="0"/>
              <a:t>                                           Fig (4) Basic gauge bridge circuits.</a:t>
            </a:r>
          </a:p>
          <a:p>
            <a:pPr marL="274320" indent="-274320" eaLnBrk="1" fontAlgn="auto" hangingPunct="1">
              <a:spcBef>
                <a:spcPts val="580"/>
              </a:spcBef>
              <a:spcAft>
                <a:spcPts val="0"/>
              </a:spcAft>
              <a:buFont typeface="Wingdings 2"/>
              <a:buChar char=""/>
              <a:defRPr/>
            </a:pPr>
            <a:endParaRPr lang="en-US" sz="1800" dirty="0" smtClean="0"/>
          </a:p>
          <a:p>
            <a:pPr marL="274320" indent="-274320" eaLnBrk="1" fontAlgn="auto" hangingPunct="1">
              <a:spcBef>
                <a:spcPts val="580"/>
              </a:spcBef>
              <a:spcAft>
                <a:spcPts val="0"/>
              </a:spcAft>
              <a:buFont typeface="Wingdings 2"/>
              <a:buChar char=""/>
              <a:defRPr/>
            </a:pPr>
            <a:endParaRPr lang="en-US" sz="1800" dirty="0"/>
          </a:p>
        </p:txBody>
      </p:sp>
      <p:sp>
        <p:nvSpPr>
          <p:cNvPr id="573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US">
              <a:latin typeface="Perpetua" pitchFamily="18" charset="0"/>
            </a:endParaRPr>
          </a:p>
        </p:txBody>
      </p:sp>
      <p:graphicFrame>
        <p:nvGraphicFramePr>
          <p:cNvPr id="57349" name="Object 2"/>
          <p:cNvGraphicFramePr>
            <a:graphicFrameLocks noChangeAspect="1"/>
          </p:cNvGraphicFramePr>
          <p:nvPr/>
        </p:nvGraphicFramePr>
        <p:xfrm>
          <a:off x="1524000" y="3657600"/>
          <a:ext cx="5795963" cy="1914525"/>
        </p:xfrm>
        <a:graphic>
          <a:graphicData uri="http://schemas.openxmlformats.org/presentationml/2006/ole">
            <mc:AlternateContent xmlns:mc="http://schemas.openxmlformats.org/markup-compatibility/2006">
              <mc:Choice xmlns:v="urn:schemas-microsoft-com:vml" Requires="v">
                <p:oleObj spid="_x0000_s57383" r:id="rId3" imgW="6005556" imgH="2805133" progId="">
                  <p:embed/>
                </p:oleObj>
              </mc:Choice>
              <mc:Fallback>
                <p:oleObj r:id="rId3" imgW="6005556" imgH="280513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657600"/>
                        <a:ext cx="57959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b="1" smtClean="0"/>
              <a:t>6.Temperature Transducer:-</a:t>
            </a:r>
            <a:endParaRPr lang="en-GB" smtClean="0"/>
          </a:p>
        </p:txBody>
      </p:sp>
      <p:sp>
        <p:nvSpPr>
          <p:cNvPr id="3" name="Content Placeholder 2"/>
          <p:cNvSpPr>
            <a:spLocks noGrp="1"/>
          </p:cNvSpPr>
          <p:nvPr>
            <p:ph sz="quarter" idx="1"/>
          </p:nvPr>
        </p:nvSpPr>
        <p:spPr/>
        <p:txBody>
          <a:bodyPr>
            <a:normAutofit/>
          </a:bodyPr>
          <a:lstStyle/>
          <a:p>
            <a:pPr marL="274320" indent="-274320" eaLnBrk="1" fontAlgn="auto" hangingPunct="1">
              <a:spcBef>
                <a:spcPts val="580"/>
              </a:spcBef>
              <a:spcAft>
                <a:spcPts val="0"/>
              </a:spcAft>
              <a:buFont typeface="Wingdings 2"/>
              <a:buChar char=""/>
              <a:defRPr/>
            </a:pPr>
            <a:r>
              <a:rPr lang="en-US" dirty="0" smtClean="0"/>
              <a:t>Temperature transducers can be divided into four main categories. </a:t>
            </a:r>
            <a:endParaRPr lang="en-GB" dirty="0" smtClean="0"/>
          </a:p>
          <a:p>
            <a:pPr marL="514350" indent="-514350" eaLnBrk="1" fontAlgn="auto" hangingPunct="1">
              <a:spcBef>
                <a:spcPts val="580"/>
              </a:spcBef>
              <a:spcAft>
                <a:spcPts val="0"/>
              </a:spcAft>
              <a:buFont typeface="+mj-lt"/>
              <a:buAutoNum type="arabicPeriod"/>
              <a:defRPr/>
            </a:pPr>
            <a:r>
              <a:rPr lang="en-US" dirty="0" smtClean="0"/>
              <a:t>Resistance temperature detectors (RTD). </a:t>
            </a:r>
            <a:endParaRPr lang="en-GB" dirty="0" smtClean="0"/>
          </a:p>
          <a:p>
            <a:pPr marL="514350" indent="-514350" eaLnBrk="1" fontAlgn="auto" hangingPunct="1">
              <a:spcBef>
                <a:spcPts val="580"/>
              </a:spcBef>
              <a:spcAft>
                <a:spcPts val="0"/>
              </a:spcAft>
              <a:buFont typeface="+mj-lt"/>
              <a:buAutoNum type="arabicPeriod"/>
              <a:defRPr/>
            </a:pPr>
            <a:r>
              <a:rPr lang="en-US" dirty="0" smtClean="0"/>
              <a:t>Thermocouples.</a:t>
            </a:r>
            <a:endParaRPr lang="en-GB" dirty="0" smtClean="0"/>
          </a:p>
          <a:p>
            <a:pPr marL="514350" indent="-514350" eaLnBrk="1" fontAlgn="auto" hangingPunct="1">
              <a:spcBef>
                <a:spcPts val="580"/>
              </a:spcBef>
              <a:spcAft>
                <a:spcPts val="0"/>
              </a:spcAft>
              <a:buFont typeface="+mj-lt"/>
              <a:buAutoNum type="arabicPeriod"/>
              <a:defRPr/>
            </a:pPr>
            <a:r>
              <a:rPr lang="en-US" dirty="0" err="1" smtClean="0"/>
              <a:t>Thermistors</a:t>
            </a:r>
            <a:r>
              <a:rPr lang="en-US" dirty="0" smtClean="0"/>
              <a:t>.</a:t>
            </a:r>
            <a:endParaRPr lang="en-GB" dirty="0" smtClean="0"/>
          </a:p>
          <a:p>
            <a:pPr marL="514350" indent="-514350" eaLnBrk="1" fontAlgn="auto" hangingPunct="1">
              <a:spcBef>
                <a:spcPts val="580"/>
              </a:spcBef>
              <a:spcAft>
                <a:spcPts val="0"/>
              </a:spcAft>
              <a:buFont typeface="+mj-lt"/>
              <a:buAutoNum type="arabicPeriod"/>
              <a:defRPr/>
            </a:pPr>
            <a:r>
              <a:rPr lang="en-US" dirty="0" smtClean="0"/>
              <a:t>Ultrasonic thermometer.</a:t>
            </a:r>
            <a:endParaRPr lang="en-GB" dirty="0" smtClean="0"/>
          </a:p>
          <a:p>
            <a:pPr marL="274320" indent="-274320" eaLnBrk="1" fontAlgn="auto" hangingPunct="1">
              <a:spcBef>
                <a:spcPts val="580"/>
              </a:spcBef>
              <a:spcAft>
                <a:spcPts val="0"/>
              </a:spcAft>
              <a:buFont typeface="Wingdings 2"/>
              <a:buNone/>
              <a:defRPr/>
            </a:pP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3600" b="1" dirty="0" smtClean="0"/>
              <a:t>Temperature Transducer(cont’d):-</a:t>
            </a:r>
            <a:br>
              <a:rPr lang="en-US" sz="3600" b="1" dirty="0" smtClean="0"/>
            </a:br>
            <a:r>
              <a:rPr lang="en-US" sz="3600" b="1" dirty="0" smtClean="0"/>
              <a:t>   1. </a:t>
            </a:r>
            <a:r>
              <a:rPr lang="en-US" sz="3200" dirty="0" smtClean="0"/>
              <a:t>Resistance temperature detectors (RTD):- </a:t>
            </a:r>
            <a:endParaRPr lang="en-GB" sz="3600" dirty="0"/>
          </a:p>
        </p:txBody>
      </p:sp>
      <p:sp>
        <p:nvSpPr>
          <p:cNvPr id="59395" name="Content Placeholder 2"/>
          <p:cNvSpPr>
            <a:spLocks noGrp="1"/>
          </p:cNvSpPr>
          <p:nvPr>
            <p:ph sz="quarter" idx="1"/>
          </p:nvPr>
        </p:nvSpPr>
        <p:spPr/>
        <p:txBody>
          <a:bodyPr/>
          <a:lstStyle/>
          <a:p>
            <a:pPr algn="just" eaLnBrk="1" hangingPunct="1"/>
            <a:r>
              <a:rPr lang="en-US" smtClean="0"/>
              <a:t>Detectors of resistance temperatures commonly employ platinum, nickel, or resistance wire elements, whose resistance variation with temperature has a high intrinsic accuracy. </a:t>
            </a:r>
          </a:p>
          <a:p>
            <a:pPr algn="just" eaLnBrk="1" hangingPunct="1">
              <a:buFont typeface="Wingdings 2" pitchFamily="18" charset="2"/>
              <a:buNone/>
            </a:pPr>
            <a:endParaRPr lang="en-US" smtClean="0"/>
          </a:p>
          <a:p>
            <a:pPr algn="just" eaLnBrk="1" hangingPunct="1"/>
            <a:r>
              <a:rPr lang="en-US" smtClean="0"/>
              <a:t>They are available in many configurations and sizes and as shielded or open units for both immersion and surface applications. </a:t>
            </a:r>
            <a:endParaRPr lang="en-GB" smtClean="0"/>
          </a:p>
        </p:txBody>
      </p:sp>
      <p:sp>
        <p:nvSpPr>
          <p:cNvPr id="593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sp>
        <p:nvSpPr>
          <p:cNvPr id="59397" name="Rectangle 3"/>
          <p:cNvSpPr>
            <a:spLocks noChangeArrowheads="1"/>
          </p:cNvSpPr>
          <p:nvPr/>
        </p:nvSpPr>
        <p:spPr bwMode="auto">
          <a:xfrm>
            <a:off x="0" y="22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3600" b="1" dirty="0" smtClean="0"/>
              <a:t>Temperature Transducer(cont’d):-</a:t>
            </a:r>
            <a:br>
              <a:rPr lang="en-US" sz="3600" b="1" dirty="0" smtClean="0"/>
            </a:br>
            <a:r>
              <a:rPr lang="en-US" sz="3600" b="1" dirty="0" smtClean="0"/>
              <a:t>   1. </a:t>
            </a:r>
            <a:r>
              <a:rPr lang="en-US" sz="3200" dirty="0" smtClean="0"/>
              <a:t>Resistance temperature detectors (RTD):- </a:t>
            </a:r>
            <a:endParaRPr lang="en-GB" sz="3200" dirty="0"/>
          </a:p>
        </p:txBody>
      </p:sp>
      <p:sp>
        <p:nvSpPr>
          <p:cNvPr id="60419" name="Content Placeholder 2"/>
          <p:cNvSpPr>
            <a:spLocks noGrp="1"/>
          </p:cNvSpPr>
          <p:nvPr>
            <p:ph sz="quarter" idx="1"/>
          </p:nvPr>
        </p:nvSpPr>
        <p:spPr/>
        <p:txBody>
          <a:bodyPr/>
          <a:lstStyle/>
          <a:p>
            <a:pPr algn="just" eaLnBrk="1" hangingPunct="1"/>
            <a:r>
              <a:rPr lang="en-US" smtClean="0"/>
              <a:t>The relationship between temperature and resistance of conductors can be calculated from the equation. </a:t>
            </a:r>
            <a:endParaRPr lang="en-GB" smtClean="0"/>
          </a:p>
          <a:p>
            <a:pPr algn="just" eaLnBrk="1" hangingPunct="1">
              <a:buFont typeface="Wingdings 2" pitchFamily="18" charset="2"/>
              <a:buNone/>
            </a:pPr>
            <a:endParaRPr lang="en-GB" smtClean="0"/>
          </a:p>
          <a:p>
            <a:pPr algn="just" eaLnBrk="1" hangingPunct="1">
              <a:buFont typeface="Wingdings 2" pitchFamily="18" charset="2"/>
              <a:buNone/>
            </a:pPr>
            <a:r>
              <a:rPr lang="en-US" b="1" u="sng" smtClean="0"/>
              <a:t>Where</a:t>
            </a:r>
            <a:endParaRPr lang="en-GB" b="1" u="sng" smtClean="0"/>
          </a:p>
          <a:p>
            <a:pPr algn="just" eaLnBrk="1" hangingPunct="1">
              <a:buFont typeface="Wingdings 2" pitchFamily="18" charset="2"/>
              <a:buNone/>
            </a:pPr>
            <a:r>
              <a:rPr lang="en-US" smtClean="0"/>
              <a:t>R 	= The resistance of the conductor at temperature t (°C) </a:t>
            </a:r>
            <a:endParaRPr lang="en-GB" smtClean="0"/>
          </a:p>
          <a:p>
            <a:pPr algn="just" eaLnBrk="1" hangingPunct="1">
              <a:buFont typeface="Wingdings 2" pitchFamily="18" charset="2"/>
              <a:buNone/>
            </a:pPr>
            <a:r>
              <a:rPr lang="en-US" i="1" smtClean="0"/>
              <a:t>R</a:t>
            </a:r>
            <a:r>
              <a:rPr lang="en-US" i="1" baseline="-25000" smtClean="0"/>
              <a:t>o	</a:t>
            </a:r>
            <a:r>
              <a:rPr lang="en-US" smtClean="0"/>
              <a:t>= The resistance at the reference temperature, usually 20°C </a:t>
            </a:r>
            <a:endParaRPr lang="en-GB" smtClean="0"/>
          </a:p>
          <a:p>
            <a:pPr algn="just" eaLnBrk="1" hangingPunct="1">
              <a:buFont typeface="Wingdings 2" pitchFamily="18" charset="2"/>
              <a:buNone/>
            </a:pPr>
            <a:r>
              <a:rPr lang="en-US" smtClean="0"/>
              <a:t>	= The temperature coefficient of resistance</a:t>
            </a:r>
            <a:endParaRPr lang="en-GB" smtClean="0"/>
          </a:p>
          <a:p>
            <a:pPr algn="just" eaLnBrk="1" hangingPunct="1">
              <a:buFont typeface="Wingdings 2" pitchFamily="18" charset="2"/>
              <a:buNone/>
            </a:pPr>
            <a:r>
              <a:rPr lang="en-US" smtClean="0"/>
              <a:t>T	= The difference between the operating and the reference</a:t>
            </a:r>
            <a:endParaRPr lang="en-GB" smtClean="0"/>
          </a:p>
          <a:p>
            <a:pPr eaLnBrk="1" hangingPunct="1">
              <a:buFont typeface="Wingdings 2" pitchFamily="18" charset="2"/>
              <a:buNone/>
            </a:pPr>
            <a:r>
              <a:rPr lang="en-US" smtClean="0"/>
              <a:t>              Temperature</a:t>
            </a:r>
            <a:endParaRPr lang="en-GB" smtClean="0"/>
          </a:p>
          <a:p>
            <a:pPr eaLnBrk="1" hangingPunct="1">
              <a:buFont typeface="Wingdings 2" pitchFamily="18" charset="2"/>
              <a:buNone/>
            </a:pPr>
            <a:endParaRPr lang="en-GB" smtClean="0"/>
          </a:p>
        </p:txBody>
      </p:sp>
      <p:graphicFrame>
        <p:nvGraphicFramePr>
          <p:cNvPr id="60420" name="Object 2"/>
          <p:cNvGraphicFramePr>
            <a:graphicFrameLocks noChangeAspect="1"/>
          </p:cNvGraphicFramePr>
          <p:nvPr/>
        </p:nvGraphicFramePr>
        <p:xfrm>
          <a:off x="2743200" y="2286000"/>
          <a:ext cx="2743200" cy="561975"/>
        </p:xfrm>
        <a:graphic>
          <a:graphicData uri="http://schemas.openxmlformats.org/presentationml/2006/ole">
            <mc:AlternateContent xmlns:mc="http://schemas.openxmlformats.org/markup-compatibility/2006">
              <mc:Choice xmlns:v="urn:schemas-microsoft-com:vml" Requires="v">
                <p:oleObj spid="_x0000_s60490" name="Equation" r:id="rId4" imgW="1117600" imgH="228600" progId="Equation.3">
                  <p:embed/>
                </p:oleObj>
              </mc:Choice>
              <mc:Fallback>
                <p:oleObj name="Equation" r:id="rId4" imgW="11176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286000"/>
                        <a:ext cx="2743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60422" name="Object 3"/>
          <p:cNvGraphicFramePr>
            <a:graphicFrameLocks noChangeAspect="1"/>
          </p:cNvGraphicFramePr>
          <p:nvPr/>
        </p:nvGraphicFramePr>
        <p:xfrm>
          <a:off x="914400" y="4343400"/>
          <a:ext cx="325438" cy="304800"/>
        </p:xfrm>
        <a:graphic>
          <a:graphicData uri="http://schemas.openxmlformats.org/presentationml/2006/ole">
            <mc:AlternateContent xmlns:mc="http://schemas.openxmlformats.org/markup-compatibility/2006">
              <mc:Choice xmlns:v="urn:schemas-microsoft-com:vml" Requires="v">
                <p:oleObj spid="_x0000_s60491" name="Equation" r:id="rId6" imgW="152334" imgH="139639" progId="Equation.3">
                  <p:embed/>
                </p:oleObj>
              </mc:Choice>
              <mc:Fallback>
                <p:oleObj name="Equation" r:id="rId6" imgW="152334" imgH="13963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343400"/>
                        <a:ext cx="325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3" name="Rectangle 10"/>
          <p:cNvSpPr>
            <a:spLocks noChangeArrowheads="1"/>
          </p:cNvSpPr>
          <p:nvPr/>
        </p:nvSpPr>
        <p:spPr bwMode="auto">
          <a:xfrm>
            <a:off x="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3600" b="1" dirty="0" smtClean="0"/>
              <a:t>Temperature Transducer(cont’d):-</a:t>
            </a:r>
            <a:br>
              <a:rPr lang="en-US" sz="3600" b="1" dirty="0" smtClean="0"/>
            </a:br>
            <a:r>
              <a:rPr lang="en-US" sz="3600" b="1" dirty="0" smtClean="0"/>
              <a:t>   2. </a:t>
            </a:r>
            <a:r>
              <a:rPr lang="en-US" sz="3200" dirty="0" smtClean="0"/>
              <a:t>Thermocouples:-</a:t>
            </a:r>
            <a:endParaRPr lang="en-GB" sz="3200" dirty="0"/>
          </a:p>
        </p:txBody>
      </p:sp>
      <p:sp>
        <p:nvSpPr>
          <p:cNvPr id="62467" name="Content Placeholder 2"/>
          <p:cNvSpPr>
            <a:spLocks noGrp="1"/>
          </p:cNvSpPr>
          <p:nvPr>
            <p:ph sz="quarter" idx="1"/>
          </p:nvPr>
        </p:nvSpPr>
        <p:spPr/>
        <p:txBody>
          <a:bodyPr/>
          <a:lstStyle/>
          <a:p>
            <a:pPr algn="just" eaLnBrk="1" hangingPunct="1"/>
            <a:r>
              <a:rPr lang="en-US" smtClean="0"/>
              <a:t>One the most commonly used methods of measuring temperature in science and industry depends on the thermocouple effect. </a:t>
            </a:r>
          </a:p>
          <a:p>
            <a:pPr algn="just" eaLnBrk="1" hangingPunct="1">
              <a:buFont typeface="Wingdings 2" pitchFamily="18" charset="2"/>
              <a:buNone/>
            </a:pPr>
            <a:endParaRPr lang="en-US" smtClean="0"/>
          </a:p>
          <a:p>
            <a:pPr algn="just" eaLnBrk="1" hangingPunct="1"/>
            <a:r>
              <a:rPr lang="en-US" smtClean="0"/>
              <a:t>When a pair of wires made of different metals are joined together at one end, temperature </a:t>
            </a:r>
            <a:r>
              <a:rPr lang="en-US" i="1" smtClean="0"/>
              <a:t>difference </a:t>
            </a:r>
            <a:r>
              <a:rPr lang="en-US" smtClean="0"/>
              <a:t>between this end and the other end of the wires produces a voltage between the wires Fig. (9). </a:t>
            </a:r>
            <a:endParaRPr lang="en-GB" smtClean="0"/>
          </a:p>
          <a:p>
            <a:pPr eaLnBrk="1" hangingPunct="1">
              <a:buFont typeface="Wingdings 2" pitchFamily="18" charset="2"/>
              <a:buNone/>
            </a:pPr>
            <a:endParaRPr lang="en-GB" smtClean="0"/>
          </a:p>
        </p:txBody>
      </p:sp>
      <p:graphicFrame>
        <p:nvGraphicFramePr>
          <p:cNvPr id="4" name="Object 2"/>
          <p:cNvGraphicFramePr>
            <a:graphicFrameLocks noChangeAspect="1"/>
          </p:cNvGraphicFramePr>
          <p:nvPr>
            <p:extLst>
              <p:ext uri="{D42A27DB-BD31-4B8C-83A1-F6EECF244321}">
                <p14:modId xmlns:p14="http://schemas.microsoft.com/office/powerpoint/2010/main" val="1005872979"/>
              </p:ext>
            </p:extLst>
          </p:nvPr>
        </p:nvGraphicFramePr>
        <p:xfrm>
          <a:off x="4267200" y="4419600"/>
          <a:ext cx="3355975" cy="2209800"/>
        </p:xfrm>
        <a:graphic>
          <a:graphicData uri="http://schemas.openxmlformats.org/presentationml/2006/ole">
            <mc:AlternateContent xmlns:mc="http://schemas.openxmlformats.org/markup-compatibility/2006">
              <mc:Choice xmlns:v="urn:schemas-microsoft-com:vml" Requires="v">
                <p:oleObj spid="_x0000_s101384" r:id="rId4" imgW="7095238" imgH="3723810" progId="">
                  <p:embed/>
                </p:oleObj>
              </mc:Choice>
              <mc:Fallback>
                <p:oleObj r:id="rId4" imgW="7095238" imgH="3723810" progId="">
                  <p:embed/>
                  <p:pic>
                    <p:nvPicPr>
                      <p:cNvPr id="675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419600"/>
                        <a:ext cx="33559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sz="3200" b="1" smtClean="0"/>
              <a:t>Temperature Transducer(cont’d):-</a:t>
            </a:r>
            <a:br>
              <a:rPr lang="en-US" sz="3200" b="1" smtClean="0"/>
            </a:br>
            <a:r>
              <a:rPr lang="en-US" sz="3200" b="1" smtClean="0"/>
              <a:t>   2. </a:t>
            </a:r>
            <a:r>
              <a:rPr lang="en-US" sz="2800" smtClean="0"/>
              <a:t>Thermocouples:-</a:t>
            </a:r>
            <a:endParaRPr lang="en-GB" sz="3200" smtClean="0"/>
          </a:p>
        </p:txBody>
      </p:sp>
      <p:sp>
        <p:nvSpPr>
          <p:cNvPr id="63491" name="Content Placeholder 2"/>
          <p:cNvSpPr>
            <a:spLocks noGrp="1"/>
          </p:cNvSpPr>
          <p:nvPr>
            <p:ph sz="quarter" idx="1"/>
          </p:nvPr>
        </p:nvSpPr>
        <p:spPr/>
        <p:txBody>
          <a:bodyPr/>
          <a:lstStyle/>
          <a:p>
            <a:pPr algn="just" eaLnBrk="1" hangingPunct="1"/>
            <a:r>
              <a:rPr lang="en-US" smtClean="0"/>
              <a:t>The magnitude of this voltage depends on the materials used for the wires and the amount of temperature difference between the joined ends and the other ends. </a:t>
            </a:r>
          </a:p>
          <a:p>
            <a:pPr algn="just" eaLnBrk="1" hangingPunct="1">
              <a:buFont typeface="Wingdings 2" pitchFamily="18" charset="2"/>
              <a:buNone/>
            </a:pPr>
            <a:endParaRPr lang="en-US" smtClean="0"/>
          </a:p>
          <a:p>
            <a:pPr algn="just" eaLnBrk="1" hangingPunct="1"/>
            <a:r>
              <a:rPr lang="en-US" smtClean="0"/>
              <a:t>The junction of the two wires of the thermocouple is called the </a:t>
            </a:r>
            <a:r>
              <a:rPr lang="en-US" i="1" smtClean="0"/>
              <a:t>sensing </a:t>
            </a:r>
            <a:r>
              <a:rPr lang="en-US" smtClean="0"/>
              <a:t>junction. In normal use this junction is placed in or on the material being tested, and the other ends of the wire are connected to the voltage-measuring equipment.</a:t>
            </a:r>
            <a:endParaRPr lang="en-GB" smtClean="0"/>
          </a:p>
          <a:p>
            <a:pPr eaLnBrk="1" hangingPunct="1">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z="3200" b="1" smtClean="0"/>
              <a:t>Temperature Transducer (cont’d):-</a:t>
            </a:r>
            <a:br>
              <a:rPr lang="en-US" sz="3200" b="1" smtClean="0"/>
            </a:br>
            <a:r>
              <a:rPr lang="en-US" sz="3200" b="1" smtClean="0"/>
              <a:t>   2. </a:t>
            </a:r>
            <a:r>
              <a:rPr lang="en-US" sz="2800" smtClean="0"/>
              <a:t>Thermocouples:-</a:t>
            </a:r>
            <a:endParaRPr lang="en-GB" sz="3200" smtClean="0"/>
          </a:p>
        </p:txBody>
      </p:sp>
      <p:sp>
        <p:nvSpPr>
          <p:cNvPr id="64515" name="Content Placeholder 2"/>
          <p:cNvSpPr>
            <a:spLocks noGrp="1"/>
          </p:cNvSpPr>
          <p:nvPr>
            <p:ph sz="quarter" idx="1"/>
          </p:nvPr>
        </p:nvSpPr>
        <p:spPr/>
        <p:txBody>
          <a:bodyPr/>
          <a:lstStyle/>
          <a:p>
            <a:pPr algn="just" eaLnBrk="1" hangingPunct="1"/>
            <a:r>
              <a:rPr lang="en-US" smtClean="0"/>
              <a:t>Since the temperature difference between this sensing junction and the other ends is the critical factor, the other ends are either kept at a constant </a:t>
            </a:r>
            <a:r>
              <a:rPr lang="en-US" i="1" smtClean="0"/>
              <a:t>reverence </a:t>
            </a:r>
            <a:r>
              <a:rPr lang="en-US" smtClean="0"/>
              <a:t>temperature or, when the cost of the equipment is very low, simply maintained at room temperature. </a:t>
            </a:r>
          </a:p>
          <a:p>
            <a:pPr algn="just" eaLnBrk="1" hangingPunct="1">
              <a:buFont typeface="Wingdings 2" pitchFamily="18" charset="2"/>
              <a:buNone/>
            </a:pPr>
            <a:endParaRPr lang="en-US" smtClean="0"/>
          </a:p>
          <a:p>
            <a:pPr algn="just" eaLnBrk="1" hangingPunct="1"/>
            <a:r>
              <a:rPr lang="en-US" smtClean="0"/>
              <a:t>When the other ends are kept at room temperature, the temperature is monitored and the thermocouple output voltage readings are corrected for any changes in room temperature. </a:t>
            </a:r>
            <a:endParaRPr lang="en-GB"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Introduction(cont’d)</a:t>
            </a:r>
          </a:p>
        </p:txBody>
      </p:sp>
      <p:sp>
        <p:nvSpPr>
          <p:cNvPr id="10243" name="Content Placeholder 2"/>
          <p:cNvSpPr>
            <a:spLocks noGrp="1"/>
          </p:cNvSpPr>
          <p:nvPr>
            <p:ph sz="quarter" idx="1"/>
          </p:nvPr>
        </p:nvSpPr>
        <p:spPr/>
        <p:txBody>
          <a:bodyPr/>
          <a:lstStyle/>
          <a:p>
            <a:pPr algn="just" eaLnBrk="1" hangingPunct="1"/>
            <a:r>
              <a:rPr lang="en-US" b="1" smtClean="0"/>
              <a:t>Thus the transducer is a device, which provides a usable output in response to specific input measured, which may be physical or mechanical quantity, property or condition. </a:t>
            </a:r>
          </a:p>
          <a:p>
            <a:pPr algn="just" eaLnBrk="1" hangingPunct="1"/>
            <a:endParaRPr lang="en-US" b="1" smtClean="0"/>
          </a:p>
          <a:p>
            <a:pPr algn="just" eaLnBrk="1" hangingPunct="1"/>
            <a:r>
              <a:rPr lang="en-US" b="1" smtClean="0"/>
              <a:t>The transducer may be mechanical, electrical, magnetic, optical, chemical, acoustic, thermal nuclear, or a combination of any two or more of these.</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z="3200" b="1" smtClean="0"/>
              <a:t>Temperature Transducer (cont’d):-</a:t>
            </a:r>
            <a:br>
              <a:rPr lang="en-US" sz="3200" b="1" smtClean="0"/>
            </a:br>
            <a:r>
              <a:rPr lang="en-US" sz="3200" b="1" smtClean="0"/>
              <a:t>   2. </a:t>
            </a:r>
            <a:r>
              <a:rPr lang="en-US" sz="2800" smtClean="0"/>
              <a:t>Thermocouples:-</a:t>
            </a:r>
            <a:endParaRPr lang="en-GB" sz="3200" smtClean="0"/>
          </a:p>
        </p:txBody>
      </p:sp>
      <p:sp>
        <p:nvSpPr>
          <p:cNvPr id="65539" name="Content Placeholder 2"/>
          <p:cNvSpPr>
            <a:spLocks noGrp="1"/>
          </p:cNvSpPr>
          <p:nvPr>
            <p:ph sz="quarter" idx="1"/>
          </p:nvPr>
        </p:nvSpPr>
        <p:spPr/>
        <p:txBody>
          <a:bodyPr/>
          <a:lstStyle/>
          <a:p>
            <a:pPr algn="just" eaLnBrk="1" hangingPunct="1"/>
            <a:r>
              <a:rPr lang="en-US" smtClean="0"/>
              <a:t>Because the temperature at this end of the thermocouple wires is a reference tempera­ture, the junction here with the equipment terminals or with other connecting wires is known as the </a:t>
            </a:r>
            <a:r>
              <a:rPr lang="en-US" i="1" smtClean="0"/>
              <a:t>reference </a:t>
            </a:r>
            <a:r>
              <a:rPr lang="en-US" smtClean="0"/>
              <a:t>junction. </a:t>
            </a:r>
          </a:p>
          <a:p>
            <a:pPr algn="just" eaLnBrk="1" hangingPunct="1">
              <a:buFont typeface="Wingdings 2" pitchFamily="18" charset="2"/>
              <a:buNone/>
            </a:pPr>
            <a:endParaRPr lang="en-US" smtClean="0"/>
          </a:p>
          <a:p>
            <a:pPr algn="just" eaLnBrk="1" hangingPunct="1"/>
            <a:r>
              <a:rPr lang="en-US" smtClean="0"/>
              <a:t>It is also quite often referred to as the co/d junction. Because the thermocouple is frequently used for measuring high temperatures, the reference junction it such cases is indeed the colder of the two junctions. </a:t>
            </a:r>
            <a:endParaRPr lang="en-GB"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sz="3200" b="1" smtClean="0"/>
              <a:t>Temperature Transducer (cont’d):-</a:t>
            </a:r>
            <a:br>
              <a:rPr lang="en-US" sz="3200" b="1" smtClean="0"/>
            </a:br>
            <a:r>
              <a:rPr lang="en-US" sz="3200" b="1" smtClean="0"/>
              <a:t>   2. </a:t>
            </a:r>
            <a:r>
              <a:rPr lang="en-US" sz="2800" smtClean="0"/>
              <a:t>Thermocouples:-</a:t>
            </a:r>
            <a:endParaRPr lang="en-GB" sz="3200" smtClean="0"/>
          </a:p>
        </p:txBody>
      </p:sp>
      <p:sp>
        <p:nvSpPr>
          <p:cNvPr id="66563" name="Content Placeholder 2"/>
          <p:cNvSpPr>
            <a:spLocks noGrp="1"/>
          </p:cNvSpPr>
          <p:nvPr>
            <p:ph sz="quarter" idx="1"/>
          </p:nvPr>
        </p:nvSpPr>
        <p:spPr/>
        <p:txBody>
          <a:bodyPr/>
          <a:lstStyle/>
          <a:p>
            <a:pPr algn="just" eaLnBrk="1" hangingPunct="1"/>
            <a:r>
              <a:rPr lang="en-US" smtClean="0"/>
              <a:t>Since any junction of dissimilar metals will produce some thermocouple voltage, the wires and any metal terminals between the sensing junction and the rest of the equipment must be carefully controlled. </a:t>
            </a:r>
          </a:p>
          <a:p>
            <a:pPr algn="just" eaLnBrk="1" hangingPunct="1">
              <a:buFont typeface="Wingdings 2" pitchFamily="18" charset="2"/>
              <a:buNone/>
            </a:pPr>
            <a:endParaRPr lang="en-US" smtClean="0"/>
          </a:p>
          <a:p>
            <a:pPr algn="just" eaLnBrk="1" hangingPunct="1"/>
            <a:r>
              <a:rPr lang="en-US" smtClean="0"/>
              <a:t>Usually this means that the wires between the sensing junction and the reference junction are of specific materials provided by the thermocouple supplier, and the wires from the reference junction to the measuring equipment are copper. </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2. </a:t>
            </a:r>
            <a:r>
              <a:rPr lang="en-US" sz="3600" dirty="0" smtClean="0"/>
              <a:t>Thermocouples:-</a:t>
            </a:r>
            <a:endParaRPr lang="en-GB" dirty="0"/>
          </a:p>
        </p:txBody>
      </p:sp>
      <p:sp>
        <p:nvSpPr>
          <p:cNvPr id="67587" name="Content Placeholder 2"/>
          <p:cNvSpPr>
            <a:spLocks noGrp="1"/>
          </p:cNvSpPr>
          <p:nvPr>
            <p:ph sz="quarter" idx="1"/>
          </p:nvPr>
        </p:nvSpPr>
        <p:spPr/>
        <p:txBody>
          <a:bodyPr/>
          <a:lstStyle/>
          <a:p>
            <a:pPr algn="just" eaLnBrk="1" hangingPunct="1"/>
            <a:r>
              <a:rPr lang="en-US" smtClean="0"/>
              <a:t>Thermocouples are made from a number of difference metals or metal alloys covering a wide range of temperatures from as low as -270</a:t>
            </a:r>
            <a:r>
              <a:rPr lang="en-US" baseline="30000" smtClean="0"/>
              <a:t>°</a:t>
            </a:r>
            <a:r>
              <a:rPr lang="en-US" smtClean="0"/>
              <a:t>C(-418°F) to as high as 2700`C (about 5000°F).</a:t>
            </a:r>
            <a:endParaRPr lang="en-GB" smtClean="0"/>
          </a:p>
          <a:p>
            <a:pPr eaLnBrk="1" hangingPunct="1"/>
            <a:endParaRPr lang="en-GB" smtClean="0"/>
          </a:p>
        </p:txBody>
      </p:sp>
      <p:sp>
        <p:nvSpPr>
          <p:cNvPr id="675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67589" name="Object 2"/>
          <p:cNvGraphicFramePr>
            <a:graphicFrameLocks noChangeAspect="1"/>
          </p:cNvGraphicFramePr>
          <p:nvPr>
            <p:extLst>
              <p:ext uri="{D42A27DB-BD31-4B8C-83A1-F6EECF244321}">
                <p14:modId xmlns:p14="http://schemas.microsoft.com/office/powerpoint/2010/main" val="1271242995"/>
              </p:ext>
            </p:extLst>
          </p:nvPr>
        </p:nvGraphicFramePr>
        <p:xfrm>
          <a:off x="2667000" y="3200400"/>
          <a:ext cx="3355975" cy="2209800"/>
        </p:xfrm>
        <a:graphic>
          <a:graphicData uri="http://schemas.openxmlformats.org/presentationml/2006/ole">
            <mc:AlternateContent xmlns:mc="http://schemas.openxmlformats.org/markup-compatibility/2006">
              <mc:Choice xmlns:v="urn:schemas-microsoft-com:vml" Requires="v">
                <p:oleObj spid="_x0000_s67624" r:id="rId4" imgW="7095238" imgH="3723810" progId="">
                  <p:embed/>
                </p:oleObj>
              </mc:Choice>
              <mc:Fallback>
                <p:oleObj r:id="rId4" imgW="7095238" imgH="372381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200400"/>
                        <a:ext cx="33559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0" name="Rectangle 3"/>
          <p:cNvSpPr>
            <a:spLocks noChangeArrowheads="1"/>
          </p:cNvSpPr>
          <p:nvPr/>
        </p:nvSpPr>
        <p:spPr bwMode="auto">
          <a:xfrm>
            <a:off x="0" y="5638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rtl="0"/>
            <a:r>
              <a:rPr lang="en-US" sz="1200" b="1" i="1">
                <a:solidFill>
                  <a:srgbClr val="000000"/>
                </a:solidFill>
                <a:cs typeface="Times New Roman" pitchFamily="18" charset="0"/>
              </a:rPr>
              <a:t>Fig (9) Schematic representation of a thermocouple assembly.</a:t>
            </a:r>
            <a:endParaRPr lang="en-US">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2. </a:t>
            </a:r>
            <a:r>
              <a:rPr lang="en-US" sz="3600" dirty="0" smtClean="0"/>
              <a:t>Thermocouples:-</a:t>
            </a:r>
            <a:endParaRPr lang="en-GB" dirty="0"/>
          </a:p>
        </p:txBody>
      </p:sp>
      <p:sp>
        <p:nvSpPr>
          <p:cNvPr id="3" name="Content Placeholder 2"/>
          <p:cNvSpPr>
            <a:spLocks noGrp="1"/>
          </p:cNvSpPr>
          <p:nvPr>
            <p:ph sz="quarter" idx="1"/>
          </p:nvPr>
        </p:nvSpPr>
        <p:spPr/>
        <p:txBody>
          <a:bodyPr>
            <a:normAutofit fontScale="85000" lnSpcReduction="20000"/>
          </a:bodyPr>
          <a:lstStyle/>
          <a:p>
            <a:pPr marL="274320" indent="-274320" eaLnBrk="1" fontAlgn="auto" hangingPunct="1">
              <a:spcBef>
                <a:spcPts val="580"/>
              </a:spcBef>
              <a:spcAft>
                <a:spcPts val="0"/>
              </a:spcAft>
              <a:buFont typeface="Wingdings 2"/>
              <a:buChar char=""/>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The magnitude of the thermal </a:t>
            </a:r>
            <a:r>
              <a:rPr lang="en-US" dirty="0" err="1" smtClean="0"/>
              <a:t>emf</a:t>
            </a:r>
            <a:r>
              <a:rPr lang="en-US" dirty="0" smtClean="0"/>
              <a:t> depends on the wire materials used on the temperature difference between the junctions. Figure (11) shows thermal </a:t>
            </a:r>
            <a:r>
              <a:rPr lang="en-US" dirty="0" err="1" smtClean="0"/>
              <a:t>emfs</a:t>
            </a:r>
            <a:r>
              <a:rPr lang="en-US" dirty="0" smtClean="0"/>
              <a:t> for some common thermocouple materials. The values shown are based on a reference temperature of 32°F. The effective </a:t>
            </a:r>
            <a:r>
              <a:rPr lang="en-US" dirty="0" err="1" smtClean="0"/>
              <a:t>emf</a:t>
            </a:r>
            <a:r>
              <a:rPr lang="en-US" dirty="0" smtClean="0"/>
              <a:t> of thermocouple is given as</a:t>
            </a:r>
            <a:endParaRPr lang="en-GB" dirty="0" smtClean="0"/>
          </a:p>
          <a:p>
            <a:pPr marL="274320" indent="-274320" eaLnBrk="1" fontAlgn="auto" hangingPunct="1">
              <a:spcBef>
                <a:spcPts val="580"/>
              </a:spcBef>
              <a:spcAft>
                <a:spcPts val="0"/>
              </a:spcAft>
              <a:buFont typeface="Wingdings 2"/>
              <a:buChar char=""/>
              <a:defRPr/>
            </a:pPr>
            <a:endParaRPr lang="en-GB" dirty="0" smtClean="0"/>
          </a:p>
          <a:p>
            <a:pPr marL="274320" indent="-274320" eaLnBrk="1" fontAlgn="auto" hangingPunct="1">
              <a:spcBef>
                <a:spcPts val="580"/>
              </a:spcBef>
              <a:spcAft>
                <a:spcPts val="0"/>
              </a:spcAft>
              <a:buFont typeface="Wingdings 2"/>
              <a:buChar char=""/>
              <a:defRPr/>
            </a:pPr>
            <a:endParaRPr lang="en-GB" dirty="0" smtClean="0"/>
          </a:p>
          <a:p>
            <a:pPr marL="274320" indent="-274320" eaLnBrk="1" fontAlgn="auto" hangingPunct="1">
              <a:spcBef>
                <a:spcPts val="580"/>
              </a:spcBef>
              <a:spcAft>
                <a:spcPts val="0"/>
              </a:spcAft>
              <a:buFont typeface="Wingdings 2"/>
              <a:buNone/>
              <a:defRPr/>
            </a:pPr>
            <a:endParaRPr lang="en-US" b="1" dirty="0" smtClean="0"/>
          </a:p>
          <a:p>
            <a:pPr marL="274320" indent="-274320" eaLnBrk="1" fontAlgn="auto" hangingPunct="1">
              <a:spcBef>
                <a:spcPts val="580"/>
              </a:spcBef>
              <a:spcAft>
                <a:spcPts val="0"/>
              </a:spcAft>
              <a:buFont typeface="Wingdings 2"/>
              <a:buNone/>
              <a:defRPr/>
            </a:pPr>
            <a:r>
              <a:rPr lang="en-US" b="1" dirty="0" smtClean="0"/>
              <a:t>Where</a:t>
            </a:r>
            <a:endParaRPr lang="en-GB" dirty="0" smtClean="0"/>
          </a:p>
          <a:p>
            <a:pPr marL="274320" indent="-274320" eaLnBrk="1" fontAlgn="auto" hangingPunct="1">
              <a:spcBef>
                <a:spcPts val="580"/>
              </a:spcBef>
              <a:spcAft>
                <a:spcPts val="0"/>
              </a:spcAft>
              <a:buFont typeface="Wingdings 2"/>
              <a:buChar char=""/>
              <a:defRPr/>
            </a:pPr>
            <a:r>
              <a:rPr lang="en-US" dirty="0" smtClean="0"/>
              <a:t>c and k =constants of the thermocouple materials </a:t>
            </a:r>
            <a:endParaRPr lang="en-GB" dirty="0" smtClean="0"/>
          </a:p>
          <a:p>
            <a:pPr marL="274320" indent="-274320" eaLnBrk="1" fontAlgn="auto" hangingPunct="1">
              <a:spcBef>
                <a:spcPts val="580"/>
              </a:spcBef>
              <a:spcAft>
                <a:spcPts val="0"/>
              </a:spcAft>
              <a:buFont typeface="Wingdings 2"/>
              <a:buChar char=""/>
              <a:defRPr/>
            </a:pPr>
            <a:r>
              <a:rPr lang="en-US" dirty="0" smtClean="0"/>
              <a:t>T</a:t>
            </a:r>
            <a:r>
              <a:rPr lang="en-US" baseline="-25000" dirty="0" smtClean="0"/>
              <a:t>1</a:t>
            </a:r>
            <a:r>
              <a:rPr lang="en-US" dirty="0" smtClean="0"/>
              <a:t> =the temperature of the "hot" junction</a:t>
            </a:r>
            <a:endParaRPr lang="en-GB" dirty="0" smtClean="0"/>
          </a:p>
          <a:p>
            <a:pPr marL="274320" indent="-274320" eaLnBrk="1" fontAlgn="auto" hangingPunct="1">
              <a:spcBef>
                <a:spcPts val="580"/>
              </a:spcBef>
              <a:spcAft>
                <a:spcPts val="0"/>
              </a:spcAft>
              <a:buFont typeface="Wingdings 2"/>
              <a:buChar char=""/>
              <a:defRPr/>
            </a:pPr>
            <a:r>
              <a:rPr lang="en-US" dirty="0" smtClean="0"/>
              <a:t>T</a:t>
            </a:r>
            <a:r>
              <a:rPr lang="en-US" baseline="-25000" dirty="0" smtClean="0"/>
              <a:t>2</a:t>
            </a:r>
            <a:r>
              <a:rPr lang="en-US" dirty="0" smtClean="0"/>
              <a:t> =the temperature of the "cold" or "reference" junction</a:t>
            </a:r>
            <a:endParaRPr lang="en-GB" dirty="0" smtClean="0"/>
          </a:p>
          <a:p>
            <a:pPr marL="274320" indent="-274320" eaLnBrk="1" fontAlgn="auto" hangingPunct="1">
              <a:spcBef>
                <a:spcPts val="580"/>
              </a:spcBef>
              <a:spcAft>
                <a:spcPts val="0"/>
              </a:spcAft>
              <a:buFont typeface="Wingdings 2"/>
              <a:buChar char=""/>
              <a:defRPr/>
            </a:pPr>
            <a:endParaRPr lang="en-GB" dirty="0"/>
          </a:p>
        </p:txBody>
      </p:sp>
      <p:sp>
        <p:nvSpPr>
          <p:cNvPr id="686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68613" name="Object 2"/>
          <p:cNvGraphicFramePr>
            <a:graphicFrameLocks noChangeAspect="1"/>
          </p:cNvGraphicFramePr>
          <p:nvPr/>
        </p:nvGraphicFramePr>
        <p:xfrm>
          <a:off x="2590800" y="3429000"/>
          <a:ext cx="3505200" cy="793750"/>
        </p:xfrm>
        <a:graphic>
          <a:graphicData uri="http://schemas.openxmlformats.org/presentationml/2006/ole">
            <mc:AlternateContent xmlns:mc="http://schemas.openxmlformats.org/markup-compatibility/2006">
              <mc:Choice xmlns:v="urn:schemas-microsoft-com:vml" Requires="v">
                <p:oleObj spid="_x0000_s68648" name="Equation" r:id="rId4" imgW="1726451" imgH="393529" progId="Equation.3">
                  <p:embed/>
                </p:oleObj>
              </mc:Choice>
              <mc:Fallback>
                <p:oleObj name="Equation" r:id="rId4" imgW="1726451" imgH="3935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429000"/>
                        <a:ext cx="35052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3"/>
          <p:cNvSpPr>
            <a:spLocks noChangeArrowheads="1"/>
          </p:cNvSpPr>
          <p:nvPr/>
        </p:nvSpPr>
        <p:spPr bwMode="auto">
          <a:xfrm>
            <a:off x="0" y="390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2. </a:t>
            </a:r>
            <a:r>
              <a:rPr lang="en-US" sz="3600" dirty="0" smtClean="0"/>
              <a:t>Thermocouples:-</a:t>
            </a:r>
            <a:endParaRPr lang="en-GB" dirty="0"/>
          </a:p>
        </p:txBody>
      </p:sp>
      <p:sp>
        <p:nvSpPr>
          <p:cNvPr id="69635" name="Content Placeholder 2"/>
          <p:cNvSpPr>
            <a:spLocks noGrp="1"/>
          </p:cNvSpPr>
          <p:nvPr>
            <p:ph sz="quarter" idx="1"/>
          </p:nvPr>
        </p:nvSpPr>
        <p:spPr/>
        <p:txBody>
          <a:bodyPr/>
          <a:lstStyle/>
          <a:p>
            <a:pPr eaLnBrk="1" hangingPunct="1">
              <a:buFont typeface="Wingdings 2" pitchFamily="18" charset="2"/>
              <a:buNone/>
            </a:pPr>
            <a:endParaRPr lang="en-GB" smtClean="0"/>
          </a:p>
        </p:txBody>
      </p:sp>
      <p:sp>
        <p:nvSpPr>
          <p:cNvPr id="696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69637" name="Object 2"/>
          <p:cNvGraphicFramePr>
            <a:graphicFrameLocks noChangeAspect="1"/>
          </p:cNvGraphicFramePr>
          <p:nvPr/>
        </p:nvGraphicFramePr>
        <p:xfrm>
          <a:off x="1752600" y="1828800"/>
          <a:ext cx="5111750" cy="3429000"/>
        </p:xfrm>
        <a:graphic>
          <a:graphicData uri="http://schemas.openxmlformats.org/presentationml/2006/ole">
            <mc:AlternateContent xmlns:mc="http://schemas.openxmlformats.org/markup-compatibility/2006">
              <mc:Choice xmlns:v="urn:schemas-microsoft-com:vml" Requires="v">
                <p:oleObj spid="_x0000_s69672" r:id="rId4" imgW="5649114" imgH="7935433" progId="">
                  <p:embed/>
                </p:oleObj>
              </mc:Choice>
              <mc:Fallback>
                <p:oleObj r:id="rId4" imgW="5649114" imgH="793543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828800"/>
                        <a:ext cx="51117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8" name="Rectangle 3"/>
          <p:cNvSpPr>
            <a:spLocks noChangeArrowheads="1"/>
          </p:cNvSpPr>
          <p:nvPr/>
        </p:nvSpPr>
        <p:spPr bwMode="auto">
          <a:xfrm>
            <a:off x="685800" y="60960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0"/>
            <a:r>
              <a:rPr lang="en-US" sz="1200" b="1" i="1">
                <a:solidFill>
                  <a:srgbClr val="000000"/>
                </a:solidFill>
                <a:cs typeface="Times New Roman" pitchFamily="18" charset="0"/>
              </a:rPr>
              <a:t>Fig (10) Thermocouples and thermocouple assemblies. (a) Uninsu­lated thermocouple. (b) Insulated thermocouple. (c) Probe assembly. (d) Thermocouple well.</a:t>
            </a:r>
            <a:endParaRPr lang="en-US">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2. </a:t>
            </a:r>
            <a:r>
              <a:rPr lang="en-US" sz="3600" dirty="0" smtClean="0"/>
              <a:t>Thermocouples:-</a:t>
            </a:r>
            <a:endParaRPr lang="en-GB" dirty="0"/>
          </a:p>
        </p:txBody>
      </p:sp>
      <p:sp>
        <p:nvSpPr>
          <p:cNvPr id="70659" name="Content Placeholder 2"/>
          <p:cNvSpPr>
            <a:spLocks noGrp="1"/>
          </p:cNvSpPr>
          <p:nvPr>
            <p:ph sz="quarter" idx="1"/>
          </p:nvPr>
        </p:nvSpPr>
        <p:spPr/>
        <p:txBody>
          <a:bodyPr/>
          <a:lstStyle/>
          <a:p>
            <a:pPr eaLnBrk="1" hangingPunct="1"/>
            <a:endParaRPr lang="en-GB" smtClean="0"/>
          </a:p>
        </p:txBody>
      </p:sp>
      <p:sp>
        <p:nvSpPr>
          <p:cNvPr id="706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70661" name="Object 2"/>
          <p:cNvGraphicFramePr>
            <a:graphicFrameLocks noChangeAspect="1"/>
          </p:cNvGraphicFramePr>
          <p:nvPr/>
        </p:nvGraphicFramePr>
        <p:xfrm>
          <a:off x="1295400" y="1524000"/>
          <a:ext cx="6389688" cy="4419600"/>
        </p:xfrm>
        <a:graphic>
          <a:graphicData uri="http://schemas.openxmlformats.org/presentationml/2006/ole">
            <mc:AlternateContent xmlns:mc="http://schemas.openxmlformats.org/markup-compatibility/2006">
              <mc:Choice xmlns:v="urn:schemas-microsoft-com:vml" Requires="v">
                <p:oleObj spid="_x0000_s70696" r:id="rId4" imgW="9993120" imgH="9307224" progId="">
                  <p:embed/>
                </p:oleObj>
              </mc:Choice>
              <mc:Fallback>
                <p:oleObj r:id="rId4" imgW="9993120" imgH="930722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524000"/>
                        <a:ext cx="63896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Rectangle 3"/>
          <p:cNvSpPr>
            <a:spLocks noChangeArrowheads="1"/>
          </p:cNvSpPr>
          <p:nvPr/>
        </p:nvSpPr>
        <p:spPr bwMode="auto">
          <a:xfrm>
            <a:off x="0" y="6248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rtl="0"/>
            <a:r>
              <a:rPr lang="en-US" sz="1200" b="1" i="1">
                <a:solidFill>
                  <a:srgbClr val="000000"/>
                </a:solidFill>
                <a:cs typeface="Times New Roman" pitchFamily="18" charset="0"/>
              </a:rPr>
              <a:t>Fig (11) Calibration curves for several thermocouple combi­nations.</a:t>
            </a:r>
            <a:endParaRPr lang="en-US">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3. </a:t>
            </a:r>
            <a:r>
              <a:rPr lang="en-US" sz="3200" dirty="0" err="1" smtClean="0"/>
              <a:t>Thermistors</a:t>
            </a:r>
            <a:r>
              <a:rPr lang="en-US" sz="3200" dirty="0" smtClean="0"/>
              <a:t>.</a:t>
            </a:r>
            <a:r>
              <a:rPr lang="en-US" sz="3600" dirty="0" smtClean="0"/>
              <a:t>:-</a:t>
            </a:r>
            <a:endParaRPr lang="en-GB" dirty="0"/>
          </a:p>
        </p:txBody>
      </p:sp>
      <p:sp>
        <p:nvSpPr>
          <p:cNvPr id="3" name="Content Placeholder 2"/>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dirty="0" smtClean="0"/>
              <a:t>The electrical resistance </a:t>
            </a:r>
            <a:r>
              <a:rPr lang="en-US" i="1" dirty="0" smtClean="0"/>
              <a:t>of </a:t>
            </a:r>
            <a:r>
              <a:rPr lang="en-US" dirty="0" smtClean="0"/>
              <a:t>most materials changes with the temperature. By choosing materials that are very sensitive to temperature, we can make devices that are useful in temperature control circuits as well as in tempera­ture measurement.</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 A </a:t>
            </a:r>
            <a:r>
              <a:rPr lang="en-US" dirty="0" err="1" smtClean="0"/>
              <a:t>thermistor</a:t>
            </a:r>
            <a:r>
              <a:rPr lang="en-US" dirty="0" smtClean="0"/>
              <a:t> is a semiconductor made by sintering mixtures of metallic oxide, such as oxides of manganese, nickel, cobalt, copper, and uranium. </a:t>
            </a:r>
            <a:r>
              <a:rPr lang="en-US" dirty="0" err="1" smtClean="0"/>
              <a:t>Thermistors</a:t>
            </a:r>
            <a:r>
              <a:rPr lang="en-US" dirty="0" smtClean="0"/>
              <a:t> have a </a:t>
            </a:r>
            <a:r>
              <a:rPr lang="en-US" i="1" dirty="0" smtClean="0"/>
              <a:t>negative </a:t>
            </a:r>
            <a:r>
              <a:rPr lang="en-US" dirty="0" smtClean="0"/>
              <a:t>temperature coefficient. That is, their resis­tance decreases as their temperature rises. </a:t>
            </a:r>
            <a:endParaRPr lang="en-GB" dirty="0" smtClean="0"/>
          </a:p>
          <a:p>
            <a:pPr marL="274320" indent="-274320" eaLnBrk="1" fontAlgn="auto" hangingPunct="1">
              <a:spcBef>
                <a:spcPts val="580"/>
              </a:spcBef>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3. </a:t>
            </a:r>
            <a:r>
              <a:rPr lang="en-US" sz="3200" dirty="0" err="1" smtClean="0"/>
              <a:t>Thermistors</a:t>
            </a:r>
            <a:r>
              <a:rPr lang="en-US" sz="3200" dirty="0" smtClean="0"/>
              <a:t>.</a:t>
            </a:r>
            <a:r>
              <a:rPr lang="en-US" sz="3600" dirty="0" smtClean="0"/>
              <a:t>:-</a:t>
            </a:r>
            <a:endParaRPr lang="en-GB" dirty="0"/>
          </a:p>
        </p:txBody>
      </p:sp>
      <p:sp>
        <p:nvSpPr>
          <p:cNvPr id="3" name="Content Placeholder 2"/>
          <p:cNvSpPr>
            <a:spLocks noGrp="1"/>
          </p:cNvSpPr>
          <p:nvPr>
            <p:ph sz="quarter" idx="1"/>
          </p:nvPr>
        </p:nvSpPr>
        <p:spPr/>
        <p:txBody>
          <a:bodyPr>
            <a:normAutofit fontScale="92500"/>
          </a:bodyPr>
          <a:lstStyle/>
          <a:p>
            <a:pPr marL="274320" indent="-274320" algn="just" eaLnBrk="1" fontAlgn="auto" hangingPunct="1">
              <a:spcBef>
                <a:spcPts val="580"/>
              </a:spcBef>
              <a:spcAft>
                <a:spcPts val="0"/>
              </a:spcAft>
              <a:buFont typeface="Wingdings 2"/>
              <a:buChar char=""/>
              <a:defRPr/>
            </a:pPr>
            <a:r>
              <a:rPr lang="en-US" dirty="0" err="1" smtClean="0"/>
              <a:t>Thermistors</a:t>
            </a:r>
            <a:r>
              <a:rPr lang="en-US" dirty="0" smtClean="0"/>
              <a:t> can be connected in series-parallel arrangements for applica­tions requiring greater power-handling capability.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High-resistance units find application in measurements that employ wires or cables with small quantities of lead. </a:t>
            </a:r>
            <a:r>
              <a:rPr lang="en-US" dirty="0" err="1" smtClean="0"/>
              <a:t>Thermistors</a:t>
            </a:r>
            <a:r>
              <a:rPr lang="en-US" dirty="0" smtClean="0"/>
              <a:t> are chemically stable and can be used in nuclear environments.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Their wide range of characteristics also permits them to be used in limiting and regulation circuits, as time delays, for the integration of power pulses, and as-memory units.</a:t>
            </a:r>
            <a:endParaRPr lang="en-GB" dirty="0" smtClean="0"/>
          </a:p>
          <a:p>
            <a:pPr marL="274320" indent="-274320" eaLnBrk="1" fontAlgn="auto" hangingPunct="1">
              <a:spcBef>
                <a:spcPts val="580"/>
              </a:spcBef>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3. </a:t>
            </a:r>
            <a:r>
              <a:rPr lang="en-US" sz="3200" dirty="0" smtClean="0"/>
              <a:t>Thermistors.</a:t>
            </a:r>
            <a:r>
              <a:rPr lang="en-US" sz="3600" dirty="0" smtClean="0"/>
              <a:t>:-</a:t>
            </a:r>
            <a:endParaRPr lang="en-GB" dirty="0"/>
          </a:p>
        </p:txBody>
      </p:sp>
      <p:sp>
        <p:nvSpPr>
          <p:cNvPr id="76803" name="Content Placeholder 2"/>
          <p:cNvSpPr>
            <a:spLocks noGrp="1"/>
          </p:cNvSpPr>
          <p:nvPr>
            <p:ph sz="quarter" idx="1"/>
          </p:nvPr>
        </p:nvSpPr>
        <p:spPr/>
        <p:txBody>
          <a:bodyPr/>
          <a:lstStyle/>
          <a:p>
            <a:pPr eaLnBrk="1" hangingPunct="1"/>
            <a:r>
              <a:rPr lang="en-US" smtClean="0"/>
              <a:t>Typical thermistor configurations are shown in Fig. (13) and the electri­cal symbol of the device is depicted in the same figure.</a:t>
            </a:r>
            <a:endParaRPr lang="en-GB" smtClean="0"/>
          </a:p>
          <a:p>
            <a:pPr eaLnBrk="1" hangingPunct="1"/>
            <a:endParaRPr lang="en-GB" smtClean="0"/>
          </a:p>
        </p:txBody>
      </p:sp>
      <p:sp>
        <p:nvSpPr>
          <p:cNvPr id="768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76805" name="Object 2"/>
          <p:cNvGraphicFramePr>
            <a:graphicFrameLocks noChangeAspect="1"/>
          </p:cNvGraphicFramePr>
          <p:nvPr/>
        </p:nvGraphicFramePr>
        <p:xfrm>
          <a:off x="2286000" y="2362200"/>
          <a:ext cx="4419600" cy="3870325"/>
        </p:xfrm>
        <a:graphic>
          <a:graphicData uri="http://schemas.openxmlformats.org/presentationml/2006/ole">
            <mc:AlternateContent xmlns:mc="http://schemas.openxmlformats.org/markup-compatibility/2006">
              <mc:Choice xmlns:v="urn:schemas-microsoft-com:vml" Requires="v">
                <p:oleObj spid="_x0000_s76840" r:id="rId4" imgW="10904762" imgH="11057143" progId="">
                  <p:embed/>
                </p:oleObj>
              </mc:Choice>
              <mc:Fallback>
                <p:oleObj r:id="rId4" imgW="10904762" imgH="110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362200"/>
                        <a:ext cx="44196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3"/>
          <p:cNvSpPr>
            <a:spLocks noChangeArrowheads="1"/>
          </p:cNvSpPr>
          <p:nvPr/>
        </p:nvSpPr>
        <p:spPr bwMode="auto">
          <a:xfrm>
            <a:off x="381000" y="62484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0"/>
            <a:r>
              <a:rPr lang="en-US" sz="1200" b="1" i="1">
                <a:solidFill>
                  <a:srgbClr val="000000"/>
                </a:solidFill>
                <a:cs typeface="Times New Roman" pitchFamily="18" charset="0"/>
              </a:rPr>
              <a:t>Fig (13) thermistor configuration and the electrical symbol for a thermistor. (Courtesy Yellow Springs Instrument Company, Yellow Springs, Ohio.)</a:t>
            </a:r>
            <a:endParaRPr lang="en-US">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Temperature Transducer (cont’d):-</a:t>
            </a:r>
            <a:br>
              <a:rPr lang="en-US" b="1" dirty="0" smtClean="0"/>
            </a:br>
            <a:r>
              <a:rPr lang="en-US" b="1" dirty="0" smtClean="0"/>
              <a:t>   3. </a:t>
            </a:r>
            <a:r>
              <a:rPr lang="en-US" sz="3200" dirty="0" err="1" smtClean="0"/>
              <a:t>Thermistors</a:t>
            </a:r>
            <a:r>
              <a:rPr lang="en-US" sz="3200" dirty="0" smtClean="0"/>
              <a:t>.</a:t>
            </a:r>
            <a:r>
              <a:rPr lang="en-US" sz="3600" dirty="0" smtClean="0"/>
              <a:t>:-</a:t>
            </a:r>
            <a:endParaRPr lang="en-GB" dirty="0"/>
          </a:p>
        </p:txBody>
      </p:sp>
      <p:sp>
        <p:nvSpPr>
          <p:cNvPr id="77827" name="Content Placeholder 2"/>
          <p:cNvSpPr>
            <a:spLocks noGrp="1"/>
          </p:cNvSpPr>
          <p:nvPr>
            <p:ph sz="quarter" idx="1"/>
          </p:nvPr>
        </p:nvSpPr>
        <p:spPr/>
        <p:txBody>
          <a:bodyPr/>
          <a:lstStyle/>
          <a:p>
            <a:pPr algn="just" eaLnBrk="1" hangingPunct="1"/>
            <a:r>
              <a:rPr lang="en-US" smtClean="0"/>
              <a:t>A thermistor in one leg of a Whetstone bridge circuit will provide pre temperature information. In most applications accuracy is limited only by readout device. </a:t>
            </a:r>
          </a:p>
          <a:p>
            <a:pPr algn="just" eaLnBrk="1" hangingPunct="1">
              <a:buFont typeface="Wingdings 2" pitchFamily="18" charset="2"/>
              <a:buNone/>
            </a:pPr>
            <a:endParaRPr lang="en-US" smtClean="0"/>
          </a:p>
          <a:p>
            <a:pPr algn="just" eaLnBrk="1" hangingPunct="1"/>
            <a:r>
              <a:rPr lang="en-US" smtClean="0"/>
              <a:t>Thermistors are nonlinear over a temperature range, although units today are available with a better than 0.2% linearity over a temperature range of to 100</a:t>
            </a:r>
            <a:r>
              <a:rPr lang="en-US" baseline="30000" smtClean="0"/>
              <a:t>°</a:t>
            </a:r>
            <a:r>
              <a:rPr lang="en-US" smtClean="0"/>
              <a:t>C. The typical sensitivity of a thermistor is approximately 3 mV/°C at 200°C.</a:t>
            </a:r>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Mechanical transducers</a:t>
            </a:r>
          </a:p>
        </p:txBody>
      </p:sp>
      <p:sp>
        <p:nvSpPr>
          <p:cNvPr id="11267" name="Content Placeholder 2"/>
          <p:cNvSpPr>
            <a:spLocks noGrp="1"/>
          </p:cNvSpPr>
          <p:nvPr>
            <p:ph sz="quarter" idx="1"/>
          </p:nvPr>
        </p:nvSpPr>
        <p:spPr/>
        <p:txBody>
          <a:bodyPr/>
          <a:lstStyle/>
          <a:p>
            <a:pPr algn="just" eaLnBrk="1" hangingPunct="1"/>
            <a:r>
              <a:rPr lang="en-US" smtClean="0"/>
              <a:t>are simple and rugged in construction, cheaper in cost, accurate and operate without external power supplies but are not advantageous for many of the modern scientific experiments and process control instrumentation owing to their poor frequency response, requirement of large forces to overcome mechanical friction, in compatibility when remote control or indication is required, and a lot of other limitations. All these drawbacks have been overcome with the introduction of electrical transducers.</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a:t>Light Emitting Diode: LED</a:t>
            </a:r>
          </a:p>
        </p:txBody>
      </p:sp>
    </p:spTree>
    <p:extLst>
      <p:ext uri="{BB962C8B-B14F-4D97-AF65-F5344CB8AC3E}">
        <p14:creationId xmlns:p14="http://schemas.microsoft.com/office/powerpoint/2010/main" val="41773478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a:t>What is an LED?</a:t>
            </a:r>
          </a:p>
        </p:txBody>
      </p:sp>
      <p:sp>
        <p:nvSpPr>
          <p:cNvPr id="14339" name="Rectangle 3"/>
          <p:cNvSpPr>
            <a:spLocks noGrp="1" noChangeArrowheads="1"/>
          </p:cNvSpPr>
          <p:nvPr>
            <p:ph type="body" idx="1"/>
          </p:nvPr>
        </p:nvSpPr>
        <p:spPr/>
        <p:txBody>
          <a:bodyPr/>
          <a:lstStyle/>
          <a:p>
            <a:r>
              <a:rPr lang="en-US"/>
              <a:t>Light-emitting diode</a:t>
            </a:r>
          </a:p>
          <a:p>
            <a:r>
              <a:rPr lang="en-US"/>
              <a:t>Semiconductor</a:t>
            </a:r>
          </a:p>
          <a:p>
            <a:r>
              <a:rPr lang="en-US"/>
              <a:t>Has polarity</a:t>
            </a:r>
          </a:p>
          <a:p>
            <a:pPr>
              <a:buFont typeface="Wingdings" pitchFamily="2" charset="2"/>
              <a:buNone/>
            </a:pPr>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14600"/>
            <a:ext cx="4143375"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9518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a:t>LED: How It Works</a:t>
            </a:r>
            <a:endParaRPr lang="en-US"/>
          </a:p>
        </p:txBody>
      </p:sp>
      <p:sp>
        <p:nvSpPr>
          <p:cNvPr id="15367" name="Rectangle 7"/>
          <p:cNvSpPr>
            <a:spLocks noGrp="1" noChangeArrowheads="1"/>
          </p:cNvSpPr>
          <p:nvPr>
            <p:ph type="body" sz="half" idx="1"/>
          </p:nvPr>
        </p:nvSpPr>
        <p:spPr>
          <a:xfrm>
            <a:off x="5029200" y="1676400"/>
            <a:ext cx="3695700" cy="1981200"/>
          </a:xfrm>
        </p:spPr>
        <p:txBody>
          <a:bodyPr/>
          <a:lstStyle/>
          <a:p>
            <a:r>
              <a:rPr lang="en-US" sz="2600"/>
              <a:t>When current flows across a diode</a:t>
            </a:r>
          </a:p>
          <a:p>
            <a:pPr>
              <a:buFont typeface="Wingdings" pitchFamily="2" charset="2"/>
              <a:buNone/>
            </a:pPr>
            <a:endParaRPr lang="en-US" sz="2600"/>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69" y="1676400"/>
            <a:ext cx="4175125" cy="4343400"/>
          </a:xfrm>
          <a:prstGeom prst="rect">
            <a:avLst/>
          </a:prstGeom>
          <a:noFill/>
          <a:extLst>
            <a:ext uri="{909E8E84-426E-40DD-AFC4-6F175D3DCCD1}">
              <a14:hiddenFill xmlns:a14="http://schemas.microsoft.com/office/drawing/2010/main">
                <a:solidFill>
                  <a:srgbClr val="FFFFFF"/>
                </a:solidFill>
              </a14:hiddenFill>
            </a:ext>
          </a:extLst>
        </p:spPr>
      </p:pic>
      <p:sp>
        <p:nvSpPr>
          <p:cNvPr id="15368" name="Rectangle 8"/>
          <p:cNvSpPr>
            <a:spLocks noGrp="1" noChangeArrowheads="1"/>
          </p:cNvSpPr>
          <p:nvPr>
            <p:ph type="body" sz="half" idx="2"/>
          </p:nvPr>
        </p:nvSpPr>
        <p:spPr>
          <a:xfrm>
            <a:off x="2971800" y="3810000"/>
            <a:ext cx="5791200" cy="2209800"/>
          </a:xfrm>
        </p:spPr>
        <p:txBody>
          <a:bodyPr/>
          <a:lstStyle/>
          <a:p>
            <a:r>
              <a:rPr lang="en-US" sz="2600" dirty="0"/>
              <a:t>Negative electrons move one way and positive holes move the other way</a:t>
            </a:r>
          </a:p>
        </p:txBody>
      </p:sp>
    </p:spTree>
    <p:extLst>
      <p:ext uri="{BB962C8B-B14F-4D97-AF65-F5344CB8AC3E}">
        <p14:creationId xmlns:p14="http://schemas.microsoft.com/office/powerpoint/2010/main" val="16472641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a:t>LED: How It Works</a:t>
            </a:r>
            <a:endParaRPr lang="en-US"/>
          </a:p>
        </p:txBody>
      </p:sp>
      <p:sp>
        <p:nvSpPr>
          <p:cNvPr id="26627" name="Rectangle 3"/>
          <p:cNvSpPr>
            <a:spLocks noGrp="1" noChangeArrowheads="1"/>
          </p:cNvSpPr>
          <p:nvPr>
            <p:ph type="body" sz="half" idx="1"/>
          </p:nvPr>
        </p:nvSpPr>
        <p:spPr>
          <a:xfrm>
            <a:off x="5029200" y="1676400"/>
            <a:ext cx="3695700" cy="1981200"/>
          </a:xfrm>
        </p:spPr>
        <p:txBody>
          <a:bodyPr/>
          <a:lstStyle/>
          <a:p>
            <a:r>
              <a:rPr lang="en-US" sz="2600"/>
              <a:t>The wholes exist at a lower energy level than the free electrons</a:t>
            </a:r>
          </a:p>
          <a:p>
            <a:pPr>
              <a:buFont typeface="Wingdings" pitchFamily="2" charset="2"/>
              <a:buNone/>
            </a:pPr>
            <a:endParaRPr lang="en-US" sz="2600"/>
          </a:p>
        </p:txBody>
      </p:sp>
      <p:pic>
        <p:nvPicPr>
          <p:cNvPr id="26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90688"/>
            <a:ext cx="4321175" cy="4405312"/>
          </a:xfrm>
          <a:prstGeom prst="rect">
            <a:avLst/>
          </a:prstGeom>
          <a:noFill/>
          <a:extLst>
            <a:ext uri="{909E8E84-426E-40DD-AFC4-6F175D3DCCD1}">
              <a14:hiddenFill xmlns:a14="http://schemas.microsoft.com/office/drawing/2010/main">
                <a:solidFill>
                  <a:srgbClr val="FFFFFF"/>
                </a:solidFill>
              </a14:hiddenFill>
            </a:ext>
          </a:extLst>
        </p:spPr>
      </p:pic>
      <p:sp>
        <p:nvSpPr>
          <p:cNvPr id="26629" name="Rectangle 5"/>
          <p:cNvSpPr>
            <a:spLocks noGrp="1" noChangeArrowheads="1"/>
          </p:cNvSpPr>
          <p:nvPr>
            <p:ph type="body" sz="half" idx="2"/>
          </p:nvPr>
        </p:nvSpPr>
        <p:spPr>
          <a:xfrm>
            <a:off x="2971800" y="3810000"/>
            <a:ext cx="5791200" cy="2209800"/>
          </a:xfrm>
        </p:spPr>
        <p:txBody>
          <a:bodyPr/>
          <a:lstStyle/>
          <a:p>
            <a:r>
              <a:rPr lang="en-US" sz="2600"/>
              <a:t>Therefore when a free electrons falls it losses energy </a:t>
            </a:r>
          </a:p>
        </p:txBody>
      </p:sp>
    </p:spTree>
    <p:extLst>
      <p:ext uri="{BB962C8B-B14F-4D97-AF65-F5344CB8AC3E}">
        <p14:creationId xmlns:p14="http://schemas.microsoft.com/office/powerpoint/2010/main" val="38011330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a:t>LED: How It Works</a:t>
            </a:r>
            <a:endParaRPr lang="en-US"/>
          </a:p>
        </p:txBody>
      </p:sp>
      <p:sp>
        <p:nvSpPr>
          <p:cNvPr id="27651" name="Rectangle 3"/>
          <p:cNvSpPr>
            <a:spLocks noGrp="1" noChangeArrowheads="1"/>
          </p:cNvSpPr>
          <p:nvPr>
            <p:ph type="body" sz="half" idx="1"/>
          </p:nvPr>
        </p:nvSpPr>
        <p:spPr>
          <a:xfrm>
            <a:off x="5029200" y="1676400"/>
            <a:ext cx="3695700" cy="1981200"/>
          </a:xfrm>
        </p:spPr>
        <p:txBody>
          <a:bodyPr/>
          <a:lstStyle/>
          <a:p>
            <a:r>
              <a:rPr lang="en-US" sz="2600"/>
              <a:t>This energy is emitted in a form of a photon, which causes light</a:t>
            </a:r>
          </a:p>
          <a:p>
            <a:pPr>
              <a:buFont typeface="Wingdings" pitchFamily="2" charset="2"/>
              <a:buNone/>
            </a:pPr>
            <a:endParaRPr lang="en-US" sz="2600"/>
          </a:p>
        </p:txBody>
      </p:sp>
      <p:pic>
        <p:nvPicPr>
          <p:cNvPr id="276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752600"/>
            <a:ext cx="4524375" cy="4343400"/>
          </a:xfrm>
          <a:prstGeom prst="rect">
            <a:avLst/>
          </a:prstGeom>
          <a:noFill/>
          <a:extLst>
            <a:ext uri="{909E8E84-426E-40DD-AFC4-6F175D3DCCD1}">
              <a14:hiddenFill xmlns:a14="http://schemas.microsoft.com/office/drawing/2010/main">
                <a:solidFill>
                  <a:srgbClr val="FFFFFF"/>
                </a:solidFill>
              </a14:hiddenFill>
            </a:ext>
          </a:extLst>
        </p:spPr>
      </p:pic>
      <p:sp>
        <p:nvSpPr>
          <p:cNvPr id="27653" name="Rectangle 5"/>
          <p:cNvSpPr>
            <a:spLocks noGrp="1" noChangeArrowheads="1"/>
          </p:cNvSpPr>
          <p:nvPr>
            <p:ph type="body" sz="half" idx="2"/>
          </p:nvPr>
        </p:nvSpPr>
        <p:spPr>
          <a:xfrm>
            <a:off x="2971800" y="3810000"/>
            <a:ext cx="5791200" cy="2209800"/>
          </a:xfrm>
        </p:spPr>
        <p:txBody>
          <a:bodyPr/>
          <a:lstStyle/>
          <a:p>
            <a:r>
              <a:rPr lang="en-US" sz="2600"/>
              <a:t>The color of the light is determined by the fall of the electron and hence energy level of the photon</a:t>
            </a:r>
          </a:p>
        </p:txBody>
      </p:sp>
    </p:spTree>
    <p:extLst>
      <p:ext uri="{BB962C8B-B14F-4D97-AF65-F5344CB8AC3E}">
        <p14:creationId xmlns:p14="http://schemas.microsoft.com/office/powerpoint/2010/main" val="2286586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400" b="1"/>
              <a:t>Inside a Light Emitting Diode</a:t>
            </a:r>
            <a:endParaRPr lang="en-US" sz="3400"/>
          </a:p>
        </p:txBody>
      </p:sp>
      <p:sp>
        <p:nvSpPr>
          <p:cNvPr id="20498" name="Rectangle 18"/>
          <p:cNvSpPr>
            <a:spLocks noGrp="1" noChangeArrowheads="1"/>
          </p:cNvSpPr>
          <p:nvPr>
            <p:ph type="body" sz="half" idx="2"/>
          </p:nvPr>
        </p:nvSpPr>
        <p:spPr>
          <a:xfrm>
            <a:off x="5181600" y="1752600"/>
            <a:ext cx="3386138" cy="4267200"/>
          </a:xfrm>
        </p:spPr>
        <p:txBody>
          <a:bodyPr/>
          <a:lstStyle/>
          <a:p>
            <a:pPr marL="495300" indent="-495300">
              <a:buFont typeface="Wingdings" pitchFamily="2" charset="2"/>
              <a:buAutoNum type="arabicPeriod"/>
            </a:pPr>
            <a:r>
              <a:rPr lang="en-US" sz="2600"/>
              <a:t>Transparent Plastic Case</a:t>
            </a:r>
          </a:p>
          <a:p>
            <a:pPr marL="495300" indent="-495300">
              <a:buFont typeface="Wingdings" pitchFamily="2" charset="2"/>
              <a:buAutoNum type="arabicPeriod"/>
            </a:pPr>
            <a:r>
              <a:rPr lang="en-US" sz="2600"/>
              <a:t>Terminal Pins</a:t>
            </a:r>
          </a:p>
          <a:p>
            <a:pPr marL="495300" indent="-495300">
              <a:buFont typeface="Wingdings" pitchFamily="2" charset="2"/>
              <a:buAutoNum type="arabicPeriod"/>
            </a:pPr>
            <a:r>
              <a:rPr lang="en-US" sz="2600"/>
              <a:t>Diode</a:t>
            </a:r>
          </a:p>
        </p:txBody>
      </p:sp>
      <p:sp>
        <p:nvSpPr>
          <p:cNvPr id="20485" name="Rectangle 5"/>
          <p:cNvSpPr>
            <a:spLocks noChangeArrowheads="1"/>
          </p:cNvSpPr>
          <p:nvPr/>
        </p:nvSpPr>
        <p:spPr bwMode="auto">
          <a:xfrm>
            <a:off x="0" y="142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0496" name="Group 16"/>
          <p:cNvGraphicFramePr>
            <a:graphicFrameLocks noGrp="1"/>
          </p:cNvGraphicFramePr>
          <p:nvPr/>
        </p:nvGraphicFramePr>
        <p:xfrm>
          <a:off x="0" y="1427163"/>
          <a:ext cx="3571875" cy="4008120"/>
        </p:xfrm>
        <a:graphic>
          <a:graphicData uri="http://schemas.openxmlformats.org/drawingml/2006/table">
            <a:tbl>
              <a:tblPr/>
              <a:tblGrid>
                <a:gridCol w="3571875">
                  <a:extLst>
                    <a:ext uri="{9D8B030D-6E8A-4147-A177-3AD203B41FA5}">
                      <a16:colId xmlns:a16="http://schemas.microsoft.com/office/drawing/2014/main" val="20000"/>
                    </a:ext>
                  </a:extLst>
                </a:gridCol>
              </a:tblGrid>
              <a:tr h="38703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  </a:t>
                      </a:r>
                      <a:r>
                        <a:rPr kumimoji="0" lang="en-US" sz="23000" b="0" i="0" u="none" strike="noStrike" cap="none" normalizeH="0" baseline="0" smtClean="0">
                          <a:ln>
                            <a:noFill/>
                          </a:ln>
                          <a:solidFill>
                            <a:schemeClr val="tx1"/>
                          </a:solidFill>
                          <a:effectLst/>
                          <a:latin typeface="Arial" charset="0"/>
                          <a:cs typeface="Arial" charset="0"/>
                        </a:rPr>
                        <a:t> </a:t>
                      </a:r>
                      <a:r>
                        <a:rPr kumimoji="0" lang="en-US" sz="900" b="0" i="0" u="none" strike="noStrike" cap="none" normalizeH="0" baseline="0" smtClean="0">
                          <a:ln>
                            <a:noFill/>
                          </a:ln>
                          <a:solidFill>
                            <a:schemeClr val="tx1"/>
                          </a:solidFill>
                          <a:effectLst/>
                          <a:latin typeface="Arial" charset="0"/>
                          <a:cs typeface="Arial" charset="0"/>
                        </a:rPr>
                        <a:t>                                                                                                                                                                                                                                      </a:t>
                      </a:r>
                      <a:br>
                        <a:rPr kumimoji="0" lang="en-US" sz="900" b="0" i="0" u="none" strike="noStrike" cap="none" normalizeH="0" baseline="0" smtClean="0">
                          <a:ln>
                            <a:noFill/>
                          </a:ln>
                          <a:solidFill>
                            <a:schemeClr val="tx1"/>
                          </a:solidFill>
                          <a:effectLst/>
                          <a:latin typeface="Arial" charset="0"/>
                          <a:cs typeface="Arial" charset="0"/>
                        </a:rPr>
                      </a:br>
                      <a:endParaRPr kumimoji="0" lang="en-US" sz="900" b="0" i="0" u="none" strike="noStrike" cap="none" normalizeH="0" baseline="0" smtClean="0">
                        <a:ln>
                          <a:noFill/>
                        </a:ln>
                        <a:solidFill>
                          <a:schemeClr val="tx1"/>
                        </a:solidFill>
                        <a:effectLst/>
                        <a:latin typeface="Arial" charset="0"/>
                        <a:cs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487" name="Picture 7" descr="led-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4343400" cy="433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9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How to Connect a LED:</a:t>
            </a:r>
            <a:endParaRPr lang="en-US"/>
          </a:p>
        </p:txBody>
      </p:sp>
      <p:sp>
        <p:nvSpPr>
          <p:cNvPr id="29699" name="Rectangle 3"/>
          <p:cNvSpPr>
            <a:spLocks noGrp="1" noChangeArrowheads="1"/>
          </p:cNvSpPr>
          <p:nvPr>
            <p:ph type="body" idx="1"/>
          </p:nvPr>
        </p:nvSpPr>
        <p:spPr/>
        <p:txBody>
          <a:bodyPr/>
          <a:lstStyle/>
          <a:p>
            <a:r>
              <a:rPr lang="en-US"/>
              <a:t>Requires 1.5~2.5V and 10 mA</a:t>
            </a:r>
          </a:p>
          <a:p>
            <a:r>
              <a:rPr lang="en-US"/>
              <a:t>To prevent overloading, use resistor 470 </a:t>
            </a:r>
            <a:r>
              <a:rPr lang="el-GR"/>
              <a:t>Ω</a:t>
            </a:r>
            <a:r>
              <a:rPr lang="en-US"/>
              <a:t>  </a:t>
            </a:r>
          </a:p>
          <a:p>
            <a:endParaRPr lang="en-US"/>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19400"/>
            <a:ext cx="23939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290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447800"/>
            <a:ext cx="7772400" cy="1143000"/>
          </a:xfrm>
        </p:spPr>
        <p:txBody>
          <a:bodyPr/>
          <a:lstStyle/>
          <a:p>
            <a:r>
              <a:rPr lang="en-US" dirty="0">
                <a:solidFill>
                  <a:schemeClr val="tx1"/>
                </a:solidFill>
              </a:rPr>
              <a:t>LASER </a:t>
            </a:r>
            <a:r>
              <a:rPr lang="en-US" dirty="0" smtClean="0">
                <a:solidFill>
                  <a:schemeClr val="tx1"/>
                </a:solidFill>
              </a:rPr>
              <a:t>:</a:t>
            </a:r>
            <a:endParaRPr lang="en-US" dirty="0">
              <a:solidFill>
                <a:schemeClr val="tx1"/>
              </a:solidFill>
            </a:endParaRPr>
          </a:p>
        </p:txBody>
      </p:sp>
      <p:sp>
        <p:nvSpPr>
          <p:cNvPr id="3075" name="Rectangle 3"/>
          <p:cNvSpPr>
            <a:spLocks noGrp="1" noChangeArrowheads="1"/>
          </p:cNvSpPr>
          <p:nvPr>
            <p:ph type="body" idx="1"/>
          </p:nvPr>
        </p:nvSpPr>
        <p:spPr>
          <a:xfrm>
            <a:off x="1371600" y="2514600"/>
            <a:ext cx="3962400" cy="4114800"/>
          </a:xfrm>
        </p:spPr>
        <p:txBody>
          <a:bodyPr/>
          <a:lstStyle/>
          <a:p>
            <a:r>
              <a:rPr lang="en-US" sz="4400" b="1" dirty="0"/>
              <a:t>L</a:t>
            </a:r>
            <a:r>
              <a:rPr lang="en-US" dirty="0"/>
              <a:t>ight</a:t>
            </a:r>
          </a:p>
          <a:p>
            <a:r>
              <a:rPr lang="en-US" sz="4400" b="1" dirty="0"/>
              <a:t>A</a:t>
            </a:r>
            <a:r>
              <a:rPr lang="en-US" dirty="0"/>
              <a:t>mplification by</a:t>
            </a:r>
          </a:p>
          <a:p>
            <a:r>
              <a:rPr lang="en-US" sz="4400" b="1" dirty="0"/>
              <a:t>S</a:t>
            </a:r>
            <a:r>
              <a:rPr lang="en-US" dirty="0"/>
              <a:t>timulated</a:t>
            </a:r>
          </a:p>
          <a:p>
            <a:r>
              <a:rPr lang="en-US" sz="4400" b="1" dirty="0"/>
              <a:t>E</a:t>
            </a:r>
            <a:r>
              <a:rPr lang="en-US" dirty="0"/>
              <a:t>mission of</a:t>
            </a:r>
          </a:p>
          <a:p>
            <a:r>
              <a:rPr lang="en-US" sz="4400" b="1" dirty="0"/>
              <a:t>R</a:t>
            </a:r>
            <a:r>
              <a:rPr lang="en-US" dirty="0"/>
              <a:t>adiation</a:t>
            </a:r>
          </a:p>
          <a:p>
            <a:endParaRPr lang="en-US" b="1" dirty="0"/>
          </a:p>
        </p:txBody>
      </p:sp>
      <p:sp>
        <p:nvSpPr>
          <p:cNvPr id="3076" name="Text Box 4"/>
          <p:cNvSpPr txBox="1">
            <a:spLocks noChangeArrowheads="1"/>
          </p:cNvSpPr>
          <p:nvPr/>
        </p:nvSpPr>
        <p:spPr bwMode="auto">
          <a:xfrm>
            <a:off x="5715000" y="3733800"/>
            <a:ext cx="2438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0" dirty="0"/>
              <a:t>But what does this mean?</a:t>
            </a:r>
          </a:p>
        </p:txBody>
      </p:sp>
    </p:spTree>
    <p:extLst>
      <p:ext uri="{BB962C8B-B14F-4D97-AF65-F5344CB8AC3E}">
        <p14:creationId xmlns:p14="http://schemas.microsoft.com/office/powerpoint/2010/main" val="1553821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500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0" fill="hold"/>
                                        <p:tgtEl>
                                          <p:spTgt spid="3076"/>
                                        </p:tgtEl>
                                        <p:attrNameLst>
                                          <p:attrName>ppt_x</p:attrName>
                                        </p:attrNameLst>
                                      </p:cBhvr>
                                      <p:tavLst>
                                        <p:tav tm="0">
                                          <p:val>
                                            <p:strVal val="0-#ppt_w/2"/>
                                          </p:val>
                                        </p:tav>
                                        <p:tav tm="100000">
                                          <p:val>
                                            <p:strVal val="#ppt_x"/>
                                          </p:val>
                                        </p:tav>
                                      </p:tavLst>
                                    </p:anim>
                                    <p:anim calcmode="lin" valueType="num">
                                      <p:cBhvr additive="base">
                                        <p:cTn id="8" dur="50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0" name="Rectangle 4"/>
          <p:cNvSpPr>
            <a:spLocks noChangeArrowheads="1"/>
          </p:cNvSpPr>
          <p:nvPr/>
        </p:nvSpPr>
        <p:spPr bwMode="auto">
          <a:xfrm>
            <a:off x="306388" y="517525"/>
            <a:ext cx="8531225" cy="657225"/>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rgbClr val="CCECFF"/>
                    </a:gs>
                    <a:gs pos="50000">
                      <a:srgbClr val="CCECFF">
                        <a:gamma/>
                        <a:tint val="0"/>
                        <a:invGamma/>
                      </a:srgbClr>
                    </a:gs>
                    <a:gs pos="100000">
                      <a:srgbClr val="CCECFF"/>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solidFill>
                <a:srgbClr val="A50021"/>
              </a:solidFill>
            </a:endParaRPr>
          </a:p>
        </p:txBody>
      </p:sp>
      <p:sp>
        <p:nvSpPr>
          <p:cNvPr id="260101" name="Rectangle 5"/>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solidFill>
                  <a:srgbClr val="A50021"/>
                </a:solidFill>
              </a:rPr>
              <a:t>Absorption of light</a:t>
            </a:r>
          </a:p>
        </p:txBody>
      </p:sp>
      <p:sp>
        <p:nvSpPr>
          <p:cNvPr id="260104" name="Text Box 8"/>
          <p:cNvSpPr txBox="1">
            <a:spLocks noChangeArrowheads="1"/>
          </p:cNvSpPr>
          <p:nvPr/>
        </p:nvSpPr>
        <p:spPr bwMode="auto">
          <a:xfrm>
            <a:off x="395288" y="1844675"/>
            <a:ext cx="32400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When light passes through materials it is usually </a:t>
            </a:r>
            <a:r>
              <a:rPr lang="en-GB">
                <a:solidFill>
                  <a:srgbClr val="F62C04"/>
                </a:solidFill>
              </a:rPr>
              <a:t>absorbed.</a:t>
            </a:r>
            <a:endParaRPr lang="en-US"/>
          </a:p>
        </p:txBody>
      </p:sp>
      <p:sp>
        <p:nvSpPr>
          <p:cNvPr id="260105" name="Text Box 9"/>
          <p:cNvSpPr txBox="1">
            <a:spLocks noChangeArrowheads="1"/>
          </p:cNvSpPr>
          <p:nvPr/>
        </p:nvSpPr>
        <p:spPr bwMode="auto">
          <a:xfrm>
            <a:off x="215900" y="3681413"/>
            <a:ext cx="38528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In certain circumstances light may be </a:t>
            </a:r>
            <a:r>
              <a:rPr lang="en-GB">
                <a:solidFill>
                  <a:srgbClr val="F62C04"/>
                </a:solidFill>
              </a:rPr>
              <a:t>amplified.</a:t>
            </a:r>
            <a:r>
              <a:rPr lang="en-GB"/>
              <a:t> </a:t>
            </a:r>
          </a:p>
          <a:p>
            <a:pPr>
              <a:spcBef>
                <a:spcPct val="50000"/>
              </a:spcBef>
            </a:pPr>
            <a:r>
              <a:rPr lang="en-GB"/>
              <a:t>This was called “</a:t>
            </a:r>
            <a:r>
              <a:rPr lang="en-GB">
                <a:solidFill>
                  <a:srgbClr val="F62C04"/>
                </a:solidFill>
              </a:rPr>
              <a:t>negative absorption</a:t>
            </a:r>
            <a:r>
              <a:rPr lang="en-GB"/>
              <a:t>”</a:t>
            </a:r>
          </a:p>
          <a:p>
            <a:pPr>
              <a:spcBef>
                <a:spcPct val="50000"/>
              </a:spcBef>
            </a:pPr>
            <a:r>
              <a:rPr lang="en-GB"/>
              <a:t>It is the basis of laser action</a:t>
            </a:r>
            <a:endParaRPr lang="en-US"/>
          </a:p>
        </p:txBody>
      </p:sp>
      <p:sp>
        <p:nvSpPr>
          <p:cNvPr id="260127" name="AutoShape 31"/>
          <p:cNvSpPr>
            <a:spLocks noChangeArrowheads="1"/>
          </p:cNvSpPr>
          <p:nvPr/>
        </p:nvSpPr>
        <p:spPr bwMode="auto">
          <a:xfrm rot="-5400000">
            <a:off x="5310187" y="2295526"/>
            <a:ext cx="1800225" cy="539750"/>
          </a:xfrm>
          <a:custGeom>
            <a:avLst/>
            <a:gdLst>
              <a:gd name="G0" fmla="+- 990 0 0"/>
              <a:gd name="G1" fmla="+- 21600 0 990"/>
              <a:gd name="G2" fmla="*/ 990 1 2"/>
              <a:gd name="G3" fmla="+- 21600 0 G2"/>
              <a:gd name="G4" fmla="+/ 990 21600 2"/>
              <a:gd name="G5" fmla="+/ G1 0 2"/>
              <a:gd name="G6" fmla="*/ 21600 21600 990"/>
              <a:gd name="G7" fmla="*/ G6 1 2"/>
              <a:gd name="G8" fmla="+- 21600 0 G7"/>
              <a:gd name="G9" fmla="*/ 21600 1 2"/>
              <a:gd name="G10" fmla="+- 990 0 G9"/>
              <a:gd name="G11" fmla="?: G10 G8 0"/>
              <a:gd name="G12" fmla="?: G10 G7 21600"/>
              <a:gd name="T0" fmla="*/ 21105 w 21600"/>
              <a:gd name="T1" fmla="*/ 10800 h 21600"/>
              <a:gd name="T2" fmla="*/ 10800 w 21600"/>
              <a:gd name="T3" fmla="*/ 21600 h 21600"/>
              <a:gd name="T4" fmla="*/ 495 w 21600"/>
              <a:gd name="T5" fmla="*/ 10800 h 21600"/>
              <a:gd name="T6" fmla="*/ 10800 w 21600"/>
              <a:gd name="T7" fmla="*/ 0 h 21600"/>
              <a:gd name="T8" fmla="*/ 2295 w 21600"/>
              <a:gd name="T9" fmla="*/ 2295 h 21600"/>
              <a:gd name="T10" fmla="*/ 19305 w 21600"/>
              <a:gd name="T11" fmla="*/ 19305 h 21600"/>
            </a:gdLst>
            <a:ahLst/>
            <a:cxnLst>
              <a:cxn ang="0">
                <a:pos x="T0" y="T1"/>
              </a:cxn>
              <a:cxn ang="0">
                <a:pos x="T2" y="T3"/>
              </a:cxn>
              <a:cxn ang="0">
                <a:pos x="T4" y="T5"/>
              </a:cxn>
              <a:cxn ang="0">
                <a:pos x="T6" y="T7"/>
              </a:cxn>
            </a:cxnLst>
            <a:rect l="T8" t="T9" r="T10" b="T11"/>
            <a:pathLst>
              <a:path w="21600" h="21600">
                <a:moveTo>
                  <a:pt x="0" y="0"/>
                </a:moveTo>
                <a:lnTo>
                  <a:pt x="990" y="21600"/>
                </a:lnTo>
                <a:lnTo>
                  <a:pt x="20610"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28" name="AutoShape 32"/>
          <p:cNvSpPr>
            <a:spLocks noChangeArrowheads="1"/>
          </p:cNvSpPr>
          <p:nvPr/>
        </p:nvSpPr>
        <p:spPr bwMode="auto">
          <a:xfrm rot="-5400000">
            <a:off x="5310187" y="4598988"/>
            <a:ext cx="1800225" cy="539750"/>
          </a:xfrm>
          <a:custGeom>
            <a:avLst/>
            <a:gdLst>
              <a:gd name="G0" fmla="+- 990 0 0"/>
              <a:gd name="G1" fmla="+- 21600 0 990"/>
              <a:gd name="G2" fmla="*/ 990 1 2"/>
              <a:gd name="G3" fmla="+- 21600 0 G2"/>
              <a:gd name="G4" fmla="+/ 990 21600 2"/>
              <a:gd name="G5" fmla="+/ G1 0 2"/>
              <a:gd name="G6" fmla="*/ 21600 21600 990"/>
              <a:gd name="G7" fmla="*/ G6 1 2"/>
              <a:gd name="G8" fmla="+- 21600 0 G7"/>
              <a:gd name="G9" fmla="*/ 21600 1 2"/>
              <a:gd name="G10" fmla="+- 990 0 G9"/>
              <a:gd name="G11" fmla="?: G10 G8 0"/>
              <a:gd name="G12" fmla="?: G10 G7 21600"/>
              <a:gd name="T0" fmla="*/ 21105 w 21600"/>
              <a:gd name="T1" fmla="*/ 10800 h 21600"/>
              <a:gd name="T2" fmla="*/ 10800 w 21600"/>
              <a:gd name="T3" fmla="*/ 21600 h 21600"/>
              <a:gd name="T4" fmla="*/ 495 w 21600"/>
              <a:gd name="T5" fmla="*/ 10800 h 21600"/>
              <a:gd name="T6" fmla="*/ 10800 w 21600"/>
              <a:gd name="T7" fmla="*/ 0 h 21600"/>
              <a:gd name="T8" fmla="*/ 2295 w 21600"/>
              <a:gd name="T9" fmla="*/ 2295 h 21600"/>
              <a:gd name="T10" fmla="*/ 19305 w 21600"/>
              <a:gd name="T11" fmla="*/ 19305 h 21600"/>
            </a:gdLst>
            <a:ahLst/>
            <a:cxnLst>
              <a:cxn ang="0">
                <a:pos x="T0" y="T1"/>
              </a:cxn>
              <a:cxn ang="0">
                <a:pos x="T2" y="T3"/>
              </a:cxn>
              <a:cxn ang="0">
                <a:pos x="T4" y="T5"/>
              </a:cxn>
              <a:cxn ang="0">
                <a:pos x="T6" y="T7"/>
              </a:cxn>
            </a:cxnLst>
            <a:rect l="T8" t="T9" r="T10" b="T11"/>
            <a:pathLst>
              <a:path w="21600" h="21600">
                <a:moveTo>
                  <a:pt x="0" y="0"/>
                </a:moveTo>
                <a:lnTo>
                  <a:pt x="990" y="21600"/>
                </a:lnTo>
                <a:lnTo>
                  <a:pt x="20610" y="21600"/>
                </a:lnTo>
                <a:lnTo>
                  <a:pt x="21600" y="0"/>
                </a:lnTo>
                <a:close/>
              </a:path>
            </a:pathLst>
          </a:custGeom>
          <a:solidFill>
            <a:srgbClr val="FCA2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29" name="AutoShape 33"/>
          <p:cNvSpPr>
            <a:spLocks noChangeArrowheads="1"/>
          </p:cNvSpPr>
          <p:nvPr/>
        </p:nvSpPr>
        <p:spPr bwMode="auto">
          <a:xfrm>
            <a:off x="4392613" y="1952625"/>
            <a:ext cx="1404937" cy="1081088"/>
          </a:xfrm>
          <a:prstGeom prst="rightArrow">
            <a:avLst>
              <a:gd name="adj1" fmla="val 50000"/>
              <a:gd name="adj2" fmla="val 32489"/>
            </a:avLst>
          </a:prstGeom>
          <a:solidFill>
            <a:srgbClr val="F62C0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30" name="AutoShape 34"/>
          <p:cNvSpPr>
            <a:spLocks noChangeArrowheads="1"/>
          </p:cNvSpPr>
          <p:nvPr/>
        </p:nvSpPr>
        <p:spPr bwMode="auto">
          <a:xfrm>
            <a:off x="4356100" y="4329113"/>
            <a:ext cx="1404938" cy="1081087"/>
          </a:xfrm>
          <a:prstGeom prst="rightArrow">
            <a:avLst>
              <a:gd name="adj1" fmla="val 50000"/>
              <a:gd name="adj2" fmla="val 32489"/>
            </a:avLst>
          </a:prstGeom>
          <a:solidFill>
            <a:srgbClr val="F62C0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31" name="AutoShape 35"/>
          <p:cNvSpPr>
            <a:spLocks noChangeArrowheads="1"/>
          </p:cNvSpPr>
          <p:nvPr/>
        </p:nvSpPr>
        <p:spPr bwMode="auto">
          <a:xfrm>
            <a:off x="6732588" y="2241550"/>
            <a:ext cx="900112" cy="503238"/>
          </a:xfrm>
          <a:prstGeom prst="rightArrow">
            <a:avLst>
              <a:gd name="adj1" fmla="val 50000"/>
              <a:gd name="adj2" fmla="val 44716"/>
            </a:avLst>
          </a:prstGeom>
          <a:solidFill>
            <a:srgbClr val="F62C0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32" name="AutoShape 36"/>
          <p:cNvSpPr>
            <a:spLocks noChangeArrowheads="1"/>
          </p:cNvSpPr>
          <p:nvPr/>
        </p:nvSpPr>
        <p:spPr bwMode="auto">
          <a:xfrm>
            <a:off x="6732588" y="3933825"/>
            <a:ext cx="1404937" cy="1871663"/>
          </a:xfrm>
          <a:prstGeom prst="rightArrow">
            <a:avLst>
              <a:gd name="adj1" fmla="val 50000"/>
              <a:gd name="adj2" fmla="val 25000"/>
            </a:avLst>
          </a:prstGeom>
          <a:solidFill>
            <a:srgbClr val="F62C0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4382393"/>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3" name="Rectangle 9"/>
          <p:cNvSpPr>
            <a:spLocks noChangeArrowheads="1"/>
          </p:cNvSpPr>
          <p:nvPr/>
        </p:nvSpPr>
        <p:spPr bwMode="auto">
          <a:xfrm>
            <a:off x="306388" y="517525"/>
            <a:ext cx="8531225" cy="657225"/>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rgbClr val="CCECFF"/>
                    </a:gs>
                    <a:gs pos="50000">
                      <a:srgbClr val="CCECFF">
                        <a:gamma/>
                        <a:tint val="0"/>
                        <a:invGamma/>
                      </a:srgbClr>
                    </a:gs>
                    <a:gs pos="100000">
                      <a:srgbClr val="CCECFF"/>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4" name="Rectangle 10"/>
          <p:cNvSpPr>
            <a:spLocks noGrp="1" noChangeArrowheads="1"/>
          </p:cNvSpPr>
          <p:nvPr>
            <p:ph type="title"/>
          </p:nvPr>
        </p:nvSpPr>
        <p:spPr>
          <a:xfrm>
            <a:off x="685800" y="2286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sz="4000">
                <a:solidFill>
                  <a:srgbClr val="A50021"/>
                </a:solidFill>
              </a:rPr>
              <a:t>Light and an atom</a:t>
            </a:r>
          </a:p>
        </p:txBody>
      </p:sp>
      <p:sp>
        <p:nvSpPr>
          <p:cNvPr id="134156" name="Line 12"/>
          <p:cNvSpPr>
            <a:spLocks noChangeShapeType="1"/>
          </p:cNvSpPr>
          <p:nvPr/>
        </p:nvSpPr>
        <p:spPr bwMode="auto">
          <a:xfrm>
            <a:off x="1727200" y="2481263"/>
            <a:ext cx="7985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7" name="Line 13"/>
          <p:cNvSpPr>
            <a:spLocks noChangeShapeType="1"/>
          </p:cNvSpPr>
          <p:nvPr/>
        </p:nvSpPr>
        <p:spPr bwMode="auto">
          <a:xfrm>
            <a:off x="1712913" y="4425950"/>
            <a:ext cx="857250" cy="14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8" name="Oval 14"/>
          <p:cNvSpPr>
            <a:spLocks noChangeArrowheads="1"/>
          </p:cNvSpPr>
          <p:nvPr/>
        </p:nvSpPr>
        <p:spPr bwMode="auto">
          <a:xfrm>
            <a:off x="2047875" y="2349500"/>
            <a:ext cx="274638" cy="2619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9" name="Oval 15"/>
          <p:cNvSpPr>
            <a:spLocks noChangeArrowheads="1"/>
          </p:cNvSpPr>
          <p:nvPr/>
        </p:nvSpPr>
        <p:spPr bwMode="auto">
          <a:xfrm>
            <a:off x="2028825" y="4291013"/>
            <a:ext cx="274638" cy="261937"/>
          </a:xfrm>
          <a:prstGeom prst="ellipse">
            <a:avLst/>
          </a:prstGeom>
          <a:solidFill>
            <a:srgbClr val="F40A2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0" name="Line 16"/>
          <p:cNvSpPr>
            <a:spLocks noChangeShapeType="1"/>
          </p:cNvSpPr>
          <p:nvPr/>
        </p:nvSpPr>
        <p:spPr bwMode="auto">
          <a:xfrm flipH="1" flipV="1">
            <a:off x="2147888" y="2481263"/>
            <a:ext cx="15875" cy="1901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1" name="AutoShape 17"/>
          <p:cNvSpPr>
            <a:spLocks noChangeArrowheads="1"/>
          </p:cNvSpPr>
          <p:nvPr/>
        </p:nvSpPr>
        <p:spPr bwMode="auto">
          <a:xfrm rot="-1287611">
            <a:off x="1409700" y="3497263"/>
            <a:ext cx="652463" cy="334962"/>
          </a:xfrm>
          <a:prstGeom prst="rightArrow">
            <a:avLst>
              <a:gd name="adj1" fmla="val 50000"/>
              <a:gd name="adj2" fmla="val 486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3" name="Text Box 19"/>
          <p:cNvSpPr txBox="1">
            <a:spLocks noGrp="1" noChangeArrowheads="1"/>
          </p:cNvSpPr>
          <p:nvPr>
            <p:ph type="body" idx="1"/>
          </p:nvPr>
        </p:nvSpPr>
        <p:spPr>
          <a:noFill/>
          <a:ln/>
        </p:spPr>
        <p:txBody>
          <a:bodyPr/>
          <a:lstStyle/>
          <a:p>
            <a:pPr>
              <a:spcBef>
                <a:spcPct val="50000"/>
              </a:spcBef>
              <a:buFontTx/>
              <a:buNone/>
            </a:pPr>
            <a:r>
              <a:rPr lang="en-GB"/>
              <a:t>Electron transitions between energy levels</a:t>
            </a:r>
          </a:p>
        </p:txBody>
      </p:sp>
      <p:sp>
        <p:nvSpPr>
          <p:cNvPr id="134165" name="Line 21"/>
          <p:cNvSpPr>
            <a:spLocks noChangeShapeType="1"/>
          </p:cNvSpPr>
          <p:nvPr/>
        </p:nvSpPr>
        <p:spPr bwMode="auto">
          <a:xfrm>
            <a:off x="5724525" y="2492375"/>
            <a:ext cx="7985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6" name="Line 22"/>
          <p:cNvSpPr>
            <a:spLocks noChangeShapeType="1"/>
          </p:cNvSpPr>
          <p:nvPr/>
        </p:nvSpPr>
        <p:spPr bwMode="auto">
          <a:xfrm>
            <a:off x="5697538" y="4459288"/>
            <a:ext cx="7985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7" name="Oval 23"/>
          <p:cNvSpPr>
            <a:spLocks noChangeArrowheads="1"/>
          </p:cNvSpPr>
          <p:nvPr/>
        </p:nvSpPr>
        <p:spPr bwMode="auto">
          <a:xfrm>
            <a:off x="5857875" y="2370138"/>
            <a:ext cx="274638" cy="261937"/>
          </a:xfrm>
          <a:prstGeom prst="ellipse">
            <a:avLst/>
          </a:prstGeom>
          <a:solidFill>
            <a:srgbClr val="F40A2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8" name="Oval 24"/>
          <p:cNvSpPr>
            <a:spLocks noChangeArrowheads="1"/>
          </p:cNvSpPr>
          <p:nvPr/>
        </p:nvSpPr>
        <p:spPr bwMode="auto">
          <a:xfrm>
            <a:off x="5915025" y="4325938"/>
            <a:ext cx="274638" cy="2619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9" name="Line 25"/>
          <p:cNvSpPr>
            <a:spLocks noChangeShapeType="1"/>
          </p:cNvSpPr>
          <p:nvPr/>
        </p:nvSpPr>
        <p:spPr bwMode="auto">
          <a:xfrm flipH="1" flipV="1">
            <a:off x="6005513" y="2530475"/>
            <a:ext cx="15875" cy="19018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73" name="AutoShape 29"/>
          <p:cNvSpPr>
            <a:spLocks noChangeArrowheads="1"/>
          </p:cNvSpPr>
          <p:nvPr/>
        </p:nvSpPr>
        <p:spPr bwMode="auto">
          <a:xfrm rot="-1287611">
            <a:off x="6156325" y="2852738"/>
            <a:ext cx="652463" cy="334962"/>
          </a:xfrm>
          <a:prstGeom prst="rightArrow">
            <a:avLst>
              <a:gd name="adj1" fmla="val 50000"/>
              <a:gd name="adj2" fmla="val 486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4" name="AutoShape 30"/>
          <p:cNvSpPr>
            <a:spLocks noChangeArrowheads="1"/>
          </p:cNvSpPr>
          <p:nvPr/>
        </p:nvSpPr>
        <p:spPr bwMode="auto">
          <a:xfrm rot="-1287611">
            <a:off x="5219700" y="3213100"/>
            <a:ext cx="652463" cy="334963"/>
          </a:xfrm>
          <a:prstGeom prst="rightArrow">
            <a:avLst>
              <a:gd name="adj1" fmla="val 50000"/>
              <a:gd name="adj2" fmla="val 486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5" name="Text Box 31"/>
          <p:cNvSpPr txBox="1">
            <a:spLocks noChangeArrowheads="1"/>
          </p:cNvSpPr>
          <p:nvPr/>
        </p:nvSpPr>
        <p:spPr bwMode="auto">
          <a:xfrm>
            <a:off x="1187450" y="4941888"/>
            <a:ext cx="23764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Lower state full</a:t>
            </a:r>
          </a:p>
          <a:p>
            <a:r>
              <a:rPr lang="en-GB" sz="1800"/>
              <a:t>Upper state empty</a:t>
            </a:r>
          </a:p>
          <a:p>
            <a:r>
              <a:rPr lang="en-GB" sz="1800">
                <a:solidFill>
                  <a:srgbClr val="A50021"/>
                </a:solidFill>
              </a:rPr>
              <a:t>Light absorbed</a:t>
            </a:r>
          </a:p>
        </p:txBody>
      </p:sp>
      <p:sp>
        <p:nvSpPr>
          <p:cNvPr id="134176" name="Text Box 32"/>
          <p:cNvSpPr txBox="1">
            <a:spLocks noChangeArrowheads="1"/>
          </p:cNvSpPr>
          <p:nvPr/>
        </p:nvSpPr>
        <p:spPr bwMode="auto">
          <a:xfrm>
            <a:off x="4787900" y="4941888"/>
            <a:ext cx="27352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Lower state empty</a:t>
            </a:r>
          </a:p>
          <a:p>
            <a:r>
              <a:rPr lang="en-GB" sz="1800"/>
              <a:t>Upper state full</a:t>
            </a:r>
          </a:p>
          <a:p>
            <a:r>
              <a:rPr lang="en-GB" sz="1800">
                <a:solidFill>
                  <a:srgbClr val="A50021"/>
                </a:solidFill>
              </a:rPr>
              <a:t>MORE light emitted</a:t>
            </a:r>
          </a:p>
        </p:txBody>
      </p:sp>
      <p:sp>
        <p:nvSpPr>
          <p:cNvPr id="134177" name="Text Box 33"/>
          <p:cNvSpPr txBox="1">
            <a:spLocks noChangeArrowheads="1"/>
          </p:cNvSpPr>
          <p:nvPr/>
        </p:nvSpPr>
        <p:spPr bwMode="auto">
          <a:xfrm>
            <a:off x="7380288" y="3429000"/>
            <a:ext cx="1584325"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solidFill>
                  <a:srgbClr val="F62C04"/>
                </a:solidFill>
              </a:rPr>
              <a:t>Light amplification by stimulated emission of radiation</a:t>
            </a:r>
          </a:p>
        </p:txBody>
      </p:sp>
      <p:sp>
        <p:nvSpPr>
          <p:cNvPr id="134182" name="AutoShape 38"/>
          <p:cNvSpPr>
            <a:spLocks noChangeArrowheads="1"/>
          </p:cNvSpPr>
          <p:nvPr/>
        </p:nvSpPr>
        <p:spPr bwMode="auto">
          <a:xfrm rot="-1287611">
            <a:off x="6084888" y="3500438"/>
            <a:ext cx="652462" cy="334962"/>
          </a:xfrm>
          <a:prstGeom prst="rightArrow">
            <a:avLst>
              <a:gd name="adj1" fmla="val 50000"/>
              <a:gd name="adj2" fmla="val 486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91" name="Text Box 47"/>
          <p:cNvSpPr txBox="1">
            <a:spLocks noChangeArrowheads="1"/>
          </p:cNvSpPr>
          <p:nvPr/>
        </p:nvSpPr>
        <p:spPr bwMode="auto">
          <a:xfrm>
            <a:off x="7451725" y="5157788"/>
            <a:ext cx="136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t>Einstein 1917</a:t>
            </a:r>
            <a:endParaRPr lang="en-US" sz="1800"/>
          </a:p>
        </p:txBody>
      </p:sp>
    </p:spTree>
    <p:extLst>
      <p:ext uri="{BB962C8B-B14F-4D97-AF65-F5344CB8AC3E}">
        <p14:creationId xmlns:p14="http://schemas.microsoft.com/office/powerpoint/2010/main" val="23222090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56"/>
                                        </p:tgtEl>
                                        <p:attrNameLst>
                                          <p:attrName>style.visibility</p:attrName>
                                        </p:attrNameLst>
                                      </p:cBhvr>
                                      <p:to>
                                        <p:strVal val="visible"/>
                                      </p:to>
                                    </p:set>
                                    <p:anim calcmode="lin" valueType="num">
                                      <p:cBhvr additive="base">
                                        <p:cTn id="7" dur="500" fill="hold"/>
                                        <p:tgtEl>
                                          <p:spTgt spid="134156"/>
                                        </p:tgtEl>
                                        <p:attrNameLst>
                                          <p:attrName>ppt_x</p:attrName>
                                        </p:attrNameLst>
                                      </p:cBhvr>
                                      <p:tavLst>
                                        <p:tav tm="0">
                                          <p:val>
                                            <p:strVal val="#ppt_x"/>
                                          </p:val>
                                        </p:tav>
                                        <p:tav tm="100000">
                                          <p:val>
                                            <p:strVal val="#ppt_x"/>
                                          </p:val>
                                        </p:tav>
                                      </p:tavLst>
                                    </p:anim>
                                    <p:anim calcmode="lin" valueType="num">
                                      <p:cBhvr additive="base">
                                        <p:cTn id="8" dur="500" fill="hold"/>
                                        <p:tgtEl>
                                          <p:spTgt spid="1341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4157"/>
                                        </p:tgtEl>
                                        <p:attrNameLst>
                                          <p:attrName>style.visibility</p:attrName>
                                        </p:attrNameLst>
                                      </p:cBhvr>
                                      <p:to>
                                        <p:strVal val="visible"/>
                                      </p:to>
                                    </p:set>
                                    <p:anim calcmode="lin" valueType="num">
                                      <p:cBhvr additive="base">
                                        <p:cTn id="11" dur="500" fill="hold"/>
                                        <p:tgtEl>
                                          <p:spTgt spid="134157"/>
                                        </p:tgtEl>
                                        <p:attrNameLst>
                                          <p:attrName>ppt_x</p:attrName>
                                        </p:attrNameLst>
                                      </p:cBhvr>
                                      <p:tavLst>
                                        <p:tav tm="0">
                                          <p:val>
                                            <p:strVal val="#ppt_x"/>
                                          </p:val>
                                        </p:tav>
                                        <p:tav tm="100000">
                                          <p:val>
                                            <p:strVal val="#ppt_x"/>
                                          </p:val>
                                        </p:tav>
                                      </p:tavLst>
                                    </p:anim>
                                    <p:anim calcmode="lin" valueType="num">
                                      <p:cBhvr additive="base">
                                        <p:cTn id="12" dur="500" fill="hold"/>
                                        <p:tgtEl>
                                          <p:spTgt spid="13415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4159"/>
                                        </p:tgtEl>
                                        <p:attrNameLst>
                                          <p:attrName>style.visibility</p:attrName>
                                        </p:attrNameLst>
                                      </p:cBhvr>
                                      <p:to>
                                        <p:strVal val="visible"/>
                                      </p:to>
                                    </p:set>
                                    <p:anim calcmode="lin" valueType="num">
                                      <p:cBhvr additive="base">
                                        <p:cTn id="17" dur="500" fill="hold"/>
                                        <p:tgtEl>
                                          <p:spTgt spid="134159"/>
                                        </p:tgtEl>
                                        <p:attrNameLst>
                                          <p:attrName>ppt_x</p:attrName>
                                        </p:attrNameLst>
                                      </p:cBhvr>
                                      <p:tavLst>
                                        <p:tav tm="0">
                                          <p:val>
                                            <p:strVal val="#ppt_x"/>
                                          </p:val>
                                        </p:tav>
                                        <p:tav tm="100000">
                                          <p:val>
                                            <p:strVal val="#ppt_x"/>
                                          </p:val>
                                        </p:tav>
                                      </p:tavLst>
                                    </p:anim>
                                    <p:anim calcmode="lin" valueType="num">
                                      <p:cBhvr additive="base">
                                        <p:cTn id="18" dur="500" fill="hold"/>
                                        <p:tgtEl>
                                          <p:spTgt spid="13415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4158"/>
                                        </p:tgtEl>
                                        <p:attrNameLst>
                                          <p:attrName>style.visibility</p:attrName>
                                        </p:attrNameLst>
                                      </p:cBhvr>
                                      <p:to>
                                        <p:strVal val="visible"/>
                                      </p:to>
                                    </p:set>
                                    <p:anim calcmode="lin" valueType="num">
                                      <p:cBhvr additive="base">
                                        <p:cTn id="21" dur="500" fill="hold"/>
                                        <p:tgtEl>
                                          <p:spTgt spid="134158"/>
                                        </p:tgtEl>
                                        <p:attrNameLst>
                                          <p:attrName>ppt_x</p:attrName>
                                        </p:attrNameLst>
                                      </p:cBhvr>
                                      <p:tavLst>
                                        <p:tav tm="0">
                                          <p:val>
                                            <p:strVal val="#ppt_x"/>
                                          </p:val>
                                        </p:tav>
                                        <p:tav tm="100000">
                                          <p:val>
                                            <p:strVal val="#ppt_x"/>
                                          </p:val>
                                        </p:tav>
                                      </p:tavLst>
                                    </p:anim>
                                    <p:anim calcmode="lin" valueType="num">
                                      <p:cBhvr additive="base">
                                        <p:cTn id="22" dur="500" fill="hold"/>
                                        <p:tgtEl>
                                          <p:spTgt spid="13415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4161"/>
                                        </p:tgtEl>
                                        <p:attrNameLst>
                                          <p:attrName>style.visibility</p:attrName>
                                        </p:attrNameLst>
                                      </p:cBhvr>
                                      <p:to>
                                        <p:strVal val="visible"/>
                                      </p:to>
                                    </p:set>
                                    <p:anim calcmode="lin" valueType="num">
                                      <p:cBhvr additive="base">
                                        <p:cTn id="27" dur="500" fill="hold"/>
                                        <p:tgtEl>
                                          <p:spTgt spid="134161"/>
                                        </p:tgtEl>
                                        <p:attrNameLst>
                                          <p:attrName>ppt_x</p:attrName>
                                        </p:attrNameLst>
                                      </p:cBhvr>
                                      <p:tavLst>
                                        <p:tav tm="0">
                                          <p:val>
                                            <p:strVal val="#ppt_x"/>
                                          </p:val>
                                        </p:tav>
                                        <p:tav tm="100000">
                                          <p:val>
                                            <p:strVal val="#ppt_x"/>
                                          </p:val>
                                        </p:tav>
                                      </p:tavLst>
                                    </p:anim>
                                    <p:anim calcmode="lin" valueType="num">
                                      <p:cBhvr additive="base">
                                        <p:cTn id="28" dur="500" fill="hold"/>
                                        <p:tgtEl>
                                          <p:spTgt spid="13416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34160"/>
                                        </p:tgtEl>
                                        <p:attrNameLst>
                                          <p:attrName>style.visibility</p:attrName>
                                        </p:attrNameLst>
                                      </p:cBhvr>
                                      <p:to>
                                        <p:strVal val="visible"/>
                                      </p:to>
                                    </p:set>
                                    <p:anim calcmode="lin" valueType="num">
                                      <p:cBhvr additive="base">
                                        <p:cTn id="33" dur="500" fill="hold"/>
                                        <p:tgtEl>
                                          <p:spTgt spid="134160"/>
                                        </p:tgtEl>
                                        <p:attrNameLst>
                                          <p:attrName>ppt_x</p:attrName>
                                        </p:attrNameLst>
                                      </p:cBhvr>
                                      <p:tavLst>
                                        <p:tav tm="0">
                                          <p:val>
                                            <p:strVal val="1+#ppt_w/2"/>
                                          </p:val>
                                        </p:tav>
                                        <p:tav tm="100000">
                                          <p:val>
                                            <p:strVal val="#ppt_x"/>
                                          </p:val>
                                        </p:tav>
                                      </p:tavLst>
                                    </p:anim>
                                    <p:anim calcmode="lin" valueType="num">
                                      <p:cBhvr additive="base">
                                        <p:cTn id="34" dur="500" fill="hold"/>
                                        <p:tgtEl>
                                          <p:spTgt spid="13416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4175"/>
                                        </p:tgtEl>
                                        <p:attrNameLst>
                                          <p:attrName>style.visibility</p:attrName>
                                        </p:attrNameLst>
                                      </p:cBhvr>
                                      <p:to>
                                        <p:strVal val="visible"/>
                                      </p:to>
                                    </p:set>
                                    <p:animEffect transition="in" filter="fade">
                                      <p:cBhvr>
                                        <p:cTn id="39" dur="2000"/>
                                        <p:tgtEl>
                                          <p:spTgt spid="1341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34165"/>
                                        </p:tgtEl>
                                        <p:attrNameLst>
                                          <p:attrName>style.visibility</p:attrName>
                                        </p:attrNameLst>
                                      </p:cBhvr>
                                      <p:to>
                                        <p:strVal val="visible"/>
                                      </p:to>
                                    </p:set>
                                    <p:anim calcmode="lin" valueType="num">
                                      <p:cBhvr additive="base">
                                        <p:cTn id="44" dur="500" fill="hold"/>
                                        <p:tgtEl>
                                          <p:spTgt spid="134165"/>
                                        </p:tgtEl>
                                        <p:attrNameLst>
                                          <p:attrName>ppt_x</p:attrName>
                                        </p:attrNameLst>
                                      </p:cBhvr>
                                      <p:tavLst>
                                        <p:tav tm="0">
                                          <p:val>
                                            <p:strVal val="#ppt_x"/>
                                          </p:val>
                                        </p:tav>
                                        <p:tav tm="100000">
                                          <p:val>
                                            <p:strVal val="#ppt_x"/>
                                          </p:val>
                                        </p:tav>
                                      </p:tavLst>
                                    </p:anim>
                                    <p:anim calcmode="lin" valueType="num">
                                      <p:cBhvr additive="base">
                                        <p:cTn id="45" dur="500" fill="hold"/>
                                        <p:tgtEl>
                                          <p:spTgt spid="13416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34167"/>
                                        </p:tgtEl>
                                        <p:attrNameLst>
                                          <p:attrName>style.visibility</p:attrName>
                                        </p:attrNameLst>
                                      </p:cBhvr>
                                      <p:to>
                                        <p:strVal val="visible"/>
                                      </p:to>
                                    </p:set>
                                    <p:anim calcmode="lin" valueType="num">
                                      <p:cBhvr additive="base">
                                        <p:cTn id="48" dur="500" fill="hold"/>
                                        <p:tgtEl>
                                          <p:spTgt spid="134167"/>
                                        </p:tgtEl>
                                        <p:attrNameLst>
                                          <p:attrName>ppt_x</p:attrName>
                                        </p:attrNameLst>
                                      </p:cBhvr>
                                      <p:tavLst>
                                        <p:tav tm="0">
                                          <p:val>
                                            <p:strVal val="#ppt_x"/>
                                          </p:val>
                                        </p:tav>
                                        <p:tav tm="100000">
                                          <p:val>
                                            <p:strVal val="#ppt_x"/>
                                          </p:val>
                                        </p:tav>
                                      </p:tavLst>
                                    </p:anim>
                                    <p:anim calcmode="lin" valueType="num">
                                      <p:cBhvr additive="base">
                                        <p:cTn id="49" dur="500" fill="hold"/>
                                        <p:tgtEl>
                                          <p:spTgt spid="13416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4166"/>
                                        </p:tgtEl>
                                        <p:attrNameLst>
                                          <p:attrName>style.visibility</p:attrName>
                                        </p:attrNameLst>
                                      </p:cBhvr>
                                      <p:to>
                                        <p:strVal val="visible"/>
                                      </p:to>
                                    </p:set>
                                    <p:anim calcmode="lin" valueType="num">
                                      <p:cBhvr additive="base">
                                        <p:cTn id="52" dur="500" fill="hold"/>
                                        <p:tgtEl>
                                          <p:spTgt spid="134166"/>
                                        </p:tgtEl>
                                        <p:attrNameLst>
                                          <p:attrName>ppt_x</p:attrName>
                                        </p:attrNameLst>
                                      </p:cBhvr>
                                      <p:tavLst>
                                        <p:tav tm="0">
                                          <p:val>
                                            <p:strVal val="#ppt_x"/>
                                          </p:val>
                                        </p:tav>
                                        <p:tav tm="100000">
                                          <p:val>
                                            <p:strVal val="#ppt_x"/>
                                          </p:val>
                                        </p:tav>
                                      </p:tavLst>
                                    </p:anim>
                                    <p:anim calcmode="lin" valueType="num">
                                      <p:cBhvr additive="base">
                                        <p:cTn id="53" dur="500" fill="hold"/>
                                        <p:tgtEl>
                                          <p:spTgt spid="13416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34168"/>
                                        </p:tgtEl>
                                        <p:attrNameLst>
                                          <p:attrName>style.visibility</p:attrName>
                                        </p:attrNameLst>
                                      </p:cBhvr>
                                      <p:to>
                                        <p:strVal val="visible"/>
                                      </p:to>
                                    </p:set>
                                    <p:anim calcmode="lin" valueType="num">
                                      <p:cBhvr additive="base">
                                        <p:cTn id="56" dur="500" fill="hold"/>
                                        <p:tgtEl>
                                          <p:spTgt spid="134168"/>
                                        </p:tgtEl>
                                        <p:attrNameLst>
                                          <p:attrName>ppt_x</p:attrName>
                                        </p:attrNameLst>
                                      </p:cBhvr>
                                      <p:tavLst>
                                        <p:tav tm="0">
                                          <p:val>
                                            <p:strVal val="#ppt_x"/>
                                          </p:val>
                                        </p:tav>
                                        <p:tav tm="100000">
                                          <p:val>
                                            <p:strVal val="#ppt_x"/>
                                          </p:val>
                                        </p:tav>
                                      </p:tavLst>
                                    </p:anim>
                                    <p:anim calcmode="lin" valueType="num">
                                      <p:cBhvr additive="base">
                                        <p:cTn id="57" dur="500" fill="hold"/>
                                        <p:tgtEl>
                                          <p:spTgt spid="134168"/>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34174"/>
                                        </p:tgtEl>
                                        <p:attrNameLst>
                                          <p:attrName>style.visibility</p:attrName>
                                        </p:attrNameLst>
                                      </p:cBhvr>
                                      <p:to>
                                        <p:strVal val="visible"/>
                                      </p:to>
                                    </p:set>
                                    <p:anim calcmode="lin" valueType="num">
                                      <p:cBhvr additive="base">
                                        <p:cTn id="62" dur="500" fill="hold"/>
                                        <p:tgtEl>
                                          <p:spTgt spid="134174"/>
                                        </p:tgtEl>
                                        <p:attrNameLst>
                                          <p:attrName>ppt_x</p:attrName>
                                        </p:attrNameLst>
                                      </p:cBhvr>
                                      <p:tavLst>
                                        <p:tav tm="0">
                                          <p:val>
                                            <p:strVal val="0-#ppt_w/2"/>
                                          </p:val>
                                        </p:tav>
                                        <p:tav tm="100000">
                                          <p:val>
                                            <p:strVal val="#ppt_x"/>
                                          </p:val>
                                        </p:tav>
                                      </p:tavLst>
                                    </p:anim>
                                    <p:anim calcmode="lin" valueType="num">
                                      <p:cBhvr additive="base">
                                        <p:cTn id="63" dur="500" fill="hold"/>
                                        <p:tgtEl>
                                          <p:spTgt spid="134174"/>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34169"/>
                                        </p:tgtEl>
                                        <p:attrNameLst>
                                          <p:attrName>style.visibility</p:attrName>
                                        </p:attrNameLst>
                                      </p:cBhvr>
                                      <p:to>
                                        <p:strVal val="visible"/>
                                      </p:to>
                                    </p:set>
                                    <p:anim calcmode="lin" valueType="num">
                                      <p:cBhvr additive="base">
                                        <p:cTn id="68" dur="500" fill="hold"/>
                                        <p:tgtEl>
                                          <p:spTgt spid="134169"/>
                                        </p:tgtEl>
                                        <p:attrNameLst>
                                          <p:attrName>ppt_x</p:attrName>
                                        </p:attrNameLst>
                                      </p:cBhvr>
                                      <p:tavLst>
                                        <p:tav tm="0">
                                          <p:val>
                                            <p:strVal val="1+#ppt_w/2"/>
                                          </p:val>
                                        </p:tav>
                                        <p:tav tm="100000">
                                          <p:val>
                                            <p:strVal val="#ppt_x"/>
                                          </p:val>
                                        </p:tav>
                                      </p:tavLst>
                                    </p:anim>
                                    <p:anim calcmode="lin" valueType="num">
                                      <p:cBhvr additive="base">
                                        <p:cTn id="69" dur="500" fill="hold"/>
                                        <p:tgtEl>
                                          <p:spTgt spid="134169"/>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34173"/>
                                        </p:tgtEl>
                                        <p:attrNameLst>
                                          <p:attrName>style.visibility</p:attrName>
                                        </p:attrNameLst>
                                      </p:cBhvr>
                                      <p:to>
                                        <p:strVal val="visible"/>
                                      </p:to>
                                    </p:set>
                                    <p:anim calcmode="lin" valueType="num">
                                      <p:cBhvr additive="base">
                                        <p:cTn id="74" dur="500" fill="hold"/>
                                        <p:tgtEl>
                                          <p:spTgt spid="134173"/>
                                        </p:tgtEl>
                                        <p:attrNameLst>
                                          <p:attrName>ppt_x</p:attrName>
                                        </p:attrNameLst>
                                      </p:cBhvr>
                                      <p:tavLst>
                                        <p:tav tm="0">
                                          <p:val>
                                            <p:strVal val="#ppt_x"/>
                                          </p:val>
                                        </p:tav>
                                        <p:tav tm="100000">
                                          <p:val>
                                            <p:strVal val="#ppt_x"/>
                                          </p:val>
                                        </p:tav>
                                      </p:tavLst>
                                    </p:anim>
                                    <p:anim calcmode="lin" valueType="num">
                                      <p:cBhvr additive="base">
                                        <p:cTn id="75" dur="500" fill="hold"/>
                                        <p:tgtEl>
                                          <p:spTgt spid="134173"/>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34182"/>
                                        </p:tgtEl>
                                        <p:attrNameLst>
                                          <p:attrName>style.visibility</p:attrName>
                                        </p:attrNameLst>
                                      </p:cBhvr>
                                      <p:to>
                                        <p:strVal val="visible"/>
                                      </p:to>
                                    </p:set>
                                    <p:anim calcmode="lin" valueType="num">
                                      <p:cBhvr additive="base">
                                        <p:cTn id="80" dur="500" fill="hold"/>
                                        <p:tgtEl>
                                          <p:spTgt spid="134182"/>
                                        </p:tgtEl>
                                        <p:attrNameLst>
                                          <p:attrName>ppt_x</p:attrName>
                                        </p:attrNameLst>
                                      </p:cBhvr>
                                      <p:tavLst>
                                        <p:tav tm="0">
                                          <p:val>
                                            <p:strVal val="#ppt_x"/>
                                          </p:val>
                                        </p:tav>
                                        <p:tav tm="100000">
                                          <p:val>
                                            <p:strVal val="#ppt_x"/>
                                          </p:val>
                                        </p:tav>
                                      </p:tavLst>
                                    </p:anim>
                                    <p:anim calcmode="lin" valueType="num">
                                      <p:cBhvr additive="base">
                                        <p:cTn id="81" dur="500" fill="hold"/>
                                        <p:tgtEl>
                                          <p:spTgt spid="134182"/>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34176"/>
                                        </p:tgtEl>
                                        <p:attrNameLst>
                                          <p:attrName>style.visibility</p:attrName>
                                        </p:attrNameLst>
                                      </p:cBhvr>
                                      <p:to>
                                        <p:strVal val="visible"/>
                                      </p:to>
                                    </p:set>
                                    <p:animEffect transition="in" filter="fade">
                                      <p:cBhvr>
                                        <p:cTn id="86" dur="2000"/>
                                        <p:tgtEl>
                                          <p:spTgt spid="13417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34177"/>
                                        </p:tgtEl>
                                        <p:attrNameLst>
                                          <p:attrName>style.visibility</p:attrName>
                                        </p:attrNameLst>
                                      </p:cBhvr>
                                      <p:to>
                                        <p:strVal val="visible"/>
                                      </p:to>
                                    </p:set>
                                    <p:animEffect transition="in" filter="fade">
                                      <p:cBhvr>
                                        <p:cTn id="91" dur="2000"/>
                                        <p:tgtEl>
                                          <p:spTgt spid="134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animBg="1"/>
      <p:bldP spid="134157" grpId="0" animBg="1"/>
      <p:bldP spid="134158" grpId="0" animBg="1"/>
      <p:bldP spid="134159" grpId="0" animBg="1"/>
      <p:bldP spid="134160" grpId="0" animBg="1"/>
      <p:bldP spid="134161" grpId="0" animBg="1"/>
      <p:bldP spid="134165" grpId="0" animBg="1"/>
      <p:bldP spid="134166" grpId="0" animBg="1"/>
      <p:bldP spid="134167" grpId="0" animBg="1"/>
      <p:bldP spid="134168" grpId="0" animBg="1"/>
      <p:bldP spid="134169" grpId="0" animBg="1"/>
      <p:bldP spid="134173" grpId="0" animBg="1"/>
      <p:bldP spid="134174" grpId="0" animBg="1"/>
      <p:bldP spid="134175" grpId="0"/>
      <p:bldP spid="134176" grpId="0"/>
      <p:bldP spid="134177" grpId="0" animBg="1"/>
      <p:bldP spid="1341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ELECTRICAL TRANSDUCERS</a:t>
            </a:r>
          </a:p>
        </p:txBody>
      </p:sp>
      <p:sp>
        <p:nvSpPr>
          <p:cNvPr id="12291" name="Content Placeholder 2"/>
          <p:cNvSpPr>
            <a:spLocks noGrp="1"/>
          </p:cNvSpPr>
          <p:nvPr>
            <p:ph sz="quarter" idx="1"/>
          </p:nvPr>
        </p:nvSpPr>
        <p:spPr/>
        <p:txBody>
          <a:bodyPr/>
          <a:lstStyle/>
          <a:p>
            <a:pPr algn="just" eaLnBrk="1" hangingPunct="1"/>
            <a:r>
              <a:rPr lang="en-US" smtClean="0"/>
              <a:t>Mostly quantities to be measured are non-electrical such as </a:t>
            </a:r>
            <a:r>
              <a:rPr lang="en-US" b="1" smtClean="0"/>
              <a:t>temperature, pressure, displacement, humidity, fluid flow, speed </a:t>
            </a:r>
            <a:r>
              <a:rPr lang="en-US" smtClean="0"/>
              <a:t>etc., but these quantities cannot be measured directly. Hence such quantities are required to be sensed and changed into some other form for easy measurement. </a:t>
            </a:r>
          </a:p>
          <a:p>
            <a:pPr algn="just" eaLnBrk="1" hangingPunct="1"/>
            <a:r>
              <a:rPr lang="en-US" smtClean="0"/>
              <a:t>Electrical quantities such as </a:t>
            </a:r>
            <a:r>
              <a:rPr lang="en-US" b="1" smtClean="0"/>
              <a:t>current, voltage, resistance. inductance and capacitance</a:t>
            </a:r>
            <a:r>
              <a:rPr lang="en-US" smtClean="0"/>
              <a:t> etc. can be conveniently measured, transferred and stored, and therefore, for measurement of non-electrical quantities these are to be converted into electrical quantities first and then measured.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25" name="Rectangle 9"/>
          <p:cNvSpPr>
            <a:spLocks noChangeArrowheads="1"/>
          </p:cNvSpPr>
          <p:nvPr/>
        </p:nvSpPr>
        <p:spPr bwMode="auto">
          <a:xfrm>
            <a:off x="306388" y="517525"/>
            <a:ext cx="8531225" cy="657225"/>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rgbClr val="CCECFF"/>
                    </a:gs>
                    <a:gs pos="50000">
                      <a:srgbClr val="CCECFF">
                        <a:gamma/>
                        <a:tint val="0"/>
                        <a:invGamma/>
                      </a:srgbClr>
                    </a:gs>
                    <a:gs pos="100000">
                      <a:srgbClr val="CCECFF"/>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26" name="Rectangle 10"/>
          <p:cNvSpPr>
            <a:spLocks noGrp="1" noChangeArrowheads="1"/>
          </p:cNvSpPr>
          <p:nvPr>
            <p:ph type="title"/>
          </p:nvPr>
        </p:nvSpPr>
        <p:spPr>
          <a:xfrm>
            <a:off x="685800" y="2286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solidFill>
                  <a:srgbClr val="A50021"/>
                </a:solidFill>
              </a:rPr>
              <a:t>Can light amplify light?</a:t>
            </a:r>
          </a:p>
        </p:txBody>
      </p:sp>
      <p:sp>
        <p:nvSpPr>
          <p:cNvPr id="188428" name="Text Box 12"/>
          <p:cNvSpPr txBox="1">
            <a:spLocks noChangeArrowheads="1"/>
          </p:cNvSpPr>
          <p:nvPr/>
        </p:nvSpPr>
        <p:spPr bwMode="auto">
          <a:xfrm>
            <a:off x="827088" y="1808163"/>
            <a:ext cx="4681537"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GB" sz="2800"/>
              <a:t>Amplification:</a:t>
            </a:r>
          </a:p>
          <a:p>
            <a:pPr>
              <a:lnSpc>
                <a:spcPct val="90000"/>
              </a:lnSpc>
              <a:spcBef>
                <a:spcPct val="20000"/>
              </a:spcBef>
            </a:pPr>
            <a:r>
              <a:rPr lang="en-GB" sz="2800"/>
              <a:t>Need more electrons at high energy than at low energy.</a:t>
            </a:r>
          </a:p>
        </p:txBody>
      </p:sp>
      <p:grpSp>
        <p:nvGrpSpPr>
          <p:cNvPr id="188438" name="Group 22"/>
          <p:cNvGrpSpPr>
            <a:grpSpLocks/>
          </p:cNvGrpSpPr>
          <p:nvPr/>
        </p:nvGrpSpPr>
        <p:grpSpPr bwMode="auto">
          <a:xfrm>
            <a:off x="6443663" y="1916113"/>
            <a:ext cx="2016125" cy="1584325"/>
            <a:chOff x="4059" y="2568"/>
            <a:chExt cx="1270" cy="998"/>
          </a:xfrm>
        </p:grpSpPr>
        <p:sp>
          <p:nvSpPr>
            <p:cNvPr id="188429" name="Line 13"/>
            <p:cNvSpPr>
              <a:spLocks noChangeShapeType="1"/>
            </p:cNvSpPr>
            <p:nvPr/>
          </p:nvSpPr>
          <p:spPr bwMode="auto">
            <a:xfrm>
              <a:off x="4059" y="2614"/>
              <a:ext cx="1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p:cNvSpPr>
              <a:spLocks noChangeShapeType="1"/>
            </p:cNvSpPr>
            <p:nvPr/>
          </p:nvSpPr>
          <p:spPr bwMode="auto">
            <a:xfrm>
              <a:off x="4059" y="3521"/>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1" name="Oval 15"/>
            <p:cNvSpPr>
              <a:spLocks noChangeArrowheads="1"/>
            </p:cNvSpPr>
            <p:nvPr/>
          </p:nvSpPr>
          <p:spPr bwMode="auto">
            <a:xfrm>
              <a:off x="4830" y="3475"/>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2" name="Oval 16"/>
            <p:cNvSpPr>
              <a:spLocks noChangeArrowheads="1"/>
            </p:cNvSpPr>
            <p:nvPr/>
          </p:nvSpPr>
          <p:spPr bwMode="auto">
            <a:xfrm>
              <a:off x="4377" y="3475"/>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4" name="Oval 18"/>
            <p:cNvSpPr>
              <a:spLocks noChangeArrowheads="1"/>
            </p:cNvSpPr>
            <p:nvPr/>
          </p:nvSpPr>
          <p:spPr bwMode="auto">
            <a:xfrm>
              <a:off x="4422" y="2568"/>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5" name="Oval 19"/>
            <p:cNvSpPr>
              <a:spLocks noChangeArrowheads="1"/>
            </p:cNvSpPr>
            <p:nvPr/>
          </p:nvSpPr>
          <p:spPr bwMode="auto">
            <a:xfrm>
              <a:off x="4195" y="2568"/>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6" name="Oval 20"/>
            <p:cNvSpPr>
              <a:spLocks noChangeArrowheads="1"/>
            </p:cNvSpPr>
            <p:nvPr/>
          </p:nvSpPr>
          <p:spPr bwMode="auto">
            <a:xfrm>
              <a:off x="4921" y="2568"/>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7" name="Oval 21"/>
            <p:cNvSpPr>
              <a:spLocks noChangeArrowheads="1"/>
            </p:cNvSpPr>
            <p:nvPr/>
          </p:nvSpPr>
          <p:spPr bwMode="auto">
            <a:xfrm>
              <a:off x="4694" y="2568"/>
              <a:ext cx="91" cy="91"/>
            </a:xfrm>
            <a:prstGeom prst="ellipse">
              <a:avLst/>
            </a:prstGeom>
            <a:solidFill>
              <a:srgbClr val="F62C0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8445" name="Text Box 29"/>
          <p:cNvSpPr txBox="1">
            <a:spLocks noChangeArrowheads="1"/>
          </p:cNvSpPr>
          <p:nvPr/>
        </p:nvSpPr>
        <p:spPr bwMode="auto">
          <a:xfrm>
            <a:off x="719138" y="3789363"/>
            <a:ext cx="7739062" cy="191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GB" sz="3200" dirty="0">
                <a:solidFill>
                  <a:srgbClr val="F62C04"/>
                </a:solidFill>
              </a:rPr>
              <a:t>No one thought this could be done</a:t>
            </a:r>
          </a:p>
          <a:p>
            <a:pPr>
              <a:lnSpc>
                <a:spcPct val="90000"/>
              </a:lnSpc>
              <a:spcBef>
                <a:spcPct val="20000"/>
              </a:spcBef>
            </a:pPr>
            <a:endParaRPr lang="en-GB" sz="3200" dirty="0">
              <a:solidFill>
                <a:srgbClr val="F62C04"/>
              </a:solidFill>
            </a:endParaRPr>
          </a:p>
          <a:p>
            <a:pPr>
              <a:lnSpc>
                <a:spcPct val="90000"/>
              </a:lnSpc>
              <a:spcBef>
                <a:spcPct val="20000"/>
              </a:spcBef>
            </a:pPr>
            <a:r>
              <a:rPr lang="en-GB" sz="2800" dirty="0"/>
              <a:t>stimulated emission just a theoretical curiosity for about 30 years!</a:t>
            </a:r>
            <a:endParaRPr lang="en-US" sz="2800" dirty="0"/>
          </a:p>
        </p:txBody>
      </p:sp>
    </p:spTree>
    <p:extLst>
      <p:ext uri="{BB962C8B-B14F-4D97-AF65-F5344CB8AC3E}">
        <p14:creationId xmlns:p14="http://schemas.microsoft.com/office/powerpoint/2010/main" val="12840962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28"/>
                                        </p:tgtEl>
                                        <p:attrNameLst>
                                          <p:attrName>style.visibility</p:attrName>
                                        </p:attrNameLst>
                                      </p:cBhvr>
                                      <p:to>
                                        <p:strVal val="visible"/>
                                      </p:to>
                                    </p:set>
                                    <p:anim calcmode="lin" valueType="num">
                                      <p:cBhvr additive="base">
                                        <p:cTn id="7" dur="500" fill="hold"/>
                                        <p:tgtEl>
                                          <p:spTgt spid="188428"/>
                                        </p:tgtEl>
                                        <p:attrNameLst>
                                          <p:attrName>ppt_x</p:attrName>
                                        </p:attrNameLst>
                                      </p:cBhvr>
                                      <p:tavLst>
                                        <p:tav tm="0">
                                          <p:val>
                                            <p:strVal val="0-#ppt_w/2"/>
                                          </p:val>
                                        </p:tav>
                                        <p:tav tm="100000">
                                          <p:val>
                                            <p:strVal val="#ppt_x"/>
                                          </p:val>
                                        </p:tav>
                                      </p:tavLst>
                                    </p:anim>
                                    <p:anim calcmode="lin" valueType="num">
                                      <p:cBhvr additive="base">
                                        <p:cTn id="8" dur="500" fill="hold"/>
                                        <p:tgtEl>
                                          <p:spTgt spid="188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88438"/>
                                        </p:tgtEl>
                                        <p:attrNameLst>
                                          <p:attrName>style.visibility</p:attrName>
                                        </p:attrNameLst>
                                      </p:cBhvr>
                                      <p:to>
                                        <p:strVal val="visible"/>
                                      </p:to>
                                    </p:set>
                                    <p:animEffect transition="in" filter="fade">
                                      <p:cBhvr>
                                        <p:cTn id="13" dur="2000"/>
                                        <p:tgtEl>
                                          <p:spTgt spid="1884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8445"/>
                                        </p:tgtEl>
                                        <p:attrNameLst>
                                          <p:attrName>style.visibility</p:attrName>
                                        </p:attrNameLst>
                                      </p:cBhvr>
                                      <p:to>
                                        <p:strVal val="visible"/>
                                      </p:to>
                                    </p:set>
                                    <p:animEffect transition="in" filter="fade">
                                      <p:cBhvr>
                                        <p:cTn id="18" dur="2000"/>
                                        <p:tgtEl>
                                          <p:spTgt spid="188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8" grpId="0"/>
      <p:bldP spid="18844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019800"/>
          </a:xfrm>
        </p:spPr>
        <p:txBody>
          <a:bodyPr>
            <a:noAutofit/>
          </a:bodyPr>
          <a:lstStyle/>
          <a:p>
            <a:pPr>
              <a:spcBef>
                <a:spcPts val="0"/>
              </a:spcBef>
              <a:buNone/>
              <a:tabLst>
                <a:tab pos="1546225" algn="l"/>
                <a:tab pos="2630488" algn="l"/>
              </a:tabLst>
            </a:pPr>
            <a:r>
              <a:rPr lang="en-US" sz="4000" dirty="0" smtClean="0">
                <a:latin typeface="+mj-lt"/>
              </a:rPr>
              <a:t>Phototransistors</a:t>
            </a:r>
          </a:p>
          <a:p>
            <a:pPr marL="3262313" indent="-3027363">
              <a:spcBef>
                <a:spcPts val="0"/>
              </a:spcBef>
              <a:buNone/>
              <a:tabLst>
                <a:tab pos="1433513" algn="l"/>
                <a:tab pos="2913063" algn="l"/>
              </a:tabLst>
            </a:pPr>
            <a:endParaRPr lang="en-US" sz="2000" dirty="0">
              <a:latin typeface="Arial" panose="020B0604020202020204" pitchFamily="34" charset="0"/>
              <a:cs typeface="Arial" panose="020B0604020202020204" pitchFamily="34" charset="0"/>
            </a:endParaRPr>
          </a:p>
          <a:p>
            <a:pPr marL="341313" indent="-341313">
              <a:spcBef>
                <a:spcPts val="0"/>
              </a:spcBef>
              <a:tabLst>
                <a:tab pos="1433513" algn="l"/>
                <a:tab pos="2913063" algn="l"/>
              </a:tabLst>
            </a:pPr>
            <a:r>
              <a:rPr lang="en-US" sz="2800" dirty="0" smtClean="0">
                <a:cs typeface="Arial" panose="020B0604020202020204" pitchFamily="34" charset="0"/>
              </a:rPr>
              <a:t>Behave like regular </a:t>
            </a:r>
            <a:br>
              <a:rPr lang="en-US" sz="2800" dirty="0" smtClean="0">
                <a:cs typeface="Arial" panose="020B0604020202020204" pitchFamily="34" charset="0"/>
              </a:rPr>
            </a:br>
            <a:r>
              <a:rPr lang="en-US" sz="2800" dirty="0" smtClean="0">
                <a:cs typeface="Arial" panose="020B0604020202020204" pitchFamily="34" charset="0"/>
              </a:rPr>
              <a:t>transistors, but:</a:t>
            </a:r>
          </a:p>
          <a:p>
            <a:pPr marL="741363" lvl="1" indent="-341313">
              <a:spcBef>
                <a:spcPts val="0"/>
              </a:spcBef>
              <a:tabLst>
                <a:tab pos="1433513" algn="l"/>
                <a:tab pos="2913063" algn="l"/>
              </a:tabLst>
            </a:pPr>
            <a:r>
              <a:rPr lang="en-US" sz="2400" dirty="0" smtClean="0">
                <a:cs typeface="Arial" panose="020B0604020202020204" pitchFamily="34" charset="0"/>
              </a:rPr>
              <a:t>Use light-sensitive</a:t>
            </a:r>
            <a:br>
              <a:rPr lang="en-US" sz="2400" dirty="0" smtClean="0">
                <a:cs typeface="Arial" panose="020B0604020202020204" pitchFamily="34" charset="0"/>
              </a:rPr>
            </a:br>
            <a:r>
              <a:rPr lang="en-US" sz="2400" dirty="0" smtClean="0">
                <a:cs typeface="Arial" panose="020B0604020202020204" pitchFamily="34" charset="0"/>
              </a:rPr>
              <a:t>collector-base junction</a:t>
            </a:r>
            <a:br>
              <a:rPr lang="en-US" sz="2400" dirty="0" smtClean="0">
                <a:cs typeface="Arial" panose="020B0604020202020204" pitchFamily="34" charset="0"/>
              </a:rPr>
            </a:br>
            <a:r>
              <a:rPr lang="en-US" sz="2400" dirty="0" smtClean="0">
                <a:cs typeface="Arial" panose="020B0604020202020204" pitchFamily="34" charset="0"/>
              </a:rPr>
              <a:t>to control collector-</a:t>
            </a:r>
            <a:br>
              <a:rPr lang="en-US" sz="2400" dirty="0" smtClean="0">
                <a:cs typeface="Arial" panose="020B0604020202020204" pitchFamily="34" charset="0"/>
              </a:rPr>
            </a:br>
            <a:r>
              <a:rPr lang="en-US" sz="2400" dirty="0" smtClean="0">
                <a:cs typeface="Arial" panose="020B0604020202020204" pitchFamily="34" charset="0"/>
              </a:rPr>
              <a:t>emitter current (I</a:t>
            </a:r>
            <a:r>
              <a:rPr lang="en-US" sz="2400" baseline="-25000" dirty="0" smtClean="0">
                <a:cs typeface="Arial" panose="020B0604020202020204" pitchFamily="34" charset="0"/>
              </a:rPr>
              <a:t>CE</a:t>
            </a:r>
            <a:r>
              <a:rPr lang="en-US" sz="2400" dirty="0" smtClean="0">
                <a:cs typeface="Arial" panose="020B0604020202020204" pitchFamily="34" charset="0"/>
              </a:rPr>
              <a:t>)</a:t>
            </a:r>
          </a:p>
          <a:p>
            <a:pPr marL="741363" lvl="1" indent="-341313">
              <a:spcBef>
                <a:spcPts val="0"/>
              </a:spcBef>
              <a:tabLst>
                <a:tab pos="1433513" algn="l"/>
                <a:tab pos="2913063" algn="l"/>
              </a:tabLst>
            </a:pPr>
            <a:endParaRPr lang="en-US" sz="2400" dirty="0" smtClean="0">
              <a:cs typeface="Arial" panose="020B0604020202020204" pitchFamily="34" charset="0"/>
            </a:endParaRPr>
          </a:p>
          <a:p>
            <a:pPr marL="741363" lvl="1" indent="-341313">
              <a:spcBef>
                <a:spcPts val="0"/>
              </a:spcBef>
              <a:tabLst>
                <a:tab pos="1433513" algn="l"/>
                <a:tab pos="2913063" algn="l"/>
              </a:tabLst>
            </a:pPr>
            <a:r>
              <a:rPr lang="en-US" sz="2400" dirty="0" smtClean="0">
                <a:cs typeface="Arial" panose="020B0604020202020204" pitchFamily="34" charset="0"/>
              </a:rPr>
              <a:t>Base often unconnected,</a:t>
            </a:r>
            <a:br>
              <a:rPr lang="en-US" sz="2400" dirty="0" smtClean="0">
                <a:cs typeface="Arial" panose="020B0604020202020204" pitchFamily="34" charset="0"/>
              </a:rPr>
            </a:br>
            <a:r>
              <a:rPr lang="en-US" sz="2400" dirty="0" smtClean="0">
                <a:cs typeface="Arial" panose="020B0604020202020204" pitchFamily="34" charset="0"/>
              </a:rPr>
              <a:t>otherwise biased to </a:t>
            </a:r>
            <a:br>
              <a:rPr lang="en-US" sz="2400" dirty="0" smtClean="0">
                <a:cs typeface="Arial" panose="020B0604020202020204" pitchFamily="34" charset="0"/>
              </a:rPr>
            </a:br>
            <a:r>
              <a:rPr lang="en-US" sz="2400" dirty="0" smtClean="0">
                <a:cs typeface="Arial" panose="020B0604020202020204" pitchFamily="34" charset="0"/>
              </a:rPr>
              <a:t>adjust sensitivity to light</a:t>
            </a:r>
          </a:p>
          <a:p>
            <a:pPr marL="741363" lvl="1" indent="-341313">
              <a:spcBef>
                <a:spcPts val="0"/>
              </a:spcBef>
              <a:tabLst>
                <a:tab pos="1433513" algn="l"/>
                <a:tab pos="2913063" algn="l"/>
              </a:tabLst>
            </a:pPr>
            <a:endParaRPr lang="en-US" altLang="zh-TW" sz="2400" dirty="0" smtClean="0">
              <a:latin typeface="+mj-lt"/>
            </a:endParaRPr>
          </a:p>
          <a:p>
            <a:pPr marL="741363" lvl="1" indent="-341313">
              <a:spcBef>
                <a:spcPts val="0"/>
              </a:spcBef>
              <a:tabLst>
                <a:tab pos="1433513" algn="l"/>
                <a:tab pos="2913063" algn="l"/>
              </a:tabLst>
            </a:pPr>
            <a:r>
              <a:rPr lang="en-US" altLang="zh-TW" sz="2400" dirty="0" smtClean="0"/>
              <a:t>Small collector-emitter leakage current when</a:t>
            </a:r>
            <a:br>
              <a:rPr lang="en-US" altLang="zh-TW" sz="2400" dirty="0" smtClean="0"/>
            </a:br>
            <a:r>
              <a:rPr lang="en-US" altLang="zh-TW" sz="2400" dirty="0" smtClean="0"/>
              <a:t>no light is incident, called dark current</a:t>
            </a:r>
            <a:r>
              <a:rPr lang="en-US" sz="2000" dirty="0" smtClean="0">
                <a:cs typeface="Arial" panose="020B0604020202020204" pitchFamily="34" charset="0"/>
              </a:rPr>
              <a:t/>
            </a:r>
            <a:br>
              <a:rPr lang="en-US" sz="2000" dirty="0" smtClean="0">
                <a:cs typeface="Arial" panose="020B0604020202020204" pitchFamily="34" charset="0"/>
              </a:rPr>
            </a:br>
            <a:endParaRPr lang="en-US" sz="20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p:txBody>
      </p:sp>
      <p:pic>
        <p:nvPicPr>
          <p:cNvPr id="3074" name="Picture 2" descr="http://www.buildcircuit.com/wp-content/uploads/2012/07/phototransistor-symbol.jpg"/>
          <p:cNvPicPr>
            <a:picLocks noChangeAspect="1" noChangeArrowheads="1"/>
          </p:cNvPicPr>
          <p:nvPr/>
        </p:nvPicPr>
        <p:blipFill>
          <a:blip r:embed="rId2" cstate="print">
            <a:lum contrast="30000"/>
          </a:blip>
          <a:srcRect/>
          <a:stretch>
            <a:fillRect/>
          </a:stretch>
        </p:blipFill>
        <p:spPr bwMode="auto">
          <a:xfrm>
            <a:off x="4572000" y="1204361"/>
            <a:ext cx="4191000" cy="3596239"/>
          </a:xfrm>
          <a:prstGeom prst="rect">
            <a:avLst/>
          </a:prstGeom>
          <a:noFill/>
        </p:spPr>
      </p:pic>
      <p:pic>
        <p:nvPicPr>
          <p:cNvPr id="3076" name="Picture 4" descr="Phototransistor Symbol"/>
          <p:cNvPicPr>
            <a:picLocks noChangeAspect="1" noChangeArrowheads="1"/>
          </p:cNvPicPr>
          <p:nvPr/>
        </p:nvPicPr>
        <p:blipFill>
          <a:blip r:embed="rId3" cstate="print"/>
          <a:srcRect/>
          <a:stretch>
            <a:fillRect/>
          </a:stretch>
        </p:blipFill>
        <p:spPr bwMode="auto">
          <a:xfrm>
            <a:off x="8124825" y="152400"/>
            <a:ext cx="714375" cy="676276"/>
          </a:xfrm>
          <a:prstGeom prst="rect">
            <a:avLst/>
          </a:prstGeom>
          <a:noFill/>
        </p:spPr>
      </p:pic>
    </p:spTree>
    <p:extLst>
      <p:ext uri="{BB962C8B-B14F-4D97-AF65-F5344CB8AC3E}">
        <p14:creationId xmlns:p14="http://schemas.microsoft.com/office/powerpoint/2010/main" val="4840371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hototransistor types"/>
          <p:cNvPicPr>
            <a:picLocks noChangeAspect="1" noChangeArrowheads="1"/>
          </p:cNvPicPr>
          <p:nvPr/>
        </p:nvPicPr>
        <p:blipFill rotWithShape="1">
          <a:blip r:embed="rId2" cstate="print"/>
          <a:srcRect b="6963"/>
          <a:stretch/>
        </p:blipFill>
        <p:spPr bwMode="auto">
          <a:xfrm>
            <a:off x="685800" y="2097505"/>
            <a:ext cx="8001000" cy="4608095"/>
          </a:xfrm>
          <a:prstGeom prst="rect">
            <a:avLst/>
          </a:prstGeom>
          <a:noFill/>
          <a:ln w="9525">
            <a:noFill/>
            <a:miter lim="800000"/>
            <a:headEnd/>
            <a:tailEnd/>
          </a:ln>
        </p:spPr>
      </p:pic>
      <p:sp>
        <p:nvSpPr>
          <p:cNvPr id="3" name="Content Placeholder 2"/>
          <p:cNvSpPr>
            <a:spLocks noGrp="1"/>
          </p:cNvSpPr>
          <p:nvPr>
            <p:ph idx="1"/>
          </p:nvPr>
        </p:nvSpPr>
        <p:spPr>
          <a:xfrm>
            <a:off x="152400" y="152400"/>
            <a:ext cx="8305800" cy="6019800"/>
          </a:xfrm>
        </p:spPr>
        <p:txBody>
          <a:bodyPr>
            <a:noAutofit/>
          </a:bodyPr>
          <a:lstStyle/>
          <a:p>
            <a:pPr>
              <a:spcBef>
                <a:spcPts val="0"/>
              </a:spcBef>
              <a:buNone/>
              <a:tabLst>
                <a:tab pos="1546225" algn="l"/>
                <a:tab pos="2630488" algn="l"/>
              </a:tabLst>
            </a:pPr>
            <a:r>
              <a:rPr lang="en-US" sz="4000" dirty="0" smtClean="0">
                <a:latin typeface="+mj-lt"/>
              </a:rPr>
              <a:t>Phototransistor Structure and Packaging</a:t>
            </a:r>
          </a:p>
          <a:p>
            <a:pPr marL="3262313" indent="-3027363">
              <a:spcBef>
                <a:spcPts val="0"/>
              </a:spcBef>
              <a:buNone/>
              <a:tabLst>
                <a:tab pos="1433513" algn="l"/>
                <a:tab pos="2913063" algn="l"/>
              </a:tabLst>
            </a:pPr>
            <a:endParaRPr lang="en-US" sz="2000" dirty="0">
              <a:latin typeface="Arial" panose="020B0604020202020204" pitchFamily="34" charset="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p:txBody>
      </p:sp>
      <p:pic>
        <p:nvPicPr>
          <p:cNvPr id="3076" name="Picture 4" descr="Phototransistor Symbol"/>
          <p:cNvPicPr>
            <a:picLocks noChangeAspect="1" noChangeArrowheads="1"/>
          </p:cNvPicPr>
          <p:nvPr/>
        </p:nvPicPr>
        <p:blipFill>
          <a:blip r:embed="rId3" cstate="print"/>
          <a:srcRect/>
          <a:stretch>
            <a:fillRect/>
          </a:stretch>
        </p:blipFill>
        <p:spPr bwMode="auto">
          <a:xfrm>
            <a:off x="8124825" y="152400"/>
            <a:ext cx="714375" cy="676276"/>
          </a:xfrm>
          <a:prstGeom prst="rect">
            <a:avLst/>
          </a:prstGeom>
          <a:noFill/>
        </p:spPr>
      </p:pic>
      <p:pic>
        <p:nvPicPr>
          <p:cNvPr id="31746" name="Picture 2" descr="Planar phototransistor structure"/>
          <p:cNvPicPr>
            <a:picLocks noChangeAspect="1" noChangeArrowheads="1"/>
          </p:cNvPicPr>
          <p:nvPr/>
        </p:nvPicPr>
        <p:blipFill>
          <a:blip r:embed="rId4" cstate="print">
            <a:clrChange>
              <a:clrFrom>
                <a:srgbClr val="FFFFFF"/>
              </a:clrFrom>
              <a:clrTo>
                <a:srgbClr val="FFFFFF">
                  <a:alpha val="0"/>
                </a:srgbClr>
              </a:clrTo>
            </a:clrChange>
            <a:lum bright="10000" contrast="-30000"/>
          </a:blip>
          <a:srcRect/>
          <a:stretch>
            <a:fillRect/>
          </a:stretch>
        </p:blipFill>
        <p:spPr bwMode="auto">
          <a:xfrm>
            <a:off x="3048000" y="1335505"/>
            <a:ext cx="2590800" cy="1711780"/>
          </a:xfrm>
          <a:prstGeom prst="rect">
            <a:avLst/>
          </a:prstGeom>
          <a:noFill/>
        </p:spPr>
      </p:pic>
      <p:sp>
        <p:nvSpPr>
          <p:cNvPr id="9" name="Rectangle 8"/>
          <p:cNvSpPr/>
          <p:nvPr/>
        </p:nvSpPr>
        <p:spPr>
          <a:xfrm>
            <a:off x="5791200" y="1945105"/>
            <a:ext cx="2971800" cy="738664"/>
          </a:xfrm>
          <a:prstGeom prst="rect">
            <a:avLst/>
          </a:prstGeom>
        </p:spPr>
        <p:txBody>
          <a:bodyPr wrap="square">
            <a:spAutoFit/>
          </a:bodyPr>
          <a:lstStyle/>
          <a:p>
            <a:r>
              <a:rPr lang="en-US" sz="1400" smtClean="0">
                <a:hlinkClick r:id="rId5"/>
              </a:rPr>
              <a:t>http://www.radio-electronics.com/info/data/semicond/phototransistor/photo_transistor.php</a:t>
            </a:r>
            <a:endParaRPr lang="en-US" sz="1400"/>
          </a:p>
        </p:txBody>
      </p:sp>
    </p:spTree>
    <p:extLst>
      <p:ext uri="{BB962C8B-B14F-4D97-AF65-F5344CB8AC3E}">
        <p14:creationId xmlns:p14="http://schemas.microsoft.com/office/powerpoint/2010/main" val="34861055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477000"/>
          </a:xfrm>
        </p:spPr>
        <p:txBody>
          <a:bodyPr>
            <a:noAutofit/>
          </a:bodyPr>
          <a:lstStyle/>
          <a:p>
            <a:pPr>
              <a:spcBef>
                <a:spcPts val="0"/>
              </a:spcBef>
              <a:buNone/>
              <a:tabLst>
                <a:tab pos="1546225" algn="l"/>
                <a:tab pos="2630488" algn="l"/>
              </a:tabLst>
            </a:pPr>
            <a:r>
              <a:rPr lang="en-US" sz="4000" dirty="0" smtClean="0">
                <a:latin typeface="+mj-lt"/>
              </a:rPr>
              <a:t>Phototransistor Application: </a:t>
            </a:r>
            <a:br>
              <a:rPr lang="en-US" sz="4000" dirty="0" smtClean="0">
                <a:latin typeface="+mj-lt"/>
              </a:rPr>
            </a:br>
            <a:r>
              <a:rPr lang="en-US" sz="4000" dirty="0" smtClean="0">
                <a:latin typeface="+mj-lt"/>
              </a:rPr>
              <a:t>Obstacle Detection</a:t>
            </a:r>
          </a:p>
          <a:p>
            <a:pPr marL="3262313" indent="-3027363">
              <a:spcBef>
                <a:spcPts val="0"/>
              </a:spcBef>
              <a:buNone/>
              <a:tabLst>
                <a:tab pos="1433513" algn="l"/>
                <a:tab pos="2913063" algn="l"/>
              </a:tabLst>
            </a:pPr>
            <a:endParaRPr lang="en-US" sz="2000" dirty="0">
              <a:latin typeface="Arial" panose="020B0604020202020204" pitchFamily="34" charset="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r>
              <a:rPr lang="en-US" sz="2400" dirty="0" smtClean="0">
                <a:cs typeface="Arial" panose="020B0604020202020204" pitchFamily="34" charset="0"/>
              </a:rPr>
              <a:t>Adjust baffle length to vary detection range</a:t>
            </a:r>
          </a:p>
          <a:p>
            <a:pPr marL="341313" indent="-341313">
              <a:spcBef>
                <a:spcPts val="0"/>
              </a:spcBef>
              <a:tabLst>
                <a:tab pos="1433513" algn="l"/>
                <a:tab pos="2913063" algn="l"/>
              </a:tabLst>
            </a:pPr>
            <a:r>
              <a:rPr lang="en-US" sz="2400" dirty="0" smtClean="0">
                <a:cs typeface="Arial" panose="020B0604020202020204" pitchFamily="34" charset="0"/>
              </a:rPr>
              <a:t>Use IR LED and Photodiode to avoid visible light interference</a:t>
            </a:r>
          </a:p>
          <a:p>
            <a:pPr marL="341313" indent="-341313">
              <a:spcBef>
                <a:spcPts val="0"/>
              </a:spcBef>
              <a:tabLst>
                <a:tab pos="1433513" algn="l"/>
                <a:tab pos="2913063" algn="l"/>
              </a:tabLst>
            </a:pPr>
            <a:r>
              <a:rPr lang="en-US" sz="2400" dirty="0" smtClean="0">
                <a:cs typeface="Arial" panose="020B0604020202020204" pitchFamily="34" charset="0"/>
              </a:rPr>
              <a:t>Use multiple sensors in a row to detect narrow obstacles</a:t>
            </a: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a:p>
            <a:pPr marL="341313" indent="-341313">
              <a:spcBef>
                <a:spcPts val="0"/>
              </a:spcBef>
              <a:tabLst>
                <a:tab pos="1433513" algn="l"/>
                <a:tab pos="2913063" algn="l"/>
              </a:tabLst>
            </a:pPr>
            <a:endParaRPr lang="en-US" sz="2400" dirty="0" smtClean="0">
              <a:cs typeface="Arial" panose="020B0604020202020204" pitchFamily="34" charset="0"/>
            </a:endParaRPr>
          </a:p>
        </p:txBody>
      </p:sp>
      <p:pic>
        <p:nvPicPr>
          <p:cNvPr id="3076" name="Picture 4" descr="Phototransistor Symbol"/>
          <p:cNvPicPr>
            <a:picLocks noChangeAspect="1" noChangeArrowheads="1"/>
          </p:cNvPicPr>
          <p:nvPr/>
        </p:nvPicPr>
        <p:blipFill>
          <a:blip r:embed="rId2" cstate="print"/>
          <a:srcRect/>
          <a:stretch>
            <a:fillRect/>
          </a:stretch>
        </p:blipFill>
        <p:spPr bwMode="auto">
          <a:xfrm>
            <a:off x="8124825" y="152400"/>
            <a:ext cx="714375" cy="676276"/>
          </a:xfrm>
          <a:prstGeom prst="rect">
            <a:avLst/>
          </a:prstGeom>
          <a:noFill/>
        </p:spPr>
      </p:pic>
      <p:grpSp>
        <p:nvGrpSpPr>
          <p:cNvPr id="12" name="Group 11"/>
          <p:cNvGrpSpPr/>
          <p:nvPr/>
        </p:nvGrpSpPr>
        <p:grpSpPr>
          <a:xfrm>
            <a:off x="4038600" y="1752600"/>
            <a:ext cx="4495800" cy="3276600"/>
            <a:chOff x="4343400" y="1981200"/>
            <a:chExt cx="4267200" cy="3124200"/>
          </a:xfrm>
        </p:grpSpPr>
        <p:sp>
          <p:nvSpPr>
            <p:cNvPr id="11" name="Rectangle 10"/>
            <p:cNvSpPr/>
            <p:nvPr/>
          </p:nvSpPr>
          <p:spPr>
            <a:xfrm>
              <a:off x="7162800" y="1981200"/>
              <a:ext cx="1447800" cy="31242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2308034"/>
              <a:ext cx="20574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wal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43400" y="1981200"/>
              <a:ext cx="4114800" cy="3114675"/>
            </a:xfrm>
            <a:prstGeom prst="rect">
              <a:avLst/>
            </a:prstGeom>
            <a:noFill/>
            <a:ln w="9525">
              <a:noFill/>
              <a:miter lim="800000"/>
              <a:headEnd/>
              <a:tailEnd/>
            </a:ln>
          </p:spPr>
        </p:pic>
      </p:grpSp>
      <p:pic>
        <p:nvPicPr>
          <p:cNvPr id="9" name="Picture 6" descr="schem1"/>
          <p:cNvPicPr>
            <a:picLocks noChangeAspect="1" noChangeArrowheads="1"/>
          </p:cNvPicPr>
          <p:nvPr/>
        </p:nvPicPr>
        <p:blipFill>
          <a:blip r:embed="rId4" cstate="print"/>
          <a:srcRect/>
          <a:stretch>
            <a:fillRect/>
          </a:stretch>
        </p:blipFill>
        <p:spPr bwMode="auto">
          <a:xfrm>
            <a:off x="381000" y="1633537"/>
            <a:ext cx="3733800" cy="3014663"/>
          </a:xfrm>
          <a:prstGeom prst="rect">
            <a:avLst/>
          </a:prstGeom>
          <a:noFill/>
          <a:ln w="9525">
            <a:noFill/>
            <a:miter lim="800000"/>
            <a:headEnd/>
            <a:tailEnd/>
          </a:ln>
        </p:spPr>
      </p:pic>
    </p:spTree>
    <p:extLst>
      <p:ext uri="{BB962C8B-B14F-4D97-AF65-F5344CB8AC3E}">
        <p14:creationId xmlns:p14="http://schemas.microsoft.com/office/powerpoint/2010/main" val="22525255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05800" cy="6019800"/>
          </a:xfrm>
        </p:spPr>
        <p:txBody>
          <a:bodyPr>
            <a:noAutofit/>
          </a:bodyPr>
          <a:lstStyle/>
          <a:p>
            <a:pPr>
              <a:spcBef>
                <a:spcPts val="0"/>
              </a:spcBef>
              <a:buNone/>
              <a:tabLst>
                <a:tab pos="1546225" algn="l"/>
                <a:tab pos="2630488" algn="l"/>
              </a:tabLst>
            </a:pPr>
            <a:r>
              <a:rPr lang="en-US" sz="4000" dirty="0" smtClean="0">
                <a:latin typeface="+mj-lt"/>
              </a:rPr>
              <a:t>Phototransistors: Additional Notes</a:t>
            </a:r>
          </a:p>
          <a:p>
            <a:pPr marL="3262313" indent="-3027363">
              <a:spcBef>
                <a:spcPts val="0"/>
              </a:spcBef>
              <a:buNone/>
              <a:tabLst>
                <a:tab pos="1433513" algn="l"/>
                <a:tab pos="2913063" algn="l"/>
              </a:tabLst>
            </a:pPr>
            <a:endParaRPr lang="en-US" sz="2000" dirty="0">
              <a:latin typeface="Arial" panose="020B0604020202020204" pitchFamily="34" charset="0"/>
              <a:cs typeface="Arial" panose="020B0604020202020204" pitchFamily="34" charset="0"/>
            </a:endParaRPr>
          </a:p>
          <a:p>
            <a:pPr marL="341313" indent="-341313">
              <a:spcBef>
                <a:spcPts val="0"/>
              </a:spcBef>
              <a:tabLst>
                <a:tab pos="1433513" algn="l"/>
                <a:tab pos="2913063" algn="l"/>
              </a:tabLst>
            </a:pPr>
            <a:r>
              <a:rPr lang="en-US" sz="2800" dirty="0" smtClean="0">
                <a:cs typeface="Arial" panose="020B0604020202020204" pitchFamily="34" charset="0"/>
              </a:rPr>
              <a:t>Must be properly biased (as with regular transistors)</a:t>
            </a:r>
          </a:p>
          <a:p>
            <a:pPr marL="341313" indent="-341313">
              <a:spcBef>
                <a:spcPts val="0"/>
              </a:spcBef>
              <a:tabLst>
                <a:tab pos="1433513" algn="l"/>
                <a:tab pos="2913063" algn="l"/>
              </a:tabLst>
            </a:pPr>
            <a:r>
              <a:rPr lang="en-US" sz="2800" dirty="0" smtClean="0">
                <a:cs typeface="Arial" panose="020B0604020202020204" pitchFamily="34" charset="0"/>
              </a:rPr>
              <a:t>Used in linear and saturation/cut-off regions</a:t>
            </a:r>
          </a:p>
          <a:p>
            <a:pPr marL="341313" indent="-341313">
              <a:spcBef>
                <a:spcPts val="0"/>
              </a:spcBef>
              <a:tabLst>
                <a:tab pos="1433513" algn="l"/>
                <a:tab pos="2913063" algn="l"/>
              </a:tabLst>
            </a:pPr>
            <a:endParaRPr lang="en-US" sz="2800" dirty="0" smtClean="0">
              <a:cs typeface="Arial" panose="020B0604020202020204" pitchFamily="34" charset="0"/>
            </a:endParaRPr>
          </a:p>
          <a:p>
            <a:pPr marL="341313" indent="-341313">
              <a:spcBef>
                <a:spcPts val="0"/>
              </a:spcBef>
              <a:tabLst>
                <a:tab pos="1433513" algn="l"/>
                <a:tab pos="2913063" algn="l"/>
              </a:tabLst>
            </a:pPr>
            <a:r>
              <a:rPr lang="en-US" sz="2800" dirty="0" smtClean="0">
                <a:cs typeface="Arial" panose="020B0604020202020204" pitchFamily="34" charset="0"/>
              </a:rPr>
              <a:t>Sensitive to temperature changes</a:t>
            </a:r>
          </a:p>
          <a:p>
            <a:pPr marL="341313" indent="-341313">
              <a:spcBef>
                <a:spcPts val="0"/>
              </a:spcBef>
              <a:tabLst>
                <a:tab pos="1433513" algn="l"/>
                <a:tab pos="2913063" algn="l"/>
              </a:tabLst>
            </a:pPr>
            <a:r>
              <a:rPr lang="en-US" sz="2800" dirty="0" smtClean="0">
                <a:cs typeface="Arial" panose="020B0604020202020204" pitchFamily="34" charset="0"/>
              </a:rPr>
              <a:t>Must be protected against moisture</a:t>
            </a:r>
          </a:p>
          <a:p>
            <a:pPr marL="341313" indent="-341313">
              <a:spcBef>
                <a:spcPts val="0"/>
              </a:spcBef>
              <a:tabLst>
                <a:tab pos="1433513" algn="l"/>
                <a:tab pos="2913063" algn="l"/>
              </a:tabLst>
            </a:pPr>
            <a:r>
              <a:rPr lang="en-US" sz="2800" dirty="0" smtClean="0">
                <a:cs typeface="Arial" panose="020B0604020202020204" pitchFamily="34" charset="0"/>
              </a:rPr>
              <a:t>Hermetic packaging more expensive, but more tolerant of severe environments than plastic packaging</a:t>
            </a:r>
          </a:p>
        </p:txBody>
      </p:sp>
      <p:pic>
        <p:nvPicPr>
          <p:cNvPr id="3076" name="Picture 4" descr="Phototransistor Symbol"/>
          <p:cNvPicPr>
            <a:picLocks noChangeAspect="1" noChangeArrowheads="1"/>
          </p:cNvPicPr>
          <p:nvPr/>
        </p:nvPicPr>
        <p:blipFill>
          <a:blip r:embed="rId2" cstate="print"/>
          <a:srcRect/>
          <a:stretch>
            <a:fillRect/>
          </a:stretch>
        </p:blipFill>
        <p:spPr bwMode="auto">
          <a:xfrm>
            <a:off x="8124825" y="152400"/>
            <a:ext cx="714375" cy="676276"/>
          </a:xfrm>
          <a:prstGeom prst="rect">
            <a:avLst/>
          </a:prstGeom>
          <a:noFill/>
        </p:spPr>
      </p:pic>
    </p:spTree>
    <p:extLst>
      <p:ext uri="{BB962C8B-B14F-4D97-AF65-F5344CB8AC3E}">
        <p14:creationId xmlns:p14="http://schemas.microsoft.com/office/powerpoint/2010/main" val="33078380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The Potentiometer</a:t>
            </a:r>
          </a:p>
        </p:txBody>
      </p:sp>
      <p:sp>
        <p:nvSpPr>
          <p:cNvPr id="377859" name="Rectangle 3"/>
          <p:cNvSpPr>
            <a:spLocks noGrp="1" noChangeArrowheads="1"/>
          </p:cNvSpPr>
          <p:nvPr>
            <p:ph type="body" idx="1"/>
          </p:nvPr>
        </p:nvSpPr>
        <p:spPr/>
        <p:txBody>
          <a:bodyPr/>
          <a:lstStyle/>
          <a:p>
            <a:pPr eaLnBrk="1" hangingPunct="1"/>
            <a:r>
              <a:rPr lang="en-US" smtClean="0"/>
              <a:t>Also known as a “pot”</a:t>
            </a:r>
          </a:p>
          <a:p>
            <a:pPr lvl="1" eaLnBrk="1" hangingPunct="1"/>
            <a:r>
              <a:rPr lang="en-US" smtClean="0"/>
              <a:t>It’s a dial that can be turned </a:t>
            </a:r>
          </a:p>
          <a:p>
            <a:pPr lvl="1" eaLnBrk="1" hangingPunct="1"/>
            <a:endParaRPr lang="en-US" smtClean="0"/>
          </a:p>
          <a:p>
            <a:pPr lvl="1" eaLnBrk="1" hangingPunct="1"/>
            <a:endParaRPr lang="en-US" smtClean="0"/>
          </a:p>
          <a:p>
            <a:pPr eaLnBrk="1" hangingPunct="1"/>
            <a:endParaRPr lang="en-US" smtClean="0"/>
          </a:p>
          <a:p>
            <a:pPr eaLnBrk="1" hangingPunct="1"/>
            <a:r>
              <a:rPr lang="en-US" smtClean="0"/>
              <a:t>Nothing more than a variable resistor</a:t>
            </a:r>
          </a:p>
        </p:txBody>
      </p:sp>
      <p:pic>
        <p:nvPicPr>
          <p:cNvPr id="377862" name="Picture 6"/>
          <p:cNvPicPr>
            <a:picLocks noChangeAspect="1" noChangeArrowheads="1"/>
          </p:cNvPicPr>
          <p:nvPr/>
        </p:nvPicPr>
        <p:blipFill>
          <a:blip r:embed="rId2">
            <a:extLst>
              <a:ext uri="{28A0092B-C50C-407E-A947-70E740481C1C}">
                <a14:useLocalDpi xmlns:a14="http://schemas.microsoft.com/office/drawing/2010/main" val="0"/>
              </a:ext>
            </a:extLst>
          </a:blip>
          <a:srcRect l="47778" t="20732" r="39444" b="63937"/>
          <a:stretch>
            <a:fillRect/>
          </a:stretch>
        </p:blipFill>
        <p:spPr bwMode="auto">
          <a:xfrm>
            <a:off x="5257800" y="1600200"/>
            <a:ext cx="175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116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 calcmode="lin" valueType="num">
                                      <p:cBhvr additive="base">
                                        <p:cTn id="7" dur="5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7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7859">
                                            <p:txEl>
                                              <p:pRg st="1" end="1"/>
                                            </p:txEl>
                                          </p:spTgt>
                                        </p:tgtEl>
                                        <p:attrNameLst>
                                          <p:attrName>style.visibility</p:attrName>
                                        </p:attrNameLst>
                                      </p:cBhvr>
                                      <p:to>
                                        <p:strVal val="visible"/>
                                      </p:to>
                                    </p:set>
                                    <p:anim calcmode="lin" valueType="num">
                                      <p:cBhvr additive="base">
                                        <p:cTn id="11" dur="5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7859">
                                            <p:txEl>
                                              <p:pRg st="1" end="1"/>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77862"/>
                                        </p:tgtEl>
                                        <p:attrNameLst>
                                          <p:attrName>style.visibility</p:attrName>
                                        </p:attrNameLst>
                                      </p:cBhvr>
                                      <p:to>
                                        <p:strVal val="visible"/>
                                      </p:to>
                                    </p:set>
                                    <p:animEffect transition="in" filter="dissolve">
                                      <p:cBhvr>
                                        <p:cTn id="16" dur="500"/>
                                        <p:tgtEl>
                                          <p:spTgt spid="3778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77859">
                                            <p:txEl>
                                              <p:pRg st="5" end="5"/>
                                            </p:txEl>
                                          </p:spTgt>
                                        </p:tgtEl>
                                        <p:attrNameLst>
                                          <p:attrName>style.visibility</p:attrName>
                                        </p:attrNameLst>
                                      </p:cBhvr>
                                      <p:to>
                                        <p:strVal val="visible"/>
                                      </p:to>
                                    </p:set>
                                    <p:anim calcmode="lin" valueType="num">
                                      <p:cBhvr additive="base">
                                        <p:cTn id="21" dur="500" fill="hold"/>
                                        <p:tgtEl>
                                          <p:spTgt spid="37785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78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Photoresistor</a:t>
            </a:r>
          </a:p>
        </p:txBody>
      </p:sp>
      <p:sp>
        <p:nvSpPr>
          <p:cNvPr id="396291" name="Rectangle 3"/>
          <p:cNvSpPr>
            <a:spLocks noGrp="1" noChangeArrowheads="1"/>
          </p:cNvSpPr>
          <p:nvPr>
            <p:ph type="body" idx="1"/>
          </p:nvPr>
        </p:nvSpPr>
        <p:spPr/>
        <p:txBody>
          <a:bodyPr/>
          <a:lstStyle/>
          <a:p>
            <a:pPr eaLnBrk="1" hangingPunct="1"/>
            <a:r>
              <a:rPr lang="en-US" sz="2800" dirty="0" smtClean="0"/>
              <a:t>Like the potentiometer, the </a:t>
            </a:r>
            <a:r>
              <a:rPr lang="en-US" sz="2800" dirty="0" err="1" smtClean="0"/>
              <a:t>photoresistor</a:t>
            </a:r>
            <a:r>
              <a:rPr lang="en-US" sz="2800" dirty="0" smtClean="0"/>
              <a:t> is a variable resistor</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r>
              <a:rPr lang="en-US" sz="2800" dirty="0" smtClean="0"/>
              <a:t>Unlike the potentiometer, it is not [directly] human controlled</a:t>
            </a:r>
          </a:p>
        </p:txBody>
      </p:sp>
      <p:pic>
        <p:nvPicPr>
          <p:cNvPr id="396292" name="Picture 4"/>
          <p:cNvPicPr>
            <a:picLocks noChangeAspect="1" noChangeArrowheads="1"/>
          </p:cNvPicPr>
          <p:nvPr/>
        </p:nvPicPr>
        <p:blipFill>
          <a:blip r:embed="rId2">
            <a:extLst>
              <a:ext uri="{28A0092B-C50C-407E-A947-70E740481C1C}">
                <a14:useLocalDpi xmlns:a14="http://schemas.microsoft.com/office/drawing/2010/main" val="0"/>
              </a:ext>
            </a:extLst>
          </a:blip>
          <a:srcRect l="30556" t="33432" r="53889" b="46240"/>
          <a:stretch>
            <a:fillRect/>
          </a:stretch>
        </p:blipFill>
        <p:spPr bwMode="auto">
          <a:xfrm>
            <a:off x="3048000" y="2106612"/>
            <a:ext cx="24384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162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 calcmode="lin" valueType="num">
                                      <p:cBhvr additive="base">
                                        <p:cTn id="7" dur="500" fill="hold"/>
                                        <p:tgtEl>
                                          <p:spTgt spid="396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6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96292"/>
                                        </p:tgtEl>
                                        <p:attrNameLst>
                                          <p:attrName>style.visibility</p:attrName>
                                        </p:attrNameLst>
                                      </p:cBhvr>
                                      <p:to>
                                        <p:strVal val="visible"/>
                                      </p:to>
                                    </p:set>
                                    <p:animEffect transition="in" filter="dissolve">
                                      <p:cBhvr>
                                        <p:cTn id="13" dur="500"/>
                                        <p:tgtEl>
                                          <p:spTgt spid="3962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96291">
                                            <p:txEl>
                                              <p:pRg st="5" end="5"/>
                                            </p:txEl>
                                          </p:spTgt>
                                        </p:tgtEl>
                                        <p:attrNameLst>
                                          <p:attrName>style.visibility</p:attrName>
                                        </p:attrNameLst>
                                      </p:cBhvr>
                                      <p:to>
                                        <p:strVal val="visible"/>
                                      </p:to>
                                    </p:set>
                                    <p:anim calcmode="lin" valueType="num">
                                      <p:cBhvr additive="base">
                                        <p:cTn id="18" dur="500" fill="hold"/>
                                        <p:tgtEl>
                                          <p:spTgt spid="396291">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96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Schematic</a:t>
            </a:r>
          </a:p>
        </p:txBody>
      </p:sp>
      <p:sp>
        <p:nvSpPr>
          <p:cNvPr id="378883" name="Rectangle 3"/>
          <p:cNvSpPr>
            <a:spLocks noGrp="1" noChangeArrowheads="1"/>
          </p:cNvSpPr>
          <p:nvPr>
            <p:ph type="body" idx="1"/>
          </p:nvPr>
        </p:nvSpPr>
        <p:spPr/>
        <p:txBody>
          <a:bodyPr/>
          <a:lstStyle/>
          <a:p>
            <a:pPr eaLnBrk="1" hangingPunct="1"/>
            <a:r>
              <a:rPr lang="en-US" smtClean="0"/>
              <a:t>The schematic shows it as a resistor with light coming into it (note the arrows are opposite those of an LED)</a:t>
            </a:r>
          </a:p>
        </p:txBody>
      </p:sp>
      <p:pic>
        <p:nvPicPr>
          <p:cNvPr id="378886" name="Picture 6"/>
          <p:cNvPicPr>
            <a:picLocks noChangeAspect="1" noChangeArrowheads="1"/>
          </p:cNvPicPr>
          <p:nvPr/>
        </p:nvPicPr>
        <p:blipFill>
          <a:blip r:embed="rId2">
            <a:extLst>
              <a:ext uri="{28A0092B-C50C-407E-A947-70E740481C1C}">
                <a14:useLocalDpi xmlns:a14="http://schemas.microsoft.com/office/drawing/2010/main" val="0"/>
              </a:ext>
            </a:extLst>
          </a:blip>
          <a:srcRect l="30556" t="33432" r="53889" b="46240"/>
          <a:stretch>
            <a:fillRect/>
          </a:stretch>
        </p:blipFill>
        <p:spPr bwMode="auto">
          <a:xfrm>
            <a:off x="2667000" y="3733800"/>
            <a:ext cx="32004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4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78886"/>
                                        </p:tgtEl>
                                        <p:attrNameLst>
                                          <p:attrName>style.visibility</p:attrName>
                                        </p:attrNameLst>
                                      </p:cBhvr>
                                      <p:to>
                                        <p:strVal val="visible"/>
                                      </p:to>
                                    </p:set>
                                    <p:animEffect transition="in" filter="dissolve">
                                      <p:cBhvr>
                                        <p:cTn id="13" dur="5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Usage</a:t>
            </a:r>
          </a:p>
        </p:txBody>
      </p:sp>
      <p:sp>
        <p:nvSpPr>
          <p:cNvPr id="8195" name="Rectangle 3"/>
          <p:cNvSpPr>
            <a:spLocks noGrp="1" noChangeArrowheads="1"/>
          </p:cNvSpPr>
          <p:nvPr>
            <p:ph type="body" idx="1"/>
          </p:nvPr>
        </p:nvSpPr>
        <p:spPr/>
        <p:txBody>
          <a:bodyPr/>
          <a:lstStyle/>
          <a:p>
            <a:pPr eaLnBrk="1" hangingPunct="1"/>
            <a:r>
              <a:rPr lang="en-US" sz="2800" smtClean="0"/>
              <a:t>We are going to use them just as we did the potentiometer</a:t>
            </a:r>
          </a:p>
          <a:p>
            <a:pPr lvl="1" eaLnBrk="1" hangingPunct="1"/>
            <a:r>
              <a:rPr lang="en-US" sz="2400" smtClean="0"/>
              <a:t>An RC circuit</a:t>
            </a:r>
          </a:p>
          <a:p>
            <a:pPr lvl="1" eaLnBrk="1" hangingPunct="1"/>
            <a:r>
              <a:rPr lang="en-US" sz="2400" smtClean="0"/>
              <a:t>Charge the capacitor</a:t>
            </a:r>
          </a:p>
          <a:p>
            <a:pPr lvl="1" eaLnBrk="1" hangingPunct="1"/>
            <a:r>
              <a:rPr lang="en-US" sz="2400" smtClean="0"/>
              <a:t>Let the capacitor drain through the photoresistor</a:t>
            </a:r>
          </a:p>
          <a:p>
            <a:pPr lvl="1" eaLnBrk="1" hangingPunct="1"/>
            <a:r>
              <a:rPr lang="en-US" sz="2400" smtClean="0"/>
              <a:t>Value of the photoresistor (and capacitor) will determine the time constant of the circuit</a:t>
            </a:r>
          </a:p>
        </p:txBody>
      </p:sp>
    </p:spTree>
    <p:extLst>
      <p:ext uri="{BB962C8B-B14F-4D97-AF65-F5344CB8AC3E}">
        <p14:creationId xmlns:p14="http://schemas.microsoft.com/office/powerpoint/2010/main" val="222579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0"/>
            <a:ext cx="7772400" cy="1143000"/>
          </a:xfrm>
        </p:spPr>
        <p:txBody>
          <a:bodyPr/>
          <a:lstStyle/>
          <a:p>
            <a:r>
              <a:rPr lang="en-US" sz="2800" b="1" dirty="0"/>
              <a:t>Photo </a:t>
            </a:r>
            <a:r>
              <a:rPr lang="en-US" sz="2800" b="1" dirty="0" smtClean="0"/>
              <a:t>diode</a:t>
            </a:r>
            <a:br>
              <a:rPr lang="en-US" sz="2800" b="1" dirty="0" smtClean="0"/>
            </a:br>
            <a:r>
              <a:rPr lang="en-US" sz="2800" dirty="0"/>
              <a:t/>
            </a:r>
            <a:br>
              <a:rPr lang="en-US" sz="2800" dirty="0"/>
            </a:br>
            <a:r>
              <a:rPr lang="en-US" sz="2800" dirty="0"/>
              <a:t>A photodiode is a type of </a:t>
            </a:r>
            <a:r>
              <a:rPr lang="en-US" sz="2800" dirty="0" err="1"/>
              <a:t>photodetector</a:t>
            </a:r>
            <a:r>
              <a:rPr lang="en-US" sz="2800" dirty="0"/>
              <a:t> capable of converting light into either current or voltage, depending upon the mode of </a:t>
            </a:r>
            <a:r>
              <a:rPr lang="en-US" sz="2800" dirty="0" smtClean="0"/>
              <a:t>operation.</a:t>
            </a:r>
            <a:endParaRPr lang="en-US" sz="2800" dirty="0"/>
          </a:p>
        </p:txBody>
      </p:sp>
    </p:spTree>
    <p:extLst>
      <p:ext uri="{BB962C8B-B14F-4D97-AF65-F5344CB8AC3E}">
        <p14:creationId xmlns:p14="http://schemas.microsoft.com/office/powerpoint/2010/main" val="80900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200" b="1" smtClean="0"/>
              <a:t>ELECTRICAL TRANSDUCERS(cont’d)</a:t>
            </a:r>
          </a:p>
        </p:txBody>
      </p:sp>
      <p:sp>
        <p:nvSpPr>
          <p:cNvPr id="13315" name="Content Placeholder 2"/>
          <p:cNvSpPr>
            <a:spLocks noGrp="1"/>
          </p:cNvSpPr>
          <p:nvPr>
            <p:ph sz="quarter" idx="1"/>
          </p:nvPr>
        </p:nvSpPr>
        <p:spPr/>
        <p:txBody>
          <a:bodyPr/>
          <a:lstStyle/>
          <a:p>
            <a:pPr algn="just" eaLnBrk="1" hangingPunct="1"/>
            <a:r>
              <a:rPr lang="en-US" b="1" smtClean="0"/>
              <a:t>The function of converting non-electrical quantity into electrical one is accomplished by a device called the electrical transducer. </a:t>
            </a:r>
            <a:r>
              <a:rPr lang="en-US" smtClean="0"/>
              <a:t>Basically an electrical transducer is a sensing device by which a physical, mechanical or optical quantity to be measured is transformed directly, with a suitable mechanism, into an electrical signal</a:t>
            </a:r>
            <a:r>
              <a:rPr lang="en-US" b="1" smtClean="0"/>
              <a:t> </a:t>
            </a:r>
            <a:r>
              <a:rPr lang="en-US" smtClean="0"/>
              <a:t>(current, voltage or frequency). </a:t>
            </a:r>
            <a:r>
              <a:rPr lang="en-US" b="1" smtClean="0"/>
              <a:t>The production of these signals is based upon electrical effects which may be resistive, inductive, capacitive etc in nature.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p:sp>
        <p:nvSpPr>
          <p:cNvPr id="3" name="Rectangle 2"/>
          <p:cNvSpPr/>
          <p:nvPr/>
        </p:nvSpPr>
        <p:spPr>
          <a:xfrm>
            <a:off x="228600" y="1676400"/>
            <a:ext cx="8458200" cy="4832092"/>
          </a:xfrm>
          <a:prstGeom prst="rect">
            <a:avLst/>
          </a:prstGeom>
        </p:spPr>
        <p:txBody>
          <a:bodyPr wrap="square">
            <a:spAutoFit/>
          </a:bodyPr>
          <a:lstStyle/>
          <a:p>
            <a:pPr algn="l"/>
            <a:r>
              <a:rPr lang="en-US" sz="2800" dirty="0"/>
              <a:t>A photodiode is a PN junction or PIN structure. When a photon of sufficient energy strikes the diode, it excites an electron, thereby creating a mobile electron and a positively charged electron hole</a:t>
            </a:r>
            <a:r>
              <a:rPr lang="en-US" sz="2800" dirty="0" smtClean="0"/>
              <a:t>.</a:t>
            </a:r>
          </a:p>
          <a:p>
            <a:pPr algn="l"/>
            <a:r>
              <a:rPr lang="en-US" sz="2800" dirty="0" smtClean="0"/>
              <a:t> </a:t>
            </a:r>
            <a:r>
              <a:rPr lang="en-US" sz="2800" dirty="0"/>
              <a:t>If the absorption occurs in the junction's depletion region, or one diffusion length away from it, these carriers are swept from the junction by the built-in field of the depletion region. </a:t>
            </a:r>
            <a:endParaRPr lang="en-US" sz="2800" dirty="0" smtClean="0"/>
          </a:p>
          <a:p>
            <a:pPr algn="l"/>
            <a:r>
              <a:rPr lang="en-US" sz="2800" dirty="0" smtClean="0"/>
              <a:t>Thus </a:t>
            </a:r>
            <a:r>
              <a:rPr lang="en-US" sz="2800" dirty="0"/>
              <a:t>holes move toward the anode, and electrons toward the cathode, and a photocurrent is produced.</a:t>
            </a:r>
          </a:p>
        </p:txBody>
      </p:sp>
    </p:spTree>
    <p:extLst>
      <p:ext uri="{BB962C8B-B14F-4D97-AF65-F5344CB8AC3E}">
        <p14:creationId xmlns:p14="http://schemas.microsoft.com/office/powerpoint/2010/main" val="2908965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200" dirty="0" smtClean="0">
                <a:solidFill>
                  <a:schemeClr val="accent2"/>
                </a:solidFill>
                <a:latin typeface="Times New Roman" pitchFamily="18" charset="0"/>
                <a:cs typeface="Times New Roman" pitchFamily="18" charset="0"/>
              </a:rPr>
              <a:t>Photodiode</a:t>
            </a:r>
            <a:endParaRPr lang="en-US" sz="3200" dirty="0">
              <a:solidFill>
                <a:schemeClr val="accent2"/>
              </a:solidFill>
              <a:latin typeface="Times New Roman" pitchFamily="18" charset="0"/>
              <a:cs typeface="Times New Roman" pitchFamily="18" charset="0"/>
            </a:endParaRPr>
          </a:p>
        </p:txBody>
      </p:sp>
      <p:pic>
        <p:nvPicPr>
          <p:cNvPr id="5123"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98538" y="1676400"/>
            <a:ext cx="7073900" cy="3381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4"/>
          <p:cNvSpPr txBox="1">
            <a:spLocks noChangeArrowheads="1"/>
          </p:cNvSpPr>
          <p:nvPr/>
        </p:nvSpPr>
        <p:spPr bwMode="auto">
          <a:xfrm>
            <a:off x="395288" y="5516563"/>
            <a:ext cx="8280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dirty="0">
                <a:latin typeface="Times New Roman" pitchFamily="18" charset="0"/>
                <a:cs typeface="Times New Roman" pitchFamily="18" charset="0"/>
              </a:rPr>
              <a:t>The high electric field present in the depletion region causes photo-generated carriers to </a:t>
            </a:r>
          </a:p>
          <a:p>
            <a:pPr algn="l"/>
            <a:r>
              <a:rPr lang="en-US" dirty="0">
                <a:latin typeface="Times New Roman" pitchFamily="18" charset="0"/>
                <a:cs typeface="Times New Roman" pitchFamily="18" charset="0"/>
              </a:rPr>
              <a:t>Separate and be collected across the reverse –biased junction. This give rise to a current </a:t>
            </a:r>
          </a:p>
          <a:p>
            <a:pPr algn="l"/>
            <a:r>
              <a:rPr lang="en-US" dirty="0">
                <a:latin typeface="Times New Roman" pitchFamily="18" charset="0"/>
                <a:cs typeface="Times New Roman" pitchFamily="18" charset="0"/>
              </a:rPr>
              <a:t>Flow in an external circuit, known as </a:t>
            </a:r>
            <a:r>
              <a:rPr lang="en-US" b="1" dirty="0">
                <a:latin typeface="Times New Roman" pitchFamily="18" charset="0"/>
                <a:cs typeface="Times New Roman" pitchFamily="18" charset="0"/>
              </a:rPr>
              <a:t>photocurrent</a:t>
            </a:r>
            <a:r>
              <a:rPr lang="en-US" dirty="0">
                <a:cs typeface="Arial" charset="0"/>
              </a:rPr>
              <a:t>. </a:t>
            </a:r>
          </a:p>
        </p:txBody>
      </p:sp>
      <p:sp>
        <p:nvSpPr>
          <p:cNvPr id="5125" name="Text Box 5"/>
          <p:cNvSpPr txBox="1">
            <a:spLocks noChangeArrowheads="1"/>
          </p:cNvSpPr>
          <p:nvPr/>
        </p:nvSpPr>
        <p:spPr bwMode="auto">
          <a:xfrm>
            <a:off x="3616325" y="27289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cs typeface="Arial" charset="0"/>
              </a:rPr>
              <a:t>w</a:t>
            </a:r>
          </a:p>
        </p:txBody>
      </p:sp>
      <p:sp>
        <p:nvSpPr>
          <p:cNvPr id="5126" name="Line 6"/>
          <p:cNvSpPr>
            <a:spLocks noChangeShapeType="1"/>
          </p:cNvSpPr>
          <p:nvPr/>
        </p:nvSpPr>
        <p:spPr bwMode="auto">
          <a:xfrm>
            <a:off x="2484438" y="3068638"/>
            <a:ext cx="26638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80822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How does it work?</a:t>
            </a:r>
          </a:p>
        </p:txBody>
      </p:sp>
      <p:pic>
        <p:nvPicPr>
          <p:cNvPr id="37893" name="Picture 5" descr="p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75744"/>
            <a:ext cx="5715000" cy="2764482"/>
          </a:xfrm>
          <a:prstGeom prst="rect">
            <a:avLst/>
          </a:prstGeom>
          <a:noFill/>
          <a:extLst>
            <a:ext uri="{909E8E84-426E-40DD-AFC4-6F175D3DCCD1}">
              <a14:hiddenFill xmlns:a14="http://schemas.microsoft.com/office/drawing/2010/main">
                <a:solidFill>
                  <a:srgbClr val="FFFFFF"/>
                </a:solidFill>
              </a14:hiddenFill>
            </a:ext>
          </a:extLst>
        </p:spPr>
      </p:pic>
      <p:sp>
        <p:nvSpPr>
          <p:cNvPr id="37894" name="Text Box 6"/>
          <p:cNvSpPr txBox="1">
            <a:spLocks noChangeArrowheads="1"/>
          </p:cNvSpPr>
          <p:nvPr/>
        </p:nvSpPr>
        <p:spPr bwMode="auto">
          <a:xfrm>
            <a:off x="533400" y="4724400"/>
            <a:ext cx="8153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600" dirty="0"/>
              <a:t>Basically, a whole bunch of capacitors that detect how much charge was released.</a:t>
            </a:r>
          </a:p>
        </p:txBody>
      </p:sp>
      <p:sp>
        <p:nvSpPr>
          <p:cNvPr id="37895" name="Text Box 7"/>
          <p:cNvSpPr txBox="1">
            <a:spLocks noChangeArrowheads="1"/>
          </p:cNvSpPr>
          <p:nvPr/>
        </p:nvSpPr>
        <p:spPr bwMode="auto">
          <a:xfrm>
            <a:off x="1981200" y="4419600"/>
            <a:ext cx="5791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t>http://elchem.kaist.ac.kr/vt/chem-ed/optics/detector/pda.htm</a:t>
            </a:r>
          </a:p>
        </p:txBody>
      </p:sp>
    </p:spTree>
    <p:extLst>
      <p:ext uri="{BB962C8B-B14F-4D97-AF65-F5344CB8AC3E}">
        <p14:creationId xmlns:p14="http://schemas.microsoft.com/office/powerpoint/2010/main" val="18552698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Advantages</a:t>
            </a:r>
          </a:p>
        </p:txBody>
      </p:sp>
      <p:sp>
        <p:nvSpPr>
          <p:cNvPr id="39939" name="Rectangle 3"/>
          <p:cNvSpPr>
            <a:spLocks noGrp="1" noChangeArrowheads="1"/>
          </p:cNvSpPr>
          <p:nvPr>
            <p:ph type="body" idx="1"/>
          </p:nvPr>
        </p:nvSpPr>
        <p:spPr/>
        <p:txBody>
          <a:bodyPr/>
          <a:lstStyle/>
          <a:p>
            <a:r>
              <a:rPr lang="en-US" sz="4000" dirty="0"/>
              <a:t>Faster</a:t>
            </a:r>
          </a:p>
          <a:p>
            <a:pPr lvl="1"/>
            <a:r>
              <a:rPr lang="en-US" sz="4000" dirty="0"/>
              <a:t>More diodes</a:t>
            </a:r>
          </a:p>
          <a:p>
            <a:r>
              <a:rPr lang="en-US" sz="4000" dirty="0"/>
              <a:t>High S/N Ratio</a:t>
            </a:r>
          </a:p>
          <a:p>
            <a:pPr lvl="1"/>
            <a:r>
              <a:rPr lang="en-US" sz="4000" dirty="0"/>
              <a:t>Faster scan = less time for noise</a:t>
            </a:r>
          </a:p>
          <a:p>
            <a:r>
              <a:rPr lang="en-US" sz="4000" dirty="0"/>
              <a:t>More rugged/durable</a:t>
            </a:r>
          </a:p>
          <a:p>
            <a:pPr lvl="1"/>
            <a:r>
              <a:rPr lang="en-US" sz="4000" dirty="0"/>
              <a:t>No moving scanning part</a:t>
            </a:r>
          </a:p>
          <a:p>
            <a:endParaRPr lang="en-US" sz="4000" dirty="0"/>
          </a:p>
        </p:txBody>
      </p:sp>
    </p:spTree>
    <p:extLst>
      <p:ext uri="{BB962C8B-B14F-4D97-AF65-F5344CB8AC3E}">
        <p14:creationId xmlns:p14="http://schemas.microsoft.com/office/powerpoint/2010/main" val="40917099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lstStyle/>
          <a:p>
            <a:r>
              <a:rPr lang="en-US" dirty="0"/>
              <a:t>P-N photodiodes are used in similar applications to other </a:t>
            </a:r>
            <a:r>
              <a:rPr lang="en-US" dirty="0" err="1"/>
              <a:t>photodetectors</a:t>
            </a:r>
            <a:r>
              <a:rPr lang="en-US" dirty="0"/>
              <a:t>, such as photoconductors, charge-coupled devices, and photomultiplier tubes</a:t>
            </a:r>
            <a:r>
              <a:rPr lang="en-US" dirty="0" smtClean="0"/>
              <a:t>.</a:t>
            </a:r>
          </a:p>
          <a:p>
            <a:r>
              <a:rPr lang="en-US" dirty="0" smtClean="0"/>
              <a:t> </a:t>
            </a:r>
            <a:r>
              <a:rPr lang="en-US" dirty="0"/>
              <a:t>Photodiodes are used in consumer electronics devices such as compact disc players, smoke detectors, and the receivers for remote controls in VCRs and televisions.</a:t>
            </a:r>
          </a:p>
        </p:txBody>
      </p:sp>
    </p:spTree>
    <p:extLst>
      <p:ext uri="{BB962C8B-B14F-4D97-AF65-F5344CB8AC3E}">
        <p14:creationId xmlns:p14="http://schemas.microsoft.com/office/powerpoint/2010/main" val="786028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8. Photo Electric Transducers:</a:t>
            </a:r>
            <a:endParaRPr lang="en-GB" smtClean="0"/>
          </a:p>
        </p:txBody>
      </p:sp>
      <p:sp>
        <p:nvSpPr>
          <p:cNvPr id="3" name="Content Placeholder 2"/>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dirty="0" smtClean="0"/>
              <a:t>A photoelectric transducer can be categorized as </a:t>
            </a:r>
            <a:r>
              <a:rPr lang="en-US" dirty="0" err="1" smtClean="0"/>
              <a:t>photoemissive</a:t>
            </a:r>
            <a:r>
              <a:rPr lang="en-US" dirty="0" smtClean="0"/>
              <a:t>, photoconductive, or photovoltaic. In </a:t>
            </a:r>
            <a:r>
              <a:rPr lang="en-US" dirty="0" err="1" smtClean="0"/>
              <a:t>photoemissive</a:t>
            </a:r>
            <a:r>
              <a:rPr lang="en-US" dirty="0" smtClean="0"/>
              <a:t> devices, radiation falling on a cathode causes electrons to be emitted from the cathode surface.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In photoconductive devices, the resistance of a material is changed when it is illuminated. Photovoltaic cells generate an output voltage proportional to radiation intensity.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The incident radiation may be infrared, ultraviolet, gamma rays, or X rays as well as visible light.</a:t>
            </a:r>
            <a:endParaRPr lang="en-GB" dirty="0" smtClean="0"/>
          </a:p>
          <a:p>
            <a:pPr marL="274320" indent="-274320" eaLnBrk="1" fontAlgn="auto" hangingPunct="1">
              <a:spcBef>
                <a:spcPts val="580"/>
              </a:spcBef>
              <a:spcAft>
                <a:spcPts val="0"/>
              </a:spcAft>
              <a:buFont typeface="Wingdings 2"/>
              <a:buChar char=""/>
              <a:defRPr/>
            </a:pPr>
            <a:endParaRPr lang="en-GB" dirty="0"/>
          </a:p>
        </p:txBody>
      </p:sp>
    </p:spTree>
    <p:extLst>
      <p:ext uri="{BB962C8B-B14F-4D97-AF65-F5344CB8AC3E}">
        <p14:creationId xmlns:p14="http://schemas.microsoft.com/office/powerpoint/2010/main" val="42680172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sz="3100" dirty="0"/>
          </a:p>
        </p:txBody>
      </p:sp>
      <p:sp>
        <p:nvSpPr>
          <p:cNvPr id="88067" name="Content Placeholder 2"/>
          <p:cNvSpPr>
            <a:spLocks noGrp="1"/>
          </p:cNvSpPr>
          <p:nvPr>
            <p:ph sz="quarter" idx="1"/>
          </p:nvPr>
        </p:nvSpPr>
        <p:spPr/>
        <p:txBody>
          <a:bodyPr/>
          <a:lstStyle/>
          <a:p>
            <a:pPr algn="just" eaLnBrk="1" hangingPunct="1"/>
            <a:r>
              <a:rPr lang="en-US" smtClean="0"/>
              <a:t>Another photoelectric effect that has proved very useful is the photoconduc­tive effect, which is used in photoconductive cells or photocells. </a:t>
            </a:r>
          </a:p>
          <a:p>
            <a:pPr algn="just" eaLnBrk="1" hangingPunct="1">
              <a:buFont typeface="Wingdings 2" pitchFamily="18" charset="2"/>
              <a:buNone/>
            </a:pPr>
            <a:endParaRPr lang="en-US" smtClean="0"/>
          </a:p>
          <a:p>
            <a:pPr algn="just" eaLnBrk="1" hangingPunct="1"/>
            <a:r>
              <a:rPr lang="en-US" smtClean="0"/>
              <a:t>In this type of device the electrical resistance of the material varies with the amount of light striking it.A typical form of construction is shown in Fig. (18-a). </a:t>
            </a:r>
          </a:p>
        </p:txBody>
      </p:sp>
    </p:spTree>
    <p:extLst>
      <p:ext uri="{BB962C8B-B14F-4D97-AF65-F5344CB8AC3E}">
        <p14:creationId xmlns:p14="http://schemas.microsoft.com/office/powerpoint/2010/main" val="13255782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dirty="0"/>
          </a:p>
        </p:txBody>
      </p:sp>
      <p:sp>
        <p:nvSpPr>
          <p:cNvPr id="89091" name="Content Placeholder 2"/>
          <p:cNvSpPr>
            <a:spLocks noGrp="1"/>
          </p:cNvSpPr>
          <p:nvPr>
            <p:ph sz="quarter" idx="1"/>
          </p:nvPr>
        </p:nvSpPr>
        <p:spPr/>
        <p:txBody>
          <a:bodyPr/>
          <a:lstStyle/>
          <a:p>
            <a:pPr algn="just" eaLnBrk="1" hangingPunct="1"/>
            <a:r>
              <a:rPr lang="en-US" smtClean="0"/>
              <a:t>The photoconductive material, typically cadmium sulfide, cadmium selenide, or cadmium sulfoselenide, is deposited in a zigzag pattern, to obtain a desired resistance value and power rating.</a:t>
            </a:r>
            <a:endParaRPr lang="en-GB" smtClean="0"/>
          </a:p>
          <a:p>
            <a:pPr eaLnBrk="1" hangingPunct="1"/>
            <a:endParaRPr lang="en-GB" smtClean="0"/>
          </a:p>
        </p:txBody>
      </p:sp>
      <p:sp>
        <p:nvSpPr>
          <p:cNvPr id="890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89093" name="Object 2"/>
          <p:cNvGraphicFramePr>
            <a:graphicFrameLocks noChangeAspect="1"/>
          </p:cNvGraphicFramePr>
          <p:nvPr/>
        </p:nvGraphicFramePr>
        <p:xfrm>
          <a:off x="1828800" y="3048000"/>
          <a:ext cx="5942013" cy="3124200"/>
        </p:xfrm>
        <a:graphic>
          <a:graphicData uri="http://schemas.openxmlformats.org/presentationml/2006/ole">
            <mc:AlternateContent xmlns:mc="http://schemas.openxmlformats.org/markup-compatibility/2006">
              <mc:Choice xmlns:v="urn:schemas-microsoft-com:vml" Requires="v">
                <p:oleObj spid="_x0000_s98324" r:id="rId4" imgW="11666667" imgH="6601746" progId="">
                  <p:embed/>
                </p:oleObj>
              </mc:Choice>
              <mc:Fallback>
                <p:oleObj r:id="rId4" imgW="11666667" imgH="66017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048000"/>
                        <a:ext cx="594201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Rectangle 3"/>
          <p:cNvSpPr>
            <a:spLocks noChangeArrowheads="1"/>
          </p:cNvSpPr>
          <p:nvPr/>
        </p:nvSpPr>
        <p:spPr bwMode="auto">
          <a:xfrm>
            <a:off x="381000" y="6172200"/>
            <a:ext cx="7472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rtl="0"/>
            <a:r>
              <a:rPr lang="en-US" sz="1200" b="1" i="1">
                <a:solidFill>
                  <a:srgbClr val="000000"/>
                </a:solidFill>
                <a:cs typeface="Times New Roman" pitchFamily="18" charset="0"/>
              </a:rPr>
              <a:t>Fig (18) Photoconductive cell. (a) Construction. (b) Typical curves of resistance versus illumination.</a:t>
            </a:r>
            <a:endParaRPr lang="en-US">
              <a:cs typeface="Times New Roman" pitchFamily="18" charset="0"/>
            </a:endParaRPr>
          </a:p>
        </p:txBody>
      </p:sp>
    </p:spTree>
    <p:extLst>
      <p:ext uri="{BB962C8B-B14F-4D97-AF65-F5344CB8AC3E}">
        <p14:creationId xmlns:p14="http://schemas.microsoft.com/office/powerpoint/2010/main" val="380272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dirty="0"/>
          </a:p>
        </p:txBody>
      </p:sp>
      <p:sp>
        <p:nvSpPr>
          <p:cNvPr id="90115" name="Content Placeholder 2"/>
          <p:cNvSpPr>
            <a:spLocks noGrp="1"/>
          </p:cNvSpPr>
          <p:nvPr>
            <p:ph sz="quarter" idx="1"/>
          </p:nvPr>
        </p:nvSpPr>
        <p:spPr/>
        <p:txBody>
          <a:bodyPr/>
          <a:lstStyle/>
          <a:p>
            <a:pPr algn="just" eaLnBrk="1" hangingPunct="1"/>
            <a:r>
              <a:rPr lang="en-US" smtClean="0"/>
              <a:t>The material separates two metal-coated areas acting as electrodes, all on an insulating base such as ceramic. The assembly enclosed in a metal case with a glass window over the photoconductive material. Photocells of this type are made in a range of sizes, having diameters of one-eighth inch to over one inch..</a:t>
            </a:r>
            <a:endParaRPr lang="en-GB" smtClean="0"/>
          </a:p>
          <a:p>
            <a:pPr eaLnBrk="1" hangingPunct="1"/>
            <a:endParaRPr lang="en-GB" smtClean="0"/>
          </a:p>
        </p:txBody>
      </p:sp>
    </p:spTree>
    <p:extLst>
      <p:ext uri="{BB962C8B-B14F-4D97-AF65-F5344CB8AC3E}">
        <p14:creationId xmlns:p14="http://schemas.microsoft.com/office/powerpoint/2010/main" val="23004458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dirty="0"/>
          </a:p>
        </p:txBody>
      </p:sp>
      <p:sp>
        <p:nvSpPr>
          <p:cNvPr id="91139" name="Content Placeholder 2"/>
          <p:cNvSpPr>
            <a:spLocks noGrp="1"/>
          </p:cNvSpPr>
          <p:nvPr>
            <p:ph sz="quarter" idx="1"/>
          </p:nvPr>
        </p:nvSpPr>
        <p:spPr/>
        <p:txBody>
          <a:bodyPr/>
          <a:lstStyle/>
          <a:p>
            <a:pPr algn="just" eaLnBrk="1" hangingPunct="1"/>
            <a:r>
              <a:rPr lang="en-US" smtClean="0"/>
              <a:t>The small sizes are suitable where spa is critical, for example, in equipment for reading punched cards and similar applications. However, the very small units have very low power dissipation ratings.</a:t>
            </a:r>
          </a:p>
          <a:p>
            <a:pPr algn="just" eaLnBrk="1" hangingPunct="1">
              <a:buFont typeface="Wingdings 2" pitchFamily="18" charset="2"/>
              <a:buNone/>
            </a:pPr>
            <a:endParaRPr lang="en-US" smtClean="0"/>
          </a:p>
          <a:p>
            <a:pPr algn="just" eaLnBrk="1" hangingPunct="1"/>
            <a:r>
              <a:rPr lang="en-US" smtClean="0"/>
              <a:t>A typical control circuit utilizing a photoconductive cell is illustrated in Fig. The potentiometer is used to make adjustments to compensate for manufacturing tolerances in photocell sensitivity and relay-operating sensitivity. </a:t>
            </a:r>
            <a:endParaRPr lang="en-GB" smtClean="0"/>
          </a:p>
        </p:txBody>
      </p:sp>
    </p:spTree>
    <p:extLst>
      <p:ext uri="{BB962C8B-B14F-4D97-AF65-F5344CB8AC3E}">
        <p14:creationId xmlns:p14="http://schemas.microsoft.com/office/powerpoint/2010/main" val="3292551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ELECTRICAL TRANSDUCERS(cont’d)</a:t>
            </a:r>
            <a:endParaRPr lang="en-US" dirty="0"/>
          </a:p>
        </p:txBody>
      </p:sp>
      <p:sp>
        <p:nvSpPr>
          <p:cNvPr id="14339" name="Content Placeholder 2"/>
          <p:cNvSpPr>
            <a:spLocks noGrp="1"/>
          </p:cNvSpPr>
          <p:nvPr>
            <p:ph sz="quarter" idx="1"/>
          </p:nvPr>
        </p:nvSpPr>
        <p:spPr/>
        <p:txBody>
          <a:bodyPr/>
          <a:lstStyle/>
          <a:p>
            <a:pPr algn="just" eaLnBrk="1" hangingPunct="1"/>
            <a:r>
              <a:rPr lang="en-US" smtClean="0"/>
              <a:t>The input versus output energy relationship takes a definite reproducible function. The output to input and the output to time behavior is predictable to a known degree of accuracy, sensitivity and response, within the specified environmental conditions.</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dirty="0"/>
          </a:p>
        </p:txBody>
      </p:sp>
      <p:sp>
        <p:nvSpPr>
          <p:cNvPr id="92163" name="Content Placeholder 2"/>
          <p:cNvSpPr>
            <a:spLocks noGrp="1"/>
          </p:cNvSpPr>
          <p:nvPr>
            <p:ph sz="quarter" idx="1"/>
          </p:nvPr>
        </p:nvSpPr>
        <p:spPr/>
        <p:txBody>
          <a:bodyPr/>
          <a:lstStyle/>
          <a:p>
            <a:pPr eaLnBrk="1" hangingPunct="1"/>
            <a:endParaRPr lang="en-US" smtClean="0"/>
          </a:p>
          <a:p>
            <a:pPr algn="just" eaLnBrk="1" hangingPunct="1"/>
            <a:r>
              <a:rPr lang="en-US" smtClean="0"/>
              <a:t>When the photocell has the appropriate light shining on it, its resistance will be low and the current through the relay will consequently be high enough to operate the relay. When the light is interrupted, the resistance will rise, causing the relay current to decrease enough to deenergize the relay.</a:t>
            </a:r>
            <a:endParaRPr lang="en-GB" smtClean="0"/>
          </a:p>
          <a:p>
            <a:pPr eaLnBrk="1" hangingPunct="1">
              <a:buFont typeface="Wingdings 2" pitchFamily="18" charset="2"/>
              <a:buNone/>
            </a:pPr>
            <a:endParaRPr lang="en-GB" smtClean="0"/>
          </a:p>
        </p:txBody>
      </p:sp>
    </p:spTree>
    <p:extLst>
      <p:ext uri="{BB962C8B-B14F-4D97-AF65-F5344CB8AC3E}">
        <p14:creationId xmlns:p14="http://schemas.microsoft.com/office/powerpoint/2010/main" val="39969827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8.2. </a:t>
            </a:r>
            <a:r>
              <a:rPr lang="en-US" sz="3100" dirty="0" smtClean="0"/>
              <a:t>Photoconductive Cells or Photocells</a:t>
            </a:r>
            <a:endParaRPr lang="en-GB" dirty="0"/>
          </a:p>
        </p:txBody>
      </p:sp>
      <p:sp>
        <p:nvSpPr>
          <p:cNvPr id="94211" name="Content Placeholder 2"/>
          <p:cNvSpPr>
            <a:spLocks noGrp="1"/>
          </p:cNvSpPr>
          <p:nvPr>
            <p:ph sz="quarter" idx="1"/>
          </p:nvPr>
        </p:nvSpPr>
        <p:spPr/>
        <p:txBody>
          <a:bodyPr/>
          <a:lstStyle/>
          <a:p>
            <a:pPr eaLnBrk="1" hangingPunct="1">
              <a:buFont typeface="Wingdings 2" pitchFamily="18" charset="2"/>
              <a:buNone/>
            </a:pPr>
            <a:endParaRPr lang="en-GB" smtClean="0"/>
          </a:p>
        </p:txBody>
      </p:sp>
      <p:sp>
        <p:nvSpPr>
          <p:cNvPr id="942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94213" name="Object 2"/>
          <p:cNvGraphicFramePr>
            <a:graphicFrameLocks noChangeAspect="1"/>
          </p:cNvGraphicFramePr>
          <p:nvPr/>
        </p:nvGraphicFramePr>
        <p:xfrm>
          <a:off x="838200" y="1905000"/>
          <a:ext cx="4122738" cy="1989138"/>
        </p:xfrm>
        <a:graphic>
          <a:graphicData uri="http://schemas.openxmlformats.org/presentationml/2006/ole">
            <mc:AlternateContent xmlns:mc="http://schemas.openxmlformats.org/markup-compatibility/2006">
              <mc:Choice xmlns:v="urn:schemas-microsoft-com:vml" Requires="v">
                <p:oleObj spid="_x0000_s99366" r:id="rId4" imgW="8600000" imgH="4123810" progId="">
                  <p:embed/>
                </p:oleObj>
              </mc:Choice>
              <mc:Fallback>
                <p:oleObj r:id="rId4" imgW="8600000" imgH="41238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4122738"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Rectangle 3"/>
          <p:cNvSpPr>
            <a:spLocks noChangeArrowheads="1"/>
          </p:cNvSpPr>
          <p:nvPr/>
        </p:nvSpPr>
        <p:spPr bwMode="auto">
          <a:xfrm>
            <a:off x="381000" y="4419600"/>
            <a:ext cx="449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0"/>
            <a:r>
              <a:rPr lang="en-US" sz="1200" b="1" i="1">
                <a:solidFill>
                  <a:srgbClr val="000000"/>
                </a:solidFill>
                <a:cs typeface="Times New Roman" pitchFamily="18" charset="0"/>
              </a:rPr>
              <a:t>Fig (19) Photocell and relay control circuit.</a:t>
            </a:r>
            <a:endParaRPr lang="en-US">
              <a:cs typeface="Times New Roman" pitchFamily="18" charset="0"/>
            </a:endParaRPr>
          </a:p>
        </p:txBody>
      </p:sp>
      <p:sp>
        <p:nvSpPr>
          <p:cNvPr id="942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rtl="0"/>
            <a:endParaRPr lang="en-GB">
              <a:latin typeface="Perpetua" pitchFamily="18" charset="0"/>
            </a:endParaRPr>
          </a:p>
        </p:txBody>
      </p:sp>
      <p:graphicFrame>
        <p:nvGraphicFramePr>
          <p:cNvPr id="94216" name="Object 3"/>
          <p:cNvGraphicFramePr>
            <a:graphicFrameLocks noChangeAspect="1"/>
          </p:cNvGraphicFramePr>
          <p:nvPr/>
        </p:nvGraphicFramePr>
        <p:xfrm>
          <a:off x="5029200" y="1600200"/>
          <a:ext cx="3543300" cy="3581400"/>
        </p:xfrm>
        <a:graphic>
          <a:graphicData uri="http://schemas.openxmlformats.org/presentationml/2006/ole">
            <mc:AlternateContent xmlns:mc="http://schemas.openxmlformats.org/markup-compatibility/2006">
              <mc:Choice xmlns:v="urn:schemas-microsoft-com:vml" Requires="v">
                <p:oleObj spid="_x0000_s99367" r:id="rId6" imgW="4033867" imgH="5938881" progId="">
                  <p:embed/>
                </p:oleObj>
              </mc:Choice>
              <mc:Fallback>
                <p:oleObj r:id="rId6" imgW="4033867" imgH="5938881"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600200"/>
                        <a:ext cx="35433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7" name="Rectangle 6"/>
          <p:cNvSpPr>
            <a:spLocks noChangeArrowheads="1"/>
          </p:cNvSpPr>
          <p:nvPr/>
        </p:nvSpPr>
        <p:spPr bwMode="auto">
          <a:xfrm>
            <a:off x="4267200" y="54102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0"/>
            <a:r>
              <a:rPr lang="en-US" sz="1200" b="1" i="1">
                <a:solidFill>
                  <a:srgbClr val="000000"/>
                </a:solidFill>
                <a:cs typeface="Times New Roman" pitchFamily="18" charset="0"/>
              </a:rPr>
              <a:t>Fig (20) (a) Relay control by a photocon­ductive (PC) cell and (b) PC cell illumination characteristics.</a:t>
            </a:r>
            <a:endParaRPr lang="en-US">
              <a:cs typeface="Times New Roman" pitchFamily="18" charset="0"/>
            </a:endParaRPr>
          </a:p>
        </p:txBody>
      </p:sp>
    </p:spTree>
    <p:extLst>
      <p:ext uri="{BB962C8B-B14F-4D97-AF65-F5344CB8AC3E}">
        <p14:creationId xmlns:p14="http://schemas.microsoft.com/office/powerpoint/2010/main" val="12864902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effectLst>
                  <a:outerShdw blurRad="38100" dist="38100" dir="2700000" algn="tl">
                    <a:srgbClr val="000000">
                      <a:alpha val="43137"/>
                    </a:srgbClr>
                  </a:outerShdw>
                </a:effectLst>
              </a:rPr>
              <a:t>Photo Electric Transducers (cont’d):-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sz="2900" b="1" dirty="0" smtClean="0"/>
              <a:t>8.3. </a:t>
            </a:r>
            <a:r>
              <a:rPr lang="en-US" sz="2800" dirty="0" smtClean="0">
                <a:effectLst>
                  <a:outerShdw blurRad="38100" dist="38100" dir="2700000" algn="tl">
                    <a:srgbClr val="000000">
                      <a:alpha val="43137"/>
                    </a:srgbClr>
                  </a:outerShdw>
                </a:effectLst>
              </a:rPr>
              <a:t>The Photovoltaic Cell</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dirty="0" smtClean="0"/>
              <a:t>The photovoltaic cell, or "solar cell," as it is sometimes called, will produce an electrical current when connected to a load. Both silicon (Si) and selenium (Se) types are known.</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Photovoltaic cells may be used in a number of applications. Multiple-unit silicon photovoltaic devices may be used for sensing light as a means of reading punched cards in the data processing industry. </a:t>
            </a:r>
          </a:p>
          <a:p>
            <a:pPr marL="274320" indent="-274320" algn="just" eaLnBrk="1" fontAlgn="auto" hangingPunct="1">
              <a:spcBef>
                <a:spcPts val="580"/>
              </a:spcBef>
              <a:spcAft>
                <a:spcPts val="0"/>
              </a:spcAft>
              <a:buFont typeface="Wingdings 2"/>
              <a:buNone/>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Gold-doped germanium cells with controlled spectral responses act as photovoltaic devices in the infrared region of the spectrum and may be used as infrared detectors.</a:t>
            </a:r>
            <a:endParaRPr lang="en-GB" dirty="0" smtClean="0"/>
          </a:p>
          <a:p>
            <a:pPr marL="274320" indent="-274320" eaLnBrk="1" fontAlgn="auto" hangingPunct="1">
              <a:spcBef>
                <a:spcPts val="580"/>
              </a:spcBef>
              <a:spcAft>
                <a:spcPts val="0"/>
              </a:spcAft>
              <a:buFont typeface="Wingdings 2"/>
              <a:buChar char=""/>
              <a:defRPr/>
            </a:pPr>
            <a:endParaRPr lang="en-GB" dirty="0"/>
          </a:p>
        </p:txBody>
      </p:sp>
    </p:spTree>
    <p:extLst>
      <p:ext uri="{BB962C8B-B14F-4D97-AF65-F5344CB8AC3E}">
        <p14:creationId xmlns:p14="http://schemas.microsoft.com/office/powerpoint/2010/main" val="40676302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Solar cells</a:t>
            </a:r>
          </a:p>
          <a:p>
            <a:r>
              <a:rPr lang="en-US" dirty="0" smtClean="0"/>
              <a:t>Photovoltaic Cell</a:t>
            </a:r>
          </a:p>
          <a:p>
            <a:endParaRPr lang="en-US" dirty="0" smtClean="0"/>
          </a:p>
          <a:p>
            <a:endParaRPr lang="en-US" dirty="0" smtClean="0"/>
          </a:p>
          <a:p>
            <a:endParaRPr lang="en-US" dirty="0"/>
          </a:p>
        </p:txBody>
      </p:sp>
    </p:spTree>
    <p:extLst>
      <p:ext uri="{BB962C8B-B14F-4D97-AF65-F5344CB8AC3E}">
        <p14:creationId xmlns:p14="http://schemas.microsoft.com/office/powerpoint/2010/main" val="60056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1075</TotalTime>
  <Words>4973</Words>
  <Application>Microsoft Office PowerPoint</Application>
  <PresentationFormat>On-screen Show (4:3)</PresentationFormat>
  <Paragraphs>462</Paragraphs>
  <Slides>93</Slides>
  <Notes>35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105" baseType="lpstr">
      <vt:lpstr>Arial</vt:lpstr>
      <vt:lpstr>Calibri</vt:lpstr>
      <vt:lpstr>Cambria</vt:lpstr>
      <vt:lpstr>Franklin Gothic Book</vt:lpstr>
      <vt:lpstr>Perpetua</vt:lpstr>
      <vt:lpstr>新細明體</vt:lpstr>
      <vt:lpstr>Times New Roman</vt:lpstr>
      <vt:lpstr>Wingdings</vt:lpstr>
      <vt:lpstr>Wingdings 2</vt:lpstr>
      <vt:lpstr>Equity</vt:lpstr>
      <vt:lpstr>Уравнение</vt:lpstr>
      <vt:lpstr>Equation</vt:lpstr>
      <vt:lpstr>UNIT-4. Transducers</vt:lpstr>
      <vt:lpstr>Introduction</vt:lpstr>
      <vt:lpstr>Introduction(cont’d)</vt:lpstr>
      <vt:lpstr>Introduction(cont’d)</vt:lpstr>
      <vt:lpstr>Introduction(cont’d)</vt:lpstr>
      <vt:lpstr>Mechanical transducers</vt:lpstr>
      <vt:lpstr>ELECTRICAL TRANSDUCERS</vt:lpstr>
      <vt:lpstr>ELECTRICAL TRANSDUCERS(cont’d)</vt:lpstr>
      <vt:lpstr>ELECTRICAL TRANSDUCERS(cont’d)</vt:lpstr>
      <vt:lpstr>BASIC REQUIREMENTS OF A TRANSDUCER</vt:lpstr>
      <vt:lpstr>Basic Requirements Of a Transducer (cont’d)</vt:lpstr>
      <vt:lpstr>Basic Requirements Of a Transducer (cont’d)</vt:lpstr>
      <vt:lpstr>Basic Requirements Of a Transducer (cont’d)</vt:lpstr>
      <vt:lpstr>Classification Of Transducers</vt:lpstr>
      <vt:lpstr>Transducers can be classified as</vt:lpstr>
      <vt:lpstr>Classification Of Transducers(cont’d)</vt:lpstr>
      <vt:lpstr>1-Primary and Secondary Transducers(cont’d)</vt:lpstr>
      <vt:lpstr>Primary and Secondary Transducers(cont’d)</vt:lpstr>
      <vt:lpstr>2-Active and Passive Transducers. </vt:lpstr>
      <vt:lpstr>Active and Passive Transducers(cont’d)</vt:lpstr>
      <vt:lpstr>Capacitive transducers(cont’d):-</vt:lpstr>
      <vt:lpstr>Capacitive transducers(cont’d):-</vt:lpstr>
      <vt:lpstr>Capacitive transducers(cont’d):-</vt:lpstr>
      <vt:lpstr>4.Variable Inductive Transducer:</vt:lpstr>
      <vt:lpstr>        4.Variable Inductive Transducer:</vt:lpstr>
      <vt:lpstr>        Variable Inductive Transducer(cont’d):-</vt:lpstr>
      <vt:lpstr>        Variable Inductive Transducer(cont’d):-</vt:lpstr>
      <vt:lpstr>Variable Inductive Transducer(cont’d):-</vt:lpstr>
      <vt:lpstr>Variable Inductive Transducer(cont’d):-</vt:lpstr>
      <vt:lpstr>4.Variable Inductive Transducer:</vt:lpstr>
      <vt:lpstr>2-Strain Gauge Transducers</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Strain Gauge Transducers(cont’d)</vt:lpstr>
      <vt:lpstr>6.Temperature Transducer:-</vt:lpstr>
      <vt:lpstr>Temperature Transducer(cont’d):-    1. Resistance temperature detectors (RTD):- </vt:lpstr>
      <vt:lpstr>Temperature Transducer(cont’d):-    1. Resistance temperature detectors (RTD):- </vt:lpstr>
      <vt:lpstr>Temperature Transducer(cont’d):-    2. Thermocouples:-</vt:lpstr>
      <vt:lpstr>Temperature Transducer(cont’d):-    2. Thermocouples:-</vt:lpstr>
      <vt:lpstr>Temperature Transducer (cont’d):-    2. Thermocouples:-</vt:lpstr>
      <vt:lpstr>Temperature Transducer (cont’d):-    2. Thermocouples:-</vt:lpstr>
      <vt:lpstr>Temperature Transducer (cont’d):-    2. Thermocouples:-</vt:lpstr>
      <vt:lpstr>Temperature Transducer (cont’d):-    2. Thermocouples:-</vt:lpstr>
      <vt:lpstr>Temperature Transducer (cont’d):-    2. Thermocouples:-</vt:lpstr>
      <vt:lpstr>Temperature Transducer (cont’d):-    2. Thermocouples:-</vt:lpstr>
      <vt:lpstr>Temperature Transducer (cont’d):-    2. Thermocouples:-</vt:lpstr>
      <vt:lpstr>Temperature Transducer (cont’d):-    3. Thermistors.:-</vt:lpstr>
      <vt:lpstr>Temperature Transducer (cont’d):-    3. Thermistors.:-</vt:lpstr>
      <vt:lpstr>Temperature Transducer (cont’d):-    3. Thermistors.:-</vt:lpstr>
      <vt:lpstr>Temperature Transducer (cont’d):-    3. Thermistors.:-</vt:lpstr>
      <vt:lpstr>Light Emitting Diode: LED</vt:lpstr>
      <vt:lpstr>What is an LED?</vt:lpstr>
      <vt:lpstr>LED: How It Works</vt:lpstr>
      <vt:lpstr>LED: How It Works</vt:lpstr>
      <vt:lpstr>LED: How It Works</vt:lpstr>
      <vt:lpstr>Inside a Light Emitting Diode</vt:lpstr>
      <vt:lpstr>How to Connect a LED:</vt:lpstr>
      <vt:lpstr>LASER :</vt:lpstr>
      <vt:lpstr>Absorption of light</vt:lpstr>
      <vt:lpstr>Light and an atom</vt:lpstr>
      <vt:lpstr>Can light amplify light?</vt:lpstr>
      <vt:lpstr>PowerPoint Presentation</vt:lpstr>
      <vt:lpstr>PowerPoint Presentation</vt:lpstr>
      <vt:lpstr>PowerPoint Presentation</vt:lpstr>
      <vt:lpstr>PowerPoint Presentation</vt:lpstr>
      <vt:lpstr>The Potentiometer</vt:lpstr>
      <vt:lpstr>The Photoresistor</vt:lpstr>
      <vt:lpstr>Schematic</vt:lpstr>
      <vt:lpstr>Usage</vt:lpstr>
      <vt:lpstr>Photo diode  A photodiode is a type of photodetector capable of converting light into either current or voltage, depending upon the mode of operation.</vt:lpstr>
      <vt:lpstr>Operation</vt:lpstr>
      <vt:lpstr>Photodiode</vt:lpstr>
      <vt:lpstr>How does it work?</vt:lpstr>
      <vt:lpstr>Advantages</vt:lpstr>
      <vt:lpstr>Applications</vt:lpstr>
      <vt:lpstr>8. Photo Electric Transducers:</vt:lpstr>
      <vt:lpstr>Photo Electric Transducers (cont’d):-   8.2. Photoconductive Cells or Photocells</vt:lpstr>
      <vt:lpstr>Photo Electric Transducers (cont’d):-   8.2. Photoconductive Cells or Photocells</vt:lpstr>
      <vt:lpstr>Photo Electric Transducers (cont’d):-   8.2. Photoconductive Cells or Photocells</vt:lpstr>
      <vt:lpstr>Photo Electric Transducers (cont’d):-   8.2. Photoconductive Cells or Photocells</vt:lpstr>
      <vt:lpstr>Photo Electric Transducers (cont’d):-   8.2. Photoconductive Cells or Photocells</vt:lpstr>
      <vt:lpstr>Photo Electric Transducers (cont’d):-   8.2. Photoconductive Cells or Photocells</vt:lpstr>
      <vt:lpstr>Photo Electric Transducers (cont’d):-   8.3. The Photovoltaic Cell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Transducers</dc:title>
  <dc:creator>User</dc:creator>
  <cp:lastModifiedBy>Windows User</cp:lastModifiedBy>
  <cp:revision>45</cp:revision>
  <dcterms:created xsi:type="dcterms:W3CDTF">2009-10-27T04:01:13Z</dcterms:created>
  <dcterms:modified xsi:type="dcterms:W3CDTF">2021-01-06T11:12:33Z</dcterms:modified>
</cp:coreProperties>
</file>