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7" r:id="rId2"/>
    <p:sldId id="314" r:id="rId3"/>
    <p:sldId id="258" r:id="rId4"/>
    <p:sldId id="315" r:id="rId5"/>
    <p:sldId id="323" r:id="rId6"/>
    <p:sldId id="305" r:id="rId7"/>
    <p:sldId id="309" r:id="rId8"/>
    <p:sldId id="311" r:id="rId9"/>
    <p:sldId id="312" r:id="rId10"/>
    <p:sldId id="313" r:id="rId11"/>
    <p:sldId id="318" r:id="rId12"/>
    <p:sldId id="319" r:id="rId13"/>
    <p:sldId id="320" r:id="rId14"/>
    <p:sldId id="321" r:id="rId15"/>
    <p:sldId id="325" r:id="rId16"/>
    <p:sldId id="326" r:id="rId17"/>
    <p:sldId id="327" r:id="rId18"/>
    <p:sldId id="328" r:id="rId19"/>
    <p:sldId id="329" r:id="rId20"/>
    <p:sldId id="330" r:id="rId21"/>
    <p:sldId id="331" r:id="rId22"/>
    <p:sldId id="332" r:id="rId23"/>
    <p:sldId id="334" r:id="rId24"/>
    <p:sldId id="336"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4A9CFEB-95D1-4365-84AA-F8CA718F0ABE}" type="datetimeFigureOut">
              <a:rPr lang="en-US" smtClean="0"/>
              <a:pPr/>
              <a:t>4/13/2020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2182ED-C110-4846-B8AB-824B78CB66F9}" type="slidenum">
              <a:rPr lang="en-IN" smtClean="0"/>
              <a:pPr/>
              <a:t>‹#›</a:t>
            </a:fld>
            <a:endParaRPr lang="en-IN"/>
          </a:p>
        </p:txBody>
      </p:sp>
    </p:spTree>
    <p:extLst>
      <p:ext uri="{BB962C8B-B14F-4D97-AF65-F5344CB8AC3E}">
        <p14:creationId xmlns:p14="http://schemas.microsoft.com/office/powerpoint/2010/main" val="1346541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FADF35C4-33C9-4FE2-854C-91573B37E9A6}" type="slidenum">
              <a:rPr lang="en-US"/>
              <a:pPr/>
              <a:t>3</a:t>
            </a:fld>
            <a:endParaRPr lang="en-US"/>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52182ED-C110-4846-B8AB-824B78CB66F9}" type="slidenum">
              <a:rPr lang="en-IN" smtClean="0"/>
              <a:pPr/>
              <a:t>8</a:t>
            </a:fld>
            <a:endParaRPr lang="en-IN"/>
          </a:p>
        </p:txBody>
      </p:sp>
    </p:spTree>
    <p:extLst>
      <p:ext uri="{BB962C8B-B14F-4D97-AF65-F5344CB8AC3E}">
        <p14:creationId xmlns:p14="http://schemas.microsoft.com/office/powerpoint/2010/main" val="4267337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108EC22-57A6-42A7-83C2-4F424B42E72A}" type="datetimeFigureOut">
              <a:rPr lang="en-US" smtClean="0"/>
              <a:pPr/>
              <a:t>4/13/2020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D8D06C-7809-4D1F-93B3-AAD65E84B82B}"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108EC22-57A6-42A7-83C2-4F424B42E72A}" type="datetimeFigureOut">
              <a:rPr lang="en-US" smtClean="0"/>
              <a:pPr/>
              <a:t>4/13/2020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D8D06C-7809-4D1F-93B3-AAD65E84B82B}"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108EC22-57A6-42A7-83C2-4F424B42E72A}" type="datetimeFigureOut">
              <a:rPr lang="en-US" smtClean="0"/>
              <a:pPr/>
              <a:t>4/13/2020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D8D06C-7809-4D1F-93B3-AAD65E84B82B}" type="slidenum">
              <a:rPr lang="en-IN" smtClean="0"/>
              <a:pPr/>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6870700" cy="1600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828800"/>
            <a:ext cx="3771900" cy="3657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828800"/>
            <a:ext cx="3771900" cy="3657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7F0EC6B5-B35F-4E54-9F50-CA07DD9557BD}"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108EC22-57A6-42A7-83C2-4F424B42E72A}" type="datetimeFigureOut">
              <a:rPr lang="en-US" smtClean="0"/>
              <a:pPr/>
              <a:t>4/13/2020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D8D06C-7809-4D1F-93B3-AAD65E84B82B}"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08EC22-57A6-42A7-83C2-4F424B42E72A}" type="datetimeFigureOut">
              <a:rPr lang="en-US" smtClean="0"/>
              <a:pPr/>
              <a:t>4/13/2020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D8D06C-7809-4D1F-93B3-AAD65E84B82B}"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108EC22-57A6-42A7-83C2-4F424B42E72A}" type="datetimeFigureOut">
              <a:rPr lang="en-US" smtClean="0"/>
              <a:pPr/>
              <a:t>4/13/2020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D8D06C-7809-4D1F-93B3-AAD65E84B82B}"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108EC22-57A6-42A7-83C2-4F424B42E72A}" type="datetimeFigureOut">
              <a:rPr lang="en-US" smtClean="0"/>
              <a:pPr/>
              <a:t>4/13/2020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DD8D06C-7809-4D1F-93B3-AAD65E84B82B}"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108EC22-57A6-42A7-83C2-4F424B42E72A}" type="datetimeFigureOut">
              <a:rPr lang="en-US" smtClean="0"/>
              <a:pPr/>
              <a:t>4/13/2020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DD8D06C-7809-4D1F-93B3-AAD65E84B82B}"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08EC22-57A6-42A7-83C2-4F424B42E72A}" type="datetimeFigureOut">
              <a:rPr lang="en-US" smtClean="0"/>
              <a:pPr/>
              <a:t>4/13/2020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DD8D06C-7809-4D1F-93B3-AAD65E84B82B}"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08EC22-57A6-42A7-83C2-4F424B42E72A}" type="datetimeFigureOut">
              <a:rPr lang="en-US" smtClean="0"/>
              <a:pPr/>
              <a:t>4/13/2020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D8D06C-7809-4D1F-93B3-AAD65E84B82B}"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08EC22-57A6-42A7-83C2-4F424B42E72A}" type="datetimeFigureOut">
              <a:rPr lang="en-US" smtClean="0"/>
              <a:pPr/>
              <a:t>4/13/2020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D8D06C-7809-4D1F-93B3-AAD65E84B82B}"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08EC22-57A6-42A7-83C2-4F424B42E72A}" type="datetimeFigureOut">
              <a:rPr lang="en-US" smtClean="0"/>
              <a:pPr/>
              <a:t>4/13/2020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D8D06C-7809-4D1F-93B3-AAD65E84B82B}"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system</a:t>
            </a:r>
            <a:endParaRPr lang="en-IN" dirty="0"/>
          </a:p>
        </p:txBody>
      </p:sp>
      <p:sp>
        <p:nvSpPr>
          <p:cNvPr id="3" name="Content Placeholder 2"/>
          <p:cNvSpPr>
            <a:spLocks noGrp="1"/>
          </p:cNvSpPr>
          <p:nvPr>
            <p:ph idx="1"/>
          </p:nvPr>
        </p:nvSpPr>
        <p:spPr/>
        <p:txBody>
          <a:bodyPr/>
          <a:lstStyle/>
          <a:p>
            <a:endParaRPr lang="en-IN" dirty="0"/>
          </a:p>
        </p:txBody>
      </p:sp>
      <p:pic>
        <p:nvPicPr>
          <p:cNvPr id="14338" name="Picture 2" descr="enter image description here"/>
          <p:cNvPicPr>
            <a:picLocks noChangeAspect="1" noChangeArrowheads="1"/>
          </p:cNvPicPr>
          <p:nvPr/>
        </p:nvPicPr>
        <p:blipFill>
          <a:blip r:embed="rId2"/>
          <a:srcRect/>
          <a:stretch>
            <a:fillRect/>
          </a:stretch>
        </p:blipFill>
        <p:spPr bwMode="auto">
          <a:xfrm>
            <a:off x="500034" y="1643050"/>
            <a:ext cx="8215370" cy="4143404"/>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980728"/>
            <a:ext cx="7800975" cy="105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413" y="2857500"/>
            <a:ext cx="787717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23023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4F31E4-9F86-413B-B49A-CAF58D30A69E}"/>
              </a:ext>
            </a:extLst>
          </p:cNvPr>
          <p:cNvSpPr>
            <a:spLocks noGrp="1"/>
          </p:cNvSpPr>
          <p:nvPr>
            <p:ph type="title"/>
          </p:nvPr>
        </p:nvSpPr>
        <p:spPr>
          <a:xfrm>
            <a:off x="628650" y="238612"/>
            <a:ext cx="7886700" cy="873740"/>
          </a:xfrm>
        </p:spPr>
        <p:txBody>
          <a:bodyPr/>
          <a:lstStyle/>
          <a:p>
            <a:pPr algn="ctr"/>
            <a:r>
              <a:rPr lang="en-IN" dirty="0"/>
              <a:t>Analog Modulation</a:t>
            </a:r>
          </a:p>
        </p:txBody>
      </p:sp>
      <p:sp>
        <p:nvSpPr>
          <p:cNvPr id="4" name="Content Placeholder 3">
            <a:extLst>
              <a:ext uri="{FF2B5EF4-FFF2-40B4-BE49-F238E27FC236}">
                <a16:creationId xmlns:a16="http://schemas.microsoft.com/office/drawing/2014/main" id="{BFCB014C-669F-471F-ADBD-7A67B6BA8131}"/>
              </a:ext>
            </a:extLst>
          </p:cNvPr>
          <p:cNvSpPr>
            <a:spLocks noGrp="1"/>
          </p:cNvSpPr>
          <p:nvPr>
            <p:ph idx="1"/>
          </p:nvPr>
        </p:nvSpPr>
        <p:spPr>
          <a:xfrm>
            <a:off x="628650" y="1112353"/>
            <a:ext cx="7886700" cy="5064611"/>
          </a:xfrm>
        </p:spPr>
        <p:txBody>
          <a:bodyPr/>
          <a:lstStyle/>
          <a:p>
            <a:pPr algn="just"/>
            <a:r>
              <a:rPr lang="en-US" dirty="0"/>
              <a:t>In analog modulation, analog signal (sinusoidal signal) is used as a carrier signal that modulates the message signal or data signal. </a:t>
            </a:r>
          </a:p>
          <a:p>
            <a:pPr algn="just"/>
            <a:r>
              <a:rPr lang="en-US" dirty="0"/>
              <a:t>The general function Sinusoidal wave’s is shown in the figure below, in which, three parameters can be altered to get modulation – they are amplitude, frequency and phase.</a:t>
            </a:r>
            <a:endParaRPr lang="en-IN" dirty="0"/>
          </a:p>
        </p:txBody>
      </p:sp>
      <p:pic>
        <p:nvPicPr>
          <p:cNvPr id="4100" name="Picture 4" descr="Analog Modulation">
            <a:extLst>
              <a:ext uri="{FF2B5EF4-FFF2-40B4-BE49-F238E27FC236}">
                <a16:creationId xmlns:a16="http://schemas.microsoft.com/office/drawing/2014/main" id="{D7A22426-0448-4F7F-AB08-E51B556AAE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0437" y="3259395"/>
            <a:ext cx="3907131" cy="3229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67217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E9F51-03F4-4307-9A5D-BD8A536B2A33}"/>
              </a:ext>
            </a:extLst>
          </p:cNvPr>
          <p:cNvSpPr>
            <a:spLocks noGrp="1"/>
          </p:cNvSpPr>
          <p:nvPr>
            <p:ph type="title"/>
          </p:nvPr>
        </p:nvSpPr>
        <p:spPr>
          <a:xfrm>
            <a:off x="628650" y="223837"/>
            <a:ext cx="7886700" cy="785250"/>
          </a:xfrm>
        </p:spPr>
        <p:txBody>
          <a:bodyPr/>
          <a:lstStyle/>
          <a:p>
            <a:pPr algn="ctr"/>
            <a:r>
              <a:rPr lang="en-IN" dirty="0"/>
              <a:t>Amplitude Modulation</a:t>
            </a:r>
          </a:p>
        </p:txBody>
      </p:sp>
      <p:sp>
        <p:nvSpPr>
          <p:cNvPr id="3" name="Content Placeholder 2">
            <a:extLst>
              <a:ext uri="{FF2B5EF4-FFF2-40B4-BE49-F238E27FC236}">
                <a16:creationId xmlns:a16="http://schemas.microsoft.com/office/drawing/2014/main" id="{857D96EC-2347-412A-8C4E-9C175C30942F}"/>
              </a:ext>
            </a:extLst>
          </p:cNvPr>
          <p:cNvSpPr>
            <a:spLocks noGrp="1"/>
          </p:cNvSpPr>
          <p:nvPr>
            <p:ph idx="1"/>
          </p:nvPr>
        </p:nvSpPr>
        <p:spPr>
          <a:xfrm>
            <a:off x="132737" y="1009087"/>
            <a:ext cx="5220928" cy="5480203"/>
          </a:xfrm>
        </p:spPr>
        <p:txBody>
          <a:bodyPr>
            <a:normAutofit fontScale="70000" lnSpcReduction="20000"/>
          </a:bodyPr>
          <a:lstStyle/>
          <a:p>
            <a:pPr algn="just"/>
            <a:r>
              <a:rPr lang="en-US" dirty="0"/>
              <a:t>Amplitude modulation was developed in the beginning of the 20th century. It was the earliest modulation technique used to transmit voice by radio. This type of modulation technique is used in </a:t>
            </a:r>
            <a:r>
              <a:rPr lang="en-US" b="1" dirty="0">
                <a:solidFill>
                  <a:srgbClr val="00B0F0"/>
                </a:solidFill>
              </a:rPr>
              <a:t>electronic communication</a:t>
            </a:r>
            <a:r>
              <a:rPr lang="en-US" dirty="0"/>
              <a:t>. </a:t>
            </a:r>
          </a:p>
          <a:p>
            <a:pPr algn="just"/>
            <a:r>
              <a:rPr lang="en-US" dirty="0"/>
              <a:t>In this modulation, the amplitude of the carrier signal varies in accordance with the message signal, and other factors like </a:t>
            </a:r>
            <a:r>
              <a:rPr lang="en-US" b="1" dirty="0">
                <a:solidFill>
                  <a:srgbClr val="00B0F0"/>
                </a:solidFill>
              </a:rPr>
              <a:t>phase and frequency remain constant</a:t>
            </a:r>
            <a:r>
              <a:rPr lang="en-US" dirty="0"/>
              <a:t>.</a:t>
            </a:r>
          </a:p>
          <a:p>
            <a:pPr algn="just"/>
            <a:r>
              <a:rPr lang="en-US" dirty="0"/>
              <a:t>This type of modulation </a:t>
            </a:r>
            <a:r>
              <a:rPr lang="en-US" b="1" dirty="0">
                <a:solidFill>
                  <a:srgbClr val="00B0F0"/>
                </a:solidFill>
              </a:rPr>
              <a:t>requires more power and greater bandwidth. </a:t>
            </a:r>
            <a:r>
              <a:rPr lang="en-US" dirty="0"/>
              <a:t>Filtering is very difficult. </a:t>
            </a:r>
          </a:p>
          <a:p>
            <a:pPr algn="just"/>
            <a:r>
              <a:rPr lang="en-US" dirty="0"/>
              <a:t>Amplitude modulation is used in </a:t>
            </a:r>
            <a:r>
              <a:rPr lang="en-US" b="1" dirty="0">
                <a:solidFill>
                  <a:srgbClr val="00B0F0"/>
                </a:solidFill>
              </a:rPr>
              <a:t>computer modems, VHF aircraft radio, and in portable two-way radio.</a:t>
            </a:r>
          </a:p>
        </p:txBody>
      </p:sp>
      <p:pic>
        <p:nvPicPr>
          <p:cNvPr id="8194" name="Picture 2" descr="amplitude modulation block diagram">
            <a:extLst>
              <a:ext uri="{FF2B5EF4-FFF2-40B4-BE49-F238E27FC236}">
                <a16:creationId xmlns:a16="http://schemas.microsoft.com/office/drawing/2014/main" id="{BA52717C-F254-4010-926C-DDE7A020B9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3217" y="1573008"/>
            <a:ext cx="3558047" cy="3711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9748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D9E8B-A1CB-4D5C-8740-9DA28DE04209}"/>
              </a:ext>
            </a:extLst>
          </p:cNvPr>
          <p:cNvSpPr>
            <a:spLocks noGrp="1"/>
          </p:cNvSpPr>
          <p:nvPr>
            <p:ph type="title"/>
          </p:nvPr>
        </p:nvSpPr>
        <p:spPr>
          <a:xfrm>
            <a:off x="628650" y="114403"/>
            <a:ext cx="7886700" cy="785249"/>
          </a:xfrm>
        </p:spPr>
        <p:txBody>
          <a:bodyPr/>
          <a:lstStyle/>
          <a:p>
            <a:pPr algn="ctr"/>
            <a:r>
              <a:rPr lang="en-IN" dirty="0"/>
              <a:t>Frequency Modulation</a:t>
            </a:r>
          </a:p>
        </p:txBody>
      </p:sp>
      <p:sp>
        <p:nvSpPr>
          <p:cNvPr id="3" name="Content Placeholder 2">
            <a:extLst>
              <a:ext uri="{FF2B5EF4-FFF2-40B4-BE49-F238E27FC236}">
                <a16:creationId xmlns:a16="http://schemas.microsoft.com/office/drawing/2014/main" id="{5094A61A-2CCD-4692-82CE-E269B52F541F}"/>
              </a:ext>
            </a:extLst>
          </p:cNvPr>
          <p:cNvSpPr>
            <a:spLocks noGrp="1"/>
          </p:cNvSpPr>
          <p:nvPr>
            <p:ph idx="1"/>
          </p:nvPr>
        </p:nvSpPr>
        <p:spPr>
          <a:xfrm>
            <a:off x="110613" y="899652"/>
            <a:ext cx="5309420" cy="5843946"/>
          </a:xfrm>
        </p:spPr>
        <p:txBody>
          <a:bodyPr>
            <a:normAutofit fontScale="70000" lnSpcReduction="20000"/>
          </a:bodyPr>
          <a:lstStyle/>
          <a:p>
            <a:pPr algn="just"/>
            <a:r>
              <a:rPr lang="en-US" dirty="0"/>
              <a:t>In this type of modulation, the frequency of the carrier signal varies in accordance with the message signal, and other parameters like </a:t>
            </a:r>
            <a:r>
              <a:rPr lang="en-US" b="1" dirty="0">
                <a:solidFill>
                  <a:srgbClr val="00B0F0"/>
                </a:solidFill>
              </a:rPr>
              <a:t>amplitude and phase remain constant</a:t>
            </a:r>
            <a:r>
              <a:rPr lang="en-US" dirty="0"/>
              <a:t>. </a:t>
            </a:r>
          </a:p>
          <a:p>
            <a:pPr algn="just"/>
            <a:r>
              <a:rPr lang="en-US" dirty="0"/>
              <a:t>Frequency modulation is used in different applications like </a:t>
            </a:r>
            <a:r>
              <a:rPr lang="en-US" b="1" dirty="0">
                <a:solidFill>
                  <a:srgbClr val="00B0F0"/>
                </a:solidFill>
              </a:rPr>
              <a:t>radar, radio and telemetry, seismic prospecting and monitoring newborns for seizures via EEG</a:t>
            </a:r>
            <a:r>
              <a:rPr lang="en-US" dirty="0"/>
              <a:t>, etc.</a:t>
            </a:r>
          </a:p>
          <a:p>
            <a:pPr algn="just"/>
            <a:r>
              <a:rPr lang="en-US" dirty="0"/>
              <a:t>This type of modulation is commonly used for </a:t>
            </a:r>
            <a:r>
              <a:rPr lang="en-US" b="1" dirty="0">
                <a:solidFill>
                  <a:srgbClr val="00B0F0"/>
                </a:solidFill>
              </a:rPr>
              <a:t>broadcasting music and speech, magnetic tape recording systems</a:t>
            </a:r>
            <a:r>
              <a:rPr lang="en-US" dirty="0"/>
              <a:t>, </a:t>
            </a:r>
            <a:r>
              <a:rPr lang="en-US" b="1" dirty="0">
                <a:solidFill>
                  <a:srgbClr val="00B0F0"/>
                </a:solidFill>
              </a:rPr>
              <a:t>two way radio systems and video transmission systems</a:t>
            </a:r>
            <a:r>
              <a:rPr lang="en-US" dirty="0"/>
              <a:t>. </a:t>
            </a:r>
          </a:p>
          <a:p>
            <a:pPr algn="just"/>
            <a:r>
              <a:rPr lang="en-US" dirty="0"/>
              <a:t>When noise occurs naturally in radio systems, frequency modulation with </a:t>
            </a:r>
            <a:r>
              <a:rPr lang="en-US" b="1" dirty="0">
                <a:solidFill>
                  <a:srgbClr val="00B0F0"/>
                </a:solidFill>
              </a:rPr>
              <a:t>sufficient bandwidth provides an advantage in cancelling the noise</a:t>
            </a:r>
            <a:r>
              <a:rPr lang="en-US" dirty="0"/>
              <a:t>.</a:t>
            </a:r>
            <a:endParaRPr lang="en-IN" dirty="0"/>
          </a:p>
        </p:txBody>
      </p:sp>
      <p:pic>
        <p:nvPicPr>
          <p:cNvPr id="9218" name="Picture 2" descr="frequency modulation block diagram">
            <a:extLst>
              <a:ext uri="{FF2B5EF4-FFF2-40B4-BE49-F238E27FC236}">
                <a16:creationId xmlns:a16="http://schemas.microsoft.com/office/drawing/2014/main" id="{5326CEE7-3A2D-48E3-AB87-AAD4609F2E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9136" y="1624627"/>
            <a:ext cx="3414252" cy="3608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09383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9E15D-FA02-403D-B6A6-029B0A41C5C6}"/>
              </a:ext>
            </a:extLst>
          </p:cNvPr>
          <p:cNvSpPr>
            <a:spLocks noGrp="1"/>
          </p:cNvSpPr>
          <p:nvPr>
            <p:ph type="title"/>
          </p:nvPr>
        </p:nvSpPr>
        <p:spPr>
          <a:xfrm>
            <a:off x="628650" y="173397"/>
            <a:ext cx="7886700" cy="858991"/>
          </a:xfrm>
        </p:spPr>
        <p:txBody>
          <a:bodyPr/>
          <a:lstStyle/>
          <a:p>
            <a:pPr algn="ctr"/>
            <a:r>
              <a:rPr lang="en-IN" dirty="0"/>
              <a:t>Phase Modulation</a:t>
            </a:r>
          </a:p>
        </p:txBody>
      </p:sp>
      <p:sp>
        <p:nvSpPr>
          <p:cNvPr id="3" name="Content Placeholder 2">
            <a:extLst>
              <a:ext uri="{FF2B5EF4-FFF2-40B4-BE49-F238E27FC236}">
                <a16:creationId xmlns:a16="http://schemas.microsoft.com/office/drawing/2014/main" id="{6C73A0ED-EAC7-42CC-97E9-B8B87740C93E}"/>
              </a:ext>
            </a:extLst>
          </p:cNvPr>
          <p:cNvSpPr>
            <a:spLocks noGrp="1"/>
          </p:cNvSpPr>
          <p:nvPr>
            <p:ph idx="1"/>
          </p:nvPr>
        </p:nvSpPr>
        <p:spPr>
          <a:xfrm>
            <a:off x="121674" y="1032386"/>
            <a:ext cx="4450326" cy="5652217"/>
          </a:xfrm>
        </p:spPr>
        <p:txBody>
          <a:bodyPr>
            <a:normAutofit fontScale="70000" lnSpcReduction="20000"/>
          </a:bodyPr>
          <a:lstStyle/>
          <a:p>
            <a:pPr algn="just"/>
            <a:r>
              <a:rPr lang="en-US" dirty="0"/>
              <a:t>In this type of modulation, the phase of the carrier signal varies in accordance with the message signal. </a:t>
            </a:r>
          </a:p>
          <a:p>
            <a:pPr algn="just"/>
            <a:r>
              <a:rPr lang="en-US" dirty="0"/>
              <a:t>When the phase of the signal is changed, then </a:t>
            </a:r>
            <a:r>
              <a:rPr lang="en-US" b="1" dirty="0">
                <a:solidFill>
                  <a:srgbClr val="00B0F0"/>
                </a:solidFill>
              </a:rPr>
              <a:t>it affects the frequency</a:t>
            </a:r>
            <a:r>
              <a:rPr lang="en-US" dirty="0"/>
              <a:t>. So, for this reason, this modulation is also comes </a:t>
            </a:r>
            <a:r>
              <a:rPr lang="en-US" b="1" dirty="0">
                <a:solidFill>
                  <a:srgbClr val="00B0F0"/>
                </a:solidFill>
              </a:rPr>
              <a:t>under the frequency modulation</a:t>
            </a:r>
            <a:r>
              <a:rPr lang="en-US" dirty="0"/>
              <a:t>.</a:t>
            </a:r>
          </a:p>
          <a:p>
            <a:pPr algn="just"/>
            <a:r>
              <a:rPr lang="en-US" dirty="0"/>
              <a:t>Generally, phase modulation is used for </a:t>
            </a:r>
            <a:r>
              <a:rPr lang="en-US" b="1" dirty="0">
                <a:solidFill>
                  <a:srgbClr val="00B0F0"/>
                </a:solidFill>
              </a:rPr>
              <a:t>transmitting waves</a:t>
            </a:r>
            <a:r>
              <a:rPr lang="en-US" dirty="0"/>
              <a:t>. </a:t>
            </a:r>
          </a:p>
          <a:p>
            <a:pPr algn="just"/>
            <a:r>
              <a:rPr lang="en-US" dirty="0"/>
              <a:t>It is an essential part of many digital transmission coding schemes that underlie a wide range of technologies like </a:t>
            </a:r>
            <a:r>
              <a:rPr lang="en-US" b="1" dirty="0">
                <a:solidFill>
                  <a:srgbClr val="00B0F0"/>
                </a:solidFill>
              </a:rPr>
              <a:t>GSM, </a:t>
            </a:r>
            <a:r>
              <a:rPr lang="en-US" b="1" dirty="0" err="1">
                <a:solidFill>
                  <a:srgbClr val="00B0F0"/>
                </a:solidFill>
              </a:rPr>
              <a:t>WiFi</a:t>
            </a:r>
            <a:r>
              <a:rPr lang="en-US" b="1" dirty="0">
                <a:solidFill>
                  <a:srgbClr val="00B0F0"/>
                </a:solidFill>
              </a:rPr>
              <a:t>, and satellite television</a:t>
            </a:r>
            <a:r>
              <a:rPr lang="en-US" dirty="0"/>
              <a:t>. </a:t>
            </a:r>
          </a:p>
        </p:txBody>
      </p:sp>
      <p:pic>
        <p:nvPicPr>
          <p:cNvPr id="10242" name="Picture 2" descr="phase modulation block diagram">
            <a:extLst>
              <a:ext uri="{FF2B5EF4-FFF2-40B4-BE49-F238E27FC236}">
                <a16:creationId xmlns:a16="http://schemas.microsoft.com/office/drawing/2014/main" id="{3FEF701C-2160-489B-B8FD-0A24189D30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6069" y="1543671"/>
            <a:ext cx="4336257" cy="37706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05015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Types of Analog Modulation">
            <a:extLst>
              <a:ext uri="{FF2B5EF4-FFF2-40B4-BE49-F238E27FC236}">
                <a16:creationId xmlns:a16="http://schemas.microsoft.com/office/drawing/2014/main" id="{25D6D61D-329B-4FD3-8AA9-806F033559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9034" y="1029479"/>
            <a:ext cx="6045932" cy="5684622"/>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8E919EDA-AE6A-4527-BD30-2AA1E0EEB7A7}"/>
              </a:ext>
            </a:extLst>
          </p:cNvPr>
          <p:cNvSpPr>
            <a:spLocks noGrp="1"/>
          </p:cNvSpPr>
          <p:nvPr>
            <p:ph type="title"/>
          </p:nvPr>
        </p:nvSpPr>
        <p:spPr>
          <a:xfrm>
            <a:off x="628650" y="143900"/>
            <a:ext cx="7886700" cy="808253"/>
          </a:xfrm>
        </p:spPr>
        <p:txBody>
          <a:bodyPr/>
          <a:lstStyle/>
          <a:p>
            <a:pPr algn="ctr"/>
            <a:r>
              <a:rPr lang="en-IN" b="1" dirty="0"/>
              <a:t>Types of Analog Modulation</a:t>
            </a:r>
            <a:endParaRPr lang="en-IN" dirty="0"/>
          </a:p>
        </p:txBody>
      </p:sp>
    </p:spTree>
    <p:extLst>
      <p:ext uri="{BB962C8B-B14F-4D97-AF65-F5344CB8AC3E}">
        <p14:creationId xmlns:p14="http://schemas.microsoft.com/office/powerpoint/2010/main" val="32684011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64814" y="492760"/>
            <a:ext cx="2213610" cy="474489"/>
          </a:xfrm>
          <a:prstGeom prst="rect">
            <a:avLst/>
          </a:prstGeom>
        </p:spPr>
        <p:txBody>
          <a:bodyPr vert="horz" wrap="square" lIns="0" tIns="12700" rIns="0" bIns="0" rtlCol="0">
            <a:spAutoFit/>
          </a:bodyPr>
          <a:lstStyle/>
          <a:p>
            <a:pPr marL="12700">
              <a:lnSpc>
                <a:spcPct val="100000"/>
              </a:lnSpc>
              <a:spcBef>
                <a:spcPts val="100"/>
              </a:spcBef>
            </a:pPr>
            <a:r>
              <a:rPr sz="3000" spc="-285" dirty="0"/>
              <a:t>MODULATION</a:t>
            </a:r>
            <a:endParaRPr sz="3000"/>
          </a:p>
        </p:txBody>
      </p:sp>
      <p:sp>
        <p:nvSpPr>
          <p:cNvPr id="3" name="object 3"/>
          <p:cNvSpPr txBox="1"/>
          <p:nvPr/>
        </p:nvSpPr>
        <p:spPr>
          <a:xfrm>
            <a:off x="535941" y="1624585"/>
            <a:ext cx="7883525" cy="3609386"/>
          </a:xfrm>
          <a:prstGeom prst="rect">
            <a:avLst/>
          </a:prstGeom>
        </p:spPr>
        <p:txBody>
          <a:bodyPr vert="horz" wrap="square" lIns="0" tIns="12700" rIns="0" bIns="0" rtlCol="0">
            <a:spAutoFit/>
          </a:bodyPr>
          <a:lstStyle/>
          <a:p>
            <a:pPr marL="355600" marR="5080" indent="-342900">
              <a:lnSpc>
                <a:spcPct val="100000"/>
              </a:lnSpc>
              <a:spcBef>
                <a:spcPts val="100"/>
              </a:spcBef>
              <a:buChar char="•"/>
              <a:tabLst>
                <a:tab pos="355600" algn="l"/>
                <a:tab pos="356235" algn="l"/>
              </a:tabLst>
            </a:pPr>
            <a:r>
              <a:rPr sz="2400" spc="-30" dirty="0">
                <a:solidFill>
                  <a:srgbClr val="1F487C"/>
                </a:solidFill>
                <a:cs typeface="Arial"/>
              </a:rPr>
              <a:t>Modulation </a:t>
            </a:r>
            <a:r>
              <a:rPr sz="2400" spc="-95" dirty="0">
                <a:solidFill>
                  <a:srgbClr val="1F487C"/>
                </a:solidFill>
                <a:cs typeface="Arial"/>
              </a:rPr>
              <a:t>is </a:t>
            </a:r>
            <a:r>
              <a:rPr sz="2400" spc="-50" dirty="0">
                <a:solidFill>
                  <a:srgbClr val="1F487C"/>
                </a:solidFill>
                <a:cs typeface="Arial"/>
              </a:rPr>
              <a:t>defined </a:t>
            </a:r>
            <a:r>
              <a:rPr sz="2400" spc="-170" dirty="0">
                <a:solidFill>
                  <a:srgbClr val="1F487C"/>
                </a:solidFill>
                <a:cs typeface="Arial"/>
              </a:rPr>
              <a:t>as </a:t>
            </a:r>
            <a:r>
              <a:rPr sz="2400" spc="-140" dirty="0">
                <a:solidFill>
                  <a:srgbClr val="1F487C"/>
                </a:solidFill>
                <a:cs typeface="Arial"/>
              </a:rPr>
              <a:t>a </a:t>
            </a:r>
            <a:r>
              <a:rPr sz="2400" spc="-110" dirty="0">
                <a:solidFill>
                  <a:srgbClr val="1F487C"/>
                </a:solidFill>
                <a:cs typeface="Arial"/>
              </a:rPr>
              <a:t>process </a:t>
            </a:r>
            <a:r>
              <a:rPr sz="2400" spc="-80" dirty="0">
                <a:solidFill>
                  <a:srgbClr val="1F487C"/>
                </a:solidFill>
                <a:cs typeface="Arial"/>
              </a:rPr>
              <a:t>by </a:t>
            </a:r>
            <a:r>
              <a:rPr sz="2400" spc="-55" dirty="0">
                <a:solidFill>
                  <a:srgbClr val="1F487C"/>
                </a:solidFill>
                <a:cs typeface="Arial"/>
              </a:rPr>
              <a:t>which </a:t>
            </a:r>
            <a:r>
              <a:rPr sz="2400" spc="-130" dirty="0">
                <a:solidFill>
                  <a:srgbClr val="1F487C"/>
                </a:solidFill>
                <a:cs typeface="Arial"/>
              </a:rPr>
              <a:t>same </a:t>
            </a:r>
            <a:r>
              <a:rPr sz="2400" spc="-65" dirty="0">
                <a:solidFill>
                  <a:srgbClr val="1F487C"/>
                </a:solidFill>
                <a:cs typeface="Arial"/>
              </a:rPr>
              <a:t>characteristic </a:t>
            </a:r>
            <a:r>
              <a:rPr sz="2400" spc="-5" dirty="0">
                <a:solidFill>
                  <a:srgbClr val="1F487C"/>
                </a:solidFill>
                <a:cs typeface="Arial"/>
              </a:rPr>
              <a:t>of </a:t>
            </a:r>
            <a:r>
              <a:rPr sz="2400" spc="-140" dirty="0">
                <a:solidFill>
                  <a:srgbClr val="1F487C"/>
                </a:solidFill>
                <a:cs typeface="Arial"/>
              </a:rPr>
              <a:t>a </a:t>
            </a:r>
            <a:r>
              <a:rPr sz="2400" spc="-90" dirty="0">
                <a:solidFill>
                  <a:srgbClr val="1F487C"/>
                </a:solidFill>
                <a:cs typeface="Arial"/>
              </a:rPr>
              <a:t>signal </a:t>
            </a:r>
            <a:r>
              <a:rPr sz="2400" spc="-75" dirty="0">
                <a:solidFill>
                  <a:srgbClr val="1F487C"/>
                </a:solidFill>
                <a:cs typeface="Arial"/>
              </a:rPr>
              <a:t>called  </a:t>
            </a:r>
            <a:r>
              <a:rPr sz="2400" spc="-50" dirty="0">
                <a:solidFill>
                  <a:srgbClr val="1F487C"/>
                </a:solidFill>
                <a:cs typeface="Arial"/>
              </a:rPr>
              <a:t>carrier </a:t>
            </a:r>
            <a:r>
              <a:rPr sz="2400" spc="-95" dirty="0">
                <a:solidFill>
                  <a:srgbClr val="1F487C"/>
                </a:solidFill>
                <a:cs typeface="Arial"/>
              </a:rPr>
              <a:t>is </a:t>
            </a:r>
            <a:r>
              <a:rPr sz="2400" spc="-65" dirty="0">
                <a:solidFill>
                  <a:srgbClr val="1F487C"/>
                </a:solidFill>
                <a:cs typeface="Arial"/>
              </a:rPr>
              <a:t>varied </a:t>
            </a:r>
            <a:r>
              <a:rPr sz="2400" spc="-25" dirty="0">
                <a:solidFill>
                  <a:srgbClr val="1F487C"/>
                </a:solidFill>
                <a:cs typeface="Arial"/>
              </a:rPr>
              <a:t>in </a:t>
            </a:r>
            <a:r>
              <a:rPr sz="2400" spc="-105" dirty="0">
                <a:solidFill>
                  <a:srgbClr val="1F487C"/>
                </a:solidFill>
                <a:cs typeface="Arial"/>
              </a:rPr>
              <a:t>accordance </a:t>
            </a:r>
            <a:r>
              <a:rPr sz="2400" spc="5" dirty="0">
                <a:solidFill>
                  <a:srgbClr val="1F487C"/>
                </a:solidFill>
                <a:cs typeface="Arial"/>
              </a:rPr>
              <a:t>with </a:t>
            </a:r>
            <a:r>
              <a:rPr sz="2400" spc="-75" dirty="0">
                <a:solidFill>
                  <a:srgbClr val="1F487C"/>
                </a:solidFill>
                <a:cs typeface="Arial"/>
              </a:rPr>
              <a:t>instantaneous </a:t>
            </a:r>
            <a:r>
              <a:rPr sz="2400" spc="-80" dirty="0">
                <a:solidFill>
                  <a:srgbClr val="1F487C"/>
                </a:solidFill>
                <a:cs typeface="Arial"/>
              </a:rPr>
              <a:t>value </a:t>
            </a:r>
            <a:r>
              <a:rPr sz="2400" spc="-5" dirty="0">
                <a:solidFill>
                  <a:srgbClr val="1F487C"/>
                </a:solidFill>
                <a:cs typeface="Arial"/>
              </a:rPr>
              <a:t>of </a:t>
            </a:r>
            <a:r>
              <a:rPr sz="2400" spc="-40" dirty="0">
                <a:solidFill>
                  <a:srgbClr val="1F487C"/>
                </a:solidFill>
                <a:cs typeface="Arial"/>
              </a:rPr>
              <a:t>another </a:t>
            </a:r>
            <a:r>
              <a:rPr sz="2400" spc="-90" dirty="0">
                <a:solidFill>
                  <a:srgbClr val="1F487C"/>
                </a:solidFill>
                <a:cs typeface="Arial"/>
              </a:rPr>
              <a:t>signal </a:t>
            </a:r>
            <a:r>
              <a:rPr sz="2400" spc="-75" dirty="0">
                <a:solidFill>
                  <a:srgbClr val="1F487C"/>
                </a:solidFill>
                <a:cs typeface="Arial"/>
              </a:rPr>
              <a:t>called  </a:t>
            </a:r>
            <a:r>
              <a:rPr sz="2400" b="1" spc="-120" dirty="0">
                <a:solidFill>
                  <a:srgbClr val="1F487C"/>
                </a:solidFill>
                <a:cs typeface="Arial"/>
              </a:rPr>
              <a:t>modulating</a:t>
            </a:r>
            <a:r>
              <a:rPr sz="2400" b="1" spc="-140" dirty="0">
                <a:solidFill>
                  <a:srgbClr val="1F487C"/>
                </a:solidFill>
                <a:cs typeface="Arial"/>
              </a:rPr>
              <a:t> </a:t>
            </a:r>
            <a:r>
              <a:rPr sz="2400" b="1" spc="-130" dirty="0">
                <a:solidFill>
                  <a:srgbClr val="1F487C"/>
                </a:solidFill>
                <a:cs typeface="Arial"/>
              </a:rPr>
              <a:t>signal</a:t>
            </a:r>
            <a:r>
              <a:rPr sz="2400" b="1" spc="-130" dirty="0" smtClean="0">
                <a:solidFill>
                  <a:srgbClr val="1F487C"/>
                </a:solidFill>
                <a:cs typeface="Arial"/>
              </a:rPr>
              <a:t>.</a:t>
            </a:r>
            <a:endParaRPr sz="2400" dirty="0">
              <a:cs typeface="Arial"/>
            </a:endParaRPr>
          </a:p>
          <a:p>
            <a:pPr marL="355600" indent="-342900">
              <a:lnSpc>
                <a:spcPct val="100000"/>
              </a:lnSpc>
              <a:spcBef>
                <a:spcPts val="430"/>
              </a:spcBef>
              <a:buChar char="•"/>
              <a:tabLst>
                <a:tab pos="355600" algn="l"/>
                <a:tab pos="356235" algn="l"/>
              </a:tabLst>
            </a:pPr>
            <a:r>
              <a:rPr sz="2400" spc="-120" dirty="0">
                <a:solidFill>
                  <a:srgbClr val="1F487C"/>
                </a:solidFill>
                <a:cs typeface="Arial"/>
              </a:rPr>
              <a:t>Signal</a:t>
            </a:r>
            <a:r>
              <a:rPr sz="2400" spc="-90" dirty="0">
                <a:solidFill>
                  <a:srgbClr val="1F487C"/>
                </a:solidFill>
                <a:cs typeface="Arial"/>
              </a:rPr>
              <a:t> </a:t>
            </a:r>
            <a:r>
              <a:rPr sz="2400" spc="-60" dirty="0">
                <a:solidFill>
                  <a:srgbClr val="1F487C"/>
                </a:solidFill>
                <a:cs typeface="Arial"/>
              </a:rPr>
              <a:t>containing</a:t>
            </a:r>
            <a:r>
              <a:rPr sz="2400" spc="-80" dirty="0">
                <a:solidFill>
                  <a:srgbClr val="1F487C"/>
                </a:solidFill>
                <a:cs typeface="Arial"/>
              </a:rPr>
              <a:t> </a:t>
            </a:r>
            <a:r>
              <a:rPr sz="2400" spc="-30" dirty="0">
                <a:solidFill>
                  <a:srgbClr val="1F487C"/>
                </a:solidFill>
                <a:cs typeface="Arial"/>
              </a:rPr>
              <a:t>information</a:t>
            </a:r>
            <a:r>
              <a:rPr sz="2400" spc="-85" dirty="0">
                <a:solidFill>
                  <a:srgbClr val="1F487C"/>
                </a:solidFill>
                <a:cs typeface="Arial"/>
              </a:rPr>
              <a:t> </a:t>
            </a:r>
            <a:r>
              <a:rPr sz="2400" spc="-15" dirty="0">
                <a:solidFill>
                  <a:srgbClr val="1F487C"/>
                </a:solidFill>
                <a:cs typeface="Arial"/>
              </a:rPr>
              <a:t>or</a:t>
            </a:r>
            <a:r>
              <a:rPr sz="2400" spc="-90" dirty="0">
                <a:solidFill>
                  <a:srgbClr val="1F487C"/>
                </a:solidFill>
                <a:cs typeface="Arial"/>
              </a:rPr>
              <a:t> </a:t>
            </a:r>
            <a:r>
              <a:rPr sz="2400" spc="-55" dirty="0">
                <a:solidFill>
                  <a:srgbClr val="1F487C"/>
                </a:solidFill>
                <a:cs typeface="Arial"/>
              </a:rPr>
              <a:t>intelligence</a:t>
            </a:r>
            <a:r>
              <a:rPr sz="2400" spc="-65" dirty="0">
                <a:solidFill>
                  <a:srgbClr val="1F487C"/>
                </a:solidFill>
                <a:cs typeface="Arial"/>
              </a:rPr>
              <a:t> </a:t>
            </a:r>
            <a:r>
              <a:rPr sz="2400" spc="15" dirty="0">
                <a:solidFill>
                  <a:srgbClr val="1F487C"/>
                </a:solidFill>
                <a:cs typeface="Arial"/>
              </a:rPr>
              <a:t>to</a:t>
            </a:r>
            <a:r>
              <a:rPr sz="2400" spc="-95" dirty="0">
                <a:solidFill>
                  <a:srgbClr val="1F487C"/>
                </a:solidFill>
                <a:cs typeface="Arial"/>
              </a:rPr>
              <a:t> </a:t>
            </a:r>
            <a:r>
              <a:rPr sz="2400" spc="-85" dirty="0">
                <a:solidFill>
                  <a:srgbClr val="1F487C"/>
                </a:solidFill>
                <a:cs typeface="Arial"/>
              </a:rPr>
              <a:t>be</a:t>
            </a:r>
            <a:r>
              <a:rPr sz="2400" spc="-80" dirty="0">
                <a:solidFill>
                  <a:srgbClr val="1F487C"/>
                </a:solidFill>
                <a:cs typeface="Arial"/>
              </a:rPr>
              <a:t> </a:t>
            </a:r>
            <a:r>
              <a:rPr sz="2400" spc="-35" dirty="0">
                <a:solidFill>
                  <a:srgbClr val="1F487C"/>
                </a:solidFill>
                <a:cs typeface="Arial"/>
              </a:rPr>
              <a:t>transmitted</a:t>
            </a:r>
            <a:r>
              <a:rPr sz="2400" spc="-90" dirty="0">
                <a:solidFill>
                  <a:srgbClr val="1F487C"/>
                </a:solidFill>
                <a:cs typeface="Arial"/>
              </a:rPr>
              <a:t> </a:t>
            </a:r>
            <a:r>
              <a:rPr sz="2400" spc="-85" dirty="0">
                <a:solidFill>
                  <a:srgbClr val="1F487C"/>
                </a:solidFill>
                <a:cs typeface="Arial"/>
              </a:rPr>
              <a:t>are</a:t>
            </a:r>
            <a:r>
              <a:rPr sz="2400" spc="-80" dirty="0">
                <a:solidFill>
                  <a:srgbClr val="1F487C"/>
                </a:solidFill>
                <a:cs typeface="Arial"/>
              </a:rPr>
              <a:t> </a:t>
            </a:r>
            <a:r>
              <a:rPr sz="2400" spc="-45" dirty="0">
                <a:solidFill>
                  <a:srgbClr val="1F487C"/>
                </a:solidFill>
                <a:cs typeface="Arial"/>
              </a:rPr>
              <a:t>referred</a:t>
            </a:r>
            <a:r>
              <a:rPr sz="2400" spc="-90" dirty="0">
                <a:solidFill>
                  <a:srgbClr val="1F487C"/>
                </a:solidFill>
                <a:cs typeface="Arial"/>
              </a:rPr>
              <a:t> </a:t>
            </a:r>
            <a:r>
              <a:rPr sz="2400" spc="15" dirty="0">
                <a:solidFill>
                  <a:srgbClr val="1F487C"/>
                </a:solidFill>
                <a:cs typeface="Arial"/>
              </a:rPr>
              <a:t>to</a:t>
            </a:r>
            <a:r>
              <a:rPr sz="2400" spc="-95" dirty="0">
                <a:solidFill>
                  <a:srgbClr val="1F487C"/>
                </a:solidFill>
                <a:cs typeface="Arial"/>
              </a:rPr>
              <a:t> </a:t>
            </a:r>
            <a:r>
              <a:rPr sz="2400" spc="-170" dirty="0" smtClean="0">
                <a:solidFill>
                  <a:srgbClr val="1F487C"/>
                </a:solidFill>
                <a:cs typeface="Arial"/>
              </a:rPr>
              <a:t>a</a:t>
            </a:r>
            <a:r>
              <a:rPr lang="en-IN" sz="2400" spc="-170" dirty="0" smtClean="0">
                <a:solidFill>
                  <a:srgbClr val="1F487C"/>
                </a:solidFill>
                <a:cs typeface="Arial"/>
              </a:rPr>
              <a:t> </a:t>
            </a:r>
            <a:r>
              <a:rPr sz="2400" b="1" spc="-120" dirty="0" smtClean="0">
                <a:solidFill>
                  <a:srgbClr val="1F487C"/>
                </a:solidFill>
                <a:cs typeface="Arial"/>
              </a:rPr>
              <a:t>modulating </a:t>
            </a:r>
            <a:r>
              <a:rPr sz="2400" b="1" spc="-90" dirty="0">
                <a:solidFill>
                  <a:srgbClr val="1F487C"/>
                </a:solidFill>
                <a:cs typeface="Arial"/>
              </a:rPr>
              <a:t>signal.</a:t>
            </a:r>
            <a:r>
              <a:rPr sz="2400" spc="-90" dirty="0">
                <a:solidFill>
                  <a:srgbClr val="1F487C"/>
                </a:solidFill>
                <a:cs typeface="Arial"/>
              </a:rPr>
              <a:t>it </a:t>
            </a:r>
            <a:r>
              <a:rPr sz="2400" spc="-95" dirty="0">
                <a:solidFill>
                  <a:srgbClr val="1F487C"/>
                </a:solidFill>
                <a:cs typeface="Arial"/>
              </a:rPr>
              <a:t>is also </a:t>
            </a:r>
            <a:r>
              <a:rPr sz="2400" spc="-75" dirty="0">
                <a:solidFill>
                  <a:srgbClr val="1F487C"/>
                </a:solidFill>
                <a:cs typeface="Arial"/>
              </a:rPr>
              <a:t>called </a:t>
            </a:r>
            <a:r>
              <a:rPr sz="2400" spc="-170" dirty="0">
                <a:solidFill>
                  <a:srgbClr val="1F487C"/>
                </a:solidFill>
                <a:cs typeface="Arial"/>
              </a:rPr>
              <a:t>as </a:t>
            </a:r>
            <a:r>
              <a:rPr sz="2400" b="1" spc="-145" dirty="0">
                <a:solidFill>
                  <a:srgbClr val="1F487C"/>
                </a:solidFill>
                <a:cs typeface="Arial"/>
              </a:rPr>
              <a:t>baseband</a:t>
            </a:r>
            <a:r>
              <a:rPr sz="2400" b="1" spc="-80" dirty="0">
                <a:solidFill>
                  <a:srgbClr val="1F487C"/>
                </a:solidFill>
                <a:cs typeface="Arial"/>
              </a:rPr>
              <a:t> </a:t>
            </a:r>
            <a:r>
              <a:rPr sz="2400" b="1" spc="-130" dirty="0">
                <a:solidFill>
                  <a:srgbClr val="1F487C"/>
                </a:solidFill>
                <a:cs typeface="Arial"/>
              </a:rPr>
              <a:t>signal.</a:t>
            </a:r>
            <a:endParaRPr sz="2400" dirty="0">
              <a:cs typeface="Arial"/>
            </a:endParaRPr>
          </a:p>
          <a:p>
            <a:pPr marL="355600" indent="-342900">
              <a:lnSpc>
                <a:spcPct val="100000"/>
              </a:lnSpc>
              <a:spcBef>
                <a:spcPts val="434"/>
              </a:spcBef>
              <a:buFont typeface="Arial"/>
              <a:buChar char="•"/>
              <a:tabLst>
                <a:tab pos="355600" algn="l"/>
                <a:tab pos="356235" algn="l"/>
              </a:tabLst>
            </a:pPr>
            <a:r>
              <a:rPr sz="2400" b="1" spc="-150" dirty="0">
                <a:solidFill>
                  <a:srgbClr val="1F487C"/>
                </a:solidFill>
                <a:cs typeface="Arial"/>
              </a:rPr>
              <a:t>The </a:t>
            </a:r>
            <a:r>
              <a:rPr sz="2400" b="1" spc="-105" dirty="0">
                <a:solidFill>
                  <a:srgbClr val="1F487C"/>
                </a:solidFill>
                <a:cs typeface="Arial"/>
              </a:rPr>
              <a:t>carrier </a:t>
            </a:r>
            <a:r>
              <a:rPr sz="2400" b="1" spc="-125" dirty="0">
                <a:solidFill>
                  <a:srgbClr val="1F487C"/>
                </a:solidFill>
                <a:cs typeface="Arial"/>
              </a:rPr>
              <a:t>frequency </a:t>
            </a:r>
            <a:r>
              <a:rPr sz="2400" b="1" spc="-120" dirty="0">
                <a:solidFill>
                  <a:srgbClr val="1F487C"/>
                </a:solidFill>
                <a:cs typeface="Arial"/>
              </a:rPr>
              <a:t>&gt;modulating</a:t>
            </a:r>
            <a:r>
              <a:rPr sz="2400" b="1" spc="-100" dirty="0">
                <a:solidFill>
                  <a:srgbClr val="1F487C"/>
                </a:solidFill>
                <a:cs typeface="Arial"/>
              </a:rPr>
              <a:t> </a:t>
            </a:r>
            <a:r>
              <a:rPr sz="2400" b="1" spc="-130" dirty="0">
                <a:solidFill>
                  <a:srgbClr val="1F487C"/>
                </a:solidFill>
                <a:cs typeface="Arial"/>
              </a:rPr>
              <a:t>frequency.</a:t>
            </a:r>
            <a:endParaRPr sz="2400" dirty="0">
              <a:cs typeface="Arial"/>
            </a:endParaRPr>
          </a:p>
          <a:p>
            <a:pPr marL="355600" marR="356235" indent="-342900">
              <a:lnSpc>
                <a:spcPct val="97800"/>
              </a:lnSpc>
              <a:spcBef>
                <a:spcPts val="480"/>
              </a:spcBef>
              <a:buChar char="•"/>
              <a:tabLst>
                <a:tab pos="355600" algn="l"/>
                <a:tab pos="356235" algn="l"/>
              </a:tabLst>
            </a:pPr>
            <a:r>
              <a:rPr sz="2400" spc="-145" dirty="0">
                <a:solidFill>
                  <a:srgbClr val="1F487C"/>
                </a:solidFill>
                <a:cs typeface="Arial"/>
              </a:rPr>
              <a:t>Process </a:t>
            </a:r>
            <a:r>
              <a:rPr sz="2400" spc="-25" dirty="0">
                <a:solidFill>
                  <a:srgbClr val="1F487C"/>
                </a:solidFill>
                <a:cs typeface="Arial"/>
              </a:rPr>
              <a:t>in </a:t>
            </a:r>
            <a:r>
              <a:rPr sz="2400" spc="-55" dirty="0">
                <a:solidFill>
                  <a:srgbClr val="1F487C"/>
                </a:solidFill>
                <a:cs typeface="Arial"/>
              </a:rPr>
              <a:t>which </a:t>
            </a:r>
            <a:r>
              <a:rPr sz="2400" spc="-75" dirty="0">
                <a:solidFill>
                  <a:srgbClr val="1F487C"/>
                </a:solidFill>
                <a:cs typeface="Arial"/>
              </a:rPr>
              <a:t>characteristics </a:t>
            </a:r>
            <a:r>
              <a:rPr sz="2400" spc="-5" dirty="0">
                <a:solidFill>
                  <a:srgbClr val="1F487C"/>
                </a:solidFill>
                <a:cs typeface="Arial"/>
              </a:rPr>
              <a:t>of </a:t>
            </a:r>
            <a:r>
              <a:rPr sz="2400" spc="-140" dirty="0">
                <a:solidFill>
                  <a:srgbClr val="1F487C"/>
                </a:solidFill>
                <a:cs typeface="Arial"/>
              </a:rPr>
              <a:t>a </a:t>
            </a:r>
            <a:r>
              <a:rPr sz="2400" spc="-50" dirty="0">
                <a:solidFill>
                  <a:srgbClr val="1F487C"/>
                </a:solidFill>
                <a:cs typeface="Arial"/>
              </a:rPr>
              <a:t>carrier </a:t>
            </a:r>
            <a:r>
              <a:rPr sz="2400" spc="-105" dirty="0">
                <a:solidFill>
                  <a:srgbClr val="1F487C"/>
                </a:solidFill>
                <a:cs typeface="Arial"/>
              </a:rPr>
              <a:t>wave </a:t>
            </a:r>
            <a:r>
              <a:rPr sz="2400" spc="-95" dirty="0">
                <a:solidFill>
                  <a:srgbClr val="1F487C"/>
                </a:solidFill>
                <a:cs typeface="Arial"/>
              </a:rPr>
              <a:t>is </a:t>
            </a:r>
            <a:r>
              <a:rPr sz="2400" spc="-65" dirty="0">
                <a:solidFill>
                  <a:srgbClr val="1F487C"/>
                </a:solidFill>
                <a:cs typeface="Arial"/>
              </a:rPr>
              <a:t>varied </a:t>
            </a:r>
            <a:r>
              <a:rPr sz="2400" spc="5" dirty="0">
                <a:solidFill>
                  <a:srgbClr val="1F487C"/>
                </a:solidFill>
                <a:cs typeface="Arial"/>
              </a:rPr>
              <a:t>with </a:t>
            </a:r>
            <a:r>
              <a:rPr sz="2400" spc="-75" dirty="0">
                <a:solidFill>
                  <a:srgbClr val="1F487C"/>
                </a:solidFill>
                <a:cs typeface="Arial"/>
              </a:rPr>
              <a:t>instantaneous  </a:t>
            </a:r>
            <a:r>
              <a:rPr sz="2400" spc="-80" dirty="0">
                <a:solidFill>
                  <a:srgbClr val="1F487C"/>
                </a:solidFill>
                <a:cs typeface="Arial"/>
              </a:rPr>
              <a:t>value </a:t>
            </a:r>
            <a:r>
              <a:rPr sz="2400" spc="-5" dirty="0">
                <a:solidFill>
                  <a:srgbClr val="1F487C"/>
                </a:solidFill>
                <a:cs typeface="Arial"/>
              </a:rPr>
              <a:t>of</a:t>
            </a:r>
            <a:r>
              <a:rPr sz="2400" spc="-100" dirty="0">
                <a:solidFill>
                  <a:srgbClr val="1F487C"/>
                </a:solidFill>
                <a:cs typeface="Arial"/>
              </a:rPr>
              <a:t> </a:t>
            </a:r>
            <a:r>
              <a:rPr sz="2400" spc="-85" dirty="0">
                <a:solidFill>
                  <a:srgbClr val="1F487C"/>
                </a:solidFill>
                <a:cs typeface="Arial"/>
              </a:rPr>
              <a:t>message(modulating)signal</a:t>
            </a:r>
            <a:r>
              <a:rPr sz="3200" spc="-85" dirty="0">
                <a:solidFill>
                  <a:srgbClr val="000308"/>
                </a:solidFill>
                <a:latin typeface="Arial"/>
                <a:cs typeface="Arial"/>
              </a:rPr>
              <a:t>.</a:t>
            </a:r>
            <a:endParaRPr sz="3200" dirty="0">
              <a:latin typeface="Arial"/>
              <a:cs typeface="Arial"/>
            </a:endParaRPr>
          </a:p>
        </p:txBody>
      </p:sp>
    </p:spTree>
    <p:extLst>
      <p:ext uri="{BB962C8B-B14F-4D97-AF65-F5344CB8AC3E}">
        <p14:creationId xmlns:p14="http://schemas.microsoft.com/office/powerpoint/2010/main" val="38650501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43253" y="492760"/>
            <a:ext cx="5860415" cy="474489"/>
          </a:xfrm>
          <a:prstGeom prst="rect">
            <a:avLst/>
          </a:prstGeom>
        </p:spPr>
        <p:txBody>
          <a:bodyPr vert="horz" wrap="square" lIns="0" tIns="12700" rIns="0" bIns="0" rtlCol="0">
            <a:spAutoFit/>
          </a:bodyPr>
          <a:lstStyle/>
          <a:p>
            <a:pPr marL="12700">
              <a:lnSpc>
                <a:spcPct val="100000"/>
              </a:lnSpc>
              <a:spcBef>
                <a:spcPts val="100"/>
              </a:spcBef>
            </a:pPr>
            <a:r>
              <a:rPr sz="3000" spc="-140" dirty="0"/>
              <a:t>Generations </a:t>
            </a:r>
            <a:r>
              <a:rPr sz="3000" spc="-5" dirty="0"/>
              <a:t>of </a:t>
            </a:r>
            <a:r>
              <a:rPr sz="3000" spc="-135" dirty="0"/>
              <a:t>AM,FM </a:t>
            </a:r>
            <a:r>
              <a:rPr sz="3000" spc="-140" dirty="0"/>
              <a:t>and </a:t>
            </a:r>
            <a:r>
              <a:rPr sz="3000" spc="-195" dirty="0"/>
              <a:t>PM</a:t>
            </a:r>
            <a:r>
              <a:rPr sz="3000" spc="-415" dirty="0"/>
              <a:t> </a:t>
            </a:r>
            <a:r>
              <a:rPr sz="3000" spc="-204" dirty="0"/>
              <a:t>waves</a:t>
            </a:r>
            <a:endParaRPr sz="3000"/>
          </a:p>
        </p:txBody>
      </p:sp>
      <p:sp>
        <p:nvSpPr>
          <p:cNvPr id="3" name="object 3"/>
          <p:cNvSpPr/>
          <p:nvPr/>
        </p:nvSpPr>
        <p:spPr>
          <a:xfrm>
            <a:off x="5848350" y="4420615"/>
            <a:ext cx="1680210" cy="355600"/>
          </a:xfrm>
          <a:custGeom>
            <a:avLst/>
            <a:gdLst/>
            <a:ahLst/>
            <a:cxnLst/>
            <a:rect l="l" t="t" r="r" b="b"/>
            <a:pathLst>
              <a:path w="1680209" h="266700">
                <a:moveTo>
                  <a:pt x="0" y="0"/>
                </a:moveTo>
                <a:lnTo>
                  <a:pt x="0" y="181610"/>
                </a:lnTo>
                <a:lnTo>
                  <a:pt x="1679828" y="181610"/>
                </a:lnTo>
                <a:lnTo>
                  <a:pt x="1679828" y="266446"/>
                </a:lnTo>
              </a:path>
            </a:pathLst>
          </a:custGeom>
          <a:ln w="25908">
            <a:solidFill>
              <a:srgbClr val="4674AB"/>
            </a:solidFill>
          </a:ln>
        </p:spPr>
        <p:txBody>
          <a:bodyPr wrap="square" lIns="0" tIns="0" rIns="0" bIns="0" rtlCol="0"/>
          <a:lstStyle/>
          <a:p>
            <a:endParaRPr/>
          </a:p>
        </p:txBody>
      </p:sp>
      <p:sp>
        <p:nvSpPr>
          <p:cNvPr id="4" name="object 4"/>
          <p:cNvSpPr/>
          <p:nvPr/>
        </p:nvSpPr>
        <p:spPr>
          <a:xfrm>
            <a:off x="5848350" y="4420615"/>
            <a:ext cx="560070" cy="355600"/>
          </a:xfrm>
          <a:custGeom>
            <a:avLst/>
            <a:gdLst/>
            <a:ahLst/>
            <a:cxnLst/>
            <a:rect l="l" t="t" r="r" b="b"/>
            <a:pathLst>
              <a:path w="560070" h="266700">
                <a:moveTo>
                  <a:pt x="0" y="0"/>
                </a:moveTo>
                <a:lnTo>
                  <a:pt x="0" y="181610"/>
                </a:lnTo>
                <a:lnTo>
                  <a:pt x="559942" y="181610"/>
                </a:lnTo>
                <a:lnTo>
                  <a:pt x="559942" y="266446"/>
                </a:lnTo>
              </a:path>
            </a:pathLst>
          </a:custGeom>
          <a:ln w="25908">
            <a:solidFill>
              <a:srgbClr val="4674AB"/>
            </a:solidFill>
          </a:ln>
        </p:spPr>
        <p:txBody>
          <a:bodyPr wrap="square" lIns="0" tIns="0" rIns="0" bIns="0" rtlCol="0"/>
          <a:lstStyle/>
          <a:p>
            <a:endParaRPr/>
          </a:p>
        </p:txBody>
      </p:sp>
      <p:sp>
        <p:nvSpPr>
          <p:cNvPr id="5" name="object 5"/>
          <p:cNvSpPr/>
          <p:nvPr/>
        </p:nvSpPr>
        <p:spPr>
          <a:xfrm>
            <a:off x="5289041" y="4420615"/>
            <a:ext cx="560070" cy="355600"/>
          </a:xfrm>
          <a:custGeom>
            <a:avLst/>
            <a:gdLst/>
            <a:ahLst/>
            <a:cxnLst/>
            <a:rect l="l" t="t" r="r" b="b"/>
            <a:pathLst>
              <a:path w="560070" h="266700">
                <a:moveTo>
                  <a:pt x="559943" y="0"/>
                </a:moveTo>
                <a:lnTo>
                  <a:pt x="559943" y="181610"/>
                </a:lnTo>
                <a:lnTo>
                  <a:pt x="0" y="181610"/>
                </a:lnTo>
                <a:lnTo>
                  <a:pt x="0" y="266446"/>
                </a:lnTo>
              </a:path>
            </a:pathLst>
          </a:custGeom>
          <a:ln w="25907">
            <a:solidFill>
              <a:srgbClr val="4674AB"/>
            </a:solidFill>
          </a:ln>
        </p:spPr>
        <p:txBody>
          <a:bodyPr wrap="square" lIns="0" tIns="0" rIns="0" bIns="0" rtlCol="0"/>
          <a:lstStyle/>
          <a:p>
            <a:endParaRPr/>
          </a:p>
        </p:txBody>
      </p:sp>
      <p:sp>
        <p:nvSpPr>
          <p:cNvPr id="6" name="object 6"/>
          <p:cNvSpPr/>
          <p:nvPr/>
        </p:nvSpPr>
        <p:spPr>
          <a:xfrm>
            <a:off x="4168902" y="4420615"/>
            <a:ext cx="1680210" cy="355600"/>
          </a:xfrm>
          <a:custGeom>
            <a:avLst/>
            <a:gdLst/>
            <a:ahLst/>
            <a:cxnLst/>
            <a:rect l="l" t="t" r="r" b="b"/>
            <a:pathLst>
              <a:path w="1680210" h="266700">
                <a:moveTo>
                  <a:pt x="1679828" y="0"/>
                </a:moveTo>
                <a:lnTo>
                  <a:pt x="1679828" y="181610"/>
                </a:lnTo>
                <a:lnTo>
                  <a:pt x="0" y="181610"/>
                </a:lnTo>
                <a:lnTo>
                  <a:pt x="0" y="266446"/>
                </a:lnTo>
              </a:path>
            </a:pathLst>
          </a:custGeom>
          <a:ln w="25908">
            <a:solidFill>
              <a:srgbClr val="4674AB"/>
            </a:solidFill>
          </a:ln>
        </p:spPr>
        <p:txBody>
          <a:bodyPr wrap="square" lIns="0" tIns="0" rIns="0" bIns="0" rtlCol="0"/>
          <a:lstStyle/>
          <a:p>
            <a:endParaRPr/>
          </a:p>
        </p:txBody>
      </p:sp>
      <p:sp>
        <p:nvSpPr>
          <p:cNvPr id="7" name="object 7"/>
          <p:cNvSpPr/>
          <p:nvPr/>
        </p:nvSpPr>
        <p:spPr>
          <a:xfrm>
            <a:off x="3888486" y="3288792"/>
            <a:ext cx="1960245" cy="355600"/>
          </a:xfrm>
          <a:custGeom>
            <a:avLst/>
            <a:gdLst/>
            <a:ahLst/>
            <a:cxnLst/>
            <a:rect l="l" t="t" r="r" b="b"/>
            <a:pathLst>
              <a:path w="1960245" h="266700">
                <a:moveTo>
                  <a:pt x="0" y="0"/>
                </a:moveTo>
                <a:lnTo>
                  <a:pt x="0" y="181610"/>
                </a:lnTo>
                <a:lnTo>
                  <a:pt x="1959864" y="181610"/>
                </a:lnTo>
                <a:lnTo>
                  <a:pt x="1959864" y="266445"/>
                </a:lnTo>
              </a:path>
            </a:pathLst>
          </a:custGeom>
          <a:ln w="25908">
            <a:solidFill>
              <a:srgbClr val="3C6695"/>
            </a:solidFill>
          </a:ln>
        </p:spPr>
        <p:txBody>
          <a:bodyPr wrap="square" lIns="0" tIns="0" rIns="0" bIns="0" rtlCol="0"/>
          <a:lstStyle/>
          <a:p>
            <a:endParaRPr/>
          </a:p>
        </p:txBody>
      </p:sp>
      <p:sp>
        <p:nvSpPr>
          <p:cNvPr id="8" name="object 8"/>
          <p:cNvSpPr/>
          <p:nvPr/>
        </p:nvSpPr>
        <p:spPr>
          <a:xfrm>
            <a:off x="1928622" y="4420615"/>
            <a:ext cx="1120140" cy="355600"/>
          </a:xfrm>
          <a:custGeom>
            <a:avLst/>
            <a:gdLst/>
            <a:ahLst/>
            <a:cxnLst/>
            <a:rect l="l" t="t" r="r" b="b"/>
            <a:pathLst>
              <a:path w="1120139" h="266700">
                <a:moveTo>
                  <a:pt x="0" y="0"/>
                </a:moveTo>
                <a:lnTo>
                  <a:pt x="0" y="181610"/>
                </a:lnTo>
                <a:lnTo>
                  <a:pt x="1119885" y="181610"/>
                </a:lnTo>
                <a:lnTo>
                  <a:pt x="1119885" y="266446"/>
                </a:lnTo>
              </a:path>
            </a:pathLst>
          </a:custGeom>
          <a:ln w="25908">
            <a:solidFill>
              <a:srgbClr val="4674AB"/>
            </a:solidFill>
          </a:ln>
        </p:spPr>
        <p:txBody>
          <a:bodyPr wrap="square" lIns="0" tIns="0" rIns="0" bIns="0" rtlCol="0"/>
          <a:lstStyle/>
          <a:p>
            <a:endParaRPr/>
          </a:p>
        </p:txBody>
      </p:sp>
      <p:sp>
        <p:nvSpPr>
          <p:cNvPr id="9" name="object 9"/>
          <p:cNvSpPr/>
          <p:nvPr/>
        </p:nvSpPr>
        <p:spPr>
          <a:xfrm>
            <a:off x="1928622" y="4420615"/>
            <a:ext cx="0" cy="355600"/>
          </a:xfrm>
          <a:custGeom>
            <a:avLst/>
            <a:gdLst/>
            <a:ahLst/>
            <a:cxnLst/>
            <a:rect l="l" t="t" r="r" b="b"/>
            <a:pathLst>
              <a:path h="266700">
                <a:moveTo>
                  <a:pt x="0" y="0"/>
                </a:moveTo>
                <a:lnTo>
                  <a:pt x="0" y="266446"/>
                </a:lnTo>
              </a:path>
            </a:pathLst>
          </a:custGeom>
          <a:ln w="25908">
            <a:solidFill>
              <a:srgbClr val="4674AB"/>
            </a:solidFill>
          </a:ln>
        </p:spPr>
        <p:txBody>
          <a:bodyPr wrap="square" lIns="0" tIns="0" rIns="0" bIns="0" rtlCol="0"/>
          <a:lstStyle/>
          <a:p>
            <a:endParaRPr/>
          </a:p>
        </p:txBody>
      </p:sp>
      <p:sp>
        <p:nvSpPr>
          <p:cNvPr id="10" name="object 10"/>
          <p:cNvSpPr/>
          <p:nvPr/>
        </p:nvSpPr>
        <p:spPr>
          <a:xfrm>
            <a:off x="808481" y="4420615"/>
            <a:ext cx="1120140" cy="355600"/>
          </a:xfrm>
          <a:custGeom>
            <a:avLst/>
            <a:gdLst/>
            <a:ahLst/>
            <a:cxnLst/>
            <a:rect l="l" t="t" r="r" b="b"/>
            <a:pathLst>
              <a:path w="1120139" h="266700">
                <a:moveTo>
                  <a:pt x="1119886" y="0"/>
                </a:moveTo>
                <a:lnTo>
                  <a:pt x="1119886" y="181610"/>
                </a:lnTo>
                <a:lnTo>
                  <a:pt x="0" y="181610"/>
                </a:lnTo>
                <a:lnTo>
                  <a:pt x="0" y="266446"/>
                </a:lnTo>
              </a:path>
            </a:pathLst>
          </a:custGeom>
          <a:ln w="25908">
            <a:solidFill>
              <a:srgbClr val="4674AB"/>
            </a:solidFill>
          </a:ln>
        </p:spPr>
        <p:txBody>
          <a:bodyPr wrap="square" lIns="0" tIns="0" rIns="0" bIns="0" rtlCol="0"/>
          <a:lstStyle/>
          <a:p>
            <a:endParaRPr/>
          </a:p>
        </p:txBody>
      </p:sp>
      <p:sp>
        <p:nvSpPr>
          <p:cNvPr id="11" name="object 11"/>
          <p:cNvSpPr/>
          <p:nvPr/>
        </p:nvSpPr>
        <p:spPr>
          <a:xfrm>
            <a:off x="1928623" y="3288792"/>
            <a:ext cx="1960245" cy="355600"/>
          </a:xfrm>
          <a:custGeom>
            <a:avLst/>
            <a:gdLst/>
            <a:ahLst/>
            <a:cxnLst/>
            <a:rect l="l" t="t" r="r" b="b"/>
            <a:pathLst>
              <a:path w="1960245" h="266700">
                <a:moveTo>
                  <a:pt x="1959864" y="0"/>
                </a:moveTo>
                <a:lnTo>
                  <a:pt x="1959864" y="181610"/>
                </a:lnTo>
                <a:lnTo>
                  <a:pt x="0" y="181610"/>
                </a:lnTo>
                <a:lnTo>
                  <a:pt x="0" y="266445"/>
                </a:lnTo>
              </a:path>
            </a:pathLst>
          </a:custGeom>
          <a:ln w="25908">
            <a:solidFill>
              <a:srgbClr val="3C6695"/>
            </a:solidFill>
          </a:ln>
        </p:spPr>
        <p:txBody>
          <a:bodyPr wrap="square" lIns="0" tIns="0" rIns="0" bIns="0" rtlCol="0"/>
          <a:lstStyle/>
          <a:p>
            <a:endParaRPr/>
          </a:p>
        </p:txBody>
      </p:sp>
      <p:sp>
        <p:nvSpPr>
          <p:cNvPr id="12" name="object 12"/>
          <p:cNvSpPr/>
          <p:nvPr/>
        </p:nvSpPr>
        <p:spPr>
          <a:xfrm>
            <a:off x="3431286" y="2514601"/>
            <a:ext cx="916305" cy="774700"/>
          </a:xfrm>
          <a:custGeom>
            <a:avLst/>
            <a:gdLst/>
            <a:ahLst/>
            <a:cxnLst/>
            <a:rect l="l" t="t" r="r" b="b"/>
            <a:pathLst>
              <a:path w="916304" h="581025">
                <a:moveTo>
                  <a:pt x="857885" y="0"/>
                </a:moveTo>
                <a:lnTo>
                  <a:pt x="58038" y="0"/>
                </a:lnTo>
                <a:lnTo>
                  <a:pt x="35468" y="4568"/>
                </a:lnTo>
                <a:lnTo>
                  <a:pt x="17018" y="17018"/>
                </a:lnTo>
                <a:lnTo>
                  <a:pt x="4568" y="35468"/>
                </a:lnTo>
                <a:lnTo>
                  <a:pt x="0" y="58038"/>
                </a:lnTo>
                <a:lnTo>
                  <a:pt x="0" y="522605"/>
                </a:lnTo>
                <a:lnTo>
                  <a:pt x="4568" y="545175"/>
                </a:lnTo>
                <a:lnTo>
                  <a:pt x="17018" y="563626"/>
                </a:lnTo>
                <a:lnTo>
                  <a:pt x="35468" y="576075"/>
                </a:lnTo>
                <a:lnTo>
                  <a:pt x="58038" y="580644"/>
                </a:lnTo>
                <a:lnTo>
                  <a:pt x="857885" y="580644"/>
                </a:lnTo>
                <a:lnTo>
                  <a:pt x="880455" y="576075"/>
                </a:lnTo>
                <a:lnTo>
                  <a:pt x="898905" y="563626"/>
                </a:lnTo>
                <a:lnTo>
                  <a:pt x="911355" y="545175"/>
                </a:lnTo>
                <a:lnTo>
                  <a:pt x="915924" y="522605"/>
                </a:lnTo>
                <a:lnTo>
                  <a:pt x="915924" y="58038"/>
                </a:lnTo>
                <a:lnTo>
                  <a:pt x="911355" y="35468"/>
                </a:lnTo>
                <a:lnTo>
                  <a:pt x="898905" y="17018"/>
                </a:lnTo>
                <a:lnTo>
                  <a:pt x="880455" y="4568"/>
                </a:lnTo>
                <a:lnTo>
                  <a:pt x="857885" y="0"/>
                </a:lnTo>
                <a:close/>
              </a:path>
            </a:pathLst>
          </a:custGeom>
          <a:solidFill>
            <a:srgbClr val="4F81BC"/>
          </a:solidFill>
        </p:spPr>
        <p:txBody>
          <a:bodyPr wrap="square" lIns="0" tIns="0" rIns="0" bIns="0" rtlCol="0"/>
          <a:lstStyle/>
          <a:p>
            <a:endParaRPr/>
          </a:p>
        </p:txBody>
      </p:sp>
      <p:sp>
        <p:nvSpPr>
          <p:cNvPr id="13" name="object 13"/>
          <p:cNvSpPr/>
          <p:nvPr/>
        </p:nvSpPr>
        <p:spPr>
          <a:xfrm>
            <a:off x="3431286" y="2514601"/>
            <a:ext cx="916305" cy="774700"/>
          </a:xfrm>
          <a:custGeom>
            <a:avLst/>
            <a:gdLst/>
            <a:ahLst/>
            <a:cxnLst/>
            <a:rect l="l" t="t" r="r" b="b"/>
            <a:pathLst>
              <a:path w="916304" h="581025">
                <a:moveTo>
                  <a:pt x="0" y="58038"/>
                </a:moveTo>
                <a:lnTo>
                  <a:pt x="4568" y="35468"/>
                </a:lnTo>
                <a:lnTo>
                  <a:pt x="17018" y="17018"/>
                </a:lnTo>
                <a:lnTo>
                  <a:pt x="35468" y="4568"/>
                </a:lnTo>
                <a:lnTo>
                  <a:pt x="58038" y="0"/>
                </a:lnTo>
                <a:lnTo>
                  <a:pt x="857885" y="0"/>
                </a:lnTo>
                <a:lnTo>
                  <a:pt x="880455" y="4568"/>
                </a:lnTo>
                <a:lnTo>
                  <a:pt x="898905" y="17018"/>
                </a:lnTo>
                <a:lnTo>
                  <a:pt x="911355" y="35468"/>
                </a:lnTo>
                <a:lnTo>
                  <a:pt x="915924" y="58038"/>
                </a:lnTo>
                <a:lnTo>
                  <a:pt x="915924" y="522605"/>
                </a:lnTo>
                <a:lnTo>
                  <a:pt x="911355" y="545175"/>
                </a:lnTo>
                <a:lnTo>
                  <a:pt x="898905" y="563626"/>
                </a:lnTo>
                <a:lnTo>
                  <a:pt x="880455" y="576075"/>
                </a:lnTo>
                <a:lnTo>
                  <a:pt x="857885" y="580644"/>
                </a:lnTo>
                <a:lnTo>
                  <a:pt x="58038" y="580644"/>
                </a:lnTo>
                <a:lnTo>
                  <a:pt x="35468" y="576075"/>
                </a:lnTo>
                <a:lnTo>
                  <a:pt x="17018" y="563626"/>
                </a:lnTo>
                <a:lnTo>
                  <a:pt x="4568" y="545175"/>
                </a:lnTo>
                <a:lnTo>
                  <a:pt x="0" y="522605"/>
                </a:lnTo>
                <a:lnTo>
                  <a:pt x="0" y="58038"/>
                </a:lnTo>
                <a:close/>
              </a:path>
            </a:pathLst>
          </a:custGeom>
          <a:ln w="25908">
            <a:solidFill>
              <a:srgbClr val="FFFFFF"/>
            </a:solidFill>
          </a:ln>
        </p:spPr>
        <p:txBody>
          <a:bodyPr wrap="square" lIns="0" tIns="0" rIns="0" bIns="0" rtlCol="0"/>
          <a:lstStyle/>
          <a:p>
            <a:endParaRPr/>
          </a:p>
        </p:txBody>
      </p:sp>
      <p:sp>
        <p:nvSpPr>
          <p:cNvPr id="14" name="object 14"/>
          <p:cNvSpPr/>
          <p:nvPr/>
        </p:nvSpPr>
        <p:spPr>
          <a:xfrm>
            <a:off x="3533395" y="2642616"/>
            <a:ext cx="916305" cy="776393"/>
          </a:xfrm>
          <a:custGeom>
            <a:avLst/>
            <a:gdLst/>
            <a:ahLst/>
            <a:cxnLst/>
            <a:rect l="l" t="t" r="r" b="b"/>
            <a:pathLst>
              <a:path w="916304" h="582294">
                <a:moveTo>
                  <a:pt x="857757" y="0"/>
                </a:moveTo>
                <a:lnTo>
                  <a:pt x="58165" y="0"/>
                </a:lnTo>
                <a:lnTo>
                  <a:pt x="35522" y="4570"/>
                </a:lnTo>
                <a:lnTo>
                  <a:pt x="17033" y="17033"/>
                </a:lnTo>
                <a:lnTo>
                  <a:pt x="4570" y="35522"/>
                </a:lnTo>
                <a:lnTo>
                  <a:pt x="0" y="58165"/>
                </a:lnTo>
                <a:lnTo>
                  <a:pt x="0" y="524001"/>
                </a:lnTo>
                <a:lnTo>
                  <a:pt x="4570" y="546645"/>
                </a:lnTo>
                <a:lnTo>
                  <a:pt x="17033" y="565134"/>
                </a:lnTo>
                <a:lnTo>
                  <a:pt x="35522" y="577597"/>
                </a:lnTo>
                <a:lnTo>
                  <a:pt x="58165" y="582168"/>
                </a:lnTo>
                <a:lnTo>
                  <a:pt x="857757" y="582168"/>
                </a:lnTo>
                <a:lnTo>
                  <a:pt x="880401" y="577597"/>
                </a:lnTo>
                <a:lnTo>
                  <a:pt x="898890" y="565134"/>
                </a:lnTo>
                <a:lnTo>
                  <a:pt x="911353" y="546645"/>
                </a:lnTo>
                <a:lnTo>
                  <a:pt x="915923" y="524001"/>
                </a:lnTo>
                <a:lnTo>
                  <a:pt x="915923" y="58165"/>
                </a:lnTo>
                <a:lnTo>
                  <a:pt x="911353" y="35522"/>
                </a:lnTo>
                <a:lnTo>
                  <a:pt x="898890" y="17033"/>
                </a:lnTo>
                <a:lnTo>
                  <a:pt x="880401" y="4570"/>
                </a:lnTo>
                <a:lnTo>
                  <a:pt x="857757" y="0"/>
                </a:lnTo>
                <a:close/>
              </a:path>
            </a:pathLst>
          </a:custGeom>
          <a:solidFill>
            <a:srgbClr val="FFFFFF">
              <a:alpha val="90194"/>
            </a:srgbClr>
          </a:solidFill>
        </p:spPr>
        <p:txBody>
          <a:bodyPr wrap="square" lIns="0" tIns="0" rIns="0" bIns="0" rtlCol="0"/>
          <a:lstStyle/>
          <a:p>
            <a:endParaRPr/>
          </a:p>
        </p:txBody>
      </p:sp>
      <p:sp>
        <p:nvSpPr>
          <p:cNvPr id="15" name="object 15"/>
          <p:cNvSpPr/>
          <p:nvPr/>
        </p:nvSpPr>
        <p:spPr>
          <a:xfrm>
            <a:off x="3533395" y="2642616"/>
            <a:ext cx="916305" cy="776393"/>
          </a:xfrm>
          <a:custGeom>
            <a:avLst/>
            <a:gdLst/>
            <a:ahLst/>
            <a:cxnLst/>
            <a:rect l="l" t="t" r="r" b="b"/>
            <a:pathLst>
              <a:path w="916304" h="582294">
                <a:moveTo>
                  <a:pt x="0" y="58165"/>
                </a:moveTo>
                <a:lnTo>
                  <a:pt x="4570" y="35522"/>
                </a:lnTo>
                <a:lnTo>
                  <a:pt x="17033" y="17033"/>
                </a:lnTo>
                <a:lnTo>
                  <a:pt x="35522" y="4570"/>
                </a:lnTo>
                <a:lnTo>
                  <a:pt x="58165" y="0"/>
                </a:lnTo>
                <a:lnTo>
                  <a:pt x="857757" y="0"/>
                </a:lnTo>
                <a:lnTo>
                  <a:pt x="880401" y="4570"/>
                </a:lnTo>
                <a:lnTo>
                  <a:pt x="898890" y="17033"/>
                </a:lnTo>
                <a:lnTo>
                  <a:pt x="911353" y="35522"/>
                </a:lnTo>
                <a:lnTo>
                  <a:pt x="915923" y="58165"/>
                </a:lnTo>
                <a:lnTo>
                  <a:pt x="915923" y="524001"/>
                </a:lnTo>
                <a:lnTo>
                  <a:pt x="911353" y="546645"/>
                </a:lnTo>
                <a:lnTo>
                  <a:pt x="898890" y="565134"/>
                </a:lnTo>
                <a:lnTo>
                  <a:pt x="880401" y="577597"/>
                </a:lnTo>
                <a:lnTo>
                  <a:pt x="857757" y="582168"/>
                </a:lnTo>
                <a:lnTo>
                  <a:pt x="58165" y="582168"/>
                </a:lnTo>
                <a:lnTo>
                  <a:pt x="35522" y="577597"/>
                </a:lnTo>
                <a:lnTo>
                  <a:pt x="17033" y="565134"/>
                </a:lnTo>
                <a:lnTo>
                  <a:pt x="4570" y="546645"/>
                </a:lnTo>
                <a:lnTo>
                  <a:pt x="0" y="524001"/>
                </a:lnTo>
                <a:lnTo>
                  <a:pt x="0" y="58165"/>
                </a:lnTo>
                <a:close/>
              </a:path>
            </a:pathLst>
          </a:custGeom>
          <a:ln w="25908">
            <a:solidFill>
              <a:srgbClr val="4F81BC"/>
            </a:solidFill>
          </a:ln>
        </p:spPr>
        <p:txBody>
          <a:bodyPr wrap="square" lIns="0" tIns="0" rIns="0" bIns="0" rtlCol="0"/>
          <a:lstStyle/>
          <a:p>
            <a:endParaRPr/>
          </a:p>
        </p:txBody>
      </p:sp>
      <p:sp>
        <p:nvSpPr>
          <p:cNvPr id="16" name="object 16"/>
          <p:cNvSpPr txBox="1"/>
          <p:nvPr/>
        </p:nvSpPr>
        <p:spPr>
          <a:xfrm>
            <a:off x="3579621" y="2914397"/>
            <a:ext cx="821690" cy="135935"/>
          </a:xfrm>
          <a:prstGeom prst="rect">
            <a:avLst/>
          </a:prstGeom>
        </p:spPr>
        <p:txBody>
          <a:bodyPr vert="horz" wrap="square" lIns="0" tIns="12700" rIns="0" bIns="0" rtlCol="0">
            <a:spAutoFit/>
          </a:bodyPr>
          <a:lstStyle/>
          <a:p>
            <a:pPr marL="12700">
              <a:lnSpc>
                <a:spcPct val="100000"/>
              </a:lnSpc>
              <a:spcBef>
                <a:spcPts val="100"/>
              </a:spcBef>
            </a:pPr>
            <a:r>
              <a:rPr sz="800" spc="-15" dirty="0">
                <a:latin typeface="Arial"/>
                <a:cs typeface="Arial"/>
              </a:rPr>
              <a:t>Modulation</a:t>
            </a:r>
            <a:r>
              <a:rPr sz="800" spc="-80" dirty="0">
                <a:latin typeface="Arial"/>
                <a:cs typeface="Arial"/>
              </a:rPr>
              <a:t> </a:t>
            </a:r>
            <a:r>
              <a:rPr sz="800" spc="-45" dirty="0">
                <a:latin typeface="Arial"/>
                <a:cs typeface="Arial"/>
              </a:rPr>
              <a:t>system</a:t>
            </a:r>
            <a:endParaRPr sz="800">
              <a:latin typeface="Arial"/>
              <a:cs typeface="Arial"/>
            </a:endParaRPr>
          </a:p>
        </p:txBody>
      </p:sp>
      <p:sp>
        <p:nvSpPr>
          <p:cNvPr id="17" name="object 17"/>
          <p:cNvSpPr/>
          <p:nvPr/>
        </p:nvSpPr>
        <p:spPr>
          <a:xfrm>
            <a:off x="1471422" y="3644393"/>
            <a:ext cx="916305" cy="776393"/>
          </a:xfrm>
          <a:custGeom>
            <a:avLst/>
            <a:gdLst/>
            <a:ahLst/>
            <a:cxnLst/>
            <a:rect l="l" t="t" r="r" b="b"/>
            <a:pathLst>
              <a:path w="916305" h="582295">
                <a:moveTo>
                  <a:pt x="857758" y="0"/>
                </a:moveTo>
                <a:lnTo>
                  <a:pt x="58165" y="0"/>
                </a:lnTo>
                <a:lnTo>
                  <a:pt x="35522" y="4570"/>
                </a:lnTo>
                <a:lnTo>
                  <a:pt x="17033" y="17033"/>
                </a:lnTo>
                <a:lnTo>
                  <a:pt x="4570" y="35522"/>
                </a:lnTo>
                <a:lnTo>
                  <a:pt x="0" y="58166"/>
                </a:lnTo>
                <a:lnTo>
                  <a:pt x="0" y="524001"/>
                </a:lnTo>
                <a:lnTo>
                  <a:pt x="4570" y="546645"/>
                </a:lnTo>
                <a:lnTo>
                  <a:pt x="17033" y="565134"/>
                </a:lnTo>
                <a:lnTo>
                  <a:pt x="35522" y="577597"/>
                </a:lnTo>
                <a:lnTo>
                  <a:pt x="58165" y="582168"/>
                </a:lnTo>
                <a:lnTo>
                  <a:pt x="857758" y="582168"/>
                </a:lnTo>
                <a:lnTo>
                  <a:pt x="880401" y="577597"/>
                </a:lnTo>
                <a:lnTo>
                  <a:pt x="898890" y="565134"/>
                </a:lnTo>
                <a:lnTo>
                  <a:pt x="911353" y="546645"/>
                </a:lnTo>
                <a:lnTo>
                  <a:pt x="915923" y="524001"/>
                </a:lnTo>
                <a:lnTo>
                  <a:pt x="915923" y="58166"/>
                </a:lnTo>
                <a:lnTo>
                  <a:pt x="911353" y="35522"/>
                </a:lnTo>
                <a:lnTo>
                  <a:pt x="898890" y="17033"/>
                </a:lnTo>
                <a:lnTo>
                  <a:pt x="880401" y="4570"/>
                </a:lnTo>
                <a:lnTo>
                  <a:pt x="857758" y="0"/>
                </a:lnTo>
                <a:close/>
              </a:path>
            </a:pathLst>
          </a:custGeom>
          <a:solidFill>
            <a:srgbClr val="4F81BC"/>
          </a:solidFill>
        </p:spPr>
        <p:txBody>
          <a:bodyPr wrap="square" lIns="0" tIns="0" rIns="0" bIns="0" rtlCol="0"/>
          <a:lstStyle/>
          <a:p>
            <a:endParaRPr/>
          </a:p>
        </p:txBody>
      </p:sp>
      <p:sp>
        <p:nvSpPr>
          <p:cNvPr id="18" name="object 18"/>
          <p:cNvSpPr/>
          <p:nvPr/>
        </p:nvSpPr>
        <p:spPr>
          <a:xfrm>
            <a:off x="1471422" y="3644393"/>
            <a:ext cx="916305" cy="776393"/>
          </a:xfrm>
          <a:custGeom>
            <a:avLst/>
            <a:gdLst/>
            <a:ahLst/>
            <a:cxnLst/>
            <a:rect l="l" t="t" r="r" b="b"/>
            <a:pathLst>
              <a:path w="916305" h="582295">
                <a:moveTo>
                  <a:pt x="0" y="58166"/>
                </a:moveTo>
                <a:lnTo>
                  <a:pt x="4570" y="35522"/>
                </a:lnTo>
                <a:lnTo>
                  <a:pt x="17033" y="17033"/>
                </a:lnTo>
                <a:lnTo>
                  <a:pt x="35522" y="4570"/>
                </a:lnTo>
                <a:lnTo>
                  <a:pt x="58165" y="0"/>
                </a:lnTo>
                <a:lnTo>
                  <a:pt x="857758" y="0"/>
                </a:lnTo>
                <a:lnTo>
                  <a:pt x="880401" y="4570"/>
                </a:lnTo>
                <a:lnTo>
                  <a:pt x="898890" y="17033"/>
                </a:lnTo>
                <a:lnTo>
                  <a:pt x="911353" y="35522"/>
                </a:lnTo>
                <a:lnTo>
                  <a:pt x="915923" y="58166"/>
                </a:lnTo>
                <a:lnTo>
                  <a:pt x="915923" y="524001"/>
                </a:lnTo>
                <a:lnTo>
                  <a:pt x="911353" y="546645"/>
                </a:lnTo>
                <a:lnTo>
                  <a:pt x="898890" y="565134"/>
                </a:lnTo>
                <a:lnTo>
                  <a:pt x="880401" y="577597"/>
                </a:lnTo>
                <a:lnTo>
                  <a:pt x="857758" y="582168"/>
                </a:lnTo>
                <a:lnTo>
                  <a:pt x="58165" y="582168"/>
                </a:lnTo>
                <a:lnTo>
                  <a:pt x="35522" y="577597"/>
                </a:lnTo>
                <a:lnTo>
                  <a:pt x="17033" y="565134"/>
                </a:lnTo>
                <a:lnTo>
                  <a:pt x="4570" y="546645"/>
                </a:lnTo>
                <a:lnTo>
                  <a:pt x="0" y="524001"/>
                </a:lnTo>
                <a:lnTo>
                  <a:pt x="0" y="58166"/>
                </a:lnTo>
                <a:close/>
              </a:path>
            </a:pathLst>
          </a:custGeom>
          <a:ln w="25908">
            <a:solidFill>
              <a:srgbClr val="FFFFFF"/>
            </a:solidFill>
          </a:ln>
        </p:spPr>
        <p:txBody>
          <a:bodyPr wrap="square" lIns="0" tIns="0" rIns="0" bIns="0" rtlCol="0"/>
          <a:lstStyle/>
          <a:p>
            <a:endParaRPr/>
          </a:p>
        </p:txBody>
      </p:sp>
      <p:sp>
        <p:nvSpPr>
          <p:cNvPr id="19" name="object 19"/>
          <p:cNvSpPr/>
          <p:nvPr/>
        </p:nvSpPr>
        <p:spPr>
          <a:xfrm>
            <a:off x="1573531" y="3774439"/>
            <a:ext cx="916305" cy="774700"/>
          </a:xfrm>
          <a:custGeom>
            <a:avLst/>
            <a:gdLst/>
            <a:ahLst/>
            <a:cxnLst/>
            <a:rect l="l" t="t" r="r" b="b"/>
            <a:pathLst>
              <a:path w="916305" h="581025">
                <a:moveTo>
                  <a:pt x="857884" y="0"/>
                </a:moveTo>
                <a:lnTo>
                  <a:pt x="58038" y="0"/>
                </a:lnTo>
                <a:lnTo>
                  <a:pt x="35468" y="4568"/>
                </a:lnTo>
                <a:lnTo>
                  <a:pt x="17017" y="17018"/>
                </a:lnTo>
                <a:lnTo>
                  <a:pt x="4568" y="35468"/>
                </a:lnTo>
                <a:lnTo>
                  <a:pt x="0" y="58038"/>
                </a:lnTo>
                <a:lnTo>
                  <a:pt x="0" y="522605"/>
                </a:lnTo>
                <a:lnTo>
                  <a:pt x="4568" y="545175"/>
                </a:lnTo>
                <a:lnTo>
                  <a:pt x="17018" y="563626"/>
                </a:lnTo>
                <a:lnTo>
                  <a:pt x="35468" y="576075"/>
                </a:lnTo>
                <a:lnTo>
                  <a:pt x="58038" y="580644"/>
                </a:lnTo>
                <a:lnTo>
                  <a:pt x="857884" y="580644"/>
                </a:lnTo>
                <a:lnTo>
                  <a:pt x="880455" y="576075"/>
                </a:lnTo>
                <a:lnTo>
                  <a:pt x="898906" y="563626"/>
                </a:lnTo>
                <a:lnTo>
                  <a:pt x="911355" y="545175"/>
                </a:lnTo>
                <a:lnTo>
                  <a:pt x="915924" y="522605"/>
                </a:lnTo>
                <a:lnTo>
                  <a:pt x="915924" y="58038"/>
                </a:lnTo>
                <a:lnTo>
                  <a:pt x="911355" y="35468"/>
                </a:lnTo>
                <a:lnTo>
                  <a:pt x="898905" y="17018"/>
                </a:lnTo>
                <a:lnTo>
                  <a:pt x="880455" y="4568"/>
                </a:lnTo>
                <a:lnTo>
                  <a:pt x="857884" y="0"/>
                </a:lnTo>
                <a:close/>
              </a:path>
            </a:pathLst>
          </a:custGeom>
          <a:solidFill>
            <a:srgbClr val="FFFFFF">
              <a:alpha val="90194"/>
            </a:srgbClr>
          </a:solidFill>
        </p:spPr>
        <p:txBody>
          <a:bodyPr wrap="square" lIns="0" tIns="0" rIns="0" bIns="0" rtlCol="0"/>
          <a:lstStyle/>
          <a:p>
            <a:endParaRPr/>
          </a:p>
        </p:txBody>
      </p:sp>
      <p:sp>
        <p:nvSpPr>
          <p:cNvPr id="20" name="object 20"/>
          <p:cNvSpPr/>
          <p:nvPr/>
        </p:nvSpPr>
        <p:spPr>
          <a:xfrm>
            <a:off x="1573531" y="3774439"/>
            <a:ext cx="916305" cy="774700"/>
          </a:xfrm>
          <a:custGeom>
            <a:avLst/>
            <a:gdLst/>
            <a:ahLst/>
            <a:cxnLst/>
            <a:rect l="l" t="t" r="r" b="b"/>
            <a:pathLst>
              <a:path w="916305" h="581025">
                <a:moveTo>
                  <a:pt x="0" y="58038"/>
                </a:moveTo>
                <a:lnTo>
                  <a:pt x="4568" y="35468"/>
                </a:lnTo>
                <a:lnTo>
                  <a:pt x="17017" y="17018"/>
                </a:lnTo>
                <a:lnTo>
                  <a:pt x="35468" y="4568"/>
                </a:lnTo>
                <a:lnTo>
                  <a:pt x="58038" y="0"/>
                </a:lnTo>
                <a:lnTo>
                  <a:pt x="857884" y="0"/>
                </a:lnTo>
                <a:lnTo>
                  <a:pt x="880455" y="4568"/>
                </a:lnTo>
                <a:lnTo>
                  <a:pt x="898905" y="17018"/>
                </a:lnTo>
                <a:lnTo>
                  <a:pt x="911355" y="35468"/>
                </a:lnTo>
                <a:lnTo>
                  <a:pt x="915924" y="58038"/>
                </a:lnTo>
                <a:lnTo>
                  <a:pt x="915924" y="522605"/>
                </a:lnTo>
                <a:lnTo>
                  <a:pt x="911355" y="545175"/>
                </a:lnTo>
                <a:lnTo>
                  <a:pt x="898906" y="563626"/>
                </a:lnTo>
                <a:lnTo>
                  <a:pt x="880455" y="576075"/>
                </a:lnTo>
                <a:lnTo>
                  <a:pt x="857884" y="580644"/>
                </a:lnTo>
                <a:lnTo>
                  <a:pt x="58038" y="580644"/>
                </a:lnTo>
                <a:lnTo>
                  <a:pt x="35468" y="576075"/>
                </a:lnTo>
                <a:lnTo>
                  <a:pt x="17018" y="563626"/>
                </a:lnTo>
                <a:lnTo>
                  <a:pt x="4568" y="545175"/>
                </a:lnTo>
                <a:lnTo>
                  <a:pt x="0" y="522605"/>
                </a:lnTo>
                <a:lnTo>
                  <a:pt x="0" y="58038"/>
                </a:lnTo>
                <a:close/>
              </a:path>
            </a:pathLst>
          </a:custGeom>
          <a:ln w="25908">
            <a:solidFill>
              <a:srgbClr val="4F81BC"/>
            </a:solidFill>
          </a:ln>
        </p:spPr>
        <p:txBody>
          <a:bodyPr wrap="square" lIns="0" tIns="0" rIns="0" bIns="0" rtlCol="0"/>
          <a:lstStyle/>
          <a:p>
            <a:endParaRPr/>
          </a:p>
        </p:txBody>
      </p:sp>
      <p:sp>
        <p:nvSpPr>
          <p:cNvPr id="21" name="object 21"/>
          <p:cNvSpPr txBox="1"/>
          <p:nvPr/>
        </p:nvSpPr>
        <p:spPr>
          <a:xfrm>
            <a:off x="1648460" y="3897036"/>
            <a:ext cx="763270" cy="362792"/>
          </a:xfrm>
          <a:prstGeom prst="rect">
            <a:avLst/>
          </a:prstGeom>
        </p:spPr>
        <p:txBody>
          <a:bodyPr vert="horz" wrap="square" lIns="0" tIns="22860" rIns="0" bIns="0" rtlCol="0">
            <a:spAutoFit/>
          </a:bodyPr>
          <a:lstStyle/>
          <a:p>
            <a:pPr marL="12700" marR="5080" algn="ctr">
              <a:lnSpc>
                <a:spcPct val="91900"/>
              </a:lnSpc>
              <a:spcBef>
                <a:spcPts val="180"/>
              </a:spcBef>
            </a:pPr>
            <a:r>
              <a:rPr sz="800" spc="-40" dirty="0">
                <a:latin typeface="Arial"/>
                <a:cs typeface="Arial"/>
              </a:rPr>
              <a:t>Continuous wave  </a:t>
            </a:r>
            <a:r>
              <a:rPr sz="800" spc="-20" dirty="0">
                <a:latin typeface="Arial"/>
                <a:cs typeface="Arial"/>
              </a:rPr>
              <a:t>(or) </a:t>
            </a:r>
            <a:r>
              <a:rPr sz="800" spc="-45" dirty="0">
                <a:latin typeface="Arial"/>
                <a:cs typeface="Arial"/>
              </a:rPr>
              <a:t>analog  </a:t>
            </a:r>
            <a:r>
              <a:rPr sz="800" spc="-20" dirty="0">
                <a:latin typeface="Arial"/>
                <a:cs typeface="Arial"/>
              </a:rPr>
              <a:t>modulation</a:t>
            </a:r>
            <a:r>
              <a:rPr sz="800" spc="-70" dirty="0">
                <a:latin typeface="Arial"/>
                <a:cs typeface="Arial"/>
              </a:rPr>
              <a:t> </a:t>
            </a:r>
            <a:r>
              <a:rPr sz="800" spc="-45" dirty="0">
                <a:latin typeface="Arial"/>
                <a:cs typeface="Arial"/>
              </a:rPr>
              <a:t>signal</a:t>
            </a:r>
            <a:endParaRPr sz="800">
              <a:latin typeface="Arial"/>
              <a:cs typeface="Arial"/>
            </a:endParaRPr>
          </a:p>
        </p:txBody>
      </p:sp>
      <p:sp>
        <p:nvSpPr>
          <p:cNvPr id="22" name="object 22"/>
          <p:cNvSpPr/>
          <p:nvPr/>
        </p:nvSpPr>
        <p:spPr>
          <a:xfrm>
            <a:off x="351282" y="4776216"/>
            <a:ext cx="916305" cy="776393"/>
          </a:xfrm>
          <a:custGeom>
            <a:avLst/>
            <a:gdLst/>
            <a:ahLst/>
            <a:cxnLst/>
            <a:rect l="l" t="t" r="r" b="b"/>
            <a:pathLst>
              <a:path w="916305" h="582295">
                <a:moveTo>
                  <a:pt x="857707" y="0"/>
                </a:moveTo>
                <a:lnTo>
                  <a:pt x="58216" y="0"/>
                </a:lnTo>
                <a:lnTo>
                  <a:pt x="35554" y="4570"/>
                </a:lnTo>
                <a:lnTo>
                  <a:pt x="17049" y="17033"/>
                </a:lnTo>
                <a:lnTo>
                  <a:pt x="4574" y="35522"/>
                </a:lnTo>
                <a:lnTo>
                  <a:pt x="0" y="58165"/>
                </a:lnTo>
                <a:lnTo>
                  <a:pt x="0" y="523951"/>
                </a:lnTo>
                <a:lnTo>
                  <a:pt x="4574" y="546613"/>
                </a:lnTo>
                <a:lnTo>
                  <a:pt x="17049" y="565118"/>
                </a:lnTo>
                <a:lnTo>
                  <a:pt x="35554" y="577593"/>
                </a:lnTo>
                <a:lnTo>
                  <a:pt x="58216" y="582168"/>
                </a:lnTo>
                <a:lnTo>
                  <a:pt x="857707" y="582168"/>
                </a:lnTo>
                <a:lnTo>
                  <a:pt x="880369" y="577593"/>
                </a:lnTo>
                <a:lnTo>
                  <a:pt x="898874" y="565118"/>
                </a:lnTo>
                <a:lnTo>
                  <a:pt x="911349" y="546613"/>
                </a:lnTo>
                <a:lnTo>
                  <a:pt x="915924" y="523951"/>
                </a:lnTo>
                <a:lnTo>
                  <a:pt x="915924" y="58165"/>
                </a:lnTo>
                <a:lnTo>
                  <a:pt x="911349" y="35522"/>
                </a:lnTo>
                <a:lnTo>
                  <a:pt x="898874" y="17033"/>
                </a:lnTo>
                <a:lnTo>
                  <a:pt x="880369" y="4570"/>
                </a:lnTo>
                <a:lnTo>
                  <a:pt x="857707" y="0"/>
                </a:lnTo>
                <a:close/>
              </a:path>
            </a:pathLst>
          </a:custGeom>
          <a:solidFill>
            <a:srgbClr val="4F81BC"/>
          </a:solidFill>
        </p:spPr>
        <p:txBody>
          <a:bodyPr wrap="square" lIns="0" tIns="0" rIns="0" bIns="0" rtlCol="0"/>
          <a:lstStyle/>
          <a:p>
            <a:endParaRPr/>
          </a:p>
        </p:txBody>
      </p:sp>
      <p:sp>
        <p:nvSpPr>
          <p:cNvPr id="23" name="object 23"/>
          <p:cNvSpPr/>
          <p:nvPr/>
        </p:nvSpPr>
        <p:spPr>
          <a:xfrm>
            <a:off x="351282" y="4776216"/>
            <a:ext cx="916305" cy="776393"/>
          </a:xfrm>
          <a:custGeom>
            <a:avLst/>
            <a:gdLst/>
            <a:ahLst/>
            <a:cxnLst/>
            <a:rect l="l" t="t" r="r" b="b"/>
            <a:pathLst>
              <a:path w="916305" h="582295">
                <a:moveTo>
                  <a:pt x="0" y="58165"/>
                </a:moveTo>
                <a:lnTo>
                  <a:pt x="4574" y="35522"/>
                </a:lnTo>
                <a:lnTo>
                  <a:pt x="17049" y="17033"/>
                </a:lnTo>
                <a:lnTo>
                  <a:pt x="35554" y="4570"/>
                </a:lnTo>
                <a:lnTo>
                  <a:pt x="58216" y="0"/>
                </a:lnTo>
                <a:lnTo>
                  <a:pt x="857707" y="0"/>
                </a:lnTo>
                <a:lnTo>
                  <a:pt x="880369" y="4570"/>
                </a:lnTo>
                <a:lnTo>
                  <a:pt x="898874" y="17033"/>
                </a:lnTo>
                <a:lnTo>
                  <a:pt x="911349" y="35522"/>
                </a:lnTo>
                <a:lnTo>
                  <a:pt x="915924" y="58165"/>
                </a:lnTo>
                <a:lnTo>
                  <a:pt x="915924" y="523951"/>
                </a:lnTo>
                <a:lnTo>
                  <a:pt x="911349" y="546613"/>
                </a:lnTo>
                <a:lnTo>
                  <a:pt x="898874" y="565118"/>
                </a:lnTo>
                <a:lnTo>
                  <a:pt x="880369" y="577593"/>
                </a:lnTo>
                <a:lnTo>
                  <a:pt x="857707" y="582168"/>
                </a:lnTo>
                <a:lnTo>
                  <a:pt x="58216" y="582168"/>
                </a:lnTo>
                <a:lnTo>
                  <a:pt x="35554" y="577593"/>
                </a:lnTo>
                <a:lnTo>
                  <a:pt x="17049" y="565118"/>
                </a:lnTo>
                <a:lnTo>
                  <a:pt x="4574" y="546613"/>
                </a:lnTo>
                <a:lnTo>
                  <a:pt x="0" y="523951"/>
                </a:lnTo>
                <a:lnTo>
                  <a:pt x="0" y="58165"/>
                </a:lnTo>
                <a:close/>
              </a:path>
            </a:pathLst>
          </a:custGeom>
          <a:ln w="25908">
            <a:solidFill>
              <a:srgbClr val="FFFFFF"/>
            </a:solidFill>
          </a:ln>
        </p:spPr>
        <p:txBody>
          <a:bodyPr wrap="square" lIns="0" tIns="0" rIns="0" bIns="0" rtlCol="0"/>
          <a:lstStyle/>
          <a:p>
            <a:endParaRPr/>
          </a:p>
        </p:txBody>
      </p:sp>
      <p:sp>
        <p:nvSpPr>
          <p:cNvPr id="24" name="object 24"/>
          <p:cNvSpPr/>
          <p:nvPr/>
        </p:nvSpPr>
        <p:spPr>
          <a:xfrm>
            <a:off x="453391" y="4904232"/>
            <a:ext cx="916305" cy="776393"/>
          </a:xfrm>
          <a:custGeom>
            <a:avLst/>
            <a:gdLst/>
            <a:ahLst/>
            <a:cxnLst/>
            <a:rect l="l" t="t" r="r" b="b"/>
            <a:pathLst>
              <a:path w="916305" h="582295">
                <a:moveTo>
                  <a:pt x="857757" y="0"/>
                </a:moveTo>
                <a:lnTo>
                  <a:pt x="58216" y="0"/>
                </a:lnTo>
                <a:lnTo>
                  <a:pt x="35554" y="4570"/>
                </a:lnTo>
                <a:lnTo>
                  <a:pt x="17049" y="17033"/>
                </a:lnTo>
                <a:lnTo>
                  <a:pt x="4574" y="35522"/>
                </a:lnTo>
                <a:lnTo>
                  <a:pt x="0" y="58165"/>
                </a:lnTo>
                <a:lnTo>
                  <a:pt x="0" y="523951"/>
                </a:lnTo>
                <a:lnTo>
                  <a:pt x="4574" y="546613"/>
                </a:lnTo>
                <a:lnTo>
                  <a:pt x="17049" y="565118"/>
                </a:lnTo>
                <a:lnTo>
                  <a:pt x="35554" y="577593"/>
                </a:lnTo>
                <a:lnTo>
                  <a:pt x="58216" y="582167"/>
                </a:lnTo>
                <a:lnTo>
                  <a:pt x="857757" y="582167"/>
                </a:lnTo>
                <a:lnTo>
                  <a:pt x="880401" y="577593"/>
                </a:lnTo>
                <a:lnTo>
                  <a:pt x="898890" y="565118"/>
                </a:lnTo>
                <a:lnTo>
                  <a:pt x="911353" y="546613"/>
                </a:lnTo>
                <a:lnTo>
                  <a:pt x="915923" y="523951"/>
                </a:lnTo>
                <a:lnTo>
                  <a:pt x="915923" y="58165"/>
                </a:lnTo>
                <a:lnTo>
                  <a:pt x="911353" y="35522"/>
                </a:lnTo>
                <a:lnTo>
                  <a:pt x="898890" y="17033"/>
                </a:lnTo>
                <a:lnTo>
                  <a:pt x="880401" y="4570"/>
                </a:lnTo>
                <a:lnTo>
                  <a:pt x="857757" y="0"/>
                </a:lnTo>
                <a:close/>
              </a:path>
            </a:pathLst>
          </a:custGeom>
          <a:solidFill>
            <a:srgbClr val="FFFFFF">
              <a:alpha val="90194"/>
            </a:srgbClr>
          </a:solidFill>
        </p:spPr>
        <p:txBody>
          <a:bodyPr wrap="square" lIns="0" tIns="0" rIns="0" bIns="0" rtlCol="0"/>
          <a:lstStyle/>
          <a:p>
            <a:endParaRPr/>
          </a:p>
        </p:txBody>
      </p:sp>
      <p:sp>
        <p:nvSpPr>
          <p:cNvPr id="25" name="object 25"/>
          <p:cNvSpPr/>
          <p:nvPr/>
        </p:nvSpPr>
        <p:spPr>
          <a:xfrm>
            <a:off x="453391" y="4904232"/>
            <a:ext cx="916305" cy="776393"/>
          </a:xfrm>
          <a:custGeom>
            <a:avLst/>
            <a:gdLst/>
            <a:ahLst/>
            <a:cxnLst/>
            <a:rect l="l" t="t" r="r" b="b"/>
            <a:pathLst>
              <a:path w="916305" h="582295">
                <a:moveTo>
                  <a:pt x="0" y="58165"/>
                </a:moveTo>
                <a:lnTo>
                  <a:pt x="4574" y="35522"/>
                </a:lnTo>
                <a:lnTo>
                  <a:pt x="17049" y="17033"/>
                </a:lnTo>
                <a:lnTo>
                  <a:pt x="35554" y="4570"/>
                </a:lnTo>
                <a:lnTo>
                  <a:pt x="58216" y="0"/>
                </a:lnTo>
                <a:lnTo>
                  <a:pt x="857757" y="0"/>
                </a:lnTo>
                <a:lnTo>
                  <a:pt x="880401" y="4570"/>
                </a:lnTo>
                <a:lnTo>
                  <a:pt x="898890" y="17033"/>
                </a:lnTo>
                <a:lnTo>
                  <a:pt x="911353" y="35522"/>
                </a:lnTo>
                <a:lnTo>
                  <a:pt x="915923" y="58165"/>
                </a:lnTo>
                <a:lnTo>
                  <a:pt x="915923" y="523951"/>
                </a:lnTo>
                <a:lnTo>
                  <a:pt x="911353" y="546613"/>
                </a:lnTo>
                <a:lnTo>
                  <a:pt x="898890" y="565118"/>
                </a:lnTo>
                <a:lnTo>
                  <a:pt x="880401" y="577593"/>
                </a:lnTo>
                <a:lnTo>
                  <a:pt x="857757" y="582167"/>
                </a:lnTo>
                <a:lnTo>
                  <a:pt x="58216" y="582167"/>
                </a:lnTo>
                <a:lnTo>
                  <a:pt x="35554" y="577593"/>
                </a:lnTo>
                <a:lnTo>
                  <a:pt x="17049" y="565118"/>
                </a:lnTo>
                <a:lnTo>
                  <a:pt x="4574" y="546613"/>
                </a:lnTo>
                <a:lnTo>
                  <a:pt x="0" y="523951"/>
                </a:lnTo>
                <a:lnTo>
                  <a:pt x="0" y="58165"/>
                </a:lnTo>
                <a:close/>
              </a:path>
            </a:pathLst>
          </a:custGeom>
          <a:ln w="25908">
            <a:solidFill>
              <a:srgbClr val="4F81BC"/>
            </a:solidFill>
          </a:ln>
        </p:spPr>
        <p:txBody>
          <a:bodyPr wrap="square" lIns="0" tIns="0" rIns="0" bIns="0" rtlCol="0"/>
          <a:lstStyle/>
          <a:p>
            <a:endParaRPr/>
          </a:p>
        </p:txBody>
      </p:sp>
      <p:sp>
        <p:nvSpPr>
          <p:cNvPr id="26" name="object 26"/>
          <p:cNvSpPr txBox="1"/>
          <p:nvPr/>
        </p:nvSpPr>
        <p:spPr>
          <a:xfrm>
            <a:off x="525272" y="5177265"/>
            <a:ext cx="770890" cy="135935"/>
          </a:xfrm>
          <a:prstGeom prst="rect">
            <a:avLst/>
          </a:prstGeom>
        </p:spPr>
        <p:txBody>
          <a:bodyPr vert="horz" wrap="square" lIns="0" tIns="12700" rIns="0" bIns="0" rtlCol="0">
            <a:spAutoFit/>
          </a:bodyPr>
          <a:lstStyle/>
          <a:p>
            <a:pPr marL="12700">
              <a:lnSpc>
                <a:spcPct val="100000"/>
              </a:lnSpc>
              <a:spcBef>
                <a:spcPts val="100"/>
              </a:spcBef>
            </a:pPr>
            <a:r>
              <a:rPr sz="800" spc="-70" dirty="0">
                <a:latin typeface="Arial"/>
                <a:cs typeface="Arial"/>
              </a:rPr>
              <a:t>Phase</a:t>
            </a:r>
            <a:r>
              <a:rPr sz="800" spc="-90" dirty="0">
                <a:latin typeface="Arial"/>
                <a:cs typeface="Arial"/>
              </a:rPr>
              <a:t> </a:t>
            </a:r>
            <a:r>
              <a:rPr sz="800" spc="-20" dirty="0">
                <a:latin typeface="Arial"/>
                <a:cs typeface="Arial"/>
              </a:rPr>
              <a:t>modulation</a:t>
            </a:r>
            <a:endParaRPr sz="800">
              <a:latin typeface="Arial"/>
              <a:cs typeface="Arial"/>
            </a:endParaRPr>
          </a:p>
        </p:txBody>
      </p:sp>
      <p:sp>
        <p:nvSpPr>
          <p:cNvPr id="27" name="object 27"/>
          <p:cNvSpPr/>
          <p:nvPr/>
        </p:nvSpPr>
        <p:spPr>
          <a:xfrm>
            <a:off x="1471422" y="4776216"/>
            <a:ext cx="916305" cy="776393"/>
          </a:xfrm>
          <a:custGeom>
            <a:avLst/>
            <a:gdLst/>
            <a:ahLst/>
            <a:cxnLst/>
            <a:rect l="l" t="t" r="r" b="b"/>
            <a:pathLst>
              <a:path w="916305" h="582295">
                <a:moveTo>
                  <a:pt x="857758" y="0"/>
                </a:moveTo>
                <a:lnTo>
                  <a:pt x="58165" y="0"/>
                </a:lnTo>
                <a:lnTo>
                  <a:pt x="35522" y="4570"/>
                </a:lnTo>
                <a:lnTo>
                  <a:pt x="17033" y="17033"/>
                </a:lnTo>
                <a:lnTo>
                  <a:pt x="4570" y="35522"/>
                </a:lnTo>
                <a:lnTo>
                  <a:pt x="0" y="58165"/>
                </a:lnTo>
                <a:lnTo>
                  <a:pt x="0" y="523951"/>
                </a:lnTo>
                <a:lnTo>
                  <a:pt x="4570" y="546613"/>
                </a:lnTo>
                <a:lnTo>
                  <a:pt x="17033" y="565118"/>
                </a:lnTo>
                <a:lnTo>
                  <a:pt x="35522" y="577593"/>
                </a:lnTo>
                <a:lnTo>
                  <a:pt x="58165" y="582168"/>
                </a:lnTo>
                <a:lnTo>
                  <a:pt x="857758" y="582168"/>
                </a:lnTo>
                <a:lnTo>
                  <a:pt x="880401" y="577593"/>
                </a:lnTo>
                <a:lnTo>
                  <a:pt x="898890" y="565118"/>
                </a:lnTo>
                <a:lnTo>
                  <a:pt x="911353" y="546613"/>
                </a:lnTo>
                <a:lnTo>
                  <a:pt x="915923" y="523951"/>
                </a:lnTo>
                <a:lnTo>
                  <a:pt x="915923" y="58165"/>
                </a:lnTo>
                <a:lnTo>
                  <a:pt x="911353" y="35522"/>
                </a:lnTo>
                <a:lnTo>
                  <a:pt x="898890" y="17033"/>
                </a:lnTo>
                <a:lnTo>
                  <a:pt x="880401" y="4570"/>
                </a:lnTo>
                <a:lnTo>
                  <a:pt x="857758" y="0"/>
                </a:lnTo>
                <a:close/>
              </a:path>
            </a:pathLst>
          </a:custGeom>
          <a:solidFill>
            <a:srgbClr val="4F81BC"/>
          </a:solidFill>
        </p:spPr>
        <p:txBody>
          <a:bodyPr wrap="square" lIns="0" tIns="0" rIns="0" bIns="0" rtlCol="0"/>
          <a:lstStyle/>
          <a:p>
            <a:endParaRPr/>
          </a:p>
        </p:txBody>
      </p:sp>
      <p:sp>
        <p:nvSpPr>
          <p:cNvPr id="28" name="object 28"/>
          <p:cNvSpPr/>
          <p:nvPr/>
        </p:nvSpPr>
        <p:spPr>
          <a:xfrm>
            <a:off x="1471422" y="4776216"/>
            <a:ext cx="916305" cy="776393"/>
          </a:xfrm>
          <a:custGeom>
            <a:avLst/>
            <a:gdLst/>
            <a:ahLst/>
            <a:cxnLst/>
            <a:rect l="l" t="t" r="r" b="b"/>
            <a:pathLst>
              <a:path w="916305" h="582295">
                <a:moveTo>
                  <a:pt x="0" y="58165"/>
                </a:moveTo>
                <a:lnTo>
                  <a:pt x="4570" y="35522"/>
                </a:lnTo>
                <a:lnTo>
                  <a:pt x="17033" y="17033"/>
                </a:lnTo>
                <a:lnTo>
                  <a:pt x="35522" y="4570"/>
                </a:lnTo>
                <a:lnTo>
                  <a:pt x="58165" y="0"/>
                </a:lnTo>
                <a:lnTo>
                  <a:pt x="857758" y="0"/>
                </a:lnTo>
                <a:lnTo>
                  <a:pt x="880401" y="4570"/>
                </a:lnTo>
                <a:lnTo>
                  <a:pt x="898890" y="17033"/>
                </a:lnTo>
                <a:lnTo>
                  <a:pt x="911353" y="35522"/>
                </a:lnTo>
                <a:lnTo>
                  <a:pt x="915923" y="58165"/>
                </a:lnTo>
                <a:lnTo>
                  <a:pt x="915923" y="523951"/>
                </a:lnTo>
                <a:lnTo>
                  <a:pt x="911353" y="546613"/>
                </a:lnTo>
                <a:lnTo>
                  <a:pt x="898890" y="565118"/>
                </a:lnTo>
                <a:lnTo>
                  <a:pt x="880401" y="577593"/>
                </a:lnTo>
                <a:lnTo>
                  <a:pt x="857758" y="582168"/>
                </a:lnTo>
                <a:lnTo>
                  <a:pt x="58165" y="582168"/>
                </a:lnTo>
                <a:lnTo>
                  <a:pt x="35522" y="577593"/>
                </a:lnTo>
                <a:lnTo>
                  <a:pt x="17033" y="565118"/>
                </a:lnTo>
                <a:lnTo>
                  <a:pt x="4570" y="546613"/>
                </a:lnTo>
                <a:lnTo>
                  <a:pt x="0" y="523951"/>
                </a:lnTo>
                <a:lnTo>
                  <a:pt x="0" y="58165"/>
                </a:lnTo>
                <a:close/>
              </a:path>
            </a:pathLst>
          </a:custGeom>
          <a:ln w="25908">
            <a:solidFill>
              <a:srgbClr val="FFFFFF"/>
            </a:solidFill>
          </a:ln>
        </p:spPr>
        <p:txBody>
          <a:bodyPr wrap="square" lIns="0" tIns="0" rIns="0" bIns="0" rtlCol="0"/>
          <a:lstStyle/>
          <a:p>
            <a:endParaRPr/>
          </a:p>
        </p:txBody>
      </p:sp>
      <p:sp>
        <p:nvSpPr>
          <p:cNvPr id="29" name="object 29"/>
          <p:cNvSpPr/>
          <p:nvPr/>
        </p:nvSpPr>
        <p:spPr>
          <a:xfrm>
            <a:off x="1573531" y="4904232"/>
            <a:ext cx="916305" cy="776393"/>
          </a:xfrm>
          <a:custGeom>
            <a:avLst/>
            <a:gdLst/>
            <a:ahLst/>
            <a:cxnLst/>
            <a:rect l="l" t="t" r="r" b="b"/>
            <a:pathLst>
              <a:path w="916305" h="582295">
                <a:moveTo>
                  <a:pt x="857757" y="0"/>
                </a:moveTo>
                <a:lnTo>
                  <a:pt x="58165" y="0"/>
                </a:lnTo>
                <a:lnTo>
                  <a:pt x="35522" y="4570"/>
                </a:lnTo>
                <a:lnTo>
                  <a:pt x="17033" y="17033"/>
                </a:lnTo>
                <a:lnTo>
                  <a:pt x="4570" y="35522"/>
                </a:lnTo>
                <a:lnTo>
                  <a:pt x="0" y="58165"/>
                </a:lnTo>
                <a:lnTo>
                  <a:pt x="0" y="523951"/>
                </a:lnTo>
                <a:lnTo>
                  <a:pt x="4570" y="546613"/>
                </a:lnTo>
                <a:lnTo>
                  <a:pt x="17033" y="565118"/>
                </a:lnTo>
                <a:lnTo>
                  <a:pt x="35522" y="577593"/>
                </a:lnTo>
                <a:lnTo>
                  <a:pt x="58165" y="582167"/>
                </a:lnTo>
                <a:lnTo>
                  <a:pt x="857757" y="582167"/>
                </a:lnTo>
                <a:lnTo>
                  <a:pt x="880401" y="577593"/>
                </a:lnTo>
                <a:lnTo>
                  <a:pt x="898890" y="565118"/>
                </a:lnTo>
                <a:lnTo>
                  <a:pt x="911353" y="546613"/>
                </a:lnTo>
                <a:lnTo>
                  <a:pt x="915924" y="523951"/>
                </a:lnTo>
                <a:lnTo>
                  <a:pt x="915924" y="58165"/>
                </a:lnTo>
                <a:lnTo>
                  <a:pt x="911353" y="35522"/>
                </a:lnTo>
                <a:lnTo>
                  <a:pt x="898890" y="17033"/>
                </a:lnTo>
                <a:lnTo>
                  <a:pt x="880401" y="4570"/>
                </a:lnTo>
                <a:lnTo>
                  <a:pt x="857757" y="0"/>
                </a:lnTo>
                <a:close/>
              </a:path>
            </a:pathLst>
          </a:custGeom>
          <a:solidFill>
            <a:srgbClr val="FFFFFF">
              <a:alpha val="90194"/>
            </a:srgbClr>
          </a:solidFill>
        </p:spPr>
        <p:txBody>
          <a:bodyPr wrap="square" lIns="0" tIns="0" rIns="0" bIns="0" rtlCol="0"/>
          <a:lstStyle/>
          <a:p>
            <a:endParaRPr/>
          </a:p>
        </p:txBody>
      </p:sp>
      <p:sp>
        <p:nvSpPr>
          <p:cNvPr id="30" name="object 30"/>
          <p:cNvSpPr/>
          <p:nvPr/>
        </p:nvSpPr>
        <p:spPr>
          <a:xfrm>
            <a:off x="1573531" y="4904232"/>
            <a:ext cx="916305" cy="776393"/>
          </a:xfrm>
          <a:custGeom>
            <a:avLst/>
            <a:gdLst/>
            <a:ahLst/>
            <a:cxnLst/>
            <a:rect l="l" t="t" r="r" b="b"/>
            <a:pathLst>
              <a:path w="916305" h="582295">
                <a:moveTo>
                  <a:pt x="0" y="58165"/>
                </a:moveTo>
                <a:lnTo>
                  <a:pt x="4570" y="35522"/>
                </a:lnTo>
                <a:lnTo>
                  <a:pt x="17033" y="17033"/>
                </a:lnTo>
                <a:lnTo>
                  <a:pt x="35522" y="4570"/>
                </a:lnTo>
                <a:lnTo>
                  <a:pt x="58165" y="0"/>
                </a:lnTo>
                <a:lnTo>
                  <a:pt x="857757" y="0"/>
                </a:lnTo>
                <a:lnTo>
                  <a:pt x="880401" y="4570"/>
                </a:lnTo>
                <a:lnTo>
                  <a:pt x="898890" y="17033"/>
                </a:lnTo>
                <a:lnTo>
                  <a:pt x="911353" y="35522"/>
                </a:lnTo>
                <a:lnTo>
                  <a:pt x="915924" y="58165"/>
                </a:lnTo>
                <a:lnTo>
                  <a:pt x="915924" y="523951"/>
                </a:lnTo>
                <a:lnTo>
                  <a:pt x="911353" y="546613"/>
                </a:lnTo>
                <a:lnTo>
                  <a:pt x="898890" y="565118"/>
                </a:lnTo>
                <a:lnTo>
                  <a:pt x="880401" y="577593"/>
                </a:lnTo>
                <a:lnTo>
                  <a:pt x="857757" y="582167"/>
                </a:lnTo>
                <a:lnTo>
                  <a:pt x="58165" y="582167"/>
                </a:lnTo>
                <a:lnTo>
                  <a:pt x="35522" y="577593"/>
                </a:lnTo>
                <a:lnTo>
                  <a:pt x="17033" y="565118"/>
                </a:lnTo>
                <a:lnTo>
                  <a:pt x="4570" y="546613"/>
                </a:lnTo>
                <a:lnTo>
                  <a:pt x="0" y="523951"/>
                </a:lnTo>
                <a:lnTo>
                  <a:pt x="0" y="58165"/>
                </a:lnTo>
                <a:close/>
              </a:path>
            </a:pathLst>
          </a:custGeom>
          <a:ln w="25907">
            <a:solidFill>
              <a:srgbClr val="4F81BC"/>
            </a:solidFill>
          </a:ln>
        </p:spPr>
        <p:txBody>
          <a:bodyPr wrap="square" lIns="0" tIns="0" rIns="0" bIns="0" rtlCol="0"/>
          <a:lstStyle/>
          <a:p>
            <a:endParaRPr/>
          </a:p>
        </p:txBody>
      </p:sp>
      <p:sp>
        <p:nvSpPr>
          <p:cNvPr id="31" name="object 31"/>
          <p:cNvSpPr txBox="1"/>
          <p:nvPr/>
        </p:nvSpPr>
        <p:spPr>
          <a:xfrm>
            <a:off x="1779523" y="5102894"/>
            <a:ext cx="502920" cy="255198"/>
          </a:xfrm>
          <a:prstGeom prst="rect">
            <a:avLst/>
          </a:prstGeom>
        </p:spPr>
        <p:txBody>
          <a:bodyPr vert="horz" wrap="square" lIns="0" tIns="24130" rIns="0" bIns="0" rtlCol="0">
            <a:spAutoFit/>
          </a:bodyPr>
          <a:lstStyle/>
          <a:p>
            <a:pPr marL="12700" marR="5080" indent="22860">
              <a:lnSpc>
                <a:spcPts val="890"/>
              </a:lnSpc>
              <a:spcBef>
                <a:spcPts val="190"/>
              </a:spcBef>
            </a:pPr>
            <a:r>
              <a:rPr sz="800" spc="-20" dirty="0">
                <a:latin typeface="Arial"/>
                <a:cs typeface="Arial"/>
              </a:rPr>
              <a:t>Amplitude  m</a:t>
            </a:r>
            <a:r>
              <a:rPr sz="800" spc="-30" dirty="0">
                <a:latin typeface="Arial"/>
                <a:cs typeface="Arial"/>
              </a:rPr>
              <a:t>odu</a:t>
            </a:r>
            <a:r>
              <a:rPr sz="800" dirty="0">
                <a:latin typeface="Arial"/>
                <a:cs typeface="Arial"/>
              </a:rPr>
              <a:t>l</a:t>
            </a:r>
            <a:r>
              <a:rPr sz="800" spc="-10" dirty="0">
                <a:latin typeface="Arial"/>
                <a:cs typeface="Arial"/>
              </a:rPr>
              <a:t>a</a:t>
            </a:r>
            <a:r>
              <a:rPr sz="800" spc="-15" dirty="0">
                <a:latin typeface="Arial"/>
                <a:cs typeface="Arial"/>
              </a:rPr>
              <a:t>t</a:t>
            </a:r>
            <a:r>
              <a:rPr sz="800" dirty="0">
                <a:latin typeface="Arial"/>
                <a:cs typeface="Arial"/>
              </a:rPr>
              <a:t>i</a:t>
            </a:r>
            <a:r>
              <a:rPr sz="800" spc="-30" dirty="0">
                <a:latin typeface="Arial"/>
                <a:cs typeface="Arial"/>
              </a:rPr>
              <a:t>o</a:t>
            </a:r>
            <a:r>
              <a:rPr sz="800" spc="-25" dirty="0">
                <a:latin typeface="Arial"/>
                <a:cs typeface="Arial"/>
              </a:rPr>
              <a:t>n</a:t>
            </a:r>
            <a:endParaRPr sz="800">
              <a:latin typeface="Arial"/>
              <a:cs typeface="Arial"/>
            </a:endParaRPr>
          </a:p>
        </p:txBody>
      </p:sp>
      <p:sp>
        <p:nvSpPr>
          <p:cNvPr id="32" name="object 32"/>
          <p:cNvSpPr/>
          <p:nvPr/>
        </p:nvSpPr>
        <p:spPr>
          <a:xfrm>
            <a:off x="2591562" y="4776216"/>
            <a:ext cx="916305" cy="776393"/>
          </a:xfrm>
          <a:custGeom>
            <a:avLst/>
            <a:gdLst/>
            <a:ahLst/>
            <a:cxnLst/>
            <a:rect l="l" t="t" r="r" b="b"/>
            <a:pathLst>
              <a:path w="916304" h="582295">
                <a:moveTo>
                  <a:pt x="857758" y="0"/>
                </a:moveTo>
                <a:lnTo>
                  <a:pt x="58165" y="0"/>
                </a:lnTo>
                <a:lnTo>
                  <a:pt x="35522" y="4570"/>
                </a:lnTo>
                <a:lnTo>
                  <a:pt x="17033" y="17033"/>
                </a:lnTo>
                <a:lnTo>
                  <a:pt x="4570" y="35522"/>
                </a:lnTo>
                <a:lnTo>
                  <a:pt x="0" y="58165"/>
                </a:lnTo>
                <a:lnTo>
                  <a:pt x="0" y="523951"/>
                </a:lnTo>
                <a:lnTo>
                  <a:pt x="4570" y="546613"/>
                </a:lnTo>
                <a:lnTo>
                  <a:pt x="17033" y="565118"/>
                </a:lnTo>
                <a:lnTo>
                  <a:pt x="35522" y="577593"/>
                </a:lnTo>
                <a:lnTo>
                  <a:pt x="58165" y="582168"/>
                </a:lnTo>
                <a:lnTo>
                  <a:pt x="857758" y="582168"/>
                </a:lnTo>
                <a:lnTo>
                  <a:pt x="880401" y="577593"/>
                </a:lnTo>
                <a:lnTo>
                  <a:pt x="898890" y="565118"/>
                </a:lnTo>
                <a:lnTo>
                  <a:pt x="911353" y="546613"/>
                </a:lnTo>
                <a:lnTo>
                  <a:pt x="915924" y="523951"/>
                </a:lnTo>
                <a:lnTo>
                  <a:pt x="915924" y="58165"/>
                </a:lnTo>
                <a:lnTo>
                  <a:pt x="911353" y="35522"/>
                </a:lnTo>
                <a:lnTo>
                  <a:pt x="898890" y="17033"/>
                </a:lnTo>
                <a:lnTo>
                  <a:pt x="880401" y="4570"/>
                </a:lnTo>
                <a:lnTo>
                  <a:pt x="857758" y="0"/>
                </a:lnTo>
                <a:close/>
              </a:path>
            </a:pathLst>
          </a:custGeom>
          <a:solidFill>
            <a:srgbClr val="4F81BC"/>
          </a:solidFill>
        </p:spPr>
        <p:txBody>
          <a:bodyPr wrap="square" lIns="0" tIns="0" rIns="0" bIns="0" rtlCol="0"/>
          <a:lstStyle/>
          <a:p>
            <a:endParaRPr/>
          </a:p>
        </p:txBody>
      </p:sp>
      <p:sp>
        <p:nvSpPr>
          <p:cNvPr id="33" name="object 33"/>
          <p:cNvSpPr/>
          <p:nvPr/>
        </p:nvSpPr>
        <p:spPr>
          <a:xfrm>
            <a:off x="2591562" y="4776216"/>
            <a:ext cx="916305" cy="776393"/>
          </a:xfrm>
          <a:custGeom>
            <a:avLst/>
            <a:gdLst/>
            <a:ahLst/>
            <a:cxnLst/>
            <a:rect l="l" t="t" r="r" b="b"/>
            <a:pathLst>
              <a:path w="916304" h="582295">
                <a:moveTo>
                  <a:pt x="0" y="58165"/>
                </a:moveTo>
                <a:lnTo>
                  <a:pt x="4570" y="35522"/>
                </a:lnTo>
                <a:lnTo>
                  <a:pt x="17033" y="17033"/>
                </a:lnTo>
                <a:lnTo>
                  <a:pt x="35522" y="4570"/>
                </a:lnTo>
                <a:lnTo>
                  <a:pt x="58165" y="0"/>
                </a:lnTo>
                <a:lnTo>
                  <a:pt x="857758" y="0"/>
                </a:lnTo>
                <a:lnTo>
                  <a:pt x="880401" y="4570"/>
                </a:lnTo>
                <a:lnTo>
                  <a:pt x="898890" y="17033"/>
                </a:lnTo>
                <a:lnTo>
                  <a:pt x="911353" y="35522"/>
                </a:lnTo>
                <a:lnTo>
                  <a:pt x="915924" y="58165"/>
                </a:lnTo>
                <a:lnTo>
                  <a:pt x="915924" y="523951"/>
                </a:lnTo>
                <a:lnTo>
                  <a:pt x="911353" y="546613"/>
                </a:lnTo>
                <a:lnTo>
                  <a:pt x="898890" y="565118"/>
                </a:lnTo>
                <a:lnTo>
                  <a:pt x="880401" y="577593"/>
                </a:lnTo>
                <a:lnTo>
                  <a:pt x="857758" y="582168"/>
                </a:lnTo>
                <a:lnTo>
                  <a:pt x="58165" y="582168"/>
                </a:lnTo>
                <a:lnTo>
                  <a:pt x="35522" y="577593"/>
                </a:lnTo>
                <a:lnTo>
                  <a:pt x="17033" y="565118"/>
                </a:lnTo>
                <a:lnTo>
                  <a:pt x="4570" y="546613"/>
                </a:lnTo>
                <a:lnTo>
                  <a:pt x="0" y="523951"/>
                </a:lnTo>
                <a:lnTo>
                  <a:pt x="0" y="58165"/>
                </a:lnTo>
                <a:close/>
              </a:path>
            </a:pathLst>
          </a:custGeom>
          <a:ln w="25908">
            <a:solidFill>
              <a:srgbClr val="FFFFFF"/>
            </a:solidFill>
          </a:ln>
        </p:spPr>
        <p:txBody>
          <a:bodyPr wrap="square" lIns="0" tIns="0" rIns="0" bIns="0" rtlCol="0"/>
          <a:lstStyle/>
          <a:p>
            <a:endParaRPr/>
          </a:p>
        </p:txBody>
      </p:sp>
      <p:sp>
        <p:nvSpPr>
          <p:cNvPr id="34" name="object 34"/>
          <p:cNvSpPr/>
          <p:nvPr/>
        </p:nvSpPr>
        <p:spPr>
          <a:xfrm>
            <a:off x="2692146" y="4904232"/>
            <a:ext cx="917575" cy="776393"/>
          </a:xfrm>
          <a:custGeom>
            <a:avLst/>
            <a:gdLst/>
            <a:ahLst/>
            <a:cxnLst/>
            <a:rect l="l" t="t" r="r" b="b"/>
            <a:pathLst>
              <a:path w="917575" h="582295">
                <a:moveTo>
                  <a:pt x="859282" y="0"/>
                </a:moveTo>
                <a:lnTo>
                  <a:pt x="58166" y="0"/>
                </a:lnTo>
                <a:lnTo>
                  <a:pt x="35522" y="4570"/>
                </a:lnTo>
                <a:lnTo>
                  <a:pt x="17033" y="17033"/>
                </a:lnTo>
                <a:lnTo>
                  <a:pt x="4570" y="35522"/>
                </a:lnTo>
                <a:lnTo>
                  <a:pt x="0" y="58165"/>
                </a:lnTo>
                <a:lnTo>
                  <a:pt x="0" y="523951"/>
                </a:lnTo>
                <a:lnTo>
                  <a:pt x="4570" y="546613"/>
                </a:lnTo>
                <a:lnTo>
                  <a:pt x="17033" y="565118"/>
                </a:lnTo>
                <a:lnTo>
                  <a:pt x="35522" y="577593"/>
                </a:lnTo>
                <a:lnTo>
                  <a:pt x="58166" y="582167"/>
                </a:lnTo>
                <a:lnTo>
                  <a:pt x="859282" y="582167"/>
                </a:lnTo>
                <a:lnTo>
                  <a:pt x="881925" y="577593"/>
                </a:lnTo>
                <a:lnTo>
                  <a:pt x="900414" y="565118"/>
                </a:lnTo>
                <a:lnTo>
                  <a:pt x="912877" y="546613"/>
                </a:lnTo>
                <a:lnTo>
                  <a:pt x="917448" y="523951"/>
                </a:lnTo>
                <a:lnTo>
                  <a:pt x="917448" y="58165"/>
                </a:lnTo>
                <a:lnTo>
                  <a:pt x="912877" y="35522"/>
                </a:lnTo>
                <a:lnTo>
                  <a:pt x="900414" y="17033"/>
                </a:lnTo>
                <a:lnTo>
                  <a:pt x="881925" y="4570"/>
                </a:lnTo>
                <a:lnTo>
                  <a:pt x="859282" y="0"/>
                </a:lnTo>
                <a:close/>
              </a:path>
            </a:pathLst>
          </a:custGeom>
          <a:solidFill>
            <a:srgbClr val="FFFFFF">
              <a:alpha val="90194"/>
            </a:srgbClr>
          </a:solidFill>
        </p:spPr>
        <p:txBody>
          <a:bodyPr wrap="square" lIns="0" tIns="0" rIns="0" bIns="0" rtlCol="0"/>
          <a:lstStyle/>
          <a:p>
            <a:endParaRPr/>
          </a:p>
        </p:txBody>
      </p:sp>
      <p:sp>
        <p:nvSpPr>
          <p:cNvPr id="35" name="object 35"/>
          <p:cNvSpPr/>
          <p:nvPr/>
        </p:nvSpPr>
        <p:spPr>
          <a:xfrm>
            <a:off x="2692146" y="4904232"/>
            <a:ext cx="917575" cy="776393"/>
          </a:xfrm>
          <a:custGeom>
            <a:avLst/>
            <a:gdLst/>
            <a:ahLst/>
            <a:cxnLst/>
            <a:rect l="l" t="t" r="r" b="b"/>
            <a:pathLst>
              <a:path w="917575" h="582295">
                <a:moveTo>
                  <a:pt x="0" y="58165"/>
                </a:moveTo>
                <a:lnTo>
                  <a:pt x="4570" y="35522"/>
                </a:lnTo>
                <a:lnTo>
                  <a:pt x="17033" y="17033"/>
                </a:lnTo>
                <a:lnTo>
                  <a:pt x="35522" y="4570"/>
                </a:lnTo>
                <a:lnTo>
                  <a:pt x="58166" y="0"/>
                </a:lnTo>
                <a:lnTo>
                  <a:pt x="859282" y="0"/>
                </a:lnTo>
                <a:lnTo>
                  <a:pt x="881925" y="4570"/>
                </a:lnTo>
                <a:lnTo>
                  <a:pt x="900414" y="17033"/>
                </a:lnTo>
                <a:lnTo>
                  <a:pt x="912877" y="35522"/>
                </a:lnTo>
                <a:lnTo>
                  <a:pt x="917448" y="58165"/>
                </a:lnTo>
                <a:lnTo>
                  <a:pt x="917448" y="523951"/>
                </a:lnTo>
                <a:lnTo>
                  <a:pt x="912877" y="546613"/>
                </a:lnTo>
                <a:lnTo>
                  <a:pt x="900414" y="565118"/>
                </a:lnTo>
                <a:lnTo>
                  <a:pt x="881925" y="577593"/>
                </a:lnTo>
                <a:lnTo>
                  <a:pt x="859282" y="582167"/>
                </a:lnTo>
                <a:lnTo>
                  <a:pt x="58166" y="582167"/>
                </a:lnTo>
                <a:lnTo>
                  <a:pt x="35522" y="577593"/>
                </a:lnTo>
                <a:lnTo>
                  <a:pt x="17033" y="565118"/>
                </a:lnTo>
                <a:lnTo>
                  <a:pt x="4570" y="546613"/>
                </a:lnTo>
                <a:lnTo>
                  <a:pt x="0" y="523951"/>
                </a:lnTo>
                <a:lnTo>
                  <a:pt x="0" y="58165"/>
                </a:lnTo>
                <a:close/>
              </a:path>
            </a:pathLst>
          </a:custGeom>
          <a:ln w="25908">
            <a:solidFill>
              <a:srgbClr val="4F81BC"/>
            </a:solidFill>
          </a:ln>
        </p:spPr>
        <p:txBody>
          <a:bodyPr wrap="square" lIns="0" tIns="0" rIns="0" bIns="0" rtlCol="0"/>
          <a:lstStyle/>
          <a:p>
            <a:endParaRPr/>
          </a:p>
        </p:txBody>
      </p:sp>
      <p:sp>
        <p:nvSpPr>
          <p:cNvPr id="36" name="object 36"/>
          <p:cNvSpPr txBox="1"/>
          <p:nvPr/>
        </p:nvSpPr>
        <p:spPr>
          <a:xfrm>
            <a:off x="2899664" y="5102894"/>
            <a:ext cx="502920" cy="255198"/>
          </a:xfrm>
          <a:prstGeom prst="rect">
            <a:avLst/>
          </a:prstGeom>
        </p:spPr>
        <p:txBody>
          <a:bodyPr vert="horz" wrap="square" lIns="0" tIns="24130" rIns="0" bIns="0" rtlCol="0">
            <a:spAutoFit/>
          </a:bodyPr>
          <a:lstStyle/>
          <a:p>
            <a:pPr marL="12700" marR="5080" indent="22860">
              <a:lnSpc>
                <a:spcPts val="890"/>
              </a:lnSpc>
              <a:spcBef>
                <a:spcPts val="190"/>
              </a:spcBef>
            </a:pPr>
            <a:r>
              <a:rPr sz="800" spc="-45" dirty="0">
                <a:latin typeface="Arial"/>
                <a:cs typeface="Arial"/>
              </a:rPr>
              <a:t>Frequency  </a:t>
            </a:r>
            <a:r>
              <a:rPr sz="800" spc="-20" dirty="0">
                <a:latin typeface="Arial"/>
                <a:cs typeface="Arial"/>
              </a:rPr>
              <a:t>m</a:t>
            </a:r>
            <a:r>
              <a:rPr sz="800" spc="-30" dirty="0">
                <a:latin typeface="Arial"/>
                <a:cs typeface="Arial"/>
              </a:rPr>
              <a:t>odu</a:t>
            </a:r>
            <a:r>
              <a:rPr sz="800" dirty="0">
                <a:latin typeface="Arial"/>
                <a:cs typeface="Arial"/>
              </a:rPr>
              <a:t>l</a:t>
            </a:r>
            <a:r>
              <a:rPr sz="800" spc="-10" dirty="0">
                <a:latin typeface="Arial"/>
                <a:cs typeface="Arial"/>
              </a:rPr>
              <a:t>a</a:t>
            </a:r>
            <a:r>
              <a:rPr sz="800" spc="-15" dirty="0">
                <a:latin typeface="Arial"/>
                <a:cs typeface="Arial"/>
              </a:rPr>
              <a:t>t</a:t>
            </a:r>
            <a:r>
              <a:rPr sz="800" dirty="0">
                <a:latin typeface="Arial"/>
                <a:cs typeface="Arial"/>
              </a:rPr>
              <a:t>i</a:t>
            </a:r>
            <a:r>
              <a:rPr sz="800" spc="-30" dirty="0">
                <a:latin typeface="Arial"/>
                <a:cs typeface="Arial"/>
              </a:rPr>
              <a:t>o</a:t>
            </a:r>
            <a:r>
              <a:rPr sz="800" spc="-25" dirty="0">
                <a:latin typeface="Arial"/>
                <a:cs typeface="Arial"/>
              </a:rPr>
              <a:t>n</a:t>
            </a:r>
            <a:endParaRPr sz="800">
              <a:latin typeface="Arial"/>
              <a:cs typeface="Arial"/>
            </a:endParaRPr>
          </a:p>
        </p:txBody>
      </p:sp>
      <p:sp>
        <p:nvSpPr>
          <p:cNvPr id="37" name="object 37"/>
          <p:cNvSpPr/>
          <p:nvPr/>
        </p:nvSpPr>
        <p:spPr>
          <a:xfrm>
            <a:off x="5391151" y="3644393"/>
            <a:ext cx="916305" cy="776393"/>
          </a:xfrm>
          <a:custGeom>
            <a:avLst/>
            <a:gdLst/>
            <a:ahLst/>
            <a:cxnLst/>
            <a:rect l="l" t="t" r="r" b="b"/>
            <a:pathLst>
              <a:path w="916304" h="582295">
                <a:moveTo>
                  <a:pt x="857758" y="0"/>
                </a:moveTo>
                <a:lnTo>
                  <a:pt x="58165" y="0"/>
                </a:lnTo>
                <a:lnTo>
                  <a:pt x="35522" y="4570"/>
                </a:lnTo>
                <a:lnTo>
                  <a:pt x="17033" y="17033"/>
                </a:lnTo>
                <a:lnTo>
                  <a:pt x="4570" y="35522"/>
                </a:lnTo>
                <a:lnTo>
                  <a:pt x="0" y="58166"/>
                </a:lnTo>
                <a:lnTo>
                  <a:pt x="0" y="524001"/>
                </a:lnTo>
                <a:lnTo>
                  <a:pt x="4570" y="546645"/>
                </a:lnTo>
                <a:lnTo>
                  <a:pt x="17033" y="565134"/>
                </a:lnTo>
                <a:lnTo>
                  <a:pt x="35522" y="577597"/>
                </a:lnTo>
                <a:lnTo>
                  <a:pt x="58165" y="582168"/>
                </a:lnTo>
                <a:lnTo>
                  <a:pt x="857758" y="582168"/>
                </a:lnTo>
                <a:lnTo>
                  <a:pt x="880401" y="577597"/>
                </a:lnTo>
                <a:lnTo>
                  <a:pt x="898890" y="565134"/>
                </a:lnTo>
                <a:lnTo>
                  <a:pt x="911353" y="546645"/>
                </a:lnTo>
                <a:lnTo>
                  <a:pt x="915924" y="524001"/>
                </a:lnTo>
                <a:lnTo>
                  <a:pt x="915924" y="58166"/>
                </a:lnTo>
                <a:lnTo>
                  <a:pt x="911353" y="35522"/>
                </a:lnTo>
                <a:lnTo>
                  <a:pt x="898890" y="17033"/>
                </a:lnTo>
                <a:lnTo>
                  <a:pt x="880401" y="4570"/>
                </a:lnTo>
                <a:lnTo>
                  <a:pt x="857758" y="0"/>
                </a:lnTo>
                <a:close/>
              </a:path>
            </a:pathLst>
          </a:custGeom>
          <a:solidFill>
            <a:srgbClr val="4F81BC"/>
          </a:solidFill>
        </p:spPr>
        <p:txBody>
          <a:bodyPr wrap="square" lIns="0" tIns="0" rIns="0" bIns="0" rtlCol="0"/>
          <a:lstStyle/>
          <a:p>
            <a:endParaRPr/>
          </a:p>
        </p:txBody>
      </p:sp>
      <p:sp>
        <p:nvSpPr>
          <p:cNvPr id="38" name="object 38"/>
          <p:cNvSpPr/>
          <p:nvPr/>
        </p:nvSpPr>
        <p:spPr>
          <a:xfrm>
            <a:off x="5391151" y="3644393"/>
            <a:ext cx="916305" cy="776393"/>
          </a:xfrm>
          <a:custGeom>
            <a:avLst/>
            <a:gdLst/>
            <a:ahLst/>
            <a:cxnLst/>
            <a:rect l="l" t="t" r="r" b="b"/>
            <a:pathLst>
              <a:path w="916304" h="582295">
                <a:moveTo>
                  <a:pt x="0" y="58166"/>
                </a:moveTo>
                <a:lnTo>
                  <a:pt x="4570" y="35522"/>
                </a:lnTo>
                <a:lnTo>
                  <a:pt x="17033" y="17033"/>
                </a:lnTo>
                <a:lnTo>
                  <a:pt x="35522" y="4570"/>
                </a:lnTo>
                <a:lnTo>
                  <a:pt x="58165" y="0"/>
                </a:lnTo>
                <a:lnTo>
                  <a:pt x="857758" y="0"/>
                </a:lnTo>
                <a:lnTo>
                  <a:pt x="880401" y="4570"/>
                </a:lnTo>
                <a:lnTo>
                  <a:pt x="898890" y="17033"/>
                </a:lnTo>
                <a:lnTo>
                  <a:pt x="911353" y="35522"/>
                </a:lnTo>
                <a:lnTo>
                  <a:pt x="915924" y="58166"/>
                </a:lnTo>
                <a:lnTo>
                  <a:pt x="915924" y="524001"/>
                </a:lnTo>
                <a:lnTo>
                  <a:pt x="911353" y="546645"/>
                </a:lnTo>
                <a:lnTo>
                  <a:pt x="898890" y="565134"/>
                </a:lnTo>
                <a:lnTo>
                  <a:pt x="880401" y="577597"/>
                </a:lnTo>
                <a:lnTo>
                  <a:pt x="857758" y="582168"/>
                </a:lnTo>
                <a:lnTo>
                  <a:pt x="58165" y="582168"/>
                </a:lnTo>
                <a:lnTo>
                  <a:pt x="35522" y="577597"/>
                </a:lnTo>
                <a:lnTo>
                  <a:pt x="17033" y="565134"/>
                </a:lnTo>
                <a:lnTo>
                  <a:pt x="4570" y="546645"/>
                </a:lnTo>
                <a:lnTo>
                  <a:pt x="0" y="524001"/>
                </a:lnTo>
                <a:lnTo>
                  <a:pt x="0" y="58166"/>
                </a:lnTo>
                <a:close/>
              </a:path>
            </a:pathLst>
          </a:custGeom>
          <a:ln w="25908">
            <a:solidFill>
              <a:srgbClr val="FFFFFF"/>
            </a:solidFill>
          </a:ln>
        </p:spPr>
        <p:txBody>
          <a:bodyPr wrap="square" lIns="0" tIns="0" rIns="0" bIns="0" rtlCol="0"/>
          <a:lstStyle/>
          <a:p>
            <a:endParaRPr/>
          </a:p>
        </p:txBody>
      </p:sp>
      <p:sp>
        <p:nvSpPr>
          <p:cNvPr id="39" name="object 39"/>
          <p:cNvSpPr/>
          <p:nvPr/>
        </p:nvSpPr>
        <p:spPr>
          <a:xfrm>
            <a:off x="5491735" y="3774439"/>
            <a:ext cx="917575" cy="774700"/>
          </a:xfrm>
          <a:custGeom>
            <a:avLst/>
            <a:gdLst/>
            <a:ahLst/>
            <a:cxnLst/>
            <a:rect l="l" t="t" r="r" b="b"/>
            <a:pathLst>
              <a:path w="917575" h="581025">
                <a:moveTo>
                  <a:pt x="859408" y="0"/>
                </a:moveTo>
                <a:lnTo>
                  <a:pt x="58038" y="0"/>
                </a:lnTo>
                <a:lnTo>
                  <a:pt x="35468" y="4568"/>
                </a:lnTo>
                <a:lnTo>
                  <a:pt x="17018" y="17018"/>
                </a:lnTo>
                <a:lnTo>
                  <a:pt x="4568" y="35468"/>
                </a:lnTo>
                <a:lnTo>
                  <a:pt x="0" y="58038"/>
                </a:lnTo>
                <a:lnTo>
                  <a:pt x="0" y="522605"/>
                </a:lnTo>
                <a:lnTo>
                  <a:pt x="4568" y="545175"/>
                </a:lnTo>
                <a:lnTo>
                  <a:pt x="17018" y="563626"/>
                </a:lnTo>
                <a:lnTo>
                  <a:pt x="35468" y="576075"/>
                </a:lnTo>
                <a:lnTo>
                  <a:pt x="58038" y="580644"/>
                </a:lnTo>
                <a:lnTo>
                  <a:pt x="859408" y="580644"/>
                </a:lnTo>
                <a:lnTo>
                  <a:pt x="881979" y="576075"/>
                </a:lnTo>
                <a:lnTo>
                  <a:pt x="900429" y="563626"/>
                </a:lnTo>
                <a:lnTo>
                  <a:pt x="912879" y="545175"/>
                </a:lnTo>
                <a:lnTo>
                  <a:pt x="917448" y="522605"/>
                </a:lnTo>
                <a:lnTo>
                  <a:pt x="917448" y="58038"/>
                </a:lnTo>
                <a:lnTo>
                  <a:pt x="912879" y="35468"/>
                </a:lnTo>
                <a:lnTo>
                  <a:pt x="900429" y="17018"/>
                </a:lnTo>
                <a:lnTo>
                  <a:pt x="881979" y="4568"/>
                </a:lnTo>
                <a:lnTo>
                  <a:pt x="859408" y="0"/>
                </a:lnTo>
                <a:close/>
              </a:path>
            </a:pathLst>
          </a:custGeom>
          <a:solidFill>
            <a:srgbClr val="FFFFFF">
              <a:alpha val="90194"/>
            </a:srgbClr>
          </a:solidFill>
        </p:spPr>
        <p:txBody>
          <a:bodyPr wrap="square" lIns="0" tIns="0" rIns="0" bIns="0" rtlCol="0"/>
          <a:lstStyle/>
          <a:p>
            <a:endParaRPr/>
          </a:p>
        </p:txBody>
      </p:sp>
      <p:sp>
        <p:nvSpPr>
          <p:cNvPr id="40" name="object 40"/>
          <p:cNvSpPr/>
          <p:nvPr/>
        </p:nvSpPr>
        <p:spPr>
          <a:xfrm>
            <a:off x="5491735" y="3774439"/>
            <a:ext cx="917575" cy="774700"/>
          </a:xfrm>
          <a:custGeom>
            <a:avLst/>
            <a:gdLst/>
            <a:ahLst/>
            <a:cxnLst/>
            <a:rect l="l" t="t" r="r" b="b"/>
            <a:pathLst>
              <a:path w="917575" h="581025">
                <a:moveTo>
                  <a:pt x="0" y="58038"/>
                </a:moveTo>
                <a:lnTo>
                  <a:pt x="4568" y="35468"/>
                </a:lnTo>
                <a:lnTo>
                  <a:pt x="17018" y="17018"/>
                </a:lnTo>
                <a:lnTo>
                  <a:pt x="35468" y="4568"/>
                </a:lnTo>
                <a:lnTo>
                  <a:pt x="58038" y="0"/>
                </a:lnTo>
                <a:lnTo>
                  <a:pt x="859408" y="0"/>
                </a:lnTo>
                <a:lnTo>
                  <a:pt x="881979" y="4568"/>
                </a:lnTo>
                <a:lnTo>
                  <a:pt x="900429" y="17018"/>
                </a:lnTo>
                <a:lnTo>
                  <a:pt x="912879" y="35468"/>
                </a:lnTo>
                <a:lnTo>
                  <a:pt x="917448" y="58038"/>
                </a:lnTo>
                <a:lnTo>
                  <a:pt x="917448" y="522605"/>
                </a:lnTo>
                <a:lnTo>
                  <a:pt x="912879" y="545175"/>
                </a:lnTo>
                <a:lnTo>
                  <a:pt x="900429" y="563626"/>
                </a:lnTo>
                <a:lnTo>
                  <a:pt x="881979" y="576075"/>
                </a:lnTo>
                <a:lnTo>
                  <a:pt x="859408" y="580644"/>
                </a:lnTo>
                <a:lnTo>
                  <a:pt x="58038" y="580644"/>
                </a:lnTo>
                <a:lnTo>
                  <a:pt x="35468" y="576075"/>
                </a:lnTo>
                <a:lnTo>
                  <a:pt x="17018" y="563626"/>
                </a:lnTo>
                <a:lnTo>
                  <a:pt x="4568" y="545175"/>
                </a:lnTo>
                <a:lnTo>
                  <a:pt x="0" y="522605"/>
                </a:lnTo>
                <a:lnTo>
                  <a:pt x="0" y="58038"/>
                </a:lnTo>
                <a:close/>
              </a:path>
            </a:pathLst>
          </a:custGeom>
          <a:ln w="25908">
            <a:solidFill>
              <a:srgbClr val="4F81BC"/>
            </a:solidFill>
          </a:ln>
        </p:spPr>
        <p:txBody>
          <a:bodyPr wrap="square" lIns="0" tIns="0" rIns="0" bIns="0" rtlCol="0"/>
          <a:lstStyle/>
          <a:p>
            <a:endParaRPr/>
          </a:p>
        </p:txBody>
      </p:sp>
      <p:sp>
        <p:nvSpPr>
          <p:cNvPr id="41" name="object 41"/>
          <p:cNvSpPr txBox="1"/>
          <p:nvPr/>
        </p:nvSpPr>
        <p:spPr>
          <a:xfrm>
            <a:off x="5577967" y="3971545"/>
            <a:ext cx="744855" cy="255198"/>
          </a:xfrm>
          <a:prstGeom prst="rect">
            <a:avLst/>
          </a:prstGeom>
        </p:spPr>
        <p:txBody>
          <a:bodyPr vert="horz" wrap="square" lIns="0" tIns="24130" rIns="0" bIns="0" rtlCol="0">
            <a:spAutoFit/>
          </a:bodyPr>
          <a:lstStyle/>
          <a:p>
            <a:pPr marL="254635" marR="5080" indent="-242570">
              <a:lnSpc>
                <a:spcPts val="890"/>
              </a:lnSpc>
              <a:spcBef>
                <a:spcPts val="190"/>
              </a:spcBef>
            </a:pPr>
            <a:r>
              <a:rPr sz="800" spc="-60" dirty="0">
                <a:latin typeface="Arial"/>
                <a:cs typeface="Arial"/>
              </a:rPr>
              <a:t>Pulse</a:t>
            </a:r>
            <a:r>
              <a:rPr sz="800" spc="-95" dirty="0">
                <a:latin typeface="Arial"/>
                <a:cs typeface="Arial"/>
              </a:rPr>
              <a:t> </a:t>
            </a:r>
            <a:r>
              <a:rPr sz="800" spc="-20" dirty="0">
                <a:latin typeface="Arial"/>
                <a:cs typeface="Arial"/>
              </a:rPr>
              <a:t>modulation  </a:t>
            </a:r>
            <a:r>
              <a:rPr sz="800" spc="-45" dirty="0">
                <a:latin typeface="Arial"/>
                <a:cs typeface="Arial"/>
              </a:rPr>
              <a:t>signal</a:t>
            </a:r>
            <a:endParaRPr sz="800">
              <a:latin typeface="Arial"/>
              <a:cs typeface="Arial"/>
            </a:endParaRPr>
          </a:p>
        </p:txBody>
      </p:sp>
      <p:sp>
        <p:nvSpPr>
          <p:cNvPr id="42" name="object 42"/>
          <p:cNvSpPr/>
          <p:nvPr/>
        </p:nvSpPr>
        <p:spPr>
          <a:xfrm>
            <a:off x="3710179" y="4776216"/>
            <a:ext cx="917575" cy="776393"/>
          </a:xfrm>
          <a:custGeom>
            <a:avLst/>
            <a:gdLst/>
            <a:ahLst/>
            <a:cxnLst/>
            <a:rect l="l" t="t" r="r" b="b"/>
            <a:pathLst>
              <a:path w="917575" h="582295">
                <a:moveTo>
                  <a:pt x="859282" y="0"/>
                </a:moveTo>
                <a:lnTo>
                  <a:pt x="58166" y="0"/>
                </a:lnTo>
                <a:lnTo>
                  <a:pt x="35522" y="4570"/>
                </a:lnTo>
                <a:lnTo>
                  <a:pt x="17033" y="17033"/>
                </a:lnTo>
                <a:lnTo>
                  <a:pt x="4570" y="35522"/>
                </a:lnTo>
                <a:lnTo>
                  <a:pt x="0" y="58165"/>
                </a:lnTo>
                <a:lnTo>
                  <a:pt x="0" y="523951"/>
                </a:lnTo>
                <a:lnTo>
                  <a:pt x="4570" y="546613"/>
                </a:lnTo>
                <a:lnTo>
                  <a:pt x="17033" y="565118"/>
                </a:lnTo>
                <a:lnTo>
                  <a:pt x="35522" y="577593"/>
                </a:lnTo>
                <a:lnTo>
                  <a:pt x="58166" y="582168"/>
                </a:lnTo>
                <a:lnTo>
                  <a:pt x="859282" y="582168"/>
                </a:lnTo>
                <a:lnTo>
                  <a:pt x="881925" y="577593"/>
                </a:lnTo>
                <a:lnTo>
                  <a:pt x="900414" y="565118"/>
                </a:lnTo>
                <a:lnTo>
                  <a:pt x="912877" y="546613"/>
                </a:lnTo>
                <a:lnTo>
                  <a:pt x="917448" y="523951"/>
                </a:lnTo>
                <a:lnTo>
                  <a:pt x="917448" y="58165"/>
                </a:lnTo>
                <a:lnTo>
                  <a:pt x="912877" y="35522"/>
                </a:lnTo>
                <a:lnTo>
                  <a:pt x="900414" y="17033"/>
                </a:lnTo>
                <a:lnTo>
                  <a:pt x="881925" y="4570"/>
                </a:lnTo>
                <a:lnTo>
                  <a:pt x="859282" y="0"/>
                </a:lnTo>
                <a:close/>
              </a:path>
            </a:pathLst>
          </a:custGeom>
          <a:solidFill>
            <a:srgbClr val="4F81BC"/>
          </a:solidFill>
        </p:spPr>
        <p:txBody>
          <a:bodyPr wrap="square" lIns="0" tIns="0" rIns="0" bIns="0" rtlCol="0"/>
          <a:lstStyle/>
          <a:p>
            <a:endParaRPr/>
          </a:p>
        </p:txBody>
      </p:sp>
      <p:sp>
        <p:nvSpPr>
          <p:cNvPr id="43" name="object 43"/>
          <p:cNvSpPr/>
          <p:nvPr/>
        </p:nvSpPr>
        <p:spPr>
          <a:xfrm>
            <a:off x="3710179" y="4776216"/>
            <a:ext cx="917575" cy="776393"/>
          </a:xfrm>
          <a:custGeom>
            <a:avLst/>
            <a:gdLst/>
            <a:ahLst/>
            <a:cxnLst/>
            <a:rect l="l" t="t" r="r" b="b"/>
            <a:pathLst>
              <a:path w="917575" h="582295">
                <a:moveTo>
                  <a:pt x="0" y="58165"/>
                </a:moveTo>
                <a:lnTo>
                  <a:pt x="4570" y="35522"/>
                </a:lnTo>
                <a:lnTo>
                  <a:pt x="17033" y="17033"/>
                </a:lnTo>
                <a:lnTo>
                  <a:pt x="35522" y="4570"/>
                </a:lnTo>
                <a:lnTo>
                  <a:pt x="58166" y="0"/>
                </a:lnTo>
                <a:lnTo>
                  <a:pt x="859282" y="0"/>
                </a:lnTo>
                <a:lnTo>
                  <a:pt x="881925" y="4570"/>
                </a:lnTo>
                <a:lnTo>
                  <a:pt x="900414" y="17033"/>
                </a:lnTo>
                <a:lnTo>
                  <a:pt x="912877" y="35522"/>
                </a:lnTo>
                <a:lnTo>
                  <a:pt x="917448" y="58165"/>
                </a:lnTo>
                <a:lnTo>
                  <a:pt x="917448" y="523951"/>
                </a:lnTo>
                <a:lnTo>
                  <a:pt x="912877" y="546613"/>
                </a:lnTo>
                <a:lnTo>
                  <a:pt x="900414" y="565118"/>
                </a:lnTo>
                <a:lnTo>
                  <a:pt x="881925" y="577593"/>
                </a:lnTo>
                <a:lnTo>
                  <a:pt x="859282" y="582168"/>
                </a:lnTo>
                <a:lnTo>
                  <a:pt x="58166" y="582168"/>
                </a:lnTo>
                <a:lnTo>
                  <a:pt x="35522" y="577593"/>
                </a:lnTo>
                <a:lnTo>
                  <a:pt x="17033" y="565118"/>
                </a:lnTo>
                <a:lnTo>
                  <a:pt x="4570" y="546613"/>
                </a:lnTo>
                <a:lnTo>
                  <a:pt x="0" y="523951"/>
                </a:lnTo>
                <a:lnTo>
                  <a:pt x="0" y="58165"/>
                </a:lnTo>
                <a:close/>
              </a:path>
            </a:pathLst>
          </a:custGeom>
          <a:ln w="25908">
            <a:solidFill>
              <a:srgbClr val="FFFFFF"/>
            </a:solidFill>
          </a:ln>
        </p:spPr>
        <p:txBody>
          <a:bodyPr wrap="square" lIns="0" tIns="0" rIns="0" bIns="0" rtlCol="0"/>
          <a:lstStyle/>
          <a:p>
            <a:endParaRPr/>
          </a:p>
        </p:txBody>
      </p:sp>
      <p:sp>
        <p:nvSpPr>
          <p:cNvPr id="44" name="object 44"/>
          <p:cNvSpPr/>
          <p:nvPr/>
        </p:nvSpPr>
        <p:spPr>
          <a:xfrm>
            <a:off x="3812286" y="4904232"/>
            <a:ext cx="916305" cy="776393"/>
          </a:xfrm>
          <a:custGeom>
            <a:avLst/>
            <a:gdLst/>
            <a:ahLst/>
            <a:cxnLst/>
            <a:rect l="l" t="t" r="r" b="b"/>
            <a:pathLst>
              <a:path w="916304" h="582295">
                <a:moveTo>
                  <a:pt x="857758" y="0"/>
                </a:moveTo>
                <a:lnTo>
                  <a:pt x="58165" y="0"/>
                </a:lnTo>
                <a:lnTo>
                  <a:pt x="35522" y="4570"/>
                </a:lnTo>
                <a:lnTo>
                  <a:pt x="17033" y="17033"/>
                </a:lnTo>
                <a:lnTo>
                  <a:pt x="4570" y="35522"/>
                </a:lnTo>
                <a:lnTo>
                  <a:pt x="0" y="58165"/>
                </a:lnTo>
                <a:lnTo>
                  <a:pt x="0" y="523951"/>
                </a:lnTo>
                <a:lnTo>
                  <a:pt x="4570" y="546613"/>
                </a:lnTo>
                <a:lnTo>
                  <a:pt x="17033" y="565118"/>
                </a:lnTo>
                <a:lnTo>
                  <a:pt x="35522" y="577593"/>
                </a:lnTo>
                <a:lnTo>
                  <a:pt x="58165" y="582167"/>
                </a:lnTo>
                <a:lnTo>
                  <a:pt x="857758" y="582167"/>
                </a:lnTo>
                <a:lnTo>
                  <a:pt x="880401" y="577593"/>
                </a:lnTo>
                <a:lnTo>
                  <a:pt x="898890" y="565118"/>
                </a:lnTo>
                <a:lnTo>
                  <a:pt x="911353" y="546613"/>
                </a:lnTo>
                <a:lnTo>
                  <a:pt x="915924" y="523951"/>
                </a:lnTo>
                <a:lnTo>
                  <a:pt x="915924" y="58165"/>
                </a:lnTo>
                <a:lnTo>
                  <a:pt x="911353" y="35522"/>
                </a:lnTo>
                <a:lnTo>
                  <a:pt x="898890" y="17033"/>
                </a:lnTo>
                <a:lnTo>
                  <a:pt x="880401" y="4570"/>
                </a:lnTo>
                <a:lnTo>
                  <a:pt x="857758" y="0"/>
                </a:lnTo>
                <a:close/>
              </a:path>
            </a:pathLst>
          </a:custGeom>
          <a:solidFill>
            <a:srgbClr val="FFFFFF">
              <a:alpha val="90194"/>
            </a:srgbClr>
          </a:solidFill>
        </p:spPr>
        <p:txBody>
          <a:bodyPr wrap="square" lIns="0" tIns="0" rIns="0" bIns="0" rtlCol="0"/>
          <a:lstStyle/>
          <a:p>
            <a:endParaRPr/>
          </a:p>
        </p:txBody>
      </p:sp>
      <p:sp>
        <p:nvSpPr>
          <p:cNvPr id="45" name="object 45"/>
          <p:cNvSpPr/>
          <p:nvPr/>
        </p:nvSpPr>
        <p:spPr>
          <a:xfrm>
            <a:off x="3812286" y="4904232"/>
            <a:ext cx="916305" cy="776393"/>
          </a:xfrm>
          <a:custGeom>
            <a:avLst/>
            <a:gdLst/>
            <a:ahLst/>
            <a:cxnLst/>
            <a:rect l="l" t="t" r="r" b="b"/>
            <a:pathLst>
              <a:path w="916304" h="582295">
                <a:moveTo>
                  <a:pt x="0" y="58165"/>
                </a:moveTo>
                <a:lnTo>
                  <a:pt x="4570" y="35522"/>
                </a:lnTo>
                <a:lnTo>
                  <a:pt x="17033" y="17033"/>
                </a:lnTo>
                <a:lnTo>
                  <a:pt x="35522" y="4570"/>
                </a:lnTo>
                <a:lnTo>
                  <a:pt x="58165" y="0"/>
                </a:lnTo>
                <a:lnTo>
                  <a:pt x="857758" y="0"/>
                </a:lnTo>
                <a:lnTo>
                  <a:pt x="880401" y="4570"/>
                </a:lnTo>
                <a:lnTo>
                  <a:pt x="898890" y="17033"/>
                </a:lnTo>
                <a:lnTo>
                  <a:pt x="911353" y="35522"/>
                </a:lnTo>
                <a:lnTo>
                  <a:pt x="915924" y="58165"/>
                </a:lnTo>
                <a:lnTo>
                  <a:pt x="915924" y="523951"/>
                </a:lnTo>
                <a:lnTo>
                  <a:pt x="911353" y="546613"/>
                </a:lnTo>
                <a:lnTo>
                  <a:pt x="898890" y="565118"/>
                </a:lnTo>
                <a:lnTo>
                  <a:pt x="880401" y="577593"/>
                </a:lnTo>
                <a:lnTo>
                  <a:pt x="857758" y="582167"/>
                </a:lnTo>
                <a:lnTo>
                  <a:pt x="58165" y="582167"/>
                </a:lnTo>
                <a:lnTo>
                  <a:pt x="35522" y="577593"/>
                </a:lnTo>
                <a:lnTo>
                  <a:pt x="17033" y="565118"/>
                </a:lnTo>
                <a:lnTo>
                  <a:pt x="4570" y="546613"/>
                </a:lnTo>
                <a:lnTo>
                  <a:pt x="0" y="523951"/>
                </a:lnTo>
                <a:lnTo>
                  <a:pt x="0" y="58165"/>
                </a:lnTo>
                <a:close/>
              </a:path>
            </a:pathLst>
          </a:custGeom>
          <a:ln w="25907">
            <a:solidFill>
              <a:srgbClr val="4F81BC"/>
            </a:solidFill>
          </a:ln>
        </p:spPr>
        <p:txBody>
          <a:bodyPr wrap="square" lIns="0" tIns="0" rIns="0" bIns="0" rtlCol="0"/>
          <a:lstStyle/>
          <a:p>
            <a:endParaRPr/>
          </a:p>
        </p:txBody>
      </p:sp>
      <p:sp>
        <p:nvSpPr>
          <p:cNvPr id="46" name="object 46"/>
          <p:cNvSpPr txBox="1"/>
          <p:nvPr/>
        </p:nvSpPr>
        <p:spPr>
          <a:xfrm>
            <a:off x="3926585" y="5102894"/>
            <a:ext cx="688340" cy="255198"/>
          </a:xfrm>
          <a:prstGeom prst="rect">
            <a:avLst/>
          </a:prstGeom>
        </p:spPr>
        <p:txBody>
          <a:bodyPr vert="horz" wrap="square" lIns="0" tIns="24130" rIns="0" bIns="0" rtlCol="0">
            <a:spAutoFit/>
          </a:bodyPr>
          <a:lstStyle/>
          <a:p>
            <a:pPr marL="105410" marR="5080" indent="-93345">
              <a:lnSpc>
                <a:spcPts val="890"/>
              </a:lnSpc>
              <a:spcBef>
                <a:spcPts val="190"/>
              </a:spcBef>
            </a:pPr>
            <a:r>
              <a:rPr sz="800" spc="-60" dirty="0">
                <a:latin typeface="Arial"/>
                <a:cs typeface="Arial"/>
              </a:rPr>
              <a:t>Pulse</a:t>
            </a:r>
            <a:r>
              <a:rPr sz="800" spc="-114" dirty="0">
                <a:latin typeface="Arial"/>
                <a:cs typeface="Arial"/>
              </a:rPr>
              <a:t> </a:t>
            </a:r>
            <a:r>
              <a:rPr sz="800" spc="-20" dirty="0">
                <a:latin typeface="Arial"/>
                <a:cs typeface="Arial"/>
              </a:rPr>
              <a:t>amplitude  modulation</a:t>
            </a:r>
            <a:endParaRPr sz="800">
              <a:latin typeface="Arial"/>
              <a:cs typeface="Arial"/>
            </a:endParaRPr>
          </a:p>
        </p:txBody>
      </p:sp>
      <p:sp>
        <p:nvSpPr>
          <p:cNvPr id="47" name="object 47"/>
          <p:cNvSpPr/>
          <p:nvPr/>
        </p:nvSpPr>
        <p:spPr>
          <a:xfrm>
            <a:off x="4830318" y="4776216"/>
            <a:ext cx="917575" cy="776393"/>
          </a:xfrm>
          <a:custGeom>
            <a:avLst/>
            <a:gdLst/>
            <a:ahLst/>
            <a:cxnLst/>
            <a:rect l="l" t="t" r="r" b="b"/>
            <a:pathLst>
              <a:path w="917575" h="582295">
                <a:moveTo>
                  <a:pt x="859282" y="0"/>
                </a:moveTo>
                <a:lnTo>
                  <a:pt x="58166" y="0"/>
                </a:lnTo>
                <a:lnTo>
                  <a:pt x="35522" y="4570"/>
                </a:lnTo>
                <a:lnTo>
                  <a:pt x="17033" y="17033"/>
                </a:lnTo>
                <a:lnTo>
                  <a:pt x="4570" y="35522"/>
                </a:lnTo>
                <a:lnTo>
                  <a:pt x="0" y="58165"/>
                </a:lnTo>
                <a:lnTo>
                  <a:pt x="0" y="523951"/>
                </a:lnTo>
                <a:lnTo>
                  <a:pt x="4570" y="546613"/>
                </a:lnTo>
                <a:lnTo>
                  <a:pt x="17033" y="565118"/>
                </a:lnTo>
                <a:lnTo>
                  <a:pt x="35522" y="577593"/>
                </a:lnTo>
                <a:lnTo>
                  <a:pt x="58166" y="582168"/>
                </a:lnTo>
                <a:lnTo>
                  <a:pt x="859282" y="582168"/>
                </a:lnTo>
                <a:lnTo>
                  <a:pt x="881925" y="577593"/>
                </a:lnTo>
                <a:lnTo>
                  <a:pt x="900414" y="565118"/>
                </a:lnTo>
                <a:lnTo>
                  <a:pt x="912877" y="546613"/>
                </a:lnTo>
                <a:lnTo>
                  <a:pt x="917448" y="523951"/>
                </a:lnTo>
                <a:lnTo>
                  <a:pt x="917448" y="58165"/>
                </a:lnTo>
                <a:lnTo>
                  <a:pt x="912877" y="35522"/>
                </a:lnTo>
                <a:lnTo>
                  <a:pt x="900414" y="17033"/>
                </a:lnTo>
                <a:lnTo>
                  <a:pt x="881925" y="4570"/>
                </a:lnTo>
                <a:lnTo>
                  <a:pt x="859282" y="0"/>
                </a:lnTo>
                <a:close/>
              </a:path>
            </a:pathLst>
          </a:custGeom>
          <a:solidFill>
            <a:srgbClr val="4F81BC"/>
          </a:solidFill>
        </p:spPr>
        <p:txBody>
          <a:bodyPr wrap="square" lIns="0" tIns="0" rIns="0" bIns="0" rtlCol="0"/>
          <a:lstStyle/>
          <a:p>
            <a:endParaRPr/>
          </a:p>
        </p:txBody>
      </p:sp>
      <p:sp>
        <p:nvSpPr>
          <p:cNvPr id="48" name="object 48"/>
          <p:cNvSpPr/>
          <p:nvPr/>
        </p:nvSpPr>
        <p:spPr>
          <a:xfrm>
            <a:off x="4830318" y="4776216"/>
            <a:ext cx="917575" cy="776393"/>
          </a:xfrm>
          <a:custGeom>
            <a:avLst/>
            <a:gdLst/>
            <a:ahLst/>
            <a:cxnLst/>
            <a:rect l="l" t="t" r="r" b="b"/>
            <a:pathLst>
              <a:path w="917575" h="582295">
                <a:moveTo>
                  <a:pt x="0" y="58165"/>
                </a:moveTo>
                <a:lnTo>
                  <a:pt x="4570" y="35522"/>
                </a:lnTo>
                <a:lnTo>
                  <a:pt x="17033" y="17033"/>
                </a:lnTo>
                <a:lnTo>
                  <a:pt x="35522" y="4570"/>
                </a:lnTo>
                <a:lnTo>
                  <a:pt x="58166" y="0"/>
                </a:lnTo>
                <a:lnTo>
                  <a:pt x="859282" y="0"/>
                </a:lnTo>
                <a:lnTo>
                  <a:pt x="881925" y="4570"/>
                </a:lnTo>
                <a:lnTo>
                  <a:pt x="900414" y="17033"/>
                </a:lnTo>
                <a:lnTo>
                  <a:pt x="912877" y="35522"/>
                </a:lnTo>
                <a:lnTo>
                  <a:pt x="917448" y="58165"/>
                </a:lnTo>
                <a:lnTo>
                  <a:pt x="917448" y="523951"/>
                </a:lnTo>
                <a:lnTo>
                  <a:pt x="912877" y="546613"/>
                </a:lnTo>
                <a:lnTo>
                  <a:pt x="900414" y="565118"/>
                </a:lnTo>
                <a:lnTo>
                  <a:pt x="881925" y="577593"/>
                </a:lnTo>
                <a:lnTo>
                  <a:pt x="859282" y="582168"/>
                </a:lnTo>
                <a:lnTo>
                  <a:pt x="58166" y="582168"/>
                </a:lnTo>
                <a:lnTo>
                  <a:pt x="35522" y="577593"/>
                </a:lnTo>
                <a:lnTo>
                  <a:pt x="17033" y="565118"/>
                </a:lnTo>
                <a:lnTo>
                  <a:pt x="4570" y="546613"/>
                </a:lnTo>
                <a:lnTo>
                  <a:pt x="0" y="523951"/>
                </a:lnTo>
                <a:lnTo>
                  <a:pt x="0" y="58165"/>
                </a:lnTo>
                <a:close/>
              </a:path>
            </a:pathLst>
          </a:custGeom>
          <a:ln w="25908">
            <a:solidFill>
              <a:srgbClr val="FFFFFF"/>
            </a:solidFill>
          </a:ln>
        </p:spPr>
        <p:txBody>
          <a:bodyPr wrap="square" lIns="0" tIns="0" rIns="0" bIns="0" rtlCol="0"/>
          <a:lstStyle/>
          <a:p>
            <a:endParaRPr/>
          </a:p>
        </p:txBody>
      </p:sp>
      <p:sp>
        <p:nvSpPr>
          <p:cNvPr id="49" name="object 49"/>
          <p:cNvSpPr/>
          <p:nvPr/>
        </p:nvSpPr>
        <p:spPr>
          <a:xfrm>
            <a:off x="4932427" y="4904232"/>
            <a:ext cx="916305" cy="776393"/>
          </a:xfrm>
          <a:custGeom>
            <a:avLst/>
            <a:gdLst/>
            <a:ahLst/>
            <a:cxnLst/>
            <a:rect l="l" t="t" r="r" b="b"/>
            <a:pathLst>
              <a:path w="916304" h="582295">
                <a:moveTo>
                  <a:pt x="857758" y="0"/>
                </a:moveTo>
                <a:lnTo>
                  <a:pt x="58165" y="0"/>
                </a:lnTo>
                <a:lnTo>
                  <a:pt x="35522" y="4570"/>
                </a:lnTo>
                <a:lnTo>
                  <a:pt x="17033" y="17033"/>
                </a:lnTo>
                <a:lnTo>
                  <a:pt x="4570" y="35522"/>
                </a:lnTo>
                <a:lnTo>
                  <a:pt x="0" y="58165"/>
                </a:lnTo>
                <a:lnTo>
                  <a:pt x="0" y="523951"/>
                </a:lnTo>
                <a:lnTo>
                  <a:pt x="4570" y="546613"/>
                </a:lnTo>
                <a:lnTo>
                  <a:pt x="17033" y="565118"/>
                </a:lnTo>
                <a:lnTo>
                  <a:pt x="35522" y="577593"/>
                </a:lnTo>
                <a:lnTo>
                  <a:pt x="58165" y="582167"/>
                </a:lnTo>
                <a:lnTo>
                  <a:pt x="857758" y="582167"/>
                </a:lnTo>
                <a:lnTo>
                  <a:pt x="880401" y="577593"/>
                </a:lnTo>
                <a:lnTo>
                  <a:pt x="898890" y="565118"/>
                </a:lnTo>
                <a:lnTo>
                  <a:pt x="911353" y="546613"/>
                </a:lnTo>
                <a:lnTo>
                  <a:pt x="915924" y="523951"/>
                </a:lnTo>
                <a:lnTo>
                  <a:pt x="915924" y="58165"/>
                </a:lnTo>
                <a:lnTo>
                  <a:pt x="911353" y="35522"/>
                </a:lnTo>
                <a:lnTo>
                  <a:pt x="898890" y="17033"/>
                </a:lnTo>
                <a:lnTo>
                  <a:pt x="880401" y="4570"/>
                </a:lnTo>
                <a:lnTo>
                  <a:pt x="857758" y="0"/>
                </a:lnTo>
                <a:close/>
              </a:path>
            </a:pathLst>
          </a:custGeom>
          <a:solidFill>
            <a:srgbClr val="FFFFFF">
              <a:alpha val="90194"/>
            </a:srgbClr>
          </a:solidFill>
        </p:spPr>
        <p:txBody>
          <a:bodyPr wrap="square" lIns="0" tIns="0" rIns="0" bIns="0" rtlCol="0"/>
          <a:lstStyle/>
          <a:p>
            <a:endParaRPr/>
          </a:p>
        </p:txBody>
      </p:sp>
      <p:sp>
        <p:nvSpPr>
          <p:cNvPr id="50" name="object 50"/>
          <p:cNvSpPr/>
          <p:nvPr/>
        </p:nvSpPr>
        <p:spPr>
          <a:xfrm>
            <a:off x="4932427" y="4904232"/>
            <a:ext cx="916305" cy="776393"/>
          </a:xfrm>
          <a:custGeom>
            <a:avLst/>
            <a:gdLst/>
            <a:ahLst/>
            <a:cxnLst/>
            <a:rect l="l" t="t" r="r" b="b"/>
            <a:pathLst>
              <a:path w="916304" h="582295">
                <a:moveTo>
                  <a:pt x="0" y="58165"/>
                </a:moveTo>
                <a:lnTo>
                  <a:pt x="4570" y="35522"/>
                </a:lnTo>
                <a:lnTo>
                  <a:pt x="17033" y="17033"/>
                </a:lnTo>
                <a:lnTo>
                  <a:pt x="35522" y="4570"/>
                </a:lnTo>
                <a:lnTo>
                  <a:pt x="58165" y="0"/>
                </a:lnTo>
                <a:lnTo>
                  <a:pt x="857758" y="0"/>
                </a:lnTo>
                <a:lnTo>
                  <a:pt x="880401" y="4570"/>
                </a:lnTo>
                <a:lnTo>
                  <a:pt x="898890" y="17033"/>
                </a:lnTo>
                <a:lnTo>
                  <a:pt x="911353" y="35522"/>
                </a:lnTo>
                <a:lnTo>
                  <a:pt x="915924" y="58165"/>
                </a:lnTo>
                <a:lnTo>
                  <a:pt x="915924" y="523951"/>
                </a:lnTo>
                <a:lnTo>
                  <a:pt x="911353" y="546613"/>
                </a:lnTo>
                <a:lnTo>
                  <a:pt x="898890" y="565118"/>
                </a:lnTo>
                <a:lnTo>
                  <a:pt x="880401" y="577593"/>
                </a:lnTo>
                <a:lnTo>
                  <a:pt x="857758" y="582167"/>
                </a:lnTo>
                <a:lnTo>
                  <a:pt x="58165" y="582167"/>
                </a:lnTo>
                <a:lnTo>
                  <a:pt x="35522" y="577593"/>
                </a:lnTo>
                <a:lnTo>
                  <a:pt x="17033" y="565118"/>
                </a:lnTo>
                <a:lnTo>
                  <a:pt x="4570" y="546613"/>
                </a:lnTo>
                <a:lnTo>
                  <a:pt x="0" y="523951"/>
                </a:lnTo>
                <a:lnTo>
                  <a:pt x="0" y="58165"/>
                </a:lnTo>
                <a:close/>
              </a:path>
            </a:pathLst>
          </a:custGeom>
          <a:ln w="25907">
            <a:solidFill>
              <a:srgbClr val="4F81BC"/>
            </a:solidFill>
          </a:ln>
        </p:spPr>
        <p:txBody>
          <a:bodyPr wrap="square" lIns="0" tIns="0" rIns="0" bIns="0" rtlCol="0"/>
          <a:lstStyle/>
          <a:p>
            <a:endParaRPr/>
          </a:p>
        </p:txBody>
      </p:sp>
      <p:sp>
        <p:nvSpPr>
          <p:cNvPr id="51" name="object 51"/>
          <p:cNvSpPr txBox="1"/>
          <p:nvPr/>
        </p:nvSpPr>
        <p:spPr>
          <a:xfrm>
            <a:off x="5138165" y="5102894"/>
            <a:ext cx="504190" cy="255198"/>
          </a:xfrm>
          <a:prstGeom prst="rect">
            <a:avLst/>
          </a:prstGeom>
        </p:spPr>
        <p:txBody>
          <a:bodyPr vert="horz" wrap="square" lIns="0" tIns="24130" rIns="0" bIns="0" rtlCol="0">
            <a:spAutoFit/>
          </a:bodyPr>
          <a:lstStyle/>
          <a:p>
            <a:pPr marL="13970" marR="5080" indent="-1905">
              <a:lnSpc>
                <a:spcPts val="890"/>
              </a:lnSpc>
              <a:spcBef>
                <a:spcPts val="190"/>
              </a:spcBef>
            </a:pPr>
            <a:r>
              <a:rPr sz="800" spc="-60" dirty="0">
                <a:latin typeface="Arial"/>
                <a:cs typeface="Arial"/>
              </a:rPr>
              <a:t>Pulse</a:t>
            </a:r>
            <a:r>
              <a:rPr sz="800" spc="-114" dirty="0">
                <a:latin typeface="Arial"/>
                <a:cs typeface="Arial"/>
              </a:rPr>
              <a:t> </a:t>
            </a:r>
            <a:r>
              <a:rPr sz="800" spc="-5" dirty="0">
                <a:latin typeface="Arial"/>
                <a:cs typeface="Arial"/>
              </a:rPr>
              <a:t>width  </a:t>
            </a:r>
            <a:r>
              <a:rPr sz="800" spc="-20" dirty="0">
                <a:latin typeface="Arial"/>
                <a:cs typeface="Arial"/>
              </a:rPr>
              <a:t>m</a:t>
            </a:r>
            <a:r>
              <a:rPr sz="800" spc="-30" dirty="0">
                <a:latin typeface="Arial"/>
                <a:cs typeface="Arial"/>
              </a:rPr>
              <a:t>odu</a:t>
            </a:r>
            <a:r>
              <a:rPr sz="800" dirty="0">
                <a:latin typeface="Arial"/>
                <a:cs typeface="Arial"/>
              </a:rPr>
              <a:t>l</a:t>
            </a:r>
            <a:r>
              <a:rPr sz="800" spc="-10" dirty="0">
                <a:latin typeface="Arial"/>
                <a:cs typeface="Arial"/>
              </a:rPr>
              <a:t>a</a:t>
            </a:r>
            <a:r>
              <a:rPr sz="800" spc="-15" dirty="0">
                <a:latin typeface="Arial"/>
                <a:cs typeface="Arial"/>
              </a:rPr>
              <a:t>t</a:t>
            </a:r>
            <a:r>
              <a:rPr sz="800" dirty="0">
                <a:latin typeface="Arial"/>
                <a:cs typeface="Arial"/>
              </a:rPr>
              <a:t>i</a:t>
            </a:r>
            <a:r>
              <a:rPr sz="800" spc="-30" dirty="0">
                <a:latin typeface="Arial"/>
                <a:cs typeface="Arial"/>
              </a:rPr>
              <a:t>o</a:t>
            </a:r>
            <a:r>
              <a:rPr sz="800" spc="-25" dirty="0">
                <a:latin typeface="Arial"/>
                <a:cs typeface="Arial"/>
              </a:rPr>
              <a:t>n</a:t>
            </a:r>
            <a:endParaRPr sz="800">
              <a:latin typeface="Arial"/>
              <a:cs typeface="Arial"/>
            </a:endParaRPr>
          </a:p>
        </p:txBody>
      </p:sp>
      <p:sp>
        <p:nvSpPr>
          <p:cNvPr id="52" name="object 52"/>
          <p:cNvSpPr/>
          <p:nvPr/>
        </p:nvSpPr>
        <p:spPr>
          <a:xfrm>
            <a:off x="5950459" y="4776216"/>
            <a:ext cx="916305" cy="776393"/>
          </a:xfrm>
          <a:custGeom>
            <a:avLst/>
            <a:gdLst/>
            <a:ahLst/>
            <a:cxnLst/>
            <a:rect l="l" t="t" r="r" b="b"/>
            <a:pathLst>
              <a:path w="916304" h="582295">
                <a:moveTo>
                  <a:pt x="857758" y="0"/>
                </a:moveTo>
                <a:lnTo>
                  <a:pt x="58165" y="0"/>
                </a:lnTo>
                <a:lnTo>
                  <a:pt x="35522" y="4570"/>
                </a:lnTo>
                <a:lnTo>
                  <a:pt x="17033" y="17033"/>
                </a:lnTo>
                <a:lnTo>
                  <a:pt x="4570" y="35522"/>
                </a:lnTo>
                <a:lnTo>
                  <a:pt x="0" y="58165"/>
                </a:lnTo>
                <a:lnTo>
                  <a:pt x="0" y="523951"/>
                </a:lnTo>
                <a:lnTo>
                  <a:pt x="4570" y="546613"/>
                </a:lnTo>
                <a:lnTo>
                  <a:pt x="17033" y="565118"/>
                </a:lnTo>
                <a:lnTo>
                  <a:pt x="35522" y="577593"/>
                </a:lnTo>
                <a:lnTo>
                  <a:pt x="58165" y="582168"/>
                </a:lnTo>
                <a:lnTo>
                  <a:pt x="857758" y="582168"/>
                </a:lnTo>
                <a:lnTo>
                  <a:pt x="880401" y="577593"/>
                </a:lnTo>
                <a:lnTo>
                  <a:pt x="898890" y="565118"/>
                </a:lnTo>
                <a:lnTo>
                  <a:pt x="911353" y="546613"/>
                </a:lnTo>
                <a:lnTo>
                  <a:pt x="915923" y="523951"/>
                </a:lnTo>
                <a:lnTo>
                  <a:pt x="915923" y="58165"/>
                </a:lnTo>
                <a:lnTo>
                  <a:pt x="911353" y="35522"/>
                </a:lnTo>
                <a:lnTo>
                  <a:pt x="898890" y="17033"/>
                </a:lnTo>
                <a:lnTo>
                  <a:pt x="880401" y="4570"/>
                </a:lnTo>
                <a:lnTo>
                  <a:pt x="857758" y="0"/>
                </a:lnTo>
                <a:close/>
              </a:path>
            </a:pathLst>
          </a:custGeom>
          <a:solidFill>
            <a:srgbClr val="4F81BC"/>
          </a:solidFill>
        </p:spPr>
        <p:txBody>
          <a:bodyPr wrap="square" lIns="0" tIns="0" rIns="0" bIns="0" rtlCol="0"/>
          <a:lstStyle/>
          <a:p>
            <a:endParaRPr/>
          </a:p>
        </p:txBody>
      </p:sp>
      <p:sp>
        <p:nvSpPr>
          <p:cNvPr id="53" name="object 53"/>
          <p:cNvSpPr/>
          <p:nvPr/>
        </p:nvSpPr>
        <p:spPr>
          <a:xfrm>
            <a:off x="5950459" y="4776216"/>
            <a:ext cx="916305" cy="776393"/>
          </a:xfrm>
          <a:custGeom>
            <a:avLst/>
            <a:gdLst/>
            <a:ahLst/>
            <a:cxnLst/>
            <a:rect l="l" t="t" r="r" b="b"/>
            <a:pathLst>
              <a:path w="916304" h="582295">
                <a:moveTo>
                  <a:pt x="0" y="58165"/>
                </a:moveTo>
                <a:lnTo>
                  <a:pt x="4570" y="35522"/>
                </a:lnTo>
                <a:lnTo>
                  <a:pt x="17033" y="17033"/>
                </a:lnTo>
                <a:lnTo>
                  <a:pt x="35522" y="4570"/>
                </a:lnTo>
                <a:lnTo>
                  <a:pt x="58165" y="0"/>
                </a:lnTo>
                <a:lnTo>
                  <a:pt x="857758" y="0"/>
                </a:lnTo>
                <a:lnTo>
                  <a:pt x="880401" y="4570"/>
                </a:lnTo>
                <a:lnTo>
                  <a:pt x="898890" y="17033"/>
                </a:lnTo>
                <a:lnTo>
                  <a:pt x="911353" y="35522"/>
                </a:lnTo>
                <a:lnTo>
                  <a:pt x="915923" y="58165"/>
                </a:lnTo>
                <a:lnTo>
                  <a:pt x="915923" y="523951"/>
                </a:lnTo>
                <a:lnTo>
                  <a:pt x="911353" y="546613"/>
                </a:lnTo>
                <a:lnTo>
                  <a:pt x="898890" y="565118"/>
                </a:lnTo>
                <a:lnTo>
                  <a:pt x="880401" y="577593"/>
                </a:lnTo>
                <a:lnTo>
                  <a:pt x="857758" y="582168"/>
                </a:lnTo>
                <a:lnTo>
                  <a:pt x="58165" y="582168"/>
                </a:lnTo>
                <a:lnTo>
                  <a:pt x="35522" y="577593"/>
                </a:lnTo>
                <a:lnTo>
                  <a:pt x="17033" y="565118"/>
                </a:lnTo>
                <a:lnTo>
                  <a:pt x="4570" y="546613"/>
                </a:lnTo>
                <a:lnTo>
                  <a:pt x="0" y="523951"/>
                </a:lnTo>
                <a:lnTo>
                  <a:pt x="0" y="58165"/>
                </a:lnTo>
                <a:close/>
              </a:path>
            </a:pathLst>
          </a:custGeom>
          <a:ln w="25908">
            <a:solidFill>
              <a:srgbClr val="FFFFFF"/>
            </a:solidFill>
          </a:ln>
        </p:spPr>
        <p:txBody>
          <a:bodyPr wrap="square" lIns="0" tIns="0" rIns="0" bIns="0" rtlCol="0"/>
          <a:lstStyle/>
          <a:p>
            <a:endParaRPr/>
          </a:p>
        </p:txBody>
      </p:sp>
      <p:sp>
        <p:nvSpPr>
          <p:cNvPr id="54" name="object 54"/>
          <p:cNvSpPr/>
          <p:nvPr/>
        </p:nvSpPr>
        <p:spPr>
          <a:xfrm>
            <a:off x="6052566" y="4904232"/>
            <a:ext cx="916305" cy="776393"/>
          </a:xfrm>
          <a:custGeom>
            <a:avLst/>
            <a:gdLst/>
            <a:ahLst/>
            <a:cxnLst/>
            <a:rect l="l" t="t" r="r" b="b"/>
            <a:pathLst>
              <a:path w="916304" h="582295">
                <a:moveTo>
                  <a:pt x="857758" y="0"/>
                </a:moveTo>
                <a:lnTo>
                  <a:pt x="58166" y="0"/>
                </a:lnTo>
                <a:lnTo>
                  <a:pt x="35522" y="4570"/>
                </a:lnTo>
                <a:lnTo>
                  <a:pt x="17033" y="17033"/>
                </a:lnTo>
                <a:lnTo>
                  <a:pt x="4570" y="35522"/>
                </a:lnTo>
                <a:lnTo>
                  <a:pt x="0" y="58165"/>
                </a:lnTo>
                <a:lnTo>
                  <a:pt x="0" y="523951"/>
                </a:lnTo>
                <a:lnTo>
                  <a:pt x="4570" y="546613"/>
                </a:lnTo>
                <a:lnTo>
                  <a:pt x="17033" y="565118"/>
                </a:lnTo>
                <a:lnTo>
                  <a:pt x="35522" y="577593"/>
                </a:lnTo>
                <a:lnTo>
                  <a:pt x="58166" y="582167"/>
                </a:lnTo>
                <a:lnTo>
                  <a:pt x="857758" y="582167"/>
                </a:lnTo>
                <a:lnTo>
                  <a:pt x="880401" y="577593"/>
                </a:lnTo>
                <a:lnTo>
                  <a:pt x="898890" y="565118"/>
                </a:lnTo>
                <a:lnTo>
                  <a:pt x="911353" y="546613"/>
                </a:lnTo>
                <a:lnTo>
                  <a:pt x="915924" y="523951"/>
                </a:lnTo>
                <a:lnTo>
                  <a:pt x="915924" y="58165"/>
                </a:lnTo>
                <a:lnTo>
                  <a:pt x="911353" y="35522"/>
                </a:lnTo>
                <a:lnTo>
                  <a:pt x="898890" y="17033"/>
                </a:lnTo>
                <a:lnTo>
                  <a:pt x="880401" y="4570"/>
                </a:lnTo>
                <a:lnTo>
                  <a:pt x="857758" y="0"/>
                </a:lnTo>
                <a:close/>
              </a:path>
            </a:pathLst>
          </a:custGeom>
          <a:solidFill>
            <a:srgbClr val="FFFFFF">
              <a:alpha val="90194"/>
            </a:srgbClr>
          </a:solidFill>
        </p:spPr>
        <p:txBody>
          <a:bodyPr wrap="square" lIns="0" tIns="0" rIns="0" bIns="0" rtlCol="0"/>
          <a:lstStyle/>
          <a:p>
            <a:endParaRPr/>
          </a:p>
        </p:txBody>
      </p:sp>
      <p:sp>
        <p:nvSpPr>
          <p:cNvPr id="55" name="object 55"/>
          <p:cNvSpPr/>
          <p:nvPr/>
        </p:nvSpPr>
        <p:spPr>
          <a:xfrm>
            <a:off x="6052566" y="4904232"/>
            <a:ext cx="916305" cy="776393"/>
          </a:xfrm>
          <a:custGeom>
            <a:avLst/>
            <a:gdLst/>
            <a:ahLst/>
            <a:cxnLst/>
            <a:rect l="l" t="t" r="r" b="b"/>
            <a:pathLst>
              <a:path w="916304" h="582295">
                <a:moveTo>
                  <a:pt x="0" y="58165"/>
                </a:moveTo>
                <a:lnTo>
                  <a:pt x="4570" y="35522"/>
                </a:lnTo>
                <a:lnTo>
                  <a:pt x="17033" y="17033"/>
                </a:lnTo>
                <a:lnTo>
                  <a:pt x="35522" y="4570"/>
                </a:lnTo>
                <a:lnTo>
                  <a:pt x="58166" y="0"/>
                </a:lnTo>
                <a:lnTo>
                  <a:pt x="857758" y="0"/>
                </a:lnTo>
                <a:lnTo>
                  <a:pt x="880401" y="4570"/>
                </a:lnTo>
                <a:lnTo>
                  <a:pt x="898890" y="17033"/>
                </a:lnTo>
                <a:lnTo>
                  <a:pt x="911353" y="35522"/>
                </a:lnTo>
                <a:lnTo>
                  <a:pt x="915924" y="58165"/>
                </a:lnTo>
                <a:lnTo>
                  <a:pt x="915924" y="523951"/>
                </a:lnTo>
                <a:lnTo>
                  <a:pt x="911353" y="546613"/>
                </a:lnTo>
                <a:lnTo>
                  <a:pt x="898890" y="565118"/>
                </a:lnTo>
                <a:lnTo>
                  <a:pt x="880401" y="577593"/>
                </a:lnTo>
                <a:lnTo>
                  <a:pt x="857758" y="582167"/>
                </a:lnTo>
                <a:lnTo>
                  <a:pt x="58166" y="582167"/>
                </a:lnTo>
                <a:lnTo>
                  <a:pt x="35522" y="577593"/>
                </a:lnTo>
                <a:lnTo>
                  <a:pt x="17033" y="565118"/>
                </a:lnTo>
                <a:lnTo>
                  <a:pt x="4570" y="546613"/>
                </a:lnTo>
                <a:lnTo>
                  <a:pt x="0" y="523951"/>
                </a:lnTo>
                <a:lnTo>
                  <a:pt x="0" y="58165"/>
                </a:lnTo>
                <a:close/>
              </a:path>
            </a:pathLst>
          </a:custGeom>
          <a:ln w="25908">
            <a:solidFill>
              <a:srgbClr val="4F81BC"/>
            </a:solidFill>
          </a:ln>
        </p:spPr>
        <p:txBody>
          <a:bodyPr wrap="square" lIns="0" tIns="0" rIns="0" bIns="0" rtlCol="0"/>
          <a:lstStyle/>
          <a:p>
            <a:endParaRPr/>
          </a:p>
        </p:txBody>
      </p:sp>
      <p:sp>
        <p:nvSpPr>
          <p:cNvPr id="56" name="object 56"/>
          <p:cNvSpPr txBox="1"/>
          <p:nvPr/>
        </p:nvSpPr>
        <p:spPr>
          <a:xfrm>
            <a:off x="6259829" y="5102894"/>
            <a:ext cx="502920" cy="255198"/>
          </a:xfrm>
          <a:prstGeom prst="rect">
            <a:avLst/>
          </a:prstGeom>
        </p:spPr>
        <p:txBody>
          <a:bodyPr vert="horz" wrap="square" lIns="0" tIns="24130" rIns="0" bIns="0" rtlCol="0">
            <a:spAutoFit/>
          </a:bodyPr>
          <a:lstStyle/>
          <a:p>
            <a:pPr marL="12700" marR="5080" indent="16510">
              <a:lnSpc>
                <a:spcPts val="890"/>
              </a:lnSpc>
              <a:spcBef>
                <a:spcPts val="190"/>
              </a:spcBef>
            </a:pPr>
            <a:r>
              <a:rPr sz="800" spc="-60" dirty="0">
                <a:latin typeface="Arial"/>
                <a:cs typeface="Arial"/>
              </a:rPr>
              <a:t>Pulse </a:t>
            </a:r>
            <a:r>
              <a:rPr sz="800" spc="-45" dirty="0">
                <a:latin typeface="Arial"/>
                <a:cs typeface="Arial"/>
              </a:rPr>
              <a:t>code  </a:t>
            </a:r>
            <a:r>
              <a:rPr sz="800" spc="-20" dirty="0">
                <a:latin typeface="Arial"/>
                <a:cs typeface="Arial"/>
              </a:rPr>
              <a:t>m</a:t>
            </a:r>
            <a:r>
              <a:rPr sz="800" spc="-30" dirty="0">
                <a:latin typeface="Arial"/>
                <a:cs typeface="Arial"/>
              </a:rPr>
              <a:t>odu</a:t>
            </a:r>
            <a:r>
              <a:rPr sz="800" dirty="0">
                <a:latin typeface="Arial"/>
                <a:cs typeface="Arial"/>
              </a:rPr>
              <a:t>l</a:t>
            </a:r>
            <a:r>
              <a:rPr sz="800" spc="-10" dirty="0">
                <a:latin typeface="Arial"/>
                <a:cs typeface="Arial"/>
              </a:rPr>
              <a:t>a</a:t>
            </a:r>
            <a:r>
              <a:rPr sz="800" spc="-15" dirty="0">
                <a:latin typeface="Arial"/>
                <a:cs typeface="Arial"/>
              </a:rPr>
              <a:t>t</a:t>
            </a:r>
            <a:r>
              <a:rPr sz="800" dirty="0">
                <a:latin typeface="Arial"/>
                <a:cs typeface="Arial"/>
              </a:rPr>
              <a:t>i</a:t>
            </a:r>
            <a:r>
              <a:rPr sz="800" spc="-30" dirty="0">
                <a:latin typeface="Arial"/>
                <a:cs typeface="Arial"/>
              </a:rPr>
              <a:t>o</a:t>
            </a:r>
            <a:r>
              <a:rPr sz="800" spc="-25" dirty="0">
                <a:latin typeface="Arial"/>
                <a:cs typeface="Arial"/>
              </a:rPr>
              <a:t>n</a:t>
            </a:r>
            <a:endParaRPr sz="800">
              <a:latin typeface="Arial"/>
              <a:cs typeface="Arial"/>
            </a:endParaRPr>
          </a:p>
        </p:txBody>
      </p:sp>
      <p:sp>
        <p:nvSpPr>
          <p:cNvPr id="57" name="object 57"/>
          <p:cNvSpPr/>
          <p:nvPr/>
        </p:nvSpPr>
        <p:spPr>
          <a:xfrm>
            <a:off x="7070598" y="4776216"/>
            <a:ext cx="916305" cy="776393"/>
          </a:xfrm>
          <a:custGeom>
            <a:avLst/>
            <a:gdLst/>
            <a:ahLst/>
            <a:cxnLst/>
            <a:rect l="l" t="t" r="r" b="b"/>
            <a:pathLst>
              <a:path w="916304" h="582295">
                <a:moveTo>
                  <a:pt x="857757" y="0"/>
                </a:moveTo>
                <a:lnTo>
                  <a:pt x="58166" y="0"/>
                </a:lnTo>
                <a:lnTo>
                  <a:pt x="35522" y="4570"/>
                </a:lnTo>
                <a:lnTo>
                  <a:pt x="17033" y="17033"/>
                </a:lnTo>
                <a:lnTo>
                  <a:pt x="4570" y="35522"/>
                </a:lnTo>
                <a:lnTo>
                  <a:pt x="0" y="58165"/>
                </a:lnTo>
                <a:lnTo>
                  <a:pt x="0" y="523951"/>
                </a:lnTo>
                <a:lnTo>
                  <a:pt x="4570" y="546613"/>
                </a:lnTo>
                <a:lnTo>
                  <a:pt x="17033" y="565118"/>
                </a:lnTo>
                <a:lnTo>
                  <a:pt x="35522" y="577593"/>
                </a:lnTo>
                <a:lnTo>
                  <a:pt x="58166" y="582168"/>
                </a:lnTo>
                <a:lnTo>
                  <a:pt x="857757" y="582168"/>
                </a:lnTo>
                <a:lnTo>
                  <a:pt x="880401" y="577593"/>
                </a:lnTo>
                <a:lnTo>
                  <a:pt x="898890" y="565118"/>
                </a:lnTo>
                <a:lnTo>
                  <a:pt x="911353" y="546613"/>
                </a:lnTo>
                <a:lnTo>
                  <a:pt x="915924" y="523951"/>
                </a:lnTo>
                <a:lnTo>
                  <a:pt x="915924" y="58165"/>
                </a:lnTo>
                <a:lnTo>
                  <a:pt x="911353" y="35522"/>
                </a:lnTo>
                <a:lnTo>
                  <a:pt x="898890" y="17033"/>
                </a:lnTo>
                <a:lnTo>
                  <a:pt x="880401" y="4570"/>
                </a:lnTo>
                <a:lnTo>
                  <a:pt x="857757" y="0"/>
                </a:lnTo>
                <a:close/>
              </a:path>
            </a:pathLst>
          </a:custGeom>
          <a:solidFill>
            <a:srgbClr val="4F81BC"/>
          </a:solidFill>
        </p:spPr>
        <p:txBody>
          <a:bodyPr wrap="square" lIns="0" tIns="0" rIns="0" bIns="0" rtlCol="0"/>
          <a:lstStyle/>
          <a:p>
            <a:endParaRPr/>
          </a:p>
        </p:txBody>
      </p:sp>
      <p:sp>
        <p:nvSpPr>
          <p:cNvPr id="58" name="object 58"/>
          <p:cNvSpPr/>
          <p:nvPr/>
        </p:nvSpPr>
        <p:spPr>
          <a:xfrm>
            <a:off x="7070598" y="4776216"/>
            <a:ext cx="916305" cy="776393"/>
          </a:xfrm>
          <a:custGeom>
            <a:avLst/>
            <a:gdLst/>
            <a:ahLst/>
            <a:cxnLst/>
            <a:rect l="l" t="t" r="r" b="b"/>
            <a:pathLst>
              <a:path w="916304" h="582295">
                <a:moveTo>
                  <a:pt x="0" y="58165"/>
                </a:moveTo>
                <a:lnTo>
                  <a:pt x="4570" y="35522"/>
                </a:lnTo>
                <a:lnTo>
                  <a:pt x="17033" y="17033"/>
                </a:lnTo>
                <a:lnTo>
                  <a:pt x="35522" y="4570"/>
                </a:lnTo>
                <a:lnTo>
                  <a:pt x="58166" y="0"/>
                </a:lnTo>
                <a:lnTo>
                  <a:pt x="857757" y="0"/>
                </a:lnTo>
                <a:lnTo>
                  <a:pt x="880401" y="4570"/>
                </a:lnTo>
                <a:lnTo>
                  <a:pt x="898890" y="17033"/>
                </a:lnTo>
                <a:lnTo>
                  <a:pt x="911353" y="35522"/>
                </a:lnTo>
                <a:lnTo>
                  <a:pt x="915924" y="58165"/>
                </a:lnTo>
                <a:lnTo>
                  <a:pt x="915924" y="523951"/>
                </a:lnTo>
                <a:lnTo>
                  <a:pt x="911353" y="546613"/>
                </a:lnTo>
                <a:lnTo>
                  <a:pt x="898890" y="565118"/>
                </a:lnTo>
                <a:lnTo>
                  <a:pt x="880401" y="577593"/>
                </a:lnTo>
                <a:lnTo>
                  <a:pt x="857757" y="582168"/>
                </a:lnTo>
                <a:lnTo>
                  <a:pt x="58166" y="582168"/>
                </a:lnTo>
                <a:lnTo>
                  <a:pt x="35522" y="577593"/>
                </a:lnTo>
                <a:lnTo>
                  <a:pt x="17033" y="565118"/>
                </a:lnTo>
                <a:lnTo>
                  <a:pt x="4570" y="546613"/>
                </a:lnTo>
                <a:lnTo>
                  <a:pt x="0" y="523951"/>
                </a:lnTo>
                <a:lnTo>
                  <a:pt x="0" y="58165"/>
                </a:lnTo>
                <a:close/>
              </a:path>
            </a:pathLst>
          </a:custGeom>
          <a:ln w="25908">
            <a:solidFill>
              <a:srgbClr val="FFFFFF"/>
            </a:solidFill>
          </a:ln>
        </p:spPr>
        <p:txBody>
          <a:bodyPr wrap="square" lIns="0" tIns="0" rIns="0" bIns="0" rtlCol="0"/>
          <a:lstStyle/>
          <a:p>
            <a:endParaRPr/>
          </a:p>
        </p:txBody>
      </p:sp>
      <p:sp>
        <p:nvSpPr>
          <p:cNvPr id="59" name="object 59"/>
          <p:cNvSpPr/>
          <p:nvPr/>
        </p:nvSpPr>
        <p:spPr>
          <a:xfrm>
            <a:off x="7172707" y="4904232"/>
            <a:ext cx="916305" cy="776393"/>
          </a:xfrm>
          <a:custGeom>
            <a:avLst/>
            <a:gdLst/>
            <a:ahLst/>
            <a:cxnLst/>
            <a:rect l="l" t="t" r="r" b="b"/>
            <a:pathLst>
              <a:path w="916304" h="582295">
                <a:moveTo>
                  <a:pt x="857758" y="0"/>
                </a:moveTo>
                <a:lnTo>
                  <a:pt x="58166" y="0"/>
                </a:lnTo>
                <a:lnTo>
                  <a:pt x="35522" y="4570"/>
                </a:lnTo>
                <a:lnTo>
                  <a:pt x="17033" y="17033"/>
                </a:lnTo>
                <a:lnTo>
                  <a:pt x="4570" y="35522"/>
                </a:lnTo>
                <a:lnTo>
                  <a:pt x="0" y="58165"/>
                </a:lnTo>
                <a:lnTo>
                  <a:pt x="0" y="523951"/>
                </a:lnTo>
                <a:lnTo>
                  <a:pt x="4570" y="546613"/>
                </a:lnTo>
                <a:lnTo>
                  <a:pt x="17033" y="565118"/>
                </a:lnTo>
                <a:lnTo>
                  <a:pt x="35522" y="577593"/>
                </a:lnTo>
                <a:lnTo>
                  <a:pt x="58166" y="582167"/>
                </a:lnTo>
                <a:lnTo>
                  <a:pt x="857758" y="582167"/>
                </a:lnTo>
                <a:lnTo>
                  <a:pt x="880401" y="577593"/>
                </a:lnTo>
                <a:lnTo>
                  <a:pt x="898890" y="565118"/>
                </a:lnTo>
                <a:lnTo>
                  <a:pt x="911353" y="546613"/>
                </a:lnTo>
                <a:lnTo>
                  <a:pt x="915924" y="523951"/>
                </a:lnTo>
                <a:lnTo>
                  <a:pt x="915924" y="58165"/>
                </a:lnTo>
                <a:lnTo>
                  <a:pt x="911353" y="35522"/>
                </a:lnTo>
                <a:lnTo>
                  <a:pt x="898890" y="17033"/>
                </a:lnTo>
                <a:lnTo>
                  <a:pt x="880401" y="4570"/>
                </a:lnTo>
                <a:lnTo>
                  <a:pt x="857758" y="0"/>
                </a:lnTo>
                <a:close/>
              </a:path>
            </a:pathLst>
          </a:custGeom>
          <a:solidFill>
            <a:srgbClr val="FFFFFF">
              <a:alpha val="90194"/>
            </a:srgbClr>
          </a:solidFill>
        </p:spPr>
        <p:txBody>
          <a:bodyPr wrap="square" lIns="0" tIns="0" rIns="0" bIns="0" rtlCol="0"/>
          <a:lstStyle/>
          <a:p>
            <a:endParaRPr/>
          </a:p>
        </p:txBody>
      </p:sp>
      <p:sp>
        <p:nvSpPr>
          <p:cNvPr id="60" name="object 60"/>
          <p:cNvSpPr/>
          <p:nvPr/>
        </p:nvSpPr>
        <p:spPr>
          <a:xfrm>
            <a:off x="7172707" y="4904232"/>
            <a:ext cx="916305" cy="776393"/>
          </a:xfrm>
          <a:custGeom>
            <a:avLst/>
            <a:gdLst/>
            <a:ahLst/>
            <a:cxnLst/>
            <a:rect l="l" t="t" r="r" b="b"/>
            <a:pathLst>
              <a:path w="916304" h="582295">
                <a:moveTo>
                  <a:pt x="0" y="58165"/>
                </a:moveTo>
                <a:lnTo>
                  <a:pt x="4570" y="35522"/>
                </a:lnTo>
                <a:lnTo>
                  <a:pt x="17033" y="17033"/>
                </a:lnTo>
                <a:lnTo>
                  <a:pt x="35522" y="4570"/>
                </a:lnTo>
                <a:lnTo>
                  <a:pt x="58166" y="0"/>
                </a:lnTo>
                <a:lnTo>
                  <a:pt x="857758" y="0"/>
                </a:lnTo>
                <a:lnTo>
                  <a:pt x="880401" y="4570"/>
                </a:lnTo>
                <a:lnTo>
                  <a:pt x="898890" y="17033"/>
                </a:lnTo>
                <a:lnTo>
                  <a:pt x="911353" y="35522"/>
                </a:lnTo>
                <a:lnTo>
                  <a:pt x="915924" y="58165"/>
                </a:lnTo>
                <a:lnTo>
                  <a:pt x="915924" y="523951"/>
                </a:lnTo>
                <a:lnTo>
                  <a:pt x="911353" y="546613"/>
                </a:lnTo>
                <a:lnTo>
                  <a:pt x="898890" y="565118"/>
                </a:lnTo>
                <a:lnTo>
                  <a:pt x="880401" y="577593"/>
                </a:lnTo>
                <a:lnTo>
                  <a:pt x="857758" y="582167"/>
                </a:lnTo>
                <a:lnTo>
                  <a:pt x="58166" y="582167"/>
                </a:lnTo>
                <a:lnTo>
                  <a:pt x="35522" y="577593"/>
                </a:lnTo>
                <a:lnTo>
                  <a:pt x="17033" y="565118"/>
                </a:lnTo>
                <a:lnTo>
                  <a:pt x="4570" y="546613"/>
                </a:lnTo>
                <a:lnTo>
                  <a:pt x="0" y="523951"/>
                </a:lnTo>
                <a:lnTo>
                  <a:pt x="0" y="58165"/>
                </a:lnTo>
                <a:close/>
              </a:path>
            </a:pathLst>
          </a:custGeom>
          <a:ln w="25907">
            <a:solidFill>
              <a:srgbClr val="4F81BC"/>
            </a:solidFill>
          </a:ln>
        </p:spPr>
        <p:txBody>
          <a:bodyPr wrap="square" lIns="0" tIns="0" rIns="0" bIns="0" rtlCol="0"/>
          <a:lstStyle/>
          <a:p>
            <a:endParaRPr/>
          </a:p>
        </p:txBody>
      </p:sp>
      <p:sp>
        <p:nvSpPr>
          <p:cNvPr id="61" name="object 61"/>
          <p:cNvSpPr txBox="1"/>
          <p:nvPr/>
        </p:nvSpPr>
        <p:spPr>
          <a:xfrm>
            <a:off x="7258051" y="5177265"/>
            <a:ext cx="744855" cy="135935"/>
          </a:xfrm>
          <a:prstGeom prst="rect">
            <a:avLst/>
          </a:prstGeom>
        </p:spPr>
        <p:txBody>
          <a:bodyPr vert="horz" wrap="square" lIns="0" tIns="12700" rIns="0" bIns="0" rtlCol="0">
            <a:spAutoFit/>
          </a:bodyPr>
          <a:lstStyle/>
          <a:p>
            <a:pPr marL="12700">
              <a:lnSpc>
                <a:spcPct val="100000"/>
              </a:lnSpc>
              <a:spcBef>
                <a:spcPts val="100"/>
              </a:spcBef>
            </a:pPr>
            <a:r>
              <a:rPr sz="800" spc="-35" dirty="0">
                <a:latin typeface="Arial"/>
                <a:cs typeface="Arial"/>
              </a:rPr>
              <a:t>Delta</a:t>
            </a:r>
            <a:r>
              <a:rPr sz="800" spc="-70" dirty="0">
                <a:latin typeface="Arial"/>
                <a:cs typeface="Arial"/>
              </a:rPr>
              <a:t> </a:t>
            </a:r>
            <a:r>
              <a:rPr sz="800" spc="-20" dirty="0">
                <a:latin typeface="Arial"/>
                <a:cs typeface="Arial"/>
              </a:rPr>
              <a:t>modulation</a:t>
            </a:r>
            <a:endParaRPr sz="800">
              <a:latin typeface="Arial"/>
              <a:cs typeface="Arial"/>
            </a:endParaRPr>
          </a:p>
        </p:txBody>
      </p:sp>
    </p:spTree>
    <p:extLst>
      <p:ext uri="{BB962C8B-B14F-4D97-AF65-F5344CB8AC3E}">
        <p14:creationId xmlns:p14="http://schemas.microsoft.com/office/powerpoint/2010/main" val="2880246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98120" y="1243161"/>
            <a:ext cx="6279515" cy="4100481"/>
          </a:xfrm>
          <a:prstGeom prst="rect">
            <a:avLst/>
          </a:prstGeom>
        </p:spPr>
        <p:txBody>
          <a:bodyPr vert="horz" wrap="square" lIns="0" tIns="67945" rIns="0" bIns="0" rtlCol="0">
            <a:spAutoFit/>
          </a:bodyPr>
          <a:lstStyle/>
          <a:p>
            <a:pPr marL="12700">
              <a:lnSpc>
                <a:spcPct val="100000"/>
              </a:lnSpc>
              <a:spcBef>
                <a:spcPts val="535"/>
              </a:spcBef>
            </a:pPr>
            <a:r>
              <a:rPr sz="2800" spc="-100" dirty="0">
                <a:latin typeface="Times New Roman" pitchFamily="18" charset="0"/>
                <a:cs typeface="Times New Roman" pitchFamily="18" charset="0"/>
              </a:rPr>
              <a:t>There </a:t>
            </a:r>
            <a:r>
              <a:rPr sz="2800" spc="-85" dirty="0">
                <a:latin typeface="Times New Roman" pitchFamily="18" charset="0"/>
                <a:cs typeface="Times New Roman" pitchFamily="18" charset="0"/>
              </a:rPr>
              <a:t>are </a:t>
            </a:r>
            <a:r>
              <a:rPr sz="2800" spc="5" dirty="0">
                <a:latin typeface="Times New Roman" pitchFamily="18" charset="0"/>
                <a:cs typeface="Times New Roman" pitchFamily="18" charset="0"/>
              </a:rPr>
              <a:t>two </a:t>
            </a:r>
            <a:r>
              <a:rPr sz="2800" spc="-75" dirty="0">
                <a:latin typeface="Times New Roman" pitchFamily="18" charset="0"/>
                <a:cs typeface="Times New Roman" pitchFamily="18" charset="0"/>
              </a:rPr>
              <a:t>types </a:t>
            </a:r>
            <a:r>
              <a:rPr sz="2800" spc="-5" dirty="0">
                <a:latin typeface="Times New Roman" pitchFamily="18" charset="0"/>
                <a:cs typeface="Times New Roman" pitchFamily="18" charset="0"/>
              </a:rPr>
              <a:t>of </a:t>
            </a:r>
            <a:r>
              <a:rPr sz="2800" spc="-90" dirty="0">
                <a:latin typeface="Times New Roman" pitchFamily="18" charset="0"/>
                <a:cs typeface="Times New Roman" pitchFamily="18" charset="0"/>
              </a:rPr>
              <a:t>analog</a:t>
            </a:r>
            <a:r>
              <a:rPr sz="2800" spc="-280" dirty="0">
                <a:latin typeface="Times New Roman" pitchFamily="18" charset="0"/>
                <a:cs typeface="Times New Roman" pitchFamily="18" charset="0"/>
              </a:rPr>
              <a:t> </a:t>
            </a:r>
            <a:r>
              <a:rPr sz="2800" spc="-40" dirty="0">
                <a:latin typeface="Times New Roman" pitchFamily="18" charset="0"/>
                <a:cs typeface="Times New Roman" pitchFamily="18" charset="0"/>
              </a:rPr>
              <a:t>modulation:</a:t>
            </a:r>
            <a:endParaRPr sz="2800">
              <a:latin typeface="Times New Roman" pitchFamily="18" charset="0"/>
              <a:cs typeface="Times New Roman" pitchFamily="18" charset="0"/>
            </a:endParaRPr>
          </a:p>
          <a:p>
            <a:pPr marL="355600" marR="52705" indent="-342900">
              <a:lnSpc>
                <a:spcPct val="100000"/>
              </a:lnSpc>
              <a:spcBef>
                <a:spcPts val="434"/>
              </a:spcBef>
              <a:buFont typeface="Courier New"/>
              <a:buChar char="o"/>
              <a:tabLst>
                <a:tab pos="355600" algn="l"/>
              </a:tabLst>
            </a:pPr>
            <a:r>
              <a:rPr sz="2800" b="1" u="heavy" spc="-105" dirty="0">
                <a:solidFill>
                  <a:srgbClr val="FF0000"/>
                </a:solidFill>
                <a:uFill>
                  <a:solidFill>
                    <a:srgbClr val="000000"/>
                  </a:solidFill>
                </a:uFill>
                <a:latin typeface="Times New Roman" pitchFamily="18" charset="0"/>
                <a:cs typeface="Times New Roman" pitchFamily="18" charset="0"/>
              </a:rPr>
              <a:t>Amplitude </a:t>
            </a:r>
            <a:r>
              <a:rPr sz="2800" b="1" u="heavy" spc="-100" dirty="0">
                <a:solidFill>
                  <a:srgbClr val="FF0000"/>
                </a:solidFill>
                <a:uFill>
                  <a:solidFill>
                    <a:srgbClr val="000000"/>
                  </a:solidFill>
                </a:uFill>
                <a:latin typeface="Times New Roman" pitchFamily="18" charset="0"/>
                <a:cs typeface="Times New Roman" pitchFamily="18" charset="0"/>
              </a:rPr>
              <a:t>modulation</a:t>
            </a:r>
            <a:r>
              <a:rPr sz="2800" spc="-100" dirty="0">
                <a:latin typeface="Times New Roman" pitchFamily="18" charset="0"/>
                <a:cs typeface="Times New Roman" pitchFamily="18" charset="0"/>
              </a:rPr>
              <a:t>- </a:t>
            </a:r>
            <a:r>
              <a:rPr sz="2800" spc="-45" dirty="0">
                <a:latin typeface="Times New Roman" pitchFamily="18" charset="0"/>
                <a:cs typeface="Times New Roman" pitchFamily="18" charset="0"/>
              </a:rPr>
              <a:t>Amplitude </a:t>
            </a:r>
            <a:r>
              <a:rPr sz="2800" spc="-5">
                <a:latin typeface="Times New Roman" pitchFamily="18" charset="0"/>
                <a:cs typeface="Times New Roman" pitchFamily="18" charset="0"/>
              </a:rPr>
              <a:t>of </a:t>
            </a:r>
            <a:r>
              <a:rPr sz="2800" spc="-20" smtClean="0">
                <a:latin typeface="Times New Roman" pitchFamily="18" charset="0"/>
                <a:cs typeface="Times New Roman" pitchFamily="18" charset="0"/>
              </a:rPr>
              <a:t>th</a:t>
            </a:r>
            <a:r>
              <a:rPr lang="en-US" sz="2800" spc="-20" dirty="0" smtClean="0">
                <a:latin typeface="Times New Roman" pitchFamily="18" charset="0"/>
                <a:cs typeface="Times New Roman" pitchFamily="18" charset="0"/>
              </a:rPr>
              <a:t>e </a:t>
            </a:r>
            <a:r>
              <a:rPr sz="2800" spc="-50" smtClean="0">
                <a:latin typeface="Times New Roman" pitchFamily="18" charset="0"/>
                <a:cs typeface="Times New Roman" pitchFamily="18" charset="0"/>
              </a:rPr>
              <a:t>carrier </a:t>
            </a:r>
            <a:r>
              <a:rPr sz="2800" spc="-105" dirty="0">
                <a:latin typeface="Times New Roman" pitchFamily="18" charset="0"/>
                <a:cs typeface="Times New Roman" pitchFamily="18" charset="0"/>
              </a:rPr>
              <a:t>wave </a:t>
            </a:r>
            <a:r>
              <a:rPr sz="2800" spc="-95" dirty="0">
                <a:latin typeface="Times New Roman" pitchFamily="18" charset="0"/>
                <a:cs typeface="Times New Roman" pitchFamily="18" charset="0"/>
              </a:rPr>
              <a:t>is</a:t>
            </a:r>
            <a:r>
              <a:rPr sz="2800" spc="-330" dirty="0">
                <a:latin typeface="Times New Roman" pitchFamily="18" charset="0"/>
                <a:cs typeface="Times New Roman" pitchFamily="18" charset="0"/>
              </a:rPr>
              <a:t> </a:t>
            </a:r>
            <a:r>
              <a:rPr sz="2800" spc="-65" dirty="0">
                <a:latin typeface="Times New Roman" pitchFamily="18" charset="0"/>
                <a:cs typeface="Times New Roman" pitchFamily="18" charset="0"/>
              </a:rPr>
              <a:t>varied  </a:t>
            </a:r>
            <a:r>
              <a:rPr sz="2800" spc="-25" dirty="0">
                <a:latin typeface="Times New Roman" pitchFamily="18" charset="0"/>
                <a:cs typeface="Times New Roman" pitchFamily="18" charset="0"/>
              </a:rPr>
              <a:t>in </a:t>
            </a:r>
            <a:r>
              <a:rPr sz="2800" spc="-105" dirty="0">
                <a:latin typeface="Times New Roman" pitchFamily="18" charset="0"/>
                <a:cs typeface="Times New Roman" pitchFamily="18" charset="0"/>
              </a:rPr>
              <a:t>accordance </a:t>
            </a:r>
            <a:r>
              <a:rPr sz="2800" spc="5" dirty="0">
                <a:latin typeface="Times New Roman" pitchFamily="18" charset="0"/>
                <a:cs typeface="Times New Roman" pitchFamily="18" charset="0"/>
              </a:rPr>
              <a:t>with </a:t>
            </a:r>
            <a:r>
              <a:rPr sz="2800" spc="-20" dirty="0">
                <a:latin typeface="Times New Roman" pitchFamily="18" charset="0"/>
                <a:cs typeface="Times New Roman" pitchFamily="18" charset="0"/>
              </a:rPr>
              <a:t>the </a:t>
            </a:r>
            <a:r>
              <a:rPr sz="2800" spc="-45" dirty="0">
                <a:latin typeface="Times New Roman" pitchFamily="18" charset="0"/>
                <a:cs typeface="Times New Roman" pitchFamily="18" charset="0"/>
              </a:rPr>
              <a:t>instant </a:t>
            </a:r>
            <a:r>
              <a:rPr sz="2800" spc="-80" dirty="0">
                <a:latin typeface="Times New Roman" pitchFamily="18" charset="0"/>
                <a:cs typeface="Times New Roman" pitchFamily="18" charset="0"/>
              </a:rPr>
              <a:t>value </a:t>
            </a:r>
            <a:r>
              <a:rPr sz="2800" spc="-5" dirty="0">
                <a:latin typeface="Times New Roman" pitchFamily="18" charset="0"/>
                <a:cs typeface="Times New Roman" pitchFamily="18" charset="0"/>
              </a:rPr>
              <a:t>of</a:t>
            </a:r>
            <a:r>
              <a:rPr sz="2800" spc="-340" dirty="0">
                <a:latin typeface="Times New Roman" pitchFamily="18" charset="0"/>
                <a:cs typeface="Times New Roman" pitchFamily="18" charset="0"/>
              </a:rPr>
              <a:t> </a:t>
            </a:r>
            <a:r>
              <a:rPr sz="2800" spc="-50" dirty="0">
                <a:latin typeface="Times New Roman" pitchFamily="18" charset="0"/>
                <a:cs typeface="Times New Roman" pitchFamily="18" charset="0"/>
              </a:rPr>
              <a:t>modulating </a:t>
            </a:r>
            <a:r>
              <a:rPr sz="2800" spc="-85">
                <a:latin typeface="Times New Roman" pitchFamily="18" charset="0"/>
                <a:cs typeface="Times New Roman" pitchFamily="18" charset="0"/>
              </a:rPr>
              <a:t>signal</a:t>
            </a:r>
            <a:r>
              <a:rPr sz="2800" spc="-85" smtClean="0">
                <a:latin typeface="Times New Roman" pitchFamily="18" charset="0"/>
                <a:cs typeface="Times New Roman" pitchFamily="18" charset="0"/>
              </a:rPr>
              <a:t>.</a:t>
            </a:r>
            <a:endParaRPr lang="en-US" sz="2800" spc="-85" dirty="0" smtClean="0">
              <a:latin typeface="Times New Roman" pitchFamily="18" charset="0"/>
              <a:cs typeface="Times New Roman" pitchFamily="18" charset="0"/>
            </a:endParaRPr>
          </a:p>
          <a:p>
            <a:pPr marL="355600" marR="52705" indent="-342900">
              <a:lnSpc>
                <a:spcPct val="100000"/>
              </a:lnSpc>
              <a:spcBef>
                <a:spcPts val="434"/>
              </a:spcBef>
              <a:tabLst>
                <a:tab pos="355600" algn="l"/>
              </a:tabLst>
            </a:pPr>
            <a:endParaRPr sz="2800">
              <a:latin typeface="Times New Roman" pitchFamily="18" charset="0"/>
              <a:cs typeface="Times New Roman" pitchFamily="18" charset="0"/>
            </a:endParaRPr>
          </a:p>
          <a:p>
            <a:pPr marL="355600" marR="5080" indent="-342900">
              <a:lnSpc>
                <a:spcPct val="100000"/>
              </a:lnSpc>
              <a:spcBef>
                <a:spcPts val="434"/>
              </a:spcBef>
              <a:buFont typeface="Courier New"/>
              <a:buChar char="o"/>
              <a:tabLst>
                <a:tab pos="355600" algn="l"/>
              </a:tabLst>
            </a:pPr>
            <a:r>
              <a:rPr sz="2800" b="1" u="heavy" spc="-150" dirty="0">
                <a:solidFill>
                  <a:srgbClr val="FF0000"/>
                </a:solidFill>
                <a:uFill>
                  <a:solidFill>
                    <a:srgbClr val="000000"/>
                  </a:solidFill>
                </a:uFill>
                <a:latin typeface="Times New Roman" pitchFamily="18" charset="0"/>
                <a:cs typeface="Times New Roman" pitchFamily="18" charset="0"/>
              </a:rPr>
              <a:t>Angle </a:t>
            </a:r>
            <a:r>
              <a:rPr sz="2800" b="1" u="heavy" spc="-100" dirty="0">
                <a:solidFill>
                  <a:srgbClr val="FF0000"/>
                </a:solidFill>
                <a:uFill>
                  <a:solidFill>
                    <a:srgbClr val="000000"/>
                  </a:solidFill>
                </a:uFill>
                <a:latin typeface="Times New Roman" pitchFamily="18" charset="0"/>
                <a:cs typeface="Times New Roman" pitchFamily="18" charset="0"/>
              </a:rPr>
              <a:t>modulation</a:t>
            </a:r>
            <a:r>
              <a:rPr sz="2800" spc="-100" dirty="0">
                <a:solidFill>
                  <a:srgbClr val="FF0000"/>
                </a:solidFill>
                <a:latin typeface="Times New Roman" pitchFamily="18" charset="0"/>
                <a:cs typeface="Times New Roman" pitchFamily="18" charset="0"/>
              </a:rPr>
              <a:t>- </a:t>
            </a:r>
            <a:r>
              <a:rPr sz="2800" spc="-100" dirty="0">
                <a:latin typeface="Times New Roman" pitchFamily="18" charset="0"/>
                <a:cs typeface="Times New Roman" pitchFamily="18" charset="0"/>
              </a:rPr>
              <a:t>Total </a:t>
            </a:r>
            <a:r>
              <a:rPr sz="2800" spc="-114" dirty="0">
                <a:latin typeface="Times New Roman" pitchFamily="18" charset="0"/>
                <a:cs typeface="Times New Roman" pitchFamily="18" charset="0"/>
              </a:rPr>
              <a:t>phase </a:t>
            </a:r>
            <a:r>
              <a:rPr sz="2800" spc="-90" dirty="0">
                <a:latin typeface="Times New Roman" pitchFamily="18" charset="0"/>
                <a:cs typeface="Times New Roman" pitchFamily="18" charset="0"/>
              </a:rPr>
              <a:t>angle </a:t>
            </a:r>
            <a:r>
              <a:rPr sz="2800" spc="-5" dirty="0">
                <a:latin typeface="Times New Roman" pitchFamily="18" charset="0"/>
                <a:cs typeface="Times New Roman" pitchFamily="18" charset="0"/>
              </a:rPr>
              <a:t>of </a:t>
            </a:r>
            <a:r>
              <a:rPr sz="2800" spc="-20" dirty="0">
                <a:latin typeface="Times New Roman" pitchFamily="18" charset="0"/>
                <a:cs typeface="Times New Roman" pitchFamily="18" charset="0"/>
              </a:rPr>
              <a:t>the </a:t>
            </a:r>
            <a:r>
              <a:rPr sz="2800" spc="-50" dirty="0">
                <a:latin typeface="Times New Roman" pitchFamily="18" charset="0"/>
                <a:cs typeface="Times New Roman" pitchFamily="18" charset="0"/>
              </a:rPr>
              <a:t>carrier </a:t>
            </a:r>
            <a:r>
              <a:rPr sz="2800" spc="-105" dirty="0">
                <a:latin typeface="Times New Roman" pitchFamily="18" charset="0"/>
                <a:cs typeface="Times New Roman" pitchFamily="18" charset="0"/>
              </a:rPr>
              <a:t>wave </a:t>
            </a:r>
            <a:r>
              <a:rPr sz="2800" spc="-95" dirty="0">
                <a:latin typeface="Times New Roman" pitchFamily="18" charset="0"/>
                <a:cs typeface="Times New Roman" pitchFamily="18" charset="0"/>
              </a:rPr>
              <a:t>is  </a:t>
            </a:r>
            <a:r>
              <a:rPr sz="2800" spc="-65" dirty="0">
                <a:latin typeface="Times New Roman" pitchFamily="18" charset="0"/>
                <a:cs typeface="Times New Roman" pitchFamily="18" charset="0"/>
              </a:rPr>
              <a:t>varied </a:t>
            </a:r>
            <a:r>
              <a:rPr sz="2800" spc="-25" dirty="0">
                <a:latin typeface="Times New Roman" pitchFamily="18" charset="0"/>
                <a:cs typeface="Times New Roman" pitchFamily="18" charset="0"/>
              </a:rPr>
              <a:t>in </a:t>
            </a:r>
            <a:r>
              <a:rPr sz="2800" spc="-105" dirty="0">
                <a:latin typeface="Times New Roman" pitchFamily="18" charset="0"/>
                <a:cs typeface="Times New Roman" pitchFamily="18" charset="0"/>
              </a:rPr>
              <a:t>accordance </a:t>
            </a:r>
            <a:r>
              <a:rPr sz="2800" spc="5" dirty="0">
                <a:latin typeface="Times New Roman" pitchFamily="18" charset="0"/>
                <a:cs typeface="Times New Roman" pitchFamily="18" charset="0"/>
              </a:rPr>
              <a:t>with </a:t>
            </a:r>
            <a:r>
              <a:rPr sz="2800" spc="-20" dirty="0">
                <a:latin typeface="Times New Roman" pitchFamily="18" charset="0"/>
                <a:cs typeface="Times New Roman" pitchFamily="18" charset="0"/>
              </a:rPr>
              <a:t>the </a:t>
            </a:r>
            <a:r>
              <a:rPr sz="2800" spc="-50" dirty="0">
                <a:latin typeface="Times New Roman" pitchFamily="18" charset="0"/>
                <a:cs typeface="Times New Roman" pitchFamily="18" charset="0"/>
              </a:rPr>
              <a:t>modulating </a:t>
            </a:r>
            <a:r>
              <a:rPr sz="2800" spc="-90" dirty="0">
                <a:latin typeface="Times New Roman" pitchFamily="18" charset="0"/>
                <a:cs typeface="Times New Roman" pitchFamily="18" charset="0"/>
              </a:rPr>
              <a:t>signal </a:t>
            </a:r>
            <a:r>
              <a:rPr sz="2800" spc="-114" dirty="0">
                <a:latin typeface="Times New Roman" pitchFamily="18" charset="0"/>
                <a:cs typeface="Times New Roman" pitchFamily="18" charset="0"/>
              </a:rPr>
              <a:t>.Total </a:t>
            </a:r>
            <a:r>
              <a:rPr sz="2800" spc="-90" dirty="0">
                <a:latin typeface="Times New Roman" pitchFamily="18" charset="0"/>
                <a:cs typeface="Times New Roman" pitchFamily="18" charset="0"/>
              </a:rPr>
              <a:t>angle</a:t>
            </a:r>
            <a:r>
              <a:rPr sz="2800" spc="-275" dirty="0">
                <a:latin typeface="Times New Roman" pitchFamily="18" charset="0"/>
                <a:cs typeface="Times New Roman" pitchFamily="18" charset="0"/>
              </a:rPr>
              <a:t> </a:t>
            </a:r>
            <a:r>
              <a:rPr sz="2800" spc="-120" dirty="0">
                <a:latin typeface="Times New Roman" pitchFamily="18" charset="0"/>
                <a:cs typeface="Times New Roman" pitchFamily="18" charset="0"/>
              </a:rPr>
              <a:t>can  </a:t>
            </a:r>
            <a:r>
              <a:rPr sz="2800" spc="-85" dirty="0">
                <a:latin typeface="Times New Roman" pitchFamily="18" charset="0"/>
                <a:cs typeface="Times New Roman" pitchFamily="18" charset="0"/>
              </a:rPr>
              <a:t>be </a:t>
            </a:r>
            <a:r>
              <a:rPr sz="2800" spc="-65" dirty="0">
                <a:latin typeface="Times New Roman" pitchFamily="18" charset="0"/>
                <a:cs typeface="Times New Roman" pitchFamily="18" charset="0"/>
              </a:rPr>
              <a:t>varied </a:t>
            </a:r>
            <a:r>
              <a:rPr sz="2800" spc="-80" dirty="0">
                <a:latin typeface="Times New Roman" pitchFamily="18" charset="0"/>
                <a:cs typeface="Times New Roman" pitchFamily="18" charset="0"/>
              </a:rPr>
              <a:t>by </a:t>
            </a:r>
            <a:r>
              <a:rPr sz="2800" spc="-65" dirty="0">
                <a:latin typeface="Times New Roman" pitchFamily="18" charset="0"/>
                <a:cs typeface="Times New Roman" pitchFamily="18" charset="0"/>
              </a:rPr>
              <a:t>frequency </a:t>
            </a:r>
            <a:r>
              <a:rPr sz="2800" spc="-15" dirty="0">
                <a:latin typeface="Times New Roman" pitchFamily="18" charset="0"/>
                <a:cs typeface="Times New Roman" pitchFamily="18" charset="0"/>
              </a:rPr>
              <a:t>or</a:t>
            </a:r>
            <a:r>
              <a:rPr sz="2800" spc="-145" dirty="0">
                <a:latin typeface="Times New Roman" pitchFamily="18" charset="0"/>
                <a:cs typeface="Times New Roman" pitchFamily="18" charset="0"/>
              </a:rPr>
              <a:t> </a:t>
            </a:r>
            <a:r>
              <a:rPr sz="2800" spc="-105" dirty="0">
                <a:latin typeface="Times New Roman" pitchFamily="18" charset="0"/>
                <a:cs typeface="Times New Roman" pitchFamily="18" charset="0"/>
              </a:rPr>
              <a:t>phase.</a:t>
            </a:r>
            <a:endParaRPr sz="2800">
              <a:latin typeface="Times New Roman" pitchFamily="18" charset="0"/>
              <a:cs typeface="Times New Roman" pitchFamily="18" charset="0"/>
            </a:endParaRPr>
          </a:p>
        </p:txBody>
      </p:sp>
    </p:spTree>
    <p:extLst>
      <p:ext uri="{BB962C8B-B14F-4D97-AF65-F5344CB8AC3E}">
        <p14:creationId xmlns:p14="http://schemas.microsoft.com/office/powerpoint/2010/main" val="38160588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21506" name="Picture 2"/>
          <p:cNvPicPr>
            <a:picLocks noGrp="1" noChangeAspect="1" noChangeArrowheads="1"/>
          </p:cNvPicPr>
          <p:nvPr>
            <p:ph idx="1"/>
          </p:nvPr>
        </p:nvPicPr>
        <p:blipFill>
          <a:blip r:embed="rId2"/>
          <a:srcRect/>
          <a:stretch>
            <a:fillRect/>
          </a:stretch>
        </p:blipFill>
        <p:spPr bwMode="auto">
          <a:xfrm>
            <a:off x="-428660" y="0"/>
            <a:ext cx="9572660" cy="6858000"/>
          </a:xfrm>
          <a:prstGeom prst="rect">
            <a:avLst/>
          </a:prstGeom>
          <a:noFill/>
          <a:ln w="9525">
            <a:noFill/>
            <a:miter lim="800000"/>
            <a:headEnd/>
            <a:tailEnd/>
          </a:ln>
          <a:effectLst/>
        </p:spPr>
      </p:pic>
    </p:spTree>
    <p:extLst>
      <p:ext uri="{BB962C8B-B14F-4D97-AF65-F5344CB8AC3E}">
        <p14:creationId xmlns:p14="http://schemas.microsoft.com/office/powerpoint/2010/main" val="8625819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ommunication System">
            <a:extLst>
              <a:ext uri="{FF2B5EF4-FFF2-40B4-BE49-F238E27FC236}">
                <a16:creationId xmlns:a16="http://schemas.microsoft.com/office/drawing/2014/main" id="{6B0428C7-42AD-462C-9E98-2950627AC6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844824"/>
            <a:ext cx="8315325" cy="2314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82206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Grp="1" noChangeAspect="1" noChangeArrowheads="1"/>
          </p:cNvPicPr>
          <p:nvPr>
            <p:ph idx="4294967295"/>
          </p:nvPr>
        </p:nvPicPr>
        <p:blipFill>
          <a:blip r:embed="rId2"/>
          <a:srcRect/>
          <a:stretch>
            <a:fillRect/>
          </a:stretch>
        </p:blipFill>
        <p:spPr bwMode="auto">
          <a:xfrm>
            <a:off x="683568" y="620688"/>
            <a:ext cx="7572375" cy="5000625"/>
          </a:xfrm>
          <a:prstGeom prst="rect">
            <a:avLst/>
          </a:prstGeom>
          <a:noFill/>
          <a:ln w="9525">
            <a:noFill/>
            <a:miter lim="800000"/>
            <a:headEnd/>
            <a:tailEnd/>
          </a:ln>
          <a:effectLst/>
        </p:spPr>
      </p:pic>
    </p:spTree>
    <p:extLst>
      <p:ext uri="{BB962C8B-B14F-4D97-AF65-F5344CB8AC3E}">
        <p14:creationId xmlns:p14="http://schemas.microsoft.com/office/powerpoint/2010/main" val="37328968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20482" name="Picture 2"/>
          <p:cNvPicPr>
            <a:picLocks noGrp="1" noChangeAspect="1" noChangeArrowheads="1"/>
          </p:cNvPicPr>
          <p:nvPr>
            <p:ph idx="1"/>
          </p:nvPr>
        </p:nvPicPr>
        <p:blipFill>
          <a:blip r:embed="rId2"/>
          <a:srcRect/>
          <a:stretch>
            <a:fillRect/>
          </a:stretch>
        </p:blipFill>
        <p:spPr bwMode="auto">
          <a:xfrm>
            <a:off x="1214414" y="1714488"/>
            <a:ext cx="6500858" cy="4214842"/>
          </a:xfrm>
          <a:prstGeom prst="rect">
            <a:avLst/>
          </a:prstGeom>
          <a:noFill/>
          <a:ln w="9525">
            <a:noFill/>
            <a:miter lim="800000"/>
            <a:headEnd/>
            <a:tailEnd/>
          </a:ln>
          <a:effectLst/>
        </p:spPr>
      </p:pic>
    </p:spTree>
    <p:extLst>
      <p:ext uri="{BB962C8B-B14F-4D97-AF65-F5344CB8AC3E}">
        <p14:creationId xmlns:p14="http://schemas.microsoft.com/office/powerpoint/2010/main" val="7757431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80058" y="333857"/>
            <a:ext cx="5186045" cy="690574"/>
          </a:xfrm>
          <a:prstGeom prst="rect">
            <a:avLst/>
          </a:prstGeom>
        </p:spPr>
        <p:txBody>
          <a:bodyPr vert="horz" wrap="square" lIns="0" tIns="13335" rIns="0" bIns="0" rtlCol="0">
            <a:spAutoFit/>
          </a:bodyPr>
          <a:lstStyle/>
          <a:p>
            <a:pPr marL="12700">
              <a:lnSpc>
                <a:spcPct val="100000"/>
              </a:lnSpc>
              <a:spcBef>
                <a:spcPts val="105"/>
              </a:spcBef>
            </a:pPr>
            <a:r>
              <a:rPr sz="4400" spc="-235" dirty="0"/>
              <a:t>Frequency</a:t>
            </a:r>
            <a:r>
              <a:rPr sz="4400" spc="-320" dirty="0"/>
              <a:t> </a:t>
            </a:r>
            <a:r>
              <a:rPr sz="4400" spc="-60" dirty="0"/>
              <a:t>Modulation</a:t>
            </a:r>
            <a:endParaRPr sz="4400"/>
          </a:p>
        </p:txBody>
      </p:sp>
      <p:sp>
        <p:nvSpPr>
          <p:cNvPr id="3" name="object 3"/>
          <p:cNvSpPr txBox="1"/>
          <p:nvPr/>
        </p:nvSpPr>
        <p:spPr>
          <a:xfrm>
            <a:off x="535940" y="1622552"/>
            <a:ext cx="7518400" cy="2467342"/>
          </a:xfrm>
          <a:prstGeom prst="rect">
            <a:avLst/>
          </a:prstGeom>
        </p:spPr>
        <p:txBody>
          <a:bodyPr vert="horz" wrap="square" lIns="0" tIns="12700" rIns="0" bIns="0" rtlCol="0">
            <a:spAutoFit/>
          </a:bodyPr>
          <a:lstStyle/>
          <a:p>
            <a:pPr marL="355600" marR="5080" indent="-342900">
              <a:lnSpc>
                <a:spcPct val="100000"/>
              </a:lnSpc>
              <a:spcBef>
                <a:spcPts val="100"/>
              </a:spcBef>
              <a:buChar char="•"/>
              <a:tabLst>
                <a:tab pos="355600" algn="l"/>
                <a:tab pos="356235" algn="l"/>
              </a:tabLst>
            </a:pPr>
            <a:r>
              <a:rPr sz="2100" spc="-60" dirty="0">
                <a:latin typeface="Arial"/>
                <a:cs typeface="Arial"/>
              </a:rPr>
              <a:t>In</a:t>
            </a:r>
            <a:r>
              <a:rPr sz="2100" spc="-114" dirty="0">
                <a:latin typeface="Arial"/>
                <a:cs typeface="Arial"/>
              </a:rPr>
              <a:t> </a:t>
            </a:r>
            <a:r>
              <a:rPr sz="2100" spc="-75" dirty="0">
                <a:latin typeface="Arial"/>
                <a:cs typeface="Arial"/>
              </a:rPr>
              <a:t>frequency</a:t>
            </a:r>
            <a:r>
              <a:rPr sz="2100" spc="-110" dirty="0">
                <a:latin typeface="Arial"/>
                <a:cs typeface="Arial"/>
              </a:rPr>
              <a:t> </a:t>
            </a:r>
            <a:r>
              <a:rPr sz="2100" spc="-45" dirty="0">
                <a:latin typeface="Arial"/>
                <a:cs typeface="Arial"/>
              </a:rPr>
              <a:t>modulation,</a:t>
            </a:r>
            <a:r>
              <a:rPr sz="2100" spc="-105" dirty="0">
                <a:latin typeface="Arial"/>
                <a:cs typeface="Arial"/>
              </a:rPr>
              <a:t> </a:t>
            </a:r>
            <a:r>
              <a:rPr sz="2100" spc="-25" dirty="0">
                <a:latin typeface="Arial"/>
                <a:cs typeface="Arial"/>
              </a:rPr>
              <a:t>the</a:t>
            </a:r>
            <a:r>
              <a:rPr sz="2100" spc="-110" dirty="0">
                <a:latin typeface="Arial"/>
                <a:cs typeface="Arial"/>
              </a:rPr>
              <a:t> </a:t>
            </a:r>
            <a:r>
              <a:rPr sz="2100" spc="-50" dirty="0">
                <a:latin typeface="Arial"/>
                <a:cs typeface="Arial"/>
              </a:rPr>
              <a:t>carrier</a:t>
            </a:r>
            <a:r>
              <a:rPr sz="2100" spc="-100" dirty="0">
                <a:latin typeface="Arial"/>
                <a:cs typeface="Arial"/>
              </a:rPr>
              <a:t> </a:t>
            </a:r>
            <a:r>
              <a:rPr sz="2100" spc="-45" dirty="0">
                <a:latin typeface="Arial"/>
                <a:cs typeface="Arial"/>
              </a:rPr>
              <a:t>amplitude</a:t>
            </a:r>
            <a:r>
              <a:rPr sz="2100" spc="-135" dirty="0">
                <a:latin typeface="Arial"/>
                <a:cs typeface="Arial"/>
              </a:rPr>
              <a:t> </a:t>
            </a:r>
            <a:r>
              <a:rPr sz="2100" spc="-90" dirty="0">
                <a:latin typeface="Arial"/>
                <a:cs typeface="Arial"/>
              </a:rPr>
              <a:t>remains</a:t>
            </a:r>
            <a:r>
              <a:rPr sz="2100" spc="-110" dirty="0">
                <a:latin typeface="Arial"/>
                <a:cs typeface="Arial"/>
              </a:rPr>
              <a:t> </a:t>
            </a:r>
            <a:r>
              <a:rPr sz="2100" spc="-80" dirty="0">
                <a:latin typeface="Arial"/>
                <a:cs typeface="Arial"/>
              </a:rPr>
              <a:t>constant</a:t>
            </a:r>
            <a:r>
              <a:rPr sz="2100" spc="-110" dirty="0">
                <a:latin typeface="Arial"/>
                <a:cs typeface="Arial"/>
              </a:rPr>
              <a:t> </a:t>
            </a:r>
            <a:r>
              <a:rPr sz="2100" spc="-60" dirty="0">
                <a:latin typeface="Arial"/>
                <a:cs typeface="Arial"/>
              </a:rPr>
              <a:t>,  </a:t>
            </a:r>
            <a:r>
              <a:rPr sz="2100" spc="-35" dirty="0">
                <a:latin typeface="Arial"/>
                <a:cs typeface="Arial"/>
              </a:rPr>
              <a:t>while </a:t>
            </a:r>
            <a:r>
              <a:rPr sz="2100" spc="-50" dirty="0">
                <a:latin typeface="Arial"/>
                <a:cs typeface="Arial"/>
              </a:rPr>
              <a:t>carrier </a:t>
            </a:r>
            <a:r>
              <a:rPr sz="2100" spc="-75" dirty="0">
                <a:latin typeface="Arial"/>
                <a:cs typeface="Arial"/>
              </a:rPr>
              <a:t>frequency </a:t>
            </a:r>
            <a:r>
              <a:rPr sz="2100" spc="-110" dirty="0">
                <a:latin typeface="Arial"/>
                <a:cs typeface="Arial"/>
              </a:rPr>
              <a:t>is </a:t>
            </a:r>
            <a:r>
              <a:rPr sz="2100" spc="-120" dirty="0">
                <a:latin typeface="Arial"/>
                <a:cs typeface="Arial"/>
              </a:rPr>
              <a:t>changed </a:t>
            </a:r>
            <a:r>
              <a:rPr sz="2100" spc="-90" dirty="0">
                <a:latin typeface="Arial"/>
                <a:cs typeface="Arial"/>
              </a:rPr>
              <a:t>by </a:t>
            </a:r>
            <a:r>
              <a:rPr sz="2100" spc="-25" dirty="0">
                <a:latin typeface="Arial"/>
                <a:cs typeface="Arial"/>
              </a:rPr>
              <a:t>the </a:t>
            </a:r>
            <a:r>
              <a:rPr sz="2100" spc="-55" dirty="0">
                <a:latin typeface="Arial"/>
                <a:cs typeface="Arial"/>
              </a:rPr>
              <a:t>modulating</a:t>
            </a:r>
            <a:r>
              <a:rPr sz="2100" spc="-400" dirty="0">
                <a:latin typeface="Arial"/>
                <a:cs typeface="Arial"/>
              </a:rPr>
              <a:t> </a:t>
            </a:r>
            <a:r>
              <a:rPr sz="2100" spc="-100" dirty="0">
                <a:latin typeface="Arial"/>
                <a:cs typeface="Arial"/>
              </a:rPr>
              <a:t>signal.</a:t>
            </a:r>
            <a:endParaRPr sz="2100">
              <a:latin typeface="Arial"/>
              <a:cs typeface="Arial"/>
            </a:endParaRPr>
          </a:p>
          <a:p>
            <a:pPr marL="355600" marR="140970" indent="-342900">
              <a:lnSpc>
                <a:spcPct val="100000"/>
              </a:lnSpc>
              <a:spcBef>
                <a:spcPts val="505"/>
              </a:spcBef>
              <a:buChar char="•"/>
              <a:tabLst>
                <a:tab pos="355600" algn="l"/>
                <a:tab pos="356235" algn="l"/>
              </a:tabLst>
            </a:pPr>
            <a:r>
              <a:rPr sz="2100" spc="-50" dirty="0">
                <a:latin typeface="Arial"/>
                <a:cs typeface="Arial"/>
              </a:rPr>
              <a:t>Amplitude </a:t>
            </a:r>
            <a:r>
              <a:rPr sz="2100" spc="-5" dirty="0">
                <a:latin typeface="Arial"/>
                <a:cs typeface="Arial"/>
              </a:rPr>
              <a:t>of </a:t>
            </a:r>
            <a:r>
              <a:rPr sz="2100" spc="-55" dirty="0">
                <a:latin typeface="Arial"/>
                <a:cs typeface="Arial"/>
              </a:rPr>
              <a:t>modulating </a:t>
            </a:r>
            <a:r>
              <a:rPr sz="2100" spc="-105" dirty="0">
                <a:latin typeface="Arial"/>
                <a:cs typeface="Arial"/>
              </a:rPr>
              <a:t>signal </a:t>
            </a:r>
            <a:r>
              <a:rPr sz="2100" spc="-114" dirty="0">
                <a:latin typeface="Arial"/>
                <a:cs typeface="Arial"/>
              </a:rPr>
              <a:t>increases, </a:t>
            </a:r>
            <a:r>
              <a:rPr sz="2100" spc="-35" dirty="0">
                <a:latin typeface="Arial"/>
                <a:cs typeface="Arial"/>
              </a:rPr>
              <a:t>then </a:t>
            </a:r>
            <a:r>
              <a:rPr sz="2100" spc="-50" dirty="0">
                <a:latin typeface="Arial"/>
                <a:cs typeface="Arial"/>
              </a:rPr>
              <a:t>carrier</a:t>
            </a:r>
            <a:r>
              <a:rPr sz="2100" spc="-409" dirty="0">
                <a:latin typeface="Arial"/>
                <a:cs typeface="Arial"/>
              </a:rPr>
              <a:t> </a:t>
            </a:r>
            <a:r>
              <a:rPr sz="2100" spc="-75" dirty="0">
                <a:latin typeface="Arial"/>
                <a:cs typeface="Arial"/>
              </a:rPr>
              <a:t>frequency  </a:t>
            </a:r>
            <a:r>
              <a:rPr sz="2100" spc="-125" dirty="0">
                <a:latin typeface="Arial"/>
                <a:cs typeface="Arial"/>
              </a:rPr>
              <a:t>increases </a:t>
            </a:r>
            <a:r>
              <a:rPr sz="2100" spc="-100" dirty="0">
                <a:latin typeface="Arial"/>
                <a:cs typeface="Arial"/>
              </a:rPr>
              <a:t>and </a:t>
            </a:r>
            <a:r>
              <a:rPr sz="2100" spc="-95" dirty="0">
                <a:latin typeface="Arial"/>
                <a:cs typeface="Arial"/>
              </a:rPr>
              <a:t>vice </a:t>
            </a:r>
            <a:r>
              <a:rPr sz="2100" spc="-120" dirty="0">
                <a:latin typeface="Arial"/>
                <a:cs typeface="Arial"/>
              </a:rPr>
              <a:t>versa.</a:t>
            </a:r>
            <a:endParaRPr sz="2100">
              <a:latin typeface="Arial"/>
              <a:cs typeface="Arial"/>
            </a:endParaRPr>
          </a:p>
          <a:p>
            <a:pPr marL="355600" indent="-342900">
              <a:lnSpc>
                <a:spcPct val="100000"/>
              </a:lnSpc>
              <a:spcBef>
                <a:spcPts val="505"/>
              </a:spcBef>
              <a:buChar char="•"/>
              <a:tabLst>
                <a:tab pos="355600" algn="l"/>
                <a:tab pos="356235" algn="l"/>
              </a:tabLst>
            </a:pPr>
            <a:r>
              <a:rPr sz="2100" spc="-155" dirty="0">
                <a:latin typeface="Arial"/>
                <a:cs typeface="Arial"/>
              </a:rPr>
              <a:t>The </a:t>
            </a:r>
            <a:r>
              <a:rPr sz="2100" spc="-100" dirty="0">
                <a:latin typeface="Arial"/>
                <a:cs typeface="Arial"/>
              </a:rPr>
              <a:t>inverse </a:t>
            </a:r>
            <a:r>
              <a:rPr sz="2100" spc="-110" dirty="0">
                <a:latin typeface="Arial"/>
                <a:cs typeface="Arial"/>
              </a:rPr>
              <a:t>is also</a:t>
            </a:r>
            <a:r>
              <a:rPr sz="2100" spc="-45" dirty="0">
                <a:latin typeface="Arial"/>
                <a:cs typeface="Arial"/>
              </a:rPr>
              <a:t> </a:t>
            </a:r>
            <a:r>
              <a:rPr sz="2100" spc="-100" dirty="0">
                <a:latin typeface="Arial"/>
                <a:cs typeface="Arial"/>
              </a:rPr>
              <a:t>possible</a:t>
            </a:r>
            <a:endParaRPr sz="2100">
              <a:latin typeface="Arial"/>
              <a:cs typeface="Arial"/>
            </a:endParaRPr>
          </a:p>
          <a:p>
            <a:pPr marL="355600" marR="140970" indent="-342900">
              <a:lnSpc>
                <a:spcPct val="100000"/>
              </a:lnSpc>
              <a:spcBef>
                <a:spcPts val="505"/>
              </a:spcBef>
              <a:buChar char="•"/>
              <a:tabLst>
                <a:tab pos="355600" algn="l"/>
                <a:tab pos="356235" algn="l"/>
              </a:tabLst>
            </a:pPr>
            <a:r>
              <a:rPr sz="2100" spc="-50" dirty="0">
                <a:solidFill>
                  <a:srgbClr val="404040"/>
                </a:solidFill>
                <a:latin typeface="Arial"/>
                <a:cs typeface="Arial"/>
              </a:rPr>
              <a:t>Amplitude </a:t>
            </a:r>
            <a:r>
              <a:rPr sz="2100" spc="-5" dirty="0">
                <a:solidFill>
                  <a:srgbClr val="404040"/>
                </a:solidFill>
                <a:latin typeface="Arial"/>
                <a:cs typeface="Arial"/>
              </a:rPr>
              <a:t>of </a:t>
            </a:r>
            <a:r>
              <a:rPr sz="2100" spc="-55" dirty="0">
                <a:solidFill>
                  <a:srgbClr val="404040"/>
                </a:solidFill>
                <a:latin typeface="Arial"/>
                <a:cs typeface="Arial"/>
              </a:rPr>
              <a:t>modulating </a:t>
            </a:r>
            <a:r>
              <a:rPr sz="2100" spc="-105" dirty="0">
                <a:solidFill>
                  <a:srgbClr val="404040"/>
                </a:solidFill>
                <a:latin typeface="Arial"/>
                <a:cs typeface="Arial"/>
              </a:rPr>
              <a:t>signal </a:t>
            </a:r>
            <a:r>
              <a:rPr sz="2100" spc="-114" dirty="0">
                <a:solidFill>
                  <a:srgbClr val="404040"/>
                </a:solidFill>
                <a:latin typeface="Arial"/>
                <a:cs typeface="Arial"/>
              </a:rPr>
              <a:t>increases, </a:t>
            </a:r>
            <a:r>
              <a:rPr sz="2100" spc="-35" dirty="0">
                <a:solidFill>
                  <a:srgbClr val="404040"/>
                </a:solidFill>
                <a:latin typeface="Arial"/>
                <a:cs typeface="Arial"/>
              </a:rPr>
              <a:t>then </a:t>
            </a:r>
            <a:r>
              <a:rPr sz="2100" spc="-50" dirty="0">
                <a:solidFill>
                  <a:srgbClr val="404040"/>
                </a:solidFill>
                <a:latin typeface="Arial"/>
                <a:cs typeface="Arial"/>
              </a:rPr>
              <a:t>carrier</a:t>
            </a:r>
            <a:r>
              <a:rPr sz="2100" spc="-409" dirty="0">
                <a:solidFill>
                  <a:srgbClr val="404040"/>
                </a:solidFill>
                <a:latin typeface="Arial"/>
                <a:cs typeface="Arial"/>
              </a:rPr>
              <a:t> </a:t>
            </a:r>
            <a:r>
              <a:rPr sz="2100" spc="-75" dirty="0">
                <a:solidFill>
                  <a:srgbClr val="404040"/>
                </a:solidFill>
                <a:latin typeface="Arial"/>
                <a:cs typeface="Arial"/>
              </a:rPr>
              <a:t>frequency  </a:t>
            </a:r>
            <a:r>
              <a:rPr sz="2100" spc="-140" dirty="0">
                <a:solidFill>
                  <a:srgbClr val="404040"/>
                </a:solidFill>
                <a:latin typeface="Arial"/>
                <a:cs typeface="Arial"/>
              </a:rPr>
              <a:t>decreases </a:t>
            </a:r>
            <a:r>
              <a:rPr sz="2100" spc="-100" dirty="0">
                <a:solidFill>
                  <a:srgbClr val="404040"/>
                </a:solidFill>
                <a:latin typeface="Arial"/>
                <a:cs typeface="Arial"/>
              </a:rPr>
              <a:t>and </a:t>
            </a:r>
            <a:r>
              <a:rPr sz="2100" spc="-95" dirty="0">
                <a:solidFill>
                  <a:srgbClr val="404040"/>
                </a:solidFill>
                <a:latin typeface="Arial"/>
                <a:cs typeface="Arial"/>
              </a:rPr>
              <a:t>vice</a:t>
            </a:r>
            <a:r>
              <a:rPr sz="2100" spc="-80" dirty="0">
                <a:solidFill>
                  <a:srgbClr val="404040"/>
                </a:solidFill>
                <a:latin typeface="Arial"/>
                <a:cs typeface="Arial"/>
              </a:rPr>
              <a:t> </a:t>
            </a:r>
            <a:r>
              <a:rPr sz="2100" spc="-120" dirty="0">
                <a:solidFill>
                  <a:srgbClr val="404040"/>
                </a:solidFill>
                <a:latin typeface="Arial"/>
                <a:cs typeface="Arial"/>
              </a:rPr>
              <a:t>versa.</a:t>
            </a:r>
            <a:endParaRPr sz="2100">
              <a:latin typeface="Arial"/>
              <a:cs typeface="Arial"/>
            </a:endParaRPr>
          </a:p>
        </p:txBody>
      </p:sp>
    </p:spTree>
    <p:extLst>
      <p:ext uri="{BB962C8B-B14F-4D97-AF65-F5344CB8AC3E}">
        <p14:creationId xmlns:p14="http://schemas.microsoft.com/office/powerpoint/2010/main" val="23339406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Modulation</a:t>
            </a:r>
            <a:endParaRPr lang="en-IN" dirty="0"/>
          </a:p>
        </p:txBody>
      </p:sp>
      <p:sp>
        <p:nvSpPr>
          <p:cNvPr id="3" name="Content Placeholder 2"/>
          <p:cNvSpPr>
            <a:spLocks noGrp="1"/>
          </p:cNvSpPr>
          <p:nvPr>
            <p:ph idx="1"/>
          </p:nvPr>
        </p:nvSpPr>
        <p:spPr/>
        <p:txBody>
          <a:bodyPr/>
          <a:lstStyle/>
          <a:p>
            <a:r>
              <a:rPr lang="en-IN" spc="-45" dirty="0" smtClean="0">
                <a:latin typeface="Times New Roman" pitchFamily="18" charset="0"/>
                <a:cs typeface="Times New Roman" pitchFamily="18" charset="0"/>
              </a:rPr>
              <a:t>Phase </a:t>
            </a:r>
            <a:r>
              <a:rPr lang="en-IN" spc="-5" dirty="0" smtClean="0">
                <a:latin typeface="Times New Roman" pitchFamily="18" charset="0"/>
                <a:cs typeface="Times New Roman" pitchFamily="18" charset="0"/>
              </a:rPr>
              <a:t>of </a:t>
            </a:r>
            <a:r>
              <a:rPr lang="en-IN" spc="-20" dirty="0" smtClean="0">
                <a:latin typeface="Times New Roman" pitchFamily="18" charset="0"/>
                <a:cs typeface="Times New Roman" pitchFamily="18" charset="0"/>
              </a:rPr>
              <a:t>the </a:t>
            </a:r>
            <a:r>
              <a:rPr lang="en-IN" spc="-50" dirty="0" smtClean="0">
                <a:latin typeface="Times New Roman" pitchFamily="18" charset="0"/>
                <a:cs typeface="Times New Roman" pitchFamily="18" charset="0"/>
              </a:rPr>
              <a:t>carrier </a:t>
            </a:r>
            <a:r>
              <a:rPr lang="en-IN" spc="-105" dirty="0" smtClean="0">
                <a:latin typeface="Times New Roman" pitchFamily="18" charset="0"/>
                <a:cs typeface="Times New Roman" pitchFamily="18" charset="0"/>
              </a:rPr>
              <a:t>wave </a:t>
            </a:r>
            <a:r>
              <a:rPr lang="en-IN" spc="-95" dirty="0" smtClean="0">
                <a:latin typeface="Times New Roman" pitchFamily="18" charset="0"/>
                <a:cs typeface="Times New Roman" pitchFamily="18" charset="0"/>
              </a:rPr>
              <a:t>is</a:t>
            </a:r>
            <a:r>
              <a:rPr lang="en-IN" spc="-330" dirty="0" smtClean="0">
                <a:latin typeface="Times New Roman" pitchFamily="18" charset="0"/>
                <a:cs typeface="Times New Roman" pitchFamily="18" charset="0"/>
              </a:rPr>
              <a:t> </a:t>
            </a:r>
            <a:r>
              <a:rPr lang="en-IN" spc="-65" dirty="0" smtClean="0">
                <a:latin typeface="Times New Roman" pitchFamily="18" charset="0"/>
                <a:cs typeface="Times New Roman" pitchFamily="18" charset="0"/>
              </a:rPr>
              <a:t>varied  </a:t>
            </a:r>
            <a:r>
              <a:rPr lang="en-IN" spc="-25" dirty="0" smtClean="0">
                <a:latin typeface="Times New Roman" pitchFamily="18" charset="0"/>
                <a:cs typeface="Times New Roman" pitchFamily="18" charset="0"/>
              </a:rPr>
              <a:t>in </a:t>
            </a:r>
            <a:r>
              <a:rPr lang="en-IN" spc="-105" dirty="0" smtClean="0">
                <a:latin typeface="Times New Roman" pitchFamily="18" charset="0"/>
                <a:cs typeface="Times New Roman" pitchFamily="18" charset="0"/>
              </a:rPr>
              <a:t>accordance </a:t>
            </a:r>
            <a:r>
              <a:rPr lang="en-IN" spc="5" dirty="0" smtClean="0">
                <a:latin typeface="Times New Roman" pitchFamily="18" charset="0"/>
                <a:cs typeface="Times New Roman" pitchFamily="18" charset="0"/>
              </a:rPr>
              <a:t>with </a:t>
            </a:r>
            <a:r>
              <a:rPr lang="en-IN" spc="-20" dirty="0" smtClean="0">
                <a:latin typeface="Times New Roman" pitchFamily="18" charset="0"/>
                <a:cs typeface="Times New Roman" pitchFamily="18" charset="0"/>
              </a:rPr>
              <a:t>the </a:t>
            </a:r>
            <a:r>
              <a:rPr lang="en-IN" spc="-45" dirty="0" smtClean="0">
                <a:latin typeface="Times New Roman" pitchFamily="18" charset="0"/>
                <a:cs typeface="Times New Roman" pitchFamily="18" charset="0"/>
              </a:rPr>
              <a:t>instant </a:t>
            </a:r>
            <a:r>
              <a:rPr lang="en-IN" spc="-80" dirty="0" smtClean="0">
                <a:latin typeface="Times New Roman" pitchFamily="18" charset="0"/>
                <a:cs typeface="Times New Roman" pitchFamily="18" charset="0"/>
              </a:rPr>
              <a:t>value </a:t>
            </a:r>
            <a:r>
              <a:rPr lang="en-IN" spc="-5" dirty="0" smtClean="0">
                <a:latin typeface="Times New Roman" pitchFamily="18" charset="0"/>
                <a:cs typeface="Times New Roman" pitchFamily="18" charset="0"/>
              </a:rPr>
              <a:t>of</a:t>
            </a:r>
            <a:r>
              <a:rPr lang="en-IN" spc="-340" dirty="0" smtClean="0">
                <a:latin typeface="Times New Roman" pitchFamily="18" charset="0"/>
                <a:cs typeface="Times New Roman" pitchFamily="18" charset="0"/>
              </a:rPr>
              <a:t> </a:t>
            </a:r>
            <a:r>
              <a:rPr lang="en-IN" spc="-50" dirty="0" smtClean="0">
                <a:latin typeface="Times New Roman" pitchFamily="18" charset="0"/>
                <a:cs typeface="Times New Roman" pitchFamily="18" charset="0"/>
              </a:rPr>
              <a:t>modulating </a:t>
            </a:r>
            <a:r>
              <a:rPr lang="en-IN" spc="-85" dirty="0" smtClean="0">
                <a:latin typeface="Times New Roman" pitchFamily="18" charset="0"/>
                <a:cs typeface="Times New Roman" pitchFamily="18" charset="0"/>
              </a:rPr>
              <a:t>signal.</a:t>
            </a:r>
          </a:p>
          <a:p>
            <a:r>
              <a:rPr lang="en-US" spc="-85" dirty="0" smtClean="0">
                <a:latin typeface="Times New Roman" pitchFamily="18" charset="0"/>
                <a:cs typeface="Times New Roman" pitchFamily="18" charset="0"/>
              </a:rPr>
              <a:t>Phase angle cannot change without affecting frequency.</a:t>
            </a:r>
          </a:p>
          <a:p>
            <a:r>
              <a:rPr lang="en-US" spc="-85" dirty="0" smtClean="0">
                <a:latin typeface="Times New Roman" pitchFamily="18" charset="0"/>
                <a:cs typeface="Times New Roman" pitchFamily="18" charset="0"/>
              </a:rPr>
              <a:t>So phase and frequency modulation are inter related with </a:t>
            </a:r>
            <a:r>
              <a:rPr lang="en-US" spc="-85" dirty="0" err="1" smtClean="0">
                <a:latin typeface="Times New Roman" pitchFamily="18" charset="0"/>
                <a:cs typeface="Times New Roman" pitchFamily="18" charset="0"/>
              </a:rPr>
              <a:t>eachother</a:t>
            </a:r>
            <a:endParaRPr lang="en-IN" dirty="0"/>
          </a:p>
        </p:txBody>
      </p:sp>
    </p:spTree>
    <p:extLst>
      <p:ext uri="{BB962C8B-B14F-4D97-AF65-F5344CB8AC3E}">
        <p14:creationId xmlns:p14="http://schemas.microsoft.com/office/powerpoint/2010/main" val="33009509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Demodulation </a:t>
            </a:r>
            <a:endParaRPr lang="en-IN" dirty="0"/>
          </a:p>
        </p:txBody>
      </p:sp>
      <p:sp>
        <p:nvSpPr>
          <p:cNvPr id="3" name="Content Placeholder 2"/>
          <p:cNvSpPr>
            <a:spLocks noGrp="1"/>
          </p:cNvSpPr>
          <p:nvPr>
            <p:ph idx="1"/>
          </p:nvPr>
        </p:nvSpPr>
        <p:spPr/>
        <p:txBody>
          <a:bodyPr/>
          <a:lstStyle/>
          <a:p>
            <a:r>
              <a:rPr lang="en-US" dirty="0" smtClean="0"/>
              <a:t>It is the process of separating message signal from the modulated carrier signal.</a:t>
            </a:r>
          </a:p>
          <a:p>
            <a:r>
              <a:rPr lang="en-US" dirty="0" smtClean="0"/>
              <a:t>This process is exactly opposite to that of modulation at the transmitter.</a:t>
            </a:r>
            <a:endParaRPr lang="en-IN" dirty="0"/>
          </a:p>
        </p:txBody>
      </p:sp>
    </p:spTree>
    <p:extLst>
      <p:ext uri="{BB962C8B-B14F-4D97-AF65-F5344CB8AC3E}">
        <p14:creationId xmlns:p14="http://schemas.microsoft.com/office/powerpoint/2010/main" val="26088891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en-US" b="1" smtClean="0">
                <a:latin typeface="Times New Roman" pitchFamily="18" charset="0"/>
                <a:cs typeface="Times New Roman" pitchFamily="18" charset="0"/>
              </a:rPr>
              <a:t>A Communication System as a System Example</a:t>
            </a:r>
          </a:p>
        </p:txBody>
      </p:sp>
      <p:sp>
        <p:nvSpPr>
          <p:cNvPr id="16387" name="Rectangle 3"/>
          <p:cNvSpPr>
            <a:spLocks noGrp="1" noChangeArrowheads="1"/>
          </p:cNvSpPr>
          <p:nvPr>
            <p:ph type="body" sz="half" idx="1"/>
          </p:nvPr>
        </p:nvSpPr>
        <p:spPr>
          <a:xfrm>
            <a:off x="685800" y="1951038"/>
            <a:ext cx="7413625" cy="2157412"/>
          </a:xfrm>
        </p:spPr>
        <p:txBody>
          <a:bodyPr/>
          <a:lstStyle/>
          <a:p>
            <a:pPr eaLnBrk="1" hangingPunct="1"/>
            <a:r>
              <a:rPr lang="en-US" altLang="en-US" sz="2800" b="1" dirty="0" smtClean="0">
                <a:latin typeface="Times New Roman" pitchFamily="18" charset="0"/>
                <a:cs typeface="Times New Roman" pitchFamily="18" charset="0"/>
              </a:rPr>
              <a:t>A </a:t>
            </a:r>
            <a:r>
              <a:rPr lang="en-US" altLang="en-US" sz="2800" b="1" dirty="0" smtClean="0">
                <a:solidFill>
                  <a:srgbClr val="FF0000"/>
                </a:solidFill>
                <a:latin typeface="Times New Roman" pitchFamily="18" charset="0"/>
                <a:cs typeface="Times New Roman" pitchFamily="18" charset="0"/>
              </a:rPr>
              <a:t>communication system</a:t>
            </a:r>
            <a:r>
              <a:rPr lang="en-US" altLang="en-US" sz="2800" b="1" dirty="0" smtClean="0">
                <a:latin typeface="Times New Roman" pitchFamily="18" charset="0"/>
                <a:cs typeface="Times New Roman" pitchFamily="18" charset="0"/>
              </a:rPr>
              <a:t> has an </a:t>
            </a:r>
            <a:r>
              <a:rPr lang="en-US" altLang="en-US" sz="2800" b="1" dirty="0" smtClean="0">
                <a:solidFill>
                  <a:srgbClr val="0099FF"/>
                </a:solidFill>
                <a:latin typeface="Times New Roman" pitchFamily="18" charset="0"/>
                <a:cs typeface="Times New Roman" pitchFamily="18" charset="0"/>
              </a:rPr>
              <a:t>information signal</a:t>
            </a:r>
            <a:r>
              <a:rPr lang="en-US" altLang="en-US" sz="2800" b="1" dirty="0" smtClean="0">
                <a:latin typeface="Times New Roman" pitchFamily="18" charset="0"/>
                <a:cs typeface="Times New Roman" pitchFamily="18" charset="0"/>
              </a:rPr>
              <a:t> plus </a:t>
            </a:r>
            <a:r>
              <a:rPr lang="en-US" altLang="en-US" sz="2800" b="1" dirty="0" smtClean="0">
                <a:solidFill>
                  <a:srgbClr val="0099FF"/>
                </a:solidFill>
                <a:latin typeface="Times New Roman" pitchFamily="18" charset="0"/>
                <a:cs typeface="Times New Roman" pitchFamily="18" charset="0"/>
              </a:rPr>
              <a:t>noise signals </a:t>
            </a:r>
          </a:p>
          <a:p>
            <a:pPr eaLnBrk="1" hangingPunct="1"/>
            <a:r>
              <a:rPr lang="en-US" altLang="en-US" sz="2800" b="1" dirty="0" smtClean="0">
                <a:latin typeface="Times New Roman" pitchFamily="18" charset="0"/>
                <a:cs typeface="Times New Roman" pitchFamily="18" charset="0"/>
              </a:rPr>
              <a:t>This is an example of a </a:t>
            </a:r>
            <a:r>
              <a:rPr lang="en-US" altLang="en-US" sz="2800" b="1" dirty="0" smtClean="0">
                <a:solidFill>
                  <a:srgbClr val="FF0000"/>
                </a:solidFill>
                <a:latin typeface="Times New Roman" pitchFamily="18" charset="0"/>
                <a:cs typeface="Times New Roman" pitchFamily="18" charset="0"/>
              </a:rPr>
              <a:t>system</a:t>
            </a:r>
            <a:r>
              <a:rPr lang="en-US" altLang="en-US" sz="2800" b="1" dirty="0" smtClean="0">
                <a:latin typeface="Times New Roman" pitchFamily="18" charset="0"/>
                <a:cs typeface="Times New Roman" pitchFamily="18" charset="0"/>
              </a:rPr>
              <a:t> that consists of an interconnection of smaller </a:t>
            </a:r>
            <a:r>
              <a:rPr lang="en-US" altLang="en-US" sz="2800" b="1" dirty="0" smtClean="0">
                <a:solidFill>
                  <a:srgbClr val="FF0000"/>
                </a:solidFill>
                <a:latin typeface="Times New Roman" pitchFamily="18" charset="0"/>
                <a:cs typeface="Times New Roman" pitchFamily="18" charset="0"/>
              </a:rPr>
              <a:t>systems</a:t>
            </a:r>
            <a:endParaRPr lang="en-US" altLang="en-US" sz="2800" b="1" dirty="0" smtClean="0">
              <a:latin typeface="Times New Roman" pitchFamily="18" charset="0"/>
              <a:cs typeface="Times New Roman" pitchFamily="18" charset="0"/>
            </a:endParaRPr>
          </a:p>
        </p:txBody>
      </p:sp>
      <p:pic>
        <p:nvPicPr>
          <p:cNvPr id="16388" name="Picture 5"/>
          <p:cNvPicPr>
            <a:picLocks noGrp="1" noChangeAspect="1" noChangeArrowheads="1"/>
          </p:cNvPicPr>
          <p:nvPr>
            <p:ph sz="half" idx="2"/>
          </p:nvPr>
        </p:nvPicPr>
        <p:blipFill>
          <a:blip r:embed="rId3"/>
          <a:srcRect/>
          <a:stretch>
            <a:fillRect/>
          </a:stretch>
        </p:blipFill>
        <p:spPr>
          <a:xfrm>
            <a:off x="1184275" y="3922713"/>
            <a:ext cx="6699250" cy="1503362"/>
          </a:xfrm>
          <a:noFill/>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p:cNvSpPr/>
          <p:nvPr/>
        </p:nvSpPr>
        <p:spPr>
          <a:xfrm>
            <a:off x="683568" y="836712"/>
            <a:ext cx="8065008" cy="482346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496068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IN" dirty="0"/>
              <a:t/>
            </a:r>
            <a:br>
              <a:rPr lang="en-IN" dirty="0"/>
            </a:br>
            <a:endParaRPr lang="en-IN" dirty="0"/>
          </a:p>
        </p:txBody>
      </p:sp>
      <p:sp>
        <p:nvSpPr>
          <p:cNvPr id="3" name="Content Placeholder 2"/>
          <p:cNvSpPr>
            <a:spLocks noGrp="1"/>
          </p:cNvSpPr>
          <p:nvPr>
            <p:ph idx="1"/>
          </p:nvPr>
        </p:nvSpPr>
        <p:spPr>
          <a:xfrm>
            <a:off x="357158" y="428604"/>
            <a:ext cx="8229600" cy="5383219"/>
          </a:xfrm>
        </p:spPr>
        <p:txBody>
          <a:bodyPr>
            <a:normAutofit fontScale="47500" lnSpcReduction="20000"/>
          </a:bodyPr>
          <a:lstStyle/>
          <a:p>
            <a:pPr>
              <a:buNone/>
            </a:pPr>
            <a:r>
              <a:rPr lang="en-IN" sz="3800" dirty="0"/>
              <a:t>The block diagram of a communication system will have five blocks, including the information </a:t>
            </a:r>
            <a:r>
              <a:rPr lang="en-IN" sz="3800" dirty="0" err="1" smtClean="0">
                <a:solidFill>
                  <a:srgbClr val="FF0000"/>
                </a:solidFill>
              </a:rPr>
              <a:t>source,transmitter</a:t>
            </a:r>
            <a:r>
              <a:rPr lang="en-IN" sz="3800" dirty="0">
                <a:solidFill>
                  <a:srgbClr val="FF0000"/>
                </a:solidFill>
              </a:rPr>
              <a:t>, channel, receiver and destination blocks.</a:t>
            </a:r>
          </a:p>
          <a:p>
            <a:pPr>
              <a:buNone/>
            </a:pPr>
            <a:r>
              <a:rPr lang="en-IN" sz="3800" dirty="0"/>
              <a:t>1.</a:t>
            </a:r>
            <a:r>
              <a:rPr lang="en-IN" sz="3800" b="1" dirty="0"/>
              <a:t>Information source</a:t>
            </a:r>
            <a:r>
              <a:rPr lang="en-IN" sz="3800" dirty="0"/>
              <a:t> :-</a:t>
            </a:r>
          </a:p>
          <a:p>
            <a:r>
              <a:rPr lang="en-IN" sz="3800" dirty="0"/>
              <a:t>The objective of any communication system is to convey information from one point to the other. The information comes from the information source, which originates it</a:t>
            </a:r>
          </a:p>
          <a:p>
            <a:r>
              <a:rPr lang="en-IN" sz="3800" dirty="0"/>
              <a:t>Information is a very generic word signifying at the abstract level anything intended for communication, which may include some thoughts, news, feeling, visual scene, and so on.</a:t>
            </a:r>
          </a:p>
          <a:p>
            <a:r>
              <a:rPr lang="en-IN" sz="3800" dirty="0"/>
              <a:t>The information source converts this information into physical quantity.</a:t>
            </a:r>
          </a:p>
          <a:p>
            <a:r>
              <a:rPr lang="en-IN" sz="3800" dirty="0"/>
              <a:t>The physical manifestation of the information is termed as message signal</a:t>
            </a:r>
          </a:p>
          <a:p>
            <a:pPr>
              <a:buNone/>
            </a:pPr>
            <a:r>
              <a:rPr lang="en-IN" sz="3800" dirty="0"/>
              <a:t>2.</a:t>
            </a:r>
            <a:r>
              <a:rPr lang="en-IN" sz="3800" b="1" dirty="0"/>
              <a:t>Transmitter</a:t>
            </a:r>
            <a:r>
              <a:rPr lang="en-IN" sz="3800" dirty="0"/>
              <a:t> :-</a:t>
            </a:r>
          </a:p>
          <a:p>
            <a:r>
              <a:rPr lang="en-IN" sz="3800" dirty="0"/>
              <a:t>The objective of the transmitter block is to collect the incoming message signal and modify it in a suitable fashion (if needed), such that, it can be transmitted via the chosen channel to the receiving point.</a:t>
            </a:r>
          </a:p>
          <a:p>
            <a:r>
              <a:rPr lang="en-IN" sz="3800" dirty="0"/>
              <a:t>Channel is a physical medium which connects the transmitter block with the receiver block.</a:t>
            </a:r>
          </a:p>
          <a:p>
            <a:r>
              <a:rPr lang="en-IN" sz="3800" dirty="0"/>
              <a:t>The functionality of the transmitter block is mainly decided by the type or nature of the channel chosen for communication</a:t>
            </a:r>
            <a:r>
              <a:rPr lang="en-IN" sz="3800" dirty="0" smtClean="0"/>
              <a:t>.</a:t>
            </a:r>
          </a:p>
          <a:p>
            <a:endParaRPr lang="en-US" sz="3800" dirty="0"/>
          </a:p>
          <a:p>
            <a:endParaRPr lang="en-US" dirty="0" smtClean="0"/>
          </a:p>
          <a:p>
            <a:endParaRPr lang="en-US" dirty="0"/>
          </a:p>
          <a:p>
            <a:endParaRPr lang="en-US" dirty="0" smtClean="0"/>
          </a:p>
          <a:p>
            <a:endParaRPr lang="en-IN" dirty="0"/>
          </a:p>
          <a:p>
            <a:endParaRPr lang="en-IN" dirty="0"/>
          </a:p>
        </p:txBody>
      </p:sp>
    </p:spTree>
    <p:extLst>
      <p:ext uri="{BB962C8B-B14F-4D97-AF65-F5344CB8AC3E}">
        <p14:creationId xmlns:p14="http://schemas.microsoft.com/office/powerpoint/2010/main" val="12790877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500063"/>
            <a:ext cx="8229600" cy="5626100"/>
          </a:xfrm>
        </p:spPr>
        <p:txBody>
          <a:bodyPr>
            <a:normAutofit fontScale="62500" lnSpcReduction="20000"/>
          </a:bodyPr>
          <a:lstStyle/>
          <a:p>
            <a:r>
              <a:rPr lang="en-IN" dirty="0" smtClean="0"/>
              <a:t>3.</a:t>
            </a:r>
            <a:r>
              <a:rPr lang="en-IN" b="1" dirty="0" smtClean="0"/>
              <a:t>Channel</a:t>
            </a:r>
            <a:r>
              <a:rPr lang="en-IN" dirty="0" smtClean="0"/>
              <a:t> :-</a:t>
            </a:r>
          </a:p>
          <a:p>
            <a:r>
              <a:rPr lang="en-IN" dirty="0" smtClean="0"/>
              <a:t>Channel is the physical medium which connects the transmitter with that of the receiver.</a:t>
            </a:r>
          </a:p>
          <a:p>
            <a:r>
              <a:rPr lang="en-IN" dirty="0" smtClean="0"/>
              <a:t>The physical medium includes copper wire, coaxial cable, fibre optic cable, wave guide and free space or atmosphere.</a:t>
            </a:r>
          </a:p>
          <a:p>
            <a:r>
              <a:rPr lang="en-IN" dirty="0" smtClean="0"/>
              <a:t>The choice of a particular channel depends on the feasibility and also the purpose of the communication system.</a:t>
            </a:r>
          </a:p>
          <a:p>
            <a:r>
              <a:rPr lang="en-IN" dirty="0" smtClean="0"/>
              <a:t>4.</a:t>
            </a:r>
            <a:r>
              <a:rPr lang="en-IN" b="1" dirty="0" smtClean="0"/>
              <a:t>Receiver</a:t>
            </a:r>
            <a:r>
              <a:rPr lang="en-IN" dirty="0" smtClean="0"/>
              <a:t>:-</a:t>
            </a:r>
          </a:p>
          <a:p>
            <a:r>
              <a:rPr lang="en-IN" dirty="0" smtClean="0"/>
              <a:t>The receiver block receives the incoming modified version of the message signal from the channel and processes it to recreate the original (non-electrical) form of the message signal.</a:t>
            </a:r>
          </a:p>
          <a:p>
            <a:r>
              <a:rPr lang="en-IN" dirty="0" smtClean="0"/>
              <a:t>There are a great variety of receivers in communication systems, depending on the processing required to recreate the original message signal and also final presentation of the message to the destination.</a:t>
            </a:r>
          </a:p>
          <a:p>
            <a:r>
              <a:rPr lang="en-IN" dirty="0" smtClean="0"/>
              <a:t>5.</a:t>
            </a:r>
            <a:r>
              <a:rPr lang="en-IN" b="1" dirty="0" smtClean="0"/>
              <a:t>Destination</a:t>
            </a:r>
            <a:r>
              <a:rPr lang="en-IN" dirty="0" smtClean="0"/>
              <a:t>:-</a:t>
            </a:r>
          </a:p>
          <a:p>
            <a:r>
              <a:rPr lang="en-IN" dirty="0" smtClean="0"/>
              <a:t>The destination is the final block in the communication system which receives the message signal and processes it to comprehend the information present in it.</a:t>
            </a:r>
          </a:p>
          <a:p>
            <a:r>
              <a:rPr lang="en-IN" dirty="0" smtClean="0"/>
              <a:t>Usually, humans will be the destination block.</a:t>
            </a:r>
          </a:p>
          <a:p>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620688"/>
            <a:ext cx="7829550" cy="273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314" y="3732258"/>
            <a:ext cx="4267200" cy="211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67974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175" y="1071563"/>
            <a:ext cx="7867650" cy="471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05842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052736"/>
            <a:ext cx="7829550" cy="249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3568080"/>
            <a:ext cx="7867650" cy="272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24618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365</TotalTime>
  <Words>708</Words>
  <Application>Microsoft Office PowerPoint</Application>
  <PresentationFormat>On-screen Show (4:3)</PresentationFormat>
  <Paragraphs>82</Paragraphs>
  <Slides>24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Courier New</vt:lpstr>
      <vt:lpstr>Times New Roman</vt:lpstr>
      <vt:lpstr>Office Theme</vt:lpstr>
      <vt:lpstr>Communication system</vt:lpstr>
      <vt:lpstr>PowerPoint Presentation</vt:lpstr>
      <vt:lpstr>A Communication System as a System Example</vt:lpstr>
      <vt:lpstr>PowerPoint Presentation</vt:lpstr>
      <vt:lpstr>  </vt:lpstr>
      <vt:lpstr>PowerPoint Presentation</vt:lpstr>
      <vt:lpstr>PowerPoint Presentation</vt:lpstr>
      <vt:lpstr>PowerPoint Presentation</vt:lpstr>
      <vt:lpstr>PowerPoint Presentation</vt:lpstr>
      <vt:lpstr>PowerPoint Presentation</vt:lpstr>
      <vt:lpstr>Analog Modulation</vt:lpstr>
      <vt:lpstr>Amplitude Modulation</vt:lpstr>
      <vt:lpstr>Frequency Modulation</vt:lpstr>
      <vt:lpstr>Phase Modulation</vt:lpstr>
      <vt:lpstr>Types of Analog Modulation</vt:lpstr>
      <vt:lpstr>MODULATION</vt:lpstr>
      <vt:lpstr>Generations of AM,FM and PM waves</vt:lpstr>
      <vt:lpstr>PowerPoint Presentation</vt:lpstr>
      <vt:lpstr>PowerPoint Presentation</vt:lpstr>
      <vt:lpstr>PowerPoint Presentation</vt:lpstr>
      <vt:lpstr>PowerPoint Presentation</vt:lpstr>
      <vt:lpstr>Frequency Modulation</vt:lpstr>
      <vt:lpstr>Phase Modulation</vt:lpstr>
      <vt:lpstr>Demodulation </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owner</dc:creator>
  <cp:lastModifiedBy>Windows User</cp:lastModifiedBy>
  <cp:revision>14</cp:revision>
  <dcterms:created xsi:type="dcterms:W3CDTF">2018-06-28T20:07:03Z</dcterms:created>
  <dcterms:modified xsi:type="dcterms:W3CDTF">2020-04-13T08:37:40Z</dcterms:modified>
</cp:coreProperties>
</file>