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67" r:id="rId3"/>
    <p:sldId id="368" r:id="rId4"/>
    <p:sldId id="369" r:id="rId5"/>
    <p:sldId id="370" r:id="rId6"/>
    <p:sldId id="385" r:id="rId7"/>
    <p:sldId id="387" r:id="rId8"/>
    <p:sldId id="390" r:id="rId9"/>
    <p:sldId id="389" r:id="rId10"/>
    <p:sldId id="388" r:id="rId11"/>
    <p:sldId id="386" r:id="rId12"/>
    <p:sldId id="372" r:id="rId13"/>
    <p:sldId id="373" r:id="rId14"/>
    <p:sldId id="374" r:id="rId15"/>
    <p:sldId id="375" r:id="rId16"/>
    <p:sldId id="376" r:id="rId17"/>
    <p:sldId id="377" r:id="rId18"/>
    <p:sldId id="378" r:id="rId19"/>
    <p:sldId id="379" r:id="rId20"/>
    <p:sldId id="380"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97C1A2-8DA6-48A7-9639-99C3A2A5A7A7}">
          <p14:sldIdLst>
            <p14:sldId id="256"/>
            <p14:sldId id="367"/>
            <p14:sldId id="368"/>
            <p14:sldId id="369"/>
            <p14:sldId id="370"/>
            <p14:sldId id="385"/>
            <p14:sldId id="387"/>
            <p14:sldId id="390"/>
            <p14:sldId id="389"/>
            <p14:sldId id="388"/>
            <p14:sldId id="386"/>
            <p14:sldId id="372"/>
            <p14:sldId id="373"/>
            <p14:sldId id="374"/>
            <p14:sldId id="375"/>
            <p14:sldId id="376"/>
            <p14:sldId id="377"/>
            <p14:sldId id="378"/>
            <p14:sldId id="379"/>
            <p14:sldId id="380"/>
          </p14:sldIdLst>
        </p14:section>
        <p14:section name="Untitled Section" id="{C2B3BA9F-A997-454A-8E3F-8FB84AD72A0A}">
          <p14:sldIdLst/>
        </p14:section>
        <p14:section name="Untitled Section" id="{9DD5B949-3D2D-4076-96B9-123985FEA8F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B84A19-FF36-4973-BBB7-163FF65C8929}" type="datetimeFigureOut">
              <a:rPr lang="en-IN" smtClean="0"/>
              <a:pPr/>
              <a:t>26-07-2020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151633C-A49F-42BF-A4EA-094B5CE49B7C}" type="slidenum">
              <a:rPr lang="en-IN" smtClean="0"/>
              <a:pPr/>
              <a:t>‹#›</a:t>
            </a:fld>
            <a:endParaRPr lang="en-IN"/>
          </a:p>
        </p:txBody>
      </p:sp>
    </p:spTree>
    <p:extLst>
      <p:ext uri="{BB962C8B-B14F-4D97-AF65-F5344CB8AC3E}">
        <p14:creationId xmlns:p14="http://schemas.microsoft.com/office/powerpoint/2010/main" val="333355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51633C-A49F-42BF-A4EA-094B5CE49B7C}"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4008" y="69755"/>
            <a:ext cx="9013825" cy="6693534"/>
          </a:xfrm>
          <a:custGeom>
            <a:avLst/>
            <a:gdLst/>
            <a:ahLst/>
            <a:cxnLst/>
            <a:rect l="l" t="t" r="r" b="b"/>
            <a:pathLst>
              <a:path w="9013825" h="6693534">
                <a:moveTo>
                  <a:pt x="0" y="329917"/>
                </a:moveTo>
                <a:lnTo>
                  <a:pt x="3577" y="281165"/>
                </a:lnTo>
                <a:lnTo>
                  <a:pt x="13968" y="234633"/>
                </a:lnTo>
                <a:lnTo>
                  <a:pt x="30663" y="190832"/>
                </a:lnTo>
                <a:lnTo>
                  <a:pt x="53151" y="150274"/>
                </a:lnTo>
                <a:lnTo>
                  <a:pt x="80922" y="113467"/>
                </a:lnTo>
                <a:lnTo>
                  <a:pt x="113467" y="80923"/>
                </a:lnTo>
                <a:lnTo>
                  <a:pt x="150273" y="53152"/>
                </a:lnTo>
                <a:lnTo>
                  <a:pt x="190832" y="30663"/>
                </a:lnTo>
                <a:lnTo>
                  <a:pt x="234632" y="13968"/>
                </a:lnTo>
                <a:lnTo>
                  <a:pt x="281164" y="3577"/>
                </a:lnTo>
                <a:lnTo>
                  <a:pt x="329917" y="0"/>
                </a:lnTo>
                <a:lnTo>
                  <a:pt x="8683459" y="0"/>
                </a:lnTo>
                <a:lnTo>
                  <a:pt x="8732202" y="3577"/>
                </a:lnTo>
                <a:lnTo>
                  <a:pt x="8778735" y="13968"/>
                </a:lnTo>
                <a:lnTo>
                  <a:pt x="8822537" y="30663"/>
                </a:lnTo>
                <a:lnTo>
                  <a:pt x="8863096" y="53151"/>
                </a:lnTo>
                <a:lnTo>
                  <a:pt x="8899903" y="80922"/>
                </a:lnTo>
                <a:lnTo>
                  <a:pt x="8932446" y="113467"/>
                </a:lnTo>
                <a:lnTo>
                  <a:pt x="8960217" y="150273"/>
                </a:lnTo>
                <a:lnTo>
                  <a:pt x="8982705" y="190832"/>
                </a:lnTo>
                <a:lnTo>
                  <a:pt x="8999399" y="234632"/>
                </a:lnTo>
                <a:lnTo>
                  <a:pt x="9009790" y="281164"/>
                </a:lnTo>
                <a:lnTo>
                  <a:pt x="9013367" y="329917"/>
                </a:lnTo>
                <a:lnTo>
                  <a:pt x="9013367" y="6363493"/>
                </a:lnTo>
                <a:lnTo>
                  <a:pt x="9009790" y="6412245"/>
                </a:lnTo>
                <a:lnTo>
                  <a:pt x="8999400" y="6458776"/>
                </a:lnTo>
                <a:lnTo>
                  <a:pt x="8982705" y="6502575"/>
                </a:lnTo>
                <a:lnTo>
                  <a:pt x="8960218" y="6543133"/>
                </a:lnTo>
                <a:lnTo>
                  <a:pt x="8932448" y="6579938"/>
                </a:lnTo>
                <a:lnTo>
                  <a:pt x="8899905" y="6612481"/>
                </a:lnTo>
                <a:lnTo>
                  <a:pt x="8863099" y="6640252"/>
                </a:lnTo>
                <a:lnTo>
                  <a:pt x="8822542" y="6662739"/>
                </a:lnTo>
                <a:lnTo>
                  <a:pt x="8778742" y="6679433"/>
                </a:lnTo>
                <a:lnTo>
                  <a:pt x="8732212" y="6689824"/>
                </a:lnTo>
                <a:lnTo>
                  <a:pt x="8683459" y="6693401"/>
                </a:lnTo>
                <a:lnTo>
                  <a:pt x="329917" y="6693401"/>
                </a:lnTo>
                <a:lnTo>
                  <a:pt x="281165" y="6689824"/>
                </a:lnTo>
                <a:lnTo>
                  <a:pt x="234633" y="6679433"/>
                </a:lnTo>
                <a:lnTo>
                  <a:pt x="190833" y="6662739"/>
                </a:lnTo>
                <a:lnTo>
                  <a:pt x="150274" y="6640252"/>
                </a:lnTo>
                <a:lnTo>
                  <a:pt x="113467" y="6612481"/>
                </a:lnTo>
                <a:lnTo>
                  <a:pt x="80923" y="6579938"/>
                </a:lnTo>
                <a:lnTo>
                  <a:pt x="53151" y="6543133"/>
                </a:lnTo>
                <a:lnTo>
                  <a:pt x="30663" y="6502575"/>
                </a:lnTo>
                <a:lnTo>
                  <a:pt x="13968" y="6458776"/>
                </a:lnTo>
                <a:lnTo>
                  <a:pt x="3577" y="6412245"/>
                </a:lnTo>
                <a:lnTo>
                  <a:pt x="0" y="6363493"/>
                </a:lnTo>
                <a:lnTo>
                  <a:pt x="0" y="329917"/>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4155348" y="51696"/>
            <a:ext cx="846454" cy="513080"/>
          </a:xfrm>
          <a:prstGeom prst="rect">
            <a:avLst/>
          </a:prstGeom>
        </p:spPr>
        <p:txBody>
          <a:bodyPr wrap="square" lIns="0" tIns="0" rIns="0" bIns="0">
            <a:spAutoFit/>
          </a:bodyPr>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a:xfrm>
            <a:off x="840739" y="2548636"/>
            <a:ext cx="7705725" cy="303466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2051203"/>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18CSC201J</a:t>
            </a:r>
          </a:p>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DATA STRUCTURES AND ALGORITHMS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lang="en-US"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11" name="object 11"/>
          <p:cNvSpPr txBox="1"/>
          <p:nvPr/>
        </p:nvSpPr>
        <p:spPr>
          <a:xfrm>
            <a:off x="1382308" y="550162"/>
            <a:ext cx="6384925" cy="791210"/>
          </a:xfrm>
          <a:prstGeom prst="rect">
            <a:avLst/>
          </a:prstGeom>
        </p:spPr>
        <p:txBody>
          <a:bodyPr vert="horz" wrap="square" lIns="0" tIns="12700" rIns="0" bIns="0" rtlCol="0">
            <a:spAutoFit/>
          </a:bodyPr>
          <a:lstStyle/>
          <a:p>
            <a:pPr algn="ctr">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5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635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5257800" cy="492443"/>
          </a:xfrm>
        </p:spPr>
        <p:txBody>
          <a:bodyPr/>
          <a:lstStyle/>
          <a:p>
            <a:r>
              <a:rPr lang="en-US" dirty="0"/>
              <a:t>     HASH FUNCTION</a:t>
            </a:r>
          </a:p>
        </p:txBody>
      </p:sp>
      <p:sp>
        <p:nvSpPr>
          <p:cNvPr id="3" name="Text Placeholder 2"/>
          <p:cNvSpPr>
            <a:spLocks noGrp="1"/>
          </p:cNvSpPr>
          <p:nvPr>
            <p:ph type="body" idx="1"/>
          </p:nvPr>
        </p:nvSpPr>
        <p:spPr>
          <a:xfrm>
            <a:off x="840739" y="1371600"/>
            <a:ext cx="7705725" cy="5416868"/>
          </a:xfrm>
        </p:spPr>
        <p:txBody>
          <a:bodyPr/>
          <a:lstStyle/>
          <a:p>
            <a:pPr>
              <a:lnSpc>
                <a:spcPct val="110000"/>
              </a:lnSpc>
              <a:defRPr/>
            </a:pPr>
            <a:r>
              <a:rPr lang="en-US" sz="1800" b="1" u="sng" dirty="0">
                <a:cs typeface="Arial" charset="0"/>
              </a:rPr>
              <a:t>Multiplication Method</a:t>
            </a:r>
          </a:p>
          <a:p>
            <a:pPr>
              <a:lnSpc>
                <a:spcPct val="110000"/>
              </a:lnSpc>
              <a:defRPr/>
            </a:pPr>
            <a:r>
              <a:rPr lang="en-US" sz="1800" dirty="0">
                <a:cs typeface="Arial" charset="0"/>
              </a:rPr>
              <a:t>The steps involved in the multiplication method can be given as below:</a:t>
            </a:r>
            <a:endParaRPr lang="en-US" sz="1800" b="1" dirty="0">
              <a:cs typeface="Arial" charset="0"/>
            </a:endParaRPr>
          </a:p>
          <a:p>
            <a:pPr>
              <a:lnSpc>
                <a:spcPct val="110000"/>
              </a:lnSpc>
              <a:defRPr/>
            </a:pPr>
            <a:r>
              <a:rPr lang="en-US" sz="1800" dirty="0">
                <a:cs typeface="Arial" charset="0"/>
              </a:rPr>
              <a:t>Step 1: Choose a constant </a:t>
            </a:r>
            <a:r>
              <a:rPr lang="en-US" sz="1800" i="1" dirty="0">
                <a:cs typeface="Arial" charset="0"/>
              </a:rPr>
              <a:t>A</a:t>
            </a:r>
            <a:r>
              <a:rPr lang="en-US" sz="1800" dirty="0">
                <a:cs typeface="Arial" charset="0"/>
              </a:rPr>
              <a:t> such that </a:t>
            </a:r>
            <a:r>
              <a:rPr lang="en-US" sz="1800" i="1" dirty="0">
                <a:cs typeface="Arial" charset="0"/>
              </a:rPr>
              <a:t>0 &lt; A &lt; 1. </a:t>
            </a:r>
            <a:endParaRPr lang="en-US" sz="1800" b="1" dirty="0">
              <a:cs typeface="Arial" charset="0"/>
            </a:endParaRPr>
          </a:p>
          <a:p>
            <a:pPr>
              <a:lnSpc>
                <a:spcPct val="110000"/>
              </a:lnSpc>
              <a:defRPr/>
            </a:pPr>
            <a:r>
              <a:rPr lang="en-US" sz="1800" b="1" dirty="0">
                <a:cs typeface="Arial" charset="0"/>
              </a:rPr>
              <a:t>Step 2:</a:t>
            </a:r>
            <a:r>
              <a:rPr lang="en-US" sz="1800" dirty="0">
                <a:cs typeface="Arial" charset="0"/>
              </a:rPr>
              <a:t> Multiply the key </a:t>
            </a:r>
            <a:r>
              <a:rPr lang="en-US" sz="1800" i="1" dirty="0">
                <a:cs typeface="Arial" charset="0"/>
              </a:rPr>
              <a:t>k</a:t>
            </a:r>
            <a:r>
              <a:rPr lang="en-US" sz="1800" dirty="0">
                <a:cs typeface="Arial" charset="0"/>
              </a:rPr>
              <a:t> by </a:t>
            </a:r>
            <a:r>
              <a:rPr lang="en-US" sz="1800" i="1" dirty="0">
                <a:cs typeface="Arial" charset="0"/>
              </a:rPr>
              <a:t>A</a:t>
            </a:r>
            <a:r>
              <a:rPr lang="en-US" sz="1800" dirty="0">
                <a:cs typeface="Arial" charset="0"/>
              </a:rPr>
              <a:t> </a:t>
            </a:r>
            <a:endParaRPr lang="en-US" sz="1800" b="1" dirty="0">
              <a:cs typeface="Arial" charset="0"/>
            </a:endParaRPr>
          </a:p>
          <a:p>
            <a:pPr>
              <a:lnSpc>
                <a:spcPct val="110000"/>
              </a:lnSpc>
              <a:defRPr/>
            </a:pPr>
            <a:r>
              <a:rPr lang="en-US" sz="1800" b="1" dirty="0">
                <a:cs typeface="Arial" charset="0"/>
              </a:rPr>
              <a:t>Step 3:</a:t>
            </a:r>
            <a:r>
              <a:rPr lang="en-US" sz="1800" dirty="0">
                <a:cs typeface="Arial" charset="0"/>
              </a:rPr>
              <a:t> Extract the fractional part of </a:t>
            </a:r>
            <a:r>
              <a:rPr lang="en-US" sz="1800" i="1" dirty="0">
                <a:cs typeface="Arial" charset="0"/>
              </a:rPr>
              <a:t>kA</a:t>
            </a:r>
            <a:r>
              <a:rPr lang="en-US" sz="1800" dirty="0">
                <a:cs typeface="Arial" charset="0"/>
              </a:rPr>
              <a:t> </a:t>
            </a:r>
            <a:endParaRPr lang="en-US" sz="1800" b="1" dirty="0">
              <a:cs typeface="Arial" charset="0"/>
            </a:endParaRPr>
          </a:p>
          <a:p>
            <a:pPr>
              <a:lnSpc>
                <a:spcPct val="110000"/>
              </a:lnSpc>
              <a:defRPr/>
            </a:pPr>
            <a:r>
              <a:rPr lang="en-US" sz="1800" b="1" dirty="0">
                <a:cs typeface="Arial" charset="0"/>
              </a:rPr>
              <a:t>Step 4:</a:t>
            </a:r>
            <a:r>
              <a:rPr lang="en-US" sz="1800" dirty="0">
                <a:cs typeface="Arial" charset="0"/>
              </a:rPr>
              <a:t> Multiply the result of Step 3 by </a:t>
            </a:r>
            <a:r>
              <a:rPr lang="en-US" sz="1800" i="1" dirty="0">
                <a:cs typeface="Arial" charset="0"/>
              </a:rPr>
              <a:t>m</a:t>
            </a:r>
            <a:r>
              <a:rPr lang="en-US" sz="1800" dirty="0">
                <a:cs typeface="Arial" charset="0"/>
              </a:rPr>
              <a:t> and take the floor.  </a:t>
            </a:r>
          </a:p>
          <a:p>
            <a:pPr>
              <a:lnSpc>
                <a:spcPct val="110000"/>
              </a:lnSpc>
              <a:defRPr/>
            </a:pPr>
            <a:r>
              <a:rPr lang="en-US" sz="1800" dirty="0">
                <a:cs typeface="Arial" charset="0"/>
              </a:rPr>
              <a:t>Hence, the hash function can be given as,</a:t>
            </a:r>
            <a:endParaRPr lang="en-US" sz="1800" b="1" dirty="0">
              <a:cs typeface="Arial" charset="0"/>
            </a:endParaRPr>
          </a:p>
          <a:p>
            <a:pPr algn="ctr">
              <a:lnSpc>
                <a:spcPct val="110000"/>
              </a:lnSpc>
              <a:defRPr/>
            </a:pPr>
            <a:r>
              <a:rPr lang="en-US" sz="1800" dirty="0">
                <a:cs typeface="Arial" charset="0"/>
              </a:rPr>
              <a:t>	h (x) = └ m ( k A mod 1) ┘</a:t>
            </a:r>
          </a:p>
          <a:p>
            <a:pPr>
              <a:lnSpc>
                <a:spcPct val="110000"/>
              </a:lnSpc>
              <a:defRPr/>
            </a:pPr>
            <a:r>
              <a:rPr lang="en-US" sz="1800" dirty="0">
                <a:cs typeface="Arial" charset="0"/>
              </a:rPr>
              <a:t>where, </a:t>
            </a:r>
            <a:r>
              <a:rPr lang="en-US" sz="1800" i="1" dirty="0">
                <a:cs typeface="Arial" charset="0"/>
              </a:rPr>
              <a:t>kA </a:t>
            </a:r>
            <a:r>
              <a:rPr lang="en-US" sz="1800" dirty="0">
                <a:cs typeface="Arial" charset="0"/>
              </a:rPr>
              <a:t>mod 1 gives the fractional part of </a:t>
            </a:r>
            <a:r>
              <a:rPr lang="en-US" sz="1800" i="1" dirty="0">
                <a:cs typeface="Arial" charset="0"/>
              </a:rPr>
              <a:t>kA </a:t>
            </a:r>
            <a:r>
              <a:rPr lang="en-US" sz="1800" dirty="0">
                <a:cs typeface="Arial" charset="0"/>
              </a:rPr>
              <a:t>and m is the total number of indices in the hash table</a:t>
            </a:r>
          </a:p>
          <a:p>
            <a:pPr>
              <a:lnSpc>
                <a:spcPct val="110000"/>
              </a:lnSpc>
              <a:defRPr/>
            </a:pPr>
            <a:endParaRPr lang="en-US" sz="1800" dirty="0">
              <a:cs typeface="Arial" charset="0"/>
            </a:endParaRPr>
          </a:p>
          <a:p>
            <a:pPr>
              <a:lnSpc>
                <a:spcPct val="110000"/>
              </a:lnSpc>
              <a:defRPr/>
            </a:pPr>
            <a:r>
              <a:rPr lang="en-US" sz="1800" dirty="0">
                <a:cs typeface="Arial" charset="0"/>
              </a:rPr>
              <a:t>The greatest advantage of the multiplication method is that it works practically with any value of </a:t>
            </a:r>
            <a:r>
              <a:rPr lang="en-US" sz="1800" i="1" dirty="0">
                <a:cs typeface="Arial" charset="0"/>
              </a:rPr>
              <a:t>A</a:t>
            </a:r>
            <a:r>
              <a:rPr lang="en-US" sz="1800" dirty="0">
                <a:cs typeface="Arial" charset="0"/>
              </a:rPr>
              <a:t>. Although the algorithm works better with some values than the others but the optimal choice depends on the characteristics of the data being hashe</a:t>
            </a:r>
            <a:r>
              <a:rPr lang="en-US" sz="2400" dirty="0">
                <a:cs typeface="Arial" charset="0"/>
              </a:rPr>
              <a:t>d. Knuth has suggested that the best choice of A is </a:t>
            </a:r>
            <a:endParaRPr lang="en-US" sz="2400" b="1" dirty="0">
              <a:cs typeface="Arial" charset="0"/>
            </a:endParaRPr>
          </a:p>
          <a:p>
            <a:pPr>
              <a:lnSpc>
                <a:spcPct val="110000"/>
              </a:lnSpc>
              <a:defRPr/>
            </a:pPr>
            <a:r>
              <a:rPr lang="en-US" sz="2400" b="1" dirty="0">
                <a:cs typeface="Arial" charset="0"/>
              </a:rPr>
              <a:t>» (sqrt5 - 1) /2 = 0.6180339887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3617052" cy="492443"/>
          </a:xfrm>
        </p:spPr>
        <p:txBody>
          <a:bodyPr/>
          <a:lstStyle/>
          <a:p>
            <a:r>
              <a:rPr lang="en-US" dirty="0"/>
              <a:t>HASH FUNCTION</a:t>
            </a:r>
          </a:p>
        </p:txBody>
      </p:sp>
      <p:sp>
        <p:nvSpPr>
          <p:cNvPr id="3" name="Text Placeholder 2"/>
          <p:cNvSpPr>
            <a:spLocks noGrp="1"/>
          </p:cNvSpPr>
          <p:nvPr>
            <p:ph type="body" idx="1"/>
          </p:nvPr>
        </p:nvSpPr>
        <p:spPr>
          <a:xfrm>
            <a:off x="840739" y="1371600"/>
            <a:ext cx="7705725" cy="4672048"/>
          </a:xfrm>
        </p:spPr>
        <p:txBody>
          <a:bodyPr/>
          <a:lstStyle/>
          <a:p>
            <a:pPr eaLnBrk="1" hangingPunct="1">
              <a:buFont typeface="Arial" panose="020B0604020202020204" pitchFamily="34" charset="0"/>
              <a:buNone/>
            </a:pPr>
            <a:r>
              <a:rPr lang="en-US" altLang="en-US" dirty="0"/>
              <a:t>Example: Calculate the hash value for keys 1234 and 5642 using the mid square method. The hash table has 100 memory locations.</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Note the hash table has 100 memory locations whose indices vary from 0-99. this means, only two digits are needed to map the key to a location in the hash table, so </a:t>
            </a:r>
            <a:r>
              <a:rPr lang="en-US" altLang="en-US" i="1" dirty="0"/>
              <a:t>r = 2.</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When k = 1234, k2 = 1522756, h (k) = 27 </a:t>
            </a:r>
          </a:p>
          <a:p>
            <a:pPr eaLnBrk="1" hangingPunct="1">
              <a:buFont typeface="Arial" panose="020B0604020202020204" pitchFamily="34" charset="0"/>
              <a:buNone/>
            </a:pPr>
            <a:r>
              <a:rPr lang="en-US" altLang="en-US" dirty="0"/>
              <a:t>When k = 5642, k2 = 31832164, h (k) = 21</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Observe that 3rd and 4th digits starting from the right are chosen.</a:t>
            </a:r>
          </a:p>
          <a:p>
            <a:pPr eaLnBrk="1" hangingPunct="1">
              <a:buFontTx/>
              <a:buNone/>
            </a:pPr>
            <a:endParaRPr lang="en-US" altLang="en-US" dirty="0"/>
          </a:p>
          <a:p>
            <a:pPr eaLnBrk="1" hangingPunct="1">
              <a:lnSpc>
                <a:spcPct val="80000"/>
              </a:lnSpc>
              <a:buFontTx/>
              <a:buNone/>
            </a:pPr>
            <a:endParaRPr lang="en-US" alt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609600"/>
            <a:ext cx="4953000" cy="492443"/>
          </a:xfrm>
        </p:spPr>
        <p:txBody>
          <a:bodyPr/>
          <a:lstStyle/>
          <a:p>
            <a:r>
              <a:rPr lang="en-US" dirty="0"/>
              <a:t>HASH FUNCTION</a:t>
            </a:r>
          </a:p>
        </p:txBody>
      </p:sp>
      <p:sp>
        <p:nvSpPr>
          <p:cNvPr id="3" name="Text Placeholder 2"/>
          <p:cNvSpPr>
            <a:spLocks noGrp="1"/>
          </p:cNvSpPr>
          <p:nvPr>
            <p:ph type="body" idx="1"/>
          </p:nvPr>
        </p:nvSpPr>
        <p:spPr>
          <a:xfrm>
            <a:off x="840739" y="1447800"/>
            <a:ext cx="7705725" cy="5416868"/>
          </a:xfrm>
        </p:spPr>
        <p:txBody>
          <a:bodyPr/>
          <a:lstStyle/>
          <a:p>
            <a:pPr eaLnBrk="1" hangingPunct="1">
              <a:buFontTx/>
              <a:buNone/>
            </a:pPr>
            <a:r>
              <a:rPr lang="en-US" altLang="en-US" b="1" u="sng" dirty="0"/>
              <a:t>Folding Method</a:t>
            </a:r>
          </a:p>
          <a:p>
            <a:pPr eaLnBrk="1" hangingPunct="1">
              <a:buFontTx/>
              <a:buNone/>
            </a:pPr>
            <a:endParaRPr lang="en-US" altLang="en-US" b="1" u="sng" dirty="0"/>
          </a:p>
          <a:p>
            <a:pPr eaLnBrk="1" hangingPunct="1">
              <a:buFontTx/>
              <a:buNone/>
            </a:pPr>
            <a:r>
              <a:rPr lang="en-US" altLang="en-US" dirty="0"/>
              <a:t>The folding method works in two steps.</a:t>
            </a:r>
            <a:endParaRPr lang="en-US" altLang="en-US" b="1" dirty="0"/>
          </a:p>
          <a:p>
            <a:pPr eaLnBrk="1" hangingPunct="1">
              <a:buFont typeface="Arial" panose="020B0604020202020204" pitchFamily="34" charset="0"/>
              <a:buNone/>
            </a:pPr>
            <a:r>
              <a:rPr lang="en-US" altLang="en-US" b="1" dirty="0"/>
              <a:t>Step 1:</a:t>
            </a:r>
            <a:r>
              <a:rPr lang="en-US" altLang="en-US" dirty="0"/>
              <a:t> Divide the key value into a number of parts. That is divide k into parts, </a:t>
            </a:r>
            <a:r>
              <a:rPr lang="en-US" altLang="en-US" i="1" dirty="0"/>
              <a:t>k1, k2, …, </a:t>
            </a:r>
            <a:r>
              <a:rPr lang="en-US" altLang="en-US" i="1" dirty="0" err="1"/>
              <a:t>kn</a:t>
            </a:r>
            <a:r>
              <a:rPr lang="en-US" altLang="en-US" i="1" dirty="0"/>
              <a:t>,</a:t>
            </a:r>
            <a:r>
              <a:rPr lang="en-US" altLang="en-US" dirty="0"/>
              <a:t> where each part has the same number of digits except the last part which may have lesser digits than the other parts.</a:t>
            </a:r>
            <a:endParaRPr lang="en-US" altLang="en-US" b="1" dirty="0"/>
          </a:p>
          <a:p>
            <a:pPr eaLnBrk="1" hangingPunct="1">
              <a:buFont typeface="Arial" panose="020B0604020202020204" pitchFamily="34" charset="0"/>
              <a:buNone/>
            </a:pPr>
            <a:r>
              <a:rPr lang="en-US" altLang="en-US" b="1" dirty="0"/>
              <a:t>Step 2:</a:t>
            </a:r>
            <a:r>
              <a:rPr lang="en-US" altLang="en-US" dirty="0"/>
              <a:t> Add the individual parts. That is obtain the sum of </a:t>
            </a:r>
            <a:r>
              <a:rPr lang="en-US" altLang="en-US" i="1" dirty="0"/>
              <a:t>k1 + k2 + .. + kn</a:t>
            </a:r>
            <a:r>
              <a:rPr lang="en-US" altLang="en-US" dirty="0"/>
              <a:t>. Hash value is produced by ignoring the last carry, if any. </a:t>
            </a:r>
          </a:p>
          <a:p>
            <a:pPr eaLnBrk="1" hangingPunct="1">
              <a:buFont typeface="Arial" panose="020B0604020202020204" pitchFamily="34" charset="0"/>
              <a:buNone/>
            </a:pPr>
            <a:r>
              <a:rPr lang="en-US" altLang="en-US" dirty="0"/>
              <a:t>Note that the number of digits in each part of the key will vary depending upon the size of the hash table. For example, if the hash table has a size of 1000. Then it means there are 1000 locations in the hash table. To address these 1000 locations, we will need at least three digits, therefore, each part of the key must have three digits except the last part which may have lesser digits.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4648200" cy="492443"/>
          </a:xfrm>
        </p:spPr>
        <p:txBody>
          <a:bodyPr/>
          <a:lstStyle/>
          <a:p>
            <a:r>
              <a:rPr lang="en-US" dirty="0"/>
              <a:t>     HASH  TABLE</a:t>
            </a:r>
          </a:p>
        </p:txBody>
      </p:sp>
      <p:sp>
        <p:nvSpPr>
          <p:cNvPr id="3" name="Text Placeholder 2"/>
          <p:cNvSpPr>
            <a:spLocks noGrp="1"/>
          </p:cNvSpPr>
          <p:nvPr>
            <p:ph type="body" idx="1"/>
          </p:nvPr>
        </p:nvSpPr>
        <p:spPr>
          <a:xfrm>
            <a:off x="840739" y="1447800"/>
            <a:ext cx="7705725" cy="4019562"/>
          </a:xfrm>
        </p:spPr>
        <p:txBody>
          <a:bodyPr/>
          <a:lstStyle/>
          <a:p>
            <a:pPr eaLnBrk="1" hangingPunct="1">
              <a:buFont typeface="Arial" pitchFamily="34" charset="0"/>
              <a:buChar char="•"/>
            </a:pPr>
            <a:r>
              <a:rPr lang="en-US" dirty="0"/>
              <a:t> A hash table is a data structure that is used to store keys/value pairs. It uses a hash function to compute an index into an array in which an By using a good hash function, hashing can work well. </a:t>
            </a:r>
          </a:p>
          <a:p>
            <a:pPr eaLnBrk="1" hangingPunct="1">
              <a:buFont typeface="Arial" pitchFamily="34" charset="0"/>
              <a:buChar char="•"/>
            </a:pPr>
            <a:r>
              <a:rPr lang="en-US" dirty="0"/>
              <a:t> Under reasonable assumptions, the average time required to search for an element in a hash table is O(1).</a:t>
            </a:r>
          </a:p>
          <a:p>
            <a:pPr eaLnBrk="1" hangingPunct="1">
              <a:lnSpc>
                <a:spcPct val="120000"/>
              </a:lnSpc>
              <a:buFont typeface="Arial" pitchFamily="34" charset="0"/>
              <a:buChar char="•"/>
            </a:pPr>
            <a:r>
              <a:rPr lang="en-US" altLang="en-US" dirty="0"/>
              <a:t> Hash Table is a data structure in which keys are mapped to array positions by a hash function. </a:t>
            </a:r>
          </a:p>
          <a:p>
            <a:pPr eaLnBrk="1" hangingPunct="1">
              <a:lnSpc>
                <a:spcPct val="120000"/>
              </a:lnSpc>
              <a:buFont typeface="Arial" pitchFamily="34" charset="0"/>
              <a:buChar char="•"/>
            </a:pPr>
            <a:endParaRPr lang="en-US" altLang="en-US" sz="800" dirty="0"/>
          </a:p>
          <a:p>
            <a:pPr eaLnBrk="1" hangingPunct="1">
              <a:lnSpc>
                <a:spcPct val="120000"/>
              </a:lnSpc>
              <a:buFont typeface="Arial" pitchFamily="34" charset="0"/>
              <a:buChar char="•"/>
            </a:pPr>
            <a:r>
              <a:rPr lang="en-US" altLang="en-US" dirty="0"/>
              <a:t> A value stored in the Hash Table can be searched in O(1) time using a hash function to generate an address from the key (by producing the index of the array where the value is stored). </a:t>
            </a:r>
          </a:p>
          <a:p>
            <a:pPr eaLnBrk="1" hangingPunct="1">
              <a:lnSpc>
                <a:spcPct val="120000"/>
              </a:lnSpc>
              <a:buFont typeface="Arial" pitchFamily="34" charset="0"/>
              <a:buChar char="•"/>
            </a:pPr>
            <a:endParaRPr lang="en-US" alt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0"/>
            <a:ext cx="4114800" cy="492443"/>
          </a:xfrm>
        </p:spPr>
        <p:txBody>
          <a:bodyPr/>
          <a:lstStyle/>
          <a:p>
            <a:r>
              <a:rPr lang="en-US" dirty="0"/>
              <a:t>     HASH  TABLE</a:t>
            </a:r>
          </a:p>
        </p:txBody>
      </p:sp>
      <p:sp>
        <p:nvSpPr>
          <p:cNvPr id="3" name="Text Placeholder 2"/>
          <p:cNvSpPr>
            <a:spLocks noGrp="1"/>
          </p:cNvSpPr>
          <p:nvPr>
            <p:ph type="body" idx="1"/>
          </p:nvPr>
        </p:nvSpPr>
        <p:spPr>
          <a:xfrm>
            <a:off x="840739" y="1371600"/>
            <a:ext cx="7705725" cy="4401205"/>
          </a:xfrm>
        </p:spPr>
        <p:txBody>
          <a:bodyPr/>
          <a:lstStyle/>
          <a:p>
            <a:pPr eaLnBrk="1" hangingPunct="1">
              <a:lnSpc>
                <a:spcPct val="120000"/>
              </a:lnSpc>
              <a:buFont typeface="Arial" pitchFamily="34" charset="0"/>
              <a:buChar char="•"/>
            </a:pPr>
            <a:r>
              <a:rPr lang="en-US" altLang="en-US" dirty="0"/>
              <a:t>When the set K of keys that are actually used is much smaller than that of U, a hash table consumes much less storage space. The storage requirement for a hash table is just O(k), where k is the number of keys actually used. </a:t>
            </a:r>
          </a:p>
          <a:p>
            <a:pPr eaLnBrk="1" hangingPunct="1">
              <a:lnSpc>
                <a:spcPct val="120000"/>
              </a:lnSpc>
              <a:buFont typeface="Arial" pitchFamily="34" charset="0"/>
              <a:buChar char="•"/>
            </a:pPr>
            <a:endParaRPr lang="en-US" altLang="en-US" dirty="0"/>
          </a:p>
          <a:p>
            <a:pPr eaLnBrk="1" hangingPunct="1">
              <a:lnSpc>
                <a:spcPct val="120000"/>
              </a:lnSpc>
              <a:buFont typeface="Arial" pitchFamily="34" charset="0"/>
              <a:buChar char="•"/>
            </a:pPr>
            <a:r>
              <a:rPr lang="en-US" altLang="en-US" dirty="0"/>
              <a:t>In a hash table, an element with key k is stored at index h(k) not k. This means, a hash function h is used to calculate the index at which the element with key k will be stored. Thus, the process of mapping keys to appropriate locations (or indexes) in a hash table is called </a:t>
            </a:r>
            <a:r>
              <a:rPr lang="en-US" altLang="en-US" b="1" i="1" dirty="0"/>
              <a:t>hashing</a:t>
            </a:r>
            <a:r>
              <a:rPr lang="en-US" alt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4267200" cy="492443"/>
          </a:xfrm>
        </p:spPr>
        <p:txBody>
          <a:bodyPr/>
          <a:lstStyle/>
          <a:p>
            <a:r>
              <a:rPr lang="en-US" dirty="0"/>
              <a:t>     COLLISION</a:t>
            </a:r>
          </a:p>
        </p:txBody>
      </p:sp>
      <p:sp>
        <p:nvSpPr>
          <p:cNvPr id="6" name="Rectangle 2"/>
          <p:cNvSpPr>
            <a:spLocks noGrp="1" noChangeArrowheads="1"/>
          </p:cNvSpPr>
          <p:nvPr>
            <p:ph type="body" idx="1"/>
          </p:nvPr>
        </p:nvSpPr>
        <p:spPr bwMode="auto">
          <a:xfrm>
            <a:off x="841375" y="1676400"/>
            <a:ext cx="7705725" cy="3385542"/>
          </a:xfrm>
          <a:prstGeom prst="rect">
            <a:avLst/>
          </a:prstGeom>
          <a:solidFill>
            <a:srgbClr val="FFFFFF"/>
          </a:solidFill>
          <a:ln w="0">
            <a:solidFill>
              <a:srgbClr val="FFFFFF"/>
            </a:solidFill>
            <a:miter lim="800000"/>
            <a:headEnd/>
            <a:tailEnd/>
          </a:ln>
        </p:spPr>
        <p:txBody>
          <a:bodyPr/>
          <a:lstStyle/>
          <a:p>
            <a:pPr algn="just">
              <a:buFont typeface="Arial" pitchFamily="34" charset="0"/>
              <a:buChar char="•"/>
            </a:pPr>
            <a:r>
              <a:rPr lang="en-US" dirty="0"/>
              <a:t> If x1 and x2 are two different keys, it is possible that h(x1) = h(x2). This is called a collision. </a:t>
            </a:r>
          </a:p>
          <a:p>
            <a:pPr algn="just">
              <a:buFont typeface="Arial" pitchFamily="34" charset="0"/>
              <a:buChar char="•"/>
            </a:pPr>
            <a:r>
              <a:rPr lang="en-US" dirty="0"/>
              <a:t> Collision resolution is the most important issue in hash table implementations. </a:t>
            </a:r>
          </a:p>
          <a:p>
            <a:pPr algn="just">
              <a:buFont typeface="Arial" pitchFamily="34" charset="0"/>
              <a:buChar char="•"/>
            </a:pPr>
            <a:r>
              <a:rPr lang="en-US" dirty="0"/>
              <a:t> Choosing a hash function that minimizes the number of collisions and also hashes uniformly is another critical issue. </a:t>
            </a:r>
          </a:p>
          <a:p>
            <a:pPr algn="just">
              <a:buFont typeface="Arial" pitchFamily="34" charset="0"/>
              <a:buChar char="•"/>
            </a:pPr>
            <a:r>
              <a:rPr lang="en-US" dirty="0"/>
              <a:t>  Separate chaining (open hashing) </a:t>
            </a:r>
          </a:p>
          <a:p>
            <a:pPr algn="just">
              <a:buFont typeface="Arial" pitchFamily="34" charset="0"/>
              <a:buChar char="•"/>
            </a:pPr>
            <a:r>
              <a:rPr lang="en-US" dirty="0"/>
              <a:t> Linear probing (open addressing or closed hashing)</a:t>
            </a:r>
          </a:p>
          <a:p>
            <a:pPr algn="just">
              <a:buFont typeface="Arial" pitchFamily="34" charset="0"/>
              <a:buChar char="•"/>
            </a:pPr>
            <a:r>
              <a:rPr lang="en-US" dirty="0"/>
              <a:t> Quadratic Probing </a:t>
            </a:r>
          </a:p>
          <a:p>
            <a:pPr algn="just">
              <a:buFont typeface="Arial" pitchFamily="34" charset="0"/>
              <a:buChar char="•"/>
            </a:pPr>
            <a:r>
              <a:rPr lang="en-US" dirty="0"/>
              <a:t> Double hashing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685800"/>
          </a:xfrm>
        </p:spPr>
        <p:txBody>
          <a:bodyPr/>
          <a:lstStyle/>
          <a:p>
            <a:r>
              <a:rPr lang="en-US" altLang="en-US" u="sng" dirty="0"/>
              <a:t>Collision Resolution by Open Addressing</a:t>
            </a:r>
            <a:br>
              <a:rPr lang="en-US" altLang="en-US" u="sng" dirty="0"/>
            </a:br>
            <a:endParaRPr lang="en-US" dirty="0"/>
          </a:p>
        </p:txBody>
      </p:sp>
      <p:sp>
        <p:nvSpPr>
          <p:cNvPr id="3" name="Text Placeholder 2"/>
          <p:cNvSpPr>
            <a:spLocks noGrp="1"/>
          </p:cNvSpPr>
          <p:nvPr>
            <p:ph type="body" idx="1"/>
          </p:nvPr>
        </p:nvSpPr>
        <p:spPr>
          <a:xfrm>
            <a:off x="838200" y="1066800"/>
            <a:ext cx="7705725" cy="3693319"/>
          </a:xfrm>
        </p:spPr>
        <p:txBody>
          <a:bodyPr/>
          <a:lstStyle/>
          <a:p>
            <a:pPr algn="just" eaLnBrk="1" hangingPunct="1">
              <a:buFont typeface="Arial" panose="020B0604020202020204" pitchFamily="34" charset="0"/>
              <a:buNone/>
            </a:pPr>
            <a:endParaRPr lang="en-US" altLang="en-US" sz="2000" dirty="0"/>
          </a:p>
          <a:p>
            <a:pPr algn="just" eaLnBrk="1" hangingPunct="1">
              <a:buFont typeface="Arial" pitchFamily="34" charset="0"/>
              <a:buChar char="•"/>
            </a:pPr>
            <a:r>
              <a:rPr lang="en-US" altLang="en-US" sz="2000" dirty="0"/>
              <a:t> Once a collision takes place, open addressing computes new position</a:t>
            </a:r>
          </a:p>
          <a:p>
            <a:pPr algn="just" eaLnBrk="1" hangingPunct="1"/>
            <a:r>
              <a:rPr lang="en-US" altLang="en-US" sz="2000" dirty="0"/>
              <a:t>is using a probe sequence and the next record is stored in that position. In this technique of collision resolution, all the values are stored in the hash table. The hash table will contain two types of values- either sentinel value (for example, -1) or a data value. The presence of sentinel value indicates that the location contains no data value at present but can be used to hold a value. </a:t>
            </a:r>
          </a:p>
          <a:p>
            <a:pPr algn="just" eaLnBrk="1" hangingPunct="1">
              <a:buFont typeface="Arial" pitchFamily="34" charset="0"/>
              <a:buChar char="•"/>
            </a:pPr>
            <a:r>
              <a:rPr lang="en-US" altLang="en-US" sz="2000" dirty="0"/>
              <a:t> The process of examining memory locations in the hash table is called probing. Open addressing technique can be implemented using- linear probing, quadratic probing and double hashing. We will discuss all these techniques in this section.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1"/>
            <a:ext cx="4495800" cy="492443"/>
          </a:xfrm>
        </p:spPr>
        <p:txBody>
          <a:bodyPr/>
          <a:lstStyle/>
          <a:p>
            <a:r>
              <a:rPr lang="en-US" dirty="0"/>
              <a:t>SEPARATE CHAINING</a:t>
            </a:r>
          </a:p>
        </p:txBody>
      </p:sp>
      <p:sp>
        <p:nvSpPr>
          <p:cNvPr id="3" name="Text Placeholder 2"/>
          <p:cNvSpPr>
            <a:spLocks noGrp="1"/>
          </p:cNvSpPr>
          <p:nvPr>
            <p:ph type="body" idx="1"/>
          </p:nvPr>
        </p:nvSpPr>
        <p:spPr>
          <a:xfrm>
            <a:off x="840739" y="1524000"/>
            <a:ext cx="7705725" cy="2369880"/>
          </a:xfrm>
        </p:spPr>
        <p:txBody>
          <a:bodyPr/>
          <a:lstStyle/>
          <a:p>
            <a:pPr algn="just">
              <a:buFont typeface="Arial" pitchFamily="34" charset="0"/>
              <a:buChar char="•"/>
            </a:pPr>
            <a:r>
              <a:rPr lang="en-US" dirty="0"/>
              <a:t> Separate chaining is one of the most commonly used collision .</a:t>
            </a:r>
          </a:p>
          <a:p>
            <a:pPr algn="just">
              <a:buFont typeface="Arial" pitchFamily="34" charset="0"/>
              <a:buChar char="•"/>
            </a:pPr>
            <a:r>
              <a:rPr lang="en-US" dirty="0"/>
              <a:t> It is usually implemented using linked lists. In separate chaining, each element of the hash table is a linked list. </a:t>
            </a:r>
          </a:p>
          <a:p>
            <a:pPr algn="just">
              <a:buFont typeface="Arial" pitchFamily="34" charset="0"/>
              <a:buChar char="•"/>
            </a:pPr>
            <a:r>
              <a:rPr lang="en-US" dirty="0"/>
              <a:t> To store an element in the hash table you must insert it into a specific linked list.</a:t>
            </a:r>
          </a:p>
          <a:p>
            <a:pPr algn="just">
              <a:buFont typeface="Arial" pitchFamily="34" charset="0"/>
              <a:buChar char="•"/>
            </a:pPr>
            <a:r>
              <a:rPr lang="en-US" dirty="0"/>
              <a:t> If there is any collision (i.e. two different elements have same hash value) then store both the elements in the same linked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324600" cy="492443"/>
          </a:xfrm>
        </p:spPr>
        <p:txBody>
          <a:bodyPr/>
          <a:lstStyle/>
          <a:p>
            <a:r>
              <a:rPr lang="en-US" dirty="0"/>
              <a:t>   PROS AND CONS OF HASHING</a:t>
            </a:r>
          </a:p>
        </p:txBody>
      </p:sp>
      <p:sp>
        <p:nvSpPr>
          <p:cNvPr id="3" name="Text Placeholder 2"/>
          <p:cNvSpPr>
            <a:spLocks noGrp="1"/>
          </p:cNvSpPr>
          <p:nvPr>
            <p:ph type="body" idx="1"/>
          </p:nvPr>
        </p:nvSpPr>
        <p:spPr>
          <a:xfrm>
            <a:off x="840739" y="1447800"/>
            <a:ext cx="7705725" cy="4640886"/>
          </a:xfrm>
        </p:spPr>
        <p:txBody>
          <a:bodyPr/>
          <a:lstStyle/>
          <a:p>
            <a:pPr eaLnBrk="1" hangingPunct="1">
              <a:lnSpc>
                <a:spcPct val="115000"/>
              </a:lnSpc>
              <a:buFont typeface="Arial" pitchFamily="34" charset="0"/>
              <a:buChar char="•"/>
            </a:pPr>
            <a:r>
              <a:rPr lang="en-US" altLang="en-US" dirty="0"/>
              <a:t> Advantage of hashing is that no extra space is required to store the index as in case of other data structures. In addition, a hash table provides fast data access and an added advantage of rapid updates.</a:t>
            </a:r>
          </a:p>
          <a:p>
            <a:pPr eaLnBrk="1" hangingPunct="1">
              <a:lnSpc>
                <a:spcPct val="115000"/>
              </a:lnSpc>
              <a:buFont typeface="Arial" pitchFamily="34" charset="0"/>
              <a:buChar char="•"/>
            </a:pPr>
            <a:endParaRPr lang="en-US" altLang="en-US" dirty="0"/>
          </a:p>
          <a:p>
            <a:pPr eaLnBrk="1" hangingPunct="1">
              <a:lnSpc>
                <a:spcPct val="115000"/>
              </a:lnSpc>
              <a:buFont typeface="Arial" pitchFamily="34" charset="0"/>
              <a:buChar char="•"/>
            </a:pPr>
            <a:r>
              <a:rPr lang="en-US" altLang="en-US" dirty="0"/>
              <a:t> On the other hand, the primary drawback of using hashing technique for inserting and retrieving data values is that it usually lacks locality and sequential retrieval by key. This makes insertion and retrieval of data values even more random.</a:t>
            </a:r>
          </a:p>
          <a:p>
            <a:pPr eaLnBrk="1" hangingPunct="1">
              <a:lnSpc>
                <a:spcPct val="115000"/>
              </a:lnSpc>
              <a:buFont typeface="Arial" pitchFamily="34" charset="0"/>
              <a:buChar char="•"/>
            </a:pPr>
            <a:endParaRPr lang="en-US" altLang="en-US" dirty="0"/>
          </a:p>
          <a:p>
            <a:pPr eaLnBrk="1" hangingPunct="1">
              <a:lnSpc>
                <a:spcPct val="115000"/>
              </a:lnSpc>
              <a:buFont typeface="Arial" pitchFamily="34" charset="0"/>
              <a:buChar char="•"/>
            </a:pPr>
            <a:r>
              <a:rPr lang="en-US" altLang="en-US" dirty="0"/>
              <a:t> All the more choosing an effective hash function is more an art than a science. It is not uncommon to (in open-addressed hash tables) to create a poor hash 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5867400" cy="492443"/>
          </a:xfrm>
        </p:spPr>
        <p:txBody>
          <a:bodyPr/>
          <a:lstStyle/>
          <a:p>
            <a:r>
              <a:rPr lang="en-US" dirty="0"/>
              <a:t>APPLICATIONS OF HASHING</a:t>
            </a:r>
          </a:p>
        </p:txBody>
      </p:sp>
      <p:sp>
        <p:nvSpPr>
          <p:cNvPr id="3" name="Text Placeholder 2"/>
          <p:cNvSpPr>
            <a:spLocks noGrp="1"/>
          </p:cNvSpPr>
          <p:nvPr>
            <p:ph type="body" idx="1"/>
          </p:nvPr>
        </p:nvSpPr>
        <p:spPr>
          <a:xfrm>
            <a:off x="840739" y="1295400"/>
            <a:ext cx="7705725" cy="5361468"/>
          </a:xfrm>
        </p:spPr>
        <p:txBody>
          <a:bodyPr/>
          <a:lstStyle/>
          <a:p>
            <a:pPr algn="just" eaLnBrk="1" hangingPunct="1">
              <a:lnSpc>
                <a:spcPct val="120000"/>
              </a:lnSpc>
              <a:buFont typeface="Arial" pitchFamily="34" charset="0"/>
              <a:buChar char="•"/>
            </a:pPr>
            <a:r>
              <a:rPr lang="en-US" altLang="en-US" sz="2000" dirty="0"/>
              <a:t> Hash tables are widely used in situations where enormous amounts of data have to be accessed to quickly search and retrieve information. A few typical examples where hashing is used are given below. </a:t>
            </a:r>
          </a:p>
          <a:p>
            <a:pPr algn="just" eaLnBrk="1" hangingPunct="1">
              <a:lnSpc>
                <a:spcPct val="120000"/>
              </a:lnSpc>
              <a:buFont typeface="Arial" pitchFamily="34" charset="0"/>
              <a:buChar char="•"/>
            </a:pPr>
            <a:endParaRPr lang="en-US" altLang="en-US" sz="2000" dirty="0"/>
          </a:p>
          <a:p>
            <a:pPr algn="just" eaLnBrk="1" hangingPunct="1">
              <a:lnSpc>
                <a:spcPct val="120000"/>
              </a:lnSpc>
              <a:buFont typeface="Arial" pitchFamily="34" charset="0"/>
              <a:buChar char="•"/>
            </a:pPr>
            <a:r>
              <a:rPr lang="en-US" altLang="en-US" sz="2000" dirty="0"/>
              <a:t> Hashing is used for database indexing. Some DBMSs store a separate file known as indexes. When data has to be retrieved from a file, the key information is first found in the appropriate index file which references the exact record location of the data in the database file. This key information in the index file is often stored as a hashed value. </a:t>
            </a:r>
          </a:p>
          <a:p>
            <a:pPr algn="just" eaLnBrk="1" hangingPunct="1">
              <a:lnSpc>
                <a:spcPct val="120000"/>
              </a:lnSpc>
              <a:buFont typeface="Arial" pitchFamily="34" charset="0"/>
              <a:buChar char="•"/>
            </a:pPr>
            <a:endParaRPr lang="en-US" altLang="en-US" sz="2400" dirty="0"/>
          </a:p>
          <a:p>
            <a:pPr algn="just" eaLnBrk="1" hangingPunct="1">
              <a:lnSpc>
                <a:spcPct val="120000"/>
              </a:lnSpc>
              <a:buFont typeface="Arial" pitchFamily="34" charset="0"/>
              <a:buChar char="•"/>
            </a:pPr>
            <a:r>
              <a:rPr lang="en-US" altLang="en-US" sz="2000" dirty="0"/>
              <a:t> Hashing is used as symbol tables, for example, in Fortran language to store variable names. Hash tables speeds up execution of the program as the references to variables can be looked up quickly.</a:t>
            </a:r>
            <a:r>
              <a:rPr lang="en-US" altLang="en-US" sz="2400"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3" name="object 3"/>
          <p:cNvSpPr txBox="1"/>
          <p:nvPr/>
        </p:nvSpPr>
        <p:spPr>
          <a:xfrm>
            <a:off x="383540" y="550162"/>
            <a:ext cx="8209915" cy="782265"/>
          </a:xfrm>
          <a:prstGeom prst="rect">
            <a:avLst/>
          </a:prstGeom>
        </p:spPr>
        <p:txBody>
          <a:bodyPr vert="horz" wrap="square" lIns="0" tIns="12700" rIns="0" bIns="0" rtlCol="0">
            <a:spAutoFit/>
          </a:bodyPr>
          <a:lstStyle/>
          <a:p>
            <a:pPr marL="1010919">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4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17907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3"/>
          <p:cNvSpPr txBox="1">
            <a:spLocks noChangeArrowheads="1"/>
          </p:cNvSpPr>
          <p:nvPr/>
        </p:nvSpPr>
        <p:spPr>
          <a:xfrm>
            <a:off x="2819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743200" y="2769513"/>
            <a:ext cx="3581400" cy="523220"/>
          </a:xfrm>
          <a:prstGeom prst="rect">
            <a:avLst/>
          </a:prstGeom>
        </p:spPr>
        <p:txBody>
          <a:bodyPr wrap="square">
            <a:spAutoFit/>
          </a:bodyPr>
          <a:lstStyle/>
          <a:p>
            <a:pPr>
              <a:defRPr/>
            </a:pPr>
            <a:r>
              <a:rPr lang="en-US" sz="2800" b="1"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Hashing and Collision</a:t>
            </a:r>
          </a:p>
        </p:txBody>
      </p:sp>
    </p:spTree>
    <p:extLst>
      <p:ext uri="{BB962C8B-B14F-4D97-AF65-F5344CB8AC3E}">
        <p14:creationId xmlns:p14="http://schemas.microsoft.com/office/powerpoint/2010/main" val="147585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6019800" cy="492443"/>
          </a:xfrm>
        </p:spPr>
        <p:txBody>
          <a:bodyPr/>
          <a:lstStyle/>
          <a:p>
            <a:r>
              <a:rPr lang="en-US" dirty="0"/>
              <a:t>  APPLICATIONS OF HASHING</a:t>
            </a:r>
          </a:p>
        </p:txBody>
      </p:sp>
      <p:sp>
        <p:nvSpPr>
          <p:cNvPr id="3" name="Text Placeholder 2"/>
          <p:cNvSpPr>
            <a:spLocks noGrp="1"/>
          </p:cNvSpPr>
          <p:nvPr>
            <p:ph type="body" idx="1"/>
          </p:nvPr>
        </p:nvSpPr>
        <p:spPr>
          <a:xfrm>
            <a:off x="840739" y="1371600"/>
            <a:ext cx="7705725" cy="4647426"/>
          </a:xfrm>
        </p:spPr>
        <p:txBody>
          <a:bodyPr/>
          <a:lstStyle/>
          <a:p>
            <a:pPr algn="just" eaLnBrk="1" hangingPunct="1">
              <a:buFont typeface="Arial" pitchFamily="34" charset="0"/>
              <a:buChar char="•"/>
            </a:pPr>
            <a:r>
              <a:rPr lang="en-US" altLang="en-US" sz="2000" dirty="0"/>
              <a:t> In many database systems, File and Directory hashing is used in high performance file systems. Such systems use two complementary techniques to improve the performance of file access. While one of these techniques is caching which saves information in memory, the other is hashing which makes looking up the file location in memory much quicker than most other methods.</a:t>
            </a:r>
          </a:p>
          <a:p>
            <a:pPr algn="just" eaLnBrk="1" hangingPunct="1">
              <a:buFont typeface="Arial" pitchFamily="34" charset="0"/>
              <a:buChar char="•"/>
            </a:pPr>
            <a:r>
              <a:rPr lang="en-US" altLang="en-US" sz="2000" dirty="0"/>
              <a:t> Hash tables can be used to store massive amount of information for example, to store driver's license records. Given the driver’s license number, hash tables help to quickly get information about the driver (i.e. name, address, age)</a:t>
            </a:r>
          </a:p>
          <a:p>
            <a:pPr algn="just" eaLnBrk="1" hangingPunct="1">
              <a:buFont typeface="Arial" pitchFamily="34" charset="0"/>
              <a:buChar char="•"/>
            </a:pPr>
            <a:r>
              <a:rPr lang="en-US" altLang="en-US" sz="2000" dirty="0"/>
              <a:t>Hashing technique is for compiler symbol tables in C++. The compiler uses a symbol table to keep a record of the user-defined symbols in a C++ program. Hashing facilitates the compiler to quickly look up variable names and other attributes associated with symbols .</a:t>
            </a:r>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739" y="1447800"/>
            <a:ext cx="7705725" cy="5416868"/>
          </a:xfrm>
        </p:spPr>
        <p:txBody>
          <a:bodyPr/>
          <a:lstStyle/>
          <a:p>
            <a:pPr algn="just"/>
            <a:r>
              <a:rPr lang="en-US" dirty="0"/>
              <a:t>In hashing, large keys are converted into small keys by using hash functions. </a:t>
            </a:r>
          </a:p>
          <a:p>
            <a:pPr algn="just"/>
            <a:r>
              <a:rPr lang="en-US" dirty="0"/>
              <a:t>• The values are then stored in a data structure called hash table. </a:t>
            </a:r>
          </a:p>
          <a:p>
            <a:pPr algn="just"/>
            <a:r>
              <a:rPr lang="en-US" dirty="0"/>
              <a:t>• The idea of hashing is to distribute entries (key/value pairs) uniformly across an array. </a:t>
            </a:r>
          </a:p>
          <a:p>
            <a:pPr algn="just"/>
            <a:r>
              <a:rPr lang="en-US" dirty="0"/>
              <a:t>• Each element is assigned a key (converted key).</a:t>
            </a:r>
          </a:p>
          <a:p>
            <a:pPr algn="just"/>
            <a:r>
              <a:rPr lang="en-US" dirty="0"/>
              <a:t>• By using that key you can access the element in O(1) time. Using the key, the algorithm (hash function) computes an index that suggests where an entry can be found or inserted.</a:t>
            </a:r>
          </a:p>
          <a:p>
            <a:pPr algn="just"/>
            <a:r>
              <a:rPr lang="en-US" dirty="0"/>
              <a:t>Hashing is implemented in two steps: </a:t>
            </a:r>
          </a:p>
          <a:p>
            <a:pPr algn="just"/>
            <a:r>
              <a:rPr lang="en-US" dirty="0"/>
              <a:t>• An element is converted into an integer by using a hash function. This element can be used as an index to store the original element, which falls into the hash table. </a:t>
            </a:r>
          </a:p>
          <a:p>
            <a:pPr algn="just"/>
            <a:r>
              <a:rPr lang="en-US" dirty="0"/>
              <a:t>• The element is stored in the hash table where it can be quickly retrieved using hashed key. • hash = </a:t>
            </a:r>
            <a:r>
              <a:rPr lang="en-US" dirty="0" err="1"/>
              <a:t>hashfunc</a:t>
            </a:r>
            <a:r>
              <a:rPr lang="en-US" dirty="0"/>
              <a:t>(key) index = hash % </a:t>
            </a:r>
            <a:r>
              <a:rPr lang="en-US" dirty="0" err="1"/>
              <a:t>array_size</a:t>
            </a:r>
            <a:r>
              <a:rPr lang="en-US" dirty="0"/>
              <a:t>.</a:t>
            </a:r>
          </a:p>
        </p:txBody>
      </p:sp>
      <p:sp>
        <p:nvSpPr>
          <p:cNvPr id="6" name="Title 5">
            <a:extLst>
              <a:ext uri="{FF2B5EF4-FFF2-40B4-BE49-F238E27FC236}">
                <a16:creationId xmlns:a16="http://schemas.microsoft.com/office/drawing/2014/main" id="{6FBFE023-2562-442F-B3AD-9CEBCB8591D7}"/>
              </a:ext>
            </a:extLst>
          </p:cNvPr>
          <p:cNvSpPr>
            <a:spLocks noGrp="1"/>
          </p:cNvSpPr>
          <p:nvPr>
            <p:ph type="title"/>
          </p:nvPr>
        </p:nvSpPr>
        <p:spPr>
          <a:xfrm>
            <a:off x="2286000" y="381000"/>
            <a:ext cx="4419600" cy="512762"/>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5791200" cy="1969770"/>
          </a:xfrm>
        </p:spPr>
        <p:txBody>
          <a:bodyPr/>
          <a:lstStyle/>
          <a:p>
            <a:r>
              <a:rPr lang="en-US" dirty="0"/>
              <a:t>INTRODUCTION</a:t>
            </a:r>
            <a:br>
              <a:rPr lang="en-US" dirty="0"/>
            </a:br>
            <a:br>
              <a:rPr lang="en-US" dirty="0"/>
            </a:br>
            <a:br>
              <a:rPr lang="en-US" dirty="0"/>
            </a:br>
            <a:endParaRPr lang="en-US" dirty="0"/>
          </a:p>
        </p:txBody>
      </p:sp>
      <p:sp>
        <p:nvSpPr>
          <p:cNvPr id="3" name="Text Placeholder 2"/>
          <p:cNvSpPr>
            <a:spLocks noGrp="1"/>
          </p:cNvSpPr>
          <p:nvPr>
            <p:ph type="body" idx="1"/>
          </p:nvPr>
        </p:nvSpPr>
        <p:spPr>
          <a:xfrm>
            <a:off x="840739" y="1066800"/>
            <a:ext cx="7705725" cy="3684085"/>
          </a:xfrm>
        </p:spPr>
        <p:txBody>
          <a:bodyPr/>
          <a:lstStyle/>
          <a:p>
            <a:pPr algn="just" eaLnBrk="1" hangingPunct="1">
              <a:lnSpc>
                <a:spcPct val="105000"/>
              </a:lnSpc>
              <a:buFont typeface="Arial" panose="020B0604020202020204" pitchFamily="34" charset="0"/>
              <a:buNone/>
            </a:pPr>
            <a:r>
              <a:rPr lang="en-US" altLang="en-US" dirty="0"/>
              <a:t>In this case we can directly access the record of any employee, once we know his </a:t>
            </a:r>
            <a:r>
              <a:rPr lang="en-US" altLang="en-US" dirty="0" err="1"/>
              <a:t>Emp_ID</a:t>
            </a:r>
            <a:r>
              <a:rPr lang="en-US" altLang="en-US" dirty="0"/>
              <a:t>, because array index is same as that of </a:t>
            </a:r>
            <a:r>
              <a:rPr lang="en-US" altLang="en-US" dirty="0" err="1"/>
              <a:t>Emp_ID</a:t>
            </a:r>
            <a:r>
              <a:rPr lang="en-US" altLang="en-US" dirty="0"/>
              <a:t> number. But practically, this implementation is hardly feasible. </a:t>
            </a:r>
          </a:p>
          <a:p>
            <a:pPr algn="just" eaLnBrk="1" hangingPunct="1">
              <a:lnSpc>
                <a:spcPct val="105000"/>
              </a:lnSpc>
              <a:buFont typeface="Arial" panose="020B0604020202020204" pitchFamily="34" charset="0"/>
              <a:buNone/>
            </a:pPr>
            <a:endParaRPr lang="en-US" altLang="en-US" sz="800" dirty="0"/>
          </a:p>
          <a:p>
            <a:pPr algn="just" eaLnBrk="1" hangingPunct="1">
              <a:lnSpc>
                <a:spcPct val="105000"/>
              </a:lnSpc>
              <a:buFont typeface="Arial" panose="020B0604020202020204" pitchFamily="34" charset="0"/>
              <a:buNone/>
            </a:pPr>
            <a:r>
              <a:rPr lang="en-US" altLang="en-US" dirty="0"/>
              <a:t>Let us assume that the same company use a five digit </a:t>
            </a:r>
            <a:r>
              <a:rPr lang="en-US" altLang="en-US" dirty="0" err="1"/>
              <a:t>Emp_ID</a:t>
            </a:r>
            <a:r>
              <a:rPr lang="en-US" altLang="en-US" dirty="0"/>
              <a:t> number as the primary key. In this case, key values will range from 00000 to 99999. If we want to use the same technique as above, we will need an array of size 100,000, of which only 100 elements will be used. </a:t>
            </a:r>
          </a:p>
          <a:p>
            <a:pPr eaLnBrk="1" hangingPunct="1">
              <a:lnSpc>
                <a:spcPct val="105000"/>
              </a:lnSpc>
              <a:buFont typeface="Arial" panose="020B0604020202020204" pitchFamily="34" charse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
            <a:ext cx="4191000" cy="492443"/>
          </a:xfrm>
        </p:spPr>
        <p:txBody>
          <a:bodyPr/>
          <a:lstStyle/>
          <a:p>
            <a:r>
              <a:rPr lang="en-US" dirty="0"/>
              <a:t>HASH FUNCTION </a:t>
            </a:r>
          </a:p>
        </p:txBody>
      </p:sp>
      <p:sp>
        <p:nvSpPr>
          <p:cNvPr id="3" name="Text Placeholder 2"/>
          <p:cNvSpPr>
            <a:spLocks noGrp="1"/>
          </p:cNvSpPr>
          <p:nvPr>
            <p:ph type="body" idx="1"/>
          </p:nvPr>
        </p:nvSpPr>
        <p:spPr>
          <a:xfrm>
            <a:off x="840739" y="1219200"/>
            <a:ext cx="7705725" cy="5078313"/>
          </a:xfrm>
        </p:spPr>
        <p:txBody>
          <a:bodyPr numCol="1"/>
          <a:lstStyle/>
          <a:p>
            <a:pPr algn="just">
              <a:buFont typeface="Arial" pitchFamily="34" charset="0"/>
              <a:buChar char="•"/>
            </a:pPr>
            <a:r>
              <a:rPr lang="en-US" dirty="0"/>
              <a:t> A hash function is any function that can be used to map a data set of an arbitrary size to a data set of a fixed size, which falls into the hash table</a:t>
            </a:r>
          </a:p>
          <a:p>
            <a:pPr algn="just">
              <a:buFont typeface="Arial" pitchFamily="34" charset="0"/>
              <a:buChar char="•"/>
            </a:pPr>
            <a:r>
              <a:rPr lang="en-US" dirty="0"/>
              <a:t> The values returned by a hash function are called hash values, hash codes, hash sums, or simply hashes.</a:t>
            </a:r>
          </a:p>
          <a:p>
            <a:pPr algn="just">
              <a:buFont typeface="Arial" pitchFamily="34" charset="0"/>
              <a:buChar char="•"/>
            </a:pPr>
            <a:r>
              <a:rPr lang="en-US" dirty="0"/>
              <a:t> A hash function is any function that can be used to map a data set of an arbitrary size to a data set of a fixed size, which falls into the hash table. </a:t>
            </a:r>
          </a:p>
          <a:p>
            <a:pPr algn="just">
              <a:buFont typeface="Arial" pitchFamily="34" charset="0"/>
              <a:buChar char="•"/>
            </a:pPr>
            <a:r>
              <a:rPr lang="en-US" dirty="0"/>
              <a:t> The values returned by a hash function are called hash values, hash codes, hash sums, or simply hashes.  </a:t>
            </a:r>
          </a:p>
          <a:p>
            <a:pPr algn="just">
              <a:buFont typeface="Arial" pitchFamily="34" charset="0"/>
              <a:buChar char="•"/>
            </a:pPr>
            <a:r>
              <a:rPr lang="en-US" dirty="0"/>
              <a:t> To achieve a good hashing mechanism, It is important to have a good hash function with the following basic requirements: </a:t>
            </a:r>
          </a:p>
          <a:p>
            <a:pPr algn="just">
              <a:buFont typeface="Arial" pitchFamily="34" charset="0"/>
              <a:buChar char="•"/>
            </a:pPr>
            <a:r>
              <a:rPr lang="en-US" dirty="0"/>
              <a:t> Easy to compute </a:t>
            </a:r>
          </a:p>
          <a:p>
            <a:pPr algn="just">
              <a:buFont typeface="Arial" pitchFamily="34" charset="0"/>
              <a:buChar char="•"/>
            </a:pPr>
            <a:r>
              <a:rPr lang="en-US" dirty="0"/>
              <a:t> Uniform distribution </a:t>
            </a:r>
          </a:p>
          <a:p>
            <a:pPr algn="just">
              <a:buFont typeface="Arial" pitchFamily="34" charset="0"/>
              <a:buChar char="•"/>
            </a:pPr>
            <a:r>
              <a:rPr lang="en-US" dirty="0"/>
              <a:t> Less Collision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6629400" cy="492443"/>
          </a:xfrm>
        </p:spPr>
        <p:txBody>
          <a:bodyPr/>
          <a:lstStyle/>
          <a:p>
            <a:r>
              <a:rPr lang="en-US" dirty="0"/>
              <a:t>           HASH FUNCTION      </a:t>
            </a:r>
          </a:p>
        </p:txBody>
      </p:sp>
      <p:sp>
        <p:nvSpPr>
          <p:cNvPr id="3" name="Text Placeholder 2"/>
          <p:cNvSpPr>
            <a:spLocks noGrp="1"/>
          </p:cNvSpPr>
          <p:nvPr>
            <p:ph type="body" idx="1"/>
          </p:nvPr>
        </p:nvSpPr>
        <p:spPr>
          <a:xfrm>
            <a:off x="840739" y="1371600"/>
            <a:ext cx="7705725" cy="4776692"/>
          </a:xfrm>
        </p:spPr>
        <p:txBody>
          <a:bodyPr/>
          <a:lstStyle/>
          <a:p>
            <a:pPr algn="just" eaLnBrk="1" hangingPunct="1">
              <a:lnSpc>
                <a:spcPct val="120000"/>
              </a:lnSpc>
              <a:spcBef>
                <a:spcPct val="20000"/>
              </a:spcBef>
              <a:defRPr/>
            </a:pPr>
            <a:r>
              <a:rPr lang="en-US" u="sng" dirty="0">
                <a:latin typeface="Calibri" pitchFamily="34" charset="0"/>
              </a:rPr>
              <a:t>Division Method</a:t>
            </a:r>
            <a:endParaRPr lang="en-US" i="1" u="sng" dirty="0">
              <a:latin typeface="Calibri" pitchFamily="34" charset="0"/>
            </a:endParaRPr>
          </a:p>
          <a:p>
            <a:pPr marL="342900" indent="-342900" algn="just" eaLnBrk="1" hangingPunct="1">
              <a:lnSpc>
                <a:spcPct val="120000"/>
              </a:lnSpc>
              <a:spcBef>
                <a:spcPct val="20000"/>
              </a:spcBef>
              <a:buFont typeface="Arial" pitchFamily="34" charset="0"/>
              <a:buChar char="•"/>
              <a:defRPr/>
            </a:pPr>
            <a:endParaRPr lang="en-US" sz="800" i="1" u="sng" dirty="0">
              <a:latin typeface="Calibri" pitchFamily="34" charset="0"/>
            </a:endParaRPr>
          </a:p>
          <a:p>
            <a:pPr marL="342900" indent="-342900" algn="just" eaLnBrk="1" hangingPunct="1">
              <a:lnSpc>
                <a:spcPct val="120000"/>
              </a:lnSpc>
              <a:spcBef>
                <a:spcPct val="20000"/>
              </a:spcBef>
              <a:buFont typeface="Arial" pitchFamily="34" charset="0"/>
              <a:buChar char="•"/>
              <a:defRPr/>
            </a:pPr>
            <a:r>
              <a:rPr lang="en-US" dirty="0">
                <a:latin typeface="Calibri" pitchFamily="34" charset="0"/>
              </a:rPr>
              <a:t>Division method is the most simple method of hashing an integer </a:t>
            </a:r>
            <a:r>
              <a:rPr lang="en-US" i="1" dirty="0">
                <a:latin typeface="Calibri" pitchFamily="34" charset="0"/>
              </a:rPr>
              <a:t>x. </a:t>
            </a:r>
            <a:r>
              <a:rPr lang="en-US" dirty="0">
                <a:latin typeface="Calibri" pitchFamily="34" charset="0"/>
              </a:rPr>
              <a:t> The method divides </a:t>
            </a:r>
            <a:r>
              <a:rPr lang="en-US" i="1" dirty="0">
                <a:latin typeface="Calibri" pitchFamily="34" charset="0"/>
              </a:rPr>
              <a:t>x</a:t>
            </a:r>
            <a:r>
              <a:rPr lang="en-US" dirty="0">
                <a:latin typeface="Calibri" pitchFamily="34" charset="0"/>
              </a:rPr>
              <a:t> by </a:t>
            </a:r>
            <a:r>
              <a:rPr lang="en-US" i="1" dirty="0">
                <a:latin typeface="Calibri" pitchFamily="34" charset="0"/>
              </a:rPr>
              <a:t>M</a:t>
            </a:r>
            <a:r>
              <a:rPr lang="en-US" dirty="0">
                <a:latin typeface="Calibri" pitchFamily="34" charset="0"/>
              </a:rPr>
              <a:t> and then use the remainder thus obtained. In this case, the hash function can be given as </a:t>
            </a:r>
          </a:p>
          <a:p>
            <a:pPr algn="just" eaLnBrk="1" hangingPunct="1">
              <a:lnSpc>
                <a:spcPct val="120000"/>
              </a:lnSpc>
              <a:spcBef>
                <a:spcPct val="20000"/>
              </a:spcBef>
              <a:defRPr/>
            </a:pPr>
            <a:r>
              <a:rPr lang="en-US" dirty="0">
                <a:latin typeface="Calibri" pitchFamily="34" charset="0"/>
              </a:rPr>
              <a:t>	h(x) = x mod M</a:t>
            </a:r>
          </a:p>
          <a:p>
            <a:pPr marL="342900" indent="-342900" algn="just" eaLnBrk="1" hangingPunct="1">
              <a:lnSpc>
                <a:spcPct val="120000"/>
              </a:lnSpc>
              <a:spcBef>
                <a:spcPct val="20000"/>
              </a:spcBef>
              <a:buFont typeface="Arial" pitchFamily="34" charset="0"/>
              <a:buChar char="•"/>
              <a:defRPr/>
            </a:pPr>
            <a:r>
              <a:rPr lang="en-US" dirty="0">
                <a:latin typeface="Calibri" pitchFamily="34" charset="0"/>
              </a:rPr>
              <a:t>The division method is quite good for just about any value of </a:t>
            </a:r>
            <a:r>
              <a:rPr lang="en-US" i="1" dirty="0">
                <a:latin typeface="Calibri" pitchFamily="34" charset="0"/>
              </a:rPr>
              <a:t>M</a:t>
            </a:r>
            <a:r>
              <a:rPr lang="en-US" dirty="0">
                <a:latin typeface="Calibri" pitchFamily="34" charset="0"/>
              </a:rPr>
              <a:t> and since it requires only a single division operation, the method works very fast. However, extra care should be taken to select a suitable value for </a:t>
            </a:r>
            <a:r>
              <a:rPr lang="en-US" i="1" dirty="0">
                <a:latin typeface="Calibri" pitchFamily="34" charset="0"/>
              </a:rPr>
              <a:t>M</a:t>
            </a:r>
            <a:r>
              <a:rPr lang="en-US" dirty="0">
                <a:latin typeface="Calibri" pitchFamily="34" charset="0"/>
              </a:rPr>
              <a:t>.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57200"/>
            <a:ext cx="4419600" cy="492443"/>
          </a:xfrm>
        </p:spPr>
        <p:txBody>
          <a:bodyPr/>
          <a:lstStyle/>
          <a:p>
            <a:r>
              <a:rPr lang="en-US" dirty="0"/>
              <a:t> HASH FUNCTION </a:t>
            </a:r>
          </a:p>
        </p:txBody>
      </p:sp>
      <p:sp>
        <p:nvSpPr>
          <p:cNvPr id="3" name="Text Placeholder 2"/>
          <p:cNvSpPr>
            <a:spLocks noGrp="1"/>
          </p:cNvSpPr>
          <p:nvPr>
            <p:ph type="body" idx="1"/>
          </p:nvPr>
        </p:nvSpPr>
        <p:spPr>
          <a:xfrm>
            <a:off x="840739" y="1447800"/>
            <a:ext cx="7705725" cy="5416868"/>
          </a:xfrm>
        </p:spPr>
        <p:txBody>
          <a:bodyPr/>
          <a:lstStyle/>
          <a:p>
            <a:pPr marL="342900" indent="-342900" algn="just" eaLnBrk="1" hangingPunct="1">
              <a:lnSpc>
                <a:spcPct val="120000"/>
              </a:lnSpc>
              <a:spcBef>
                <a:spcPct val="20000"/>
              </a:spcBef>
              <a:buFont typeface="Arial" pitchFamily="34" charset="0"/>
              <a:buChar char="•"/>
              <a:defRPr/>
            </a:pPr>
            <a:r>
              <a:rPr lang="en-US" dirty="0">
                <a:latin typeface="Calibri" pitchFamily="34" charset="0"/>
              </a:rPr>
              <a:t>For example, </a:t>
            </a:r>
            <a:r>
              <a:rPr lang="en-US" i="1" dirty="0">
                <a:latin typeface="Calibri" pitchFamily="34" charset="0"/>
              </a:rPr>
              <a:t>M</a:t>
            </a:r>
            <a:r>
              <a:rPr lang="en-US" dirty="0">
                <a:latin typeface="Calibri" pitchFamily="34" charset="0"/>
              </a:rPr>
              <a:t> is an even number, then </a:t>
            </a:r>
            <a:r>
              <a:rPr lang="en-US" i="1" dirty="0">
                <a:latin typeface="Calibri" pitchFamily="34" charset="0"/>
              </a:rPr>
              <a:t>h</a:t>
            </a:r>
            <a:r>
              <a:rPr lang="en-US" dirty="0">
                <a:latin typeface="Calibri" pitchFamily="34" charset="0"/>
              </a:rPr>
              <a:t>(</a:t>
            </a:r>
            <a:r>
              <a:rPr lang="en-US" i="1" dirty="0">
                <a:latin typeface="Calibri" pitchFamily="34" charset="0"/>
              </a:rPr>
              <a:t>x</a:t>
            </a:r>
            <a:r>
              <a:rPr lang="en-US" dirty="0">
                <a:latin typeface="Calibri" pitchFamily="34" charset="0"/>
              </a:rPr>
              <a:t>) is even if </a:t>
            </a:r>
            <a:r>
              <a:rPr lang="en-US" i="1" dirty="0">
                <a:latin typeface="Calibri" pitchFamily="34" charset="0"/>
              </a:rPr>
              <a:t>x</a:t>
            </a:r>
            <a:r>
              <a:rPr lang="en-US" dirty="0">
                <a:latin typeface="Calibri" pitchFamily="34" charset="0"/>
              </a:rPr>
              <a:t> is even; and </a:t>
            </a:r>
            <a:r>
              <a:rPr lang="en-US" i="1" dirty="0">
                <a:latin typeface="Calibri" pitchFamily="34" charset="0"/>
              </a:rPr>
              <a:t>h</a:t>
            </a:r>
            <a:r>
              <a:rPr lang="en-US" dirty="0">
                <a:latin typeface="Calibri" pitchFamily="34" charset="0"/>
              </a:rPr>
              <a:t>(</a:t>
            </a:r>
            <a:r>
              <a:rPr lang="en-US" i="1" dirty="0">
                <a:latin typeface="Calibri" pitchFamily="34" charset="0"/>
              </a:rPr>
              <a:t>x</a:t>
            </a:r>
            <a:r>
              <a:rPr lang="en-US" dirty="0">
                <a:latin typeface="Calibri" pitchFamily="34" charset="0"/>
              </a:rPr>
              <a:t>) is odd if </a:t>
            </a:r>
            <a:r>
              <a:rPr lang="en-US" i="1" dirty="0">
                <a:latin typeface="Calibri" pitchFamily="34" charset="0"/>
              </a:rPr>
              <a:t>x</a:t>
            </a:r>
            <a:r>
              <a:rPr lang="en-US" dirty="0">
                <a:latin typeface="Calibri" pitchFamily="34" charset="0"/>
              </a:rPr>
              <a:t> is odd. If all possible keys are </a:t>
            </a:r>
            <a:r>
              <a:rPr lang="en-US" dirty="0" err="1">
                <a:latin typeface="Calibri" pitchFamily="34" charset="0"/>
              </a:rPr>
              <a:t>equi</a:t>
            </a:r>
            <a:r>
              <a:rPr lang="en-US" dirty="0">
                <a:latin typeface="Calibri" pitchFamily="34" charset="0"/>
              </a:rPr>
              <a:t>-probable, then this is not a problem. But if even keys are more likely than odd keys, then the division method will not spread hashed values uniformly. </a:t>
            </a:r>
          </a:p>
          <a:p>
            <a:pPr marL="342900" indent="-342900" algn="just" eaLnBrk="1" hangingPunct="1">
              <a:lnSpc>
                <a:spcPct val="120000"/>
              </a:lnSpc>
              <a:spcBef>
                <a:spcPct val="20000"/>
              </a:spcBef>
              <a:buFont typeface="Arial" pitchFamily="34" charset="0"/>
              <a:buChar char="•"/>
              <a:defRPr/>
            </a:pPr>
            <a:r>
              <a:rPr lang="en-US" dirty="0">
                <a:latin typeface="Calibri" pitchFamily="34" charset="0"/>
              </a:rPr>
              <a:t>Generally, it is best to choose </a:t>
            </a:r>
            <a:r>
              <a:rPr lang="en-US" i="1" dirty="0">
                <a:latin typeface="Calibri" pitchFamily="34" charset="0"/>
              </a:rPr>
              <a:t>M</a:t>
            </a:r>
            <a:r>
              <a:rPr lang="en-US" dirty="0">
                <a:latin typeface="Calibri" pitchFamily="34" charset="0"/>
              </a:rPr>
              <a:t> to be a prime number because making </a:t>
            </a:r>
            <a:r>
              <a:rPr lang="en-US" i="1" dirty="0">
                <a:latin typeface="Calibri" pitchFamily="34" charset="0"/>
              </a:rPr>
              <a:t>M</a:t>
            </a:r>
            <a:r>
              <a:rPr lang="en-US" dirty="0">
                <a:latin typeface="Calibri" pitchFamily="34" charset="0"/>
              </a:rPr>
              <a:t> a prime increases the likelihood that the keys are mapped with a uniformity in the output range of values. Then M should also be not too close to exact powers of 2. if we have,</a:t>
            </a:r>
          </a:p>
          <a:p>
            <a:pPr algn="just" eaLnBrk="1" hangingPunct="1">
              <a:lnSpc>
                <a:spcPct val="120000"/>
              </a:lnSpc>
              <a:spcBef>
                <a:spcPct val="20000"/>
              </a:spcBef>
              <a:defRPr/>
            </a:pPr>
            <a:r>
              <a:rPr lang="en-US" dirty="0">
                <a:latin typeface="Calibri" pitchFamily="34" charset="0"/>
              </a:rPr>
              <a:t>	h(k) = x mod 2k</a:t>
            </a:r>
          </a:p>
          <a:p>
            <a:pPr marL="342900" indent="-342900" algn="just" eaLnBrk="1" hangingPunct="1">
              <a:lnSpc>
                <a:spcPct val="120000"/>
              </a:lnSpc>
              <a:spcBef>
                <a:spcPct val="20000"/>
              </a:spcBef>
              <a:buFont typeface="Arial" pitchFamily="34" charset="0"/>
              <a:buChar char="•"/>
              <a:defRPr/>
            </a:pPr>
            <a:r>
              <a:rPr lang="en-US" dirty="0">
                <a:latin typeface="Calibri" pitchFamily="34" charset="0"/>
              </a:rPr>
              <a:t>then the function will simply extract the lowest </a:t>
            </a:r>
            <a:r>
              <a:rPr lang="en-US" i="1" dirty="0">
                <a:latin typeface="Calibri" pitchFamily="34" charset="0"/>
              </a:rPr>
              <a:t>k</a:t>
            </a:r>
            <a:r>
              <a:rPr lang="en-US" dirty="0">
                <a:latin typeface="Calibri" pitchFamily="34" charset="0"/>
              </a:rPr>
              <a:t> bits of the binary representation of </a:t>
            </a:r>
            <a:r>
              <a:rPr lang="en-US" i="1" dirty="0">
                <a:latin typeface="Calibri" pitchFamily="34" charset="0"/>
              </a:rPr>
              <a:t>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5486400" cy="492443"/>
          </a:xfrm>
        </p:spPr>
        <p:txBody>
          <a:bodyPr/>
          <a:lstStyle/>
          <a:p>
            <a:r>
              <a:rPr lang="en-US" dirty="0"/>
              <a:t>       HASH FUNCTION </a:t>
            </a:r>
          </a:p>
        </p:txBody>
      </p:sp>
      <p:sp>
        <p:nvSpPr>
          <p:cNvPr id="3" name="Text Placeholder 2"/>
          <p:cNvSpPr>
            <a:spLocks noGrp="1"/>
          </p:cNvSpPr>
          <p:nvPr>
            <p:ph type="body" idx="1"/>
          </p:nvPr>
        </p:nvSpPr>
        <p:spPr>
          <a:xfrm>
            <a:off x="840739" y="1524000"/>
            <a:ext cx="7705725" cy="5416868"/>
          </a:xfrm>
        </p:spPr>
        <p:txBody>
          <a:bodyPr/>
          <a:lstStyle/>
          <a:p>
            <a:pPr marL="342900" indent="-342900" eaLnBrk="1" hangingPunct="1">
              <a:lnSpc>
                <a:spcPct val="120000"/>
              </a:lnSpc>
              <a:spcBef>
                <a:spcPct val="20000"/>
              </a:spcBef>
              <a:buFont typeface="Arial" pitchFamily="34" charset="0"/>
              <a:buChar char="•"/>
              <a:defRPr/>
            </a:pPr>
            <a:r>
              <a:rPr lang="en-US" dirty="0">
                <a:latin typeface="Calibri" pitchFamily="34" charset="0"/>
              </a:rPr>
              <a:t>For example, </a:t>
            </a:r>
            <a:r>
              <a:rPr lang="en-US" i="1" dirty="0">
                <a:latin typeface="Calibri" pitchFamily="34" charset="0"/>
              </a:rPr>
              <a:t>M</a:t>
            </a:r>
            <a:r>
              <a:rPr lang="en-US" dirty="0">
                <a:latin typeface="Calibri" pitchFamily="34" charset="0"/>
              </a:rPr>
              <a:t> is an even number, then </a:t>
            </a:r>
            <a:r>
              <a:rPr lang="en-US" i="1" dirty="0">
                <a:latin typeface="Calibri" pitchFamily="34" charset="0"/>
              </a:rPr>
              <a:t>h</a:t>
            </a:r>
            <a:r>
              <a:rPr lang="en-US" dirty="0">
                <a:latin typeface="Calibri" pitchFamily="34" charset="0"/>
              </a:rPr>
              <a:t>(</a:t>
            </a:r>
            <a:r>
              <a:rPr lang="en-US" i="1" dirty="0">
                <a:latin typeface="Calibri" pitchFamily="34" charset="0"/>
              </a:rPr>
              <a:t>x</a:t>
            </a:r>
            <a:r>
              <a:rPr lang="en-US" dirty="0">
                <a:latin typeface="Calibri" pitchFamily="34" charset="0"/>
              </a:rPr>
              <a:t>) is even if </a:t>
            </a:r>
            <a:r>
              <a:rPr lang="en-US" i="1" dirty="0">
                <a:latin typeface="Calibri" pitchFamily="34" charset="0"/>
              </a:rPr>
              <a:t>x</a:t>
            </a:r>
            <a:r>
              <a:rPr lang="en-US" dirty="0">
                <a:latin typeface="Calibri" pitchFamily="34" charset="0"/>
              </a:rPr>
              <a:t> is even; and </a:t>
            </a:r>
            <a:r>
              <a:rPr lang="en-US" i="1" dirty="0">
                <a:latin typeface="Calibri" pitchFamily="34" charset="0"/>
              </a:rPr>
              <a:t>h</a:t>
            </a:r>
            <a:r>
              <a:rPr lang="en-US" dirty="0">
                <a:latin typeface="Calibri" pitchFamily="34" charset="0"/>
              </a:rPr>
              <a:t>(</a:t>
            </a:r>
            <a:r>
              <a:rPr lang="en-US" i="1" dirty="0">
                <a:latin typeface="Calibri" pitchFamily="34" charset="0"/>
              </a:rPr>
              <a:t>x</a:t>
            </a:r>
            <a:r>
              <a:rPr lang="en-US" dirty="0">
                <a:latin typeface="Calibri" pitchFamily="34" charset="0"/>
              </a:rPr>
              <a:t>) is odd if </a:t>
            </a:r>
            <a:r>
              <a:rPr lang="en-US" i="1" dirty="0">
                <a:latin typeface="Calibri" pitchFamily="34" charset="0"/>
              </a:rPr>
              <a:t>x</a:t>
            </a:r>
            <a:r>
              <a:rPr lang="en-US" dirty="0">
                <a:latin typeface="Calibri" pitchFamily="34" charset="0"/>
              </a:rPr>
              <a:t> is odd. If all possible keys are </a:t>
            </a:r>
            <a:r>
              <a:rPr lang="en-US" dirty="0" err="1">
                <a:latin typeface="Calibri" pitchFamily="34" charset="0"/>
              </a:rPr>
              <a:t>equi</a:t>
            </a:r>
            <a:r>
              <a:rPr lang="en-US" dirty="0">
                <a:latin typeface="Calibri" pitchFamily="34" charset="0"/>
              </a:rPr>
              <a:t>-probable, then this is not a problem. But if even keys are more likely than odd keys, then the division method will not spread hashed values uniformly. </a:t>
            </a:r>
          </a:p>
          <a:p>
            <a:pPr marL="342900" indent="-342900" eaLnBrk="1" hangingPunct="1">
              <a:lnSpc>
                <a:spcPct val="120000"/>
              </a:lnSpc>
              <a:spcBef>
                <a:spcPct val="20000"/>
              </a:spcBef>
              <a:buFont typeface="Arial" pitchFamily="34" charset="0"/>
              <a:buChar char="•"/>
              <a:defRPr/>
            </a:pPr>
            <a:r>
              <a:rPr lang="en-US" dirty="0">
                <a:latin typeface="Calibri" pitchFamily="34" charset="0"/>
              </a:rPr>
              <a:t>Generally, it is best to choose </a:t>
            </a:r>
            <a:r>
              <a:rPr lang="en-US" i="1" dirty="0">
                <a:latin typeface="Calibri" pitchFamily="34" charset="0"/>
              </a:rPr>
              <a:t>M</a:t>
            </a:r>
            <a:r>
              <a:rPr lang="en-US" dirty="0">
                <a:latin typeface="Calibri" pitchFamily="34" charset="0"/>
              </a:rPr>
              <a:t> to be a prime number because making </a:t>
            </a:r>
            <a:r>
              <a:rPr lang="en-US" i="1" dirty="0">
                <a:latin typeface="Calibri" pitchFamily="34" charset="0"/>
              </a:rPr>
              <a:t>M</a:t>
            </a:r>
            <a:r>
              <a:rPr lang="en-US" dirty="0">
                <a:latin typeface="Calibri" pitchFamily="34" charset="0"/>
              </a:rPr>
              <a:t> a prime increases the likelihood that the keys are mapped with a uniformity in the output range of values. Then M should also be not too close to exact powers of 2. if we have,</a:t>
            </a:r>
          </a:p>
          <a:p>
            <a:pPr eaLnBrk="1" hangingPunct="1">
              <a:lnSpc>
                <a:spcPct val="120000"/>
              </a:lnSpc>
              <a:spcBef>
                <a:spcPct val="20000"/>
              </a:spcBef>
              <a:defRPr/>
            </a:pPr>
            <a:r>
              <a:rPr lang="en-US" dirty="0">
                <a:latin typeface="Calibri" pitchFamily="34" charset="0"/>
              </a:rPr>
              <a:t>	h(k) = x mod 2k</a:t>
            </a:r>
          </a:p>
          <a:p>
            <a:pPr marL="342900" indent="-342900" eaLnBrk="1" hangingPunct="1">
              <a:lnSpc>
                <a:spcPct val="120000"/>
              </a:lnSpc>
              <a:spcBef>
                <a:spcPct val="20000"/>
              </a:spcBef>
              <a:buFont typeface="Arial" pitchFamily="34" charset="0"/>
              <a:buChar char="•"/>
              <a:defRPr/>
            </a:pPr>
            <a:r>
              <a:rPr lang="en-US" dirty="0">
                <a:latin typeface="Calibri" pitchFamily="34" charset="0"/>
              </a:rPr>
              <a:t>then the function will simply extract the lowest </a:t>
            </a:r>
            <a:r>
              <a:rPr lang="en-US" i="1" dirty="0">
                <a:latin typeface="Calibri" pitchFamily="34" charset="0"/>
              </a:rPr>
              <a:t>k</a:t>
            </a:r>
            <a:r>
              <a:rPr lang="en-US" dirty="0">
                <a:latin typeface="Calibri" pitchFamily="34" charset="0"/>
              </a:rPr>
              <a:t> bits of the binary representation of </a:t>
            </a:r>
            <a:r>
              <a:rPr lang="en-US" i="1" dirty="0">
                <a:latin typeface="Calibri" pitchFamily="34" charset="0"/>
              </a:rPr>
              <a:t>x</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81000"/>
            <a:ext cx="3657600" cy="492443"/>
          </a:xfrm>
        </p:spPr>
        <p:txBody>
          <a:bodyPr/>
          <a:lstStyle/>
          <a:p>
            <a:r>
              <a:rPr lang="en-US" dirty="0"/>
              <a:t> HASH FUNCTION </a:t>
            </a:r>
          </a:p>
        </p:txBody>
      </p:sp>
      <p:sp>
        <p:nvSpPr>
          <p:cNvPr id="3" name="Text Placeholder 2"/>
          <p:cNvSpPr>
            <a:spLocks noGrp="1"/>
          </p:cNvSpPr>
          <p:nvPr>
            <p:ph type="body" idx="1"/>
          </p:nvPr>
        </p:nvSpPr>
        <p:spPr>
          <a:xfrm>
            <a:off x="840739" y="1219200"/>
            <a:ext cx="7705725" cy="4773614"/>
          </a:xfrm>
        </p:spPr>
        <p:txBody>
          <a:bodyPr/>
          <a:lstStyle/>
          <a:p>
            <a:pPr marL="342900" indent="-342900" eaLnBrk="1" hangingPunct="1">
              <a:lnSpc>
                <a:spcPct val="110000"/>
              </a:lnSpc>
              <a:spcBef>
                <a:spcPct val="20000"/>
              </a:spcBef>
              <a:buFont typeface="Arial" pitchFamily="34" charset="0"/>
              <a:buChar char="•"/>
              <a:defRPr/>
            </a:pPr>
            <a:r>
              <a:rPr lang="en-US" dirty="0">
                <a:latin typeface="Calibri" pitchFamily="34" charset="0"/>
              </a:rPr>
              <a:t>A potential drawback of the division method is that using this method, consecutive keys map to consecutive hash values. While on one hand this is good as it ensures that consecutive keys do not collide, but on the other hand it also means that consecutive array locations will be occupied. This may lead to degradation in performance. </a:t>
            </a:r>
          </a:p>
          <a:p>
            <a:pPr marL="342900" indent="-342900" eaLnBrk="1" hangingPunct="1">
              <a:lnSpc>
                <a:spcPct val="110000"/>
              </a:lnSpc>
              <a:spcBef>
                <a:spcPct val="20000"/>
              </a:spcBef>
              <a:buFont typeface="Arial" pitchFamily="34" charset="0"/>
              <a:buChar char="•"/>
              <a:defRPr/>
            </a:pPr>
            <a:endParaRPr lang="en-US" b="1" dirty="0">
              <a:latin typeface="Calibri" pitchFamily="34" charset="0"/>
            </a:endParaRPr>
          </a:p>
          <a:p>
            <a:pPr marL="342900" indent="-342900" eaLnBrk="1" hangingPunct="1">
              <a:lnSpc>
                <a:spcPct val="110000"/>
              </a:lnSpc>
              <a:spcBef>
                <a:spcPct val="20000"/>
              </a:spcBef>
              <a:buFont typeface="Arial" pitchFamily="34" charset="0"/>
              <a:buChar char="•"/>
              <a:defRPr/>
            </a:pPr>
            <a:r>
              <a:rPr lang="en-US" dirty="0">
                <a:latin typeface="Calibri" pitchFamily="34" charset="0"/>
              </a:rPr>
              <a:t>Example: Calculate hash values of keys 1234 and 5462. </a:t>
            </a:r>
          </a:p>
          <a:p>
            <a:pPr eaLnBrk="1" hangingPunct="1">
              <a:lnSpc>
                <a:spcPct val="110000"/>
              </a:lnSpc>
              <a:spcBef>
                <a:spcPct val="20000"/>
              </a:spcBef>
              <a:defRPr/>
            </a:pPr>
            <a:r>
              <a:rPr lang="en-US" dirty="0">
                <a:latin typeface="Calibri" pitchFamily="34" charset="0"/>
              </a:rPr>
              <a:t>	Setting m = 97, hash values can be calculated as</a:t>
            </a:r>
          </a:p>
          <a:p>
            <a:pPr eaLnBrk="1" hangingPunct="1">
              <a:lnSpc>
                <a:spcPct val="110000"/>
              </a:lnSpc>
              <a:spcBef>
                <a:spcPct val="20000"/>
              </a:spcBef>
              <a:defRPr/>
            </a:pPr>
            <a:r>
              <a:rPr lang="en-US" dirty="0">
                <a:latin typeface="Calibri" pitchFamily="34" charset="0"/>
              </a:rPr>
              <a:t>	h(1234) = 1234 % 97 = 70</a:t>
            </a:r>
          </a:p>
          <a:p>
            <a:pPr eaLnBrk="1" hangingPunct="1">
              <a:lnSpc>
                <a:spcPct val="110000"/>
              </a:lnSpc>
              <a:spcBef>
                <a:spcPct val="20000"/>
              </a:spcBef>
              <a:defRPr/>
            </a:pPr>
            <a:r>
              <a:rPr lang="en-US" dirty="0">
                <a:latin typeface="Calibri" pitchFamily="34" charset="0"/>
              </a:rPr>
              <a:t>	h(5642) = 5642 % 97 = 16</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TotalTime>
  <Words>2154</Words>
  <Application>Microsoft Office PowerPoint</Application>
  <PresentationFormat>On-screen Show (4:3)</PresentationFormat>
  <Paragraphs>131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SRM</vt:lpstr>
      <vt:lpstr>SRM</vt:lpstr>
      <vt:lpstr>Introduction</vt:lpstr>
      <vt:lpstr>INTRODUCTION   </vt:lpstr>
      <vt:lpstr>HASH FUNCTION </vt:lpstr>
      <vt:lpstr>           HASH FUNCTION      </vt:lpstr>
      <vt:lpstr> HASH FUNCTION </vt:lpstr>
      <vt:lpstr>       HASH FUNCTION </vt:lpstr>
      <vt:lpstr> HASH FUNCTION </vt:lpstr>
      <vt:lpstr>     HASH FUNCTION</vt:lpstr>
      <vt:lpstr>HASH FUNCTION</vt:lpstr>
      <vt:lpstr>HASH FUNCTION</vt:lpstr>
      <vt:lpstr>     HASH  TABLE</vt:lpstr>
      <vt:lpstr>     HASH  TABLE</vt:lpstr>
      <vt:lpstr>     COLLISION</vt:lpstr>
      <vt:lpstr>Collision Resolution by Open Addressing </vt:lpstr>
      <vt:lpstr>SEPARATE CHAINING</vt:lpstr>
      <vt:lpstr>   PROS AND CONS OF HASHING</vt:lpstr>
      <vt:lpstr>APPLICATIONS OF HASHING</vt:lpstr>
      <vt:lpstr>  APPLICATIONS OF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dc:title>
  <dc:creator>Zamzar</dc:creator>
  <cp:lastModifiedBy>Unknown User</cp:lastModifiedBy>
  <cp:revision>65</cp:revision>
  <dcterms:created xsi:type="dcterms:W3CDTF">2019-07-10T02:53:10Z</dcterms:created>
  <dcterms:modified xsi:type="dcterms:W3CDTF">2020-07-26T12:11:48Z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Zamzar</vt:lpwstr>
  </property>
  <property fmtid="{D5CDD505-2E9C-101B-9397-08002B2CF9AE}" pid="3" name="LastSaved">
    <vt:filetime>2019-07-10T00:00:00Z</vt:filetime>
  </property>
</Properties>
</file>