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67" r:id="rId3"/>
    <p:sldId id="369" r:id="rId4"/>
    <p:sldId id="368" r:id="rId5"/>
    <p:sldId id="370" r:id="rId6"/>
    <p:sldId id="371" r:id="rId7"/>
    <p:sldId id="372" r:id="rId8"/>
    <p:sldId id="373" r:id="rId9"/>
    <p:sldId id="374" r:id="rId10"/>
    <p:sldId id="375" r:id="rId11"/>
    <p:sldId id="376" r:id="rId12"/>
    <p:sldId id="377" r:id="rId13"/>
    <p:sldId id="380" r:id="rId14"/>
    <p:sldId id="381" r:id="rId15"/>
    <p:sldId id="382" r:id="rId16"/>
    <p:sldId id="383" r:id="rId17"/>
    <p:sldId id="384" r:id="rId18"/>
    <p:sldId id="385" r:id="rId19"/>
    <p:sldId id="387" r:id="rId20"/>
    <p:sldId id="386" r:id="rId21"/>
    <p:sldId id="388" r:id="rId22"/>
    <p:sldId id="378"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97C1A2-8DA6-48A7-9639-99C3A2A5A7A7}">
          <p14:sldIdLst>
            <p14:sldId id="256"/>
            <p14:sldId id="367"/>
            <p14:sldId id="369"/>
            <p14:sldId id="368"/>
            <p14:sldId id="370"/>
            <p14:sldId id="371"/>
            <p14:sldId id="372"/>
            <p14:sldId id="373"/>
            <p14:sldId id="374"/>
            <p14:sldId id="375"/>
            <p14:sldId id="376"/>
            <p14:sldId id="377"/>
            <p14:sldId id="380"/>
            <p14:sldId id="381"/>
            <p14:sldId id="382"/>
            <p14:sldId id="383"/>
            <p14:sldId id="384"/>
            <p14:sldId id="385"/>
            <p14:sldId id="387"/>
            <p14:sldId id="386"/>
            <p14:sldId id="388"/>
            <p14:sldId id="37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EB84A19-FF36-4973-BBB7-163FF65C8929}" type="datetimeFigureOut">
              <a:rPr lang="en-IN" smtClean="0"/>
              <a:pPr/>
              <a:t>03-08-2020</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151633C-A49F-42BF-A4EA-094B5CE49B7C}" type="slidenum">
              <a:rPr lang="en-IN" smtClean="0"/>
              <a:pPr/>
              <a:t>‹#›</a:t>
            </a:fld>
            <a:endParaRPr lang="en-IN"/>
          </a:p>
        </p:txBody>
      </p:sp>
    </p:spTree>
    <p:extLst>
      <p:ext uri="{BB962C8B-B14F-4D97-AF65-F5344CB8AC3E}">
        <p14:creationId xmlns:p14="http://schemas.microsoft.com/office/powerpoint/2010/main" val="3333558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4008" y="69755"/>
            <a:ext cx="9013825" cy="6693534"/>
          </a:xfrm>
          <a:custGeom>
            <a:avLst/>
            <a:gdLst/>
            <a:ahLst/>
            <a:cxnLst/>
            <a:rect l="l" t="t" r="r" b="b"/>
            <a:pathLst>
              <a:path w="9013825" h="6693534">
                <a:moveTo>
                  <a:pt x="0" y="329917"/>
                </a:moveTo>
                <a:lnTo>
                  <a:pt x="3577" y="281165"/>
                </a:lnTo>
                <a:lnTo>
                  <a:pt x="13968" y="234633"/>
                </a:lnTo>
                <a:lnTo>
                  <a:pt x="30663" y="190832"/>
                </a:lnTo>
                <a:lnTo>
                  <a:pt x="53151" y="150274"/>
                </a:lnTo>
                <a:lnTo>
                  <a:pt x="80922" y="113467"/>
                </a:lnTo>
                <a:lnTo>
                  <a:pt x="113467" y="80923"/>
                </a:lnTo>
                <a:lnTo>
                  <a:pt x="150273" y="53152"/>
                </a:lnTo>
                <a:lnTo>
                  <a:pt x="190832" y="30663"/>
                </a:lnTo>
                <a:lnTo>
                  <a:pt x="234632" y="13968"/>
                </a:lnTo>
                <a:lnTo>
                  <a:pt x="281164" y="3577"/>
                </a:lnTo>
                <a:lnTo>
                  <a:pt x="329917" y="0"/>
                </a:lnTo>
                <a:lnTo>
                  <a:pt x="8683459" y="0"/>
                </a:lnTo>
                <a:lnTo>
                  <a:pt x="8732202" y="3577"/>
                </a:lnTo>
                <a:lnTo>
                  <a:pt x="8778735" y="13968"/>
                </a:lnTo>
                <a:lnTo>
                  <a:pt x="8822537" y="30663"/>
                </a:lnTo>
                <a:lnTo>
                  <a:pt x="8863096" y="53151"/>
                </a:lnTo>
                <a:lnTo>
                  <a:pt x="8899903" y="80922"/>
                </a:lnTo>
                <a:lnTo>
                  <a:pt x="8932446" y="113467"/>
                </a:lnTo>
                <a:lnTo>
                  <a:pt x="8960217" y="150273"/>
                </a:lnTo>
                <a:lnTo>
                  <a:pt x="8982705" y="190832"/>
                </a:lnTo>
                <a:lnTo>
                  <a:pt x="8999399" y="234632"/>
                </a:lnTo>
                <a:lnTo>
                  <a:pt x="9009790" y="281164"/>
                </a:lnTo>
                <a:lnTo>
                  <a:pt x="9013367" y="329917"/>
                </a:lnTo>
                <a:lnTo>
                  <a:pt x="9013367" y="6363493"/>
                </a:lnTo>
                <a:lnTo>
                  <a:pt x="9009790" y="6412245"/>
                </a:lnTo>
                <a:lnTo>
                  <a:pt x="8999400" y="6458776"/>
                </a:lnTo>
                <a:lnTo>
                  <a:pt x="8982705" y="6502575"/>
                </a:lnTo>
                <a:lnTo>
                  <a:pt x="8960218" y="6543133"/>
                </a:lnTo>
                <a:lnTo>
                  <a:pt x="8932448" y="6579938"/>
                </a:lnTo>
                <a:lnTo>
                  <a:pt x="8899905" y="6612481"/>
                </a:lnTo>
                <a:lnTo>
                  <a:pt x="8863099" y="6640252"/>
                </a:lnTo>
                <a:lnTo>
                  <a:pt x="8822542" y="6662739"/>
                </a:lnTo>
                <a:lnTo>
                  <a:pt x="8778742" y="6679433"/>
                </a:lnTo>
                <a:lnTo>
                  <a:pt x="8732212" y="6689824"/>
                </a:lnTo>
                <a:lnTo>
                  <a:pt x="8683459" y="6693401"/>
                </a:lnTo>
                <a:lnTo>
                  <a:pt x="329917" y="6693401"/>
                </a:lnTo>
                <a:lnTo>
                  <a:pt x="281165" y="6689824"/>
                </a:lnTo>
                <a:lnTo>
                  <a:pt x="234633" y="6679433"/>
                </a:lnTo>
                <a:lnTo>
                  <a:pt x="190833" y="6662739"/>
                </a:lnTo>
                <a:lnTo>
                  <a:pt x="150274" y="6640252"/>
                </a:lnTo>
                <a:lnTo>
                  <a:pt x="113467" y="6612481"/>
                </a:lnTo>
                <a:lnTo>
                  <a:pt x="80923" y="6579938"/>
                </a:lnTo>
                <a:lnTo>
                  <a:pt x="53151" y="6543133"/>
                </a:lnTo>
                <a:lnTo>
                  <a:pt x="30663" y="6502575"/>
                </a:lnTo>
                <a:lnTo>
                  <a:pt x="13968" y="6458776"/>
                </a:lnTo>
                <a:lnTo>
                  <a:pt x="3577" y="6412245"/>
                </a:lnTo>
                <a:lnTo>
                  <a:pt x="0" y="6363493"/>
                </a:lnTo>
                <a:lnTo>
                  <a:pt x="0" y="329917"/>
                </a:lnTo>
                <a:close/>
              </a:path>
            </a:pathLst>
          </a:custGeom>
          <a:ln w="6350">
            <a:solidFill>
              <a:srgbClr val="000000"/>
            </a:solidFill>
          </a:ln>
        </p:spPr>
        <p:txBody>
          <a:bodyPr wrap="square" lIns="0" tIns="0" rIns="0" bIns="0" rtlCol="0"/>
          <a:lstStyle/>
          <a:p>
            <a:endParaRPr/>
          </a:p>
        </p:txBody>
      </p:sp>
      <p:sp>
        <p:nvSpPr>
          <p:cNvPr id="2" name="Holder 2"/>
          <p:cNvSpPr>
            <a:spLocks noGrp="1"/>
          </p:cNvSpPr>
          <p:nvPr>
            <p:ph type="title"/>
          </p:nvPr>
        </p:nvSpPr>
        <p:spPr>
          <a:xfrm>
            <a:off x="4155348" y="51696"/>
            <a:ext cx="846454" cy="513080"/>
          </a:xfrm>
          <a:prstGeom prst="rect">
            <a:avLst/>
          </a:prstGeom>
        </p:spPr>
        <p:txBody>
          <a:bodyPr wrap="square" lIns="0" tIns="0" rIns="0" bIns="0">
            <a:spAutoFit/>
          </a:bodyPr>
          <a:lstStyle>
            <a:lvl1pPr>
              <a:defRPr sz="3200" b="1" i="0">
                <a:solidFill>
                  <a:srgbClr val="BF0000"/>
                </a:solidFill>
                <a:latin typeface="Times New Roman"/>
                <a:cs typeface="Times New Roman"/>
              </a:defRPr>
            </a:lvl1pPr>
          </a:lstStyle>
          <a:p>
            <a:endParaRPr/>
          </a:p>
        </p:txBody>
      </p:sp>
      <p:sp>
        <p:nvSpPr>
          <p:cNvPr id="3" name="Holder 3"/>
          <p:cNvSpPr>
            <a:spLocks noGrp="1"/>
          </p:cNvSpPr>
          <p:nvPr>
            <p:ph type="body" idx="1"/>
          </p:nvPr>
        </p:nvSpPr>
        <p:spPr>
          <a:xfrm>
            <a:off x="840739" y="2548636"/>
            <a:ext cx="7705725" cy="3034665"/>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0"/>
                </a:lnTo>
                <a:close/>
              </a:path>
            </a:pathLst>
          </a:custGeom>
          <a:solidFill>
            <a:srgbClr val="FFFFFF"/>
          </a:solidFill>
        </p:spPr>
        <p:txBody>
          <a:bodyPr wrap="square" lIns="0" tIns="0" rIns="0" bIns="0" rtlCol="0"/>
          <a:lstStyle/>
          <a:p>
            <a:endParaRPr/>
          </a:p>
        </p:txBody>
      </p:sp>
      <p:sp>
        <p:nvSpPr>
          <p:cNvPr id="4" name="object 4"/>
          <p:cNvSpPr/>
          <p:nvPr/>
        </p:nvSpPr>
        <p:spPr>
          <a:xfrm>
            <a:off x="65313" y="69755"/>
            <a:ext cx="9013370" cy="669219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5313" y="69755"/>
            <a:ext cx="9013825" cy="6692265"/>
          </a:xfrm>
          <a:custGeom>
            <a:avLst/>
            <a:gdLst/>
            <a:ahLst/>
            <a:cxnLst/>
            <a:rect l="l" t="t" r="r" b="b"/>
            <a:pathLst>
              <a:path w="9013825" h="6692265">
                <a:moveTo>
                  <a:pt x="0" y="329859"/>
                </a:moveTo>
                <a:lnTo>
                  <a:pt x="3576" y="281115"/>
                </a:lnTo>
                <a:lnTo>
                  <a:pt x="13965" y="234591"/>
                </a:lnTo>
                <a:lnTo>
                  <a:pt x="30657" y="190798"/>
                </a:lnTo>
                <a:lnTo>
                  <a:pt x="53142" y="150247"/>
                </a:lnTo>
                <a:lnTo>
                  <a:pt x="80908" y="113447"/>
                </a:lnTo>
                <a:lnTo>
                  <a:pt x="113447" y="80909"/>
                </a:lnTo>
                <a:lnTo>
                  <a:pt x="150247" y="53142"/>
                </a:lnTo>
                <a:lnTo>
                  <a:pt x="190798" y="30658"/>
                </a:lnTo>
                <a:lnTo>
                  <a:pt x="234591" y="13966"/>
                </a:lnTo>
                <a:lnTo>
                  <a:pt x="281114" y="3576"/>
                </a:lnTo>
                <a:lnTo>
                  <a:pt x="329858" y="0"/>
                </a:lnTo>
                <a:lnTo>
                  <a:pt x="8683513" y="0"/>
                </a:lnTo>
                <a:lnTo>
                  <a:pt x="8732256" y="3576"/>
                </a:lnTo>
                <a:lnTo>
                  <a:pt x="8778778" y="13965"/>
                </a:lnTo>
                <a:lnTo>
                  <a:pt x="8822570" y="30657"/>
                </a:lnTo>
                <a:lnTo>
                  <a:pt x="8863121" y="53141"/>
                </a:lnTo>
                <a:lnTo>
                  <a:pt x="8899921" y="80908"/>
                </a:lnTo>
                <a:lnTo>
                  <a:pt x="8932460" y="113446"/>
                </a:lnTo>
                <a:lnTo>
                  <a:pt x="8960227" y="150246"/>
                </a:lnTo>
                <a:lnTo>
                  <a:pt x="8982712" y="190797"/>
                </a:lnTo>
                <a:lnTo>
                  <a:pt x="8999404" y="234590"/>
                </a:lnTo>
                <a:lnTo>
                  <a:pt x="9009794" y="281113"/>
                </a:lnTo>
                <a:lnTo>
                  <a:pt x="9013370" y="329858"/>
                </a:lnTo>
                <a:lnTo>
                  <a:pt x="9013370" y="6362337"/>
                </a:lnTo>
                <a:lnTo>
                  <a:pt x="9009794" y="6411083"/>
                </a:lnTo>
                <a:lnTo>
                  <a:pt x="8999404" y="6457607"/>
                </a:lnTo>
                <a:lnTo>
                  <a:pt x="8982712" y="6501400"/>
                </a:lnTo>
                <a:lnTo>
                  <a:pt x="8960227" y="6541951"/>
                </a:lnTo>
                <a:lnTo>
                  <a:pt x="8932460" y="6578750"/>
                </a:lnTo>
                <a:lnTo>
                  <a:pt x="8899921" y="6611288"/>
                </a:lnTo>
                <a:lnTo>
                  <a:pt x="8863121" y="6639054"/>
                </a:lnTo>
                <a:lnTo>
                  <a:pt x="8822570" y="6661538"/>
                </a:lnTo>
                <a:lnTo>
                  <a:pt x="8778778" y="6678229"/>
                </a:lnTo>
                <a:lnTo>
                  <a:pt x="8732256" y="6688618"/>
                </a:lnTo>
                <a:lnTo>
                  <a:pt x="8683513" y="6692194"/>
                </a:lnTo>
                <a:lnTo>
                  <a:pt x="329858" y="6692194"/>
                </a:lnTo>
                <a:lnTo>
                  <a:pt x="281114" y="6688618"/>
                </a:lnTo>
                <a:lnTo>
                  <a:pt x="234591" y="6678229"/>
                </a:lnTo>
                <a:lnTo>
                  <a:pt x="190798" y="6661538"/>
                </a:lnTo>
                <a:lnTo>
                  <a:pt x="150247" y="6639054"/>
                </a:lnTo>
                <a:lnTo>
                  <a:pt x="113447" y="6611288"/>
                </a:lnTo>
                <a:lnTo>
                  <a:pt x="80908" y="6578750"/>
                </a:lnTo>
                <a:lnTo>
                  <a:pt x="53142" y="6541951"/>
                </a:lnTo>
                <a:lnTo>
                  <a:pt x="30657" y="6501400"/>
                </a:lnTo>
                <a:lnTo>
                  <a:pt x="13965" y="6457607"/>
                </a:lnTo>
                <a:lnTo>
                  <a:pt x="3576" y="6411083"/>
                </a:lnTo>
                <a:lnTo>
                  <a:pt x="0" y="6362337"/>
                </a:lnTo>
                <a:lnTo>
                  <a:pt x="0" y="329859"/>
                </a:lnTo>
                <a:close/>
              </a:path>
            </a:pathLst>
          </a:custGeom>
          <a:ln w="6350">
            <a:solidFill>
              <a:srgbClr val="000000"/>
            </a:solidFill>
          </a:ln>
        </p:spPr>
        <p:txBody>
          <a:bodyPr wrap="square" lIns="0" tIns="0" rIns="0" bIns="0" rtlCol="0"/>
          <a:lstStyle/>
          <a:p>
            <a:endParaRPr/>
          </a:p>
        </p:txBody>
      </p:sp>
      <p:sp>
        <p:nvSpPr>
          <p:cNvPr id="6" name="object 6"/>
          <p:cNvSpPr/>
          <p:nvPr/>
        </p:nvSpPr>
        <p:spPr>
          <a:xfrm>
            <a:off x="62931" y="1396720"/>
            <a:ext cx="9022080" cy="120650"/>
          </a:xfrm>
          <a:custGeom>
            <a:avLst/>
            <a:gdLst/>
            <a:ahLst/>
            <a:cxnLst/>
            <a:rect l="l" t="t" r="r" b="b"/>
            <a:pathLst>
              <a:path w="9022080" h="120650">
                <a:moveTo>
                  <a:pt x="0" y="0"/>
                </a:moveTo>
                <a:lnTo>
                  <a:pt x="9021531" y="0"/>
                </a:lnTo>
                <a:lnTo>
                  <a:pt x="9021531" y="120573"/>
                </a:lnTo>
                <a:lnTo>
                  <a:pt x="0" y="120573"/>
                </a:lnTo>
                <a:lnTo>
                  <a:pt x="0" y="0"/>
                </a:lnTo>
                <a:close/>
              </a:path>
            </a:pathLst>
          </a:custGeom>
          <a:solidFill>
            <a:srgbClr val="E6B1AA"/>
          </a:solidFill>
        </p:spPr>
        <p:txBody>
          <a:bodyPr wrap="square" lIns="0" tIns="0" rIns="0" bIns="0" rtlCol="0"/>
          <a:lstStyle/>
          <a:p>
            <a:endParaRPr/>
          </a:p>
        </p:txBody>
      </p:sp>
      <p:sp>
        <p:nvSpPr>
          <p:cNvPr id="7" name="object 7"/>
          <p:cNvSpPr/>
          <p:nvPr/>
        </p:nvSpPr>
        <p:spPr>
          <a:xfrm>
            <a:off x="62931" y="2976651"/>
            <a:ext cx="9022080" cy="111125"/>
          </a:xfrm>
          <a:custGeom>
            <a:avLst/>
            <a:gdLst/>
            <a:ahLst/>
            <a:cxnLst/>
            <a:rect l="l" t="t" r="r" b="b"/>
            <a:pathLst>
              <a:path w="9022080" h="111125">
                <a:moveTo>
                  <a:pt x="0" y="0"/>
                </a:moveTo>
                <a:lnTo>
                  <a:pt x="9021531" y="0"/>
                </a:lnTo>
                <a:lnTo>
                  <a:pt x="9021531" y="110528"/>
                </a:lnTo>
                <a:lnTo>
                  <a:pt x="0" y="110528"/>
                </a:lnTo>
                <a:lnTo>
                  <a:pt x="0" y="0"/>
                </a:lnTo>
                <a:close/>
              </a:path>
            </a:pathLst>
          </a:custGeom>
          <a:solidFill>
            <a:srgbClr val="908385"/>
          </a:solidFill>
        </p:spPr>
        <p:txBody>
          <a:bodyPr wrap="square" lIns="0" tIns="0" rIns="0" bIns="0" rtlCol="0"/>
          <a:lstStyle/>
          <a:p>
            <a:endParaRPr/>
          </a:p>
        </p:txBody>
      </p:sp>
      <p:sp>
        <p:nvSpPr>
          <p:cNvPr id="8" name="object 8"/>
          <p:cNvSpPr txBox="1"/>
          <p:nvPr/>
        </p:nvSpPr>
        <p:spPr>
          <a:xfrm>
            <a:off x="62931" y="1517294"/>
            <a:ext cx="9022080" cy="2051203"/>
          </a:xfrm>
          <a:prstGeom prst="rect">
            <a:avLst/>
          </a:prstGeom>
          <a:solidFill>
            <a:srgbClr val="D34817"/>
          </a:solidFill>
        </p:spPr>
        <p:txBody>
          <a:bodyPr vert="horz" wrap="square" lIns="0" tIns="34925" rIns="0" bIns="0" rtlCol="0">
            <a:spAutoFit/>
          </a:bodyPr>
          <a:lstStyle/>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18CSC201J</a:t>
            </a:r>
          </a:p>
          <a:p>
            <a:pPr marL="4088129" marR="937260" indent="-3164840" algn="ctr">
              <a:lnSpc>
                <a:spcPct val="150000"/>
              </a:lnSpc>
              <a:spcBef>
                <a:spcPts val="275"/>
              </a:spcBef>
            </a:pPr>
            <a:r>
              <a:rPr lang="en-US" sz="2800" dirty="0">
                <a:solidFill>
                  <a:schemeClr val="bg1"/>
                </a:solidFill>
                <a:latin typeface="Arial Rounded MT Bold" panose="020F0704030504030204" pitchFamily="34" charset="0"/>
              </a:rPr>
              <a:t>DATA STRUCTURES AND ALGORITHMS</a:t>
            </a:r>
          </a:p>
          <a:p>
            <a:pPr marL="4088129" marR="937260" indent="-3164840" algn="ctr">
              <a:lnSpc>
                <a:spcPct val="150000"/>
              </a:lnSpc>
              <a:spcBef>
                <a:spcPts val="275"/>
              </a:spcBef>
            </a:pPr>
            <a:r>
              <a:rPr lang="en-US" sz="2800" b="1" spc="20" dirty="0">
                <a:solidFill>
                  <a:schemeClr val="bg1"/>
                </a:solidFill>
                <a:latin typeface="Arial Rounded MT Bold" panose="020F0704030504030204" pitchFamily="34" charset="0"/>
                <a:cs typeface="Times New Roman"/>
              </a:rPr>
              <a:t>    </a:t>
            </a:r>
            <a:r>
              <a:rPr sz="2800" b="1" spc="20" dirty="0">
                <a:solidFill>
                  <a:srgbClr val="FFFFFF"/>
                </a:solidFill>
                <a:latin typeface="Times New Roman"/>
                <a:cs typeface="Times New Roman"/>
              </a:rPr>
              <a:t>Unit</a:t>
            </a:r>
            <a:r>
              <a:rPr lang="en-US" sz="2800" b="1" spc="20" dirty="0">
                <a:solidFill>
                  <a:srgbClr val="FFFFFF"/>
                </a:solidFill>
                <a:latin typeface="Times New Roman"/>
                <a:cs typeface="Times New Roman"/>
              </a:rPr>
              <a:t>-</a:t>
            </a:r>
            <a:r>
              <a:rPr sz="2800" b="1" spc="-95" dirty="0">
                <a:solidFill>
                  <a:srgbClr val="FFFFFF"/>
                </a:solidFill>
                <a:latin typeface="Times New Roman"/>
                <a:cs typeface="Times New Roman"/>
              </a:rPr>
              <a:t> </a:t>
            </a:r>
            <a:r>
              <a:rPr lang="en-US" sz="2800" b="1" spc="-25" dirty="0">
                <a:solidFill>
                  <a:srgbClr val="FFFFFF"/>
                </a:solidFill>
                <a:latin typeface="Times New Roman"/>
                <a:cs typeface="Times New Roman"/>
              </a:rPr>
              <a:t>V</a:t>
            </a:r>
            <a:endParaRPr sz="2800" b="1" dirty="0">
              <a:latin typeface="Times New Roman"/>
              <a:cs typeface="Times New Roman"/>
            </a:endParaRPr>
          </a:p>
        </p:txBody>
      </p:sp>
      <p:sp>
        <p:nvSpPr>
          <p:cNvPr id="9" name="object 9"/>
          <p:cNvSpPr/>
          <p:nvPr/>
        </p:nvSpPr>
        <p:spPr>
          <a:xfrm>
            <a:off x="3136900" y="3721100"/>
            <a:ext cx="2289784" cy="2376258"/>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0" dirty="0"/>
              <a:t>SRM</a:t>
            </a:r>
          </a:p>
        </p:txBody>
      </p:sp>
      <p:sp>
        <p:nvSpPr>
          <p:cNvPr id="11" name="object 11"/>
          <p:cNvSpPr txBox="1"/>
          <p:nvPr/>
        </p:nvSpPr>
        <p:spPr>
          <a:xfrm>
            <a:off x="1382308" y="550162"/>
            <a:ext cx="6384925" cy="791210"/>
          </a:xfrm>
          <a:prstGeom prst="rect">
            <a:avLst/>
          </a:prstGeom>
        </p:spPr>
        <p:txBody>
          <a:bodyPr vert="horz" wrap="square" lIns="0" tIns="12700" rIns="0" bIns="0" rtlCol="0">
            <a:spAutoFit/>
          </a:bodyPr>
          <a:lstStyle/>
          <a:p>
            <a:pPr algn="ctr">
              <a:lnSpc>
                <a:spcPct val="100000"/>
              </a:lnSpc>
              <a:spcBef>
                <a:spcPts val="100"/>
              </a:spcBef>
            </a:pPr>
            <a:r>
              <a:rPr sz="2600" b="1" spc="-200" dirty="0">
                <a:solidFill>
                  <a:srgbClr val="BF0000"/>
                </a:solidFill>
                <a:latin typeface="Times New Roman"/>
                <a:cs typeface="Times New Roman"/>
              </a:rPr>
              <a:t>INSTITUTE </a:t>
            </a:r>
            <a:r>
              <a:rPr sz="2600" b="1" spc="-254" dirty="0">
                <a:solidFill>
                  <a:srgbClr val="BF0000"/>
                </a:solidFill>
                <a:latin typeface="Times New Roman"/>
                <a:cs typeface="Times New Roman"/>
              </a:rPr>
              <a:t>OF </a:t>
            </a:r>
            <a:r>
              <a:rPr lang="en-IN" sz="2600" b="1" spc="-254" dirty="0">
                <a:solidFill>
                  <a:srgbClr val="BF0000"/>
                </a:solidFill>
                <a:latin typeface="Times New Roman"/>
                <a:cs typeface="Times New Roman"/>
              </a:rPr>
              <a:t> </a:t>
            </a:r>
            <a:r>
              <a:rPr sz="2600" b="1" spc="-265" dirty="0">
                <a:solidFill>
                  <a:srgbClr val="BF0000"/>
                </a:solidFill>
                <a:latin typeface="Times New Roman"/>
                <a:cs typeface="Times New Roman"/>
              </a:rPr>
              <a:t>SCIENCE </a:t>
            </a:r>
            <a:r>
              <a:rPr sz="2600" b="1" spc="-105" dirty="0">
                <a:solidFill>
                  <a:srgbClr val="BF0000"/>
                </a:solidFill>
                <a:latin typeface="Times New Roman"/>
                <a:cs typeface="Times New Roman"/>
              </a:rPr>
              <a:t>AND</a:t>
            </a:r>
            <a:r>
              <a:rPr sz="2600" b="1" spc="-355" dirty="0">
                <a:solidFill>
                  <a:srgbClr val="BF0000"/>
                </a:solidFill>
                <a:latin typeface="Times New Roman"/>
                <a:cs typeface="Times New Roman"/>
              </a:rPr>
              <a:t> </a:t>
            </a:r>
            <a:r>
              <a:rPr sz="2600" b="1" spc="-225" dirty="0">
                <a:solidFill>
                  <a:srgbClr val="BF0000"/>
                </a:solidFill>
                <a:latin typeface="Times New Roman"/>
                <a:cs typeface="Times New Roman"/>
              </a:rPr>
              <a:t>TECHNOLOGY,</a:t>
            </a:r>
            <a:endParaRPr sz="2600" dirty="0">
              <a:latin typeface="Times New Roman"/>
              <a:cs typeface="Times New Roman"/>
            </a:endParaRPr>
          </a:p>
          <a:p>
            <a:pPr marL="6350" algn="ctr">
              <a:lnSpc>
                <a:spcPct val="100000"/>
              </a:lnSpc>
              <a:spcBef>
                <a:spcPts val="25"/>
              </a:spcBef>
            </a:pPr>
            <a:r>
              <a:rPr sz="2400" b="1" spc="-145" dirty="0">
                <a:solidFill>
                  <a:srgbClr val="BF0000"/>
                </a:solidFill>
                <a:latin typeface="Times New Roman"/>
                <a:cs typeface="Times New Roman"/>
              </a:rPr>
              <a:t>CHENNAI.</a:t>
            </a:r>
            <a:endParaRPr sz="2400" dirty="0">
              <a:latin typeface="Times New Roman"/>
              <a:cs typeface="Times New Roman"/>
            </a:endParaRPr>
          </a:p>
        </p:txBody>
      </p:sp>
      <p:sp>
        <p:nvSpPr>
          <p:cNvPr id="12" name="object 12"/>
          <p:cNvSpPr/>
          <p:nvPr/>
        </p:nvSpPr>
        <p:spPr>
          <a:xfrm>
            <a:off x="190500" y="190502"/>
            <a:ext cx="1040809" cy="108011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3535926" y="317247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4305300" y="22098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4012377" y="2714591"/>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3959863" y="2712197"/>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3961222" y="1724054"/>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3478977" y="134561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75000"/>
                  </a:schemeClr>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3948579" y="1902328"/>
            <a:ext cx="283029" cy="369332"/>
          </a:xfrm>
          <a:prstGeom prst="rect">
            <a:avLst/>
          </a:prstGeom>
          <a:noFill/>
        </p:spPr>
        <p:txBody>
          <a:bodyPr wrap="square" rtlCol="0">
            <a:spAutoFit/>
          </a:bodyPr>
          <a:lstStyle/>
          <a:p>
            <a:r>
              <a:rPr lang="en-IN" dirty="0">
                <a:solidFill>
                  <a:schemeClr val="accent2">
                    <a:lumMod val="75000"/>
                  </a:schemeClr>
                </a:solidFill>
              </a:rPr>
              <a:t>2</a:t>
            </a:r>
          </a:p>
        </p:txBody>
      </p:sp>
      <p:graphicFrame>
        <p:nvGraphicFramePr>
          <p:cNvPr id="12" name="Table 11">
            <a:extLst>
              <a:ext uri="{FF2B5EF4-FFF2-40B4-BE49-F238E27FC236}">
                <a16:creationId xmlns:a16="http://schemas.microsoft.com/office/drawing/2014/main" id="{F161A224-6F4C-40DB-8F22-238F12A7C7A1}"/>
              </a:ext>
            </a:extLst>
          </p:cNvPr>
          <p:cNvGraphicFramePr>
            <a:graphicFrameLocks noGrp="1"/>
          </p:cNvGraphicFramePr>
          <p:nvPr>
            <p:extLst>
              <p:ext uri="{D42A27DB-BD31-4B8C-83A1-F6EECF244321}">
                <p14:modId xmlns:p14="http://schemas.microsoft.com/office/powerpoint/2010/main" val="2514694724"/>
              </p:ext>
            </p:extLst>
          </p:nvPr>
        </p:nvGraphicFramePr>
        <p:xfrm>
          <a:off x="224240" y="2910840"/>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327407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4247949" y="3427061"/>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5017323" y="246438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4724400" y="2969175"/>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4671886" y="2966781"/>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4673245" y="1978638"/>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4191000" y="16002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4660602" y="2156912"/>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2383149" y="158808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75000"/>
                  </a:schemeClr>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2916549" y="1854784"/>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3368402" y="1442125"/>
            <a:ext cx="283029" cy="369332"/>
          </a:xfrm>
          <a:prstGeom prst="rect">
            <a:avLst/>
          </a:prstGeom>
          <a:noFill/>
        </p:spPr>
        <p:txBody>
          <a:bodyPr wrap="square" rtlCol="0">
            <a:spAutoFit/>
          </a:bodyPr>
          <a:lstStyle/>
          <a:p>
            <a:r>
              <a:rPr lang="en-IN" dirty="0">
                <a:solidFill>
                  <a:schemeClr val="accent2">
                    <a:lumMod val="75000"/>
                  </a:schemeClr>
                </a:solidFill>
              </a:rPr>
              <a:t>3</a:t>
            </a:r>
          </a:p>
        </p:txBody>
      </p:sp>
      <p:graphicFrame>
        <p:nvGraphicFramePr>
          <p:cNvPr id="15" name="Table 14">
            <a:extLst>
              <a:ext uri="{FF2B5EF4-FFF2-40B4-BE49-F238E27FC236}">
                <a16:creationId xmlns:a16="http://schemas.microsoft.com/office/drawing/2014/main" id="{3706E52A-4652-4726-AA34-CCC5A4DF1302}"/>
              </a:ext>
            </a:extLst>
          </p:cNvPr>
          <p:cNvGraphicFramePr>
            <a:graphicFrameLocks noGrp="1"/>
          </p:cNvGraphicFramePr>
          <p:nvPr>
            <p:extLst>
              <p:ext uri="{D42A27DB-BD31-4B8C-83A1-F6EECF244321}">
                <p14:modId xmlns:p14="http://schemas.microsoft.com/office/powerpoint/2010/main" val="1220735380"/>
              </p:ext>
            </p:extLst>
          </p:nvPr>
        </p:nvGraphicFramePr>
        <p:xfrm>
          <a:off x="224240" y="2834640"/>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85663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5848149" y="3350861"/>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6617523" y="238818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6324600" y="2892975"/>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6272086" y="2890581"/>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6273445" y="1902438"/>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5791200" y="15240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6260802" y="2080712"/>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3983349" y="151188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4516749" y="1778584"/>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4968602" y="1365925"/>
            <a:ext cx="283029" cy="369332"/>
          </a:xfrm>
          <a:prstGeom prst="rect">
            <a:avLst/>
          </a:prstGeom>
          <a:noFill/>
        </p:spPr>
        <p:txBody>
          <a:bodyPr wrap="square" rtlCol="0">
            <a:spAutoFit/>
          </a:bodyPr>
          <a:lstStyle/>
          <a:p>
            <a:r>
              <a:rPr lang="en-IN" dirty="0"/>
              <a:t>3</a:t>
            </a:r>
          </a:p>
        </p:txBody>
      </p:sp>
      <p:sp>
        <p:nvSpPr>
          <p:cNvPr id="15" name="Oval 14">
            <a:extLst>
              <a:ext uri="{FF2B5EF4-FFF2-40B4-BE49-F238E27FC236}">
                <a16:creationId xmlns:a16="http://schemas.microsoft.com/office/drawing/2014/main" id="{C2BC05E0-44E8-4F9C-864F-54E554FBA621}"/>
              </a:ext>
            </a:extLst>
          </p:cNvPr>
          <p:cNvSpPr/>
          <p:nvPr/>
        </p:nvSpPr>
        <p:spPr>
          <a:xfrm>
            <a:off x="3112030" y="245004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accent2">
                    <a:lumMod val="75000"/>
                  </a:schemeClr>
                </a:solidFill>
              </a:rPr>
              <a:t>1</a:t>
            </a:r>
            <a:endParaRPr lang="en-IN" dirty="0">
              <a:solidFill>
                <a:schemeClr val="accent2">
                  <a:lumMod val="75000"/>
                </a:schemeClr>
              </a:solidFill>
            </a:endParaRPr>
          </a:p>
        </p:txBody>
      </p:sp>
      <p:cxnSp>
        <p:nvCxnSpPr>
          <p:cNvPr id="16" name="Straight Connector 15">
            <a:extLst>
              <a:ext uri="{FF2B5EF4-FFF2-40B4-BE49-F238E27FC236}">
                <a16:creationId xmlns:a16="http://schemas.microsoft.com/office/drawing/2014/main" id="{36EA46B2-5C01-4013-9612-1FD83EE96170}"/>
              </a:ext>
            </a:extLst>
          </p:cNvPr>
          <p:cNvCxnSpPr>
            <a:stCxn id="15" idx="7"/>
          </p:cNvCxnSpPr>
          <p:nvPr/>
        </p:nvCxnSpPr>
        <p:spPr>
          <a:xfrm flipV="1">
            <a:off x="3567315" y="1952829"/>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0C398A-1EBD-4342-8A15-BD3B19F15578}"/>
              </a:ext>
            </a:extLst>
          </p:cNvPr>
          <p:cNvSpPr txBox="1"/>
          <p:nvPr/>
        </p:nvSpPr>
        <p:spPr>
          <a:xfrm>
            <a:off x="3514801" y="1912273"/>
            <a:ext cx="283029" cy="369332"/>
          </a:xfrm>
          <a:prstGeom prst="rect">
            <a:avLst/>
          </a:prstGeom>
          <a:noFill/>
        </p:spPr>
        <p:txBody>
          <a:bodyPr wrap="square" rtlCol="0">
            <a:spAutoFit/>
          </a:bodyPr>
          <a:lstStyle/>
          <a:p>
            <a:r>
              <a:rPr lang="en-IN" dirty="0">
                <a:solidFill>
                  <a:schemeClr val="accent2">
                    <a:lumMod val="75000"/>
                  </a:schemeClr>
                </a:solidFill>
              </a:rPr>
              <a:t>4</a:t>
            </a:r>
          </a:p>
        </p:txBody>
      </p:sp>
      <p:graphicFrame>
        <p:nvGraphicFramePr>
          <p:cNvPr id="18" name="Table 17">
            <a:extLst>
              <a:ext uri="{FF2B5EF4-FFF2-40B4-BE49-F238E27FC236}">
                <a16:creationId xmlns:a16="http://schemas.microsoft.com/office/drawing/2014/main" id="{754AE086-C4D0-4806-9661-530439FDBC7C}"/>
              </a:ext>
            </a:extLst>
          </p:cNvPr>
          <p:cNvGraphicFramePr>
            <a:graphicFrameLocks noGrp="1"/>
          </p:cNvGraphicFramePr>
          <p:nvPr>
            <p:extLst>
              <p:ext uri="{D42A27DB-BD31-4B8C-83A1-F6EECF244321}">
                <p14:modId xmlns:p14="http://schemas.microsoft.com/office/powerpoint/2010/main" val="1703991063"/>
              </p:ext>
            </p:extLst>
          </p:nvPr>
        </p:nvGraphicFramePr>
        <p:xfrm>
          <a:off x="184530" y="2841941"/>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2941684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5467149" y="3274661"/>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6236523" y="231198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5943600" y="2816775"/>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5891086" y="2814381"/>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5892445" y="1826238"/>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5410200" y="14478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5879802" y="2004512"/>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3602349" y="143568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4135749" y="1702384"/>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4587602" y="1289725"/>
            <a:ext cx="283029" cy="369332"/>
          </a:xfrm>
          <a:prstGeom prst="rect">
            <a:avLst/>
          </a:prstGeom>
          <a:noFill/>
        </p:spPr>
        <p:txBody>
          <a:bodyPr wrap="square" rtlCol="0">
            <a:spAutoFit/>
          </a:bodyPr>
          <a:lstStyle/>
          <a:p>
            <a:r>
              <a:rPr lang="en-IN" dirty="0"/>
              <a:t>3</a:t>
            </a:r>
          </a:p>
        </p:txBody>
      </p:sp>
      <p:sp>
        <p:nvSpPr>
          <p:cNvPr id="15" name="Oval 14">
            <a:extLst>
              <a:ext uri="{FF2B5EF4-FFF2-40B4-BE49-F238E27FC236}">
                <a16:creationId xmlns:a16="http://schemas.microsoft.com/office/drawing/2014/main" id="{C2BC05E0-44E8-4F9C-864F-54E554FBA621}"/>
              </a:ext>
            </a:extLst>
          </p:cNvPr>
          <p:cNvSpPr/>
          <p:nvPr/>
        </p:nvSpPr>
        <p:spPr>
          <a:xfrm>
            <a:off x="2731030" y="237384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endParaRPr lang="en-IN" dirty="0">
              <a:solidFill>
                <a:schemeClr val="tx1"/>
              </a:solidFill>
            </a:endParaRPr>
          </a:p>
        </p:txBody>
      </p:sp>
      <p:cxnSp>
        <p:nvCxnSpPr>
          <p:cNvPr id="16" name="Straight Connector 15">
            <a:extLst>
              <a:ext uri="{FF2B5EF4-FFF2-40B4-BE49-F238E27FC236}">
                <a16:creationId xmlns:a16="http://schemas.microsoft.com/office/drawing/2014/main" id="{36EA46B2-5C01-4013-9612-1FD83EE96170}"/>
              </a:ext>
            </a:extLst>
          </p:cNvPr>
          <p:cNvCxnSpPr>
            <a:stCxn id="15" idx="7"/>
          </p:cNvCxnSpPr>
          <p:nvPr/>
        </p:nvCxnSpPr>
        <p:spPr>
          <a:xfrm flipV="1">
            <a:off x="3186315" y="1876629"/>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0C398A-1EBD-4342-8A15-BD3B19F15578}"/>
              </a:ext>
            </a:extLst>
          </p:cNvPr>
          <p:cNvSpPr txBox="1"/>
          <p:nvPr/>
        </p:nvSpPr>
        <p:spPr>
          <a:xfrm>
            <a:off x="3133801" y="1836073"/>
            <a:ext cx="283029" cy="369332"/>
          </a:xfrm>
          <a:prstGeom prst="rect">
            <a:avLst/>
          </a:prstGeom>
          <a:noFill/>
        </p:spPr>
        <p:txBody>
          <a:bodyPr wrap="square" rtlCol="0">
            <a:spAutoFit/>
          </a:bodyPr>
          <a:lstStyle/>
          <a:p>
            <a:r>
              <a:rPr lang="en-IN" dirty="0"/>
              <a:t>4</a:t>
            </a:r>
          </a:p>
        </p:txBody>
      </p:sp>
      <p:sp>
        <p:nvSpPr>
          <p:cNvPr id="18" name="Oval 17">
            <a:extLst>
              <a:ext uri="{FF2B5EF4-FFF2-40B4-BE49-F238E27FC236}">
                <a16:creationId xmlns:a16="http://schemas.microsoft.com/office/drawing/2014/main" id="{49674899-FFA1-4DB3-9C64-1DB45C4FCF2D}"/>
              </a:ext>
            </a:extLst>
          </p:cNvPr>
          <p:cNvSpPr/>
          <p:nvPr/>
        </p:nvSpPr>
        <p:spPr>
          <a:xfrm>
            <a:off x="7621095" y="139983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75000"/>
                  </a:schemeClr>
                </a:solidFill>
              </a:rPr>
              <a:t>4</a:t>
            </a:r>
          </a:p>
        </p:txBody>
      </p:sp>
      <p:cxnSp>
        <p:nvCxnSpPr>
          <p:cNvPr id="19" name="Straight Connector 18">
            <a:extLst>
              <a:ext uri="{FF2B5EF4-FFF2-40B4-BE49-F238E27FC236}">
                <a16:creationId xmlns:a16="http://schemas.microsoft.com/office/drawing/2014/main" id="{DC66D21B-83F7-4FD7-8022-367A306F0F1F}"/>
              </a:ext>
            </a:extLst>
          </p:cNvPr>
          <p:cNvCxnSpPr>
            <a:cxnSpLocks/>
            <a:endCxn id="18" idx="2"/>
          </p:cNvCxnSpPr>
          <p:nvPr/>
        </p:nvCxnSpPr>
        <p:spPr>
          <a:xfrm flipV="1">
            <a:off x="5937127" y="1666537"/>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C0250-4792-468F-815E-5D0080D83840}"/>
              </a:ext>
            </a:extLst>
          </p:cNvPr>
          <p:cNvSpPr txBox="1"/>
          <p:nvPr/>
        </p:nvSpPr>
        <p:spPr>
          <a:xfrm>
            <a:off x="6586951" y="1259681"/>
            <a:ext cx="283029" cy="369332"/>
          </a:xfrm>
          <a:prstGeom prst="rect">
            <a:avLst/>
          </a:prstGeom>
          <a:noFill/>
        </p:spPr>
        <p:txBody>
          <a:bodyPr wrap="square" rtlCol="0">
            <a:spAutoFit/>
          </a:bodyPr>
          <a:lstStyle/>
          <a:p>
            <a:r>
              <a:rPr lang="en-IN" dirty="0">
                <a:solidFill>
                  <a:schemeClr val="accent2">
                    <a:lumMod val="75000"/>
                  </a:schemeClr>
                </a:solidFill>
              </a:rPr>
              <a:t>4</a:t>
            </a:r>
          </a:p>
        </p:txBody>
      </p:sp>
      <p:graphicFrame>
        <p:nvGraphicFramePr>
          <p:cNvPr id="21" name="Table 20">
            <a:extLst>
              <a:ext uri="{FF2B5EF4-FFF2-40B4-BE49-F238E27FC236}">
                <a16:creationId xmlns:a16="http://schemas.microsoft.com/office/drawing/2014/main" id="{365D81FE-82D3-4CCC-98F4-5D01FA384E95}"/>
              </a:ext>
            </a:extLst>
          </p:cNvPr>
          <p:cNvGraphicFramePr>
            <a:graphicFrameLocks noGrp="1"/>
          </p:cNvGraphicFramePr>
          <p:nvPr>
            <p:extLst>
              <p:ext uri="{D42A27DB-BD31-4B8C-83A1-F6EECF244321}">
                <p14:modId xmlns:p14="http://schemas.microsoft.com/office/powerpoint/2010/main" val="2389519626"/>
              </p:ext>
            </p:extLst>
          </p:nvPr>
        </p:nvGraphicFramePr>
        <p:xfrm>
          <a:off x="228600" y="2814381"/>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321601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4836600" y="275337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5605974" y="17907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5313051" y="2295491"/>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5260537" y="2293097"/>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5261896" y="1304954"/>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4779651" y="92651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5249253" y="1483228"/>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2971800" y="9144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3505200" y="1181100"/>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3957053" y="768441"/>
            <a:ext cx="283029" cy="369332"/>
          </a:xfrm>
          <a:prstGeom prst="rect">
            <a:avLst/>
          </a:prstGeom>
          <a:noFill/>
        </p:spPr>
        <p:txBody>
          <a:bodyPr wrap="square" rtlCol="0">
            <a:spAutoFit/>
          </a:bodyPr>
          <a:lstStyle/>
          <a:p>
            <a:r>
              <a:rPr lang="en-IN" dirty="0"/>
              <a:t>3</a:t>
            </a:r>
          </a:p>
        </p:txBody>
      </p:sp>
      <p:sp>
        <p:nvSpPr>
          <p:cNvPr id="15" name="Oval 14">
            <a:extLst>
              <a:ext uri="{FF2B5EF4-FFF2-40B4-BE49-F238E27FC236}">
                <a16:creationId xmlns:a16="http://schemas.microsoft.com/office/drawing/2014/main" id="{C2BC05E0-44E8-4F9C-864F-54E554FBA621}"/>
              </a:ext>
            </a:extLst>
          </p:cNvPr>
          <p:cNvSpPr/>
          <p:nvPr/>
        </p:nvSpPr>
        <p:spPr>
          <a:xfrm>
            <a:off x="2100481" y="185256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endParaRPr lang="en-IN" dirty="0">
              <a:solidFill>
                <a:schemeClr val="tx1"/>
              </a:solidFill>
            </a:endParaRPr>
          </a:p>
        </p:txBody>
      </p:sp>
      <p:cxnSp>
        <p:nvCxnSpPr>
          <p:cNvPr id="16" name="Straight Connector 15">
            <a:extLst>
              <a:ext uri="{FF2B5EF4-FFF2-40B4-BE49-F238E27FC236}">
                <a16:creationId xmlns:a16="http://schemas.microsoft.com/office/drawing/2014/main" id="{36EA46B2-5C01-4013-9612-1FD83EE96170}"/>
              </a:ext>
            </a:extLst>
          </p:cNvPr>
          <p:cNvCxnSpPr>
            <a:cxnSpLocks/>
            <a:stCxn id="15" idx="7"/>
          </p:cNvCxnSpPr>
          <p:nvPr/>
        </p:nvCxnSpPr>
        <p:spPr>
          <a:xfrm flipV="1">
            <a:off x="2555766" y="1355345"/>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0C398A-1EBD-4342-8A15-BD3B19F15578}"/>
              </a:ext>
            </a:extLst>
          </p:cNvPr>
          <p:cNvSpPr txBox="1"/>
          <p:nvPr/>
        </p:nvSpPr>
        <p:spPr>
          <a:xfrm>
            <a:off x="2503252" y="1314789"/>
            <a:ext cx="283029" cy="369332"/>
          </a:xfrm>
          <a:prstGeom prst="rect">
            <a:avLst/>
          </a:prstGeom>
          <a:noFill/>
        </p:spPr>
        <p:txBody>
          <a:bodyPr wrap="square" rtlCol="0">
            <a:spAutoFit/>
          </a:bodyPr>
          <a:lstStyle/>
          <a:p>
            <a:r>
              <a:rPr lang="en-IN" dirty="0"/>
              <a:t>4</a:t>
            </a:r>
          </a:p>
        </p:txBody>
      </p:sp>
      <p:sp>
        <p:nvSpPr>
          <p:cNvPr id="18" name="Oval 17">
            <a:extLst>
              <a:ext uri="{FF2B5EF4-FFF2-40B4-BE49-F238E27FC236}">
                <a16:creationId xmlns:a16="http://schemas.microsoft.com/office/drawing/2014/main" id="{49674899-FFA1-4DB3-9C64-1DB45C4FCF2D}"/>
              </a:ext>
            </a:extLst>
          </p:cNvPr>
          <p:cNvSpPr/>
          <p:nvPr/>
        </p:nvSpPr>
        <p:spPr>
          <a:xfrm>
            <a:off x="6990546" y="878553"/>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cxnSp>
        <p:nvCxnSpPr>
          <p:cNvPr id="19" name="Straight Connector 18">
            <a:extLst>
              <a:ext uri="{FF2B5EF4-FFF2-40B4-BE49-F238E27FC236}">
                <a16:creationId xmlns:a16="http://schemas.microsoft.com/office/drawing/2014/main" id="{DC66D21B-83F7-4FD7-8022-367A306F0F1F}"/>
              </a:ext>
            </a:extLst>
          </p:cNvPr>
          <p:cNvCxnSpPr>
            <a:cxnSpLocks/>
            <a:endCxn id="18" idx="2"/>
          </p:cNvCxnSpPr>
          <p:nvPr/>
        </p:nvCxnSpPr>
        <p:spPr>
          <a:xfrm flipV="1">
            <a:off x="5306578" y="1145253"/>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C0250-4792-468F-815E-5D0080D83840}"/>
              </a:ext>
            </a:extLst>
          </p:cNvPr>
          <p:cNvSpPr txBox="1"/>
          <p:nvPr/>
        </p:nvSpPr>
        <p:spPr>
          <a:xfrm>
            <a:off x="5956402" y="738397"/>
            <a:ext cx="283029" cy="369332"/>
          </a:xfrm>
          <a:prstGeom prst="rect">
            <a:avLst/>
          </a:prstGeom>
          <a:noFill/>
        </p:spPr>
        <p:txBody>
          <a:bodyPr wrap="square" rtlCol="0">
            <a:spAutoFit/>
          </a:bodyPr>
          <a:lstStyle/>
          <a:p>
            <a:r>
              <a:rPr lang="en-IN" dirty="0"/>
              <a:t>4</a:t>
            </a:r>
          </a:p>
        </p:txBody>
      </p:sp>
      <p:sp>
        <p:nvSpPr>
          <p:cNvPr id="21" name="Oval 20">
            <a:extLst>
              <a:ext uri="{FF2B5EF4-FFF2-40B4-BE49-F238E27FC236}">
                <a16:creationId xmlns:a16="http://schemas.microsoft.com/office/drawing/2014/main" id="{A09D25BE-C49F-4599-9919-E03FC8CCAE54}"/>
              </a:ext>
            </a:extLst>
          </p:cNvPr>
          <p:cNvSpPr/>
          <p:nvPr/>
        </p:nvSpPr>
        <p:spPr>
          <a:xfrm>
            <a:off x="8408903" y="160060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75000"/>
                  </a:schemeClr>
                </a:solidFill>
              </a:rPr>
              <a:t>6</a:t>
            </a:r>
          </a:p>
        </p:txBody>
      </p:sp>
      <p:cxnSp>
        <p:nvCxnSpPr>
          <p:cNvPr id="22" name="Straight Connector 21">
            <a:extLst>
              <a:ext uri="{FF2B5EF4-FFF2-40B4-BE49-F238E27FC236}">
                <a16:creationId xmlns:a16="http://schemas.microsoft.com/office/drawing/2014/main" id="{2DF2AE88-201E-408D-9688-E03C0E0CC7BD}"/>
              </a:ext>
            </a:extLst>
          </p:cNvPr>
          <p:cNvCxnSpPr>
            <a:cxnSpLocks/>
            <a:endCxn id="21" idx="1"/>
          </p:cNvCxnSpPr>
          <p:nvPr/>
        </p:nvCxnSpPr>
        <p:spPr>
          <a:xfrm>
            <a:off x="7529763" y="1179049"/>
            <a:ext cx="957255" cy="49967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5F693C-C16C-48C2-AE38-A0A337BC442B}"/>
              </a:ext>
            </a:extLst>
          </p:cNvPr>
          <p:cNvSpPr txBox="1"/>
          <p:nvPr/>
        </p:nvSpPr>
        <p:spPr>
          <a:xfrm>
            <a:off x="8031401" y="1113054"/>
            <a:ext cx="283029" cy="369332"/>
          </a:xfrm>
          <a:prstGeom prst="rect">
            <a:avLst/>
          </a:prstGeom>
          <a:noFill/>
        </p:spPr>
        <p:txBody>
          <a:bodyPr wrap="square" rtlCol="0">
            <a:spAutoFit/>
          </a:bodyPr>
          <a:lstStyle/>
          <a:p>
            <a:r>
              <a:rPr lang="en-IN" dirty="0">
                <a:solidFill>
                  <a:schemeClr val="accent2">
                    <a:lumMod val="75000"/>
                  </a:schemeClr>
                </a:solidFill>
              </a:rPr>
              <a:t>5</a:t>
            </a:r>
          </a:p>
        </p:txBody>
      </p:sp>
      <p:graphicFrame>
        <p:nvGraphicFramePr>
          <p:cNvPr id="24" name="Table 23">
            <a:extLst>
              <a:ext uri="{FF2B5EF4-FFF2-40B4-BE49-F238E27FC236}">
                <a16:creationId xmlns:a16="http://schemas.microsoft.com/office/drawing/2014/main" id="{A51FD166-8D5C-4A76-B7D6-D9545CA87E93}"/>
              </a:ext>
            </a:extLst>
          </p:cNvPr>
          <p:cNvGraphicFramePr>
            <a:graphicFrameLocks noGrp="1"/>
          </p:cNvGraphicFramePr>
          <p:nvPr>
            <p:extLst>
              <p:ext uri="{D42A27DB-BD31-4B8C-83A1-F6EECF244321}">
                <p14:modId xmlns:p14="http://schemas.microsoft.com/office/powerpoint/2010/main" val="751992336"/>
              </p:ext>
            </p:extLst>
          </p:nvPr>
        </p:nvGraphicFramePr>
        <p:xfrm>
          <a:off x="264481" y="2775222"/>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426084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4628949" y="2753639"/>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5398323" y="1790962"/>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5105400" y="2295753"/>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5052886" y="2293359"/>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5054245" y="1305216"/>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4572000" y="926778"/>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5041602" y="1483490"/>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2764149" y="914662"/>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3297549" y="1181362"/>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3749402" y="768703"/>
            <a:ext cx="283029" cy="369332"/>
          </a:xfrm>
          <a:prstGeom prst="rect">
            <a:avLst/>
          </a:prstGeom>
          <a:noFill/>
        </p:spPr>
        <p:txBody>
          <a:bodyPr wrap="square" rtlCol="0">
            <a:spAutoFit/>
          </a:bodyPr>
          <a:lstStyle/>
          <a:p>
            <a:r>
              <a:rPr lang="en-IN" dirty="0"/>
              <a:t>3</a:t>
            </a:r>
          </a:p>
        </p:txBody>
      </p:sp>
      <p:sp>
        <p:nvSpPr>
          <p:cNvPr id="15" name="Oval 14">
            <a:extLst>
              <a:ext uri="{FF2B5EF4-FFF2-40B4-BE49-F238E27FC236}">
                <a16:creationId xmlns:a16="http://schemas.microsoft.com/office/drawing/2014/main" id="{C2BC05E0-44E8-4F9C-864F-54E554FBA621}"/>
              </a:ext>
            </a:extLst>
          </p:cNvPr>
          <p:cNvSpPr/>
          <p:nvPr/>
        </p:nvSpPr>
        <p:spPr>
          <a:xfrm>
            <a:off x="1892830" y="1852822"/>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endParaRPr lang="en-IN" dirty="0">
              <a:solidFill>
                <a:schemeClr val="tx1"/>
              </a:solidFill>
            </a:endParaRPr>
          </a:p>
        </p:txBody>
      </p:sp>
      <p:cxnSp>
        <p:nvCxnSpPr>
          <p:cNvPr id="16" name="Straight Connector 15">
            <a:extLst>
              <a:ext uri="{FF2B5EF4-FFF2-40B4-BE49-F238E27FC236}">
                <a16:creationId xmlns:a16="http://schemas.microsoft.com/office/drawing/2014/main" id="{36EA46B2-5C01-4013-9612-1FD83EE96170}"/>
              </a:ext>
            </a:extLst>
          </p:cNvPr>
          <p:cNvCxnSpPr>
            <a:stCxn id="15" idx="7"/>
          </p:cNvCxnSpPr>
          <p:nvPr/>
        </p:nvCxnSpPr>
        <p:spPr>
          <a:xfrm flipV="1">
            <a:off x="2348115" y="1355607"/>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0C398A-1EBD-4342-8A15-BD3B19F15578}"/>
              </a:ext>
            </a:extLst>
          </p:cNvPr>
          <p:cNvSpPr txBox="1"/>
          <p:nvPr/>
        </p:nvSpPr>
        <p:spPr>
          <a:xfrm>
            <a:off x="2295601" y="1315051"/>
            <a:ext cx="283029" cy="369332"/>
          </a:xfrm>
          <a:prstGeom prst="rect">
            <a:avLst/>
          </a:prstGeom>
          <a:noFill/>
        </p:spPr>
        <p:txBody>
          <a:bodyPr wrap="square" rtlCol="0">
            <a:spAutoFit/>
          </a:bodyPr>
          <a:lstStyle/>
          <a:p>
            <a:r>
              <a:rPr lang="en-IN" dirty="0"/>
              <a:t>4</a:t>
            </a:r>
          </a:p>
        </p:txBody>
      </p:sp>
      <p:sp>
        <p:nvSpPr>
          <p:cNvPr id="18" name="Oval 17">
            <a:extLst>
              <a:ext uri="{FF2B5EF4-FFF2-40B4-BE49-F238E27FC236}">
                <a16:creationId xmlns:a16="http://schemas.microsoft.com/office/drawing/2014/main" id="{49674899-FFA1-4DB3-9C64-1DB45C4FCF2D}"/>
              </a:ext>
            </a:extLst>
          </p:cNvPr>
          <p:cNvSpPr/>
          <p:nvPr/>
        </p:nvSpPr>
        <p:spPr>
          <a:xfrm>
            <a:off x="6782895" y="878815"/>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cxnSp>
        <p:nvCxnSpPr>
          <p:cNvPr id="19" name="Straight Connector 18">
            <a:extLst>
              <a:ext uri="{FF2B5EF4-FFF2-40B4-BE49-F238E27FC236}">
                <a16:creationId xmlns:a16="http://schemas.microsoft.com/office/drawing/2014/main" id="{DC66D21B-83F7-4FD7-8022-367A306F0F1F}"/>
              </a:ext>
            </a:extLst>
          </p:cNvPr>
          <p:cNvCxnSpPr>
            <a:cxnSpLocks/>
            <a:endCxn id="18" idx="2"/>
          </p:cNvCxnSpPr>
          <p:nvPr/>
        </p:nvCxnSpPr>
        <p:spPr>
          <a:xfrm flipV="1">
            <a:off x="5098927" y="1145515"/>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C0250-4792-468F-815E-5D0080D83840}"/>
              </a:ext>
            </a:extLst>
          </p:cNvPr>
          <p:cNvSpPr txBox="1"/>
          <p:nvPr/>
        </p:nvSpPr>
        <p:spPr>
          <a:xfrm>
            <a:off x="5748751" y="738659"/>
            <a:ext cx="283029" cy="369332"/>
          </a:xfrm>
          <a:prstGeom prst="rect">
            <a:avLst/>
          </a:prstGeom>
          <a:noFill/>
        </p:spPr>
        <p:txBody>
          <a:bodyPr wrap="square" rtlCol="0">
            <a:spAutoFit/>
          </a:bodyPr>
          <a:lstStyle/>
          <a:p>
            <a:r>
              <a:rPr lang="en-IN" dirty="0"/>
              <a:t>4</a:t>
            </a:r>
          </a:p>
        </p:txBody>
      </p:sp>
      <p:sp>
        <p:nvSpPr>
          <p:cNvPr id="21" name="Oval 20">
            <a:extLst>
              <a:ext uri="{FF2B5EF4-FFF2-40B4-BE49-F238E27FC236}">
                <a16:creationId xmlns:a16="http://schemas.microsoft.com/office/drawing/2014/main" id="{A09D25BE-C49F-4599-9919-E03FC8CCAE54}"/>
              </a:ext>
            </a:extLst>
          </p:cNvPr>
          <p:cNvSpPr/>
          <p:nvPr/>
        </p:nvSpPr>
        <p:spPr>
          <a:xfrm>
            <a:off x="8201252" y="1600868"/>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cxnSp>
        <p:nvCxnSpPr>
          <p:cNvPr id="22" name="Straight Connector 21">
            <a:extLst>
              <a:ext uri="{FF2B5EF4-FFF2-40B4-BE49-F238E27FC236}">
                <a16:creationId xmlns:a16="http://schemas.microsoft.com/office/drawing/2014/main" id="{2DF2AE88-201E-408D-9688-E03C0E0CC7BD}"/>
              </a:ext>
            </a:extLst>
          </p:cNvPr>
          <p:cNvCxnSpPr>
            <a:cxnSpLocks/>
            <a:endCxn id="21" idx="1"/>
          </p:cNvCxnSpPr>
          <p:nvPr/>
        </p:nvCxnSpPr>
        <p:spPr>
          <a:xfrm>
            <a:off x="7322112" y="1179311"/>
            <a:ext cx="957255" cy="49967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5F693C-C16C-48C2-AE38-A0A337BC442B}"/>
              </a:ext>
            </a:extLst>
          </p:cNvPr>
          <p:cNvSpPr txBox="1"/>
          <p:nvPr/>
        </p:nvSpPr>
        <p:spPr>
          <a:xfrm>
            <a:off x="7823750" y="1113316"/>
            <a:ext cx="283029" cy="369332"/>
          </a:xfrm>
          <a:prstGeom prst="rect">
            <a:avLst/>
          </a:prstGeom>
          <a:noFill/>
        </p:spPr>
        <p:txBody>
          <a:bodyPr wrap="square" rtlCol="0">
            <a:spAutoFit/>
          </a:bodyPr>
          <a:lstStyle/>
          <a:p>
            <a:r>
              <a:rPr lang="en-IN" dirty="0"/>
              <a:t>5</a:t>
            </a:r>
          </a:p>
        </p:txBody>
      </p:sp>
      <p:sp>
        <p:nvSpPr>
          <p:cNvPr id="24" name="Oval 23">
            <a:extLst>
              <a:ext uri="{FF2B5EF4-FFF2-40B4-BE49-F238E27FC236}">
                <a16:creationId xmlns:a16="http://schemas.microsoft.com/office/drawing/2014/main" id="{1F1DDDE2-24D6-454D-AEC5-F83D35B8DF5E}"/>
              </a:ext>
            </a:extLst>
          </p:cNvPr>
          <p:cNvSpPr/>
          <p:nvPr/>
        </p:nvSpPr>
        <p:spPr>
          <a:xfrm>
            <a:off x="2827571" y="276838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75000"/>
                  </a:schemeClr>
                </a:solidFill>
              </a:rPr>
              <a:t>7</a:t>
            </a:r>
          </a:p>
        </p:txBody>
      </p:sp>
      <p:cxnSp>
        <p:nvCxnSpPr>
          <p:cNvPr id="25" name="Straight Connector 24">
            <a:extLst>
              <a:ext uri="{FF2B5EF4-FFF2-40B4-BE49-F238E27FC236}">
                <a16:creationId xmlns:a16="http://schemas.microsoft.com/office/drawing/2014/main" id="{DEDEA668-0BB8-4E5B-A8AF-22D05D47F1B5}"/>
              </a:ext>
            </a:extLst>
          </p:cNvPr>
          <p:cNvCxnSpPr/>
          <p:nvPr/>
        </p:nvCxnSpPr>
        <p:spPr>
          <a:xfrm>
            <a:off x="3360971" y="3019110"/>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76DBA0-67FF-42CF-95E3-240F51467103}"/>
              </a:ext>
            </a:extLst>
          </p:cNvPr>
          <p:cNvSpPr txBox="1"/>
          <p:nvPr/>
        </p:nvSpPr>
        <p:spPr>
          <a:xfrm>
            <a:off x="3883740" y="3035087"/>
            <a:ext cx="283029" cy="369332"/>
          </a:xfrm>
          <a:prstGeom prst="rect">
            <a:avLst/>
          </a:prstGeom>
          <a:noFill/>
        </p:spPr>
        <p:txBody>
          <a:bodyPr wrap="square" rtlCol="0">
            <a:spAutoFit/>
          </a:bodyPr>
          <a:lstStyle/>
          <a:p>
            <a:r>
              <a:rPr lang="en-IN" dirty="0">
                <a:solidFill>
                  <a:schemeClr val="accent2">
                    <a:lumMod val="75000"/>
                  </a:schemeClr>
                </a:solidFill>
              </a:rPr>
              <a:t>7</a:t>
            </a:r>
          </a:p>
        </p:txBody>
      </p:sp>
      <p:graphicFrame>
        <p:nvGraphicFramePr>
          <p:cNvPr id="27" name="Table 26">
            <a:extLst>
              <a:ext uri="{FF2B5EF4-FFF2-40B4-BE49-F238E27FC236}">
                <a16:creationId xmlns:a16="http://schemas.microsoft.com/office/drawing/2014/main" id="{A55FC38A-952B-48A7-87EB-6976ABF7E16D}"/>
              </a:ext>
            </a:extLst>
          </p:cNvPr>
          <p:cNvGraphicFramePr>
            <a:graphicFrameLocks noGrp="1"/>
          </p:cNvGraphicFramePr>
          <p:nvPr>
            <p:extLst>
              <p:ext uri="{D42A27DB-BD31-4B8C-83A1-F6EECF244321}">
                <p14:modId xmlns:p14="http://schemas.microsoft.com/office/powerpoint/2010/main" val="362576112"/>
              </p:ext>
            </p:extLst>
          </p:nvPr>
        </p:nvGraphicFramePr>
        <p:xfrm>
          <a:off x="228600" y="2841586"/>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19953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4476549" y="2776603"/>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5245923" y="181392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4953000" y="2318717"/>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4900486" y="2316323"/>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4901845" y="1328180"/>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4419600" y="949742"/>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4889202" y="1506454"/>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2611749" y="93762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3145149" y="1204326"/>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3597002" y="791667"/>
            <a:ext cx="283029" cy="369332"/>
          </a:xfrm>
          <a:prstGeom prst="rect">
            <a:avLst/>
          </a:prstGeom>
          <a:noFill/>
        </p:spPr>
        <p:txBody>
          <a:bodyPr wrap="square" rtlCol="0">
            <a:spAutoFit/>
          </a:bodyPr>
          <a:lstStyle/>
          <a:p>
            <a:r>
              <a:rPr lang="en-IN" dirty="0"/>
              <a:t>3</a:t>
            </a:r>
          </a:p>
        </p:txBody>
      </p:sp>
      <p:sp>
        <p:nvSpPr>
          <p:cNvPr id="15" name="Oval 14">
            <a:extLst>
              <a:ext uri="{FF2B5EF4-FFF2-40B4-BE49-F238E27FC236}">
                <a16:creationId xmlns:a16="http://schemas.microsoft.com/office/drawing/2014/main" id="{C2BC05E0-44E8-4F9C-864F-54E554FBA621}"/>
              </a:ext>
            </a:extLst>
          </p:cNvPr>
          <p:cNvSpPr/>
          <p:nvPr/>
        </p:nvSpPr>
        <p:spPr>
          <a:xfrm>
            <a:off x="1740430" y="187578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endParaRPr lang="en-IN" dirty="0">
              <a:solidFill>
                <a:schemeClr val="tx1"/>
              </a:solidFill>
            </a:endParaRPr>
          </a:p>
        </p:txBody>
      </p:sp>
      <p:cxnSp>
        <p:nvCxnSpPr>
          <p:cNvPr id="16" name="Straight Connector 15">
            <a:extLst>
              <a:ext uri="{FF2B5EF4-FFF2-40B4-BE49-F238E27FC236}">
                <a16:creationId xmlns:a16="http://schemas.microsoft.com/office/drawing/2014/main" id="{36EA46B2-5C01-4013-9612-1FD83EE96170}"/>
              </a:ext>
            </a:extLst>
          </p:cNvPr>
          <p:cNvCxnSpPr>
            <a:stCxn id="15" idx="7"/>
          </p:cNvCxnSpPr>
          <p:nvPr/>
        </p:nvCxnSpPr>
        <p:spPr>
          <a:xfrm flipV="1">
            <a:off x="2195715" y="1378571"/>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0C398A-1EBD-4342-8A15-BD3B19F15578}"/>
              </a:ext>
            </a:extLst>
          </p:cNvPr>
          <p:cNvSpPr txBox="1"/>
          <p:nvPr/>
        </p:nvSpPr>
        <p:spPr>
          <a:xfrm>
            <a:off x="2143201" y="1338015"/>
            <a:ext cx="283029" cy="369332"/>
          </a:xfrm>
          <a:prstGeom prst="rect">
            <a:avLst/>
          </a:prstGeom>
          <a:noFill/>
        </p:spPr>
        <p:txBody>
          <a:bodyPr wrap="square" rtlCol="0">
            <a:spAutoFit/>
          </a:bodyPr>
          <a:lstStyle/>
          <a:p>
            <a:r>
              <a:rPr lang="en-IN" dirty="0"/>
              <a:t>4</a:t>
            </a:r>
          </a:p>
        </p:txBody>
      </p:sp>
      <p:sp>
        <p:nvSpPr>
          <p:cNvPr id="18" name="Oval 17">
            <a:extLst>
              <a:ext uri="{FF2B5EF4-FFF2-40B4-BE49-F238E27FC236}">
                <a16:creationId xmlns:a16="http://schemas.microsoft.com/office/drawing/2014/main" id="{49674899-FFA1-4DB3-9C64-1DB45C4FCF2D}"/>
              </a:ext>
            </a:extLst>
          </p:cNvPr>
          <p:cNvSpPr/>
          <p:nvPr/>
        </p:nvSpPr>
        <p:spPr>
          <a:xfrm>
            <a:off x="6630495" y="901779"/>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cxnSp>
        <p:nvCxnSpPr>
          <p:cNvPr id="19" name="Straight Connector 18">
            <a:extLst>
              <a:ext uri="{FF2B5EF4-FFF2-40B4-BE49-F238E27FC236}">
                <a16:creationId xmlns:a16="http://schemas.microsoft.com/office/drawing/2014/main" id="{DC66D21B-83F7-4FD7-8022-367A306F0F1F}"/>
              </a:ext>
            </a:extLst>
          </p:cNvPr>
          <p:cNvCxnSpPr>
            <a:cxnSpLocks/>
            <a:endCxn id="18" idx="2"/>
          </p:cNvCxnSpPr>
          <p:nvPr/>
        </p:nvCxnSpPr>
        <p:spPr>
          <a:xfrm flipV="1">
            <a:off x="4946527" y="1168479"/>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C0250-4792-468F-815E-5D0080D83840}"/>
              </a:ext>
            </a:extLst>
          </p:cNvPr>
          <p:cNvSpPr txBox="1"/>
          <p:nvPr/>
        </p:nvSpPr>
        <p:spPr>
          <a:xfrm>
            <a:off x="5455828" y="1386097"/>
            <a:ext cx="283029" cy="369332"/>
          </a:xfrm>
          <a:prstGeom prst="rect">
            <a:avLst/>
          </a:prstGeom>
          <a:noFill/>
        </p:spPr>
        <p:txBody>
          <a:bodyPr wrap="square" rtlCol="0">
            <a:spAutoFit/>
          </a:bodyPr>
          <a:lstStyle/>
          <a:p>
            <a:r>
              <a:rPr lang="en-IN" dirty="0"/>
              <a:t>4</a:t>
            </a:r>
          </a:p>
        </p:txBody>
      </p:sp>
      <p:sp>
        <p:nvSpPr>
          <p:cNvPr id="21" name="Oval 20">
            <a:extLst>
              <a:ext uri="{FF2B5EF4-FFF2-40B4-BE49-F238E27FC236}">
                <a16:creationId xmlns:a16="http://schemas.microsoft.com/office/drawing/2014/main" id="{A09D25BE-C49F-4599-9919-E03FC8CCAE54}"/>
              </a:ext>
            </a:extLst>
          </p:cNvPr>
          <p:cNvSpPr/>
          <p:nvPr/>
        </p:nvSpPr>
        <p:spPr>
          <a:xfrm>
            <a:off x="8048852" y="1623832"/>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cxnSp>
        <p:nvCxnSpPr>
          <p:cNvPr id="22" name="Straight Connector 21">
            <a:extLst>
              <a:ext uri="{FF2B5EF4-FFF2-40B4-BE49-F238E27FC236}">
                <a16:creationId xmlns:a16="http://schemas.microsoft.com/office/drawing/2014/main" id="{2DF2AE88-201E-408D-9688-E03C0E0CC7BD}"/>
              </a:ext>
            </a:extLst>
          </p:cNvPr>
          <p:cNvCxnSpPr>
            <a:cxnSpLocks/>
            <a:endCxn id="21" idx="1"/>
          </p:cNvCxnSpPr>
          <p:nvPr/>
        </p:nvCxnSpPr>
        <p:spPr>
          <a:xfrm>
            <a:off x="7169712" y="1202275"/>
            <a:ext cx="957255" cy="49967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5F693C-C16C-48C2-AE38-A0A337BC442B}"/>
              </a:ext>
            </a:extLst>
          </p:cNvPr>
          <p:cNvSpPr txBox="1"/>
          <p:nvPr/>
        </p:nvSpPr>
        <p:spPr>
          <a:xfrm>
            <a:off x="7671350" y="1136280"/>
            <a:ext cx="283029" cy="369332"/>
          </a:xfrm>
          <a:prstGeom prst="rect">
            <a:avLst/>
          </a:prstGeom>
          <a:noFill/>
        </p:spPr>
        <p:txBody>
          <a:bodyPr wrap="square" rtlCol="0">
            <a:spAutoFit/>
          </a:bodyPr>
          <a:lstStyle/>
          <a:p>
            <a:r>
              <a:rPr lang="en-IN" dirty="0"/>
              <a:t>5</a:t>
            </a:r>
          </a:p>
        </p:txBody>
      </p:sp>
      <p:sp>
        <p:nvSpPr>
          <p:cNvPr id="24" name="Oval 23">
            <a:extLst>
              <a:ext uri="{FF2B5EF4-FFF2-40B4-BE49-F238E27FC236}">
                <a16:creationId xmlns:a16="http://schemas.microsoft.com/office/drawing/2014/main" id="{1F1DDDE2-24D6-454D-AEC5-F83D35B8DF5E}"/>
              </a:ext>
            </a:extLst>
          </p:cNvPr>
          <p:cNvSpPr/>
          <p:nvPr/>
        </p:nvSpPr>
        <p:spPr>
          <a:xfrm>
            <a:off x="2675171" y="2791351"/>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a:t>
            </a:r>
          </a:p>
        </p:txBody>
      </p:sp>
      <p:cxnSp>
        <p:nvCxnSpPr>
          <p:cNvPr id="25" name="Straight Connector 24">
            <a:extLst>
              <a:ext uri="{FF2B5EF4-FFF2-40B4-BE49-F238E27FC236}">
                <a16:creationId xmlns:a16="http://schemas.microsoft.com/office/drawing/2014/main" id="{DEDEA668-0BB8-4E5B-A8AF-22D05D47F1B5}"/>
              </a:ext>
            </a:extLst>
          </p:cNvPr>
          <p:cNvCxnSpPr/>
          <p:nvPr/>
        </p:nvCxnSpPr>
        <p:spPr>
          <a:xfrm>
            <a:off x="3208571" y="3042074"/>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76DBA0-67FF-42CF-95E3-240F51467103}"/>
              </a:ext>
            </a:extLst>
          </p:cNvPr>
          <p:cNvSpPr txBox="1"/>
          <p:nvPr/>
        </p:nvSpPr>
        <p:spPr>
          <a:xfrm>
            <a:off x="3731340" y="3058051"/>
            <a:ext cx="283029" cy="369332"/>
          </a:xfrm>
          <a:prstGeom prst="rect">
            <a:avLst/>
          </a:prstGeom>
          <a:noFill/>
        </p:spPr>
        <p:txBody>
          <a:bodyPr wrap="square" rtlCol="0">
            <a:spAutoFit/>
          </a:bodyPr>
          <a:lstStyle/>
          <a:p>
            <a:r>
              <a:rPr lang="en-IN" dirty="0"/>
              <a:t>7</a:t>
            </a:r>
          </a:p>
        </p:txBody>
      </p:sp>
      <p:cxnSp>
        <p:nvCxnSpPr>
          <p:cNvPr id="27" name="Straight Connector 26">
            <a:extLst>
              <a:ext uri="{FF2B5EF4-FFF2-40B4-BE49-F238E27FC236}">
                <a16:creationId xmlns:a16="http://schemas.microsoft.com/office/drawing/2014/main" id="{44FF3904-46E6-4A59-B071-0B3DEE7A4597}"/>
              </a:ext>
            </a:extLst>
          </p:cNvPr>
          <p:cNvCxnSpPr>
            <a:cxnSpLocks/>
          </p:cNvCxnSpPr>
          <p:nvPr/>
        </p:nvCxnSpPr>
        <p:spPr>
          <a:xfrm flipH="1" flipV="1">
            <a:off x="2180072" y="2394846"/>
            <a:ext cx="513544" cy="49475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22C575-91BE-4408-BFF7-293C019644FD}"/>
              </a:ext>
            </a:extLst>
          </p:cNvPr>
          <p:cNvSpPr txBox="1"/>
          <p:nvPr/>
        </p:nvSpPr>
        <p:spPr>
          <a:xfrm>
            <a:off x="2080186" y="2659089"/>
            <a:ext cx="283029" cy="369332"/>
          </a:xfrm>
          <a:prstGeom prst="rect">
            <a:avLst/>
          </a:prstGeom>
          <a:noFill/>
        </p:spPr>
        <p:txBody>
          <a:bodyPr wrap="square" rtlCol="0">
            <a:spAutoFit/>
          </a:bodyPr>
          <a:lstStyle/>
          <a:p>
            <a:r>
              <a:rPr lang="en-IN" dirty="0">
                <a:solidFill>
                  <a:srgbClr val="FF0000"/>
                </a:solidFill>
              </a:rPr>
              <a:t>8</a:t>
            </a:r>
          </a:p>
        </p:txBody>
      </p:sp>
      <p:sp>
        <p:nvSpPr>
          <p:cNvPr id="2" name="TextBox 1">
            <a:extLst>
              <a:ext uri="{FF2B5EF4-FFF2-40B4-BE49-F238E27FC236}">
                <a16:creationId xmlns:a16="http://schemas.microsoft.com/office/drawing/2014/main" id="{F20168C1-16DA-481C-ABBD-A50EF3909CFE}"/>
              </a:ext>
            </a:extLst>
          </p:cNvPr>
          <p:cNvSpPr txBox="1"/>
          <p:nvPr/>
        </p:nvSpPr>
        <p:spPr>
          <a:xfrm>
            <a:off x="3782166" y="4338007"/>
            <a:ext cx="5562600" cy="646331"/>
          </a:xfrm>
          <a:prstGeom prst="rect">
            <a:avLst/>
          </a:prstGeom>
          <a:noFill/>
        </p:spPr>
        <p:txBody>
          <a:bodyPr wrap="square" rtlCol="0">
            <a:spAutoFit/>
          </a:bodyPr>
          <a:lstStyle/>
          <a:p>
            <a:r>
              <a:rPr lang="en-IN" dirty="0"/>
              <a:t>Cycle is formed because of weight 8. hence it is discarded.</a:t>
            </a:r>
          </a:p>
        </p:txBody>
      </p:sp>
      <p:graphicFrame>
        <p:nvGraphicFramePr>
          <p:cNvPr id="29" name="Table 28">
            <a:extLst>
              <a:ext uri="{FF2B5EF4-FFF2-40B4-BE49-F238E27FC236}">
                <a16:creationId xmlns:a16="http://schemas.microsoft.com/office/drawing/2014/main" id="{1E2FB491-E38A-452B-9914-04713475BF96}"/>
              </a:ext>
            </a:extLst>
          </p:cNvPr>
          <p:cNvGraphicFramePr>
            <a:graphicFrameLocks noGrp="1"/>
          </p:cNvGraphicFramePr>
          <p:nvPr>
            <p:extLst>
              <p:ext uri="{D42A27DB-BD31-4B8C-83A1-F6EECF244321}">
                <p14:modId xmlns:p14="http://schemas.microsoft.com/office/powerpoint/2010/main" val="233250898"/>
              </p:ext>
            </p:extLst>
          </p:nvPr>
        </p:nvGraphicFramePr>
        <p:xfrm>
          <a:off x="260352" y="2776603"/>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365774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4531800" y="237237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5301174" y="14097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5008251" y="1914491"/>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4955737" y="1912097"/>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4957096" y="923954"/>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4474851" y="54551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4944453" y="1102228"/>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2667000" y="5334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3200400" y="800100"/>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3652253" y="387441"/>
            <a:ext cx="283029" cy="369332"/>
          </a:xfrm>
          <a:prstGeom prst="rect">
            <a:avLst/>
          </a:prstGeom>
          <a:noFill/>
        </p:spPr>
        <p:txBody>
          <a:bodyPr wrap="square" rtlCol="0">
            <a:spAutoFit/>
          </a:bodyPr>
          <a:lstStyle/>
          <a:p>
            <a:r>
              <a:rPr lang="en-IN" dirty="0"/>
              <a:t>3</a:t>
            </a:r>
          </a:p>
        </p:txBody>
      </p:sp>
      <p:sp>
        <p:nvSpPr>
          <p:cNvPr id="15" name="Oval 14">
            <a:extLst>
              <a:ext uri="{FF2B5EF4-FFF2-40B4-BE49-F238E27FC236}">
                <a16:creationId xmlns:a16="http://schemas.microsoft.com/office/drawing/2014/main" id="{C2BC05E0-44E8-4F9C-864F-54E554FBA621}"/>
              </a:ext>
            </a:extLst>
          </p:cNvPr>
          <p:cNvSpPr/>
          <p:nvPr/>
        </p:nvSpPr>
        <p:spPr>
          <a:xfrm>
            <a:off x="1795681" y="147156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endParaRPr lang="en-IN" dirty="0">
              <a:solidFill>
                <a:schemeClr val="tx1"/>
              </a:solidFill>
            </a:endParaRPr>
          </a:p>
        </p:txBody>
      </p:sp>
      <p:cxnSp>
        <p:nvCxnSpPr>
          <p:cNvPr id="16" name="Straight Connector 15">
            <a:extLst>
              <a:ext uri="{FF2B5EF4-FFF2-40B4-BE49-F238E27FC236}">
                <a16:creationId xmlns:a16="http://schemas.microsoft.com/office/drawing/2014/main" id="{36EA46B2-5C01-4013-9612-1FD83EE96170}"/>
              </a:ext>
            </a:extLst>
          </p:cNvPr>
          <p:cNvCxnSpPr>
            <a:stCxn id="15" idx="7"/>
          </p:cNvCxnSpPr>
          <p:nvPr/>
        </p:nvCxnSpPr>
        <p:spPr>
          <a:xfrm flipV="1">
            <a:off x="2250966" y="974345"/>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0C398A-1EBD-4342-8A15-BD3B19F15578}"/>
              </a:ext>
            </a:extLst>
          </p:cNvPr>
          <p:cNvSpPr txBox="1"/>
          <p:nvPr/>
        </p:nvSpPr>
        <p:spPr>
          <a:xfrm>
            <a:off x="2198452" y="933789"/>
            <a:ext cx="283029" cy="369332"/>
          </a:xfrm>
          <a:prstGeom prst="rect">
            <a:avLst/>
          </a:prstGeom>
          <a:noFill/>
        </p:spPr>
        <p:txBody>
          <a:bodyPr wrap="square" rtlCol="0">
            <a:spAutoFit/>
          </a:bodyPr>
          <a:lstStyle/>
          <a:p>
            <a:r>
              <a:rPr lang="en-IN" dirty="0"/>
              <a:t>4</a:t>
            </a:r>
          </a:p>
        </p:txBody>
      </p:sp>
      <p:sp>
        <p:nvSpPr>
          <p:cNvPr id="18" name="Oval 17">
            <a:extLst>
              <a:ext uri="{FF2B5EF4-FFF2-40B4-BE49-F238E27FC236}">
                <a16:creationId xmlns:a16="http://schemas.microsoft.com/office/drawing/2014/main" id="{49674899-FFA1-4DB3-9C64-1DB45C4FCF2D}"/>
              </a:ext>
            </a:extLst>
          </p:cNvPr>
          <p:cNvSpPr/>
          <p:nvPr/>
        </p:nvSpPr>
        <p:spPr>
          <a:xfrm>
            <a:off x="6685746" y="497553"/>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cxnSp>
        <p:nvCxnSpPr>
          <p:cNvPr id="19" name="Straight Connector 18">
            <a:extLst>
              <a:ext uri="{FF2B5EF4-FFF2-40B4-BE49-F238E27FC236}">
                <a16:creationId xmlns:a16="http://schemas.microsoft.com/office/drawing/2014/main" id="{DC66D21B-83F7-4FD7-8022-367A306F0F1F}"/>
              </a:ext>
            </a:extLst>
          </p:cNvPr>
          <p:cNvCxnSpPr>
            <a:cxnSpLocks/>
            <a:endCxn id="18" idx="2"/>
          </p:cNvCxnSpPr>
          <p:nvPr/>
        </p:nvCxnSpPr>
        <p:spPr>
          <a:xfrm flipV="1">
            <a:off x="5001778" y="764253"/>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C0250-4792-468F-815E-5D0080D83840}"/>
              </a:ext>
            </a:extLst>
          </p:cNvPr>
          <p:cNvSpPr txBox="1"/>
          <p:nvPr/>
        </p:nvSpPr>
        <p:spPr>
          <a:xfrm>
            <a:off x="5651602" y="357397"/>
            <a:ext cx="283029" cy="369332"/>
          </a:xfrm>
          <a:prstGeom prst="rect">
            <a:avLst/>
          </a:prstGeom>
          <a:noFill/>
        </p:spPr>
        <p:txBody>
          <a:bodyPr wrap="square" rtlCol="0">
            <a:spAutoFit/>
          </a:bodyPr>
          <a:lstStyle/>
          <a:p>
            <a:r>
              <a:rPr lang="en-IN" dirty="0"/>
              <a:t>4</a:t>
            </a:r>
          </a:p>
        </p:txBody>
      </p:sp>
      <p:sp>
        <p:nvSpPr>
          <p:cNvPr id="21" name="Oval 20">
            <a:extLst>
              <a:ext uri="{FF2B5EF4-FFF2-40B4-BE49-F238E27FC236}">
                <a16:creationId xmlns:a16="http://schemas.microsoft.com/office/drawing/2014/main" id="{A09D25BE-C49F-4599-9919-E03FC8CCAE54}"/>
              </a:ext>
            </a:extLst>
          </p:cNvPr>
          <p:cNvSpPr/>
          <p:nvPr/>
        </p:nvSpPr>
        <p:spPr>
          <a:xfrm>
            <a:off x="8104103" y="121960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cxnSp>
        <p:nvCxnSpPr>
          <p:cNvPr id="22" name="Straight Connector 21">
            <a:extLst>
              <a:ext uri="{FF2B5EF4-FFF2-40B4-BE49-F238E27FC236}">
                <a16:creationId xmlns:a16="http://schemas.microsoft.com/office/drawing/2014/main" id="{2DF2AE88-201E-408D-9688-E03C0E0CC7BD}"/>
              </a:ext>
            </a:extLst>
          </p:cNvPr>
          <p:cNvCxnSpPr>
            <a:cxnSpLocks/>
            <a:endCxn id="21" idx="1"/>
          </p:cNvCxnSpPr>
          <p:nvPr/>
        </p:nvCxnSpPr>
        <p:spPr>
          <a:xfrm>
            <a:off x="7224963" y="798049"/>
            <a:ext cx="957255" cy="49967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5F693C-C16C-48C2-AE38-A0A337BC442B}"/>
              </a:ext>
            </a:extLst>
          </p:cNvPr>
          <p:cNvSpPr txBox="1"/>
          <p:nvPr/>
        </p:nvSpPr>
        <p:spPr>
          <a:xfrm>
            <a:off x="7726601" y="732054"/>
            <a:ext cx="283029" cy="369332"/>
          </a:xfrm>
          <a:prstGeom prst="rect">
            <a:avLst/>
          </a:prstGeom>
          <a:noFill/>
        </p:spPr>
        <p:txBody>
          <a:bodyPr wrap="square" rtlCol="0">
            <a:spAutoFit/>
          </a:bodyPr>
          <a:lstStyle/>
          <a:p>
            <a:r>
              <a:rPr lang="en-IN" dirty="0"/>
              <a:t>5</a:t>
            </a:r>
          </a:p>
        </p:txBody>
      </p:sp>
      <p:sp>
        <p:nvSpPr>
          <p:cNvPr id="24" name="Oval 23">
            <a:extLst>
              <a:ext uri="{FF2B5EF4-FFF2-40B4-BE49-F238E27FC236}">
                <a16:creationId xmlns:a16="http://schemas.microsoft.com/office/drawing/2014/main" id="{1F1DDDE2-24D6-454D-AEC5-F83D35B8DF5E}"/>
              </a:ext>
            </a:extLst>
          </p:cNvPr>
          <p:cNvSpPr/>
          <p:nvPr/>
        </p:nvSpPr>
        <p:spPr>
          <a:xfrm>
            <a:off x="2730422" y="2387125"/>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a:t>
            </a:r>
          </a:p>
        </p:txBody>
      </p:sp>
      <p:cxnSp>
        <p:nvCxnSpPr>
          <p:cNvPr id="25" name="Straight Connector 24">
            <a:extLst>
              <a:ext uri="{FF2B5EF4-FFF2-40B4-BE49-F238E27FC236}">
                <a16:creationId xmlns:a16="http://schemas.microsoft.com/office/drawing/2014/main" id="{DEDEA668-0BB8-4E5B-A8AF-22D05D47F1B5}"/>
              </a:ext>
            </a:extLst>
          </p:cNvPr>
          <p:cNvCxnSpPr/>
          <p:nvPr/>
        </p:nvCxnSpPr>
        <p:spPr>
          <a:xfrm>
            <a:off x="3263822" y="2637848"/>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76DBA0-67FF-42CF-95E3-240F51467103}"/>
              </a:ext>
            </a:extLst>
          </p:cNvPr>
          <p:cNvSpPr txBox="1"/>
          <p:nvPr/>
        </p:nvSpPr>
        <p:spPr>
          <a:xfrm>
            <a:off x="3786591" y="2653825"/>
            <a:ext cx="283029" cy="369332"/>
          </a:xfrm>
          <a:prstGeom prst="rect">
            <a:avLst/>
          </a:prstGeom>
          <a:noFill/>
        </p:spPr>
        <p:txBody>
          <a:bodyPr wrap="square" rtlCol="0">
            <a:spAutoFit/>
          </a:bodyPr>
          <a:lstStyle/>
          <a:p>
            <a:r>
              <a:rPr lang="en-IN" dirty="0"/>
              <a:t>7</a:t>
            </a:r>
          </a:p>
        </p:txBody>
      </p:sp>
      <p:cxnSp>
        <p:nvCxnSpPr>
          <p:cNvPr id="27" name="Straight Connector 26">
            <a:extLst>
              <a:ext uri="{FF2B5EF4-FFF2-40B4-BE49-F238E27FC236}">
                <a16:creationId xmlns:a16="http://schemas.microsoft.com/office/drawing/2014/main" id="{4DF07F11-AB94-44D9-A274-FDFB77B18B3A}"/>
              </a:ext>
            </a:extLst>
          </p:cNvPr>
          <p:cNvCxnSpPr>
            <a:cxnSpLocks/>
          </p:cNvCxnSpPr>
          <p:nvPr/>
        </p:nvCxnSpPr>
        <p:spPr>
          <a:xfrm flipV="1">
            <a:off x="5842659" y="1607703"/>
            <a:ext cx="2253359" cy="4212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EFBD22D-B754-44DE-8EF1-F0E385F79CC5}"/>
              </a:ext>
            </a:extLst>
          </p:cNvPr>
          <p:cNvSpPr txBox="1"/>
          <p:nvPr/>
        </p:nvSpPr>
        <p:spPr>
          <a:xfrm>
            <a:off x="6723270" y="1288778"/>
            <a:ext cx="283029" cy="369332"/>
          </a:xfrm>
          <a:prstGeom prst="rect">
            <a:avLst/>
          </a:prstGeom>
          <a:noFill/>
          <a:ln>
            <a:noFill/>
          </a:ln>
        </p:spPr>
        <p:txBody>
          <a:bodyPr wrap="square" rtlCol="0">
            <a:spAutoFit/>
          </a:bodyPr>
          <a:lstStyle/>
          <a:p>
            <a:r>
              <a:rPr lang="en-IN" dirty="0">
                <a:solidFill>
                  <a:srgbClr val="FF0000"/>
                </a:solidFill>
              </a:rPr>
              <a:t>9</a:t>
            </a:r>
          </a:p>
        </p:txBody>
      </p:sp>
      <p:sp>
        <p:nvSpPr>
          <p:cNvPr id="2" name="Rectangle 1">
            <a:extLst>
              <a:ext uri="{FF2B5EF4-FFF2-40B4-BE49-F238E27FC236}">
                <a16:creationId xmlns:a16="http://schemas.microsoft.com/office/drawing/2014/main" id="{5990722A-4F31-428C-B149-4F9A11C3B10A}"/>
              </a:ext>
            </a:extLst>
          </p:cNvPr>
          <p:cNvSpPr/>
          <p:nvPr/>
        </p:nvSpPr>
        <p:spPr>
          <a:xfrm>
            <a:off x="2743200" y="4296287"/>
            <a:ext cx="5943600" cy="369332"/>
          </a:xfrm>
          <a:prstGeom prst="rect">
            <a:avLst/>
          </a:prstGeom>
        </p:spPr>
        <p:txBody>
          <a:bodyPr wrap="square">
            <a:spAutoFit/>
          </a:bodyPr>
          <a:lstStyle/>
          <a:p>
            <a:r>
              <a:rPr lang="en-IN" dirty="0"/>
              <a:t>Cycle is formed because of weight 9. hence it is discarded.</a:t>
            </a:r>
          </a:p>
        </p:txBody>
      </p:sp>
      <p:graphicFrame>
        <p:nvGraphicFramePr>
          <p:cNvPr id="29" name="Table 28">
            <a:extLst>
              <a:ext uri="{FF2B5EF4-FFF2-40B4-BE49-F238E27FC236}">
                <a16:creationId xmlns:a16="http://schemas.microsoft.com/office/drawing/2014/main" id="{DA6591FE-5612-4D35-B5FE-99184BF08E3D}"/>
              </a:ext>
            </a:extLst>
          </p:cNvPr>
          <p:cNvGraphicFramePr>
            <a:graphicFrameLocks noGrp="1"/>
          </p:cNvGraphicFramePr>
          <p:nvPr>
            <p:extLst>
              <p:ext uri="{D42A27DB-BD31-4B8C-83A1-F6EECF244321}">
                <p14:modId xmlns:p14="http://schemas.microsoft.com/office/powerpoint/2010/main" val="2176665586"/>
              </p:ext>
            </p:extLst>
          </p:nvPr>
        </p:nvGraphicFramePr>
        <p:xfrm>
          <a:off x="260433" y="2768239"/>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944092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4704054" y="217962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5473428" y="121694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5180505" y="1721738"/>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5127991" y="1719344"/>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5129350" y="731201"/>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4647105" y="352763"/>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5116707" y="909475"/>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2839254" y="34064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3372654" y="607347"/>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3824507" y="194688"/>
            <a:ext cx="283029" cy="369332"/>
          </a:xfrm>
          <a:prstGeom prst="rect">
            <a:avLst/>
          </a:prstGeom>
          <a:noFill/>
        </p:spPr>
        <p:txBody>
          <a:bodyPr wrap="square" rtlCol="0">
            <a:spAutoFit/>
          </a:bodyPr>
          <a:lstStyle/>
          <a:p>
            <a:r>
              <a:rPr lang="en-IN" dirty="0"/>
              <a:t>3</a:t>
            </a:r>
          </a:p>
        </p:txBody>
      </p:sp>
      <p:sp>
        <p:nvSpPr>
          <p:cNvPr id="15" name="Oval 14">
            <a:extLst>
              <a:ext uri="{FF2B5EF4-FFF2-40B4-BE49-F238E27FC236}">
                <a16:creationId xmlns:a16="http://schemas.microsoft.com/office/drawing/2014/main" id="{C2BC05E0-44E8-4F9C-864F-54E554FBA621}"/>
              </a:ext>
            </a:extLst>
          </p:cNvPr>
          <p:cNvSpPr/>
          <p:nvPr/>
        </p:nvSpPr>
        <p:spPr>
          <a:xfrm>
            <a:off x="1967935" y="127880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endParaRPr lang="en-IN" dirty="0">
              <a:solidFill>
                <a:schemeClr val="tx1"/>
              </a:solidFill>
            </a:endParaRPr>
          </a:p>
        </p:txBody>
      </p:sp>
      <p:cxnSp>
        <p:nvCxnSpPr>
          <p:cNvPr id="16" name="Straight Connector 15">
            <a:extLst>
              <a:ext uri="{FF2B5EF4-FFF2-40B4-BE49-F238E27FC236}">
                <a16:creationId xmlns:a16="http://schemas.microsoft.com/office/drawing/2014/main" id="{36EA46B2-5C01-4013-9612-1FD83EE96170}"/>
              </a:ext>
            </a:extLst>
          </p:cNvPr>
          <p:cNvCxnSpPr>
            <a:stCxn id="15" idx="7"/>
          </p:cNvCxnSpPr>
          <p:nvPr/>
        </p:nvCxnSpPr>
        <p:spPr>
          <a:xfrm flipV="1">
            <a:off x="2423220" y="781592"/>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0C398A-1EBD-4342-8A15-BD3B19F15578}"/>
              </a:ext>
            </a:extLst>
          </p:cNvPr>
          <p:cNvSpPr txBox="1"/>
          <p:nvPr/>
        </p:nvSpPr>
        <p:spPr>
          <a:xfrm>
            <a:off x="2370706" y="741036"/>
            <a:ext cx="283029" cy="369332"/>
          </a:xfrm>
          <a:prstGeom prst="rect">
            <a:avLst/>
          </a:prstGeom>
          <a:noFill/>
        </p:spPr>
        <p:txBody>
          <a:bodyPr wrap="square" rtlCol="0">
            <a:spAutoFit/>
          </a:bodyPr>
          <a:lstStyle/>
          <a:p>
            <a:r>
              <a:rPr lang="en-IN" dirty="0"/>
              <a:t>4</a:t>
            </a:r>
          </a:p>
        </p:txBody>
      </p:sp>
      <p:sp>
        <p:nvSpPr>
          <p:cNvPr id="18" name="Oval 17">
            <a:extLst>
              <a:ext uri="{FF2B5EF4-FFF2-40B4-BE49-F238E27FC236}">
                <a16:creationId xmlns:a16="http://schemas.microsoft.com/office/drawing/2014/main" id="{49674899-FFA1-4DB3-9C64-1DB45C4FCF2D}"/>
              </a:ext>
            </a:extLst>
          </p:cNvPr>
          <p:cNvSpPr/>
          <p:nvPr/>
        </p:nvSpPr>
        <p:spPr>
          <a:xfrm>
            <a:off x="6858000" y="3048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cxnSp>
        <p:nvCxnSpPr>
          <p:cNvPr id="19" name="Straight Connector 18">
            <a:extLst>
              <a:ext uri="{FF2B5EF4-FFF2-40B4-BE49-F238E27FC236}">
                <a16:creationId xmlns:a16="http://schemas.microsoft.com/office/drawing/2014/main" id="{DC66D21B-83F7-4FD7-8022-367A306F0F1F}"/>
              </a:ext>
            </a:extLst>
          </p:cNvPr>
          <p:cNvCxnSpPr>
            <a:cxnSpLocks/>
            <a:endCxn id="18" idx="2"/>
          </p:cNvCxnSpPr>
          <p:nvPr/>
        </p:nvCxnSpPr>
        <p:spPr>
          <a:xfrm flipV="1">
            <a:off x="5174032" y="571500"/>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C0250-4792-468F-815E-5D0080D83840}"/>
              </a:ext>
            </a:extLst>
          </p:cNvPr>
          <p:cNvSpPr txBox="1"/>
          <p:nvPr/>
        </p:nvSpPr>
        <p:spPr>
          <a:xfrm>
            <a:off x="5823856" y="164644"/>
            <a:ext cx="283029" cy="369332"/>
          </a:xfrm>
          <a:prstGeom prst="rect">
            <a:avLst/>
          </a:prstGeom>
          <a:noFill/>
        </p:spPr>
        <p:txBody>
          <a:bodyPr wrap="square" rtlCol="0">
            <a:spAutoFit/>
          </a:bodyPr>
          <a:lstStyle/>
          <a:p>
            <a:r>
              <a:rPr lang="en-IN" dirty="0"/>
              <a:t>4</a:t>
            </a:r>
          </a:p>
        </p:txBody>
      </p:sp>
      <p:sp>
        <p:nvSpPr>
          <p:cNvPr id="21" name="Oval 20">
            <a:extLst>
              <a:ext uri="{FF2B5EF4-FFF2-40B4-BE49-F238E27FC236}">
                <a16:creationId xmlns:a16="http://schemas.microsoft.com/office/drawing/2014/main" id="{A09D25BE-C49F-4599-9919-E03FC8CCAE54}"/>
              </a:ext>
            </a:extLst>
          </p:cNvPr>
          <p:cNvSpPr/>
          <p:nvPr/>
        </p:nvSpPr>
        <p:spPr>
          <a:xfrm>
            <a:off x="8276357" y="1026853"/>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cxnSp>
        <p:nvCxnSpPr>
          <p:cNvPr id="22" name="Straight Connector 21">
            <a:extLst>
              <a:ext uri="{FF2B5EF4-FFF2-40B4-BE49-F238E27FC236}">
                <a16:creationId xmlns:a16="http://schemas.microsoft.com/office/drawing/2014/main" id="{2DF2AE88-201E-408D-9688-E03C0E0CC7BD}"/>
              </a:ext>
            </a:extLst>
          </p:cNvPr>
          <p:cNvCxnSpPr>
            <a:cxnSpLocks/>
            <a:endCxn id="21" idx="1"/>
          </p:cNvCxnSpPr>
          <p:nvPr/>
        </p:nvCxnSpPr>
        <p:spPr>
          <a:xfrm>
            <a:off x="7397217" y="605296"/>
            <a:ext cx="957255" cy="49967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5F693C-C16C-48C2-AE38-A0A337BC442B}"/>
              </a:ext>
            </a:extLst>
          </p:cNvPr>
          <p:cNvSpPr txBox="1"/>
          <p:nvPr/>
        </p:nvSpPr>
        <p:spPr>
          <a:xfrm>
            <a:off x="7898855" y="539301"/>
            <a:ext cx="283029" cy="369332"/>
          </a:xfrm>
          <a:prstGeom prst="rect">
            <a:avLst/>
          </a:prstGeom>
          <a:noFill/>
        </p:spPr>
        <p:txBody>
          <a:bodyPr wrap="square" rtlCol="0">
            <a:spAutoFit/>
          </a:bodyPr>
          <a:lstStyle/>
          <a:p>
            <a:r>
              <a:rPr lang="en-IN" dirty="0"/>
              <a:t>5</a:t>
            </a:r>
          </a:p>
        </p:txBody>
      </p:sp>
      <p:sp>
        <p:nvSpPr>
          <p:cNvPr id="24" name="Oval 23">
            <a:extLst>
              <a:ext uri="{FF2B5EF4-FFF2-40B4-BE49-F238E27FC236}">
                <a16:creationId xmlns:a16="http://schemas.microsoft.com/office/drawing/2014/main" id="{1F1DDDE2-24D6-454D-AEC5-F83D35B8DF5E}"/>
              </a:ext>
            </a:extLst>
          </p:cNvPr>
          <p:cNvSpPr/>
          <p:nvPr/>
        </p:nvSpPr>
        <p:spPr>
          <a:xfrm>
            <a:off x="2902676" y="2194372"/>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a:t>
            </a:r>
          </a:p>
        </p:txBody>
      </p:sp>
      <p:cxnSp>
        <p:nvCxnSpPr>
          <p:cNvPr id="25" name="Straight Connector 24">
            <a:extLst>
              <a:ext uri="{FF2B5EF4-FFF2-40B4-BE49-F238E27FC236}">
                <a16:creationId xmlns:a16="http://schemas.microsoft.com/office/drawing/2014/main" id="{DEDEA668-0BB8-4E5B-A8AF-22D05D47F1B5}"/>
              </a:ext>
            </a:extLst>
          </p:cNvPr>
          <p:cNvCxnSpPr/>
          <p:nvPr/>
        </p:nvCxnSpPr>
        <p:spPr>
          <a:xfrm>
            <a:off x="3436076" y="2445095"/>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76DBA0-67FF-42CF-95E3-240F51467103}"/>
              </a:ext>
            </a:extLst>
          </p:cNvPr>
          <p:cNvSpPr txBox="1"/>
          <p:nvPr/>
        </p:nvSpPr>
        <p:spPr>
          <a:xfrm>
            <a:off x="3958845" y="2461072"/>
            <a:ext cx="283029" cy="369332"/>
          </a:xfrm>
          <a:prstGeom prst="rect">
            <a:avLst/>
          </a:prstGeom>
          <a:noFill/>
        </p:spPr>
        <p:txBody>
          <a:bodyPr wrap="square" rtlCol="0">
            <a:spAutoFit/>
          </a:bodyPr>
          <a:lstStyle/>
          <a:p>
            <a:r>
              <a:rPr lang="en-IN" dirty="0"/>
              <a:t>7</a:t>
            </a:r>
          </a:p>
        </p:txBody>
      </p:sp>
      <p:sp>
        <p:nvSpPr>
          <p:cNvPr id="29" name="Oval 28">
            <a:extLst>
              <a:ext uri="{FF2B5EF4-FFF2-40B4-BE49-F238E27FC236}">
                <a16:creationId xmlns:a16="http://schemas.microsoft.com/office/drawing/2014/main" id="{B49A6E79-3818-47A9-B153-30551B6DAB76}"/>
              </a:ext>
            </a:extLst>
          </p:cNvPr>
          <p:cNvSpPr/>
          <p:nvPr/>
        </p:nvSpPr>
        <p:spPr>
          <a:xfrm>
            <a:off x="6913217" y="2133461"/>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75000"/>
                  </a:schemeClr>
                </a:solidFill>
              </a:rPr>
              <a:t>9</a:t>
            </a:r>
          </a:p>
        </p:txBody>
      </p:sp>
      <p:cxnSp>
        <p:nvCxnSpPr>
          <p:cNvPr id="30" name="Straight Connector 29">
            <a:extLst>
              <a:ext uri="{FF2B5EF4-FFF2-40B4-BE49-F238E27FC236}">
                <a16:creationId xmlns:a16="http://schemas.microsoft.com/office/drawing/2014/main" id="{07AA621D-4567-4E88-B21B-79EA25AEB4AB}"/>
              </a:ext>
            </a:extLst>
          </p:cNvPr>
          <p:cNvCxnSpPr>
            <a:cxnSpLocks/>
          </p:cNvCxnSpPr>
          <p:nvPr/>
        </p:nvCxnSpPr>
        <p:spPr>
          <a:xfrm flipV="1">
            <a:off x="5259577" y="2400161"/>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4593544-AC55-4B5D-9FB9-82A72152CAE1}"/>
              </a:ext>
            </a:extLst>
          </p:cNvPr>
          <p:cNvSpPr txBox="1"/>
          <p:nvPr/>
        </p:nvSpPr>
        <p:spPr>
          <a:xfrm>
            <a:off x="6033101" y="2059720"/>
            <a:ext cx="461030" cy="369332"/>
          </a:xfrm>
          <a:prstGeom prst="rect">
            <a:avLst/>
          </a:prstGeom>
          <a:noFill/>
        </p:spPr>
        <p:txBody>
          <a:bodyPr wrap="square" rtlCol="0">
            <a:spAutoFit/>
          </a:bodyPr>
          <a:lstStyle/>
          <a:p>
            <a:r>
              <a:rPr lang="en-IN" dirty="0">
                <a:solidFill>
                  <a:schemeClr val="accent2">
                    <a:lumMod val="75000"/>
                  </a:schemeClr>
                </a:solidFill>
              </a:rPr>
              <a:t>10</a:t>
            </a:r>
          </a:p>
        </p:txBody>
      </p:sp>
      <p:sp>
        <p:nvSpPr>
          <p:cNvPr id="34" name="Rectangle 33">
            <a:extLst>
              <a:ext uri="{FF2B5EF4-FFF2-40B4-BE49-F238E27FC236}">
                <a16:creationId xmlns:a16="http://schemas.microsoft.com/office/drawing/2014/main" id="{40BB4A34-DEFA-42BA-8A5C-B3D2138933DC}"/>
              </a:ext>
            </a:extLst>
          </p:cNvPr>
          <p:cNvSpPr/>
          <p:nvPr/>
        </p:nvSpPr>
        <p:spPr>
          <a:xfrm>
            <a:off x="2743200" y="4296287"/>
            <a:ext cx="5943600" cy="369332"/>
          </a:xfrm>
          <a:prstGeom prst="rect">
            <a:avLst/>
          </a:prstGeom>
        </p:spPr>
        <p:txBody>
          <a:bodyPr wrap="square">
            <a:spAutoFit/>
          </a:bodyPr>
          <a:lstStyle/>
          <a:p>
            <a:r>
              <a:rPr lang="en-IN" dirty="0"/>
              <a:t>Cycle is formed because of weight 12. hence it is discarded.</a:t>
            </a:r>
          </a:p>
        </p:txBody>
      </p:sp>
      <p:graphicFrame>
        <p:nvGraphicFramePr>
          <p:cNvPr id="35" name="Table 34">
            <a:extLst>
              <a:ext uri="{FF2B5EF4-FFF2-40B4-BE49-F238E27FC236}">
                <a16:creationId xmlns:a16="http://schemas.microsoft.com/office/drawing/2014/main" id="{B854DEC7-A7E7-4CA1-A9C8-0124AC18BF0D}"/>
              </a:ext>
            </a:extLst>
          </p:cNvPr>
          <p:cNvGraphicFramePr>
            <a:graphicFrameLocks noGrp="1"/>
          </p:cNvGraphicFramePr>
          <p:nvPr>
            <p:extLst>
              <p:ext uri="{D42A27DB-BD31-4B8C-83A1-F6EECF244321}">
                <p14:modId xmlns:p14="http://schemas.microsoft.com/office/powerpoint/2010/main" val="1497339020"/>
              </p:ext>
            </p:extLst>
          </p:nvPr>
        </p:nvGraphicFramePr>
        <p:xfrm>
          <a:off x="228600" y="2774418"/>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2545374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4704054" y="217962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5473428" y="121694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5180505" y="1721738"/>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5127991" y="1719344"/>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5129350" y="731201"/>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4647105" y="352763"/>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5116707" y="909475"/>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2839254" y="34064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3372654" y="607347"/>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3824507" y="194688"/>
            <a:ext cx="283029" cy="369332"/>
          </a:xfrm>
          <a:prstGeom prst="rect">
            <a:avLst/>
          </a:prstGeom>
          <a:noFill/>
        </p:spPr>
        <p:txBody>
          <a:bodyPr wrap="square" rtlCol="0">
            <a:spAutoFit/>
          </a:bodyPr>
          <a:lstStyle/>
          <a:p>
            <a:r>
              <a:rPr lang="en-IN" dirty="0"/>
              <a:t>3</a:t>
            </a:r>
          </a:p>
        </p:txBody>
      </p:sp>
      <p:sp>
        <p:nvSpPr>
          <p:cNvPr id="15" name="Oval 14">
            <a:extLst>
              <a:ext uri="{FF2B5EF4-FFF2-40B4-BE49-F238E27FC236}">
                <a16:creationId xmlns:a16="http://schemas.microsoft.com/office/drawing/2014/main" id="{C2BC05E0-44E8-4F9C-864F-54E554FBA621}"/>
              </a:ext>
            </a:extLst>
          </p:cNvPr>
          <p:cNvSpPr/>
          <p:nvPr/>
        </p:nvSpPr>
        <p:spPr>
          <a:xfrm>
            <a:off x="1967935" y="127880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endParaRPr lang="en-IN" dirty="0">
              <a:solidFill>
                <a:schemeClr val="tx1"/>
              </a:solidFill>
            </a:endParaRPr>
          </a:p>
        </p:txBody>
      </p:sp>
      <p:cxnSp>
        <p:nvCxnSpPr>
          <p:cNvPr id="16" name="Straight Connector 15">
            <a:extLst>
              <a:ext uri="{FF2B5EF4-FFF2-40B4-BE49-F238E27FC236}">
                <a16:creationId xmlns:a16="http://schemas.microsoft.com/office/drawing/2014/main" id="{36EA46B2-5C01-4013-9612-1FD83EE96170}"/>
              </a:ext>
            </a:extLst>
          </p:cNvPr>
          <p:cNvCxnSpPr>
            <a:stCxn id="15" idx="7"/>
          </p:cNvCxnSpPr>
          <p:nvPr/>
        </p:nvCxnSpPr>
        <p:spPr>
          <a:xfrm flipV="1">
            <a:off x="2423220" y="781592"/>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0C398A-1EBD-4342-8A15-BD3B19F15578}"/>
              </a:ext>
            </a:extLst>
          </p:cNvPr>
          <p:cNvSpPr txBox="1"/>
          <p:nvPr/>
        </p:nvSpPr>
        <p:spPr>
          <a:xfrm>
            <a:off x="2370706" y="741036"/>
            <a:ext cx="283029" cy="369332"/>
          </a:xfrm>
          <a:prstGeom prst="rect">
            <a:avLst/>
          </a:prstGeom>
          <a:noFill/>
        </p:spPr>
        <p:txBody>
          <a:bodyPr wrap="square" rtlCol="0">
            <a:spAutoFit/>
          </a:bodyPr>
          <a:lstStyle/>
          <a:p>
            <a:r>
              <a:rPr lang="en-IN" dirty="0"/>
              <a:t>4</a:t>
            </a:r>
          </a:p>
        </p:txBody>
      </p:sp>
      <p:sp>
        <p:nvSpPr>
          <p:cNvPr id="18" name="Oval 17">
            <a:extLst>
              <a:ext uri="{FF2B5EF4-FFF2-40B4-BE49-F238E27FC236}">
                <a16:creationId xmlns:a16="http://schemas.microsoft.com/office/drawing/2014/main" id="{49674899-FFA1-4DB3-9C64-1DB45C4FCF2D}"/>
              </a:ext>
            </a:extLst>
          </p:cNvPr>
          <p:cNvSpPr/>
          <p:nvPr/>
        </p:nvSpPr>
        <p:spPr>
          <a:xfrm>
            <a:off x="6858000" y="3048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cxnSp>
        <p:nvCxnSpPr>
          <p:cNvPr id="19" name="Straight Connector 18">
            <a:extLst>
              <a:ext uri="{FF2B5EF4-FFF2-40B4-BE49-F238E27FC236}">
                <a16:creationId xmlns:a16="http://schemas.microsoft.com/office/drawing/2014/main" id="{DC66D21B-83F7-4FD7-8022-367A306F0F1F}"/>
              </a:ext>
            </a:extLst>
          </p:cNvPr>
          <p:cNvCxnSpPr>
            <a:cxnSpLocks/>
            <a:endCxn id="18" idx="2"/>
          </p:cNvCxnSpPr>
          <p:nvPr/>
        </p:nvCxnSpPr>
        <p:spPr>
          <a:xfrm flipV="1">
            <a:off x="5174032" y="571500"/>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C0250-4792-468F-815E-5D0080D83840}"/>
              </a:ext>
            </a:extLst>
          </p:cNvPr>
          <p:cNvSpPr txBox="1"/>
          <p:nvPr/>
        </p:nvSpPr>
        <p:spPr>
          <a:xfrm>
            <a:off x="5823856" y="164644"/>
            <a:ext cx="283029" cy="369332"/>
          </a:xfrm>
          <a:prstGeom prst="rect">
            <a:avLst/>
          </a:prstGeom>
          <a:noFill/>
        </p:spPr>
        <p:txBody>
          <a:bodyPr wrap="square" rtlCol="0">
            <a:spAutoFit/>
          </a:bodyPr>
          <a:lstStyle/>
          <a:p>
            <a:r>
              <a:rPr lang="en-IN" dirty="0"/>
              <a:t>4</a:t>
            </a:r>
          </a:p>
        </p:txBody>
      </p:sp>
      <p:sp>
        <p:nvSpPr>
          <p:cNvPr id="21" name="Oval 20">
            <a:extLst>
              <a:ext uri="{FF2B5EF4-FFF2-40B4-BE49-F238E27FC236}">
                <a16:creationId xmlns:a16="http://schemas.microsoft.com/office/drawing/2014/main" id="{A09D25BE-C49F-4599-9919-E03FC8CCAE54}"/>
              </a:ext>
            </a:extLst>
          </p:cNvPr>
          <p:cNvSpPr/>
          <p:nvPr/>
        </p:nvSpPr>
        <p:spPr>
          <a:xfrm>
            <a:off x="8276357" y="1026853"/>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cxnSp>
        <p:nvCxnSpPr>
          <p:cNvPr id="22" name="Straight Connector 21">
            <a:extLst>
              <a:ext uri="{FF2B5EF4-FFF2-40B4-BE49-F238E27FC236}">
                <a16:creationId xmlns:a16="http://schemas.microsoft.com/office/drawing/2014/main" id="{2DF2AE88-201E-408D-9688-E03C0E0CC7BD}"/>
              </a:ext>
            </a:extLst>
          </p:cNvPr>
          <p:cNvCxnSpPr>
            <a:cxnSpLocks/>
            <a:endCxn id="21" idx="1"/>
          </p:cNvCxnSpPr>
          <p:nvPr/>
        </p:nvCxnSpPr>
        <p:spPr>
          <a:xfrm>
            <a:off x="7397217" y="605296"/>
            <a:ext cx="957255" cy="49967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5F693C-C16C-48C2-AE38-A0A337BC442B}"/>
              </a:ext>
            </a:extLst>
          </p:cNvPr>
          <p:cNvSpPr txBox="1"/>
          <p:nvPr/>
        </p:nvSpPr>
        <p:spPr>
          <a:xfrm>
            <a:off x="7898855" y="539301"/>
            <a:ext cx="283029" cy="369332"/>
          </a:xfrm>
          <a:prstGeom prst="rect">
            <a:avLst/>
          </a:prstGeom>
          <a:noFill/>
        </p:spPr>
        <p:txBody>
          <a:bodyPr wrap="square" rtlCol="0">
            <a:spAutoFit/>
          </a:bodyPr>
          <a:lstStyle/>
          <a:p>
            <a:r>
              <a:rPr lang="en-IN" dirty="0"/>
              <a:t>5</a:t>
            </a:r>
          </a:p>
        </p:txBody>
      </p:sp>
      <p:sp>
        <p:nvSpPr>
          <p:cNvPr id="24" name="Oval 23">
            <a:extLst>
              <a:ext uri="{FF2B5EF4-FFF2-40B4-BE49-F238E27FC236}">
                <a16:creationId xmlns:a16="http://schemas.microsoft.com/office/drawing/2014/main" id="{1F1DDDE2-24D6-454D-AEC5-F83D35B8DF5E}"/>
              </a:ext>
            </a:extLst>
          </p:cNvPr>
          <p:cNvSpPr/>
          <p:nvPr/>
        </p:nvSpPr>
        <p:spPr>
          <a:xfrm>
            <a:off x="2902676" y="2194372"/>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a:t>
            </a:r>
          </a:p>
        </p:txBody>
      </p:sp>
      <p:cxnSp>
        <p:nvCxnSpPr>
          <p:cNvPr id="25" name="Straight Connector 24">
            <a:extLst>
              <a:ext uri="{FF2B5EF4-FFF2-40B4-BE49-F238E27FC236}">
                <a16:creationId xmlns:a16="http://schemas.microsoft.com/office/drawing/2014/main" id="{DEDEA668-0BB8-4E5B-A8AF-22D05D47F1B5}"/>
              </a:ext>
            </a:extLst>
          </p:cNvPr>
          <p:cNvCxnSpPr/>
          <p:nvPr/>
        </p:nvCxnSpPr>
        <p:spPr>
          <a:xfrm>
            <a:off x="3436076" y="2445095"/>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76DBA0-67FF-42CF-95E3-240F51467103}"/>
              </a:ext>
            </a:extLst>
          </p:cNvPr>
          <p:cNvSpPr txBox="1"/>
          <p:nvPr/>
        </p:nvSpPr>
        <p:spPr>
          <a:xfrm>
            <a:off x="3958845" y="2461072"/>
            <a:ext cx="283029" cy="369332"/>
          </a:xfrm>
          <a:prstGeom prst="rect">
            <a:avLst/>
          </a:prstGeom>
          <a:noFill/>
        </p:spPr>
        <p:txBody>
          <a:bodyPr wrap="square" rtlCol="0">
            <a:spAutoFit/>
          </a:bodyPr>
          <a:lstStyle/>
          <a:p>
            <a:r>
              <a:rPr lang="en-IN" dirty="0"/>
              <a:t>7</a:t>
            </a:r>
          </a:p>
        </p:txBody>
      </p:sp>
      <p:sp>
        <p:nvSpPr>
          <p:cNvPr id="29" name="Oval 28">
            <a:extLst>
              <a:ext uri="{FF2B5EF4-FFF2-40B4-BE49-F238E27FC236}">
                <a16:creationId xmlns:a16="http://schemas.microsoft.com/office/drawing/2014/main" id="{B49A6E79-3818-47A9-B153-30551B6DAB76}"/>
              </a:ext>
            </a:extLst>
          </p:cNvPr>
          <p:cNvSpPr/>
          <p:nvPr/>
        </p:nvSpPr>
        <p:spPr>
          <a:xfrm>
            <a:off x="6913217" y="2133461"/>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cxnSp>
        <p:nvCxnSpPr>
          <p:cNvPr id="30" name="Straight Connector 29">
            <a:extLst>
              <a:ext uri="{FF2B5EF4-FFF2-40B4-BE49-F238E27FC236}">
                <a16:creationId xmlns:a16="http://schemas.microsoft.com/office/drawing/2014/main" id="{07AA621D-4567-4E88-B21B-79EA25AEB4AB}"/>
              </a:ext>
            </a:extLst>
          </p:cNvPr>
          <p:cNvCxnSpPr>
            <a:cxnSpLocks/>
          </p:cNvCxnSpPr>
          <p:nvPr/>
        </p:nvCxnSpPr>
        <p:spPr>
          <a:xfrm flipV="1">
            <a:off x="5259577" y="2400161"/>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4593544-AC55-4B5D-9FB9-82A72152CAE1}"/>
              </a:ext>
            </a:extLst>
          </p:cNvPr>
          <p:cNvSpPr txBox="1"/>
          <p:nvPr/>
        </p:nvSpPr>
        <p:spPr>
          <a:xfrm>
            <a:off x="6033101" y="2059720"/>
            <a:ext cx="461030" cy="369332"/>
          </a:xfrm>
          <a:prstGeom prst="rect">
            <a:avLst/>
          </a:prstGeom>
          <a:noFill/>
        </p:spPr>
        <p:txBody>
          <a:bodyPr wrap="square" rtlCol="0">
            <a:spAutoFit/>
          </a:bodyPr>
          <a:lstStyle/>
          <a:p>
            <a:r>
              <a:rPr lang="en-IN" dirty="0"/>
              <a:t>10</a:t>
            </a:r>
          </a:p>
        </p:txBody>
      </p:sp>
      <p:cxnSp>
        <p:nvCxnSpPr>
          <p:cNvPr id="32" name="Straight Connector 31">
            <a:extLst>
              <a:ext uri="{FF2B5EF4-FFF2-40B4-BE49-F238E27FC236}">
                <a16:creationId xmlns:a16="http://schemas.microsoft.com/office/drawing/2014/main" id="{52729F82-4292-41C1-BC97-1A2A4287A20B}"/>
              </a:ext>
            </a:extLst>
          </p:cNvPr>
          <p:cNvCxnSpPr>
            <a:cxnSpLocks/>
          </p:cNvCxnSpPr>
          <p:nvPr/>
        </p:nvCxnSpPr>
        <p:spPr>
          <a:xfrm flipV="1">
            <a:off x="7443404" y="1561131"/>
            <a:ext cx="910902" cy="6890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F73E911-4D4E-4636-9A28-8209CB3983E4}"/>
              </a:ext>
            </a:extLst>
          </p:cNvPr>
          <p:cNvSpPr txBox="1"/>
          <p:nvPr/>
        </p:nvSpPr>
        <p:spPr>
          <a:xfrm>
            <a:off x="7931343" y="1858763"/>
            <a:ext cx="422963" cy="369332"/>
          </a:xfrm>
          <a:prstGeom prst="rect">
            <a:avLst/>
          </a:prstGeom>
          <a:noFill/>
        </p:spPr>
        <p:txBody>
          <a:bodyPr wrap="square" rtlCol="0">
            <a:spAutoFit/>
          </a:bodyPr>
          <a:lstStyle/>
          <a:p>
            <a:r>
              <a:rPr lang="en-IN" dirty="0">
                <a:solidFill>
                  <a:srgbClr val="FF0000"/>
                </a:solidFill>
              </a:rPr>
              <a:t>12</a:t>
            </a:r>
          </a:p>
        </p:txBody>
      </p:sp>
      <p:sp>
        <p:nvSpPr>
          <p:cNvPr id="34" name="Rectangle 33">
            <a:extLst>
              <a:ext uri="{FF2B5EF4-FFF2-40B4-BE49-F238E27FC236}">
                <a16:creationId xmlns:a16="http://schemas.microsoft.com/office/drawing/2014/main" id="{40BB4A34-DEFA-42BA-8A5C-B3D2138933DC}"/>
              </a:ext>
            </a:extLst>
          </p:cNvPr>
          <p:cNvSpPr/>
          <p:nvPr/>
        </p:nvSpPr>
        <p:spPr>
          <a:xfrm>
            <a:off x="2743200" y="4296287"/>
            <a:ext cx="5943600" cy="369332"/>
          </a:xfrm>
          <a:prstGeom prst="rect">
            <a:avLst/>
          </a:prstGeom>
        </p:spPr>
        <p:txBody>
          <a:bodyPr wrap="square">
            <a:spAutoFit/>
          </a:bodyPr>
          <a:lstStyle/>
          <a:p>
            <a:r>
              <a:rPr lang="en-IN" dirty="0"/>
              <a:t>Cycle is formed because of weight 12. hence it is discarded.</a:t>
            </a:r>
          </a:p>
        </p:txBody>
      </p:sp>
      <p:graphicFrame>
        <p:nvGraphicFramePr>
          <p:cNvPr id="35" name="Table 34">
            <a:extLst>
              <a:ext uri="{FF2B5EF4-FFF2-40B4-BE49-F238E27FC236}">
                <a16:creationId xmlns:a16="http://schemas.microsoft.com/office/drawing/2014/main" id="{B854DEC7-A7E7-4CA1-A9C8-0124AC18BF0D}"/>
              </a:ext>
            </a:extLst>
          </p:cNvPr>
          <p:cNvGraphicFramePr>
            <a:graphicFrameLocks noGrp="1"/>
          </p:cNvGraphicFramePr>
          <p:nvPr>
            <p:extLst>
              <p:ext uri="{D42A27DB-BD31-4B8C-83A1-F6EECF244321}">
                <p14:modId xmlns:p14="http://schemas.microsoft.com/office/powerpoint/2010/main" val="4027765420"/>
              </p:ext>
            </p:extLst>
          </p:nvPr>
        </p:nvGraphicFramePr>
        <p:xfrm>
          <a:off x="228600" y="2774418"/>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312881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20" dirty="0"/>
              <a:t>SRM</a:t>
            </a:r>
          </a:p>
        </p:txBody>
      </p:sp>
      <p:sp>
        <p:nvSpPr>
          <p:cNvPr id="3" name="object 3"/>
          <p:cNvSpPr txBox="1"/>
          <p:nvPr/>
        </p:nvSpPr>
        <p:spPr>
          <a:xfrm>
            <a:off x="383540" y="550162"/>
            <a:ext cx="8209915" cy="782265"/>
          </a:xfrm>
          <a:prstGeom prst="rect">
            <a:avLst/>
          </a:prstGeom>
        </p:spPr>
        <p:txBody>
          <a:bodyPr vert="horz" wrap="square" lIns="0" tIns="12700" rIns="0" bIns="0" rtlCol="0">
            <a:spAutoFit/>
          </a:bodyPr>
          <a:lstStyle/>
          <a:p>
            <a:pPr marL="1010919">
              <a:lnSpc>
                <a:spcPct val="100000"/>
              </a:lnSpc>
              <a:spcBef>
                <a:spcPts val="100"/>
              </a:spcBef>
            </a:pPr>
            <a:r>
              <a:rPr sz="2600" b="1" spc="-200" dirty="0">
                <a:solidFill>
                  <a:srgbClr val="BF0000"/>
                </a:solidFill>
                <a:latin typeface="Times New Roman"/>
                <a:cs typeface="Times New Roman"/>
              </a:rPr>
              <a:t>INSTITUTE </a:t>
            </a:r>
            <a:r>
              <a:rPr sz="2600" b="1" spc="-254" dirty="0">
                <a:solidFill>
                  <a:srgbClr val="BF0000"/>
                </a:solidFill>
                <a:latin typeface="Times New Roman"/>
                <a:cs typeface="Times New Roman"/>
              </a:rPr>
              <a:t>OF </a:t>
            </a:r>
            <a:r>
              <a:rPr lang="en-IN" sz="2600" b="1" spc="-254" dirty="0">
                <a:solidFill>
                  <a:srgbClr val="BF0000"/>
                </a:solidFill>
                <a:latin typeface="Times New Roman"/>
                <a:cs typeface="Times New Roman"/>
              </a:rPr>
              <a:t> </a:t>
            </a:r>
            <a:r>
              <a:rPr sz="2600" b="1" spc="-265" dirty="0">
                <a:solidFill>
                  <a:srgbClr val="BF0000"/>
                </a:solidFill>
                <a:latin typeface="Times New Roman"/>
                <a:cs typeface="Times New Roman"/>
              </a:rPr>
              <a:t>SCIENCE </a:t>
            </a:r>
            <a:r>
              <a:rPr sz="2600" b="1" spc="-105" dirty="0">
                <a:solidFill>
                  <a:srgbClr val="BF0000"/>
                </a:solidFill>
                <a:latin typeface="Times New Roman"/>
                <a:cs typeface="Times New Roman"/>
              </a:rPr>
              <a:t>AND</a:t>
            </a:r>
            <a:r>
              <a:rPr sz="2600" b="1" spc="-345" dirty="0">
                <a:solidFill>
                  <a:srgbClr val="BF0000"/>
                </a:solidFill>
                <a:latin typeface="Times New Roman"/>
                <a:cs typeface="Times New Roman"/>
              </a:rPr>
              <a:t> </a:t>
            </a:r>
            <a:r>
              <a:rPr sz="2600" b="1" spc="-225" dirty="0">
                <a:solidFill>
                  <a:srgbClr val="BF0000"/>
                </a:solidFill>
                <a:latin typeface="Times New Roman"/>
                <a:cs typeface="Times New Roman"/>
              </a:rPr>
              <a:t>TECHNOLOGY,</a:t>
            </a:r>
            <a:endParaRPr sz="2600" dirty="0">
              <a:latin typeface="Times New Roman"/>
              <a:cs typeface="Times New Roman"/>
            </a:endParaRPr>
          </a:p>
          <a:p>
            <a:pPr marL="179070" algn="ctr">
              <a:lnSpc>
                <a:spcPct val="100000"/>
              </a:lnSpc>
              <a:spcBef>
                <a:spcPts val="25"/>
              </a:spcBef>
            </a:pPr>
            <a:r>
              <a:rPr sz="2400" b="1" spc="-145" dirty="0">
                <a:solidFill>
                  <a:srgbClr val="BF0000"/>
                </a:solidFill>
                <a:latin typeface="Times New Roman"/>
                <a:cs typeface="Times New Roman"/>
              </a:rPr>
              <a:t>CHENNAI.</a:t>
            </a:r>
            <a:endParaRPr sz="2400" dirty="0">
              <a:latin typeface="Times New Roman"/>
              <a:cs typeface="Times New Roman"/>
            </a:endParaRPr>
          </a:p>
        </p:txBody>
      </p:sp>
      <p:sp>
        <p:nvSpPr>
          <p:cNvPr id="4" name="object 4"/>
          <p:cNvSpPr/>
          <p:nvPr/>
        </p:nvSpPr>
        <p:spPr>
          <a:xfrm>
            <a:off x="190500" y="190502"/>
            <a:ext cx="1040809" cy="1071811"/>
          </a:xfrm>
          <a:prstGeom prst="rect">
            <a:avLst/>
          </a:prstGeom>
          <a:blipFill>
            <a:blip r:embed="rId2" cstate="print"/>
            <a:stretch>
              <a:fillRect/>
            </a:stretch>
          </a:blipFill>
        </p:spPr>
        <p:txBody>
          <a:bodyPr wrap="square" lIns="0" tIns="0" rIns="0" bIns="0" rtlCol="0"/>
          <a:lstStyle/>
          <a:p>
            <a:endParaRPr/>
          </a:p>
        </p:txBody>
      </p:sp>
      <p:sp>
        <p:nvSpPr>
          <p:cNvPr id="6" name="Rectangle 3"/>
          <p:cNvSpPr txBox="1">
            <a:spLocks noChangeArrowheads="1"/>
          </p:cNvSpPr>
          <p:nvPr/>
        </p:nvSpPr>
        <p:spPr>
          <a:xfrm>
            <a:off x="2819400" y="1398155"/>
            <a:ext cx="6991350" cy="338554"/>
          </a:xfrm>
          <a:prstGeom prst="rect">
            <a:avLst/>
          </a:prstGeom>
        </p:spPr>
        <p:txBody>
          <a:bodyPr wrap="square" lIns="0" tIns="0" rIns="0" bIns="0">
            <a:spAutoFit/>
          </a:bodyPr>
          <a:lstStyle>
            <a:lvl1pPr marL="0">
              <a:defRPr sz="22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Monotype Sorts" pitchFamily="-84" charset="2"/>
              <a:buNone/>
            </a:pPr>
            <a:r>
              <a:rPr lang="en-US" dirty="0"/>
              <a:t>     </a:t>
            </a:r>
          </a:p>
        </p:txBody>
      </p:sp>
      <p:sp>
        <p:nvSpPr>
          <p:cNvPr id="7" name="Rectangle 6"/>
          <p:cNvSpPr/>
          <p:nvPr/>
        </p:nvSpPr>
        <p:spPr>
          <a:xfrm>
            <a:off x="914400" y="2057400"/>
            <a:ext cx="3581400" cy="430887"/>
          </a:xfrm>
          <a:prstGeom prst="rect">
            <a:avLst/>
          </a:prstGeom>
        </p:spPr>
        <p:txBody>
          <a:bodyPr wrap="square">
            <a:spAutoFit/>
          </a:bodyPr>
          <a:lstStyle/>
          <a:p>
            <a:endParaRPr lang="en-IN" sz="2200" dirty="0">
              <a:latin typeface="Times New Roman"/>
              <a:cs typeface="Times New Roman"/>
            </a:endParaRPr>
          </a:p>
        </p:txBody>
      </p:sp>
      <p:sp>
        <p:nvSpPr>
          <p:cNvPr id="8" name="TextBox 7">
            <a:extLst>
              <a:ext uri="{FF2B5EF4-FFF2-40B4-BE49-F238E27FC236}">
                <a16:creationId xmlns:a16="http://schemas.microsoft.com/office/drawing/2014/main" id="{86AA818C-58B2-4385-9ECE-94ECCE837B23}"/>
              </a:ext>
            </a:extLst>
          </p:cNvPr>
          <p:cNvSpPr txBox="1"/>
          <p:nvPr/>
        </p:nvSpPr>
        <p:spPr>
          <a:xfrm>
            <a:off x="768575" y="2705725"/>
            <a:ext cx="7620000" cy="1446550"/>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MINIMUM SPANNING TREE </a:t>
            </a:r>
          </a:p>
          <a:p>
            <a:pPr algn="ctr"/>
            <a:r>
              <a:rPr lang="en-IN" sz="4400" dirty="0">
                <a:latin typeface="Times New Roman" panose="02020603050405020304" pitchFamily="18" charset="0"/>
                <a:cs typeface="Times New Roman" panose="02020603050405020304" pitchFamily="18" charset="0"/>
              </a:rPr>
              <a:t>KRUSKAL’S ALGORITHM</a:t>
            </a:r>
          </a:p>
        </p:txBody>
      </p:sp>
    </p:spTree>
    <p:extLst>
      <p:ext uri="{BB962C8B-B14F-4D97-AF65-F5344CB8AC3E}">
        <p14:creationId xmlns:p14="http://schemas.microsoft.com/office/powerpoint/2010/main" val="147585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6BDC31D-B49B-459F-A33E-D6E1E5833520}"/>
              </a:ext>
            </a:extLst>
          </p:cNvPr>
          <p:cNvSpPr/>
          <p:nvPr/>
        </p:nvSpPr>
        <p:spPr>
          <a:xfrm>
            <a:off x="4336026" y="340107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5" name="Oval 4">
            <a:extLst>
              <a:ext uri="{FF2B5EF4-FFF2-40B4-BE49-F238E27FC236}">
                <a16:creationId xmlns:a16="http://schemas.microsoft.com/office/drawing/2014/main" id="{9B658341-A6E7-4FE3-8A23-CE1127E7ECD2}"/>
              </a:ext>
            </a:extLst>
          </p:cNvPr>
          <p:cNvSpPr/>
          <p:nvPr/>
        </p:nvSpPr>
        <p:spPr>
          <a:xfrm>
            <a:off x="5105400" y="24384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cxnSp>
        <p:nvCxnSpPr>
          <p:cNvPr id="6" name="Straight Connector 5">
            <a:extLst>
              <a:ext uri="{FF2B5EF4-FFF2-40B4-BE49-F238E27FC236}">
                <a16:creationId xmlns:a16="http://schemas.microsoft.com/office/drawing/2014/main" id="{4FECE4DE-8CF9-4838-BD84-8B6AB2CE8295}"/>
              </a:ext>
            </a:extLst>
          </p:cNvPr>
          <p:cNvCxnSpPr/>
          <p:nvPr/>
        </p:nvCxnSpPr>
        <p:spPr>
          <a:xfrm flipV="1">
            <a:off x="4812477" y="2943191"/>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C63922-D6BA-4CDC-90A0-206294747E42}"/>
              </a:ext>
            </a:extLst>
          </p:cNvPr>
          <p:cNvSpPr txBox="1"/>
          <p:nvPr/>
        </p:nvSpPr>
        <p:spPr>
          <a:xfrm>
            <a:off x="4759963" y="2940797"/>
            <a:ext cx="283029" cy="369332"/>
          </a:xfrm>
          <a:prstGeom prst="rect">
            <a:avLst/>
          </a:prstGeom>
          <a:noFill/>
        </p:spPr>
        <p:txBody>
          <a:bodyPr wrap="square" rtlCol="0">
            <a:spAutoFit/>
          </a:bodyPr>
          <a:lstStyle/>
          <a:p>
            <a:r>
              <a:rPr lang="en-IN" dirty="0"/>
              <a:t>1</a:t>
            </a:r>
          </a:p>
        </p:txBody>
      </p:sp>
      <p:cxnSp>
        <p:nvCxnSpPr>
          <p:cNvPr id="9" name="Straight Connector 8">
            <a:extLst>
              <a:ext uri="{FF2B5EF4-FFF2-40B4-BE49-F238E27FC236}">
                <a16:creationId xmlns:a16="http://schemas.microsoft.com/office/drawing/2014/main" id="{2B16EE6E-3CFA-4AD1-8998-FD643B68B65E}"/>
              </a:ext>
            </a:extLst>
          </p:cNvPr>
          <p:cNvCxnSpPr>
            <a:cxnSpLocks/>
          </p:cNvCxnSpPr>
          <p:nvPr/>
        </p:nvCxnSpPr>
        <p:spPr>
          <a:xfrm flipH="1" flipV="1">
            <a:off x="4761322" y="1952654"/>
            <a:ext cx="513544" cy="49475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77FB603-4DAE-4FAC-A5E7-143819A499FB}"/>
              </a:ext>
            </a:extLst>
          </p:cNvPr>
          <p:cNvSpPr/>
          <p:nvPr/>
        </p:nvSpPr>
        <p:spPr>
          <a:xfrm>
            <a:off x="4279077" y="157421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11" name="TextBox 10">
            <a:extLst>
              <a:ext uri="{FF2B5EF4-FFF2-40B4-BE49-F238E27FC236}">
                <a16:creationId xmlns:a16="http://schemas.microsoft.com/office/drawing/2014/main" id="{67D19F55-CED7-4196-9834-96F449ECB7F1}"/>
              </a:ext>
            </a:extLst>
          </p:cNvPr>
          <p:cNvSpPr txBox="1"/>
          <p:nvPr/>
        </p:nvSpPr>
        <p:spPr>
          <a:xfrm>
            <a:off x="4748679" y="2130928"/>
            <a:ext cx="283029" cy="369332"/>
          </a:xfrm>
          <a:prstGeom prst="rect">
            <a:avLst/>
          </a:prstGeom>
          <a:noFill/>
        </p:spPr>
        <p:txBody>
          <a:bodyPr wrap="square" rtlCol="0">
            <a:spAutoFit/>
          </a:bodyPr>
          <a:lstStyle/>
          <a:p>
            <a:r>
              <a:rPr lang="en-IN" dirty="0"/>
              <a:t>2</a:t>
            </a:r>
          </a:p>
        </p:txBody>
      </p:sp>
      <p:sp>
        <p:nvSpPr>
          <p:cNvPr id="12" name="Oval 11">
            <a:extLst>
              <a:ext uri="{FF2B5EF4-FFF2-40B4-BE49-F238E27FC236}">
                <a16:creationId xmlns:a16="http://schemas.microsoft.com/office/drawing/2014/main" id="{7506AC58-4B22-4FB2-A043-F411560DE60E}"/>
              </a:ext>
            </a:extLst>
          </p:cNvPr>
          <p:cNvSpPr/>
          <p:nvPr/>
        </p:nvSpPr>
        <p:spPr>
          <a:xfrm>
            <a:off x="2471226" y="15621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cxnSp>
        <p:nvCxnSpPr>
          <p:cNvPr id="13" name="Straight Connector 12">
            <a:extLst>
              <a:ext uri="{FF2B5EF4-FFF2-40B4-BE49-F238E27FC236}">
                <a16:creationId xmlns:a16="http://schemas.microsoft.com/office/drawing/2014/main" id="{F477B409-F651-41E0-8E22-8ADE56222DCA}"/>
              </a:ext>
            </a:extLst>
          </p:cNvPr>
          <p:cNvCxnSpPr>
            <a:cxnSpLocks/>
            <a:stCxn id="12" idx="6"/>
          </p:cNvCxnSpPr>
          <p:nvPr/>
        </p:nvCxnSpPr>
        <p:spPr>
          <a:xfrm>
            <a:off x="3004626" y="1828800"/>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1B81814-7676-4512-8C7F-E44C2B006A03}"/>
              </a:ext>
            </a:extLst>
          </p:cNvPr>
          <p:cNvSpPr txBox="1"/>
          <p:nvPr/>
        </p:nvSpPr>
        <p:spPr>
          <a:xfrm>
            <a:off x="3456479" y="1416141"/>
            <a:ext cx="283029" cy="369332"/>
          </a:xfrm>
          <a:prstGeom prst="rect">
            <a:avLst/>
          </a:prstGeom>
          <a:noFill/>
        </p:spPr>
        <p:txBody>
          <a:bodyPr wrap="square" rtlCol="0">
            <a:spAutoFit/>
          </a:bodyPr>
          <a:lstStyle/>
          <a:p>
            <a:r>
              <a:rPr lang="en-IN" dirty="0"/>
              <a:t>3</a:t>
            </a:r>
          </a:p>
        </p:txBody>
      </p:sp>
      <p:sp>
        <p:nvSpPr>
          <p:cNvPr id="15" name="Oval 14">
            <a:extLst>
              <a:ext uri="{FF2B5EF4-FFF2-40B4-BE49-F238E27FC236}">
                <a16:creationId xmlns:a16="http://schemas.microsoft.com/office/drawing/2014/main" id="{C2BC05E0-44E8-4F9C-864F-54E554FBA621}"/>
              </a:ext>
            </a:extLst>
          </p:cNvPr>
          <p:cNvSpPr/>
          <p:nvPr/>
        </p:nvSpPr>
        <p:spPr>
          <a:xfrm>
            <a:off x="1599907" y="250026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endParaRPr lang="en-IN" dirty="0">
              <a:solidFill>
                <a:schemeClr val="tx1"/>
              </a:solidFill>
            </a:endParaRPr>
          </a:p>
        </p:txBody>
      </p:sp>
      <p:cxnSp>
        <p:nvCxnSpPr>
          <p:cNvPr id="16" name="Straight Connector 15">
            <a:extLst>
              <a:ext uri="{FF2B5EF4-FFF2-40B4-BE49-F238E27FC236}">
                <a16:creationId xmlns:a16="http://schemas.microsoft.com/office/drawing/2014/main" id="{36EA46B2-5C01-4013-9612-1FD83EE96170}"/>
              </a:ext>
            </a:extLst>
          </p:cNvPr>
          <p:cNvCxnSpPr>
            <a:stCxn id="15" idx="7"/>
          </p:cNvCxnSpPr>
          <p:nvPr/>
        </p:nvCxnSpPr>
        <p:spPr>
          <a:xfrm flipV="1">
            <a:off x="2055192" y="2003045"/>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0C398A-1EBD-4342-8A15-BD3B19F15578}"/>
              </a:ext>
            </a:extLst>
          </p:cNvPr>
          <p:cNvSpPr txBox="1"/>
          <p:nvPr/>
        </p:nvSpPr>
        <p:spPr>
          <a:xfrm>
            <a:off x="2002678" y="1962489"/>
            <a:ext cx="283029" cy="369332"/>
          </a:xfrm>
          <a:prstGeom prst="rect">
            <a:avLst/>
          </a:prstGeom>
          <a:noFill/>
        </p:spPr>
        <p:txBody>
          <a:bodyPr wrap="square" rtlCol="0">
            <a:spAutoFit/>
          </a:bodyPr>
          <a:lstStyle/>
          <a:p>
            <a:r>
              <a:rPr lang="en-IN" dirty="0"/>
              <a:t>4</a:t>
            </a:r>
          </a:p>
        </p:txBody>
      </p:sp>
      <p:sp>
        <p:nvSpPr>
          <p:cNvPr id="18" name="Oval 17">
            <a:extLst>
              <a:ext uri="{FF2B5EF4-FFF2-40B4-BE49-F238E27FC236}">
                <a16:creationId xmlns:a16="http://schemas.microsoft.com/office/drawing/2014/main" id="{49674899-FFA1-4DB3-9C64-1DB45C4FCF2D}"/>
              </a:ext>
            </a:extLst>
          </p:cNvPr>
          <p:cNvSpPr/>
          <p:nvPr/>
        </p:nvSpPr>
        <p:spPr>
          <a:xfrm>
            <a:off x="6489972" y="1526253"/>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cxnSp>
        <p:nvCxnSpPr>
          <p:cNvPr id="19" name="Straight Connector 18">
            <a:extLst>
              <a:ext uri="{FF2B5EF4-FFF2-40B4-BE49-F238E27FC236}">
                <a16:creationId xmlns:a16="http://schemas.microsoft.com/office/drawing/2014/main" id="{DC66D21B-83F7-4FD7-8022-367A306F0F1F}"/>
              </a:ext>
            </a:extLst>
          </p:cNvPr>
          <p:cNvCxnSpPr>
            <a:cxnSpLocks/>
            <a:endCxn id="18" idx="2"/>
          </p:cNvCxnSpPr>
          <p:nvPr/>
        </p:nvCxnSpPr>
        <p:spPr>
          <a:xfrm flipV="1">
            <a:off x="4806004" y="1792953"/>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41C0250-4792-468F-815E-5D0080D83840}"/>
              </a:ext>
            </a:extLst>
          </p:cNvPr>
          <p:cNvSpPr txBox="1"/>
          <p:nvPr/>
        </p:nvSpPr>
        <p:spPr>
          <a:xfrm>
            <a:off x="5455828" y="1386097"/>
            <a:ext cx="283029" cy="369332"/>
          </a:xfrm>
          <a:prstGeom prst="rect">
            <a:avLst/>
          </a:prstGeom>
          <a:noFill/>
        </p:spPr>
        <p:txBody>
          <a:bodyPr wrap="square" rtlCol="0">
            <a:spAutoFit/>
          </a:bodyPr>
          <a:lstStyle/>
          <a:p>
            <a:r>
              <a:rPr lang="en-IN" dirty="0"/>
              <a:t>4</a:t>
            </a:r>
          </a:p>
        </p:txBody>
      </p:sp>
      <p:sp>
        <p:nvSpPr>
          <p:cNvPr id="21" name="Oval 20">
            <a:extLst>
              <a:ext uri="{FF2B5EF4-FFF2-40B4-BE49-F238E27FC236}">
                <a16:creationId xmlns:a16="http://schemas.microsoft.com/office/drawing/2014/main" id="{A09D25BE-C49F-4599-9919-E03FC8CCAE54}"/>
              </a:ext>
            </a:extLst>
          </p:cNvPr>
          <p:cNvSpPr/>
          <p:nvPr/>
        </p:nvSpPr>
        <p:spPr>
          <a:xfrm>
            <a:off x="7908329" y="224830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cxnSp>
        <p:nvCxnSpPr>
          <p:cNvPr id="22" name="Straight Connector 21">
            <a:extLst>
              <a:ext uri="{FF2B5EF4-FFF2-40B4-BE49-F238E27FC236}">
                <a16:creationId xmlns:a16="http://schemas.microsoft.com/office/drawing/2014/main" id="{2DF2AE88-201E-408D-9688-E03C0E0CC7BD}"/>
              </a:ext>
            </a:extLst>
          </p:cNvPr>
          <p:cNvCxnSpPr>
            <a:cxnSpLocks/>
            <a:endCxn id="21" idx="1"/>
          </p:cNvCxnSpPr>
          <p:nvPr/>
        </p:nvCxnSpPr>
        <p:spPr>
          <a:xfrm>
            <a:off x="7029189" y="1826749"/>
            <a:ext cx="957255" cy="49967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85F693C-C16C-48C2-AE38-A0A337BC442B}"/>
              </a:ext>
            </a:extLst>
          </p:cNvPr>
          <p:cNvSpPr txBox="1"/>
          <p:nvPr/>
        </p:nvSpPr>
        <p:spPr>
          <a:xfrm>
            <a:off x="7530827" y="1760754"/>
            <a:ext cx="283029" cy="369332"/>
          </a:xfrm>
          <a:prstGeom prst="rect">
            <a:avLst/>
          </a:prstGeom>
          <a:noFill/>
        </p:spPr>
        <p:txBody>
          <a:bodyPr wrap="square" rtlCol="0">
            <a:spAutoFit/>
          </a:bodyPr>
          <a:lstStyle/>
          <a:p>
            <a:r>
              <a:rPr lang="en-IN" dirty="0"/>
              <a:t>5</a:t>
            </a:r>
          </a:p>
        </p:txBody>
      </p:sp>
      <p:sp>
        <p:nvSpPr>
          <p:cNvPr id="24" name="Oval 23">
            <a:extLst>
              <a:ext uri="{FF2B5EF4-FFF2-40B4-BE49-F238E27FC236}">
                <a16:creationId xmlns:a16="http://schemas.microsoft.com/office/drawing/2014/main" id="{1F1DDDE2-24D6-454D-AEC5-F83D35B8DF5E}"/>
              </a:ext>
            </a:extLst>
          </p:cNvPr>
          <p:cNvSpPr/>
          <p:nvPr/>
        </p:nvSpPr>
        <p:spPr>
          <a:xfrm>
            <a:off x="2534648" y="3415825"/>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a:t>
            </a:r>
          </a:p>
        </p:txBody>
      </p:sp>
      <p:cxnSp>
        <p:nvCxnSpPr>
          <p:cNvPr id="25" name="Straight Connector 24">
            <a:extLst>
              <a:ext uri="{FF2B5EF4-FFF2-40B4-BE49-F238E27FC236}">
                <a16:creationId xmlns:a16="http://schemas.microsoft.com/office/drawing/2014/main" id="{DEDEA668-0BB8-4E5B-A8AF-22D05D47F1B5}"/>
              </a:ext>
            </a:extLst>
          </p:cNvPr>
          <p:cNvCxnSpPr/>
          <p:nvPr/>
        </p:nvCxnSpPr>
        <p:spPr>
          <a:xfrm>
            <a:off x="3068048" y="3666548"/>
            <a:ext cx="126797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76DBA0-67FF-42CF-95E3-240F51467103}"/>
              </a:ext>
            </a:extLst>
          </p:cNvPr>
          <p:cNvSpPr txBox="1"/>
          <p:nvPr/>
        </p:nvSpPr>
        <p:spPr>
          <a:xfrm>
            <a:off x="3590817" y="3682525"/>
            <a:ext cx="283029" cy="369332"/>
          </a:xfrm>
          <a:prstGeom prst="rect">
            <a:avLst/>
          </a:prstGeom>
          <a:noFill/>
        </p:spPr>
        <p:txBody>
          <a:bodyPr wrap="square" rtlCol="0">
            <a:spAutoFit/>
          </a:bodyPr>
          <a:lstStyle/>
          <a:p>
            <a:r>
              <a:rPr lang="en-IN" dirty="0"/>
              <a:t>7</a:t>
            </a:r>
          </a:p>
        </p:txBody>
      </p:sp>
      <p:sp>
        <p:nvSpPr>
          <p:cNvPr id="29" name="Oval 28">
            <a:extLst>
              <a:ext uri="{FF2B5EF4-FFF2-40B4-BE49-F238E27FC236}">
                <a16:creationId xmlns:a16="http://schemas.microsoft.com/office/drawing/2014/main" id="{B49A6E79-3818-47A9-B153-30551B6DAB76}"/>
              </a:ext>
            </a:extLst>
          </p:cNvPr>
          <p:cNvSpPr/>
          <p:nvPr/>
        </p:nvSpPr>
        <p:spPr>
          <a:xfrm>
            <a:off x="6545189" y="335491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cxnSp>
        <p:nvCxnSpPr>
          <p:cNvPr id="30" name="Straight Connector 29">
            <a:extLst>
              <a:ext uri="{FF2B5EF4-FFF2-40B4-BE49-F238E27FC236}">
                <a16:creationId xmlns:a16="http://schemas.microsoft.com/office/drawing/2014/main" id="{07AA621D-4567-4E88-B21B-79EA25AEB4AB}"/>
              </a:ext>
            </a:extLst>
          </p:cNvPr>
          <p:cNvCxnSpPr>
            <a:cxnSpLocks/>
          </p:cNvCxnSpPr>
          <p:nvPr/>
        </p:nvCxnSpPr>
        <p:spPr>
          <a:xfrm flipV="1">
            <a:off x="4891549" y="3621614"/>
            <a:ext cx="1683968" cy="1229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4593544-AC55-4B5D-9FB9-82A72152CAE1}"/>
              </a:ext>
            </a:extLst>
          </p:cNvPr>
          <p:cNvSpPr txBox="1"/>
          <p:nvPr/>
        </p:nvSpPr>
        <p:spPr>
          <a:xfrm>
            <a:off x="5665073" y="3281173"/>
            <a:ext cx="461030" cy="369332"/>
          </a:xfrm>
          <a:prstGeom prst="rect">
            <a:avLst/>
          </a:prstGeom>
          <a:noFill/>
        </p:spPr>
        <p:txBody>
          <a:bodyPr wrap="square" rtlCol="0">
            <a:spAutoFit/>
          </a:bodyPr>
          <a:lstStyle/>
          <a:p>
            <a:r>
              <a:rPr lang="en-IN" dirty="0"/>
              <a:t>10</a:t>
            </a:r>
          </a:p>
        </p:txBody>
      </p:sp>
      <p:sp>
        <p:nvSpPr>
          <p:cNvPr id="2" name="TextBox 1">
            <a:extLst>
              <a:ext uri="{FF2B5EF4-FFF2-40B4-BE49-F238E27FC236}">
                <a16:creationId xmlns:a16="http://schemas.microsoft.com/office/drawing/2014/main" id="{4FC50A63-CCDA-409E-B776-56D494D69894}"/>
              </a:ext>
            </a:extLst>
          </p:cNvPr>
          <p:cNvSpPr txBox="1"/>
          <p:nvPr/>
        </p:nvSpPr>
        <p:spPr>
          <a:xfrm>
            <a:off x="2165262" y="4602176"/>
            <a:ext cx="6705893" cy="369332"/>
          </a:xfrm>
          <a:prstGeom prst="rect">
            <a:avLst/>
          </a:prstGeom>
          <a:noFill/>
        </p:spPr>
        <p:txBody>
          <a:bodyPr wrap="square" rtlCol="0">
            <a:spAutoFit/>
          </a:bodyPr>
          <a:lstStyle/>
          <a:p>
            <a:r>
              <a:rPr lang="en-IN" dirty="0"/>
              <a:t>Minimum Spanning tree generated by Kruskal’s algorithm</a:t>
            </a:r>
          </a:p>
        </p:txBody>
      </p:sp>
    </p:spTree>
    <p:extLst>
      <p:ext uri="{BB962C8B-B14F-4D97-AF65-F5344CB8AC3E}">
        <p14:creationId xmlns:p14="http://schemas.microsoft.com/office/powerpoint/2010/main" val="1498002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542741-88E9-4749-B684-23225DB90A9B}"/>
              </a:ext>
            </a:extLst>
          </p:cNvPr>
          <p:cNvSpPr/>
          <p:nvPr/>
        </p:nvSpPr>
        <p:spPr>
          <a:xfrm>
            <a:off x="228600" y="1219200"/>
            <a:ext cx="8686800" cy="877804"/>
          </a:xfrm>
          <a:prstGeom prst="rect">
            <a:avLst/>
          </a:prstGeom>
        </p:spPr>
        <p:txBody>
          <a:bodyPr wrap="square">
            <a:spAutoFit/>
          </a:bodyPr>
          <a:lstStyle/>
          <a:p>
            <a:pPr lvl="0">
              <a:lnSpc>
                <a:spcPts val="1005"/>
              </a:lnSpc>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References:</a:t>
            </a:r>
          </a:p>
          <a:p>
            <a:pPr lvl="0">
              <a:lnSpc>
                <a:spcPts val="1005"/>
              </a:lnSpc>
              <a:spcAft>
                <a:spcPts val="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lvl="0">
              <a:lnSpc>
                <a:spcPts val="1005"/>
              </a:lnSpc>
              <a:spcAft>
                <a:spcPts val="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1. </a:t>
            </a:r>
            <a:r>
              <a:rPr lang="en-US" sz="1600" dirty="0" err="1">
                <a:latin typeface="Times New Roman" panose="02020603050405020304" pitchFamily="18" charset="0"/>
                <a:ea typeface="Calibri" panose="020F0502020204030204" pitchFamily="34" charset="0"/>
                <a:cs typeface="Times New Roman" panose="02020603050405020304" pitchFamily="18" charset="0"/>
              </a:rPr>
              <a:t>A.V.Aho</a:t>
            </a:r>
            <a:r>
              <a:rPr lang="en-US" sz="1600" dirty="0">
                <a:latin typeface="Times New Roman" panose="02020603050405020304" pitchFamily="18" charset="0"/>
                <a:ea typeface="Calibri" panose="020F0502020204030204" pitchFamily="34" charset="0"/>
                <a:cs typeface="Times New Roman" panose="02020603050405020304" pitchFamily="18" charset="0"/>
              </a:rPr>
              <a:t>, J.E Hopcroft , </a:t>
            </a:r>
            <a:r>
              <a:rPr lang="en-US" sz="1600" dirty="0" err="1">
                <a:latin typeface="Times New Roman" panose="02020603050405020304" pitchFamily="18" charset="0"/>
                <a:ea typeface="Calibri" panose="020F0502020204030204" pitchFamily="34" charset="0"/>
                <a:cs typeface="Times New Roman" panose="02020603050405020304" pitchFamily="18" charset="0"/>
              </a:rPr>
              <a:t>J.D.Ullman</a:t>
            </a:r>
            <a:r>
              <a:rPr lang="en-US" sz="1600" dirty="0">
                <a:latin typeface="Times New Roman" panose="02020603050405020304" pitchFamily="18" charset="0"/>
                <a:ea typeface="Calibri" panose="020F0502020204030204" pitchFamily="34" charset="0"/>
                <a:cs typeface="Times New Roman" panose="02020603050405020304" pitchFamily="18" charset="0"/>
              </a:rPr>
              <a:t>, Data structures and Algorithms, Pearson Education, 2003</a:t>
            </a:r>
          </a:p>
          <a:p>
            <a:pPr lvl="0">
              <a:lnSpc>
                <a:spcPts val="1005"/>
              </a:lnSpc>
              <a:spcAft>
                <a:spcPts val="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1005"/>
              </a:lnSpc>
            </a:pPr>
            <a:r>
              <a:rPr lang="en-IN" sz="1600" dirty="0">
                <a:latin typeface="Times New Roman" panose="02020603050405020304" pitchFamily="18" charset="0"/>
                <a:ea typeface="Calibri" panose="020F0502020204030204" pitchFamily="34"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Reema </a:t>
            </a:r>
            <a:r>
              <a:rPr lang="en-US" dirty="0" err="1">
                <a:latin typeface="Times New Roman" panose="02020603050405020304" pitchFamily="18" charset="0"/>
                <a:cs typeface="Times New Roman" panose="02020603050405020304" pitchFamily="18" charset="0"/>
              </a:rPr>
              <a:t>Thareja</a:t>
            </a:r>
            <a:r>
              <a:rPr lang="en-US" dirty="0">
                <a:latin typeface="Times New Roman" panose="02020603050405020304" pitchFamily="18" charset="0"/>
                <a:cs typeface="Times New Roman" panose="02020603050405020304" pitchFamily="18" charset="0"/>
              </a:rPr>
              <a:t>, Data Structures Using C,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ed., Oxford Higher Education, 2011</a:t>
            </a:r>
            <a:endParaRPr lang="en-IN" dirty="0">
              <a:latin typeface="Times New Roman" panose="02020603050405020304" pitchFamily="18" charset="0"/>
              <a:cs typeface="Times New Roman" panose="02020603050405020304" pitchFamily="18" charset="0"/>
            </a:endParaRPr>
          </a:p>
          <a:p>
            <a:pPr lvl="0">
              <a:lnSpc>
                <a:spcPts val="1005"/>
              </a:lnSpc>
              <a:spcAft>
                <a:spcPts val="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1957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0266A8-9E9A-4E38-8BA0-4D6ABEE64D34}"/>
              </a:ext>
            </a:extLst>
          </p:cNvPr>
          <p:cNvSpPr/>
          <p:nvPr/>
        </p:nvSpPr>
        <p:spPr>
          <a:xfrm>
            <a:off x="2819400" y="2438400"/>
            <a:ext cx="306962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32773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43C1-315B-4FFB-9F72-6C762D262FE0}"/>
              </a:ext>
            </a:extLst>
          </p:cNvPr>
          <p:cNvSpPr>
            <a:spLocks noGrp="1"/>
          </p:cNvSpPr>
          <p:nvPr>
            <p:ph type="title"/>
          </p:nvPr>
        </p:nvSpPr>
        <p:spPr>
          <a:xfrm>
            <a:off x="2590800" y="304800"/>
            <a:ext cx="4876800" cy="609600"/>
          </a:xfrm>
        </p:spPr>
        <p:txBody>
          <a:bodyPr/>
          <a:lstStyle/>
          <a:p>
            <a:r>
              <a:rPr lang="en-US" dirty="0">
                <a:solidFill>
                  <a:srgbClr val="46535E"/>
                </a:solidFill>
                <a:latin typeface="Times New Roman" panose="02020603050405020304" pitchFamily="18" charset="0"/>
                <a:cs typeface="Times New Roman" panose="02020603050405020304" pitchFamily="18" charset="0"/>
              </a:rPr>
              <a:t>Minimum Spanning Tree</a:t>
            </a:r>
            <a:br>
              <a:rPr lang="en-US" dirty="0">
                <a:solidFill>
                  <a:srgbClr val="46535E"/>
                </a:solidFill>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C72FF69-1A09-4598-A7BA-1D2492D29F80}"/>
              </a:ext>
            </a:extLst>
          </p:cNvPr>
          <p:cNvSpPr>
            <a:spLocks noGrp="1"/>
          </p:cNvSpPr>
          <p:nvPr>
            <p:ph type="body" idx="1"/>
          </p:nvPr>
        </p:nvSpPr>
        <p:spPr>
          <a:xfrm>
            <a:off x="609600" y="1102578"/>
            <a:ext cx="7705725" cy="4383822"/>
          </a:xfrm>
        </p:spPr>
        <p:txBody>
          <a:bodyPr/>
          <a:lstStyle/>
          <a:p>
            <a:pPr algn="just"/>
            <a:r>
              <a:rPr lang="en-US" b="1" dirty="0">
                <a:solidFill>
                  <a:srgbClr val="46535E"/>
                </a:solidFill>
                <a:latin typeface="Times New Roman" panose="02020603050405020304" pitchFamily="18" charset="0"/>
                <a:cs typeface="Times New Roman" panose="02020603050405020304" pitchFamily="18" charset="0"/>
              </a:rPr>
              <a:t>Spanning Tree</a:t>
            </a:r>
          </a:p>
          <a:p>
            <a:pPr algn="just"/>
            <a:r>
              <a:rPr lang="en-US" dirty="0">
                <a:solidFill>
                  <a:srgbClr val="252C33"/>
                </a:solidFill>
                <a:latin typeface="Times New Roman" panose="02020603050405020304" pitchFamily="18" charset="0"/>
                <a:cs typeface="Times New Roman" panose="02020603050405020304" pitchFamily="18" charset="0"/>
              </a:rPr>
              <a:t>Given an undirected and connected graph G=(V,E), a spanning tree of the graph G is a tree that spans G (that is, it includes every vertex of G) and is a subgraph of G (every edge in the tree belongs to G)</a:t>
            </a:r>
          </a:p>
          <a:p>
            <a:pPr algn="just"/>
            <a:endParaRPr lang="en-US" dirty="0">
              <a:solidFill>
                <a:srgbClr val="252C33"/>
              </a:solidFill>
              <a:latin typeface="Times New Roman" panose="02020603050405020304" pitchFamily="18" charset="0"/>
              <a:cs typeface="Times New Roman" panose="02020603050405020304" pitchFamily="18" charset="0"/>
            </a:endParaRPr>
          </a:p>
          <a:p>
            <a:pPr algn="just"/>
            <a:r>
              <a:rPr lang="en-US" b="1" dirty="0">
                <a:solidFill>
                  <a:srgbClr val="46535E"/>
                </a:solidFill>
                <a:latin typeface="Times New Roman" panose="02020603050405020304" pitchFamily="18" charset="0"/>
                <a:cs typeface="Times New Roman" panose="02020603050405020304" pitchFamily="18" charset="0"/>
              </a:rPr>
              <a:t>Minimum Spanning Tree</a:t>
            </a:r>
          </a:p>
          <a:p>
            <a:pPr algn="just"/>
            <a:endParaRPr lang="en-US" dirty="0">
              <a:solidFill>
                <a:srgbClr val="252C33"/>
              </a:solidFill>
              <a:latin typeface="Times New Roman" panose="02020603050405020304" pitchFamily="18" charset="0"/>
              <a:cs typeface="Times New Roman" panose="02020603050405020304" pitchFamily="18" charset="0"/>
            </a:endParaRPr>
          </a:p>
          <a:p>
            <a:pPr algn="just"/>
            <a:r>
              <a:rPr lang="en-US" dirty="0">
                <a:solidFill>
                  <a:srgbClr val="252C33"/>
                </a:solidFill>
                <a:latin typeface="Times New Roman" panose="02020603050405020304" pitchFamily="18" charset="0"/>
                <a:cs typeface="Times New Roman" panose="02020603050405020304" pitchFamily="18" charset="0"/>
              </a:rPr>
              <a:t>The cost of the spanning tree is the sum of the weights of all the edges in the tree. There can be many spanning trees. Minimum spanning tree is the spanning tree where the cost is minimum among all the spanning trees. There also can be many minimum spanning trees.</a:t>
            </a:r>
          </a:p>
          <a:p>
            <a:pPr algn="just"/>
            <a:endParaRPr lang="en-US" dirty="0">
              <a:solidFill>
                <a:srgbClr val="252C33"/>
              </a:solidFill>
              <a:latin typeface="Times New Roman" panose="02020603050405020304" pitchFamily="18" charset="0"/>
              <a:cs typeface="Times New Roman" panose="02020603050405020304" pitchFamily="18" charset="0"/>
            </a:endParaRPr>
          </a:p>
          <a:p>
            <a:pPr algn="just"/>
            <a:endParaRPr lang="en-US" dirty="0">
              <a:solidFill>
                <a:srgbClr val="252C33"/>
              </a:solidFill>
              <a:latin typeface="Times New Roman" panose="02020603050405020304" pitchFamily="18" charset="0"/>
              <a:cs typeface="Times New Roman" panose="02020603050405020304" pitchFamily="18" charset="0"/>
            </a:endParaRPr>
          </a:p>
          <a:p>
            <a:pPr algn="just"/>
            <a:endParaRPr lang="en-US" dirty="0">
              <a:solidFill>
                <a:srgbClr val="252C33"/>
              </a:solidFill>
              <a:latin typeface="Times New Roman" panose="02020603050405020304" pitchFamily="18" charset="0"/>
              <a:cs typeface="Times New Roman" panose="02020603050405020304" pitchFamily="18" charset="0"/>
            </a:endParaRPr>
          </a:p>
          <a:p>
            <a:pPr algn="just"/>
            <a:endParaRPr lang="en-US" dirty="0">
              <a:solidFill>
                <a:srgbClr val="252C33"/>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75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2E0D-8263-4E6A-B1F2-638D936C4B51}"/>
              </a:ext>
            </a:extLst>
          </p:cNvPr>
          <p:cNvSpPr>
            <a:spLocks noGrp="1"/>
          </p:cNvSpPr>
          <p:nvPr>
            <p:ph type="title"/>
          </p:nvPr>
        </p:nvSpPr>
        <p:spPr>
          <a:xfrm>
            <a:off x="2801574" y="457200"/>
            <a:ext cx="4437426" cy="984885"/>
          </a:xfrm>
        </p:spPr>
        <p:txBody>
          <a:bodyPr/>
          <a:lstStyle/>
          <a:p>
            <a:r>
              <a:rPr lang="en-US" dirty="0">
                <a:solidFill>
                  <a:srgbClr val="46535E"/>
                </a:solidFill>
                <a:latin typeface="Times New Roman" panose="02020603050405020304" pitchFamily="18" charset="0"/>
                <a:cs typeface="Times New Roman" panose="02020603050405020304" pitchFamily="18" charset="0"/>
              </a:rPr>
              <a:t>Minimum Spanning Tree</a:t>
            </a:r>
            <a:endParaRPr lang="en-IN" dirty="0"/>
          </a:p>
        </p:txBody>
      </p:sp>
      <p:sp>
        <p:nvSpPr>
          <p:cNvPr id="3" name="Text Placeholder 2">
            <a:extLst>
              <a:ext uri="{FF2B5EF4-FFF2-40B4-BE49-F238E27FC236}">
                <a16:creationId xmlns:a16="http://schemas.microsoft.com/office/drawing/2014/main" id="{29C8D390-EC56-4CF2-813A-90347A0D0DBC}"/>
              </a:ext>
            </a:extLst>
          </p:cNvPr>
          <p:cNvSpPr>
            <a:spLocks noGrp="1"/>
          </p:cNvSpPr>
          <p:nvPr>
            <p:ph type="body" idx="1"/>
          </p:nvPr>
        </p:nvSpPr>
        <p:spPr>
          <a:xfrm>
            <a:off x="533400" y="1219200"/>
            <a:ext cx="7705725" cy="2708434"/>
          </a:xfrm>
        </p:spPr>
        <p:txBody>
          <a:bodyPr/>
          <a:lstStyle/>
          <a:p>
            <a:pPr algn="just"/>
            <a:r>
              <a:rPr lang="en-US" dirty="0">
                <a:solidFill>
                  <a:srgbClr val="252C33"/>
                </a:solidFill>
                <a:latin typeface="Times New Roman" panose="02020603050405020304" pitchFamily="18" charset="0"/>
                <a:cs typeface="Times New Roman" panose="02020603050405020304" pitchFamily="18" charset="0"/>
              </a:rPr>
              <a:t>Minimum spanning tree has direct application in the design of networks. It is used in algorithms approximating the travelling salesman problem, multi-terminal minimum cut problem and minimum-cost weighted perfect matching. Other practical applications are:</a:t>
            </a:r>
          </a:p>
          <a:p>
            <a:pPr algn="just">
              <a:buFont typeface="+mj-lt"/>
              <a:buAutoNum type="arabicPeriod"/>
            </a:pPr>
            <a:r>
              <a:rPr lang="en-US" dirty="0">
                <a:solidFill>
                  <a:srgbClr val="252C33"/>
                </a:solidFill>
                <a:latin typeface="Times New Roman" panose="02020603050405020304" pitchFamily="18" charset="0"/>
                <a:cs typeface="Times New Roman" panose="02020603050405020304" pitchFamily="18" charset="0"/>
              </a:rPr>
              <a:t>Cluster Analysis</a:t>
            </a:r>
          </a:p>
          <a:p>
            <a:pPr algn="just">
              <a:buFont typeface="+mj-lt"/>
              <a:buAutoNum type="arabicPeriod"/>
            </a:pPr>
            <a:r>
              <a:rPr lang="en-US" dirty="0">
                <a:solidFill>
                  <a:srgbClr val="252C33"/>
                </a:solidFill>
                <a:latin typeface="Times New Roman" panose="02020603050405020304" pitchFamily="18" charset="0"/>
                <a:cs typeface="Times New Roman" panose="02020603050405020304" pitchFamily="18" charset="0"/>
              </a:rPr>
              <a:t>Handwriting recognition</a:t>
            </a:r>
          </a:p>
          <a:p>
            <a:pPr algn="just">
              <a:buFont typeface="+mj-lt"/>
              <a:buAutoNum type="arabicPeriod"/>
            </a:pPr>
            <a:r>
              <a:rPr lang="en-US" dirty="0">
                <a:solidFill>
                  <a:srgbClr val="252C33"/>
                </a:solidFill>
                <a:latin typeface="Times New Roman" panose="02020603050405020304" pitchFamily="18" charset="0"/>
                <a:cs typeface="Times New Roman" panose="02020603050405020304" pitchFamily="18" charset="0"/>
              </a:rPr>
              <a:t>Image segmentation</a:t>
            </a:r>
            <a:endParaRPr lang="en-IN" dirty="0"/>
          </a:p>
        </p:txBody>
      </p:sp>
    </p:spTree>
    <p:extLst>
      <p:ext uri="{BB962C8B-B14F-4D97-AF65-F5344CB8AC3E}">
        <p14:creationId xmlns:p14="http://schemas.microsoft.com/office/powerpoint/2010/main" val="110248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E969-CA1B-461E-A0F8-83BCD633BB02}"/>
              </a:ext>
            </a:extLst>
          </p:cNvPr>
          <p:cNvSpPr>
            <a:spLocks noGrp="1"/>
          </p:cNvSpPr>
          <p:nvPr>
            <p:ph type="title"/>
          </p:nvPr>
        </p:nvSpPr>
        <p:spPr>
          <a:xfrm>
            <a:off x="2770775" y="609600"/>
            <a:ext cx="3845652" cy="492443"/>
          </a:xfrm>
        </p:spPr>
        <p:txBody>
          <a:bodyPr/>
          <a:lstStyle/>
          <a:p>
            <a:r>
              <a:rPr lang="en-IN" dirty="0"/>
              <a:t>Kruskal’s Algorithm</a:t>
            </a:r>
          </a:p>
        </p:txBody>
      </p:sp>
      <p:sp>
        <p:nvSpPr>
          <p:cNvPr id="3" name="Text Placeholder 2">
            <a:extLst>
              <a:ext uri="{FF2B5EF4-FFF2-40B4-BE49-F238E27FC236}">
                <a16:creationId xmlns:a16="http://schemas.microsoft.com/office/drawing/2014/main" id="{A14757CF-94F6-43C0-A8C3-A9C0C6FDC5F1}"/>
              </a:ext>
            </a:extLst>
          </p:cNvPr>
          <p:cNvSpPr>
            <a:spLocks noGrp="1"/>
          </p:cNvSpPr>
          <p:nvPr>
            <p:ph type="body" idx="1"/>
          </p:nvPr>
        </p:nvSpPr>
        <p:spPr>
          <a:xfrm>
            <a:off x="719137" y="1600200"/>
            <a:ext cx="7705725" cy="2369880"/>
          </a:xfrm>
        </p:spPr>
        <p:txBody>
          <a:bodyPr/>
          <a:lstStyle/>
          <a:p>
            <a:pPr algn="just"/>
            <a:r>
              <a:rPr lang="en-US" dirty="0"/>
              <a:t>Kruskal's algorithm is a minimum spanning tree algorithm that takes a graph as input and finds the subset of the edges of that graph which</a:t>
            </a:r>
          </a:p>
          <a:p>
            <a:pPr algn="just"/>
            <a:endParaRPr lang="en-US" dirty="0"/>
          </a:p>
          <a:p>
            <a:pPr algn="just"/>
            <a:r>
              <a:rPr lang="en-US" dirty="0"/>
              <a:t>1. form a tree that includes every vertex</a:t>
            </a:r>
          </a:p>
          <a:p>
            <a:pPr algn="just"/>
            <a:r>
              <a:rPr lang="en-US" dirty="0"/>
              <a:t>2. has the minimum sum of weights among all the trees that can be formed from the graph</a:t>
            </a:r>
            <a:endParaRPr lang="en-IN" dirty="0"/>
          </a:p>
        </p:txBody>
      </p:sp>
    </p:spTree>
    <p:extLst>
      <p:ext uri="{BB962C8B-B14F-4D97-AF65-F5344CB8AC3E}">
        <p14:creationId xmlns:p14="http://schemas.microsoft.com/office/powerpoint/2010/main" val="291055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1AE1-78DD-4F31-BCE2-681CA4716B42}"/>
              </a:ext>
            </a:extLst>
          </p:cNvPr>
          <p:cNvSpPr>
            <a:spLocks noGrp="1"/>
          </p:cNvSpPr>
          <p:nvPr>
            <p:ph type="title"/>
          </p:nvPr>
        </p:nvSpPr>
        <p:spPr>
          <a:xfrm>
            <a:off x="3733800" y="685801"/>
            <a:ext cx="1981200" cy="685800"/>
          </a:xfrm>
        </p:spPr>
        <p:txBody>
          <a:bodyPr/>
          <a:lstStyle/>
          <a:p>
            <a:r>
              <a:rPr lang="en-IN" dirty="0"/>
              <a:t>Algorithm</a:t>
            </a:r>
          </a:p>
        </p:txBody>
      </p:sp>
      <p:sp>
        <p:nvSpPr>
          <p:cNvPr id="3" name="Text Placeholder 2">
            <a:extLst>
              <a:ext uri="{FF2B5EF4-FFF2-40B4-BE49-F238E27FC236}">
                <a16:creationId xmlns:a16="http://schemas.microsoft.com/office/drawing/2014/main" id="{87E3AA46-6578-407D-9664-3BA81D7BC1B5}"/>
              </a:ext>
            </a:extLst>
          </p:cNvPr>
          <p:cNvSpPr>
            <a:spLocks noGrp="1"/>
          </p:cNvSpPr>
          <p:nvPr>
            <p:ph type="body" idx="1"/>
          </p:nvPr>
        </p:nvSpPr>
        <p:spPr>
          <a:xfrm>
            <a:off x="648969" y="1905000"/>
            <a:ext cx="7846061" cy="2708434"/>
          </a:xfrm>
        </p:spPr>
        <p:txBody>
          <a:bodyPr/>
          <a:lstStyle/>
          <a:p>
            <a:r>
              <a:rPr lang="en-US" dirty="0"/>
              <a:t>Input : Graph with V edges</a:t>
            </a:r>
          </a:p>
          <a:p>
            <a:r>
              <a:rPr lang="en-US" dirty="0"/>
              <a:t>Output : Minimum Spanning tree with V-1 edges</a:t>
            </a:r>
          </a:p>
          <a:p>
            <a:endParaRPr lang="en-US" dirty="0"/>
          </a:p>
          <a:p>
            <a:r>
              <a:rPr lang="en-US" dirty="0"/>
              <a:t>Step 1. Sort all the edges in non-decreasing order of their weight.</a:t>
            </a:r>
          </a:p>
          <a:p>
            <a:r>
              <a:rPr lang="en-US" dirty="0"/>
              <a:t>Step 2. Pick the smallest edge. Check if it forms a cycle with the spanning tree formed so far. If cycle is not formed, include this edge. Else, discard it.</a:t>
            </a:r>
          </a:p>
          <a:p>
            <a:r>
              <a:rPr lang="en-US" dirty="0"/>
              <a:t>Step 3. Repeat step#2 until there are (V-1) edges in the spanning tree.</a:t>
            </a:r>
            <a:endParaRPr lang="en-IN" dirty="0"/>
          </a:p>
        </p:txBody>
      </p:sp>
    </p:spTree>
    <p:extLst>
      <p:ext uri="{BB962C8B-B14F-4D97-AF65-F5344CB8AC3E}">
        <p14:creationId xmlns:p14="http://schemas.microsoft.com/office/powerpoint/2010/main" val="352373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4BBD-B450-477C-BFA0-100FE34C806E}"/>
              </a:ext>
            </a:extLst>
          </p:cNvPr>
          <p:cNvSpPr>
            <a:spLocks noGrp="1"/>
          </p:cNvSpPr>
          <p:nvPr>
            <p:ph type="title"/>
          </p:nvPr>
        </p:nvSpPr>
        <p:spPr>
          <a:xfrm>
            <a:off x="3846488" y="533400"/>
            <a:ext cx="1694226" cy="492443"/>
          </a:xfrm>
        </p:spPr>
        <p:txBody>
          <a:bodyPr/>
          <a:lstStyle/>
          <a:p>
            <a:r>
              <a:rPr lang="en-IN" dirty="0"/>
              <a:t>Example</a:t>
            </a:r>
          </a:p>
        </p:txBody>
      </p:sp>
      <p:sp>
        <p:nvSpPr>
          <p:cNvPr id="4" name="Oval 3">
            <a:extLst>
              <a:ext uri="{FF2B5EF4-FFF2-40B4-BE49-F238E27FC236}">
                <a16:creationId xmlns:a16="http://schemas.microsoft.com/office/drawing/2014/main" id="{DA905C12-DCC0-47FA-903A-3F127699DC24}"/>
              </a:ext>
            </a:extLst>
          </p:cNvPr>
          <p:cNvSpPr/>
          <p:nvPr/>
        </p:nvSpPr>
        <p:spPr>
          <a:xfrm>
            <a:off x="1143000" y="31623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rPr>
              <a:t>1</a:t>
            </a:r>
            <a:endParaRPr lang="en-IN" dirty="0">
              <a:solidFill>
                <a:schemeClr val="tx1"/>
              </a:solidFill>
            </a:endParaRPr>
          </a:p>
        </p:txBody>
      </p:sp>
      <p:sp>
        <p:nvSpPr>
          <p:cNvPr id="5" name="Oval 4">
            <a:extLst>
              <a:ext uri="{FF2B5EF4-FFF2-40B4-BE49-F238E27FC236}">
                <a16:creationId xmlns:a16="http://schemas.microsoft.com/office/drawing/2014/main" id="{7F51002A-FA21-4E95-A3F9-76952F4912BD}"/>
              </a:ext>
            </a:extLst>
          </p:cNvPr>
          <p:cNvSpPr/>
          <p:nvPr/>
        </p:nvSpPr>
        <p:spPr>
          <a:xfrm>
            <a:off x="1981200" y="22098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6" name="Oval 5">
            <a:extLst>
              <a:ext uri="{FF2B5EF4-FFF2-40B4-BE49-F238E27FC236}">
                <a16:creationId xmlns:a16="http://schemas.microsoft.com/office/drawing/2014/main" id="{AD345AE2-4CAF-480C-B3C3-15AD74128389}"/>
              </a:ext>
            </a:extLst>
          </p:cNvPr>
          <p:cNvSpPr/>
          <p:nvPr/>
        </p:nvSpPr>
        <p:spPr>
          <a:xfrm>
            <a:off x="1981200" y="4112343"/>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7</a:t>
            </a:r>
          </a:p>
        </p:txBody>
      </p:sp>
      <p:sp>
        <p:nvSpPr>
          <p:cNvPr id="7" name="Oval 6">
            <a:extLst>
              <a:ext uri="{FF2B5EF4-FFF2-40B4-BE49-F238E27FC236}">
                <a16:creationId xmlns:a16="http://schemas.microsoft.com/office/drawing/2014/main" id="{E7C8DA38-21D7-418B-B2A7-AD2C1478A3A9}"/>
              </a:ext>
            </a:extLst>
          </p:cNvPr>
          <p:cNvSpPr/>
          <p:nvPr/>
        </p:nvSpPr>
        <p:spPr>
          <a:xfrm>
            <a:off x="3782578" y="22098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8" name="Oval 7">
            <a:extLst>
              <a:ext uri="{FF2B5EF4-FFF2-40B4-BE49-F238E27FC236}">
                <a16:creationId xmlns:a16="http://schemas.microsoft.com/office/drawing/2014/main" id="{B25DBC65-5FD4-4D38-AD74-1C2F40643A84}"/>
              </a:ext>
            </a:extLst>
          </p:cNvPr>
          <p:cNvSpPr/>
          <p:nvPr/>
        </p:nvSpPr>
        <p:spPr>
          <a:xfrm>
            <a:off x="3810000" y="4050891"/>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8</a:t>
            </a:r>
          </a:p>
        </p:txBody>
      </p:sp>
      <p:sp>
        <p:nvSpPr>
          <p:cNvPr id="9" name="Oval 8">
            <a:extLst>
              <a:ext uri="{FF2B5EF4-FFF2-40B4-BE49-F238E27FC236}">
                <a16:creationId xmlns:a16="http://schemas.microsoft.com/office/drawing/2014/main" id="{677E7B9E-1F48-4DBB-A653-EACAC24C2BF2}"/>
              </a:ext>
            </a:extLst>
          </p:cNvPr>
          <p:cNvSpPr/>
          <p:nvPr/>
        </p:nvSpPr>
        <p:spPr>
          <a:xfrm>
            <a:off x="4579374" y="3088214"/>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10" name="Oval 9">
            <a:extLst>
              <a:ext uri="{FF2B5EF4-FFF2-40B4-BE49-F238E27FC236}">
                <a16:creationId xmlns:a16="http://schemas.microsoft.com/office/drawing/2014/main" id="{1AAF80E4-E92D-4AC1-9346-230DE8353286}"/>
              </a:ext>
            </a:extLst>
          </p:cNvPr>
          <p:cNvSpPr/>
          <p:nvPr/>
        </p:nvSpPr>
        <p:spPr>
          <a:xfrm>
            <a:off x="5999946" y="219751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11" name="Oval 10">
            <a:extLst>
              <a:ext uri="{FF2B5EF4-FFF2-40B4-BE49-F238E27FC236}">
                <a16:creationId xmlns:a16="http://schemas.microsoft.com/office/drawing/2014/main" id="{A256D18F-6091-41B2-B748-ADE1589010B3}"/>
              </a:ext>
            </a:extLst>
          </p:cNvPr>
          <p:cNvSpPr/>
          <p:nvPr/>
        </p:nvSpPr>
        <p:spPr>
          <a:xfrm>
            <a:off x="6009714" y="4050891"/>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9</a:t>
            </a:r>
          </a:p>
        </p:txBody>
      </p:sp>
      <p:sp>
        <p:nvSpPr>
          <p:cNvPr id="12" name="Oval 11">
            <a:extLst>
              <a:ext uri="{FF2B5EF4-FFF2-40B4-BE49-F238E27FC236}">
                <a16:creationId xmlns:a16="http://schemas.microsoft.com/office/drawing/2014/main" id="{5D893DF3-2C37-457C-89D0-21C32CDE2969}"/>
              </a:ext>
            </a:extLst>
          </p:cNvPr>
          <p:cNvSpPr/>
          <p:nvPr/>
        </p:nvSpPr>
        <p:spPr>
          <a:xfrm>
            <a:off x="7366133" y="3046086"/>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6</a:t>
            </a:r>
          </a:p>
        </p:txBody>
      </p:sp>
      <p:cxnSp>
        <p:nvCxnSpPr>
          <p:cNvPr id="14" name="Straight Connector 13">
            <a:extLst>
              <a:ext uri="{FF2B5EF4-FFF2-40B4-BE49-F238E27FC236}">
                <a16:creationId xmlns:a16="http://schemas.microsoft.com/office/drawing/2014/main" id="{0F0E23E1-B028-42FC-A891-C0571C7A53CE}"/>
              </a:ext>
            </a:extLst>
          </p:cNvPr>
          <p:cNvCxnSpPr>
            <a:stCxn id="4" idx="7"/>
            <a:endCxn id="5" idx="3"/>
          </p:cNvCxnSpPr>
          <p:nvPr/>
        </p:nvCxnSpPr>
        <p:spPr>
          <a:xfrm flipV="1">
            <a:off x="1598285" y="2665085"/>
            <a:ext cx="461030" cy="575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04F603A-5BEF-49C0-833F-CA31400AF696}"/>
              </a:ext>
            </a:extLst>
          </p:cNvPr>
          <p:cNvCxnSpPr>
            <a:cxnSpLocks/>
            <a:stCxn id="6" idx="1"/>
          </p:cNvCxnSpPr>
          <p:nvPr/>
        </p:nvCxnSpPr>
        <p:spPr>
          <a:xfrm flipH="1" flipV="1">
            <a:off x="1545771" y="3695700"/>
            <a:ext cx="513544" cy="494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53B7FB-5CC0-4F13-89D4-FE13537C04C0}"/>
              </a:ext>
            </a:extLst>
          </p:cNvPr>
          <p:cNvCxnSpPr>
            <a:cxnSpLocks/>
            <a:stCxn id="5" idx="6"/>
            <a:endCxn id="7" idx="2"/>
          </p:cNvCxnSpPr>
          <p:nvPr/>
        </p:nvCxnSpPr>
        <p:spPr>
          <a:xfrm>
            <a:off x="2514600" y="2476500"/>
            <a:ext cx="12679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0D7D84-6D09-4A56-A684-14B9F4CD4948}"/>
              </a:ext>
            </a:extLst>
          </p:cNvPr>
          <p:cNvCxnSpPr/>
          <p:nvPr/>
        </p:nvCxnSpPr>
        <p:spPr>
          <a:xfrm>
            <a:off x="2514600" y="4363066"/>
            <a:ext cx="12679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73BAA0-CB8E-409C-80F1-83A987313A89}"/>
              </a:ext>
            </a:extLst>
          </p:cNvPr>
          <p:cNvCxnSpPr>
            <a:cxnSpLocks/>
          </p:cNvCxnSpPr>
          <p:nvPr/>
        </p:nvCxnSpPr>
        <p:spPr>
          <a:xfrm flipH="1" flipV="1">
            <a:off x="4267201" y="2590113"/>
            <a:ext cx="513544" cy="494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CB0EA22-EABD-4145-AFBD-C27E02CB1329}"/>
              </a:ext>
            </a:extLst>
          </p:cNvPr>
          <p:cNvCxnSpPr/>
          <p:nvPr/>
        </p:nvCxnSpPr>
        <p:spPr>
          <a:xfrm flipV="1">
            <a:off x="4286451" y="3593005"/>
            <a:ext cx="461030" cy="575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A8204F7-A85B-4D51-8BA9-A9A0F87DF136}"/>
              </a:ext>
            </a:extLst>
          </p:cNvPr>
          <p:cNvCxnSpPr>
            <a:cxnSpLocks/>
            <a:endCxn id="12" idx="2"/>
          </p:cNvCxnSpPr>
          <p:nvPr/>
        </p:nvCxnSpPr>
        <p:spPr>
          <a:xfrm flipV="1">
            <a:off x="5112774" y="3312786"/>
            <a:ext cx="2253359" cy="42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EECA92-7547-4B96-836D-27BDC8903AFE}"/>
              </a:ext>
            </a:extLst>
          </p:cNvPr>
          <p:cNvCxnSpPr>
            <a:cxnSpLocks/>
            <a:stCxn id="7" idx="6"/>
            <a:endCxn id="10" idx="2"/>
          </p:cNvCxnSpPr>
          <p:nvPr/>
        </p:nvCxnSpPr>
        <p:spPr>
          <a:xfrm flipV="1">
            <a:off x="4315978" y="2464210"/>
            <a:ext cx="1683968" cy="12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74C830E-C63F-41DF-AE76-2BAC9FE07163}"/>
              </a:ext>
            </a:extLst>
          </p:cNvPr>
          <p:cNvCxnSpPr>
            <a:cxnSpLocks/>
          </p:cNvCxnSpPr>
          <p:nvPr/>
        </p:nvCxnSpPr>
        <p:spPr>
          <a:xfrm flipV="1">
            <a:off x="4356074" y="4317591"/>
            <a:ext cx="1683968" cy="12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20A71B9-6EF1-406B-B231-1A969F2816BC}"/>
              </a:ext>
            </a:extLst>
          </p:cNvPr>
          <p:cNvCxnSpPr>
            <a:cxnSpLocks/>
            <a:endCxn id="12" idx="1"/>
          </p:cNvCxnSpPr>
          <p:nvPr/>
        </p:nvCxnSpPr>
        <p:spPr>
          <a:xfrm>
            <a:off x="6486993" y="2624529"/>
            <a:ext cx="957255" cy="499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ADE655-D4F4-449C-82C7-5FBC3E41624C}"/>
              </a:ext>
            </a:extLst>
          </p:cNvPr>
          <p:cNvCxnSpPr>
            <a:cxnSpLocks/>
            <a:endCxn id="12" idx="3"/>
          </p:cNvCxnSpPr>
          <p:nvPr/>
        </p:nvCxnSpPr>
        <p:spPr>
          <a:xfrm flipV="1">
            <a:off x="6533346" y="3501371"/>
            <a:ext cx="910902" cy="6890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311C3AC-9E4F-4580-A0E4-199C9CE184DE}"/>
              </a:ext>
            </a:extLst>
          </p:cNvPr>
          <p:cNvSpPr txBox="1"/>
          <p:nvPr/>
        </p:nvSpPr>
        <p:spPr>
          <a:xfrm>
            <a:off x="1545771" y="2624529"/>
            <a:ext cx="283029" cy="369332"/>
          </a:xfrm>
          <a:prstGeom prst="rect">
            <a:avLst/>
          </a:prstGeom>
          <a:noFill/>
        </p:spPr>
        <p:txBody>
          <a:bodyPr wrap="square" rtlCol="0">
            <a:spAutoFit/>
          </a:bodyPr>
          <a:lstStyle/>
          <a:p>
            <a:r>
              <a:rPr lang="en-IN" dirty="0"/>
              <a:t>4</a:t>
            </a:r>
          </a:p>
        </p:txBody>
      </p:sp>
      <p:sp>
        <p:nvSpPr>
          <p:cNvPr id="36" name="TextBox 35">
            <a:extLst>
              <a:ext uri="{FF2B5EF4-FFF2-40B4-BE49-F238E27FC236}">
                <a16:creationId xmlns:a16="http://schemas.microsoft.com/office/drawing/2014/main" id="{DA1D8576-5E3E-4826-82B3-A10628A958CA}"/>
              </a:ext>
            </a:extLst>
          </p:cNvPr>
          <p:cNvSpPr txBox="1"/>
          <p:nvPr/>
        </p:nvSpPr>
        <p:spPr>
          <a:xfrm>
            <a:off x="1445885" y="3959943"/>
            <a:ext cx="283029" cy="369332"/>
          </a:xfrm>
          <a:prstGeom prst="rect">
            <a:avLst/>
          </a:prstGeom>
          <a:noFill/>
        </p:spPr>
        <p:txBody>
          <a:bodyPr wrap="square" rtlCol="0">
            <a:spAutoFit/>
          </a:bodyPr>
          <a:lstStyle/>
          <a:p>
            <a:r>
              <a:rPr lang="en-IN" dirty="0"/>
              <a:t>8</a:t>
            </a:r>
          </a:p>
        </p:txBody>
      </p:sp>
      <p:sp>
        <p:nvSpPr>
          <p:cNvPr id="37" name="TextBox 36">
            <a:extLst>
              <a:ext uri="{FF2B5EF4-FFF2-40B4-BE49-F238E27FC236}">
                <a16:creationId xmlns:a16="http://schemas.microsoft.com/office/drawing/2014/main" id="{841251FA-2604-40BE-8C9C-8DDD1826017B}"/>
              </a:ext>
            </a:extLst>
          </p:cNvPr>
          <p:cNvSpPr txBox="1"/>
          <p:nvPr/>
        </p:nvSpPr>
        <p:spPr>
          <a:xfrm>
            <a:off x="3037369" y="4379043"/>
            <a:ext cx="283029" cy="369332"/>
          </a:xfrm>
          <a:prstGeom prst="rect">
            <a:avLst/>
          </a:prstGeom>
          <a:noFill/>
        </p:spPr>
        <p:txBody>
          <a:bodyPr wrap="square" rtlCol="0">
            <a:spAutoFit/>
          </a:bodyPr>
          <a:lstStyle/>
          <a:p>
            <a:r>
              <a:rPr lang="en-IN" dirty="0"/>
              <a:t>7</a:t>
            </a:r>
          </a:p>
        </p:txBody>
      </p:sp>
      <p:sp>
        <p:nvSpPr>
          <p:cNvPr id="38" name="TextBox 37">
            <a:extLst>
              <a:ext uri="{FF2B5EF4-FFF2-40B4-BE49-F238E27FC236}">
                <a16:creationId xmlns:a16="http://schemas.microsoft.com/office/drawing/2014/main" id="{834EBCE4-48AC-4458-A1BB-A203E04E633D}"/>
              </a:ext>
            </a:extLst>
          </p:cNvPr>
          <p:cNvSpPr txBox="1"/>
          <p:nvPr/>
        </p:nvSpPr>
        <p:spPr>
          <a:xfrm>
            <a:off x="2966453" y="2063841"/>
            <a:ext cx="283029" cy="369332"/>
          </a:xfrm>
          <a:prstGeom prst="rect">
            <a:avLst/>
          </a:prstGeom>
          <a:noFill/>
        </p:spPr>
        <p:txBody>
          <a:bodyPr wrap="square" rtlCol="0">
            <a:spAutoFit/>
          </a:bodyPr>
          <a:lstStyle/>
          <a:p>
            <a:r>
              <a:rPr lang="en-IN" dirty="0"/>
              <a:t>3</a:t>
            </a:r>
          </a:p>
        </p:txBody>
      </p:sp>
      <p:sp>
        <p:nvSpPr>
          <p:cNvPr id="39" name="TextBox 38">
            <a:extLst>
              <a:ext uri="{FF2B5EF4-FFF2-40B4-BE49-F238E27FC236}">
                <a16:creationId xmlns:a16="http://schemas.microsoft.com/office/drawing/2014/main" id="{DCA671CD-D27E-4074-8C55-81C54CB5686E}"/>
              </a:ext>
            </a:extLst>
          </p:cNvPr>
          <p:cNvSpPr txBox="1"/>
          <p:nvPr/>
        </p:nvSpPr>
        <p:spPr>
          <a:xfrm>
            <a:off x="4252180" y="2766512"/>
            <a:ext cx="283029" cy="369332"/>
          </a:xfrm>
          <a:prstGeom prst="rect">
            <a:avLst/>
          </a:prstGeom>
          <a:noFill/>
        </p:spPr>
        <p:txBody>
          <a:bodyPr wrap="square" rtlCol="0">
            <a:spAutoFit/>
          </a:bodyPr>
          <a:lstStyle/>
          <a:p>
            <a:r>
              <a:rPr lang="en-IN" dirty="0"/>
              <a:t>2</a:t>
            </a:r>
          </a:p>
        </p:txBody>
      </p:sp>
      <p:sp>
        <p:nvSpPr>
          <p:cNvPr id="40" name="TextBox 39">
            <a:extLst>
              <a:ext uri="{FF2B5EF4-FFF2-40B4-BE49-F238E27FC236}">
                <a16:creationId xmlns:a16="http://schemas.microsoft.com/office/drawing/2014/main" id="{E6767B7E-4B63-48DA-BC46-A9982A6D67E2}"/>
              </a:ext>
            </a:extLst>
          </p:cNvPr>
          <p:cNvSpPr txBox="1"/>
          <p:nvPr/>
        </p:nvSpPr>
        <p:spPr>
          <a:xfrm>
            <a:off x="4233937" y="3590611"/>
            <a:ext cx="283029" cy="369332"/>
          </a:xfrm>
          <a:prstGeom prst="rect">
            <a:avLst/>
          </a:prstGeom>
          <a:noFill/>
        </p:spPr>
        <p:txBody>
          <a:bodyPr wrap="square" rtlCol="0">
            <a:spAutoFit/>
          </a:bodyPr>
          <a:lstStyle/>
          <a:p>
            <a:r>
              <a:rPr lang="en-IN" dirty="0"/>
              <a:t>1</a:t>
            </a:r>
          </a:p>
        </p:txBody>
      </p:sp>
      <p:sp>
        <p:nvSpPr>
          <p:cNvPr id="41" name="TextBox 40">
            <a:extLst>
              <a:ext uri="{FF2B5EF4-FFF2-40B4-BE49-F238E27FC236}">
                <a16:creationId xmlns:a16="http://schemas.microsoft.com/office/drawing/2014/main" id="{A114F37B-E252-4A62-BD64-F9E376260A33}"/>
              </a:ext>
            </a:extLst>
          </p:cNvPr>
          <p:cNvSpPr txBox="1"/>
          <p:nvPr/>
        </p:nvSpPr>
        <p:spPr>
          <a:xfrm>
            <a:off x="4965802" y="2057354"/>
            <a:ext cx="283029" cy="369332"/>
          </a:xfrm>
          <a:prstGeom prst="rect">
            <a:avLst/>
          </a:prstGeom>
          <a:noFill/>
        </p:spPr>
        <p:txBody>
          <a:bodyPr wrap="square" rtlCol="0">
            <a:spAutoFit/>
          </a:bodyPr>
          <a:lstStyle/>
          <a:p>
            <a:r>
              <a:rPr lang="en-IN" dirty="0"/>
              <a:t>4</a:t>
            </a:r>
          </a:p>
        </p:txBody>
      </p:sp>
      <p:sp>
        <p:nvSpPr>
          <p:cNvPr id="42" name="TextBox 41">
            <a:extLst>
              <a:ext uri="{FF2B5EF4-FFF2-40B4-BE49-F238E27FC236}">
                <a16:creationId xmlns:a16="http://schemas.microsoft.com/office/drawing/2014/main" id="{C5DFE9D4-AADC-4C44-AA0A-09817D7A184B}"/>
              </a:ext>
            </a:extLst>
          </p:cNvPr>
          <p:cNvSpPr txBox="1"/>
          <p:nvPr/>
        </p:nvSpPr>
        <p:spPr>
          <a:xfrm>
            <a:off x="5993385" y="2993861"/>
            <a:ext cx="283029" cy="369332"/>
          </a:xfrm>
          <a:prstGeom prst="rect">
            <a:avLst/>
          </a:prstGeom>
          <a:noFill/>
        </p:spPr>
        <p:txBody>
          <a:bodyPr wrap="square" rtlCol="0">
            <a:spAutoFit/>
          </a:bodyPr>
          <a:lstStyle/>
          <a:p>
            <a:r>
              <a:rPr lang="en-IN" dirty="0"/>
              <a:t>9</a:t>
            </a:r>
          </a:p>
        </p:txBody>
      </p:sp>
      <p:sp>
        <p:nvSpPr>
          <p:cNvPr id="43" name="TextBox 42">
            <a:extLst>
              <a:ext uri="{FF2B5EF4-FFF2-40B4-BE49-F238E27FC236}">
                <a16:creationId xmlns:a16="http://schemas.microsoft.com/office/drawing/2014/main" id="{0519739B-6B73-49F1-B036-4F31E2BBA1F1}"/>
              </a:ext>
            </a:extLst>
          </p:cNvPr>
          <p:cNvSpPr txBox="1"/>
          <p:nvPr/>
        </p:nvSpPr>
        <p:spPr>
          <a:xfrm>
            <a:off x="5129598" y="3977150"/>
            <a:ext cx="461030" cy="369332"/>
          </a:xfrm>
          <a:prstGeom prst="rect">
            <a:avLst/>
          </a:prstGeom>
          <a:noFill/>
        </p:spPr>
        <p:txBody>
          <a:bodyPr wrap="square" rtlCol="0">
            <a:spAutoFit/>
          </a:bodyPr>
          <a:lstStyle/>
          <a:p>
            <a:r>
              <a:rPr lang="en-IN" dirty="0"/>
              <a:t>10</a:t>
            </a:r>
          </a:p>
        </p:txBody>
      </p:sp>
      <p:sp>
        <p:nvSpPr>
          <p:cNvPr id="44" name="TextBox 43">
            <a:extLst>
              <a:ext uri="{FF2B5EF4-FFF2-40B4-BE49-F238E27FC236}">
                <a16:creationId xmlns:a16="http://schemas.microsoft.com/office/drawing/2014/main" id="{136403EA-2B3E-4C89-B44C-E4C201B95452}"/>
              </a:ext>
            </a:extLst>
          </p:cNvPr>
          <p:cNvSpPr txBox="1"/>
          <p:nvPr/>
        </p:nvSpPr>
        <p:spPr>
          <a:xfrm>
            <a:off x="6988631" y="2558534"/>
            <a:ext cx="283029" cy="369332"/>
          </a:xfrm>
          <a:prstGeom prst="rect">
            <a:avLst/>
          </a:prstGeom>
          <a:noFill/>
        </p:spPr>
        <p:txBody>
          <a:bodyPr wrap="square" rtlCol="0">
            <a:spAutoFit/>
          </a:bodyPr>
          <a:lstStyle/>
          <a:p>
            <a:r>
              <a:rPr lang="en-IN" dirty="0"/>
              <a:t>5</a:t>
            </a:r>
          </a:p>
        </p:txBody>
      </p:sp>
      <p:sp>
        <p:nvSpPr>
          <p:cNvPr id="45" name="TextBox 44">
            <a:extLst>
              <a:ext uri="{FF2B5EF4-FFF2-40B4-BE49-F238E27FC236}">
                <a16:creationId xmlns:a16="http://schemas.microsoft.com/office/drawing/2014/main" id="{86406025-B311-4803-8959-8F52582328DB}"/>
              </a:ext>
            </a:extLst>
          </p:cNvPr>
          <p:cNvSpPr txBox="1"/>
          <p:nvPr/>
        </p:nvSpPr>
        <p:spPr>
          <a:xfrm>
            <a:off x="7021285" y="3799003"/>
            <a:ext cx="422963" cy="369332"/>
          </a:xfrm>
          <a:prstGeom prst="rect">
            <a:avLst/>
          </a:prstGeom>
          <a:noFill/>
        </p:spPr>
        <p:txBody>
          <a:bodyPr wrap="square" rtlCol="0">
            <a:spAutoFit/>
          </a:bodyPr>
          <a:lstStyle/>
          <a:p>
            <a:r>
              <a:rPr lang="en-IN" dirty="0"/>
              <a:t>12</a:t>
            </a:r>
          </a:p>
        </p:txBody>
      </p:sp>
      <p:sp>
        <p:nvSpPr>
          <p:cNvPr id="48" name="Rectangle 47">
            <a:extLst>
              <a:ext uri="{FF2B5EF4-FFF2-40B4-BE49-F238E27FC236}">
                <a16:creationId xmlns:a16="http://schemas.microsoft.com/office/drawing/2014/main" id="{4CB2EE60-7C74-4E8A-962C-2FC7A2967E60}"/>
              </a:ext>
            </a:extLst>
          </p:cNvPr>
          <p:cNvSpPr/>
          <p:nvPr/>
        </p:nvSpPr>
        <p:spPr>
          <a:xfrm>
            <a:off x="369220" y="5131012"/>
            <a:ext cx="8546179" cy="646331"/>
          </a:xfrm>
          <a:prstGeom prst="rect">
            <a:avLst/>
          </a:prstGeom>
        </p:spPr>
        <p:txBody>
          <a:bodyPr wrap="square">
            <a:spAutoFit/>
          </a:bodyPr>
          <a:lstStyle/>
          <a:p>
            <a:r>
              <a:rPr lang="en-US" dirty="0">
                <a:latin typeface="Roboto"/>
              </a:rPr>
              <a:t>The graph contains 9 vertices and 11 edges. So, the minimum spanning tree formed will be having (9 – 1) = 8 edges.</a:t>
            </a:r>
            <a:endParaRPr lang="en-IN" dirty="0"/>
          </a:p>
        </p:txBody>
      </p:sp>
      <p:sp>
        <p:nvSpPr>
          <p:cNvPr id="54" name="Oval 53">
            <a:extLst>
              <a:ext uri="{FF2B5EF4-FFF2-40B4-BE49-F238E27FC236}">
                <a16:creationId xmlns:a16="http://schemas.microsoft.com/office/drawing/2014/main" id="{3A5CD776-F56D-44F7-8E11-95071E20ABAC}"/>
              </a:ext>
            </a:extLst>
          </p:cNvPr>
          <p:cNvSpPr/>
          <p:nvPr/>
        </p:nvSpPr>
        <p:spPr>
          <a:xfrm>
            <a:off x="3784956" y="2211675"/>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55" name="TextBox 54">
            <a:extLst>
              <a:ext uri="{FF2B5EF4-FFF2-40B4-BE49-F238E27FC236}">
                <a16:creationId xmlns:a16="http://schemas.microsoft.com/office/drawing/2014/main" id="{E0FBF082-53D9-491C-BED4-A76D7E39F264}"/>
              </a:ext>
            </a:extLst>
          </p:cNvPr>
          <p:cNvSpPr txBox="1"/>
          <p:nvPr/>
        </p:nvSpPr>
        <p:spPr>
          <a:xfrm>
            <a:off x="4254558" y="2768387"/>
            <a:ext cx="283029"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362161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1625D-B5A5-4254-B97E-C78D53C209E7}"/>
              </a:ext>
            </a:extLst>
          </p:cNvPr>
          <p:cNvSpPr>
            <a:spLocks noGrp="1"/>
          </p:cNvSpPr>
          <p:nvPr>
            <p:ph type="title"/>
          </p:nvPr>
        </p:nvSpPr>
        <p:spPr>
          <a:xfrm>
            <a:off x="2057400" y="457200"/>
            <a:ext cx="5410200" cy="984885"/>
          </a:xfrm>
        </p:spPr>
        <p:txBody>
          <a:bodyPr/>
          <a:lstStyle/>
          <a:p>
            <a:r>
              <a:rPr lang="en-IN" dirty="0"/>
              <a:t>Sort the weights of the graph</a:t>
            </a:r>
          </a:p>
        </p:txBody>
      </p:sp>
      <p:graphicFrame>
        <p:nvGraphicFramePr>
          <p:cNvPr id="6" name="Table 5">
            <a:extLst>
              <a:ext uri="{FF2B5EF4-FFF2-40B4-BE49-F238E27FC236}">
                <a16:creationId xmlns:a16="http://schemas.microsoft.com/office/drawing/2014/main" id="{1F968E70-1073-4BC8-B0EC-D579A1D632AA}"/>
              </a:ext>
            </a:extLst>
          </p:cNvPr>
          <p:cNvGraphicFramePr>
            <a:graphicFrameLocks noGrp="1"/>
          </p:cNvGraphicFramePr>
          <p:nvPr>
            <p:extLst>
              <p:ext uri="{D42A27DB-BD31-4B8C-83A1-F6EECF244321}">
                <p14:modId xmlns:p14="http://schemas.microsoft.com/office/powerpoint/2010/main" val="824163716"/>
              </p:ext>
            </p:extLst>
          </p:nvPr>
        </p:nvGraphicFramePr>
        <p:xfrm>
          <a:off x="2286000" y="1203960"/>
          <a:ext cx="4038601" cy="4450080"/>
        </p:xfrm>
        <a:graphic>
          <a:graphicData uri="http://schemas.openxmlformats.org/drawingml/2006/table">
            <a:tbl>
              <a:tblPr firstRow="1" bandRow="1">
                <a:tableStyleId>{2D5ABB26-0587-4C30-8999-92F81FD0307C}</a:tableStyleId>
              </a:tblPr>
              <a:tblGrid>
                <a:gridCol w="1211581">
                  <a:extLst>
                    <a:ext uri="{9D8B030D-6E8A-4147-A177-3AD203B41FA5}">
                      <a16:colId xmlns:a16="http://schemas.microsoft.com/office/drawing/2014/main" val="2459500553"/>
                    </a:ext>
                  </a:extLst>
                </a:gridCol>
                <a:gridCol w="1480820">
                  <a:extLst>
                    <a:ext uri="{9D8B030D-6E8A-4147-A177-3AD203B41FA5}">
                      <a16:colId xmlns:a16="http://schemas.microsoft.com/office/drawing/2014/main" val="1216202363"/>
                    </a:ext>
                  </a:extLst>
                </a:gridCol>
                <a:gridCol w="1346200">
                  <a:extLst>
                    <a:ext uri="{9D8B030D-6E8A-4147-A177-3AD203B41FA5}">
                      <a16:colId xmlns:a16="http://schemas.microsoft.com/office/drawing/2014/main" val="2499367015"/>
                    </a:ext>
                  </a:extLst>
                </a:gridCol>
              </a:tblGrid>
              <a:tr h="370840">
                <a:tc>
                  <a:txBody>
                    <a:bodyPr/>
                    <a:lstStyle/>
                    <a:p>
                      <a:pPr algn="ctr"/>
                      <a:r>
                        <a:rPr lang="en-IN"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70840">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4261399"/>
                  </a:ext>
                </a:extLst>
              </a:tr>
              <a:tr h="370840">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70840">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70840">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70840">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70840">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70840">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70840">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70840">
                <a:tc>
                  <a:txBody>
                    <a:bodyPr/>
                    <a:lstStyle/>
                    <a:p>
                      <a:pPr algn="ctr"/>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70840">
                <a:tc>
                  <a:txBody>
                    <a:bodyPr/>
                    <a:lstStyle/>
                    <a:p>
                      <a:pPr algn="ctr"/>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70840">
                <a:tc>
                  <a:txBody>
                    <a:bodyPr/>
                    <a:lstStyle/>
                    <a:p>
                      <a:pPr algn="ctr"/>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268605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E6DE3F-2CF4-423B-92D2-1D3EC38F0CC3}"/>
              </a:ext>
            </a:extLst>
          </p:cNvPr>
          <p:cNvSpPr/>
          <p:nvPr/>
        </p:nvSpPr>
        <p:spPr>
          <a:xfrm>
            <a:off x="609600" y="685800"/>
            <a:ext cx="6553200" cy="369332"/>
          </a:xfrm>
          <a:prstGeom prst="rect">
            <a:avLst/>
          </a:prstGeom>
        </p:spPr>
        <p:txBody>
          <a:bodyPr wrap="square">
            <a:spAutoFit/>
          </a:bodyPr>
          <a:lstStyle/>
          <a:p>
            <a:r>
              <a:rPr lang="en-US" dirty="0">
                <a:latin typeface="Roboto"/>
              </a:rPr>
              <a:t>Now pick all edges one by one from sorted list of edges</a:t>
            </a:r>
            <a:endParaRPr lang="en-IN" dirty="0"/>
          </a:p>
        </p:txBody>
      </p:sp>
      <p:sp>
        <p:nvSpPr>
          <p:cNvPr id="5" name="Oval 4">
            <a:extLst>
              <a:ext uri="{FF2B5EF4-FFF2-40B4-BE49-F238E27FC236}">
                <a16:creationId xmlns:a16="http://schemas.microsoft.com/office/drawing/2014/main" id="{13C631B6-0DC3-4E86-845F-5E2C8ABDCF5A}"/>
              </a:ext>
            </a:extLst>
          </p:cNvPr>
          <p:cNvSpPr/>
          <p:nvPr/>
        </p:nvSpPr>
        <p:spPr>
          <a:xfrm>
            <a:off x="3535926" y="3248677"/>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75000"/>
                  </a:schemeClr>
                </a:solidFill>
              </a:rPr>
              <a:t>8</a:t>
            </a:r>
          </a:p>
        </p:txBody>
      </p:sp>
      <p:sp>
        <p:nvSpPr>
          <p:cNvPr id="6" name="Oval 5">
            <a:extLst>
              <a:ext uri="{FF2B5EF4-FFF2-40B4-BE49-F238E27FC236}">
                <a16:creationId xmlns:a16="http://schemas.microsoft.com/office/drawing/2014/main" id="{1FDD678E-D25C-410E-B292-4CCE1D5AD514}"/>
              </a:ext>
            </a:extLst>
          </p:cNvPr>
          <p:cNvSpPr/>
          <p:nvPr/>
        </p:nvSpPr>
        <p:spPr>
          <a:xfrm>
            <a:off x="4305300" y="2286000"/>
            <a:ext cx="533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75000"/>
                  </a:schemeClr>
                </a:solidFill>
              </a:rPr>
              <a:t>5</a:t>
            </a:r>
          </a:p>
        </p:txBody>
      </p:sp>
      <p:cxnSp>
        <p:nvCxnSpPr>
          <p:cNvPr id="7" name="Straight Connector 6">
            <a:extLst>
              <a:ext uri="{FF2B5EF4-FFF2-40B4-BE49-F238E27FC236}">
                <a16:creationId xmlns:a16="http://schemas.microsoft.com/office/drawing/2014/main" id="{7AD532F3-FD8D-41BE-8A58-47ECBAE214B0}"/>
              </a:ext>
            </a:extLst>
          </p:cNvPr>
          <p:cNvCxnSpPr/>
          <p:nvPr/>
        </p:nvCxnSpPr>
        <p:spPr>
          <a:xfrm flipV="1">
            <a:off x="4012377" y="2790791"/>
            <a:ext cx="461030" cy="57533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0B0E705-465F-4993-BA91-5CD59858D4EE}"/>
              </a:ext>
            </a:extLst>
          </p:cNvPr>
          <p:cNvSpPr txBox="1"/>
          <p:nvPr/>
        </p:nvSpPr>
        <p:spPr>
          <a:xfrm>
            <a:off x="3959863" y="2788397"/>
            <a:ext cx="283029" cy="369332"/>
          </a:xfrm>
          <a:prstGeom prst="rect">
            <a:avLst/>
          </a:prstGeom>
          <a:noFill/>
        </p:spPr>
        <p:txBody>
          <a:bodyPr wrap="square" rtlCol="0">
            <a:spAutoFit/>
          </a:bodyPr>
          <a:lstStyle/>
          <a:p>
            <a:r>
              <a:rPr lang="en-IN" dirty="0">
                <a:solidFill>
                  <a:schemeClr val="accent2">
                    <a:lumMod val="75000"/>
                  </a:schemeClr>
                </a:solidFill>
              </a:rPr>
              <a:t>1</a:t>
            </a:r>
          </a:p>
        </p:txBody>
      </p:sp>
      <p:graphicFrame>
        <p:nvGraphicFramePr>
          <p:cNvPr id="9" name="Table 8">
            <a:extLst>
              <a:ext uri="{FF2B5EF4-FFF2-40B4-BE49-F238E27FC236}">
                <a16:creationId xmlns:a16="http://schemas.microsoft.com/office/drawing/2014/main" id="{1F1D25A0-45EB-4D95-AEA2-2B5A16A0CBAA}"/>
              </a:ext>
            </a:extLst>
          </p:cNvPr>
          <p:cNvGraphicFramePr>
            <a:graphicFrameLocks noGrp="1"/>
          </p:cNvGraphicFramePr>
          <p:nvPr>
            <p:extLst>
              <p:ext uri="{D42A27DB-BD31-4B8C-83A1-F6EECF244321}">
                <p14:modId xmlns:p14="http://schemas.microsoft.com/office/powerpoint/2010/main" val="1570659910"/>
              </p:ext>
            </p:extLst>
          </p:nvPr>
        </p:nvGraphicFramePr>
        <p:xfrm>
          <a:off x="224240" y="2834640"/>
          <a:ext cx="1836000" cy="3794760"/>
        </p:xfrm>
        <a:graphic>
          <a:graphicData uri="http://schemas.openxmlformats.org/drawingml/2006/table">
            <a:tbl>
              <a:tblPr firstRow="1" bandRow="1">
                <a:tableStyleId>{2D5ABB26-0587-4C30-8999-92F81FD0307C}</a:tableStyleId>
              </a:tblPr>
              <a:tblGrid>
                <a:gridCol w="550800">
                  <a:extLst>
                    <a:ext uri="{9D8B030D-6E8A-4147-A177-3AD203B41FA5}">
                      <a16:colId xmlns:a16="http://schemas.microsoft.com/office/drawing/2014/main" val="2459500553"/>
                    </a:ext>
                  </a:extLst>
                </a:gridCol>
                <a:gridCol w="673200">
                  <a:extLst>
                    <a:ext uri="{9D8B030D-6E8A-4147-A177-3AD203B41FA5}">
                      <a16:colId xmlns:a16="http://schemas.microsoft.com/office/drawing/2014/main" val="1216202363"/>
                    </a:ext>
                  </a:extLst>
                </a:gridCol>
                <a:gridCol w="612000">
                  <a:extLst>
                    <a:ext uri="{9D8B030D-6E8A-4147-A177-3AD203B41FA5}">
                      <a16:colId xmlns:a16="http://schemas.microsoft.com/office/drawing/2014/main" val="2499367015"/>
                    </a:ext>
                  </a:extLst>
                </a:gridCol>
              </a:tblGrid>
              <a:tr h="441960">
                <a:tc>
                  <a:txBody>
                    <a:bodyPr/>
                    <a:lstStyle/>
                    <a:p>
                      <a:pPr algn="ctr"/>
                      <a:r>
                        <a:rPr lang="en-IN" sz="1100" dirty="0"/>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Source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100" dirty="0"/>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607104"/>
                  </a:ext>
                </a:extLst>
              </a:tr>
              <a:tr h="300472">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154261399"/>
                  </a:ext>
                </a:extLst>
              </a:tr>
              <a:tr h="300472">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498363"/>
                  </a:ext>
                </a:extLst>
              </a:tr>
              <a:tr h="300472">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350521"/>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056753"/>
                  </a:ext>
                </a:extLst>
              </a:tr>
              <a:tr h="300472">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7367504"/>
                  </a:ext>
                </a:extLst>
              </a:tr>
              <a:tr h="300472">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714567"/>
                  </a:ext>
                </a:extLst>
              </a:tr>
              <a:tr h="300472">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532041"/>
                  </a:ext>
                </a:extLst>
              </a:tr>
              <a:tr h="300472">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7884857"/>
                  </a:ext>
                </a:extLst>
              </a:tr>
              <a:tr h="300472">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5806283"/>
                  </a:ext>
                </a:extLst>
              </a:tr>
              <a:tr h="300472">
                <a:tc>
                  <a:txBody>
                    <a:bodyPr/>
                    <a:lstStyle/>
                    <a:p>
                      <a:pPr algn="ctr"/>
                      <a:r>
                        <a:rPr lang="en-IN"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084612"/>
                  </a:ext>
                </a:extLst>
              </a:tr>
              <a:tr h="300472">
                <a:tc>
                  <a:txBody>
                    <a:bodyPr/>
                    <a:lstStyle/>
                    <a:p>
                      <a:pPr algn="ctr"/>
                      <a:r>
                        <a:rPr lang="en-IN" sz="14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393"/>
                  </a:ext>
                </a:extLst>
              </a:tr>
            </a:tbl>
          </a:graphicData>
        </a:graphic>
      </p:graphicFrame>
    </p:spTree>
    <p:extLst>
      <p:ext uri="{BB962C8B-B14F-4D97-AF65-F5344CB8AC3E}">
        <p14:creationId xmlns:p14="http://schemas.microsoft.com/office/powerpoint/2010/main" val="2503759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1092</Words>
  <Application>Microsoft Office PowerPoint</Application>
  <PresentationFormat>On-screen Show (4:3)</PresentationFormat>
  <Paragraphs>655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 Rounded MT Bold</vt:lpstr>
      <vt:lpstr>Calibri</vt:lpstr>
      <vt:lpstr>Monotype Sorts</vt:lpstr>
      <vt:lpstr>Roboto</vt:lpstr>
      <vt:lpstr>Times New Roman</vt:lpstr>
      <vt:lpstr>Office Theme</vt:lpstr>
      <vt:lpstr>SRM</vt:lpstr>
      <vt:lpstr>SRM</vt:lpstr>
      <vt:lpstr>Minimum Spanning Tree </vt:lpstr>
      <vt:lpstr>Minimum Spanning Tree</vt:lpstr>
      <vt:lpstr>Kruskal’s Algorithm</vt:lpstr>
      <vt:lpstr>Algorithm</vt:lpstr>
      <vt:lpstr>Example</vt:lpstr>
      <vt:lpstr>Sort the weights of the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dc:title>
  <dc:creator>Zamzar</dc:creator>
  <cp:lastModifiedBy>illakiya t</cp:lastModifiedBy>
  <cp:revision>65</cp:revision>
  <dcterms:created xsi:type="dcterms:W3CDTF">2019-07-10T02:53:10Z</dcterms:created>
  <dcterms:modified xsi:type="dcterms:W3CDTF">2020-08-03T10:10:40Z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Zamzar</vt:lpwstr>
  </property>
  <property fmtid="{D5CDD505-2E9C-101B-9397-08002B2CF9AE}" pid="3" name="LastSaved">
    <vt:filetime>2019-07-10T00:00:00Z</vt:filetime>
  </property>
</Properties>
</file>