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67" r:id="rId3"/>
    <p:sldId id="369" r:id="rId4"/>
    <p:sldId id="368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80" r:id="rId14"/>
    <p:sldId id="381" r:id="rId15"/>
    <p:sldId id="382" r:id="rId16"/>
    <p:sldId id="383" r:id="rId17"/>
    <p:sldId id="384" r:id="rId18"/>
    <p:sldId id="378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97C1A2-8DA6-48A7-9639-99C3A2A5A7A7}">
          <p14:sldIdLst>
            <p14:sldId id="256"/>
            <p14:sldId id="367"/>
            <p14:sldId id="369"/>
            <p14:sldId id="368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384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84A19-FF36-4973-BBB7-163FF65C8929}" type="datetimeFigureOut">
              <a:rPr lang="en-IN" smtClean="0"/>
              <a:pPr/>
              <a:t>03-08-2020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1633C-A49F-42BF-A4EA-094B5CE49B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55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8" y="69755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17"/>
                </a:moveTo>
                <a:lnTo>
                  <a:pt x="3577" y="281165"/>
                </a:lnTo>
                <a:lnTo>
                  <a:pt x="13968" y="234633"/>
                </a:lnTo>
                <a:lnTo>
                  <a:pt x="30663" y="190832"/>
                </a:lnTo>
                <a:lnTo>
                  <a:pt x="53151" y="150274"/>
                </a:lnTo>
                <a:lnTo>
                  <a:pt x="80922" y="113467"/>
                </a:lnTo>
                <a:lnTo>
                  <a:pt x="113467" y="80923"/>
                </a:lnTo>
                <a:lnTo>
                  <a:pt x="150273" y="53152"/>
                </a:lnTo>
                <a:lnTo>
                  <a:pt x="190832" y="30663"/>
                </a:lnTo>
                <a:lnTo>
                  <a:pt x="234632" y="13968"/>
                </a:lnTo>
                <a:lnTo>
                  <a:pt x="281164" y="3577"/>
                </a:lnTo>
                <a:lnTo>
                  <a:pt x="329917" y="0"/>
                </a:lnTo>
                <a:lnTo>
                  <a:pt x="8683459" y="0"/>
                </a:lnTo>
                <a:lnTo>
                  <a:pt x="8732202" y="3577"/>
                </a:lnTo>
                <a:lnTo>
                  <a:pt x="8778735" y="13968"/>
                </a:lnTo>
                <a:lnTo>
                  <a:pt x="8822537" y="30663"/>
                </a:lnTo>
                <a:lnTo>
                  <a:pt x="8863096" y="53151"/>
                </a:lnTo>
                <a:lnTo>
                  <a:pt x="8899903" y="80922"/>
                </a:lnTo>
                <a:lnTo>
                  <a:pt x="8932446" y="113467"/>
                </a:lnTo>
                <a:lnTo>
                  <a:pt x="8960217" y="150273"/>
                </a:lnTo>
                <a:lnTo>
                  <a:pt x="8982705" y="190832"/>
                </a:lnTo>
                <a:lnTo>
                  <a:pt x="8999399" y="234632"/>
                </a:lnTo>
                <a:lnTo>
                  <a:pt x="9009790" y="281164"/>
                </a:lnTo>
                <a:lnTo>
                  <a:pt x="9013367" y="329917"/>
                </a:lnTo>
                <a:lnTo>
                  <a:pt x="9013367" y="6363493"/>
                </a:lnTo>
                <a:lnTo>
                  <a:pt x="9009790" y="6412245"/>
                </a:lnTo>
                <a:lnTo>
                  <a:pt x="8999400" y="6458776"/>
                </a:lnTo>
                <a:lnTo>
                  <a:pt x="8982705" y="6502575"/>
                </a:lnTo>
                <a:lnTo>
                  <a:pt x="8960218" y="6543133"/>
                </a:lnTo>
                <a:lnTo>
                  <a:pt x="8932448" y="6579938"/>
                </a:lnTo>
                <a:lnTo>
                  <a:pt x="8899905" y="6612481"/>
                </a:lnTo>
                <a:lnTo>
                  <a:pt x="8863099" y="6640252"/>
                </a:lnTo>
                <a:lnTo>
                  <a:pt x="8822542" y="6662739"/>
                </a:lnTo>
                <a:lnTo>
                  <a:pt x="8778742" y="6679433"/>
                </a:lnTo>
                <a:lnTo>
                  <a:pt x="8732212" y="6689824"/>
                </a:lnTo>
                <a:lnTo>
                  <a:pt x="8683459" y="6693401"/>
                </a:lnTo>
                <a:lnTo>
                  <a:pt x="329917" y="6693401"/>
                </a:lnTo>
                <a:lnTo>
                  <a:pt x="281165" y="6689824"/>
                </a:lnTo>
                <a:lnTo>
                  <a:pt x="234633" y="6679433"/>
                </a:lnTo>
                <a:lnTo>
                  <a:pt x="190833" y="6662739"/>
                </a:lnTo>
                <a:lnTo>
                  <a:pt x="150274" y="6640252"/>
                </a:lnTo>
                <a:lnTo>
                  <a:pt x="113467" y="6612481"/>
                </a:lnTo>
                <a:lnTo>
                  <a:pt x="80923" y="6579938"/>
                </a:lnTo>
                <a:lnTo>
                  <a:pt x="53151" y="6543133"/>
                </a:lnTo>
                <a:lnTo>
                  <a:pt x="30663" y="6502575"/>
                </a:lnTo>
                <a:lnTo>
                  <a:pt x="13968" y="6458776"/>
                </a:lnTo>
                <a:lnTo>
                  <a:pt x="3577" y="6412245"/>
                </a:lnTo>
                <a:lnTo>
                  <a:pt x="0" y="6363493"/>
                </a:lnTo>
                <a:lnTo>
                  <a:pt x="0" y="329917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5348" y="51696"/>
            <a:ext cx="84645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9" y="2548636"/>
            <a:ext cx="7705725" cy="303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13" y="69755"/>
            <a:ext cx="9013370" cy="6692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313" y="69755"/>
            <a:ext cx="9013825" cy="6692265"/>
          </a:xfrm>
          <a:custGeom>
            <a:avLst/>
            <a:gdLst/>
            <a:ahLst/>
            <a:cxnLst/>
            <a:rect l="l" t="t" r="r" b="b"/>
            <a:pathLst>
              <a:path w="9013825" h="6692265">
                <a:moveTo>
                  <a:pt x="0" y="329859"/>
                </a:moveTo>
                <a:lnTo>
                  <a:pt x="3576" y="281115"/>
                </a:lnTo>
                <a:lnTo>
                  <a:pt x="13965" y="234591"/>
                </a:lnTo>
                <a:lnTo>
                  <a:pt x="30657" y="190798"/>
                </a:lnTo>
                <a:lnTo>
                  <a:pt x="53142" y="150247"/>
                </a:lnTo>
                <a:lnTo>
                  <a:pt x="80908" y="113447"/>
                </a:lnTo>
                <a:lnTo>
                  <a:pt x="113447" y="80909"/>
                </a:lnTo>
                <a:lnTo>
                  <a:pt x="150247" y="53142"/>
                </a:lnTo>
                <a:lnTo>
                  <a:pt x="190798" y="30658"/>
                </a:lnTo>
                <a:lnTo>
                  <a:pt x="234591" y="13966"/>
                </a:lnTo>
                <a:lnTo>
                  <a:pt x="281114" y="3576"/>
                </a:lnTo>
                <a:lnTo>
                  <a:pt x="329858" y="0"/>
                </a:lnTo>
                <a:lnTo>
                  <a:pt x="8683513" y="0"/>
                </a:lnTo>
                <a:lnTo>
                  <a:pt x="8732256" y="3576"/>
                </a:lnTo>
                <a:lnTo>
                  <a:pt x="8778778" y="13965"/>
                </a:lnTo>
                <a:lnTo>
                  <a:pt x="8822570" y="30657"/>
                </a:lnTo>
                <a:lnTo>
                  <a:pt x="8863121" y="53141"/>
                </a:lnTo>
                <a:lnTo>
                  <a:pt x="8899921" y="80908"/>
                </a:lnTo>
                <a:lnTo>
                  <a:pt x="8932460" y="113446"/>
                </a:lnTo>
                <a:lnTo>
                  <a:pt x="8960227" y="150246"/>
                </a:lnTo>
                <a:lnTo>
                  <a:pt x="8982712" y="190797"/>
                </a:lnTo>
                <a:lnTo>
                  <a:pt x="8999404" y="234590"/>
                </a:lnTo>
                <a:lnTo>
                  <a:pt x="9009794" y="281113"/>
                </a:lnTo>
                <a:lnTo>
                  <a:pt x="9013370" y="329858"/>
                </a:lnTo>
                <a:lnTo>
                  <a:pt x="9013370" y="6362337"/>
                </a:lnTo>
                <a:lnTo>
                  <a:pt x="9009794" y="6411083"/>
                </a:lnTo>
                <a:lnTo>
                  <a:pt x="8999404" y="6457607"/>
                </a:lnTo>
                <a:lnTo>
                  <a:pt x="8982712" y="6501400"/>
                </a:lnTo>
                <a:lnTo>
                  <a:pt x="8960227" y="6541951"/>
                </a:lnTo>
                <a:lnTo>
                  <a:pt x="8932460" y="6578750"/>
                </a:lnTo>
                <a:lnTo>
                  <a:pt x="8899921" y="6611288"/>
                </a:lnTo>
                <a:lnTo>
                  <a:pt x="8863121" y="6639054"/>
                </a:lnTo>
                <a:lnTo>
                  <a:pt x="8822570" y="6661538"/>
                </a:lnTo>
                <a:lnTo>
                  <a:pt x="8778778" y="6678229"/>
                </a:lnTo>
                <a:lnTo>
                  <a:pt x="8732256" y="6688618"/>
                </a:lnTo>
                <a:lnTo>
                  <a:pt x="8683513" y="6692194"/>
                </a:lnTo>
                <a:lnTo>
                  <a:pt x="329858" y="6692194"/>
                </a:lnTo>
                <a:lnTo>
                  <a:pt x="281114" y="6688618"/>
                </a:lnTo>
                <a:lnTo>
                  <a:pt x="234591" y="6678229"/>
                </a:lnTo>
                <a:lnTo>
                  <a:pt x="190798" y="6661538"/>
                </a:lnTo>
                <a:lnTo>
                  <a:pt x="150247" y="6639054"/>
                </a:lnTo>
                <a:lnTo>
                  <a:pt x="113447" y="6611288"/>
                </a:lnTo>
                <a:lnTo>
                  <a:pt x="80908" y="6578750"/>
                </a:lnTo>
                <a:lnTo>
                  <a:pt x="53142" y="6541951"/>
                </a:lnTo>
                <a:lnTo>
                  <a:pt x="30657" y="6501400"/>
                </a:lnTo>
                <a:lnTo>
                  <a:pt x="13965" y="6457607"/>
                </a:lnTo>
                <a:lnTo>
                  <a:pt x="3576" y="6411083"/>
                </a:lnTo>
                <a:lnTo>
                  <a:pt x="0" y="6362337"/>
                </a:lnTo>
                <a:lnTo>
                  <a:pt x="0" y="32985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931" y="1396720"/>
            <a:ext cx="9022080" cy="120650"/>
          </a:xfrm>
          <a:custGeom>
            <a:avLst/>
            <a:gdLst/>
            <a:ahLst/>
            <a:cxnLst/>
            <a:rect l="l" t="t" r="r" b="b"/>
            <a:pathLst>
              <a:path w="9022080" h="120650">
                <a:moveTo>
                  <a:pt x="0" y="0"/>
                </a:moveTo>
                <a:lnTo>
                  <a:pt x="9021531" y="0"/>
                </a:lnTo>
                <a:lnTo>
                  <a:pt x="9021531" y="120573"/>
                </a:lnTo>
                <a:lnTo>
                  <a:pt x="0" y="120573"/>
                </a:lnTo>
                <a:lnTo>
                  <a:pt x="0" y="0"/>
                </a:lnTo>
                <a:close/>
              </a:path>
            </a:pathLst>
          </a:custGeom>
          <a:solidFill>
            <a:srgbClr val="E6B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931" y="2976651"/>
            <a:ext cx="9022080" cy="111125"/>
          </a:xfrm>
          <a:custGeom>
            <a:avLst/>
            <a:gdLst/>
            <a:ahLst/>
            <a:cxnLst/>
            <a:rect l="l" t="t" r="r" b="b"/>
            <a:pathLst>
              <a:path w="9022080" h="111125">
                <a:moveTo>
                  <a:pt x="0" y="0"/>
                </a:moveTo>
                <a:lnTo>
                  <a:pt x="9021531" y="0"/>
                </a:lnTo>
                <a:lnTo>
                  <a:pt x="9021531" y="110528"/>
                </a:lnTo>
                <a:lnTo>
                  <a:pt x="0" y="110528"/>
                </a:lnTo>
                <a:lnTo>
                  <a:pt x="0" y="0"/>
                </a:lnTo>
                <a:close/>
              </a:path>
            </a:pathLst>
          </a:custGeom>
          <a:solidFill>
            <a:srgbClr val="9083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931" y="1517294"/>
            <a:ext cx="9022080" cy="2051203"/>
          </a:xfrm>
          <a:prstGeom prst="rect">
            <a:avLst/>
          </a:prstGeom>
          <a:solidFill>
            <a:srgbClr val="D34817"/>
          </a:solidFill>
        </p:spPr>
        <p:txBody>
          <a:bodyPr vert="horz" wrap="square" lIns="0" tIns="34925" rIns="0" bIns="0" rtlCol="0">
            <a:spAutoFit/>
          </a:bodyPr>
          <a:lstStyle/>
          <a:p>
            <a:pPr marL="4088129" marR="937260" indent="-3164840" algn="ctr">
              <a:lnSpc>
                <a:spcPct val="150000"/>
              </a:lnSpc>
              <a:spcBef>
                <a:spcPts val="275"/>
              </a:spcBef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18CSC201J</a:t>
            </a:r>
          </a:p>
          <a:p>
            <a:pPr marL="4088129" marR="937260" indent="-3164840" algn="ctr">
              <a:lnSpc>
                <a:spcPct val="150000"/>
              </a:lnSpc>
              <a:spcBef>
                <a:spcPts val="275"/>
              </a:spcBef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STRUCTURES AND ALGORITHMS</a:t>
            </a:r>
          </a:p>
          <a:p>
            <a:pPr marL="4088129" marR="937260" indent="-3164840" algn="ctr">
              <a:lnSpc>
                <a:spcPct val="150000"/>
              </a:lnSpc>
              <a:spcBef>
                <a:spcPts val="275"/>
              </a:spcBef>
            </a:pPr>
            <a:r>
              <a:rPr lang="en-US" sz="2800" b="1" spc="2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/>
              </a:rPr>
              <a:t>    </a:t>
            </a: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Unit</a:t>
            </a:r>
            <a:r>
              <a:rPr lang="en-US"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8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36900" y="3721100"/>
            <a:ext cx="2289784" cy="2376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82308" y="550162"/>
            <a:ext cx="6384925" cy="79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/>
                <a:cs typeface="Times New Roman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/>
                <a:cs typeface="Times New Roman"/>
              </a:rPr>
              <a:t>OF </a:t>
            </a:r>
            <a:r>
              <a:rPr lang="en-IN" sz="2600" b="1" spc="-2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600" b="1" spc="-265" dirty="0">
                <a:solidFill>
                  <a:srgbClr val="BF0000"/>
                </a:solidFill>
                <a:latin typeface="Times New Roman"/>
                <a:cs typeface="Times New Roman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/>
                <a:cs typeface="Times New Roman"/>
              </a:rPr>
              <a:t>AND</a:t>
            </a:r>
            <a:r>
              <a:rPr sz="2600" b="1" spc="-3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/>
                <a:cs typeface="Times New Roman"/>
              </a:rPr>
              <a:t>TECHNOLOGY,</a:t>
            </a:r>
            <a:endParaRPr sz="2600" dirty="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/>
                <a:cs typeface="Times New Roman"/>
              </a:rPr>
              <a:t>CHENNAI.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0500" y="190502"/>
            <a:ext cx="1040809" cy="1080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5402F131-81F3-422D-BE40-C4700DB54C7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15133"/>
            <a:ext cx="8229600" cy="81915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Now, select the node with minimum distance. Weights are 2 and 1 hence 1 is selected i.e., D is  chosen </a:t>
            </a:r>
          </a:p>
        </p:txBody>
      </p:sp>
      <p:grpSp>
        <p:nvGrpSpPr>
          <p:cNvPr id="16" name="Group 45">
            <a:extLst>
              <a:ext uri="{FF2B5EF4-FFF2-40B4-BE49-F238E27FC236}">
                <a16:creationId xmlns:a16="http://schemas.microsoft.com/office/drawing/2014/main" id="{E4688501-5E94-494A-99B9-816F46ADD926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027238"/>
            <a:ext cx="5284788" cy="3600450"/>
            <a:chOff x="1248" y="1277"/>
            <a:chExt cx="3329" cy="2268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id="{9AAD730F-BA72-4418-9B5F-9AD152373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36"/>
              <a:ext cx="288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en-US" sz="18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CA1DA6C4-D732-49EA-B559-89FD2BE35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en-US" altLang="en-US" sz="18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A4FBE007-3A41-44F2-9D64-3D2FFB586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n-US" altLang="en-US" sz="18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AutoShape 6">
              <a:extLst>
                <a:ext uri="{FF2B5EF4-FFF2-40B4-BE49-F238E27FC236}">
                  <a16:creationId xmlns:a16="http://schemas.microsoft.com/office/drawing/2014/main" id="{45637F5B-429C-48F7-A2FA-8CB9F5F936D0}"/>
                </a:ext>
              </a:extLst>
            </p:cNvPr>
            <p:cNvCxnSpPr>
              <a:cxnSpLocks noChangeShapeType="1"/>
              <a:stCxn id="18" idx="2"/>
              <a:endCxn id="19" idx="6"/>
            </p:cNvCxnSpPr>
            <p:nvPr/>
          </p:nvCxnSpPr>
          <p:spPr bwMode="auto">
            <a:xfrm flipH="1">
              <a:off x="2400" y="312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7">
              <a:extLst>
                <a:ext uri="{FF2B5EF4-FFF2-40B4-BE49-F238E27FC236}">
                  <a16:creationId xmlns:a16="http://schemas.microsoft.com/office/drawing/2014/main" id="{C365C9A3-2632-4873-9829-424382E57717}"/>
                </a:ext>
              </a:extLst>
            </p:cNvPr>
            <p:cNvCxnSpPr>
              <a:cxnSpLocks noChangeShapeType="1"/>
              <a:stCxn id="33" idx="2"/>
              <a:endCxn id="30" idx="6"/>
            </p:cNvCxnSpPr>
            <p:nvPr/>
          </p:nvCxnSpPr>
          <p:spPr bwMode="auto">
            <a:xfrm flipH="1">
              <a:off x="1776" y="240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8">
              <a:extLst>
                <a:ext uri="{FF2B5EF4-FFF2-40B4-BE49-F238E27FC236}">
                  <a16:creationId xmlns:a16="http://schemas.microsoft.com/office/drawing/2014/main" id="{CF6A3C76-8822-4ED8-AC4F-644B586BC672}"/>
                </a:ext>
              </a:extLst>
            </p:cNvPr>
            <p:cNvCxnSpPr>
              <a:cxnSpLocks noChangeShapeType="1"/>
              <a:stCxn id="17" idx="6"/>
              <a:endCxn id="23" idx="2"/>
            </p:cNvCxnSpPr>
            <p:nvPr/>
          </p:nvCxnSpPr>
          <p:spPr bwMode="auto">
            <a:xfrm>
              <a:off x="2400" y="168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036DA38C-4CD6-4484-BB50-0CE0C833C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3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en-US" sz="18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52DF9DB1-6083-4901-823B-574DB2FD2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en-US" sz="18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AutoShape 11">
              <a:extLst>
                <a:ext uri="{FF2B5EF4-FFF2-40B4-BE49-F238E27FC236}">
                  <a16:creationId xmlns:a16="http://schemas.microsoft.com/office/drawing/2014/main" id="{9045E3A2-9910-4F77-A3F2-74FE9B18D2F0}"/>
                </a:ext>
              </a:extLst>
            </p:cNvPr>
            <p:cNvCxnSpPr>
              <a:cxnSpLocks noChangeShapeType="1"/>
              <a:stCxn id="24" idx="2"/>
              <a:endCxn id="33" idx="6"/>
            </p:cNvCxnSpPr>
            <p:nvPr/>
          </p:nvCxnSpPr>
          <p:spPr bwMode="auto">
            <a:xfrm flipH="1">
              <a:off x="3072" y="2400"/>
              <a:ext cx="91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2">
              <a:extLst>
                <a:ext uri="{FF2B5EF4-FFF2-40B4-BE49-F238E27FC236}">
                  <a16:creationId xmlns:a16="http://schemas.microsoft.com/office/drawing/2014/main" id="{B6974E88-88EA-44EC-B716-6372028ADD1A}"/>
                </a:ext>
              </a:extLst>
            </p:cNvPr>
            <p:cNvCxnSpPr>
              <a:cxnSpLocks noChangeShapeType="1"/>
              <a:stCxn id="24" idx="1"/>
              <a:endCxn id="23" idx="5"/>
            </p:cNvCxnSpPr>
            <p:nvPr/>
          </p:nvCxnSpPr>
          <p:spPr bwMode="auto">
            <a:xfrm flipH="1" flipV="1">
              <a:off x="3654" y="178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13">
              <a:extLst>
                <a:ext uri="{FF2B5EF4-FFF2-40B4-BE49-F238E27FC236}">
                  <a16:creationId xmlns:a16="http://schemas.microsoft.com/office/drawing/2014/main" id="{33F91A8E-72D7-4AB4-833D-AD4F5AA6CCCA}"/>
                </a:ext>
              </a:extLst>
            </p:cNvPr>
            <p:cNvCxnSpPr>
              <a:cxnSpLocks noChangeShapeType="1"/>
              <a:stCxn id="18" idx="7"/>
              <a:endCxn id="24" idx="3"/>
            </p:cNvCxnSpPr>
            <p:nvPr/>
          </p:nvCxnSpPr>
          <p:spPr bwMode="auto">
            <a:xfrm flipV="1">
              <a:off x="3654" y="250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4">
              <a:extLst>
                <a:ext uri="{FF2B5EF4-FFF2-40B4-BE49-F238E27FC236}">
                  <a16:creationId xmlns:a16="http://schemas.microsoft.com/office/drawing/2014/main" id="{911DFA5D-5C17-490F-85AE-7551B10DD4F0}"/>
                </a:ext>
              </a:extLst>
            </p:cNvPr>
            <p:cNvCxnSpPr>
              <a:cxnSpLocks noChangeShapeType="1"/>
              <a:stCxn id="17" idx="5"/>
              <a:endCxn id="33" idx="1"/>
            </p:cNvCxnSpPr>
            <p:nvPr/>
          </p:nvCxnSpPr>
          <p:spPr bwMode="auto">
            <a:xfrm>
              <a:off x="2358" y="178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5">
              <a:extLst>
                <a:ext uri="{FF2B5EF4-FFF2-40B4-BE49-F238E27FC236}">
                  <a16:creationId xmlns:a16="http://schemas.microsoft.com/office/drawing/2014/main" id="{AC0E2D8A-B146-44A6-9151-79E5FC0792ED}"/>
                </a:ext>
              </a:extLst>
            </p:cNvPr>
            <p:cNvCxnSpPr>
              <a:cxnSpLocks noChangeShapeType="1"/>
              <a:stCxn id="23" idx="3"/>
              <a:endCxn id="33" idx="7"/>
            </p:cNvCxnSpPr>
            <p:nvPr/>
          </p:nvCxnSpPr>
          <p:spPr bwMode="auto">
            <a:xfrm flipH="1">
              <a:off x="3030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Oval 16">
              <a:extLst>
                <a:ext uri="{FF2B5EF4-FFF2-40B4-BE49-F238E27FC236}">
                  <a16:creationId xmlns:a16="http://schemas.microsoft.com/office/drawing/2014/main" id="{F9557C75-3619-47ED-837C-E8577759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en-US" sz="18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AutoShape 17">
              <a:extLst>
                <a:ext uri="{FF2B5EF4-FFF2-40B4-BE49-F238E27FC236}">
                  <a16:creationId xmlns:a16="http://schemas.microsoft.com/office/drawing/2014/main" id="{F6D9C16A-F1EA-4178-A187-3D6453F1FCCD}"/>
                </a:ext>
              </a:extLst>
            </p:cNvPr>
            <p:cNvCxnSpPr>
              <a:cxnSpLocks noChangeShapeType="1"/>
              <a:stCxn id="30" idx="7"/>
              <a:endCxn id="17" idx="3"/>
            </p:cNvCxnSpPr>
            <p:nvPr/>
          </p:nvCxnSpPr>
          <p:spPr bwMode="auto">
            <a:xfrm flipV="1">
              <a:off x="1734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8">
              <a:extLst>
                <a:ext uri="{FF2B5EF4-FFF2-40B4-BE49-F238E27FC236}">
                  <a16:creationId xmlns:a16="http://schemas.microsoft.com/office/drawing/2014/main" id="{9FFCCF37-F411-489B-A671-47E82DA707D0}"/>
                </a:ext>
              </a:extLst>
            </p:cNvPr>
            <p:cNvCxnSpPr>
              <a:cxnSpLocks noChangeShapeType="1"/>
              <a:stCxn id="19" idx="1"/>
              <a:endCxn id="30" idx="5"/>
            </p:cNvCxnSpPr>
            <p:nvPr/>
          </p:nvCxnSpPr>
          <p:spPr bwMode="auto">
            <a:xfrm flipH="1" flipV="1">
              <a:off x="1734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Oval 19">
              <a:extLst>
                <a:ext uri="{FF2B5EF4-FFF2-40B4-BE49-F238E27FC236}">
                  <a16:creationId xmlns:a16="http://schemas.microsoft.com/office/drawing/2014/main" id="{7ECF4EEA-43CB-4DCB-BEC6-CAEC026CF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56"/>
              <a:ext cx="288" cy="28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en-US" sz="18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AutoShape 20">
              <a:extLst>
                <a:ext uri="{FF2B5EF4-FFF2-40B4-BE49-F238E27FC236}">
                  <a16:creationId xmlns:a16="http://schemas.microsoft.com/office/drawing/2014/main" id="{92D7024C-8867-449C-B852-510BACACB90C}"/>
                </a:ext>
              </a:extLst>
            </p:cNvPr>
            <p:cNvCxnSpPr>
              <a:cxnSpLocks noChangeShapeType="1"/>
              <a:stCxn id="18" idx="1"/>
              <a:endCxn id="33" idx="5"/>
            </p:cNvCxnSpPr>
            <p:nvPr/>
          </p:nvCxnSpPr>
          <p:spPr bwMode="auto">
            <a:xfrm flipH="1" flipV="1">
              <a:off x="3030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21">
              <a:extLst>
                <a:ext uri="{FF2B5EF4-FFF2-40B4-BE49-F238E27FC236}">
                  <a16:creationId xmlns:a16="http://schemas.microsoft.com/office/drawing/2014/main" id="{76D41C41-9AE5-42C3-88E3-A879E6E2010E}"/>
                </a:ext>
              </a:extLst>
            </p:cNvPr>
            <p:cNvCxnSpPr>
              <a:cxnSpLocks noChangeShapeType="1"/>
              <a:stCxn id="19" idx="7"/>
              <a:endCxn id="33" idx="3"/>
            </p:cNvCxnSpPr>
            <p:nvPr/>
          </p:nvCxnSpPr>
          <p:spPr bwMode="auto">
            <a:xfrm flipV="1">
              <a:off x="2358" y="250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 Box 22">
              <a:extLst>
                <a:ext uri="{FF2B5EF4-FFF2-40B4-BE49-F238E27FC236}">
                  <a16:creationId xmlns:a16="http://schemas.microsoft.com/office/drawing/2014/main" id="{540CEC25-33BA-4887-9106-6FE014E84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1938"/>
              <a:ext cx="1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7" name="Text Box 23">
              <a:extLst>
                <a:ext uri="{FF2B5EF4-FFF2-40B4-BE49-F238E27FC236}">
                  <a16:creationId xmlns:a16="http://schemas.microsoft.com/office/drawing/2014/main" id="{B62DDF38-5E21-4AB8-9353-BD41BF942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929"/>
              <a:ext cx="1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" name="Text Box 24">
              <a:extLst>
                <a:ext uri="{FF2B5EF4-FFF2-40B4-BE49-F238E27FC236}">
                  <a16:creationId xmlns:a16="http://schemas.microsoft.com/office/drawing/2014/main" id="{EC0783F2-A97A-4454-A3B2-3A2F77FE6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35"/>
              <a:ext cx="1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" name="Text Box 25">
              <a:extLst>
                <a:ext uri="{FF2B5EF4-FFF2-40B4-BE49-F238E27FC236}">
                  <a16:creationId xmlns:a16="http://schemas.microsoft.com/office/drawing/2014/main" id="{E1AF2FCF-B2B9-4552-9744-E48774145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929"/>
              <a:ext cx="2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0" name="Text Box 26">
              <a:extLst>
                <a:ext uri="{FF2B5EF4-FFF2-40B4-BE49-F238E27FC236}">
                  <a16:creationId xmlns:a16="http://schemas.microsoft.com/office/drawing/2014/main" id="{0915A25F-EC1D-42BF-94F0-2848FE0B2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" y="1929"/>
              <a:ext cx="1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1" name="Text Box 27">
              <a:extLst>
                <a:ext uri="{FF2B5EF4-FFF2-40B4-BE49-F238E27FC236}">
                  <a16:creationId xmlns:a16="http://schemas.microsoft.com/office/drawing/2014/main" id="{C3D81BB6-232A-4DC1-BCC6-3E19232C4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58"/>
              <a:ext cx="1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2" name="Text Box 28">
              <a:extLst>
                <a:ext uri="{FF2B5EF4-FFF2-40B4-BE49-F238E27FC236}">
                  <a16:creationId xmlns:a16="http://schemas.microsoft.com/office/drawing/2014/main" id="{9339E15B-036A-49FC-9CDD-7C6503F5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658"/>
              <a:ext cx="1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3" name="Text Box 29">
              <a:extLst>
                <a:ext uri="{FF2B5EF4-FFF2-40B4-BE49-F238E27FC236}">
                  <a16:creationId xmlns:a16="http://schemas.microsoft.com/office/drawing/2014/main" id="{ECEC7095-6CD2-4CB2-A269-E11CCC419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55"/>
              <a:ext cx="1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" name="Text Box 30">
              <a:extLst>
                <a:ext uri="{FF2B5EF4-FFF2-40B4-BE49-F238E27FC236}">
                  <a16:creationId xmlns:a16="http://schemas.microsoft.com/office/drawing/2014/main" id="{FBD2DEA5-8B98-4A89-81B8-F61839094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255"/>
              <a:ext cx="1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" name="Text Box 31">
              <a:extLst>
                <a:ext uri="{FF2B5EF4-FFF2-40B4-BE49-F238E27FC236}">
                  <a16:creationId xmlns:a16="http://schemas.microsoft.com/office/drawing/2014/main" id="{30B60A98-456C-44E0-8FB1-B4E6A32AA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658"/>
              <a:ext cx="1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6" name="Text Box 32">
              <a:extLst>
                <a:ext uri="{FF2B5EF4-FFF2-40B4-BE49-F238E27FC236}">
                  <a16:creationId xmlns:a16="http://schemas.microsoft.com/office/drawing/2014/main" id="{F08BAA2E-0B64-4FF6-B405-36CD09DCC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58"/>
              <a:ext cx="1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7" name="Text Box 33">
              <a:extLst>
                <a:ext uri="{FF2B5EF4-FFF2-40B4-BE49-F238E27FC236}">
                  <a16:creationId xmlns:a16="http://schemas.microsoft.com/office/drawing/2014/main" id="{2F4B91F0-CD85-42FE-B8F9-1F1B884EB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75"/>
              <a:ext cx="1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" name="Text Box 34">
              <a:extLst>
                <a:ext uri="{FF2B5EF4-FFF2-40B4-BE49-F238E27FC236}">
                  <a16:creationId xmlns:a16="http://schemas.microsoft.com/office/drawing/2014/main" id="{1073E087-4D09-44EA-9ABB-D77849DC7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277"/>
              <a:ext cx="189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" name="Text Box 35">
              <a:extLst>
                <a:ext uri="{FF2B5EF4-FFF2-40B4-BE49-F238E27FC236}">
                  <a16:creationId xmlns:a16="http://schemas.microsoft.com/office/drawing/2014/main" id="{85B7B8A9-BD01-4BAF-B498-48DE0A73C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96"/>
              <a:ext cx="189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6">
              <a:extLst>
                <a:ext uri="{FF2B5EF4-FFF2-40B4-BE49-F238E27FC236}">
                  <a16:creationId xmlns:a16="http://schemas.microsoft.com/office/drawing/2014/main" id="{CDB11D0D-17D2-4A60-AB5C-FC39D1138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304"/>
              <a:ext cx="257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37">
              <a:extLst>
                <a:ext uri="{FF2B5EF4-FFF2-40B4-BE49-F238E27FC236}">
                  <a16:creationId xmlns:a16="http://schemas.microsoft.com/office/drawing/2014/main" id="{73370F88-5C39-4612-B82D-1FAF9E5F7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256"/>
              <a:ext cx="257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8">
              <a:extLst>
                <a:ext uri="{FF2B5EF4-FFF2-40B4-BE49-F238E27FC236}">
                  <a16:creationId xmlns:a16="http://schemas.microsoft.com/office/drawing/2014/main" id="{DCA8966E-A8FD-4AF5-92B7-329A0471A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8"/>
              <a:ext cx="189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39">
              <a:extLst>
                <a:ext uri="{FF2B5EF4-FFF2-40B4-BE49-F238E27FC236}">
                  <a16:creationId xmlns:a16="http://schemas.microsoft.com/office/drawing/2014/main" id="{38314D7B-8E28-4319-9A2E-471A0C3C6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12"/>
              <a:ext cx="257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40">
              <a:extLst>
                <a:ext uri="{FF2B5EF4-FFF2-40B4-BE49-F238E27FC236}">
                  <a16:creationId xmlns:a16="http://schemas.microsoft.com/office/drawing/2014/main" id="{0A388F60-8E52-4DC7-847C-2A25B7008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312"/>
              <a:ext cx="257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∞ 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07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>
            <a:extLst>
              <a:ext uri="{FF2B5EF4-FFF2-40B4-BE49-F238E27FC236}">
                <a16:creationId xmlns:a16="http://schemas.microsoft.com/office/drawing/2014/main" id="{195AC918-2FB5-404F-9DF2-27566B7E116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6764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Neighbors of D are selected and their distances are updated. </a:t>
            </a:r>
          </a:p>
          <a:p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Distance of C = Distance of  D + weight of D to C = 1+ 2=3</a:t>
            </a:r>
          </a:p>
          <a:p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Distance of E = Distance of  D + weight of D to E = 1+ 2=3</a:t>
            </a:r>
          </a:p>
          <a:p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Distance of F = Distance of  D + weight of D to F = 1+ 8=9</a:t>
            </a:r>
          </a:p>
          <a:p>
            <a:r>
              <a:rPr lang="en-US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Distance of G = Distance of  D + weight of D to G = 1+ 4=5</a:t>
            </a:r>
          </a:p>
          <a:p>
            <a:endParaRPr lang="en-US" altLang="en-US" kern="0" dirty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en-US" kern="0" dirty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" name="Oval 3">
            <a:extLst>
              <a:ext uri="{FF2B5EF4-FFF2-40B4-BE49-F238E27FC236}">
                <a16:creationId xmlns:a16="http://schemas.microsoft.com/office/drawing/2014/main" id="{1CCDD114-4579-4E4B-8057-9CB5F21CF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4">
            <a:extLst>
              <a:ext uri="{FF2B5EF4-FFF2-40B4-BE49-F238E27FC236}">
                <a16:creationId xmlns:a16="http://schemas.microsoft.com/office/drawing/2014/main" id="{BB8E6B12-343A-4F02-9700-CF2930518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8573AB6D-3055-4BE1-B8A1-371517549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AutoShape 6">
            <a:extLst>
              <a:ext uri="{FF2B5EF4-FFF2-40B4-BE49-F238E27FC236}">
                <a16:creationId xmlns:a16="http://schemas.microsoft.com/office/drawing/2014/main" id="{170D8B10-5C7C-4D2A-83DF-8E6B257D175E}"/>
              </a:ext>
            </a:extLst>
          </p:cNvPr>
          <p:cNvCxnSpPr>
            <a:cxnSpLocks noChangeShapeType="1"/>
            <a:stCxn id="19" idx="2"/>
            <a:endCxn id="20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7">
            <a:extLst>
              <a:ext uri="{FF2B5EF4-FFF2-40B4-BE49-F238E27FC236}">
                <a16:creationId xmlns:a16="http://schemas.microsoft.com/office/drawing/2014/main" id="{34B2848D-9A40-4B78-9408-00418094E271}"/>
              </a:ext>
            </a:extLst>
          </p:cNvPr>
          <p:cNvCxnSpPr>
            <a:cxnSpLocks noChangeShapeType="1"/>
            <a:stCxn id="34" idx="2"/>
            <a:endCxn id="31" idx="6"/>
          </p:cNvCxnSpPr>
          <p:nvPr/>
        </p:nvCxnSpPr>
        <p:spPr bwMode="auto">
          <a:xfrm flipH="1">
            <a:off x="2819400" y="3810000"/>
            <a:ext cx="1585913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8">
            <a:extLst>
              <a:ext uri="{FF2B5EF4-FFF2-40B4-BE49-F238E27FC236}">
                <a16:creationId xmlns:a16="http://schemas.microsoft.com/office/drawing/2014/main" id="{7B5D5ECD-6138-4538-9E75-E26CBA4448A9}"/>
              </a:ext>
            </a:extLst>
          </p:cNvPr>
          <p:cNvCxnSpPr>
            <a:cxnSpLocks noChangeShapeType="1"/>
            <a:stCxn id="18" idx="6"/>
            <a:endCxn id="24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Oval 9">
            <a:extLst>
              <a:ext uri="{FF2B5EF4-FFF2-40B4-BE49-F238E27FC236}">
                <a16:creationId xmlns:a16="http://schemas.microsoft.com/office/drawing/2014/main" id="{F6AA545D-81A7-47F7-ADE1-158B45B63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10">
            <a:extLst>
              <a:ext uri="{FF2B5EF4-FFF2-40B4-BE49-F238E27FC236}">
                <a16:creationId xmlns:a16="http://schemas.microsoft.com/office/drawing/2014/main" id="{2C6348EC-66FF-48D2-80F1-1CF970A2B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AutoShape 11">
            <a:extLst>
              <a:ext uri="{FF2B5EF4-FFF2-40B4-BE49-F238E27FC236}">
                <a16:creationId xmlns:a16="http://schemas.microsoft.com/office/drawing/2014/main" id="{D50F7C9D-D627-4EC6-903F-612BF6E4683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2">
            <a:extLst>
              <a:ext uri="{FF2B5EF4-FFF2-40B4-BE49-F238E27FC236}">
                <a16:creationId xmlns:a16="http://schemas.microsoft.com/office/drawing/2014/main" id="{3B68D169-F75E-4682-BFB2-3BD487EDF8D0}"/>
              </a:ext>
            </a:extLst>
          </p:cNvPr>
          <p:cNvCxnSpPr>
            <a:cxnSpLocks noChangeShapeType="1"/>
            <a:stCxn id="25" idx="1"/>
            <a:endCxn id="24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3">
            <a:extLst>
              <a:ext uri="{FF2B5EF4-FFF2-40B4-BE49-F238E27FC236}">
                <a16:creationId xmlns:a16="http://schemas.microsoft.com/office/drawing/2014/main" id="{4475EFE9-44BB-4EA5-AB77-3819BC0B2906}"/>
              </a:ext>
            </a:extLst>
          </p:cNvPr>
          <p:cNvCxnSpPr>
            <a:cxnSpLocks noChangeShapeType="1"/>
            <a:stCxn id="19" idx="7"/>
            <a:endCxn id="25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4">
            <a:extLst>
              <a:ext uri="{FF2B5EF4-FFF2-40B4-BE49-F238E27FC236}">
                <a16:creationId xmlns:a16="http://schemas.microsoft.com/office/drawing/2014/main" id="{36C567C4-21AF-4D28-B611-09200B6AB5EC}"/>
              </a:ext>
            </a:extLst>
          </p:cNvPr>
          <p:cNvCxnSpPr>
            <a:cxnSpLocks noChangeShapeType="1"/>
            <a:stCxn id="18" idx="5"/>
            <a:endCxn id="34" idx="1"/>
          </p:cNvCxnSpPr>
          <p:nvPr/>
        </p:nvCxnSpPr>
        <p:spPr bwMode="auto">
          <a:xfrm>
            <a:off x="3743325" y="2828925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5">
            <a:extLst>
              <a:ext uri="{FF2B5EF4-FFF2-40B4-BE49-F238E27FC236}">
                <a16:creationId xmlns:a16="http://schemas.microsoft.com/office/drawing/2014/main" id="{7084B752-5DE9-4702-A3E8-744FAF067E42}"/>
              </a:ext>
            </a:extLst>
          </p:cNvPr>
          <p:cNvCxnSpPr>
            <a:cxnSpLocks noChangeShapeType="1"/>
            <a:stCxn id="24" idx="3"/>
            <a:endCxn id="34" idx="7"/>
          </p:cNvCxnSpPr>
          <p:nvPr/>
        </p:nvCxnSpPr>
        <p:spPr bwMode="auto">
          <a:xfrm flipH="1">
            <a:off x="4810125" y="2828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16">
            <a:extLst>
              <a:ext uri="{FF2B5EF4-FFF2-40B4-BE49-F238E27FC236}">
                <a16:creationId xmlns:a16="http://schemas.microsoft.com/office/drawing/2014/main" id="{794E5EF4-FFDE-4F14-9A6A-58F6CFF4D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AutoShape 17">
            <a:extLst>
              <a:ext uri="{FF2B5EF4-FFF2-40B4-BE49-F238E27FC236}">
                <a16:creationId xmlns:a16="http://schemas.microsoft.com/office/drawing/2014/main" id="{B216BCAE-7FE1-4427-8E57-E4C53BC2D312}"/>
              </a:ext>
            </a:extLst>
          </p:cNvPr>
          <p:cNvCxnSpPr>
            <a:cxnSpLocks noChangeShapeType="1"/>
            <a:stCxn id="31" idx="7"/>
            <a:endCxn id="18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8">
            <a:extLst>
              <a:ext uri="{FF2B5EF4-FFF2-40B4-BE49-F238E27FC236}">
                <a16:creationId xmlns:a16="http://schemas.microsoft.com/office/drawing/2014/main" id="{185C0ED7-61FC-4852-A801-DA91F1C592E0}"/>
              </a:ext>
            </a:extLst>
          </p:cNvPr>
          <p:cNvCxnSpPr>
            <a:cxnSpLocks noChangeShapeType="1"/>
            <a:stCxn id="20" idx="1"/>
            <a:endCxn id="31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19">
            <a:extLst>
              <a:ext uri="{FF2B5EF4-FFF2-40B4-BE49-F238E27FC236}">
                <a16:creationId xmlns:a16="http://schemas.microsoft.com/office/drawing/2014/main" id="{6C1974FE-60B6-4A3B-9602-12DC0BEBD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AutoShape 20">
            <a:extLst>
              <a:ext uri="{FF2B5EF4-FFF2-40B4-BE49-F238E27FC236}">
                <a16:creationId xmlns:a16="http://schemas.microsoft.com/office/drawing/2014/main" id="{A9918278-28A3-402F-BA89-BCC159F47437}"/>
              </a:ext>
            </a:extLst>
          </p:cNvPr>
          <p:cNvCxnSpPr>
            <a:cxnSpLocks noChangeShapeType="1"/>
            <a:stCxn id="19" idx="1"/>
            <a:endCxn id="34" idx="5"/>
          </p:cNvCxnSpPr>
          <p:nvPr/>
        </p:nvCxnSpPr>
        <p:spPr bwMode="auto">
          <a:xfrm flipH="1" flipV="1">
            <a:off x="4810125" y="3986213"/>
            <a:ext cx="666750" cy="80486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1">
            <a:extLst>
              <a:ext uri="{FF2B5EF4-FFF2-40B4-BE49-F238E27FC236}">
                <a16:creationId xmlns:a16="http://schemas.microsoft.com/office/drawing/2014/main" id="{EF8C3110-1FF2-4E3D-980F-61C01F605531}"/>
              </a:ext>
            </a:extLst>
          </p:cNvPr>
          <p:cNvCxnSpPr>
            <a:cxnSpLocks noChangeShapeType="1"/>
            <a:stCxn id="20" idx="7"/>
            <a:endCxn id="34" idx="3"/>
          </p:cNvCxnSpPr>
          <p:nvPr/>
        </p:nvCxnSpPr>
        <p:spPr bwMode="auto">
          <a:xfrm flipV="1">
            <a:off x="3743325" y="3986213"/>
            <a:ext cx="742950" cy="80486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 Box 22">
            <a:extLst>
              <a:ext uri="{FF2B5EF4-FFF2-40B4-BE49-F238E27FC236}">
                <a16:creationId xmlns:a16="http://schemas.microsoft.com/office/drawing/2014/main" id="{071F7705-F20A-41F7-B3C2-48DCE6535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6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8" name="Text Box 23">
            <a:extLst>
              <a:ext uri="{FF2B5EF4-FFF2-40B4-BE49-F238E27FC236}">
                <a16:creationId xmlns:a16="http://schemas.microsoft.com/office/drawing/2014/main" id="{454F10B6-26D4-4693-8921-3952DF948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2695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" name="Text Box 24">
            <a:extLst>
              <a:ext uri="{FF2B5EF4-FFF2-40B4-BE49-F238E27FC236}">
                <a16:creationId xmlns:a16="http://schemas.microsoft.com/office/drawing/2014/main" id="{0356B193-2BAD-48DC-8876-35783C415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7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Text Box 25">
            <a:extLst>
              <a:ext uri="{FF2B5EF4-FFF2-40B4-BE49-F238E27FC236}">
                <a16:creationId xmlns:a16="http://schemas.microsoft.com/office/drawing/2014/main" id="{8A5023CD-4F0A-4AF5-B904-7C034AF40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2695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1" name="Text Box 26">
            <a:extLst>
              <a:ext uri="{FF2B5EF4-FFF2-40B4-BE49-F238E27FC236}">
                <a16:creationId xmlns:a16="http://schemas.microsoft.com/office/drawing/2014/main" id="{B4224F42-9EDB-44CF-93D0-795475A79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2695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Text Box 27">
            <a:extLst>
              <a:ext uri="{FF2B5EF4-FFF2-40B4-BE49-F238E27FC236}">
                <a16:creationId xmlns:a16="http://schemas.microsoft.com/office/drawing/2014/main" id="{232A5632-EEB6-4519-B5C6-4D230BC9A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3" name="Text Box 28">
            <a:extLst>
              <a:ext uri="{FF2B5EF4-FFF2-40B4-BE49-F238E27FC236}">
                <a16:creationId xmlns:a16="http://schemas.microsoft.com/office/drawing/2014/main" id="{DFD5ED82-8B4A-4584-93F8-7B9C7F7FE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4" name="Text Box 29">
            <a:extLst>
              <a:ext uri="{FF2B5EF4-FFF2-40B4-BE49-F238E27FC236}">
                <a16:creationId xmlns:a16="http://schemas.microsoft.com/office/drawing/2014/main" id="{0CC83ABA-9863-40DC-A44B-9B482A12F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0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5" name="Text Box 30">
            <a:extLst>
              <a:ext uri="{FF2B5EF4-FFF2-40B4-BE49-F238E27FC236}">
                <a16:creationId xmlns:a16="http://schemas.microsoft.com/office/drawing/2014/main" id="{D64E617B-1E55-4E5C-8312-587E4B486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161" y="349992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Text Box 31">
            <a:extLst>
              <a:ext uri="{FF2B5EF4-FFF2-40B4-BE49-F238E27FC236}">
                <a16:creationId xmlns:a16="http://schemas.microsoft.com/office/drawing/2014/main" id="{3FF75ACD-20DE-4AFF-8436-F6517101D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7" name="Text Box 32">
            <a:extLst>
              <a:ext uri="{FF2B5EF4-FFF2-40B4-BE49-F238E27FC236}">
                <a16:creationId xmlns:a16="http://schemas.microsoft.com/office/drawing/2014/main" id="{1993678D-5E0B-4C71-A320-1C23657F8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8" name="Text Box 33">
            <a:extLst>
              <a:ext uri="{FF2B5EF4-FFF2-40B4-BE49-F238E27FC236}">
                <a16:creationId xmlns:a16="http://schemas.microsoft.com/office/drawing/2014/main" id="{BEE64647-C168-476F-8765-95CCEA423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3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9" name="Text Box 34">
            <a:extLst>
              <a:ext uri="{FF2B5EF4-FFF2-40B4-BE49-F238E27FC236}">
                <a16:creationId xmlns:a16="http://schemas.microsoft.com/office/drawing/2014/main" id="{9A1AEE61-9DD7-49ED-BF56-FE0E565C7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0" name="Text Box 35">
            <a:extLst>
              <a:ext uri="{FF2B5EF4-FFF2-40B4-BE49-F238E27FC236}">
                <a16:creationId xmlns:a16="http://schemas.microsoft.com/office/drawing/2014/main" id="{9F85D08E-0EFB-4FEA-B63D-96B63F83C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 Box 36">
            <a:extLst>
              <a:ext uri="{FF2B5EF4-FFF2-40B4-BE49-F238E27FC236}">
                <a16:creationId xmlns:a16="http://schemas.microsoft.com/office/drawing/2014/main" id="{4F038964-8B3A-465F-B70E-B8DEA6E7D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67125"/>
            <a:ext cx="300082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Box 37">
            <a:extLst>
              <a:ext uri="{FF2B5EF4-FFF2-40B4-BE49-F238E27FC236}">
                <a16:creationId xmlns:a16="http://schemas.microsoft.com/office/drawing/2014/main" id="{63CABEC1-5330-49B3-B75C-9CA8403D0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90925"/>
            <a:ext cx="300082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38">
            <a:extLst>
              <a:ext uri="{FF2B5EF4-FFF2-40B4-BE49-F238E27FC236}">
                <a16:creationId xmlns:a16="http://schemas.microsoft.com/office/drawing/2014/main" id="{CB4DDC9B-065E-40CD-83D7-1C677DC41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Box 39">
            <a:extLst>
              <a:ext uri="{FF2B5EF4-FFF2-40B4-BE49-F238E27FC236}">
                <a16:creationId xmlns:a16="http://schemas.microsoft.com/office/drawing/2014/main" id="{56922666-F401-4A1A-80FE-4CD297F06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00082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 Box 40">
            <a:extLst>
              <a:ext uri="{FF2B5EF4-FFF2-40B4-BE49-F238E27FC236}">
                <a16:creationId xmlns:a16="http://schemas.microsoft.com/office/drawing/2014/main" id="{35CC0F5B-119C-4A41-A659-604469BE8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00082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3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3">
            <a:extLst>
              <a:ext uri="{FF2B5EF4-FFF2-40B4-BE49-F238E27FC236}">
                <a16:creationId xmlns:a16="http://schemas.microsoft.com/office/drawing/2014/main" id="{2B241EDD-D63B-4ABF-8776-C4B140705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64E3D696-1839-4D98-A966-09550D03C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7234319B-B6D4-44FF-B48D-047B77103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AutoShape 6">
            <a:extLst>
              <a:ext uri="{FF2B5EF4-FFF2-40B4-BE49-F238E27FC236}">
                <a16:creationId xmlns:a16="http://schemas.microsoft.com/office/drawing/2014/main" id="{8E8DB604-5FF7-46BF-B9DD-AE1870228D5C}"/>
              </a:ext>
            </a:extLst>
          </p:cNvPr>
          <p:cNvCxnSpPr>
            <a:cxnSpLocks noChangeShapeType="1"/>
            <a:stCxn id="22" idx="2"/>
            <a:endCxn id="23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7">
            <a:extLst>
              <a:ext uri="{FF2B5EF4-FFF2-40B4-BE49-F238E27FC236}">
                <a16:creationId xmlns:a16="http://schemas.microsoft.com/office/drawing/2014/main" id="{EA45FF00-6826-4CA8-B9A8-44416AD0C477}"/>
              </a:ext>
            </a:extLst>
          </p:cNvPr>
          <p:cNvCxnSpPr>
            <a:cxnSpLocks noChangeShapeType="1"/>
            <a:stCxn id="37" idx="2"/>
            <a:endCxn id="34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8">
            <a:extLst>
              <a:ext uri="{FF2B5EF4-FFF2-40B4-BE49-F238E27FC236}">
                <a16:creationId xmlns:a16="http://schemas.microsoft.com/office/drawing/2014/main" id="{BA2D3D3B-2822-48B5-B52F-35508749F4CD}"/>
              </a:ext>
            </a:extLst>
          </p:cNvPr>
          <p:cNvCxnSpPr>
            <a:cxnSpLocks noChangeShapeType="1"/>
            <a:stCxn id="21" idx="6"/>
            <a:endCxn id="27" idx="2"/>
          </p:cNvCxnSpPr>
          <p:nvPr/>
        </p:nvCxnSpPr>
        <p:spPr bwMode="auto">
          <a:xfrm>
            <a:off x="3810000" y="2667000"/>
            <a:ext cx="1585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9">
            <a:extLst>
              <a:ext uri="{FF2B5EF4-FFF2-40B4-BE49-F238E27FC236}">
                <a16:creationId xmlns:a16="http://schemas.microsoft.com/office/drawing/2014/main" id="{C70E768B-56A3-4812-A996-251F778FF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10">
            <a:extLst>
              <a:ext uri="{FF2B5EF4-FFF2-40B4-BE49-F238E27FC236}">
                <a16:creationId xmlns:a16="http://schemas.microsoft.com/office/drawing/2014/main" id="{30057AE4-93E3-4133-8927-83D7A6BE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AutoShape 11">
            <a:extLst>
              <a:ext uri="{FF2B5EF4-FFF2-40B4-BE49-F238E27FC236}">
                <a16:creationId xmlns:a16="http://schemas.microsoft.com/office/drawing/2014/main" id="{03EC44C9-6376-447B-B3DE-FCEB4EC85E6F}"/>
              </a:ext>
            </a:extLst>
          </p:cNvPr>
          <p:cNvCxnSpPr>
            <a:cxnSpLocks noChangeShapeType="1"/>
            <a:stCxn id="28" idx="2"/>
            <a:endCxn id="37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2">
            <a:extLst>
              <a:ext uri="{FF2B5EF4-FFF2-40B4-BE49-F238E27FC236}">
                <a16:creationId xmlns:a16="http://schemas.microsoft.com/office/drawing/2014/main" id="{171786C9-5579-404D-BC14-0EA72C719832}"/>
              </a:ext>
            </a:extLst>
          </p:cNvPr>
          <p:cNvCxnSpPr>
            <a:cxnSpLocks noChangeShapeType="1"/>
            <a:stCxn id="28" idx="1"/>
            <a:endCxn id="27" idx="5"/>
          </p:cNvCxnSpPr>
          <p:nvPr/>
        </p:nvCxnSpPr>
        <p:spPr bwMode="auto">
          <a:xfrm flipH="1" flipV="1">
            <a:off x="5800725" y="2843213"/>
            <a:ext cx="590550" cy="80486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3">
            <a:extLst>
              <a:ext uri="{FF2B5EF4-FFF2-40B4-BE49-F238E27FC236}">
                <a16:creationId xmlns:a16="http://schemas.microsoft.com/office/drawing/2014/main" id="{3C5DF377-7272-4FA9-836B-433F2DE8CAA1}"/>
              </a:ext>
            </a:extLst>
          </p:cNvPr>
          <p:cNvCxnSpPr>
            <a:cxnSpLocks noChangeShapeType="1"/>
            <a:stCxn id="22" idx="7"/>
            <a:endCxn id="28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4">
            <a:extLst>
              <a:ext uri="{FF2B5EF4-FFF2-40B4-BE49-F238E27FC236}">
                <a16:creationId xmlns:a16="http://schemas.microsoft.com/office/drawing/2014/main" id="{8C62FDA4-DD1B-4EDF-A690-5C3EBFBCD0BD}"/>
              </a:ext>
            </a:extLst>
          </p:cNvPr>
          <p:cNvCxnSpPr>
            <a:cxnSpLocks noChangeShapeType="1"/>
            <a:stCxn id="21" idx="5"/>
            <a:endCxn id="37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5">
            <a:extLst>
              <a:ext uri="{FF2B5EF4-FFF2-40B4-BE49-F238E27FC236}">
                <a16:creationId xmlns:a16="http://schemas.microsoft.com/office/drawing/2014/main" id="{6F94BA98-BEBD-4B2C-B4A5-6118CD0C05C3}"/>
              </a:ext>
            </a:extLst>
          </p:cNvPr>
          <p:cNvCxnSpPr>
            <a:cxnSpLocks noChangeShapeType="1"/>
            <a:stCxn id="27" idx="3"/>
            <a:endCxn id="37" idx="7"/>
          </p:cNvCxnSpPr>
          <p:nvPr/>
        </p:nvCxnSpPr>
        <p:spPr bwMode="auto">
          <a:xfrm flipH="1">
            <a:off x="4810125" y="2843213"/>
            <a:ext cx="666750" cy="80486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16">
            <a:extLst>
              <a:ext uri="{FF2B5EF4-FFF2-40B4-BE49-F238E27FC236}">
                <a16:creationId xmlns:a16="http://schemas.microsoft.com/office/drawing/2014/main" id="{8EDEB5C0-F7EE-4C06-84AA-454B9E3E4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AutoShape 17">
            <a:extLst>
              <a:ext uri="{FF2B5EF4-FFF2-40B4-BE49-F238E27FC236}">
                <a16:creationId xmlns:a16="http://schemas.microsoft.com/office/drawing/2014/main" id="{B8E07289-0C2B-4522-B717-BFB356D883F0}"/>
              </a:ext>
            </a:extLst>
          </p:cNvPr>
          <p:cNvCxnSpPr>
            <a:cxnSpLocks noChangeShapeType="1"/>
            <a:stCxn id="34" idx="7"/>
            <a:endCxn id="21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8">
            <a:extLst>
              <a:ext uri="{FF2B5EF4-FFF2-40B4-BE49-F238E27FC236}">
                <a16:creationId xmlns:a16="http://schemas.microsoft.com/office/drawing/2014/main" id="{DE907B5C-DA02-41E9-AD67-29BBD419AAA9}"/>
              </a:ext>
            </a:extLst>
          </p:cNvPr>
          <p:cNvCxnSpPr>
            <a:cxnSpLocks noChangeShapeType="1"/>
            <a:stCxn id="23" idx="1"/>
            <a:endCxn id="34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Oval 19">
            <a:extLst>
              <a:ext uri="{FF2B5EF4-FFF2-40B4-BE49-F238E27FC236}">
                <a16:creationId xmlns:a16="http://schemas.microsoft.com/office/drawing/2014/main" id="{23FC19A6-A56F-4D5D-9C89-27B767C55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AutoShape 20">
            <a:extLst>
              <a:ext uri="{FF2B5EF4-FFF2-40B4-BE49-F238E27FC236}">
                <a16:creationId xmlns:a16="http://schemas.microsoft.com/office/drawing/2014/main" id="{80100AFC-2622-456B-9238-0F5172C63C99}"/>
              </a:ext>
            </a:extLst>
          </p:cNvPr>
          <p:cNvCxnSpPr>
            <a:cxnSpLocks noChangeShapeType="1"/>
            <a:stCxn id="22" idx="1"/>
            <a:endCxn id="37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21">
            <a:extLst>
              <a:ext uri="{FF2B5EF4-FFF2-40B4-BE49-F238E27FC236}">
                <a16:creationId xmlns:a16="http://schemas.microsoft.com/office/drawing/2014/main" id="{AC31CB28-037B-4C8C-A3E9-E39741D668CF}"/>
              </a:ext>
            </a:extLst>
          </p:cNvPr>
          <p:cNvCxnSpPr>
            <a:cxnSpLocks noChangeShapeType="1"/>
            <a:stCxn id="23" idx="7"/>
            <a:endCxn id="37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22">
            <a:extLst>
              <a:ext uri="{FF2B5EF4-FFF2-40B4-BE49-F238E27FC236}">
                <a16:creationId xmlns:a16="http://schemas.microsoft.com/office/drawing/2014/main" id="{357CD51A-05D9-4598-AC1E-D31043CCD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6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1" name="Text Box 23">
            <a:extLst>
              <a:ext uri="{FF2B5EF4-FFF2-40B4-BE49-F238E27FC236}">
                <a16:creationId xmlns:a16="http://schemas.microsoft.com/office/drawing/2014/main" id="{74308FD8-709C-4383-9829-7DB4C8FB2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2695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Text Box 24">
            <a:extLst>
              <a:ext uri="{FF2B5EF4-FFF2-40B4-BE49-F238E27FC236}">
                <a16:creationId xmlns:a16="http://schemas.microsoft.com/office/drawing/2014/main" id="{3E8718B2-A0C3-4E8C-AA2C-1324F5338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7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Text Box 25">
            <a:extLst>
              <a:ext uri="{FF2B5EF4-FFF2-40B4-BE49-F238E27FC236}">
                <a16:creationId xmlns:a16="http://schemas.microsoft.com/office/drawing/2014/main" id="{82A28CEA-DFE2-4821-BE9B-59BB63AD7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2695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4" name="Text Box 26">
            <a:extLst>
              <a:ext uri="{FF2B5EF4-FFF2-40B4-BE49-F238E27FC236}">
                <a16:creationId xmlns:a16="http://schemas.microsoft.com/office/drawing/2014/main" id="{CF5F4949-BBB6-439B-86EF-702F6AD26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2695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5" name="Text Box 27">
            <a:extLst>
              <a:ext uri="{FF2B5EF4-FFF2-40B4-BE49-F238E27FC236}">
                <a16:creationId xmlns:a16="http://schemas.microsoft.com/office/drawing/2014/main" id="{380519D0-6E90-4316-9A9A-8D6DBCC35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6" name="Text Box 28">
            <a:extLst>
              <a:ext uri="{FF2B5EF4-FFF2-40B4-BE49-F238E27FC236}">
                <a16:creationId xmlns:a16="http://schemas.microsoft.com/office/drawing/2014/main" id="{07490858-7BA0-4DCB-B1FB-ADAB94941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7" name="Text Box 29">
            <a:extLst>
              <a:ext uri="{FF2B5EF4-FFF2-40B4-BE49-F238E27FC236}">
                <a16:creationId xmlns:a16="http://schemas.microsoft.com/office/drawing/2014/main" id="{7AF139C9-BC5E-4ED4-93CE-96CC7DEBD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0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8" name="Text Box 30">
            <a:extLst>
              <a:ext uri="{FF2B5EF4-FFF2-40B4-BE49-F238E27FC236}">
                <a16:creationId xmlns:a16="http://schemas.microsoft.com/office/drawing/2014/main" id="{D8078181-3B48-4B0A-9B70-FCDF9329E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0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9" name="Text Box 31">
            <a:extLst>
              <a:ext uri="{FF2B5EF4-FFF2-40B4-BE49-F238E27FC236}">
                <a16:creationId xmlns:a16="http://schemas.microsoft.com/office/drawing/2014/main" id="{449D0C8F-F6F9-4B9F-822A-3B6D40A2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0" name="Text Box 32">
            <a:extLst>
              <a:ext uri="{FF2B5EF4-FFF2-40B4-BE49-F238E27FC236}">
                <a16:creationId xmlns:a16="http://schemas.microsoft.com/office/drawing/2014/main" id="{932AE536-AADE-44E1-9EA3-0CCE0E694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1" name="Text Box 33">
            <a:extLst>
              <a:ext uri="{FF2B5EF4-FFF2-40B4-BE49-F238E27FC236}">
                <a16:creationId xmlns:a16="http://schemas.microsoft.com/office/drawing/2014/main" id="{7A8BBE2E-6826-4F90-AF45-AC54F6966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3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2" name="Text Box 34">
            <a:extLst>
              <a:ext uri="{FF2B5EF4-FFF2-40B4-BE49-F238E27FC236}">
                <a16:creationId xmlns:a16="http://schemas.microsoft.com/office/drawing/2014/main" id="{A387EF33-1042-40A8-9DDD-18AFB1FFC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3" name="Text Box 35">
            <a:extLst>
              <a:ext uri="{FF2B5EF4-FFF2-40B4-BE49-F238E27FC236}">
                <a16:creationId xmlns:a16="http://schemas.microsoft.com/office/drawing/2014/main" id="{D13E27ED-116A-41DF-9309-4A052F1FC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Box 36">
            <a:extLst>
              <a:ext uri="{FF2B5EF4-FFF2-40B4-BE49-F238E27FC236}">
                <a16:creationId xmlns:a16="http://schemas.microsoft.com/office/drawing/2014/main" id="{0FC1CF56-857D-46AE-A0EC-D23334361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67125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 Box 37">
            <a:extLst>
              <a:ext uri="{FF2B5EF4-FFF2-40B4-BE49-F238E27FC236}">
                <a16:creationId xmlns:a16="http://schemas.microsoft.com/office/drawing/2014/main" id="{71E1EC5F-C4CB-4E28-80EF-390A85324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90925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 Box 38">
            <a:extLst>
              <a:ext uri="{FF2B5EF4-FFF2-40B4-BE49-F238E27FC236}">
                <a16:creationId xmlns:a16="http://schemas.microsoft.com/office/drawing/2014/main" id="{61CEB5A0-1E31-4F8B-ACC9-CD4AE32B5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 Box 42">
            <a:extLst>
              <a:ext uri="{FF2B5EF4-FFF2-40B4-BE49-F238E27FC236}">
                <a16:creationId xmlns:a16="http://schemas.microsoft.com/office/drawing/2014/main" id="{E180A9D0-9439-4B9F-B625-2D04C211A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6173"/>
            <a:ext cx="77724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vertex in List with minimum distance and update neighbors. 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has the minimum distance.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 are D and E.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of D is not updated since D is already visited.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distance of E = 3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distance of E = 2+10 = 12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of E not updated since it is larger than previously computed.</a:t>
            </a:r>
          </a:p>
          <a:p>
            <a:pPr eaLnBrk="1" hangingPunct="1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Box 49">
            <a:extLst>
              <a:ext uri="{FF2B5EF4-FFF2-40B4-BE49-F238E27FC236}">
                <a16:creationId xmlns:a16="http://schemas.microsoft.com/office/drawing/2014/main" id="{C1E5645A-8CEC-4290-A5FC-C7DC3E566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 Box 50">
            <a:extLst>
              <a:ext uri="{FF2B5EF4-FFF2-40B4-BE49-F238E27FC236}">
                <a16:creationId xmlns:a16="http://schemas.microsoft.com/office/drawing/2014/main" id="{3338DCFD-E079-4AF4-9DB4-5EE0920BF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68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3">
            <a:extLst>
              <a:ext uri="{FF2B5EF4-FFF2-40B4-BE49-F238E27FC236}">
                <a16:creationId xmlns:a16="http://schemas.microsoft.com/office/drawing/2014/main" id="{6F3B19B9-C8B9-4F66-8361-B2DCAAD67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B99823CA-43B5-44AA-BA30-54ABC35F0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C0E93764-16CA-4601-99B4-A539DD2B3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AutoShape 6">
            <a:extLst>
              <a:ext uri="{FF2B5EF4-FFF2-40B4-BE49-F238E27FC236}">
                <a16:creationId xmlns:a16="http://schemas.microsoft.com/office/drawing/2014/main" id="{45CFDF9E-5000-45DB-B6F6-903A25F0CBC8}"/>
              </a:ext>
            </a:extLst>
          </p:cNvPr>
          <p:cNvCxnSpPr>
            <a:cxnSpLocks noChangeShapeType="1"/>
            <a:stCxn id="25" idx="2"/>
            <a:endCxn id="26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7">
            <a:extLst>
              <a:ext uri="{FF2B5EF4-FFF2-40B4-BE49-F238E27FC236}">
                <a16:creationId xmlns:a16="http://schemas.microsoft.com/office/drawing/2014/main" id="{6D7E7DC1-C8E9-4BAB-9345-822A32C90046}"/>
              </a:ext>
            </a:extLst>
          </p:cNvPr>
          <p:cNvCxnSpPr>
            <a:cxnSpLocks noChangeShapeType="1"/>
            <a:stCxn id="40" idx="2"/>
            <a:endCxn id="37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8">
            <a:extLst>
              <a:ext uri="{FF2B5EF4-FFF2-40B4-BE49-F238E27FC236}">
                <a16:creationId xmlns:a16="http://schemas.microsoft.com/office/drawing/2014/main" id="{27112259-9CB6-4751-AF54-ADC3A89D33B3}"/>
              </a:ext>
            </a:extLst>
          </p:cNvPr>
          <p:cNvCxnSpPr>
            <a:cxnSpLocks noChangeShapeType="1"/>
            <a:stCxn id="24" idx="6"/>
            <a:endCxn id="30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Oval 9">
            <a:extLst>
              <a:ext uri="{FF2B5EF4-FFF2-40B4-BE49-F238E27FC236}">
                <a16:creationId xmlns:a16="http://schemas.microsoft.com/office/drawing/2014/main" id="{4DB94270-5EEC-4CE1-B8AE-59B8C408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57988873-A481-4EE5-8D3C-8D718B765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AutoShape 11">
            <a:extLst>
              <a:ext uri="{FF2B5EF4-FFF2-40B4-BE49-F238E27FC236}">
                <a16:creationId xmlns:a16="http://schemas.microsoft.com/office/drawing/2014/main" id="{F4D79259-7B81-4C23-BB75-80F3FB5EE076}"/>
              </a:ext>
            </a:extLst>
          </p:cNvPr>
          <p:cNvCxnSpPr>
            <a:cxnSpLocks noChangeShapeType="1"/>
            <a:stCxn id="31" idx="2"/>
            <a:endCxn id="40" idx="6"/>
          </p:cNvCxnSpPr>
          <p:nvPr/>
        </p:nvCxnSpPr>
        <p:spPr bwMode="auto">
          <a:xfrm flipH="1">
            <a:off x="4876800" y="3810000"/>
            <a:ext cx="14335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2">
            <a:extLst>
              <a:ext uri="{FF2B5EF4-FFF2-40B4-BE49-F238E27FC236}">
                <a16:creationId xmlns:a16="http://schemas.microsoft.com/office/drawing/2014/main" id="{22CE49FB-E7F7-4109-ADEF-35D2593A7580}"/>
              </a:ext>
            </a:extLst>
          </p:cNvPr>
          <p:cNvCxnSpPr>
            <a:cxnSpLocks noChangeShapeType="1"/>
            <a:stCxn id="31" idx="1"/>
            <a:endCxn id="30" idx="5"/>
          </p:cNvCxnSpPr>
          <p:nvPr/>
        </p:nvCxnSpPr>
        <p:spPr bwMode="auto">
          <a:xfrm flipH="1" flipV="1">
            <a:off x="5800725" y="2828925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3">
            <a:extLst>
              <a:ext uri="{FF2B5EF4-FFF2-40B4-BE49-F238E27FC236}">
                <a16:creationId xmlns:a16="http://schemas.microsoft.com/office/drawing/2014/main" id="{DD996932-F702-4BEF-A177-2EDE9FF8F8F7}"/>
              </a:ext>
            </a:extLst>
          </p:cNvPr>
          <p:cNvCxnSpPr>
            <a:cxnSpLocks noChangeShapeType="1"/>
            <a:stCxn id="25" idx="7"/>
            <a:endCxn id="31" idx="3"/>
          </p:cNvCxnSpPr>
          <p:nvPr/>
        </p:nvCxnSpPr>
        <p:spPr bwMode="auto">
          <a:xfrm flipV="1">
            <a:off x="5800725" y="3986213"/>
            <a:ext cx="590550" cy="80486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4">
            <a:extLst>
              <a:ext uri="{FF2B5EF4-FFF2-40B4-BE49-F238E27FC236}">
                <a16:creationId xmlns:a16="http://schemas.microsoft.com/office/drawing/2014/main" id="{F443CA02-5C20-4C82-8421-F31EA431D6FC}"/>
              </a:ext>
            </a:extLst>
          </p:cNvPr>
          <p:cNvCxnSpPr>
            <a:cxnSpLocks noChangeShapeType="1"/>
            <a:stCxn id="24" idx="5"/>
            <a:endCxn id="40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5">
            <a:extLst>
              <a:ext uri="{FF2B5EF4-FFF2-40B4-BE49-F238E27FC236}">
                <a16:creationId xmlns:a16="http://schemas.microsoft.com/office/drawing/2014/main" id="{98ABE1A3-AEB7-4A32-9E42-A7B95C24B348}"/>
              </a:ext>
            </a:extLst>
          </p:cNvPr>
          <p:cNvCxnSpPr>
            <a:cxnSpLocks noChangeShapeType="1"/>
            <a:stCxn id="30" idx="3"/>
            <a:endCxn id="40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Oval 16">
            <a:extLst>
              <a:ext uri="{FF2B5EF4-FFF2-40B4-BE49-F238E27FC236}">
                <a16:creationId xmlns:a16="http://schemas.microsoft.com/office/drawing/2014/main" id="{7FFB3E77-7B5D-48C2-8CBF-4164029F6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AutoShape 17">
            <a:extLst>
              <a:ext uri="{FF2B5EF4-FFF2-40B4-BE49-F238E27FC236}">
                <a16:creationId xmlns:a16="http://schemas.microsoft.com/office/drawing/2014/main" id="{CB7EBF66-2B7D-450B-B143-5FF7C80FDD7E}"/>
              </a:ext>
            </a:extLst>
          </p:cNvPr>
          <p:cNvCxnSpPr>
            <a:cxnSpLocks noChangeShapeType="1"/>
            <a:stCxn id="37" idx="7"/>
            <a:endCxn id="24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8">
            <a:extLst>
              <a:ext uri="{FF2B5EF4-FFF2-40B4-BE49-F238E27FC236}">
                <a16:creationId xmlns:a16="http://schemas.microsoft.com/office/drawing/2014/main" id="{EE135905-FED2-4F57-877B-E6434944156C}"/>
              </a:ext>
            </a:extLst>
          </p:cNvPr>
          <p:cNvCxnSpPr>
            <a:cxnSpLocks noChangeShapeType="1"/>
            <a:stCxn id="26" idx="1"/>
            <a:endCxn id="37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19">
            <a:extLst>
              <a:ext uri="{FF2B5EF4-FFF2-40B4-BE49-F238E27FC236}">
                <a16:creationId xmlns:a16="http://schemas.microsoft.com/office/drawing/2014/main" id="{134D106D-2C42-4D38-B1F4-DEDFF26EB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AutoShape 20">
            <a:extLst>
              <a:ext uri="{FF2B5EF4-FFF2-40B4-BE49-F238E27FC236}">
                <a16:creationId xmlns:a16="http://schemas.microsoft.com/office/drawing/2014/main" id="{692035DE-A1C0-4144-997A-E069476F2A1B}"/>
              </a:ext>
            </a:extLst>
          </p:cNvPr>
          <p:cNvCxnSpPr>
            <a:cxnSpLocks noChangeShapeType="1"/>
            <a:stCxn id="25" idx="1"/>
            <a:endCxn id="40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21">
            <a:extLst>
              <a:ext uri="{FF2B5EF4-FFF2-40B4-BE49-F238E27FC236}">
                <a16:creationId xmlns:a16="http://schemas.microsoft.com/office/drawing/2014/main" id="{E501417D-4220-404B-8D15-9061D121D7A3}"/>
              </a:ext>
            </a:extLst>
          </p:cNvPr>
          <p:cNvCxnSpPr>
            <a:cxnSpLocks noChangeShapeType="1"/>
            <a:stCxn id="26" idx="7"/>
            <a:endCxn id="40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 Box 22">
            <a:extLst>
              <a:ext uri="{FF2B5EF4-FFF2-40B4-BE49-F238E27FC236}">
                <a16:creationId xmlns:a16="http://schemas.microsoft.com/office/drawing/2014/main" id="{A5681BE3-8CE3-4A1F-BF4B-E7787016B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6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CDB60D3F-3CD2-49C8-8942-10BCA8B42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2695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" name="Text Box 24">
            <a:extLst>
              <a:ext uri="{FF2B5EF4-FFF2-40B4-BE49-F238E27FC236}">
                <a16:creationId xmlns:a16="http://schemas.microsoft.com/office/drawing/2014/main" id="{9A8EFF52-F272-46E8-A78E-60CEF407F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7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Text Box 25">
            <a:extLst>
              <a:ext uri="{FF2B5EF4-FFF2-40B4-BE49-F238E27FC236}">
                <a16:creationId xmlns:a16="http://schemas.microsoft.com/office/drawing/2014/main" id="{DADE8964-E194-433A-ABB2-B91E7A471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2695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7" name="Text Box 26">
            <a:extLst>
              <a:ext uri="{FF2B5EF4-FFF2-40B4-BE49-F238E27FC236}">
                <a16:creationId xmlns:a16="http://schemas.microsoft.com/office/drawing/2014/main" id="{19520B6D-9F00-4DDE-9141-3F5FA5713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2695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8" name="Text Box 27">
            <a:extLst>
              <a:ext uri="{FF2B5EF4-FFF2-40B4-BE49-F238E27FC236}">
                <a16:creationId xmlns:a16="http://schemas.microsoft.com/office/drawing/2014/main" id="{F7AC59D0-C01E-486C-AA55-55152765F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5931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9" name="Text Box 28">
            <a:extLst>
              <a:ext uri="{FF2B5EF4-FFF2-40B4-BE49-F238E27FC236}">
                <a16:creationId xmlns:a16="http://schemas.microsoft.com/office/drawing/2014/main" id="{91D8AE29-53DA-46ED-8D5A-49E10A5C1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" name="Text Box 29">
            <a:extLst>
              <a:ext uri="{FF2B5EF4-FFF2-40B4-BE49-F238E27FC236}">
                <a16:creationId xmlns:a16="http://schemas.microsoft.com/office/drawing/2014/main" id="{93CD821C-F703-443F-8281-6EA358672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0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1" name="Text Box 30">
            <a:extLst>
              <a:ext uri="{FF2B5EF4-FFF2-40B4-BE49-F238E27FC236}">
                <a16:creationId xmlns:a16="http://schemas.microsoft.com/office/drawing/2014/main" id="{7AFE9004-CB1E-477A-818A-4F962180F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0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2" name="Text Box 31">
            <a:extLst>
              <a:ext uri="{FF2B5EF4-FFF2-40B4-BE49-F238E27FC236}">
                <a16:creationId xmlns:a16="http://schemas.microsoft.com/office/drawing/2014/main" id="{3EF9121B-8821-43A7-8BDB-06C3BE434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3" name="Text Box 32">
            <a:extLst>
              <a:ext uri="{FF2B5EF4-FFF2-40B4-BE49-F238E27FC236}">
                <a16:creationId xmlns:a16="http://schemas.microsoft.com/office/drawing/2014/main" id="{42AFB4B8-FCA8-4037-B244-4645E7813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4" name="Text Box 33">
            <a:extLst>
              <a:ext uri="{FF2B5EF4-FFF2-40B4-BE49-F238E27FC236}">
                <a16:creationId xmlns:a16="http://schemas.microsoft.com/office/drawing/2014/main" id="{0D513A73-B752-4B0F-9322-6F9505086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3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Text Box 34">
            <a:extLst>
              <a:ext uri="{FF2B5EF4-FFF2-40B4-BE49-F238E27FC236}">
                <a16:creationId xmlns:a16="http://schemas.microsoft.com/office/drawing/2014/main" id="{F1F2B16C-EAEA-4C00-9592-9AEADC928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6" name="Text Box 35">
            <a:extLst>
              <a:ext uri="{FF2B5EF4-FFF2-40B4-BE49-F238E27FC236}">
                <a16:creationId xmlns:a16="http://schemas.microsoft.com/office/drawing/2014/main" id="{1D60559A-EAB6-40D4-97A2-522361F1E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 Box 36">
            <a:extLst>
              <a:ext uri="{FF2B5EF4-FFF2-40B4-BE49-F238E27FC236}">
                <a16:creationId xmlns:a16="http://schemas.microsoft.com/office/drawing/2014/main" id="{31ED4F18-B95F-46E0-B31E-BCCFD900D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67125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 Box 37">
            <a:extLst>
              <a:ext uri="{FF2B5EF4-FFF2-40B4-BE49-F238E27FC236}">
                <a16:creationId xmlns:a16="http://schemas.microsoft.com/office/drawing/2014/main" id="{19758635-FFFC-4C6E-B61F-E4787170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90925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Box 38">
            <a:extLst>
              <a:ext uri="{FF2B5EF4-FFF2-40B4-BE49-F238E27FC236}">
                <a16:creationId xmlns:a16="http://schemas.microsoft.com/office/drawing/2014/main" id="{40C99A88-1053-4114-A184-5A91A8E75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 Box 48">
            <a:extLst>
              <a:ext uri="{FF2B5EF4-FFF2-40B4-BE49-F238E27FC236}">
                <a16:creationId xmlns:a16="http://schemas.microsoft.com/office/drawing/2014/main" id="{7352DCDA-E6D8-486A-A2EE-87E67D26F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 Box 49">
            <a:extLst>
              <a:ext uri="{FF2B5EF4-FFF2-40B4-BE49-F238E27FC236}">
                <a16:creationId xmlns:a16="http://schemas.microsoft.com/office/drawing/2014/main" id="{42030B87-6BC1-451F-A553-07C13EC60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 Box 42">
            <a:extLst>
              <a:ext uri="{FF2B5EF4-FFF2-40B4-BE49-F238E27FC236}">
                <a16:creationId xmlns:a16="http://schemas.microsoft.com/office/drawing/2014/main" id="{632B8AB7-3B1C-4D59-A11F-79EAF5F63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72" y="430213"/>
            <a:ext cx="72442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vertex List with minimum distance and update neighbors. E is selected.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of G not updated since it is larger than previously computed.</a:t>
            </a:r>
          </a:p>
        </p:txBody>
      </p:sp>
    </p:spTree>
    <p:extLst>
      <p:ext uri="{BB962C8B-B14F-4D97-AF65-F5344CB8AC3E}">
        <p14:creationId xmlns:p14="http://schemas.microsoft.com/office/powerpoint/2010/main" val="321601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3">
            <a:extLst>
              <a:ext uri="{FF2B5EF4-FFF2-40B4-BE49-F238E27FC236}">
                <a16:creationId xmlns:a16="http://schemas.microsoft.com/office/drawing/2014/main" id="{FC44E5D2-187D-48E6-9B6C-0D87149FC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4">
            <a:extLst>
              <a:ext uri="{FF2B5EF4-FFF2-40B4-BE49-F238E27FC236}">
                <a16:creationId xmlns:a16="http://schemas.microsoft.com/office/drawing/2014/main" id="{8DDAB41E-A97A-4BCA-89DA-E5033AD11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C27D6407-A408-4675-95AD-A07AD4AD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AutoShape 6">
            <a:extLst>
              <a:ext uri="{FF2B5EF4-FFF2-40B4-BE49-F238E27FC236}">
                <a16:creationId xmlns:a16="http://schemas.microsoft.com/office/drawing/2014/main" id="{18E51A79-E744-4055-965C-01DE7C6CFB77}"/>
              </a:ext>
            </a:extLst>
          </p:cNvPr>
          <p:cNvCxnSpPr>
            <a:cxnSpLocks noChangeShapeType="1"/>
            <a:stCxn id="28" idx="2"/>
            <a:endCxn id="29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7">
            <a:extLst>
              <a:ext uri="{FF2B5EF4-FFF2-40B4-BE49-F238E27FC236}">
                <a16:creationId xmlns:a16="http://schemas.microsoft.com/office/drawing/2014/main" id="{AA815FC1-0ECF-4FC6-953A-5F6C20A495D1}"/>
              </a:ext>
            </a:extLst>
          </p:cNvPr>
          <p:cNvCxnSpPr>
            <a:cxnSpLocks noChangeShapeType="1"/>
            <a:stCxn id="43" idx="2"/>
            <a:endCxn id="40" idx="6"/>
          </p:cNvCxnSpPr>
          <p:nvPr/>
        </p:nvCxnSpPr>
        <p:spPr bwMode="auto">
          <a:xfrm flipH="1">
            <a:off x="2833688" y="3810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8">
            <a:extLst>
              <a:ext uri="{FF2B5EF4-FFF2-40B4-BE49-F238E27FC236}">
                <a16:creationId xmlns:a16="http://schemas.microsoft.com/office/drawing/2014/main" id="{B3FF05EA-004A-467A-84A8-AC28FD043189}"/>
              </a:ext>
            </a:extLst>
          </p:cNvPr>
          <p:cNvCxnSpPr>
            <a:cxnSpLocks noChangeShapeType="1"/>
            <a:stCxn id="27" idx="6"/>
            <a:endCxn id="33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Oval 9">
            <a:extLst>
              <a:ext uri="{FF2B5EF4-FFF2-40B4-BE49-F238E27FC236}">
                <a16:creationId xmlns:a16="http://schemas.microsoft.com/office/drawing/2014/main" id="{98E1A495-E8E5-49B4-92EE-B466AECCE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10">
            <a:extLst>
              <a:ext uri="{FF2B5EF4-FFF2-40B4-BE49-F238E27FC236}">
                <a16:creationId xmlns:a16="http://schemas.microsoft.com/office/drawing/2014/main" id="{2A851248-B55F-44C4-B7A9-3C49B90D1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AutoShape 11">
            <a:extLst>
              <a:ext uri="{FF2B5EF4-FFF2-40B4-BE49-F238E27FC236}">
                <a16:creationId xmlns:a16="http://schemas.microsoft.com/office/drawing/2014/main" id="{AC5DAFB7-5E25-4112-9F58-4CD110B0B324}"/>
              </a:ext>
            </a:extLst>
          </p:cNvPr>
          <p:cNvCxnSpPr>
            <a:cxnSpLocks noChangeShapeType="1"/>
            <a:stCxn id="34" idx="2"/>
            <a:endCxn id="43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2">
            <a:extLst>
              <a:ext uri="{FF2B5EF4-FFF2-40B4-BE49-F238E27FC236}">
                <a16:creationId xmlns:a16="http://schemas.microsoft.com/office/drawing/2014/main" id="{4841EE4D-683C-4CC6-A4CD-74DF7F98B8EA}"/>
              </a:ext>
            </a:extLst>
          </p:cNvPr>
          <p:cNvCxnSpPr>
            <a:cxnSpLocks noChangeShapeType="1"/>
            <a:stCxn id="34" idx="1"/>
            <a:endCxn id="33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3">
            <a:extLst>
              <a:ext uri="{FF2B5EF4-FFF2-40B4-BE49-F238E27FC236}">
                <a16:creationId xmlns:a16="http://schemas.microsoft.com/office/drawing/2014/main" id="{6D8E1C57-F294-4A19-BCDC-0FAC1A994BC6}"/>
              </a:ext>
            </a:extLst>
          </p:cNvPr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4">
            <a:extLst>
              <a:ext uri="{FF2B5EF4-FFF2-40B4-BE49-F238E27FC236}">
                <a16:creationId xmlns:a16="http://schemas.microsoft.com/office/drawing/2014/main" id="{ED52EFD4-1530-4367-B198-E751B83FDA27}"/>
              </a:ext>
            </a:extLst>
          </p:cNvPr>
          <p:cNvCxnSpPr>
            <a:cxnSpLocks noChangeShapeType="1"/>
            <a:stCxn id="27" idx="5"/>
            <a:endCxn id="43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5">
            <a:extLst>
              <a:ext uri="{FF2B5EF4-FFF2-40B4-BE49-F238E27FC236}">
                <a16:creationId xmlns:a16="http://schemas.microsoft.com/office/drawing/2014/main" id="{EFC4C94E-4699-4FDC-81EB-EBC7420F34AD}"/>
              </a:ext>
            </a:extLst>
          </p:cNvPr>
          <p:cNvCxnSpPr>
            <a:cxnSpLocks noChangeShapeType="1"/>
            <a:stCxn id="33" idx="3"/>
            <a:endCxn id="43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16">
            <a:extLst>
              <a:ext uri="{FF2B5EF4-FFF2-40B4-BE49-F238E27FC236}">
                <a16:creationId xmlns:a16="http://schemas.microsoft.com/office/drawing/2014/main" id="{60390320-3861-4EBD-8593-632CE0A17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AutoShape 17">
            <a:extLst>
              <a:ext uri="{FF2B5EF4-FFF2-40B4-BE49-F238E27FC236}">
                <a16:creationId xmlns:a16="http://schemas.microsoft.com/office/drawing/2014/main" id="{BBEC0FC9-B098-4ED3-A1E2-EEA8DFB1DEAE}"/>
              </a:ext>
            </a:extLst>
          </p:cNvPr>
          <p:cNvCxnSpPr>
            <a:cxnSpLocks noChangeShapeType="1"/>
            <a:stCxn id="40" idx="7"/>
            <a:endCxn id="27" idx="3"/>
          </p:cNvCxnSpPr>
          <p:nvPr/>
        </p:nvCxnSpPr>
        <p:spPr bwMode="auto">
          <a:xfrm flipV="1">
            <a:off x="2752725" y="2828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8">
            <a:extLst>
              <a:ext uri="{FF2B5EF4-FFF2-40B4-BE49-F238E27FC236}">
                <a16:creationId xmlns:a16="http://schemas.microsoft.com/office/drawing/2014/main" id="{836750AF-F706-40D7-B593-A8B728EDB346}"/>
              </a:ext>
            </a:extLst>
          </p:cNvPr>
          <p:cNvCxnSpPr>
            <a:cxnSpLocks noChangeShapeType="1"/>
            <a:stCxn id="29" idx="1"/>
            <a:endCxn id="40" idx="5"/>
          </p:cNvCxnSpPr>
          <p:nvPr/>
        </p:nvCxnSpPr>
        <p:spPr bwMode="auto">
          <a:xfrm flipH="1" flipV="1">
            <a:off x="27527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Oval 19">
            <a:extLst>
              <a:ext uri="{FF2B5EF4-FFF2-40B4-BE49-F238E27FC236}">
                <a16:creationId xmlns:a16="http://schemas.microsoft.com/office/drawing/2014/main" id="{A6CF8E18-2DE8-4183-9548-9FA9EA22F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AutoShape 20">
            <a:extLst>
              <a:ext uri="{FF2B5EF4-FFF2-40B4-BE49-F238E27FC236}">
                <a16:creationId xmlns:a16="http://schemas.microsoft.com/office/drawing/2014/main" id="{0B56DBDA-F9BD-4019-AFB2-616CB4D11B61}"/>
              </a:ext>
            </a:extLst>
          </p:cNvPr>
          <p:cNvCxnSpPr>
            <a:cxnSpLocks noChangeShapeType="1"/>
            <a:stCxn id="28" idx="1"/>
            <a:endCxn id="43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21">
            <a:extLst>
              <a:ext uri="{FF2B5EF4-FFF2-40B4-BE49-F238E27FC236}">
                <a16:creationId xmlns:a16="http://schemas.microsoft.com/office/drawing/2014/main" id="{75BE2F4C-504B-4156-9E08-812CC06C0972}"/>
              </a:ext>
            </a:extLst>
          </p:cNvPr>
          <p:cNvCxnSpPr>
            <a:cxnSpLocks noChangeShapeType="1"/>
            <a:stCxn id="29" idx="7"/>
            <a:endCxn id="43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22">
            <a:extLst>
              <a:ext uri="{FF2B5EF4-FFF2-40B4-BE49-F238E27FC236}">
                <a16:creationId xmlns:a16="http://schemas.microsoft.com/office/drawing/2014/main" id="{253B2E8C-D8ED-4F14-8B1D-16464499B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6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7" name="Text Box 23">
            <a:extLst>
              <a:ext uri="{FF2B5EF4-FFF2-40B4-BE49-F238E27FC236}">
                <a16:creationId xmlns:a16="http://schemas.microsoft.com/office/drawing/2014/main" id="{DF88B5CC-CE53-429E-8A6D-2B186FFA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2695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8" name="Text Box 24">
            <a:extLst>
              <a:ext uri="{FF2B5EF4-FFF2-40B4-BE49-F238E27FC236}">
                <a16:creationId xmlns:a16="http://schemas.microsoft.com/office/drawing/2014/main" id="{6A1132C9-9C7E-4A20-AA0C-56FA8503D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7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9" name="Text Box 25">
            <a:extLst>
              <a:ext uri="{FF2B5EF4-FFF2-40B4-BE49-F238E27FC236}">
                <a16:creationId xmlns:a16="http://schemas.microsoft.com/office/drawing/2014/main" id="{76B96799-D948-4C67-B047-F4B725A43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2695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0" name="Text Box 26">
            <a:extLst>
              <a:ext uri="{FF2B5EF4-FFF2-40B4-BE49-F238E27FC236}">
                <a16:creationId xmlns:a16="http://schemas.microsoft.com/office/drawing/2014/main" id="{7B16ECA8-2062-4C72-BEA6-4D260449F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2695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1" name="Text Box 27">
            <a:extLst>
              <a:ext uri="{FF2B5EF4-FFF2-40B4-BE49-F238E27FC236}">
                <a16:creationId xmlns:a16="http://schemas.microsoft.com/office/drawing/2014/main" id="{A1B229A7-123B-48A8-BEA1-B1451CF67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2" name="Text Box 28">
            <a:extLst>
              <a:ext uri="{FF2B5EF4-FFF2-40B4-BE49-F238E27FC236}">
                <a16:creationId xmlns:a16="http://schemas.microsoft.com/office/drawing/2014/main" id="{19116B98-7BA2-43BA-973B-E6542309F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3" name="Text Box 29">
            <a:extLst>
              <a:ext uri="{FF2B5EF4-FFF2-40B4-BE49-F238E27FC236}">
                <a16:creationId xmlns:a16="http://schemas.microsoft.com/office/drawing/2014/main" id="{28EEFACA-5458-4B33-8257-7B7BAA70E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0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4" name="Text Box 30">
            <a:extLst>
              <a:ext uri="{FF2B5EF4-FFF2-40B4-BE49-F238E27FC236}">
                <a16:creationId xmlns:a16="http://schemas.microsoft.com/office/drawing/2014/main" id="{75264BDF-865A-4743-B320-A11F2A96B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0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5" name="Text Box 31">
            <a:extLst>
              <a:ext uri="{FF2B5EF4-FFF2-40B4-BE49-F238E27FC236}">
                <a16:creationId xmlns:a16="http://schemas.microsoft.com/office/drawing/2014/main" id="{19523BC0-C9DE-4D86-BD17-7075DA0C7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6" name="Text Box 32">
            <a:extLst>
              <a:ext uri="{FF2B5EF4-FFF2-40B4-BE49-F238E27FC236}">
                <a16:creationId xmlns:a16="http://schemas.microsoft.com/office/drawing/2014/main" id="{65F3CB01-3751-42B3-A4AC-950895E25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7" name="Text Box 33">
            <a:extLst>
              <a:ext uri="{FF2B5EF4-FFF2-40B4-BE49-F238E27FC236}">
                <a16:creationId xmlns:a16="http://schemas.microsoft.com/office/drawing/2014/main" id="{15F8C6E5-588C-4C40-8C74-418D6BC90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3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9BE8D58C-B114-424A-A0E2-D218BDB2B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9" name="Text Box 35">
            <a:extLst>
              <a:ext uri="{FF2B5EF4-FFF2-40B4-BE49-F238E27FC236}">
                <a16:creationId xmlns:a16="http://schemas.microsoft.com/office/drawing/2014/main" id="{6A6498BC-819B-4851-8D3E-2493E8097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 Box 36">
            <a:extLst>
              <a:ext uri="{FF2B5EF4-FFF2-40B4-BE49-F238E27FC236}">
                <a16:creationId xmlns:a16="http://schemas.microsoft.com/office/drawing/2014/main" id="{63E4C619-D27B-4E0F-B60E-F118B7F49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67125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 Box 37">
            <a:extLst>
              <a:ext uri="{FF2B5EF4-FFF2-40B4-BE49-F238E27FC236}">
                <a16:creationId xmlns:a16="http://schemas.microsoft.com/office/drawing/2014/main" id="{40C27AAB-CC59-4158-B0EA-B808ECF2F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90925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DF913011-6FA7-4A93-903C-908D5C25C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 Box 46">
            <a:extLst>
              <a:ext uri="{FF2B5EF4-FFF2-40B4-BE49-F238E27FC236}">
                <a16:creationId xmlns:a16="http://schemas.microsoft.com/office/drawing/2014/main" id="{55A13C49-7F23-4DE7-B0C2-6EAB911E8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00082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47">
            <a:extLst>
              <a:ext uri="{FF2B5EF4-FFF2-40B4-BE49-F238E27FC236}">
                <a16:creationId xmlns:a16="http://schemas.microsoft.com/office/drawing/2014/main" id="{4F3A0A63-39F8-4DD1-AA90-5F387CB8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 Box 42">
            <a:extLst>
              <a:ext uri="{FF2B5EF4-FFF2-40B4-BE49-F238E27FC236}">
                <a16:creationId xmlns:a16="http://schemas.microsoft.com/office/drawing/2014/main" id="{2A863E5B-37AF-4F18-8FCC-4EA21046C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10" y="581124"/>
            <a:ext cx="59747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vertex List with minimum distance and update neighbors.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selected.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F.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of F = Distance of C + weight of C to F = 3 + 5 = 8</a:t>
            </a:r>
          </a:p>
          <a:p>
            <a:pPr eaLnBrk="1" hangingPunct="1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4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3">
            <a:extLst>
              <a:ext uri="{FF2B5EF4-FFF2-40B4-BE49-F238E27FC236}">
                <a16:creationId xmlns:a16="http://schemas.microsoft.com/office/drawing/2014/main" id="{5558F03B-DFAE-4432-9911-B6E74675E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74278D46-E347-4563-A527-018C2A3F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5">
            <a:extLst>
              <a:ext uri="{FF2B5EF4-FFF2-40B4-BE49-F238E27FC236}">
                <a16:creationId xmlns:a16="http://schemas.microsoft.com/office/drawing/2014/main" id="{BF9A677D-BAD7-495A-A307-4569D8E01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AutoShape 6">
            <a:extLst>
              <a:ext uri="{FF2B5EF4-FFF2-40B4-BE49-F238E27FC236}">
                <a16:creationId xmlns:a16="http://schemas.microsoft.com/office/drawing/2014/main" id="{7AA09672-7990-4638-8393-DAE239CBACC7}"/>
              </a:ext>
            </a:extLst>
          </p:cNvPr>
          <p:cNvCxnSpPr>
            <a:cxnSpLocks noChangeShapeType="1"/>
            <a:stCxn id="31" idx="2"/>
            <a:endCxn id="32" idx="6"/>
          </p:cNvCxnSpPr>
          <p:nvPr/>
        </p:nvCxnSpPr>
        <p:spPr bwMode="auto">
          <a:xfrm flipH="1">
            <a:off x="3810000" y="4953000"/>
            <a:ext cx="1585913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7">
            <a:extLst>
              <a:ext uri="{FF2B5EF4-FFF2-40B4-BE49-F238E27FC236}">
                <a16:creationId xmlns:a16="http://schemas.microsoft.com/office/drawing/2014/main" id="{76B86A46-A35C-45B2-9AF9-044738C586AD}"/>
              </a:ext>
            </a:extLst>
          </p:cNvPr>
          <p:cNvCxnSpPr>
            <a:cxnSpLocks noChangeShapeType="1"/>
            <a:stCxn id="46" idx="2"/>
            <a:endCxn id="43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8">
            <a:extLst>
              <a:ext uri="{FF2B5EF4-FFF2-40B4-BE49-F238E27FC236}">
                <a16:creationId xmlns:a16="http://schemas.microsoft.com/office/drawing/2014/main" id="{4FC91CE6-85E5-4A17-9969-5EADD32A075C}"/>
              </a:ext>
            </a:extLst>
          </p:cNvPr>
          <p:cNvCxnSpPr>
            <a:cxnSpLocks noChangeShapeType="1"/>
            <a:stCxn id="30" idx="6"/>
            <a:endCxn id="36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9">
            <a:extLst>
              <a:ext uri="{FF2B5EF4-FFF2-40B4-BE49-F238E27FC236}">
                <a16:creationId xmlns:a16="http://schemas.microsoft.com/office/drawing/2014/main" id="{2F7535D4-71E4-420C-9D9F-A7A1882D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10">
            <a:extLst>
              <a:ext uri="{FF2B5EF4-FFF2-40B4-BE49-F238E27FC236}">
                <a16:creationId xmlns:a16="http://schemas.microsoft.com/office/drawing/2014/main" id="{394F230E-5694-482B-9204-7AC051509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AutoShape 11">
            <a:extLst>
              <a:ext uri="{FF2B5EF4-FFF2-40B4-BE49-F238E27FC236}">
                <a16:creationId xmlns:a16="http://schemas.microsoft.com/office/drawing/2014/main" id="{E8CFB84B-92EA-415D-8AAB-65FECE764B72}"/>
              </a:ext>
            </a:extLst>
          </p:cNvPr>
          <p:cNvCxnSpPr>
            <a:cxnSpLocks noChangeShapeType="1"/>
            <a:stCxn id="37" idx="2"/>
            <a:endCxn id="46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2">
            <a:extLst>
              <a:ext uri="{FF2B5EF4-FFF2-40B4-BE49-F238E27FC236}">
                <a16:creationId xmlns:a16="http://schemas.microsoft.com/office/drawing/2014/main" id="{CAB8270F-6C30-4FF7-9236-E0A808DF1020}"/>
              </a:ext>
            </a:extLst>
          </p:cNvPr>
          <p:cNvCxnSpPr>
            <a:cxnSpLocks noChangeShapeType="1"/>
            <a:stCxn id="37" idx="1"/>
            <a:endCxn id="36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3">
            <a:extLst>
              <a:ext uri="{FF2B5EF4-FFF2-40B4-BE49-F238E27FC236}">
                <a16:creationId xmlns:a16="http://schemas.microsoft.com/office/drawing/2014/main" id="{2D3E684D-D0C5-4F73-98D0-F8DAF84CA21E}"/>
              </a:ext>
            </a:extLst>
          </p:cNvPr>
          <p:cNvCxnSpPr>
            <a:cxnSpLocks noChangeShapeType="1"/>
            <a:stCxn id="31" idx="7"/>
            <a:endCxn id="37" idx="3"/>
          </p:cNvCxnSpPr>
          <p:nvPr/>
        </p:nvCxnSpPr>
        <p:spPr bwMode="auto">
          <a:xfrm flipV="1">
            <a:off x="5800725" y="3971925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4">
            <a:extLst>
              <a:ext uri="{FF2B5EF4-FFF2-40B4-BE49-F238E27FC236}">
                <a16:creationId xmlns:a16="http://schemas.microsoft.com/office/drawing/2014/main" id="{FA448517-5BAC-41B6-9F79-A92EC4AC54B2}"/>
              </a:ext>
            </a:extLst>
          </p:cNvPr>
          <p:cNvCxnSpPr>
            <a:cxnSpLocks noChangeShapeType="1"/>
            <a:stCxn id="30" idx="5"/>
            <a:endCxn id="46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5">
            <a:extLst>
              <a:ext uri="{FF2B5EF4-FFF2-40B4-BE49-F238E27FC236}">
                <a16:creationId xmlns:a16="http://schemas.microsoft.com/office/drawing/2014/main" id="{FF7583E2-3318-43A6-8512-52C8831A662A}"/>
              </a:ext>
            </a:extLst>
          </p:cNvPr>
          <p:cNvCxnSpPr>
            <a:cxnSpLocks noChangeShapeType="1"/>
            <a:stCxn id="36" idx="3"/>
            <a:endCxn id="46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Oval 16">
            <a:extLst>
              <a:ext uri="{FF2B5EF4-FFF2-40B4-BE49-F238E27FC236}">
                <a16:creationId xmlns:a16="http://schemas.microsoft.com/office/drawing/2014/main" id="{357E7C2B-DF99-4608-8C45-1E836B3B0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AutoShape 17">
            <a:extLst>
              <a:ext uri="{FF2B5EF4-FFF2-40B4-BE49-F238E27FC236}">
                <a16:creationId xmlns:a16="http://schemas.microsoft.com/office/drawing/2014/main" id="{B046FA77-2457-4FAE-8B88-4CD1FE0569CD}"/>
              </a:ext>
            </a:extLst>
          </p:cNvPr>
          <p:cNvCxnSpPr>
            <a:cxnSpLocks noChangeShapeType="1"/>
            <a:stCxn id="43" idx="7"/>
            <a:endCxn id="30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8">
            <a:extLst>
              <a:ext uri="{FF2B5EF4-FFF2-40B4-BE49-F238E27FC236}">
                <a16:creationId xmlns:a16="http://schemas.microsoft.com/office/drawing/2014/main" id="{A5A8C128-D9CD-4317-B852-79E63131B20C}"/>
              </a:ext>
            </a:extLst>
          </p:cNvPr>
          <p:cNvCxnSpPr>
            <a:cxnSpLocks noChangeShapeType="1"/>
            <a:stCxn id="32" idx="1"/>
            <a:endCxn id="43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Oval 19">
            <a:extLst>
              <a:ext uri="{FF2B5EF4-FFF2-40B4-BE49-F238E27FC236}">
                <a16:creationId xmlns:a16="http://schemas.microsoft.com/office/drawing/2014/main" id="{8945773C-AB39-4708-A5C6-8A31B0CEA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AutoShape 20">
            <a:extLst>
              <a:ext uri="{FF2B5EF4-FFF2-40B4-BE49-F238E27FC236}">
                <a16:creationId xmlns:a16="http://schemas.microsoft.com/office/drawing/2014/main" id="{3C0F0B52-B103-4607-93FD-78F27CFCF12F}"/>
              </a:ext>
            </a:extLst>
          </p:cNvPr>
          <p:cNvCxnSpPr>
            <a:cxnSpLocks noChangeShapeType="1"/>
            <a:stCxn id="31" idx="1"/>
            <a:endCxn id="46" idx="5"/>
          </p:cNvCxnSpPr>
          <p:nvPr/>
        </p:nvCxnSpPr>
        <p:spPr bwMode="auto">
          <a:xfrm flipH="1" flipV="1">
            <a:off x="4810125" y="3971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1">
            <a:extLst>
              <a:ext uri="{FF2B5EF4-FFF2-40B4-BE49-F238E27FC236}">
                <a16:creationId xmlns:a16="http://schemas.microsoft.com/office/drawing/2014/main" id="{3C8539CB-9003-490B-9B71-01E21EFD8A67}"/>
              </a:ext>
            </a:extLst>
          </p:cNvPr>
          <p:cNvCxnSpPr>
            <a:cxnSpLocks noChangeShapeType="1"/>
            <a:stCxn id="32" idx="7"/>
            <a:endCxn id="46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 Box 22">
            <a:extLst>
              <a:ext uri="{FF2B5EF4-FFF2-40B4-BE49-F238E27FC236}">
                <a16:creationId xmlns:a16="http://schemas.microsoft.com/office/drawing/2014/main" id="{44C41FEB-9E11-4A6B-B761-2531023A2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6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" name="Text Box 23">
            <a:extLst>
              <a:ext uri="{FF2B5EF4-FFF2-40B4-BE49-F238E27FC236}">
                <a16:creationId xmlns:a16="http://schemas.microsoft.com/office/drawing/2014/main" id="{10E54F00-82DB-4C28-ADED-88FB89EA6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2695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1A2C2D24-F396-4911-B2FA-1E0465ED7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7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2" name="Text Box 25">
            <a:extLst>
              <a:ext uri="{FF2B5EF4-FFF2-40B4-BE49-F238E27FC236}">
                <a16:creationId xmlns:a16="http://schemas.microsoft.com/office/drawing/2014/main" id="{A611FB4F-B6A6-4787-8322-8E9E65A5C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2695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3" name="Text Box 26">
            <a:extLst>
              <a:ext uri="{FF2B5EF4-FFF2-40B4-BE49-F238E27FC236}">
                <a16:creationId xmlns:a16="http://schemas.microsoft.com/office/drawing/2014/main" id="{88D55E9B-1966-4CF5-913E-2393D80D9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2695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4" name="Text Box 27">
            <a:extLst>
              <a:ext uri="{FF2B5EF4-FFF2-40B4-BE49-F238E27FC236}">
                <a16:creationId xmlns:a16="http://schemas.microsoft.com/office/drawing/2014/main" id="{1E691F02-3714-457F-955A-E27B28E49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5" name="Text Box 28">
            <a:extLst>
              <a:ext uri="{FF2B5EF4-FFF2-40B4-BE49-F238E27FC236}">
                <a16:creationId xmlns:a16="http://schemas.microsoft.com/office/drawing/2014/main" id="{1401E0DB-CFAF-4966-8F35-61A154AB6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6" name="Text Box 29">
            <a:extLst>
              <a:ext uri="{FF2B5EF4-FFF2-40B4-BE49-F238E27FC236}">
                <a16:creationId xmlns:a16="http://schemas.microsoft.com/office/drawing/2014/main" id="{3B44C3F7-C561-4457-851E-AB8A59671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0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7" name="Text Box 30">
            <a:extLst>
              <a:ext uri="{FF2B5EF4-FFF2-40B4-BE49-F238E27FC236}">
                <a16:creationId xmlns:a16="http://schemas.microsoft.com/office/drawing/2014/main" id="{DB19B2C4-1A48-4C8A-A63C-DF03FD194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0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8" name="Text Box 31">
            <a:extLst>
              <a:ext uri="{FF2B5EF4-FFF2-40B4-BE49-F238E27FC236}">
                <a16:creationId xmlns:a16="http://schemas.microsoft.com/office/drawing/2014/main" id="{5D91BDD3-CC7D-4ACF-8160-1C11FD932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9" name="Text Box 32">
            <a:extLst>
              <a:ext uri="{FF2B5EF4-FFF2-40B4-BE49-F238E27FC236}">
                <a16:creationId xmlns:a16="http://schemas.microsoft.com/office/drawing/2014/main" id="{9F503387-C351-4E53-9914-1F756FC7A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0" name="Text Box 33">
            <a:extLst>
              <a:ext uri="{FF2B5EF4-FFF2-40B4-BE49-F238E27FC236}">
                <a16:creationId xmlns:a16="http://schemas.microsoft.com/office/drawing/2014/main" id="{7B71A032-E0D3-4636-8C9E-39F1FCA1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3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1" name="Text Box 34">
            <a:extLst>
              <a:ext uri="{FF2B5EF4-FFF2-40B4-BE49-F238E27FC236}">
                <a16:creationId xmlns:a16="http://schemas.microsoft.com/office/drawing/2014/main" id="{3FA94D65-F9E9-44D9-81EB-352E4C80C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2" name="Text Box 35">
            <a:extLst>
              <a:ext uri="{FF2B5EF4-FFF2-40B4-BE49-F238E27FC236}">
                <a16:creationId xmlns:a16="http://schemas.microsoft.com/office/drawing/2014/main" id="{3FD28CB4-CF52-4391-9698-B60C5E911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 Box 36">
            <a:extLst>
              <a:ext uri="{FF2B5EF4-FFF2-40B4-BE49-F238E27FC236}">
                <a16:creationId xmlns:a16="http://schemas.microsoft.com/office/drawing/2014/main" id="{75B26C9D-DE84-4AFA-9B49-3809B7223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67125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Box 37">
            <a:extLst>
              <a:ext uri="{FF2B5EF4-FFF2-40B4-BE49-F238E27FC236}">
                <a16:creationId xmlns:a16="http://schemas.microsoft.com/office/drawing/2014/main" id="{11CC44B2-D3FF-4C45-AFAD-4BE0F4F21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90925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 Box 38">
            <a:extLst>
              <a:ext uri="{FF2B5EF4-FFF2-40B4-BE49-F238E27FC236}">
                <a16:creationId xmlns:a16="http://schemas.microsoft.com/office/drawing/2014/main" id="{3BAA2086-A401-4241-98A2-3E0BA5120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 Box 46">
            <a:extLst>
              <a:ext uri="{FF2B5EF4-FFF2-40B4-BE49-F238E27FC236}">
                <a16:creationId xmlns:a16="http://schemas.microsoft.com/office/drawing/2014/main" id="{A78A792A-4B36-40F1-A832-B52C30706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00082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Box 47">
            <a:extLst>
              <a:ext uri="{FF2B5EF4-FFF2-40B4-BE49-F238E27FC236}">
                <a16:creationId xmlns:a16="http://schemas.microsoft.com/office/drawing/2014/main" id="{4A9506F8-9964-40FE-8FD0-32936F96C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 Box 42">
            <a:extLst>
              <a:ext uri="{FF2B5EF4-FFF2-40B4-BE49-F238E27FC236}">
                <a16:creationId xmlns:a16="http://schemas.microsoft.com/office/drawing/2014/main" id="{A9558B17-8F4C-439B-9B21-DDC293AD0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593" y="536575"/>
            <a:ext cx="591700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vertex List with minimum distance and update neighbors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is selected. F is the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distance of F is 8. 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of F = Distance of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G+weight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G to F = 5+1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distance of F as 6.</a:t>
            </a:r>
          </a:p>
          <a:p>
            <a:pPr eaLnBrk="1" hangingPunct="1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">
            <a:extLst>
              <a:ext uri="{FF2B5EF4-FFF2-40B4-BE49-F238E27FC236}">
                <a16:creationId xmlns:a16="http://schemas.microsoft.com/office/drawing/2014/main" id="{2E1B6D41-E99C-4ADF-A051-EB2C4B1D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4">
            <a:extLst>
              <a:ext uri="{FF2B5EF4-FFF2-40B4-BE49-F238E27FC236}">
                <a16:creationId xmlns:a16="http://schemas.microsoft.com/office/drawing/2014/main" id="{41BBAB79-4F15-478F-BF9B-744D1D8DC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E97514A8-0A9A-498F-A670-320AF06DB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AutoShape 6">
            <a:extLst>
              <a:ext uri="{FF2B5EF4-FFF2-40B4-BE49-F238E27FC236}">
                <a16:creationId xmlns:a16="http://schemas.microsoft.com/office/drawing/2014/main" id="{C22AE5B8-E5A7-4D4A-AA42-A2EC8A5859CF}"/>
              </a:ext>
            </a:extLst>
          </p:cNvPr>
          <p:cNvCxnSpPr>
            <a:cxnSpLocks noChangeShapeType="1"/>
            <a:stCxn id="33" idx="2"/>
            <a:endCxn id="34" idx="6"/>
          </p:cNvCxnSpPr>
          <p:nvPr/>
        </p:nvCxnSpPr>
        <p:spPr bwMode="auto">
          <a:xfrm flipH="1">
            <a:off x="3824288" y="4953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7">
            <a:extLst>
              <a:ext uri="{FF2B5EF4-FFF2-40B4-BE49-F238E27FC236}">
                <a16:creationId xmlns:a16="http://schemas.microsoft.com/office/drawing/2014/main" id="{09C4125C-7EE2-46B5-86BB-6A7F2D419A79}"/>
              </a:ext>
            </a:extLst>
          </p:cNvPr>
          <p:cNvCxnSpPr>
            <a:cxnSpLocks noChangeShapeType="1"/>
            <a:stCxn id="48" idx="2"/>
            <a:endCxn id="45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8">
            <a:extLst>
              <a:ext uri="{FF2B5EF4-FFF2-40B4-BE49-F238E27FC236}">
                <a16:creationId xmlns:a16="http://schemas.microsoft.com/office/drawing/2014/main" id="{CE155B3D-6FB0-4041-9E3F-B029438C6AF3}"/>
              </a:ext>
            </a:extLst>
          </p:cNvPr>
          <p:cNvCxnSpPr>
            <a:cxnSpLocks noChangeShapeType="1"/>
            <a:stCxn id="32" idx="6"/>
            <a:endCxn id="38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9">
            <a:extLst>
              <a:ext uri="{FF2B5EF4-FFF2-40B4-BE49-F238E27FC236}">
                <a16:creationId xmlns:a16="http://schemas.microsoft.com/office/drawing/2014/main" id="{B6DCA08F-AEC9-417F-A119-3651F7BA8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10">
            <a:extLst>
              <a:ext uri="{FF2B5EF4-FFF2-40B4-BE49-F238E27FC236}">
                <a16:creationId xmlns:a16="http://schemas.microsoft.com/office/drawing/2014/main" id="{09ACAFAB-E1CE-45AA-8A9D-6CD6C0F95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AutoShape 11">
            <a:extLst>
              <a:ext uri="{FF2B5EF4-FFF2-40B4-BE49-F238E27FC236}">
                <a16:creationId xmlns:a16="http://schemas.microsoft.com/office/drawing/2014/main" id="{F57993D2-2B3F-423F-BCF8-9F66C752CAA8}"/>
              </a:ext>
            </a:extLst>
          </p:cNvPr>
          <p:cNvCxnSpPr>
            <a:cxnSpLocks noChangeShapeType="1"/>
            <a:stCxn id="39" idx="2"/>
            <a:endCxn id="48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2">
            <a:extLst>
              <a:ext uri="{FF2B5EF4-FFF2-40B4-BE49-F238E27FC236}">
                <a16:creationId xmlns:a16="http://schemas.microsoft.com/office/drawing/2014/main" id="{8FAE5F9B-06E6-4FB2-ACCF-7E5CABE69CF8}"/>
              </a:ext>
            </a:extLst>
          </p:cNvPr>
          <p:cNvCxnSpPr>
            <a:cxnSpLocks noChangeShapeType="1"/>
            <a:stCxn id="39" idx="1"/>
            <a:endCxn id="38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3">
            <a:extLst>
              <a:ext uri="{FF2B5EF4-FFF2-40B4-BE49-F238E27FC236}">
                <a16:creationId xmlns:a16="http://schemas.microsoft.com/office/drawing/2014/main" id="{3D54310A-5B64-4139-BC96-A5E2DD990D96}"/>
              </a:ext>
            </a:extLst>
          </p:cNvPr>
          <p:cNvCxnSpPr>
            <a:cxnSpLocks noChangeShapeType="1"/>
            <a:stCxn id="33" idx="7"/>
            <a:endCxn id="39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14">
            <a:extLst>
              <a:ext uri="{FF2B5EF4-FFF2-40B4-BE49-F238E27FC236}">
                <a16:creationId xmlns:a16="http://schemas.microsoft.com/office/drawing/2014/main" id="{80D39316-2BA0-4657-8FDD-507EB0C7F145}"/>
              </a:ext>
            </a:extLst>
          </p:cNvPr>
          <p:cNvCxnSpPr>
            <a:cxnSpLocks noChangeShapeType="1"/>
            <a:stCxn id="32" idx="5"/>
            <a:endCxn id="48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5">
            <a:extLst>
              <a:ext uri="{FF2B5EF4-FFF2-40B4-BE49-F238E27FC236}">
                <a16:creationId xmlns:a16="http://schemas.microsoft.com/office/drawing/2014/main" id="{54B382FE-C7F5-4D90-B8E1-9976782FCB1E}"/>
              </a:ext>
            </a:extLst>
          </p:cNvPr>
          <p:cNvCxnSpPr>
            <a:cxnSpLocks noChangeShapeType="1"/>
            <a:stCxn id="38" idx="3"/>
            <a:endCxn id="48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16">
            <a:extLst>
              <a:ext uri="{FF2B5EF4-FFF2-40B4-BE49-F238E27FC236}">
                <a16:creationId xmlns:a16="http://schemas.microsoft.com/office/drawing/2014/main" id="{A632B324-4B4D-4E18-80B1-82A450C55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AutoShape 17">
            <a:extLst>
              <a:ext uri="{FF2B5EF4-FFF2-40B4-BE49-F238E27FC236}">
                <a16:creationId xmlns:a16="http://schemas.microsoft.com/office/drawing/2014/main" id="{1F5C477D-E488-4390-AD32-E70C0890FC91}"/>
              </a:ext>
            </a:extLst>
          </p:cNvPr>
          <p:cNvCxnSpPr>
            <a:cxnSpLocks noChangeShapeType="1"/>
            <a:stCxn id="45" idx="7"/>
            <a:endCxn id="32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18">
            <a:extLst>
              <a:ext uri="{FF2B5EF4-FFF2-40B4-BE49-F238E27FC236}">
                <a16:creationId xmlns:a16="http://schemas.microsoft.com/office/drawing/2014/main" id="{20123457-B713-40AE-9E84-B7E4CB1F95B7}"/>
              </a:ext>
            </a:extLst>
          </p:cNvPr>
          <p:cNvCxnSpPr>
            <a:cxnSpLocks noChangeShapeType="1"/>
            <a:stCxn id="34" idx="1"/>
            <a:endCxn id="45" idx="5"/>
          </p:cNvCxnSpPr>
          <p:nvPr/>
        </p:nvCxnSpPr>
        <p:spPr bwMode="auto">
          <a:xfrm flipH="1" flipV="1">
            <a:off x="2752725" y="3971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Oval 19">
            <a:extLst>
              <a:ext uri="{FF2B5EF4-FFF2-40B4-BE49-F238E27FC236}">
                <a16:creationId xmlns:a16="http://schemas.microsoft.com/office/drawing/2014/main" id="{58A00287-63DC-4D24-B7D0-F363FA74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AutoShape 20">
            <a:extLst>
              <a:ext uri="{FF2B5EF4-FFF2-40B4-BE49-F238E27FC236}">
                <a16:creationId xmlns:a16="http://schemas.microsoft.com/office/drawing/2014/main" id="{B767CBA9-BC27-4598-95C9-B0F56AC8D5A0}"/>
              </a:ext>
            </a:extLst>
          </p:cNvPr>
          <p:cNvCxnSpPr>
            <a:cxnSpLocks noChangeShapeType="1"/>
            <a:stCxn id="33" idx="1"/>
            <a:endCxn id="48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21">
            <a:extLst>
              <a:ext uri="{FF2B5EF4-FFF2-40B4-BE49-F238E27FC236}">
                <a16:creationId xmlns:a16="http://schemas.microsoft.com/office/drawing/2014/main" id="{3AD66BB5-E80C-438A-97F2-98FCAB6BD82B}"/>
              </a:ext>
            </a:extLst>
          </p:cNvPr>
          <p:cNvCxnSpPr>
            <a:cxnSpLocks noChangeShapeType="1"/>
            <a:stCxn id="34" idx="7"/>
            <a:endCxn id="48" idx="3"/>
          </p:cNvCxnSpPr>
          <p:nvPr/>
        </p:nvCxnSpPr>
        <p:spPr bwMode="auto">
          <a:xfrm flipV="1">
            <a:off x="3743325" y="3971925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 Box 22">
            <a:extLst>
              <a:ext uri="{FF2B5EF4-FFF2-40B4-BE49-F238E27FC236}">
                <a16:creationId xmlns:a16="http://schemas.microsoft.com/office/drawing/2014/main" id="{BD7AF532-6E89-437E-945C-2AEA04B76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6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2" name="Text Box 23">
            <a:extLst>
              <a:ext uri="{FF2B5EF4-FFF2-40B4-BE49-F238E27FC236}">
                <a16:creationId xmlns:a16="http://schemas.microsoft.com/office/drawing/2014/main" id="{FCD1483F-89CD-4E1F-ADBE-B5BBEBFDB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2695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3" name="Text Box 24">
            <a:extLst>
              <a:ext uri="{FF2B5EF4-FFF2-40B4-BE49-F238E27FC236}">
                <a16:creationId xmlns:a16="http://schemas.microsoft.com/office/drawing/2014/main" id="{1E787452-E652-4BB7-AA80-88979A5B0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7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4" name="Text Box 25">
            <a:extLst>
              <a:ext uri="{FF2B5EF4-FFF2-40B4-BE49-F238E27FC236}">
                <a16:creationId xmlns:a16="http://schemas.microsoft.com/office/drawing/2014/main" id="{FBC55C86-6409-423E-BF6C-C0F5389C3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2695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5" name="Text Box 26">
            <a:extLst>
              <a:ext uri="{FF2B5EF4-FFF2-40B4-BE49-F238E27FC236}">
                <a16:creationId xmlns:a16="http://schemas.microsoft.com/office/drawing/2014/main" id="{E37E23E7-1282-4D65-8AFF-33FC83679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2695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6" name="Text Box 27">
            <a:extLst>
              <a:ext uri="{FF2B5EF4-FFF2-40B4-BE49-F238E27FC236}">
                <a16:creationId xmlns:a16="http://schemas.microsoft.com/office/drawing/2014/main" id="{C74D379F-B9B0-4BE8-8438-BCC02F181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7" name="Text Box 28">
            <a:extLst>
              <a:ext uri="{FF2B5EF4-FFF2-40B4-BE49-F238E27FC236}">
                <a16:creationId xmlns:a16="http://schemas.microsoft.com/office/drawing/2014/main" id="{4F2ED9B8-6904-4046-A326-B8077ABFC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8" name="Text Box 29">
            <a:extLst>
              <a:ext uri="{FF2B5EF4-FFF2-40B4-BE49-F238E27FC236}">
                <a16:creationId xmlns:a16="http://schemas.microsoft.com/office/drawing/2014/main" id="{68E77533-897F-49FA-A5F0-B60F4F520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0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9" name="Text Box 30">
            <a:extLst>
              <a:ext uri="{FF2B5EF4-FFF2-40B4-BE49-F238E27FC236}">
                <a16:creationId xmlns:a16="http://schemas.microsoft.com/office/drawing/2014/main" id="{C2762DA8-6DDF-4C6D-9E5F-9C81DBB43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0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0" name="Text Box 31">
            <a:extLst>
              <a:ext uri="{FF2B5EF4-FFF2-40B4-BE49-F238E27FC236}">
                <a16:creationId xmlns:a16="http://schemas.microsoft.com/office/drawing/2014/main" id="{2D96C595-EB34-4BFF-B12D-0BD051010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61" name="Text Box 32">
            <a:extLst>
              <a:ext uri="{FF2B5EF4-FFF2-40B4-BE49-F238E27FC236}">
                <a16:creationId xmlns:a16="http://schemas.microsoft.com/office/drawing/2014/main" id="{F90982B0-1E26-4E88-A884-63DC3A2A8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2" name="Text Box 33">
            <a:extLst>
              <a:ext uri="{FF2B5EF4-FFF2-40B4-BE49-F238E27FC236}">
                <a16:creationId xmlns:a16="http://schemas.microsoft.com/office/drawing/2014/main" id="{A3F48776-8CE0-4EFA-854E-398B5CAFE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3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3" name="Text Box 34">
            <a:extLst>
              <a:ext uri="{FF2B5EF4-FFF2-40B4-BE49-F238E27FC236}">
                <a16:creationId xmlns:a16="http://schemas.microsoft.com/office/drawing/2014/main" id="{D70962CD-AB70-4BA8-B08C-54131636B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4" name="Text Box 35">
            <a:extLst>
              <a:ext uri="{FF2B5EF4-FFF2-40B4-BE49-F238E27FC236}">
                <a16:creationId xmlns:a16="http://schemas.microsoft.com/office/drawing/2014/main" id="{5856A984-3BC3-4C6B-8248-783CCA9DD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 Box 36">
            <a:extLst>
              <a:ext uri="{FF2B5EF4-FFF2-40B4-BE49-F238E27FC236}">
                <a16:creationId xmlns:a16="http://schemas.microsoft.com/office/drawing/2014/main" id="{855E05EF-353B-4249-A954-8225696A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67125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 Box 37">
            <a:extLst>
              <a:ext uri="{FF2B5EF4-FFF2-40B4-BE49-F238E27FC236}">
                <a16:creationId xmlns:a16="http://schemas.microsoft.com/office/drawing/2014/main" id="{0AF7926A-3BFC-429A-826A-B0F45492F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90925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 Box 38">
            <a:extLst>
              <a:ext uri="{FF2B5EF4-FFF2-40B4-BE49-F238E27FC236}">
                <a16:creationId xmlns:a16="http://schemas.microsoft.com/office/drawing/2014/main" id="{7E874D0E-9E9C-48B2-B9CB-264A0CC7C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 Box 39">
            <a:extLst>
              <a:ext uri="{FF2B5EF4-FFF2-40B4-BE49-F238E27FC236}">
                <a16:creationId xmlns:a16="http://schemas.microsoft.com/office/drawing/2014/main" id="{1AB605CA-8223-47DA-93BC-5970E507F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39" y="575747"/>
            <a:ext cx="8035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is selected and there are no neighbors to F. This is resultant the shortest path graph </a:t>
            </a:r>
          </a:p>
        </p:txBody>
      </p:sp>
      <p:sp>
        <p:nvSpPr>
          <p:cNvPr id="75" name="Text Box 46">
            <a:extLst>
              <a:ext uri="{FF2B5EF4-FFF2-40B4-BE49-F238E27FC236}">
                <a16:creationId xmlns:a16="http://schemas.microsoft.com/office/drawing/2014/main" id="{7D3E0760-1AF7-44B5-A634-F85FC1C08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 Box 47">
            <a:extLst>
              <a:ext uri="{FF2B5EF4-FFF2-40B4-BE49-F238E27FC236}">
                <a16:creationId xmlns:a16="http://schemas.microsoft.com/office/drawing/2014/main" id="{58390615-3B2F-4217-9B2A-4479D0C9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4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5C7CE1-368D-4CCF-8D7D-8B9D754F194B}"/>
              </a:ext>
            </a:extLst>
          </p:cNvPr>
          <p:cNvSpPr/>
          <p:nvPr/>
        </p:nvSpPr>
        <p:spPr>
          <a:xfrm>
            <a:off x="228600" y="1219200"/>
            <a:ext cx="8686800" cy="877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005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References:</a:t>
            </a:r>
          </a:p>
          <a:p>
            <a:pPr lvl="0">
              <a:lnSpc>
                <a:spcPts val="1005"/>
              </a:lnSpc>
              <a:spcAft>
                <a:spcPts val="0"/>
              </a:spcAft>
            </a:pP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1005"/>
              </a:lnSpc>
              <a:spcAft>
                <a:spcPts val="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A.V.Aho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J.E Hopcroft ,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J.D.Ullman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Data structures and Algorithms, Pearson Education, 2003</a:t>
            </a:r>
          </a:p>
          <a:p>
            <a:pPr lvl="0">
              <a:lnSpc>
                <a:spcPts val="1005"/>
              </a:lnSpc>
              <a:spcAft>
                <a:spcPts val="0"/>
              </a:spcAft>
            </a:pP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005"/>
              </a:lnSpc>
            </a:pP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Thareja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Structures Using C,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Oxford Higher Education, 2011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1005"/>
              </a:lnSpc>
              <a:spcAft>
                <a:spcPts val="0"/>
              </a:spcAft>
            </a:pP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80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0266A8-9E9A-4E38-8BA0-4D6ABEE64D34}"/>
              </a:ext>
            </a:extLst>
          </p:cNvPr>
          <p:cNvSpPr/>
          <p:nvPr/>
        </p:nvSpPr>
        <p:spPr>
          <a:xfrm>
            <a:off x="2819400" y="2438400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773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19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/>
                <a:cs typeface="Times New Roman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/>
                <a:cs typeface="Times New Roman"/>
              </a:rPr>
              <a:t>OF </a:t>
            </a:r>
            <a:r>
              <a:rPr lang="en-IN" sz="2600" b="1" spc="-2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600" b="1" spc="-265" dirty="0">
                <a:solidFill>
                  <a:srgbClr val="BF0000"/>
                </a:solidFill>
                <a:latin typeface="Times New Roman"/>
                <a:cs typeface="Times New Roman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/>
                <a:cs typeface="Times New Roman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/>
                <a:cs typeface="Times New Roman"/>
              </a:rPr>
              <a:t>TECHNOLOGY,</a:t>
            </a:r>
            <a:endParaRPr sz="2600" dirty="0">
              <a:latin typeface="Times New Roman"/>
              <a:cs typeface="Times New Roman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/>
                <a:cs typeface="Times New Roman"/>
              </a:rPr>
              <a:t>CHENNAI.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A818C-58B2-4385-9ECE-94ECCE837B23}"/>
              </a:ext>
            </a:extLst>
          </p:cNvPr>
          <p:cNvSpPr txBox="1"/>
          <p:nvPr/>
        </p:nvSpPr>
        <p:spPr>
          <a:xfrm>
            <a:off x="768575" y="2705725"/>
            <a:ext cx="76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3B62A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Dijkstra's algorithm </a:t>
            </a:r>
          </a:p>
          <a:p>
            <a:pPr algn="ctr"/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85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43C1-315B-4FFB-9F72-6C762D26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304800"/>
            <a:ext cx="4876800" cy="492443"/>
          </a:xfrm>
        </p:spPr>
        <p:txBody>
          <a:bodyPr/>
          <a:lstStyle/>
          <a:p>
            <a:r>
              <a:rPr lang="en-US" dirty="0">
                <a:solidFill>
                  <a:srgbClr val="3B62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Problem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2FF69-1A09-4598-A7BA-1D2492D29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02578"/>
            <a:ext cx="7705725" cy="96488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b="1" u="sng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Single-Source Shortest Path Problem</a:t>
            </a:r>
            <a:r>
              <a:rPr lang="en-US" altLang="en-US" b="1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 The problem of finding shortest paths from a source vertex </a:t>
            </a:r>
            <a:r>
              <a:rPr lang="en-US" altLang="en-US" i="1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to all other vertices in the graph.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10C8E84-C63B-4BAB-98E6-465FEC090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74355"/>
            <a:ext cx="3808412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5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2E0D-8263-4E6A-B1F2-638D936C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574" y="457200"/>
            <a:ext cx="4437426" cy="492443"/>
          </a:xfrm>
        </p:spPr>
        <p:txBody>
          <a:bodyPr/>
          <a:lstStyle/>
          <a:p>
            <a:r>
              <a:rPr lang="en-US" altLang="en-US" dirty="0">
                <a:solidFill>
                  <a:srgbClr val="3B62A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Applications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8D390-EC56-4CF2-813A-90347A0D0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219200"/>
            <a:ext cx="7705725" cy="58477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2000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 Maps (Map Quest, Google Maps) </a:t>
            </a:r>
            <a:endParaRPr lang="en-US" altLang="en-US" sz="20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en-US" sz="2000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 Routing Systems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2004CE-767F-4C30-BE0C-B173EC9F9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403475"/>
            <a:ext cx="3413125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427F2D8-9165-4074-A3F7-FFFA9ED1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300" y="2056326"/>
            <a:ext cx="3760788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48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E969-CA1B-461E-A0F8-83BCD633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775" y="609600"/>
            <a:ext cx="3845652" cy="492443"/>
          </a:xfrm>
        </p:spPr>
        <p:txBody>
          <a:bodyPr/>
          <a:lstStyle/>
          <a:p>
            <a:r>
              <a:rPr lang="en-US" altLang="en-US" dirty="0">
                <a:solidFill>
                  <a:srgbClr val="3B62AF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Dijkstra's algorithm </a:t>
            </a:r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757CF-94F6-43C0-A8C3-A9C0C6FDC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137" y="1600200"/>
            <a:ext cx="7705725" cy="4912114"/>
          </a:xfrm>
        </p:spPr>
        <p:txBody>
          <a:bodyPr/>
          <a:lstStyle/>
          <a:p>
            <a:pPr algn="just">
              <a:lnSpc>
                <a:spcPct val="95000"/>
              </a:lnSpc>
              <a:spcBef>
                <a:spcPct val="0"/>
              </a:spcBef>
            </a:pPr>
            <a:r>
              <a:rPr lang="en-US" altLang="en-US" sz="2400" b="1" u="sng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Dijkstra's algorithm</a:t>
            </a:r>
            <a:r>
              <a:rPr lang="en-US" altLang="en-US" sz="2400" b="1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</a:t>
            </a:r>
            <a:r>
              <a:rPr lang="en-US" altLang="en-US" sz="2400" b="1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is a solution to the single-source shortest path problem in graph theory. </a:t>
            </a: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Works on both directed and undirected graphs. However, all edges must have nonnegative weights.</a:t>
            </a:r>
          </a:p>
          <a:p>
            <a:pPr algn="just">
              <a:lnSpc>
                <a:spcPct val="95000"/>
              </a:lnSpc>
              <a:spcBef>
                <a:spcPct val="0"/>
              </a:spcBef>
            </a:pPr>
            <a:endParaRPr lang="en-US" altLang="en-US" sz="2400" dirty="0">
              <a:solidFill>
                <a:srgbClr val="444444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99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Input:</a:t>
            </a:r>
            <a:r>
              <a:rPr lang="en-US" altLang="en-US" sz="2400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Weighted graph G={E,V} and source vertex </a:t>
            </a:r>
            <a:r>
              <a:rPr lang="en-US" altLang="en-US" sz="2400" i="1" dirty="0" err="1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en-US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∈</a:t>
            </a:r>
            <a:r>
              <a:rPr lang="en-US" altLang="en-US" sz="2400" dirty="0" err="1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en-US" sz="2400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such that all edge weights are nonnegative</a:t>
            </a: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</a:t>
            </a: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  <a:spcBef>
                <a:spcPct val="0"/>
              </a:spcBef>
            </a:pPr>
            <a:r>
              <a:rPr lang="en-US" altLang="en-US" sz="2400" dirty="0">
                <a:solidFill>
                  <a:srgbClr val="99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Output:</a:t>
            </a:r>
            <a:r>
              <a:rPr lang="en-US" altLang="en-US" sz="2400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Lengths of shortest paths (or the shortest paths themselves) from a given source vertex</a:t>
            </a:r>
            <a:r>
              <a:rPr lang="en-US" altLang="en-US" sz="2400" i="1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i="1" dirty="0" err="1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en-US" sz="24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∈</a:t>
            </a:r>
            <a:r>
              <a:rPr lang="en-US" altLang="en-US" sz="2400" dirty="0" err="1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en-US" sz="2400" dirty="0">
                <a:solidFill>
                  <a:srgbClr val="444444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to all other vertices</a:t>
            </a: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  <a:spcBef>
                <a:spcPct val="0"/>
              </a:spcBef>
            </a:pPr>
            <a:endParaRPr lang="en-US" altLang="en-US" sz="2400" b="1" dirty="0">
              <a:solidFill>
                <a:srgbClr val="444444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  <a:spcBef>
                <a:spcPct val="0"/>
              </a:spcBef>
            </a:pPr>
            <a:endParaRPr lang="en-US" altLang="en-US" sz="2400" b="1" u="sng" dirty="0">
              <a:solidFill>
                <a:srgbClr val="444444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55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1AE1-78DD-4F31-BCE2-681CA471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81000"/>
            <a:ext cx="1981200" cy="492443"/>
          </a:xfrm>
        </p:spPr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3AA46-6578-407D-9664-3BA81D7BC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7846061" cy="48013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The algorithm computes for each vertex u the </a:t>
            </a:r>
            <a:r>
              <a:rPr lang="en-US" altLang="en-US" sz="2400" dirty="0">
                <a:solidFill>
                  <a:srgbClr val="EE2926"/>
                </a:solidFill>
                <a:ea typeface="ＭＳ Ｐゴシック" panose="020B0600070205080204" pitchFamily="34" charset="-128"/>
              </a:rPr>
              <a:t>distance</a:t>
            </a:r>
            <a:r>
              <a:rPr lang="en-US" altLang="en-US" sz="2400" dirty="0">
                <a:ea typeface="ＭＳ Ｐゴシック" panose="020B0600070205080204" pitchFamily="34" charset="-128"/>
              </a:rPr>
              <a:t> to u from the start vertex v, that is, the weight of a shortest path between v and u.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The algorithm keeps track of the set of vertices for which the distance has been computed, called the </a:t>
            </a:r>
            <a:r>
              <a:rPr lang="en-US" altLang="en-US" sz="2400" dirty="0">
                <a:solidFill>
                  <a:srgbClr val="EE2926"/>
                </a:solidFill>
                <a:ea typeface="ＭＳ Ｐゴシック" panose="020B0600070205080204" pitchFamily="34" charset="-128"/>
              </a:rPr>
              <a:t>cloud</a:t>
            </a:r>
            <a:r>
              <a:rPr lang="en-US" altLang="en-US" sz="2400" dirty="0">
                <a:ea typeface="ＭＳ Ｐゴシック" panose="020B0600070205080204" pitchFamily="34" charset="-128"/>
              </a:rPr>
              <a:t> C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Every vertex has a label D associated with it. For any vertex u, D[u] stores an approximation of the distance between v and u. The algorithm will update a D[u] value when it finds a shorter path from v to u.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ea typeface="ＭＳ Ｐゴシック" panose="020B0600070205080204" pitchFamily="34" charset="-128"/>
              </a:rPr>
              <a:t>When a vertex u is added to the cloud, its label D[u] is equal to the actual (final) distance between the starting vertex v and vertex u.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73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">
            <a:extLst>
              <a:ext uri="{FF2B5EF4-FFF2-40B4-BE49-F238E27FC236}">
                <a16:creationId xmlns:a16="http://schemas.microsoft.com/office/drawing/2014/main" id="{C108AC5A-AB70-4092-9A9E-3E5B61C03A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B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altLang="en-US" ker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Dijkstra pseudocode</a:t>
            </a: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DDA2177B-0D88-4800-AB86-93FF484D9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888149"/>
            <a:ext cx="7620000" cy="4919616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Dijkstra(v1, v2):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</a:t>
            </a:r>
            <a:r>
              <a:rPr lang="en-US" altLang="en-US" sz="2400" i="1" dirty="0">
                <a:solidFill>
                  <a:srgbClr val="4F81B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 each vertex v:                            // Initialization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rgbClr val="4F81B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v's distance := infinity.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rgbClr val="4F81B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v's previous := none.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rgbClr val="4F81B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v1's distance := 0.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solidFill>
                  <a:srgbClr val="4F81B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List := {all vertices}.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400" i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while List is not empty: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v := remove List vertex with minimum distance.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	  mark v as known.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for each unknown neighbor n of v: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dist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:= v's distance + edge (v, n)'s weight.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400" i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 if </a:t>
            </a:r>
            <a:r>
              <a:rPr lang="en-US" altLang="en-US" sz="2400" i="1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dist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smaller than n's distance: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     n's distance := dist.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         n's previous := v.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2400" i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reconstruct path from v2 back to v1,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following previous pointers.</a:t>
            </a:r>
          </a:p>
        </p:txBody>
      </p:sp>
    </p:spTree>
    <p:extLst>
      <p:ext uri="{BB962C8B-B14F-4D97-AF65-F5344CB8AC3E}">
        <p14:creationId xmlns:p14="http://schemas.microsoft.com/office/powerpoint/2010/main" val="362161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6EFA5E3C-3A15-4BAE-8464-04620FCF2B4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BF0000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altLang="en-US" ker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Example: Initialization</a:t>
            </a: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26274FD8-5EE4-428D-86A2-507926075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E258FD9B-C861-46DE-A00A-7C5B25317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E0700F9-B0F5-4C07-B968-DA93584A6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AutoShape 6">
            <a:extLst>
              <a:ext uri="{FF2B5EF4-FFF2-40B4-BE49-F238E27FC236}">
                <a16:creationId xmlns:a16="http://schemas.microsoft.com/office/drawing/2014/main" id="{A33B2558-FE19-44EB-A88D-0E222387DE45}"/>
              </a:ext>
            </a:extLst>
          </p:cNvPr>
          <p:cNvCxnSpPr>
            <a:cxnSpLocks noChangeShapeType="1"/>
            <a:stCxn id="10" idx="2"/>
            <a:endCxn id="11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7">
            <a:extLst>
              <a:ext uri="{FF2B5EF4-FFF2-40B4-BE49-F238E27FC236}">
                <a16:creationId xmlns:a16="http://schemas.microsoft.com/office/drawing/2014/main" id="{701C91B1-D98A-4F50-8C85-D141B776447E}"/>
              </a:ext>
            </a:extLst>
          </p:cNvPr>
          <p:cNvCxnSpPr>
            <a:cxnSpLocks noChangeShapeType="1"/>
            <a:stCxn id="25" idx="2"/>
            <a:endCxn id="22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8">
            <a:extLst>
              <a:ext uri="{FF2B5EF4-FFF2-40B4-BE49-F238E27FC236}">
                <a16:creationId xmlns:a16="http://schemas.microsoft.com/office/drawing/2014/main" id="{1C1A8D4F-EAD8-44DD-9C72-32A1002E8E70}"/>
              </a:ext>
            </a:extLst>
          </p:cNvPr>
          <p:cNvCxnSpPr>
            <a:cxnSpLocks noChangeShapeType="1"/>
            <a:stCxn id="9" idx="6"/>
            <a:endCxn id="15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9">
            <a:extLst>
              <a:ext uri="{FF2B5EF4-FFF2-40B4-BE49-F238E27FC236}">
                <a16:creationId xmlns:a16="http://schemas.microsoft.com/office/drawing/2014/main" id="{93C1007F-9D75-4117-BAFB-6054CEF1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F3FCBFB7-183B-41C7-A49C-BC498FD53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AutoShape 11">
            <a:extLst>
              <a:ext uri="{FF2B5EF4-FFF2-40B4-BE49-F238E27FC236}">
                <a16:creationId xmlns:a16="http://schemas.microsoft.com/office/drawing/2014/main" id="{B0CFD1EC-9835-49B1-B19C-F9BB65FF0CA7}"/>
              </a:ext>
            </a:extLst>
          </p:cNvPr>
          <p:cNvCxnSpPr>
            <a:cxnSpLocks noChangeShapeType="1"/>
            <a:stCxn id="16" idx="2"/>
            <a:endCxn id="25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2">
            <a:extLst>
              <a:ext uri="{FF2B5EF4-FFF2-40B4-BE49-F238E27FC236}">
                <a16:creationId xmlns:a16="http://schemas.microsoft.com/office/drawing/2014/main" id="{2A549E4E-9F6A-4C1E-B7AF-034B9DBFE7EF}"/>
              </a:ext>
            </a:extLst>
          </p:cNvPr>
          <p:cNvCxnSpPr>
            <a:cxnSpLocks noChangeShapeType="1"/>
            <a:stCxn id="16" idx="1"/>
            <a:endCxn id="15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3">
            <a:extLst>
              <a:ext uri="{FF2B5EF4-FFF2-40B4-BE49-F238E27FC236}">
                <a16:creationId xmlns:a16="http://schemas.microsoft.com/office/drawing/2014/main" id="{5E8B70F1-631C-449D-B15A-2168AC43F30C}"/>
              </a:ext>
            </a:extLst>
          </p:cNvPr>
          <p:cNvCxnSpPr>
            <a:cxnSpLocks noChangeShapeType="1"/>
            <a:stCxn id="10" idx="7"/>
            <a:endCxn id="16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4">
            <a:extLst>
              <a:ext uri="{FF2B5EF4-FFF2-40B4-BE49-F238E27FC236}">
                <a16:creationId xmlns:a16="http://schemas.microsoft.com/office/drawing/2014/main" id="{4B8A2E28-6651-4C67-BAF5-95696F1EA4B2}"/>
              </a:ext>
            </a:extLst>
          </p:cNvPr>
          <p:cNvCxnSpPr>
            <a:cxnSpLocks noChangeShapeType="1"/>
            <a:stCxn id="9" idx="5"/>
            <a:endCxn id="25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5">
            <a:extLst>
              <a:ext uri="{FF2B5EF4-FFF2-40B4-BE49-F238E27FC236}">
                <a16:creationId xmlns:a16="http://schemas.microsoft.com/office/drawing/2014/main" id="{334F36AE-F7AA-495F-AA6C-B5620D2B467A}"/>
              </a:ext>
            </a:extLst>
          </p:cNvPr>
          <p:cNvCxnSpPr>
            <a:cxnSpLocks noChangeShapeType="1"/>
            <a:stCxn id="15" idx="3"/>
            <a:endCxn id="25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16">
            <a:extLst>
              <a:ext uri="{FF2B5EF4-FFF2-40B4-BE49-F238E27FC236}">
                <a16:creationId xmlns:a16="http://schemas.microsoft.com/office/drawing/2014/main" id="{39221D45-2542-4D05-A482-684D0A59A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AutoShape 17">
            <a:extLst>
              <a:ext uri="{FF2B5EF4-FFF2-40B4-BE49-F238E27FC236}">
                <a16:creationId xmlns:a16="http://schemas.microsoft.com/office/drawing/2014/main" id="{F9A955A6-294F-46D0-8A35-D9EEAC892608}"/>
              </a:ext>
            </a:extLst>
          </p:cNvPr>
          <p:cNvCxnSpPr>
            <a:cxnSpLocks noChangeShapeType="1"/>
            <a:stCxn id="22" idx="7"/>
            <a:endCxn id="9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8">
            <a:extLst>
              <a:ext uri="{FF2B5EF4-FFF2-40B4-BE49-F238E27FC236}">
                <a16:creationId xmlns:a16="http://schemas.microsoft.com/office/drawing/2014/main" id="{1230B4F2-9233-4FF8-9224-C1C7065A4A2F}"/>
              </a:ext>
            </a:extLst>
          </p:cNvPr>
          <p:cNvCxnSpPr>
            <a:cxnSpLocks noChangeShapeType="1"/>
            <a:stCxn id="11" idx="1"/>
            <a:endCxn id="22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Oval 19">
            <a:extLst>
              <a:ext uri="{FF2B5EF4-FFF2-40B4-BE49-F238E27FC236}">
                <a16:creationId xmlns:a16="http://schemas.microsoft.com/office/drawing/2014/main" id="{690894F7-5931-4F9B-B838-B5C2907F5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AutoShape 20">
            <a:extLst>
              <a:ext uri="{FF2B5EF4-FFF2-40B4-BE49-F238E27FC236}">
                <a16:creationId xmlns:a16="http://schemas.microsoft.com/office/drawing/2014/main" id="{CDD7A218-2108-480C-8358-A17CBFA5E3EE}"/>
              </a:ext>
            </a:extLst>
          </p:cNvPr>
          <p:cNvCxnSpPr>
            <a:cxnSpLocks noChangeShapeType="1"/>
            <a:stCxn id="10" idx="1"/>
            <a:endCxn id="25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1">
            <a:extLst>
              <a:ext uri="{FF2B5EF4-FFF2-40B4-BE49-F238E27FC236}">
                <a16:creationId xmlns:a16="http://schemas.microsoft.com/office/drawing/2014/main" id="{1B24C272-10E4-4D92-825A-7FA231C61B20}"/>
              </a:ext>
            </a:extLst>
          </p:cNvPr>
          <p:cNvCxnSpPr>
            <a:cxnSpLocks noChangeShapeType="1"/>
            <a:stCxn id="11" idx="7"/>
            <a:endCxn id="25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22">
            <a:extLst>
              <a:ext uri="{FF2B5EF4-FFF2-40B4-BE49-F238E27FC236}">
                <a16:creationId xmlns:a16="http://schemas.microsoft.com/office/drawing/2014/main" id="{95F344E7-CA29-4796-8ABD-6FE63D73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6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Text Box 23">
            <a:extLst>
              <a:ext uri="{FF2B5EF4-FFF2-40B4-BE49-F238E27FC236}">
                <a16:creationId xmlns:a16="http://schemas.microsoft.com/office/drawing/2014/main" id="{CEA5F7CD-2FBE-4058-B4C9-5EF20F546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062695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Text Box 24">
            <a:extLst>
              <a:ext uri="{FF2B5EF4-FFF2-40B4-BE49-F238E27FC236}">
                <a16:creationId xmlns:a16="http://schemas.microsoft.com/office/drawing/2014/main" id="{AD28EDA1-71EC-4DF2-AA8E-CFAA511D4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7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1" name="Text Box 25">
            <a:extLst>
              <a:ext uri="{FF2B5EF4-FFF2-40B4-BE49-F238E27FC236}">
                <a16:creationId xmlns:a16="http://schemas.microsoft.com/office/drawing/2014/main" id="{96E9AF7E-FAF8-4946-BF47-FD6B8E9FC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2695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2" name="Text Box 26">
            <a:extLst>
              <a:ext uri="{FF2B5EF4-FFF2-40B4-BE49-F238E27FC236}">
                <a16:creationId xmlns:a16="http://schemas.microsoft.com/office/drawing/2014/main" id="{D781F35C-2BCF-49D3-865F-929EAA0C3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2695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CD5BCBA2-6604-4302-B23B-402EC422C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397D2858-F199-4131-8893-20580E4CD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5" name="Text Box 29">
            <a:extLst>
              <a:ext uri="{FF2B5EF4-FFF2-40B4-BE49-F238E27FC236}">
                <a16:creationId xmlns:a16="http://schemas.microsoft.com/office/drawing/2014/main" id="{65B958BE-31DD-4593-AB1C-D045A8D66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0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Text Box 30">
            <a:extLst>
              <a:ext uri="{FF2B5EF4-FFF2-40B4-BE49-F238E27FC236}">
                <a16:creationId xmlns:a16="http://schemas.microsoft.com/office/drawing/2014/main" id="{8BC91C1A-3154-446B-967C-8C2E65CD1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0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7" name="Text Box 31">
            <a:extLst>
              <a:ext uri="{FF2B5EF4-FFF2-40B4-BE49-F238E27FC236}">
                <a16:creationId xmlns:a16="http://schemas.microsoft.com/office/drawing/2014/main" id="{94E8C008-DC80-43DD-8D8B-9295B8ED6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8" name="Text Box 32">
            <a:extLst>
              <a:ext uri="{FF2B5EF4-FFF2-40B4-BE49-F238E27FC236}">
                <a16:creationId xmlns:a16="http://schemas.microsoft.com/office/drawing/2014/main" id="{57846577-78B1-478F-B100-19CD1682D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9" name="Text Box 33">
            <a:extLst>
              <a:ext uri="{FF2B5EF4-FFF2-40B4-BE49-F238E27FC236}">
                <a16:creationId xmlns:a16="http://schemas.microsoft.com/office/drawing/2014/main" id="{4F0120F7-C0DE-4B02-9866-540E4E526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3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 Box 34">
            <a:extLst>
              <a:ext uri="{FF2B5EF4-FFF2-40B4-BE49-F238E27FC236}">
                <a16:creationId xmlns:a16="http://schemas.microsoft.com/office/drawing/2014/main" id="{9ECA8D86-8E90-4B6A-95FE-BE247927E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1" name="Text Box 35">
            <a:extLst>
              <a:ext uri="{FF2B5EF4-FFF2-40B4-BE49-F238E27FC236}">
                <a16:creationId xmlns:a16="http://schemas.microsoft.com/office/drawing/2014/main" id="{609C6426-29BE-479F-A432-2DD1607A2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47875"/>
            <a:ext cx="40748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38">
            <a:extLst>
              <a:ext uri="{FF2B5EF4-FFF2-40B4-BE49-F238E27FC236}">
                <a16:creationId xmlns:a16="http://schemas.microsoft.com/office/drawing/2014/main" id="{E09E390F-766E-4C45-80BE-7F5187234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57600"/>
            <a:ext cx="40748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Box 39">
            <a:extLst>
              <a:ext uri="{FF2B5EF4-FFF2-40B4-BE49-F238E27FC236}">
                <a16:creationId xmlns:a16="http://schemas.microsoft.com/office/drawing/2014/main" id="{FB09E570-EEA2-488B-9C3D-4B3B93AA8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81400"/>
            <a:ext cx="40748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Box 40">
            <a:extLst>
              <a:ext uri="{FF2B5EF4-FFF2-40B4-BE49-F238E27FC236}">
                <a16:creationId xmlns:a16="http://schemas.microsoft.com/office/drawing/2014/main" id="{30D5A3B4-42F5-4C67-B0D1-1A64502D3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14800"/>
            <a:ext cx="40748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084F4795-ED98-4873-B65C-099BC405C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5848350"/>
            <a:ext cx="41793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vertex in List with minimum distance.</a:t>
            </a: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676EDAF2-CB4F-44B0-AA5E-8EE171C0F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40748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Box 45">
            <a:extLst>
              <a:ext uri="{FF2B5EF4-FFF2-40B4-BE49-F238E27FC236}">
                <a16:creationId xmlns:a16="http://schemas.microsoft.com/office/drawing/2014/main" id="{D17FFB2F-2532-485E-8DE2-E5F441B01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40748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Box 46">
            <a:extLst>
              <a:ext uri="{FF2B5EF4-FFF2-40B4-BE49-F238E27FC236}">
                <a16:creationId xmlns:a16="http://schemas.microsoft.com/office/drawing/2014/main" id="{6896B4C4-74DB-4BB1-915B-E6C5B4BE9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36" y="1256693"/>
            <a:ext cx="2524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Distance(source) = 0</a:t>
            </a:r>
          </a:p>
        </p:txBody>
      </p:sp>
      <p:sp>
        <p:nvSpPr>
          <p:cNvPr id="49" name="Line 47">
            <a:extLst>
              <a:ext uri="{FF2B5EF4-FFF2-40B4-BE49-F238E27FC236}">
                <a16:creationId xmlns:a16="http://schemas.microsoft.com/office/drawing/2014/main" id="{7E6BCBB5-790F-4425-8781-5D3C643B8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362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5D2EA-F615-4D50-9D40-E6756131857D}"/>
              </a:ext>
            </a:extLst>
          </p:cNvPr>
          <p:cNvSpPr txBox="1"/>
          <p:nvPr/>
        </p:nvSpPr>
        <p:spPr>
          <a:xfrm>
            <a:off x="611136" y="894041"/>
            <a:ext cx="838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Let us consider A as the source node. Distance of all vertices except source is ∞ </a:t>
            </a:r>
          </a:p>
        </p:txBody>
      </p:sp>
    </p:spTree>
    <p:extLst>
      <p:ext uri="{BB962C8B-B14F-4D97-AF65-F5344CB8AC3E}">
        <p14:creationId xmlns:p14="http://schemas.microsoft.com/office/powerpoint/2010/main" val="268605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E8F69ECA-1007-4E19-85A0-2A4451704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2443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Update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neighbour’s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distance</a:t>
            </a:r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88F916EB-2820-4CFE-A3C1-A37B2952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1AFBB96E-17AA-4BCE-87BE-A3B04599A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8124119B-944F-4BF7-A864-D3269E53F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AutoShape 6">
            <a:extLst>
              <a:ext uri="{FF2B5EF4-FFF2-40B4-BE49-F238E27FC236}">
                <a16:creationId xmlns:a16="http://schemas.microsoft.com/office/drawing/2014/main" id="{E095786C-CD55-4A93-86F5-7AA51C7FD608}"/>
              </a:ext>
            </a:extLst>
          </p:cNvPr>
          <p:cNvCxnSpPr>
            <a:cxnSpLocks noChangeShapeType="1"/>
            <a:stCxn id="13" idx="2"/>
            <a:endCxn id="14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7">
            <a:extLst>
              <a:ext uri="{FF2B5EF4-FFF2-40B4-BE49-F238E27FC236}">
                <a16:creationId xmlns:a16="http://schemas.microsoft.com/office/drawing/2014/main" id="{48451217-B587-4979-BF38-AF745464A37D}"/>
              </a:ext>
            </a:extLst>
          </p:cNvPr>
          <p:cNvCxnSpPr>
            <a:cxnSpLocks noChangeShapeType="1"/>
            <a:stCxn id="28" idx="2"/>
            <a:endCxn id="25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8">
            <a:extLst>
              <a:ext uri="{FF2B5EF4-FFF2-40B4-BE49-F238E27FC236}">
                <a16:creationId xmlns:a16="http://schemas.microsoft.com/office/drawing/2014/main" id="{B0150A73-84B5-4DA0-BB69-8F2357FB7C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9">
            <a:extLst>
              <a:ext uri="{FF2B5EF4-FFF2-40B4-BE49-F238E27FC236}">
                <a16:creationId xmlns:a16="http://schemas.microsoft.com/office/drawing/2014/main" id="{B32F4F1C-BA2D-474D-8E20-08FC9A1A4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14637BAE-C200-4C6B-BB43-CC2F7FCE2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AutoShape 11">
            <a:extLst>
              <a:ext uri="{FF2B5EF4-FFF2-40B4-BE49-F238E27FC236}">
                <a16:creationId xmlns:a16="http://schemas.microsoft.com/office/drawing/2014/main" id="{492E5203-C286-49B8-A79B-8490ECD79D96}"/>
              </a:ext>
            </a:extLst>
          </p:cNvPr>
          <p:cNvCxnSpPr>
            <a:cxnSpLocks noChangeShapeType="1"/>
            <a:stCxn id="19" idx="2"/>
            <a:endCxn id="28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2">
            <a:extLst>
              <a:ext uri="{FF2B5EF4-FFF2-40B4-BE49-F238E27FC236}">
                <a16:creationId xmlns:a16="http://schemas.microsoft.com/office/drawing/2014/main" id="{AFEC41FC-B236-4BA2-9B83-364A6751EF9D}"/>
              </a:ext>
            </a:extLst>
          </p:cNvPr>
          <p:cNvCxnSpPr>
            <a:cxnSpLocks noChangeShapeType="1"/>
            <a:stCxn id="19" idx="1"/>
            <a:endCxn id="18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3">
            <a:extLst>
              <a:ext uri="{FF2B5EF4-FFF2-40B4-BE49-F238E27FC236}">
                <a16:creationId xmlns:a16="http://schemas.microsoft.com/office/drawing/2014/main" id="{E2348E76-DDDC-4D5A-8EF2-DB8A47B4416E}"/>
              </a:ext>
            </a:extLst>
          </p:cNvPr>
          <p:cNvCxnSpPr>
            <a:cxnSpLocks noChangeShapeType="1"/>
            <a:stCxn id="13" idx="7"/>
            <a:endCxn id="19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14">
            <a:extLst>
              <a:ext uri="{FF2B5EF4-FFF2-40B4-BE49-F238E27FC236}">
                <a16:creationId xmlns:a16="http://schemas.microsoft.com/office/drawing/2014/main" id="{418D327D-9F3E-4CD8-84CE-47EAF6F087FF}"/>
              </a:ext>
            </a:extLst>
          </p:cNvPr>
          <p:cNvCxnSpPr>
            <a:cxnSpLocks noChangeShapeType="1"/>
            <a:stCxn id="12" idx="5"/>
            <a:endCxn id="28" idx="1"/>
          </p:cNvCxnSpPr>
          <p:nvPr/>
        </p:nvCxnSpPr>
        <p:spPr bwMode="auto">
          <a:xfrm>
            <a:off x="3743325" y="2843213"/>
            <a:ext cx="742950" cy="80486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15">
            <a:extLst>
              <a:ext uri="{FF2B5EF4-FFF2-40B4-BE49-F238E27FC236}">
                <a16:creationId xmlns:a16="http://schemas.microsoft.com/office/drawing/2014/main" id="{D7CA736D-DFEF-482A-B596-C7ACFB8726D3}"/>
              </a:ext>
            </a:extLst>
          </p:cNvPr>
          <p:cNvCxnSpPr>
            <a:cxnSpLocks noChangeShapeType="1"/>
            <a:stCxn id="18" idx="3"/>
            <a:endCxn id="28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Oval 16">
            <a:extLst>
              <a:ext uri="{FF2B5EF4-FFF2-40B4-BE49-F238E27FC236}">
                <a16:creationId xmlns:a16="http://schemas.microsoft.com/office/drawing/2014/main" id="{A20C7E14-1D5D-4C4B-BC42-B779F06E8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AutoShape 17">
            <a:extLst>
              <a:ext uri="{FF2B5EF4-FFF2-40B4-BE49-F238E27FC236}">
                <a16:creationId xmlns:a16="http://schemas.microsoft.com/office/drawing/2014/main" id="{E46B5F38-F77D-4057-8E52-6655AA29ED17}"/>
              </a:ext>
            </a:extLst>
          </p:cNvPr>
          <p:cNvCxnSpPr>
            <a:cxnSpLocks noChangeShapeType="1"/>
            <a:stCxn id="25" idx="7"/>
            <a:endCxn id="12" idx="3"/>
          </p:cNvCxnSpPr>
          <p:nvPr/>
        </p:nvCxnSpPr>
        <p:spPr bwMode="auto">
          <a:xfrm flipV="1">
            <a:off x="2752725" y="2843213"/>
            <a:ext cx="666750" cy="8048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8">
            <a:extLst>
              <a:ext uri="{FF2B5EF4-FFF2-40B4-BE49-F238E27FC236}">
                <a16:creationId xmlns:a16="http://schemas.microsoft.com/office/drawing/2014/main" id="{AD3F9C22-9D3B-4BF4-9E9D-602FFEAFDEA1}"/>
              </a:ext>
            </a:extLst>
          </p:cNvPr>
          <p:cNvCxnSpPr>
            <a:cxnSpLocks noChangeShapeType="1"/>
            <a:stCxn id="14" idx="1"/>
            <a:endCxn id="25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Oval 19">
            <a:extLst>
              <a:ext uri="{FF2B5EF4-FFF2-40B4-BE49-F238E27FC236}">
                <a16:creationId xmlns:a16="http://schemas.microsoft.com/office/drawing/2014/main" id="{B0D804B7-4BAC-42ED-90C1-8B67F41EF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15AD5179-827A-42A3-A2B9-9A6B07BAB990}"/>
              </a:ext>
            </a:extLst>
          </p:cNvPr>
          <p:cNvCxnSpPr>
            <a:cxnSpLocks noChangeShapeType="1"/>
            <a:stCxn id="13" idx="1"/>
            <a:endCxn id="28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1">
            <a:extLst>
              <a:ext uri="{FF2B5EF4-FFF2-40B4-BE49-F238E27FC236}">
                <a16:creationId xmlns:a16="http://schemas.microsoft.com/office/drawing/2014/main" id="{A217E1F1-7625-4865-BFFD-950AFE117513}"/>
              </a:ext>
            </a:extLst>
          </p:cNvPr>
          <p:cNvCxnSpPr>
            <a:cxnSpLocks noChangeShapeType="1"/>
            <a:stCxn id="14" idx="7"/>
            <a:endCxn id="28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22">
            <a:extLst>
              <a:ext uri="{FF2B5EF4-FFF2-40B4-BE49-F238E27FC236}">
                <a16:creationId xmlns:a16="http://schemas.microsoft.com/office/drawing/2014/main" id="{665A34F3-878A-458D-AF05-C3B33E980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076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2" name="Text Box 23">
            <a:extLst>
              <a:ext uri="{FF2B5EF4-FFF2-40B4-BE49-F238E27FC236}">
                <a16:creationId xmlns:a16="http://schemas.microsoft.com/office/drawing/2014/main" id="{A5F67210-4940-447A-9368-AAC68388C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87" y="2950094"/>
            <a:ext cx="261610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8B2F4E74-94D0-47C3-AB68-D28292100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381" y="2338147"/>
            <a:ext cx="261610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Text Box 25">
            <a:extLst>
              <a:ext uri="{FF2B5EF4-FFF2-40B4-BE49-F238E27FC236}">
                <a16:creationId xmlns:a16="http://schemas.microsoft.com/office/drawing/2014/main" id="{157B55A4-31FC-4BAF-A22D-83F9BCFA7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63" y="3062695"/>
            <a:ext cx="3385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A8BC1A28-B431-4FAA-AF84-FF2BE3A74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062695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340C6657-4A2A-4D7A-B20E-2A4A439B9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7" name="Text Box 28">
            <a:extLst>
              <a:ext uri="{FF2B5EF4-FFF2-40B4-BE49-F238E27FC236}">
                <a16:creationId xmlns:a16="http://schemas.microsoft.com/office/drawing/2014/main" id="{11EF1F15-861B-4F2D-A60A-5C3FB0518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8" name="Text Box 29">
            <a:extLst>
              <a:ext uri="{FF2B5EF4-FFF2-40B4-BE49-F238E27FC236}">
                <a16:creationId xmlns:a16="http://schemas.microsoft.com/office/drawing/2014/main" id="{4E846942-D2FF-492E-B0CB-C97971A2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0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Text Box 30">
            <a:extLst>
              <a:ext uri="{FF2B5EF4-FFF2-40B4-BE49-F238E27FC236}">
                <a16:creationId xmlns:a16="http://schemas.microsoft.com/office/drawing/2014/main" id="{1722053B-6F62-4CC7-874D-4D50A52C8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0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57C64EAB-248E-4F3A-8B0B-DEF85D4AC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1" name="Text Box 32">
            <a:extLst>
              <a:ext uri="{FF2B5EF4-FFF2-40B4-BE49-F238E27FC236}">
                <a16:creationId xmlns:a16="http://schemas.microsoft.com/office/drawing/2014/main" id="{03504F5E-D8AC-42BB-AEE1-ACA6F24F4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19982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2" name="Text Box 33">
            <a:extLst>
              <a:ext uri="{FF2B5EF4-FFF2-40B4-BE49-F238E27FC236}">
                <a16:creationId xmlns:a16="http://schemas.microsoft.com/office/drawing/2014/main" id="{C989F273-6AFE-462B-B336-9833CDD42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3220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" name="Text Box 34">
            <a:extLst>
              <a:ext uri="{FF2B5EF4-FFF2-40B4-BE49-F238E27FC236}">
                <a16:creationId xmlns:a16="http://schemas.microsoft.com/office/drawing/2014/main" id="{5F0FFE80-00AA-41F2-9214-C49EB0C3D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27238"/>
            <a:ext cx="30008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4" name="Text Box 35">
            <a:extLst>
              <a:ext uri="{FF2B5EF4-FFF2-40B4-BE49-F238E27FC236}">
                <a16:creationId xmlns:a16="http://schemas.microsoft.com/office/drawing/2014/main" id="{D3621AEA-4039-4D28-AFE8-37F8AFAE1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57400"/>
            <a:ext cx="300082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36">
            <a:extLst>
              <a:ext uri="{FF2B5EF4-FFF2-40B4-BE49-F238E27FC236}">
                <a16:creationId xmlns:a16="http://schemas.microsoft.com/office/drawing/2014/main" id="{157FA32C-BE3B-40B6-AC32-7DD400A51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57600"/>
            <a:ext cx="40748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 Box 37">
            <a:extLst>
              <a:ext uri="{FF2B5EF4-FFF2-40B4-BE49-F238E27FC236}">
                <a16:creationId xmlns:a16="http://schemas.microsoft.com/office/drawing/2014/main" id="{EF6B573C-C970-42D5-A412-47351E209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81400"/>
            <a:ext cx="40748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Box 38">
            <a:extLst>
              <a:ext uri="{FF2B5EF4-FFF2-40B4-BE49-F238E27FC236}">
                <a16:creationId xmlns:a16="http://schemas.microsoft.com/office/drawing/2014/main" id="{DF680EDF-8E26-4B24-8DF2-BA08FA344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24325"/>
            <a:ext cx="300082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E67EC81-A14A-4355-80F0-3FA497DE9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57800"/>
            <a:ext cx="40748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Box 46">
            <a:extLst>
              <a:ext uri="{FF2B5EF4-FFF2-40B4-BE49-F238E27FC236}">
                <a16:creationId xmlns:a16="http://schemas.microsoft.com/office/drawing/2014/main" id="{C1C6E06B-5772-422B-AE2F-69A41A5B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40748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 Box 47">
            <a:extLst>
              <a:ext uri="{FF2B5EF4-FFF2-40B4-BE49-F238E27FC236}">
                <a16:creationId xmlns:a16="http://schemas.microsoft.com/office/drawing/2014/main" id="{239DC69A-A40D-4B8F-8E69-6BF59D0DE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1947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Distance(B) = 2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 Box 48">
            <a:extLst>
              <a:ext uri="{FF2B5EF4-FFF2-40B4-BE49-F238E27FC236}">
                <a16:creationId xmlns:a16="http://schemas.microsoft.com/office/drawing/2014/main" id="{0B7F1088-1C84-432C-B6E3-B3A8B71C4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29200"/>
            <a:ext cx="1947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Distance(D) = 1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14A67-A6D1-4FBF-A625-DC28B3C6C48C}"/>
              </a:ext>
            </a:extLst>
          </p:cNvPr>
          <p:cNvSpPr txBox="1"/>
          <p:nvPr/>
        </p:nvSpPr>
        <p:spPr>
          <a:xfrm>
            <a:off x="452436" y="870466"/>
            <a:ext cx="8539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source node A and check the neighbour nodes it reaches. Update the weights of B and D as 2 and 1.</a:t>
            </a:r>
          </a:p>
        </p:txBody>
      </p:sp>
    </p:spTree>
    <p:extLst>
      <p:ext uri="{BB962C8B-B14F-4D97-AF65-F5344CB8AC3E}">
        <p14:creationId xmlns:p14="http://schemas.microsoft.com/office/powerpoint/2010/main" val="2503759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1074</Words>
  <Application>Microsoft Office PowerPoint</Application>
  <PresentationFormat>On-screen Show (4:3)</PresentationFormat>
  <Paragraphs>320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Calibri</vt:lpstr>
      <vt:lpstr>Monotype Sorts</vt:lpstr>
      <vt:lpstr>Times New Roman</vt:lpstr>
      <vt:lpstr>Wingdings</vt:lpstr>
      <vt:lpstr>Office Theme</vt:lpstr>
      <vt:lpstr>SRM</vt:lpstr>
      <vt:lpstr>SRM</vt:lpstr>
      <vt:lpstr>Shortest Path Problem</vt:lpstr>
      <vt:lpstr>Applications</vt:lpstr>
      <vt:lpstr>Dijkstra's algorithm </vt:lpstr>
      <vt:lpstr>Approach</vt:lpstr>
      <vt:lpstr>PowerPoint Presentation</vt:lpstr>
      <vt:lpstr>PowerPoint Presentation</vt:lpstr>
      <vt:lpstr>Update neighbour’s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</dc:title>
  <dc:creator>Zamzar</dc:creator>
  <cp:lastModifiedBy>illakiya t</cp:lastModifiedBy>
  <cp:revision>80</cp:revision>
  <dcterms:created xsi:type="dcterms:W3CDTF">2019-07-10T02:53:10Z</dcterms:created>
  <dcterms:modified xsi:type="dcterms:W3CDTF">2020-08-03T10:12:24Z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Zamzar</vt:lpwstr>
  </property>
  <property fmtid="{D5CDD505-2E9C-101B-9397-08002B2CF9AE}" pid="3" name="LastSaved">
    <vt:filetime>2019-07-10T00:00:00Z</vt:filetime>
  </property>
</Properties>
</file>