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67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90" r:id="rId15"/>
    <p:sldId id="391" r:id="rId16"/>
    <p:sldId id="392" r:id="rId17"/>
    <p:sldId id="394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97C1A2-8DA6-48A7-9639-99C3A2A5A7A7}">
          <p14:sldIdLst>
            <p14:sldId id="256"/>
            <p14:sldId id="367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90"/>
            <p14:sldId id="391"/>
            <p14:sldId id="392"/>
            <p14:sldId id="394"/>
          </p14:sldIdLst>
        </p14:section>
        <p14:section name="Untitled Section" id="{C2B3BA9F-A997-454A-8E3F-8FB84AD72A0A}">
          <p14:sldIdLst/>
        </p14:section>
        <p14:section name="Untitled Section" id="{9DD5B949-3D2D-4076-96B9-123985FEA8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84A19-FF36-4973-BBB7-163FF65C8929}" type="datetimeFigureOut">
              <a:rPr lang="en-IN" smtClean="0"/>
              <a:pPr/>
              <a:t>03-08-2020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1633C-A49F-42BF-A4EA-094B5CE49B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55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08" y="69755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17"/>
                </a:moveTo>
                <a:lnTo>
                  <a:pt x="3577" y="281165"/>
                </a:lnTo>
                <a:lnTo>
                  <a:pt x="13968" y="234633"/>
                </a:lnTo>
                <a:lnTo>
                  <a:pt x="30663" y="190832"/>
                </a:lnTo>
                <a:lnTo>
                  <a:pt x="53151" y="150274"/>
                </a:lnTo>
                <a:lnTo>
                  <a:pt x="80922" y="113467"/>
                </a:lnTo>
                <a:lnTo>
                  <a:pt x="113467" y="80923"/>
                </a:lnTo>
                <a:lnTo>
                  <a:pt x="150273" y="53152"/>
                </a:lnTo>
                <a:lnTo>
                  <a:pt x="190832" y="30663"/>
                </a:lnTo>
                <a:lnTo>
                  <a:pt x="234632" y="13968"/>
                </a:lnTo>
                <a:lnTo>
                  <a:pt x="281164" y="3577"/>
                </a:lnTo>
                <a:lnTo>
                  <a:pt x="329917" y="0"/>
                </a:lnTo>
                <a:lnTo>
                  <a:pt x="8683459" y="0"/>
                </a:lnTo>
                <a:lnTo>
                  <a:pt x="8732202" y="3577"/>
                </a:lnTo>
                <a:lnTo>
                  <a:pt x="8778735" y="13968"/>
                </a:lnTo>
                <a:lnTo>
                  <a:pt x="8822537" y="30663"/>
                </a:lnTo>
                <a:lnTo>
                  <a:pt x="8863096" y="53151"/>
                </a:lnTo>
                <a:lnTo>
                  <a:pt x="8899903" y="80922"/>
                </a:lnTo>
                <a:lnTo>
                  <a:pt x="8932446" y="113467"/>
                </a:lnTo>
                <a:lnTo>
                  <a:pt x="8960217" y="150273"/>
                </a:lnTo>
                <a:lnTo>
                  <a:pt x="8982705" y="190832"/>
                </a:lnTo>
                <a:lnTo>
                  <a:pt x="8999399" y="234632"/>
                </a:lnTo>
                <a:lnTo>
                  <a:pt x="9009790" y="281164"/>
                </a:lnTo>
                <a:lnTo>
                  <a:pt x="9013367" y="329917"/>
                </a:lnTo>
                <a:lnTo>
                  <a:pt x="9013367" y="6363493"/>
                </a:lnTo>
                <a:lnTo>
                  <a:pt x="9009790" y="6412245"/>
                </a:lnTo>
                <a:lnTo>
                  <a:pt x="8999400" y="6458776"/>
                </a:lnTo>
                <a:lnTo>
                  <a:pt x="8982705" y="6502575"/>
                </a:lnTo>
                <a:lnTo>
                  <a:pt x="8960218" y="6543133"/>
                </a:lnTo>
                <a:lnTo>
                  <a:pt x="8932448" y="6579938"/>
                </a:lnTo>
                <a:lnTo>
                  <a:pt x="8899905" y="6612481"/>
                </a:lnTo>
                <a:lnTo>
                  <a:pt x="8863099" y="6640252"/>
                </a:lnTo>
                <a:lnTo>
                  <a:pt x="8822542" y="6662739"/>
                </a:lnTo>
                <a:lnTo>
                  <a:pt x="8778742" y="6679433"/>
                </a:lnTo>
                <a:lnTo>
                  <a:pt x="8732212" y="6689824"/>
                </a:lnTo>
                <a:lnTo>
                  <a:pt x="8683459" y="6693401"/>
                </a:lnTo>
                <a:lnTo>
                  <a:pt x="329917" y="6693401"/>
                </a:lnTo>
                <a:lnTo>
                  <a:pt x="281165" y="6689824"/>
                </a:lnTo>
                <a:lnTo>
                  <a:pt x="234633" y="6679433"/>
                </a:lnTo>
                <a:lnTo>
                  <a:pt x="190833" y="6662739"/>
                </a:lnTo>
                <a:lnTo>
                  <a:pt x="150274" y="6640252"/>
                </a:lnTo>
                <a:lnTo>
                  <a:pt x="113467" y="6612481"/>
                </a:lnTo>
                <a:lnTo>
                  <a:pt x="80923" y="6579938"/>
                </a:lnTo>
                <a:lnTo>
                  <a:pt x="53151" y="6543133"/>
                </a:lnTo>
                <a:lnTo>
                  <a:pt x="30663" y="6502575"/>
                </a:lnTo>
                <a:lnTo>
                  <a:pt x="13968" y="6458776"/>
                </a:lnTo>
                <a:lnTo>
                  <a:pt x="3577" y="6412245"/>
                </a:lnTo>
                <a:lnTo>
                  <a:pt x="0" y="6363493"/>
                </a:lnTo>
                <a:lnTo>
                  <a:pt x="0" y="329917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348" y="51696"/>
            <a:ext cx="84645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2548636"/>
            <a:ext cx="7705725" cy="3034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umitbardhan/358-33-powerpointslides15hashingcollisionchapter15" TargetMode="External"/><Relationship Id="rId2" Type="http://schemas.openxmlformats.org/officeDocument/2006/relationships/hyperlink" Target="https://www.slideshare.net/HanifDurad/chapter-12-d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13" y="69755"/>
            <a:ext cx="9013370" cy="6692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13" y="69755"/>
            <a:ext cx="9013825" cy="6692265"/>
          </a:xfrm>
          <a:custGeom>
            <a:avLst/>
            <a:gdLst/>
            <a:ahLst/>
            <a:cxnLst/>
            <a:rect l="l" t="t" r="r" b="b"/>
            <a:pathLst>
              <a:path w="9013825" h="6692265">
                <a:moveTo>
                  <a:pt x="0" y="329859"/>
                </a:moveTo>
                <a:lnTo>
                  <a:pt x="3576" y="281115"/>
                </a:lnTo>
                <a:lnTo>
                  <a:pt x="13965" y="234591"/>
                </a:lnTo>
                <a:lnTo>
                  <a:pt x="30657" y="190798"/>
                </a:lnTo>
                <a:lnTo>
                  <a:pt x="53142" y="150247"/>
                </a:lnTo>
                <a:lnTo>
                  <a:pt x="80908" y="113447"/>
                </a:lnTo>
                <a:lnTo>
                  <a:pt x="113447" y="80909"/>
                </a:lnTo>
                <a:lnTo>
                  <a:pt x="150247" y="53142"/>
                </a:lnTo>
                <a:lnTo>
                  <a:pt x="190798" y="30658"/>
                </a:lnTo>
                <a:lnTo>
                  <a:pt x="234591" y="13966"/>
                </a:lnTo>
                <a:lnTo>
                  <a:pt x="281114" y="3576"/>
                </a:lnTo>
                <a:lnTo>
                  <a:pt x="329858" y="0"/>
                </a:lnTo>
                <a:lnTo>
                  <a:pt x="8683513" y="0"/>
                </a:lnTo>
                <a:lnTo>
                  <a:pt x="8732256" y="3576"/>
                </a:lnTo>
                <a:lnTo>
                  <a:pt x="8778778" y="13965"/>
                </a:lnTo>
                <a:lnTo>
                  <a:pt x="8822570" y="30657"/>
                </a:lnTo>
                <a:lnTo>
                  <a:pt x="8863121" y="53141"/>
                </a:lnTo>
                <a:lnTo>
                  <a:pt x="8899921" y="80908"/>
                </a:lnTo>
                <a:lnTo>
                  <a:pt x="8932460" y="113446"/>
                </a:lnTo>
                <a:lnTo>
                  <a:pt x="8960227" y="150246"/>
                </a:lnTo>
                <a:lnTo>
                  <a:pt x="8982712" y="190797"/>
                </a:lnTo>
                <a:lnTo>
                  <a:pt x="8999404" y="234590"/>
                </a:lnTo>
                <a:lnTo>
                  <a:pt x="9009794" y="281113"/>
                </a:lnTo>
                <a:lnTo>
                  <a:pt x="9013370" y="329858"/>
                </a:lnTo>
                <a:lnTo>
                  <a:pt x="9013370" y="6362337"/>
                </a:lnTo>
                <a:lnTo>
                  <a:pt x="9009794" y="6411083"/>
                </a:lnTo>
                <a:lnTo>
                  <a:pt x="8999404" y="6457607"/>
                </a:lnTo>
                <a:lnTo>
                  <a:pt x="8982712" y="6501400"/>
                </a:lnTo>
                <a:lnTo>
                  <a:pt x="8960227" y="6541951"/>
                </a:lnTo>
                <a:lnTo>
                  <a:pt x="8932460" y="6578750"/>
                </a:lnTo>
                <a:lnTo>
                  <a:pt x="8899921" y="6611288"/>
                </a:lnTo>
                <a:lnTo>
                  <a:pt x="8863121" y="6639054"/>
                </a:lnTo>
                <a:lnTo>
                  <a:pt x="8822570" y="6661538"/>
                </a:lnTo>
                <a:lnTo>
                  <a:pt x="8778778" y="6678229"/>
                </a:lnTo>
                <a:lnTo>
                  <a:pt x="8732256" y="6688618"/>
                </a:lnTo>
                <a:lnTo>
                  <a:pt x="8683513" y="6692194"/>
                </a:lnTo>
                <a:lnTo>
                  <a:pt x="329858" y="6692194"/>
                </a:lnTo>
                <a:lnTo>
                  <a:pt x="281114" y="6688618"/>
                </a:lnTo>
                <a:lnTo>
                  <a:pt x="234591" y="6678229"/>
                </a:lnTo>
                <a:lnTo>
                  <a:pt x="190798" y="6661538"/>
                </a:lnTo>
                <a:lnTo>
                  <a:pt x="150247" y="6639054"/>
                </a:lnTo>
                <a:lnTo>
                  <a:pt x="113447" y="6611288"/>
                </a:lnTo>
                <a:lnTo>
                  <a:pt x="80908" y="6578750"/>
                </a:lnTo>
                <a:lnTo>
                  <a:pt x="53142" y="6541951"/>
                </a:lnTo>
                <a:lnTo>
                  <a:pt x="30657" y="6501400"/>
                </a:lnTo>
                <a:lnTo>
                  <a:pt x="13965" y="6457607"/>
                </a:lnTo>
                <a:lnTo>
                  <a:pt x="3576" y="6411083"/>
                </a:lnTo>
                <a:lnTo>
                  <a:pt x="0" y="6362337"/>
                </a:lnTo>
                <a:lnTo>
                  <a:pt x="0" y="32985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31" y="1396720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0" y="0"/>
                </a:moveTo>
                <a:lnTo>
                  <a:pt x="9021531" y="0"/>
                </a:lnTo>
                <a:lnTo>
                  <a:pt x="9021531" y="120573"/>
                </a:lnTo>
                <a:lnTo>
                  <a:pt x="0" y="120573"/>
                </a:lnTo>
                <a:lnTo>
                  <a:pt x="0" y="0"/>
                </a:lnTo>
                <a:close/>
              </a:path>
            </a:pathLst>
          </a:custGeom>
          <a:solidFill>
            <a:srgbClr val="E6B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31" y="2976651"/>
            <a:ext cx="9022080" cy="111125"/>
          </a:xfrm>
          <a:custGeom>
            <a:avLst/>
            <a:gdLst/>
            <a:ahLst/>
            <a:cxnLst/>
            <a:rect l="l" t="t" r="r" b="b"/>
            <a:pathLst>
              <a:path w="9022080" h="111125">
                <a:moveTo>
                  <a:pt x="0" y="0"/>
                </a:moveTo>
                <a:lnTo>
                  <a:pt x="9021531" y="0"/>
                </a:lnTo>
                <a:lnTo>
                  <a:pt x="9021531" y="110528"/>
                </a:lnTo>
                <a:lnTo>
                  <a:pt x="0" y="110528"/>
                </a:lnTo>
                <a:lnTo>
                  <a:pt x="0" y="0"/>
                </a:lnTo>
                <a:close/>
              </a:path>
            </a:pathLst>
          </a:custGeom>
          <a:solidFill>
            <a:srgbClr val="9083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931" y="1517294"/>
            <a:ext cx="9022080" cy="2051203"/>
          </a:xfrm>
          <a:prstGeom prst="rect">
            <a:avLst/>
          </a:prstGeom>
          <a:solidFill>
            <a:srgbClr val="D34817"/>
          </a:solidFill>
        </p:spPr>
        <p:txBody>
          <a:bodyPr vert="horz" wrap="square" lIns="0" tIns="34925" rIns="0" bIns="0" rtlCol="0">
            <a:spAutoFit/>
          </a:bodyPr>
          <a:lstStyle/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18CSC201J</a:t>
            </a:r>
          </a:p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DATA STRUCTURES AND ALGORITHMS</a:t>
            </a:r>
            <a:endParaRPr lang="en-US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088129" marR="937260" indent="-3164840" algn="ctr">
              <a:lnSpc>
                <a:spcPct val="150000"/>
              </a:lnSpc>
              <a:spcBef>
                <a:spcPts val="275"/>
              </a:spcBef>
            </a:pPr>
            <a:r>
              <a:rPr lang="en-US" sz="2800" b="1" spc="20" dirty="0">
                <a:solidFill>
                  <a:schemeClr val="bg1"/>
                </a:solidFill>
                <a:latin typeface="Arial Rounded MT Bold" panose="020F0704030504030204" pitchFamily="34" charset="0"/>
                <a:cs typeface="Times New Roman"/>
              </a:rPr>
              <a:t>    </a:t>
            </a:r>
            <a:r>
              <a:rPr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Unit</a:t>
            </a:r>
            <a:r>
              <a:rPr lang="en-US" sz="2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8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36900" y="3721100"/>
            <a:ext cx="2289784" cy="2376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82308" y="550162"/>
            <a:ext cx="6384925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/>
                <a:cs typeface="Times New Roman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/>
                <a:cs typeface="Times New Roman"/>
              </a:rPr>
              <a:t>OF </a:t>
            </a:r>
            <a:r>
              <a:rPr lang="en-IN" sz="2600" b="1" spc="-254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600" b="1" spc="-265" dirty="0">
                <a:solidFill>
                  <a:srgbClr val="BF0000"/>
                </a:solidFill>
                <a:latin typeface="Times New Roman"/>
                <a:cs typeface="Times New Roman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/>
                <a:cs typeface="Times New Roman"/>
              </a:rPr>
              <a:t>AND</a:t>
            </a:r>
            <a:r>
              <a:rPr sz="2600" b="1" spc="-3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/>
                <a:cs typeface="Times New Roman"/>
              </a:rPr>
              <a:t>TECHNOLOGY,</a:t>
            </a:r>
            <a:endParaRPr sz="2600" dirty="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/>
                <a:cs typeface="Times New Roman"/>
              </a:rPr>
              <a:t>CHENNAI.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500" y="190502"/>
            <a:ext cx="1040809" cy="1080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970" y="685800"/>
            <a:ext cx="7541261" cy="93890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example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0739" y="2548636"/>
                <a:ext cx="7705725" cy="385216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Much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better than linear or quadratic probing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 it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eliminates both primary and secondary clustering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requires a computation of a second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 the keys 18, 26, 35, 9, 64, 47, 96, 36, and 70 in this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order, in an empty hash table of size 13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using double hashing with the first hash function: h(key) =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%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and the second hash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(key) = 1 + key % 12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using double hashing with the first hash function: h(key) =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% 13 and the second hash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(key) = 7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key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739" y="2548636"/>
                <a:ext cx="7705725" cy="3852164"/>
              </a:xfrm>
              <a:blipFill rotWithShape="0">
                <a:blip r:embed="rId2"/>
                <a:stretch>
                  <a:fillRect l="-2057" t="-2057" r="-19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529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omputation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666" y="1583994"/>
            <a:ext cx="29752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IN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(18) = (18%13)%13 = 5</a:t>
            </a:r>
          </a:p>
          <a:p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IN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(26) = (26%13)%13 = 0</a:t>
            </a:r>
          </a:p>
          <a:p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IN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(35) = (35%13)%13 = 9</a:t>
            </a:r>
          </a:p>
          <a:p>
            <a:r>
              <a:rPr lang="en-US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US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(9) = (9%13)%13 = 9 collision</a:t>
            </a:r>
          </a:p>
          <a:p>
            <a:r>
              <a:rPr lang="en-IN" sz="1350" dirty="0" err="1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IN" sz="900" dirty="0" err="1">
                <a:solidFill>
                  <a:srgbClr val="00009A"/>
                </a:solidFill>
                <a:latin typeface="Times New Roman" panose="02020603050405020304" pitchFamily="18" charset="0"/>
              </a:rPr>
              <a:t>p</a:t>
            </a:r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(9) = 1 + 9%12 = 10</a:t>
            </a:r>
          </a:p>
          <a:p>
            <a:r>
              <a:rPr lang="pt-BR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pt-BR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1</a:t>
            </a:r>
            <a:r>
              <a:rPr lang="pt-BR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(9) = (9 + 1*10)%13 = 6</a:t>
            </a:r>
          </a:p>
          <a:p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IN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(64) = (64%13)%13 = 12</a:t>
            </a:r>
          </a:p>
          <a:p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IN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(47) = (47%13)%13 = 8</a:t>
            </a:r>
          </a:p>
          <a:p>
            <a:r>
              <a:rPr lang="en-US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US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(96) = (96%13)%13 = 5 collision</a:t>
            </a:r>
          </a:p>
          <a:p>
            <a:r>
              <a:rPr lang="en-IN" sz="1350" dirty="0" err="1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IN" sz="900" dirty="0" err="1">
                <a:solidFill>
                  <a:srgbClr val="00009A"/>
                </a:solidFill>
                <a:latin typeface="Times New Roman" panose="02020603050405020304" pitchFamily="18" charset="0"/>
              </a:rPr>
              <a:t>p</a:t>
            </a:r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(96) = 1 + 96%12 = 1</a:t>
            </a:r>
          </a:p>
          <a:p>
            <a:r>
              <a:rPr lang="en-US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1</a:t>
            </a:r>
            <a:r>
              <a:rPr lang="en-US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(96) = (5 + 1*1)%13 = 6 collision</a:t>
            </a:r>
          </a:p>
          <a:p>
            <a:r>
              <a:rPr lang="pt-BR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pt-BR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pt-BR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(96) = (5 + 2*1)%13 = 7</a:t>
            </a:r>
          </a:p>
          <a:p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IN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(36) = (36%13)%13 = 10</a:t>
            </a:r>
          </a:p>
          <a:p>
            <a:r>
              <a:rPr lang="en-US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US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(70) = (70%13)%13 = 5 collision</a:t>
            </a:r>
          </a:p>
          <a:p>
            <a:r>
              <a:rPr lang="en-IN" sz="1350" dirty="0" err="1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IN" sz="900" dirty="0" err="1">
                <a:solidFill>
                  <a:srgbClr val="00009A"/>
                </a:solidFill>
                <a:latin typeface="Times New Roman" panose="02020603050405020304" pitchFamily="18" charset="0"/>
              </a:rPr>
              <a:t>p</a:t>
            </a:r>
            <a:r>
              <a:rPr lang="en-IN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(70) = 1 + 70%12 = 11</a:t>
            </a:r>
          </a:p>
          <a:p>
            <a:r>
              <a:rPr lang="pt-BR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pt-BR" sz="900" dirty="0">
                <a:solidFill>
                  <a:srgbClr val="00009A"/>
                </a:solidFill>
                <a:latin typeface="Times New Roman" panose="02020603050405020304" pitchFamily="18" charset="0"/>
              </a:rPr>
              <a:t>1</a:t>
            </a:r>
            <a:r>
              <a:rPr lang="pt-BR" sz="1350" dirty="0">
                <a:solidFill>
                  <a:srgbClr val="00009A"/>
                </a:solidFill>
                <a:latin typeface="Times New Roman" panose="02020603050405020304" pitchFamily="18" charset="0"/>
              </a:rPr>
              <a:t>(70) = (5 + 1*11)%13 = 3</a:t>
            </a:r>
            <a:endParaRPr lang="en-IN" sz="13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80" y="4977230"/>
            <a:ext cx="7778371" cy="6566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91971" y="1583994"/>
            <a:ext cx="503602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b="1" dirty="0">
                <a:solidFill>
                  <a:srgbClr val="9A3300"/>
                </a:solidFill>
                <a:latin typeface="Times New Roman" panose="02020603050405020304" pitchFamily="18" charset="0"/>
              </a:rPr>
              <a:t>h</a:t>
            </a:r>
            <a:r>
              <a:rPr lang="en-IN" sz="900" b="1" dirty="0">
                <a:solidFill>
                  <a:srgbClr val="9A3300"/>
                </a:solidFill>
                <a:latin typeface="Times New Roman" panose="02020603050405020304" pitchFamily="18" charset="0"/>
              </a:rPr>
              <a:t>i</a:t>
            </a:r>
            <a:r>
              <a:rPr lang="en-IN" sz="1350" b="1" dirty="0">
                <a:solidFill>
                  <a:srgbClr val="9A3300"/>
                </a:solidFill>
                <a:latin typeface="Times New Roman" panose="02020603050405020304" pitchFamily="18" charset="0"/>
              </a:rPr>
              <a:t>(key) = [h(key) + </a:t>
            </a:r>
            <a:r>
              <a:rPr lang="en-IN" sz="1350" b="1" dirty="0" err="1">
                <a:solidFill>
                  <a:srgbClr val="9A3300"/>
                </a:solidFill>
                <a:latin typeface="Times New Roman" panose="02020603050405020304" pitchFamily="18" charset="0"/>
              </a:rPr>
              <a:t>i</a:t>
            </a:r>
            <a:r>
              <a:rPr lang="en-IN" sz="1350" b="1" dirty="0">
                <a:solidFill>
                  <a:srgbClr val="9A3300"/>
                </a:solidFill>
                <a:latin typeface="Times New Roman" panose="02020603050405020304" pitchFamily="18" charset="0"/>
              </a:rPr>
              <a:t>*</a:t>
            </a:r>
            <a:r>
              <a:rPr lang="en-IN" sz="1350" b="1" dirty="0" err="1">
                <a:solidFill>
                  <a:srgbClr val="9A3300"/>
                </a:solidFill>
                <a:latin typeface="Times New Roman" panose="02020603050405020304" pitchFamily="18" charset="0"/>
              </a:rPr>
              <a:t>h</a:t>
            </a:r>
            <a:r>
              <a:rPr lang="en-IN" sz="900" b="1" dirty="0" err="1">
                <a:solidFill>
                  <a:srgbClr val="9A3300"/>
                </a:solidFill>
                <a:latin typeface="Times New Roman" panose="02020603050405020304" pitchFamily="18" charset="0"/>
              </a:rPr>
              <a:t>p</a:t>
            </a:r>
            <a:r>
              <a:rPr lang="en-IN" sz="1350" b="1" dirty="0">
                <a:solidFill>
                  <a:srgbClr val="9A3300"/>
                </a:solidFill>
                <a:latin typeface="Times New Roman" panose="02020603050405020304" pitchFamily="18" charset="0"/>
              </a:rPr>
              <a:t>(key)]% 13</a:t>
            </a:r>
          </a:p>
          <a:p>
            <a:r>
              <a:rPr lang="en-IN" sz="1350" b="1" dirty="0">
                <a:solidFill>
                  <a:srgbClr val="9A3300"/>
                </a:solidFill>
                <a:latin typeface="Times New Roman" panose="02020603050405020304" pitchFamily="18" charset="0"/>
              </a:rPr>
              <a:t>h(key) = key % 13</a:t>
            </a:r>
          </a:p>
          <a:p>
            <a:r>
              <a:rPr lang="en-IN" sz="1350" b="1" dirty="0" err="1">
                <a:solidFill>
                  <a:srgbClr val="9A3300"/>
                </a:solidFill>
                <a:latin typeface="Times New Roman" panose="02020603050405020304" pitchFamily="18" charset="0"/>
              </a:rPr>
              <a:t>h</a:t>
            </a:r>
            <a:r>
              <a:rPr lang="en-IN" sz="900" b="1" dirty="0" err="1">
                <a:solidFill>
                  <a:srgbClr val="9A3300"/>
                </a:solidFill>
                <a:latin typeface="Times New Roman" panose="02020603050405020304" pitchFamily="18" charset="0"/>
              </a:rPr>
              <a:t>p</a:t>
            </a:r>
            <a:r>
              <a:rPr lang="en-IN" sz="1350" b="1" dirty="0">
                <a:solidFill>
                  <a:srgbClr val="9A3300"/>
                </a:solidFill>
                <a:latin typeface="Times New Roman" panose="02020603050405020304" pitchFamily="18" charset="0"/>
              </a:rPr>
              <a:t>(key) = 1 + key % 12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0955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047" y="762000"/>
            <a:ext cx="7169553" cy="76702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ehashing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376" y="1901304"/>
            <a:ext cx="84343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Rehashing is with respect to closed hashing. When we try to store the record with Key1 at bucket 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Hash(Key1) position and find that it already holds a record, it is collision situation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collision, we use strategy to choose a sequence of alternative locations Hash1(Key1), Hash2(Key1), … within the bucket table so as to place the record with Key1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47" y="3212662"/>
            <a:ext cx="3400425" cy="2500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212662"/>
            <a:ext cx="2002809" cy="29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997839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Extendible hashing is based on a radix-2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trie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The idea is to hash the key, yielding a long two-bit number. Then, use as many bits as desired to create a radix-2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trie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But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instead of building a tree, just collapse the tree, interpreting the 0/1 sequence along each branch as a binary number, used as the index into the bucket array.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When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collision occurs, more bits can be used to divide the buckets into a larger (by powers of 2) address space.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209800" y="91440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B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Extendible hashing</a:t>
            </a:r>
            <a:endParaRPr lang="en-IN" sz="3200" b="1" dirty="0">
              <a:solidFill>
                <a:srgbClr val="B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997839"/>
            <a:ext cx="8153400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B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Illustration  of Extendible hashing</a:t>
            </a:r>
            <a:endParaRPr lang="en-IN" sz="3200" b="1" dirty="0">
              <a:solidFill>
                <a:srgbClr val="B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595437"/>
            <a:ext cx="6605587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997839"/>
            <a:ext cx="8153400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B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Illustration  of Extendible hashing</a:t>
            </a:r>
            <a:endParaRPr lang="en-IN" sz="3200" b="1" dirty="0">
              <a:solidFill>
                <a:srgbClr val="B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78962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997839"/>
            <a:ext cx="8153400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>
                <a:solidFill>
                  <a:srgbClr val="B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Illustration  of Extendible hashing</a:t>
            </a:r>
            <a:endParaRPr lang="en-IN" sz="3200" b="1" dirty="0">
              <a:solidFill>
                <a:srgbClr val="B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1247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2057400" cy="690824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739" y="2286000"/>
            <a:ext cx="7705725" cy="3724096"/>
          </a:xfrm>
        </p:spPr>
        <p:txBody>
          <a:bodyPr/>
          <a:lstStyle/>
          <a:p>
            <a:r>
              <a:rPr lang="en-IN" dirty="0" smtClean="0"/>
              <a:t>*</a:t>
            </a:r>
            <a:r>
              <a:rPr lang="en-US" dirty="0" err="1"/>
              <a:t>Reema</a:t>
            </a:r>
            <a:r>
              <a:rPr lang="en-US" dirty="0"/>
              <a:t> </a:t>
            </a:r>
            <a:r>
              <a:rPr lang="en-US" dirty="0" err="1"/>
              <a:t>Thareja</a:t>
            </a:r>
            <a:r>
              <a:rPr lang="en-US" dirty="0"/>
              <a:t>, “Data Structures Using C”, Oxford Higher Education, First Edition,</a:t>
            </a:r>
          </a:p>
          <a:p>
            <a:r>
              <a:rPr lang="en-US" dirty="0"/>
              <a:t>2011.</a:t>
            </a:r>
            <a:endParaRPr lang="en-IN" dirty="0" smtClean="0"/>
          </a:p>
          <a:p>
            <a:endParaRPr lang="en-IN" dirty="0">
              <a:hlinkClick r:id="rId2"/>
            </a:endParaRPr>
          </a:p>
          <a:p>
            <a:r>
              <a:rPr lang="en-IN" dirty="0" smtClean="0">
                <a:hlinkClick r:id="rId2"/>
              </a:rPr>
              <a:t>*https</a:t>
            </a:r>
            <a:r>
              <a:rPr lang="en-IN" dirty="0">
                <a:hlinkClick r:id="rId2"/>
              </a:rPr>
              <a:t>://</a:t>
            </a:r>
            <a:r>
              <a:rPr lang="en-IN" dirty="0">
                <a:hlinkClick r:id="rId2"/>
              </a:rPr>
              <a:t>www.slideshare.net/HanifDurad/chapter-12-ds</a:t>
            </a:r>
            <a:endParaRPr lang="en-IN" dirty="0"/>
          </a:p>
          <a:p>
            <a:endParaRPr lang="en-IN" dirty="0"/>
          </a:p>
          <a:p>
            <a:r>
              <a:rPr lang="en-IN" dirty="0" smtClean="0"/>
              <a:t>*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www.slideshare.net/sumitbardhan/358-33-powerpointslides15hashingcollisionchapter15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*andrew.cmu.edu/course/15-310/applications/</a:t>
            </a:r>
            <a:r>
              <a:rPr lang="en-IN" dirty="0" err="1" smtClean="0"/>
              <a:t>ln</a:t>
            </a:r>
            <a:r>
              <a:rPr lang="en-IN" dirty="0" smtClean="0"/>
              <a:t>/lecture12.html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08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SRM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550162"/>
            <a:ext cx="8209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0919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BF0000"/>
                </a:solidFill>
                <a:latin typeface="Times New Roman"/>
                <a:cs typeface="Times New Roman"/>
              </a:rPr>
              <a:t>INSTITUTE </a:t>
            </a:r>
            <a:r>
              <a:rPr sz="2600" b="1" spc="-254" dirty="0">
                <a:solidFill>
                  <a:srgbClr val="BF0000"/>
                </a:solidFill>
                <a:latin typeface="Times New Roman"/>
                <a:cs typeface="Times New Roman"/>
              </a:rPr>
              <a:t>OF </a:t>
            </a:r>
            <a:r>
              <a:rPr lang="en-IN" sz="2600" b="1" spc="-254" dirty="0" smtClean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600" b="1" spc="-265" dirty="0" smtClean="0">
                <a:solidFill>
                  <a:srgbClr val="BF0000"/>
                </a:solidFill>
                <a:latin typeface="Times New Roman"/>
                <a:cs typeface="Times New Roman"/>
              </a:rPr>
              <a:t>SCIENCE </a:t>
            </a:r>
            <a:r>
              <a:rPr sz="2600" b="1" spc="-105" dirty="0">
                <a:solidFill>
                  <a:srgbClr val="BF0000"/>
                </a:solidFill>
                <a:latin typeface="Times New Roman"/>
                <a:cs typeface="Times New Roman"/>
              </a:rPr>
              <a:t>AND</a:t>
            </a:r>
            <a:r>
              <a:rPr sz="2600" b="1" spc="-34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2600" b="1" spc="-225" dirty="0">
                <a:solidFill>
                  <a:srgbClr val="BF0000"/>
                </a:solidFill>
                <a:latin typeface="Times New Roman"/>
                <a:cs typeface="Times New Roman"/>
              </a:rPr>
              <a:t>TECHNOLOGY,</a:t>
            </a:r>
            <a:endParaRPr sz="2600" dirty="0">
              <a:latin typeface="Times New Roman"/>
              <a:cs typeface="Times New Roman"/>
            </a:endParaRPr>
          </a:p>
          <a:p>
            <a:pPr marL="179070" algn="ctr">
              <a:lnSpc>
                <a:spcPct val="100000"/>
              </a:lnSpc>
              <a:spcBef>
                <a:spcPts val="25"/>
              </a:spcBef>
            </a:pPr>
            <a:r>
              <a:rPr sz="2400" b="1" spc="-145" dirty="0">
                <a:solidFill>
                  <a:srgbClr val="BF0000"/>
                </a:solidFill>
                <a:latin typeface="Times New Roman"/>
                <a:cs typeface="Times New Roman"/>
              </a:rPr>
              <a:t>CHENNAI.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90502"/>
            <a:ext cx="1040809" cy="107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819400" y="1398155"/>
            <a:ext cx="69913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057400"/>
            <a:ext cx="358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3105835"/>
            <a:ext cx="739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 quadratic, double, rehashing and extensible hashing</a:t>
            </a:r>
          </a:p>
        </p:txBody>
      </p:sp>
    </p:spTree>
    <p:extLst>
      <p:ext uri="{BB962C8B-B14F-4D97-AF65-F5344CB8AC3E}">
        <p14:creationId xmlns:p14="http://schemas.microsoft.com/office/powerpoint/2010/main" val="14758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467600" cy="63410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Addressing (Probing)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554" y="2768727"/>
            <a:ext cx="8208645" cy="253915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addressing / probing is carried out for insertion into fixed size hash tables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1 or more buckets). If the index given by the hash function is occupied,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increment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position by some number.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6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674"/>
            <a:ext cx="7886700" cy="43972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schemes commonly used for probing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linear probing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detailed below: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Index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hash(key)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Table(Index) Is Full do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index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(index + 1) MOD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 = hash(key))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table_full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Table(Index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:= Entry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Probing: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the position computed by the hash function 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fashion i.e. increment by 1, 4, 9, 16, ….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Hash: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index as a function of two different hash functions.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924800" cy="114230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21774"/>
                <a:ext cx="7886700" cy="4250425"/>
              </a:xfrm>
              <a:ln>
                <a:solidFill>
                  <a:schemeClr val="bg1"/>
                </a:solidFill>
                <a:prstDash val="solid"/>
              </a:ln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 probing eliminates primary clusters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quadratic function in </a:t>
                </a:r>
                <a:r>
                  <a:rPr lang="en-US" sz="1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form c(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a*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b*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Usually c(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</a:t>
                </a: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chosen as:</a:t>
                </a:r>
              </a:p>
              <a:p>
                <a:pPr>
                  <a:lnSpc>
                    <a:spcPct val="150000"/>
                  </a:lnSpc>
                </a:pPr>
                <a:r>
                  <a:rPr lang="nn-N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c(i)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n-N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i = 0, 1, . . . , tableSize –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>
                  <a:lnSpc>
                    <a:spcPct val="150000"/>
                  </a:lnSpc>
                </a:pPr>
                <a:r>
                  <a:rPr lang="nn-N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c(i) =±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n-N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i = 0, 1, . . . , (tableSize – 1) / </a:t>
                </a:r>
                <a:r>
                  <a:rPr lang="nn-NO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nn-NO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probe sequences are then given by: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n-NO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(key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[h(key)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%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tableSize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. . . ,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tableSize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n-NO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(key)    =      [h(key) 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]%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tableSize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. . . , (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tableSize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1) / 2</a:t>
                </a: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3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Probe number    key    Auxiliary hash function</a:t>
                </a:r>
                <a:endParaRPr lang="en-IN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21774"/>
                <a:ext cx="7886700" cy="4250425"/>
              </a:xfrm>
              <a:blipFill rotWithShape="0">
                <a:blip r:embed="rId2"/>
                <a:stretch>
                  <a:fillRect l="-1698" t="-143" r="-926"/>
                </a:stretch>
              </a:blipFill>
              <a:ln>
                <a:solidFill>
                  <a:schemeClr val="bg1"/>
                </a:solidFill>
                <a:prstDash val="solid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524000" y="5362149"/>
            <a:ext cx="354416" cy="34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95600" y="5348074"/>
            <a:ext cx="1706" cy="37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14400" y="5334000"/>
            <a:ext cx="1706" cy="37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8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9" y="838200"/>
            <a:ext cx="7541261" cy="948437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quadratic hashing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548636"/>
            <a:ext cx="8013064" cy="2708434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 should not be an even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number; otherwise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2 will not be satisfied.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Ideally, table size should be a prime of the form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4j+3,where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is an integer. This choice of table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2.</a:t>
            </a:r>
          </a:p>
        </p:txBody>
      </p:sp>
    </p:spTree>
    <p:extLst>
      <p:ext uri="{BB962C8B-B14F-4D97-AF65-F5344CB8AC3E}">
        <p14:creationId xmlns:p14="http://schemas.microsoft.com/office/powerpoint/2010/main" val="33139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467600" cy="990600"/>
          </a:xfrm>
        </p:spPr>
        <p:txBody>
          <a:bodyPr/>
          <a:lstStyle/>
          <a:p>
            <a:r>
              <a:rPr lang="en-IN" dirty="0" err="1" smtClean="0"/>
              <a:t>Example:</a:t>
            </a:r>
            <a:r>
              <a:rPr lang="en-IN" dirty="0" err="1"/>
              <a:t>Quadratic</a:t>
            </a:r>
            <a:r>
              <a:rPr lang="en-IN" dirty="0"/>
              <a:t>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endParaRPr lang="en-IN" sz="22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2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Load the keys 23, 13, 21, 14, 7, 8, and 15, in this order, in a hash table of size 7 using quadratic probing with c(</a:t>
                </a:r>
                <a:r>
                  <a:rPr lang="en-US" sz="22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2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5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2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hash function:</a:t>
                </a:r>
              </a:p>
              <a:p>
                <a:r>
                  <a:rPr lang="en-IN" sz="225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h(key) = key % 7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2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required probe sequences are given by:</a:t>
                </a:r>
              </a:p>
              <a:p>
                <a:r>
                  <a:rPr lang="en-US" sz="22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n-NO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(key) = (h(key) 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2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25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22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% 7 </a:t>
                </a:r>
                <a:r>
                  <a:rPr lang="en-US" sz="22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2,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3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1632" y="1514111"/>
                <a:ext cx="4493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9A3300"/>
                    </a:solidFill>
                    <a:latin typeface="Times New Roman" panose="02020603050405020304" pitchFamily="18" charset="0"/>
                  </a:rPr>
                  <a:t>hi(key) = (h(key) ±</a:t>
                </a:r>
                <a:r>
                  <a:rPr lang="en-US" dirty="0">
                    <a:solidFill>
                      <a:srgbClr val="9A3300"/>
                    </a:solidFill>
                    <a:latin typeface="SymbolM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9A3300"/>
                    </a:solidFill>
                    <a:latin typeface="Times New Roman" panose="02020603050405020304" pitchFamily="18" charset="0"/>
                  </a:rPr>
                  <a:t>) % 7 </a:t>
                </a:r>
                <a:r>
                  <a:rPr lang="en-US" dirty="0" err="1">
                    <a:solidFill>
                      <a:srgbClr val="9A33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9A3300"/>
                    </a:solidFill>
                    <a:latin typeface="Times New Roman" panose="02020603050405020304" pitchFamily="18" charset="0"/>
                  </a:rPr>
                  <a:t> = 0, 1, 2, 3</a:t>
                </a:r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2" y="1514111"/>
                <a:ext cx="449348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85" t="-9836" b="-2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1594" y="1860360"/>
            <a:ext cx="3613207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pt-BR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(23) = (23 % 7) % 7 = 2</a:t>
            </a:r>
          </a:p>
          <a:p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pt-BR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(13) = (13 % 7) % 7 = 6</a:t>
            </a:r>
          </a:p>
          <a:p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pt-BR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(21) = (21 % 7) % 7 = 0</a:t>
            </a:r>
          </a:p>
          <a:p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(14) = (14 % 7) % 7 = 0 collision</a:t>
            </a:r>
          </a:p>
          <a:p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pt-BR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1</a:t>
            </a:r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(14) = (0 + 1</a:t>
            </a:r>
            <a:r>
              <a:rPr lang="pt-BR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) % 7 = 1</a:t>
            </a:r>
          </a:p>
          <a:p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(7) = (7 % 7) % 7 = 0 collision</a:t>
            </a:r>
          </a:p>
          <a:p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1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(7) = (0 + 1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) % 7 = 1 collision</a:t>
            </a:r>
          </a:p>
          <a:p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pt-BR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-1</a:t>
            </a:r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(7) = (0 - 1</a:t>
            </a:r>
            <a:r>
              <a:rPr lang="pt-BR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) % 7 = -1</a:t>
            </a:r>
          </a:p>
          <a:p>
            <a:r>
              <a:rPr lang="it-IT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NORMALIZE: (-1 + 7) % 7 = 6 collision</a:t>
            </a:r>
          </a:p>
          <a:p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pt-BR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(7) = (0 + 2</a:t>
            </a:r>
            <a:r>
              <a:rPr lang="pt-BR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) % 7 = 4</a:t>
            </a:r>
          </a:p>
          <a:p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(8) = (8 % 7)%7 = 1 collision</a:t>
            </a:r>
          </a:p>
          <a:p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1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(8) = (1 + 1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) % 7 = 2 collision</a:t>
            </a:r>
          </a:p>
          <a:p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-1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(8) = (1 - 1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) % 7 = 0 collision</a:t>
            </a:r>
          </a:p>
          <a:p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pt-BR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(8) = (1 + 2</a:t>
            </a:r>
            <a:r>
              <a:rPr lang="pt-BR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pt-BR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) % 7 = 5</a:t>
            </a:r>
          </a:p>
          <a:p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0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(15) = (15 % 7)%7 = 1 collision</a:t>
            </a:r>
          </a:p>
          <a:p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1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(15) = (1 + 1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) % 7 = 2 collision</a:t>
            </a:r>
          </a:p>
          <a:p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-1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(15) = (1 - 1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) % 7 = 0 collision</a:t>
            </a:r>
          </a:p>
          <a:p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(15) = (1 + 2</a:t>
            </a:r>
            <a:r>
              <a:rPr lang="en-US" sz="9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en-US" sz="13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) % 7 = 5 collision</a:t>
            </a:r>
          </a:p>
          <a:p>
            <a:r>
              <a:rPr lang="pt-BR" sz="12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h</a:t>
            </a:r>
            <a:r>
              <a:rPr lang="pt-BR" sz="7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-2</a:t>
            </a:r>
            <a:r>
              <a:rPr lang="pt-BR" sz="12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(15) = (1 - 2</a:t>
            </a:r>
            <a:r>
              <a:rPr lang="pt-BR" sz="75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2</a:t>
            </a:r>
            <a:r>
              <a:rPr lang="pt-BR" sz="12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) % 7 = -3</a:t>
            </a:r>
          </a:p>
          <a:p>
            <a:r>
              <a:rPr lang="it-IT" sz="1200" b="1" dirty="0">
                <a:solidFill>
                  <a:srgbClr val="00009A"/>
                </a:solidFill>
                <a:latin typeface="Times New Roman" panose="02020603050405020304" pitchFamily="18" charset="0"/>
              </a:rPr>
              <a:t>NORMALIZE: (-3 + 7) % 7 = 4 collision</a:t>
            </a:r>
            <a:endParaRPr lang="en-IN" sz="1350" dirty="0"/>
          </a:p>
        </p:txBody>
      </p:sp>
      <p:sp>
        <p:nvSpPr>
          <p:cNvPr id="8" name="Rectangle 7"/>
          <p:cNvSpPr/>
          <p:nvPr/>
        </p:nvSpPr>
        <p:spPr>
          <a:xfrm>
            <a:off x="4954137" y="4681057"/>
            <a:ext cx="3336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Quadratic probing is better than linear probing because </a:t>
            </a:r>
            <a:r>
              <a:rPr lang="en-IN" dirty="0">
                <a:latin typeface="Times New Roman" panose="02020603050405020304" pitchFamily="18" charset="0"/>
              </a:rPr>
              <a:t>it eliminates primary clustering.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07" y="1511733"/>
            <a:ext cx="1121569" cy="27646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7075" y="969844"/>
            <a:ext cx="165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53350" cy="87846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983191"/>
                <a:ext cx="7886700" cy="36848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 hashing achieves this by having two hash functions that both depend on the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key.</a:t>
                </a: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c(</a:t>
                </a:r>
                <a:r>
                  <a:rPr lang="en-I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(key) for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. . . ,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tableSize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another hash function.</a:t>
                </a: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probing sequence is: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(key) = [h(key) +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(key)]%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tableSize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1, . . . 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tableSize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c(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(r) satisfies Property 2 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(r) and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tableSize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relatively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definitions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:</a:t>
                </a:r>
              </a:p>
              <a:p>
                <a:pPr marL="1028700"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5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575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575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5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(key) = 1 + key % (</a:t>
                </a:r>
                <a:r>
                  <a:rPr lang="en-US" sz="157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tableSize</a:t>
                </a:r>
                <a:r>
                  <a:rPr lang="en-US" sz="15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- 1)</a:t>
                </a:r>
              </a:p>
              <a:p>
                <a:pPr marL="1028700"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5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575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575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5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(key) = q - (key % q) where q is a prime less than </a:t>
                </a:r>
                <a:r>
                  <a:rPr lang="en-US" sz="157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tableSize</a:t>
                </a:r>
                <a:endParaRPr lang="en-US" sz="15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28700"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57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575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1575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57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(key) = q*(key % q) where q is a prime less than </a:t>
                </a:r>
                <a:r>
                  <a:rPr lang="en-US" sz="157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tableSize</a:t>
                </a:r>
                <a:endParaRPr lang="en-IN" sz="15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983191"/>
                <a:ext cx="7886700" cy="3684895"/>
              </a:xfrm>
              <a:blipFill rotWithShape="0">
                <a:blip r:embed="rId2"/>
                <a:stretch>
                  <a:fillRect l="-1932" t="-2975" r="-18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26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925</Words>
  <Application>Microsoft Office PowerPoint</Application>
  <PresentationFormat>On-screen Show (4:3)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Rounded MT Bold</vt:lpstr>
      <vt:lpstr>Calibri</vt:lpstr>
      <vt:lpstr>Cambria Math</vt:lpstr>
      <vt:lpstr>Monotype Sorts</vt:lpstr>
      <vt:lpstr>SymbolMT</vt:lpstr>
      <vt:lpstr>Times New Roman</vt:lpstr>
      <vt:lpstr>Wingdings</vt:lpstr>
      <vt:lpstr>Office Theme</vt:lpstr>
      <vt:lpstr>SRM</vt:lpstr>
      <vt:lpstr>SRM</vt:lpstr>
      <vt:lpstr>Open Addressing (Probing)</vt:lpstr>
      <vt:lpstr>PowerPoint Presentation</vt:lpstr>
      <vt:lpstr>Quadratic Probing</vt:lpstr>
      <vt:lpstr>Properties of quadratic hashing </vt:lpstr>
      <vt:lpstr>Example:Quadratic Probing</vt:lpstr>
      <vt:lpstr>PowerPoint Presentation</vt:lpstr>
      <vt:lpstr>Double Hashing </vt:lpstr>
      <vt:lpstr>Performance and example of Double hashing</vt:lpstr>
      <vt:lpstr>Computation</vt:lpstr>
      <vt:lpstr>Rehashing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</dc:title>
  <dc:creator>Zamzar</dc:creator>
  <cp:lastModifiedBy>Windows User</cp:lastModifiedBy>
  <cp:revision>61</cp:revision>
  <dcterms:created xsi:type="dcterms:W3CDTF">2019-07-10T02:53:10Z</dcterms:created>
  <dcterms:modified xsi:type="dcterms:W3CDTF">2020-08-03T13:32:19Z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Zamzar</vt:lpwstr>
  </property>
  <property fmtid="{D5CDD505-2E9C-101B-9397-08002B2CF9AE}" pid="3" name="LastSaved">
    <vt:filetime>2019-07-10T00:00:00Z</vt:filetime>
  </property>
</Properties>
</file>