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1518900" cy="6858000"/>
  <p:notesSz cx="115189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6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4393" y="2125980"/>
            <a:ext cx="9796463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28787" y="3840480"/>
            <a:ext cx="806767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6262" y="1577340"/>
            <a:ext cx="501348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935503" y="1577340"/>
            <a:ext cx="501348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6596" y="156718"/>
            <a:ext cx="9392056" cy="1001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5470" y="2949067"/>
            <a:ext cx="10554309" cy="272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18585" y="6377940"/>
            <a:ext cx="3688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6262" y="6377940"/>
            <a:ext cx="2650807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98180" y="6377940"/>
            <a:ext cx="2650807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qeacademy.com/cqe-body-of-knowledge/product-process-" TargetMode="External"/><Relationship Id="rId2" Type="http://schemas.openxmlformats.org/officeDocument/2006/relationships/image" Target="../media/image14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jpg"/><Relationship Id="rId2" Type="http://schemas.openxmlformats.org/officeDocument/2006/relationships/image" Target="../media/image14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2.jpg"/><Relationship Id="rId4" Type="http://schemas.openxmlformats.org/officeDocument/2006/relationships/image" Target="../media/image1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jpg"/><Relationship Id="rId2" Type="http://schemas.openxmlformats.org/officeDocument/2006/relationships/image" Target="../media/image15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jp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jpg"/><Relationship Id="rId2" Type="http://schemas.openxmlformats.org/officeDocument/2006/relationships/image" Target="../media/image15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jpg"/><Relationship Id="rId2" Type="http://schemas.openxmlformats.org/officeDocument/2006/relationships/image" Target="../media/image16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50" Type="http://schemas.openxmlformats.org/officeDocument/2006/relationships/image" Target="../media/image5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8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9" Type="http://schemas.openxmlformats.org/officeDocument/2006/relationships/image" Target="../media/image89.png"/><Relationship Id="rId21" Type="http://schemas.openxmlformats.org/officeDocument/2006/relationships/image" Target="../media/image71.png"/><Relationship Id="rId34" Type="http://schemas.openxmlformats.org/officeDocument/2006/relationships/image" Target="../media/image84.png"/><Relationship Id="rId42" Type="http://schemas.openxmlformats.org/officeDocument/2006/relationships/image" Target="../media/image92.png"/><Relationship Id="rId47" Type="http://schemas.openxmlformats.org/officeDocument/2006/relationships/image" Target="../media/image97.png"/><Relationship Id="rId50" Type="http://schemas.openxmlformats.org/officeDocument/2006/relationships/image" Target="../media/image100.png"/><Relationship Id="rId55" Type="http://schemas.openxmlformats.org/officeDocument/2006/relationships/image" Target="../media/image105.png"/><Relationship Id="rId63" Type="http://schemas.openxmlformats.org/officeDocument/2006/relationships/image" Target="../media/image113.png"/><Relationship Id="rId68" Type="http://schemas.openxmlformats.org/officeDocument/2006/relationships/image" Target="../media/image118.png"/><Relationship Id="rId76" Type="http://schemas.openxmlformats.org/officeDocument/2006/relationships/image" Target="../media/image126.png"/><Relationship Id="rId84" Type="http://schemas.openxmlformats.org/officeDocument/2006/relationships/image" Target="../media/image134.png"/><Relationship Id="rId89" Type="http://schemas.openxmlformats.org/officeDocument/2006/relationships/image" Target="../media/image139.png"/><Relationship Id="rId7" Type="http://schemas.openxmlformats.org/officeDocument/2006/relationships/image" Target="../media/image57.png"/><Relationship Id="rId71" Type="http://schemas.openxmlformats.org/officeDocument/2006/relationships/image" Target="../media/image121.png"/><Relationship Id="rId92" Type="http://schemas.openxmlformats.org/officeDocument/2006/relationships/image" Target="../media/image142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9" Type="http://schemas.openxmlformats.org/officeDocument/2006/relationships/image" Target="../media/image79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32" Type="http://schemas.openxmlformats.org/officeDocument/2006/relationships/image" Target="../media/image82.png"/><Relationship Id="rId37" Type="http://schemas.openxmlformats.org/officeDocument/2006/relationships/image" Target="../media/image87.png"/><Relationship Id="rId40" Type="http://schemas.openxmlformats.org/officeDocument/2006/relationships/image" Target="../media/image90.png"/><Relationship Id="rId45" Type="http://schemas.openxmlformats.org/officeDocument/2006/relationships/image" Target="../media/image95.png"/><Relationship Id="rId53" Type="http://schemas.openxmlformats.org/officeDocument/2006/relationships/image" Target="../media/image103.png"/><Relationship Id="rId58" Type="http://schemas.openxmlformats.org/officeDocument/2006/relationships/image" Target="../media/image108.png"/><Relationship Id="rId66" Type="http://schemas.openxmlformats.org/officeDocument/2006/relationships/image" Target="../media/image116.png"/><Relationship Id="rId74" Type="http://schemas.openxmlformats.org/officeDocument/2006/relationships/image" Target="../media/image124.png"/><Relationship Id="rId79" Type="http://schemas.openxmlformats.org/officeDocument/2006/relationships/image" Target="../media/image129.png"/><Relationship Id="rId87" Type="http://schemas.openxmlformats.org/officeDocument/2006/relationships/image" Target="../media/image137.png"/><Relationship Id="rId5" Type="http://schemas.openxmlformats.org/officeDocument/2006/relationships/image" Target="../media/image55.png"/><Relationship Id="rId61" Type="http://schemas.openxmlformats.org/officeDocument/2006/relationships/image" Target="../media/image111.png"/><Relationship Id="rId82" Type="http://schemas.openxmlformats.org/officeDocument/2006/relationships/image" Target="../media/image132.png"/><Relationship Id="rId90" Type="http://schemas.openxmlformats.org/officeDocument/2006/relationships/image" Target="../media/image140.png"/><Relationship Id="rId19" Type="http://schemas.openxmlformats.org/officeDocument/2006/relationships/image" Target="../media/image6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image" Target="../media/image77.png"/><Relationship Id="rId30" Type="http://schemas.openxmlformats.org/officeDocument/2006/relationships/image" Target="../media/image80.png"/><Relationship Id="rId35" Type="http://schemas.openxmlformats.org/officeDocument/2006/relationships/image" Target="../media/image85.png"/><Relationship Id="rId43" Type="http://schemas.openxmlformats.org/officeDocument/2006/relationships/image" Target="../media/image93.png"/><Relationship Id="rId48" Type="http://schemas.openxmlformats.org/officeDocument/2006/relationships/image" Target="../media/image98.png"/><Relationship Id="rId56" Type="http://schemas.openxmlformats.org/officeDocument/2006/relationships/image" Target="../media/image106.png"/><Relationship Id="rId64" Type="http://schemas.openxmlformats.org/officeDocument/2006/relationships/image" Target="../media/image114.png"/><Relationship Id="rId69" Type="http://schemas.openxmlformats.org/officeDocument/2006/relationships/image" Target="../media/image119.png"/><Relationship Id="rId77" Type="http://schemas.openxmlformats.org/officeDocument/2006/relationships/image" Target="../media/image127.png"/><Relationship Id="rId8" Type="http://schemas.openxmlformats.org/officeDocument/2006/relationships/image" Target="../media/image58.png"/><Relationship Id="rId51" Type="http://schemas.openxmlformats.org/officeDocument/2006/relationships/image" Target="../media/image101.png"/><Relationship Id="rId72" Type="http://schemas.openxmlformats.org/officeDocument/2006/relationships/image" Target="../media/image122.png"/><Relationship Id="rId80" Type="http://schemas.openxmlformats.org/officeDocument/2006/relationships/image" Target="../media/image130.png"/><Relationship Id="rId85" Type="http://schemas.openxmlformats.org/officeDocument/2006/relationships/image" Target="../media/image135.png"/><Relationship Id="rId93" Type="http://schemas.openxmlformats.org/officeDocument/2006/relationships/image" Target="../media/image143.png"/><Relationship Id="rId3" Type="http://schemas.openxmlformats.org/officeDocument/2006/relationships/image" Target="../media/image53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33" Type="http://schemas.openxmlformats.org/officeDocument/2006/relationships/image" Target="../media/image83.png"/><Relationship Id="rId38" Type="http://schemas.openxmlformats.org/officeDocument/2006/relationships/image" Target="../media/image88.png"/><Relationship Id="rId46" Type="http://schemas.openxmlformats.org/officeDocument/2006/relationships/image" Target="../media/image96.png"/><Relationship Id="rId59" Type="http://schemas.openxmlformats.org/officeDocument/2006/relationships/image" Target="../media/image109.png"/><Relationship Id="rId67" Type="http://schemas.openxmlformats.org/officeDocument/2006/relationships/image" Target="../media/image117.png"/><Relationship Id="rId20" Type="http://schemas.openxmlformats.org/officeDocument/2006/relationships/image" Target="../media/image70.png"/><Relationship Id="rId41" Type="http://schemas.openxmlformats.org/officeDocument/2006/relationships/image" Target="../media/image91.png"/><Relationship Id="rId54" Type="http://schemas.openxmlformats.org/officeDocument/2006/relationships/image" Target="../media/image104.png"/><Relationship Id="rId62" Type="http://schemas.openxmlformats.org/officeDocument/2006/relationships/image" Target="../media/image112.png"/><Relationship Id="rId70" Type="http://schemas.openxmlformats.org/officeDocument/2006/relationships/image" Target="../media/image120.png"/><Relationship Id="rId75" Type="http://schemas.openxmlformats.org/officeDocument/2006/relationships/image" Target="../media/image125.png"/><Relationship Id="rId83" Type="http://schemas.openxmlformats.org/officeDocument/2006/relationships/image" Target="../media/image133.png"/><Relationship Id="rId88" Type="http://schemas.openxmlformats.org/officeDocument/2006/relationships/image" Target="../media/image138.png"/><Relationship Id="rId91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78.png"/><Relationship Id="rId36" Type="http://schemas.openxmlformats.org/officeDocument/2006/relationships/image" Target="../media/image86.png"/><Relationship Id="rId49" Type="http://schemas.openxmlformats.org/officeDocument/2006/relationships/image" Target="../media/image99.png"/><Relationship Id="rId57" Type="http://schemas.openxmlformats.org/officeDocument/2006/relationships/image" Target="../media/image107.png"/><Relationship Id="rId10" Type="http://schemas.openxmlformats.org/officeDocument/2006/relationships/image" Target="../media/image60.png"/><Relationship Id="rId31" Type="http://schemas.openxmlformats.org/officeDocument/2006/relationships/image" Target="../media/image81.png"/><Relationship Id="rId44" Type="http://schemas.openxmlformats.org/officeDocument/2006/relationships/image" Target="../media/image94.png"/><Relationship Id="rId52" Type="http://schemas.openxmlformats.org/officeDocument/2006/relationships/image" Target="../media/image102.png"/><Relationship Id="rId60" Type="http://schemas.openxmlformats.org/officeDocument/2006/relationships/image" Target="../media/image110.png"/><Relationship Id="rId65" Type="http://schemas.openxmlformats.org/officeDocument/2006/relationships/image" Target="../media/image115.png"/><Relationship Id="rId73" Type="http://schemas.openxmlformats.org/officeDocument/2006/relationships/image" Target="../media/image123.png"/><Relationship Id="rId78" Type="http://schemas.openxmlformats.org/officeDocument/2006/relationships/image" Target="../media/image128.png"/><Relationship Id="rId81" Type="http://schemas.openxmlformats.org/officeDocument/2006/relationships/image" Target="../media/image131.png"/><Relationship Id="rId86" Type="http://schemas.openxmlformats.org/officeDocument/2006/relationships/image" Target="../media/image136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2857" y="504190"/>
            <a:ext cx="894461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7610" marR="5080" indent="-3725545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18MES101L – Engineering Graphics</a:t>
            </a:r>
            <a:r>
              <a:rPr sz="4000" spc="-195" dirty="0"/>
              <a:t> </a:t>
            </a:r>
            <a:r>
              <a:rPr sz="4000" dirty="0"/>
              <a:t>and  </a:t>
            </a:r>
            <a:r>
              <a:rPr sz="4000" spc="-5" dirty="0"/>
              <a:t>Design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40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Exercise </a:t>
            </a:r>
            <a:r>
              <a:rPr sz="40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– 10</a:t>
            </a:r>
            <a:endParaRPr sz="4000">
              <a:latin typeface="Times New Roman"/>
              <a:cs typeface="Times New Roman"/>
            </a:endParaRPr>
          </a:p>
          <a:p>
            <a:pPr marL="7620" marR="5080" algn="ctr">
              <a:lnSpc>
                <a:spcPct val="100000"/>
              </a:lnSpc>
              <a:spcBef>
                <a:spcPts val="960"/>
              </a:spcBef>
            </a:pPr>
            <a:r>
              <a:rPr sz="40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Geometric Dimensioning and </a:t>
            </a:r>
            <a:r>
              <a:rPr sz="4000" b="1" spc="-40" dirty="0">
                <a:solidFill>
                  <a:srgbClr val="000000"/>
                </a:solidFill>
                <a:latin typeface="Times New Roman"/>
                <a:cs typeface="Times New Roman"/>
              </a:rPr>
              <a:t>Tolerancing  </a:t>
            </a:r>
            <a:r>
              <a:rPr sz="40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(GD&amp;T)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2757" y="324357"/>
            <a:ext cx="5993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Symbols for Geometric</a:t>
            </a:r>
            <a:r>
              <a:rPr spc="-200" dirty="0"/>
              <a:t> </a:t>
            </a:r>
            <a:r>
              <a:rPr spc="-30" dirty="0"/>
              <a:t>Tolerances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60119" y="980875"/>
            <a:ext cx="9507220" cy="4886960"/>
            <a:chOff x="960119" y="980875"/>
            <a:chExt cx="9507220" cy="4886960"/>
          </a:xfrm>
        </p:grpSpPr>
        <p:sp>
          <p:nvSpPr>
            <p:cNvPr id="4" name="object 4"/>
            <p:cNvSpPr/>
            <p:nvPr/>
          </p:nvSpPr>
          <p:spPr>
            <a:xfrm>
              <a:off x="960119" y="980875"/>
              <a:ext cx="8570976" cy="4886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65008" y="2965449"/>
              <a:ext cx="2402840" cy="1851660"/>
            </a:xfrm>
            <a:custGeom>
              <a:avLst/>
              <a:gdLst/>
              <a:ahLst/>
              <a:cxnLst/>
              <a:rect l="l" t="t" r="r" b="b"/>
              <a:pathLst>
                <a:path w="2402840" h="1851660">
                  <a:moveTo>
                    <a:pt x="2017903" y="1384046"/>
                  </a:moveTo>
                  <a:lnTo>
                    <a:pt x="2016328" y="1378496"/>
                  </a:lnTo>
                  <a:lnTo>
                    <a:pt x="2016252" y="1377950"/>
                  </a:lnTo>
                  <a:lnTo>
                    <a:pt x="2015998" y="1371600"/>
                  </a:lnTo>
                  <a:lnTo>
                    <a:pt x="75882" y="1444917"/>
                  </a:lnTo>
                  <a:lnTo>
                    <a:pt x="74676" y="1413256"/>
                  </a:lnTo>
                  <a:lnTo>
                    <a:pt x="0" y="1454150"/>
                  </a:lnTo>
                  <a:lnTo>
                    <a:pt x="77597" y="1489329"/>
                  </a:lnTo>
                  <a:lnTo>
                    <a:pt x="76390" y="1458087"/>
                  </a:lnTo>
                  <a:lnTo>
                    <a:pt x="76377" y="1457617"/>
                  </a:lnTo>
                  <a:lnTo>
                    <a:pt x="1917585" y="1388046"/>
                  </a:lnTo>
                  <a:lnTo>
                    <a:pt x="266090" y="1663903"/>
                  </a:lnTo>
                  <a:lnTo>
                    <a:pt x="260858" y="1632585"/>
                  </a:lnTo>
                  <a:lnTo>
                    <a:pt x="192024" y="1682750"/>
                  </a:lnTo>
                  <a:lnTo>
                    <a:pt x="273431" y="1707769"/>
                  </a:lnTo>
                  <a:lnTo>
                    <a:pt x="268541" y="1678559"/>
                  </a:lnTo>
                  <a:lnTo>
                    <a:pt x="268185" y="1676463"/>
                  </a:lnTo>
                  <a:lnTo>
                    <a:pt x="1901329" y="1403553"/>
                  </a:lnTo>
                  <a:lnTo>
                    <a:pt x="455739" y="1808480"/>
                  </a:lnTo>
                  <a:lnTo>
                    <a:pt x="447167" y="1777873"/>
                  </a:lnTo>
                  <a:lnTo>
                    <a:pt x="384048" y="1835150"/>
                  </a:lnTo>
                  <a:lnTo>
                    <a:pt x="467741" y="1851279"/>
                  </a:lnTo>
                  <a:lnTo>
                    <a:pt x="460121" y="1824101"/>
                  </a:lnTo>
                  <a:lnTo>
                    <a:pt x="459155" y="1820672"/>
                  </a:lnTo>
                  <a:lnTo>
                    <a:pt x="2017903" y="1384046"/>
                  </a:lnTo>
                  <a:close/>
                </a:path>
                <a:path w="2402840" h="1851660">
                  <a:moveTo>
                    <a:pt x="2209165" y="698500"/>
                  </a:moveTo>
                  <a:lnTo>
                    <a:pt x="2207387" y="685800"/>
                  </a:lnTo>
                  <a:lnTo>
                    <a:pt x="650684" y="903871"/>
                  </a:lnTo>
                  <a:lnTo>
                    <a:pt x="646303" y="872490"/>
                  </a:lnTo>
                  <a:lnTo>
                    <a:pt x="576072" y="920750"/>
                  </a:lnTo>
                  <a:lnTo>
                    <a:pt x="656844" y="947928"/>
                  </a:lnTo>
                  <a:lnTo>
                    <a:pt x="652691" y="918210"/>
                  </a:lnTo>
                  <a:lnTo>
                    <a:pt x="652437" y="916444"/>
                  </a:lnTo>
                  <a:lnTo>
                    <a:pt x="2209165" y="698500"/>
                  </a:lnTo>
                  <a:close/>
                </a:path>
                <a:path w="2402840" h="1851660">
                  <a:moveTo>
                    <a:pt x="2306066" y="698246"/>
                  </a:moveTo>
                  <a:lnTo>
                    <a:pt x="2304288" y="692150"/>
                  </a:lnTo>
                  <a:lnTo>
                    <a:pt x="2303145" y="685927"/>
                  </a:lnTo>
                  <a:lnTo>
                    <a:pt x="2302510" y="686054"/>
                  </a:lnTo>
                  <a:lnTo>
                    <a:pt x="361721" y="1052766"/>
                  </a:lnTo>
                  <a:lnTo>
                    <a:pt x="355854" y="1021588"/>
                  </a:lnTo>
                  <a:lnTo>
                    <a:pt x="288036" y="1073150"/>
                  </a:lnTo>
                  <a:lnTo>
                    <a:pt x="369951" y="1096391"/>
                  </a:lnTo>
                  <a:lnTo>
                    <a:pt x="364515" y="1067562"/>
                  </a:lnTo>
                  <a:lnTo>
                    <a:pt x="364070" y="1065225"/>
                  </a:lnTo>
                  <a:lnTo>
                    <a:pt x="2173313" y="723341"/>
                  </a:lnTo>
                  <a:lnTo>
                    <a:pt x="263461" y="1274508"/>
                  </a:lnTo>
                  <a:lnTo>
                    <a:pt x="254635" y="1243965"/>
                  </a:lnTo>
                  <a:lnTo>
                    <a:pt x="192024" y="1301750"/>
                  </a:lnTo>
                  <a:lnTo>
                    <a:pt x="275844" y="1317244"/>
                  </a:lnTo>
                  <a:lnTo>
                    <a:pt x="268008" y="1290193"/>
                  </a:lnTo>
                  <a:lnTo>
                    <a:pt x="266992" y="1286675"/>
                  </a:lnTo>
                  <a:lnTo>
                    <a:pt x="2306066" y="698246"/>
                  </a:lnTo>
                  <a:close/>
                </a:path>
                <a:path w="2402840" h="1851660">
                  <a:moveTo>
                    <a:pt x="2402332" y="12319"/>
                  </a:moveTo>
                  <a:lnTo>
                    <a:pt x="2400300" y="6350"/>
                  </a:lnTo>
                  <a:lnTo>
                    <a:pt x="2399538" y="0"/>
                  </a:lnTo>
                  <a:lnTo>
                    <a:pt x="2305367" y="10680"/>
                  </a:lnTo>
                  <a:lnTo>
                    <a:pt x="2302764" y="254"/>
                  </a:lnTo>
                  <a:lnTo>
                    <a:pt x="2225675" y="19723"/>
                  </a:lnTo>
                  <a:lnTo>
                    <a:pt x="459016" y="220065"/>
                  </a:lnTo>
                  <a:lnTo>
                    <a:pt x="455422" y="188468"/>
                  </a:lnTo>
                  <a:lnTo>
                    <a:pt x="384048" y="234950"/>
                  </a:lnTo>
                  <a:lnTo>
                    <a:pt x="464058" y="264160"/>
                  </a:lnTo>
                  <a:lnTo>
                    <a:pt x="460616" y="234061"/>
                  </a:lnTo>
                  <a:lnTo>
                    <a:pt x="460451" y="232638"/>
                  </a:lnTo>
                  <a:lnTo>
                    <a:pt x="2133257" y="43053"/>
                  </a:lnTo>
                  <a:lnTo>
                    <a:pt x="2121154" y="46113"/>
                  </a:lnTo>
                  <a:lnTo>
                    <a:pt x="170154" y="368642"/>
                  </a:lnTo>
                  <a:lnTo>
                    <a:pt x="164973" y="337312"/>
                  </a:lnTo>
                  <a:lnTo>
                    <a:pt x="96012" y="387350"/>
                  </a:lnTo>
                  <a:lnTo>
                    <a:pt x="177419" y="412496"/>
                  </a:lnTo>
                  <a:lnTo>
                    <a:pt x="172580" y="383286"/>
                  </a:lnTo>
                  <a:lnTo>
                    <a:pt x="172237" y="381203"/>
                  </a:lnTo>
                  <a:lnTo>
                    <a:pt x="1974227" y="83210"/>
                  </a:lnTo>
                  <a:lnTo>
                    <a:pt x="264312" y="514946"/>
                  </a:lnTo>
                  <a:lnTo>
                    <a:pt x="256540" y="484124"/>
                  </a:lnTo>
                  <a:lnTo>
                    <a:pt x="192024" y="539750"/>
                  </a:lnTo>
                  <a:lnTo>
                    <a:pt x="275209" y="558038"/>
                  </a:lnTo>
                  <a:lnTo>
                    <a:pt x="268211" y="530352"/>
                  </a:lnTo>
                  <a:lnTo>
                    <a:pt x="267423" y="527253"/>
                  </a:lnTo>
                  <a:lnTo>
                    <a:pt x="2123148" y="58585"/>
                  </a:lnTo>
                  <a:lnTo>
                    <a:pt x="2327567" y="24777"/>
                  </a:lnTo>
                  <a:lnTo>
                    <a:pt x="261950" y="737539"/>
                  </a:lnTo>
                  <a:lnTo>
                    <a:pt x="251587" y="707517"/>
                  </a:lnTo>
                  <a:lnTo>
                    <a:pt x="192024" y="768350"/>
                  </a:lnTo>
                  <a:lnTo>
                    <a:pt x="276479" y="779526"/>
                  </a:lnTo>
                  <a:lnTo>
                    <a:pt x="267512" y="753618"/>
                  </a:lnTo>
                  <a:lnTo>
                    <a:pt x="266090" y="749490"/>
                  </a:lnTo>
                  <a:lnTo>
                    <a:pt x="2402332" y="12319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777730" y="2685415"/>
            <a:ext cx="1391920" cy="17645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759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Form</a:t>
            </a:r>
            <a:endParaRPr sz="1800" dirty="0">
              <a:latin typeface="Carlito"/>
              <a:cs typeface="Carlito"/>
            </a:endParaRPr>
          </a:p>
          <a:p>
            <a:pPr marL="204470" marR="5080" indent="-192405">
              <a:lnSpc>
                <a:spcPts val="5400"/>
              </a:lnSpc>
              <a:spcBef>
                <a:spcPts val="720"/>
              </a:spcBef>
            </a:pPr>
            <a:r>
              <a:rPr sz="1800" spc="-5" dirty="0">
                <a:latin typeface="Carlito"/>
                <a:cs typeface="Carlito"/>
              </a:rPr>
              <a:t>O</a:t>
            </a:r>
            <a:r>
              <a:rPr sz="1800" spc="-10" dirty="0">
                <a:latin typeface="Carlito"/>
                <a:cs typeface="Carlito"/>
              </a:rPr>
              <a:t>r</a:t>
            </a:r>
            <a:r>
              <a:rPr sz="1800" spc="-5" dirty="0">
                <a:latin typeface="Carlito"/>
                <a:cs typeface="Carlito"/>
              </a:rPr>
              <a:t>i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-5" dirty="0">
                <a:latin typeface="Carlito"/>
                <a:cs typeface="Carlito"/>
              </a:rPr>
              <a:t>n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spc="-15" dirty="0">
                <a:latin typeface="Carlito"/>
                <a:cs typeface="Carlito"/>
              </a:rPr>
              <a:t>a</a:t>
            </a:r>
            <a:r>
              <a:rPr sz="180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spc="-5" dirty="0">
                <a:latin typeface="Carlito"/>
                <a:cs typeface="Carlito"/>
              </a:rPr>
              <a:t>on  </a:t>
            </a:r>
            <a:r>
              <a:rPr sz="1800" spc="-15" dirty="0">
                <a:latin typeface="Carlito"/>
                <a:cs typeface="Carlito"/>
              </a:rPr>
              <a:t>Position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75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0783" y="262839"/>
            <a:ext cx="11012170" cy="1249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97815" algn="ctr">
              <a:lnSpc>
                <a:spcPct val="100000"/>
              </a:lnSpc>
              <a:spcBef>
                <a:spcPts val="105"/>
              </a:spcBef>
            </a:pPr>
            <a:r>
              <a:rPr i="1" dirty="0">
                <a:solidFill>
                  <a:srgbClr val="FF9900"/>
                </a:solidFill>
                <a:latin typeface="Times New Roman"/>
                <a:cs typeface="Times New Roman"/>
              </a:rPr>
              <a:t>Geometric</a:t>
            </a:r>
            <a:r>
              <a:rPr i="1" spc="-30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i="1" spc="-25" dirty="0">
                <a:solidFill>
                  <a:srgbClr val="FF9900"/>
                </a:solidFill>
                <a:latin typeface="Times New Roman"/>
                <a:cs typeface="Times New Roman"/>
              </a:rPr>
              <a:t>Tolerancing</a:t>
            </a:r>
          </a:p>
          <a:p>
            <a:pPr marL="12700" marR="5080">
              <a:lnSpc>
                <a:spcPct val="100000"/>
              </a:lnSpc>
              <a:spcBef>
                <a:spcPts val="25"/>
              </a:spcBef>
              <a:tabLst>
                <a:tab pos="1454150" algn="l"/>
                <a:tab pos="2980055" algn="l"/>
                <a:tab pos="3340100" algn="l"/>
                <a:tab pos="3632200" algn="l"/>
                <a:tab pos="4635500" algn="l"/>
                <a:tab pos="5249545" algn="l"/>
                <a:tab pos="6470650" algn="l"/>
                <a:tab pos="7000875" algn="l"/>
                <a:tab pos="7843520" algn="l"/>
                <a:tab pos="8904605" algn="l"/>
                <a:tab pos="10524490" algn="l"/>
              </a:tabLst>
            </a:pPr>
            <a:r>
              <a:rPr sz="2400" b="0" spc="-5" dirty="0">
                <a:latin typeface="Times New Roman"/>
                <a:cs typeface="Times New Roman"/>
              </a:rPr>
              <a:t>Ge</a:t>
            </a:r>
            <a:r>
              <a:rPr sz="2400" b="0" dirty="0">
                <a:latin typeface="Times New Roman"/>
                <a:cs typeface="Times New Roman"/>
              </a:rPr>
              <a:t>o</a:t>
            </a:r>
            <a:r>
              <a:rPr sz="2400" b="0" spc="-20" dirty="0">
                <a:latin typeface="Times New Roman"/>
                <a:cs typeface="Times New Roman"/>
              </a:rPr>
              <a:t>m</a:t>
            </a:r>
            <a:r>
              <a:rPr sz="2400" b="0" dirty="0">
                <a:latin typeface="Times New Roman"/>
                <a:cs typeface="Times New Roman"/>
              </a:rPr>
              <a:t>etric	t</a:t>
            </a:r>
            <a:r>
              <a:rPr sz="2400" b="0" spc="-10" dirty="0">
                <a:latin typeface="Times New Roman"/>
                <a:cs typeface="Times New Roman"/>
              </a:rPr>
              <a:t>o</a:t>
            </a:r>
            <a:r>
              <a:rPr sz="2400" b="0" dirty="0">
                <a:latin typeface="Times New Roman"/>
                <a:cs typeface="Times New Roman"/>
              </a:rPr>
              <a:t>lera</a:t>
            </a:r>
            <a:r>
              <a:rPr sz="2400" b="0" spc="-10" dirty="0">
                <a:latin typeface="Times New Roman"/>
                <a:cs typeface="Times New Roman"/>
              </a:rPr>
              <a:t>n</a:t>
            </a:r>
            <a:r>
              <a:rPr sz="2400" b="0" dirty="0">
                <a:latin typeface="Times New Roman"/>
                <a:cs typeface="Times New Roman"/>
              </a:rPr>
              <a:t>cing	</a:t>
            </a:r>
            <a:r>
              <a:rPr sz="2400" b="0" spc="-15" dirty="0">
                <a:latin typeface="Times New Roman"/>
                <a:cs typeface="Times New Roman"/>
              </a:rPr>
              <a:t>i</a:t>
            </a:r>
            <a:r>
              <a:rPr sz="2400" b="0" spc="-5" dirty="0">
                <a:latin typeface="Times New Roman"/>
                <a:cs typeface="Times New Roman"/>
              </a:rPr>
              <a:t>s</a:t>
            </a:r>
            <a:r>
              <a:rPr sz="2400" b="0" dirty="0">
                <a:latin typeface="Times New Roman"/>
                <a:cs typeface="Times New Roman"/>
              </a:rPr>
              <a:t>	a	</a:t>
            </a:r>
            <a:r>
              <a:rPr sz="2400" b="0" spc="-5" dirty="0">
                <a:latin typeface="Times New Roman"/>
                <a:cs typeface="Times New Roman"/>
              </a:rPr>
              <a:t>sys</a:t>
            </a:r>
            <a:r>
              <a:rPr sz="2400" b="0" dirty="0">
                <a:latin typeface="Times New Roman"/>
                <a:cs typeface="Times New Roman"/>
              </a:rPr>
              <a:t>tem	that	</a:t>
            </a:r>
            <a:r>
              <a:rPr sz="2400" b="0" spc="-5" dirty="0">
                <a:latin typeface="Times New Roman"/>
                <a:cs typeface="Times New Roman"/>
              </a:rPr>
              <a:t>sp</a:t>
            </a:r>
            <a:r>
              <a:rPr sz="2400" b="0" spc="-15" dirty="0">
                <a:latin typeface="Times New Roman"/>
                <a:cs typeface="Times New Roman"/>
              </a:rPr>
              <a:t>e</a:t>
            </a:r>
            <a:r>
              <a:rPr sz="2400" b="0" dirty="0">
                <a:latin typeface="Times New Roman"/>
                <a:cs typeface="Times New Roman"/>
              </a:rPr>
              <a:t>ci</a:t>
            </a:r>
            <a:r>
              <a:rPr sz="2400" b="0" spc="-15" dirty="0">
                <a:latin typeface="Times New Roman"/>
                <a:cs typeface="Times New Roman"/>
              </a:rPr>
              <a:t>f</a:t>
            </a:r>
            <a:r>
              <a:rPr sz="2400" b="0" spc="-5" dirty="0">
                <a:latin typeface="Times New Roman"/>
                <a:cs typeface="Times New Roman"/>
              </a:rPr>
              <a:t>ies</a:t>
            </a:r>
            <a:r>
              <a:rPr sz="2400" b="0" dirty="0">
                <a:latin typeface="Times New Roman"/>
                <a:cs typeface="Times New Roman"/>
              </a:rPr>
              <a:t>	the	</a:t>
            </a:r>
            <a:r>
              <a:rPr sz="2400" i="1" dirty="0">
                <a:latin typeface="Times New Roman"/>
                <a:cs typeface="Times New Roman"/>
              </a:rPr>
              <a:t>form,	profile,	ori</a:t>
            </a:r>
            <a:r>
              <a:rPr sz="2400" i="1" spc="5" dirty="0">
                <a:latin typeface="Times New Roman"/>
                <a:cs typeface="Times New Roman"/>
              </a:rPr>
              <a:t>e</a:t>
            </a:r>
            <a:r>
              <a:rPr sz="2400" i="1" spc="-5" dirty="0">
                <a:latin typeface="Times New Roman"/>
                <a:cs typeface="Times New Roman"/>
              </a:rPr>
              <a:t>nt</a:t>
            </a:r>
            <a:r>
              <a:rPr sz="2400" i="1" spc="-15" dirty="0">
                <a:latin typeface="Times New Roman"/>
                <a:cs typeface="Times New Roman"/>
              </a:rPr>
              <a:t>a</a:t>
            </a:r>
            <a:r>
              <a:rPr sz="2400" i="1" spc="-5" dirty="0">
                <a:latin typeface="Times New Roman"/>
                <a:cs typeface="Times New Roman"/>
              </a:rPr>
              <a:t>tion,</a:t>
            </a:r>
            <a:r>
              <a:rPr sz="2400" i="1" dirty="0">
                <a:latin typeface="Times New Roman"/>
                <a:cs typeface="Times New Roman"/>
              </a:rPr>
              <a:t>	and  location </a:t>
            </a:r>
            <a:r>
              <a:rPr sz="2400" b="0" dirty="0">
                <a:latin typeface="Times New Roman"/>
                <a:cs typeface="Times New Roman"/>
              </a:rPr>
              <a:t>of </a:t>
            </a:r>
            <a:r>
              <a:rPr sz="2400" b="0" spc="-25" dirty="0">
                <a:latin typeface="Times New Roman"/>
                <a:cs typeface="Times New Roman"/>
              </a:rPr>
              <a:t>part’s </a:t>
            </a:r>
            <a:r>
              <a:rPr sz="2400" b="0" dirty="0">
                <a:latin typeface="Times New Roman"/>
                <a:cs typeface="Times New Roman"/>
              </a:rPr>
              <a:t>features using the </a:t>
            </a:r>
            <a:r>
              <a:rPr sz="2400" b="0" spc="-5" dirty="0">
                <a:latin typeface="Times New Roman"/>
                <a:cs typeface="Times New Roman"/>
              </a:rPr>
              <a:t>ANSI</a:t>
            </a:r>
            <a:r>
              <a:rPr sz="2400" b="0" spc="-16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standards.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2050" y="1731323"/>
            <a:ext cx="566166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3719190" y="4724400"/>
            <a:ext cx="461665" cy="162938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 smtClean="0"/>
              <a:t>Related features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6598" y="237489"/>
            <a:ext cx="39712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Geometric</a:t>
            </a:r>
            <a:r>
              <a:rPr spc="-45" dirty="0"/>
              <a:t> </a:t>
            </a:r>
            <a:r>
              <a:rPr dirty="0"/>
              <a:t>tolerance…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812" y="878179"/>
            <a:ext cx="66687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geometric </a:t>
            </a:r>
            <a:r>
              <a:rPr sz="2000" dirty="0">
                <a:latin typeface="Times New Roman"/>
                <a:cs typeface="Times New Roman"/>
              </a:rPr>
              <a:t>tolerance is prescribed using a feature control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frame.  </a:t>
            </a:r>
            <a:r>
              <a:rPr sz="2000" dirty="0">
                <a:latin typeface="Times New Roman"/>
                <a:cs typeface="Times New Roman"/>
              </a:rPr>
              <a:t>It has three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components: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812" y="1609318"/>
            <a:ext cx="114935" cy="11239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9466" y="1609318"/>
            <a:ext cx="4396740" cy="11239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6797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tolerance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symbol,</a:t>
            </a:r>
            <a:endParaRPr sz="2000">
              <a:latin typeface="Times New Roman"/>
              <a:cs typeface="Times New Roman"/>
            </a:endParaRPr>
          </a:p>
          <a:p>
            <a:pPr marL="267970" indent="-255270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6797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tolerance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value,</a:t>
            </a:r>
            <a:endParaRPr sz="2000">
              <a:latin typeface="Times New Roman"/>
              <a:cs typeface="Times New Roman"/>
            </a:endParaRPr>
          </a:p>
          <a:p>
            <a:pPr marL="267970" indent="-25527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26797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datum labels for the reference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frame.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07932" y="3101196"/>
            <a:ext cx="7214710" cy="3180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8001" y="1015"/>
            <a:ext cx="3971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Geometric</a:t>
            </a:r>
            <a:r>
              <a:rPr spc="-45" dirty="0"/>
              <a:t> </a:t>
            </a:r>
            <a:r>
              <a:rPr dirty="0"/>
              <a:t>tolerance…</a:t>
            </a:r>
          </a:p>
        </p:txBody>
      </p:sp>
      <p:sp>
        <p:nvSpPr>
          <p:cNvPr id="3" name="object 3"/>
          <p:cNvSpPr/>
          <p:nvPr/>
        </p:nvSpPr>
        <p:spPr>
          <a:xfrm>
            <a:off x="1069631" y="798669"/>
            <a:ext cx="9290382" cy="5900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2231" y="356615"/>
            <a:ext cx="10728960" cy="6515100"/>
            <a:chOff x="332231" y="356615"/>
            <a:chExt cx="10728960" cy="6515100"/>
          </a:xfrm>
        </p:grpSpPr>
        <p:sp>
          <p:nvSpPr>
            <p:cNvPr id="3" name="object 3"/>
            <p:cNvSpPr/>
            <p:nvPr/>
          </p:nvSpPr>
          <p:spPr>
            <a:xfrm>
              <a:off x="332231" y="356615"/>
              <a:ext cx="10524744" cy="59298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18481" y="6287261"/>
              <a:ext cx="6430010" cy="571500"/>
            </a:xfrm>
            <a:custGeom>
              <a:avLst/>
              <a:gdLst/>
              <a:ahLst/>
              <a:cxnLst/>
              <a:rect l="l" t="t" r="r" b="b"/>
              <a:pathLst>
                <a:path w="6430009" h="571500">
                  <a:moveTo>
                    <a:pt x="642975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6429756" y="571500"/>
                  </a:lnTo>
                  <a:lnTo>
                    <a:pt x="642975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8481" y="6287261"/>
              <a:ext cx="6430010" cy="571500"/>
            </a:xfrm>
            <a:custGeom>
              <a:avLst/>
              <a:gdLst/>
              <a:ahLst/>
              <a:cxnLst/>
              <a:rect l="l" t="t" r="r" b="b"/>
              <a:pathLst>
                <a:path w="6430009" h="571500">
                  <a:moveTo>
                    <a:pt x="0" y="571500"/>
                  </a:moveTo>
                  <a:lnTo>
                    <a:pt x="6429756" y="571500"/>
                  </a:lnTo>
                  <a:lnTo>
                    <a:pt x="6429756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631182" y="6271361"/>
            <a:ext cx="6404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4505" marR="145415" indent="-160083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  <a:hlinkClick r:id="rId3"/>
              </a:rPr>
              <a:t>www.cqeacademy.com/cqe-body-of-knowledge/product-process-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design/technical-drawings-gdt/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9519" y="211582"/>
            <a:ext cx="296164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Material</a:t>
            </a:r>
            <a:r>
              <a:rPr sz="2900" spc="-100" dirty="0"/>
              <a:t> </a:t>
            </a:r>
            <a:r>
              <a:rPr sz="2900" dirty="0"/>
              <a:t>condition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410667" y="749960"/>
            <a:ext cx="10456545" cy="5304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 algn="just">
              <a:lnSpc>
                <a:spcPct val="14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500" dirty="0">
                <a:solidFill>
                  <a:srgbClr val="FF0000"/>
                </a:solidFill>
                <a:latin typeface="Times New Roman"/>
                <a:cs typeface="Times New Roman"/>
              </a:rPr>
              <a:t>Maximum Material Condition 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(MMC): 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condition </a:t>
            </a:r>
            <a:r>
              <a:rPr sz="2500" spc="-5" dirty="0">
                <a:latin typeface="Times New Roman"/>
                <a:cs typeface="Times New Roman"/>
              </a:rPr>
              <a:t>in </a:t>
            </a:r>
            <a:r>
              <a:rPr sz="2500" dirty="0">
                <a:latin typeface="Times New Roman"/>
                <a:cs typeface="Times New Roman"/>
              </a:rPr>
              <a:t>which </a:t>
            </a:r>
            <a:r>
              <a:rPr sz="2500" spc="-5" dirty="0">
                <a:latin typeface="Times New Roman"/>
                <a:cs typeface="Times New Roman"/>
              </a:rPr>
              <a:t>a </a:t>
            </a:r>
            <a:r>
              <a:rPr sz="2500" dirty="0">
                <a:latin typeface="Times New Roman"/>
                <a:cs typeface="Times New Roman"/>
              </a:rPr>
              <a:t>feature  </a:t>
            </a:r>
            <a:r>
              <a:rPr sz="2500" spc="-5" dirty="0">
                <a:latin typeface="Times New Roman"/>
                <a:cs typeface="Times New Roman"/>
              </a:rPr>
              <a:t>contains </a:t>
            </a:r>
            <a:r>
              <a:rPr sz="2500" dirty="0">
                <a:latin typeface="Times New Roman"/>
                <a:cs typeface="Times New Roman"/>
              </a:rPr>
              <a:t>the maximum </a:t>
            </a:r>
            <a:r>
              <a:rPr sz="2500" spc="-5" dirty="0">
                <a:latin typeface="Times New Roman"/>
                <a:cs typeface="Times New Roman"/>
              </a:rPr>
              <a:t>amount of </a:t>
            </a:r>
            <a:r>
              <a:rPr sz="2500" dirty="0">
                <a:latin typeface="Times New Roman"/>
                <a:cs typeface="Times New Roman"/>
              </a:rPr>
              <a:t>material </a:t>
            </a:r>
            <a:r>
              <a:rPr sz="2500" spc="-5" dirty="0">
                <a:latin typeface="Times New Roman"/>
                <a:cs typeface="Times New Roman"/>
              </a:rPr>
              <a:t>within </a:t>
            </a:r>
            <a:r>
              <a:rPr sz="2500" dirty="0">
                <a:latin typeface="Times New Roman"/>
                <a:cs typeface="Times New Roman"/>
              </a:rPr>
              <a:t>the stated limits. </a:t>
            </a:r>
            <a:r>
              <a:rPr sz="2500" spc="-5" dirty="0">
                <a:latin typeface="Times New Roman"/>
                <a:cs typeface="Times New Roman"/>
              </a:rPr>
              <a:t>e.g.  </a:t>
            </a:r>
            <a:r>
              <a:rPr sz="2500" spc="-10" dirty="0">
                <a:latin typeface="Times New Roman"/>
                <a:cs typeface="Times New Roman"/>
              </a:rPr>
              <a:t>minimum </a:t>
            </a:r>
            <a:r>
              <a:rPr sz="2500" spc="-5" dirty="0">
                <a:latin typeface="Times New Roman"/>
                <a:cs typeface="Times New Roman"/>
              </a:rPr>
              <a:t>hole </a:t>
            </a:r>
            <a:r>
              <a:rPr sz="2500" spc="-20" dirty="0">
                <a:latin typeface="Times New Roman"/>
                <a:cs typeface="Times New Roman"/>
              </a:rPr>
              <a:t>diameter, </a:t>
            </a:r>
            <a:r>
              <a:rPr sz="2500" spc="-10" dirty="0">
                <a:latin typeface="Times New Roman"/>
                <a:cs typeface="Times New Roman"/>
              </a:rPr>
              <a:t>maximum </a:t>
            </a:r>
            <a:r>
              <a:rPr sz="2500" spc="-5" dirty="0">
                <a:latin typeface="Times New Roman"/>
                <a:cs typeface="Times New Roman"/>
              </a:rPr>
              <a:t>shaft</a:t>
            </a:r>
            <a:r>
              <a:rPr sz="2500" spc="250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diameter.</a:t>
            </a:r>
            <a:endParaRPr sz="25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40000"/>
              </a:lnSpc>
              <a:spcBef>
                <a:spcPts val="1500"/>
              </a:spcBef>
              <a:buChar char="•"/>
              <a:tabLst>
                <a:tab pos="355600" algn="l"/>
              </a:tabLst>
            </a:pP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Least </a:t>
            </a:r>
            <a:r>
              <a:rPr sz="2500" dirty="0">
                <a:solidFill>
                  <a:srgbClr val="FF0000"/>
                </a:solidFill>
                <a:latin typeface="Times New Roman"/>
                <a:cs typeface="Times New Roman"/>
              </a:rPr>
              <a:t>Material Condition 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(LMC): 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condition </a:t>
            </a:r>
            <a:r>
              <a:rPr sz="2500" spc="-5" dirty="0">
                <a:latin typeface="Times New Roman"/>
                <a:cs typeface="Times New Roman"/>
              </a:rPr>
              <a:t>in </a:t>
            </a:r>
            <a:r>
              <a:rPr sz="2500" dirty="0">
                <a:latin typeface="Times New Roman"/>
                <a:cs typeface="Times New Roman"/>
              </a:rPr>
              <a:t>which </a:t>
            </a:r>
            <a:r>
              <a:rPr sz="2500" spc="-5" dirty="0">
                <a:latin typeface="Times New Roman"/>
                <a:cs typeface="Times New Roman"/>
              </a:rPr>
              <a:t>a </a:t>
            </a:r>
            <a:r>
              <a:rPr sz="2500" dirty="0">
                <a:latin typeface="Times New Roman"/>
                <a:cs typeface="Times New Roman"/>
              </a:rPr>
              <a:t>feature </a:t>
            </a:r>
            <a:r>
              <a:rPr sz="2500" spc="-5" dirty="0">
                <a:latin typeface="Times New Roman"/>
                <a:cs typeface="Times New Roman"/>
              </a:rPr>
              <a:t>contains  the </a:t>
            </a:r>
            <a:r>
              <a:rPr sz="2500" dirty="0">
                <a:latin typeface="Times New Roman"/>
                <a:cs typeface="Times New Roman"/>
              </a:rPr>
              <a:t>least </a:t>
            </a:r>
            <a:r>
              <a:rPr sz="2500" spc="-5" dirty="0">
                <a:latin typeface="Times New Roman"/>
                <a:cs typeface="Times New Roman"/>
              </a:rPr>
              <a:t>amount </a:t>
            </a:r>
            <a:r>
              <a:rPr sz="2500" dirty="0">
                <a:latin typeface="Times New Roman"/>
                <a:cs typeface="Times New Roman"/>
              </a:rPr>
              <a:t>of material within the stated limits. </a:t>
            </a:r>
            <a:r>
              <a:rPr sz="2500" spc="-5" dirty="0">
                <a:latin typeface="Times New Roman"/>
                <a:cs typeface="Times New Roman"/>
              </a:rPr>
              <a:t>e.g. maximum </a:t>
            </a:r>
            <a:r>
              <a:rPr sz="2500" spc="5" dirty="0">
                <a:latin typeface="Times New Roman"/>
                <a:cs typeface="Times New Roman"/>
              </a:rPr>
              <a:t>hole  </a:t>
            </a:r>
            <a:r>
              <a:rPr sz="2500" spc="-15" dirty="0">
                <a:latin typeface="Times New Roman"/>
                <a:cs typeface="Times New Roman"/>
              </a:rPr>
              <a:t>diameter, </a:t>
            </a:r>
            <a:r>
              <a:rPr sz="2500" spc="-10" dirty="0">
                <a:latin typeface="Times New Roman"/>
                <a:cs typeface="Times New Roman"/>
              </a:rPr>
              <a:t>minimum </a:t>
            </a:r>
            <a:r>
              <a:rPr sz="2500" spc="-5" dirty="0">
                <a:latin typeface="Times New Roman"/>
                <a:cs typeface="Times New Roman"/>
              </a:rPr>
              <a:t>shaft</a:t>
            </a:r>
            <a:r>
              <a:rPr sz="2500" spc="1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diameter</a:t>
            </a:r>
            <a:endParaRPr sz="25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40100"/>
              </a:lnSpc>
              <a:spcBef>
                <a:spcPts val="1495"/>
              </a:spcBef>
              <a:buChar char="•"/>
              <a:tabLst>
                <a:tab pos="355600" algn="l"/>
              </a:tabLst>
            </a:pPr>
            <a:r>
              <a:rPr sz="2500" dirty="0">
                <a:solidFill>
                  <a:srgbClr val="FF0000"/>
                </a:solidFill>
                <a:latin typeface="Times New Roman"/>
                <a:cs typeface="Times New Roman"/>
              </a:rPr>
              <a:t>Regardless 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500" dirty="0">
                <a:solidFill>
                  <a:srgbClr val="FF0000"/>
                </a:solidFill>
                <a:latin typeface="Times New Roman"/>
                <a:cs typeface="Times New Roman"/>
              </a:rPr>
              <a:t>Feature Size 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(RFS): </a:t>
            </a:r>
            <a:r>
              <a:rPr sz="2500" spc="-5" dirty="0">
                <a:latin typeface="Times New Roman"/>
                <a:cs typeface="Times New Roman"/>
              </a:rPr>
              <a:t>This </a:t>
            </a:r>
            <a:r>
              <a:rPr sz="2500" dirty="0">
                <a:latin typeface="Times New Roman"/>
                <a:cs typeface="Times New Roman"/>
              </a:rPr>
              <a:t>is 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default condition for all  </a:t>
            </a:r>
            <a:r>
              <a:rPr sz="2500" spc="-5" dirty="0">
                <a:latin typeface="Times New Roman"/>
                <a:cs typeface="Times New Roman"/>
              </a:rPr>
              <a:t>geometric</a:t>
            </a:r>
            <a:r>
              <a:rPr sz="2500" spc="16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tolerances.</a:t>
            </a:r>
            <a:r>
              <a:rPr sz="2500" spc="3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No</a:t>
            </a:r>
            <a:r>
              <a:rPr sz="2500" spc="1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bonus</a:t>
            </a:r>
            <a:r>
              <a:rPr sz="2500" spc="16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tolerances</a:t>
            </a:r>
            <a:r>
              <a:rPr sz="2500" spc="17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are</a:t>
            </a:r>
            <a:r>
              <a:rPr sz="2500" spc="16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allowed</a:t>
            </a:r>
            <a:r>
              <a:rPr sz="2500" spc="1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1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functional</a:t>
            </a:r>
            <a:r>
              <a:rPr sz="2500" spc="1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gauges</a:t>
            </a:r>
            <a:endParaRPr sz="25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1955"/>
              </a:spcBef>
            </a:pPr>
            <a:r>
              <a:rPr sz="2500" spc="-15" dirty="0">
                <a:latin typeface="Times New Roman"/>
                <a:cs typeface="Times New Roman"/>
              </a:rPr>
              <a:t>may </a:t>
            </a:r>
            <a:r>
              <a:rPr sz="2500" spc="-5" dirty="0">
                <a:latin typeface="Times New Roman"/>
                <a:cs typeface="Times New Roman"/>
              </a:rPr>
              <a:t>not be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used.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819" y="273507"/>
            <a:ext cx="1973580" cy="351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10" dirty="0"/>
              <a:t>Basic</a:t>
            </a:r>
            <a:r>
              <a:rPr sz="2100" spc="-40" dirty="0"/>
              <a:t> </a:t>
            </a:r>
            <a:r>
              <a:rPr sz="2100" spc="10" dirty="0"/>
              <a:t>Definitions</a:t>
            </a:r>
            <a:endParaRPr sz="2100"/>
          </a:p>
        </p:txBody>
      </p:sp>
      <p:sp>
        <p:nvSpPr>
          <p:cNvPr id="3" name="object 3"/>
          <p:cNvSpPr txBox="1"/>
          <p:nvPr/>
        </p:nvSpPr>
        <p:spPr>
          <a:xfrm>
            <a:off x="410667" y="865378"/>
            <a:ext cx="10365740" cy="5097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Straightness</a:t>
            </a:r>
            <a:endParaRPr sz="1600">
              <a:latin typeface="Times New Roman"/>
              <a:cs typeface="Times New Roman"/>
            </a:endParaRPr>
          </a:p>
          <a:p>
            <a:pPr marL="355600" marR="250825">
              <a:lnSpc>
                <a:spcPct val="150000"/>
              </a:lnSpc>
              <a:spcBef>
                <a:spcPts val="384"/>
              </a:spcBef>
            </a:pPr>
            <a:r>
              <a:rPr sz="1600" spc="-5" dirty="0">
                <a:latin typeface="Times New Roman"/>
                <a:cs typeface="Times New Roman"/>
              </a:rPr>
              <a:t>It is the shortest distance between two points. The tolerance value is the specified distance between two parallel straight  lines.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600" b="1" spc="-5" dirty="0">
                <a:latin typeface="Times New Roman"/>
                <a:cs typeface="Times New Roman"/>
              </a:rPr>
              <a:t>Datum</a:t>
            </a:r>
            <a:endParaRPr sz="1600">
              <a:latin typeface="Times New Roman"/>
              <a:cs typeface="Times New Roman"/>
            </a:endParaRPr>
          </a:p>
          <a:p>
            <a:pPr marL="355600" marR="685800">
              <a:lnSpc>
                <a:spcPct val="150000"/>
              </a:lnSpc>
              <a:spcBef>
                <a:spcPts val="390"/>
              </a:spcBef>
            </a:pPr>
            <a:r>
              <a:rPr sz="1600" spc="-5" dirty="0">
                <a:latin typeface="Times New Roman"/>
                <a:cs typeface="Times New Roman"/>
              </a:rPr>
              <a:t>A datum feature </a:t>
            </a:r>
            <a:r>
              <a:rPr sz="1600" spc="-15" dirty="0">
                <a:latin typeface="Times New Roman"/>
                <a:cs typeface="Times New Roman"/>
              </a:rPr>
              <a:t>may </a:t>
            </a:r>
            <a:r>
              <a:rPr sz="1600" spc="-5" dirty="0">
                <a:latin typeface="Times New Roman"/>
                <a:cs typeface="Times New Roman"/>
              </a:rPr>
              <a:t>be a plane or axis. For practical purposes the plane surface or axis is used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manufacture or  inspection.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Flatness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345"/>
              </a:spcBef>
            </a:pPr>
            <a:r>
              <a:rPr sz="1600" spc="-5" dirty="0">
                <a:latin typeface="Times New Roman"/>
                <a:cs typeface="Times New Roman"/>
              </a:rPr>
              <a:t>Flatness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tolerance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controls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deviation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surface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true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plane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space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between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two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parallel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planes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Roundness/Circularity</a:t>
            </a:r>
            <a:endParaRPr sz="1600">
              <a:latin typeface="Times New Roman"/>
              <a:cs typeface="Times New Roman"/>
            </a:endParaRPr>
          </a:p>
          <a:p>
            <a:pPr marL="355600" marR="113664">
              <a:lnSpc>
                <a:spcPct val="150000"/>
              </a:lnSpc>
              <a:spcBef>
                <a:spcPts val="390"/>
              </a:spcBef>
            </a:pPr>
            <a:r>
              <a:rPr sz="1600" spc="-5" dirty="0">
                <a:latin typeface="Times New Roman"/>
                <a:cs typeface="Times New Roman"/>
              </a:rPr>
              <a:t>It is the condition where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feature is a continuous curved surface, any point on the surface is at a constant distance from  the centre or axis. The roundness tolerance zone is the annular space between two co-planar, concentric</a:t>
            </a:r>
            <a:r>
              <a:rPr sz="1600" spc="2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circles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1466" y="5729145"/>
            <a:ext cx="5080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9"/>
              </a:lnSpc>
            </a:pPr>
            <a:r>
              <a:rPr sz="1600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60220" y="1571244"/>
            <a:ext cx="1304274" cy="917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18360" y="2863930"/>
            <a:ext cx="3549250" cy="970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23092" y="4357115"/>
            <a:ext cx="1283179" cy="830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84080" y="5829096"/>
            <a:ext cx="1737360" cy="995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978" y="238506"/>
            <a:ext cx="245935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5" dirty="0"/>
              <a:t>Basic</a:t>
            </a:r>
            <a:r>
              <a:rPr sz="2650" spc="-75" dirty="0"/>
              <a:t> </a:t>
            </a:r>
            <a:r>
              <a:rPr sz="2650" spc="5" dirty="0"/>
              <a:t>Definitions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267715" y="993394"/>
            <a:ext cx="10601325" cy="410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Cylindricity</a:t>
            </a:r>
            <a:endParaRPr sz="2400">
              <a:latin typeface="Times New Roman"/>
              <a:cs typeface="Times New Roman"/>
            </a:endParaRPr>
          </a:p>
          <a:p>
            <a:pPr marL="355600" marR="5080" algn="just">
              <a:lnSpc>
                <a:spcPct val="174800"/>
              </a:lnSpc>
              <a:spcBef>
                <a:spcPts val="790"/>
              </a:spcBef>
            </a:pPr>
            <a:r>
              <a:rPr sz="2100" spc="5" dirty="0">
                <a:latin typeface="Times New Roman"/>
                <a:cs typeface="Times New Roman"/>
              </a:rPr>
              <a:t>It is </a:t>
            </a:r>
            <a:r>
              <a:rPr sz="2100" spc="15" dirty="0">
                <a:latin typeface="Times New Roman"/>
                <a:cs typeface="Times New Roman"/>
              </a:rPr>
              <a:t>a </a:t>
            </a:r>
            <a:r>
              <a:rPr sz="2100" spc="10" dirty="0">
                <a:latin typeface="Times New Roman"/>
                <a:cs typeface="Times New Roman"/>
              </a:rPr>
              <a:t>combination </a:t>
            </a:r>
            <a:r>
              <a:rPr sz="2100" spc="15" dirty="0">
                <a:latin typeface="Times New Roman"/>
                <a:cs typeface="Times New Roman"/>
              </a:rPr>
              <a:t>of </a:t>
            </a:r>
            <a:r>
              <a:rPr sz="2100" spc="5" dirty="0">
                <a:latin typeface="Times New Roman"/>
                <a:cs typeface="Times New Roman"/>
              </a:rPr>
              <a:t>parallelism, </a:t>
            </a:r>
            <a:r>
              <a:rPr sz="2100" spc="10" dirty="0">
                <a:latin typeface="Times New Roman"/>
                <a:cs typeface="Times New Roman"/>
              </a:rPr>
              <a:t>straightness and roundness, applied </a:t>
            </a:r>
            <a:r>
              <a:rPr sz="2100" spc="5" dirty="0">
                <a:latin typeface="Times New Roman"/>
                <a:cs typeface="Times New Roman"/>
              </a:rPr>
              <a:t>to </a:t>
            </a:r>
            <a:r>
              <a:rPr sz="2100" spc="10" dirty="0">
                <a:latin typeface="Times New Roman"/>
                <a:cs typeface="Times New Roman"/>
              </a:rPr>
              <a:t>the surface </a:t>
            </a:r>
            <a:r>
              <a:rPr sz="2100" spc="20" dirty="0">
                <a:latin typeface="Times New Roman"/>
                <a:cs typeface="Times New Roman"/>
              </a:rPr>
              <a:t>of </a:t>
            </a:r>
            <a:r>
              <a:rPr sz="2100" spc="15" dirty="0">
                <a:latin typeface="Times New Roman"/>
                <a:cs typeface="Times New Roman"/>
              </a:rPr>
              <a:t>a  </a:t>
            </a:r>
            <a:r>
              <a:rPr sz="2100" spc="-5" dirty="0">
                <a:latin typeface="Times New Roman"/>
                <a:cs typeface="Times New Roman"/>
              </a:rPr>
              <a:t>cylinder. </a:t>
            </a:r>
            <a:r>
              <a:rPr sz="2100" spc="15" dirty="0">
                <a:latin typeface="Times New Roman"/>
                <a:cs typeface="Times New Roman"/>
              </a:rPr>
              <a:t>The </a:t>
            </a:r>
            <a:r>
              <a:rPr sz="2100" spc="5" dirty="0">
                <a:latin typeface="Times New Roman"/>
                <a:cs typeface="Times New Roman"/>
              </a:rPr>
              <a:t>cylindricity tolerance </a:t>
            </a:r>
            <a:r>
              <a:rPr sz="2100" spc="15" dirty="0">
                <a:latin typeface="Times New Roman"/>
                <a:cs typeface="Times New Roman"/>
              </a:rPr>
              <a:t>zone </a:t>
            </a:r>
            <a:r>
              <a:rPr sz="2100" spc="5" dirty="0">
                <a:latin typeface="Times New Roman"/>
                <a:cs typeface="Times New Roman"/>
              </a:rPr>
              <a:t>is </a:t>
            </a:r>
            <a:r>
              <a:rPr sz="2100" spc="10" dirty="0">
                <a:latin typeface="Times New Roman"/>
                <a:cs typeface="Times New Roman"/>
              </a:rPr>
              <a:t>the annular </a:t>
            </a:r>
            <a:r>
              <a:rPr sz="2100" spc="15" dirty="0">
                <a:latin typeface="Times New Roman"/>
                <a:cs typeface="Times New Roman"/>
              </a:rPr>
              <a:t>space </a:t>
            </a:r>
            <a:r>
              <a:rPr sz="2100" spc="10" dirty="0">
                <a:latin typeface="Times New Roman"/>
                <a:cs typeface="Times New Roman"/>
              </a:rPr>
              <a:t>between two coaxial cylinders  and </a:t>
            </a:r>
            <a:r>
              <a:rPr sz="2100" dirty="0">
                <a:latin typeface="Times New Roman"/>
                <a:cs typeface="Times New Roman"/>
              </a:rPr>
              <a:t>its </a:t>
            </a:r>
            <a:r>
              <a:rPr sz="2100" spc="15" dirty="0">
                <a:latin typeface="Times New Roman"/>
                <a:cs typeface="Times New Roman"/>
              </a:rPr>
              <a:t>value </a:t>
            </a:r>
            <a:r>
              <a:rPr sz="2100" spc="5" dirty="0">
                <a:latin typeface="Times New Roman"/>
                <a:cs typeface="Times New Roman"/>
              </a:rPr>
              <a:t>is </a:t>
            </a:r>
            <a:r>
              <a:rPr sz="2100" spc="10" dirty="0">
                <a:latin typeface="Times New Roman"/>
                <a:cs typeface="Times New Roman"/>
              </a:rPr>
              <a:t>the radial distance </a:t>
            </a:r>
            <a:r>
              <a:rPr sz="2100" spc="15" dirty="0">
                <a:latin typeface="Times New Roman"/>
                <a:cs typeface="Times New Roman"/>
              </a:rPr>
              <a:t>between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them.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50" b="1" spc="5" dirty="0">
                <a:latin typeface="Times New Roman"/>
                <a:cs typeface="Times New Roman"/>
              </a:rPr>
              <a:t>Concentricity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spc="3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3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3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relationship</a:t>
            </a:r>
            <a:r>
              <a:rPr sz="2200" spc="3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between</a:t>
            </a:r>
            <a:r>
              <a:rPr sz="2200" spc="3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two</a:t>
            </a:r>
            <a:r>
              <a:rPr sz="2200" spc="3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cylinders,</a:t>
            </a:r>
            <a:r>
              <a:rPr sz="2200" spc="3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which</a:t>
            </a:r>
            <a:r>
              <a:rPr sz="2200" spc="3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have</a:t>
            </a:r>
            <a:r>
              <a:rPr sz="2200" spc="3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3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same</a:t>
            </a:r>
            <a:r>
              <a:rPr sz="2200" spc="3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axis</a:t>
            </a:r>
            <a:r>
              <a:rPr sz="2200" spc="3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3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common</a:t>
            </a:r>
            <a:r>
              <a:rPr sz="2200" spc="3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centre.</a:t>
            </a:r>
            <a:endParaRPr sz="22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1850"/>
              </a:spcBef>
            </a:pPr>
            <a:r>
              <a:rPr sz="2200" spc="-5" dirty="0">
                <a:latin typeface="Times New Roman"/>
                <a:cs typeface="Times New Roman"/>
              </a:rPr>
              <a:t>Concentricity tolerance is the deviation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axis from the true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position.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75347" y="2642616"/>
            <a:ext cx="2286000" cy="1420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0875" y="4928615"/>
            <a:ext cx="1400545" cy="1705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039" y="381761"/>
            <a:ext cx="10917555" cy="478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  <a:tabLst>
                <a:tab pos="1219835" algn="l"/>
                <a:tab pos="3556000" algn="l"/>
                <a:tab pos="3898900" algn="l"/>
                <a:tab pos="4173220" algn="l"/>
                <a:tab pos="5426075" algn="l"/>
                <a:tab pos="6021070" algn="l"/>
                <a:tab pos="7141209" algn="l"/>
                <a:tab pos="9290050" algn="l"/>
                <a:tab pos="1044384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Surface	Perpendicularity	</a:t>
            </a:r>
            <a:r>
              <a:rPr sz="2400" dirty="0">
                <a:latin typeface="Times New Roman"/>
                <a:cs typeface="Times New Roman"/>
              </a:rPr>
              <a:t>is	a	</a:t>
            </a:r>
            <a:r>
              <a:rPr sz="2400" spc="-5" dirty="0">
                <a:latin typeface="Times New Roman"/>
                <a:cs typeface="Times New Roman"/>
              </a:rPr>
              <a:t>tolerance	that	controls	Perpendicularity	</a:t>
            </a:r>
            <a:r>
              <a:rPr sz="2400" dirty="0">
                <a:latin typeface="Times New Roman"/>
                <a:cs typeface="Times New Roman"/>
              </a:rPr>
              <a:t>between	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endParaRPr sz="2400">
              <a:latin typeface="Times New Roman"/>
              <a:cs typeface="Times New Roman"/>
            </a:endParaRPr>
          </a:p>
          <a:p>
            <a:pPr marL="354965" marR="5715" algn="just">
              <a:lnSpc>
                <a:spcPct val="160000"/>
              </a:lnSpc>
            </a:pPr>
            <a:r>
              <a:rPr sz="2400" dirty="0">
                <a:latin typeface="Times New Roman"/>
                <a:cs typeface="Times New Roman"/>
              </a:rPr>
              <a:t>90° </a:t>
            </a:r>
            <a:r>
              <a:rPr sz="2400" i="1" spc="-5" dirty="0">
                <a:latin typeface="Times New Roman"/>
                <a:cs typeface="Times New Roman"/>
              </a:rPr>
              <a:t>surfaces,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features. </a:t>
            </a:r>
            <a:r>
              <a:rPr sz="2400" dirty="0">
                <a:latin typeface="Times New Roman"/>
                <a:cs typeface="Times New Roman"/>
              </a:rPr>
              <a:t>Surface </a:t>
            </a:r>
            <a:r>
              <a:rPr sz="2400" spc="-5" dirty="0">
                <a:latin typeface="Times New Roman"/>
                <a:cs typeface="Times New Roman"/>
              </a:rPr>
              <a:t>Perpendicularity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controlled with two parallel  </a:t>
            </a:r>
            <a:r>
              <a:rPr sz="2400" dirty="0">
                <a:latin typeface="Times New Roman"/>
                <a:cs typeface="Times New Roman"/>
              </a:rPr>
              <a:t>planes acting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its tolerance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zone.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50" b="1" spc="5" dirty="0">
                <a:latin typeface="Times New Roman"/>
                <a:cs typeface="Times New Roman"/>
              </a:rPr>
              <a:t>Parallelism</a:t>
            </a:r>
            <a:endParaRPr sz="2650">
              <a:latin typeface="Times New Roman"/>
              <a:cs typeface="Times New Roman"/>
            </a:endParaRPr>
          </a:p>
          <a:p>
            <a:pPr marL="354965" marR="5080" algn="just">
              <a:lnSpc>
                <a:spcPts val="4610"/>
              </a:lnSpc>
              <a:spcBef>
                <a:spcPts val="120"/>
              </a:spcBef>
            </a:pPr>
            <a:r>
              <a:rPr sz="2400" spc="-5" dirty="0">
                <a:latin typeface="Times New Roman"/>
                <a:cs typeface="Times New Roman"/>
              </a:rPr>
              <a:t>This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the condition where two lines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surfaces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separated </a:t>
            </a:r>
            <a:r>
              <a:rPr sz="2400" dirty="0">
                <a:latin typeface="Times New Roman"/>
                <a:cs typeface="Times New Roman"/>
              </a:rPr>
              <a:t>by a </a:t>
            </a:r>
            <a:r>
              <a:rPr sz="2400" spc="-5" dirty="0">
                <a:latin typeface="Times New Roman"/>
                <a:cs typeface="Times New Roman"/>
              </a:rPr>
              <a:t>uniform </a:t>
            </a:r>
            <a:r>
              <a:rPr sz="2400" dirty="0">
                <a:latin typeface="Times New Roman"/>
                <a:cs typeface="Times New Roman"/>
              </a:rPr>
              <a:t>distance.  </a:t>
            </a:r>
            <a:r>
              <a:rPr sz="2400" spc="-5" dirty="0">
                <a:latin typeface="Times New Roman"/>
                <a:cs typeface="Times New Roman"/>
              </a:rPr>
              <a:t>Parallelism tolerances control the parallelism </a:t>
            </a:r>
            <a:r>
              <a:rPr sz="2400" dirty="0">
                <a:latin typeface="Times New Roman"/>
                <a:cs typeface="Times New Roman"/>
              </a:rPr>
              <a:t>between the </a:t>
            </a:r>
            <a:r>
              <a:rPr sz="2400" spc="-10" dirty="0">
                <a:latin typeface="Times New Roman"/>
                <a:cs typeface="Times New Roman"/>
              </a:rPr>
              <a:t>two </a:t>
            </a:r>
            <a:r>
              <a:rPr sz="2400" spc="-5" dirty="0">
                <a:latin typeface="Times New Roman"/>
                <a:cs typeface="Times New Roman"/>
              </a:rPr>
              <a:t>lines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surfaces </a:t>
            </a:r>
            <a:r>
              <a:rPr sz="2400" dirty="0">
                <a:latin typeface="Times New Roman"/>
                <a:cs typeface="Times New Roman"/>
              </a:rPr>
              <a:t>and  the tolerance zone is the distance between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them.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60847" y="1427988"/>
            <a:ext cx="3500628" cy="2038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03719" y="4786884"/>
            <a:ext cx="2257044" cy="148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380" y="0"/>
            <a:ext cx="2461260" cy="4318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50" spc="5" dirty="0"/>
              <a:t>Basic</a:t>
            </a:r>
            <a:r>
              <a:rPr sz="2650" spc="-70" dirty="0"/>
              <a:t> </a:t>
            </a:r>
            <a:r>
              <a:rPr sz="2650" spc="5" dirty="0"/>
              <a:t>Definitions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385267" y="849833"/>
            <a:ext cx="10507980" cy="1087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600" b="1" spc="-7" baseline="-4629" dirty="0">
                <a:latin typeface="Times New Roman"/>
                <a:cs typeface="Times New Roman"/>
              </a:rPr>
              <a:t>Angularity</a:t>
            </a:r>
            <a:r>
              <a:rPr sz="5100" b="1" spc="-7" baseline="-9803" dirty="0">
                <a:latin typeface="Times New Roman"/>
                <a:cs typeface="Times New Roman"/>
              </a:rPr>
              <a:t>:</a:t>
            </a:r>
            <a:r>
              <a:rPr sz="5100" b="1" spc="1139" baseline="-9803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It </a:t>
            </a:r>
            <a:r>
              <a:rPr sz="1850" spc="5" dirty="0">
                <a:latin typeface="Times New Roman"/>
                <a:cs typeface="Times New Roman"/>
              </a:rPr>
              <a:t>defines the position </a:t>
            </a:r>
            <a:r>
              <a:rPr sz="1850" dirty="0">
                <a:latin typeface="Times New Roman"/>
                <a:cs typeface="Times New Roman"/>
              </a:rPr>
              <a:t>between </a:t>
            </a:r>
            <a:r>
              <a:rPr sz="1850" spc="10" dirty="0">
                <a:latin typeface="Times New Roman"/>
                <a:cs typeface="Times New Roman"/>
              </a:rPr>
              <a:t>two </a:t>
            </a:r>
            <a:r>
              <a:rPr sz="1850" dirty="0">
                <a:latin typeface="Times New Roman"/>
                <a:cs typeface="Times New Roman"/>
              </a:rPr>
              <a:t>lines </a:t>
            </a:r>
            <a:r>
              <a:rPr sz="1850" spc="5" dirty="0">
                <a:latin typeface="Times New Roman"/>
                <a:cs typeface="Times New Roman"/>
              </a:rPr>
              <a:t>or surfaces which </a:t>
            </a:r>
            <a:r>
              <a:rPr sz="1850" dirty="0">
                <a:latin typeface="Times New Roman"/>
                <a:cs typeface="Times New Roman"/>
              </a:rPr>
              <a:t>are </a:t>
            </a:r>
            <a:r>
              <a:rPr sz="1850" spc="5" dirty="0">
                <a:latin typeface="Times New Roman"/>
                <a:cs typeface="Times New Roman"/>
              </a:rPr>
              <a:t>nor </a:t>
            </a:r>
            <a:r>
              <a:rPr sz="1850" dirty="0">
                <a:latin typeface="Times New Roman"/>
                <a:cs typeface="Times New Roman"/>
              </a:rPr>
              <a:t>parallel or </a:t>
            </a:r>
            <a:r>
              <a:rPr sz="1850" spc="5" dirty="0">
                <a:latin typeface="Times New Roman"/>
                <a:cs typeface="Times New Roman"/>
              </a:rPr>
              <a:t>perpendicular</a:t>
            </a:r>
            <a:endParaRPr sz="185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  <a:spcBef>
                <a:spcPts val="2060"/>
              </a:spcBef>
            </a:pPr>
            <a:r>
              <a:rPr sz="1850" spc="5" dirty="0">
                <a:latin typeface="Times New Roman"/>
                <a:cs typeface="Times New Roman"/>
              </a:rPr>
              <a:t>to each</a:t>
            </a:r>
            <a:r>
              <a:rPr sz="1850" spc="-30" dirty="0">
                <a:latin typeface="Times New Roman"/>
                <a:cs typeface="Times New Roman"/>
              </a:rPr>
              <a:t> </a:t>
            </a:r>
            <a:r>
              <a:rPr sz="1850" spc="-15" dirty="0">
                <a:latin typeface="Times New Roman"/>
                <a:cs typeface="Times New Roman"/>
              </a:rPr>
              <a:t>other.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6867" y="2940177"/>
            <a:ext cx="10381615" cy="1411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Position</a:t>
            </a:r>
            <a:endParaRPr sz="2400">
              <a:latin typeface="Times New Roman"/>
              <a:cs typeface="Times New Roman"/>
            </a:endParaRPr>
          </a:p>
          <a:p>
            <a:pPr marL="279400" marR="5080">
              <a:lnSpc>
                <a:spcPct val="171400"/>
              </a:lnSpc>
              <a:spcBef>
                <a:spcPts val="415"/>
              </a:spcBef>
            </a:pPr>
            <a:r>
              <a:rPr sz="1850" spc="10" dirty="0">
                <a:latin typeface="Times New Roman"/>
                <a:cs typeface="Times New Roman"/>
              </a:rPr>
              <a:t>The </a:t>
            </a:r>
            <a:r>
              <a:rPr sz="1850" dirty="0">
                <a:latin typeface="Times New Roman"/>
                <a:cs typeface="Times New Roman"/>
              </a:rPr>
              <a:t>positional tolerance </a:t>
            </a:r>
            <a:r>
              <a:rPr sz="1850" spc="5" dirty="0">
                <a:latin typeface="Times New Roman"/>
                <a:cs typeface="Times New Roman"/>
              </a:rPr>
              <a:t>controls the </a:t>
            </a:r>
            <a:r>
              <a:rPr sz="1850" dirty="0">
                <a:latin typeface="Times New Roman"/>
                <a:cs typeface="Times New Roman"/>
              </a:rPr>
              <a:t>position </a:t>
            </a:r>
            <a:r>
              <a:rPr sz="1850" spc="5" dirty="0">
                <a:latin typeface="Times New Roman"/>
                <a:cs typeface="Times New Roman"/>
              </a:rPr>
              <a:t>between a </a:t>
            </a:r>
            <a:r>
              <a:rPr sz="1850" dirty="0">
                <a:latin typeface="Times New Roman"/>
                <a:cs typeface="Times New Roman"/>
              </a:rPr>
              <a:t>feature </a:t>
            </a:r>
            <a:r>
              <a:rPr sz="1850" spc="10" dirty="0">
                <a:latin typeface="Times New Roman"/>
                <a:cs typeface="Times New Roman"/>
              </a:rPr>
              <a:t>and </a:t>
            </a:r>
            <a:r>
              <a:rPr sz="1850" spc="5" dirty="0">
                <a:latin typeface="Times New Roman"/>
                <a:cs typeface="Times New Roman"/>
              </a:rPr>
              <a:t>a datum </a:t>
            </a:r>
            <a:r>
              <a:rPr sz="1850" dirty="0">
                <a:latin typeface="Times New Roman"/>
                <a:cs typeface="Times New Roman"/>
              </a:rPr>
              <a:t>or </a:t>
            </a:r>
            <a:r>
              <a:rPr sz="1850" spc="10" dirty="0">
                <a:latin typeface="Times New Roman"/>
                <a:cs typeface="Times New Roman"/>
              </a:rPr>
              <a:t>from </a:t>
            </a:r>
            <a:r>
              <a:rPr sz="1850" spc="5" dirty="0">
                <a:latin typeface="Times New Roman"/>
                <a:cs typeface="Times New Roman"/>
              </a:rPr>
              <a:t>another feature. </a:t>
            </a:r>
            <a:r>
              <a:rPr sz="1850" spc="10" dirty="0">
                <a:latin typeface="Times New Roman"/>
                <a:cs typeface="Times New Roman"/>
              </a:rPr>
              <a:t>The  </a:t>
            </a:r>
            <a:r>
              <a:rPr sz="1850" spc="5" dirty="0">
                <a:latin typeface="Times New Roman"/>
                <a:cs typeface="Times New Roman"/>
              </a:rPr>
              <a:t>tolerance value </a:t>
            </a:r>
            <a:r>
              <a:rPr sz="1850" dirty="0">
                <a:latin typeface="Times New Roman"/>
                <a:cs typeface="Times New Roman"/>
              </a:rPr>
              <a:t>is </a:t>
            </a:r>
            <a:r>
              <a:rPr sz="1850" spc="5" dirty="0">
                <a:latin typeface="Times New Roman"/>
                <a:cs typeface="Times New Roman"/>
              </a:rPr>
              <a:t>the specified deviation </a:t>
            </a:r>
            <a:r>
              <a:rPr sz="1850" spc="10" dirty="0">
                <a:latin typeface="Times New Roman"/>
                <a:cs typeface="Times New Roman"/>
              </a:rPr>
              <a:t>from </a:t>
            </a:r>
            <a:r>
              <a:rPr sz="1850" spc="5" dirty="0">
                <a:latin typeface="Times New Roman"/>
                <a:cs typeface="Times New Roman"/>
              </a:rPr>
              <a:t>the true</a:t>
            </a:r>
            <a:r>
              <a:rPr sz="1850" spc="-175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position.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74976" y="1499616"/>
            <a:ext cx="2763012" cy="164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75219" y="4215384"/>
            <a:ext cx="3361944" cy="23695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6304" y="64388"/>
            <a:ext cx="2150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80" dirty="0"/>
              <a:t>T</a:t>
            </a:r>
            <a:r>
              <a:rPr sz="4000" spc="-5" dirty="0"/>
              <a:t>ol</a:t>
            </a:r>
            <a:r>
              <a:rPr sz="4000" dirty="0"/>
              <a:t>e</a:t>
            </a:r>
            <a:r>
              <a:rPr sz="4000" spc="-5" dirty="0"/>
              <a:t>rance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39039" y="683443"/>
            <a:ext cx="10917555" cy="53613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latin typeface="Times New Roman"/>
                <a:cs typeface="Times New Roman"/>
              </a:rPr>
              <a:t>Tolerance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defined range </a:t>
            </a:r>
            <a:r>
              <a:rPr sz="2000" spc="5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measurements or other physical traits that </a:t>
            </a:r>
            <a:r>
              <a:rPr sz="2000" dirty="0">
                <a:latin typeface="Times New Roman"/>
                <a:cs typeface="Times New Roman"/>
              </a:rPr>
              <a:t>enable </a:t>
            </a:r>
            <a:r>
              <a:rPr sz="2000" spc="-5" dirty="0">
                <a:latin typeface="Times New Roman"/>
                <a:cs typeface="Times New Roman"/>
              </a:rPr>
              <a:t>the product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function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properly and/or look </a:t>
            </a:r>
            <a:r>
              <a:rPr sz="2000" spc="-5" dirty="0">
                <a:latin typeface="Times New Roman"/>
                <a:cs typeface="Times New Roman"/>
              </a:rPr>
              <a:t>aesthetically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pleasing.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most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cases,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tolerance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refers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minimum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maximum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range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measurements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product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in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X, </a:t>
            </a:r>
            <a:r>
              <a:rPr sz="2000" spc="-125" dirty="0">
                <a:latin typeface="Times New Roman"/>
                <a:cs typeface="Times New Roman"/>
              </a:rPr>
              <a:t>Y, </a:t>
            </a:r>
            <a:r>
              <a:rPr sz="2000" dirty="0">
                <a:latin typeface="Times New Roman"/>
                <a:cs typeface="Times New Roman"/>
              </a:rPr>
              <a:t>and Z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dimensions.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Times New Roman"/>
                <a:cs typeface="Times New Roman"/>
              </a:rPr>
              <a:t>However, </a:t>
            </a:r>
            <a:r>
              <a:rPr sz="2000" dirty="0">
                <a:latin typeface="Times New Roman"/>
                <a:cs typeface="Times New Roman"/>
              </a:rPr>
              <a:t>you </a:t>
            </a:r>
            <a:r>
              <a:rPr sz="2000" spc="-5" dirty="0">
                <a:latin typeface="Times New Roman"/>
                <a:cs typeface="Times New Roman"/>
              </a:rPr>
              <a:t>can also </a:t>
            </a:r>
            <a:r>
              <a:rPr sz="2000" dirty="0">
                <a:latin typeface="Times New Roman"/>
                <a:cs typeface="Times New Roman"/>
              </a:rPr>
              <a:t>express tolerance </a:t>
            </a:r>
            <a:r>
              <a:rPr sz="2000" spc="-5" dirty="0">
                <a:latin typeface="Times New Roman"/>
                <a:cs typeface="Times New Roman"/>
              </a:rPr>
              <a:t>in terms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5" dirty="0">
                <a:latin typeface="Times New Roman"/>
                <a:cs typeface="Times New Roman"/>
              </a:rPr>
              <a:t>color, </a:t>
            </a:r>
            <a:r>
              <a:rPr sz="2000" dirty="0">
                <a:latin typeface="Times New Roman"/>
                <a:cs typeface="Times New Roman"/>
              </a:rPr>
              <a:t>texture, shape, or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profile.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20" dirty="0">
                <a:latin typeface="Times New Roman"/>
                <a:cs typeface="Times New Roman"/>
              </a:rPr>
              <a:t>Tolerances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pivotal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the manufacturing </a:t>
            </a:r>
            <a:r>
              <a:rPr sz="2000" dirty="0">
                <a:latin typeface="Times New Roman"/>
                <a:cs typeface="Times New Roman"/>
              </a:rPr>
              <a:t>process because they </a:t>
            </a:r>
            <a:r>
              <a:rPr sz="2000" spc="-5" dirty="0">
                <a:latin typeface="Times New Roman"/>
                <a:cs typeface="Times New Roman"/>
              </a:rPr>
              <a:t>will determine </a:t>
            </a:r>
            <a:r>
              <a:rPr sz="2000" dirty="0">
                <a:latin typeface="Times New Roman"/>
                <a:cs typeface="Times New Roman"/>
              </a:rPr>
              <a:t>how </a:t>
            </a:r>
            <a:r>
              <a:rPr sz="2000" spc="-5" dirty="0">
                <a:latin typeface="Times New Roman"/>
                <a:cs typeface="Times New Roman"/>
              </a:rPr>
              <a:t>well </a:t>
            </a:r>
            <a:r>
              <a:rPr sz="2000" dirty="0">
                <a:latin typeface="Times New Roman"/>
                <a:cs typeface="Times New Roman"/>
              </a:rPr>
              <a:t>a part </a:t>
            </a:r>
            <a:r>
              <a:rPr sz="2000" spc="-5" dirty="0">
                <a:latin typeface="Times New Roman"/>
                <a:cs typeface="Times New Roman"/>
              </a:rPr>
              <a:t>will  </a:t>
            </a:r>
            <a:r>
              <a:rPr sz="2000" dirty="0">
                <a:latin typeface="Times New Roman"/>
                <a:cs typeface="Times New Roman"/>
              </a:rPr>
              <a:t>fit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final piece and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reliable the final product will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be.</a:t>
            </a:r>
            <a:endParaRPr sz="2000">
              <a:latin typeface="Times New Roman"/>
              <a:cs typeface="Times New Roman"/>
            </a:endParaRPr>
          </a:p>
          <a:p>
            <a:pPr marL="354965" marR="6985" indent="-342900">
              <a:lnSpc>
                <a:spcPct val="15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20" dirty="0">
                <a:latin typeface="Times New Roman"/>
                <a:cs typeface="Times New Roman"/>
              </a:rPr>
              <a:t>Tolerance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the acceptable </a:t>
            </a:r>
            <a:r>
              <a:rPr sz="2000" dirty="0">
                <a:latin typeface="Times New Roman"/>
                <a:cs typeface="Times New Roman"/>
              </a:rPr>
              <a:t>range </a:t>
            </a:r>
            <a:r>
              <a:rPr sz="2000" spc="-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a physical </a:t>
            </a:r>
            <a:r>
              <a:rPr sz="2000" b="1" spc="-5" dirty="0">
                <a:latin typeface="Times New Roman"/>
                <a:cs typeface="Times New Roman"/>
              </a:rPr>
              <a:t>dimension</a:t>
            </a:r>
            <a:r>
              <a:rPr sz="2000" spc="-5" dirty="0">
                <a:latin typeface="Times New Roman"/>
                <a:cs typeface="Times New Roman"/>
              </a:rPr>
              <a:t>, which is determined by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product  </a:t>
            </a:r>
            <a:r>
              <a:rPr sz="2000" dirty="0">
                <a:latin typeface="Times New Roman"/>
                <a:cs typeface="Times New Roman"/>
              </a:rPr>
              <a:t>designer based on </a:t>
            </a:r>
            <a:r>
              <a:rPr sz="2000" spc="-5" dirty="0">
                <a:latin typeface="Times New Roman"/>
                <a:cs typeface="Times New Roman"/>
              </a:rPr>
              <a:t>form, </a:t>
            </a:r>
            <a:r>
              <a:rPr sz="2000" dirty="0">
                <a:latin typeface="Times New Roman"/>
                <a:cs typeface="Times New Roman"/>
              </a:rPr>
              <a:t>fit and function of a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part.</a:t>
            </a:r>
            <a:endParaRPr sz="2000">
              <a:latin typeface="Times New Roman"/>
              <a:cs typeface="Times New Roman"/>
            </a:endParaRPr>
          </a:p>
          <a:p>
            <a:pPr marL="354965" marR="8255" indent="-342900">
              <a:lnSpc>
                <a:spcPct val="1501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Engineers </a:t>
            </a:r>
            <a:r>
              <a:rPr sz="2000" spc="-5" dirty="0">
                <a:latin typeface="Times New Roman"/>
                <a:cs typeface="Times New Roman"/>
              </a:rPr>
              <a:t>place </a:t>
            </a:r>
            <a:r>
              <a:rPr sz="2000" b="1" spc="-5" dirty="0">
                <a:latin typeface="Times New Roman"/>
                <a:cs typeface="Times New Roman"/>
              </a:rPr>
              <a:t>tolerance on dimensions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allow variances </a:t>
            </a:r>
            <a:r>
              <a:rPr sz="2000" spc="-10" dirty="0">
                <a:latin typeface="Times New Roman"/>
                <a:cs typeface="Times New Roman"/>
              </a:rPr>
              <a:t>in an </a:t>
            </a:r>
            <a:r>
              <a:rPr sz="2000" spc="-5" dirty="0">
                <a:latin typeface="Times New Roman"/>
                <a:cs typeface="Times New Roman"/>
              </a:rPr>
              <a:t>acceptable range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order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make </a:t>
            </a:r>
            <a:r>
              <a:rPr sz="2000" dirty="0">
                <a:latin typeface="Times New Roman"/>
                <a:cs typeface="Times New Roman"/>
              </a:rPr>
              <a:t>a  product function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properly.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1978" y="0"/>
            <a:ext cx="19246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Definit</a:t>
            </a:r>
            <a:r>
              <a:rPr spc="-10" dirty="0"/>
              <a:t>i</a:t>
            </a:r>
            <a:r>
              <a:rPr dirty="0"/>
              <a:t>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343" y="780034"/>
            <a:ext cx="10530205" cy="280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Symmetry</a:t>
            </a:r>
            <a:endParaRPr sz="2400">
              <a:latin typeface="Times New Roman"/>
              <a:cs typeface="Times New Roman"/>
            </a:endParaRPr>
          </a:p>
          <a:p>
            <a:pPr marL="283845" marR="5080" algn="just">
              <a:lnSpc>
                <a:spcPct val="16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It is </a:t>
            </a:r>
            <a:r>
              <a:rPr sz="2400" spc="-5" dirty="0">
                <a:latin typeface="Times New Roman"/>
                <a:cs typeface="Times New Roman"/>
              </a:rPr>
              <a:t>the feature where </a:t>
            </a:r>
            <a:r>
              <a:rPr sz="2400" dirty="0">
                <a:latin typeface="Times New Roman"/>
                <a:cs typeface="Times New Roman"/>
              </a:rPr>
              <a:t>a feature is </a:t>
            </a:r>
            <a:r>
              <a:rPr sz="2400" spc="-5" dirty="0">
                <a:latin typeface="Times New Roman"/>
                <a:cs typeface="Times New Roman"/>
              </a:rPr>
              <a:t>divided into identical </a:t>
            </a:r>
            <a:r>
              <a:rPr sz="2400" spc="-10" dirty="0">
                <a:latin typeface="Times New Roman"/>
                <a:cs typeface="Times New Roman"/>
              </a:rPr>
              <a:t>parts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means </a:t>
            </a:r>
            <a:r>
              <a:rPr sz="2400" dirty="0">
                <a:latin typeface="Times New Roman"/>
                <a:cs typeface="Times New Roman"/>
              </a:rPr>
              <a:t>of a </a:t>
            </a:r>
            <a:r>
              <a:rPr sz="2400" spc="-5" dirty="0">
                <a:latin typeface="Times New Roman"/>
                <a:cs typeface="Times New Roman"/>
              </a:rPr>
              <a:t>line </a:t>
            </a:r>
            <a:r>
              <a:rPr sz="2400" dirty="0">
                <a:latin typeface="Times New Roman"/>
                <a:cs typeface="Times New Roman"/>
              </a:rPr>
              <a:t>or  </a:t>
            </a:r>
            <a:r>
              <a:rPr sz="2400" spc="-5" dirty="0">
                <a:latin typeface="Times New Roman"/>
                <a:cs typeface="Times New Roman"/>
              </a:rPr>
              <a:t>plane. Symmetry tolerances control </a:t>
            </a:r>
            <a:r>
              <a:rPr sz="2400" dirty="0">
                <a:latin typeface="Times New Roman"/>
                <a:cs typeface="Times New Roman"/>
              </a:rPr>
              <a:t>the area </a:t>
            </a:r>
            <a:r>
              <a:rPr sz="2400" spc="-5" dirty="0">
                <a:latin typeface="Times New Roman"/>
                <a:cs typeface="Times New Roman"/>
              </a:rPr>
              <a:t>between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parallel </a:t>
            </a:r>
            <a:r>
              <a:rPr sz="2400" dirty="0">
                <a:latin typeface="Times New Roman"/>
                <a:cs typeface="Times New Roman"/>
              </a:rPr>
              <a:t>lines or </a:t>
            </a:r>
            <a:r>
              <a:rPr sz="2400" spc="-5" dirty="0">
                <a:latin typeface="Times New Roman"/>
                <a:cs typeface="Times New Roman"/>
              </a:rPr>
              <a:t>planes,  which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parallel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datum feature,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there value </a:t>
            </a:r>
            <a:r>
              <a:rPr sz="2400" dirty="0">
                <a:latin typeface="Times New Roman"/>
                <a:cs typeface="Times New Roman"/>
              </a:rPr>
              <a:t>is the </a:t>
            </a:r>
            <a:r>
              <a:rPr sz="2400" spc="-5" dirty="0">
                <a:latin typeface="Times New Roman"/>
                <a:cs typeface="Times New Roman"/>
              </a:rPr>
              <a:t>distance between  them.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75732" y="3500628"/>
            <a:ext cx="3429000" cy="3070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39" y="100309"/>
            <a:ext cx="9819640" cy="112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95"/>
              </a:spcBef>
            </a:pPr>
            <a:r>
              <a:rPr sz="2400" spc="-5" dirty="0"/>
              <a:t>Line</a:t>
            </a:r>
            <a:r>
              <a:rPr sz="2400" b="0" spc="-5" dirty="0">
                <a:latin typeface="Times New Roman"/>
                <a:cs typeface="Times New Roman"/>
              </a:rPr>
              <a:t>: </a:t>
            </a:r>
            <a:r>
              <a:rPr sz="2400" spc="-10" dirty="0"/>
              <a:t>Profile </a:t>
            </a:r>
            <a:r>
              <a:rPr sz="2400" b="0" spc="-5" dirty="0">
                <a:latin typeface="Times New Roman"/>
                <a:cs typeface="Times New Roman"/>
              </a:rPr>
              <a:t>of a </a:t>
            </a:r>
            <a:r>
              <a:rPr sz="2400" dirty="0"/>
              <a:t>line </a:t>
            </a:r>
            <a:r>
              <a:rPr sz="2400" b="0" dirty="0">
                <a:latin typeface="Times New Roman"/>
                <a:cs typeface="Times New Roman"/>
              </a:rPr>
              <a:t>describes </a:t>
            </a:r>
            <a:r>
              <a:rPr sz="2400" b="0" spc="-5" dirty="0">
                <a:latin typeface="Times New Roman"/>
                <a:cs typeface="Times New Roman"/>
              </a:rPr>
              <a:t>a </a:t>
            </a:r>
            <a:r>
              <a:rPr sz="2400" b="0" dirty="0">
                <a:latin typeface="Times New Roman"/>
                <a:cs typeface="Times New Roman"/>
              </a:rPr>
              <a:t>tolerance </a:t>
            </a:r>
            <a:r>
              <a:rPr sz="2400" b="0" spc="-5" dirty="0">
                <a:latin typeface="Times New Roman"/>
                <a:cs typeface="Times New Roman"/>
              </a:rPr>
              <a:t>zone </a:t>
            </a:r>
            <a:r>
              <a:rPr sz="2400" b="0" dirty="0">
                <a:latin typeface="Times New Roman"/>
                <a:cs typeface="Times New Roman"/>
              </a:rPr>
              <a:t>around </a:t>
            </a:r>
            <a:r>
              <a:rPr sz="2400" b="0" spc="-5" dirty="0">
                <a:latin typeface="Times New Roman"/>
                <a:cs typeface="Times New Roman"/>
              </a:rPr>
              <a:t>any </a:t>
            </a:r>
            <a:r>
              <a:rPr sz="2400" dirty="0"/>
              <a:t>line </a:t>
            </a:r>
            <a:r>
              <a:rPr sz="2400" b="0" spc="-5" dirty="0">
                <a:latin typeface="Times New Roman"/>
                <a:cs typeface="Times New Roman"/>
              </a:rPr>
              <a:t>in any </a:t>
            </a:r>
            <a:r>
              <a:rPr sz="2400" b="0" dirty="0">
                <a:latin typeface="Times New Roman"/>
                <a:cs typeface="Times New Roman"/>
              </a:rPr>
              <a:t>feature,  usually of a curved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shape.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9039" y="3136625"/>
            <a:ext cx="9652000" cy="112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95"/>
              </a:spcBef>
            </a:pPr>
            <a:r>
              <a:rPr sz="2400" b="1" spc="-5" dirty="0">
                <a:latin typeface="Times New Roman"/>
                <a:cs typeface="Times New Roman"/>
              </a:rPr>
              <a:t>Surface:Profile of a surface </a:t>
            </a:r>
            <a:r>
              <a:rPr sz="2400" dirty="0">
                <a:latin typeface="Times New Roman"/>
                <a:cs typeface="Times New Roman"/>
              </a:rPr>
              <a:t>describes </a:t>
            </a:r>
            <a:r>
              <a:rPr sz="2400" spc="-5" dirty="0">
                <a:latin typeface="Times New Roman"/>
                <a:cs typeface="Times New Roman"/>
              </a:rPr>
              <a:t>a 3-Dimensional tolerance zone </a:t>
            </a:r>
            <a:r>
              <a:rPr sz="2400" dirty="0">
                <a:latin typeface="Times New Roman"/>
                <a:cs typeface="Times New Roman"/>
              </a:rPr>
              <a:t>around  a </a:t>
            </a:r>
            <a:r>
              <a:rPr sz="2400" b="1" dirty="0">
                <a:latin typeface="Times New Roman"/>
                <a:cs typeface="Times New Roman"/>
              </a:rPr>
              <a:t>surface</a:t>
            </a:r>
            <a:r>
              <a:rPr sz="2400" dirty="0">
                <a:latin typeface="Times New Roman"/>
                <a:cs typeface="Times New Roman"/>
              </a:rPr>
              <a:t>, usually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is an advanced curve or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shape.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61103" y="928116"/>
            <a:ext cx="3288791" cy="2144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96556" y="4143755"/>
            <a:ext cx="3713988" cy="2357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5463" y="428244"/>
            <a:ext cx="9389593" cy="6189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2738" y="144018"/>
            <a:ext cx="2501265" cy="428625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55"/>
              </a:spcBef>
            </a:pPr>
            <a:r>
              <a:rPr sz="2400" spc="-5" dirty="0">
                <a:solidFill>
                  <a:srgbClr val="FFFFFF"/>
                </a:solidFill>
              </a:rPr>
              <a:t>Example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7795" marR="5080" indent="-3935729">
              <a:lnSpc>
                <a:spcPct val="100000"/>
              </a:lnSpc>
              <a:spcBef>
                <a:spcPts val="100"/>
              </a:spcBef>
            </a:pPr>
            <a:r>
              <a:rPr dirty="0"/>
              <a:t>Benefits </a:t>
            </a:r>
            <a:r>
              <a:rPr lang="en-US" dirty="0" smtClean="0"/>
              <a:t>o</a:t>
            </a:r>
            <a:r>
              <a:rPr dirty="0" smtClean="0"/>
              <a:t>f </a:t>
            </a:r>
            <a:r>
              <a:rPr dirty="0"/>
              <a:t>Geometric Dimensioning </a:t>
            </a:r>
            <a:r>
              <a:rPr lang="en-US" dirty="0" smtClean="0"/>
              <a:t>a</a:t>
            </a:r>
            <a:r>
              <a:rPr dirty="0" smtClean="0"/>
              <a:t>nd</a:t>
            </a:r>
            <a:r>
              <a:rPr spc="-335" dirty="0" smtClean="0"/>
              <a:t> </a:t>
            </a:r>
            <a:r>
              <a:rPr spc="-25" dirty="0"/>
              <a:t>Tolerancing  </a:t>
            </a:r>
            <a:r>
              <a:rPr dirty="0"/>
              <a:t>(GD&amp;T)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812" y="1447545"/>
            <a:ext cx="10216515" cy="3472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sz="2100" b="1" spc="10" dirty="0">
                <a:latin typeface="Times New Roman"/>
                <a:cs typeface="Times New Roman"/>
              </a:rPr>
              <a:t>Improves</a:t>
            </a:r>
            <a:r>
              <a:rPr sz="2100" b="1" spc="-15" dirty="0">
                <a:latin typeface="Times New Roman"/>
                <a:cs typeface="Times New Roman"/>
              </a:rPr>
              <a:t> </a:t>
            </a:r>
            <a:r>
              <a:rPr sz="2100" b="1" spc="15" dirty="0">
                <a:latin typeface="Times New Roman"/>
                <a:cs typeface="Times New Roman"/>
              </a:rPr>
              <a:t>Communication:</a:t>
            </a:r>
            <a:endParaRPr sz="2100">
              <a:latin typeface="Times New Roman"/>
              <a:cs typeface="Times New Roman"/>
            </a:endParaRPr>
          </a:p>
          <a:p>
            <a:pPr marL="355600" marR="5080" algn="just">
              <a:lnSpc>
                <a:spcPct val="152400"/>
              </a:lnSpc>
              <a:spcBef>
                <a:spcPts val="520"/>
              </a:spcBef>
            </a:pPr>
            <a:r>
              <a:rPr sz="2100" spc="25" dirty="0">
                <a:latin typeface="Times New Roman"/>
                <a:cs typeface="Times New Roman"/>
              </a:rPr>
              <a:t>GD&amp;T </a:t>
            </a:r>
            <a:r>
              <a:rPr sz="2100" spc="10" dirty="0">
                <a:latin typeface="Times New Roman"/>
                <a:cs typeface="Times New Roman"/>
              </a:rPr>
              <a:t>can provide </a:t>
            </a:r>
            <a:r>
              <a:rPr sz="2100" spc="5" dirty="0">
                <a:latin typeface="Times New Roman"/>
                <a:cs typeface="Times New Roman"/>
              </a:rPr>
              <a:t>uniformity </a:t>
            </a:r>
            <a:r>
              <a:rPr sz="2100" dirty="0">
                <a:latin typeface="Times New Roman"/>
                <a:cs typeface="Times New Roman"/>
              </a:rPr>
              <a:t>in </a:t>
            </a:r>
            <a:r>
              <a:rPr sz="2100" spc="10" dirty="0">
                <a:latin typeface="Times New Roman"/>
                <a:cs typeface="Times New Roman"/>
              </a:rPr>
              <a:t>drawing specification and </a:t>
            </a:r>
            <a:r>
              <a:rPr sz="2100" spc="5" dirty="0">
                <a:latin typeface="Times New Roman"/>
                <a:cs typeface="Times New Roman"/>
              </a:rPr>
              <a:t>interpretations, thereby  </a:t>
            </a:r>
            <a:r>
              <a:rPr sz="2100" spc="10" dirty="0">
                <a:latin typeface="Times New Roman"/>
                <a:cs typeface="Times New Roman"/>
              </a:rPr>
              <a:t>reducing </a:t>
            </a:r>
            <a:r>
              <a:rPr sz="2100" spc="-5" dirty="0">
                <a:latin typeface="Times New Roman"/>
                <a:cs typeface="Times New Roman"/>
              </a:rPr>
              <a:t>controversy, </a:t>
            </a:r>
            <a:r>
              <a:rPr sz="2100" spc="15" dirty="0">
                <a:latin typeface="Times New Roman"/>
                <a:cs typeface="Times New Roman"/>
              </a:rPr>
              <a:t>guesswork </a:t>
            </a:r>
            <a:r>
              <a:rPr sz="2100" spc="10" dirty="0">
                <a:latin typeface="Times New Roman"/>
                <a:cs typeface="Times New Roman"/>
              </a:rPr>
              <a:t>and assumptions. Design, production and </a:t>
            </a:r>
            <a:r>
              <a:rPr sz="2100" spc="5" dirty="0">
                <a:latin typeface="Times New Roman"/>
                <a:cs typeface="Times New Roman"/>
              </a:rPr>
              <a:t>inspection </a:t>
            </a:r>
            <a:r>
              <a:rPr sz="2100" spc="10" dirty="0">
                <a:latin typeface="Times New Roman"/>
                <a:cs typeface="Times New Roman"/>
              </a:rPr>
              <a:t>all  </a:t>
            </a:r>
            <a:r>
              <a:rPr sz="2100" spc="5" dirty="0">
                <a:latin typeface="Times New Roman"/>
                <a:cs typeface="Times New Roman"/>
              </a:rPr>
              <a:t>in </a:t>
            </a:r>
            <a:r>
              <a:rPr sz="2100" spc="10" dirty="0">
                <a:latin typeface="Times New Roman"/>
                <a:cs typeface="Times New Roman"/>
              </a:rPr>
              <a:t>the </a:t>
            </a:r>
            <a:r>
              <a:rPr sz="2100" spc="5" dirty="0">
                <a:latin typeface="Times New Roman"/>
                <a:cs typeface="Times New Roman"/>
              </a:rPr>
              <a:t>same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language</a:t>
            </a:r>
            <a:endParaRPr sz="2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820"/>
              </a:spcBef>
            </a:pPr>
            <a:r>
              <a:rPr sz="2100" b="1" spc="10" dirty="0">
                <a:latin typeface="Times New Roman"/>
                <a:cs typeface="Times New Roman"/>
              </a:rPr>
              <a:t>Provides </a:t>
            </a:r>
            <a:r>
              <a:rPr sz="2100" b="1" spc="15" dirty="0">
                <a:latin typeface="Times New Roman"/>
                <a:cs typeface="Times New Roman"/>
              </a:rPr>
              <a:t>Better </a:t>
            </a:r>
            <a:r>
              <a:rPr sz="2100" b="1" spc="10" dirty="0">
                <a:latin typeface="Times New Roman"/>
                <a:cs typeface="Times New Roman"/>
              </a:rPr>
              <a:t>Product</a:t>
            </a:r>
            <a:r>
              <a:rPr sz="2100" b="1" spc="-65" dirty="0">
                <a:latin typeface="Times New Roman"/>
                <a:cs typeface="Times New Roman"/>
              </a:rPr>
              <a:t> </a:t>
            </a:r>
            <a:r>
              <a:rPr sz="2100" b="1" spc="15" dirty="0">
                <a:latin typeface="Times New Roman"/>
                <a:cs typeface="Times New Roman"/>
              </a:rPr>
              <a:t>Design:</a:t>
            </a:r>
            <a:endParaRPr sz="2100">
              <a:latin typeface="Times New Roman"/>
              <a:cs typeface="Times New Roman"/>
            </a:endParaRPr>
          </a:p>
          <a:p>
            <a:pPr marL="355600" marR="5715" algn="just">
              <a:lnSpc>
                <a:spcPct val="152400"/>
              </a:lnSpc>
              <a:spcBef>
                <a:spcPts val="520"/>
              </a:spcBef>
            </a:pPr>
            <a:r>
              <a:rPr sz="2100" spc="15" dirty="0">
                <a:latin typeface="Times New Roman"/>
                <a:cs typeface="Times New Roman"/>
              </a:rPr>
              <a:t>The use of </a:t>
            </a:r>
            <a:r>
              <a:rPr sz="2100" spc="25" dirty="0">
                <a:latin typeface="Times New Roman"/>
                <a:cs typeface="Times New Roman"/>
              </a:rPr>
              <a:t>GD&amp;T </a:t>
            </a:r>
            <a:r>
              <a:rPr sz="2100" spc="10" dirty="0">
                <a:latin typeface="Times New Roman"/>
                <a:cs typeface="Times New Roman"/>
              </a:rPr>
              <a:t>can improve </a:t>
            </a:r>
            <a:r>
              <a:rPr sz="2100" spc="15" dirty="0">
                <a:latin typeface="Times New Roman"/>
                <a:cs typeface="Times New Roman"/>
              </a:rPr>
              <a:t>your </a:t>
            </a:r>
            <a:r>
              <a:rPr sz="2100" spc="10" dirty="0">
                <a:latin typeface="Times New Roman"/>
                <a:cs typeface="Times New Roman"/>
              </a:rPr>
              <a:t>product design by </a:t>
            </a:r>
            <a:r>
              <a:rPr sz="2100" spc="5" dirty="0">
                <a:latin typeface="Times New Roman"/>
                <a:cs typeface="Times New Roman"/>
              </a:rPr>
              <a:t>providing </a:t>
            </a:r>
            <a:r>
              <a:rPr sz="2100" spc="10" dirty="0">
                <a:latin typeface="Times New Roman"/>
                <a:cs typeface="Times New Roman"/>
              </a:rPr>
              <a:t>designers with the </a:t>
            </a:r>
            <a:r>
              <a:rPr sz="2100" spc="5" dirty="0">
                <a:latin typeface="Times New Roman"/>
                <a:cs typeface="Times New Roman"/>
              </a:rPr>
              <a:t>tool  to </a:t>
            </a:r>
            <a:r>
              <a:rPr sz="2100" spc="10" dirty="0">
                <a:latin typeface="Times New Roman"/>
                <a:cs typeface="Times New Roman"/>
              </a:rPr>
              <a:t>“say </a:t>
            </a:r>
            <a:r>
              <a:rPr sz="2100" spc="15" dirty="0">
                <a:latin typeface="Times New Roman"/>
                <a:cs typeface="Times New Roman"/>
              </a:rPr>
              <a:t>what they </a:t>
            </a:r>
            <a:r>
              <a:rPr sz="2100" spc="10" dirty="0">
                <a:latin typeface="Times New Roman"/>
                <a:cs typeface="Times New Roman"/>
              </a:rPr>
              <a:t>mean” and </a:t>
            </a:r>
            <a:r>
              <a:rPr sz="2100" spc="15" dirty="0">
                <a:latin typeface="Times New Roman"/>
                <a:cs typeface="Times New Roman"/>
              </a:rPr>
              <a:t>by </a:t>
            </a:r>
            <a:r>
              <a:rPr sz="2100" spc="10" dirty="0">
                <a:latin typeface="Times New Roman"/>
                <a:cs typeface="Times New Roman"/>
              </a:rPr>
              <a:t>following the functional dimensioning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philosophy.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2767" y="0"/>
            <a:ext cx="745744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Examples of </a:t>
            </a:r>
            <a:r>
              <a:rPr sz="2900" spc="-35" dirty="0"/>
              <a:t>Tolerance </a:t>
            </a:r>
            <a:r>
              <a:rPr sz="2900" dirty="0"/>
              <a:t>in </a:t>
            </a:r>
            <a:r>
              <a:rPr sz="2900" spc="-5" dirty="0"/>
              <a:t>Engineering</a:t>
            </a:r>
            <a:r>
              <a:rPr sz="2900" spc="-55" dirty="0"/>
              <a:t> </a:t>
            </a:r>
            <a:r>
              <a:rPr sz="2900" spc="-5" dirty="0"/>
              <a:t>Drawing</a:t>
            </a:r>
            <a:endParaRPr sz="2900"/>
          </a:p>
        </p:txBody>
      </p:sp>
      <p:grpSp>
        <p:nvGrpSpPr>
          <p:cNvPr id="3" name="object 3"/>
          <p:cNvGrpSpPr/>
          <p:nvPr/>
        </p:nvGrpSpPr>
        <p:grpSpPr>
          <a:xfrm>
            <a:off x="1188719" y="687957"/>
            <a:ext cx="10346690" cy="6157595"/>
            <a:chOff x="1188719" y="687957"/>
            <a:chExt cx="10346690" cy="6157595"/>
          </a:xfrm>
        </p:grpSpPr>
        <p:sp>
          <p:nvSpPr>
            <p:cNvPr id="4" name="object 4"/>
            <p:cNvSpPr/>
            <p:nvPr/>
          </p:nvSpPr>
          <p:spPr>
            <a:xfrm>
              <a:off x="1188719" y="687957"/>
              <a:ext cx="5643372" cy="61572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61481" y="6430517"/>
              <a:ext cx="5760720" cy="213360"/>
            </a:xfrm>
            <a:custGeom>
              <a:avLst/>
              <a:gdLst/>
              <a:ahLst/>
              <a:cxnLst/>
              <a:rect l="l" t="t" r="r" b="b"/>
              <a:pathLst>
                <a:path w="5760720" h="213359">
                  <a:moveTo>
                    <a:pt x="5760720" y="0"/>
                  </a:moveTo>
                  <a:lnTo>
                    <a:pt x="0" y="0"/>
                  </a:lnTo>
                  <a:lnTo>
                    <a:pt x="0" y="213359"/>
                  </a:lnTo>
                  <a:lnTo>
                    <a:pt x="5760720" y="213359"/>
                  </a:lnTo>
                  <a:lnTo>
                    <a:pt x="576072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1481" y="6430517"/>
              <a:ext cx="5760720" cy="213360"/>
            </a:xfrm>
            <a:custGeom>
              <a:avLst/>
              <a:gdLst/>
              <a:ahLst/>
              <a:cxnLst/>
              <a:rect l="l" t="t" r="r" b="b"/>
              <a:pathLst>
                <a:path w="5760720" h="213359">
                  <a:moveTo>
                    <a:pt x="0" y="213359"/>
                  </a:moveTo>
                  <a:lnTo>
                    <a:pt x="5760720" y="213359"/>
                  </a:lnTo>
                  <a:lnTo>
                    <a:pt x="5760720" y="0"/>
                  </a:lnTo>
                  <a:lnTo>
                    <a:pt x="0" y="0"/>
                  </a:lnTo>
                  <a:lnTo>
                    <a:pt x="0" y="21335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774182" y="6372859"/>
            <a:ext cx="5748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https://basicstomechanicalengineering.blogspot.com/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0233" y="0"/>
            <a:ext cx="330581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" dirty="0"/>
              <a:t>Geometric</a:t>
            </a:r>
            <a:r>
              <a:rPr sz="2900" spc="-100" dirty="0"/>
              <a:t> </a:t>
            </a:r>
            <a:r>
              <a:rPr sz="2900" spc="-35" dirty="0"/>
              <a:t>Tolerance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326339" y="658400"/>
            <a:ext cx="10871200" cy="338772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Conventional Or Coordinate 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Tolerancing</a:t>
            </a:r>
            <a:r>
              <a:rPr sz="2000" b="1" u="heavy" spc="-2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System:</a:t>
            </a:r>
            <a:endParaRPr sz="2000">
              <a:latin typeface="Times New Roman"/>
              <a:cs typeface="Times New Roman"/>
            </a:endParaRPr>
          </a:p>
          <a:p>
            <a:pPr marL="367665" marR="19050" indent="-342900" algn="just">
              <a:lnSpc>
                <a:spcPct val="150000"/>
              </a:lnSpc>
              <a:spcBef>
                <a:spcPts val="484"/>
              </a:spcBef>
              <a:buSzPct val="150000"/>
              <a:buFont typeface="Arial"/>
              <a:buChar char="•"/>
              <a:tabLst>
                <a:tab pos="368300" algn="l"/>
              </a:tabLst>
            </a:pPr>
            <a:r>
              <a:rPr sz="2000" dirty="0">
                <a:latin typeface="Times New Roman"/>
                <a:cs typeface="Times New Roman"/>
              </a:rPr>
              <a:t>Coordinate </a:t>
            </a:r>
            <a:r>
              <a:rPr sz="2000" spc="-5" dirty="0">
                <a:latin typeface="Times New Roman"/>
                <a:cs typeface="Times New Roman"/>
              </a:rPr>
              <a:t>tolerance 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dimensioning system </a:t>
            </a:r>
            <a:r>
              <a:rPr sz="2000" dirty="0">
                <a:latin typeface="Times New Roman"/>
                <a:cs typeface="Times New Roman"/>
              </a:rPr>
              <a:t>where a </a:t>
            </a:r>
            <a:r>
              <a:rPr sz="2000" spc="-5" dirty="0">
                <a:latin typeface="Times New Roman"/>
                <a:cs typeface="Times New Roman"/>
              </a:rPr>
              <a:t>part feature is located </a:t>
            </a:r>
            <a:r>
              <a:rPr sz="2000" dirty="0">
                <a:latin typeface="Times New Roman"/>
                <a:cs typeface="Times New Roman"/>
              </a:rPr>
              <a:t>(or </a:t>
            </a:r>
            <a:r>
              <a:rPr sz="2000" spc="-5" dirty="0">
                <a:latin typeface="Times New Roman"/>
                <a:cs typeface="Times New Roman"/>
              </a:rPr>
              <a:t>defined)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means </a:t>
            </a:r>
            <a:r>
              <a:rPr sz="2000" spc="-10" dirty="0">
                <a:latin typeface="Times New Roman"/>
                <a:cs typeface="Times New Roman"/>
              </a:rPr>
              <a:t>of  </a:t>
            </a:r>
            <a:r>
              <a:rPr sz="2000" dirty="0">
                <a:latin typeface="Times New Roman"/>
                <a:cs typeface="Times New Roman"/>
              </a:rPr>
              <a:t>a rectangular </a:t>
            </a:r>
            <a:r>
              <a:rPr sz="2000" spc="-5" dirty="0">
                <a:latin typeface="Times New Roman"/>
                <a:cs typeface="Times New Roman"/>
              </a:rPr>
              <a:t>dimension </a:t>
            </a:r>
            <a:r>
              <a:rPr sz="2000" dirty="0">
                <a:latin typeface="Times New Roman"/>
                <a:cs typeface="Times New Roman"/>
              </a:rPr>
              <a:t>with the given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tolerance.</a:t>
            </a:r>
            <a:endParaRPr sz="2000">
              <a:latin typeface="Times New Roman"/>
              <a:cs typeface="Times New Roman"/>
            </a:endParaRPr>
          </a:p>
          <a:p>
            <a:pPr marL="367665" marR="17780" indent="-342900" algn="just">
              <a:lnSpc>
                <a:spcPts val="5400"/>
              </a:lnSpc>
              <a:spcBef>
                <a:spcPts val="210"/>
              </a:spcBef>
              <a:buFont typeface="Arial"/>
              <a:buChar char="•"/>
              <a:tabLst>
                <a:tab pos="368300" algn="l"/>
              </a:tabLst>
            </a:pPr>
            <a:r>
              <a:rPr sz="3000" dirty="0">
                <a:latin typeface="Times New Roman"/>
                <a:cs typeface="Times New Roman"/>
              </a:rPr>
              <a:t>Geometric tolerance </a:t>
            </a:r>
            <a:r>
              <a:rPr sz="3000" spc="-5" dirty="0">
                <a:latin typeface="Times New Roman"/>
                <a:cs typeface="Times New Roman"/>
              </a:rPr>
              <a:t>of </a:t>
            </a:r>
            <a:r>
              <a:rPr sz="3000" dirty="0">
                <a:latin typeface="Times New Roman"/>
                <a:cs typeface="Times New Roman"/>
              </a:rPr>
              <a:t>a feature (point, line, </a:t>
            </a:r>
            <a:r>
              <a:rPr sz="3000" spc="-5" dirty="0">
                <a:latin typeface="Times New Roman"/>
                <a:cs typeface="Times New Roman"/>
              </a:rPr>
              <a:t>axis, surface </a:t>
            </a:r>
            <a:r>
              <a:rPr sz="3000" spc="10" dirty="0">
                <a:latin typeface="Times New Roman"/>
                <a:cs typeface="Times New Roman"/>
              </a:rPr>
              <a:t>or  </a:t>
            </a:r>
            <a:r>
              <a:rPr sz="3000" dirty="0">
                <a:latin typeface="Times New Roman"/>
                <a:cs typeface="Times New Roman"/>
              </a:rPr>
              <a:t>medium plane) specifies the tolerance zone within which the feature  </a:t>
            </a:r>
            <a:r>
              <a:rPr sz="3000" spc="-10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required </a:t>
            </a:r>
            <a:r>
              <a:rPr sz="3000" spc="-5" dirty="0">
                <a:latin typeface="Times New Roman"/>
                <a:cs typeface="Times New Roman"/>
              </a:rPr>
              <a:t>to </a:t>
            </a:r>
            <a:r>
              <a:rPr sz="3000" dirty="0">
                <a:latin typeface="Times New Roman"/>
                <a:cs typeface="Times New Roman"/>
              </a:rPr>
              <a:t>be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contained.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039" y="5570626"/>
            <a:ext cx="159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039" y="4207611"/>
            <a:ext cx="10845800" cy="237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SzPct val="150000"/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geometric tolerance feature provides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precise and brief method of indicating brief geometric  requirements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engineering drawings.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symbols being internationally </a:t>
            </a:r>
            <a:r>
              <a:rPr sz="2000" dirty="0">
                <a:latin typeface="Times New Roman"/>
                <a:cs typeface="Times New Roman"/>
              </a:rPr>
              <a:t>been </a:t>
            </a:r>
            <a:r>
              <a:rPr sz="2000" spc="-5" dirty="0">
                <a:latin typeface="Times New Roman"/>
                <a:cs typeface="Times New Roman"/>
              </a:rPr>
              <a:t>accepted are very  </a:t>
            </a:r>
            <a:r>
              <a:rPr sz="2000" dirty="0">
                <a:latin typeface="Times New Roman"/>
                <a:cs typeface="Times New Roman"/>
              </a:rPr>
              <a:t>useful when overseas manufacture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involved.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675"/>
              </a:spcBef>
            </a:pPr>
            <a:r>
              <a:rPr sz="2000" spc="-5" dirty="0">
                <a:latin typeface="Times New Roman"/>
                <a:cs typeface="Times New Roman"/>
              </a:rPr>
              <a:t>Geometric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tolerance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very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useful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especially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conventional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dimensioning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drawing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methods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Times New Roman"/>
                <a:cs typeface="Times New Roman"/>
              </a:rPr>
              <a:t>are inadequate and </a:t>
            </a:r>
            <a:r>
              <a:rPr sz="2000" spc="-5" dirty="0">
                <a:latin typeface="Times New Roman"/>
                <a:cs typeface="Times New Roman"/>
              </a:rPr>
              <a:t>doesn’t </a:t>
            </a:r>
            <a:r>
              <a:rPr sz="2000" dirty="0">
                <a:latin typeface="Times New Roman"/>
                <a:cs typeface="Times New Roman"/>
              </a:rPr>
              <a:t>ensure that parts will </a:t>
            </a:r>
            <a:r>
              <a:rPr sz="2000" spc="-5" dirty="0">
                <a:latin typeface="Times New Roman"/>
                <a:cs typeface="Times New Roman"/>
              </a:rPr>
              <a:t>assemble satisfactorily </a:t>
            </a: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manufacture.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5281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6054" y="168020"/>
            <a:ext cx="38881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dirty="0">
                <a:solidFill>
                  <a:srgbClr val="FF9900"/>
                </a:solidFill>
                <a:latin typeface="Times New Roman"/>
                <a:cs typeface="Times New Roman"/>
              </a:rPr>
              <a:t>Geometric</a:t>
            </a:r>
            <a:r>
              <a:rPr i="1" spc="-85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i="1" spc="-25" dirty="0">
                <a:solidFill>
                  <a:srgbClr val="FF9900"/>
                </a:solidFill>
                <a:latin typeface="Times New Roman"/>
                <a:cs typeface="Times New Roman"/>
              </a:rPr>
              <a:t>Tolerancing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85470" y="2949067"/>
            <a:ext cx="10554309" cy="27526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105"/>
              </a:spcBef>
              <a:tabLst>
                <a:tab pos="7339330" algn="l"/>
              </a:tabLst>
            </a:pPr>
            <a:r>
              <a:rPr dirty="0"/>
              <a:t>Geometric Dimensioning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20" dirty="0"/>
              <a:t>Tolerancing	</a:t>
            </a:r>
            <a:r>
              <a:rPr dirty="0"/>
              <a:t>(GDT)</a:t>
            </a:r>
          </a:p>
          <a:p>
            <a:pPr marL="222885" marR="5080">
              <a:lnSpc>
                <a:spcPct val="150000"/>
              </a:lnSpc>
              <a:spcBef>
                <a:spcPts val="2975"/>
              </a:spcBef>
            </a:pPr>
            <a:r>
              <a:rPr sz="2400" spc="-5" dirty="0">
                <a:solidFill>
                  <a:srgbClr val="000000"/>
                </a:solidFill>
              </a:rPr>
              <a:t>GDT </a:t>
            </a:r>
            <a:r>
              <a:rPr sz="2400" dirty="0">
                <a:solidFill>
                  <a:srgbClr val="000000"/>
                </a:solidFill>
              </a:rPr>
              <a:t>defines the </a:t>
            </a:r>
            <a:r>
              <a:rPr sz="2400" spc="-5" dirty="0">
                <a:solidFill>
                  <a:srgbClr val="000000"/>
                </a:solidFill>
              </a:rPr>
              <a:t>features </a:t>
            </a:r>
            <a:r>
              <a:rPr sz="2400" dirty="0">
                <a:solidFill>
                  <a:srgbClr val="000000"/>
                </a:solidFill>
              </a:rPr>
              <a:t>of a part </a:t>
            </a:r>
            <a:r>
              <a:rPr sz="2400" spc="-5" dirty="0">
                <a:solidFill>
                  <a:srgbClr val="000000"/>
                </a:solidFill>
              </a:rPr>
              <a:t>more </a:t>
            </a:r>
            <a:r>
              <a:rPr sz="2400" spc="-10" dirty="0">
                <a:solidFill>
                  <a:srgbClr val="000000"/>
                </a:solidFill>
              </a:rPr>
              <a:t>efficiently </a:t>
            </a:r>
            <a:r>
              <a:rPr sz="2400" spc="-5" dirty="0">
                <a:solidFill>
                  <a:srgbClr val="000000"/>
                </a:solidFill>
              </a:rPr>
              <a:t>than just the size. It </a:t>
            </a:r>
            <a:r>
              <a:rPr sz="2400" dirty="0">
                <a:solidFill>
                  <a:srgbClr val="000000"/>
                </a:solidFill>
              </a:rPr>
              <a:t>also </a:t>
            </a:r>
            <a:r>
              <a:rPr sz="2400" spc="-5" dirty="0">
                <a:solidFill>
                  <a:srgbClr val="000000"/>
                </a:solidFill>
              </a:rPr>
              <a:t>defines  </a:t>
            </a:r>
            <a:r>
              <a:rPr sz="2400" dirty="0">
                <a:solidFill>
                  <a:srgbClr val="000000"/>
                </a:solidFill>
              </a:rPr>
              <a:t>the standards </a:t>
            </a:r>
            <a:r>
              <a:rPr sz="2400" spc="-5" dirty="0">
                <a:solidFill>
                  <a:srgbClr val="000000"/>
                </a:solidFill>
              </a:rPr>
              <a:t>for verifying </a:t>
            </a:r>
            <a:r>
              <a:rPr sz="2400" dirty="0">
                <a:solidFill>
                  <a:srgbClr val="000000"/>
                </a:solidFill>
              </a:rPr>
              <a:t>the specified size and</a:t>
            </a:r>
            <a:r>
              <a:rPr sz="2400" spc="-9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form.</a:t>
            </a:r>
            <a:endParaRPr sz="2400" dirty="0"/>
          </a:p>
          <a:p>
            <a:pPr marL="210185">
              <a:lnSpc>
                <a:spcPct val="100000"/>
              </a:lnSpc>
              <a:spcBef>
                <a:spcPts val="5"/>
              </a:spcBef>
            </a:pPr>
            <a:endParaRPr sz="2500" dirty="0"/>
          </a:p>
          <a:p>
            <a:pPr marL="2051685">
              <a:lnSpc>
                <a:spcPct val="100000"/>
              </a:lnSpc>
            </a:pPr>
            <a:r>
              <a:rPr lang="en-US" sz="2400" b="1" i="1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As per standard ASME : </a:t>
            </a:r>
            <a:r>
              <a:rPr sz="2400" b="1" i="1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ANSI</a:t>
            </a:r>
            <a:r>
              <a:rPr sz="2400" b="1" i="1" spc="-3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Y14.5-1994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313" y="755751"/>
            <a:ext cx="1055941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buChar char="-"/>
              <a:tabLst>
                <a:tab pos="195580" algn="l"/>
              </a:tabLst>
            </a:pPr>
            <a:r>
              <a:rPr sz="2000" spc="-5" dirty="0">
                <a:latin typeface="Times New Roman"/>
                <a:cs typeface="Times New Roman"/>
              </a:rPr>
              <a:t>An engineering drawing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include </a:t>
            </a:r>
            <a:r>
              <a:rPr sz="2000" spc="-5" dirty="0">
                <a:latin typeface="Times New Roman"/>
                <a:cs typeface="Times New Roman"/>
              </a:rPr>
              <a:t>general tolerances in the form </a:t>
            </a:r>
            <a:r>
              <a:rPr sz="2000" dirty="0">
                <a:latin typeface="Times New Roman"/>
                <a:cs typeface="Times New Roman"/>
              </a:rPr>
              <a:t>of a </a:t>
            </a:r>
            <a:r>
              <a:rPr sz="2000" spc="-5" dirty="0">
                <a:latin typeface="Times New Roman"/>
                <a:cs typeface="Times New Roman"/>
              </a:rPr>
              <a:t>table or just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little note  somewhere </a:t>
            </a:r>
            <a:r>
              <a:rPr sz="2000" dirty="0">
                <a:latin typeface="Times New Roman"/>
                <a:cs typeface="Times New Roman"/>
              </a:rPr>
              <a:t>on 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drawing.</a:t>
            </a:r>
            <a:endParaRPr sz="2000">
              <a:latin typeface="Times New Roman"/>
              <a:cs typeface="Times New Roman"/>
            </a:endParaRPr>
          </a:p>
          <a:p>
            <a:pPr marL="175260" indent="-163195">
              <a:lnSpc>
                <a:spcPct val="100000"/>
              </a:lnSpc>
              <a:spcBef>
                <a:spcPts val="1200"/>
              </a:spcBef>
              <a:buChar char="-"/>
              <a:tabLst>
                <a:tab pos="175895" algn="l"/>
              </a:tabLst>
            </a:pP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applied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several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conditions,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including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linear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dimensions,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angular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dimensions,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external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radius, </a:t>
            </a:r>
            <a:r>
              <a:rPr sz="2000" spc="-5" dirty="0">
                <a:latin typeface="Times New Roman"/>
                <a:cs typeface="Times New Roman"/>
              </a:rPr>
              <a:t>chamfer </a:t>
            </a:r>
            <a:r>
              <a:rPr sz="2000" dirty="0">
                <a:latin typeface="Times New Roman"/>
                <a:cs typeface="Times New Roman"/>
              </a:rPr>
              <a:t>heights,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305" y="286258"/>
            <a:ext cx="4846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dirty="0">
                <a:solidFill>
                  <a:srgbClr val="FF9900"/>
                </a:solidFill>
                <a:latin typeface="Times New Roman"/>
                <a:cs typeface="Times New Roman"/>
              </a:rPr>
              <a:t>Geometric</a:t>
            </a:r>
            <a:r>
              <a:rPr sz="4000" i="1" spc="-50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4000" i="1" spc="-40" dirty="0">
                <a:solidFill>
                  <a:srgbClr val="FF9900"/>
                </a:solidFill>
                <a:latin typeface="Times New Roman"/>
                <a:cs typeface="Times New Roman"/>
              </a:rPr>
              <a:t>Tolerancing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812" y="1206753"/>
            <a:ext cx="10214610" cy="49475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Geometric </a:t>
            </a:r>
            <a:r>
              <a:rPr sz="2400" dirty="0">
                <a:latin typeface="Times New Roman"/>
                <a:cs typeface="Times New Roman"/>
              </a:rPr>
              <a:t>tolerances define the shape of a feature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opposed to its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size.</a:t>
            </a:r>
          </a:p>
          <a:p>
            <a:pPr marL="469900" indent="-457834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spc="-110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will </a:t>
            </a:r>
            <a:r>
              <a:rPr sz="2400" spc="-5" dirty="0">
                <a:latin typeface="Times New Roman"/>
                <a:cs typeface="Times New Roman"/>
              </a:rPr>
              <a:t>focus on </a:t>
            </a:r>
            <a:r>
              <a:rPr sz="2400" dirty="0">
                <a:latin typeface="Times New Roman"/>
                <a:cs typeface="Times New Roman"/>
              </a:rPr>
              <a:t>three basic types </a:t>
            </a:r>
            <a:r>
              <a:rPr sz="2400" spc="-5" dirty="0">
                <a:latin typeface="Times New Roman"/>
                <a:cs typeface="Times New Roman"/>
              </a:rPr>
              <a:t>of dimensional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tolerances:</a:t>
            </a:r>
          </a:p>
          <a:p>
            <a:pPr marL="469900" indent="-457834">
              <a:lnSpc>
                <a:spcPct val="100000"/>
              </a:lnSpc>
              <a:spcBef>
                <a:spcPts val="2020"/>
              </a:spcBef>
              <a:buAutoNum type="arabicPeriod"/>
              <a:tabLst>
                <a:tab pos="469900" algn="l"/>
                <a:tab pos="470534" algn="l"/>
                <a:tab pos="267652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Form tolerances</a:t>
            </a:r>
            <a:r>
              <a:rPr sz="2400" dirty="0">
                <a:latin typeface="Times New Roman"/>
                <a:cs typeface="Times New Roman"/>
              </a:rPr>
              <a:t>:	straightness, </a:t>
            </a:r>
            <a:r>
              <a:rPr sz="2400" spc="-15" dirty="0">
                <a:latin typeface="Times New Roman"/>
                <a:cs typeface="Times New Roman"/>
              </a:rPr>
              <a:t>circularity, </a:t>
            </a:r>
            <a:r>
              <a:rPr sz="2400" spc="-5" dirty="0">
                <a:latin typeface="Times New Roman"/>
                <a:cs typeface="Times New Roman"/>
              </a:rPr>
              <a:t>flatness,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cylindricity</a:t>
            </a:r>
          </a:p>
          <a:p>
            <a:pPr marL="469900" indent="-457834">
              <a:lnSpc>
                <a:spcPct val="100000"/>
              </a:lnSpc>
              <a:spcBef>
                <a:spcPts val="2014"/>
              </a:spcBef>
              <a:buAutoNum type="arabicPeriod"/>
              <a:tabLst>
                <a:tab pos="469900" algn="l"/>
                <a:tab pos="470534" algn="l"/>
                <a:tab pos="3402329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Orientation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tolerances</a:t>
            </a:r>
            <a:r>
              <a:rPr sz="2400" dirty="0">
                <a:latin typeface="Times New Roman"/>
                <a:cs typeface="Times New Roman"/>
              </a:rPr>
              <a:t>;	</a:t>
            </a:r>
            <a:r>
              <a:rPr sz="2400" spc="-10" dirty="0">
                <a:latin typeface="Times New Roman"/>
                <a:cs typeface="Times New Roman"/>
              </a:rPr>
              <a:t>perpendicularity, </a:t>
            </a:r>
            <a:r>
              <a:rPr sz="2400" spc="-5" dirty="0">
                <a:latin typeface="Times New Roman"/>
                <a:cs typeface="Times New Roman"/>
              </a:rPr>
              <a:t>parallelism,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angularity</a:t>
            </a:r>
          </a:p>
          <a:p>
            <a:pPr marL="469900" indent="-457834">
              <a:lnSpc>
                <a:spcPct val="100000"/>
              </a:lnSpc>
              <a:spcBef>
                <a:spcPts val="2020"/>
              </a:spcBef>
              <a:buAutoNum type="arabicPeriod"/>
              <a:tabLst>
                <a:tab pos="469900" algn="l"/>
                <a:tab pos="470534" algn="l"/>
                <a:tab pos="301498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Position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tolerances</a:t>
            </a:r>
            <a:r>
              <a:rPr sz="2400" dirty="0">
                <a:latin typeface="Times New Roman"/>
                <a:cs typeface="Times New Roman"/>
              </a:rPr>
              <a:t>:	position, </a:t>
            </a:r>
            <a:r>
              <a:rPr sz="2400" spc="-25" dirty="0">
                <a:latin typeface="Times New Roman"/>
                <a:cs typeface="Times New Roman"/>
              </a:rPr>
              <a:t>symmetry,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concentricity.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 marL="469900" marR="5080" indent="-457834" algn="just">
              <a:lnSpc>
                <a:spcPct val="150000"/>
              </a:lnSpc>
              <a:buFont typeface="Arial"/>
              <a:buChar char="•"/>
              <a:tabLst>
                <a:tab pos="470534" algn="l"/>
              </a:tabLst>
            </a:pPr>
            <a:r>
              <a:rPr sz="2400" dirty="0" smtClean="0">
                <a:latin typeface="Times New Roman"/>
                <a:cs typeface="Times New Roman"/>
              </a:rPr>
              <a:t>A </a:t>
            </a:r>
            <a:r>
              <a:rPr sz="2400" b="1" dirty="0">
                <a:latin typeface="Times New Roman"/>
                <a:cs typeface="Times New Roman"/>
              </a:rPr>
              <a:t>datum </a:t>
            </a:r>
            <a:r>
              <a:rPr sz="2400" dirty="0">
                <a:latin typeface="Times New Roman"/>
                <a:cs typeface="Times New Roman"/>
              </a:rPr>
              <a:t>is a </a:t>
            </a:r>
            <a:r>
              <a:rPr sz="2400" spc="-5" dirty="0">
                <a:latin typeface="Times New Roman"/>
                <a:cs typeface="Times New Roman"/>
              </a:rPr>
              <a:t>virtual ideal plane, line, point, </a:t>
            </a:r>
            <a:r>
              <a:rPr sz="2400" spc="-1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axis.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b="1" dirty="0">
                <a:latin typeface="Times New Roman"/>
                <a:cs typeface="Times New Roman"/>
              </a:rPr>
              <a:t>datum </a:t>
            </a:r>
            <a:r>
              <a:rPr sz="2400" b="1" spc="-10" dirty="0">
                <a:latin typeface="Times New Roman"/>
                <a:cs typeface="Times New Roman"/>
              </a:rPr>
              <a:t>feature </a:t>
            </a:r>
            <a:r>
              <a:rPr sz="2400" dirty="0">
                <a:latin typeface="Times New Roman"/>
                <a:cs typeface="Times New Roman"/>
              </a:rPr>
              <a:t>is a  </a:t>
            </a:r>
            <a:r>
              <a:rPr sz="2400" spc="-5" dirty="0">
                <a:latin typeface="Times New Roman"/>
                <a:cs typeface="Times New Roman"/>
              </a:rPr>
              <a:t>physical feature of a part identified by a </a:t>
            </a:r>
            <a:r>
              <a:rPr sz="2400" b="1" spc="-5" dirty="0">
                <a:latin typeface="Times New Roman"/>
                <a:cs typeface="Times New Roman"/>
              </a:rPr>
              <a:t>datum </a:t>
            </a:r>
            <a:r>
              <a:rPr sz="2400" b="1" spc="-10" dirty="0">
                <a:latin typeface="Times New Roman"/>
                <a:cs typeface="Times New Roman"/>
              </a:rPr>
              <a:t>feature </a:t>
            </a:r>
            <a:r>
              <a:rPr sz="2400" b="1" spc="-5" dirty="0">
                <a:latin typeface="Times New Roman"/>
                <a:cs typeface="Times New Roman"/>
              </a:rPr>
              <a:t>symbol </a:t>
            </a:r>
            <a:r>
              <a:rPr sz="2400" spc="-5" dirty="0">
                <a:latin typeface="Times New Roman"/>
                <a:cs typeface="Times New Roman"/>
              </a:rPr>
              <a:t>and  </a:t>
            </a:r>
            <a:r>
              <a:rPr sz="2400" dirty="0">
                <a:latin typeface="Times New Roman"/>
                <a:cs typeface="Times New Roman"/>
              </a:rPr>
              <a:t>corresponding </a:t>
            </a:r>
            <a:r>
              <a:rPr sz="2400" b="1" spc="-5" dirty="0">
                <a:latin typeface="Times New Roman"/>
                <a:cs typeface="Times New Roman"/>
              </a:rPr>
              <a:t>datum </a:t>
            </a:r>
            <a:r>
              <a:rPr sz="2400" b="1" spc="-10" dirty="0">
                <a:latin typeface="Times New Roman"/>
                <a:cs typeface="Times New Roman"/>
              </a:rPr>
              <a:t>feature </a:t>
            </a:r>
            <a:r>
              <a:rPr sz="2400" b="1" dirty="0" smtClean="0">
                <a:latin typeface="Times New Roman"/>
                <a:cs typeface="Times New Roman"/>
              </a:rPr>
              <a:t>triangle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762000"/>
            <a:ext cx="8763000" cy="522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1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51793" y="651733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6317" y="2794"/>
            <a:ext cx="344868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Geometric</a:t>
            </a:r>
            <a:r>
              <a:rPr sz="2900" spc="-145" dirty="0"/>
              <a:t> </a:t>
            </a:r>
            <a:r>
              <a:rPr sz="2900" spc="-30" dirty="0"/>
              <a:t>Tolerances</a:t>
            </a:r>
            <a:endParaRPr sz="2900"/>
          </a:p>
        </p:txBody>
      </p:sp>
      <p:sp>
        <p:nvSpPr>
          <p:cNvPr id="4" name="object 4"/>
          <p:cNvSpPr txBox="1"/>
          <p:nvPr/>
        </p:nvSpPr>
        <p:spPr>
          <a:xfrm>
            <a:off x="339039" y="528573"/>
            <a:ext cx="106984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1402715" algn="l"/>
                <a:tab pos="1701164" algn="l"/>
                <a:tab pos="2399030" algn="l"/>
                <a:tab pos="3243580" algn="l"/>
                <a:tab pos="3917315" algn="l"/>
                <a:tab pos="4660900" algn="l"/>
                <a:tab pos="5166995" algn="l"/>
                <a:tab pos="5859145" algn="l"/>
                <a:tab pos="6231255" algn="l"/>
                <a:tab pos="7006590" algn="l"/>
                <a:tab pos="8355330" algn="l"/>
                <a:tab pos="9723120" algn="l"/>
                <a:tab pos="10094595" algn="l"/>
              </a:tabLst>
            </a:pPr>
            <a:r>
              <a:rPr sz="2400" dirty="0">
                <a:latin typeface="Times New Roman"/>
                <a:cs typeface="Times New Roman"/>
              </a:rPr>
              <a:t>Feature	co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l	boxes	(c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ll	outs)	are	used	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lace	</a:t>
            </a:r>
            <a:r>
              <a:rPr sz="2400" spc="-1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eo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etr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c	to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es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ost  </a:t>
            </a:r>
            <a:r>
              <a:rPr sz="2400" dirty="0">
                <a:latin typeface="Times New Roman"/>
                <a:cs typeface="Times New Roman"/>
              </a:rPr>
              <a:t>drawings.	Standard letter height is </a:t>
            </a:r>
            <a:r>
              <a:rPr sz="2400" spc="-5" dirty="0">
                <a:latin typeface="Times New Roman"/>
                <a:cs typeface="Times New Roman"/>
              </a:rPr>
              <a:t>recommended </a:t>
            </a:r>
            <a:r>
              <a:rPr sz="2400" dirty="0">
                <a:latin typeface="Times New Roman"/>
                <a:cs typeface="Times New Roman"/>
              </a:rPr>
              <a:t>(1/8-in or 3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mm).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9071" y="3614293"/>
            <a:ext cx="315595" cy="215900"/>
          </a:xfrm>
          <a:custGeom>
            <a:avLst/>
            <a:gdLst/>
            <a:ahLst/>
            <a:cxnLst/>
            <a:rect l="l" t="t" r="r" b="b"/>
            <a:pathLst>
              <a:path w="315595" h="215900">
                <a:moveTo>
                  <a:pt x="0" y="215608"/>
                </a:moveTo>
                <a:lnTo>
                  <a:pt x="185980" y="0"/>
                </a:lnTo>
              </a:path>
              <a:path w="315595" h="215900">
                <a:moveTo>
                  <a:pt x="129120" y="215608"/>
                </a:moveTo>
                <a:lnTo>
                  <a:pt x="315100" y="0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64289" y="3578254"/>
          <a:ext cx="1870709" cy="2873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184"/>
                <a:gridCol w="496570"/>
                <a:gridCol w="563880"/>
                <a:gridCol w="346075"/>
              </a:tblGrid>
              <a:tr h="2873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33CC"/>
                      </a:solidFill>
                      <a:prstDash val="solid"/>
                    </a:lnR>
                    <a:lnT w="3175">
                      <a:solidFill>
                        <a:srgbClr val="0033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33CC"/>
                      </a:solidFill>
                      <a:prstDash val="solid"/>
                    </a:lnL>
                    <a:lnR w="3175">
                      <a:solidFill>
                        <a:srgbClr val="0033CC"/>
                      </a:solidFill>
                      <a:prstDash val="solid"/>
                    </a:lnR>
                    <a:lnT w="3175">
                      <a:solidFill>
                        <a:srgbClr val="0033CC"/>
                      </a:solidFill>
                      <a:prstDash val="solid"/>
                    </a:lnT>
                    <a:lnB w="3175">
                      <a:solidFill>
                        <a:srgbClr val="0033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33CC"/>
                      </a:solidFill>
                      <a:prstDash val="solid"/>
                    </a:lnL>
                    <a:lnR w="3175">
                      <a:solidFill>
                        <a:srgbClr val="0033CC"/>
                      </a:solidFill>
                      <a:prstDash val="solid"/>
                    </a:lnR>
                    <a:lnT w="3175">
                      <a:solidFill>
                        <a:srgbClr val="0033CC"/>
                      </a:solidFill>
                      <a:prstDash val="solid"/>
                    </a:lnT>
                    <a:lnB w="3175">
                      <a:solidFill>
                        <a:srgbClr val="0033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33CC"/>
                      </a:solidFill>
                      <a:prstDash val="solid"/>
                    </a:lnL>
                    <a:lnR w="3175">
                      <a:solidFill>
                        <a:srgbClr val="0033CC"/>
                      </a:solidFill>
                      <a:prstDash val="solid"/>
                    </a:lnR>
                    <a:lnT w="3175">
                      <a:solidFill>
                        <a:srgbClr val="0033CC"/>
                      </a:solidFill>
                      <a:prstDash val="solid"/>
                    </a:lnT>
                    <a:lnB w="3175">
                      <a:solidFill>
                        <a:srgbClr val="0033C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215413" y="3780074"/>
            <a:ext cx="20955" cy="13970"/>
          </a:xfrm>
          <a:custGeom>
            <a:avLst/>
            <a:gdLst/>
            <a:ahLst/>
            <a:cxnLst/>
            <a:rect l="l" t="t" r="r" b="b"/>
            <a:pathLst>
              <a:path w="20954" h="13970">
                <a:moveTo>
                  <a:pt x="10266" y="0"/>
                </a:moveTo>
                <a:lnTo>
                  <a:pt x="0" y="6894"/>
                </a:lnTo>
                <a:lnTo>
                  <a:pt x="10266" y="13788"/>
                </a:lnTo>
                <a:lnTo>
                  <a:pt x="20532" y="6894"/>
                </a:lnTo>
                <a:lnTo>
                  <a:pt x="10266" y="0"/>
                </a:lnTo>
                <a:close/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08172" y="3649985"/>
            <a:ext cx="144982" cy="143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6308" y="3650019"/>
            <a:ext cx="52069" cy="144145"/>
          </a:xfrm>
          <a:custGeom>
            <a:avLst/>
            <a:gdLst/>
            <a:ahLst/>
            <a:cxnLst/>
            <a:rect l="l" t="t" r="r" b="b"/>
            <a:pathLst>
              <a:path w="52070" h="144145">
                <a:moveTo>
                  <a:pt x="0" y="27577"/>
                </a:moveTo>
                <a:lnTo>
                  <a:pt x="20532" y="20683"/>
                </a:lnTo>
                <a:lnTo>
                  <a:pt x="51727" y="0"/>
                </a:lnTo>
                <a:lnTo>
                  <a:pt x="51727" y="143843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78882" y="3650019"/>
            <a:ext cx="165735" cy="144145"/>
          </a:xfrm>
          <a:custGeom>
            <a:avLst/>
            <a:gdLst/>
            <a:ahLst/>
            <a:cxnLst/>
            <a:rect l="l" t="t" r="r" b="b"/>
            <a:pathLst>
              <a:path w="165735" h="144145">
                <a:moveTo>
                  <a:pt x="0" y="143843"/>
                </a:moveTo>
                <a:lnTo>
                  <a:pt x="82526" y="0"/>
                </a:lnTo>
                <a:lnTo>
                  <a:pt x="165447" y="143843"/>
                </a:lnTo>
              </a:path>
              <a:path w="165735" h="144145">
                <a:moveTo>
                  <a:pt x="30799" y="95895"/>
                </a:moveTo>
                <a:lnTo>
                  <a:pt x="134253" y="95895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589971" y="3578534"/>
            <a:ext cx="3133725" cy="1382395"/>
            <a:chOff x="1589971" y="3578534"/>
            <a:chExt cx="3133725" cy="1382395"/>
          </a:xfrm>
        </p:grpSpPr>
        <p:sp>
          <p:nvSpPr>
            <p:cNvPr id="12" name="object 12"/>
            <p:cNvSpPr/>
            <p:nvPr/>
          </p:nvSpPr>
          <p:spPr>
            <a:xfrm>
              <a:off x="2397860" y="3993175"/>
              <a:ext cx="2326005" cy="967105"/>
            </a:xfrm>
            <a:custGeom>
              <a:avLst/>
              <a:gdLst/>
              <a:ahLst/>
              <a:cxnLst/>
              <a:rect l="l" t="t" r="r" b="b"/>
              <a:pathLst>
                <a:path w="2326004" h="967104">
                  <a:moveTo>
                    <a:pt x="2325740" y="967105"/>
                  </a:moveTo>
                  <a:lnTo>
                    <a:pt x="383016" y="967105"/>
                  </a:lnTo>
                </a:path>
                <a:path w="2326004" h="967104">
                  <a:moveTo>
                    <a:pt x="383016" y="9671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98039" y="3578538"/>
              <a:ext cx="0" cy="414655"/>
            </a:xfrm>
            <a:custGeom>
              <a:avLst/>
              <a:gdLst/>
              <a:ahLst/>
              <a:cxnLst/>
              <a:rect l="l" t="t" r="r" b="b"/>
              <a:pathLst>
                <a:path h="414654">
                  <a:moveTo>
                    <a:pt x="0" y="0"/>
                  </a:moveTo>
                  <a:lnTo>
                    <a:pt x="0" y="414637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97860" y="3578567"/>
              <a:ext cx="661670" cy="0"/>
            </a:xfrm>
            <a:custGeom>
              <a:avLst/>
              <a:gdLst/>
              <a:ahLst/>
              <a:cxnLst/>
              <a:rect l="l" t="t" r="r" b="b"/>
              <a:pathLst>
                <a:path w="661669">
                  <a:moveTo>
                    <a:pt x="0" y="0"/>
                  </a:moveTo>
                  <a:lnTo>
                    <a:pt x="661394" y="0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59434" y="3578538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574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89971" y="4291518"/>
              <a:ext cx="3133725" cy="669290"/>
            </a:xfrm>
            <a:custGeom>
              <a:avLst/>
              <a:gdLst/>
              <a:ahLst/>
              <a:cxnLst/>
              <a:rect l="l" t="t" r="r" b="b"/>
              <a:pathLst>
                <a:path w="3133725" h="669289">
                  <a:moveTo>
                    <a:pt x="1742923" y="215295"/>
                  </a:moveTo>
                  <a:lnTo>
                    <a:pt x="3133629" y="215295"/>
                  </a:lnTo>
                </a:path>
                <a:path w="3133725" h="669289">
                  <a:moveTo>
                    <a:pt x="3133629" y="215295"/>
                  </a:moveTo>
                  <a:lnTo>
                    <a:pt x="3133629" y="668763"/>
                  </a:lnTo>
                </a:path>
                <a:path w="3133725" h="669289">
                  <a:moveTo>
                    <a:pt x="0" y="668763"/>
                  </a:moveTo>
                  <a:lnTo>
                    <a:pt x="1032565" y="668763"/>
                  </a:lnTo>
                </a:path>
                <a:path w="3133725" h="669289">
                  <a:moveTo>
                    <a:pt x="56070" y="288627"/>
                  </a:moveTo>
                  <a:lnTo>
                    <a:pt x="416974" y="288627"/>
                  </a:lnTo>
                  <a:lnTo>
                    <a:pt x="416974" y="0"/>
                  </a:lnTo>
                  <a:lnTo>
                    <a:pt x="56070" y="0"/>
                  </a:lnTo>
                  <a:lnTo>
                    <a:pt x="56070" y="288627"/>
                  </a:lnTo>
                  <a:close/>
                </a:path>
                <a:path w="3133725" h="669289">
                  <a:moveTo>
                    <a:pt x="236522" y="615174"/>
                  </a:moveTo>
                  <a:lnTo>
                    <a:pt x="236522" y="288627"/>
                  </a:lnTo>
                </a:path>
                <a:path w="3133725" h="669289">
                  <a:moveTo>
                    <a:pt x="319049" y="213101"/>
                  </a:moveTo>
                  <a:lnTo>
                    <a:pt x="236127" y="69571"/>
                  </a:lnTo>
                  <a:lnTo>
                    <a:pt x="153601" y="213101"/>
                  </a:lnTo>
                </a:path>
                <a:path w="3133725" h="669289">
                  <a:moveTo>
                    <a:pt x="287854" y="165153"/>
                  </a:moveTo>
                  <a:lnTo>
                    <a:pt x="184400" y="165153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35500" y="4826603"/>
              <a:ext cx="181592" cy="1335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97860" y="3578567"/>
              <a:ext cx="2326005" cy="1381760"/>
            </a:xfrm>
            <a:custGeom>
              <a:avLst/>
              <a:gdLst/>
              <a:ahLst/>
              <a:cxnLst/>
              <a:rect l="l" t="t" r="r" b="b"/>
              <a:pathLst>
                <a:path w="2326004" h="1381760">
                  <a:moveTo>
                    <a:pt x="935034" y="928245"/>
                  </a:moveTo>
                  <a:lnTo>
                    <a:pt x="661394" y="237545"/>
                  </a:lnTo>
                </a:path>
                <a:path w="2326004" h="1381760">
                  <a:moveTo>
                    <a:pt x="0" y="110938"/>
                  </a:moveTo>
                  <a:lnTo>
                    <a:pt x="139781" y="0"/>
                  </a:lnTo>
                </a:path>
                <a:path w="2326004" h="1381760">
                  <a:moveTo>
                    <a:pt x="0" y="247573"/>
                  </a:moveTo>
                  <a:lnTo>
                    <a:pt x="311941" y="0"/>
                  </a:lnTo>
                </a:path>
                <a:path w="2326004" h="1381760">
                  <a:moveTo>
                    <a:pt x="0" y="384209"/>
                  </a:moveTo>
                  <a:lnTo>
                    <a:pt x="484101" y="0"/>
                  </a:lnTo>
                </a:path>
                <a:path w="2326004" h="1381760">
                  <a:moveTo>
                    <a:pt x="31983" y="495461"/>
                  </a:moveTo>
                  <a:lnTo>
                    <a:pt x="656261" y="0"/>
                  </a:lnTo>
                </a:path>
                <a:path w="2326004" h="1381760">
                  <a:moveTo>
                    <a:pt x="73444" y="599505"/>
                  </a:moveTo>
                  <a:lnTo>
                    <a:pt x="661394" y="132561"/>
                  </a:lnTo>
                </a:path>
                <a:path w="2326004" h="1381760">
                  <a:moveTo>
                    <a:pt x="114510" y="703548"/>
                  </a:moveTo>
                  <a:lnTo>
                    <a:pt x="670871" y="261362"/>
                  </a:lnTo>
                </a:path>
                <a:path w="2326004" h="1381760">
                  <a:moveTo>
                    <a:pt x="155575" y="807592"/>
                  </a:moveTo>
                  <a:lnTo>
                    <a:pt x="712332" y="365406"/>
                  </a:lnTo>
                </a:path>
                <a:path w="2326004" h="1381760">
                  <a:moveTo>
                    <a:pt x="196641" y="911636"/>
                  </a:moveTo>
                  <a:lnTo>
                    <a:pt x="753397" y="469450"/>
                  </a:lnTo>
                </a:path>
                <a:path w="2326004" h="1381760">
                  <a:moveTo>
                    <a:pt x="238102" y="1015366"/>
                  </a:moveTo>
                  <a:lnTo>
                    <a:pt x="794463" y="573494"/>
                  </a:lnTo>
                </a:path>
                <a:path w="2326004" h="1381760">
                  <a:moveTo>
                    <a:pt x="279167" y="1119410"/>
                  </a:moveTo>
                  <a:lnTo>
                    <a:pt x="835924" y="677537"/>
                  </a:lnTo>
                </a:path>
                <a:path w="2326004" h="1381760">
                  <a:moveTo>
                    <a:pt x="320233" y="1223454"/>
                  </a:moveTo>
                  <a:lnTo>
                    <a:pt x="876989" y="781268"/>
                  </a:lnTo>
                </a:path>
                <a:path w="2326004" h="1381760">
                  <a:moveTo>
                    <a:pt x="361694" y="1327497"/>
                  </a:moveTo>
                  <a:lnTo>
                    <a:pt x="918055" y="885312"/>
                  </a:lnTo>
                </a:path>
                <a:path w="2326004" h="1381760">
                  <a:moveTo>
                    <a:pt x="465148" y="1381713"/>
                  </a:moveTo>
                  <a:lnTo>
                    <a:pt x="1036119" y="928245"/>
                  </a:lnTo>
                </a:path>
                <a:path w="2326004" h="1381760">
                  <a:moveTo>
                    <a:pt x="636913" y="1381713"/>
                  </a:moveTo>
                  <a:lnTo>
                    <a:pt x="1208279" y="928245"/>
                  </a:lnTo>
                </a:path>
                <a:path w="2326004" h="1381760">
                  <a:moveTo>
                    <a:pt x="809073" y="1381713"/>
                  </a:moveTo>
                  <a:lnTo>
                    <a:pt x="1380044" y="928245"/>
                  </a:lnTo>
                </a:path>
                <a:path w="2326004" h="1381760">
                  <a:moveTo>
                    <a:pt x="981233" y="1381713"/>
                  </a:moveTo>
                  <a:lnTo>
                    <a:pt x="1552205" y="928245"/>
                  </a:lnTo>
                </a:path>
                <a:path w="2326004" h="1381760">
                  <a:moveTo>
                    <a:pt x="1153393" y="1381713"/>
                  </a:moveTo>
                  <a:lnTo>
                    <a:pt x="1724365" y="928245"/>
                  </a:lnTo>
                </a:path>
                <a:path w="2326004" h="1381760">
                  <a:moveTo>
                    <a:pt x="1325553" y="1381713"/>
                  </a:moveTo>
                  <a:lnTo>
                    <a:pt x="1896525" y="928245"/>
                  </a:lnTo>
                </a:path>
                <a:path w="2326004" h="1381760">
                  <a:moveTo>
                    <a:pt x="1497319" y="1381713"/>
                  </a:moveTo>
                  <a:lnTo>
                    <a:pt x="2068685" y="928245"/>
                  </a:lnTo>
                </a:path>
                <a:path w="2326004" h="1381760">
                  <a:moveTo>
                    <a:pt x="1669479" y="1381713"/>
                  </a:moveTo>
                  <a:lnTo>
                    <a:pt x="2240450" y="928245"/>
                  </a:lnTo>
                </a:path>
                <a:path w="2326004" h="1381760">
                  <a:moveTo>
                    <a:pt x="1841639" y="1381713"/>
                  </a:moveTo>
                  <a:lnTo>
                    <a:pt x="2325740" y="997503"/>
                  </a:lnTo>
                </a:path>
                <a:path w="2326004" h="1381760">
                  <a:moveTo>
                    <a:pt x="2013799" y="1381713"/>
                  </a:moveTo>
                  <a:lnTo>
                    <a:pt x="2325740" y="1134139"/>
                  </a:lnTo>
                </a:path>
                <a:path w="2326004" h="1381760">
                  <a:moveTo>
                    <a:pt x="2185959" y="1381713"/>
                  </a:moveTo>
                  <a:lnTo>
                    <a:pt x="2325740" y="1270775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059094" y="2932995"/>
            <a:ext cx="278765" cy="577215"/>
            <a:chOff x="3059094" y="2932995"/>
            <a:chExt cx="278765" cy="577215"/>
          </a:xfrm>
        </p:grpSpPr>
        <p:sp>
          <p:nvSpPr>
            <p:cNvPr id="20" name="object 20"/>
            <p:cNvSpPr/>
            <p:nvPr/>
          </p:nvSpPr>
          <p:spPr>
            <a:xfrm>
              <a:off x="3059255" y="2932995"/>
              <a:ext cx="278765" cy="577215"/>
            </a:xfrm>
            <a:custGeom>
              <a:avLst/>
              <a:gdLst/>
              <a:ahLst/>
              <a:cxnLst/>
              <a:rect l="l" t="t" r="r" b="b"/>
              <a:pathLst>
                <a:path w="278764" h="577214">
                  <a:moveTo>
                    <a:pt x="0" y="576628"/>
                  </a:moveTo>
                  <a:lnTo>
                    <a:pt x="0" y="0"/>
                  </a:lnTo>
                </a:path>
                <a:path w="278764" h="577214">
                  <a:moveTo>
                    <a:pt x="138991" y="69258"/>
                  </a:moveTo>
                  <a:lnTo>
                    <a:pt x="278378" y="69258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59255" y="2983763"/>
              <a:ext cx="139065" cy="36830"/>
            </a:xfrm>
            <a:custGeom>
              <a:avLst/>
              <a:gdLst/>
              <a:ahLst/>
              <a:cxnLst/>
              <a:rect l="l" t="t" r="r" b="b"/>
              <a:pathLst>
                <a:path w="139064" h="36830">
                  <a:moveTo>
                    <a:pt x="138991" y="0"/>
                  </a:moveTo>
                  <a:lnTo>
                    <a:pt x="0" y="18489"/>
                  </a:lnTo>
                  <a:lnTo>
                    <a:pt x="138991" y="36666"/>
                  </a:lnTo>
                  <a:lnTo>
                    <a:pt x="138991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59255" y="2983763"/>
              <a:ext cx="139065" cy="36830"/>
            </a:xfrm>
            <a:custGeom>
              <a:avLst/>
              <a:gdLst/>
              <a:ahLst/>
              <a:cxnLst/>
              <a:rect l="l" t="t" r="r" b="b"/>
              <a:pathLst>
                <a:path w="139064" h="36830">
                  <a:moveTo>
                    <a:pt x="138991" y="0"/>
                  </a:moveTo>
                  <a:lnTo>
                    <a:pt x="138991" y="36666"/>
                  </a:lnTo>
                  <a:lnTo>
                    <a:pt x="0" y="18489"/>
                  </a:lnTo>
                  <a:lnTo>
                    <a:pt x="138991" y="0"/>
                  </a:lnTo>
                  <a:close/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119877" y="2932995"/>
            <a:ext cx="278765" cy="577215"/>
            <a:chOff x="2119877" y="2932995"/>
            <a:chExt cx="278765" cy="577215"/>
          </a:xfrm>
        </p:grpSpPr>
        <p:sp>
          <p:nvSpPr>
            <p:cNvPr id="24" name="object 24"/>
            <p:cNvSpPr/>
            <p:nvPr/>
          </p:nvSpPr>
          <p:spPr>
            <a:xfrm>
              <a:off x="2398039" y="2932995"/>
              <a:ext cx="0" cy="577215"/>
            </a:xfrm>
            <a:custGeom>
              <a:avLst/>
              <a:gdLst/>
              <a:ahLst/>
              <a:cxnLst/>
              <a:rect l="l" t="t" r="r" b="b"/>
              <a:pathLst>
                <a:path h="577214">
                  <a:moveTo>
                    <a:pt x="0" y="0"/>
                  </a:moveTo>
                  <a:lnTo>
                    <a:pt x="0" y="576628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19877" y="3002253"/>
              <a:ext cx="139065" cy="0"/>
            </a:xfrm>
            <a:custGeom>
              <a:avLst/>
              <a:gdLst/>
              <a:ahLst/>
              <a:cxnLst/>
              <a:rect l="l" t="t" r="r" b="b"/>
              <a:pathLst>
                <a:path w="139064">
                  <a:moveTo>
                    <a:pt x="13899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58869" y="2983763"/>
              <a:ext cx="139065" cy="36830"/>
            </a:xfrm>
            <a:custGeom>
              <a:avLst/>
              <a:gdLst/>
              <a:ahLst/>
              <a:cxnLst/>
              <a:rect l="l" t="t" r="r" b="b"/>
              <a:pathLst>
                <a:path w="139064" h="36830">
                  <a:moveTo>
                    <a:pt x="0" y="0"/>
                  </a:moveTo>
                  <a:lnTo>
                    <a:pt x="0" y="36666"/>
                  </a:lnTo>
                  <a:lnTo>
                    <a:pt x="138991" y="18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58869" y="2983763"/>
              <a:ext cx="139065" cy="36830"/>
            </a:xfrm>
            <a:custGeom>
              <a:avLst/>
              <a:gdLst/>
              <a:ahLst/>
              <a:cxnLst/>
              <a:rect l="l" t="t" r="r" b="b"/>
              <a:pathLst>
                <a:path w="139064" h="36830">
                  <a:moveTo>
                    <a:pt x="0" y="0"/>
                  </a:moveTo>
                  <a:lnTo>
                    <a:pt x="0" y="36666"/>
                  </a:lnTo>
                  <a:lnTo>
                    <a:pt x="138991" y="1848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2629218" y="2946750"/>
            <a:ext cx="270510" cy="111125"/>
            <a:chOff x="2629218" y="2946750"/>
            <a:chExt cx="270510" cy="111125"/>
          </a:xfrm>
        </p:grpSpPr>
        <p:sp>
          <p:nvSpPr>
            <p:cNvPr id="29" name="object 29"/>
            <p:cNvSpPr/>
            <p:nvPr/>
          </p:nvSpPr>
          <p:spPr>
            <a:xfrm>
              <a:off x="2629250" y="2946784"/>
              <a:ext cx="119380" cy="111125"/>
            </a:xfrm>
            <a:custGeom>
              <a:avLst/>
              <a:gdLst/>
              <a:ahLst/>
              <a:cxnLst/>
              <a:rect l="l" t="t" r="r" b="b"/>
              <a:pathLst>
                <a:path w="119380" h="111125">
                  <a:moveTo>
                    <a:pt x="79367" y="0"/>
                  </a:moveTo>
                  <a:lnTo>
                    <a:pt x="0" y="73645"/>
                  </a:lnTo>
                  <a:lnTo>
                    <a:pt x="119248" y="73645"/>
                  </a:lnTo>
                </a:path>
                <a:path w="119380" h="111125">
                  <a:moveTo>
                    <a:pt x="79367" y="0"/>
                  </a:moveTo>
                  <a:lnTo>
                    <a:pt x="79367" y="110624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88346" y="2946750"/>
              <a:ext cx="111024" cy="1106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190732" y="5026539"/>
            <a:ext cx="561340" cy="539115"/>
            <a:chOff x="1190732" y="5026539"/>
            <a:chExt cx="561340" cy="539115"/>
          </a:xfrm>
        </p:grpSpPr>
        <p:sp>
          <p:nvSpPr>
            <p:cNvPr id="32" name="object 32"/>
            <p:cNvSpPr/>
            <p:nvPr/>
          </p:nvSpPr>
          <p:spPr>
            <a:xfrm>
              <a:off x="1603612" y="5026539"/>
              <a:ext cx="108550" cy="962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90765" y="5110706"/>
              <a:ext cx="560705" cy="454659"/>
            </a:xfrm>
            <a:custGeom>
              <a:avLst/>
              <a:gdLst/>
              <a:ahLst/>
              <a:cxnLst/>
              <a:rect l="l" t="t" r="r" b="b"/>
              <a:pathLst>
                <a:path w="560705" h="454660">
                  <a:moveTo>
                    <a:pt x="430795" y="0"/>
                  </a:moveTo>
                  <a:lnTo>
                    <a:pt x="0" y="399252"/>
                  </a:lnTo>
                </a:path>
                <a:path w="560705" h="454660">
                  <a:moveTo>
                    <a:pt x="0" y="399252"/>
                  </a:moveTo>
                  <a:lnTo>
                    <a:pt x="260609" y="399252"/>
                  </a:lnTo>
                </a:path>
                <a:path w="560705" h="454660">
                  <a:moveTo>
                    <a:pt x="385780" y="344096"/>
                  </a:moveTo>
                  <a:lnTo>
                    <a:pt x="385780" y="454407"/>
                  </a:lnTo>
                </a:path>
                <a:path w="560705" h="454660">
                  <a:moveTo>
                    <a:pt x="449353" y="454407"/>
                  </a:moveTo>
                  <a:lnTo>
                    <a:pt x="449353" y="344096"/>
                  </a:lnTo>
                  <a:lnTo>
                    <a:pt x="560704" y="454407"/>
                  </a:lnTo>
                  <a:lnTo>
                    <a:pt x="560704" y="344096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1815009" y="5454768"/>
            <a:ext cx="111024" cy="1103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81675" y="5454802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311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2037317" y="5454768"/>
            <a:ext cx="699770" cy="110489"/>
            <a:chOff x="2037317" y="5454768"/>
            <a:chExt cx="699770" cy="110489"/>
          </a:xfrm>
        </p:grpSpPr>
        <p:sp>
          <p:nvSpPr>
            <p:cNvPr id="37" name="object 37"/>
            <p:cNvSpPr/>
            <p:nvPr/>
          </p:nvSpPr>
          <p:spPr>
            <a:xfrm>
              <a:off x="2037317" y="5454769"/>
              <a:ext cx="119315" cy="11037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88188" y="5454802"/>
              <a:ext cx="398145" cy="110489"/>
            </a:xfrm>
            <a:custGeom>
              <a:avLst/>
              <a:gdLst/>
              <a:ahLst/>
              <a:cxnLst/>
              <a:rect l="l" t="t" r="r" b="b"/>
              <a:pathLst>
                <a:path w="398144" h="110489">
                  <a:moveTo>
                    <a:pt x="0" y="110311"/>
                  </a:moveTo>
                  <a:lnTo>
                    <a:pt x="63572" y="0"/>
                  </a:lnTo>
                  <a:lnTo>
                    <a:pt x="127145" y="110311"/>
                  </a:lnTo>
                </a:path>
                <a:path w="398144" h="110489">
                  <a:moveTo>
                    <a:pt x="24086" y="73645"/>
                  </a:moveTo>
                  <a:lnTo>
                    <a:pt x="103454" y="73645"/>
                  </a:lnTo>
                </a:path>
                <a:path w="398144" h="110489">
                  <a:moveTo>
                    <a:pt x="199010" y="0"/>
                  </a:moveTo>
                  <a:lnTo>
                    <a:pt x="199010" y="110311"/>
                  </a:lnTo>
                </a:path>
                <a:path w="398144" h="110489">
                  <a:moveTo>
                    <a:pt x="143335" y="0"/>
                  </a:moveTo>
                  <a:lnTo>
                    <a:pt x="254291" y="0"/>
                  </a:lnTo>
                </a:path>
                <a:path w="398144" h="110489">
                  <a:moveTo>
                    <a:pt x="294172" y="110311"/>
                  </a:moveTo>
                  <a:lnTo>
                    <a:pt x="294172" y="0"/>
                  </a:lnTo>
                  <a:lnTo>
                    <a:pt x="397626" y="0"/>
                  </a:lnTo>
                </a:path>
                <a:path w="398144" h="110489">
                  <a:moveTo>
                    <a:pt x="294172" y="52648"/>
                  </a:moveTo>
                  <a:lnTo>
                    <a:pt x="357745" y="52648"/>
                  </a:lnTo>
                </a:path>
                <a:path w="398144" h="110489">
                  <a:moveTo>
                    <a:pt x="294172" y="110311"/>
                  </a:moveTo>
                  <a:lnTo>
                    <a:pt x="397626" y="110311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25267" y="5454768"/>
              <a:ext cx="111419" cy="1103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2935268" y="5454802"/>
            <a:ext cx="262255" cy="110489"/>
          </a:xfrm>
          <a:custGeom>
            <a:avLst/>
            <a:gdLst/>
            <a:ahLst/>
            <a:cxnLst/>
            <a:rect l="l" t="t" r="r" b="b"/>
            <a:pathLst>
              <a:path w="262255" h="110489">
                <a:moveTo>
                  <a:pt x="55675" y="0"/>
                </a:moveTo>
                <a:lnTo>
                  <a:pt x="55675" y="110311"/>
                </a:lnTo>
              </a:path>
              <a:path w="262255" h="110489">
                <a:moveTo>
                  <a:pt x="0" y="0"/>
                </a:moveTo>
                <a:lnTo>
                  <a:pt x="111351" y="0"/>
                </a:lnTo>
              </a:path>
              <a:path w="262255" h="110489">
                <a:moveTo>
                  <a:pt x="151232" y="0"/>
                </a:moveTo>
                <a:lnTo>
                  <a:pt x="151232" y="110311"/>
                </a:lnTo>
              </a:path>
              <a:path w="262255" h="110489">
                <a:moveTo>
                  <a:pt x="262188" y="0"/>
                </a:moveTo>
                <a:lnTo>
                  <a:pt x="262188" y="110311"/>
                </a:lnTo>
              </a:path>
              <a:path w="262255" h="110489">
                <a:moveTo>
                  <a:pt x="151232" y="52648"/>
                </a:moveTo>
                <a:lnTo>
                  <a:pt x="262188" y="52648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61030" y="5454802"/>
            <a:ext cx="103505" cy="110489"/>
          </a:xfrm>
          <a:custGeom>
            <a:avLst/>
            <a:gdLst/>
            <a:ahLst/>
            <a:cxnLst/>
            <a:rect l="l" t="t" r="r" b="b"/>
            <a:pathLst>
              <a:path w="103504" h="110489">
                <a:moveTo>
                  <a:pt x="0" y="110311"/>
                </a:moveTo>
                <a:lnTo>
                  <a:pt x="0" y="0"/>
                </a:lnTo>
                <a:lnTo>
                  <a:pt x="103454" y="0"/>
                </a:lnTo>
              </a:path>
              <a:path w="103504" h="110489">
                <a:moveTo>
                  <a:pt x="0" y="52648"/>
                </a:moveTo>
                <a:lnTo>
                  <a:pt x="63572" y="52648"/>
                </a:lnTo>
              </a:path>
              <a:path w="103504" h="110489">
                <a:moveTo>
                  <a:pt x="0" y="110311"/>
                </a:moveTo>
                <a:lnTo>
                  <a:pt x="103454" y="110311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3578861" y="5454768"/>
            <a:ext cx="548640" cy="110489"/>
            <a:chOff x="3578861" y="5454768"/>
            <a:chExt cx="548640" cy="110489"/>
          </a:xfrm>
        </p:grpSpPr>
        <p:sp>
          <p:nvSpPr>
            <p:cNvPr id="43" name="object 43"/>
            <p:cNvSpPr/>
            <p:nvPr/>
          </p:nvSpPr>
          <p:spPr>
            <a:xfrm>
              <a:off x="3578861" y="5454768"/>
              <a:ext cx="111419" cy="1103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22230" y="5454802"/>
              <a:ext cx="254635" cy="110489"/>
            </a:xfrm>
            <a:custGeom>
              <a:avLst/>
              <a:gdLst/>
              <a:ahLst/>
              <a:cxnLst/>
              <a:rect l="l" t="t" r="r" b="b"/>
              <a:pathLst>
                <a:path w="254635" h="110489">
                  <a:moveTo>
                    <a:pt x="0" y="110311"/>
                  </a:moveTo>
                  <a:lnTo>
                    <a:pt x="63572" y="0"/>
                  </a:lnTo>
                  <a:lnTo>
                    <a:pt x="127145" y="110311"/>
                  </a:lnTo>
                </a:path>
                <a:path w="254635" h="110489">
                  <a:moveTo>
                    <a:pt x="23691" y="73645"/>
                  </a:moveTo>
                  <a:lnTo>
                    <a:pt x="103059" y="73645"/>
                  </a:lnTo>
                </a:path>
                <a:path w="254635" h="110489">
                  <a:moveTo>
                    <a:pt x="198615" y="0"/>
                  </a:moveTo>
                  <a:lnTo>
                    <a:pt x="198615" y="110311"/>
                  </a:lnTo>
                </a:path>
                <a:path w="254635" h="110489">
                  <a:moveTo>
                    <a:pt x="142940" y="0"/>
                  </a:moveTo>
                  <a:lnTo>
                    <a:pt x="254291" y="0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015973" y="5454768"/>
              <a:ext cx="111419" cy="1103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4190932" y="5454802"/>
            <a:ext cx="127635" cy="110489"/>
          </a:xfrm>
          <a:custGeom>
            <a:avLst/>
            <a:gdLst/>
            <a:ahLst/>
            <a:cxnLst/>
            <a:rect l="l" t="t" r="r" b="b"/>
            <a:pathLst>
              <a:path w="127635" h="110489">
                <a:moveTo>
                  <a:pt x="0" y="110311"/>
                </a:moveTo>
                <a:lnTo>
                  <a:pt x="0" y="0"/>
                </a:lnTo>
                <a:lnTo>
                  <a:pt x="63572" y="110311"/>
                </a:lnTo>
                <a:lnTo>
                  <a:pt x="127145" y="0"/>
                </a:lnTo>
                <a:lnTo>
                  <a:pt x="127145" y="110311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76512" y="5659722"/>
            <a:ext cx="111419" cy="1106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43178" y="5659756"/>
            <a:ext cx="103505" cy="111125"/>
          </a:xfrm>
          <a:custGeom>
            <a:avLst/>
            <a:gdLst/>
            <a:ahLst/>
            <a:cxnLst/>
            <a:rect l="l" t="t" r="r" b="b"/>
            <a:pathLst>
              <a:path w="103505" h="111125">
                <a:moveTo>
                  <a:pt x="0" y="110624"/>
                </a:moveTo>
                <a:lnTo>
                  <a:pt x="0" y="0"/>
                </a:lnTo>
                <a:lnTo>
                  <a:pt x="103454" y="0"/>
                </a:lnTo>
              </a:path>
              <a:path w="103505" h="111125">
                <a:moveTo>
                  <a:pt x="0" y="52648"/>
                </a:moveTo>
                <a:lnTo>
                  <a:pt x="63572" y="52648"/>
                </a:lnTo>
              </a:path>
              <a:path w="103505" h="111125">
                <a:moveTo>
                  <a:pt x="0" y="110624"/>
                </a:moveTo>
                <a:lnTo>
                  <a:pt x="103454" y="110624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94410" y="5659756"/>
            <a:ext cx="247015" cy="111125"/>
          </a:xfrm>
          <a:custGeom>
            <a:avLst/>
            <a:gdLst/>
            <a:ahLst/>
            <a:cxnLst/>
            <a:rect l="l" t="t" r="r" b="b"/>
            <a:pathLst>
              <a:path w="247014" h="111125">
                <a:moveTo>
                  <a:pt x="0" y="110624"/>
                </a:moveTo>
                <a:lnTo>
                  <a:pt x="0" y="0"/>
                </a:lnTo>
                <a:lnTo>
                  <a:pt x="103059" y="0"/>
                </a:lnTo>
              </a:path>
              <a:path w="247014" h="111125">
                <a:moveTo>
                  <a:pt x="0" y="52648"/>
                </a:moveTo>
                <a:lnTo>
                  <a:pt x="63572" y="52648"/>
                </a:lnTo>
              </a:path>
              <a:path w="247014" h="111125">
                <a:moveTo>
                  <a:pt x="142940" y="110624"/>
                </a:moveTo>
                <a:lnTo>
                  <a:pt x="142940" y="0"/>
                </a:lnTo>
                <a:lnTo>
                  <a:pt x="246394" y="0"/>
                </a:lnTo>
              </a:path>
              <a:path w="247014" h="111125">
                <a:moveTo>
                  <a:pt x="142940" y="52648"/>
                </a:moveTo>
                <a:lnTo>
                  <a:pt x="206513" y="52648"/>
                </a:lnTo>
              </a:path>
              <a:path w="247014" h="111125">
                <a:moveTo>
                  <a:pt x="142940" y="110624"/>
                </a:moveTo>
                <a:lnTo>
                  <a:pt x="246394" y="110624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88154" y="5659722"/>
            <a:ext cx="111419" cy="1106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55215" y="5659756"/>
            <a:ext cx="103505" cy="111125"/>
          </a:xfrm>
          <a:custGeom>
            <a:avLst/>
            <a:gdLst/>
            <a:ahLst/>
            <a:cxnLst/>
            <a:rect l="l" t="t" r="r" b="b"/>
            <a:pathLst>
              <a:path w="103505" h="111125">
                <a:moveTo>
                  <a:pt x="0" y="110624"/>
                </a:moveTo>
                <a:lnTo>
                  <a:pt x="0" y="0"/>
                </a:lnTo>
                <a:lnTo>
                  <a:pt x="103454" y="0"/>
                </a:lnTo>
              </a:path>
              <a:path w="103505" h="111125">
                <a:moveTo>
                  <a:pt x="0" y="52648"/>
                </a:moveTo>
                <a:lnTo>
                  <a:pt x="63572" y="52648"/>
                </a:lnTo>
              </a:path>
              <a:path w="103505" h="111125">
                <a:moveTo>
                  <a:pt x="0" y="110624"/>
                </a:moveTo>
                <a:lnTo>
                  <a:pt x="103454" y="110624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06053" y="5659756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60" h="111125">
                <a:moveTo>
                  <a:pt x="0" y="110624"/>
                </a:moveTo>
                <a:lnTo>
                  <a:pt x="0" y="0"/>
                </a:lnTo>
                <a:lnTo>
                  <a:pt x="111351" y="110624"/>
                </a:lnTo>
                <a:lnTo>
                  <a:pt x="111351" y="0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73046" y="5659722"/>
            <a:ext cx="119315" cy="1106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48004" y="5659756"/>
            <a:ext cx="103505" cy="111125"/>
          </a:xfrm>
          <a:custGeom>
            <a:avLst/>
            <a:gdLst/>
            <a:ahLst/>
            <a:cxnLst/>
            <a:rect l="l" t="t" r="r" b="b"/>
            <a:pathLst>
              <a:path w="103505" h="111125">
                <a:moveTo>
                  <a:pt x="0" y="110624"/>
                </a:moveTo>
                <a:lnTo>
                  <a:pt x="0" y="0"/>
                </a:lnTo>
                <a:lnTo>
                  <a:pt x="103059" y="0"/>
                </a:lnTo>
              </a:path>
              <a:path w="103505" h="111125">
                <a:moveTo>
                  <a:pt x="0" y="52648"/>
                </a:moveTo>
                <a:lnTo>
                  <a:pt x="63572" y="52648"/>
                </a:lnTo>
              </a:path>
              <a:path w="103505" h="111125">
                <a:moveTo>
                  <a:pt x="0" y="110624"/>
                </a:moveTo>
                <a:lnTo>
                  <a:pt x="103059" y="110624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65834" y="5659722"/>
            <a:ext cx="111419" cy="1106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32500" y="5659756"/>
            <a:ext cx="389890" cy="111125"/>
          </a:xfrm>
          <a:custGeom>
            <a:avLst/>
            <a:gdLst/>
            <a:ahLst/>
            <a:cxnLst/>
            <a:rect l="l" t="t" r="r" b="b"/>
            <a:pathLst>
              <a:path w="389889" h="111125">
                <a:moveTo>
                  <a:pt x="0" y="0"/>
                </a:moveTo>
                <a:lnTo>
                  <a:pt x="0" y="110624"/>
                </a:lnTo>
                <a:lnTo>
                  <a:pt x="95556" y="110624"/>
                </a:lnTo>
              </a:path>
              <a:path w="389889" h="111125">
                <a:moveTo>
                  <a:pt x="111351" y="110624"/>
                </a:moveTo>
                <a:lnTo>
                  <a:pt x="174924" y="0"/>
                </a:lnTo>
                <a:lnTo>
                  <a:pt x="238497" y="110624"/>
                </a:lnTo>
              </a:path>
              <a:path w="389889" h="111125">
                <a:moveTo>
                  <a:pt x="135437" y="73645"/>
                </a:moveTo>
                <a:lnTo>
                  <a:pt x="214805" y="73645"/>
                </a:lnTo>
              </a:path>
              <a:path w="389889" h="111125">
                <a:moveTo>
                  <a:pt x="278378" y="110624"/>
                </a:moveTo>
                <a:lnTo>
                  <a:pt x="278378" y="0"/>
                </a:lnTo>
                <a:lnTo>
                  <a:pt x="389729" y="110624"/>
                </a:lnTo>
                <a:lnTo>
                  <a:pt x="389729" y="0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85803" y="5659756"/>
            <a:ext cx="103505" cy="111125"/>
          </a:xfrm>
          <a:custGeom>
            <a:avLst/>
            <a:gdLst/>
            <a:ahLst/>
            <a:cxnLst/>
            <a:rect l="l" t="t" r="r" b="b"/>
            <a:pathLst>
              <a:path w="103504" h="111125">
                <a:moveTo>
                  <a:pt x="0" y="110624"/>
                </a:moveTo>
                <a:lnTo>
                  <a:pt x="0" y="0"/>
                </a:lnTo>
                <a:lnTo>
                  <a:pt x="103059" y="0"/>
                </a:lnTo>
              </a:path>
              <a:path w="103504" h="111125">
                <a:moveTo>
                  <a:pt x="0" y="52648"/>
                </a:moveTo>
                <a:lnTo>
                  <a:pt x="63572" y="52648"/>
                </a:lnTo>
              </a:path>
              <a:path w="103504" h="111125">
                <a:moveTo>
                  <a:pt x="0" y="110624"/>
                </a:moveTo>
                <a:lnTo>
                  <a:pt x="103059" y="110624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03667" y="5638759"/>
            <a:ext cx="302260" cy="168910"/>
          </a:xfrm>
          <a:custGeom>
            <a:avLst/>
            <a:gdLst/>
            <a:ahLst/>
            <a:cxnLst/>
            <a:rect l="l" t="t" r="r" b="b"/>
            <a:pathLst>
              <a:path w="302260" h="168910">
                <a:moveTo>
                  <a:pt x="55280" y="0"/>
                </a:moveTo>
                <a:lnTo>
                  <a:pt x="39486" y="10655"/>
                </a:lnTo>
                <a:lnTo>
                  <a:pt x="23691" y="26324"/>
                </a:lnTo>
                <a:lnTo>
                  <a:pt x="7897" y="47321"/>
                </a:lnTo>
                <a:lnTo>
                  <a:pt x="0" y="73645"/>
                </a:lnTo>
                <a:lnTo>
                  <a:pt x="0" y="94642"/>
                </a:lnTo>
                <a:lnTo>
                  <a:pt x="7897" y="120966"/>
                </a:lnTo>
                <a:lnTo>
                  <a:pt x="23691" y="141963"/>
                </a:lnTo>
                <a:lnTo>
                  <a:pt x="39486" y="157945"/>
                </a:lnTo>
                <a:lnTo>
                  <a:pt x="55280" y="168287"/>
                </a:lnTo>
              </a:path>
              <a:path w="302260" h="168910">
                <a:moveTo>
                  <a:pt x="87264" y="131621"/>
                </a:moveTo>
                <a:lnTo>
                  <a:pt x="150837" y="20996"/>
                </a:lnTo>
                <a:lnTo>
                  <a:pt x="214410" y="131621"/>
                </a:lnTo>
              </a:path>
              <a:path w="302260" h="168910">
                <a:moveTo>
                  <a:pt x="110956" y="94642"/>
                </a:moveTo>
                <a:lnTo>
                  <a:pt x="190718" y="94642"/>
                </a:lnTo>
              </a:path>
              <a:path w="302260" h="168910">
                <a:moveTo>
                  <a:pt x="245999" y="0"/>
                </a:moveTo>
                <a:lnTo>
                  <a:pt x="277983" y="26324"/>
                </a:lnTo>
                <a:lnTo>
                  <a:pt x="301675" y="73645"/>
                </a:lnTo>
                <a:lnTo>
                  <a:pt x="301675" y="94642"/>
                </a:lnTo>
                <a:lnTo>
                  <a:pt x="293777" y="120966"/>
                </a:lnTo>
                <a:lnTo>
                  <a:pt x="277983" y="141963"/>
                </a:lnTo>
                <a:lnTo>
                  <a:pt x="262188" y="157945"/>
                </a:lnTo>
                <a:lnTo>
                  <a:pt x="245999" y="168287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9" name="object 59"/>
          <p:cNvGrpSpPr/>
          <p:nvPr/>
        </p:nvGrpSpPr>
        <p:grpSpPr>
          <a:xfrm>
            <a:off x="4072833" y="2493908"/>
            <a:ext cx="1118870" cy="974725"/>
            <a:chOff x="4072833" y="2493908"/>
            <a:chExt cx="1118870" cy="974725"/>
          </a:xfrm>
        </p:grpSpPr>
        <p:sp>
          <p:nvSpPr>
            <p:cNvPr id="60" name="object 60"/>
            <p:cNvSpPr/>
            <p:nvPr/>
          </p:nvSpPr>
          <p:spPr>
            <a:xfrm>
              <a:off x="4331321" y="3368105"/>
              <a:ext cx="101842" cy="10001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072868" y="2493942"/>
              <a:ext cx="1118870" cy="885825"/>
            </a:xfrm>
            <a:custGeom>
              <a:avLst/>
              <a:gdLst/>
              <a:ahLst/>
              <a:cxnLst/>
              <a:rect l="l" t="t" r="r" b="b"/>
              <a:pathLst>
                <a:path w="1118870" h="885825">
                  <a:moveTo>
                    <a:pt x="341556" y="885312"/>
                  </a:moveTo>
                  <a:lnTo>
                    <a:pt x="1118251" y="55155"/>
                  </a:lnTo>
                </a:path>
                <a:path w="1118870" h="885825">
                  <a:moveTo>
                    <a:pt x="1118251" y="55155"/>
                  </a:moveTo>
                  <a:lnTo>
                    <a:pt x="872251" y="55155"/>
                  </a:lnTo>
                </a:path>
                <a:path w="1118870" h="885825">
                  <a:moveTo>
                    <a:pt x="0" y="110311"/>
                  </a:moveTo>
                  <a:lnTo>
                    <a:pt x="0" y="0"/>
                  </a:lnTo>
                  <a:lnTo>
                    <a:pt x="103454" y="0"/>
                  </a:lnTo>
                </a:path>
                <a:path w="1118870" h="885825">
                  <a:moveTo>
                    <a:pt x="0" y="52648"/>
                  </a:moveTo>
                  <a:lnTo>
                    <a:pt x="63572" y="52648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16169" y="2493909"/>
              <a:ext cx="111024" cy="11037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359143" y="2493942"/>
              <a:ext cx="461009" cy="110489"/>
            </a:xfrm>
            <a:custGeom>
              <a:avLst/>
              <a:gdLst/>
              <a:ahLst/>
              <a:cxnLst/>
              <a:rect l="l" t="t" r="r" b="b"/>
              <a:pathLst>
                <a:path w="461010" h="110489">
                  <a:moveTo>
                    <a:pt x="0" y="110311"/>
                  </a:moveTo>
                  <a:lnTo>
                    <a:pt x="63572" y="0"/>
                  </a:lnTo>
                  <a:lnTo>
                    <a:pt x="127145" y="110311"/>
                  </a:lnTo>
                </a:path>
                <a:path w="461010" h="110489">
                  <a:moveTo>
                    <a:pt x="23691" y="73645"/>
                  </a:moveTo>
                  <a:lnTo>
                    <a:pt x="103454" y="73645"/>
                  </a:lnTo>
                </a:path>
                <a:path w="461010" h="110489">
                  <a:moveTo>
                    <a:pt x="167026" y="110311"/>
                  </a:moveTo>
                  <a:lnTo>
                    <a:pt x="167026" y="0"/>
                  </a:lnTo>
                  <a:lnTo>
                    <a:pt x="230599" y="110311"/>
                  </a:lnTo>
                  <a:lnTo>
                    <a:pt x="294172" y="0"/>
                  </a:lnTo>
                  <a:lnTo>
                    <a:pt x="294172" y="110311"/>
                  </a:lnTo>
                </a:path>
                <a:path w="461010" h="110489">
                  <a:moveTo>
                    <a:pt x="357745" y="110311"/>
                  </a:moveTo>
                  <a:lnTo>
                    <a:pt x="357745" y="0"/>
                  </a:lnTo>
                  <a:lnTo>
                    <a:pt x="460804" y="0"/>
                  </a:lnTo>
                </a:path>
                <a:path w="461010" h="110489">
                  <a:moveTo>
                    <a:pt x="357745" y="52648"/>
                  </a:moveTo>
                  <a:lnTo>
                    <a:pt x="421318" y="52648"/>
                  </a:lnTo>
                </a:path>
                <a:path w="461010" h="110489">
                  <a:moveTo>
                    <a:pt x="357745" y="110311"/>
                  </a:moveTo>
                  <a:lnTo>
                    <a:pt x="460804" y="110311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1561902" y="2493908"/>
            <a:ext cx="676275" cy="110489"/>
            <a:chOff x="1561902" y="2493908"/>
            <a:chExt cx="676275" cy="110489"/>
          </a:xfrm>
        </p:grpSpPr>
        <p:sp>
          <p:nvSpPr>
            <p:cNvPr id="65" name="object 65"/>
            <p:cNvSpPr/>
            <p:nvPr/>
          </p:nvSpPr>
          <p:spPr>
            <a:xfrm>
              <a:off x="1561936" y="2493942"/>
              <a:ext cx="524510" cy="110489"/>
            </a:xfrm>
            <a:custGeom>
              <a:avLst/>
              <a:gdLst/>
              <a:ahLst/>
              <a:cxnLst/>
              <a:rect l="l" t="t" r="r" b="b"/>
              <a:pathLst>
                <a:path w="524510" h="110489">
                  <a:moveTo>
                    <a:pt x="0" y="110311"/>
                  </a:moveTo>
                  <a:lnTo>
                    <a:pt x="0" y="0"/>
                  </a:lnTo>
                  <a:lnTo>
                    <a:pt x="103454" y="0"/>
                  </a:lnTo>
                </a:path>
                <a:path w="524510" h="110489">
                  <a:moveTo>
                    <a:pt x="0" y="52648"/>
                  </a:moveTo>
                  <a:lnTo>
                    <a:pt x="63572" y="52648"/>
                  </a:lnTo>
                </a:path>
                <a:path w="524510" h="110489">
                  <a:moveTo>
                    <a:pt x="142940" y="110311"/>
                  </a:moveTo>
                  <a:lnTo>
                    <a:pt x="142940" y="0"/>
                  </a:lnTo>
                  <a:lnTo>
                    <a:pt x="246394" y="0"/>
                  </a:lnTo>
                </a:path>
                <a:path w="524510" h="110489">
                  <a:moveTo>
                    <a:pt x="142940" y="52648"/>
                  </a:moveTo>
                  <a:lnTo>
                    <a:pt x="206513" y="52648"/>
                  </a:lnTo>
                </a:path>
                <a:path w="524510" h="110489">
                  <a:moveTo>
                    <a:pt x="142940" y="110311"/>
                  </a:moveTo>
                  <a:lnTo>
                    <a:pt x="246394" y="110311"/>
                  </a:lnTo>
                </a:path>
                <a:path w="524510" h="110489">
                  <a:moveTo>
                    <a:pt x="270086" y="110311"/>
                  </a:moveTo>
                  <a:lnTo>
                    <a:pt x="333658" y="0"/>
                  </a:lnTo>
                  <a:lnTo>
                    <a:pt x="397231" y="110311"/>
                  </a:lnTo>
                </a:path>
                <a:path w="524510" h="110489">
                  <a:moveTo>
                    <a:pt x="294172" y="73645"/>
                  </a:moveTo>
                  <a:lnTo>
                    <a:pt x="373540" y="73645"/>
                  </a:lnTo>
                </a:path>
                <a:path w="524510" h="110489">
                  <a:moveTo>
                    <a:pt x="468701" y="0"/>
                  </a:moveTo>
                  <a:lnTo>
                    <a:pt x="468701" y="110311"/>
                  </a:lnTo>
                </a:path>
                <a:path w="524510" h="110489">
                  <a:moveTo>
                    <a:pt x="413421" y="0"/>
                  </a:moveTo>
                  <a:lnTo>
                    <a:pt x="524377" y="0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126161" y="2493909"/>
              <a:ext cx="111419" cy="1103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/>
          <p:nvPr/>
        </p:nvSpPr>
        <p:spPr>
          <a:xfrm>
            <a:off x="2301085" y="2493909"/>
            <a:ext cx="111024" cy="11037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67751" y="2493943"/>
            <a:ext cx="103505" cy="110489"/>
          </a:xfrm>
          <a:custGeom>
            <a:avLst/>
            <a:gdLst/>
            <a:ahLst/>
            <a:cxnLst/>
            <a:rect l="l" t="t" r="r" b="b"/>
            <a:pathLst>
              <a:path w="103505" h="110489">
                <a:moveTo>
                  <a:pt x="0" y="110311"/>
                </a:moveTo>
                <a:lnTo>
                  <a:pt x="0" y="0"/>
                </a:lnTo>
                <a:lnTo>
                  <a:pt x="103454" y="0"/>
                </a:lnTo>
              </a:path>
              <a:path w="103505" h="110489">
                <a:moveTo>
                  <a:pt x="0" y="52648"/>
                </a:moveTo>
                <a:lnTo>
                  <a:pt x="63572" y="52648"/>
                </a:lnTo>
              </a:path>
              <a:path w="103505" h="110489">
                <a:moveTo>
                  <a:pt x="0" y="110311"/>
                </a:moveTo>
                <a:lnTo>
                  <a:pt x="103454" y="110311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77684" y="2493909"/>
            <a:ext cx="119315" cy="11037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944712" y="2493909"/>
            <a:ext cx="127212" cy="11037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1" name="object 71"/>
          <p:cNvGrpSpPr/>
          <p:nvPr/>
        </p:nvGrpSpPr>
        <p:grpSpPr>
          <a:xfrm>
            <a:off x="3127532" y="2493909"/>
            <a:ext cx="413384" cy="110489"/>
            <a:chOff x="3127532" y="2493909"/>
            <a:chExt cx="413384" cy="110489"/>
          </a:xfrm>
        </p:grpSpPr>
        <p:sp>
          <p:nvSpPr>
            <p:cNvPr id="72" name="object 72"/>
            <p:cNvSpPr/>
            <p:nvPr/>
          </p:nvSpPr>
          <p:spPr>
            <a:xfrm>
              <a:off x="3127566" y="2493943"/>
              <a:ext cx="262255" cy="110489"/>
            </a:xfrm>
            <a:custGeom>
              <a:avLst/>
              <a:gdLst/>
              <a:ahLst/>
              <a:cxnLst/>
              <a:rect l="l" t="t" r="r" b="b"/>
              <a:pathLst>
                <a:path w="262254" h="110489">
                  <a:moveTo>
                    <a:pt x="0" y="110311"/>
                  </a:moveTo>
                  <a:lnTo>
                    <a:pt x="0" y="0"/>
                  </a:lnTo>
                  <a:lnTo>
                    <a:pt x="110956" y="110311"/>
                  </a:lnTo>
                  <a:lnTo>
                    <a:pt x="110956" y="0"/>
                  </a:lnTo>
                </a:path>
                <a:path w="262254" h="110489">
                  <a:moveTo>
                    <a:pt x="206513" y="0"/>
                  </a:moveTo>
                  <a:lnTo>
                    <a:pt x="206513" y="110311"/>
                  </a:lnTo>
                </a:path>
                <a:path w="262254" h="110489">
                  <a:moveTo>
                    <a:pt x="150837" y="0"/>
                  </a:moveTo>
                  <a:lnTo>
                    <a:pt x="262188" y="0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429208" y="2493909"/>
              <a:ext cx="111419" cy="11037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/>
          <p:nvPr/>
        </p:nvSpPr>
        <p:spPr>
          <a:xfrm>
            <a:off x="3588338" y="2493909"/>
            <a:ext cx="127212" cy="11037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71193" y="2493943"/>
            <a:ext cx="95250" cy="110489"/>
          </a:xfrm>
          <a:custGeom>
            <a:avLst/>
            <a:gdLst/>
            <a:ahLst/>
            <a:cxnLst/>
            <a:rect l="l" t="t" r="r" b="b"/>
            <a:pathLst>
              <a:path w="95250" h="110489">
                <a:moveTo>
                  <a:pt x="0" y="0"/>
                </a:moveTo>
                <a:lnTo>
                  <a:pt x="0" y="110311"/>
                </a:lnTo>
                <a:lnTo>
                  <a:pt x="95161" y="110311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" name="object 76"/>
          <p:cNvGrpSpPr/>
          <p:nvPr/>
        </p:nvGrpSpPr>
        <p:grpSpPr>
          <a:xfrm>
            <a:off x="5941718" y="2550949"/>
            <a:ext cx="534035" cy="2380615"/>
            <a:chOff x="5941718" y="2550949"/>
            <a:chExt cx="534035" cy="2380615"/>
          </a:xfrm>
        </p:grpSpPr>
        <p:sp>
          <p:nvSpPr>
            <p:cNvPr id="77" name="object 77"/>
            <p:cNvSpPr/>
            <p:nvPr/>
          </p:nvSpPr>
          <p:spPr>
            <a:xfrm>
              <a:off x="5941753" y="4715527"/>
              <a:ext cx="315595" cy="215900"/>
            </a:xfrm>
            <a:custGeom>
              <a:avLst/>
              <a:gdLst/>
              <a:ahLst/>
              <a:cxnLst/>
              <a:rect l="l" t="t" r="r" b="b"/>
              <a:pathLst>
                <a:path w="315595" h="215900">
                  <a:moveTo>
                    <a:pt x="0" y="215608"/>
                  </a:moveTo>
                  <a:lnTo>
                    <a:pt x="185959" y="0"/>
                  </a:lnTo>
                </a:path>
                <a:path w="315595" h="215900">
                  <a:moveTo>
                    <a:pt x="129099" y="215608"/>
                  </a:moveTo>
                  <a:lnTo>
                    <a:pt x="315105" y="0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104441" y="4580459"/>
              <a:ext cx="46355" cy="111125"/>
            </a:xfrm>
            <a:custGeom>
              <a:avLst/>
              <a:gdLst/>
              <a:ahLst/>
              <a:cxnLst/>
              <a:rect l="l" t="t" r="r" b="b"/>
              <a:pathLst>
                <a:path w="46354" h="111125">
                  <a:moveTo>
                    <a:pt x="46172" y="0"/>
                  </a:moveTo>
                  <a:lnTo>
                    <a:pt x="0" y="0"/>
                  </a:lnTo>
                  <a:lnTo>
                    <a:pt x="23270" y="110624"/>
                  </a:lnTo>
                  <a:lnTo>
                    <a:pt x="46172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104441" y="4580459"/>
              <a:ext cx="46355" cy="111125"/>
            </a:xfrm>
            <a:custGeom>
              <a:avLst/>
              <a:gdLst/>
              <a:ahLst/>
              <a:cxnLst/>
              <a:rect l="l" t="t" r="r" b="b"/>
              <a:pathLst>
                <a:path w="46354" h="111125">
                  <a:moveTo>
                    <a:pt x="46172" y="0"/>
                  </a:moveTo>
                  <a:lnTo>
                    <a:pt x="23270" y="110624"/>
                  </a:lnTo>
                  <a:lnTo>
                    <a:pt x="0" y="0"/>
                  </a:lnTo>
                  <a:lnTo>
                    <a:pt x="46172" y="0"/>
                  </a:lnTo>
                  <a:close/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127712" y="2550979"/>
              <a:ext cx="347980" cy="2030095"/>
            </a:xfrm>
            <a:custGeom>
              <a:avLst/>
              <a:gdLst/>
              <a:ahLst/>
              <a:cxnLst/>
              <a:rect l="l" t="t" r="r" b="b"/>
              <a:pathLst>
                <a:path w="347979" h="2030095">
                  <a:moveTo>
                    <a:pt x="0" y="2029479"/>
                  </a:moveTo>
                  <a:lnTo>
                    <a:pt x="0" y="0"/>
                  </a:lnTo>
                </a:path>
                <a:path w="347979" h="2030095">
                  <a:moveTo>
                    <a:pt x="0" y="0"/>
                  </a:moveTo>
                  <a:lnTo>
                    <a:pt x="347479" y="0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1" name="object 81"/>
          <p:cNvGraphicFramePr>
            <a:graphicFrameLocks noGrp="1"/>
          </p:cNvGraphicFramePr>
          <p:nvPr/>
        </p:nvGraphicFramePr>
        <p:xfrm>
          <a:off x="5851329" y="4679488"/>
          <a:ext cx="1407159" cy="287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570"/>
                <a:gridCol w="563880"/>
                <a:gridCol w="346709"/>
              </a:tblGrid>
              <a:tr h="287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33CC"/>
                      </a:solidFill>
                      <a:prstDash val="solid"/>
                    </a:lnL>
                    <a:lnR w="3175">
                      <a:solidFill>
                        <a:srgbClr val="0033CC"/>
                      </a:solidFill>
                      <a:prstDash val="solid"/>
                    </a:lnR>
                    <a:lnT w="3175">
                      <a:solidFill>
                        <a:srgbClr val="0033CC"/>
                      </a:solidFill>
                      <a:prstDash val="solid"/>
                    </a:lnT>
                    <a:lnB w="3175">
                      <a:solidFill>
                        <a:srgbClr val="0033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33CC"/>
                      </a:solidFill>
                      <a:prstDash val="solid"/>
                    </a:lnL>
                    <a:lnR w="3175">
                      <a:solidFill>
                        <a:srgbClr val="0033CC"/>
                      </a:solidFill>
                      <a:prstDash val="solid"/>
                    </a:lnR>
                    <a:lnT w="3175">
                      <a:solidFill>
                        <a:srgbClr val="0033CC"/>
                      </a:solidFill>
                      <a:prstDash val="solid"/>
                    </a:lnT>
                    <a:lnB w="3175">
                      <a:solidFill>
                        <a:srgbClr val="0033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33CC"/>
                      </a:solidFill>
                      <a:prstDash val="solid"/>
                    </a:lnL>
                    <a:lnR w="3175">
                      <a:solidFill>
                        <a:srgbClr val="0033CC"/>
                      </a:solidFill>
                      <a:prstDash val="solid"/>
                    </a:lnR>
                    <a:lnT w="3175">
                      <a:solidFill>
                        <a:srgbClr val="0033CC"/>
                      </a:solidFill>
                      <a:prstDash val="solid"/>
                    </a:lnT>
                    <a:lnB w="3175">
                      <a:solidFill>
                        <a:srgbClr val="0033C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2" name="object 82"/>
          <p:cNvSpPr/>
          <p:nvPr/>
        </p:nvSpPr>
        <p:spPr>
          <a:xfrm>
            <a:off x="6438074" y="4881621"/>
            <a:ext cx="20955" cy="13970"/>
          </a:xfrm>
          <a:custGeom>
            <a:avLst/>
            <a:gdLst/>
            <a:ahLst/>
            <a:cxnLst/>
            <a:rect l="l" t="t" r="r" b="b"/>
            <a:pathLst>
              <a:path w="20954" h="13970">
                <a:moveTo>
                  <a:pt x="10266" y="0"/>
                </a:moveTo>
                <a:lnTo>
                  <a:pt x="0" y="6581"/>
                </a:lnTo>
                <a:lnTo>
                  <a:pt x="10266" y="13475"/>
                </a:lnTo>
                <a:lnTo>
                  <a:pt x="20532" y="6581"/>
                </a:lnTo>
                <a:lnTo>
                  <a:pt x="10266" y="0"/>
                </a:lnTo>
                <a:close/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530859" y="4751533"/>
            <a:ext cx="144956" cy="14359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68969" y="4751566"/>
            <a:ext cx="52069" cy="144145"/>
          </a:xfrm>
          <a:custGeom>
            <a:avLst/>
            <a:gdLst/>
            <a:ahLst/>
            <a:cxnLst/>
            <a:rect l="l" t="t" r="r" b="b"/>
            <a:pathLst>
              <a:path w="52070" h="144145">
                <a:moveTo>
                  <a:pt x="0" y="27264"/>
                </a:moveTo>
                <a:lnTo>
                  <a:pt x="20532" y="20370"/>
                </a:lnTo>
                <a:lnTo>
                  <a:pt x="51753" y="0"/>
                </a:lnTo>
                <a:lnTo>
                  <a:pt x="51753" y="143530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01569" y="4751566"/>
            <a:ext cx="165735" cy="144145"/>
          </a:xfrm>
          <a:custGeom>
            <a:avLst/>
            <a:gdLst/>
            <a:ahLst/>
            <a:cxnLst/>
            <a:rect l="l" t="t" r="r" b="b"/>
            <a:pathLst>
              <a:path w="165734" h="144145">
                <a:moveTo>
                  <a:pt x="0" y="143530"/>
                </a:moveTo>
                <a:lnTo>
                  <a:pt x="82921" y="0"/>
                </a:lnTo>
                <a:lnTo>
                  <a:pt x="165421" y="143530"/>
                </a:lnTo>
              </a:path>
              <a:path w="165734" h="144145">
                <a:moveTo>
                  <a:pt x="31167" y="95582"/>
                </a:moveTo>
                <a:lnTo>
                  <a:pt x="134253" y="95582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6" name="object 86"/>
          <p:cNvGrpSpPr/>
          <p:nvPr/>
        </p:nvGrpSpPr>
        <p:grpSpPr>
          <a:xfrm>
            <a:off x="7344678" y="4965729"/>
            <a:ext cx="339090" cy="220979"/>
            <a:chOff x="7344678" y="4965729"/>
            <a:chExt cx="339090" cy="220979"/>
          </a:xfrm>
        </p:grpSpPr>
        <p:sp>
          <p:nvSpPr>
            <p:cNvPr id="87" name="object 87"/>
            <p:cNvSpPr/>
            <p:nvPr/>
          </p:nvSpPr>
          <p:spPr>
            <a:xfrm>
              <a:off x="7344678" y="4965922"/>
              <a:ext cx="339090" cy="220979"/>
            </a:xfrm>
            <a:custGeom>
              <a:avLst/>
              <a:gdLst/>
              <a:ahLst/>
              <a:cxnLst/>
              <a:rect l="l" t="t" r="r" b="b"/>
              <a:pathLst>
                <a:path w="339090" h="220979">
                  <a:moveTo>
                    <a:pt x="0" y="0"/>
                  </a:moveTo>
                  <a:lnTo>
                    <a:pt x="338792" y="0"/>
                  </a:lnTo>
                </a:path>
                <a:path w="339090" h="220979">
                  <a:moveTo>
                    <a:pt x="251922" y="110311"/>
                  </a:moveTo>
                  <a:lnTo>
                    <a:pt x="251922" y="220622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573699" y="4965922"/>
              <a:ext cx="46355" cy="110489"/>
            </a:xfrm>
            <a:custGeom>
              <a:avLst/>
              <a:gdLst/>
              <a:ahLst/>
              <a:cxnLst/>
              <a:rect l="l" t="t" r="r" b="b"/>
              <a:pathLst>
                <a:path w="46354" h="110489">
                  <a:moveTo>
                    <a:pt x="22902" y="0"/>
                  </a:moveTo>
                  <a:lnTo>
                    <a:pt x="0" y="110311"/>
                  </a:lnTo>
                  <a:lnTo>
                    <a:pt x="46225" y="110311"/>
                  </a:lnTo>
                  <a:lnTo>
                    <a:pt x="22902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573699" y="4965922"/>
              <a:ext cx="46355" cy="110489"/>
            </a:xfrm>
            <a:custGeom>
              <a:avLst/>
              <a:gdLst/>
              <a:ahLst/>
              <a:cxnLst/>
              <a:rect l="l" t="t" r="r" b="b"/>
              <a:pathLst>
                <a:path w="46354" h="110489">
                  <a:moveTo>
                    <a:pt x="0" y="110311"/>
                  </a:moveTo>
                  <a:lnTo>
                    <a:pt x="46225" y="110311"/>
                  </a:lnTo>
                  <a:lnTo>
                    <a:pt x="22902" y="0"/>
                  </a:lnTo>
                  <a:lnTo>
                    <a:pt x="0" y="110311"/>
                  </a:lnTo>
                  <a:close/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7344678" y="4181804"/>
            <a:ext cx="391160" cy="497840"/>
            <a:chOff x="7344678" y="4181804"/>
            <a:chExt cx="391160" cy="497840"/>
          </a:xfrm>
        </p:grpSpPr>
        <p:sp>
          <p:nvSpPr>
            <p:cNvPr id="91" name="object 91"/>
            <p:cNvSpPr/>
            <p:nvPr/>
          </p:nvSpPr>
          <p:spPr>
            <a:xfrm>
              <a:off x="7344678" y="4181833"/>
              <a:ext cx="391160" cy="497205"/>
            </a:xfrm>
            <a:custGeom>
              <a:avLst/>
              <a:gdLst/>
              <a:ahLst/>
              <a:cxnLst/>
              <a:rect l="l" t="t" r="r" b="b"/>
              <a:pathLst>
                <a:path w="391159" h="497204">
                  <a:moveTo>
                    <a:pt x="0" y="497028"/>
                  </a:moveTo>
                  <a:lnTo>
                    <a:pt x="338792" y="497028"/>
                  </a:lnTo>
                </a:path>
                <a:path w="391159" h="497204">
                  <a:moveTo>
                    <a:pt x="251922" y="386716"/>
                  </a:moveTo>
                  <a:lnTo>
                    <a:pt x="251922" y="0"/>
                  </a:lnTo>
                </a:path>
                <a:path w="391159" h="497204">
                  <a:moveTo>
                    <a:pt x="251922" y="0"/>
                  </a:moveTo>
                  <a:lnTo>
                    <a:pt x="390914" y="0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573699" y="4568550"/>
              <a:ext cx="46355" cy="110489"/>
            </a:xfrm>
            <a:custGeom>
              <a:avLst/>
              <a:gdLst/>
              <a:ahLst/>
              <a:cxnLst/>
              <a:rect l="l" t="t" r="r" b="b"/>
              <a:pathLst>
                <a:path w="46354" h="110489">
                  <a:moveTo>
                    <a:pt x="46225" y="0"/>
                  </a:moveTo>
                  <a:lnTo>
                    <a:pt x="0" y="0"/>
                  </a:lnTo>
                  <a:lnTo>
                    <a:pt x="22902" y="110311"/>
                  </a:lnTo>
                  <a:lnTo>
                    <a:pt x="46225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573699" y="4568550"/>
              <a:ext cx="46355" cy="110489"/>
            </a:xfrm>
            <a:custGeom>
              <a:avLst/>
              <a:gdLst/>
              <a:ahLst/>
              <a:cxnLst/>
              <a:rect l="l" t="t" r="r" b="b"/>
              <a:pathLst>
                <a:path w="46354" h="110489">
                  <a:moveTo>
                    <a:pt x="0" y="0"/>
                  </a:moveTo>
                  <a:lnTo>
                    <a:pt x="46225" y="0"/>
                  </a:lnTo>
                  <a:lnTo>
                    <a:pt x="22902" y="11031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596601" y="4678861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>
                  <a:moveTo>
                    <a:pt x="0" y="0"/>
                  </a:moveTo>
                  <a:lnTo>
                    <a:pt x="421" y="0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7860756" y="4126643"/>
            <a:ext cx="111419" cy="11037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170731" y="4126677"/>
            <a:ext cx="548640" cy="110489"/>
          </a:xfrm>
          <a:custGeom>
            <a:avLst/>
            <a:gdLst/>
            <a:ahLst/>
            <a:cxnLst/>
            <a:rect l="l" t="t" r="r" b="b"/>
            <a:pathLst>
              <a:path w="548640" h="110489">
                <a:moveTo>
                  <a:pt x="55701" y="0"/>
                </a:moveTo>
                <a:lnTo>
                  <a:pt x="55701" y="110311"/>
                </a:lnTo>
              </a:path>
              <a:path w="548640" h="110489">
                <a:moveTo>
                  <a:pt x="0" y="0"/>
                </a:moveTo>
                <a:lnTo>
                  <a:pt x="111351" y="0"/>
                </a:lnTo>
              </a:path>
              <a:path w="548640" h="110489">
                <a:moveTo>
                  <a:pt x="151258" y="110311"/>
                </a:moveTo>
                <a:lnTo>
                  <a:pt x="151258" y="0"/>
                </a:lnTo>
                <a:lnTo>
                  <a:pt x="254291" y="0"/>
                </a:lnTo>
              </a:path>
              <a:path w="548640" h="110489">
                <a:moveTo>
                  <a:pt x="151258" y="52648"/>
                </a:moveTo>
                <a:lnTo>
                  <a:pt x="214805" y="52648"/>
                </a:lnTo>
              </a:path>
              <a:path w="548640" h="110489">
                <a:moveTo>
                  <a:pt x="151258" y="110311"/>
                </a:moveTo>
                <a:lnTo>
                  <a:pt x="254291" y="110311"/>
                </a:lnTo>
              </a:path>
              <a:path w="548640" h="110489">
                <a:moveTo>
                  <a:pt x="294198" y="0"/>
                </a:moveTo>
                <a:lnTo>
                  <a:pt x="405550" y="110311"/>
                </a:lnTo>
              </a:path>
              <a:path w="548640" h="110489">
                <a:moveTo>
                  <a:pt x="405550" y="0"/>
                </a:moveTo>
                <a:lnTo>
                  <a:pt x="294198" y="110311"/>
                </a:lnTo>
              </a:path>
              <a:path w="548640" h="110489">
                <a:moveTo>
                  <a:pt x="492788" y="0"/>
                </a:moveTo>
                <a:lnTo>
                  <a:pt x="492788" y="110311"/>
                </a:lnTo>
              </a:path>
              <a:path w="548640" h="110489">
                <a:moveTo>
                  <a:pt x="437139" y="0"/>
                </a:moveTo>
                <a:lnTo>
                  <a:pt x="548490" y="0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925708" y="4126677"/>
            <a:ext cx="262255" cy="110489"/>
          </a:xfrm>
          <a:custGeom>
            <a:avLst/>
            <a:gdLst/>
            <a:ahLst/>
            <a:cxnLst/>
            <a:rect l="l" t="t" r="r" b="b"/>
            <a:pathLst>
              <a:path w="262254" h="110489">
                <a:moveTo>
                  <a:pt x="0" y="0"/>
                </a:moveTo>
                <a:lnTo>
                  <a:pt x="0" y="110311"/>
                </a:lnTo>
              </a:path>
              <a:path w="262254" h="110489">
                <a:moveTo>
                  <a:pt x="111351" y="0"/>
                </a:moveTo>
                <a:lnTo>
                  <a:pt x="111351" y="110311"/>
                </a:lnTo>
              </a:path>
              <a:path w="262254" h="110489">
                <a:moveTo>
                  <a:pt x="0" y="52648"/>
                </a:moveTo>
                <a:lnTo>
                  <a:pt x="111351" y="52648"/>
                </a:lnTo>
              </a:path>
              <a:path w="262254" h="110489">
                <a:moveTo>
                  <a:pt x="206539" y="0"/>
                </a:moveTo>
                <a:lnTo>
                  <a:pt x="206539" y="110311"/>
                </a:lnTo>
              </a:path>
              <a:path w="262254" h="110489">
                <a:moveTo>
                  <a:pt x="151258" y="0"/>
                </a:moveTo>
                <a:lnTo>
                  <a:pt x="262188" y="0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370745" y="4126677"/>
            <a:ext cx="524510" cy="110489"/>
          </a:xfrm>
          <a:custGeom>
            <a:avLst/>
            <a:gdLst/>
            <a:ahLst/>
            <a:cxnLst/>
            <a:rect l="l" t="t" r="r" b="b"/>
            <a:pathLst>
              <a:path w="524509" h="110489">
                <a:moveTo>
                  <a:pt x="55649" y="0"/>
                </a:moveTo>
                <a:lnTo>
                  <a:pt x="55649" y="110311"/>
                </a:lnTo>
              </a:path>
              <a:path w="524509" h="110489">
                <a:moveTo>
                  <a:pt x="0" y="0"/>
                </a:moveTo>
                <a:lnTo>
                  <a:pt x="111351" y="0"/>
                </a:lnTo>
              </a:path>
              <a:path w="524509" h="110489">
                <a:moveTo>
                  <a:pt x="127145" y="110311"/>
                </a:moveTo>
                <a:lnTo>
                  <a:pt x="190692" y="0"/>
                </a:lnTo>
                <a:lnTo>
                  <a:pt x="254291" y="110311"/>
                </a:lnTo>
              </a:path>
              <a:path w="524509" h="110489">
                <a:moveTo>
                  <a:pt x="151206" y="73645"/>
                </a:moveTo>
                <a:lnTo>
                  <a:pt x="230599" y="73645"/>
                </a:lnTo>
              </a:path>
              <a:path w="524509" h="110489">
                <a:moveTo>
                  <a:pt x="294146" y="0"/>
                </a:moveTo>
                <a:lnTo>
                  <a:pt x="294146" y="110311"/>
                </a:lnTo>
                <a:lnTo>
                  <a:pt x="389334" y="110311"/>
                </a:lnTo>
              </a:path>
              <a:path w="524509" h="110489">
                <a:moveTo>
                  <a:pt x="429189" y="0"/>
                </a:moveTo>
                <a:lnTo>
                  <a:pt x="429189" y="110311"/>
                </a:lnTo>
                <a:lnTo>
                  <a:pt x="524377" y="110311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600355" y="2495789"/>
            <a:ext cx="119315" cy="11037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0" name="object 100"/>
          <p:cNvGrpSpPr/>
          <p:nvPr/>
        </p:nvGrpSpPr>
        <p:grpSpPr>
          <a:xfrm>
            <a:off x="6775253" y="2495789"/>
            <a:ext cx="270510" cy="110489"/>
            <a:chOff x="6775253" y="2495789"/>
            <a:chExt cx="270510" cy="110489"/>
          </a:xfrm>
        </p:grpSpPr>
        <p:sp>
          <p:nvSpPr>
            <p:cNvPr id="101" name="object 101"/>
            <p:cNvSpPr/>
            <p:nvPr/>
          </p:nvSpPr>
          <p:spPr>
            <a:xfrm>
              <a:off x="6775287" y="2495823"/>
              <a:ext cx="103505" cy="110489"/>
            </a:xfrm>
            <a:custGeom>
              <a:avLst/>
              <a:gdLst/>
              <a:ahLst/>
              <a:cxnLst/>
              <a:rect l="l" t="t" r="r" b="b"/>
              <a:pathLst>
                <a:path w="103504" h="110489">
                  <a:moveTo>
                    <a:pt x="0" y="110311"/>
                  </a:moveTo>
                  <a:lnTo>
                    <a:pt x="0" y="0"/>
                  </a:lnTo>
                  <a:lnTo>
                    <a:pt x="103085" y="0"/>
                  </a:lnTo>
                </a:path>
                <a:path w="103504" h="110489">
                  <a:moveTo>
                    <a:pt x="0" y="52648"/>
                  </a:moveTo>
                  <a:lnTo>
                    <a:pt x="63599" y="52648"/>
                  </a:lnTo>
                </a:path>
                <a:path w="103504" h="110489">
                  <a:moveTo>
                    <a:pt x="0" y="110311"/>
                  </a:moveTo>
                  <a:lnTo>
                    <a:pt x="103085" y="110311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918194" y="2495789"/>
              <a:ext cx="127212" cy="11037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/>
          <p:nvPr/>
        </p:nvSpPr>
        <p:spPr>
          <a:xfrm>
            <a:off x="7101075" y="2495823"/>
            <a:ext cx="127635" cy="110489"/>
          </a:xfrm>
          <a:custGeom>
            <a:avLst/>
            <a:gdLst/>
            <a:ahLst/>
            <a:cxnLst/>
            <a:rect l="l" t="t" r="r" b="b"/>
            <a:pathLst>
              <a:path w="127634" h="110489">
                <a:moveTo>
                  <a:pt x="0" y="110311"/>
                </a:moveTo>
                <a:lnTo>
                  <a:pt x="0" y="0"/>
                </a:lnTo>
                <a:lnTo>
                  <a:pt x="63546" y="110311"/>
                </a:lnTo>
                <a:lnTo>
                  <a:pt x="127145" y="0"/>
                </a:lnTo>
                <a:lnTo>
                  <a:pt x="127145" y="110311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4" name="object 104"/>
          <p:cNvGrpSpPr/>
          <p:nvPr/>
        </p:nvGrpSpPr>
        <p:grpSpPr>
          <a:xfrm>
            <a:off x="7291733" y="2495789"/>
            <a:ext cx="389890" cy="110489"/>
            <a:chOff x="7291733" y="2495789"/>
            <a:chExt cx="389890" cy="110489"/>
          </a:xfrm>
        </p:grpSpPr>
        <p:sp>
          <p:nvSpPr>
            <p:cNvPr id="105" name="object 105"/>
            <p:cNvSpPr/>
            <p:nvPr/>
          </p:nvSpPr>
          <p:spPr>
            <a:xfrm>
              <a:off x="7291767" y="2495823"/>
              <a:ext cx="238760" cy="110489"/>
            </a:xfrm>
            <a:custGeom>
              <a:avLst/>
              <a:gdLst/>
              <a:ahLst/>
              <a:cxnLst/>
              <a:rect l="l" t="t" r="r" b="b"/>
              <a:pathLst>
                <a:path w="238759" h="110489">
                  <a:moveTo>
                    <a:pt x="0" y="110311"/>
                  </a:moveTo>
                  <a:lnTo>
                    <a:pt x="0" y="0"/>
                  </a:lnTo>
                  <a:lnTo>
                    <a:pt x="103454" y="0"/>
                  </a:lnTo>
                </a:path>
                <a:path w="238759" h="110489">
                  <a:moveTo>
                    <a:pt x="0" y="52648"/>
                  </a:moveTo>
                  <a:lnTo>
                    <a:pt x="63599" y="52648"/>
                  </a:lnTo>
                </a:path>
                <a:path w="238759" h="110489">
                  <a:moveTo>
                    <a:pt x="0" y="110311"/>
                  </a:moveTo>
                  <a:lnTo>
                    <a:pt x="103454" y="110311"/>
                  </a:lnTo>
                </a:path>
                <a:path w="238759" h="110489">
                  <a:moveTo>
                    <a:pt x="182847" y="0"/>
                  </a:moveTo>
                  <a:lnTo>
                    <a:pt x="182847" y="110311"/>
                  </a:lnTo>
                </a:path>
                <a:path w="238759" h="110489">
                  <a:moveTo>
                    <a:pt x="127145" y="0"/>
                  </a:moveTo>
                  <a:lnTo>
                    <a:pt x="238497" y="0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569716" y="2495789"/>
              <a:ext cx="111419" cy="11037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/>
          <p:nvPr/>
        </p:nvSpPr>
        <p:spPr>
          <a:xfrm>
            <a:off x="7736803" y="2495823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311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792419" y="2495789"/>
            <a:ext cx="119315" cy="11037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9" name="object 109"/>
          <p:cNvGrpSpPr/>
          <p:nvPr/>
        </p:nvGrpSpPr>
        <p:grpSpPr>
          <a:xfrm>
            <a:off x="8126104" y="2495787"/>
            <a:ext cx="437515" cy="110489"/>
            <a:chOff x="8126104" y="2495787"/>
            <a:chExt cx="437515" cy="110489"/>
          </a:xfrm>
        </p:grpSpPr>
        <p:sp>
          <p:nvSpPr>
            <p:cNvPr id="110" name="object 110"/>
            <p:cNvSpPr/>
            <p:nvPr/>
          </p:nvSpPr>
          <p:spPr>
            <a:xfrm>
              <a:off x="8126104" y="2495789"/>
              <a:ext cx="111419" cy="11037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269078" y="2495823"/>
              <a:ext cx="294640" cy="110489"/>
            </a:xfrm>
            <a:custGeom>
              <a:avLst/>
              <a:gdLst/>
              <a:ahLst/>
              <a:cxnLst/>
              <a:rect l="l" t="t" r="r" b="b"/>
              <a:pathLst>
                <a:path w="294640" h="110489">
                  <a:moveTo>
                    <a:pt x="0" y="0"/>
                  </a:moveTo>
                  <a:lnTo>
                    <a:pt x="63546" y="52648"/>
                  </a:lnTo>
                  <a:lnTo>
                    <a:pt x="63546" y="110311"/>
                  </a:lnTo>
                </a:path>
                <a:path w="294640" h="110489">
                  <a:moveTo>
                    <a:pt x="127145" y="0"/>
                  </a:moveTo>
                  <a:lnTo>
                    <a:pt x="63546" y="52648"/>
                  </a:lnTo>
                </a:path>
                <a:path w="294640" h="110489">
                  <a:moveTo>
                    <a:pt x="167000" y="110311"/>
                  </a:moveTo>
                  <a:lnTo>
                    <a:pt x="167000" y="0"/>
                  </a:lnTo>
                  <a:lnTo>
                    <a:pt x="230599" y="110311"/>
                  </a:lnTo>
                  <a:lnTo>
                    <a:pt x="294146" y="0"/>
                  </a:lnTo>
                  <a:lnTo>
                    <a:pt x="294146" y="110311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/>
          <p:nvPr/>
        </p:nvSpPr>
        <p:spPr>
          <a:xfrm>
            <a:off x="8626790" y="2495789"/>
            <a:ext cx="111419" cy="11037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785525" y="2495789"/>
            <a:ext cx="127212" cy="11037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968354" y="2495823"/>
            <a:ext cx="95885" cy="110489"/>
          </a:xfrm>
          <a:custGeom>
            <a:avLst/>
            <a:gdLst/>
            <a:ahLst/>
            <a:cxnLst/>
            <a:rect l="l" t="t" r="r" b="b"/>
            <a:pathLst>
              <a:path w="95884" h="110489">
                <a:moveTo>
                  <a:pt x="0" y="0"/>
                </a:moveTo>
                <a:lnTo>
                  <a:pt x="0" y="110311"/>
                </a:lnTo>
                <a:lnTo>
                  <a:pt x="95556" y="110311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5" name="object 115"/>
          <p:cNvGrpSpPr/>
          <p:nvPr/>
        </p:nvGrpSpPr>
        <p:grpSpPr>
          <a:xfrm>
            <a:off x="6625835" y="3103133"/>
            <a:ext cx="371475" cy="1588770"/>
            <a:chOff x="6625835" y="3103133"/>
            <a:chExt cx="371475" cy="1588770"/>
          </a:xfrm>
        </p:grpSpPr>
        <p:sp>
          <p:nvSpPr>
            <p:cNvPr id="116" name="object 116"/>
            <p:cNvSpPr/>
            <p:nvPr/>
          </p:nvSpPr>
          <p:spPr>
            <a:xfrm>
              <a:off x="6626029" y="4580458"/>
              <a:ext cx="46355" cy="111125"/>
            </a:xfrm>
            <a:custGeom>
              <a:avLst/>
              <a:gdLst/>
              <a:ahLst/>
              <a:cxnLst/>
              <a:rect l="l" t="t" r="r" b="b"/>
              <a:pathLst>
                <a:path w="46354" h="111125">
                  <a:moveTo>
                    <a:pt x="46225" y="0"/>
                  </a:moveTo>
                  <a:lnTo>
                    <a:pt x="0" y="0"/>
                  </a:lnTo>
                  <a:lnTo>
                    <a:pt x="22902" y="110624"/>
                  </a:lnTo>
                  <a:lnTo>
                    <a:pt x="46225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626029" y="4580458"/>
              <a:ext cx="46355" cy="111125"/>
            </a:xfrm>
            <a:custGeom>
              <a:avLst/>
              <a:gdLst/>
              <a:ahLst/>
              <a:cxnLst/>
              <a:rect l="l" t="t" r="r" b="b"/>
              <a:pathLst>
                <a:path w="46354" h="111125">
                  <a:moveTo>
                    <a:pt x="46225" y="0"/>
                  </a:moveTo>
                  <a:lnTo>
                    <a:pt x="22902" y="110624"/>
                  </a:lnTo>
                  <a:lnTo>
                    <a:pt x="0" y="0"/>
                  </a:lnTo>
                  <a:lnTo>
                    <a:pt x="46225" y="0"/>
                  </a:lnTo>
                  <a:close/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648931" y="3103163"/>
              <a:ext cx="347980" cy="1477645"/>
            </a:xfrm>
            <a:custGeom>
              <a:avLst/>
              <a:gdLst/>
              <a:ahLst/>
              <a:cxnLst/>
              <a:rect l="l" t="t" r="r" b="b"/>
              <a:pathLst>
                <a:path w="347979" h="1477645">
                  <a:moveTo>
                    <a:pt x="0" y="1477295"/>
                  </a:moveTo>
                  <a:lnTo>
                    <a:pt x="0" y="0"/>
                  </a:lnTo>
                </a:path>
                <a:path w="347979" h="1477645">
                  <a:moveTo>
                    <a:pt x="0" y="0"/>
                  </a:moveTo>
                  <a:lnTo>
                    <a:pt x="347900" y="0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/>
          <p:nvPr/>
        </p:nvSpPr>
        <p:spPr>
          <a:xfrm>
            <a:off x="7121976" y="3048007"/>
            <a:ext cx="111760" cy="110489"/>
          </a:xfrm>
          <a:custGeom>
            <a:avLst/>
            <a:gdLst/>
            <a:ahLst/>
            <a:cxnLst/>
            <a:rect l="l" t="t" r="r" b="b"/>
            <a:pathLst>
              <a:path w="111759" h="110489">
                <a:moveTo>
                  <a:pt x="0" y="110311"/>
                </a:moveTo>
                <a:lnTo>
                  <a:pt x="0" y="0"/>
                </a:lnTo>
                <a:lnTo>
                  <a:pt x="111351" y="110311"/>
                </a:lnTo>
                <a:lnTo>
                  <a:pt x="111351" y="0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296892" y="3047973"/>
            <a:ext cx="110997" cy="11037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471456" y="3048007"/>
            <a:ext cx="127635" cy="110489"/>
          </a:xfrm>
          <a:custGeom>
            <a:avLst/>
            <a:gdLst/>
            <a:ahLst/>
            <a:cxnLst/>
            <a:rect l="l" t="t" r="r" b="b"/>
            <a:pathLst>
              <a:path w="127634" h="110489">
                <a:moveTo>
                  <a:pt x="0" y="110311"/>
                </a:moveTo>
                <a:lnTo>
                  <a:pt x="0" y="0"/>
                </a:lnTo>
                <a:lnTo>
                  <a:pt x="63546" y="110311"/>
                </a:lnTo>
                <a:lnTo>
                  <a:pt x="127145" y="0"/>
                </a:lnTo>
                <a:lnTo>
                  <a:pt x="127145" y="110311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662148" y="3048007"/>
            <a:ext cx="103505" cy="110489"/>
          </a:xfrm>
          <a:custGeom>
            <a:avLst/>
            <a:gdLst/>
            <a:ahLst/>
            <a:cxnLst/>
            <a:rect l="l" t="t" r="r" b="b"/>
            <a:pathLst>
              <a:path w="103504" h="110489">
                <a:moveTo>
                  <a:pt x="0" y="110311"/>
                </a:moveTo>
                <a:lnTo>
                  <a:pt x="0" y="0"/>
                </a:lnTo>
                <a:lnTo>
                  <a:pt x="103454" y="0"/>
                </a:lnTo>
              </a:path>
              <a:path w="103504" h="110489">
                <a:moveTo>
                  <a:pt x="0" y="52648"/>
                </a:moveTo>
                <a:lnTo>
                  <a:pt x="63599" y="52648"/>
                </a:lnTo>
              </a:path>
              <a:path w="103504" h="110489">
                <a:moveTo>
                  <a:pt x="0" y="110311"/>
                </a:moveTo>
                <a:lnTo>
                  <a:pt x="103454" y="110311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813373" y="3047973"/>
            <a:ext cx="110998" cy="11037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980039" y="3048007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311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5" name="object 125"/>
          <p:cNvGrpSpPr/>
          <p:nvPr/>
        </p:nvGrpSpPr>
        <p:grpSpPr>
          <a:xfrm>
            <a:off x="8035655" y="3047972"/>
            <a:ext cx="414020" cy="110489"/>
            <a:chOff x="8035655" y="3047972"/>
            <a:chExt cx="414020" cy="110489"/>
          </a:xfrm>
        </p:grpSpPr>
        <p:sp>
          <p:nvSpPr>
            <p:cNvPr id="126" name="object 126"/>
            <p:cNvSpPr/>
            <p:nvPr/>
          </p:nvSpPr>
          <p:spPr>
            <a:xfrm>
              <a:off x="8035655" y="3047973"/>
              <a:ext cx="119315" cy="110378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186947" y="3048007"/>
              <a:ext cx="262255" cy="110489"/>
            </a:xfrm>
            <a:custGeom>
              <a:avLst/>
              <a:gdLst/>
              <a:ahLst/>
              <a:cxnLst/>
              <a:rect l="l" t="t" r="r" b="b"/>
              <a:pathLst>
                <a:path w="262254" h="110489">
                  <a:moveTo>
                    <a:pt x="0" y="110311"/>
                  </a:moveTo>
                  <a:lnTo>
                    <a:pt x="63546" y="0"/>
                  </a:lnTo>
                  <a:lnTo>
                    <a:pt x="127145" y="110311"/>
                  </a:lnTo>
                </a:path>
                <a:path w="262254" h="110489">
                  <a:moveTo>
                    <a:pt x="23691" y="73645"/>
                  </a:moveTo>
                  <a:lnTo>
                    <a:pt x="103032" y="73645"/>
                  </a:lnTo>
                </a:path>
                <a:path w="262254" h="110489">
                  <a:moveTo>
                    <a:pt x="166632" y="0"/>
                  </a:moveTo>
                  <a:lnTo>
                    <a:pt x="166632" y="110311"/>
                  </a:lnTo>
                  <a:lnTo>
                    <a:pt x="262188" y="110311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/>
          <p:nvPr/>
        </p:nvSpPr>
        <p:spPr>
          <a:xfrm>
            <a:off x="8655622" y="3048007"/>
            <a:ext cx="135255" cy="110489"/>
          </a:xfrm>
          <a:custGeom>
            <a:avLst/>
            <a:gdLst/>
            <a:ahLst/>
            <a:cxnLst/>
            <a:rect l="l" t="t" r="r" b="b"/>
            <a:pathLst>
              <a:path w="135254" h="110489">
                <a:moveTo>
                  <a:pt x="0" y="0"/>
                </a:moveTo>
                <a:lnTo>
                  <a:pt x="0" y="110311"/>
                </a:lnTo>
                <a:lnTo>
                  <a:pt x="95188" y="110311"/>
                </a:lnTo>
              </a:path>
              <a:path w="135254" h="110489">
                <a:moveTo>
                  <a:pt x="135043" y="0"/>
                </a:moveTo>
                <a:lnTo>
                  <a:pt x="135043" y="110311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854264" y="3048007"/>
            <a:ext cx="127635" cy="110489"/>
          </a:xfrm>
          <a:custGeom>
            <a:avLst/>
            <a:gdLst/>
            <a:ahLst/>
            <a:cxnLst/>
            <a:rect l="l" t="t" r="r" b="b"/>
            <a:pathLst>
              <a:path w="127634" h="110489">
                <a:moveTo>
                  <a:pt x="0" y="110311"/>
                </a:moveTo>
                <a:lnTo>
                  <a:pt x="0" y="0"/>
                </a:lnTo>
                <a:lnTo>
                  <a:pt x="63546" y="110311"/>
                </a:lnTo>
                <a:lnTo>
                  <a:pt x="127145" y="0"/>
                </a:lnTo>
                <a:lnTo>
                  <a:pt x="127145" y="110311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044957" y="3048007"/>
            <a:ext cx="151130" cy="110489"/>
          </a:xfrm>
          <a:custGeom>
            <a:avLst/>
            <a:gdLst/>
            <a:ahLst/>
            <a:cxnLst/>
            <a:rect l="l" t="t" r="r" b="b"/>
            <a:pathLst>
              <a:path w="151129" h="110489">
                <a:moveTo>
                  <a:pt x="0" y="0"/>
                </a:moveTo>
                <a:lnTo>
                  <a:pt x="0" y="110311"/>
                </a:lnTo>
              </a:path>
              <a:path w="151129" h="110489">
                <a:moveTo>
                  <a:pt x="95556" y="0"/>
                </a:moveTo>
                <a:lnTo>
                  <a:pt x="95556" y="110311"/>
                </a:lnTo>
              </a:path>
              <a:path w="151129" h="110489">
                <a:moveTo>
                  <a:pt x="39907" y="0"/>
                </a:moveTo>
                <a:lnTo>
                  <a:pt x="150837" y="0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556291" y="3600157"/>
            <a:ext cx="111419" cy="11069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723378" y="3600191"/>
            <a:ext cx="103505" cy="111125"/>
          </a:xfrm>
          <a:custGeom>
            <a:avLst/>
            <a:gdLst/>
            <a:ahLst/>
            <a:cxnLst/>
            <a:rect l="l" t="t" r="r" b="b"/>
            <a:pathLst>
              <a:path w="103504" h="111125">
                <a:moveTo>
                  <a:pt x="0" y="110624"/>
                </a:moveTo>
                <a:lnTo>
                  <a:pt x="0" y="0"/>
                </a:lnTo>
                <a:lnTo>
                  <a:pt x="103454" y="0"/>
                </a:lnTo>
              </a:path>
              <a:path w="103504" h="111125">
                <a:moveTo>
                  <a:pt x="0" y="52648"/>
                </a:moveTo>
                <a:lnTo>
                  <a:pt x="63546" y="52648"/>
                </a:lnTo>
              </a:path>
              <a:path w="103504" h="111125">
                <a:moveTo>
                  <a:pt x="0" y="110624"/>
                </a:moveTo>
                <a:lnTo>
                  <a:pt x="103454" y="110624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874216" y="3600191"/>
            <a:ext cx="247015" cy="111125"/>
          </a:xfrm>
          <a:custGeom>
            <a:avLst/>
            <a:gdLst/>
            <a:ahLst/>
            <a:cxnLst/>
            <a:rect l="l" t="t" r="r" b="b"/>
            <a:pathLst>
              <a:path w="247015" h="111125">
                <a:moveTo>
                  <a:pt x="0" y="110624"/>
                </a:moveTo>
                <a:lnTo>
                  <a:pt x="0" y="0"/>
                </a:lnTo>
                <a:lnTo>
                  <a:pt x="103454" y="0"/>
                </a:lnTo>
              </a:path>
              <a:path w="247015" h="111125">
                <a:moveTo>
                  <a:pt x="0" y="52648"/>
                </a:moveTo>
                <a:lnTo>
                  <a:pt x="63546" y="52648"/>
                </a:lnTo>
              </a:path>
              <a:path w="247015" h="111125">
                <a:moveTo>
                  <a:pt x="143308" y="110624"/>
                </a:moveTo>
                <a:lnTo>
                  <a:pt x="143308" y="0"/>
                </a:lnTo>
                <a:lnTo>
                  <a:pt x="246394" y="0"/>
                </a:lnTo>
              </a:path>
              <a:path w="247015" h="111125">
                <a:moveTo>
                  <a:pt x="143308" y="52648"/>
                </a:moveTo>
                <a:lnTo>
                  <a:pt x="206908" y="52648"/>
                </a:lnTo>
              </a:path>
              <a:path w="247015" h="111125">
                <a:moveTo>
                  <a:pt x="143308" y="110624"/>
                </a:moveTo>
                <a:lnTo>
                  <a:pt x="246394" y="110624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168328" y="3600157"/>
            <a:ext cx="111419" cy="11069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335415" y="3600191"/>
            <a:ext cx="103505" cy="111125"/>
          </a:xfrm>
          <a:custGeom>
            <a:avLst/>
            <a:gdLst/>
            <a:ahLst/>
            <a:cxnLst/>
            <a:rect l="l" t="t" r="r" b="b"/>
            <a:pathLst>
              <a:path w="103504" h="111125">
                <a:moveTo>
                  <a:pt x="0" y="110624"/>
                </a:moveTo>
                <a:lnTo>
                  <a:pt x="0" y="0"/>
                </a:lnTo>
                <a:lnTo>
                  <a:pt x="103032" y="0"/>
                </a:lnTo>
              </a:path>
              <a:path w="103504" h="111125">
                <a:moveTo>
                  <a:pt x="0" y="52648"/>
                </a:moveTo>
                <a:lnTo>
                  <a:pt x="63546" y="52648"/>
                </a:lnTo>
              </a:path>
              <a:path w="103504" h="111125">
                <a:moveTo>
                  <a:pt x="0" y="110624"/>
                </a:moveTo>
                <a:lnTo>
                  <a:pt x="103032" y="110624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486253" y="3600191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59" h="111125">
                <a:moveTo>
                  <a:pt x="0" y="110624"/>
                </a:moveTo>
                <a:lnTo>
                  <a:pt x="0" y="0"/>
                </a:lnTo>
                <a:lnTo>
                  <a:pt x="111351" y="110624"/>
                </a:lnTo>
                <a:lnTo>
                  <a:pt x="111351" y="0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653219" y="3600157"/>
            <a:ext cx="118947" cy="11069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827782" y="3600191"/>
            <a:ext cx="103505" cy="111125"/>
          </a:xfrm>
          <a:custGeom>
            <a:avLst/>
            <a:gdLst/>
            <a:ahLst/>
            <a:cxnLst/>
            <a:rect l="l" t="t" r="r" b="b"/>
            <a:pathLst>
              <a:path w="103504" h="111125">
                <a:moveTo>
                  <a:pt x="0" y="110624"/>
                </a:moveTo>
                <a:lnTo>
                  <a:pt x="0" y="0"/>
                </a:lnTo>
                <a:lnTo>
                  <a:pt x="103454" y="0"/>
                </a:lnTo>
              </a:path>
              <a:path w="103504" h="111125">
                <a:moveTo>
                  <a:pt x="0" y="52648"/>
                </a:moveTo>
                <a:lnTo>
                  <a:pt x="63599" y="52648"/>
                </a:lnTo>
              </a:path>
              <a:path w="103504" h="111125">
                <a:moveTo>
                  <a:pt x="0" y="110624"/>
                </a:moveTo>
                <a:lnTo>
                  <a:pt x="103454" y="110624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9" name="object 139"/>
          <p:cNvGrpSpPr/>
          <p:nvPr/>
        </p:nvGrpSpPr>
        <p:grpSpPr>
          <a:xfrm>
            <a:off x="9145640" y="3600157"/>
            <a:ext cx="548640" cy="111125"/>
            <a:chOff x="9145640" y="3600157"/>
            <a:chExt cx="548640" cy="111125"/>
          </a:xfrm>
        </p:grpSpPr>
        <p:sp>
          <p:nvSpPr>
            <p:cNvPr id="140" name="object 140"/>
            <p:cNvSpPr/>
            <p:nvPr/>
          </p:nvSpPr>
          <p:spPr>
            <a:xfrm>
              <a:off x="9145640" y="3600157"/>
              <a:ext cx="111419" cy="11069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9288982" y="3600191"/>
              <a:ext cx="254635" cy="111125"/>
            </a:xfrm>
            <a:custGeom>
              <a:avLst/>
              <a:gdLst/>
              <a:ahLst/>
              <a:cxnLst/>
              <a:rect l="l" t="t" r="r" b="b"/>
              <a:pathLst>
                <a:path w="254634" h="111125">
                  <a:moveTo>
                    <a:pt x="0" y="110624"/>
                  </a:moveTo>
                  <a:lnTo>
                    <a:pt x="63599" y="0"/>
                  </a:lnTo>
                  <a:lnTo>
                    <a:pt x="127145" y="110624"/>
                  </a:lnTo>
                </a:path>
                <a:path w="254634" h="111125">
                  <a:moveTo>
                    <a:pt x="23691" y="73645"/>
                  </a:moveTo>
                  <a:lnTo>
                    <a:pt x="103085" y="73645"/>
                  </a:lnTo>
                </a:path>
                <a:path w="254634" h="111125">
                  <a:moveTo>
                    <a:pt x="198642" y="0"/>
                  </a:moveTo>
                  <a:lnTo>
                    <a:pt x="198642" y="110624"/>
                  </a:lnTo>
                </a:path>
                <a:path w="254634" h="111125">
                  <a:moveTo>
                    <a:pt x="142940" y="0"/>
                  </a:moveTo>
                  <a:lnTo>
                    <a:pt x="254291" y="0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9582726" y="3600157"/>
              <a:ext cx="111419" cy="11069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3" name="object 143"/>
          <p:cNvSpPr/>
          <p:nvPr/>
        </p:nvSpPr>
        <p:spPr>
          <a:xfrm>
            <a:off x="9757710" y="3600191"/>
            <a:ext cx="127635" cy="111125"/>
          </a:xfrm>
          <a:custGeom>
            <a:avLst/>
            <a:gdLst/>
            <a:ahLst/>
            <a:cxnLst/>
            <a:rect l="l" t="t" r="r" b="b"/>
            <a:pathLst>
              <a:path w="127634" h="111125">
                <a:moveTo>
                  <a:pt x="0" y="110624"/>
                </a:moveTo>
                <a:lnTo>
                  <a:pt x="0" y="0"/>
                </a:lnTo>
                <a:lnTo>
                  <a:pt x="63546" y="110624"/>
                </a:lnTo>
                <a:lnTo>
                  <a:pt x="127145" y="0"/>
                </a:lnTo>
                <a:lnTo>
                  <a:pt x="127145" y="110624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4" name="object 144"/>
          <p:cNvGrpSpPr/>
          <p:nvPr/>
        </p:nvGrpSpPr>
        <p:grpSpPr>
          <a:xfrm>
            <a:off x="7060184" y="3655317"/>
            <a:ext cx="371475" cy="1036319"/>
            <a:chOff x="7060184" y="3655317"/>
            <a:chExt cx="371475" cy="1036319"/>
          </a:xfrm>
        </p:grpSpPr>
        <p:sp>
          <p:nvSpPr>
            <p:cNvPr id="145" name="object 145"/>
            <p:cNvSpPr/>
            <p:nvPr/>
          </p:nvSpPr>
          <p:spPr>
            <a:xfrm>
              <a:off x="7060377" y="4580459"/>
              <a:ext cx="46990" cy="111125"/>
            </a:xfrm>
            <a:custGeom>
              <a:avLst/>
              <a:gdLst/>
              <a:ahLst/>
              <a:cxnLst/>
              <a:rect l="l" t="t" r="r" b="b"/>
              <a:pathLst>
                <a:path w="46990" h="111125">
                  <a:moveTo>
                    <a:pt x="46593" y="0"/>
                  </a:moveTo>
                  <a:lnTo>
                    <a:pt x="0" y="0"/>
                  </a:lnTo>
                  <a:lnTo>
                    <a:pt x="23323" y="110624"/>
                  </a:lnTo>
                  <a:lnTo>
                    <a:pt x="46593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060377" y="4580459"/>
              <a:ext cx="46990" cy="111125"/>
            </a:xfrm>
            <a:custGeom>
              <a:avLst/>
              <a:gdLst/>
              <a:ahLst/>
              <a:cxnLst/>
              <a:rect l="l" t="t" r="r" b="b"/>
              <a:pathLst>
                <a:path w="46990" h="111125">
                  <a:moveTo>
                    <a:pt x="46593" y="0"/>
                  </a:moveTo>
                  <a:lnTo>
                    <a:pt x="23323" y="110624"/>
                  </a:lnTo>
                  <a:lnTo>
                    <a:pt x="0" y="0"/>
                  </a:lnTo>
                  <a:lnTo>
                    <a:pt x="46593" y="0"/>
                  </a:lnTo>
                  <a:close/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083701" y="3655347"/>
              <a:ext cx="347980" cy="925194"/>
            </a:xfrm>
            <a:custGeom>
              <a:avLst/>
              <a:gdLst/>
              <a:ahLst/>
              <a:cxnLst/>
              <a:rect l="l" t="t" r="r" b="b"/>
              <a:pathLst>
                <a:path w="347979" h="925195">
                  <a:moveTo>
                    <a:pt x="0" y="925111"/>
                  </a:moveTo>
                  <a:lnTo>
                    <a:pt x="0" y="0"/>
                  </a:lnTo>
                </a:path>
                <a:path w="347979" h="925195">
                  <a:moveTo>
                    <a:pt x="0" y="0"/>
                  </a:moveTo>
                  <a:lnTo>
                    <a:pt x="347479" y="0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8" name="object 148"/>
          <p:cNvGrpSpPr/>
          <p:nvPr/>
        </p:nvGrpSpPr>
        <p:grpSpPr>
          <a:xfrm>
            <a:off x="7848944" y="4677261"/>
            <a:ext cx="1991360" cy="1034415"/>
            <a:chOff x="7848944" y="4677261"/>
            <a:chExt cx="1991360" cy="1034415"/>
          </a:xfrm>
        </p:grpSpPr>
        <p:sp>
          <p:nvSpPr>
            <p:cNvPr id="149" name="object 149"/>
            <p:cNvSpPr/>
            <p:nvPr/>
          </p:nvSpPr>
          <p:spPr>
            <a:xfrm>
              <a:off x="9478937" y="4677294"/>
              <a:ext cx="361315" cy="615315"/>
            </a:xfrm>
            <a:custGeom>
              <a:avLst/>
              <a:gdLst/>
              <a:ahLst/>
              <a:cxnLst/>
              <a:rect l="l" t="t" r="r" b="b"/>
              <a:pathLst>
                <a:path w="361315" h="615314">
                  <a:moveTo>
                    <a:pt x="0" y="288940"/>
                  </a:moveTo>
                  <a:lnTo>
                    <a:pt x="360904" y="288940"/>
                  </a:lnTo>
                  <a:lnTo>
                    <a:pt x="360904" y="0"/>
                  </a:lnTo>
                  <a:lnTo>
                    <a:pt x="0" y="0"/>
                  </a:lnTo>
                  <a:lnTo>
                    <a:pt x="0" y="288940"/>
                  </a:lnTo>
                  <a:close/>
                </a:path>
                <a:path w="361315" h="615314">
                  <a:moveTo>
                    <a:pt x="180057" y="615174"/>
                  </a:moveTo>
                  <a:lnTo>
                    <a:pt x="180057" y="288940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9568369" y="5212380"/>
              <a:ext cx="181619" cy="133853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9576442" y="4746866"/>
              <a:ext cx="165735" cy="144145"/>
            </a:xfrm>
            <a:custGeom>
              <a:avLst/>
              <a:gdLst/>
              <a:ahLst/>
              <a:cxnLst/>
              <a:rect l="l" t="t" r="r" b="b"/>
              <a:pathLst>
                <a:path w="165734" h="144145">
                  <a:moveTo>
                    <a:pt x="165473" y="143530"/>
                  </a:moveTo>
                  <a:lnTo>
                    <a:pt x="82552" y="0"/>
                  </a:lnTo>
                  <a:lnTo>
                    <a:pt x="0" y="143530"/>
                  </a:lnTo>
                </a:path>
                <a:path w="165734" h="144145">
                  <a:moveTo>
                    <a:pt x="134253" y="95895"/>
                  </a:moveTo>
                  <a:lnTo>
                    <a:pt x="30799" y="95895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9411811" y="5367681"/>
              <a:ext cx="137795" cy="57785"/>
            </a:xfrm>
            <a:custGeom>
              <a:avLst/>
              <a:gdLst/>
              <a:ahLst/>
              <a:cxnLst/>
              <a:rect l="l" t="t" r="r" b="b"/>
              <a:pathLst>
                <a:path w="137795" h="57785">
                  <a:moveTo>
                    <a:pt x="137780" y="0"/>
                  </a:moveTo>
                  <a:lnTo>
                    <a:pt x="0" y="23503"/>
                  </a:lnTo>
                  <a:lnTo>
                    <a:pt x="16952" y="57662"/>
                  </a:lnTo>
                  <a:lnTo>
                    <a:pt x="13778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9411811" y="5367681"/>
              <a:ext cx="137795" cy="57785"/>
            </a:xfrm>
            <a:custGeom>
              <a:avLst/>
              <a:gdLst/>
              <a:ahLst/>
              <a:cxnLst/>
              <a:rect l="l" t="t" r="r" b="b"/>
              <a:pathLst>
                <a:path w="137795" h="57785">
                  <a:moveTo>
                    <a:pt x="0" y="23503"/>
                  </a:moveTo>
                  <a:lnTo>
                    <a:pt x="137780" y="0"/>
                  </a:lnTo>
                  <a:lnTo>
                    <a:pt x="16952" y="57662"/>
                  </a:lnTo>
                  <a:lnTo>
                    <a:pt x="0" y="23503"/>
                  </a:lnTo>
                  <a:close/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783558" y="4677294"/>
              <a:ext cx="361315" cy="672465"/>
            </a:xfrm>
            <a:custGeom>
              <a:avLst/>
              <a:gdLst/>
              <a:ahLst/>
              <a:cxnLst/>
              <a:rect l="l" t="t" r="r" b="b"/>
              <a:pathLst>
                <a:path w="361315" h="672464">
                  <a:moveTo>
                    <a:pt x="0" y="288940"/>
                  </a:moveTo>
                  <a:lnTo>
                    <a:pt x="360904" y="288940"/>
                  </a:lnTo>
                  <a:lnTo>
                    <a:pt x="360904" y="0"/>
                  </a:lnTo>
                  <a:lnTo>
                    <a:pt x="0" y="0"/>
                  </a:lnTo>
                  <a:lnTo>
                    <a:pt x="0" y="288940"/>
                  </a:lnTo>
                  <a:close/>
                </a:path>
                <a:path w="361315" h="672464">
                  <a:moveTo>
                    <a:pt x="180478" y="541215"/>
                  </a:moveTo>
                  <a:lnTo>
                    <a:pt x="180478" y="288940"/>
                  </a:lnTo>
                </a:path>
                <a:path w="361315" h="672464">
                  <a:moveTo>
                    <a:pt x="262978" y="213101"/>
                  </a:moveTo>
                  <a:lnTo>
                    <a:pt x="180057" y="69571"/>
                  </a:lnTo>
                  <a:lnTo>
                    <a:pt x="97557" y="213101"/>
                  </a:lnTo>
                </a:path>
                <a:path w="361315" h="672464">
                  <a:moveTo>
                    <a:pt x="231810" y="165467"/>
                  </a:moveTo>
                  <a:lnTo>
                    <a:pt x="128356" y="165467"/>
                  </a:lnTo>
                </a:path>
                <a:path w="361315" h="672464">
                  <a:moveTo>
                    <a:pt x="180478" y="541215"/>
                  </a:moveTo>
                  <a:lnTo>
                    <a:pt x="271665" y="671897"/>
                  </a:lnTo>
                </a:path>
                <a:path w="361315" h="672464">
                  <a:moveTo>
                    <a:pt x="271665" y="671897"/>
                  </a:moveTo>
                  <a:lnTo>
                    <a:pt x="90028" y="671897"/>
                  </a:lnTo>
                </a:path>
                <a:path w="361315" h="672464">
                  <a:moveTo>
                    <a:pt x="180478" y="541215"/>
                  </a:moveTo>
                  <a:lnTo>
                    <a:pt x="90028" y="671897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653866" y="4986114"/>
              <a:ext cx="114496" cy="92176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848944" y="4678861"/>
              <a:ext cx="828040" cy="841375"/>
            </a:xfrm>
            <a:custGeom>
              <a:avLst/>
              <a:gdLst/>
              <a:ahLst/>
              <a:cxnLst/>
              <a:rect l="l" t="t" r="r" b="b"/>
              <a:pathLst>
                <a:path w="828040" h="841375">
                  <a:moveTo>
                    <a:pt x="821682" y="386403"/>
                  </a:moveTo>
                  <a:lnTo>
                    <a:pt x="259029" y="840811"/>
                  </a:lnTo>
                </a:path>
                <a:path w="828040" h="841375">
                  <a:moveTo>
                    <a:pt x="259029" y="840811"/>
                  </a:moveTo>
                  <a:lnTo>
                    <a:pt x="48962" y="839871"/>
                  </a:lnTo>
                </a:path>
                <a:path w="828040" h="841375">
                  <a:moveTo>
                    <a:pt x="0" y="0"/>
                  </a:moveTo>
                  <a:lnTo>
                    <a:pt x="828000" y="0"/>
                  </a:lnTo>
                </a:path>
                <a:path w="828040" h="841375">
                  <a:moveTo>
                    <a:pt x="0" y="287060"/>
                  </a:moveTo>
                  <a:lnTo>
                    <a:pt x="822893" y="287060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753002" y="5374711"/>
              <a:ext cx="113286" cy="92803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893959" y="5374889"/>
              <a:ext cx="1526540" cy="336550"/>
            </a:xfrm>
            <a:custGeom>
              <a:avLst/>
              <a:gdLst/>
              <a:ahLst/>
              <a:cxnLst/>
              <a:rect l="l" t="t" r="r" b="b"/>
              <a:pathLst>
                <a:path w="1526540" h="336550">
                  <a:moveTo>
                    <a:pt x="0" y="336261"/>
                  </a:moveTo>
                  <a:lnTo>
                    <a:pt x="561073" y="336261"/>
                  </a:lnTo>
                </a:path>
                <a:path w="1526540" h="336550">
                  <a:moveTo>
                    <a:pt x="1526538" y="33532"/>
                  </a:moveTo>
                  <a:lnTo>
                    <a:pt x="561073" y="336261"/>
                  </a:lnTo>
                </a:path>
                <a:path w="1526540" h="336550">
                  <a:moveTo>
                    <a:pt x="972151" y="0"/>
                  </a:moveTo>
                  <a:lnTo>
                    <a:pt x="561073" y="336261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9" name="object 159"/>
          <p:cNvSpPr/>
          <p:nvPr/>
        </p:nvSpPr>
        <p:spPr>
          <a:xfrm>
            <a:off x="5317475" y="5453235"/>
            <a:ext cx="40005" cy="110489"/>
          </a:xfrm>
          <a:custGeom>
            <a:avLst/>
            <a:gdLst/>
            <a:ahLst/>
            <a:cxnLst/>
            <a:rect l="l" t="t" r="r" b="b"/>
            <a:pathLst>
              <a:path w="40004" h="110489">
                <a:moveTo>
                  <a:pt x="0" y="20996"/>
                </a:moveTo>
                <a:lnTo>
                  <a:pt x="15794" y="15669"/>
                </a:lnTo>
                <a:lnTo>
                  <a:pt x="39881" y="0"/>
                </a:lnTo>
                <a:lnTo>
                  <a:pt x="39881" y="110311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603355" y="5453235"/>
            <a:ext cx="548640" cy="110489"/>
          </a:xfrm>
          <a:custGeom>
            <a:avLst/>
            <a:gdLst/>
            <a:ahLst/>
            <a:cxnLst/>
            <a:rect l="l" t="t" r="r" b="b"/>
            <a:pathLst>
              <a:path w="548639" h="110489">
                <a:moveTo>
                  <a:pt x="55675" y="0"/>
                </a:moveTo>
                <a:lnTo>
                  <a:pt x="55675" y="110311"/>
                </a:lnTo>
              </a:path>
              <a:path w="548639" h="110489">
                <a:moveTo>
                  <a:pt x="0" y="0"/>
                </a:moveTo>
                <a:lnTo>
                  <a:pt x="111351" y="0"/>
                </a:lnTo>
              </a:path>
              <a:path w="548639" h="110489">
                <a:moveTo>
                  <a:pt x="151232" y="110311"/>
                </a:moveTo>
                <a:lnTo>
                  <a:pt x="151232" y="0"/>
                </a:lnTo>
                <a:lnTo>
                  <a:pt x="254291" y="0"/>
                </a:lnTo>
              </a:path>
              <a:path w="548639" h="110489">
                <a:moveTo>
                  <a:pt x="151232" y="52335"/>
                </a:moveTo>
                <a:lnTo>
                  <a:pt x="214805" y="52335"/>
                </a:lnTo>
              </a:path>
              <a:path w="548639" h="110489">
                <a:moveTo>
                  <a:pt x="151232" y="110311"/>
                </a:moveTo>
                <a:lnTo>
                  <a:pt x="254291" y="110311"/>
                </a:lnTo>
              </a:path>
              <a:path w="548639" h="110489">
                <a:moveTo>
                  <a:pt x="294172" y="0"/>
                </a:moveTo>
                <a:lnTo>
                  <a:pt x="405523" y="110311"/>
                </a:lnTo>
              </a:path>
              <a:path w="548639" h="110489">
                <a:moveTo>
                  <a:pt x="405523" y="0"/>
                </a:moveTo>
                <a:lnTo>
                  <a:pt x="294172" y="110311"/>
                </a:lnTo>
              </a:path>
              <a:path w="548639" h="110489">
                <a:moveTo>
                  <a:pt x="492767" y="0"/>
                </a:moveTo>
                <a:lnTo>
                  <a:pt x="492767" y="110311"/>
                </a:lnTo>
              </a:path>
              <a:path w="548639" h="110489">
                <a:moveTo>
                  <a:pt x="437118" y="0"/>
                </a:moveTo>
                <a:lnTo>
                  <a:pt x="548469" y="0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358311" y="5453235"/>
            <a:ext cx="262255" cy="110489"/>
          </a:xfrm>
          <a:custGeom>
            <a:avLst/>
            <a:gdLst/>
            <a:ahLst/>
            <a:cxnLst/>
            <a:rect l="l" t="t" r="r" b="b"/>
            <a:pathLst>
              <a:path w="262254" h="110489">
                <a:moveTo>
                  <a:pt x="0" y="0"/>
                </a:moveTo>
                <a:lnTo>
                  <a:pt x="0" y="110311"/>
                </a:lnTo>
              </a:path>
              <a:path w="262254" h="110489">
                <a:moveTo>
                  <a:pt x="111351" y="0"/>
                </a:moveTo>
                <a:lnTo>
                  <a:pt x="111351" y="110311"/>
                </a:lnTo>
              </a:path>
              <a:path w="262254" h="110489">
                <a:moveTo>
                  <a:pt x="0" y="52335"/>
                </a:moveTo>
                <a:lnTo>
                  <a:pt x="111351" y="52335"/>
                </a:lnTo>
              </a:path>
              <a:path w="262254" h="110489">
                <a:moveTo>
                  <a:pt x="206539" y="0"/>
                </a:moveTo>
                <a:lnTo>
                  <a:pt x="206539" y="110311"/>
                </a:lnTo>
              </a:path>
              <a:path w="262254" h="110489">
                <a:moveTo>
                  <a:pt x="151258" y="0"/>
                </a:moveTo>
                <a:lnTo>
                  <a:pt x="262188" y="0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819109" y="5453201"/>
            <a:ext cx="111419" cy="11037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978212" y="5453202"/>
            <a:ext cx="127212" cy="12103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327692" y="5453201"/>
            <a:ext cx="111419" cy="11037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486795" y="5453202"/>
            <a:ext cx="127212" cy="110378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661779" y="5453235"/>
            <a:ext cx="111125" cy="110489"/>
          </a:xfrm>
          <a:custGeom>
            <a:avLst/>
            <a:gdLst/>
            <a:ahLst/>
            <a:cxnLst/>
            <a:rect l="l" t="t" r="r" b="b"/>
            <a:pathLst>
              <a:path w="111125" h="110489">
                <a:moveTo>
                  <a:pt x="0" y="0"/>
                </a:moveTo>
                <a:lnTo>
                  <a:pt x="110930" y="110311"/>
                </a:lnTo>
              </a:path>
              <a:path w="111125" h="110489">
                <a:moveTo>
                  <a:pt x="110930" y="0"/>
                </a:moveTo>
                <a:lnTo>
                  <a:pt x="0" y="110311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365253" y="5659442"/>
            <a:ext cx="143510" cy="110489"/>
          </a:xfrm>
          <a:custGeom>
            <a:avLst/>
            <a:gdLst/>
            <a:ahLst/>
            <a:cxnLst/>
            <a:rect l="l" t="t" r="r" b="b"/>
            <a:pathLst>
              <a:path w="143510" h="110489">
                <a:moveTo>
                  <a:pt x="0" y="110311"/>
                </a:moveTo>
                <a:lnTo>
                  <a:pt x="0" y="0"/>
                </a:lnTo>
                <a:lnTo>
                  <a:pt x="103059" y="0"/>
                </a:lnTo>
              </a:path>
              <a:path w="143510" h="110489">
                <a:moveTo>
                  <a:pt x="0" y="52335"/>
                </a:moveTo>
                <a:lnTo>
                  <a:pt x="63572" y="52335"/>
                </a:lnTo>
              </a:path>
              <a:path w="143510" h="110489">
                <a:moveTo>
                  <a:pt x="142940" y="0"/>
                </a:moveTo>
                <a:lnTo>
                  <a:pt x="142940" y="110311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571766" y="5659442"/>
            <a:ext cx="374015" cy="110489"/>
          </a:xfrm>
          <a:custGeom>
            <a:avLst/>
            <a:gdLst/>
            <a:ahLst/>
            <a:cxnLst/>
            <a:rect l="l" t="t" r="r" b="b"/>
            <a:pathLst>
              <a:path w="374014" h="110489">
                <a:moveTo>
                  <a:pt x="0" y="0"/>
                </a:moveTo>
                <a:lnTo>
                  <a:pt x="0" y="110311"/>
                </a:lnTo>
                <a:lnTo>
                  <a:pt x="95161" y="110311"/>
                </a:lnTo>
              </a:path>
              <a:path w="374014" h="110489">
                <a:moveTo>
                  <a:pt x="135043" y="0"/>
                </a:moveTo>
                <a:lnTo>
                  <a:pt x="135043" y="110311"/>
                </a:lnTo>
                <a:lnTo>
                  <a:pt x="230599" y="110311"/>
                </a:lnTo>
              </a:path>
              <a:path w="374014" h="110489">
                <a:moveTo>
                  <a:pt x="270086" y="110311"/>
                </a:moveTo>
                <a:lnTo>
                  <a:pt x="270086" y="0"/>
                </a:lnTo>
                <a:lnTo>
                  <a:pt x="373540" y="0"/>
                </a:lnTo>
              </a:path>
              <a:path w="374014" h="110489">
                <a:moveTo>
                  <a:pt x="270086" y="52335"/>
                </a:moveTo>
                <a:lnTo>
                  <a:pt x="333658" y="52335"/>
                </a:lnTo>
              </a:path>
              <a:path w="374014" h="110489">
                <a:moveTo>
                  <a:pt x="270086" y="110311"/>
                </a:moveTo>
                <a:lnTo>
                  <a:pt x="373540" y="110311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993051" y="5659408"/>
            <a:ext cx="111003" cy="11037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318792" y="5659409"/>
            <a:ext cx="127212" cy="11037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501218" y="5659408"/>
            <a:ext cx="111419" cy="110379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835306" y="5659442"/>
            <a:ext cx="111125" cy="110489"/>
          </a:xfrm>
          <a:custGeom>
            <a:avLst/>
            <a:gdLst/>
            <a:ahLst/>
            <a:cxnLst/>
            <a:rect l="l" t="t" r="r" b="b"/>
            <a:pathLst>
              <a:path w="111125" h="110489">
                <a:moveTo>
                  <a:pt x="0" y="0"/>
                </a:moveTo>
                <a:lnTo>
                  <a:pt x="0" y="110311"/>
                </a:lnTo>
              </a:path>
              <a:path w="111125" h="110489">
                <a:moveTo>
                  <a:pt x="110982" y="0"/>
                </a:moveTo>
                <a:lnTo>
                  <a:pt x="110982" y="110311"/>
                </a:lnTo>
              </a:path>
              <a:path w="111125" h="110489">
                <a:moveTo>
                  <a:pt x="0" y="52335"/>
                </a:moveTo>
                <a:lnTo>
                  <a:pt x="110982" y="52335"/>
                </a:lnTo>
              </a:path>
            </a:pathLst>
          </a:custGeom>
          <a:ln w="3175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001904" y="5659409"/>
            <a:ext cx="127212" cy="110378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4" name="object 174"/>
          <p:cNvGrpSpPr/>
          <p:nvPr/>
        </p:nvGrpSpPr>
        <p:grpSpPr>
          <a:xfrm>
            <a:off x="7184751" y="5659408"/>
            <a:ext cx="588010" cy="110489"/>
            <a:chOff x="7184751" y="5659408"/>
            <a:chExt cx="588010" cy="110489"/>
          </a:xfrm>
        </p:grpSpPr>
        <p:sp>
          <p:nvSpPr>
            <p:cNvPr id="175" name="object 175"/>
            <p:cNvSpPr/>
            <p:nvPr/>
          </p:nvSpPr>
          <p:spPr>
            <a:xfrm>
              <a:off x="7184785" y="5659442"/>
              <a:ext cx="231140" cy="110489"/>
            </a:xfrm>
            <a:custGeom>
              <a:avLst/>
              <a:gdLst/>
              <a:ahLst/>
              <a:cxnLst/>
              <a:rect l="l" t="t" r="r" b="b"/>
              <a:pathLst>
                <a:path w="231140" h="110489">
                  <a:moveTo>
                    <a:pt x="0" y="0"/>
                  </a:moveTo>
                  <a:lnTo>
                    <a:pt x="0" y="110311"/>
                  </a:lnTo>
                  <a:lnTo>
                    <a:pt x="95556" y="110311"/>
                  </a:lnTo>
                </a:path>
                <a:path w="231140" h="110489">
                  <a:moveTo>
                    <a:pt x="135043" y="0"/>
                  </a:moveTo>
                  <a:lnTo>
                    <a:pt x="135043" y="110311"/>
                  </a:lnTo>
                  <a:lnTo>
                    <a:pt x="230599" y="110311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7446941" y="5659409"/>
              <a:ext cx="127212" cy="110378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7613975" y="5659442"/>
              <a:ext cx="158750" cy="110489"/>
            </a:xfrm>
            <a:custGeom>
              <a:avLst/>
              <a:gdLst/>
              <a:ahLst/>
              <a:cxnLst/>
              <a:rect l="l" t="t" r="r" b="b"/>
              <a:pathLst>
                <a:path w="158750" h="110489">
                  <a:moveTo>
                    <a:pt x="0" y="0"/>
                  </a:moveTo>
                  <a:lnTo>
                    <a:pt x="39907" y="110311"/>
                  </a:lnTo>
                  <a:lnTo>
                    <a:pt x="79393" y="0"/>
                  </a:lnTo>
                  <a:lnTo>
                    <a:pt x="119248" y="110311"/>
                  </a:lnTo>
                  <a:lnTo>
                    <a:pt x="158734" y="0"/>
                  </a:lnTo>
                </a:path>
              </a:pathLst>
            </a:custGeom>
            <a:ln w="31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5281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5725" y="49783"/>
            <a:ext cx="38119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Geometric</a:t>
            </a:r>
            <a:r>
              <a:rPr spc="-120" dirty="0"/>
              <a:t> </a:t>
            </a:r>
            <a:r>
              <a:rPr spc="-30" dirty="0"/>
              <a:t>Tolerances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481263" y="1545801"/>
            <a:ext cx="358140" cy="170180"/>
            <a:chOff x="3481263" y="1545801"/>
            <a:chExt cx="358140" cy="170180"/>
          </a:xfrm>
        </p:grpSpPr>
        <p:sp>
          <p:nvSpPr>
            <p:cNvPr id="5" name="object 5"/>
            <p:cNvSpPr/>
            <p:nvPr/>
          </p:nvSpPr>
          <p:spPr>
            <a:xfrm>
              <a:off x="3481424" y="1545962"/>
              <a:ext cx="140970" cy="170180"/>
            </a:xfrm>
            <a:custGeom>
              <a:avLst/>
              <a:gdLst/>
              <a:ahLst/>
              <a:cxnLst/>
              <a:rect l="l" t="t" r="r" b="b"/>
              <a:pathLst>
                <a:path w="140970" h="170180">
                  <a:moveTo>
                    <a:pt x="0" y="169805"/>
                  </a:moveTo>
                  <a:lnTo>
                    <a:pt x="0" y="0"/>
                  </a:lnTo>
                  <a:lnTo>
                    <a:pt x="140611" y="0"/>
                  </a:lnTo>
                </a:path>
                <a:path w="140970" h="170180">
                  <a:moveTo>
                    <a:pt x="0" y="80854"/>
                  </a:moveTo>
                  <a:lnTo>
                    <a:pt x="86375" y="808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65398" y="1545803"/>
              <a:ext cx="173752" cy="1701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914494" y="1545802"/>
            <a:ext cx="151980" cy="170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42319" y="1545962"/>
            <a:ext cx="173990" cy="170180"/>
          </a:xfrm>
          <a:custGeom>
            <a:avLst/>
            <a:gdLst/>
            <a:ahLst/>
            <a:cxnLst/>
            <a:rect l="l" t="t" r="r" b="b"/>
            <a:pathLst>
              <a:path w="173989" h="170180">
                <a:moveTo>
                  <a:pt x="0" y="169805"/>
                </a:moveTo>
                <a:lnTo>
                  <a:pt x="0" y="0"/>
                </a:lnTo>
                <a:lnTo>
                  <a:pt x="86710" y="169805"/>
                </a:lnTo>
                <a:lnTo>
                  <a:pt x="173420" y="0"/>
                </a:lnTo>
                <a:lnTo>
                  <a:pt x="173420" y="1698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51557" y="777937"/>
            <a:ext cx="4940300" cy="1706245"/>
            <a:chOff x="351557" y="777937"/>
            <a:chExt cx="4940300" cy="1706245"/>
          </a:xfrm>
        </p:grpSpPr>
        <p:sp>
          <p:nvSpPr>
            <p:cNvPr id="10" name="object 10"/>
            <p:cNvSpPr/>
            <p:nvPr/>
          </p:nvSpPr>
          <p:spPr>
            <a:xfrm>
              <a:off x="2442375" y="777963"/>
              <a:ext cx="2849245" cy="8890"/>
            </a:xfrm>
            <a:custGeom>
              <a:avLst/>
              <a:gdLst/>
              <a:ahLst/>
              <a:cxnLst/>
              <a:rect l="l" t="t" r="r" b="b"/>
              <a:pathLst>
                <a:path w="2849245" h="8890">
                  <a:moveTo>
                    <a:pt x="2848800" y="0"/>
                  </a:moveTo>
                  <a:lnTo>
                    <a:pt x="0" y="0"/>
                  </a:lnTo>
                  <a:lnTo>
                    <a:pt x="0" y="8382"/>
                  </a:lnTo>
                  <a:lnTo>
                    <a:pt x="2839428" y="8382"/>
                  </a:lnTo>
                  <a:lnTo>
                    <a:pt x="284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42545" y="778104"/>
              <a:ext cx="2849245" cy="8890"/>
            </a:xfrm>
            <a:custGeom>
              <a:avLst/>
              <a:gdLst/>
              <a:ahLst/>
              <a:cxnLst/>
              <a:rect l="l" t="t" r="r" b="b"/>
              <a:pathLst>
                <a:path w="2849245" h="8890">
                  <a:moveTo>
                    <a:pt x="0" y="0"/>
                  </a:moveTo>
                  <a:lnTo>
                    <a:pt x="0" y="8380"/>
                  </a:lnTo>
                  <a:lnTo>
                    <a:pt x="2839438" y="8380"/>
                  </a:lnTo>
                  <a:lnTo>
                    <a:pt x="2848812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81803" y="777963"/>
              <a:ext cx="9525" cy="1706245"/>
            </a:xfrm>
            <a:custGeom>
              <a:avLst/>
              <a:gdLst/>
              <a:ahLst/>
              <a:cxnLst/>
              <a:rect l="l" t="t" r="r" b="b"/>
              <a:pathLst>
                <a:path w="9525" h="1706245">
                  <a:moveTo>
                    <a:pt x="9372" y="0"/>
                  </a:moveTo>
                  <a:lnTo>
                    <a:pt x="0" y="8382"/>
                  </a:lnTo>
                  <a:lnTo>
                    <a:pt x="0" y="1697126"/>
                  </a:lnTo>
                  <a:lnTo>
                    <a:pt x="9372" y="1705813"/>
                  </a:lnTo>
                  <a:lnTo>
                    <a:pt x="9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81983" y="778104"/>
              <a:ext cx="9525" cy="1706245"/>
            </a:xfrm>
            <a:custGeom>
              <a:avLst/>
              <a:gdLst/>
              <a:ahLst/>
              <a:cxnLst/>
              <a:rect l="l" t="t" r="r" b="b"/>
              <a:pathLst>
                <a:path w="9525" h="1706245">
                  <a:moveTo>
                    <a:pt x="9374" y="0"/>
                  </a:moveTo>
                  <a:lnTo>
                    <a:pt x="0" y="8380"/>
                  </a:lnTo>
                  <a:lnTo>
                    <a:pt x="0" y="1697128"/>
                  </a:lnTo>
                  <a:lnTo>
                    <a:pt x="9374" y="1705808"/>
                  </a:lnTo>
                  <a:lnTo>
                    <a:pt x="937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42375" y="2475090"/>
              <a:ext cx="2849245" cy="8890"/>
            </a:xfrm>
            <a:custGeom>
              <a:avLst/>
              <a:gdLst/>
              <a:ahLst/>
              <a:cxnLst/>
              <a:rect l="l" t="t" r="r" b="b"/>
              <a:pathLst>
                <a:path w="2849245" h="8889">
                  <a:moveTo>
                    <a:pt x="2848800" y="8686"/>
                  </a:moveTo>
                  <a:lnTo>
                    <a:pt x="2839428" y="0"/>
                  </a:lnTo>
                  <a:lnTo>
                    <a:pt x="0" y="0"/>
                  </a:lnTo>
                  <a:lnTo>
                    <a:pt x="0" y="8686"/>
                  </a:lnTo>
                  <a:lnTo>
                    <a:pt x="2848800" y="86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42545" y="2475232"/>
              <a:ext cx="2849245" cy="8890"/>
            </a:xfrm>
            <a:custGeom>
              <a:avLst/>
              <a:gdLst/>
              <a:ahLst/>
              <a:cxnLst/>
              <a:rect l="l" t="t" r="r" b="b"/>
              <a:pathLst>
                <a:path w="2849245" h="8889">
                  <a:moveTo>
                    <a:pt x="2848812" y="8680"/>
                  </a:moveTo>
                  <a:lnTo>
                    <a:pt x="2839438" y="0"/>
                  </a:lnTo>
                  <a:lnTo>
                    <a:pt x="0" y="0"/>
                  </a:lnTo>
                  <a:lnTo>
                    <a:pt x="0" y="8680"/>
                  </a:lnTo>
                  <a:lnTo>
                    <a:pt x="2848812" y="86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1548" y="782154"/>
              <a:ext cx="10160" cy="1701800"/>
            </a:xfrm>
            <a:custGeom>
              <a:avLst/>
              <a:gdLst/>
              <a:ahLst/>
              <a:cxnLst/>
              <a:rect l="l" t="t" r="r" b="b"/>
              <a:pathLst>
                <a:path w="10160" h="1701800">
                  <a:moveTo>
                    <a:pt x="9715" y="0"/>
                  </a:moveTo>
                  <a:lnTo>
                    <a:pt x="0" y="0"/>
                  </a:lnTo>
                  <a:lnTo>
                    <a:pt x="0" y="1701622"/>
                  </a:lnTo>
                  <a:lnTo>
                    <a:pt x="9715" y="1692935"/>
                  </a:lnTo>
                  <a:lnTo>
                    <a:pt x="97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724" y="782301"/>
              <a:ext cx="10160" cy="1701800"/>
            </a:xfrm>
            <a:custGeom>
              <a:avLst/>
              <a:gdLst/>
              <a:ahLst/>
              <a:cxnLst/>
              <a:rect l="l" t="t" r="r" b="b"/>
              <a:pathLst>
                <a:path w="10160" h="1701800">
                  <a:moveTo>
                    <a:pt x="9708" y="0"/>
                  </a:moveTo>
                  <a:lnTo>
                    <a:pt x="0" y="0"/>
                  </a:lnTo>
                  <a:lnTo>
                    <a:pt x="0" y="1701612"/>
                  </a:lnTo>
                  <a:lnTo>
                    <a:pt x="9708" y="1692931"/>
                  </a:lnTo>
                  <a:lnTo>
                    <a:pt x="970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1548" y="2475090"/>
              <a:ext cx="2854325" cy="8890"/>
            </a:xfrm>
            <a:custGeom>
              <a:avLst/>
              <a:gdLst/>
              <a:ahLst/>
              <a:cxnLst/>
              <a:rect l="l" t="t" r="r" b="b"/>
              <a:pathLst>
                <a:path w="2854325" h="8889">
                  <a:moveTo>
                    <a:pt x="2853829" y="8686"/>
                  </a:moveTo>
                  <a:lnTo>
                    <a:pt x="2844457" y="0"/>
                  </a:lnTo>
                  <a:lnTo>
                    <a:pt x="9715" y="0"/>
                  </a:lnTo>
                  <a:lnTo>
                    <a:pt x="0" y="8686"/>
                  </a:lnTo>
                  <a:lnTo>
                    <a:pt x="2853829" y="86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1724" y="2475232"/>
              <a:ext cx="2854325" cy="8890"/>
            </a:xfrm>
            <a:custGeom>
              <a:avLst/>
              <a:gdLst/>
              <a:ahLst/>
              <a:cxnLst/>
              <a:rect l="l" t="t" r="r" b="b"/>
              <a:pathLst>
                <a:path w="2854325" h="8889">
                  <a:moveTo>
                    <a:pt x="9708" y="0"/>
                  </a:moveTo>
                  <a:lnTo>
                    <a:pt x="0" y="8680"/>
                  </a:lnTo>
                  <a:lnTo>
                    <a:pt x="2853825" y="8680"/>
                  </a:lnTo>
                  <a:lnTo>
                    <a:pt x="2844451" y="0"/>
                  </a:lnTo>
                  <a:lnTo>
                    <a:pt x="970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96005" y="777963"/>
              <a:ext cx="9525" cy="1706245"/>
            </a:xfrm>
            <a:custGeom>
              <a:avLst/>
              <a:gdLst/>
              <a:ahLst/>
              <a:cxnLst/>
              <a:rect l="l" t="t" r="r" b="b"/>
              <a:pathLst>
                <a:path w="9525" h="1706245">
                  <a:moveTo>
                    <a:pt x="9372" y="0"/>
                  </a:moveTo>
                  <a:lnTo>
                    <a:pt x="0" y="8382"/>
                  </a:lnTo>
                  <a:lnTo>
                    <a:pt x="0" y="1697126"/>
                  </a:lnTo>
                  <a:lnTo>
                    <a:pt x="9372" y="1705813"/>
                  </a:lnTo>
                  <a:lnTo>
                    <a:pt x="9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96176" y="778104"/>
              <a:ext cx="9525" cy="1706245"/>
            </a:xfrm>
            <a:custGeom>
              <a:avLst/>
              <a:gdLst/>
              <a:ahLst/>
              <a:cxnLst/>
              <a:rect l="l" t="t" r="r" b="b"/>
              <a:pathLst>
                <a:path w="9525" h="1706245">
                  <a:moveTo>
                    <a:pt x="0" y="1697128"/>
                  </a:moveTo>
                  <a:lnTo>
                    <a:pt x="9374" y="1705808"/>
                  </a:lnTo>
                  <a:lnTo>
                    <a:pt x="9374" y="0"/>
                  </a:lnTo>
                  <a:lnTo>
                    <a:pt x="0" y="8380"/>
                  </a:lnTo>
                  <a:lnTo>
                    <a:pt x="0" y="16971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6235" y="777963"/>
              <a:ext cx="2849245" cy="8890"/>
            </a:xfrm>
            <a:custGeom>
              <a:avLst/>
              <a:gdLst/>
              <a:ahLst/>
              <a:cxnLst/>
              <a:rect l="l" t="t" r="r" b="b"/>
              <a:pathLst>
                <a:path w="2849245" h="8890">
                  <a:moveTo>
                    <a:pt x="2849143" y="0"/>
                  </a:moveTo>
                  <a:lnTo>
                    <a:pt x="0" y="0"/>
                  </a:lnTo>
                  <a:lnTo>
                    <a:pt x="0" y="8382"/>
                  </a:lnTo>
                  <a:lnTo>
                    <a:pt x="2839770" y="8382"/>
                  </a:lnTo>
                  <a:lnTo>
                    <a:pt x="2849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6411" y="778104"/>
              <a:ext cx="2849245" cy="8890"/>
            </a:xfrm>
            <a:custGeom>
              <a:avLst/>
              <a:gdLst/>
              <a:ahLst/>
              <a:cxnLst/>
              <a:rect l="l" t="t" r="r" b="b"/>
              <a:pathLst>
                <a:path w="2849245" h="8890">
                  <a:moveTo>
                    <a:pt x="2839764" y="8380"/>
                  </a:moveTo>
                  <a:lnTo>
                    <a:pt x="2849138" y="0"/>
                  </a:lnTo>
                  <a:lnTo>
                    <a:pt x="0" y="0"/>
                  </a:lnTo>
                  <a:lnTo>
                    <a:pt x="0" y="8380"/>
                  </a:lnTo>
                  <a:lnTo>
                    <a:pt x="2839764" y="83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096" y="2197459"/>
              <a:ext cx="94073" cy="1485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64129" y="2197459"/>
              <a:ext cx="94073" cy="1485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26054" y="2224708"/>
              <a:ext cx="81338" cy="853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28994" y="2224868"/>
              <a:ext cx="325120" cy="85090"/>
            </a:xfrm>
            <a:custGeom>
              <a:avLst/>
              <a:gdLst/>
              <a:ahLst/>
              <a:cxnLst/>
              <a:rect l="l" t="t" r="r" b="b"/>
              <a:pathLst>
                <a:path w="325119" h="85089">
                  <a:moveTo>
                    <a:pt x="0" y="0"/>
                  </a:moveTo>
                  <a:lnTo>
                    <a:pt x="43535" y="40431"/>
                  </a:lnTo>
                  <a:lnTo>
                    <a:pt x="43535" y="85054"/>
                  </a:lnTo>
                </a:path>
                <a:path w="325119" h="85089">
                  <a:moveTo>
                    <a:pt x="86723" y="0"/>
                  </a:moveTo>
                  <a:lnTo>
                    <a:pt x="43535" y="40431"/>
                  </a:lnTo>
                </a:path>
                <a:path w="325119" h="85089">
                  <a:moveTo>
                    <a:pt x="113841" y="0"/>
                  </a:moveTo>
                  <a:lnTo>
                    <a:pt x="113841" y="85054"/>
                  </a:lnTo>
                  <a:lnTo>
                    <a:pt x="178790" y="85054"/>
                  </a:lnTo>
                </a:path>
                <a:path w="325119" h="85089">
                  <a:moveTo>
                    <a:pt x="205908" y="0"/>
                  </a:moveTo>
                  <a:lnTo>
                    <a:pt x="205908" y="85054"/>
                  </a:lnTo>
                </a:path>
                <a:path w="325119" h="85089">
                  <a:moveTo>
                    <a:pt x="249095" y="85054"/>
                  </a:moveTo>
                  <a:lnTo>
                    <a:pt x="249095" y="0"/>
                  </a:lnTo>
                  <a:lnTo>
                    <a:pt x="325092" y="85054"/>
                  </a:lnTo>
                  <a:lnTo>
                    <a:pt x="32509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7114" y="2224708"/>
              <a:ext cx="76326" cy="853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10951" y="2224708"/>
              <a:ext cx="76318" cy="853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24939" y="2224868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0"/>
                  </a:moveTo>
                  <a:lnTo>
                    <a:pt x="0" y="850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62611" y="2224709"/>
              <a:ext cx="81673" cy="8537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6236" y="2140125"/>
              <a:ext cx="1736725" cy="254635"/>
            </a:xfrm>
            <a:custGeom>
              <a:avLst/>
              <a:gdLst/>
              <a:ahLst/>
              <a:cxnLst/>
              <a:rect l="l" t="t" r="r" b="b"/>
              <a:pathLst>
                <a:path w="1736725" h="254635">
                  <a:moveTo>
                    <a:pt x="1535728" y="84743"/>
                  </a:moveTo>
                  <a:lnTo>
                    <a:pt x="1535728" y="169797"/>
                  </a:lnTo>
                </a:path>
                <a:path w="1736725" h="254635">
                  <a:moveTo>
                    <a:pt x="1601011" y="84743"/>
                  </a:moveTo>
                  <a:lnTo>
                    <a:pt x="1601011" y="169797"/>
                  </a:lnTo>
                </a:path>
                <a:path w="1736725" h="254635">
                  <a:moveTo>
                    <a:pt x="1562845" y="84743"/>
                  </a:moveTo>
                  <a:lnTo>
                    <a:pt x="1638842" y="84743"/>
                  </a:lnTo>
                </a:path>
                <a:path w="1736725" h="254635">
                  <a:moveTo>
                    <a:pt x="1649556" y="84743"/>
                  </a:moveTo>
                  <a:lnTo>
                    <a:pt x="1693078" y="125174"/>
                  </a:lnTo>
                  <a:lnTo>
                    <a:pt x="1693078" y="169797"/>
                  </a:lnTo>
                </a:path>
                <a:path w="1736725" h="254635">
                  <a:moveTo>
                    <a:pt x="1736266" y="84743"/>
                  </a:moveTo>
                  <a:lnTo>
                    <a:pt x="1693078" y="125174"/>
                  </a:lnTo>
                </a:path>
                <a:path w="1736725" h="254635">
                  <a:moveTo>
                    <a:pt x="568827" y="254548"/>
                  </a:moveTo>
                  <a:lnTo>
                    <a:pt x="568827" y="0"/>
                  </a:lnTo>
                </a:path>
                <a:path w="1736725" h="254635">
                  <a:moveTo>
                    <a:pt x="568827" y="0"/>
                  </a:moveTo>
                  <a:lnTo>
                    <a:pt x="0" y="0"/>
                  </a:lnTo>
                </a:path>
                <a:path w="1736725" h="254635">
                  <a:moveTo>
                    <a:pt x="0" y="0"/>
                  </a:moveTo>
                  <a:lnTo>
                    <a:pt x="0" y="254548"/>
                  </a:lnTo>
                </a:path>
                <a:path w="1736725" h="254635">
                  <a:moveTo>
                    <a:pt x="0" y="254548"/>
                  </a:moveTo>
                  <a:lnTo>
                    <a:pt x="568827" y="2545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314" y="2198365"/>
              <a:ext cx="154334" cy="1380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3314" y="1774007"/>
              <a:ext cx="154334" cy="13806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6236" y="1715768"/>
              <a:ext cx="568960" cy="254635"/>
            </a:xfrm>
            <a:custGeom>
              <a:avLst/>
              <a:gdLst/>
              <a:ahLst/>
              <a:cxnLst/>
              <a:rect l="l" t="t" r="r" b="b"/>
              <a:pathLst>
                <a:path w="568960" h="254635">
                  <a:moveTo>
                    <a:pt x="0" y="254548"/>
                  </a:moveTo>
                  <a:lnTo>
                    <a:pt x="568827" y="254548"/>
                  </a:lnTo>
                </a:path>
                <a:path w="568960" h="254635">
                  <a:moveTo>
                    <a:pt x="0" y="0"/>
                  </a:moveTo>
                  <a:lnTo>
                    <a:pt x="0" y="254548"/>
                  </a:lnTo>
                </a:path>
                <a:path w="568960" h="254635">
                  <a:moveTo>
                    <a:pt x="568827" y="0"/>
                  </a:moveTo>
                  <a:lnTo>
                    <a:pt x="0" y="0"/>
                  </a:lnTo>
                </a:path>
                <a:path w="568960" h="254635">
                  <a:moveTo>
                    <a:pt x="568827" y="254548"/>
                  </a:moveTo>
                  <a:lnTo>
                    <a:pt x="56882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26054" y="1800351"/>
              <a:ext cx="81338" cy="853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45398" y="1800511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0"/>
                  </a:moveTo>
                  <a:lnTo>
                    <a:pt x="0" y="850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88439" y="1800350"/>
              <a:ext cx="76318" cy="853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96911" y="1800351"/>
              <a:ext cx="81338" cy="8537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16095" y="1800350"/>
              <a:ext cx="75983" cy="853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35449" y="1800511"/>
              <a:ext cx="162560" cy="85090"/>
            </a:xfrm>
            <a:custGeom>
              <a:avLst/>
              <a:gdLst/>
              <a:ahLst/>
              <a:cxnLst/>
              <a:rect l="l" t="t" r="r" b="b"/>
              <a:pathLst>
                <a:path w="162560" h="85089">
                  <a:moveTo>
                    <a:pt x="0" y="0"/>
                  </a:moveTo>
                  <a:lnTo>
                    <a:pt x="0" y="85054"/>
                  </a:lnTo>
                  <a:lnTo>
                    <a:pt x="64948" y="85054"/>
                  </a:lnTo>
                </a:path>
                <a:path w="162560" h="85089">
                  <a:moveTo>
                    <a:pt x="75662" y="85054"/>
                  </a:moveTo>
                  <a:lnTo>
                    <a:pt x="119184" y="0"/>
                  </a:lnTo>
                  <a:lnTo>
                    <a:pt x="162372" y="85054"/>
                  </a:lnTo>
                </a:path>
                <a:path w="162560" h="85089">
                  <a:moveTo>
                    <a:pt x="92066" y="56609"/>
                  </a:moveTo>
                  <a:lnTo>
                    <a:pt x="146302" y="566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24779" y="1800350"/>
              <a:ext cx="76318" cy="8537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38767" y="1800511"/>
              <a:ext cx="200660" cy="85090"/>
            </a:xfrm>
            <a:custGeom>
              <a:avLst/>
              <a:gdLst/>
              <a:ahLst/>
              <a:cxnLst/>
              <a:rect l="l" t="t" r="r" b="b"/>
              <a:pathLst>
                <a:path w="200660" h="85089">
                  <a:moveTo>
                    <a:pt x="0" y="0"/>
                  </a:moveTo>
                  <a:lnTo>
                    <a:pt x="0" y="85054"/>
                  </a:lnTo>
                </a:path>
                <a:path w="200660" h="85089">
                  <a:moveTo>
                    <a:pt x="64957" y="0"/>
                  </a:moveTo>
                  <a:lnTo>
                    <a:pt x="64957" y="85054"/>
                  </a:lnTo>
                </a:path>
                <a:path w="200660" h="85089">
                  <a:moveTo>
                    <a:pt x="27126" y="0"/>
                  </a:moveTo>
                  <a:lnTo>
                    <a:pt x="102788" y="0"/>
                  </a:lnTo>
                </a:path>
                <a:path w="200660" h="85089">
                  <a:moveTo>
                    <a:pt x="113836" y="0"/>
                  </a:moveTo>
                  <a:lnTo>
                    <a:pt x="157024" y="40435"/>
                  </a:lnTo>
                  <a:lnTo>
                    <a:pt x="157024" y="85054"/>
                  </a:lnTo>
                </a:path>
                <a:path w="200660" h="85089">
                  <a:moveTo>
                    <a:pt x="200547" y="0"/>
                  </a:moveTo>
                  <a:lnTo>
                    <a:pt x="157024" y="4043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2446" y="1365512"/>
              <a:ext cx="108474" cy="10334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30542" y="1365529"/>
              <a:ext cx="318135" cy="21590"/>
            </a:xfrm>
            <a:custGeom>
              <a:avLst/>
              <a:gdLst/>
              <a:ahLst/>
              <a:cxnLst/>
              <a:rect l="l" t="t" r="r" b="b"/>
              <a:pathLst>
                <a:path w="318134" h="21590">
                  <a:moveTo>
                    <a:pt x="318058" y="0"/>
                  </a:moveTo>
                  <a:lnTo>
                    <a:pt x="0" y="0"/>
                  </a:lnTo>
                  <a:lnTo>
                    <a:pt x="10045" y="21259"/>
                  </a:lnTo>
                  <a:lnTo>
                    <a:pt x="260794" y="21259"/>
                  </a:lnTo>
                  <a:lnTo>
                    <a:pt x="3180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0718" y="1365672"/>
              <a:ext cx="318135" cy="21590"/>
            </a:xfrm>
            <a:custGeom>
              <a:avLst/>
              <a:gdLst/>
              <a:ahLst/>
              <a:cxnLst/>
              <a:rect l="l" t="t" r="r" b="b"/>
              <a:pathLst>
                <a:path w="318134" h="21590">
                  <a:moveTo>
                    <a:pt x="0" y="0"/>
                  </a:moveTo>
                  <a:lnTo>
                    <a:pt x="10043" y="21261"/>
                  </a:lnTo>
                  <a:lnTo>
                    <a:pt x="260800" y="21261"/>
                  </a:lnTo>
                  <a:lnTo>
                    <a:pt x="31805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20373" y="1365514"/>
              <a:ext cx="128560" cy="10633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40803" y="1450581"/>
              <a:ext cx="289560" cy="21590"/>
            </a:xfrm>
            <a:custGeom>
              <a:avLst/>
              <a:gdLst/>
              <a:ahLst/>
              <a:cxnLst/>
              <a:rect l="l" t="t" r="r" b="b"/>
              <a:pathLst>
                <a:path w="289559" h="21590">
                  <a:moveTo>
                    <a:pt x="289267" y="20967"/>
                  </a:moveTo>
                  <a:lnTo>
                    <a:pt x="279565" y="0"/>
                  </a:lnTo>
                  <a:lnTo>
                    <a:pt x="0" y="0"/>
                  </a:lnTo>
                  <a:lnTo>
                    <a:pt x="0" y="20967"/>
                  </a:lnTo>
                  <a:lnTo>
                    <a:pt x="289267" y="209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0981" y="1376452"/>
              <a:ext cx="661035" cy="95250"/>
            </a:xfrm>
            <a:custGeom>
              <a:avLst/>
              <a:gdLst/>
              <a:ahLst/>
              <a:cxnLst/>
              <a:rect l="l" t="t" r="r" b="b"/>
              <a:pathLst>
                <a:path w="661035" h="95250">
                  <a:moveTo>
                    <a:pt x="289270" y="95236"/>
                  </a:moveTo>
                  <a:lnTo>
                    <a:pt x="279561" y="74273"/>
                  </a:lnTo>
                  <a:lnTo>
                    <a:pt x="0" y="74273"/>
                  </a:lnTo>
                  <a:lnTo>
                    <a:pt x="0" y="95236"/>
                  </a:lnTo>
                  <a:lnTo>
                    <a:pt x="289270" y="95236"/>
                  </a:lnTo>
                  <a:close/>
                </a:path>
                <a:path w="661035" h="95250">
                  <a:moveTo>
                    <a:pt x="590589" y="84754"/>
                  </a:moveTo>
                  <a:lnTo>
                    <a:pt x="590589" y="0"/>
                  </a:lnTo>
                  <a:lnTo>
                    <a:pt x="660894" y="0"/>
                  </a:lnTo>
                </a:path>
                <a:path w="661035" h="95250">
                  <a:moveTo>
                    <a:pt x="590589" y="40435"/>
                  </a:moveTo>
                  <a:lnTo>
                    <a:pt x="633776" y="4043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28832" y="1376290"/>
              <a:ext cx="249257" cy="8507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605207" y="1376452"/>
              <a:ext cx="189865" cy="85090"/>
            </a:xfrm>
            <a:custGeom>
              <a:avLst/>
              <a:gdLst/>
              <a:ahLst/>
              <a:cxnLst/>
              <a:rect l="l" t="t" r="r" b="b"/>
              <a:pathLst>
                <a:path w="189864" h="85090">
                  <a:moveTo>
                    <a:pt x="0" y="84754"/>
                  </a:moveTo>
                  <a:lnTo>
                    <a:pt x="0" y="0"/>
                  </a:lnTo>
                  <a:lnTo>
                    <a:pt x="75996" y="84754"/>
                  </a:lnTo>
                  <a:lnTo>
                    <a:pt x="75996" y="0"/>
                  </a:lnTo>
                </a:path>
                <a:path w="189864" h="85090">
                  <a:moveTo>
                    <a:pt x="119193" y="84754"/>
                  </a:moveTo>
                  <a:lnTo>
                    <a:pt x="119193" y="0"/>
                  </a:lnTo>
                  <a:lnTo>
                    <a:pt x="189833" y="0"/>
                  </a:lnTo>
                </a:path>
                <a:path w="189864" h="85090">
                  <a:moveTo>
                    <a:pt x="119193" y="40435"/>
                  </a:moveTo>
                  <a:lnTo>
                    <a:pt x="162716" y="40435"/>
                  </a:lnTo>
                </a:path>
                <a:path w="189864" h="85090">
                  <a:moveTo>
                    <a:pt x="119193" y="84754"/>
                  </a:moveTo>
                  <a:lnTo>
                    <a:pt x="189833" y="847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21999" y="1376292"/>
              <a:ext cx="75983" cy="850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930135" y="1376292"/>
              <a:ext cx="76317" cy="8507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46236" y="1291410"/>
              <a:ext cx="568960" cy="254635"/>
            </a:xfrm>
            <a:custGeom>
              <a:avLst/>
              <a:gdLst/>
              <a:ahLst/>
              <a:cxnLst/>
              <a:rect l="l" t="t" r="r" b="b"/>
              <a:pathLst>
                <a:path w="568960" h="254634">
                  <a:moveTo>
                    <a:pt x="568827" y="254552"/>
                  </a:moveTo>
                  <a:lnTo>
                    <a:pt x="568827" y="0"/>
                  </a:lnTo>
                </a:path>
                <a:path w="568960" h="254634">
                  <a:moveTo>
                    <a:pt x="568827" y="0"/>
                  </a:moveTo>
                  <a:lnTo>
                    <a:pt x="0" y="0"/>
                  </a:lnTo>
                </a:path>
                <a:path w="568960" h="254634">
                  <a:moveTo>
                    <a:pt x="0" y="0"/>
                  </a:moveTo>
                  <a:lnTo>
                    <a:pt x="0" y="254552"/>
                  </a:lnTo>
                </a:path>
                <a:path w="568960" h="254634">
                  <a:moveTo>
                    <a:pt x="0" y="254552"/>
                  </a:moveTo>
                  <a:lnTo>
                    <a:pt x="568827" y="25455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0803" y="983703"/>
              <a:ext cx="379730" cy="21590"/>
            </a:xfrm>
            <a:custGeom>
              <a:avLst/>
              <a:gdLst/>
              <a:ahLst/>
              <a:cxnLst/>
              <a:rect l="l" t="t" r="r" b="b"/>
              <a:pathLst>
                <a:path w="379730" h="21590">
                  <a:moveTo>
                    <a:pt x="379349" y="0"/>
                  </a:moveTo>
                  <a:lnTo>
                    <a:pt x="0" y="0"/>
                  </a:lnTo>
                  <a:lnTo>
                    <a:pt x="0" y="21259"/>
                  </a:lnTo>
                  <a:lnTo>
                    <a:pt x="379349" y="21259"/>
                  </a:lnTo>
                  <a:lnTo>
                    <a:pt x="3793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46236" y="867052"/>
              <a:ext cx="568960" cy="255270"/>
            </a:xfrm>
            <a:custGeom>
              <a:avLst/>
              <a:gdLst/>
              <a:ahLst/>
              <a:cxnLst/>
              <a:rect l="l" t="t" r="r" b="b"/>
              <a:pathLst>
                <a:path w="568960" h="255269">
                  <a:moveTo>
                    <a:pt x="94745" y="138054"/>
                  </a:moveTo>
                  <a:lnTo>
                    <a:pt x="474082" y="138054"/>
                  </a:lnTo>
                  <a:lnTo>
                    <a:pt x="474082" y="116793"/>
                  </a:lnTo>
                  <a:lnTo>
                    <a:pt x="94745" y="116793"/>
                  </a:lnTo>
                  <a:lnTo>
                    <a:pt x="94745" y="138054"/>
                  </a:lnTo>
                  <a:close/>
                </a:path>
                <a:path w="568960" h="255269">
                  <a:moveTo>
                    <a:pt x="0" y="254851"/>
                  </a:moveTo>
                  <a:lnTo>
                    <a:pt x="568827" y="254851"/>
                  </a:lnTo>
                </a:path>
                <a:path w="568960" h="255269">
                  <a:moveTo>
                    <a:pt x="0" y="0"/>
                  </a:moveTo>
                  <a:lnTo>
                    <a:pt x="0" y="254851"/>
                  </a:lnTo>
                </a:path>
                <a:path w="568960" h="255269">
                  <a:moveTo>
                    <a:pt x="568827" y="0"/>
                  </a:moveTo>
                  <a:lnTo>
                    <a:pt x="0" y="0"/>
                  </a:lnTo>
                </a:path>
                <a:path w="568960" h="255269">
                  <a:moveTo>
                    <a:pt x="568827" y="254851"/>
                  </a:moveTo>
                  <a:lnTo>
                    <a:pt x="56882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226053" y="951938"/>
              <a:ext cx="75983" cy="8507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23637" y="952098"/>
              <a:ext cx="76200" cy="85090"/>
            </a:xfrm>
            <a:custGeom>
              <a:avLst/>
              <a:gdLst/>
              <a:ahLst/>
              <a:cxnLst/>
              <a:rect l="l" t="t" r="r" b="b"/>
              <a:pathLst>
                <a:path w="76200" h="85090">
                  <a:moveTo>
                    <a:pt x="37831" y="0"/>
                  </a:moveTo>
                  <a:lnTo>
                    <a:pt x="37831" y="84751"/>
                  </a:lnTo>
                </a:path>
                <a:path w="76200" h="85090">
                  <a:moveTo>
                    <a:pt x="0" y="0"/>
                  </a:moveTo>
                  <a:lnTo>
                    <a:pt x="7567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426270" y="951938"/>
              <a:ext cx="76318" cy="8507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524189" y="952098"/>
              <a:ext cx="113664" cy="85090"/>
            </a:xfrm>
            <a:custGeom>
              <a:avLst/>
              <a:gdLst/>
              <a:ahLst/>
              <a:cxnLst/>
              <a:rect l="l" t="t" r="r" b="b"/>
              <a:pathLst>
                <a:path w="113664" h="85090">
                  <a:moveTo>
                    <a:pt x="0" y="84751"/>
                  </a:moveTo>
                  <a:lnTo>
                    <a:pt x="43187" y="0"/>
                  </a:lnTo>
                  <a:lnTo>
                    <a:pt x="86710" y="84751"/>
                  </a:lnTo>
                </a:path>
                <a:path w="113664" h="85090">
                  <a:moveTo>
                    <a:pt x="16069" y="56605"/>
                  </a:moveTo>
                  <a:lnTo>
                    <a:pt x="70305" y="56605"/>
                  </a:lnTo>
                </a:path>
                <a:path w="113664" h="85090">
                  <a:moveTo>
                    <a:pt x="113493" y="0"/>
                  </a:moveTo>
                  <a:lnTo>
                    <a:pt x="113493" y="847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675688" y="951938"/>
              <a:ext cx="81347" cy="8507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795041" y="952098"/>
              <a:ext cx="395605" cy="85090"/>
            </a:xfrm>
            <a:custGeom>
              <a:avLst/>
              <a:gdLst/>
              <a:ahLst/>
              <a:cxnLst/>
              <a:rect l="l" t="t" r="r" b="b"/>
              <a:pathLst>
                <a:path w="395605" h="85090">
                  <a:moveTo>
                    <a:pt x="0" y="0"/>
                  </a:moveTo>
                  <a:lnTo>
                    <a:pt x="0" y="84751"/>
                  </a:lnTo>
                </a:path>
                <a:path w="395605" h="85090">
                  <a:moveTo>
                    <a:pt x="75662" y="0"/>
                  </a:moveTo>
                  <a:lnTo>
                    <a:pt x="75662" y="84751"/>
                  </a:lnTo>
                </a:path>
                <a:path w="395605" h="85090">
                  <a:moveTo>
                    <a:pt x="0" y="40431"/>
                  </a:moveTo>
                  <a:lnTo>
                    <a:pt x="75662" y="40431"/>
                  </a:lnTo>
                </a:path>
                <a:path w="395605" h="85090">
                  <a:moveTo>
                    <a:pt x="140945" y="0"/>
                  </a:moveTo>
                  <a:lnTo>
                    <a:pt x="140945" y="84751"/>
                  </a:lnTo>
                </a:path>
                <a:path w="395605" h="85090">
                  <a:moveTo>
                    <a:pt x="102780" y="0"/>
                  </a:moveTo>
                  <a:lnTo>
                    <a:pt x="178777" y="0"/>
                  </a:lnTo>
                </a:path>
                <a:path w="395605" h="85090">
                  <a:moveTo>
                    <a:pt x="205894" y="84751"/>
                  </a:moveTo>
                  <a:lnTo>
                    <a:pt x="205894" y="0"/>
                  </a:lnTo>
                  <a:lnTo>
                    <a:pt x="281565" y="84751"/>
                  </a:lnTo>
                  <a:lnTo>
                    <a:pt x="281565" y="0"/>
                  </a:lnTo>
                </a:path>
                <a:path w="395605" h="85090">
                  <a:moveTo>
                    <a:pt x="325088" y="84751"/>
                  </a:moveTo>
                  <a:lnTo>
                    <a:pt x="325088" y="0"/>
                  </a:lnTo>
                  <a:lnTo>
                    <a:pt x="395394" y="0"/>
                  </a:lnTo>
                </a:path>
                <a:path w="395605" h="85090">
                  <a:moveTo>
                    <a:pt x="325088" y="40431"/>
                  </a:moveTo>
                  <a:lnTo>
                    <a:pt x="368276" y="40431"/>
                  </a:lnTo>
                </a:path>
                <a:path w="395605" h="85090">
                  <a:moveTo>
                    <a:pt x="325088" y="84751"/>
                  </a:moveTo>
                  <a:lnTo>
                    <a:pt x="395394" y="847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217393" y="951938"/>
              <a:ext cx="76317" cy="85071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325864" y="951938"/>
              <a:ext cx="75983" cy="8507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1209642" y="2734277"/>
            <a:ext cx="672465" cy="254635"/>
            <a:chOff x="1209642" y="2734277"/>
            <a:chExt cx="672465" cy="254635"/>
          </a:xfrm>
        </p:grpSpPr>
        <p:sp>
          <p:nvSpPr>
            <p:cNvPr id="66" name="object 66"/>
            <p:cNvSpPr/>
            <p:nvPr/>
          </p:nvSpPr>
          <p:spPr>
            <a:xfrm>
              <a:off x="1231410" y="2818871"/>
              <a:ext cx="75983" cy="850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345238" y="2818871"/>
              <a:ext cx="75996" cy="8507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453389" y="2818873"/>
              <a:ext cx="87028" cy="8507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209809" y="2734277"/>
              <a:ext cx="672465" cy="254635"/>
            </a:xfrm>
            <a:custGeom>
              <a:avLst/>
              <a:gdLst/>
              <a:ahLst/>
              <a:cxnLst/>
              <a:rect l="l" t="t" r="r" b="b"/>
              <a:pathLst>
                <a:path w="672464" h="254635">
                  <a:moveTo>
                    <a:pt x="368280" y="169509"/>
                  </a:moveTo>
                  <a:lnTo>
                    <a:pt x="368280" y="84754"/>
                  </a:lnTo>
                  <a:lnTo>
                    <a:pt x="438920" y="84754"/>
                  </a:lnTo>
                </a:path>
                <a:path w="672464" h="254635">
                  <a:moveTo>
                    <a:pt x="368280" y="125190"/>
                  </a:moveTo>
                  <a:lnTo>
                    <a:pt x="411803" y="125190"/>
                  </a:lnTo>
                </a:path>
                <a:path w="672464" h="254635">
                  <a:moveTo>
                    <a:pt x="466038" y="84754"/>
                  </a:moveTo>
                  <a:lnTo>
                    <a:pt x="466038" y="169509"/>
                  </a:lnTo>
                </a:path>
                <a:path w="672464" h="254635">
                  <a:moveTo>
                    <a:pt x="509235" y="84754"/>
                  </a:moveTo>
                  <a:lnTo>
                    <a:pt x="509235" y="169509"/>
                  </a:lnTo>
                  <a:lnTo>
                    <a:pt x="574184" y="169509"/>
                  </a:lnTo>
                </a:path>
                <a:path w="672464" h="254635">
                  <a:moveTo>
                    <a:pt x="601302" y="169509"/>
                  </a:moveTo>
                  <a:lnTo>
                    <a:pt x="601302" y="84754"/>
                  </a:lnTo>
                  <a:lnTo>
                    <a:pt x="671942" y="84754"/>
                  </a:lnTo>
                </a:path>
                <a:path w="672464" h="254635">
                  <a:moveTo>
                    <a:pt x="601302" y="125190"/>
                  </a:moveTo>
                  <a:lnTo>
                    <a:pt x="644824" y="125190"/>
                  </a:lnTo>
                </a:path>
                <a:path w="672464" h="254635">
                  <a:moveTo>
                    <a:pt x="601302" y="169509"/>
                  </a:moveTo>
                  <a:lnTo>
                    <a:pt x="671942" y="169509"/>
                  </a:lnTo>
                </a:path>
                <a:path w="672464" h="254635">
                  <a:moveTo>
                    <a:pt x="0" y="25456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2022203" y="2818871"/>
            <a:ext cx="195580" cy="85090"/>
            <a:chOff x="2022203" y="2818871"/>
            <a:chExt cx="195580" cy="85090"/>
          </a:xfrm>
        </p:grpSpPr>
        <p:sp>
          <p:nvSpPr>
            <p:cNvPr id="71" name="object 71"/>
            <p:cNvSpPr/>
            <p:nvPr/>
          </p:nvSpPr>
          <p:spPr>
            <a:xfrm>
              <a:off x="2022203" y="2818873"/>
              <a:ext cx="87037" cy="8507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147248" y="2819032"/>
              <a:ext cx="70485" cy="85090"/>
            </a:xfrm>
            <a:custGeom>
              <a:avLst/>
              <a:gdLst/>
              <a:ahLst/>
              <a:cxnLst/>
              <a:rect l="l" t="t" r="r" b="b"/>
              <a:pathLst>
                <a:path w="70485" h="85089">
                  <a:moveTo>
                    <a:pt x="0" y="84754"/>
                  </a:moveTo>
                  <a:lnTo>
                    <a:pt x="0" y="0"/>
                  </a:lnTo>
                  <a:lnTo>
                    <a:pt x="70305" y="0"/>
                  </a:lnTo>
                </a:path>
                <a:path w="70485" h="85089">
                  <a:moveTo>
                    <a:pt x="0" y="40435"/>
                  </a:moveTo>
                  <a:lnTo>
                    <a:pt x="43187" y="4043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/>
          <p:nvPr/>
        </p:nvSpPr>
        <p:spPr>
          <a:xfrm>
            <a:off x="2358499" y="2819032"/>
            <a:ext cx="325120" cy="85090"/>
          </a:xfrm>
          <a:custGeom>
            <a:avLst/>
            <a:gdLst/>
            <a:ahLst/>
            <a:cxnLst/>
            <a:rect l="l" t="t" r="r" b="b"/>
            <a:pathLst>
              <a:path w="325119" h="85089">
                <a:moveTo>
                  <a:pt x="0" y="0"/>
                </a:moveTo>
                <a:lnTo>
                  <a:pt x="0" y="84754"/>
                </a:lnTo>
                <a:lnTo>
                  <a:pt x="64962" y="84754"/>
                </a:lnTo>
              </a:path>
              <a:path w="325119" h="85089">
                <a:moveTo>
                  <a:pt x="92080" y="0"/>
                </a:moveTo>
                <a:lnTo>
                  <a:pt x="92080" y="84754"/>
                </a:lnTo>
              </a:path>
              <a:path w="325119" h="85089">
                <a:moveTo>
                  <a:pt x="135267" y="84754"/>
                </a:moveTo>
                <a:lnTo>
                  <a:pt x="135267" y="0"/>
                </a:lnTo>
                <a:lnTo>
                  <a:pt x="211264" y="84754"/>
                </a:lnTo>
                <a:lnTo>
                  <a:pt x="211264" y="0"/>
                </a:lnTo>
              </a:path>
              <a:path w="325119" h="85089">
                <a:moveTo>
                  <a:pt x="254452" y="84754"/>
                </a:moveTo>
                <a:lnTo>
                  <a:pt x="254452" y="0"/>
                </a:lnTo>
                <a:lnTo>
                  <a:pt x="325092" y="0"/>
                </a:lnTo>
              </a:path>
              <a:path w="325119" h="85089">
                <a:moveTo>
                  <a:pt x="254452" y="40435"/>
                </a:moveTo>
                <a:lnTo>
                  <a:pt x="297975" y="40435"/>
                </a:lnTo>
              </a:path>
              <a:path w="325119" h="85089">
                <a:moveTo>
                  <a:pt x="254452" y="84754"/>
                </a:moveTo>
                <a:lnTo>
                  <a:pt x="325092" y="8475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4" name="object 74"/>
          <p:cNvGrpSpPr/>
          <p:nvPr/>
        </p:nvGrpSpPr>
        <p:grpSpPr>
          <a:xfrm>
            <a:off x="351557" y="2644871"/>
            <a:ext cx="4940300" cy="857885"/>
            <a:chOff x="351557" y="2644871"/>
            <a:chExt cx="4940300" cy="857885"/>
          </a:xfrm>
        </p:grpSpPr>
        <p:sp>
          <p:nvSpPr>
            <p:cNvPr id="75" name="object 75"/>
            <p:cNvSpPr/>
            <p:nvPr/>
          </p:nvSpPr>
          <p:spPr>
            <a:xfrm>
              <a:off x="546236" y="3158335"/>
              <a:ext cx="568960" cy="254635"/>
            </a:xfrm>
            <a:custGeom>
              <a:avLst/>
              <a:gdLst/>
              <a:ahLst/>
              <a:cxnLst/>
              <a:rect l="l" t="t" r="r" b="b"/>
              <a:pathLst>
                <a:path w="568960" h="254635">
                  <a:moveTo>
                    <a:pt x="0" y="254560"/>
                  </a:moveTo>
                  <a:lnTo>
                    <a:pt x="568827" y="254560"/>
                  </a:lnTo>
                </a:path>
                <a:path w="568960" h="254635">
                  <a:moveTo>
                    <a:pt x="0" y="0"/>
                  </a:moveTo>
                  <a:lnTo>
                    <a:pt x="0" y="254560"/>
                  </a:lnTo>
                </a:path>
                <a:path w="568960" h="254635">
                  <a:moveTo>
                    <a:pt x="568827" y="0"/>
                  </a:moveTo>
                  <a:lnTo>
                    <a:pt x="0" y="0"/>
                  </a:lnTo>
                </a:path>
                <a:path w="568960" h="254635">
                  <a:moveTo>
                    <a:pt x="568827" y="254560"/>
                  </a:moveTo>
                  <a:lnTo>
                    <a:pt x="56882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51548" y="2649080"/>
              <a:ext cx="10160" cy="853440"/>
            </a:xfrm>
            <a:custGeom>
              <a:avLst/>
              <a:gdLst/>
              <a:ahLst/>
              <a:cxnLst/>
              <a:rect l="l" t="t" r="r" b="b"/>
              <a:pathLst>
                <a:path w="10160" h="853439">
                  <a:moveTo>
                    <a:pt x="9715" y="0"/>
                  </a:moveTo>
                  <a:lnTo>
                    <a:pt x="0" y="0"/>
                  </a:lnTo>
                  <a:lnTo>
                    <a:pt x="0" y="852919"/>
                  </a:lnTo>
                  <a:lnTo>
                    <a:pt x="9715" y="844524"/>
                  </a:lnTo>
                  <a:lnTo>
                    <a:pt x="97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51724" y="2649226"/>
              <a:ext cx="10160" cy="853440"/>
            </a:xfrm>
            <a:custGeom>
              <a:avLst/>
              <a:gdLst/>
              <a:ahLst/>
              <a:cxnLst/>
              <a:rect l="l" t="t" r="r" b="b"/>
              <a:pathLst>
                <a:path w="10160" h="853439">
                  <a:moveTo>
                    <a:pt x="9708" y="0"/>
                  </a:moveTo>
                  <a:lnTo>
                    <a:pt x="0" y="0"/>
                  </a:lnTo>
                  <a:lnTo>
                    <a:pt x="0" y="852908"/>
                  </a:lnTo>
                  <a:lnTo>
                    <a:pt x="9708" y="844527"/>
                  </a:lnTo>
                  <a:lnTo>
                    <a:pt x="970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51548" y="3493604"/>
              <a:ext cx="2854325" cy="8890"/>
            </a:xfrm>
            <a:custGeom>
              <a:avLst/>
              <a:gdLst/>
              <a:ahLst/>
              <a:cxnLst/>
              <a:rect l="l" t="t" r="r" b="b"/>
              <a:pathLst>
                <a:path w="2854325" h="8889">
                  <a:moveTo>
                    <a:pt x="2853829" y="8394"/>
                  </a:moveTo>
                  <a:lnTo>
                    <a:pt x="2844457" y="0"/>
                  </a:lnTo>
                  <a:lnTo>
                    <a:pt x="9715" y="0"/>
                  </a:lnTo>
                  <a:lnTo>
                    <a:pt x="0" y="8394"/>
                  </a:lnTo>
                  <a:lnTo>
                    <a:pt x="2853829" y="83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51724" y="3493754"/>
              <a:ext cx="2854325" cy="8890"/>
            </a:xfrm>
            <a:custGeom>
              <a:avLst/>
              <a:gdLst/>
              <a:ahLst/>
              <a:cxnLst/>
              <a:rect l="l" t="t" r="r" b="b"/>
              <a:pathLst>
                <a:path w="2854325" h="8889">
                  <a:moveTo>
                    <a:pt x="9708" y="0"/>
                  </a:moveTo>
                  <a:lnTo>
                    <a:pt x="0" y="8380"/>
                  </a:lnTo>
                  <a:lnTo>
                    <a:pt x="2853825" y="8380"/>
                  </a:lnTo>
                  <a:lnTo>
                    <a:pt x="2844451" y="0"/>
                  </a:lnTo>
                  <a:lnTo>
                    <a:pt x="970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196005" y="2644901"/>
              <a:ext cx="9525" cy="857250"/>
            </a:xfrm>
            <a:custGeom>
              <a:avLst/>
              <a:gdLst/>
              <a:ahLst/>
              <a:cxnLst/>
              <a:rect l="l" t="t" r="r" b="b"/>
              <a:pathLst>
                <a:path w="9525" h="857250">
                  <a:moveTo>
                    <a:pt x="9372" y="0"/>
                  </a:moveTo>
                  <a:lnTo>
                    <a:pt x="0" y="8382"/>
                  </a:lnTo>
                  <a:lnTo>
                    <a:pt x="0" y="848702"/>
                  </a:lnTo>
                  <a:lnTo>
                    <a:pt x="9372" y="857097"/>
                  </a:lnTo>
                  <a:lnTo>
                    <a:pt x="9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196176" y="2645038"/>
              <a:ext cx="9525" cy="857250"/>
            </a:xfrm>
            <a:custGeom>
              <a:avLst/>
              <a:gdLst/>
              <a:ahLst/>
              <a:cxnLst/>
              <a:rect l="l" t="t" r="r" b="b"/>
              <a:pathLst>
                <a:path w="9525" h="857250">
                  <a:moveTo>
                    <a:pt x="0" y="848715"/>
                  </a:moveTo>
                  <a:lnTo>
                    <a:pt x="9374" y="857096"/>
                  </a:lnTo>
                  <a:lnTo>
                    <a:pt x="9374" y="0"/>
                  </a:lnTo>
                  <a:lnTo>
                    <a:pt x="0" y="8384"/>
                  </a:lnTo>
                  <a:lnTo>
                    <a:pt x="0" y="8487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56235" y="2644901"/>
              <a:ext cx="2849245" cy="8890"/>
            </a:xfrm>
            <a:custGeom>
              <a:avLst/>
              <a:gdLst/>
              <a:ahLst/>
              <a:cxnLst/>
              <a:rect l="l" t="t" r="r" b="b"/>
              <a:pathLst>
                <a:path w="2849245" h="8889">
                  <a:moveTo>
                    <a:pt x="2849143" y="0"/>
                  </a:moveTo>
                  <a:lnTo>
                    <a:pt x="0" y="0"/>
                  </a:lnTo>
                  <a:lnTo>
                    <a:pt x="0" y="8382"/>
                  </a:lnTo>
                  <a:lnTo>
                    <a:pt x="2839770" y="8382"/>
                  </a:lnTo>
                  <a:lnTo>
                    <a:pt x="2849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56411" y="2645038"/>
              <a:ext cx="2849245" cy="8890"/>
            </a:xfrm>
            <a:custGeom>
              <a:avLst/>
              <a:gdLst/>
              <a:ahLst/>
              <a:cxnLst/>
              <a:rect l="l" t="t" r="r" b="b"/>
              <a:pathLst>
                <a:path w="2849245" h="8889">
                  <a:moveTo>
                    <a:pt x="2839764" y="8384"/>
                  </a:moveTo>
                  <a:lnTo>
                    <a:pt x="2849138" y="0"/>
                  </a:lnTo>
                  <a:lnTo>
                    <a:pt x="0" y="0"/>
                  </a:lnTo>
                  <a:lnTo>
                    <a:pt x="0" y="8384"/>
                  </a:lnTo>
                  <a:lnTo>
                    <a:pt x="2839764" y="838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200692" y="2644901"/>
              <a:ext cx="2091055" cy="8890"/>
            </a:xfrm>
            <a:custGeom>
              <a:avLst/>
              <a:gdLst/>
              <a:ahLst/>
              <a:cxnLst/>
              <a:rect l="l" t="t" r="r" b="b"/>
              <a:pathLst>
                <a:path w="2091054" h="8889">
                  <a:moveTo>
                    <a:pt x="2090483" y="0"/>
                  </a:moveTo>
                  <a:lnTo>
                    <a:pt x="0" y="0"/>
                  </a:lnTo>
                  <a:lnTo>
                    <a:pt x="0" y="8382"/>
                  </a:lnTo>
                  <a:lnTo>
                    <a:pt x="2081110" y="8382"/>
                  </a:lnTo>
                  <a:lnTo>
                    <a:pt x="20904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200863" y="2645038"/>
              <a:ext cx="2091055" cy="8890"/>
            </a:xfrm>
            <a:custGeom>
              <a:avLst/>
              <a:gdLst/>
              <a:ahLst/>
              <a:cxnLst/>
              <a:rect l="l" t="t" r="r" b="b"/>
              <a:pathLst>
                <a:path w="2091054" h="8889">
                  <a:moveTo>
                    <a:pt x="0" y="0"/>
                  </a:moveTo>
                  <a:lnTo>
                    <a:pt x="0" y="8384"/>
                  </a:lnTo>
                  <a:lnTo>
                    <a:pt x="2081120" y="8384"/>
                  </a:lnTo>
                  <a:lnTo>
                    <a:pt x="2090494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281803" y="2644901"/>
              <a:ext cx="9525" cy="857250"/>
            </a:xfrm>
            <a:custGeom>
              <a:avLst/>
              <a:gdLst/>
              <a:ahLst/>
              <a:cxnLst/>
              <a:rect l="l" t="t" r="r" b="b"/>
              <a:pathLst>
                <a:path w="9525" h="857250">
                  <a:moveTo>
                    <a:pt x="9372" y="0"/>
                  </a:moveTo>
                  <a:lnTo>
                    <a:pt x="0" y="8382"/>
                  </a:lnTo>
                  <a:lnTo>
                    <a:pt x="0" y="848702"/>
                  </a:lnTo>
                  <a:lnTo>
                    <a:pt x="9372" y="857097"/>
                  </a:lnTo>
                  <a:lnTo>
                    <a:pt x="9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281983" y="2645038"/>
              <a:ext cx="9525" cy="857250"/>
            </a:xfrm>
            <a:custGeom>
              <a:avLst/>
              <a:gdLst/>
              <a:ahLst/>
              <a:cxnLst/>
              <a:rect l="l" t="t" r="r" b="b"/>
              <a:pathLst>
                <a:path w="9525" h="857250">
                  <a:moveTo>
                    <a:pt x="9374" y="0"/>
                  </a:moveTo>
                  <a:lnTo>
                    <a:pt x="0" y="8384"/>
                  </a:lnTo>
                  <a:lnTo>
                    <a:pt x="0" y="848715"/>
                  </a:lnTo>
                  <a:lnTo>
                    <a:pt x="9374" y="857096"/>
                  </a:lnTo>
                  <a:lnTo>
                    <a:pt x="937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200692" y="3493604"/>
              <a:ext cx="2091055" cy="8890"/>
            </a:xfrm>
            <a:custGeom>
              <a:avLst/>
              <a:gdLst/>
              <a:ahLst/>
              <a:cxnLst/>
              <a:rect l="l" t="t" r="r" b="b"/>
              <a:pathLst>
                <a:path w="2091054" h="8889">
                  <a:moveTo>
                    <a:pt x="2090483" y="8394"/>
                  </a:moveTo>
                  <a:lnTo>
                    <a:pt x="2081110" y="0"/>
                  </a:lnTo>
                  <a:lnTo>
                    <a:pt x="0" y="0"/>
                  </a:lnTo>
                  <a:lnTo>
                    <a:pt x="0" y="8394"/>
                  </a:lnTo>
                  <a:lnTo>
                    <a:pt x="2090483" y="83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200863" y="3493754"/>
              <a:ext cx="2091055" cy="8890"/>
            </a:xfrm>
            <a:custGeom>
              <a:avLst/>
              <a:gdLst/>
              <a:ahLst/>
              <a:cxnLst/>
              <a:rect l="l" t="t" r="r" b="b"/>
              <a:pathLst>
                <a:path w="2091054" h="8889">
                  <a:moveTo>
                    <a:pt x="2090494" y="8380"/>
                  </a:moveTo>
                  <a:lnTo>
                    <a:pt x="2081120" y="0"/>
                  </a:lnTo>
                  <a:lnTo>
                    <a:pt x="0" y="0"/>
                  </a:lnTo>
                  <a:lnTo>
                    <a:pt x="0" y="8380"/>
                  </a:lnTo>
                  <a:lnTo>
                    <a:pt x="2090494" y="83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433715" y="2903626"/>
              <a:ext cx="151989" cy="17011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661380" y="2903626"/>
              <a:ext cx="151993" cy="17011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878003" y="2903628"/>
              <a:ext cx="173739" cy="17011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127244" y="2903787"/>
              <a:ext cx="607060" cy="170180"/>
            </a:xfrm>
            <a:custGeom>
              <a:avLst/>
              <a:gdLst/>
              <a:ahLst/>
              <a:cxnLst/>
              <a:rect l="l" t="t" r="r" b="b"/>
              <a:pathLst>
                <a:path w="607060" h="170180">
                  <a:moveTo>
                    <a:pt x="0" y="169797"/>
                  </a:moveTo>
                  <a:lnTo>
                    <a:pt x="0" y="0"/>
                  </a:lnTo>
                  <a:lnTo>
                    <a:pt x="140954" y="0"/>
                  </a:lnTo>
                </a:path>
                <a:path w="607060" h="170180">
                  <a:moveTo>
                    <a:pt x="0" y="80854"/>
                  </a:moveTo>
                  <a:lnTo>
                    <a:pt x="86719" y="80854"/>
                  </a:lnTo>
                </a:path>
                <a:path w="607060" h="170180">
                  <a:moveTo>
                    <a:pt x="195190" y="0"/>
                  </a:moveTo>
                  <a:lnTo>
                    <a:pt x="195190" y="169797"/>
                  </a:lnTo>
                </a:path>
                <a:path w="607060" h="170180">
                  <a:moveTo>
                    <a:pt x="281900" y="0"/>
                  </a:moveTo>
                  <a:lnTo>
                    <a:pt x="281900" y="169797"/>
                  </a:lnTo>
                  <a:lnTo>
                    <a:pt x="411807" y="169797"/>
                  </a:lnTo>
                </a:path>
                <a:path w="607060" h="170180">
                  <a:moveTo>
                    <a:pt x="466043" y="169797"/>
                  </a:moveTo>
                  <a:lnTo>
                    <a:pt x="466043" y="0"/>
                  </a:lnTo>
                  <a:lnTo>
                    <a:pt x="606980" y="0"/>
                  </a:lnTo>
                </a:path>
                <a:path w="607060" h="170180">
                  <a:moveTo>
                    <a:pt x="466043" y="80854"/>
                  </a:moveTo>
                  <a:lnTo>
                    <a:pt x="552753" y="80854"/>
                  </a:lnTo>
                </a:path>
                <a:path w="607060" h="170180">
                  <a:moveTo>
                    <a:pt x="466043" y="169797"/>
                  </a:moveTo>
                  <a:lnTo>
                    <a:pt x="606980" y="16979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231410" y="3243229"/>
              <a:ext cx="75983" cy="8507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345238" y="3243229"/>
              <a:ext cx="75996" cy="8507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453389" y="3243231"/>
              <a:ext cx="87028" cy="85069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578090" y="3243390"/>
              <a:ext cx="304165" cy="85090"/>
            </a:xfrm>
            <a:custGeom>
              <a:avLst/>
              <a:gdLst/>
              <a:ahLst/>
              <a:cxnLst/>
              <a:rect l="l" t="t" r="r" b="b"/>
              <a:pathLst>
                <a:path w="304164" h="85089">
                  <a:moveTo>
                    <a:pt x="0" y="84751"/>
                  </a:moveTo>
                  <a:lnTo>
                    <a:pt x="0" y="0"/>
                  </a:lnTo>
                  <a:lnTo>
                    <a:pt x="70640" y="0"/>
                  </a:lnTo>
                </a:path>
                <a:path w="304164" h="85089">
                  <a:moveTo>
                    <a:pt x="0" y="40431"/>
                  </a:moveTo>
                  <a:lnTo>
                    <a:pt x="43522" y="40431"/>
                  </a:lnTo>
                </a:path>
                <a:path w="304164" h="85089">
                  <a:moveTo>
                    <a:pt x="97758" y="0"/>
                  </a:moveTo>
                  <a:lnTo>
                    <a:pt x="97758" y="84751"/>
                  </a:lnTo>
                </a:path>
                <a:path w="304164" h="85089">
                  <a:moveTo>
                    <a:pt x="140954" y="0"/>
                  </a:moveTo>
                  <a:lnTo>
                    <a:pt x="140954" y="84751"/>
                  </a:lnTo>
                  <a:lnTo>
                    <a:pt x="205903" y="84751"/>
                  </a:lnTo>
                </a:path>
                <a:path w="304164" h="85089">
                  <a:moveTo>
                    <a:pt x="233021" y="84751"/>
                  </a:moveTo>
                  <a:lnTo>
                    <a:pt x="233021" y="0"/>
                  </a:lnTo>
                  <a:lnTo>
                    <a:pt x="303662" y="0"/>
                  </a:lnTo>
                </a:path>
                <a:path w="304164" h="85089">
                  <a:moveTo>
                    <a:pt x="233021" y="40431"/>
                  </a:moveTo>
                  <a:lnTo>
                    <a:pt x="276544" y="40431"/>
                  </a:lnTo>
                </a:path>
                <a:path w="304164" h="85089">
                  <a:moveTo>
                    <a:pt x="233021" y="84751"/>
                  </a:moveTo>
                  <a:lnTo>
                    <a:pt x="303662" y="847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022203" y="3243231"/>
              <a:ext cx="87037" cy="85069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147248" y="3243390"/>
              <a:ext cx="70485" cy="85090"/>
            </a:xfrm>
            <a:custGeom>
              <a:avLst/>
              <a:gdLst/>
              <a:ahLst/>
              <a:cxnLst/>
              <a:rect l="l" t="t" r="r" b="b"/>
              <a:pathLst>
                <a:path w="70485" h="85089">
                  <a:moveTo>
                    <a:pt x="0" y="84751"/>
                  </a:moveTo>
                  <a:lnTo>
                    <a:pt x="0" y="0"/>
                  </a:lnTo>
                  <a:lnTo>
                    <a:pt x="70305" y="0"/>
                  </a:lnTo>
                </a:path>
                <a:path w="70485" h="85089">
                  <a:moveTo>
                    <a:pt x="0" y="40431"/>
                  </a:moveTo>
                  <a:lnTo>
                    <a:pt x="43187" y="404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352982" y="3243229"/>
              <a:ext cx="75996" cy="85072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466489" y="3243229"/>
              <a:ext cx="76317" cy="85071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585674" y="3243229"/>
              <a:ext cx="76318" cy="8507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699501" y="3243229"/>
              <a:ext cx="168393" cy="85073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889336" y="3243230"/>
              <a:ext cx="81338" cy="85070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008681" y="3243390"/>
              <a:ext cx="70485" cy="85090"/>
            </a:xfrm>
            <a:custGeom>
              <a:avLst/>
              <a:gdLst/>
              <a:ahLst/>
              <a:cxnLst/>
              <a:rect l="l" t="t" r="r" b="b"/>
              <a:pathLst>
                <a:path w="70485" h="85089">
                  <a:moveTo>
                    <a:pt x="0" y="84751"/>
                  </a:moveTo>
                  <a:lnTo>
                    <a:pt x="0" y="0"/>
                  </a:lnTo>
                  <a:lnTo>
                    <a:pt x="70305" y="0"/>
                  </a:lnTo>
                </a:path>
                <a:path w="70485" h="85089">
                  <a:moveTo>
                    <a:pt x="0" y="40431"/>
                  </a:moveTo>
                  <a:lnTo>
                    <a:pt x="43187" y="40431"/>
                  </a:lnTo>
                </a:path>
                <a:path w="70485" h="85089">
                  <a:moveTo>
                    <a:pt x="0" y="84751"/>
                  </a:moveTo>
                  <a:lnTo>
                    <a:pt x="70305" y="847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95730" y="2804199"/>
              <a:ext cx="269836" cy="121007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46236" y="2734277"/>
              <a:ext cx="568960" cy="254635"/>
            </a:xfrm>
            <a:custGeom>
              <a:avLst/>
              <a:gdLst/>
              <a:ahLst/>
              <a:cxnLst/>
              <a:rect l="l" t="t" r="r" b="b"/>
              <a:pathLst>
                <a:path w="568960" h="254635">
                  <a:moveTo>
                    <a:pt x="0" y="254560"/>
                  </a:moveTo>
                  <a:lnTo>
                    <a:pt x="568827" y="254560"/>
                  </a:lnTo>
                </a:path>
                <a:path w="568960" h="254635">
                  <a:moveTo>
                    <a:pt x="0" y="0"/>
                  </a:moveTo>
                  <a:lnTo>
                    <a:pt x="0" y="254560"/>
                  </a:lnTo>
                </a:path>
                <a:path w="568960" h="254635">
                  <a:moveTo>
                    <a:pt x="568827" y="0"/>
                  </a:moveTo>
                  <a:lnTo>
                    <a:pt x="0" y="0"/>
                  </a:lnTo>
                </a:path>
                <a:path w="568960" h="254635">
                  <a:moveTo>
                    <a:pt x="568827" y="254560"/>
                  </a:moveTo>
                  <a:lnTo>
                    <a:pt x="56882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95730" y="3228557"/>
              <a:ext cx="269836" cy="121007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95718" y="3349256"/>
              <a:ext cx="269875" cy="17145"/>
            </a:xfrm>
            <a:custGeom>
              <a:avLst/>
              <a:gdLst/>
              <a:ahLst/>
              <a:cxnLst/>
              <a:rect l="l" t="t" r="r" b="b"/>
              <a:pathLst>
                <a:path w="269875" h="17145">
                  <a:moveTo>
                    <a:pt x="269849" y="0"/>
                  </a:moveTo>
                  <a:lnTo>
                    <a:pt x="0" y="0"/>
                  </a:lnTo>
                  <a:lnTo>
                    <a:pt x="0" y="17081"/>
                  </a:lnTo>
                  <a:lnTo>
                    <a:pt x="269849" y="17081"/>
                  </a:lnTo>
                  <a:lnTo>
                    <a:pt x="2698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95900" y="3349405"/>
              <a:ext cx="269875" cy="17145"/>
            </a:xfrm>
            <a:custGeom>
              <a:avLst/>
              <a:gdLst/>
              <a:ahLst/>
              <a:cxnLst/>
              <a:rect l="l" t="t" r="r" b="b"/>
              <a:pathLst>
                <a:path w="269875" h="17145">
                  <a:moveTo>
                    <a:pt x="0" y="17074"/>
                  </a:moveTo>
                  <a:lnTo>
                    <a:pt x="269839" y="17074"/>
                  </a:lnTo>
                  <a:lnTo>
                    <a:pt x="269839" y="0"/>
                  </a:lnTo>
                  <a:lnTo>
                    <a:pt x="0" y="0"/>
                  </a:lnTo>
                  <a:lnTo>
                    <a:pt x="0" y="1707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1" name="object 111"/>
          <p:cNvGrpSpPr/>
          <p:nvPr/>
        </p:nvGrpSpPr>
        <p:grpSpPr>
          <a:xfrm>
            <a:off x="5566375" y="2220513"/>
            <a:ext cx="5034915" cy="1282065"/>
            <a:chOff x="5566375" y="2220513"/>
            <a:chExt cx="5034915" cy="1282065"/>
          </a:xfrm>
        </p:grpSpPr>
        <p:sp>
          <p:nvSpPr>
            <p:cNvPr id="112" name="object 112"/>
            <p:cNvSpPr/>
            <p:nvPr/>
          </p:nvSpPr>
          <p:spPr>
            <a:xfrm>
              <a:off x="5760731" y="2734277"/>
              <a:ext cx="568960" cy="254635"/>
            </a:xfrm>
            <a:custGeom>
              <a:avLst/>
              <a:gdLst/>
              <a:ahLst/>
              <a:cxnLst/>
              <a:rect l="l" t="t" r="r" b="b"/>
              <a:pathLst>
                <a:path w="568960" h="254635">
                  <a:moveTo>
                    <a:pt x="568827" y="254560"/>
                  </a:moveTo>
                  <a:lnTo>
                    <a:pt x="568827" y="0"/>
                  </a:lnTo>
                </a:path>
                <a:path w="568960" h="254635">
                  <a:moveTo>
                    <a:pt x="568827" y="0"/>
                  </a:moveTo>
                  <a:lnTo>
                    <a:pt x="0" y="0"/>
                  </a:lnTo>
                </a:path>
                <a:path w="568960" h="254635">
                  <a:moveTo>
                    <a:pt x="0" y="0"/>
                  </a:moveTo>
                  <a:lnTo>
                    <a:pt x="0" y="254560"/>
                  </a:lnTo>
                </a:path>
                <a:path w="568960" h="254635">
                  <a:moveTo>
                    <a:pt x="0" y="254560"/>
                  </a:moveTo>
                  <a:lnTo>
                    <a:pt x="568827" y="2545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415502" y="2220543"/>
              <a:ext cx="2185670" cy="8890"/>
            </a:xfrm>
            <a:custGeom>
              <a:avLst/>
              <a:gdLst/>
              <a:ahLst/>
              <a:cxnLst/>
              <a:rect l="l" t="t" r="r" b="b"/>
              <a:pathLst>
                <a:path w="2185670" h="8889">
                  <a:moveTo>
                    <a:pt x="2185238" y="0"/>
                  </a:moveTo>
                  <a:lnTo>
                    <a:pt x="0" y="0"/>
                  </a:lnTo>
                  <a:lnTo>
                    <a:pt x="0" y="8382"/>
                  </a:lnTo>
                  <a:lnTo>
                    <a:pt x="2175865" y="8382"/>
                  </a:lnTo>
                  <a:lnTo>
                    <a:pt x="21852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415692" y="2220680"/>
              <a:ext cx="2185670" cy="8890"/>
            </a:xfrm>
            <a:custGeom>
              <a:avLst/>
              <a:gdLst/>
              <a:ahLst/>
              <a:cxnLst/>
              <a:rect l="l" t="t" r="r" b="b"/>
              <a:pathLst>
                <a:path w="2185670" h="8889">
                  <a:moveTo>
                    <a:pt x="0" y="0"/>
                  </a:moveTo>
                  <a:lnTo>
                    <a:pt x="0" y="8384"/>
                  </a:lnTo>
                  <a:lnTo>
                    <a:pt x="2175856" y="8384"/>
                  </a:lnTo>
                  <a:lnTo>
                    <a:pt x="218523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0591368" y="2220543"/>
              <a:ext cx="9525" cy="1282065"/>
            </a:xfrm>
            <a:custGeom>
              <a:avLst/>
              <a:gdLst/>
              <a:ahLst/>
              <a:cxnLst/>
              <a:rect l="l" t="t" r="r" b="b"/>
              <a:pathLst>
                <a:path w="9525" h="1282064">
                  <a:moveTo>
                    <a:pt x="9372" y="0"/>
                  </a:moveTo>
                  <a:lnTo>
                    <a:pt x="0" y="8382"/>
                  </a:lnTo>
                  <a:lnTo>
                    <a:pt x="0" y="1273060"/>
                  </a:lnTo>
                  <a:lnTo>
                    <a:pt x="9372" y="1281455"/>
                  </a:lnTo>
                  <a:lnTo>
                    <a:pt x="9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0591549" y="2220680"/>
              <a:ext cx="9525" cy="1282065"/>
            </a:xfrm>
            <a:custGeom>
              <a:avLst/>
              <a:gdLst/>
              <a:ahLst/>
              <a:cxnLst/>
              <a:rect l="l" t="t" r="r" b="b"/>
              <a:pathLst>
                <a:path w="9525" h="1282064">
                  <a:moveTo>
                    <a:pt x="9374" y="0"/>
                  </a:moveTo>
                  <a:lnTo>
                    <a:pt x="0" y="8384"/>
                  </a:lnTo>
                  <a:lnTo>
                    <a:pt x="0" y="1273073"/>
                  </a:lnTo>
                  <a:lnTo>
                    <a:pt x="9374" y="1281454"/>
                  </a:lnTo>
                  <a:lnTo>
                    <a:pt x="937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415502" y="3493604"/>
              <a:ext cx="2185670" cy="8890"/>
            </a:xfrm>
            <a:custGeom>
              <a:avLst/>
              <a:gdLst/>
              <a:ahLst/>
              <a:cxnLst/>
              <a:rect l="l" t="t" r="r" b="b"/>
              <a:pathLst>
                <a:path w="2185670" h="8889">
                  <a:moveTo>
                    <a:pt x="2185238" y="8394"/>
                  </a:moveTo>
                  <a:lnTo>
                    <a:pt x="2175865" y="0"/>
                  </a:lnTo>
                  <a:lnTo>
                    <a:pt x="0" y="0"/>
                  </a:lnTo>
                  <a:lnTo>
                    <a:pt x="0" y="8394"/>
                  </a:lnTo>
                  <a:lnTo>
                    <a:pt x="2185238" y="83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415692" y="3493754"/>
              <a:ext cx="2185670" cy="8890"/>
            </a:xfrm>
            <a:custGeom>
              <a:avLst/>
              <a:gdLst/>
              <a:ahLst/>
              <a:cxnLst/>
              <a:rect l="l" t="t" r="r" b="b"/>
              <a:pathLst>
                <a:path w="2185670" h="8889">
                  <a:moveTo>
                    <a:pt x="2185230" y="8380"/>
                  </a:moveTo>
                  <a:lnTo>
                    <a:pt x="2175856" y="0"/>
                  </a:lnTo>
                  <a:lnTo>
                    <a:pt x="0" y="0"/>
                  </a:lnTo>
                  <a:lnTo>
                    <a:pt x="0" y="8380"/>
                  </a:lnTo>
                  <a:lnTo>
                    <a:pt x="2185230" y="83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566372" y="2224722"/>
              <a:ext cx="9525" cy="1277620"/>
            </a:xfrm>
            <a:custGeom>
              <a:avLst/>
              <a:gdLst/>
              <a:ahLst/>
              <a:cxnLst/>
              <a:rect l="l" t="t" r="r" b="b"/>
              <a:pathLst>
                <a:path w="9525" h="1277620">
                  <a:moveTo>
                    <a:pt x="9372" y="0"/>
                  </a:moveTo>
                  <a:lnTo>
                    <a:pt x="0" y="0"/>
                  </a:lnTo>
                  <a:lnTo>
                    <a:pt x="0" y="1277277"/>
                  </a:lnTo>
                  <a:lnTo>
                    <a:pt x="9372" y="1268882"/>
                  </a:lnTo>
                  <a:lnTo>
                    <a:pt x="9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566553" y="2224868"/>
              <a:ext cx="9525" cy="1277620"/>
            </a:xfrm>
            <a:custGeom>
              <a:avLst/>
              <a:gdLst/>
              <a:ahLst/>
              <a:cxnLst/>
              <a:rect l="l" t="t" r="r" b="b"/>
              <a:pathLst>
                <a:path w="9525" h="1277620">
                  <a:moveTo>
                    <a:pt x="9374" y="0"/>
                  </a:moveTo>
                  <a:lnTo>
                    <a:pt x="0" y="0"/>
                  </a:lnTo>
                  <a:lnTo>
                    <a:pt x="0" y="1277266"/>
                  </a:lnTo>
                  <a:lnTo>
                    <a:pt x="9374" y="1268885"/>
                  </a:lnTo>
                  <a:lnTo>
                    <a:pt x="937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566372" y="3493604"/>
              <a:ext cx="2854325" cy="8890"/>
            </a:xfrm>
            <a:custGeom>
              <a:avLst/>
              <a:gdLst/>
              <a:ahLst/>
              <a:cxnLst/>
              <a:rect l="l" t="t" r="r" b="b"/>
              <a:pathLst>
                <a:path w="2854325" h="8889">
                  <a:moveTo>
                    <a:pt x="2853817" y="8394"/>
                  </a:moveTo>
                  <a:lnTo>
                    <a:pt x="2844139" y="0"/>
                  </a:lnTo>
                  <a:lnTo>
                    <a:pt x="9372" y="0"/>
                  </a:lnTo>
                  <a:lnTo>
                    <a:pt x="0" y="8394"/>
                  </a:lnTo>
                  <a:lnTo>
                    <a:pt x="2853817" y="83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566553" y="3493754"/>
              <a:ext cx="2854325" cy="8890"/>
            </a:xfrm>
            <a:custGeom>
              <a:avLst/>
              <a:gdLst/>
              <a:ahLst/>
              <a:cxnLst/>
              <a:rect l="l" t="t" r="r" b="b"/>
              <a:pathLst>
                <a:path w="2854325" h="8889">
                  <a:moveTo>
                    <a:pt x="9374" y="0"/>
                  </a:moveTo>
                  <a:lnTo>
                    <a:pt x="0" y="8380"/>
                  </a:lnTo>
                  <a:lnTo>
                    <a:pt x="2853825" y="8380"/>
                  </a:lnTo>
                  <a:lnTo>
                    <a:pt x="2844094" y="0"/>
                  </a:lnTo>
                  <a:lnTo>
                    <a:pt x="937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410511" y="2220543"/>
              <a:ext cx="10160" cy="1282065"/>
            </a:xfrm>
            <a:custGeom>
              <a:avLst/>
              <a:gdLst/>
              <a:ahLst/>
              <a:cxnLst/>
              <a:rect l="l" t="t" r="r" b="b"/>
              <a:pathLst>
                <a:path w="10159" h="1282064">
                  <a:moveTo>
                    <a:pt x="9677" y="0"/>
                  </a:moveTo>
                  <a:lnTo>
                    <a:pt x="0" y="8382"/>
                  </a:lnTo>
                  <a:lnTo>
                    <a:pt x="0" y="1273060"/>
                  </a:lnTo>
                  <a:lnTo>
                    <a:pt x="9677" y="1281455"/>
                  </a:lnTo>
                  <a:lnTo>
                    <a:pt x="96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410648" y="2220680"/>
              <a:ext cx="10160" cy="1282065"/>
            </a:xfrm>
            <a:custGeom>
              <a:avLst/>
              <a:gdLst/>
              <a:ahLst/>
              <a:cxnLst/>
              <a:rect l="l" t="t" r="r" b="b"/>
              <a:pathLst>
                <a:path w="10159" h="1282064">
                  <a:moveTo>
                    <a:pt x="0" y="1273073"/>
                  </a:moveTo>
                  <a:lnTo>
                    <a:pt x="9731" y="1281454"/>
                  </a:lnTo>
                  <a:lnTo>
                    <a:pt x="9731" y="0"/>
                  </a:lnTo>
                  <a:lnTo>
                    <a:pt x="0" y="8384"/>
                  </a:lnTo>
                  <a:lnTo>
                    <a:pt x="0" y="12730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571058" y="2220543"/>
              <a:ext cx="2849245" cy="8890"/>
            </a:xfrm>
            <a:custGeom>
              <a:avLst/>
              <a:gdLst/>
              <a:ahLst/>
              <a:cxnLst/>
              <a:rect l="l" t="t" r="r" b="b"/>
              <a:pathLst>
                <a:path w="2849245" h="8889">
                  <a:moveTo>
                    <a:pt x="2849130" y="0"/>
                  </a:moveTo>
                  <a:lnTo>
                    <a:pt x="0" y="0"/>
                  </a:lnTo>
                  <a:lnTo>
                    <a:pt x="0" y="8382"/>
                  </a:lnTo>
                  <a:lnTo>
                    <a:pt x="2839453" y="8382"/>
                  </a:lnTo>
                  <a:lnTo>
                    <a:pt x="2849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571240" y="2220680"/>
              <a:ext cx="2849245" cy="1192530"/>
            </a:xfrm>
            <a:custGeom>
              <a:avLst/>
              <a:gdLst/>
              <a:ahLst/>
              <a:cxnLst/>
              <a:rect l="l" t="t" r="r" b="b"/>
              <a:pathLst>
                <a:path w="2849245" h="1192529">
                  <a:moveTo>
                    <a:pt x="2839407" y="8384"/>
                  </a:moveTo>
                  <a:lnTo>
                    <a:pt x="2849138" y="0"/>
                  </a:lnTo>
                  <a:lnTo>
                    <a:pt x="0" y="0"/>
                  </a:lnTo>
                  <a:lnTo>
                    <a:pt x="0" y="8384"/>
                  </a:lnTo>
                  <a:lnTo>
                    <a:pt x="2839407" y="8384"/>
                  </a:lnTo>
                  <a:close/>
                </a:path>
                <a:path w="2849245" h="1192529">
                  <a:moveTo>
                    <a:pt x="758318" y="1192215"/>
                  </a:moveTo>
                  <a:lnTo>
                    <a:pt x="758318" y="937655"/>
                  </a:lnTo>
                </a:path>
                <a:path w="2849245" h="1192529">
                  <a:moveTo>
                    <a:pt x="758318" y="937655"/>
                  </a:moveTo>
                  <a:lnTo>
                    <a:pt x="189490" y="937655"/>
                  </a:lnTo>
                </a:path>
                <a:path w="2849245" h="1192529">
                  <a:moveTo>
                    <a:pt x="189490" y="937655"/>
                  </a:moveTo>
                  <a:lnTo>
                    <a:pt x="189490" y="1192215"/>
                  </a:lnTo>
                </a:path>
                <a:path w="2849245" h="1192529">
                  <a:moveTo>
                    <a:pt x="189490" y="1192215"/>
                  </a:moveTo>
                  <a:lnTo>
                    <a:pt x="758318" y="1192215"/>
                  </a:lnTo>
                </a:path>
                <a:path w="2849245" h="1192529">
                  <a:moveTo>
                    <a:pt x="853397" y="768157"/>
                  </a:moveTo>
                  <a:lnTo>
                    <a:pt x="853397" y="513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440548" y="2818872"/>
              <a:ext cx="81651" cy="85074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554377" y="2818872"/>
              <a:ext cx="87051" cy="85073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679078" y="2819032"/>
              <a:ext cx="76200" cy="85090"/>
            </a:xfrm>
            <a:custGeom>
              <a:avLst/>
              <a:gdLst/>
              <a:ahLst/>
              <a:cxnLst/>
              <a:rect l="l" t="t" r="r" b="b"/>
              <a:pathLst>
                <a:path w="76200" h="85089">
                  <a:moveTo>
                    <a:pt x="0" y="84754"/>
                  </a:moveTo>
                  <a:lnTo>
                    <a:pt x="0" y="0"/>
                  </a:lnTo>
                  <a:lnTo>
                    <a:pt x="76019" y="84754"/>
                  </a:lnTo>
                  <a:lnTo>
                    <a:pt x="7601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792746" y="2818872"/>
              <a:ext cx="81695" cy="85074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912090" y="2819032"/>
              <a:ext cx="281940" cy="85090"/>
            </a:xfrm>
            <a:custGeom>
              <a:avLst/>
              <a:gdLst/>
              <a:ahLst/>
              <a:cxnLst/>
              <a:rect l="l" t="t" r="r" b="b"/>
              <a:pathLst>
                <a:path w="281940" h="85089">
                  <a:moveTo>
                    <a:pt x="0" y="84754"/>
                  </a:moveTo>
                  <a:lnTo>
                    <a:pt x="0" y="0"/>
                  </a:lnTo>
                  <a:lnTo>
                    <a:pt x="70305" y="0"/>
                  </a:lnTo>
                </a:path>
                <a:path w="281940" h="85089">
                  <a:moveTo>
                    <a:pt x="0" y="40435"/>
                  </a:moveTo>
                  <a:lnTo>
                    <a:pt x="43210" y="40435"/>
                  </a:lnTo>
                </a:path>
                <a:path w="281940" h="85089">
                  <a:moveTo>
                    <a:pt x="0" y="84754"/>
                  </a:moveTo>
                  <a:lnTo>
                    <a:pt x="70305" y="84754"/>
                  </a:lnTo>
                </a:path>
                <a:path w="281940" h="85089">
                  <a:moveTo>
                    <a:pt x="103114" y="84754"/>
                  </a:moveTo>
                  <a:lnTo>
                    <a:pt x="103114" y="0"/>
                  </a:lnTo>
                  <a:lnTo>
                    <a:pt x="178777" y="84754"/>
                  </a:lnTo>
                  <a:lnTo>
                    <a:pt x="178777" y="0"/>
                  </a:lnTo>
                </a:path>
                <a:path w="281940" h="85089">
                  <a:moveTo>
                    <a:pt x="243725" y="0"/>
                  </a:moveTo>
                  <a:lnTo>
                    <a:pt x="243725" y="84754"/>
                  </a:lnTo>
                </a:path>
                <a:path w="281940" h="85089">
                  <a:moveTo>
                    <a:pt x="205917" y="0"/>
                  </a:moveTo>
                  <a:lnTo>
                    <a:pt x="2818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220605" y="2818871"/>
              <a:ext cx="76340" cy="85076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334638" y="2819032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0"/>
                  </a:moveTo>
                  <a:lnTo>
                    <a:pt x="0" y="847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372644" y="2818872"/>
              <a:ext cx="81338" cy="85074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491989" y="2819032"/>
              <a:ext cx="200660" cy="85090"/>
            </a:xfrm>
            <a:custGeom>
              <a:avLst/>
              <a:gdLst/>
              <a:ahLst/>
              <a:cxnLst/>
              <a:rect l="l" t="t" r="r" b="b"/>
              <a:pathLst>
                <a:path w="200659" h="85089">
                  <a:moveTo>
                    <a:pt x="0" y="0"/>
                  </a:moveTo>
                  <a:lnTo>
                    <a:pt x="0" y="84754"/>
                  </a:lnTo>
                </a:path>
                <a:path w="200659" h="85089">
                  <a:moveTo>
                    <a:pt x="64948" y="0"/>
                  </a:moveTo>
                  <a:lnTo>
                    <a:pt x="64948" y="84754"/>
                  </a:lnTo>
                </a:path>
                <a:path w="200659" h="85089">
                  <a:moveTo>
                    <a:pt x="26783" y="0"/>
                  </a:moveTo>
                  <a:lnTo>
                    <a:pt x="102757" y="0"/>
                  </a:lnTo>
                </a:path>
                <a:path w="200659" h="85089">
                  <a:moveTo>
                    <a:pt x="113470" y="0"/>
                  </a:moveTo>
                  <a:lnTo>
                    <a:pt x="156993" y="40435"/>
                  </a:lnTo>
                  <a:lnTo>
                    <a:pt x="156993" y="84754"/>
                  </a:lnTo>
                </a:path>
                <a:path w="200659" h="85089">
                  <a:moveTo>
                    <a:pt x="200203" y="0"/>
                  </a:moveTo>
                  <a:lnTo>
                    <a:pt x="156993" y="4043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968137" y="2368163"/>
              <a:ext cx="154327" cy="138077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760731" y="2309923"/>
              <a:ext cx="568960" cy="254635"/>
            </a:xfrm>
            <a:custGeom>
              <a:avLst/>
              <a:gdLst/>
              <a:ahLst/>
              <a:cxnLst/>
              <a:rect l="l" t="t" r="r" b="b"/>
              <a:pathLst>
                <a:path w="568960" h="254635">
                  <a:moveTo>
                    <a:pt x="0" y="254556"/>
                  </a:moveTo>
                  <a:lnTo>
                    <a:pt x="568827" y="254556"/>
                  </a:lnTo>
                </a:path>
                <a:path w="568960" h="254635">
                  <a:moveTo>
                    <a:pt x="0" y="0"/>
                  </a:moveTo>
                  <a:lnTo>
                    <a:pt x="0" y="254556"/>
                  </a:lnTo>
                </a:path>
                <a:path w="568960" h="254635">
                  <a:moveTo>
                    <a:pt x="568827" y="254556"/>
                  </a:moveTo>
                  <a:lnTo>
                    <a:pt x="56882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445904" y="2394513"/>
              <a:ext cx="76295" cy="85075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554377" y="2394515"/>
              <a:ext cx="87051" cy="85073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673561" y="2394513"/>
              <a:ext cx="76340" cy="85075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787549" y="2394674"/>
              <a:ext cx="130175" cy="85090"/>
            </a:xfrm>
            <a:custGeom>
              <a:avLst/>
              <a:gdLst/>
              <a:ahLst/>
              <a:cxnLst/>
              <a:rect l="l" t="t" r="r" b="b"/>
              <a:pathLst>
                <a:path w="130175" h="85089">
                  <a:moveTo>
                    <a:pt x="0" y="0"/>
                  </a:moveTo>
                  <a:lnTo>
                    <a:pt x="0" y="84754"/>
                  </a:lnTo>
                </a:path>
                <a:path w="130175" h="85089">
                  <a:moveTo>
                    <a:pt x="64948" y="0"/>
                  </a:moveTo>
                  <a:lnTo>
                    <a:pt x="64948" y="84754"/>
                  </a:lnTo>
                </a:path>
                <a:path w="130175" h="85089">
                  <a:moveTo>
                    <a:pt x="27140" y="0"/>
                  </a:moveTo>
                  <a:lnTo>
                    <a:pt x="102802" y="0"/>
                  </a:lnTo>
                </a:path>
                <a:path w="130175" h="85089">
                  <a:moveTo>
                    <a:pt x="129897" y="0"/>
                  </a:moveTo>
                  <a:lnTo>
                    <a:pt x="129897" y="847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955141" y="2394515"/>
              <a:ext cx="87006" cy="85073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080154" y="2394674"/>
              <a:ext cx="76200" cy="85090"/>
            </a:xfrm>
            <a:custGeom>
              <a:avLst/>
              <a:gdLst/>
              <a:ahLst/>
              <a:cxnLst/>
              <a:rect l="l" t="t" r="r" b="b"/>
              <a:pathLst>
                <a:path w="76200" h="85089">
                  <a:moveTo>
                    <a:pt x="0" y="84754"/>
                  </a:moveTo>
                  <a:lnTo>
                    <a:pt x="0" y="0"/>
                  </a:lnTo>
                  <a:lnTo>
                    <a:pt x="75662" y="84754"/>
                  </a:lnTo>
                  <a:lnTo>
                    <a:pt x="756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040475" y="2352014"/>
              <a:ext cx="9525" cy="170180"/>
            </a:xfrm>
            <a:custGeom>
              <a:avLst/>
              <a:gdLst/>
              <a:ahLst/>
              <a:cxnLst/>
              <a:rect l="l" t="t" r="r" b="b"/>
              <a:pathLst>
                <a:path w="9525" h="170180">
                  <a:moveTo>
                    <a:pt x="9372" y="0"/>
                  </a:moveTo>
                  <a:lnTo>
                    <a:pt x="0" y="0"/>
                  </a:lnTo>
                  <a:lnTo>
                    <a:pt x="0" y="169799"/>
                  </a:lnTo>
                  <a:lnTo>
                    <a:pt x="9372" y="169799"/>
                  </a:lnTo>
                  <a:lnTo>
                    <a:pt x="9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040614" y="2352151"/>
              <a:ext cx="9525" cy="170180"/>
            </a:xfrm>
            <a:custGeom>
              <a:avLst/>
              <a:gdLst/>
              <a:ahLst/>
              <a:cxnLst/>
              <a:rect l="l" t="t" r="r" b="b"/>
              <a:pathLst>
                <a:path w="9525" h="170180">
                  <a:moveTo>
                    <a:pt x="0" y="169797"/>
                  </a:moveTo>
                  <a:lnTo>
                    <a:pt x="9374" y="169797"/>
                  </a:lnTo>
                  <a:lnTo>
                    <a:pt x="9374" y="0"/>
                  </a:lnTo>
                  <a:lnTo>
                    <a:pt x="0" y="0"/>
                  </a:lnTo>
                  <a:lnTo>
                    <a:pt x="0" y="1697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950394" y="2432862"/>
              <a:ext cx="189865" cy="8890"/>
            </a:xfrm>
            <a:custGeom>
              <a:avLst/>
              <a:gdLst/>
              <a:ahLst/>
              <a:cxnLst/>
              <a:rect l="l" t="t" r="r" b="b"/>
              <a:pathLst>
                <a:path w="189864" h="8889">
                  <a:moveTo>
                    <a:pt x="189484" y="0"/>
                  </a:moveTo>
                  <a:lnTo>
                    <a:pt x="0" y="0"/>
                  </a:lnTo>
                  <a:lnTo>
                    <a:pt x="0" y="8382"/>
                  </a:lnTo>
                  <a:lnTo>
                    <a:pt x="189484" y="8382"/>
                  </a:lnTo>
                  <a:lnTo>
                    <a:pt x="1894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760731" y="2309923"/>
              <a:ext cx="568960" cy="132080"/>
            </a:xfrm>
            <a:custGeom>
              <a:avLst/>
              <a:gdLst/>
              <a:ahLst/>
              <a:cxnLst/>
              <a:rect l="l" t="t" r="r" b="b"/>
              <a:pathLst>
                <a:path w="568960" h="132080">
                  <a:moveTo>
                    <a:pt x="189847" y="131470"/>
                  </a:moveTo>
                  <a:lnTo>
                    <a:pt x="379337" y="131470"/>
                  </a:lnTo>
                  <a:lnTo>
                    <a:pt x="379337" y="123088"/>
                  </a:lnTo>
                  <a:lnTo>
                    <a:pt x="189847" y="123088"/>
                  </a:lnTo>
                  <a:lnTo>
                    <a:pt x="189847" y="131470"/>
                  </a:lnTo>
                  <a:close/>
                </a:path>
                <a:path w="568960" h="132080">
                  <a:moveTo>
                    <a:pt x="0" y="0"/>
                  </a:moveTo>
                  <a:lnTo>
                    <a:pt x="56882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926624" y="2755084"/>
              <a:ext cx="237353" cy="212639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855309" y="3279177"/>
              <a:ext cx="379730" cy="13335"/>
            </a:xfrm>
            <a:custGeom>
              <a:avLst/>
              <a:gdLst/>
              <a:ahLst/>
              <a:cxnLst/>
              <a:rect l="l" t="t" r="r" b="b"/>
              <a:pathLst>
                <a:path w="379729" h="13335">
                  <a:moveTo>
                    <a:pt x="379336" y="0"/>
                  </a:moveTo>
                  <a:lnTo>
                    <a:pt x="0" y="0"/>
                  </a:lnTo>
                  <a:lnTo>
                    <a:pt x="0" y="12877"/>
                  </a:lnTo>
                  <a:lnTo>
                    <a:pt x="379336" y="12877"/>
                  </a:lnTo>
                  <a:lnTo>
                    <a:pt x="379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855453" y="3279327"/>
              <a:ext cx="379730" cy="13335"/>
            </a:xfrm>
            <a:custGeom>
              <a:avLst/>
              <a:gdLst/>
              <a:ahLst/>
              <a:cxnLst/>
              <a:rect l="l" t="t" r="r" b="b"/>
              <a:pathLst>
                <a:path w="379729" h="13335">
                  <a:moveTo>
                    <a:pt x="0" y="12878"/>
                  </a:moveTo>
                  <a:lnTo>
                    <a:pt x="379337" y="12878"/>
                  </a:lnTo>
                  <a:lnTo>
                    <a:pt x="379337" y="0"/>
                  </a:lnTo>
                  <a:lnTo>
                    <a:pt x="0" y="0"/>
                  </a:lnTo>
                  <a:lnTo>
                    <a:pt x="0" y="128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950394" y="3215690"/>
              <a:ext cx="189865" cy="12700"/>
            </a:xfrm>
            <a:custGeom>
              <a:avLst/>
              <a:gdLst/>
              <a:ahLst/>
              <a:cxnLst/>
              <a:rect l="l" t="t" r="r" b="b"/>
              <a:pathLst>
                <a:path w="189864" h="12700">
                  <a:moveTo>
                    <a:pt x="189484" y="0"/>
                  </a:moveTo>
                  <a:lnTo>
                    <a:pt x="0" y="0"/>
                  </a:lnTo>
                  <a:lnTo>
                    <a:pt x="0" y="12573"/>
                  </a:lnTo>
                  <a:lnTo>
                    <a:pt x="189484" y="12573"/>
                  </a:lnTo>
                  <a:lnTo>
                    <a:pt x="1894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950578" y="3215834"/>
              <a:ext cx="189865" cy="12700"/>
            </a:xfrm>
            <a:custGeom>
              <a:avLst/>
              <a:gdLst/>
              <a:ahLst/>
              <a:cxnLst/>
              <a:rect l="l" t="t" r="r" b="b"/>
              <a:pathLst>
                <a:path w="189864" h="12700">
                  <a:moveTo>
                    <a:pt x="0" y="12578"/>
                  </a:moveTo>
                  <a:lnTo>
                    <a:pt x="189490" y="12578"/>
                  </a:lnTo>
                  <a:lnTo>
                    <a:pt x="189490" y="0"/>
                  </a:lnTo>
                  <a:lnTo>
                    <a:pt x="0" y="0"/>
                  </a:lnTo>
                  <a:lnTo>
                    <a:pt x="0" y="125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950394" y="3342982"/>
              <a:ext cx="189865" cy="12700"/>
            </a:xfrm>
            <a:custGeom>
              <a:avLst/>
              <a:gdLst/>
              <a:ahLst/>
              <a:cxnLst/>
              <a:rect l="l" t="t" r="r" b="b"/>
              <a:pathLst>
                <a:path w="189864" h="12700">
                  <a:moveTo>
                    <a:pt x="189484" y="0"/>
                  </a:moveTo>
                  <a:lnTo>
                    <a:pt x="0" y="0"/>
                  </a:lnTo>
                  <a:lnTo>
                    <a:pt x="0" y="12560"/>
                  </a:lnTo>
                  <a:lnTo>
                    <a:pt x="189484" y="12560"/>
                  </a:lnTo>
                  <a:lnTo>
                    <a:pt x="1894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950578" y="3343118"/>
              <a:ext cx="189865" cy="12700"/>
            </a:xfrm>
            <a:custGeom>
              <a:avLst/>
              <a:gdLst/>
              <a:ahLst/>
              <a:cxnLst/>
              <a:rect l="l" t="t" r="r" b="b"/>
              <a:pathLst>
                <a:path w="189864" h="12700">
                  <a:moveTo>
                    <a:pt x="0" y="12568"/>
                  </a:moveTo>
                  <a:lnTo>
                    <a:pt x="189490" y="12568"/>
                  </a:lnTo>
                  <a:lnTo>
                    <a:pt x="189490" y="0"/>
                  </a:lnTo>
                  <a:lnTo>
                    <a:pt x="0" y="0"/>
                  </a:lnTo>
                  <a:lnTo>
                    <a:pt x="0" y="1256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5" name="object 155"/>
          <p:cNvGrpSpPr/>
          <p:nvPr/>
        </p:nvGrpSpPr>
        <p:grpSpPr>
          <a:xfrm>
            <a:off x="6440548" y="3243226"/>
            <a:ext cx="845819" cy="85090"/>
            <a:chOff x="6440548" y="3243226"/>
            <a:chExt cx="845819" cy="85090"/>
          </a:xfrm>
        </p:grpSpPr>
        <p:sp>
          <p:nvSpPr>
            <p:cNvPr id="156" name="object 156"/>
            <p:cNvSpPr/>
            <p:nvPr/>
          </p:nvSpPr>
          <p:spPr>
            <a:xfrm>
              <a:off x="6440548" y="3243229"/>
              <a:ext cx="76340" cy="85071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538109" y="3243390"/>
              <a:ext cx="537210" cy="85090"/>
            </a:xfrm>
            <a:custGeom>
              <a:avLst/>
              <a:gdLst/>
              <a:ahLst/>
              <a:cxnLst/>
              <a:rect l="l" t="t" r="r" b="b"/>
              <a:pathLst>
                <a:path w="537209" h="85089">
                  <a:moveTo>
                    <a:pt x="0" y="0"/>
                  </a:moveTo>
                  <a:lnTo>
                    <a:pt x="43567" y="40431"/>
                  </a:lnTo>
                  <a:lnTo>
                    <a:pt x="43567" y="84751"/>
                  </a:lnTo>
                </a:path>
                <a:path w="537209" h="85089">
                  <a:moveTo>
                    <a:pt x="86732" y="0"/>
                  </a:moveTo>
                  <a:lnTo>
                    <a:pt x="43567" y="40431"/>
                  </a:lnTo>
                </a:path>
                <a:path w="537209" h="85089">
                  <a:moveTo>
                    <a:pt x="113872" y="84751"/>
                  </a:moveTo>
                  <a:lnTo>
                    <a:pt x="113872" y="0"/>
                  </a:lnTo>
                  <a:lnTo>
                    <a:pt x="157395" y="84751"/>
                  </a:lnTo>
                  <a:lnTo>
                    <a:pt x="200560" y="0"/>
                  </a:lnTo>
                  <a:lnTo>
                    <a:pt x="200560" y="84751"/>
                  </a:lnTo>
                </a:path>
                <a:path w="537209" h="85089">
                  <a:moveTo>
                    <a:pt x="244083" y="84751"/>
                  </a:moveTo>
                  <a:lnTo>
                    <a:pt x="244083" y="0"/>
                  </a:lnTo>
                  <a:lnTo>
                    <a:pt x="287293" y="84751"/>
                  </a:lnTo>
                  <a:lnTo>
                    <a:pt x="330815" y="0"/>
                  </a:lnTo>
                  <a:lnTo>
                    <a:pt x="330815" y="84751"/>
                  </a:lnTo>
                </a:path>
                <a:path w="537209" h="85089">
                  <a:moveTo>
                    <a:pt x="373980" y="84751"/>
                  </a:moveTo>
                  <a:lnTo>
                    <a:pt x="373980" y="0"/>
                  </a:lnTo>
                  <a:lnTo>
                    <a:pt x="444286" y="0"/>
                  </a:lnTo>
                </a:path>
                <a:path w="537209" h="85089">
                  <a:moveTo>
                    <a:pt x="373980" y="40431"/>
                  </a:moveTo>
                  <a:lnTo>
                    <a:pt x="417190" y="40431"/>
                  </a:lnTo>
                </a:path>
                <a:path w="537209" h="85089">
                  <a:moveTo>
                    <a:pt x="373980" y="84751"/>
                  </a:moveTo>
                  <a:lnTo>
                    <a:pt x="444286" y="84751"/>
                  </a:lnTo>
                </a:path>
                <a:path w="537209" h="85089">
                  <a:moveTo>
                    <a:pt x="498522" y="0"/>
                  </a:moveTo>
                  <a:lnTo>
                    <a:pt x="498522" y="84751"/>
                  </a:lnTo>
                </a:path>
                <a:path w="537209" h="85089">
                  <a:moveTo>
                    <a:pt x="460713" y="0"/>
                  </a:moveTo>
                  <a:lnTo>
                    <a:pt x="53668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101420" y="3243229"/>
              <a:ext cx="76340" cy="85072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7199339" y="3243390"/>
              <a:ext cx="86995" cy="85090"/>
            </a:xfrm>
            <a:custGeom>
              <a:avLst/>
              <a:gdLst/>
              <a:ahLst/>
              <a:cxnLst/>
              <a:rect l="l" t="t" r="r" b="b"/>
              <a:pathLst>
                <a:path w="86995" h="85089">
                  <a:moveTo>
                    <a:pt x="0" y="0"/>
                  </a:moveTo>
                  <a:lnTo>
                    <a:pt x="43210" y="40431"/>
                  </a:lnTo>
                  <a:lnTo>
                    <a:pt x="43210" y="84751"/>
                  </a:lnTo>
                </a:path>
                <a:path w="86995" h="85089">
                  <a:moveTo>
                    <a:pt x="86732" y="0"/>
                  </a:moveTo>
                  <a:lnTo>
                    <a:pt x="43210" y="404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0" name="object 160"/>
          <p:cNvGrpSpPr/>
          <p:nvPr/>
        </p:nvGrpSpPr>
        <p:grpSpPr>
          <a:xfrm>
            <a:off x="8648186" y="2903625"/>
            <a:ext cx="347345" cy="170180"/>
            <a:chOff x="8648186" y="2903625"/>
            <a:chExt cx="347345" cy="170180"/>
          </a:xfrm>
        </p:grpSpPr>
        <p:sp>
          <p:nvSpPr>
            <p:cNvPr id="161" name="object 161"/>
            <p:cNvSpPr/>
            <p:nvPr/>
          </p:nvSpPr>
          <p:spPr>
            <a:xfrm>
              <a:off x="8648348" y="2903787"/>
              <a:ext cx="130810" cy="170180"/>
            </a:xfrm>
            <a:custGeom>
              <a:avLst/>
              <a:gdLst/>
              <a:ahLst/>
              <a:cxnLst/>
              <a:rect l="l" t="t" r="r" b="b"/>
              <a:pathLst>
                <a:path w="130809" h="170180">
                  <a:moveTo>
                    <a:pt x="0" y="0"/>
                  </a:moveTo>
                  <a:lnTo>
                    <a:pt x="0" y="169797"/>
                  </a:lnTo>
                  <a:lnTo>
                    <a:pt x="130255" y="16979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821654" y="2903628"/>
              <a:ext cx="173739" cy="170116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3" name="object 163"/>
          <p:cNvGrpSpPr/>
          <p:nvPr/>
        </p:nvGrpSpPr>
        <p:grpSpPr>
          <a:xfrm>
            <a:off x="9060022" y="2903627"/>
            <a:ext cx="553085" cy="170180"/>
            <a:chOff x="9060022" y="2903627"/>
            <a:chExt cx="553085" cy="170180"/>
          </a:xfrm>
        </p:grpSpPr>
        <p:sp>
          <p:nvSpPr>
            <p:cNvPr id="164" name="object 164"/>
            <p:cNvSpPr/>
            <p:nvPr/>
          </p:nvSpPr>
          <p:spPr>
            <a:xfrm>
              <a:off x="9060022" y="2903627"/>
              <a:ext cx="163026" cy="170117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9266055" y="2903787"/>
              <a:ext cx="347345" cy="170180"/>
            </a:xfrm>
            <a:custGeom>
              <a:avLst/>
              <a:gdLst/>
              <a:ahLst/>
              <a:cxnLst/>
              <a:rect l="l" t="t" r="r" b="b"/>
              <a:pathLst>
                <a:path w="347345" h="170180">
                  <a:moveTo>
                    <a:pt x="0" y="169797"/>
                  </a:moveTo>
                  <a:lnTo>
                    <a:pt x="86732" y="0"/>
                  </a:lnTo>
                  <a:lnTo>
                    <a:pt x="173465" y="169797"/>
                  </a:lnTo>
                </a:path>
                <a:path w="347345" h="170180">
                  <a:moveTo>
                    <a:pt x="32496" y="113195"/>
                  </a:moveTo>
                  <a:lnTo>
                    <a:pt x="140968" y="113195"/>
                  </a:lnTo>
                </a:path>
                <a:path w="347345" h="170180">
                  <a:moveTo>
                    <a:pt x="270866" y="0"/>
                  </a:moveTo>
                  <a:lnTo>
                    <a:pt x="270866" y="169797"/>
                  </a:lnTo>
                </a:path>
                <a:path w="347345" h="170180">
                  <a:moveTo>
                    <a:pt x="195203" y="0"/>
                  </a:moveTo>
                  <a:lnTo>
                    <a:pt x="3468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6" name="object 166"/>
          <p:cNvSpPr/>
          <p:nvPr/>
        </p:nvSpPr>
        <p:spPr>
          <a:xfrm>
            <a:off x="9667176" y="290378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80">
                <a:moveTo>
                  <a:pt x="0" y="0"/>
                </a:moveTo>
                <a:lnTo>
                  <a:pt x="0" y="1697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9742678" y="2903627"/>
            <a:ext cx="173739" cy="170116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992233" y="2903787"/>
            <a:ext cx="151765" cy="170180"/>
          </a:xfrm>
          <a:custGeom>
            <a:avLst/>
            <a:gdLst/>
            <a:ahLst/>
            <a:cxnLst/>
            <a:rect l="l" t="t" r="r" b="b"/>
            <a:pathLst>
              <a:path w="151765" h="170180">
                <a:moveTo>
                  <a:pt x="0" y="169797"/>
                </a:moveTo>
                <a:lnTo>
                  <a:pt x="0" y="0"/>
                </a:lnTo>
                <a:lnTo>
                  <a:pt x="151681" y="169797"/>
                </a:lnTo>
                <a:lnTo>
                  <a:pt x="15168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9" name="object 169"/>
          <p:cNvGrpSpPr/>
          <p:nvPr/>
        </p:nvGrpSpPr>
        <p:grpSpPr>
          <a:xfrm>
            <a:off x="6429836" y="951934"/>
            <a:ext cx="970280" cy="85090"/>
            <a:chOff x="6429836" y="951934"/>
            <a:chExt cx="970280" cy="85090"/>
          </a:xfrm>
        </p:grpSpPr>
        <p:sp>
          <p:nvSpPr>
            <p:cNvPr id="170" name="object 170"/>
            <p:cNvSpPr/>
            <p:nvPr/>
          </p:nvSpPr>
          <p:spPr>
            <a:xfrm>
              <a:off x="6429995" y="952098"/>
              <a:ext cx="189865" cy="85090"/>
            </a:xfrm>
            <a:custGeom>
              <a:avLst/>
              <a:gdLst/>
              <a:ahLst/>
              <a:cxnLst/>
              <a:rect l="l" t="t" r="r" b="b"/>
              <a:pathLst>
                <a:path w="189865" h="85090">
                  <a:moveTo>
                    <a:pt x="0" y="84751"/>
                  </a:moveTo>
                  <a:lnTo>
                    <a:pt x="43165" y="0"/>
                  </a:lnTo>
                  <a:lnTo>
                    <a:pt x="86732" y="84751"/>
                  </a:lnTo>
                </a:path>
                <a:path w="189865" h="85090">
                  <a:moveTo>
                    <a:pt x="16069" y="56605"/>
                  </a:moveTo>
                  <a:lnTo>
                    <a:pt x="70305" y="56605"/>
                  </a:lnTo>
                </a:path>
                <a:path w="189865" h="85090">
                  <a:moveTo>
                    <a:pt x="113828" y="84751"/>
                  </a:moveTo>
                  <a:lnTo>
                    <a:pt x="113828" y="0"/>
                  </a:lnTo>
                  <a:lnTo>
                    <a:pt x="189490" y="84751"/>
                  </a:lnTo>
                  <a:lnTo>
                    <a:pt x="1894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776363" y="951938"/>
              <a:ext cx="76295" cy="85071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657179" y="951938"/>
              <a:ext cx="81651" cy="85070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895708" y="952098"/>
              <a:ext cx="163195" cy="85090"/>
            </a:xfrm>
            <a:custGeom>
              <a:avLst/>
              <a:gdLst/>
              <a:ahLst/>
              <a:cxnLst/>
              <a:rect l="l" t="t" r="r" b="b"/>
              <a:pathLst>
                <a:path w="163195" h="85090">
                  <a:moveTo>
                    <a:pt x="0" y="0"/>
                  </a:moveTo>
                  <a:lnTo>
                    <a:pt x="0" y="84751"/>
                  </a:lnTo>
                  <a:lnTo>
                    <a:pt x="65261" y="84751"/>
                  </a:lnTo>
                </a:path>
                <a:path w="163195" h="85090">
                  <a:moveTo>
                    <a:pt x="75974" y="84751"/>
                  </a:moveTo>
                  <a:lnTo>
                    <a:pt x="119497" y="0"/>
                  </a:lnTo>
                  <a:lnTo>
                    <a:pt x="162707" y="84751"/>
                  </a:lnTo>
                </a:path>
                <a:path w="163195" h="85090">
                  <a:moveTo>
                    <a:pt x="92401" y="56605"/>
                  </a:moveTo>
                  <a:lnTo>
                    <a:pt x="146280" y="566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7085350" y="951938"/>
              <a:ext cx="75983" cy="85072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7199339" y="952098"/>
              <a:ext cx="200660" cy="85090"/>
            </a:xfrm>
            <a:custGeom>
              <a:avLst/>
              <a:gdLst/>
              <a:ahLst/>
              <a:cxnLst/>
              <a:rect l="l" t="t" r="r" b="b"/>
              <a:pathLst>
                <a:path w="200659" h="85090">
                  <a:moveTo>
                    <a:pt x="0" y="0"/>
                  </a:moveTo>
                  <a:lnTo>
                    <a:pt x="0" y="84751"/>
                  </a:lnTo>
                </a:path>
                <a:path w="200659" h="85090">
                  <a:moveTo>
                    <a:pt x="64993" y="0"/>
                  </a:moveTo>
                  <a:lnTo>
                    <a:pt x="64993" y="84751"/>
                  </a:lnTo>
                </a:path>
                <a:path w="200659" h="85090">
                  <a:moveTo>
                    <a:pt x="27140" y="0"/>
                  </a:moveTo>
                  <a:lnTo>
                    <a:pt x="102802" y="0"/>
                  </a:lnTo>
                </a:path>
                <a:path w="200659" h="85090">
                  <a:moveTo>
                    <a:pt x="113872" y="0"/>
                  </a:moveTo>
                  <a:lnTo>
                    <a:pt x="157038" y="40431"/>
                  </a:lnTo>
                  <a:lnTo>
                    <a:pt x="157038" y="84751"/>
                  </a:lnTo>
                </a:path>
                <a:path w="200659" h="85090">
                  <a:moveTo>
                    <a:pt x="200248" y="0"/>
                  </a:moveTo>
                  <a:lnTo>
                    <a:pt x="157038" y="404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6" name="object 176"/>
          <p:cNvGrpSpPr/>
          <p:nvPr/>
        </p:nvGrpSpPr>
        <p:grpSpPr>
          <a:xfrm>
            <a:off x="5566375" y="777937"/>
            <a:ext cx="5034915" cy="1367155"/>
            <a:chOff x="5566375" y="777937"/>
            <a:chExt cx="5034915" cy="1367155"/>
          </a:xfrm>
        </p:grpSpPr>
        <p:sp>
          <p:nvSpPr>
            <p:cNvPr id="177" name="object 177"/>
            <p:cNvSpPr/>
            <p:nvPr/>
          </p:nvSpPr>
          <p:spPr>
            <a:xfrm>
              <a:off x="5760731" y="1291410"/>
              <a:ext cx="568960" cy="254635"/>
            </a:xfrm>
            <a:custGeom>
              <a:avLst/>
              <a:gdLst/>
              <a:ahLst/>
              <a:cxnLst/>
              <a:rect l="l" t="t" r="r" b="b"/>
              <a:pathLst>
                <a:path w="568960" h="254634">
                  <a:moveTo>
                    <a:pt x="568827" y="254552"/>
                  </a:moveTo>
                  <a:lnTo>
                    <a:pt x="568827" y="0"/>
                  </a:lnTo>
                </a:path>
                <a:path w="568960" h="254634">
                  <a:moveTo>
                    <a:pt x="568827" y="0"/>
                  </a:moveTo>
                  <a:lnTo>
                    <a:pt x="0" y="0"/>
                  </a:lnTo>
                </a:path>
                <a:path w="568960" h="254634">
                  <a:moveTo>
                    <a:pt x="0" y="0"/>
                  </a:moveTo>
                  <a:lnTo>
                    <a:pt x="0" y="254552"/>
                  </a:lnTo>
                </a:path>
                <a:path w="568960" h="254634">
                  <a:moveTo>
                    <a:pt x="0" y="254552"/>
                  </a:moveTo>
                  <a:lnTo>
                    <a:pt x="568827" y="25455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855309" y="1450581"/>
              <a:ext cx="379730" cy="21590"/>
            </a:xfrm>
            <a:custGeom>
              <a:avLst/>
              <a:gdLst/>
              <a:ahLst/>
              <a:cxnLst/>
              <a:rect l="l" t="t" r="r" b="b"/>
              <a:pathLst>
                <a:path w="379729" h="21590">
                  <a:moveTo>
                    <a:pt x="379336" y="0"/>
                  </a:moveTo>
                  <a:lnTo>
                    <a:pt x="0" y="0"/>
                  </a:lnTo>
                  <a:lnTo>
                    <a:pt x="0" y="20967"/>
                  </a:lnTo>
                  <a:lnTo>
                    <a:pt x="379336" y="20967"/>
                  </a:lnTo>
                  <a:lnTo>
                    <a:pt x="379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760731" y="867052"/>
              <a:ext cx="568960" cy="1273175"/>
            </a:xfrm>
            <a:custGeom>
              <a:avLst/>
              <a:gdLst/>
              <a:ahLst/>
              <a:cxnLst/>
              <a:rect l="l" t="t" r="r" b="b"/>
              <a:pathLst>
                <a:path w="568960" h="1273175">
                  <a:moveTo>
                    <a:pt x="94722" y="604636"/>
                  </a:moveTo>
                  <a:lnTo>
                    <a:pt x="474060" y="604636"/>
                  </a:lnTo>
                  <a:lnTo>
                    <a:pt x="474060" y="583675"/>
                  </a:lnTo>
                  <a:lnTo>
                    <a:pt x="94722" y="583675"/>
                  </a:lnTo>
                  <a:lnTo>
                    <a:pt x="94722" y="604636"/>
                  </a:lnTo>
                  <a:close/>
                </a:path>
                <a:path w="568960" h="1273175">
                  <a:moveTo>
                    <a:pt x="0" y="254851"/>
                  </a:moveTo>
                  <a:lnTo>
                    <a:pt x="568827" y="254851"/>
                  </a:lnTo>
                </a:path>
                <a:path w="568960" h="1273175">
                  <a:moveTo>
                    <a:pt x="0" y="0"/>
                  </a:moveTo>
                  <a:lnTo>
                    <a:pt x="0" y="254851"/>
                  </a:lnTo>
                </a:path>
                <a:path w="568960" h="1273175">
                  <a:moveTo>
                    <a:pt x="568827" y="0"/>
                  </a:moveTo>
                  <a:lnTo>
                    <a:pt x="0" y="0"/>
                  </a:lnTo>
                </a:path>
                <a:path w="568960" h="1273175">
                  <a:moveTo>
                    <a:pt x="568827" y="254851"/>
                  </a:moveTo>
                  <a:lnTo>
                    <a:pt x="568827" y="0"/>
                  </a:lnTo>
                </a:path>
                <a:path w="568960" h="1273175">
                  <a:moveTo>
                    <a:pt x="568827" y="1273073"/>
                  </a:moveTo>
                  <a:lnTo>
                    <a:pt x="0" y="127307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566372" y="782154"/>
              <a:ext cx="9525" cy="1362075"/>
            </a:xfrm>
            <a:custGeom>
              <a:avLst/>
              <a:gdLst/>
              <a:ahLst/>
              <a:cxnLst/>
              <a:rect l="l" t="t" r="r" b="b"/>
              <a:pathLst>
                <a:path w="9525" h="1362075">
                  <a:moveTo>
                    <a:pt x="9372" y="0"/>
                  </a:moveTo>
                  <a:lnTo>
                    <a:pt x="0" y="0"/>
                  </a:lnTo>
                  <a:lnTo>
                    <a:pt x="0" y="1362011"/>
                  </a:lnTo>
                  <a:lnTo>
                    <a:pt x="9372" y="1353629"/>
                  </a:lnTo>
                  <a:lnTo>
                    <a:pt x="9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566553" y="782301"/>
              <a:ext cx="9525" cy="1362075"/>
            </a:xfrm>
            <a:custGeom>
              <a:avLst/>
              <a:gdLst/>
              <a:ahLst/>
              <a:cxnLst/>
              <a:rect l="l" t="t" r="r" b="b"/>
              <a:pathLst>
                <a:path w="9525" h="1362075">
                  <a:moveTo>
                    <a:pt x="9374" y="0"/>
                  </a:moveTo>
                  <a:lnTo>
                    <a:pt x="0" y="0"/>
                  </a:lnTo>
                  <a:lnTo>
                    <a:pt x="0" y="1362009"/>
                  </a:lnTo>
                  <a:lnTo>
                    <a:pt x="9374" y="1353628"/>
                  </a:lnTo>
                  <a:lnTo>
                    <a:pt x="937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566372" y="2135784"/>
              <a:ext cx="2854325" cy="8890"/>
            </a:xfrm>
            <a:custGeom>
              <a:avLst/>
              <a:gdLst/>
              <a:ahLst/>
              <a:cxnLst/>
              <a:rect l="l" t="t" r="r" b="b"/>
              <a:pathLst>
                <a:path w="2854325" h="8889">
                  <a:moveTo>
                    <a:pt x="2853817" y="8382"/>
                  </a:moveTo>
                  <a:lnTo>
                    <a:pt x="2844139" y="0"/>
                  </a:lnTo>
                  <a:lnTo>
                    <a:pt x="9372" y="0"/>
                  </a:lnTo>
                  <a:lnTo>
                    <a:pt x="0" y="8382"/>
                  </a:lnTo>
                  <a:lnTo>
                    <a:pt x="2853817" y="83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566553" y="2135929"/>
              <a:ext cx="2854325" cy="8890"/>
            </a:xfrm>
            <a:custGeom>
              <a:avLst/>
              <a:gdLst/>
              <a:ahLst/>
              <a:cxnLst/>
              <a:rect l="l" t="t" r="r" b="b"/>
              <a:pathLst>
                <a:path w="2854325" h="8889">
                  <a:moveTo>
                    <a:pt x="9374" y="0"/>
                  </a:moveTo>
                  <a:lnTo>
                    <a:pt x="0" y="8380"/>
                  </a:lnTo>
                  <a:lnTo>
                    <a:pt x="2853825" y="8380"/>
                  </a:lnTo>
                  <a:lnTo>
                    <a:pt x="2844094" y="0"/>
                  </a:lnTo>
                  <a:lnTo>
                    <a:pt x="937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410511" y="777963"/>
              <a:ext cx="10160" cy="1366520"/>
            </a:xfrm>
            <a:custGeom>
              <a:avLst/>
              <a:gdLst/>
              <a:ahLst/>
              <a:cxnLst/>
              <a:rect l="l" t="t" r="r" b="b"/>
              <a:pathLst>
                <a:path w="10159" h="1366520">
                  <a:moveTo>
                    <a:pt x="9677" y="0"/>
                  </a:moveTo>
                  <a:lnTo>
                    <a:pt x="0" y="8382"/>
                  </a:lnTo>
                  <a:lnTo>
                    <a:pt x="0" y="1357820"/>
                  </a:lnTo>
                  <a:lnTo>
                    <a:pt x="9677" y="1366202"/>
                  </a:lnTo>
                  <a:lnTo>
                    <a:pt x="96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410648" y="778104"/>
              <a:ext cx="10160" cy="1366520"/>
            </a:xfrm>
            <a:custGeom>
              <a:avLst/>
              <a:gdLst/>
              <a:ahLst/>
              <a:cxnLst/>
              <a:rect l="l" t="t" r="r" b="b"/>
              <a:pathLst>
                <a:path w="10159" h="1366520">
                  <a:moveTo>
                    <a:pt x="0" y="1357824"/>
                  </a:moveTo>
                  <a:lnTo>
                    <a:pt x="9731" y="1366205"/>
                  </a:lnTo>
                  <a:lnTo>
                    <a:pt x="9731" y="0"/>
                  </a:lnTo>
                  <a:lnTo>
                    <a:pt x="0" y="8380"/>
                  </a:lnTo>
                  <a:lnTo>
                    <a:pt x="0" y="13578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5571058" y="777963"/>
              <a:ext cx="2849245" cy="8890"/>
            </a:xfrm>
            <a:custGeom>
              <a:avLst/>
              <a:gdLst/>
              <a:ahLst/>
              <a:cxnLst/>
              <a:rect l="l" t="t" r="r" b="b"/>
              <a:pathLst>
                <a:path w="2849245" h="8890">
                  <a:moveTo>
                    <a:pt x="2849130" y="0"/>
                  </a:moveTo>
                  <a:lnTo>
                    <a:pt x="0" y="0"/>
                  </a:lnTo>
                  <a:lnTo>
                    <a:pt x="0" y="8382"/>
                  </a:lnTo>
                  <a:lnTo>
                    <a:pt x="2839453" y="8382"/>
                  </a:lnTo>
                  <a:lnTo>
                    <a:pt x="2849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571240" y="778104"/>
              <a:ext cx="2849245" cy="8890"/>
            </a:xfrm>
            <a:custGeom>
              <a:avLst/>
              <a:gdLst/>
              <a:ahLst/>
              <a:cxnLst/>
              <a:rect l="l" t="t" r="r" b="b"/>
              <a:pathLst>
                <a:path w="2849245" h="8890">
                  <a:moveTo>
                    <a:pt x="2839407" y="8380"/>
                  </a:moveTo>
                  <a:lnTo>
                    <a:pt x="2849138" y="0"/>
                  </a:lnTo>
                  <a:lnTo>
                    <a:pt x="0" y="0"/>
                  </a:lnTo>
                  <a:lnTo>
                    <a:pt x="0" y="8380"/>
                  </a:lnTo>
                  <a:lnTo>
                    <a:pt x="2839407" y="83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415502" y="777963"/>
              <a:ext cx="2185670" cy="8890"/>
            </a:xfrm>
            <a:custGeom>
              <a:avLst/>
              <a:gdLst/>
              <a:ahLst/>
              <a:cxnLst/>
              <a:rect l="l" t="t" r="r" b="b"/>
              <a:pathLst>
                <a:path w="2185670" h="8890">
                  <a:moveTo>
                    <a:pt x="2185238" y="0"/>
                  </a:moveTo>
                  <a:lnTo>
                    <a:pt x="0" y="0"/>
                  </a:lnTo>
                  <a:lnTo>
                    <a:pt x="0" y="8382"/>
                  </a:lnTo>
                  <a:lnTo>
                    <a:pt x="2175865" y="8382"/>
                  </a:lnTo>
                  <a:lnTo>
                    <a:pt x="21852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415692" y="778104"/>
              <a:ext cx="2185670" cy="8890"/>
            </a:xfrm>
            <a:custGeom>
              <a:avLst/>
              <a:gdLst/>
              <a:ahLst/>
              <a:cxnLst/>
              <a:rect l="l" t="t" r="r" b="b"/>
              <a:pathLst>
                <a:path w="2185670" h="8890">
                  <a:moveTo>
                    <a:pt x="0" y="0"/>
                  </a:moveTo>
                  <a:lnTo>
                    <a:pt x="0" y="8380"/>
                  </a:lnTo>
                  <a:lnTo>
                    <a:pt x="2175856" y="8380"/>
                  </a:lnTo>
                  <a:lnTo>
                    <a:pt x="218523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0591368" y="777963"/>
              <a:ext cx="9525" cy="1366520"/>
            </a:xfrm>
            <a:custGeom>
              <a:avLst/>
              <a:gdLst/>
              <a:ahLst/>
              <a:cxnLst/>
              <a:rect l="l" t="t" r="r" b="b"/>
              <a:pathLst>
                <a:path w="9525" h="1366520">
                  <a:moveTo>
                    <a:pt x="9372" y="0"/>
                  </a:moveTo>
                  <a:lnTo>
                    <a:pt x="0" y="8382"/>
                  </a:lnTo>
                  <a:lnTo>
                    <a:pt x="0" y="1357820"/>
                  </a:lnTo>
                  <a:lnTo>
                    <a:pt x="9372" y="1366202"/>
                  </a:lnTo>
                  <a:lnTo>
                    <a:pt x="9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0591549" y="778104"/>
              <a:ext cx="9525" cy="1366520"/>
            </a:xfrm>
            <a:custGeom>
              <a:avLst/>
              <a:gdLst/>
              <a:ahLst/>
              <a:cxnLst/>
              <a:rect l="l" t="t" r="r" b="b"/>
              <a:pathLst>
                <a:path w="9525" h="1366520">
                  <a:moveTo>
                    <a:pt x="9374" y="0"/>
                  </a:moveTo>
                  <a:lnTo>
                    <a:pt x="0" y="8380"/>
                  </a:lnTo>
                  <a:lnTo>
                    <a:pt x="0" y="1357824"/>
                  </a:lnTo>
                  <a:lnTo>
                    <a:pt x="9374" y="1366205"/>
                  </a:lnTo>
                  <a:lnTo>
                    <a:pt x="937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415502" y="2135784"/>
              <a:ext cx="2185670" cy="8890"/>
            </a:xfrm>
            <a:custGeom>
              <a:avLst/>
              <a:gdLst/>
              <a:ahLst/>
              <a:cxnLst/>
              <a:rect l="l" t="t" r="r" b="b"/>
              <a:pathLst>
                <a:path w="2185670" h="8889">
                  <a:moveTo>
                    <a:pt x="2185238" y="8382"/>
                  </a:moveTo>
                  <a:lnTo>
                    <a:pt x="2175865" y="0"/>
                  </a:lnTo>
                  <a:lnTo>
                    <a:pt x="0" y="0"/>
                  </a:lnTo>
                  <a:lnTo>
                    <a:pt x="0" y="8382"/>
                  </a:lnTo>
                  <a:lnTo>
                    <a:pt x="2185238" y="83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415692" y="2135929"/>
              <a:ext cx="2185670" cy="8890"/>
            </a:xfrm>
            <a:custGeom>
              <a:avLst/>
              <a:gdLst/>
              <a:ahLst/>
              <a:cxnLst/>
              <a:rect l="l" t="t" r="r" b="b"/>
              <a:pathLst>
                <a:path w="2185670" h="8889">
                  <a:moveTo>
                    <a:pt x="2185230" y="8380"/>
                  </a:moveTo>
                  <a:lnTo>
                    <a:pt x="2175856" y="0"/>
                  </a:lnTo>
                  <a:lnTo>
                    <a:pt x="0" y="0"/>
                  </a:lnTo>
                  <a:lnTo>
                    <a:pt x="0" y="8380"/>
                  </a:lnTo>
                  <a:lnTo>
                    <a:pt x="2185230" y="83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495212" y="1545803"/>
              <a:ext cx="173739" cy="170124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744651" y="1545802"/>
              <a:ext cx="151958" cy="170126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972110" y="1545962"/>
              <a:ext cx="1073150" cy="170180"/>
            </a:xfrm>
            <a:custGeom>
              <a:avLst/>
              <a:gdLst/>
              <a:ahLst/>
              <a:cxnLst/>
              <a:rect l="l" t="t" r="r" b="b"/>
              <a:pathLst>
                <a:path w="1073150" h="170180">
                  <a:moveTo>
                    <a:pt x="0" y="0"/>
                  </a:moveTo>
                  <a:lnTo>
                    <a:pt x="0" y="169805"/>
                  </a:lnTo>
                </a:path>
                <a:path w="1073150" h="170180">
                  <a:moveTo>
                    <a:pt x="86732" y="169805"/>
                  </a:moveTo>
                  <a:lnTo>
                    <a:pt x="86732" y="0"/>
                  </a:lnTo>
                  <a:lnTo>
                    <a:pt x="227656" y="0"/>
                  </a:lnTo>
                </a:path>
                <a:path w="1073150" h="170180">
                  <a:moveTo>
                    <a:pt x="86732" y="80854"/>
                  </a:moveTo>
                  <a:lnTo>
                    <a:pt x="173420" y="80854"/>
                  </a:lnTo>
                </a:path>
                <a:path w="1073150" h="170180">
                  <a:moveTo>
                    <a:pt x="86732" y="169805"/>
                  </a:moveTo>
                  <a:lnTo>
                    <a:pt x="227656" y="169805"/>
                  </a:lnTo>
                </a:path>
                <a:path w="1073150" h="170180">
                  <a:moveTo>
                    <a:pt x="292605" y="169805"/>
                  </a:moveTo>
                  <a:lnTo>
                    <a:pt x="292605" y="0"/>
                  </a:lnTo>
                  <a:lnTo>
                    <a:pt x="444286" y="169805"/>
                  </a:lnTo>
                  <a:lnTo>
                    <a:pt x="444286" y="0"/>
                  </a:lnTo>
                </a:path>
                <a:path w="1073150" h="170180">
                  <a:moveTo>
                    <a:pt x="574541" y="0"/>
                  </a:moveTo>
                  <a:lnTo>
                    <a:pt x="574541" y="169805"/>
                  </a:lnTo>
                </a:path>
                <a:path w="1073150" h="170180">
                  <a:moveTo>
                    <a:pt x="498522" y="0"/>
                  </a:moveTo>
                  <a:lnTo>
                    <a:pt x="650203" y="0"/>
                  </a:lnTo>
                </a:path>
                <a:path w="1073150" h="170180">
                  <a:moveTo>
                    <a:pt x="671942" y="169805"/>
                  </a:moveTo>
                  <a:lnTo>
                    <a:pt x="758675" y="0"/>
                  </a:lnTo>
                  <a:lnTo>
                    <a:pt x="845363" y="169805"/>
                  </a:lnTo>
                </a:path>
                <a:path w="1073150" h="170180">
                  <a:moveTo>
                    <a:pt x="704439" y="113195"/>
                  </a:moveTo>
                  <a:lnTo>
                    <a:pt x="812910" y="113195"/>
                  </a:lnTo>
                </a:path>
                <a:path w="1073150" h="170180">
                  <a:moveTo>
                    <a:pt x="942808" y="0"/>
                  </a:moveTo>
                  <a:lnTo>
                    <a:pt x="942808" y="169805"/>
                  </a:lnTo>
                </a:path>
                <a:path w="1073150" h="170180">
                  <a:moveTo>
                    <a:pt x="867146" y="0"/>
                  </a:moveTo>
                  <a:lnTo>
                    <a:pt x="1018783" y="0"/>
                  </a:lnTo>
                </a:path>
                <a:path w="1073150" h="170180">
                  <a:moveTo>
                    <a:pt x="1073063" y="0"/>
                  </a:moveTo>
                  <a:lnTo>
                    <a:pt x="1073063" y="1698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0120677" y="1545803"/>
              <a:ext cx="173739" cy="170124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0369919" y="1545962"/>
              <a:ext cx="152400" cy="170180"/>
            </a:xfrm>
            <a:custGeom>
              <a:avLst/>
              <a:gdLst/>
              <a:ahLst/>
              <a:cxnLst/>
              <a:rect l="l" t="t" r="r" b="b"/>
              <a:pathLst>
                <a:path w="152400" h="170180">
                  <a:moveTo>
                    <a:pt x="0" y="169805"/>
                  </a:moveTo>
                  <a:lnTo>
                    <a:pt x="0" y="0"/>
                  </a:lnTo>
                  <a:lnTo>
                    <a:pt x="151993" y="169805"/>
                  </a:lnTo>
                  <a:lnTo>
                    <a:pt x="15199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5855309" y="1028318"/>
              <a:ext cx="285115" cy="17145"/>
            </a:xfrm>
            <a:custGeom>
              <a:avLst/>
              <a:gdLst/>
              <a:ahLst/>
              <a:cxnLst/>
              <a:rect l="l" t="t" r="r" b="b"/>
              <a:pathLst>
                <a:path w="285114" h="17144">
                  <a:moveTo>
                    <a:pt x="284568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284568" y="16764"/>
                  </a:lnTo>
                  <a:lnTo>
                    <a:pt x="2845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5855453" y="1028465"/>
              <a:ext cx="285115" cy="17145"/>
            </a:xfrm>
            <a:custGeom>
              <a:avLst/>
              <a:gdLst/>
              <a:ahLst/>
              <a:cxnLst/>
              <a:rect l="l" t="t" r="r" b="b"/>
              <a:pathLst>
                <a:path w="285114" h="17144">
                  <a:moveTo>
                    <a:pt x="0" y="16764"/>
                  </a:moveTo>
                  <a:lnTo>
                    <a:pt x="284579" y="16764"/>
                  </a:lnTo>
                  <a:lnTo>
                    <a:pt x="284579" y="0"/>
                  </a:lnTo>
                  <a:lnTo>
                    <a:pt x="0" y="0"/>
                  </a:lnTo>
                  <a:lnTo>
                    <a:pt x="0" y="167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5851296" y="901940"/>
              <a:ext cx="293370" cy="142875"/>
            </a:xfrm>
            <a:custGeom>
              <a:avLst/>
              <a:gdLst/>
              <a:ahLst/>
              <a:cxnLst/>
              <a:rect l="l" t="t" r="r" b="b"/>
              <a:pathLst>
                <a:path w="293370" h="142875">
                  <a:moveTo>
                    <a:pt x="292963" y="14973"/>
                  </a:moveTo>
                  <a:lnTo>
                    <a:pt x="284213" y="0"/>
                  </a:lnTo>
                  <a:lnTo>
                    <a:pt x="0" y="127279"/>
                  </a:lnTo>
                  <a:lnTo>
                    <a:pt x="8343" y="142252"/>
                  </a:lnTo>
                  <a:lnTo>
                    <a:pt x="292963" y="149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5851481" y="902092"/>
              <a:ext cx="293370" cy="142875"/>
            </a:xfrm>
            <a:custGeom>
              <a:avLst/>
              <a:gdLst/>
              <a:ahLst/>
              <a:cxnLst/>
              <a:rect l="l" t="t" r="r" b="b"/>
              <a:pathLst>
                <a:path w="293370" h="142875">
                  <a:moveTo>
                    <a:pt x="0" y="127274"/>
                  </a:moveTo>
                  <a:lnTo>
                    <a:pt x="8347" y="142251"/>
                  </a:lnTo>
                  <a:lnTo>
                    <a:pt x="292917" y="14964"/>
                  </a:lnTo>
                  <a:lnTo>
                    <a:pt x="284213" y="0"/>
                  </a:lnTo>
                  <a:lnTo>
                    <a:pt x="0" y="12727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6035789" y="1333791"/>
              <a:ext cx="19050" cy="127635"/>
            </a:xfrm>
            <a:custGeom>
              <a:avLst/>
              <a:gdLst/>
              <a:ahLst/>
              <a:cxnLst/>
              <a:rect l="l" t="t" r="r" b="b"/>
              <a:pathLst>
                <a:path w="19050" h="127634">
                  <a:moveTo>
                    <a:pt x="18745" y="0"/>
                  </a:moveTo>
                  <a:lnTo>
                    <a:pt x="0" y="0"/>
                  </a:lnTo>
                  <a:lnTo>
                    <a:pt x="0" y="127266"/>
                  </a:lnTo>
                  <a:lnTo>
                    <a:pt x="18745" y="127266"/>
                  </a:lnTo>
                  <a:lnTo>
                    <a:pt x="187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5760731" y="1333933"/>
              <a:ext cx="568960" cy="636905"/>
            </a:xfrm>
            <a:custGeom>
              <a:avLst/>
              <a:gdLst/>
              <a:ahLst/>
              <a:cxnLst/>
              <a:rect l="l" t="t" r="r" b="b"/>
              <a:pathLst>
                <a:path w="568960" h="636905">
                  <a:moveTo>
                    <a:pt x="275196" y="127274"/>
                  </a:moveTo>
                  <a:lnTo>
                    <a:pt x="293944" y="127274"/>
                  </a:lnTo>
                  <a:lnTo>
                    <a:pt x="293944" y="0"/>
                  </a:lnTo>
                  <a:lnTo>
                    <a:pt x="275196" y="0"/>
                  </a:lnTo>
                  <a:lnTo>
                    <a:pt x="275196" y="127274"/>
                  </a:lnTo>
                  <a:close/>
                </a:path>
                <a:path w="568960" h="636905">
                  <a:moveTo>
                    <a:pt x="568827" y="636383"/>
                  </a:moveTo>
                  <a:lnTo>
                    <a:pt x="568827" y="381834"/>
                  </a:lnTo>
                </a:path>
                <a:path w="568960" h="636905">
                  <a:moveTo>
                    <a:pt x="568827" y="381834"/>
                  </a:moveTo>
                  <a:lnTo>
                    <a:pt x="0" y="381834"/>
                  </a:lnTo>
                </a:path>
                <a:path w="568960" h="636905">
                  <a:moveTo>
                    <a:pt x="0" y="381834"/>
                  </a:moveTo>
                  <a:lnTo>
                    <a:pt x="0" y="636383"/>
                  </a:lnTo>
                </a:path>
                <a:path w="568960" h="636905">
                  <a:moveTo>
                    <a:pt x="0" y="636383"/>
                  </a:moveTo>
                  <a:lnTo>
                    <a:pt x="568827" y="63638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6055166" y="1773101"/>
              <a:ext cx="94082" cy="148562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5941353" y="1773101"/>
              <a:ext cx="94066" cy="148562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7" name="object 207"/>
          <p:cNvGrpSpPr/>
          <p:nvPr/>
        </p:nvGrpSpPr>
        <p:grpSpPr>
          <a:xfrm>
            <a:off x="6445904" y="1376288"/>
            <a:ext cx="1560830" cy="85090"/>
            <a:chOff x="6445904" y="1376288"/>
            <a:chExt cx="1560830" cy="85090"/>
          </a:xfrm>
        </p:grpSpPr>
        <p:sp>
          <p:nvSpPr>
            <p:cNvPr id="208" name="object 208"/>
            <p:cNvSpPr/>
            <p:nvPr/>
          </p:nvSpPr>
          <p:spPr>
            <a:xfrm>
              <a:off x="6445904" y="1376292"/>
              <a:ext cx="76295" cy="85075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6559893" y="1376452"/>
              <a:ext cx="71120" cy="85090"/>
            </a:xfrm>
            <a:custGeom>
              <a:avLst/>
              <a:gdLst/>
              <a:ahLst/>
              <a:cxnLst/>
              <a:rect l="l" t="t" r="r" b="b"/>
              <a:pathLst>
                <a:path w="71120" h="85090">
                  <a:moveTo>
                    <a:pt x="0" y="84754"/>
                  </a:moveTo>
                  <a:lnTo>
                    <a:pt x="0" y="0"/>
                  </a:lnTo>
                  <a:lnTo>
                    <a:pt x="70662" y="0"/>
                  </a:lnTo>
                </a:path>
                <a:path w="71120" h="85090">
                  <a:moveTo>
                    <a:pt x="0" y="40435"/>
                  </a:moveTo>
                  <a:lnTo>
                    <a:pt x="43522" y="40435"/>
                  </a:lnTo>
                </a:path>
                <a:path w="71120" h="85090">
                  <a:moveTo>
                    <a:pt x="0" y="84754"/>
                  </a:moveTo>
                  <a:lnTo>
                    <a:pt x="70662" y="847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6662847" y="1376292"/>
              <a:ext cx="75983" cy="85076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6776363" y="1376292"/>
              <a:ext cx="76295" cy="85075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6890351" y="1376452"/>
              <a:ext cx="179070" cy="85090"/>
            </a:xfrm>
            <a:custGeom>
              <a:avLst/>
              <a:gdLst/>
              <a:ahLst/>
              <a:cxnLst/>
              <a:rect l="l" t="t" r="r" b="b"/>
              <a:pathLst>
                <a:path w="179070" h="85090">
                  <a:moveTo>
                    <a:pt x="0" y="84754"/>
                  </a:moveTo>
                  <a:lnTo>
                    <a:pt x="0" y="0"/>
                  </a:lnTo>
                  <a:lnTo>
                    <a:pt x="70618" y="0"/>
                  </a:lnTo>
                </a:path>
                <a:path w="179070" h="85090">
                  <a:moveTo>
                    <a:pt x="0" y="40435"/>
                  </a:moveTo>
                  <a:lnTo>
                    <a:pt x="43522" y="40435"/>
                  </a:lnTo>
                </a:path>
                <a:path w="179070" h="85090">
                  <a:moveTo>
                    <a:pt x="0" y="84754"/>
                  </a:moveTo>
                  <a:lnTo>
                    <a:pt x="70618" y="84754"/>
                  </a:lnTo>
                </a:path>
                <a:path w="179070" h="85090">
                  <a:moveTo>
                    <a:pt x="103114" y="84754"/>
                  </a:moveTo>
                  <a:lnTo>
                    <a:pt x="103114" y="0"/>
                  </a:lnTo>
                  <a:lnTo>
                    <a:pt x="178777" y="84754"/>
                  </a:lnTo>
                  <a:lnTo>
                    <a:pt x="17877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7112491" y="1376292"/>
              <a:ext cx="75983" cy="85076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7226479" y="1376452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90">
                  <a:moveTo>
                    <a:pt x="0" y="0"/>
                  </a:moveTo>
                  <a:lnTo>
                    <a:pt x="0" y="847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7264173" y="1376292"/>
              <a:ext cx="81651" cy="85074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7383357" y="1376292"/>
              <a:ext cx="75983" cy="85076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7502702" y="1376452"/>
              <a:ext cx="162560" cy="85090"/>
            </a:xfrm>
            <a:custGeom>
              <a:avLst/>
              <a:gdLst/>
              <a:ahLst/>
              <a:cxnLst/>
              <a:rect l="l" t="t" r="r" b="b"/>
              <a:pathLst>
                <a:path w="162559" h="85090">
                  <a:moveTo>
                    <a:pt x="0" y="0"/>
                  </a:moveTo>
                  <a:lnTo>
                    <a:pt x="0" y="84754"/>
                  </a:lnTo>
                  <a:lnTo>
                    <a:pt x="64948" y="84754"/>
                  </a:lnTo>
                </a:path>
                <a:path w="162559" h="85090">
                  <a:moveTo>
                    <a:pt x="75662" y="84754"/>
                  </a:moveTo>
                  <a:lnTo>
                    <a:pt x="119184" y="0"/>
                  </a:lnTo>
                  <a:lnTo>
                    <a:pt x="162350" y="84754"/>
                  </a:lnTo>
                </a:path>
                <a:path w="162559" h="85090">
                  <a:moveTo>
                    <a:pt x="92044" y="56609"/>
                  </a:moveTo>
                  <a:lnTo>
                    <a:pt x="146280" y="566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7692032" y="1376292"/>
              <a:ext cx="76296" cy="85076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7806020" y="1376452"/>
              <a:ext cx="200660" cy="85090"/>
            </a:xfrm>
            <a:custGeom>
              <a:avLst/>
              <a:gdLst/>
              <a:ahLst/>
              <a:cxnLst/>
              <a:rect l="l" t="t" r="r" b="b"/>
              <a:pathLst>
                <a:path w="200659" h="85090">
                  <a:moveTo>
                    <a:pt x="0" y="0"/>
                  </a:moveTo>
                  <a:lnTo>
                    <a:pt x="0" y="84754"/>
                  </a:lnTo>
                </a:path>
                <a:path w="200659" h="85090">
                  <a:moveTo>
                    <a:pt x="64948" y="0"/>
                  </a:moveTo>
                  <a:lnTo>
                    <a:pt x="64948" y="84754"/>
                  </a:lnTo>
                </a:path>
                <a:path w="200659" h="85090">
                  <a:moveTo>
                    <a:pt x="27095" y="0"/>
                  </a:moveTo>
                  <a:lnTo>
                    <a:pt x="103114" y="0"/>
                  </a:lnTo>
                </a:path>
                <a:path w="200659" h="85090">
                  <a:moveTo>
                    <a:pt x="113828" y="0"/>
                  </a:moveTo>
                  <a:lnTo>
                    <a:pt x="157038" y="40435"/>
                  </a:lnTo>
                  <a:lnTo>
                    <a:pt x="157038" y="84754"/>
                  </a:lnTo>
                </a:path>
                <a:path w="200659" h="85090">
                  <a:moveTo>
                    <a:pt x="200560" y="0"/>
                  </a:moveTo>
                  <a:lnTo>
                    <a:pt x="157038" y="4043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0" name="object 220"/>
          <p:cNvGrpSpPr/>
          <p:nvPr/>
        </p:nvGrpSpPr>
        <p:grpSpPr>
          <a:xfrm>
            <a:off x="6445904" y="1800349"/>
            <a:ext cx="1040765" cy="85725"/>
            <a:chOff x="6445904" y="1800349"/>
            <a:chExt cx="1040765" cy="85725"/>
          </a:xfrm>
        </p:grpSpPr>
        <p:sp>
          <p:nvSpPr>
            <p:cNvPr id="221" name="object 221"/>
            <p:cNvSpPr/>
            <p:nvPr/>
          </p:nvSpPr>
          <p:spPr>
            <a:xfrm>
              <a:off x="6445904" y="1800350"/>
              <a:ext cx="76295" cy="85375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6543823" y="1800510"/>
              <a:ext cx="86995" cy="85090"/>
            </a:xfrm>
            <a:custGeom>
              <a:avLst/>
              <a:gdLst/>
              <a:ahLst/>
              <a:cxnLst/>
              <a:rect l="l" t="t" r="r" b="b"/>
              <a:pathLst>
                <a:path w="86995" h="85089">
                  <a:moveTo>
                    <a:pt x="0" y="85054"/>
                  </a:moveTo>
                  <a:lnTo>
                    <a:pt x="43210" y="0"/>
                  </a:lnTo>
                  <a:lnTo>
                    <a:pt x="86732" y="85054"/>
                  </a:lnTo>
                </a:path>
                <a:path w="86995" h="85089">
                  <a:moveTo>
                    <a:pt x="16069" y="56609"/>
                  </a:moveTo>
                  <a:lnTo>
                    <a:pt x="70305" y="566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6657178" y="1800350"/>
              <a:ext cx="76296" cy="85375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6755097" y="1800510"/>
              <a:ext cx="493395" cy="85090"/>
            </a:xfrm>
            <a:custGeom>
              <a:avLst/>
              <a:gdLst/>
              <a:ahLst/>
              <a:cxnLst/>
              <a:rect l="l" t="t" r="r" b="b"/>
              <a:pathLst>
                <a:path w="493395" h="85089">
                  <a:moveTo>
                    <a:pt x="0" y="85054"/>
                  </a:moveTo>
                  <a:lnTo>
                    <a:pt x="43165" y="0"/>
                  </a:lnTo>
                  <a:lnTo>
                    <a:pt x="86687" y="85054"/>
                  </a:lnTo>
                </a:path>
                <a:path w="493395" h="85089">
                  <a:moveTo>
                    <a:pt x="16069" y="56609"/>
                  </a:moveTo>
                  <a:lnTo>
                    <a:pt x="70305" y="56609"/>
                  </a:lnTo>
                </a:path>
                <a:path w="493395" h="85089">
                  <a:moveTo>
                    <a:pt x="113828" y="0"/>
                  </a:moveTo>
                  <a:lnTo>
                    <a:pt x="113828" y="85054"/>
                  </a:lnTo>
                  <a:lnTo>
                    <a:pt x="178777" y="85054"/>
                  </a:lnTo>
                </a:path>
                <a:path w="493395" h="85089">
                  <a:moveTo>
                    <a:pt x="205872" y="0"/>
                  </a:moveTo>
                  <a:lnTo>
                    <a:pt x="205872" y="85054"/>
                  </a:lnTo>
                  <a:lnTo>
                    <a:pt x="270821" y="85054"/>
                  </a:lnTo>
                </a:path>
                <a:path w="493395" h="85089">
                  <a:moveTo>
                    <a:pt x="297961" y="85054"/>
                  </a:moveTo>
                  <a:lnTo>
                    <a:pt x="297961" y="0"/>
                  </a:lnTo>
                  <a:lnTo>
                    <a:pt x="368267" y="0"/>
                  </a:lnTo>
                </a:path>
                <a:path w="493395" h="85089">
                  <a:moveTo>
                    <a:pt x="297961" y="40435"/>
                  </a:moveTo>
                  <a:lnTo>
                    <a:pt x="341127" y="40435"/>
                  </a:lnTo>
                </a:path>
                <a:path w="493395" h="85089">
                  <a:moveTo>
                    <a:pt x="297961" y="85054"/>
                  </a:moveTo>
                  <a:lnTo>
                    <a:pt x="368267" y="85054"/>
                  </a:lnTo>
                </a:path>
                <a:path w="493395" h="85089">
                  <a:moveTo>
                    <a:pt x="400719" y="0"/>
                  </a:moveTo>
                  <a:lnTo>
                    <a:pt x="400719" y="85054"/>
                  </a:lnTo>
                  <a:lnTo>
                    <a:pt x="465668" y="85054"/>
                  </a:lnTo>
                </a:path>
                <a:path w="493395" h="85089">
                  <a:moveTo>
                    <a:pt x="492808" y="0"/>
                  </a:moveTo>
                  <a:lnTo>
                    <a:pt x="492808" y="850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7285911" y="1800350"/>
              <a:ext cx="75983" cy="85375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7399587" y="1800510"/>
              <a:ext cx="86995" cy="85090"/>
            </a:xfrm>
            <a:custGeom>
              <a:avLst/>
              <a:gdLst/>
              <a:ahLst/>
              <a:cxnLst/>
              <a:rect l="l" t="t" r="r" b="b"/>
              <a:pathLst>
                <a:path w="86995" h="85089">
                  <a:moveTo>
                    <a:pt x="0" y="85054"/>
                  </a:moveTo>
                  <a:lnTo>
                    <a:pt x="0" y="0"/>
                  </a:lnTo>
                  <a:lnTo>
                    <a:pt x="43522" y="85054"/>
                  </a:lnTo>
                  <a:lnTo>
                    <a:pt x="86687" y="0"/>
                  </a:lnTo>
                  <a:lnTo>
                    <a:pt x="86687" y="850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7" name="object 227"/>
          <p:cNvGrpSpPr/>
          <p:nvPr/>
        </p:nvGrpSpPr>
        <p:grpSpPr>
          <a:xfrm>
            <a:off x="5566375" y="3578338"/>
            <a:ext cx="5034915" cy="857885"/>
            <a:chOff x="5566375" y="3578338"/>
            <a:chExt cx="5034915" cy="857885"/>
          </a:xfrm>
        </p:grpSpPr>
        <p:sp>
          <p:nvSpPr>
            <p:cNvPr id="228" name="object 228"/>
            <p:cNvSpPr/>
            <p:nvPr/>
          </p:nvSpPr>
          <p:spPr>
            <a:xfrm>
              <a:off x="5760731" y="3667748"/>
              <a:ext cx="568960" cy="254635"/>
            </a:xfrm>
            <a:custGeom>
              <a:avLst/>
              <a:gdLst/>
              <a:ahLst/>
              <a:cxnLst/>
              <a:rect l="l" t="t" r="r" b="b"/>
              <a:pathLst>
                <a:path w="568960" h="254635">
                  <a:moveTo>
                    <a:pt x="568827" y="254548"/>
                  </a:moveTo>
                  <a:lnTo>
                    <a:pt x="568827" y="0"/>
                  </a:lnTo>
                </a:path>
                <a:path w="568960" h="254635">
                  <a:moveTo>
                    <a:pt x="568827" y="0"/>
                  </a:moveTo>
                  <a:lnTo>
                    <a:pt x="0" y="0"/>
                  </a:lnTo>
                </a:path>
                <a:path w="568960" h="254635">
                  <a:moveTo>
                    <a:pt x="0" y="0"/>
                  </a:moveTo>
                  <a:lnTo>
                    <a:pt x="0" y="254548"/>
                  </a:lnTo>
                </a:path>
                <a:path w="568960" h="254635">
                  <a:moveTo>
                    <a:pt x="0" y="254548"/>
                  </a:moveTo>
                  <a:lnTo>
                    <a:pt x="568827" y="2545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8415502" y="3578364"/>
              <a:ext cx="2185670" cy="8890"/>
            </a:xfrm>
            <a:custGeom>
              <a:avLst/>
              <a:gdLst/>
              <a:ahLst/>
              <a:cxnLst/>
              <a:rect l="l" t="t" r="r" b="b"/>
              <a:pathLst>
                <a:path w="2185670" h="8889">
                  <a:moveTo>
                    <a:pt x="2185238" y="0"/>
                  </a:moveTo>
                  <a:lnTo>
                    <a:pt x="0" y="0"/>
                  </a:lnTo>
                  <a:lnTo>
                    <a:pt x="0" y="8382"/>
                  </a:lnTo>
                  <a:lnTo>
                    <a:pt x="2175865" y="8382"/>
                  </a:lnTo>
                  <a:lnTo>
                    <a:pt x="21852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8415692" y="3578505"/>
              <a:ext cx="2185670" cy="8890"/>
            </a:xfrm>
            <a:custGeom>
              <a:avLst/>
              <a:gdLst/>
              <a:ahLst/>
              <a:cxnLst/>
              <a:rect l="l" t="t" r="r" b="b"/>
              <a:pathLst>
                <a:path w="2185670" h="8889">
                  <a:moveTo>
                    <a:pt x="0" y="0"/>
                  </a:moveTo>
                  <a:lnTo>
                    <a:pt x="0" y="8384"/>
                  </a:lnTo>
                  <a:lnTo>
                    <a:pt x="2175856" y="8384"/>
                  </a:lnTo>
                  <a:lnTo>
                    <a:pt x="218523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0591368" y="3578364"/>
              <a:ext cx="9525" cy="857250"/>
            </a:xfrm>
            <a:custGeom>
              <a:avLst/>
              <a:gdLst/>
              <a:ahLst/>
              <a:cxnLst/>
              <a:rect l="l" t="t" r="r" b="b"/>
              <a:pathLst>
                <a:path w="9525" h="857250">
                  <a:moveTo>
                    <a:pt x="9372" y="0"/>
                  </a:moveTo>
                  <a:lnTo>
                    <a:pt x="0" y="8382"/>
                  </a:lnTo>
                  <a:lnTo>
                    <a:pt x="0" y="848715"/>
                  </a:lnTo>
                  <a:lnTo>
                    <a:pt x="9372" y="857097"/>
                  </a:lnTo>
                  <a:lnTo>
                    <a:pt x="9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0591549" y="3578505"/>
              <a:ext cx="9525" cy="857250"/>
            </a:xfrm>
            <a:custGeom>
              <a:avLst/>
              <a:gdLst/>
              <a:ahLst/>
              <a:cxnLst/>
              <a:rect l="l" t="t" r="r" b="b"/>
              <a:pathLst>
                <a:path w="9525" h="857250">
                  <a:moveTo>
                    <a:pt x="9374" y="0"/>
                  </a:moveTo>
                  <a:lnTo>
                    <a:pt x="0" y="8384"/>
                  </a:lnTo>
                  <a:lnTo>
                    <a:pt x="0" y="848715"/>
                  </a:lnTo>
                  <a:lnTo>
                    <a:pt x="9374" y="857096"/>
                  </a:lnTo>
                  <a:lnTo>
                    <a:pt x="937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8415502" y="4427080"/>
              <a:ext cx="2185670" cy="8890"/>
            </a:xfrm>
            <a:custGeom>
              <a:avLst/>
              <a:gdLst/>
              <a:ahLst/>
              <a:cxnLst/>
              <a:rect l="l" t="t" r="r" b="b"/>
              <a:pathLst>
                <a:path w="2185670" h="8889">
                  <a:moveTo>
                    <a:pt x="2185238" y="8382"/>
                  </a:moveTo>
                  <a:lnTo>
                    <a:pt x="2175865" y="0"/>
                  </a:lnTo>
                  <a:lnTo>
                    <a:pt x="0" y="0"/>
                  </a:lnTo>
                  <a:lnTo>
                    <a:pt x="0" y="8382"/>
                  </a:lnTo>
                  <a:lnTo>
                    <a:pt x="2185238" y="83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8415692" y="4427221"/>
              <a:ext cx="2185670" cy="8890"/>
            </a:xfrm>
            <a:custGeom>
              <a:avLst/>
              <a:gdLst/>
              <a:ahLst/>
              <a:cxnLst/>
              <a:rect l="l" t="t" r="r" b="b"/>
              <a:pathLst>
                <a:path w="2185670" h="8889">
                  <a:moveTo>
                    <a:pt x="2185230" y="8380"/>
                  </a:moveTo>
                  <a:lnTo>
                    <a:pt x="2175856" y="0"/>
                  </a:lnTo>
                  <a:lnTo>
                    <a:pt x="0" y="0"/>
                  </a:lnTo>
                  <a:lnTo>
                    <a:pt x="0" y="8380"/>
                  </a:lnTo>
                  <a:lnTo>
                    <a:pt x="2185230" y="83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5566372" y="3582543"/>
              <a:ext cx="9525" cy="853440"/>
            </a:xfrm>
            <a:custGeom>
              <a:avLst/>
              <a:gdLst/>
              <a:ahLst/>
              <a:cxnLst/>
              <a:rect l="l" t="t" r="r" b="b"/>
              <a:pathLst>
                <a:path w="9525" h="853439">
                  <a:moveTo>
                    <a:pt x="9372" y="0"/>
                  </a:moveTo>
                  <a:lnTo>
                    <a:pt x="0" y="0"/>
                  </a:lnTo>
                  <a:lnTo>
                    <a:pt x="0" y="852919"/>
                  </a:lnTo>
                  <a:lnTo>
                    <a:pt x="9372" y="844537"/>
                  </a:lnTo>
                  <a:lnTo>
                    <a:pt x="9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5566553" y="3582694"/>
              <a:ext cx="9525" cy="853440"/>
            </a:xfrm>
            <a:custGeom>
              <a:avLst/>
              <a:gdLst/>
              <a:ahLst/>
              <a:cxnLst/>
              <a:rect l="l" t="t" r="r" b="b"/>
              <a:pathLst>
                <a:path w="9525" h="853439">
                  <a:moveTo>
                    <a:pt x="9374" y="0"/>
                  </a:moveTo>
                  <a:lnTo>
                    <a:pt x="0" y="0"/>
                  </a:lnTo>
                  <a:lnTo>
                    <a:pt x="0" y="852908"/>
                  </a:lnTo>
                  <a:lnTo>
                    <a:pt x="9374" y="844527"/>
                  </a:lnTo>
                  <a:lnTo>
                    <a:pt x="937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5566372" y="4427080"/>
              <a:ext cx="2854325" cy="8890"/>
            </a:xfrm>
            <a:custGeom>
              <a:avLst/>
              <a:gdLst/>
              <a:ahLst/>
              <a:cxnLst/>
              <a:rect l="l" t="t" r="r" b="b"/>
              <a:pathLst>
                <a:path w="2854325" h="8889">
                  <a:moveTo>
                    <a:pt x="2853817" y="8382"/>
                  </a:moveTo>
                  <a:lnTo>
                    <a:pt x="2844139" y="0"/>
                  </a:lnTo>
                  <a:lnTo>
                    <a:pt x="9372" y="0"/>
                  </a:lnTo>
                  <a:lnTo>
                    <a:pt x="0" y="8382"/>
                  </a:lnTo>
                  <a:lnTo>
                    <a:pt x="2853817" y="83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5566553" y="4427221"/>
              <a:ext cx="2854325" cy="8890"/>
            </a:xfrm>
            <a:custGeom>
              <a:avLst/>
              <a:gdLst/>
              <a:ahLst/>
              <a:cxnLst/>
              <a:rect l="l" t="t" r="r" b="b"/>
              <a:pathLst>
                <a:path w="2854325" h="8889">
                  <a:moveTo>
                    <a:pt x="9374" y="0"/>
                  </a:moveTo>
                  <a:lnTo>
                    <a:pt x="0" y="8380"/>
                  </a:lnTo>
                  <a:lnTo>
                    <a:pt x="2853825" y="8380"/>
                  </a:lnTo>
                  <a:lnTo>
                    <a:pt x="2844094" y="0"/>
                  </a:lnTo>
                  <a:lnTo>
                    <a:pt x="937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8410511" y="3578364"/>
              <a:ext cx="10160" cy="857250"/>
            </a:xfrm>
            <a:custGeom>
              <a:avLst/>
              <a:gdLst/>
              <a:ahLst/>
              <a:cxnLst/>
              <a:rect l="l" t="t" r="r" b="b"/>
              <a:pathLst>
                <a:path w="10159" h="857250">
                  <a:moveTo>
                    <a:pt x="9677" y="0"/>
                  </a:moveTo>
                  <a:lnTo>
                    <a:pt x="0" y="8382"/>
                  </a:lnTo>
                  <a:lnTo>
                    <a:pt x="0" y="848715"/>
                  </a:lnTo>
                  <a:lnTo>
                    <a:pt x="9677" y="857097"/>
                  </a:lnTo>
                  <a:lnTo>
                    <a:pt x="96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8410648" y="3578505"/>
              <a:ext cx="10160" cy="857250"/>
            </a:xfrm>
            <a:custGeom>
              <a:avLst/>
              <a:gdLst/>
              <a:ahLst/>
              <a:cxnLst/>
              <a:rect l="l" t="t" r="r" b="b"/>
              <a:pathLst>
                <a:path w="10159" h="857250">
                  <a:moveTo>
                    <a:pt x="0" y="848715"/>
                  </a:moveTo>
                  <a:lnTo>
                    <a:pt x="9731" y="857096"/>
                  </a:lnTo>
                  <a:lnTo>
                    <a:pt x="9731" y="0"/>
                  </a:lnTo>
                  <a:lnTo>
                    <a:pt x="0" y="8384"/>
                  </a:lnTo>
                  <a:lnTo>
                    <a:pt x="0" y="8487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5571058" y="3578364"/>
              <a:ext cx="2849245" cy="8890"/>
            </a:xfrm>
            <a:custGeom>
              <a:avLst/>
              <a:gdLst/>
              <a:ahLst/>
              <a:cxnLst/>
              <a:rect l="l" t="t" r="r" b="b"/>
              <a:pathLst>
                <a:path w="2849245" h="8889">
                  <a:moveTo>
                    <a:pt x="2849130" y="0"/>
                  </a:moveTo>
                  <a:lnTo>
                    <a:pt x="0" y="0"/>
                  </a:lnTo>
                  <a:lnTo>
                    <a:pt x="0" y="8382"/>
                  </a:lnTo>
                  <a:lnTo>
                    <a:pt x="2839453" y="8382"/>
                  </a:lnTo>
                  <a:lnTo>
                    <a:pt x="2849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5571240" y="3578505"/>
              <a:ext cx="2849245" cy="768350"/>
            </a:xfrm>
            <a:custGeom>
              <a:avLst/>
              <a:gdLst/>
              <a:ahLst/>
              <a:cxnLst/>
              <a:rect l="l" t="t" r="r" b="b"/>
              <a:pathLst>
                <a:path w="2849245" h="768350">
                  <a:moveTo>
                    <a:pt x="2839407" y="8384"/>
                  </a:moveTo>
                  <a:lnTo>
                    <a:pt x="2849138" y="0"/>
                  </a:lnTo>
                  <a:lnTo>
                    <a:pt x="0" y="0"/>
                  </a:lnTo>
                  <a:lnTo>
                    <a:pt x="0" y="8384"/>
                  </a:lnTo>
                  <a:lnTo>
                    <a:pt x="2839407" y="8384"/>
                  </a:lnTo>
                  <a:close/>
                </a:path>
                <a:path w="2849245" h="768350">
                  <a:moveTo>
                    <a:pt x="758318" y="767849"/>
                  </a:moveTo>
                  <a:lnTo>
                    <a:pt x="758318" y="513297"/>
                  </a:lnTo>
                </a:path>
                <a:path w="2849245" h="768350">
                  <a:moveTo>
                    <a:pt x="758318" y="513297"/>
                  </a:moveTo>
                  <a:lnTo>
                    <a:pt x="189490" y="513297"/>
                  </a:lnTo>
                </a:path>
                <a:path w="2849245" h="768350">
                  <a:moveTo>
                    <a:pt x="189490" y="513297"/>
                  </a:moveTo>
                  <a:lnTo>
                    <a:pt x="189490" y="767849"/>
                  </a:lnTo>
                </a:path>
                <a:path w="2849245" h="768350">
                  <a:moveTo>
                    <a:pt x="189490" y="767849"/>
                  </a:moveTo>
                  <a:lnTo>
                    <a:pt x="758318" y="767849"/>
                  </a:lnTo>
                </a:path>
                <a:path w="2849245" h="768350">
                  <a:moveTo>
                    <a:pt x="853397" y="343791"/>
                  </a:moveTo>
                  <a:lnTo>
                    <a:pt x="853397" y="8924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6445904" y="3752338"/>
              <a:ext cx="76295" cy="85075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6559732" y="3752338"/>
              <a:ext cx="76340" cy="85076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6668205" y="3752340"/>
              <a:ext cx="87051" cy="85073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6792906" y="3752499"/>
              <a:ext cx="303530" cy="85090"/>
            </a:xfrm>
            <a:custGeom>
              <a:avLst/>
              <a:gdLst/>
              <a:ahLst/>
              <a:cxnLst/>
              <a:rect l="l" t="t" r="r" b="b"/>
              <a:pathLst>
                <a:path w="303529" h="85089">
                  <a:moveTo>
                    <a:pt x="0" y="84754"/>
                  </a:moveTo>
                  <a:lnTo>
                    <a:pt x="0" y="0"/>
                  </a:lnTo>
                  <a:lnTo>
                    <a:pt x="70305" y="0"/>
                  </a:lnTo>
                </a:path>
                <a:path w="303529" h="85089">
                  <a:moveTo>
                    <a:pt x="0" y="40423"/>
                  </a:moveTo>
                  <a:lnTo>
                    <a:pt x="43210" y="40423"/>
                  </a:lnTo>
                </a:path>
                <a:path w="303529" h="85089">
                  <a:moveTo>
                    <a:pt x="97445" y="0"/>
                  </a:moveTo>
                  <a:lnTo>
                    <a:pt x="97445" y="84754"/>
                  </a:lnTo>
                </a:path>
                <a:path w="303529" h="85089">
                  <a:moveTo>
                    <a:pt x="140968" y="0"/>
                  </a:moveTo>
                  <a:lnTo>
                    <a:pt x="140968" y="84754"/>
                  </a:lnTo>
                  <a:lnTo>
                    <a:pt x="205917" y="84754"/>
                  </a:lnTo>
                </a:path>
                <a:path w="303529" h="85089">
                  <a:moveTo>
                    <a:pt x="233012" y="84754"/>
                  </a:moveTo>
                  <a:lnTo>
                    <a:pt x="233012" y="0"/>
                  </a:lnTo>
                  <a:lnTo>
                    <a:pt x="303318" y="0"/>
                  </a:lnTo>
                </a:path>
                <a:path w="303529" h="85089">
                  <a:moveTo>
                    <a:pt x="233012" y="40423"/>
                  </a:moveTo>
                  <a:lnTo>
                    <a:pt x="276222" y="40423"/>
                  </a:lnTo>
                </a:path>
                <a:path w="303529" h="85089">
                  <a:moveTo>
                    <a:pt x="233012" y="84754"/>
                  </a:moveTo>
                  <a:lnTo>
                    <a:pt x="303318" y="847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237033" y="3752340"/>
              <a:ext cx="87051" cy="85073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361733" y="3752499"/>
              <a:ext cx="536575" cy="85090"/>
            </a:xfrm>
            <a:custGeom>
              <a:avLst/>
              <a:gdLst/>
              <a:ahLst/>
              <a:cxnLst/>
              <a:rect l="l" t="t" r="r" b="b"/>
              <a:pathLst>
                <a:path w="536575" h="85089">
                  <a:moveTo>
                    <a:pt x="0" y="84754"/>
                  </a:moveTo>
                  <a:lnTo>
                    <a:pt x="0" y="0"/>
                  </a:lnTo>
                  <a:lnTo>
                    <a:pt x="70662" y="0"/>
                  </a:lnTo>
                </a:path>
                <a:path w="536575" h="85089">
                  <a:moveTo>
                    <a:pt x="0" y="40423"/>
                  </a:moveTo>
                  <a:lnTo>
                    <a:pt x="43522" y="40423"/>
                  </a:lnTo>
                </a:path>
                <a:path w="536575" h="85089">
                  <a:moveTo>
                    <a:pt x="211273" y="0"/>
                  </a:moveTo>
                  <a:lnTo>
                    <a:pt x="211273" y="84754"/>
                  </a:lnTo>
                  <a:lnTo>
                    <a:pt x="276222" y="84754"/>
                  </a:lnTo>
                </a:path>
                <a:path w="536575" h="85089">
                  <a:moveTo>
                    <a:pt x="303318" y="0"/>
                  </a:moveTo>
                  <a:lnTo>
                    <a:pt x="303318" y="84754"/>
                  </a:lnTo>
                </a:path>
                <a:path w="536575" h="85089">
                  <a:moveTo>
                    <a:pt x="346840" y="84754"/>
                  </a:moveTo>
                  <a:lnTo>
                    <a:pt x="346840" y="0"/>
                  </a:lnTo>
                  <a:lnTo>
                    <a:pt x="422502" y="84754"/>
                  </a:lnTo>
                  <a:lnTo>
                    <a:pt x="422502" y="0"/>
                  </a:lnTo>
                </a:path>
                <a:path w="536575" h="85089">
                  <a:moveTo>
                    <a:pt x="466025" y="84754"/>
                  </a:moveTo>
                  <a:lnTo>
                    <a:pt x="466025" y="0"/>
                  </a:lnTo>
                  <a:lnTo>
                    <a:pt x="536331" y="0"/>
                  </a:lnTo>
                </a:path>
                <a:path w="536575" h="85089">
                  <a:moveTo>
                    <a:pt x="466025" y="40423"/>
                  </a:moveTo>
                  <a:lnTo>
                    <a:pt x="509235" y="40423"/>
                  </a:lnTo>
                </a:path>
                <a:path w="536575" h="85089">
                  <a:moveTo>
                    <a:pt x="466025" y="84754"/>
                  </a:moveTo>
                  <a:lnTo>
                    <a:pt x="536331" y="847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5849606" y="3688548"/>
              <a:ext cx="266827" cy="197965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5857328" y="4112916"/>
              <a:ext cx="187960" cy="155575"/>
            </a:xfrm>
            <a:custGeom>
              <a:avLst/>
              <a:gdLst/>
              <a:ahLst/>
              <a:cxnLst/>
              <a:rect l="l" t="t" r="r" b="b"/>
              <a:pathLst>
                <a:path w="187960" h="155575">
                  <a:moveTo>
                    <a:pt x="187838" y="0"/>
                  </a:moveTo>
                  <a:lnTo>
                    <a:pt x="0" y="57196"/>
                  </a:lnTo>
                  <a:lnTo>
                    <a:pt x="91062" y="155127"/>
                  </a:lnTo>
                  <a:lnTo>
                    <a:pt x="187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5857507" y="4113064"/>
              <a:ext cx="187960" cy="155575"/>
            </a:xfrm>
            <a:custGeom>
              <a:avLst/>
              <a:gdLst/>
              <a:ahLst/>
              <a:cxnLst/>
              <a:rect l="l" t="t" r="r" b="b"/>
              <a:pathLst>
                <a:path w="187960" h="155575">
                  <a:moveTo>
                    <a:pt x="187793" y="0"/>
                  </a:moveTo>
                  <a:lnTo>
                    <a:pt x="91062" y="155131"/>
                  </a:lnTo>
                  <a:lnTo>
                    <a:pt x="0" y="57200"/>
                  </a:lnTo>
                  <a:lnTo>
                    <a:pt x="187793" y="0"/>
                  </a:lnTo>
                  <a:close/>
                </a:path>
                <a:path w="187960" h="155575">
                  <a:moveTo>
                    <a:pt x="45531" y="106016"/>
                  </a:moveTo>
                  <a:lnTo>
                    <a:pt x="164046" y="212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5778309" y="4212348"/>
              <a:ext cx="130810" cy="98425"/>
            </a:xfrm>
            <a:custGeom>
              <a:avLst/>
              <a:gdLst/>
              <a:ahLst/>
              <a:cxnLst/>
              <a:rect l="l" t="t" r="r" b="b"/>
              <a:pathLst>
                <a:path w="130810" h="98425">
                  <a:moveTo>
                    <a:pt x="130568" y="13487"/>
                  </a:moveTo>
                  <a:lnTo>
                    <a:pt x="118516" y="0"/>
                  </a:lnTo>
                  <a:lnTo>
                    <a:pt x="0" y="85051"/>
                  </a:lnTo>
                  <a:lnTo>
                    <a:pt x="12052" y="98221"/>
                  </a:lnTo>
                  <a:lnTo>
                    <a:pt x="130568" y="13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5778452" y="4212493"/>
              <a:ext cx="130810" cy="98425"/>
            </a:xfrm>
            <a:custGeom>
              <a:avLst/>
              <a:gdLst/>
              <a:ahLst/>
              <a:cxnLst/>
              <a:rect l="l" t="t" r="r" b="b"/>
              <a:pathLst>
                <a:path w="130810" h="98425">
                  <a:moveTo>
                    <a:pt x="0" y="85054"/>
                  </a:moveTo>
                  <a:lnTo>
                    <a:pt x="12097" y="98222"/>
                  </a:lnTo>
                  <a:lnTo>
                    <a:pt x="130612" y="13479"/>
                  </a:lnTo>
                  <a:lnTo>
                    <a:pt x="118559" y="0"/>
                  </a:lnTo>
                  <a:lnTo>
                    <a:pt x="0" y="8505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6039091" y="4212348"/>
              <a:ext cx="130810" cy="98425"/>
            </a:xfrm>
            <a:custGeom>
              <a:avLst/>
              <a:gdLst/>
              <a:ahLst/>
              <a:cxnLst/>
              <a:rect l="l" t="t" r="r" b="b"/>
              <a:pathLst>
                <a:path w="130810" h="98425">
                  <a:moveTo>
                    <a:pt x="130568" y="13487"/>
                  </a:moveTo>
                  <a:lnTo>
                    <a:pt x="118516" y="0"/>
                  </a:lnTo>
                  <a:lnTo>
                    <a:pt x="0" y="85051"/>
                  </a:lnTo>
                  <a:lnTo>
                    <a:pt x="12090" y="98221"/>
                  </a:lnTo>
                  <a:lnTo>
                    <a:pt x="130568" y="13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6039275" y="4212493"/>
              <a:ext cx="130810" cy="98425"/>
            </a:xfrm>
            <a:custGeom>
              <a:avLst/>
              <a:gdLst/>
              <a:ahLst/>
              <a:cxnLst/>
              <a:rect l="l" t="t" r="r" b="b"/>
              <a:pathLst>
                <a:path w="130810" h="98425">
                  <a:moveTo>
                    <a:pt x="0" y="85054"/>
                  </a:moveTo>
                  <a:lnTo>
                    <a:pt x="12052" y="98222"/>
                  </a:lnTo>
                  <a:lnTo>
                    <a:pt x="130567" y="13479"/>
                  </a:lnTo>
                  <a:lnTo>
                    <a:pt x="118515" y="0"/>
                  </a:lnTo>
                  <a:lnTo>
                    <a:pt x="0" y="8505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6118106" y="4112916"/>
              <a:ext cx="187960" cy="155575"/>
            </a:xfrm>
            <a:custGeom>
              <a:avLst/>
              <a:gdLst/>
              <a:ahLst/>
              <a:cxnLst/>
              <a:rect l="l" t="t" r="r" b="b"/>
              <a:pathLst>
                <a:path w="187960" h="155575">
                  <a:moveTo>
                    <a:pt x="187838" y="0"/>
                  </a:moveTo>
                  <a:lnTo>
                    <a:pt x="0" y="57196"/>
                  </a:lnTo>
                  <a:lnTo>
                    <a:pt x="91062" y="155127"/>
                  </a:lnTo>
                  <a:lnTo>
                    <a:pt x="187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5784523" y="4113064"/>
              <a:ext cx="521970" cy="191135"/>
            </a:xfrm>
            <a:custGeom>
              <a:avLst/>
              <a:gdLst/>
              <a:ahLst/>
              <a:cxnLst/>
              <a:rect l="l" t="t" r="r" b="b"/>
              <a:pathLst>
                <a:path w="521970" h="191135">
                  <a:moveTo>
                    <a:pt x="521600" y="0"/>
                  </a:moveTo>
                  <a:lnTo>
                    <a:pt x="424824" y="155131"/>
                  </a:lnTo>
                  <a:lnTo>
                    <a:pt x="333761" y="57200"/>
                  </a:lnTo>
                  <a:lnTo>
                    <a:pt x="521600" y="0"/>
                  </a:lnTo>
                  <a:close/>
                </a:path>
                <a:path w="521970" h="191135">
                  <a:moveTo>
                    <a:pt x="0" y="191067"/>
                  </a:moveTo>
                  <a:lnTo>
                    <a:pt x="312" y="1910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5784342" y="4297705"/>
              <a:ext cx="260985" cy="12700"/>
            </a:xfrm>
            <a:custGeom>
              <a:avLst/>
              <a:gdLst/>
              <a:ahLst/>
              <a:cxnLst/>
              <a:rect l="l" t="t" r="r" b="b"/>
              <a:pathLst>
                <a:path w="260985" h="12700">
                  <a:moveTo>
                    <a:pt x="260819" y="0"/>
                  </a:moveTo>
                  <a:lnTo>
                    <a:pt x="0" y="0"/>
                  </a:lnTo>
                  <a:lnTo>
                    <a:pt x="0" y="12573"/>
                  </a:lnTo>
                  <a:lnTo>
                    <a:pt x="260819" y="12573"/>
                  </a:lnTo>
                  <a:lnTo>
                    <a:pt x="2608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5784523" y="4297849"/>
              <a:ext cx="260985" cy="12700"/>
            </a:xfrm>
            <a:custGeom>
              <a:avLst/>
              <a:gdLst/>
              <a:ahLst/>
              <a:cxnLst/>
              <a:rect l="l" t="t" r="r" b="b"/>
              <a:pathLst>
                <a:path w="260985" h="12700">
                  <a:moveTo>
                    <a:pt x="0" y="12578"/>
                  </a:moveTo>
                  <a:lnTo>
                    <a:pt x="260809" y="12578"/>
                  </a:lnTo>
                  <a:lnTo>
                    <a:pt x="260809" y="0"/>
                  </a:lnTo>
                  <a:lnTo>
                    <a:pt x="0" y="0"/>
                  </a:lnTo>
                  <a:lnTo>
                    <a:pt x="0" y="125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0" name="object 260"/>
          <p:cNvGrpSpPr/>
          <p:nvPr/>
        </p:nvGrpSpPr>
        <p:grpSpPr>
          <a:xfrm>
            <a:off x="6445904" y="4176695"/>
            <a:ext cx="650875" cy="85090"/>
            <a:chOff x="6445904" y="4176695"/>
            <a:chExt cx="650875" cy="85090"/>
          </a:xfrm>
        </p:grpSpPr>
        <p:sp>
          <p:nvSpPr>
            <p:cNvPr id="261" name="object 261"/>
            <p:cNvSpPr/>
            <p:nvPr/>
          </p:nvSpPr>
          <p:spPr>
            <a:xfrm>
              <a:off x="6445904" y="4176696"/>
              <a:ext cx="76295" cy="85075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6559733" y="4176696"/>
              <a:ext cx="76340" cy="85076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6668205" y="4176697"/>
              <a:ext cx="87051" cy="85073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6792906" y="4176857"/>
              <a:ext cx="303530" cy="85090"/>
            </a:xfrm>
            <a:custGeom>
              <a:avLst/>
              <a:gdLst/>
              <a:ahLst/>
              <a:cxnLst/>
              <a:rect l="l" t="t" r="r" b="b"/>
              <a:pathLst>
                <a:path w="303529" h="85089">
                  <a:moveTo>
                    <a:pt x="0" y="84754"/>
                  </a:moveTo>
                  <a:lnTo>
                    <a:pt x="0" y="0"/>
                  </a:lnTo>
                  <a:lnTo>
                    <a:pt x="70305" y="0"/>
                  </a:lnTo>
                </a:path>
                <a:path w="303529" h="85089">
                  <a:moveTo>
                    <a:pt x="0" y="40423"/>
                  </a:moveTo>
                  <a:lnTo>
                    <a:pt x="43210" y="40423"/>
                  </a:lnTo>
                </a:path>
                <a:path w="303529" h="85089">
                  <a:moveTo>
                    <a:pt x="97445" y="0"/>
                  </a:moveTo>
                  <a:lnTo>
                    <a:pt x="97445" y="84754"/>
                  </a:lnTo>
                </a:path>
                <a:path w="303529" h="85089">
                  <a:moveTo>
                    <a:pt x="140968" y="0"/>
                  </a:moveTo>
                  <a:lnTo>
                    <a:pt x="140968" y="84754"/>
                  </a:lnTo>
                  <a:lnTo>
                    <a:pt x="205917" y="84754"/>
                  </a:lnTo>
                </a:path>
                <a:path w="303529" h="85089">
                  <a:moveTo>
                    <a:pt x="233012" y="84754"/>
                  </a:moveTo>
                  <a:lnTo>
                    <a:pt x="233012" y="0"/>
                  </a:lnTo>
                  <a:lnTo>
                    <a:pt x="303318" y="0"/>
                  </a:lnTo>
                </a:path>
                <a:path w="303529" h="85089">
                  <a:moveTo>
                    <a:pt x="233012" y="40423"/>
                  </a:moveTo>
                  <a:lnTo>
                    <a:pt x="276222" y="40423"/>
                  </a:lnTo>
                </a:path>
                <a:path w="303529" h="85089">
                  <a:moveTo>
                    <a:pt x="233012" y="84754"/>
                  </a:moveTo>
                  <a:lnTo>
                    <a:pt x="303318" y="847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5" name="object 265"/>
          <p:cNvGrpSpPr/>
          <p:nvPr/>
        </p:nvGrpSpPr>
        <p:grpSpPr>
          <a:xfrm>
            <a:off x="7237033" y="4176696"/>
            <a:ext cx="195580" cy="85090"/>
            <a:chOff x="7237033" y="4176696"/>
            <a:chExt cx="195580" cy="85090"/>
          </a:xfrm>
        </p:grpSpPr>
        <p:sp>
          <p:nvSpPr>
            <p:cNvPr id="266" name="object 266"/>
            <p:cNvSpPr/>
            <p:nvPr/>
          </p:nvSpPr>
          <p:spPr>
            <a:xfrm>
              <a:off x="7237033" y="4176697"/>
              <a:ext cx="87051" cy="85073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7361734" y="4176857"/>
              <a:ext cx="71120" cy="85090"/>
            </a:xfrm>
            <a:custGeom>
              <a:avLst/>
              <a:gdLst/>
              <a:ahLst/>
              <a:cxnLst/>
              <a:rect l="l" t="t" r="r" b="b"/>
              <a:pathLst>
                <a:path w="71120" h="85089">
                  <a:moveTo>
                    <a:pt x="0" y="84754"/>
                  </a:moveTo>
                  <a:lnTo>
                    <a:pt x="0" y="0"/>
                  </a:lnTo>
                  <a:lnTo>
                    <a:pt x="70662" y="0"/>
                  </a:lnTo>
                </a:path>
                <a:path w="71120" h="85089">
                  <a:moveTo>
                    <a:pt x="0" y="40423"/>
                  </a:moveTo>
                  <a:lnTo>
                    <a:pt x="43522" y="404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8" name="object 268"/>
          <p:cNvGrpSpPr/>
          <p:nvPr/>
        </p:nvGrpSpPr>
        <p:grpSpPr>
          <a:xfrm>
            <a:off x="7567490" y="4176696"/>
            <a:ext cx="727075" cy="85090"/>
            <a:chOff x="7567490" y="4176696"/>
            <a:chExt cx="727075" cy="85090"/>
          </a:xfrm>
        </p:grpSpPr>
        <p:sp>
          <p:nvSpPr>
            <p:cNvPr id="269" name="object 269"/>
            <p:cNvSpPr/>
            <p:nvPr/>
          </p:nvSpPr>
          <p:spPr>
            <a:xfrm>
              <a:off x="7567490" y="4176696"/>
              <a:ext cx="76295" cy="85075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681318" y="4176696"/>
              <a:ext cx="75983" cy="85076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800503" y="4176696"/>
              <a:ext cx="76295" cy="85076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7914330" y="4176696"/>
              <a:ext cx="168071" cy="85077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8103822" y="4176697"/>
              <a:ext cx="81695" cy="85074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8223167" y="4176857"/>
              <a:ext cx="71120" cy="85090"/>
            </a:xfrm>
            <a:custGeom>
              <a:avLst/>
              <a:gdLst/>
              <a:ahLst/>
              <a:cxnLst/>
              <a:rect l="l" t="t" r="r" b="b"/>
              <a:pathLst>
                <a:path w="71120" h="85089">
                  <a:moveTo>
                    <a:pt x="0" y="84754"/>
                  </a:moveTo>
                  <a:lnTo>
                    <a:pt x="0" y="0"/>
                  </a:lnTo>
                  <a:lnTo>
                    <a:pt x="70662" y="0"/>
                  </a:lnTo>
                </a:path>
                <a:path w="71120" h="85089">
                  <a:moveTo>
                    <a:pt x="0" y="40423"/>
                  </a:moveTo>
                  <a:lnTo>
                    <a:pt x="43522" y="40423"/>
                  </a:lnTo>
                </a:path>
                <a:path w="71120" h="85089">
                  <a:moveTo>
                    <a:pt x="0" y="84754"/>
                  </a:moveTo>
                  <a:lnTo>
                    <a:pt x="70662" y="847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5" name="object 275"/>
          <p:cNvSpPr/>
          <p:nvPr/>
        </p:nvSpPr>
        <p:spPr>
          <a:xfrm>
            <a:off x="8648187" y="3837093"/>
            <a:ext cx="152359" cy="170118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8875888" y="3837093"/>
            <a:ext cx="151957" cy="170118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9114418" y="3837254"/>
            <a:ext cx="151765" cy="170180"/>
          </a:xfrm>
          <a:custGeom>
            <a:avLst/>
            <a:gdLst/>
            <a:ahLst/>
            <a:cxnLst/>
            <a:rect l="l" t="t" r="r" b="b"/>
            <a:pathLst>
              <a:path w="151765" h="170179">
                <a:moveTo>
                  <a:pt x="0" y="169797"/>
                </a:moveTo>
                <a:lnTo>
                  <a:pt x="0" y="0"/>
                </a:lnTo>
                <a:lnTo>
                  <a:pt x="151636" y="169797"/>
                </a:lnTo>
                <a:lnTo>
                  <a:pt x="1516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9341915" y="3837094"/>
            <a:ext cx="173739" cy="170116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9590996" y="3837093"/>
            <a:ext cx="152002" cy="170118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9797074" y="3837254"/>
            <a:ext cx="151765" cy="170180"/>
          </a:xfrm>
          <a:custGeom>
            <a:avLst/>
            <a:gdLst/>
            <a:ahLst/>
            <a:cxnLst/>
            <a:rect l="l" t="t" r="r" b="b"/>
            <a:pathLst>
              <a:path w="151765" h="170179">
                <a:moveTo>
                  <a:pt x="75974" y="0"/>
                </a:moveTo>
                <a:lnTo>
                  <a:pt x="75974" y="169797"/>
                </a:lnTo>
              </a:path>
              <a:path w="151765" h="170179">
                <a:moveTo>
                  <a:pt x="0" y="0"/>
                </a:moveTo>
                <a:lnTo>
                  <a:pt x="1516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152144" y="4953000"/>
            <a:ext cx="464820" cy="334010"/>
          </a:xfrm>
          <a:custGeom>
            <a:avLst/>
            <a:gdLst/>
            <a:ahLst/>
            <a:cxnLst/>
            <a:rect l="l" t="t" r="r" b="b"/>
            <a:pathLst>
              <a:path w="464819" h="334010">
                <a:moveTo>
                  <a:pt x="0" y="166877"/>
                </a:moveTo>
                <a:lnTo>
                  <a:pt x="6137" y="128602"/>
                </a:lnTo>
                <a:lnTo>
                  <a:pt x="23621" y="93472"/>
                </a:lnTo>
                <a:lnTo>
                  <a:pt x="51057" y="62488"/>
                </a:lnTo>
                <a:lnTo>
                  <a:pt x="87048" y="36649"/>
                </a:lnTo>
                <a:lnTo>
                  <a:pt x="130200" y="16955"/>
                </a:lnTo>
                <a:lnTo>
                  <a:pt x="179119" y="4405"/>
                </a:lnTo>
                <a:lnTo>
                  <a:pt x="232409" y="0"/>
                </a:lnTo>
                <a:lnTo>
                  <a:pt x="285712" y="4405"/>
                </a:lnTo>
                <a:lnTo>
                  <a:pt x="334635" y="16955"/>
                </a:lnTo>
                <a:lnTo>
                  <a:pt x="377787" y="36649"/>
                </a:lnTo>
                <a:lnTo>
                  <a:pt x="413774" y="62488"/>
                </a:lnTo>
                <a:lnTo>
                  <a:pt x="441204" y="93472"/>
                </a:lnTo>
                <a:lnTo>
                  <a:pt x="458684" y="128602"/>
                </a:lnTo>
                <a:lnTo>
                  <a:pt x="464819" y="166877"/>
                </a:lnTo>
                <a:lnTo>
                  <a:pt x="458684" y="205153"/>
                </a:lnTo>
                <a:lnTo>
                  <a:pt x="441204" y="240283"/>
                </a:lnTo>
                <a:lnTo>
                  <a:pt x="413774" y="271267"/>
                </a:lnTo>
                <a:lnTo>
                  <a:pt x="377787" y="297106"/>
                </a:lnTo>
                <a:lnTo>
                  <a:pt x="334635" y="316800"/>
                </a:lnTo>
                <a:lnTo>
                  <a:pt x="285712" y="329350"/>
                </a:lnTo>
                <a:lnTo>
                  <a:pt x="232409" y="333756"/>
                </a:lnTo>
                <a:lnTo>
                  <a:pt x="179119" y="329350"/>
                </a:lnTo>
                <a:lnTo>
                  <a:pt x="130200" y="316800"/>
                </a:lnTo>
                <a:lnTo>
                  <a:pt x="87048" y="297106"/>
                </a:lnTo>
                <a:lnTo>
                  <a:pt x="51057" y="271267"/>
                </a:lnTo>
                <a:lnTo>
                  <a:pt x="23621" y="240283"/>
                </a:lnTo>
                <a:lnTo>
                  <a:pt x="6137" y="205153"/>
                </a:lnTo>
                <a:lnTo>
                  <a:pt x="0" y="1668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632204" y="5410200"/>
            <a:ext cx="414655" cy="448309"/>
          </a:xfrm>
          <a:custGeom>
            <a:avLst/>
            <a:gdLst/>
            <a:ahLst/>
            <a:cxnLst/>
            <a:rect l="l" t="t" r="r" b="b"/>
            <a:pathLst>
              <a:path w="414655" h="448310">
                <a:moveTo>
                  <a:pt x="0" y="224028"/>
                </a:moveTo>
                <a:lnTo>
                  <a:pt x="5476" y="172669"/>
                </a:lnTo>
                <a:lnTo>
                  <a:pt x="21073" y="125518"/>
                </a:lnTo>
                <a:lnTo>
                  <a:pt x="45546" y="83922"/>
                </a:lnTo>
                <a:lnTo>
                  <a:pt x="77648" y="49225"/>
                </a:lnTo>
                <a:lnTo>
                  <a:pt x="116132" y="22775"/>
                </a:lnTo>
                <a:lnTo>
                  <a:pt x="159753" y="5918"/>
                </a:lnTo>
                <a:lnTo>
                  <a:pt x="207263" y="0"/>
                </a:lnTo>
                <a:lnTo>
                  <a:pt x="254774" y="5918"/>
                </a:lnTo>
                <a:lnTo>
                  <a:pt x="298395" y="22775"/>
                </a:lnTo>
                <a:lnTo>
                  <a:pt x="336879" y="49225"/>
                </a:lnTo>
                <a:lnTo>
                  <a:pt x="368981" y="83922"/>
                </a:lnTo>
                <a:lnTo>
                  <a:pt x="393454" y="125518"/>
                </a:lnTo>
                <a:lnTo>
                  <a:pt x="409051" y="172669"/>
                </a:lnTo>
                <a:lnTo>
                  <a:pt x="414527" y="224028"/>
                </a:lnTo>
                <a:lnTo>
                  <a:pt x="409051" y="275394"/>
                </a:lnTo>
                <a:lnTo>
                  <a:pt x="393454" y="322548"/>
                </a:lnTo>
                <a:lnTo>
                  <a:pt x="368981" y="364144"/>
                </a:lnTo>
                <a:lnTo>
                  <a:pt x="336879" y="398838"/>
                </a:lnTo>
                <a:lnTo>
                  <a:pt x="298395" y="425284"/>
                </a:lnTo>
                <a:lnTo>
                  <a:pt x="254774" y="442139"/>
                </a:lnTo>
                <a:lnTo>
                  <a:pt x="207263" y="448056"/>
                </a:lnTo>
                <a:lnTo>
                  <a:pt x="159753" y="442139"/>
                </a:lnTo>
                <a:lnTo>
                  <a:pt x="116132" y="425284"/>
                </a:lnTo>
                <a:lnTo>
                  <a:pt x="77648" y="398838"/>
                </a:lnTo>
                <a:lnTo>
                  <a:pt x="45546" y="364144"/>
                </a:lnTo>
                <a:lnTo>
                  <a:pt x="21073" y="322548"/>
                </a:lnTo>
                <a:lnTo>
                  <a:pt x="5476" y="275394"/>
                </a:lnTo>
                <a:lnTo>
                  <a:pt x="0" y="22402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208276" y="5867400"/>
            <a:ext cx="695325" cy="634365"/>
          </a:xfrm>
          <a:custGeom>
            <a:avLst/>
            <a:gdLst/>
            <a:ahLst/>
            <a:cxnLst/>
            <a:rect l="l" t="t" r="r" b="b"/>
            <a:pathLst>
              <a:path w="695325" h="634364">
                <a:moveTo>
                  <a:pt x="0" y="316992"/>
                </a:moveTo>
                <a:lnTo>
                  <a:pt x="3767" y="270149"/>
                </a:lnTo>
                <a:lnTo>
                  <a:pt x="14712" y="225440"/>
                </a:lnTo>
                <a:lnTo>
                  <a:pt x="32295" y="183356"/>
                </a:lnTo>
                <a:lnTo>
                  <a:pt x="55981" y="144386"/>
                </a:lnTo>
                <a:lnTo>
                  <a:pt x="85231" y="109022"/>
                </a:lnTo>
                <a:lnTo>
                  <a:pt x="119507" y="77752"/>
                </a:lnTo>
                <a:lnTo>
                  <a:pt x="158272" y="51069"/>
                </a:lnTo>
                <a:lnTo>
                  <a:pt x="200989" y="29462"/>
                </a:lnTo>
                <a:lnTo>
                  <a:pt x="247119" y="13421"/>
                </a:lnTo>
                <a:lnTo>
                  <a:pt x="296126" y="3437"/>
                </a:lnTo>
                <a:lnTo>
                  <a:pt x="347472" y="0"/>
                </a:lnTo>
                <a:lnTo>
                  <a:pt x="398817" y="3437"/>
                </a:lnTo>
                <a:lnTo>
                  <a:pt x="447824" y="13421"/>
                </a:lnTo>
                <a:lnTo>
                  <a:pt x="493954" y="29462"/>
                </a:lnTo>
                <a:lnTo>
                  <a:pt x="536671" y="51069"/>
                </a:lnTo>
                <a:lnTo>
                  <a:pt x="575436" y="77752"/>
                </a:lnTo>
                <a:lnTo>
                  <a:pt x="609712" y="109022"/>
                </a:lnTo>
                <a:lnTo>
                  <a:pt x="638962" y="144386"/>
                </a:lnTo>
                <a:lnTo>
                  <a:pt x="662648" y="183356"/>
                </a:lnTo>
                <a:lnTo>
                  <a:pt x="680231" y="225440"/>
                </a:lnTo>
                <a:lnTo>
                  <a:pt x="691176" y="270149"/>
                </a:lnTo>
                <a:lnTo>
                  <a:pt x="694944" y="316992"/>
                </a:lnTo>
                <a:lnTo>
                  <a:pt x="691176" y="363834"/>
                </a:lnTo>
                <a:lnTo>
                  <a:pt x="680231" y="408543"/>
                </a:lnTo>
                <a:lnTo>
                  <a:pt x="662648" y="450627"/>
                </a:lnTo>
                <a:lnTo>
                  <a:pt x="638962" y="489597"/>
                </a:lnTo>
                <a:lnTo>
                  <a:pt x="609712" y="524961"/>
                </a:lnTo>
                <a:lnTo>
                  <a:pt x="575436" y="556231"/>
                </a:lnTo>
                <a:lnTo>
                  <a:pt x="536671" y="582914"/>
                </a:lnTo>
                <a:lnTo>
                  <a:pt x="493954" y="604521"/>
                </a:lnTo>
                <a:lnTo>
                  <a:pt x="447824" y="620562"/>
                </a:lnTo>
                <a:lnTo>
                  <a:pt x="398817" y="630546"/>
                </a:lnTo>
                <a:lnTo>
                  <a:pt x="347472" y="633984"/>
                </a:lnTo>
                <a:lnTo>
                  <a:pt x="296126" y="630546"/>
                </a:lnTo>
                <a:lnTo>
                  <a:pt x="247119" y="620562"/>
                </a:lnTo>
                <a:lnTo>
                  <a:pt x="200989" y="604521"/>
                </a:lnTo>
                <a:lnTo>
                  <a:pt x="158272" y="582914"/>
                </a:lnTo>
                <a:lnTo>
                  <a:pt x="119507" y="556231"/>
                </a:lnTo>
                <a:lnTo>
                  <a:pt x="85231" y="524961"/>
                </a:lnTo>
                <a:lnTo>
                  <a:pt x="55981" y="489597"/>
                </a:lnTo>
                <a:lnTo>
                  <a:pt x="32295" y="450627"/>
                </a:lnTo>
                <a:lnTo>
                  <a:pt x="14712" y="408543"/>
                </a:lnTo>
                <a:lnTo>
                  <a:pt x="3767" y="363834"/>
                </a:lnTo>
                <a:lnTo>
                  <a:pt x="0" y="31699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 txBox="1"/>
          <p:nvPr/>
        </p:nvSpPr>
        <p:spPr>
          <a:xfrm>
            <a:off x="1301750" y="4971364"/>
            <a:ext cx="442150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94970" algn="l"/>
              </a:tabLst>
            </a:pPr>
            <a:r>
              <a:rPr sz="1800" dirty="0">
                <a:latin typeface="Carlito"/>
                <a:cs typeface="Carlito"/>
              </a:rPr>
              <a:t>L	</a:t>
            </a:r>
            <a:r>
              <a:rPr sz="1800" spc="-5" dirty="0">
                <a:latin typeface="Carlito"/>
                <a:cs typeface="Carlito"/>
              </a:rPr>
              <a:t>LMC….Least </a:t>
            </a:r>
            <a:r>
              <a:rPr sz="1800" spc="5" dirty="0">
                <a:latin typeface="Carlito"/>
                <a:cs typeface="Carlito"/>
              </a:rPr>
              <a:t>Mat’l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Cond.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482600">
              <a:lnSpc>
                <a:spcPct val="100000"/>
              </a:lnSpc>
            </a:pPr>
            <a:r>
              <a:rPr sz="2700" baseline="12345" dirty="0">
                <a:latin typeface="Carlito"/>
                <a:cs typeface="Carlito"/>
              </a:rPr>
              <a:t>M </a:t>
            </a:r>
            <a:r>
              <a:rPr sz="1800" spc="-5" dirty="0">
                <a:latin typeface="Carlito"/>
                <a:cs typeface="Carlito"/>
              </a:rPr>
              <a:t>MMC...Max </a:t>
            </a:r>
            <a:r>
              <a:rPr sz="1800" spc="5" dirty="0">
                <a:latin typeface="Carlito"/>
                <a:cs typeface="Carlito"/>
              </a:rPr>
              <a:t>Mat’l</a:t>
            </a:r>
            <a:r>
              <a:rPr sz="1800" spc="1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Cond.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1099820">
              <a:lnSpc>
                <a:spcPct val="100000"/>
              </a:lnSpc>
            </a:pPr>
            <a:r>
              <a:rPr sz="2700" baseline="12345" dirty="0">
                <a:latin typeface="Carlito"/>
                <a:cs typeface="Carlito"/>
              </a:rPr>
              <a:t>R </a:t>
            </a:r>
            <a:r>
              <a:rPr sz="1800" spc="-10" dirty="0">
                <a:latin typeface="Carlito"/>
                <a:cs typeface="Carlito"/>
              </a:rPr>
              <a:t>RFS…..Regardless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Feature</a:t>
            </a:r>
            <a:r>
              <a:rPr sz="1800" spc="-10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size.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967</Words>
  <Application>Microsoft Office PowerPoint</Application>
  <PresentationFormat>Custom</PresentationFormat>
  <Paragraphs>115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Carlito</vt:lpstr>
      <vt:lpstr>Times New Roman</vt:lpstr>
      <vt:lpstr>Office Theme</vt:lpstr>
      <vt:lpstr>18MES101L – Engineering Graphics and  Design</vt:lpstr>
      <vt:lpstr>Tolerance</vt:lpstr>
      <vt:lpstr>Examples of Tolerance in Engineering Drawing</vt:lpstr>
      <vt:lpstr>Geometric Tolerance</vt:lpstr>
      <vt:lpstr>Geometric Tolerancing</vt:lpstr>
      <vt:lpstr>Geometric Tolerancing</vt:lpstr>
      <vt:lpstr>PowerPoint Presentation</vt:lpstr>
      <vt:lpstr>Geometric Tolerances</vt:lpstr>
      <vt:lpstr>Geometric Tolerances</vt:lpstr>
      <vt:lpstr>Symbols for Geometric Tolerances</vt:lpstr>
      <vt:lpstr>Geometric Tolerancing Geometric tolerancing is a system that specifies the form, profile, orientation, and  location of part’s features using the ANSI standards.</vt:lpstr>
      <vt:lpstr>Geometric tolerance…</vt:lpstr>
      <vt:lpstr>Geometric tolerance…</vt:lpstr>
      <vt:lpstr>PowerPoint Presentation</vt:lpstr>
      <vt:lpstr>Material condition</vt:lpstr>
      <vt:lpstr>Basic Definitions</vt:lpstr>
      <vt:lpstr>Basic Definitions</vt:lpstr>
      <vt:lpstr>PowerPoint Presentation</vt:lpstr>
      <vt:lpstr>Basic Definitions</vt:lpstr>
      <vt:lpstr>Definitions</vt:lpstr>
      <vt:lpstr>Line: Profile of a line describes a tolerance zone around any line in any feature,  usually of a curved shape.</vt:lpstr>
      <vt:lpstr>Example</vt:lpstr>
      <vt:lpstr>Benefits of Geometric Dimensioning and Tolerancing  (GD&amp;T)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tolerance</dc:title>
  <dc:creator>Admin</dc:creator>
  <cp:lastModifiedBy>Admin1</cp:lastModifiedBy>
  <cp:revision>4</cp:revision>
  <dcterms:created xsi:type="dcterms:W3CDTF">2022-05-23T03:57:50Z</dcterms:created>
  <dcterms:modified xsi:type="dcterms:W3CDTF">2022-05-23T17:12:04Z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2022-05-23T00:00:00Z</vt:filetime>
  </property>
</Properties>
</file>