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0" r:id="rId3"/>
    <p:sldId id="286" r:id="rId4"/>
    <p:sldId id="261" r:id="rId5"/>
    <p:sldId id="262" r:id="rId6"/>
    <p:sldId id="263" r:id="rId7"/>
    <p:sldId id="287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29" r:id="rId20"/>
    <p:sldId id="330" r:id="rId21"/>
    <p:sldId id="331" r:id="rId22"/>
    <p:sldId id="332" r:id="rId23"/>
    <p:sldId id="333" r:id="rId24"/>
    <p:sldId id="276" r:id="rId25"/>
    <p:sldId id="325" r:id="rId26"/>
    <p:sldId id="326" r:id="rId27"/>
    <p:sldId id="327" r:id="rId28"/>
    <p:sldId id="328" r:id="rId29"/>
    <p:sldId id="277" r:id="rId30"/>
    <p:sldId id="278" r:id="rId31"/>
    <p:sldId id="279" r:id="rId32"/>
    <p:sldId id="280" r:id="rId33"/>
    <p:sldId id="281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A77075-847E-41DD-953B-847CDB8277F5}">
          <p14:sldIdLst>
            <p14:sldId id="257"/>
            <p14:sldId id="260"/>
            <p14:sldId id="286"/>
            <p14:sldId id="261"/>
            <p14:sldId id="262"/>
            <p14:sldId id="263"/>
            <p14:sldId id="287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29"/>
            <p14:sldId id="330"/>
            <p14:sldId id="331"/>
            <p14:sldId id="332"/>
            <p14:sldId id="333"/>
            <p14:sldId id="276"/>
            <p14:sldId id="325"/>
            <p14:sldId id="326"/>
            <p14:sldId id="327"/>
            <p14:sldId id="328"/>
            <p14:sldId id="277"/>
            <p14:sldId id="278"/>
            <p14:sldId id="279"/>
            <p14:sldId id="280"/>
            <p14:sldId id="281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Untitled Section" id="{566BC546-9DBA-4AF2-9811-78A81B5B409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75F42-4C74-4442-8D6B-6450869CD3D5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0F04-1B9C-4BF4-A543-0391B5AB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7E0EBA-4A5C-4928-B055-86C606AB6FB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80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601EC8-41C2-40C1-8655-8D19701484D1}" type="slidenum">
              <a:rPr lang="en-US" sz="1200" smtClean="0">
                <a:latin typeface="Times"/>
              </a:rPr>
              <a:pPr/>
              <a:t>38</a:t>
            </a:fld>
            <a:endParaRPr lang="th-TH" sz="1200" smtClean="0">
              <a:latin typeface="Time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42000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4041CE-1CA2-4672-B99A-B20A9D2973E1}" type="slidenum">
              <a:rPr lang="en-US" sz="1200" smtClean="0">
                <a:latin typeface="Times"/>
              </a:rPr>
              <a:pPr/>
              <a:t>39</a:t>
            </a:fld>
            <a:endParaRPr lang="th-TH" sz="120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80852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804BE4-C726-43C6-B49E-104ED6BF8628}" type="slidenum">
              <a:rPr lang="en-US" sz="1200" smtClean="0">
                <a:latin typeface="Times"/>
              </a:rPr>
              <a:pPr/>
              <a:t>41</a:t>
            </a:fld>
            <a:endParaRPr lang="th-TH" sz="120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8852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FF8767-CAFD-4881-9570-A46677687A7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3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19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62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35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17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327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231E9F-93F0-4A0B-A498-6894501C6FDE}" type="slidenum">
              <a:rPr lang="en-US" sz="1200" smtClean="0">
                <a:latin typeface="Times"/>
              </a:rPr>
              <a:pPr/>
              <a:t>36</a:t>
            </a:fld>
            <a:endParaRPr lang="th-TH" sz="1200" smtClean="0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191170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4801BD-2BBB-4DF0-8BC6-51FAD9349EF3}" type="slidenum">
              <a:rPr lang="en-US" sz="1200" smtClean="0">
                <a:latin typeface="Times"/>
              </a:rPr>
              <a:pPr/>
              <a:t>37</a:t>
            </a:fld>
            <a:endParaRPr lang="th-TH" sz="1200" smtClean="0">
              <a:latin typeface="Time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50018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35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RMIST-01.jpg"/>
          <p:cNvPicPr/>
          <p:nvPr userDrawn="1"/>
        </p:nvPicPr>
        <p:blipFill>
          <a:blip r:embed="rId13"/>
          <a:srcRect l="15330" t="36694" r="15189" b="37393"/>
          <a:stretch>
            <a:fillRect/>
          </a:stretch>
        </p:blipFill>
        <p:spPr>
          <a:xfrm>
            <a:off x="8242300" y="63500"/>
            <a:ext cx="9144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USER\My%20Documents\2103105\Movies%20file\PICT0014.MOV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18MES101L - Engineering Graphics and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Week </a:t>
            </a:r>
            <a:r>
              <a:rPr lang="en-US" sz="4000" b="1" dirty="0"/>
              <a:t>4</a:t>
            </a:r>
            <a:r>
              <a:rPr lang="en-US" sz="4000" b="1" dirty="0" smtClean="0"/>
              <a:t>: </a:t>
            </a:r>
            <a:r>
              <a:rPr lang="en-US" sz="4000" b="1" dirty="0"/>
              <a:t>FUNDAMENTALS OF PROJECTION </a:t>
            </a:r>
          </a:p>
        </p:txBody>
      </p:sp>
    </p:spTree>
    <p:extLst>
      <p:ext uri="{BB962C8B-B14F-4D97-AF65-F5344CB8AC3E}">
        <p14:creationId xmlns:p14="http://schemas.microsoft.com/office/powerpoint/2010/main" val="12304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Autofit/>
          </a:bodyPr>
          <a:lstStyle/>
          <a:p>
            <a:r>
              <a:rPr lang="en-US" b="1" dirty="0"/>
              <a:t>Exercise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357158" y="1071546"/>
            <a:ext cx="8358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Draw the orthographic projections of the following points.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Point P is 30 mm above floor and 40 mm in front of wall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Point Q is 25 mm above floor and 35 mm behind wall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Point R is 32 mm below floor and 45 mm behind wall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Point S is 35 mm below floor and 42 mm in front of wall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Point T is in floor and 30 mm is behind wall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Point U is in wall and 40 mm below floor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Point V is in wall and 35 mm above floor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Point W is in floor and 48 mm in front of wall</a:t>
            </a:r>
          </a:p>
        </p:txBody>
      </p:sp>
    </p:spTree>
    <p:extLst>
      <p:ext uri="{BB962C8B-B14F-4D97-AF65-F5344CB8AC3E}">
        <p14:creationId xmlns:p14="http://schemas.microsoft.com/office/powerpoint/2010/main" val="25429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PROJECTION OF LINES</a:t>
            </a:r>
            <a:endParaRPr lang="en-AU" b="1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 straight line is the shortest distance between two points.</a:t>
            </a:r>
          </a:p>
          <a:p>
            <a:r>
              <a:rPr lang="en-AU" dirty="0"/>
              <a:t>Projections of the ends of any line can be drawn using the principles for the projections of points.</a:t>
            </a:r>
          </a:p>
          <a:p>
            <a:r>
              <a:rPr lang="en-AU" dirty="0"/>
              <a:t>Top views of the two end points of a line, when joined give the top view of the line. </a:t>
            </a:r>
          </a:p>
          <a:p>
            <a:r>
              <a:rPr lang="en-AU" dirty="0"/>
              <a:t>Front views of the two end points of the line ,when joined ,give the front view of the line. Both these projections are straight lines.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85D7-F8C1-4781-AF6A-7DDFAF57678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6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295400"/>
          </a:xfrm>
        </p:spPr>
        <p:txBody>
          <a:bodyPr>
            <a:noAutofit/>
          </a:bodyPr>
          <a:lstStyle/>
          <a:p>
            <a:r>
              <a:rPr lang="en-AU" b="1" dirty="0"/>
              <a:t>POSITION OF STRAIGHT LINE IN SPACE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AU" dirty="0"/>
              <a:t>The line in space may be parallel, perpendicular or inclined to either the floor or the wall or both of them </a:t>
            </a:r>
          </a:p>
          <a:p>
            <a:r>
              <a:rPr lang="en-AU" dirty="0"/>
              <a:t>It may be in one or both the reference planes </a:t>
            </a:r>
          </a:p>
          <a:p>
            <a:r>
              <a:rPr lang="en-AU" dirty="0"/>
              <a:t>The line ends may be in one or two quadrants.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04B2-B32B-4366-B23A-304441D6496D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886"/>
            <a:ext cx="8229600" cy="181791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Possible projections of straight lines with respect to wall and floor in the first quadrant are as follows: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dirty="0"/>
              <a:t>Perpendicular to wall and parallel to the floor.</a:t>
            </a:r>
          </a:p>
          <a:p>
            <a:r>
              <a:rPr lang="en-US" dirty="0"/>
              <a:t>Perpendicular to floor and parallel to the wall.</a:t>
            </a:r>
          </a:p>
          <a:p>
            <a:r>
              <a:rPr lang="en-US" dirty="0"/>
              <a:t>Parallel to both wall and floor.</a:t>
            </a:r>
          </a:p>
          <a:p>
            <a:r>
              <a:rPr lang="en-US" dirty="0"/>
              <a:t>Parallel to wall and inclined to the floor.</a:t>
            </a:r>
          </a:p>
          <a:p>
            <a:r>
              <a:rPr lang="en-US" dirty="0"/>
              <a:t>Parallel to floor and inclined to the wall.</a:t>
            </a:r>
          </a:p>
          <a:p>
            <a:r>
              <a:rPr lang="en-US" dirty="0"/>
              <a:t>Inclined to both wall and floor.</a:t>
            </a:r>
          </a:p>
        </p:txBody>
      </p:sp>
    </p:spTree>
    <p:extLst>
      <p:ext uri="{BB962C8B-B14F-4D97-AF65-F5344CB8AC3E}">
        <p14:creationId xmlns:p14="http://schemas.microsoft.com/office/powerpoint/2010/main" val="287514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21" y="27296"/>
            <a:ext cx="8229600" cy="1371600"/>
          </a:xfrm>
        </p:spPr>
        <p:txBody>
          <a:bodyPr>
            <a:noAutofit/>
          </a:bodyPr>
          <a:lstStyle/>
          <a:p>
            <a:r>
              <a:rPr lang="en-US" sz="3600" b="1" dirty="0"/>
              <a:t>Line perpendicular to floor and parallel to wall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14554"/>
            <a:ext cx="805967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968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636"/>
            <a:ext cx="8229600" cy="1219200"/>
          </a:xfrm>
        </p:spPr>
        <p:txBody>
          <a:bodyPr>
            <a:noAutofit/>
          </a:bodyPr>
          <a:lstStyle/>
          <a:p>
            <a:r>
              <a:rPr lang="en-US" sz="3600" b="1" dirty="0"/>
              <a:t>Line perpendicular to wall and parallel to floor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643182"/>
            <a:ext cx="817680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7158" y="1500174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 line AB 50 mm long is perpendicular to wall and parallel to floor. Its end A is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20 mm in front of wall and the line is 40 mm above floor. Draw the projections of the line.</a:t>
            </a:r>
          </a:p>
        </p:txBody>
      </p:sp>
    </p:spTree>
    <p:extLst>
      <p:ext uri="{BB962C8B-B14F-4D97-AF65-F5344CB8AC3E}">
        <p14:creationId xmlns:p14="http://schemas.microsoft.com/office/powerpoint/2010/main" val="370863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53" y="18027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/>
              <a:t>Line parallel to both the wall and floor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928934"/>
            <a:ext cx="711743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7158" y="1643050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 line CD 30 mm long is parallel to both wall and floor. The line is 40 mm above floor and 20 mm in front of wall. Draw its projection.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2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296"/>
            <a:ext cx="8229600" cy="1219200"/>
          </a:xfrm>
        </p:spPr>
        <p:txBody>
          <a:bodyPr>
            <a:noAutofit/>
          </a:bodyPr>
          <a:lstStyle/>
          <a:p>
            <a:r>
              <a:rPr lang="en-US" sz="3600" b="1" dirty="0"/>
              <a:t>Line parallel to wall and inclined to floor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1571612"/>
            <a:ext cx="850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 line AB 40 mm long is parallel to wall and inclined at an angle of 30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floor. The end A is 15 mm above floor and 20 mm in front of wall. Draw the projections of the line.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786058"/>
            <a:ext cx="68230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94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2734"/>
            <a:ext cx="7801004" cy="1219200"/>
          </a:xfrm>
        </p:spPr>
        <p:txBody>
          <a:bodyPr>
            <a:noAutofit/>
          </a:bodyPr>
          <a:lstStyle/>
          <a:p>
            <a:r>
              <a:rPr lang="en-US" sz="3600" b="1" dirty="0"/>
              <a:t>Line parallel to floor and inclined to wall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96" y="1500174"/>
            <a:ext cx="828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Draw the projections of straight line AB 60 mm long parallel to floor and inclined at an angle of 40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wall. The end A is 30 mm above floor and 20 mm in front of wall.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571744"/>
            <a:ext cx="654313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047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34" name="Group 2"/>
          <p:cNvGrpSpPr>
            <a:grpSpLocks/>
          </p:cNvGrpSpPr>
          <p:nvPr/>
        </p:nvGrpSpPr>
        <p:grpSpPr bwMode="auto">
          <a:xfrm rot="-815632">
            <a:off x="5266989" y="2591133"/>
            <a:ext cx="333748" cy="579438"/>
            <a:chOff x="768" y="2640"/>
            <a:chExt cx="414" cy="432"/>
          </a:xfrm>
        </p:grpSpPr>
        <p:sp>
          <p:nvSpPr>
            <p:cNvPr id="197635" name="Oval 3"/>
            <p:cNvSpPr>
              <a:spLocks noChangeArrowheads="1"/>
            </p:cNvSpPr>
            <p:nvPr/>
          </p:nvSpPr>
          <p:spPr bwMode="auto">
            <a:xfrm>
              <a:off x="894" y="267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7636" name="Rectangle 4"/>
            <p:cNvSpPr>
              <a:spLocks noChangeArrowheads="1"/>
            </p:cNvSpPr>
            <p:nvPr/>
          </p:nvSpPr>
          <p:spPr bwMode="auto">
            <a:xfrm>
              <a:off x="768" y="264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7637" name="Group 5"/>
          <p:cNvGrpSpPr>
            <a:grpSpLocks/>
          </p:cNvGrpSpPr>
          <p:nvPr/>
        </p:nvGrpSpPr>
        <p:grpSpPr bwMode="auto">
          <a:xfrm rot="1382953">
            <a:off x="4840288" y="3898900"/>
            <a:ext cx="309562" cy="579438"/>
            <a:chOff x="768" y="2640"/>
            <a:chExt cx="384" cy="432"/>
          </a:xfrm>
        </p:grpSpPr>
        <p:sp>
          <p:nvSpPr>
            <p:cNvPr id="197638" name="Oval 6"/>
            <p:cNvSpPr>
              <a:spLocks noChangeArrowheads="1"/>
            </p:cNvSpPr>
            <p:nvPr/>
          </p:nvSpPr>
          <p:spPr bwMode="auto">
            <a:xfrm>
              <a:off x="864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4114800" y="3565525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4495800" y="2000252"/>
            <a:ext cx="0" cy="2879725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4142886" y="2785763"/>
            <a:ext cx="4235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Arial" panose="020B0604020202020204" pitchFamily="34" charset="0"/>
              </a:rPr>
              <a:t>´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97644" name="Line 12"/>
          <p:cNvSpPr>
            <a:spLocks noChangeShapeType="1"/>
          </p:cNvSpPr>
          <p:nvPr/>
        </p:nvSpPr>
        <p:spPr bwMode="auto">
          <a:xfrm flipV="1">
            <a:off x="4516472" y="2976565"/>
            <a:ext cx="3441615" cy="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645" name="Line 13"/>
          <p:cNvSpPr>
            <a:spLocks noChangeShapeType="1"/>
          </p:cNvSpPr>
          <p:nvPr/>
        </p:nvSpPr>
        <p:spPr bwMode="auto">
          <a:xfrm flipV="1">
            <a:off x="4494663" y="1562100"/>
            <a:ext cx="2744336" cy="143496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7010400" y="1069977"/>
            <a:ext cx="4411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Arial" panose="020B0604020202020204" pitchFamily="34" charset="0"/>
              </a:rPr>
              <a:t>´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7239000" y="1393825"/>
            <a:ext cx="0" cy="462915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4153719" y="378858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7010400" y="59467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7650" name="Arc 18"/>
          <p:cNvSpPr>
            <a:spLocks/>
          </p:cNvSpPr>
          <p:nvPr/>
        </p:nvSpPr>
        <p:spPr bwMode="auto">
          <a:xfrm rot="377064">
            <a:off x="6769100" y="1595438"/>
            <a:ext cx="1219200" cy="1346200"/>
          </a:xfrm>
          <a:custGeom>
            <a:avLst/>
            <a:gdLst>
              <a:gd name="G0" fmla="+- 0 0 0"/>
              <a:gd name="G1" fmla="+- 20345 0 0"/>
              <a:gd name="G2" fmla="+- 21600 0 0"/>
              <a:gd name="T0" fmla="*/ 7256 w 21599"/>
              <a:gd name="T1" fmla="*/ 0 h 20345"/>
              <a:gd name="T2" fmla="*/ 21599 w 21599"/>
              <a:gd name="T3" fmla="*/ 20122 h 20345"/>
              <a:gd name="T4" fmla="*/ 0 w 21599"/>
              <a:gd name="T5" fmla="*/ 20345 h 20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0345" fill="none" extrusionOk="0">
                <a:moveTo>
                  <a:pt x="7255" y="0"/>
                </a:moveTo>
                <a:cubicBezTo>
                  <a:pt x="15780" y="3040"/>
                  <a:pt x="21505" y="11072"/>
                  <a:pt x="21598" y="20122"/>
                </a:cubicBezTo>
              </a:path>
              <a:path w="21599" h="20345" stroke="0" extrusionOk="0">
                <a:moveTo>
                  <a:pt x="7255" y="0"/>
                </a:moveTo>
                <a:cubicBezTo>
                  <a:pt x="15780" y="3040"/>
                  <a:pt x="21505" y="11072"/>
                  <a:pt x="21598" y="20122"/>
                </a:cubicBezTo>
                <a:lnTo>
                  <a:pt x="0" y="2034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7651" name="Line 19"/>
          <p:cNvSpPr>
            <a:spLocks noChangeShapeType="1"/>
          </p:cNvSpPr>
          <p:nvPr/>
        </p:nvSpPr>
        <p:spPr bwMode="auto">
          <a:xfrm rot="4106982" flipV="1">
            <a:off x="4426744" y="4109244"/>
            <a:ext cx="2895600" cy="18399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>
            <a:off x="5715000" y="60229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653" name="Line 21"/>
          <p:cNvSpPr>
            <a:spLocks noChangeShapeType="1"/>
          </p:cNvSpPr>
          <p:nvPr/>
        </p:nvSpPr>
        <p:spPr bwMode="auto">
          <a:xfrm>
            <a:off x="7911769" y="3998913"/>
            <a:ext cx="1" cy="2024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654" name="Line 22"/>
          <p:cNvSpPr>
            <a:spLocks noChangeShapeType="1"/>
          </p:cNvSpPr>
          <p:nvPr/>
        </p:nvSpPr>
        <p:spPr bwMode="auto">
          <a:xfrm>
            <a:off x="4495800" y="404177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655" name="Line 23"/>
          <p:cNvSpPr>
            <a:spLocks noChangeShapeType="1"/>
          </p:cNvSpPr>
          <p:nvPr/>
        </p:nvSpPr>
        <p:spPr bwMode="auto">
          <a:xfrm>
            <a:off x="4495800" y="4041775"/>
            <a:ext cx="3429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656" name="Line 24"/>
          <p:cNvSpPr>
            <a:spLocks noChangeShapeType="1"/>
          </p:cNvSpPr>
          <p:nvPr/>
        </p:nvSpPr>
        <p:spPr bwMode="auto">
          <a:xfrm rot="-3087692">
            <a:off x="4619135" y="1285716"/>
            <a:ext cx="3434057" cy="19925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657" name="Line 25"/>
          <p:cNvSpPr>
            <a:spLocks noChangeShapeType="1"/>
          </p:cNvSpPr>
          <p:nvPr/>
        </p:nvSpPr>
        <p:spPr bwMode="auto">
          <a:xfrm>
            <a:off x="6400800" y="156527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658" name="Text Box 26"/>
          <p:cNvSpPr txBox="1">
            <a:spLocks noChangeArrowheads="1"/>
          </p:cNvSpPr>
          <p:nvPr/>
        </p:nvSpPr>
        <p:spPr bwMode="auto">
          <a:xfrm>
            <a:off x="3810000" y="3352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7659" name="Text Box 27"/>
          <p:cNvSpPr txBox="1">
            <a:spLocks noChangeArrowheads="1"/>
          </p:cNvSpPr>
          <p:nvPr/>
        </p:nvSpPr>
        <p:spPr bwMode="auto">
          <a:xfrm>
            <a:off x="8229602" y="3352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97661" name="Text Box 29"/>
          <p:cNvSpPr txBox="1">
            <a:spLocks noChangeArrowheads="1"/>
          </p:cNvSpPr>
          <p:nvPr/>
        </p:nvSpPr>
        <p:spPr bwMode="auto">
          <a:xfrm>
            <a:off x="8077199" y="1146175"/>
            <a:ext cx="5540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</a:rPr>
              <a:t>b</a:t>
            </a:r>
            <a:r>
              <a:rPr lang="en-US" altLang="en-US" sz="2400" dirty="0" smtClean="0">
                <a:latin typeface="Arial" panose="020B0604020202020204" pitchFamily="34" charset="0"/>
              </a:rPr>
              <a:t>´</a:t>
            </a:r>
            <a:r>
              <a:rPr lang="en-US" altLang="en-US" sz="2400" baseline="-25000" dirty="0" smtClean="0">
                <a:latin typeface="Times New Roman" panose="02020603050405020304" pitchFamily="18" charset="0"/>
              </a:rPr>
              <a:t>1</a:t>
            </a:r>
            <a:endParaRPr lang="en-US" altLang="en-US" sz="2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97662" name="Text Box 30"/>
          <p:cNvSpPr txBox="1">
            <a:spLocks noChangeArrowheads="1"/>
          </p:cNvSpPr>
          <p:nvPr/>
        </p:nvSpPr>
        <p:spPr bwMode="auto">
          <a:xfrm>
            <a:off x="7772400" y="59467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b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7663" name="Text Box 31"/>
          <p:cNvSpPr txBox="1">
            <a:spLocks noChangeArrowheads="1"/>
          </p:cNvSpPr>
          <p:nvPr/>
        </p:nvSpPr>
        <p:spPr bwMode="auto">
          <a:xfrm>
            <a:off x="4800632" y="3950969"/>
            <a:ext cx="358909" cy="40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sym typeface="WP Greek Courier" pitchFamily="49" charset="2"/>
              </a:rPr>
              <a:t>Ø</a:t>
            </a:r>
          </a:p>
        </p:txBody>
      </p:sp>
      <p:sp>
        <p:nvSpPr>
          <p:cNvPr id="197664" name="Text Box 32"/>
          <p:cNvSpPr txBox="1">
            <a:spLocks noChangeArrowheads="1"/>
          </p:cNvSpPr>
          <p:nvPr/>
        </p:nvSpPr>
        <p:spPr bwMode="auto">
          <a:xfrm>
            <a:off x="5143500" y="260667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7666" name="Text Box 34"/>
          <p:cNvSpPr txBox="1">
            <a:spLocks noChangeArrowheads="1"/>
          </p:cNvSpPr>
          <p:nvPr/>
        </p:nvSpPr>
        <p:spPr bwMode="auto">
          <a:xfrm>
            <a:off x="41131" y="282227"/>
            <a:ext cx="87218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PROBLEM :</a:t>
            </a:r>
          </a:p>
          <a:p>
            <a:pPr eaLnBrk="1" hangingPunct="1"/>
            <a:r>
              <a:rPr lang="en-US" altLang="en-US" sz="1600" b="1" dirty="0">
                <a:latin typeface="Arial" panose="020B0604020202020204" pitchFamily="34" charset="0"/>
              </a:rPr>
              <a:t>Line AB is 75 mm long and it is 30</a:t>
            </a:r>
            <a:r>
              <a:rPr lang="en-US" altLang="en-US" sz="1600" b="1" baseline="30000" dirty="0">
                <a:latin typeface="Arial" panose="020B0604020202020204" pitchFamily="34" charset="0"/>
              </a:rPr>
              <a:t>0</a:t>
            </a:r>
            <a:r>
              <a:rPr lang="en-US" altLang="en-US" sz="1600" b="1" dirty="0">
                <a:latin typeface="Arial" panose="020B0604020202020204" pitchFamily="34" charset="0"/>
              </a:rPr>
              <a:t> &amp;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40</a:t>
            </a:r>
            <a:r>
              <a:rPr lang="en-US" altLang="en-US" sz="1600" b="1" baseline="30000" dirty="0" smtClean="0">
                <a:latin typeface="Arial" panose="020B0604020202020204" pitchFamily="34" charset="0"/>
              </a:rPr>
              <a:t>0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inclined </a:t>
            </a:r>
            <a:r>
              <a:rPr lang="en-US" altLang="en-US" sz="1600" b="1" dirty="0">
                <a:latin typeface="Arial" panose="020B0604020202020204" pitchFamily="34" charset="0"/>
              </a:rPr>
              <a:t>to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HP </a:t>
            </a:r>
            <a:r>
              <a:rPr lang="en-US" altLang="en-US" sz="1600" b="1" dirty="0">
                <a:latin typeface="Arial" panose="020B0604020202020204" pitchFamily="34" charset="0"/>
              </a:rPr>
              <a:t>&amp;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VP respectively. End </a:t>
            </a:r>
            <a:r>
              <a:rPr lang="en-US" altLang="en-US" sz="1600" b="1" dirty="0">
                <a:latin typeface="Arial" panose="020B0604020202020204" pitchFamily="34" charset="0"/>
              </a:rPr>
              <a:t>A is 12mm above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HP </a:t>
            </a:r>
            <a:r>
              <a:rPr lang="en-US" altLang="en-US" sz="1600" b="1" dirty="0">
                <a:latin typeface="Arial" panose="020B0604020202020204" pitchFamily="34" charset="0"/>
              </a:rPr>
              <a:t>and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10 </a:t>
            </a:r>
            <a:r>
              <a:rPr lang="en-US" altLang="en-US" sz="1600" b="1" dirty="0">
                <a:latin typeface="Arial" panose="020B0604020202020204" pitchFamily="34" charset="0"/>
              </a:rPr>
              <a:t>mm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in </a:t>
            </a:r>
            <a:r>
              <a:rPr lang="en-US" altLang="en-US" sz="1600" b="1" dirty="0">
                <a:latin typeface="Arial" panose="020B0604020202020204" pitchFamily="34" charset="0"/>
              </a:rPr>
              <a:t>front of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VP.  Draw projections. Line is in 1</a:t>
            </a:r>
            <a:r>
              <a:rPr lang="en-US" altLang="en-US" sz="1600" b="1" baseline="30000" dirty="0" smtClean="0">
                <a:latin typeface="Arial" panose="020B0604020202020204" pitchFamily="34" charset="0"/>
              </a:rPr>
              <a:t>st</a:t>
            </a:r>
            <a:r>
              <a:rPr lang="en-US" altLang="en-US" sz="1600" b="1" dirty="0" smtClean="0">
                <a:latin typeface="Arial" panose="020B0604020202020204" pitchFamily="34" charset="0"/>
              </a:rPr>
              <a:t> quadrant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667" name="Text Box 35"/>
          <p:cNvSpPr txBox="1">
            <a:spLocks noChangeArrowheads="1"/>
          </p:cNvSpPr>
          <p:nvPr/>
        </p:nvSpPr>
        <p:spPr bwMode="auto">
          <a:xfrm>
            <a:off x="192076" y="1343293"/>
            <a:ext cx="336676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u="sng" dirty="0" smtClean="0">
                <a:solidFill>
                  <a:srgbClr val="FF0000"/>
                </a:solidFill>
              </a:rPr>
              <a:t>Solution steps:</a:t>
            </a:r>
          </a:p>
          <a:p>
            <a:pPr algn="just" eaLnBrk="1" hangingPunct="1"/>
            <a:r>
              <a:rPr lang="en-US" altLang="en-US" sz="1600" dirty="0" smtClean="0"/>
              <a:t>1</a:t>
            </a:r>
            <a:r>
              <a:rPr lang="en-US" altLang="en-US" sz="1600" dirty="0"/>
              <a:t>) Draw </a:t>
            </a:r>
            <a:r>
              <a:rPr lang="en-US" altLang="en-US" sz="1600" dirty="0" smtClean="0"/>
              <a:t>XY </a:t>
            </a:r>
            <a:r>
              <a:rPr lang="en-US" altLang="en-US" sz="1600" dirty="0"/>
              <a:t>line and one projector.</a:t>
            </a:r>
          </a:p>
          <a:p>
            <a:pPr algn="just"/>
            <a:r>
              <a:rPr lang="en-US" altLang="en-US" sz="1600" dirty="0"/>
              <a:t>2) Locate </a:t>
            </a:r>
            <a:r>
              <a:rPr lang="en-US" altLang="en-US" sz="1600" dirty="0" smtClean="0"/>
              <a:t>a´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12mm </a:t>
            </a:r>
            <a:r>
              <a:rPr lang="en-US" altLang="en-US" sz="1600" dirty="0"/>
              <a:t>above XY line           </a:t>
            </a:r>
          </a:p>
          <a:p>
            <a:pPr algn="just"/>
            <a:r>
              <a:rPr lang="en-US" altLang="en-US" sz="1600" dirty="0"/>
              <a:t>    &amp; a 10mm below XY line.</a:t>
            </a:r>
          </a:p>
          <a:p>
            <a:pPr algn="just" eaLnBrk="1" hangingPunct="1"/>
            <a:r>
              <a:rPr lang="en-US" altLang="en-US" sz="1600" dirty="0"/>
              <a:t>3) Take 30</a:t>
            </a:r>
            <a:r>
              <a:rPr lang="en-US" altLang="en-US" sz="1600" baseline="30000" dirty="0"/>
              <a:t>0</a:t>
            </a:r>
            <a:r>
              <a:rPr lang="en-US" altLang="en-US" sz="1600" dirty="0"/>
              <a:t> angle from </a:t>
            </a:r>
            <a:r>
              <a:rPr lang="en-US" altLang="en-US" sz="1600" dirty="0" smtClean="0"/>
              <a:t>a´ </a:t>
            </a:r>
            <a:r>
              <a:rPr lang="en-US" altLang="en-US" sz="1600" dirty="0"/>
              <a:t>&amp; </a:t>
            </a:r>
            <a:r>
              <a:rPr lang="en-US" altLang="en-US" sz="1600" dirty="0" smtClean="0"/>
              <a:t>40</a:t>
            </a:r>
            <a:r>
              <a:rPr lang="en-US" altLang="en-US" sz="1600" baseline="30000" dirty="0" smtClean="0"/>
              <a:t>0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from </a:t>
            </a:r>
            <a:r>
              <a:rPr lang="en-US" altLang="en-US" sz="1600" dirty="0"/>
              <a:t>a </a:t>
            </a:r>
            <a:r>
              <a:rPr lang="en-US" altLang="en-US" sz="1600" dirty="0" smtClean="0"/>
              <a:t>and </a:t>
            </a:r>
            <a:r>
              <a:rPr lang="en-US" altLang="en-US" sz="1600" dirty="0"/>
              <a:t>mark </a:t>
            </a:r>
            <a:r>
              <a:rPr lang="en-US" altLang="en-US" sz="1600" dirty="0" smtClean="0"/>
              <a:t>TL, i.e., </a:t>
            </a:r>
            <a:r>
              <a:rPr lang="en-US" altLang="en-US" sz="1600" dirty="0"/>
              <a:t>75mm on </a:t>
            </a:r>
            <a:r>
              <a:rPr lang="en-US" altLang="en-US" sz="1600" dirty="0" smtClean="0"/>
              <a:t>both lines</a:t>
            </a:r>
            <a:r>
              <a:rPr lang="en-US" altLang="en-US" sz="1600" dirty="0"/>
              <a:t>. Name those points </a:t>
            </a:r>
            <a:r>
              <a:rPr lang="en-US" altLang="en-US" sz="1600" dirty="0" smtClean="0"/>
              <a:t>b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/>
              <a:t>´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and </a:t>
            </a:r>
            <a:r>
              <a:rPr lang="en-US" altLang="en-US" sz="1600" dirty="0" smtClean="0"/>
              <a:t>b</a:t>
            </a:r>
            <a:r>
              <a:rPr lang="en-US" altLang="en-US" sz="1600" baseline="-25000" dirty="0"/>
              <a:t> </a:t>
            </a:r>
            <a:r>
              <a:rPr lang="en-US" altLang="en-US" sz="1600" dirty="0" smtClean="0"/>
              <a:t>respectively</a:t>
            </a:r>
            <a:r>
              <a:rPr lang="en-US" altLang="en-US" sz="1600" dirty="0"/>
              <a:t>. </a:t>
            </a:r>
          </a:p>
          <a:p>
            <a:pPr algn="just" eaLnBrk="1" hangingPunct="1"/>
            <a:r>
              <a:rPr lang="en-US" altLang="en-US" sz="1600" dirty="0"/>
              <a:t>4</a:t>
            </a:r>
            <a:r>
              <a:rPr lang="en-US" altLang="en-US" sz="1600" dirty="0" smtClean="0"/>
              <a:t>) </a:t>
            </a:r>
            <a:r>
              <a:rPr lang="en-US" altLang="en-US" sz="1600" dirty="0"/>
              <a:t>Draw horizontal component of </a:t>
            </a:r>
            <a:r>
              <a:rPr lang="en-US" altLang="en-US" sz="1600" dirty="0" smtClean="0"/>
              <a:t>TL a </a:t>
            </a:r>
            <a:r>
              <a:rPr lang="en-US" altLang="en-US" sz="1600" dirty="0"/>
              <a:t>b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from point b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and name it 1</a:t>
            </a:r>
            <a:r>
              <a:rPr lang="en-US" altLang="en-US" sz="1600" dirty="0" smtClean="0"/>
              <a:t>. (the </a:t>
            </a:r>
            <a:r>
              <a:rPr lang="en-US" altLang="en-US" sz="1600" dirty="0"/>
              <a:t>length a-1 gives length of </a:t>
            </a:r>
            <a:r>
              <a:rPr lang="en-US" altLang="en-US" sz="1600" dirty="0" smtClean="0"/>
              <a:t>FV </a:t>
            </a:r>
            <a:r>
              <a:rPr lang="en-US" altLang="en-US" sz="1600" dirty="0"/>
              <a:t>as we have seen </a:t>
            </a:r>
            <a:r>
              <a:rPr lang="en-US" altLang="en-US" sz="1600" dirty="0" smtClean="0"/>
              <a:t>already)</a:t>
            </a:r>
            <a:endParaRPr lang="en-US" altLang="en-US" sz="1600" dirty="0"/>
          </a:p>
          <a:p>
            <a:pPr algn="just" eaLnBrk="1" hangingPunct="1"/>
            <a:r>
              <a:rPr lang="en-US" altLang="en-US" sz="1600" dirty="0" smtClean="0"/>
              <a:t>5) </a:t>
            </a:r>
            <a:r>
              <a:rPr lang="en-US" altLang="en-US" sz="1600" dirty="0"/>
              <a:t>Extend it up to locus of </a:t>
            </a:r>
            <a:r>
              <a:rPr lang="en-US" altLang="en-US" sz="1600" dirty="0" smtClean="0"/>
              <a:t>a </a:t>
            </a:r>
            <a:r>
              <a:rPr lang="en-US" altLang="en-US" sz="1600" dirty="0"/>
              <a:t>and rotating  a’ as center locate </a:t>
            </a:r>
            <a:r>
              <a:rPr lang="en-US" altLang="en-US" sz="1600" dirty="0" smtClean="0"/>
              <a:t>b´ </a:t>
            </a:r>
            <a:r>
              <a:rPr lang="en-US" altLang="en-US" sz="1600" dirty="0"/>
              <a:t>as shown. Join </a:t>
            </a:r>
            <a:r>
              <a:rPr lang="en-US" altLang="en-US" sz="1600" dirty="0" smtClean="0"/>
              <a:t>a´ b´ </a:t>
            </a:r>
            <a:r>
              <a:rPr lang="en-US" altLang="en-US" sz="1600" dirty="0"/>
              <a:t>as </a:t>
            </a:r>
            <a:r>
              <a:rPr lang="en-US" altLang="en-US" sz="1600" dirty="0" smtClean="0"/>
              <a:t>FV.</a:t>
            </a:r>
            <a:endParaRPr lang="en-US" altLang="en-US" sz="1600" dirty="0"/>
          </a:p>
          <a:p>
            <a:pPr algn="just" eaLnBrk="1" hangingPunct="1"/>
            <a:r>
              <a:rPr lang="en-US" altLang="en-US" sz="1600" dirty="0" smtClean="0"/>
              <a:t>6) </a:t>
            </a:r>
            <a:r>
              <a:rPr lang="en-US" altLang="en-US" sz="1600" dirty="0"/>
              <a:t>From </a:t>
            </a:r>
            <a:r>
              <a:rPr lang="en-US" altLang="en-US" sz="1600" dirty="0" smtClean="0"/>
              <a:t>b´ drop </a:t>
            </a:r>
            <a:r>
              <a:rPr lang="en-US" altLang="en-US" sz="1600" dirty="0"/>
              <a:t>a projector </a:t>
            </a:r>
            <a:r>
              <a:rPr lang="en-US" altLang="en-US" sz="1600" dirty="0" smtClean="0"/>
              <a:t>downward  </a:t>
            </a:r>
            <a:r>
              <a:rPr lang="en-US" altLang="en-US" sz="1600" dirty="0"/>
              <a:t>&amp; get point b. Join a &amp; </a:t>
            </a:r>
            <a:r>
              <a:rPr lang="en-US" altLang="en-US" sz="1600" dirty="0" smtClean="0"/>
              <a:t>b, </a:t>
            </a:r>
            <a:r>
              <a:rPr lang="en-US" altLang="en-US" sz="1600" dirty="0"/>
              <a:t>i</a:t>
            </a:r>
            <a:r>
              <a:rPr lang="en-US" altLang="en-US" sz="1600" dirty="0" smtClean="0"/>
              <a:t>.e., TV.   </a:t>
            </a:r>
            <a:endParaRPr lang="en-US" altLang="en-US" sz="1600" dirty="0"/>
          </a:p>
        </p:txBody>
      </p:sp>
      <p:sp>
        <p:nvSpPr>
          <p:cNvPr id="197671" name="Text Box 39"/>
          <p:cNvSpPr txBox="1">
            <a:spLocks noChangeArrowheads="1"/>
          </p:cNvSpPr>
          <p:nvPr/>
        </p:nvSpPr>
        <p:spPr bwMode="auto">
          <a:xfrm>
            <a:off x="6553200" y="3776663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LFV</a:t>
            </a:r>
          </a:p>
        </p:txBody>
      </p:sp>
      <p:sp>
        <p:nvSpPr>
          <p:cNvPr id="197672" name="Text Box 40"/>
          <p:cNvSpPr txBox="1">
            <a:spLocks noChangeArrowheads="1"/>
          </p:cNvSpPr>
          <p:nvPr/>
        </p:nvSpPr>
        <p:spPr bwMode="auto">
          <a:xfrm>
            <a:off x="6781802" y="2057400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TL</a:t>
            </a:r>
          </a:p>
        </p:txBody>
      </p:sp>
      <p:sp>
        <p:nvSpPr>
          <p:cNvPr id="197673" name="Text Box 41"/>
          <p:cNvSpPr txBox="1">
            <a:spLocks noChangeArrowheads="1"/>
          </p:cNvSpPr>
          <p:nvPr/>
        </p:nvSpPr>
        <p:spPr bwMode="auto">
          <a:xfrm>
            <a:off x="6629402" y="5105400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TL</a:t>
            </a:r>
          </a:p>
        </p:txBody>
      </p:sp>
      <p:sp>
        <p:nvSpPr>
          <p:cNvPr id="197674" name="Text Box 42"/>
          <p:cNvSpPr txBox="1">
            <a:spLocks noChangeArrowheads="1"/>
          </p:cNvSpPr>
          <p:nvPr/>
        </p:nvSpPr>
        <p:spPr bwMode="auto">
          <a:xfrm>
            <a:off x="5715002" y="1905000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FV</a:t>
            </a:r>
          </a:p>
        </p:txBody>
      </p:sp>
      <p:sp>
        <p:nvSpPr>
          <p:cNvPr id="197675" name="Text Box 43"/>
          <p:cNvSpPr txBox="1">
            <a:spLocks noChangeArrowheads="1"/>
          </p:cNvSpPr>
          <p:nvPr/>
        </p:nvSpPr>
        <p:spPr bwMode="auto">
          <a:xfrm>
            <a:off x="5562602" y="5105400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TV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86600" y="6499224"/>
            <a:ext cx="2057400" cy="365125"/>
          </a:xfrm>
        </p:spPr>
        <p:txBody>
          <a:bodyPr/>
          <a:lstStyle/>
          <a:p>
            <a:fld id="{EE8E09DC-0268-440F-8276-54ADABB93829}" type="slidenum">
              <a:rPr lang="en-IN" smtClean="0"/>
              <a:t>19</a:t>
            </a:fld>
            <a:endParaRPr lang="en-IN" dirty="0"/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7911768" y="2951215"/>
            <a:ext cx="2" cy="11302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7902740" y="382904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</a:rPr>
              <a:t>1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4251" y="52158"/>
            <a:ext cx="33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INCLINED to both  HP &amp; VP</a:t>
            </a:r>
            <a:endParaRPr lang="en-IN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66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0" grpId="0" animBg="1"/>
      <p:bldP spid="197641" grpId="0" animBg="1"/>
      <p:bldP spid="197643" grpId="0"/>
      <p:bldP spid="197644" grpId="0" animBg="1"/>
      <p:bldP spid="197645" grpId="0" animBg="1"/>
      <p:bldP spid="197646" grpId="0"/>
      <p:bldP spid="197647" grpId="0" animBg="1"/>
      <p:bldP spid="197648" grpId="0"/>
      <p:bldP spid="197649" grpId="0"/>
      <p:bldP spid="197650" grpId="0" animBg="1"/>
      <p:bldP spid="197651" grpId="0" animBg="1"/>
      <p:bldP spid="197652" grpId="0" animBg="1"/>
      <p:bldP spid="197653" grpId="0" animBg="1"/>
      <p:bldP spid="197654" grpId="0" animBg="1"/>
      <p:bldP spid="197655" grpId="0" animBg="1"/>
      <p:bldP spid="197656" grpId="0" animBg="1"/>
      <p:bldP spid="197657" grpId="0" animBg="1"/>
      <p:bldP spid="197658" grpId="0"/>
      <p:bldP spid="197659" grpId="0"/>
      <p:bldP spid="197661" grpId="0"/>
      <p:bldP spid="197662" grpId="0"/>
      <p:bldP spid="197663" grpId="0"/>
      <p:bldP spid="197664" grpId="0"/>
      <p:bldP spid="197671" grpId="0"/>
      <p:bldP spid="197672" grpId="0"/>
      <p:bldP spid="197673" grpId="0"/>
      <p:bldP spid="197674" grpId="0"/>
      <p:bldP spid="197675" grpId="0"/>
      <p:bldP spid="44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>
            <a:noAutofit/>
          </a:bodyPr>
          <a:lstStyle/>
          <a:p>
            <a:r>
              <a:rPr lang="en-IN" b="1" dirty="0"/>
              <a:t>Projection of Points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596" y="928671"/>
            <a:ext cx="8229600" cy="1785950"/>
          </a:xfrm>
        </p:spPr>
        <p:txBody>
          <a:bodyPr/>
          <a:lstStyle/>
          <a:p>
            <a:pPr algn="just"/>
            <a:r>
              <a:rPr lang="en-US" dirty="0"/>
              <a:t>Point has simply position but no magnitude</a:t>
            </a:r>
          </a:p>
          <a:p>
            <a:pPr algn="just"/>
            <a:r>
              <a:rPr lang="en-US" dirty="0"/>
              <a:t>Generally represented by a very small circle or a dot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21327" y="2386018"/>
            <a:ext cx="8229600" cy="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atin typeface="Times New Roman" pitchFamily="18" charset="0"/>
                <a:ea typeface="+mj-ea"/>
                <a:cs typeface="Times New Roman" pitchFamily="18" charset="0"/>
              </a:rPr>
              <a:t>Position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b="1" dirty="0">
                <a:latin typeface="Times New Roman" pitchFamily="18" charset="0"/>
                <a:ea typeface="+mj-ea"/>
                <a:cs typeface="Times New Roman" pitchFamily="18" charset="0"/>
              </a:rPr>
              <a:t>of point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3286124"/>
            <a:ext cx="8229600" cy="3328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orthographic projections space is divided into four quadrants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By two reference floor and wall.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Point may be situated in any one of these quadrants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may also be on any one of the reference.</a:t>
            </a:r>
          </a:p>
        </p:txBody>
      </p:sp>
    </p:spTree>
    <p:extLst>
      <p:ext uri="{BB962C8B-B14F-4D97-AF65-F5344CB8AC3E}">
        <p14:creationId xmlns:p14="http://schemas.microsoft.com/office/powerpoint/2010/main" val="2890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4471988" y="320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9683" name="Line 3"/>
          <p:cNvSpPr>
            <a:spLocks noChangeShapeType="1"/>
          </p:cNvSpPr>
          <p:nvPr/>
        </p:nvSpPr>
        <p:spPr bwMode="auto">
          <a:xfrm>
            <a:off x="5197475" y="1831975"/>
            <a:ext cx="0" cy="388620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 flipV="1">
            <a:off x="4724402" y="3429000"/>
            <a:ext cx="3444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8077200" y="3166382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</a:rPr>
              <a:t>Y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99687" name="Line 7"/>
          <p:cNvSpPr>
            <a:spLocks noChangeShapeType="1"/>
          </p:cNvSpPr>
          <p:nvPr/>
        </p:nvSpPr>
        <p:spPr bwMode="auto">
          <a:xfrm>
            <a:off x="5207905" y="3036666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4876802" y="3810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9690" name="Line 10"/>
          <p:cNvSpPr>
            <a:spLocks noChangeShapeType="1"/>
          </p:cNvSpPr>
          <p:nvPr/>
        </p:nvSpPr>
        <p:spPr bwMode="auto">
          <a:xfrm>
            <a:off x="5197475" y="401928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4860927" y="2982913"/>
            <a:ext cx="3241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1400" dirty="0" smtClean="0">
                <a:latin typeface="Arial" panose="020B0604020202020204" pitchFamily="34" charset="0"/>
              </a:rPr>
              <a:t>´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24738" y="6346827"/>
            <a:ext cx="3337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 rot="4589744" flipV="1">
            <a:off x="4905375" y="4408488"/>
            <a:ext cx="2819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694" name="Text Box 14"/>
          <p:cNvSpPr txBox="1">
            <a:spLocks noChangeArrowheads="1"/>
          </p:cNvSpPr>
          <p:nvPr/>
        </p:nvSpPr>
        <p:spPr bwMode="auto">
          <a:xfrm rot="-2817022">
            <a:off x="5603336" y="4121663"/>
            <a:ext cx="550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45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 rot="3322370">
            <a:off x="6562725" y="5351463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TL</a:t>
            </a:r>
            <a:endParaRPr lang="en-US" altLang="en-US" sz="1400" baseline="-25000">
              <a:latin typeface="Times New Roman" panose="02020603050405020304" pitchFamily="18" charset="0"/>
            </a:endParaRPr>
          </a:p>
        </p:txBody>
      </p:sp>
      <p:sp>
        <p:nvSpPr>
          <p:cNvPr id="199696" name="Arc 16"/>
          <p:cNvSpPr>
            <a:spLocks/>
          </p:cNvSpPr>
          <p:nvPr/>
        </p:nvSpPr>
        <p:spPr bwMode="auto">
          <a:xfrm rot="2540338">
            <a:off x="5364163" y="3913188"/>
            <a:ext cx="304800" cy="374650"/>
          </a:xfrm>
          <a:custGeom>
            <a:avLst/>
            <a:gdLst>
              <a:gd name="G0" fmla="+- 0 0 0"/>
              <a:gd name="G1" fmla="+- 13506 0 0"/>
              <a:gd name="G2" fmla="+- 21600 0 0"/>
              <a:gd name="T0" fmla="*/ 16857 w 21600"/>
              <a:gd name="T1" fmla="*/ 0 h 26615"/>
              <a:gd name="T2" fmla="*/ 17168 w 21600"/>
              <a:gd name="T3" fmla="*/ 26615 h 26615"/>
              <a:gd name="T4" fmla="*/ 0 w 21600"/>
              <a:gd name="T5" fmla="*/ 13506 h 26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6615" fill="none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8243"/>
                  <a:pt x="20042" y="22849"/>
                  <a:pt x="17167" y="26614"/>
                </a:cubicBezTo>
              </a:path>
              <a:path w="21600" h="26615" stroke="0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8243"/>
                  <a:pt x="20042" y="22849"/>
                  <a:pt x="17167" y="26614"/>
                </a:cubicBezTo>
                <a:lnTo>
                  <a:pt x="0" y="1350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7467600" y="39036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9698" name="Line 18"/>
          <p:cNvSpPr>
            <a:spLocks noChangeShapeType="1"/>
          </p:cNvSpPr>
          <p:nvPr/>
        </p:nvSpPr>
        <p:spPr bwMode="auto">
          <a:xfrm flipV="1">
            <a:off x="5203065" y="1455541"/>
            <a:ext cx="2848858" cy="1583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7886700" y="1147765"/>
            <a:ext cx="4427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 smtClean="0">
                <a:latin typeface="Times New Roman" panose="02020603050405020304" pitchFamily="18" charset="0"/>
              </a:rPr>
              <a:t>b</a:t>
            </a:r>
            <a:r>
              <a:rPr lang="en-US" altLang="en-US" sz="1400" dirty="0" smtClean="0">
                <a:latin typeface="Arial" panose="020B0604020202020204" pitchFamily="34" charset="0"/>
              </a:rPr>
              <a:t>´ </a:t>
            </a:r>
            <a:r>
              <a:rPr lang="en-US" altLang="en-US" sz="1400" baseline="-25000" dirty="0" smtClean="0">
                <a:latin typeface="Times New Roman" panose="02020603050405020304" pitchFamily="18" charset="0"/>
              </a:rPr>
              <a:t>1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99700" name="Line 20"/>
          <p:cNvSpPr>
            <a:spLocks noChangeShapeType="1"/>
          </p:cNvSpPr>
          <p:nvPr/>
        </p:nvSpPr>
        <p:spPr bwMode="auto">
          <a:xfrm>
            <a:off x="7391400" y="4038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701" name="Line 21"/>
          <p:cNvSpPr>
            <a:spLocks noChangeShapeType="1"/>
          </p:cNvSpPr>
          <p:nvPr/>
        </p:nvSpPr>
        <p:spPr bwMode="auto">
          <a:xfrm flipV="1">
            <a:off x="5867400" y="1455542"/>
            <a:ext cx="3143250" cy="17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702" name="Line 22"/>
          <p:cNvSpPr>
            <a:spLocks noChangeShapeType="1"/>
          </p:cNvSpPr>
          <p:nvPr/>
        </p:nvSpPr>
        <p:spPr bwMode="auto">
          <a:xfrm>
            <a:off x="6096000" y="638175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703" name="Line 23"/>
          <p:cNvSpPr>
            <a:spLocks noChangeShapeType="1"/>
          </p:cNvSpPr>
          <p:nvPr/>
        </p:nvSpPr>
        <p:spPr bwMode="auto">
          <a:xfrm flipV="1">
            <a:off x="73914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704" name="Arc 24"/>
          <p:cNvSpPr>
            <a:spLocks/>
          </p:cNvSpPr>
          <p:nvPr/>
        </p:nvSpPr>
        <p:spPr bwMode="auto">
          <a:xfrm>
            <a:off x="6324600" y="1458915"/>
            <a:ext cx="1066800" cy="1616075"/>
          </a:xfrm>
          <a:custGeom>
            <a:avLst/>
            <a:gdLst>
              <a:gd name="G0" fmla="+- 0 0 0"/>
              <a:gd name="G1" fmla="+- 21466 0 0"/>
              <a:gd name="G2" fmla="+- 21600 0 0"/>
              <a:gd name="T0" fmla="*/ 2403 w 21600"/>
              <a:gd name="T1" fmla="*/ 0 h 22904"/>
              <a:gd name="T2" fmla="*/ 21552 w 21600"/>
              <a:gd name="T3" fmla="*/ 22904 h 22904"/>
              <a:gd name="T4" fmla="*/ 0 w 21600"/>
              <a:gd name="T5" fmla="*/ 21466 h 22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904" fill="none" extrusionOk="0">
                <a:moveTo>
                  <a:pt x="2402" y="0"/>
                </a:moveTo>
                <a:cubicBezTo>
                  <a:pt x="13334" y="1223"/>
                  <a:pt x="21600" y="10466"/>
                  <a:pt x="21600" y="21466"/>
                </a:cubicBezTo>
                <a:cubicBezTo>
                  <a:pt x="21600" y="21945"/>
                  <a:pt x="21584" y="22425"/>
                  <a:pt x="21552" y="22904"/>
                </a:cubicBezTo>
              </a:path>
              <a:path w="21600" h="22904" stroke="0" extrusionOk="0">
                <a:moveTo>
                  <a:pt x="2402" y="0"/>
                </a:moveTo>
                <a:cubicBezTo>
                  <a:pt x="13334" y="1223"/>
                  <a:pt x="21600" y="10466"/>
                  <a:pt x="21600" y="21466"/>
                </a:cubicBezTo>
                <a:cubicBezTo>
                  <a:pt x="21600" y="21945"/>
                  <a:pt x="21584" y="22425"/>
                  <a:pt x="21552" y="22904"/>
                </a:cubicBezTo>
                <a:lnTo>
                  <a:pt x="0" y="2146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705" name="Line 25"/>
          <p:cNvSpPr>
            <a:spLocks noChangeShapeType="1"/>
          </p:cNvSpPr>
          <p:nvPr/>
        </p:nvSpPr>
        <p:spPr bwMode="auto">
          <a:xfrm flipV="1">
            <a:off x="5181600" y="1447800"/>
            <a:ext cx="12954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6391275" y="1171575"/>
            <a:ext cx="3337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 smtClean="0">
                <a:latin typeface="Times New Roman" panose="02020603050405020304" pitchFamily="18" charset="0"/>
              </a:rPr>
              <a:t>b</a:t>
            </a:r>
            <a:r>
              <a:rPr lang="en-US" altLang="en-US" sz="1400" dirty="0" smtClean="0">
                <a:latin typeface="Arial" panose="020B0604020202020204" pitchFamily="34" charset="0"/>
              </a:rPr>
              <a:t>´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99707" name="Text Box 27"/>
          <p:cNvSpPr txBox="1">
            <a:spLocks noChangeArrowheads="1"/>
          </p:cNvSpPr>
          <p:nvPr/>
        </p:nvSpPr>
        <p:spPr bwMode="auto">
          <a:xfrm>
            <a:off x="6684640" y="3771900"/>
            <a:ext cx="519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LFV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99708" name="Text Box 28"/>
          <p:cNvSpPr txBox="1">
            <a:spLocks noChangeArrowheads="1"/>
          </p:cNvSpPr>
          <p:nvPr/>
        </p:nvSpPr>
        <p:spPr bwMode="auto">
          <a:xfrm rot="-2966121">
            <a:off x="5525295" y="1958182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FV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99709" name="Text Box 29"/>
          <p:cNvSpPr txBox="1">
            <a:spLocks noChangeArrowheads="1"/>
          </p:cNvSpPr>
          <p:nvPr/>
        </p:nvSpPr>
        <p:spPr bwMode="auto">
          <a:xfrm rot="-1807669">
            <a:off x="6580188" y="2124075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TL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99710" name="Text Box 30"/>
          <p:cNvSpPr txBox="1">
            <a:spLocks noChangeArrowheads="1"/>
          </p:cNvSpPr>
          <p:nvPr/>
        </p:nvSpPr>
        <p:spPr bwMode="auto">
          <a:xfrm>
            <a:off x="5649915" y="2347913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55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en-US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9711" name="Arc 31"/>
          <p:cNvSpPr>
            <a:spLocks/>
          </p:cNvSpPr>
          <p:nvPr/>
        </p:nvSpPr>
        <p:spPr bwMode="auto">
          <a:xfrm>
            <a:off x="4953000" y="2514602"/>
            <a:ext cx="914400" cy="531813"/>
          </a:xfrm>
          <a:custGeom>
            <a:avLst/>
            <a:gdLst>
              <a:gd name="G0" fmla="+- 0 0 0"/>
              <a:gd name="G1" fmla="+- 15080 0 0"/>
              <a:gd name="G2" fmla="+- 21600 0 0"/>
              <a:gd name="T0" fmla="*/ 15464 w 21600"/>
              <a:gd name="T1" fmla="*/ 0 h 15080"/>
              <a:gd name="T2" fmla="*/ 21600 w 21600"/>
              <a:gd name="T3" fmla="*/ 15080 h 15080"/>
              <a:gd name="T4" fmla="*/ 0 w 21600"/>
              <a:gd name="T5" fmla="*/ 15080 h 15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080" fill="none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</a:path>
              <a:path w="21600" h="15080" stroke="0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  <a:lnTo>
                  <a:pt x="0" y="1508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712" name="Line 32"/>
          <p:cNvSpPr>
            <a:spLocks noChangeShapeType="1"/>
          </p:cNvSpPr>
          <p:nvPr/>
        </p:nvSpPr>
        <p:spPr bwMode="auto">
          <a:xfrm>
            <a:off x="6477000" y="1447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713" name="Text Box 33"/>
          <p:cNvSpPr txBox="1">
            <a:spLocks noChangeArrowheads="1"/>
          </p:cNvSpPr>
          <p:nvPr/>
        </p:nvSpPr>
        <p:spPr bwMode="auto">
          <a:xfrm>
            <a:off x="6477000" y="632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99714" name="Line 34"/>
          <p:cNvSpPr>
            <a:spLocks noChangeShapeType="1"/>
          </p:cNvSpPr>
          <p:nvPr/>
        </p:nvSpPr>
        <p:spPr bwMode="auto">
          <a:xfrm flipH="1" flipV="1">
            <a:off x="5211765" y="4019550"/>
            <a:ext cx="1255712" cy="2362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715" name="Text Box 35"/>
          <p:cNvSpPr txBox="1">
            <a:spLocks noChangeArrowheads="1"/>
          </p:cNvSpPr>
          <p:nvPr/>
        </p:nvSpPr>
        <p:spPr bwMode="auto">
          <a:xfrm rot="3854757">
            <a:off x="5639594" y="5328444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TV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99716" name="Text Box 36"/>
          <p:cNvSpPr txBox="1">
            <a:spLocks noChangeArrowheads="1"/>
          </p:cNvSpPr>
          <p:nvPr/>
        </p:nvSpPr>
        <p:spPr bwMode="auto">
          <a:xfrm>
            <a:off x="80962" y="282022"/>
            <a:ext cx="8782051" cy="800219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PROBLEM </a:t>
            </a:r>
            <a:r>
              <a:rPr lang="en-US" alt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  <a:endParaRPr lang="en-US" altLang="en-US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400" b="1" dirty="0">
                <a:latin typeface="Arial" panose="020B0604020202020204" pitchFamily="34" charset="0"/>
              </a:rPr>
              <a:t>Line AB 75mm long makes 45</a:t>
            </a:r>
            <a:r>
              <a:rPr lang="en-US" altLang="en-US" sz="1400" b="1" baseline="30000" dirty="0">
                <a:latin typeface="Arial" panose="020B0604020202020204" pitchFamily="34" charset="0"/>
              </a:rPr>
              <a:t>0</a:t>
            </a:r>
            <a:r>
              <a:rPr lang="en-US" altLang="en-US" sz="1400" b="1" dirty="0">
                <a:latin typeface="Arial" panose="020B0604020202020204" pitchFamily="34" charset="0"/>
              </a:rPr>
              <a:t> inclination with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VP </a:t>
            </a:r>
            <a:r>
              <a:rPr lang="en-US" altLang="en-US" sz="1400" b="1" dirty="0">
                <a:latin typeface="Arial" panose="020B0604020202020204" pitchFamily="34" charset="0"/>
              </a:rPr>
              <a:t>while it’s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FV </a:t>
            </a:r>
            <a:r>
              <a:rPr lang="en-US" altLang="en-US" sz="1400" b="1" dirty="0">
                <a:latin typeface="Arial" panose="020B0604020202020204" pitchFamily="34" charset="0"/>
              </a:rPr>
              <a:t>makes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55</a:t>
            </a:r>
            <a:r>
              <a:rPr lang="en-US" altLang="en-US" sz="1400" b="1" baseline="30000" dirty="0" smtClean="0">
                <a:latin typeface="Arial" panose="020B0604020202020204" pitchFamily="34" charset="0"/>
              </a:rPr>
              <a:t>0</a:t>
            </a:r>
            <a:r>
              <a:rPr lang="en-US" altLang="en-US" sz="1400" b="1" dirty="0" smtClean="0">
                <a:latin typeface="Arial" panose="020B0604020202020204" pitchFamily="34" charset="0"/>
              </a:rPr>
              <a:t>. End </a:t>
            </a:r>
            <a:r>
              <a:rPr lang="en-US" altLang="en-US" sz="1400" b="1" dirty="0">
                <a:latin typeface="Arial" panose="020B0604020202020204" pitchFamily="34" charset="0"/>
              </a:rPr>
              <a:t>A is 10 mm above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HP </a:t>
            </a:r>
            <a:r>
              <a:rPr lang="en-US" altLang="en-US" sz="1400" b="1" dirty="0">
                <a:latin typeface="Arial" panose="020B0604020202020204" pitchFamily="34" charset="0"/>
              </a:rPr>
              <a:t>and 15 mm in front of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VP. If </a:t>
            </a:r>
            <a:r>
              <a:rPr lang="en-US" altLang="en-US" sz="1400" b="1" dirty="0">
                <a:latin typeface="Arial" panose="020B0604020202020204" pitchFamily="34" charset="0"/>
              </a:rPr>
              <a:t>line is in 1</a:t>
            </a:r>
            <a:r>
              <a:rPr lang="en-US" altLang="en-US" sz="1400" b="1" baseline="30000" dirty="0">
                <a:latin typeface="Arial" panose="020B0604020202020204" pitchFamily="34" charset="0"/>
              </a:rPr>
              <a:t>st</a:t>
            </a:r>
            <a:r>
              <a:rPr lang="en-US" altLang="en-US" sz="1400" b="1" dirty="0">
                <a:latin typeface="Arial" panose="020B0604020202020204" pitchFamily="34" charset="0"/>
              </a:rPr>
              <a:t> quadrant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draw </a:t>
            </a:r>
            <a:r>
              <a:rPr lang="en-US" altLang="en-US" sz="1400" b="1" dirty="0">
                <a:latin typeface="Arial" panose="020B0604020202020204" pitchFamily="34" charset="0"/>
              </a:rPr>
              <a:t>it’s projections and find it’s inclination with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HP.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199717" name="Text Box 37"/>
          <p:cNvSpPr txBox="1">
            <a:spLocks noChangeArrowheads="1"/>
          </p:cNvSpPr>
          <p:nvPr/>
        </p:nvSpPr>
        <p:spPr bwMode="auto">
          <a:xfrm>
            <a:off x="8062912" y="6126163"/>
            <a:ext cx="1088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</a:rPr>
              <a:t>LOCUS OF b</a:t>
            </a:r>
            <a:r>
              <a:rPr lang="en-US" altLang="en-US" sz="1200" baseline="-25000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99718" name="Text Box 38"/>
          <p:cNvSpPr txBox="1">
            <a:spLocks noChangeArrowheads="1"/>
          </p:cNvSpPr>
          <p:nvPr/>
        </p:nvSpPr>
        <p:spPr bwMode="auto">
          <a:xfrm>
            <a:off x="7947087" y="1456533"/>
            <a:ext cx="116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200" dirty="0">
                <a:latin typeface="Times New Roman" panose="02020603050405020304" pitchFamily="18" charset="0"/>
              </a:rPr>
              <a:t>LOCUS OF  </a:t>
            </a:r>
            <a:r>
              <a:rPr lang="en-US" altLang="en-US" sz="1200" dirty="0" smtClean="0">
                <a:latin typeface="Times New Roman" panose="02020603050405020304" pitchFamily="18" charset="0"/>
              </a:rPr>
              <a:t>b</a:t>
            </a:r>
            <a:r>
              <a:rPr lang="en-US" altLang="en-US" sz="12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sz="1200" dirty="0">
                <a:latin typeface="Times New Roman" panose="02020603050405020304" pitchFamily="18" charset="0"/>
              </a:rPr>
              <a:t>´</a:t>
            </a:r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267155" y="1256784"/>
            <a:ext cx="4013649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400" b="1" u="sng" dirty="0">
                <a:solidFill>
                  <a:srgbClr val="FF3300"/>
                </a:solidFill>
                <a:latin typeface="Arial" panose="020B0604020202020204" pitchFamily="34" charset="0"/>
              </a:rPr>
              <a:t>Solution Steps</a:t>
            </a:r>
            <a:r>
              <a:rPr lang="en-US" altLang="en-US" sz="1400" b="1" u="sng" dirty="0" smtClean="0">
                <a:solidFill>
                  <a:srgbClr val="FF3300"/>
                </a:solidFill>
                <a:latin typeface="Arial" panose="020B0604020202020204" pitchFamily="34" charset="0"/>
              </a:rPr>
              <a:t>:-</a:t>
            </a:r>
          </a:p>
          <a:p>
            <a:pPr eaLnBrk="1" hangingPunct="1"/>
            <a:endParaRPr lang="en-US" altLang="en-US" sz="1400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1.Draw </a:t>
            </a:r>
            <a:r>
              <a:rPr lang="en-US" altLang="en-US" sz="1400" dirty="0" err="1" smtClean="0">
                <a:latin typeface="Arial" panose="020B0604020202020204" pitchFamily="34" charset="0"/>
              </a:rPr>
              <a:t>xy</a:t>
            </a:r>
            <a:r>
              <a:rPr lang="en-US" altLang="en-US" sz="1400" dirty="0" smtClean="0"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line.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2.Draw one projector for a’ &amp; a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3.Locate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a</a:t>
            </a:r>
            <a:r>
              <a:rPr lang="en-US" altLang="en-US" sz="1400" dirty="0" smtClean="0">
                <a:latin typeface="Arial" panose="020B0604020202020204" pitchFamily="34" charset="0"/>
              </a:rPr>
              <a:t>´ 10mm </a:t>
            </a:r>
            <a:r>
              <a:rPr lang="en-US" altLang="en-US" sz="1400" dirty="0">
                <a:latin typeface="Arial" panose="020B0604020202020204" pitchFamily="34" charset="0"/>
              </a:rPr>
              <a:t>above </a:t>
            </a:r>
            <a:r>
              <a:rPr lang="en-US" altLang="en-US" sz="1400" dirty="0" smtClean="0">
                <a:latin typeface="Arial" panose="020B0604020202020204" pitchFamily="34" charset="0"/>
              </a:rPr>
              <a:t>XY &amp;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a</a:t>
            </a:r>
            <a:r>
              <a:rPr lang="en-US" altLang="en-US" sz="1400" dirty="0" smtClean="0"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15 mm below </a:t>
            </a:r>
            <a:r>
              <a:rPr lang="en-US" altLang="en-US" sz="1400" dirty="0" smtClean="0">
                <a:latin typeface="Arial" panose="020B0604020202020204" pitchFamily="34" charset="0"/>
              </a:rPr>
              <a:t>XY.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4.Draw a line 45</a:t>
            </a:r>
            <a:r>
              <a:rPr lang="en-US" altLang="en-US" sz="1400" baseline="30000" dirty="0">
                <a:latin typeface="Arial" panose="020B0604020202020204" pitchFamily="34" charset="0"/>
              </a:rPr>
              <a:t>0</a:t>
            </a:r>
            <a:r>
              <a:rPr lang="en-US" altLang="en-US" sz="1400" dirty="0">
                <a:latin typeface="Arial" panose="020B0604020202020204" pitchFamily="34" charset="0"/>
              </a:rPr>
              <a:t> inclined to </a:t>
            </a:r>
            <a:r>
              <a:rPr lang="en-US" altLang="en-US" sz="1400" dirty="0" smtClean="0">
                <a:latin typeface="Arial" panose="020B0604020202020204" pitchFamily="34" charset="0"/>
              </a:rPr>
              <a:t>XY from </a:t>
            </a:r>
            <a:r>
              <a:rPr lang="en-US" altLang="en-US" sz="1400" dirty="0">
                <a:latin typeface="Arial" panose="020B0604020202020204" pitchFamily="34" charset="0"/>
              </a:rPr>
              <a:t>point </a:t>
            </a:r>
            <a:r>
              <a:rPr lang="en-US" altLang="en-US" sz="1400" i="1" dirty="0">
                <a:latin typeface="Arial" panose="020B0604020202020204" pitchFamily="34" charset="0"/>
              </a:rPr>
              <a:t>a</a:t>
            </a:r>
            <a:r>
              <a:rPr lang="en-US" altLang="en-US" sz="1400" dirty="0">
                <a:latin typeface="Arial" panose="020B0604020202020204" pitchFamily="34" charset="0"/>
              </a:rPr>
              <a:t> and cut TL 75 </a:t>
            </a:r>
            <a:r>
              <a:rPr lang="en-US" altLang="en-US" sz="1400" dirty="0" smtClean="0">
                <a:latin typeface="Arial" panose="020B0604020202020204" pitchFamily="34" charset="0"/>
              </a:rPr>
              <a:t>mm on </a:t>
            </a:r>
            <a:r>
              <a:rPr lang="en-US" altLang="en-US" sz="1400" dirty="0">
                <a:latin typeface="Arial" panose="020B0604020202020204" pitchFamily="34" charset="0"/>
              </a:rPr>
              <a:t>it and name that point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b</a:t>
            </a:r>
            <a:r>
              <a:rPr lang="en-US" altLang="en-US" sz="1400" i="1" baseline="-25000" dirty="0" smtClean="0">
                <a:latin typeface="Arial" panose="020B0604020202020204" pitchFamily="34" charset="0"/>
              </a:rPr>
              <a:t>1.</a:t>
            </a:r>
          </a:p>
          <a:p>
            <a:pPr eaLnBrk="1" hangingPunct="1"/>
            <a:r>
              <a:rPr lang="en-US" altLang="en-US" sz="1400" dirty="0" smtClean="0">
                <a:latin typeface="Arial" panose="020B0604020202020204" pitchFamily="34" charset="0"/>
              </a:rPr>
              <a:t>5</a:t>
            </a:r>
            <a:r>
              <a:rPr lang="en-US" altLang="en-US" sz="1400" i="1" dirty="0" smtClean="0">
                <a:latin typeface="Arial" panose="020B0604020202020204" pitchFamily="34" charset="0"/>
              </a:rPr>
              <a:t>.</a:t>
            </a:r>
            <a:r>
              <a:rPr lang="en-US" altLang="en-US" sz="1400" dirty="0" smtClean="0">
                <a:latin typeface="Arial" panose="020B0604020202020204" pitchFamily="34" charset="0"/>
              </a:rPr>
              <a:t>Draw locus from point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b</a:t>
            </a:r>
            <a:r>
              <a:rPr lang="en-US" altLang="en-US" sz="1400" i="1" baseline="-25000" dirty="0" smtClean="0">
                <a:latin typeface="Arial" panose="020B0604020202020204" pitchFamily="34" charset="0"/>
              </a:rPr>
              <a:t>1.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6</a:t>
            </a:r>
            <a:r>
              <a:rPr lang="en-US" altLang="en-US" sz="1400" dirty="0" smtClean="0">
                <a:latin typeface="Arial" panose="020B0604020202020204" pitchFamily="34" charset="0"/>
              </a:rPr>
              <a:t>.Take </a:t>
            </a:r>
            <a:r>
              <a:rPr lang="en-US" altLang="en-US" sz="1400" dirty="0">
                <a:latin typeface="Arial" panose="020B0604020202020204" pitchFamily="34" charset="0"/>
              </a:rPr>
              <a:t>55</a:t>
            </a:r>
            <a:r>
              <a:rPr lang="en-US" altLang="en-US" sz="1400" baseline="30000" dirty="0">
                <a:latin typeface="Arial" panose="020B0604020202020204" pitchFamily="34" charset="0"/>
              </a:rPr>
              <a:t>0</a:t>
            </a:r>
            <a:r>
              <a:rPr lang="en-US" altLang="en-US" sz="1400" dirty="0">
                <a:latin typeface="Arial" panose="020B0604020202020204" pitchFamily="34" charset="0"/>
              </a:rPr>
              <a:t> angle from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a</a:t>
            </a:r>
            <a:r>
              <a:rPr lang="en-US" altLang="en-US" sz="1400" dirty="0" smtClean="0">
                <a:latin typeface="Arial" panose="020B0604020202020204" pitchFamily="34" charset="0"/>
              </a:rPr>
              <a:t>´ </a:t>
            </a:r>
            <a:r>
              <a:rPr lang="en-US" altLang="en-US" sz="1400" dirty="0">
                <a:latin typeface="Arial" panose="020B0604020202020204" pitchFamily="34" charset="0"/>
              </a:rPr>
              <a:t>for </a:t>
            </a:r>
            <a:r>
              <a:rPr lang="en-US" altLang="en-US" sz="1400" dirty="0" smtClean="0">
                <a:latin typeface="Arial" panose="020B0604020202020204" pitchFamily="34" charset="0"/>
              </a:rPr>
              <a:t>FV above XY </a:t>
            </a:r>
            <a:r>
              <a:rPr lang="en-US" altLang="en-US" sz="1400" dirty="0">
                <a:latin typeface="Arial" panose="020B0604020202020204" pitchFamily="34" charset="0"/>
              </a:rPr>
              <a:t>line.</a:t>
            </a:r>
          </a:p>
          <a:p>
            <a:pPr eaLnBrk="1" hangingPunct="1"/>
            <a:r>
              <a:rPr lang="en-US" altLang="en-US" sz="1400" dirty="0" smtClean="0">
                <a:latin typeface="Arial" panose="020B0604020202020204" pitchFamily="34" charset="0"/>
              </a:rPr>
              <a:t>7.Draw </a:t>
            </a:r>
            <a:r>
              <a:rPr lang="en-US" altLang="en-US" sz="1400" dirty="0">
                <a:latin typeface="Arial" panose="020B0604020202020204" pitchFamily="34" charset="0"/>
              </a:rPr>
              <a:t>a vertical line from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b</a:t>
            </a:r>
            <a:r>
              <a:rPr lang="en-US" altLang="en-US" sz="1400" i="1" baseline="-25000" dirty="0" smtClean="0">
                <a:latin typeface="Arial" panose="020B0604020202020204" pitchFamily="34" charset="0"/>
              </a:rPr>
              <a:t>1</a:t>
            </a:r>
            <a:r>
              <a:rPr lang="en-US" altLang="en-US" sz="1400" dirty="0" smtClean="0">
                <a:latin typeface="Arial" panose="020B0604020202020204" pitchFamily="34" charset="0"/>
              </a:rPr>
              <a:t> up </a:t>
            </a:r>
            <a:r>
              <a:rPr lang="en-US" altLang="en-US" sz="1400" dirty="0">
                <a:latin typeface="Arial" panose="020B0604020202020204" pitchFamily="34" charset="0"/>
              </a:rPr>
              <a:t>to locus of a and name it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1</a:t>
            </a:r>
            <a:r>
              <a:rPr lang="en-US" altLang="en-US" sz="1400" dirty="0" smtClean="0">
                <a:latin typeface="Arial" panose="020B0604020202020204" pitchFamily="34" charset="0"/>
              </a:rPr>
              <a:t>. It </a:t>
            </a:r>
            <a:r>
              <a:rPr lang="en-US" altLang="en-US" sz="1400" dirty="0">
                <a:latin typeface="Arial" panose="020B0604020202020204" pitchFamily="34" charset="0"/>
              </a:rPr>
              <a:t>is horizontal component of  </a:t>
            </a:r>
          </a:p>
          <a:p>
            <a:pPr eaLnBrk="1" hangingPunct="1"/>
            <a:r>
              <a:rPr lang="en-US" altLang="en-US" sz="1400" dirty="0" smtClean="0">
                <a:latin typeface="Arial" panose="020B0604020202020204" pitchFamily="34" charset="0"/>
              </a:rPr>
              <a:t>TL </a:t>
            </a:r>
            <a:r>
              <a:rPr lang="en-US" altLang="en-US" sz="1400" dirty="0">
                <a:latin typeface="Arial" panose="020B0604020202020204" pitchFamily="34" charset="0"/>
              </a:rPr>
              <a:t>&amp; is LFV.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8</a:t>
            </a:r>
            <a:r>
              <a:rPr lang="en-US" altLang="en-US" sz="1400" dirty="0" smtClean="0">
                <a:latin typeface="Arial" panose="020B0604020202020204" pitchFamily="34" charset="0"/>
              </a:rPr>
              <a:t>.Continue </a:t>
            </a:r>
            <a:r>
              <a:rPr lang="en-US" altLang="en-US" sz="1400" dirty="0">
                <a:latin typeface="Arial" panose="020B0604020202020204" pitchFamily="34" charset="0"/>
              </a:rPr>
              <a:t>it to locus of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a</a:t>
            </a:r>
            <a:r>
              <a:rPr lang="en-US" altLang="en-US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´</a:t>
            </a:r>
            <a:r>
              <a:rPr lang="en-US" altLang="en-US" sz="1400" dirty="0" smtClean="0">
                <a:latin typeface="Arial" panose="020B0604020202020204" pitchFamily="34" charset="0"/>
              </a:rPr>
              <a:t> and rotate </a:t>
            </a:r>
            <a:r>
              <a:rPr lang="en-US" altLang="en-US" sz="1400" dirty="0">
                <a:latin typeface="Arial" panose="020B0604020202020204" pitchFamily="34" charset="0"/>
              </a:rPr>
              <a:t>upward up to the </a:t>
            </a:r>
            <a:r>
              <a:rPr lang="en-US" altLang="en-US" sz="1400" dirty="0" smtClean="0">
                <a:latin typeface="Arial" panose="020B0604020202020204" pitchFamily="34" charset="0"/>
              </a:rPr>
              <a:t>line of FV </a:t>
            </a:r>
            <a:r>
              <a:rPr lang="en-US" altLang="en-US" sz="1400" dirty="0">
                <a:latin typeface="Arial" panose="020B0604020202020204" pitchFamily="34" charset="0"/>
              </a:rPr>
              <a:t>and name it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b</a:t>
            </a:r>
            <a:r>
              <a:rPr lang="en-US" altLang="en-US" sz="1400" dirty="0" smtClean="0">
                <a:latin typeface="Arial" panose="020B0604020202020204" pitchFamily="34" charset="0"/>
              </a:rPr>
              <a:t>´. This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a</a:t>
            </a:r>
            <a:r>
              <a:rPr lang="en-US" altLang="en-US" sz="1400" dirty="0" smtClean="0">
                <a:latin typeface="Arial" panose="020B0604020202020204" pitchFamily="34" charset="0"/>
              </a:rPr>
              <a:t>´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b</a:t>
            </a:r>
            <a:r>
              <a:rPr lang="en-US" altLang="en-US" sz="1400" dirty="0" smtClean="0">
                <a:latin typeface="Arial" panose="020B0604020202020204" pitchFamily="34" charset="0"/>
              </a:rPr>
              <a:t>´ line </a:t>
            </a:r>
            <a:r>
              <a:rPr lang="en-US" altLang="en-US" sz="1400" dirty="0">
                <a:latin typeface="Arial" panose="020B0604020202020204" pitchFamily="34" charset="0"/>
              </a:rPr>
              <a:t>is </a:t>
            </a:r>
            <a:r>
              <a:rPr lang="en-US" altLang="en-US" sz="1400" dirty="0" smtClean="0">
                <a:latin typeface="Arial" panose="020B0604020202020204" pitchFamily="34" charset="0"/>
              </a:rPr>
              <a:t>FV.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</a:rPr>
              <a:t>9</a:t>
            </a:r>
            <a:r>
              <a:rPr lang="en-US" altLang="en-US" sz="1400" dirty="0" smtClean="0">
                <a:latin typeface="Arial" panose="020B0604020202020204" pitchFamily="34" charset="0"/>
              </a:rPr>
              <a:t>. </a:t>
            </a:r>
            <a:r>
              <a:rPr lang="en-US" altLang="en-US" sz="1400" dirty="0">
                <a:latin typeface="Arial" panose="020B0604020202020204" pitchFamily="34" charset="0"/>
              </a:rPr>
              <a:t>Drop a projector from </a:t>
            </a:r>
            <a:r>
              <a:rPr lang="en-US" altLang="en-US" sz="1400" dirty="0" smtClean="0">
                <a:latin typeface="Arial" panose="020B0604020202020204" pitchFamily="34" charset="0"/>
              </a:rPr>
              <a:t>b´ </a:t>
            </a:r>
            <a:r>
              <a:rPr lang="en-US" altLang="en-US" sz="1400" dirty="0">
                <a:latin typeface="Arial" panose="020B0604020202020204" pitchFamily="34" charset="0"/>
              </a:rPr>
              <a:t>on </a:t>
            </a:r>
            <a:r>
              <a:rPr lang="en-US" altLang="en-US" sz="1400" dirty="0" smtClean="0">
                <a:latin typeface="Arial" panose="020B0604020202020204" pitchFamily="34" charset="0"/>
              </a:rPr>
              <a:t>locus from point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b</a:t>
            </a:r>
            <a:r>
              <a:rPr lang="en-US" altLang="en-US" sz="1400" i="1" baseline="-25000" dirty="0" smtClean="0">
                <a:latin typeface="Arial" panose="020B0604020202020204" pitchFamily="34" charset="0"/>
              </a:rPr>
              <a:t>1</a:t>
            </a:r>
            <a:r>
              <a:rPr lang="en-US" altLang="en-US" sz="1400" dirty="0" smtClean="0">
                <a:latin typeface="Arial" panose="020B0604020202020204" pitchFamily="34" charset="0"/>
              </a:rPr>
              <a:t> and name </a:t>
            </a:r>
            <a:r>
              <a:rPr lang="en-US" altLang="en-US" sz="1400" dirty="0">
                <a:latin typeface="Arial" panose="020B0604020202020204" pitchFamily="34" charset="0"/>
              </a:rPr>
              <a:t>intersecting point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b</a:t>
            </a:r>
            <a:r>
              <a:rPr lang="en-US" altLang="en-US" sz="1400" dirty="0" smtClean="0">
                <a:latin typeface="Arial" panose="020B0604020202020204" pitchFamily="34" charset="0"/>
              </a:rPr>
              <a:t>. Line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ab</a:t>
            </a:r>
            <a:r>
              <a:rPr lang="en-US" altLang="en-US" sz="1400" dirty="0" smtClean="0"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is </a:t>
            </a:r>
            <a:r>
              <a:rPr lang="en-US" altLang="en-US" sz="1400" dirty="0" smtClean="0">
                <a:latin typeface="Arial" panose="020B0604020202020204" pitchFamily="34" charset="0"/>
              </a:rPr>
              <a:t>TV </a:t>
            </a:r>
            <a:r>
              <a:rPr lang="en-US" altLang="en-US" sz="1400" dirty="0">
                <a:latin typeface="Arial" panose="020B0604020202020204" pitchFamily="34" charset="0"/>
              </a:rPr>
              <a:t>of line </a:t>
            </a:r>
            <a:r>
              <a:rPr lang="en-US" altLang="en-US" sz="1400" dirty="0" smtClean="0">
                <a:latin typeface="Arial" panose="020B0604020202020204" pitchFamily="34" charset="0"/>
              </a:rPr>
              <a:t>ab.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r>
              <a:rPr lang="en-US" altLang="en-US" sz="1400" dirty="0" smtClean="0">
                <a:latin typeface="Arial" panose="020B0604020202020204" pitchFamily="34" charset="0"/>
              </a:rPr>
              <a:t>10.Draw </a:t>
            </a:r>
            <a:r>
              <a:rPr lang="en-US" altLang="en-US" sz="1400" dirty="0">
                <a:latin typeface="Arial" panose="020B0604020202020204" pitchFamily="34" charset="0"/>
              </a:rPr>
              <a:t>locus from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b</a:t>
            </a:r>
            <a:r>
              <a:rPr lang="en-US" altLang="en-US" sz="1400" dirty="0" smtClean="0">
                <a:latin typeface="Arial" panose="020B0604020202020204" pitchFamily="34" charset="0"/>
              </a:rPr>
              <a:t>´ and with </a:t>
            </a:r>
            <a:r>
              <a:rPr lang="en-US" altLang="en-US" sz="1400" dirty="0">
                <a:latin typeface="Arial" panose="020B0604020202020204" pitchFamily="34" charset="0"/>
              </a:rPr>
              <a:t>TL distance cut point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b</a:t>
            </a:r>
            <a:r>
              <a:rPr lang="en-US" altLang="en-US" sz="1400" i="1" baseline="-25000" dirty="0" smtClean="0">
                <a:latin typeface="Arial" panose="020B0604020202020204" pitchFamily="34" charset="0"/>
              </a:rPr>
              <a:t>1</a:t>
            </a:r>
            <a:r>
              <a:rPr lang="en-US" altLang="en-US" sz="1400" i="1" dirty="0" smtClean="0">
                <a:latin typeface="Arial" panose="020B0604020202020204" pitchFamily="34" charset="0"/>
              </a:rPr>
              <a:t>´ </a:t>
            </a:r>
          </a:p>
          <a:p>
            <a:r>
              <a:rPr lang="en-US" altLang="en-US" sz="1400" dirty="0" smtClean="0">
                <a:latin typeface="Arial" panose="020B0604020202020204" pitchFamily="34" charset="0"/>
              </a:rPr>
              <a:t>11.Join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a´ </a:t>
            </a:r>
            <a:r>
              <a:rPr lang="en-US" altLang="en-US" sz="1400" i="1" dirty="0">
                <a:latin typeface="Arial" panose="020B0604020202020204" pitchFamily="34" charset="0"/>
              </a:rPr>
              <a:t>b</a:t>
            </a:r>
            <a:r>
              <a:rPr lang="en-US" altLang="en-US" sz="1400" i="1" baseline="-25000" dirty="0" smtClean="0">
                <a:latin typeface="Arial" panose="020B0604020202020204" pitchFamily="34" charset="0"/>
              </a:rPr>
              <a:t>1</a:t>
            </a:r>
            <a:r>
              <a:rPr lang="en-US" altLang="en-US" sz="1400" i="1" dirty="0" smtClean="0">
                <a:latin typeface="Arial" panose="020B0604020202020204" pitchFamily="34" charset="0"/>
              </a:rPr>
              <a:t>´</a:t>
            </a:r>
            <a:r>
              <a:rPr lang="en-US" altLang="en-US" sz="1400" dirty="0" smtClean="0"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as TL and </a:t>
            </a:r>
            <a:r>
              <a:rPr lang="en-US" altLang="en-US" sz="1400" dirty="0" smtClean="0">
                <a:latin typeface="Arial" panose="020B0604020202020204" pitchFamily="34" charset="0"/>
              </a:rPr>
              <a:t>measure it’s </a:t>
            </a:r>
            <a:r>
              <a:rPr lang="en-US" altLang="en-US" sz="1400" dirty="0">
                <a:latin typeface="Arial" panose="020B0604020202020204" pitchFamily="34" charset="0"/>
              </a:rPr>
              <a:t>angle </a:t>
            </a:r>
            <a:r>
              <a:rPr lang="el-GR" altLang="en-US" sz="1400" dirty="0" smtClean="0">
                <a:latin typeface="Arial" panose="020B0604020202020204" pitchFamily="34" charset="0"/>
              </a:rPr>
              <a:t>α</a:t>
            </a:r>
            <a:r>
              <a:rPr lang="en-IN" altLang="en-US" sz="1400" dirty="0" smtClean="0"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</a:rPr>
              <a:t>at </a:t>
            </a:r>
            <a:r>
              <a:rPr lang="en-US" altLang="en-US" sz="1400" i="1" dirty="0" smtClean="0">
                <a:latin typeface="Arial" panose="020B0604020202020204" pitchFamily="34" charset="0"/>
              </a:rPr>
              <a:t>a´.</a:t>
            </a:r>
            <a:r>
              <a:rPr lang="en-US" altLang="en-US" sz="1400" dirty="0" smtClean="0">
                <a:latin typeface="Arial" panose="020B0604020202020204" pitchFamily="34" charset="0"/>
              </a:rPr>
              <a:t> It </a:t>
            </a:r>
            <a:r>
              <a:rPr lang="en-US" altLang="en-US" sz="1400" dirty="0">
                <a:latin typeface="Arial" panose="020B0604020202020204" pitchFamily="34" charset="0"/>
              </a:rPr>
              <a:t>will be true angle of line with HP.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8500" y="6496050"/>
            <a:ext cx="2057400" cy="365125"/>
          </a:xfrm>
        </p:spPr>
        <p:txBody>
          <a:bodyPr/>
          <a:lstStyle/>
          <a:p>
            <a:fld id="{EE8E09DC-0268-440F-8276-54ADABB93829}" type="slidenum">
              <a:rPr lang="en-IN" smtClean="0"/>
              <a:t>20</a:t>
            </a:fld>
            <a:endParaRPr lang="en-IN" dirty="0"/>
          </a:p>
        </p:txBody>
      </p:sp>
      <p:sp>
        <p:nvSpPr>
          <p:cNvPr id="43" name="Arc 31"/>
          <p:cNvSpPr>
            <a:spLocks/>
          </p:cNvSpPr>
          <p:nvPr/>
        </p:nvSpPr>
        <p:spPr bwMode="auto">
          <a:xfrm rot="1624850">
            <a:off x="5141642" y="2508108"/>
            <a:ext cx="1081789" cy="337410"/>
          </a:xfrm>
          <a:custGeom>
            <a:avLst/>
            <a:gdLst>
              <a:gd name="G0" fmla="+- 0 0 0"/>
              <a:gd name="G1" fmla="+- 15080 0 0"/>
              <a:gd name="G2" fmla="+- 21600 0 0"/>
              <a:gd name="T0" fmla="*/ 15464 w 21600"/>
              <a:gd name="T1" fmla="*/ 0 h 15080"/>
              <a:gd name="T2" fmla="*/ 21600 w 21600"/>
              <a:gd name="T3" fmla="*/ 15080 h 15080"/>
              <a:gd name="T4" fmla="*/ 0 w 21600"/>
              <a:gd name="T5" fmla="*/ 15080 h 15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080" fill="none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</a:path>
              <a:path w="21600" h="15080" stroke="0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  <a:lnTo>
                  <a:pt x="0" y="15080"/>
                </a:lnTo>
                <a:close/>
              </a:path>
            </a:pathLst>
          </a:custGeom>
          <a:noFill/>
          <a:ln w="9525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020503" y="2552289"/>
            <a:ext cx="304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endParaRPr lang="en-US" altLang="en-US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90931" y="0"/>
            <a:ext cx="3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INCLINATION WITH HP</a:t>
            </a:r>
            <a:endParaRPr lang="en-IN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428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  <p:bldP spid="199683" grpId="0" animBg="1"/>
      <p:bldP spid="199684" grpId="0" animBg="1"/>
      <p:bldP spid="199685" grpId="0"/>
      <p:bldP spid="199687" grpId="0" animBg="1"/>
      <p:bldP spid="199689" grpId="0"/>
      <p:bldP spid="199690" grpId="0" animBg="1"/>
      <p:bldP spid="199691" grpId="0"/>
      <p:bldP spid="199692" grpId="0"/>
      <p:bldP spid="199693" grpId="0" animBg="1"/>
      <p:bldP spid="199694" grpId="0"/>
      <p:bldP spid="199695" grpId="0"/>
      <p:bldP spid="199696" grpId="0" animBg="1"/>
      <p:bldP spid="199697" grpId="0"/>
      <p:bldP spid="199698" grpId="0" animBg="1"/>
      <p:bldP spid="199699" grpId="0"/>
      <p:bldP spid="199700" grpId="0" animBg="1"/>
      <p:bldP spid="199701" grpId="0" animBg="1"/>
      <p:bldP spid="199702" grpId="0" animBg="1"/>
      <p:bldP spid="199703" grpId="0" animBg="1"/>
      <p:bldP spid="199704" grpId="0" animBg="1"/>
      <p:bldP spid="199705" grpId="0" animBg="1"/>
      <p:bldP spid="199706" grpId="0"/>
      <p:bldP spid="199707" grpId="0"/>
      <p:bldP spid="199708" grpId="0"/>
      <p:bldP spid="199709" grpId="0"/>
      <p:bldP spid="199710" grpId="0"/>
      <p:bldP spid="199711" grpId="0" animBg="1"/>
      <p:bldP spid="199712" grpId="0" animBg="1"/>
      <p:bldP spid="199713" grpId="0"/>
      <p:bldP spid="199714" grpId="0" animBg="1"/>
      <p:bldP spid="199715" grpId="0"/>
      <p:bldP spid="199716" grpId="0" animBg="1"/>
      <p:bldP spid="199717" grpId="0"/>
      <p:bldP spid="199718" grpId="0"/>
      <p:bldP spid="43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3108327" y="30146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1731" name="Line 3"/>
          <p:cNvSpPr>
            <a:spLocks noChangeShapeType="1"/>
          </p:cNvSpPr>
          <p:nvPr/>
        </p:nvSpPr>
        <p:spPr bwMode="auto">
          <a:xfrm>
            <a:off x="4375150" y="1849553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4032249" y="2784570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201734" name="Line 6"/>
          <p:cNvSpPr>
            <a:spLocks noChangeShapeType="1"/>
          </p:cNvSpPr>
          <p:nvPr/>
        </p:nvSpPr>
        <p:spPr bwMode="auto">
          <a:xfrm>
            <a:off x="3184527" y="3429000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7336340" y="3010198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</a:rPr>
              <a:t>Y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4083942" y="38719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01738" name="Line 10"/>
          <p:cNvSpPr>
            <a:spLocks noChangeShapeType="1"/>
          </p:cNvSpPr>
          <p:nvPr/>
        </p:nvSpPr>
        <p:spPr bwMode="auto">
          <a:xfrm>
            <a:off x="5060950" y="145732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39" name="Line 11"/>
          <p:cNvSpPr>
            <a:spLocks noChangeShapeType="1"/>
          </p:cNvSpPr>
          <p:nvPr/>
        </p:nvSpPr>
        <p:spPr bwMode="auto">
          <a:xfrm flipV="1">
            <a:off x="4375149" y="1447800"/>
            <a:ext cx="1295401" cy="151300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5584825" y="1171575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b’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 rot="-2966121">
            <a:off x="4756945" y="1980407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FV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4849281" y="2302973"/>
            <a:ext cx="423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50</a:t>
            </a:r>
            <a:r>
              <a:rPr lang="en-US" alt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01744" name="Line 16"/>
          <p:cNvSpPr>
            <a:spLocks noChangeShapeType="1"/>
          </p:cNvSpPr>
          <p:nvPr/>
        </p:nvSpPr>
        <p:spPr bwMode="auto">
          <a:xfrm>
            <a:off x="4276465" y="2952862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45" name="Line 17"/>
          <p:cNvSpPr>
            <a:spLocks noChangeShapeType="1"/>
          </p:cNvSpPr>
          <p:nvPr/>
        </p:nvSpPr>
        <p:spPr bwMode="auto">
          <a:xfrm>
            <a:off x="4375149" y="4019551"/>
            <a:ext cx="2415527" cy="9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46" name="Line 18"/>
          <p:cNvSpPr>
            <a:spLocks noChangeShapeType="1"/>
          </p:cNvSpPr>
          <p:nvPr/>
        </p:nvSpPr>
        <p:spPr bwMode="auto">
          <a:xfrm>
            <a:off x="5670550" y="1447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5587740" y="6426802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1748" name="Line 20"/>
          <p:cNvSpPr>
            <a:spLocks noChangeShapeType="1"/>
          </p:cNvSpPr>
          <p:nvPr/>
        </p:nvSpPr>
        <p:spPr bwMode="auto">
          <a:xfrm flipH="1" flipV="1">
            <a:off x="4402690" y="4034390"/>
            <a:ext cx="1281785" cy="237770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4775200" y="4148140"/>
            <a:ext cx="423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60</a:t>
            </a:r>
            <a:r>
              <a:rPr lang="en-US" alt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01750" name="Arc 22"/>
          <p:cNvSpPr>
            <a:spLocks/>
          </p:cNvSpPr>
          <p:nvPr/>
        </p:nvSpPr>
        <p:spPr bwMode="auto">
          <a:xfrm rot="-18867052">
            <a:off x="4289425" y="3743325"/>
            <a:ext cx="914400" cy="742950"/>
          </a:xfrm>
          <a:custGeom>
            <a:avLst/>
            <a:gdLst>
              <a:gd name="G0" fmla="+- 0 0 0"/>
              <a:gd name="G1" fmla="+- 13772 0 0"/>
              <a:gd name="G2" fmla="+- 21600 0 0"/>
              <a:gd name="T0" fmla="*/ 16640 w 21600"/>
              <a:gd name="T1" fmla="*/ 0 h 19935"/>
              <a:gd name="T2" fmla="*/ 20702 w 21600"/>
              <a:gd name="T3" fmla="*/ 19935 h 19935"/>
              <a:gd name="T4" fmla="*/ 0 w 21600"/>
              <a:gd name="T5" fmla="*/ 13772 h 19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935" fill="none" extrusionOk="0">
                <a:moveTo>
                  <a:pt x="16640" y="-1"/>
                </a:moveTo>
                <a:cubicBezTo>
                  <a:pt x="19845" y="3873"/>
                  <a:pt x="21600" y="8743"/>
                  <a:pt x="21600" y="13772"/>
                </a:cubicBezTo>
                <a:cubicBezTo>
                  <a:pt x="21600" y="15858"/>
                  <a:pt x="21297" y="17934"/>
                  <a:pt x="20702" y="19935"/>
                </a:cubicBezTo>
              </a:path>
              <a:path w="21600" h="19935" stroke="0" extrusionOk="0">
                <a:moveTo>
                  <a:pt x="16640" y="-1"/>
                </a:moveTo>
                <a:cubicBezTo>
                  <a:pt x="19845" y="3873"/>
                  <a:pt x="21600" y="8743"/>
                  <a:pt x="21600" y="13772"/>
                </a:cubicBezTo>
                <a:cubicBezTo>
                  <a:pt x="21600" y="15858"/>
                  <a:pt x="21297" y="17934"/>
                  <a:pt x="20702" y="19935"/>
                </a:cubicBezTo>
                <a:lnTo>
                  <a:pt x="0" y="137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6479974" y="6400800"/>
            <a:ext cx="3337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1752" name="Line 24"/>
          <p:cNvSpPr>
            <a:spLocks noChangeShapeType="1"/>
          </p:cNvSpPr>
          <p:nvPr/>
        </p:nvSpPr>
        <p:spPr bwMode="auto">
          <a:xfrm>
            <a:off x="6584950" y="4014236"/>
            <a:ext cx="0" cy="23865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53" name="Line 25"/>
          <p:cNvSpPr>
            <a:spLocks noChangeShapeType="1"/>
          </p:cNvSpPr>
          <p:nvPr/>
        </p:nvSpPr>
        <p:spPr bwMode="auto">
          <a:xfrm>
            <a:off x="5289550" y="638175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54" name="Line 26"/>
          <p:cNvSpPr>
            <a:spLocks noChangeShapeType="1"/>
          </p:cNvSpPr>
          <p:nvPr/>
        </p:nvSpPr>
        <p:spPr bwMode="auto">
          <a:xfrm flipV="1">
            <a:off x="6584950" y="2968476"/>
            <a:ext cx="0" cy="1070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55" name="Arc 27"/>
          <p:cNvSpPr>
            <a:spLocks/>
          </p:cNvSpPr>
          <p:nvPr/>
        </p:nvSpPr>
        <p:spPr bwMode="auto">
          <a:xfrm>
            <a:off x="5518150" y="1455738"/>
            <a:ext cx="1066800" cy="1562100"/>
          </a:xfrm>
          <a:custGeom>
            <a:avLst/>
            <a:gdLst>
              <a:gd name="G0" fmla="+- 0 0 0"/>
              <a:gd name="G1" fmla="+- 21527 0 0"/>
              <a:gd name="G2" fmla="+- 21600 0 0"/>
              <a:gd name="T0" fmla="*/ 1779 w 21600"/>
              <a:gd name="T1" fmla="*/ 0 h 22135"/>
              <a:gd name="T2" fmla="*/ 21591 w 21600"/>
              <a:gd name="T3" fmla="*/ 22135 h 22135"/>
              <a:gd name="T4" fmla="*/ 0 w 21600"/>
              <a:gd name="T5" fmla="*/ 21527 h 2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135" fill="none" extrusionOk="0">
                <a:moveTo>
                  <a:pt x="1778" y="0"/>
                </a:moveTo>
                <a:cubicBezTo>
                  <a:pt x="12980" y="926"/>
                  <a:pt x="21600" y="10287"/>
                  <a:pt x="21600" y="21527"/>
                </a:cubicBezTo>
                <a:cubicBezTo>
                  <a:pt x="21600" y="21729"/>
                  <a:pt x="21597" y="21932"/>
                  <a:pt x="21591" y="22135"/>
                </a:cubicBezTo>
              </a:path>
              <a:path w="21600" h="22135" stroke="0" extrusionOk="0">
                <a:moveTo>
                  <a:pt x="1778" y="0"/>
                </a:moveTo>
                <a:cubicBezTo>
                  <a:pt x="12980" y="926"/>
                  <a:pt x="21600" y="10287"/>
                  <a:pt x="21600" y="21527"/>
                </a:cubicBezTo>
                <a:cubicBezTo>
                  <a:pt x="21600" y="21729"/>
                  <a:pt x="21597" y="21932"/>
                  <a:pt x="21591" y="22135"/>
                </a:cubicBezTo>
                <a:lnTo>
                  <a:pt x="0" y="2152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56" name="Line 28"/>
          <p:cNvSpPr>
            <a:spLocks noChangeShapeType="1"/>
          </p:cNvSpPr>
          <p:nvPr/>
        </p:nvSpPr>
        <p:spPr bwMode="auto">
          <a:xfrm rot="4589744" flipV="1">
            <a:off x="4131766" y="4394892"/>
            <a:ext cx="2758466" cy="1609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57" name="Text Box 29"/>
          <p:cNvSpPr txBox="1">
            <a:spLocks noChangeArrowheads="1"/>
          </p:cNvSpPr>
          <p:nvPr/>
        </p:nvSpPr>
        <p:spPr bwMode="auto">
          <a:xfrm rot="3322370">
            <a:off x="5756275" y="533400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TL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1758" name="Line 30"/>
          <p:cNvSpPr>
            <a:spLocks noChangeShapeType="1"/>
          </p:cNvSpPr>
          <p:nvPr/>
        </p:nvSpPr>
        <p:spPr bwMode="auto">
          <a:xfrm flipV="1">
            <a:off x="4375150" y="1447800"/>
            <a:ext cx="2819400" cy="1513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59" name="Text Box 31"/>
          <p:cNvSpPr txBox="1">
            <a:spLocks noChangeArrowheads="1"/>
          </p:cNvSpPr>
          <p:nvPr/>
        </p:nvSpPr>
        <p:spPr bwMode="auto">
          <a:xfrm>
            <a:off x="7064697" y="1168598"/>
            <a:ext cx="3930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1760" name="Text Box 32"/>
          <p:cNvSpPr txBox="1">
            <a:spLocks noChangeArrowheads="1"/>
          </p:cNvSpPr>
          <p:nvPr/>
        </p:nvSpPr>
        <p:spPr bwMode="auto">
          <a:xfrm rot="-1807669">
            <a:off x="5773738" y="2124075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TL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1761" name="Arc 33"/>
          <p:cNvSpPr>
            <a:spLocks/>
          </p:cNvSpPr>
          <p:nvPr/>
        </p:nvSpPr>
        <p:spPr bwMode="auto">
          <a:xfrm>
            <a:off x="4119781" y="2436664"/>
            <a:ext cx="914400" cy="531812"/>
          </a:xfrm>
          <a:custGeom>
            <a:avLst/>
            <a:gdLst>
              <a:gd name="G0" fmla="+- 0 0 0"/>
              <a:gd name="G1" fmla="+- 15080 0 0"/>
              <a:gd name="G2" fmla="+- 21600 0 0"/>
              <a:gd name="T0" fmla="*/ 15464 w 21600"/>
              <a:gd name="T1" fmla="*/ 0 h 15080"/>
              <a:gd name="T2" fmla="*/ 21600 w 21600"/>
              <a:gd name="T3" fmla="*/ 15080 h 15080"/>
              <a:gd name="T4" fmla="*/ 0 w 21600"/>
              <a:gd name="T5" fmla="*/ 15080 h 15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080" fill="none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</a:path>
              <a:path w="21600" h="15080" stroke="0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  <a:lnTo>
                  <a:pt x="0" y="1508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27205" y="363378"/>
            <a:ext cx="818515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PROBLEM :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FV </a:t>
            </a:r>
            <a:r>
              <a:rPr lang="en-US" altLang="en-US" sz="1400" b="1" dirty="0">
                <a:latin typeface="Arial" panose="020B0604020202020204" pitchFamily="34" charset="0"/>
              </a:rPr>
              <a:t>of line AB is 50</a:t>
            </a:r>
            <a:r>
              <a:rPr lang="en-US" altLang="en-US" sz="1400" b="1" baseline="30000" dirty="0">
                <a:latin typeface="Arial" panose="020B0604020202020204" pitchFamily="34" charset="0"/>
              </a:rPr>
              <a:t>0</a:t>
            </a:r>
            <a:r>
              <a:rPr lang="en-US" altLang="en-US" sz="1400" b="1" dirty="0">
                <a:latin typeface="Arial" panose="020B0604020202020204" pitchFamily="34" charset="0"/>
              </a:rPr>
              <a:t> inclined to </a:t>
            </a:r>
            <a:r>
              <a:rPr lang="en-US" altLang="en-US" sz="1400" b="1" dirty="0"/>
              <a:t>XY</a:t>
            </a:r>
            <a:r>
              <a:rPr lang="en-US" altLang="en-US" sz="1400" b="1" dirty="0" smtClean="0">
                <a:latin typeface="Arial" panose="020B0604020202020204" pitchFamily="34" charset="0"/>
              </a:rPr>
              <a:t> </a:t>
            </a:r>
            <a:r>
              <a:rPr lang="en-US" altLang="en-US" sz="1400" b="1" dirty="0">
                <a:latin typeface="Arial" panose="020B0604020202020204" pitchFamily="34" charset="0"/>
              </a:rPr>
              <a:t>and measures 55 mm long while it’s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TV </a:t>
            </a:r>
            <a:r>
              <a:rPr lang="en-US" altLang="en-US" sz="1400" b="1" dirty="0">
                <a:latin typeface="Arial" panose="020B0604020202020204" pitchFamily="34" charset="0"/>
              </a:rPr>
              <a:t>is 60</a:t>
            </a:r>
            <a:r>
              <a:rPr lang="en-US" altLang="en-US" sz="1400" b="1" baseline="30000" dirty="0">
                <a:latin typeface="Arial" panose="020B0604020202020204" pitchFamily="34" charset="0"/>
              </a:rPr>
              <a:t>0</a:t>
            </a:r>
            <a:r>
              <a:rPr lang="en-US" altLang="en-US" sz="1400" b="1" dirty="0">
                <a:latin typeface="Arial" panose="020B0604020202020204" pitchFamily="34" charset="0"/>
              </a:rPr>
              <a:t> inclined to </a:t>
            </a:r>
            <a:r>
              <a:rPr lang="en-US" altLang="en-US" sz="1400" b="1" dirty="0"/>
              <a:t>XY</a:t>
            </a:r>
            <a:r>
              <a:rPr lang="en-US" altLang="en-US" sz="1400" b="1" dirty="0" smtClean="0">
                <a:latin typeface="Arial" panose="020B0604020202020204" pitchFamily="34" charset="0"/>
              </a:rPr>
              <a:t> line. If </a:t>
            </a:r>
            <a:r>
              <a:rPr lang="en-US" altLang="en-US" sz="1400" b="1" dirty="0">
                <a:latin typeface="Arial" panose="020B0604020202020204" pitchFamily="34" charset="0"/>
              </a:rPr>
              <a:t>end A is 10 mm above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HP </a:t>
            </a:r>
            <a:r>
              <a:rPr lang="en-US" altLang="en-US" sz="1400" b="1" dirty="0">
                <a:latin typeface="Arial" panose="020B0604020202020204" pitchFamily="34" charset="0"/>
              </a:rPr>
              <a:t>and 15 mm in front of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VP, </a:t>
            </a:r>
            <a:r>
              <a:rPr lang="en-US" altLang="en-US" sz="1400" b="1" dirty="0">
                <a:latin typeface="Arial" panose="020B0604020202020204" pitchFamily="34" charset="0"/>
              </a:rPr>
              <a:t>draw it’s projections</a:t>
            </a:r>
            <a:r>
              <a:rPr lang="en-US" altLang="en-US" sz="1400" b="1" dirty="0" smtClean="0">
                <a:latin typeface="Arial" panose="020B0604020202020204" pitchFamily="34" charset="0"/>
              </a:rPr>
              <a:t>, find </a:t>
            </a:r>
            <a:r>
              <a:rPr lang="en-US" altLang="en-US" sz="1400" b="1" dirty="0">
                <a:latin typeface="Arial" panose="020B0604020202020204" pitchFamily="34" charset="0"/>
              </a:rPr>
              <a:t>TL, inclinations of line with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HP </a:t>
            </a:r>
            <a:r>
              <a:rPr lang="en-US" altLang="en-US" sz="1400" b="1" dirty="0">
                <a:latin typeface="Arial" panose="020B0604020202020204" pitchFamily="34" charset="0"/>
              </a:rPr>
              <a:t>&amp;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VP.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156614" y="1592773"/>
            <a:ext cx="2675491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400" b="1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Solution steps:</a:t>
            </a:r>
          </a:p>
          <a:p>
            <a:pPr eaLnBrk="1" hangingPunct="1"/>
            <a:endParaRPr lang="en-US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</a:rPr>
              <a:t>1.Draw </a:t>
            </a:r>
            <a:r>
              <a:rPr lang="en-US" altLang="en-US" sz="1400" dirty="0"/>
              <a:t>XY</a:t>
            </a:r>
            <a:r>
              <a:rPr lang="en-US" altLang="en-US" sz="1400" dirty="0" smtClean="0"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line and one projector.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2.Locate a’ 10 mm </a:t>
            </a:r>
            <a:r>
              <a:rPr lang="en-US" altLang="en-US" sz="1400" dirty="0" smtClean="0">
                <a:latin typeface="Arial" panose="020B0604020202020204" pitchFamily="34" charset="0"/>
              </a:rPr>
              <a:t>above</a:t>
            </a:r>
            <a:r>
              <a:rPr lang="en-US" altLang="en-US" sz="1400" dirty="0"/>
              <a:t> XY </a:t>
            </a:r>
            <a:r>
              <a:rPr lang="en-US" altLang="en-US" sz="1400" dirty="0" smtClean="0">
                <a:latin typeface="Arial" panose="020B0604020202020204" pitchFamily="34" charset="0"/>
              </a:rPr>
              <a:t>and </a:t>
            </a:r>
            <a:r>
              <a:rPr lang="en-US" altLang="en-US" sz="1400" dirty="0">
                <a:latin typeface="Arial" panose="020B0604020202020204" pitchFamily="34" charset="0"/>
              </a:rPr>
              <a:t>a 15 mm below </a:t>
            </a:r>
            <a:r>
              <a:rPr lang="en-US" altLang="en-US" sz="1400" dirty="0"/>
              <a:t>XY</a:t>
            </a:r>
            <a:r>
              <a:rPr lang="en-US" altLang="en-US" sz="1400" dirty="0" smtClean="0"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line.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3.Draw locus from these points.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4.Draw </a:t>
            </a:r>
            <a:r>
              <a:rPr lang="en-US" altLang="en-US" sz="1400" dirty="0" smtClean="0">
                <a:latin typeface="Arial" panose="020B0604020202020204" pitchFamily="34" charset="0"/>
              </a:rPr>
              <a:t>FV </a:t>
            </a:r>
            <a:r>
              <a:rPr lang="en-US" altLang="en-US" sz="1400" dirty="0">
                <a:latin typeface="Arial" panose="020B0604020202020204" pitchFamily="34" charset="0"/>
              </a:rPr>
              <a:t>50</a:t>
            </a:r>
            <a:r>
              <a:rPr lang="en-US" altLang="en-US" sz="1400" baseline="30000" dirty="0">
                <a:latin typeface="Arial" panose="020B0604020202020204" pitchFamily="34" charset="0"/>
              </a:rPr>
              <a:t>0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</a:rPr>
              <a:t>from a</a:t>
            </a:r>
            <a:r>
              <a:rPr lang="en-US" altLang="en-US" sz="1400" dirty="0">
                <a:latin typeface="Arial" panose="020B0604020202020204" pitchFamily="34" charset="0"/>
              </a:rPr>
              <a:t>’ and 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 mark b’ </a:t>
            </a:r>
            <a:r>
              <a:rPr lang="en-US" altLang="en-US" sz="1400" dirty="0" smtClean="0">
                <a:latin typeface="Arial" panose="020B0604020202020204" pitchFamily="34" charset="0"/>
              </a:rPr>
              <a:t>cutting </a:t>
            </a:r>
            <a:r>
              <a:rPr lang="en-US" altLang="en-US" sz="1400" dirty="0">
                <a:latin typeface="Arial" panose="020B0604020202020204" pitchFamily="34" charset="0"/>
              </a:rPr>
              <a:t>55mm on it.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5.Similarly draw </a:t>
            </a:r>
            <a:r>
              <a:rPr lang="en-US" altLang="en-US" sz="1400" dirty="0" smtClean="0">
                <a:latin typeface="Arial" panose="020B0604020202020204" pitchFamily="34" charset="0"/>
              </a:rPr>
              <a:t>TV </a:t>
            </a:r>
            <a:r>
              <a:rPr lang="en-US" altLang="en-US" sz="1400" dirty="0">
                <a:latin typeface="Arial" panose="020B0604020202020204" pitchFamily="34" charset="0"/>
              </a:rPr>
              <a:t>60</a:t>
            </a:r>
            <a:r>
              <a:rPr lang="en-US" altLang="en-US" sz="1400" baseline="30000" dirty="0">
                <a:latin typeface="Arial" panose="020B0604020202020204" pitchFamily="34" charset="0"/>
              </a:rPr>
              <a:t>0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</a:rPr>
              <a:t>from a &amp; </a:t>
            </a:r>
            <a:r>
              <a:rPr lang="en-US" altLang="en-US" sz="1400" dirty="0">
                <a:latin typeface="Arial" panose="020B0604020202020204" pitchFamily="34" charset="0"/>
              </a:rPr>
              <a:t>drawing projector from b’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</a:rPr>
              <a:t>locate </a:t>
            </a:r>
            <a:r>
              <a:rPr lang="en-US" altLang="en-US" sz="1400" dirty="0">
                <a:latin typeface="Arial" panose="020B0604020202020204" pitchFamily="34" charset="0"/>
              </a:rPr>
              <a:t>point b and join a b.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6.Then rotating views as </a:t>
            </a:r>
            <a:r>
              <a:rPr lang="en-US" altLang="en-US" sz="1400" dirty="0" smtClean="0">
                <a:latin typeface="Arial" panose="020B0604020202020204" pitchFamily="34" charset="0"/>
              </a:rPr>
              <a:t>shown, locate </a:t>
            </a:r>
            <a:r>
              <a:rPr lang="en-US" altLang="en-US" sz="1400" dirty="0">
                <a:latin typeface="Arial" panose="020B0604020202020204" pitchFamily="34" charset="0"/>
              </a:rPr>
              <a:t>True Lengths ab</a:t>
            </a:r>
            <a:r>
              <a:rPr lang="en-US" altLang="en-US" sz="1400" baseline="-25000" dirty="0">
                <a:latin typeface="Arial" panose="020B0604020202020204" pitchFamily="34" charset="0"/>
              </a:rPr>
              <a:t>1  </a:t>
            </a:r>
            <a:r>
              <a:rPr lang="en-US" altLang="en-US" sz="1400" dirty="0">
                <a:latin typeface="Arial" panose="020B0604020202020204" pitchFamily="34" charset="0"/>
              </a:rPr>
              <a:t>&amp;  a’b</a:t>
            </a:r>
            <a:r>
              <a:rPr lang="en-US" altLang="en-US" sz="1400" baseline="-25000" dirty="0">
                <a:latin typeface="Arial" panose="020B0604020202020204" pitchFamily="34" charset="0"/>
              </a:rPr>
              <a:t>1</a:t>
            </a:r>
            <a:r>
              <a:rPr lang="en-US" altLang="en-US" sz="1400" dirty="0">
                <a:latin typeface="Arial" panose="020B0604020202020204" pitchFamily="34" charset="0"/>
              </a:rPr>
              <a:t>’ </a:t>
            </a:r>
            <a:r>
              <a:rPr lang="en-US" altLang="en-US" sz="1400" dirty="0" smtClean="0">
                <a:latin typeface="Arial" panose="020B0604020202020204" pitchFamily="34" charset="0"/>
              </a:rPr>
              <a:t> and </a:t>
            </a:r>
            <a:r>
              <a:rPr lang="en-US" altLang="en-US" sz="1400" dirty="0">
                <a:latin typeface="Arial" panose="020B0604020202020204" pitchFamily="34" charset="0"/>
              </a:rPr>
              <a:t>their angles with </a:t>
            </a:r>
            <a:r>
              <a:rPr lang="en-US" altLang="en-US" sz="1400" dirty="0" smtClean="0">
                <a:latin typeface="Arial" panose="020B0604020202020204" pitchFamily="34" charset="0"/>
              </a:rPr>
              <a:t>HP </a:t>
            </a:r>
            <a:r>
              <a:rPr lang="en-US" altLang="en-US" sz="1400" dirty="0">
                <a:latin typeface="Arial" panose="020B0604020202020204" pitchFamily="34" charset="0"/>
              </a:rPr>
              <a:t>and </a:t>
            </a:r>
            <a:r>
              <a:rPr lang="en-US" altLang="en-US" sz="1400" dirty="0" smtClean="0">
                <a:latin typeface="Arial" panose="020B0604020202020204" pitchFamily="34" charset="0"/>
              </a:rPr>
              <a:t>VP.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1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86600" y="6493948"/>
            <a:ext cx="2057400" cy="365125"/>
          </a:xfrm>
        </p:spPr>
        <p:txBody>
          <a:bodyPr/>
          <a:lstStyle/>
          <a:p>
            <a:fld id="{EE8E09DC-0268-440F-8276-54ADABB93829}" type="slidenum">
              <a:rPr lang="en-IN" smtClean="0"/>
              <a:t>21</a:t>
            </a:fld>
            <a:endParaRPr lang="en-IN" dirty="0"/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 rot="3322370">
            <a:off x="4750769" y="5209852"/>
            <a:ext cx="423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smtClean="0">
                <a:latin typeface="Times New Roman" panose="02020603050405020304" pitchFamily="18" charset="0"/>
              </a:rPr>
              <a:t>TV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43" name="Arc 33"/>
          <p:cNvSpPr>
            <a:spLocks/>
          </p:cNvSpPr>
          <p:nvPr/>
        </p:nvSpPr>
        <p:spPr bwMode="auto">
          <a:xfrm>
            <a:off x="4595421" y="2514176"/>
            <a:ext cx="767155" cy="459615"/>
          </a:xfrm>
          <a:custGeom>
            <a:avLst/>
            <a:gdLst>
              <a:gd name="G0" fmla="+- 0 0 0"/>
              <a:gd name="G1" fmla="+- 15080 0 0"/>
              <a:gd name="G2" fmla="+- 21600 0 0"/>
              <a:gd name="T0" fmla="*/ 15464 w 21600"/>
              <a:gd name="T1" fmla="*/ 0 h 15080"/>
              <a:gd name="T2" fmla="*/ 21600 w 21600"/>
              <a:gd name="T3" fmla="*/ 15080 h 15080"/>
              <a:gd name="T4" fmla="*/ 0 w 21600"/>
              <a:gd name="T5" fmla="*/ 15080 h 15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080" fill="none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</a:path>
              <a:path w="21600" h="15080" stroke="0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  <a:lnTo>
                  <a:pt x="0" y="15080"/>
                </a:lnTo>
                <a:close/>
              </a:path>
            </a:pathLst>
          </a:custGeom>
          <a:noFill/>
          <a:ln w="9525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Arc 33"/>
          <p:cNvSpPr>
            <a:spLocks/>
          </p:cNvSpPr>
          <p:nvPr/>
        </p:nvSpPr>
        <p:spPr bwMode="auto">
          <a:xfrm rot="3127459">
            <a:off x="4356212" y="3712085"/>
            <a:ext cx="1159296" cy="682327"/>
          </a:xfrm>
          <a:custGeom>
            <a:avLst/>
            <a:gdLst>
              <a:gd name="G0" fmla="+- 0 0 0"/>
              <a:gd name="G1" fmla="+- 15080 0 0"/>
              <a:gd name="G2" fmla="+- 21600 0 0"/>
              <a:gd name="T0" fmla="*/ 15464 w 21600"/>
              <a:gd name="T1" fmla="*/ 0 h 15080"/>
              <a:gd name="T2" fmla="*/ 21600 w 21600"/>
              <a:gd name="T3" fmla="*/ 15080 h 15080"/>
              <a:gd name="T4" fmla="*/ 0 w 21600"/>
              <a:gd name="T5" fmla="*/ 15080 h 15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080" fill="none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</a:path>
              <a:path w="21600" h="15080" stroke="0" extrusionOk="0">
                <a:moveTo>
                  <a:pt x="15464" y="-1"/>
                </a:moveTo>
                <a:cubicBezTo>
                  <a:pt x="19398" y="4033"/>
                  <a:pt x="21600" y="9445"/>
                  <a:pt x="21600" y="15080"/>
                </a:cubicBezTo>
                <a:lnTo>
                  <a:pt x="0" y="15080"/>
                </a:lnTo>
                <a:close/>
              </a:path>
            </a:pathLst>
          </a:custGeom>
          <a:noFill/>
          <a:ln w="9525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27205" y="26054"/>
            <a:ext cx="911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TRUE LENGTH AND INCLINATIONS</a:t>
            </a:r>
            <a:endParaRPr lang="en-IN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402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  <p:bldP spid="201731" grpId="0" animBg="1"/>
      <p:bldP spid="201733" grpId="0"/>
      <p:bldP spid="201734" grpId="0" animBg="1"/>
      <p:bldP spid="201735" grpId="0"/>
      <p:bldP spid="201737" grpId="0"/>
      <p:bldP spid="201738" grpId="0" animBg="1"/>
      <p:bldP spid="201739" grpId="0" animBg="1"/>
      <p:bldP spid="201740" grpId="0"/>
      <p:bldP spid="201741" grpId="0"/>
      <p:bldP spid="201742" grpId="0"/>
      <p:bldP spid="201744" grpId="0" animBg="1"/>
      <p:bldP spid="201745" grpId="0" animBg="1"/>
      <p:bldP spid="201746" grpId="0" animBg="1"/>
      <p:bldP spid="201747" grpId="0"/>
      <p:bldP spid="201748" grpId="0" animBg="1"/>
      <p:bldP spid="201749" grpId="0"/>
      <p:bldP spid="201750" grpId="0" animBg="1"/>
      <p:bldP spid="201751" grpId="0"/>
      <p:bldP spid="201752" grpId="0" animBg="1"/>
      <p:bldP spid="201753" grpId="0" animBg="1"/>
      <p:bldP spid="201754" grpId="0" animBg="1"/>
      <p:bldP spid="201755" grpId="0" animBg="1"/>
      <p:bldP spid="201756" grpId="0" animBg="1"/>
      <p:bldP spid="201757" grpId="0"/>
      <p:bldP spid="201758" grpId="0" animBg="1"/>
      <p:bldP spid="201759" grpId="0"/>
      <p:bldP spid="201761" grpId="0" animBg="1"/>
      <p:bldP spid="42" grpId="0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4030665" y="3430588"/>
            <a:ext cx="4046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719513" y="31813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8001002" y="318611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03781" name="Line 5"/>
          <p:cNvSpPr>
            <a:spLocks noChangeShapeType="1"/>
          </p:cNvSpPr>
          <p:nvPr/>
        </p:nvSpPr>
        <p:spPr bwMode="auto">
          <a:xfrm>
            <a:off x="4624388" y="1785519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4303713" y="2982913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203784" name="Line 8"/>
          <p:cNvSpPr>
            <a:spLocks noChangeShapeType="1"/>
          </p:cNvSpPr>
          <p:nvPr/>
        </p:nvSpPr>
        <p:spPr bwMode="auto">
          <a:xfrm flipV="1">
            <a:off x="4622802" y="3035065"/>
            <a:ext cx="3257482" cy="25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7443718" y="2769916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1’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4319590" y="3810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03788" name="Line 12"/>
          <p:cNvSpPr>
            <a:spLocks noChangeShapeType="1"/>
          </p:cNvSpPr>
          <p:nvPr/>
        </p:nvSpPr>
        <p:spPr bwMode="auto">
          <a:xfrm flipH="1" flipV="1">
            <a:off x="7443786" y="1428748"/>
            <a:ext cx="14290" cy="16192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 flipV="1">
            <a:off x="4624388" y="1447800"/>
            <a:ext cx="2819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7375668" y="1135456"/>
            <a:ext cx="3930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tabLst>
                <a:tab pos="180975" algn="l"/>
              </a:tabLst>
            </a:pPr>
            <a:r>
              <a:rPr lang="en-US" altLang="en-US" sz="1400" dirty="0"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6072190" y="2800350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LTV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 rot="-1807669">
            <a:off x="6022975" y="2124075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TL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 flipV="1">
            <a:off x="4636404" y="3996241"/>
            <a:ext cx="3440797" cy="42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716304" y="6379553"/>
            <a:ext cx="3337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6797675" y="400427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3798" name="Line 22"/>
          <p:cNvSpPr>
            <a:spLocks noChangeShapeType="1"/>
          </p:cNvSpPr>
          <p:nvPr/>
        </p:nvSpPr>
        <p:spPr bwMode="auto">
          <a:xfrm>
            <a:off x="6827044" y="3991681"/>
            <a:ext cx="13059" cy="2409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799" name="Line 23"/>
          <p:cNvSpPr>
            <a:spLocks noChangeShapeType="1"/>
          </p:cNvSpPr>
          <p:nvPr/>
        </p:nvSpPr>
        <p:spPr bwMode="auto">
          <a:xfrm rot="4589744" flipV="1">
            <a:off x="4333875" y="4391025"/>
            <a:ext cx="2819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800" name="Line 24"/>
          <p:cNvSpPr>
            <a:spLocks noChangeShapeType="1"/>
          </p:cNvSpPr>
          <p:nvPr/>
        </p:nvSpPr>
        <p:spPr bwMode="auto">
          <a:xfrm>
            <a:off x="5524500" y="6381750"/>
            <a:ext cx="2819400" cy="0"/>
          </a:xfrm>
          <a:prstGeom prst="line">
            <a:avLst/>
          </a:prstGeom>
          <a:ln>
            <a:solidFill>
              <a:schemeClr val="accent6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03801" name="Line 25"/>
          <p:cNvSpPr>
            <a:spLocks noChangeShapeType="1"/>
          </p:cNvSpPr>
          <p:nvPr/>
        </p:nvSpPr>
        <p:spPr bwMode="auto">
          <a:xfrm flipV="1">
            <a:off x="6819900" y="3048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802" name="Arc 26"/>
          <p:cNvSpPr>
            <a:spLocks/>
          </p:cNvSpPr>
          <p:nvPr/>
        </p:nvSpPr>
        <p:spPr bwMode="auto">
          <a:xfrm>
            <a:off x="5743575" y="1443038"/>
            <a:ext cx="1076325" cy="1631950"/>
          </a:xfrm>
          <a:custGeom>
            <a:avLst/>
            <a:gdLst>
              <a:gd name="G0" fmla="+- 0 0 0"/>
              <a:gd name="G1" fmla="+- 21269 0 0"/>
              <a:gd name="G2" fmla="+- 21600 0 0"/>
              <a:gd name="T0" fmla="*/ 3766 w 21600"/>
              <a:gd name="T1" fmla="*/ 0 h 22687"/>
              <a:gd name="T2" fmla="*/ 21553 w 21600"/>
              <a:gd name="T3" fmla="*/ 22687 h 22687"/>
              <a:gd name="T4" fmla="*/ 0 w 21600"/>
              <a:gd name="T5" fmla="*/ 21269 h 22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687" fill="none" extrusionOk="0">
                <a:moveTo>
                  <a:pt x="3766" y="-1"/>
                </a:moveTo>
                <a:cubicBezTo>
                  <a:pt x="14082" y="1826"/>
                  <a:pt x="21600" y="10792"/>
                  <a:pt x="21600" y="21269"/>
                </a:cubicBezTo>
                <a:cubicBezTo>
                  <a:pt x="21600" y="21742"/>
                  <a:pt x="21584" y="22214"/>
                  <a:pt x="21553" y="22687"/>
                </a:cubicBezTo>
              </a:path>
              <a:path w="21600" h="22687" stroke="0" extrusionOk="0">
                <a:moveTo>
                  <a:pt x="3766" y="-1"/>
                </a:moveTo>
                <a:cubicBezTo>
                  <a:pt x="14082" y="1826"/>
                  <a:pt x="21600" y="10792"/>
                  <a:pt x="21600" y="21269"/>
                </a:cubicBezTo>
                <a:cubicBezTo>
                  <a:pt x="21600" y="21742"/>
                  <a:pt x="21584" y="22214"/>
                  <a:pt x="21553" y="22687"/>
                </a:cubicBezTo>
                <a:lnTo>
                  <a:pt x="0" y="2126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3803" name="Line 27"/>
          <p:cNvSpPr>
            <a:spLocks noChangeShapeType="1"/>
          </p:cNvSpPr>
          <p:nvPr/>
        </p:nvSpPr>
        <p:spPr bwMode="auto">
          <a:xfrm flipV="1">
            <a:off x="4624388" y="1443038"/>
            <a:ext cx="1334826" cy="160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804" name="Text Box 28"/>
          <p:cNvSpPr txBox="1">
            <a:spLocks noChangeArrowheads="1"/>
          </p:cNvSpPr>
          <p:nvPr/>
        </p:nvSpPr>
        <p:spPr bwMode="auto">
          <a:xfrm>
            <a:off x="5861438" y="1182945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b’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3805" name="Text Box 29"/>
          <p:cNvSpPr txBox="1">
            <a:spLocks noChangeArrowheads="1"/>
          </p:cNvSpPr>
          <p:nvPr/>
        </p:nvSpPr>
        <p:spPr bwMode="auto">
          <a:xfrm>
            <a:off x="5785536" y="638941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3806" name="Line 30"/>
          <p:cNvSpPr>
            <a:spLocks noChangeShapeType="1"/>
          </p:cNvSpPr>
          <p:nvPr/>
        </p:nvSpPr>
        <p:spPr bwMode="auto">
          <a:xfrm flipH="1" flipV="1">
            <a:off x="4640896" y="4001662"/>
            <a:ext cx="1306301" cy="23724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807" name="Text Box 31"/>
          <p:cNvSpPr txBox="1">
            <a:spLocks noChangeArrowheads="1"/>
          </p:cNvSpPr>
          <p:nvPr/>
        </p:nvSpPr>
        <p:spPr bwMode="auto">
          <a:xfrm>
            <a:off x="6042670" y="3721569"/>
            <a:ext cx="519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LFV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3808" name="Text Box 32"/>
          <p:cNvSpPr txBox="1">
            <a:spLocks noChangeArrowheads="1"/>
          </p:cNvSpPr>
          <p:nvPr/>
        </p:nvSpPr>
        <p:spPr bwMode="auto">
          <a:xfrm rot="3854757">
            <a:off x="5068094" y="5328444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TV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3809" name="Text Box 33"/>
          <p:cNvSpPr txBox="1">
            <a:spLocks noChangeArrowheads="1"/>
          </p:cNvSpPr>
          <p:nvPr/>
        </p:nvSpPr>
        <p:spPr bwMode="auto">
          <a:xfrm rot="-2966121">
            <a:off x="5006183" y="1980407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FV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3810" name="Text Box 34"/>
          <p:cNvSpPr txBox="1">
            <a:spLocks noChangeArrowheads="1"/>
          </p:cNvSpPr>
          <p:nvPr/>
        </p:nvSpPr>
        <p:spPr bwMode="auto">
          <a:xfrm>
            <a:off x="4868550" y="3975716"/>
            <a:ext cx="360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</a:p>
        </p:txBody>
      </p:sp>
      <p:sp>
        <p:nvSpPr>
          <p:cNvPr id="203811" name="Text Box 35"/>
          <p:cNvSpPr txBox="1">
            <a:spLocks noChangeArrowheads="1"/>
          </p:cNvSpPr>
          <p:nvPr/>
        </p:nvSpPr>
        <p:spPr bwMode="auto">
          <a:xfrm rot="3322370">
            <a:off x="5991225" y="533400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TL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3812" name="Line 36"/>
          <p:cNvSpPr>
            <a:spLocks noChangeShapeType="1"/>
          </p:cNvSpPr>
          <p:nvPr/>
        </p:nvSpPr>
        <p:spPr bwMode="auto">
          <a:xfrm>
            <a:off x="5959214" y="1452693"/>
            <a:ext cx="6385" cy="4921394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813" name="Text Box 37"/>
          <p:cNvSpPr txBox="1">
            <a:spLocks noChangeArrowheads="1"/>
          </p:cNvSpPr>
          <p:nvPr/>
        </p:nvSpPr>
        <p:spPr bwMode="auto">
          <a:xfrm>
            <a:off x="5128035" y="2726258"/>
            <a:ext cx="304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203814" name="Text Box 38"/>
          <p:cNvSpPr txBox="1">
            <a:spLocks noChangeArrowheads="1"/>
          </p:cNvSpPr>
          <p:nvPr/>
        </p:nvSpPr>
        <p:spPr bwMode="auto">
          <a:xfrm>
            <a:off x="69851" y="227381"/>
            <a:ext cx="9043989" cy="98488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6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PROBLEM:-</a:t>
            </a:r>
            <a:endParaRPr lang="en-US" altLang="en-US" sz="16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400" b="1" dirty="0">
                <a:latin typeface="Arial" panose="020B0604020202020204" pitchFamily="34" charset="0"/>
              </a:rPr>
              <a:t>Line AB is 75 mm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long. It’s FV and TV measure </a:t>
            </a:r>
            <a:r>
              <a:rPr lang="en-US" altLang="en-US" sz="1400" b="1" dirty="0">
                <a:latin typeface="Arial" panose="020B0604020202020204" pitchFamily="34" charset="0"/>
              </a:rPr>
              <a:t>50 mm &amp; 60 mm long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respectively. An end </a:t>
            </a:r>
            <a:r>
              <a:rPr lang="en-US" altLang="en-US" sz="1400" b="1" dirty="0">
                <a:latin typeface="Arial" panose="020B0604020202020204" pitchFamily="34" charset="0"/>
              </a:rPr>
              <a:t>is 10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mm above HP </a:t>
            </a:r>
            <a:r>
              <a:rPr lang="en-US" altLang="en-US" sz="1400" b="1" dirty="0">
                <a:latin typeface="Arial" panose="020B0604020202020204" pitchFamily="34" charset="0"/>
              </a:rPr>
              <a:t>and 15 mm in front of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VP. </a:t>
            </a:r>
            <a:r>
              <a:rPr lang="en-US" altLang="en-US" sz="1400" b="1" dirty="0">
                <a:latin typeface="Arial" panose="020B0604020202020204" pitchFamily="34" charset="0"/>
              </a:rPr>
              <a:t>Draw projections of line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AB if </a:t>
            </a:r>
            <a:r>
              <a:rPr lang="en-US" altLang="en-US" sz="1400" b="1" dirty="0">
                <a:latin typeface="Arial" panose="020B0604020202020204" pitchFamily="34" charset="0"/>
              </a:rPr>
              <a:t>end B is in first quadrant</a:t>
            </a:r>
            <a:r>
              <a:rPr lang="en-US" altLang="en-US" sz="1400" b="1" dirty="0" smtClean="0">
                <a:latin typeface="Arial" panose="020B0604020202020204" pitchFamily="34" charset="0"/>
              </a:rPr>
              <a:t>. Find </a:t>
            </a:r>
            <a:r>
              <a:rPr lang="en-US" altLang="en-US" sz="1400" b="1" dirty="0">
                <a:latin typeface="Arial" panose="020B0604020202020204" pitchFamily="34" charset="0"/>
              </a:rPr>
              <a:t>angle with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HP </a:t>
            </a:r>
            <a:r>
              <a:rPr lang="en-US" altLang="en-US" sz="1400" b="1" dirty="0">
                <a:latin typeface="Arial" panose="020B0604020202020204" pitchFamily="34" charset="0"/>
              </a:rPr>
              <a:t>and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VP.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70725" y="6481892"/>
            <a:ext cx="2057400" cy="365125"/>
          </a:xfrm>
        </p:spPr>
        <p:txBody>
          <a:bodyPr/>
          <a:lstStyle/>
          <a:p>
            <a:fld id="{EE8E09DC-0268-440F-8276-54ADABB93829}" type="slidenum">
              <a:rPr lang="en-IN" smtClean="0"/>
              <a:t>22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1323975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u="sng" dirty="0">
                <a:solidFill>
                  <a:srgbClr val="FF0000"/>
                </a:solidFill>
                <a:latin typeface="Arial" panose="020B0604020202020204" pitchFamily="34" charset="0"/>
              </a:rPr>
              <a:t>SOLUTION STEPS: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954" y="182243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</a:rPr>
              <a:t>1.Draw </a:t>
            </a:r>
            <a:r>
              <a:rPr lang="en-US" altLang="en-US" sz="1400" dirty="0"/>
              <a:t>XY</a:t>
            </a:r>
            <a:r>
              <a:rPr lang="en-US" altLang="en-US" sz="1400" dirty="0">
                <a:latin typeface="Arial" panose="020B0604020202020204" pitchFamily="34" charset="0"/>
              </a:rPr>
              <a:t> line and one projector.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2.Locate a’ 10 mm above </a:t>
            </a:r>
            <a:r>
              <a:rPr lang="en-US" altLang="en-US" sz="1400" dirty="0"/>
              <a:t>XY</a:t>
            </a:r>
            <a:r>
              <a:rPr lang="en-US" altLang="en-US" sz="1400" dirty="0">
                <a:latin typeface="Arial" panose="020B0604020202020204" pitchFamily="34" charset="0"/>
              </a:rPr>
              <a:t> and 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 a 15 mm below </a:t>
            </a:r>
            <a:r>
              <a:rPr lang="en-US" altLang="en-US" sz="1400" dirty="0"/>
              <a:t>XY</a:t>
            </a:r>
            <a:r>
              <a:rPr lang="en-US" altLang="en-US" sz="1400" dirty="0">
                <a:latin typeface="Arial" panose="020B0604020202020204" pitchFamily="34" charset="0"/>
              </a:rPr>
              <a:t> line.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3.Draw locus from these points.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4.Cut 60mm distance on locus of a’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  &amp; mark 1’ on it as it is LTV.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5.Similarly cut 50mm </a:t>
            </a:r>
            <a:r>
              <a:rPr lang="en-US" altLang="en-US" sz="1400" dirty="0" smtClean="0">
                <a:latin typeface="Arial" panose="020B0604020202020204" pitchFamily="34" charset="0"/>
              </a:rPr>
              <a:t>on locus </a:t>
            </a:r>
            <a:r>
              <a:rPr lang="en-US" altLang="en-US" sz="1400" dirty="0">
                <a:latin typeface="Arial" panose="020B0604020202020204" pitchFamily="34" charset="0"/>
              </a:rPr>
              <a:t>of </a:t>
            </a:r>
            <a:r>
              <a:rPr lang="en-US" altLang="en-US" sz="1400" dirty="0" smtClean="0">
                <a:latin typeface="Arial" panose="020B0604020202020204" pitchFamily="34" charset="0"/>
              </a:rPr>
              <a:t>a</a:t>
            </a:r>
          </a:p>
          <a:p>
            <a:r>
              <a:rPr lang="en-US" altLang="en-US" sz="1400" dirty="0" smtClean="0"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and mark point 1 as it is LFV.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6.From 1’ draw a vertical line upward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  and from a’ taking TL (75mm ) in 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  compass, mark b’</a:t>
            </a:r>
            <a:r>
              <a:rPr lang="en-US" altLang="en-US" sz="1400" baseline="-25000" dirty="0">
                <a:latin typeface="Arial" panose="020B0604020202020204" pitchFamily="34" charset="0"/>
              </a:rPr>
              <a:t>1</a:t>
            </a:r>
            <a:r>
              <a:rPr lang="en-US" altLang="en-US" sz="1400" dirty="0">
                <a:latin typeface="Arial" panose="020B0604020202020204" pitchFamily="34" charset="0"/>
              </a:rPr>
              <a:t> point on it.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  Join a’ b’</a:t>
            </a:r>
            <a:r>
              <a:rPr lang="en-US" altLang="en-US" sz="1400" baseline="-25000" dirty="0">
                <a:latin typeface="Arial" panose="020B0604020202020204" pitchFamily="34" charset="0"/>
              </a:rPr>
              <a:t>1</a:t>
            </a:r>
            <a:r>
              <a:rPr lang="en-US" altLang="en-US" sz="1400" dirty="0">
                <a:latin typeface="Arial" panose="020B0604020202020204" pitchFamily="34" charset="0"/>
              </a:rPr>
              <a:t> points.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7. Draw locus from b’</a:t>
            </a:r>
            <a:r>
              <a:rPr lang="en-US" altLang="en-US" sz="1400" baseline="-25000" dirty="0">
                <a:latin typeface="Arial" panose="020B0604020202020204" pitchFamily="34" charset="0"/>
              </a:rPr>
              <a:t>1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8. With same steps below get b</a:t>
            </a:r>
            <a:r>
              <a:rPr lang="en-US" altLang="en-US" sz="1400" baseline="-25000" dirty="0">
                <a:latin typeface="Arial" panose="020B0604020202020204" pitchFamily="34" charset="0"/>
              </a:rPr>
              <a:t>1 </a:t>
            </a:r>
            <a:r>
              <a:rPr lang="en-US" altLang="en-US" sz="1400" dirty="0">
                <a:latin typeface="Arial" panose="020B0604020202020204" pitchFamily="34" charset="0"/>
              </a:rPr>
              <a:t>point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   and draw also locus from it.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9. Now rotating one of the components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  i.e., a-1  locate b’ and join a’ with it 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   to get FV.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10. Locate TV similarly and measure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     angles </a:t>
            </a:r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997924" y="5854309"/>
            <a:ext cx="9300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V="1">
            <a:off x="4630774" y="3039308"/>
            <a:ext cx="2854770" cy="24331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 flipV="1">
            <a:off x="4630774" y="3990458"/>
            <a:ext cx="2166900" cy="1120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>
            <a:off x="5266417" y="1441873"/>
            <a:ext cx="3372758" cy="10049"/>
          </a:xfrm>
          <a:prstGeom prst="line">
            <a:avLst/>
          </a:pr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494073" y="-59149"/>
            <a:ext cx="817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ANGLE WITH HP &amp; VP</a:t>
            </a:r>
            <a:endParaRPr lang="en-IN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968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/>
      <p:bldP spid="203779" grpId="0"/>
      <p:bldP spid="203780" grpId="0"/>
      <p:bldP spid="203781" grpId="0" animBg="1"/>
      <p:bldP spid="203783" grpId="0"/>
      <p:bldP spid="203784" grpId="0" animBg="1"/>
      <p:bldP spid="203785" grpId="0"/>
      <p:bldP spid="203787" grpId="0"/>
      <p:bldP spid="203788" grpId="0" animBg="1"/>
      <p:bldP spid="203789" grpId="0" animBg="1"/>
      <p:bldP spid="203790" grpId="0"/>
      <p:bldP spid="203792" grpId="0"/>
      <p:bldP spid="203793" grpId="0"/>
      <p:bldP spid="203794" grpId="0" animBg="1"/>
      <p:bldP spid="203795" grpId="0"/>
      <p:bldP spid="203797" grpId="0"/>
      <p:bldP spid="203798" grpId="0" animBg="1"/>
      <p:bldP spid="203799" grpId="0" animBg="1"/>
      <p:bldP spid="203800" grpId="0" animBg="1"/>
      <p:bldP spid="203801" grpId="0" animBg="1"/>
      <p:bldP spid="203802" grpId="0" animBg="1"/>
      <p:bldP spid="203803" grpId="0" animBg="1"/>
      <p:bldP spid="203804" grpId="0"/>
      <p:bldP spid="203805" grpId="0"/>
      <p:bldP spid="203806" grpId="0" animBg="1"/>
      <p:bldP spid="203807" grpId="0"/>
      <p:bldP spid="203808" grpId="0"/>
      <p:bldP spid="203810" grpId="0"/>
      <p:bldP spid="203811" grpId="0"/>
      <p:bldP spid="203812" grpId="0" animBg="1"/>
      <p:bldP spid="203813" grpId="0"/>
      <p:bldP spid="203814" grpId="0" animBg="1"/>
      <p:bldP spid="4" grpId="0"/>
      <p:bldP spid="49" grpId="0"/>
      <p:bldP spid="50" grpId="0" animBg="1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Line 2"/>
          <p:cNvSpPr>
            <a:spLocks noChangeShapeType="1"/>
          </p:cNvSpPr>
          <p:nvPr/>
        </p:nvSpPr>
        <p:spPr bwMode="auto">
          <a:xfrm>
            <a:off x="3754438" y="3414713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3259166" y="3316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8426511" y="3294997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>
            <a:off x="3744913" y="1830388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455169" y="3094446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c’</a:t>
            </a: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3452813" y="5454650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>
            <a:off x="3744913" y="3887788"/>
            <a:ext cx="46482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7980212" y="3512441"/>
            <a:ext cx="1088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200" dirty="0">
                <a:latin typeface="Times New Roman" panose="02020603050405020304" pitchFamily="18" charset="0"/>
              </a:rPr>
              <a:t>LOCUS </a:t>
            </a:r>
            <a:r>
              <a:rPr lang="en-US" altLang="en-US" sz="1200" dirty="0" smtClean="0">
                <a:latin typeface="Times New Roman" panose="02020603050405020304" pitchFamily="18" charset="0"/>
              </a:rPr>
              <a:t>OF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400" dirty="0" smtClean="0">
                <a:latin typeface="Times New Roman" panose="02020603050405020304" pitchFamily="18" charset="0"/>
              </a:rPr>
              <a:t>d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 flipV="1">
            <a:off x="3778169" y="3887787"/>
            <a:ext cx="1947944" cy="18139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837" name="Oval 13"/>
          <p:cNvSpPr>
            <a:spLocks noChangeArrowheads="1"/>
          </p:cNvSpPr>
          <p:nvPr/>
        </p:nvSpPr>
        <p:spPr bwMode="auto">
          <a:xfrm>
            <a:off x="5678488" y="38592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 flipV="1">
            <a:off x="3754438" y="3915938"/>
            <a:ext cx="3470273" cy="1800994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05839" name="Oval 15"/>
          <p:cNvSpPr>
            <a:spLocks noChangeArrowheads="1"/>
          </p:cNvSpPr>
          <p:nvPr/>
        </p:nvSpPr>
        <p:spPr bwMode="auto">
          <a:xfrm>
            <a:off x="7192963" y="38401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840" name="Text Box 16"/>
          <p:cNvSpPr txBox="1">
            <a:spLocks noChangeArrowheads="1"/>
          </p:cNvSpPr>
          <p:nvPr/>
        </p:nvSpPr>
        <p:spPr bwMode="auto">
          <a:xfrm>
            <a:off x="5699847" y="351803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7234238" y="35052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d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842" name="Line 18"/>
          <p:cNvSpPr>
            <a:spLocks noChangeShapeType="1"/>
          </p:cNvSpPr>
          <p:nvPr/>
        </p:nvSpPr>
        <p:spPr bwMode="auto">
          <a:xfrm flipV="1">
            <a:off x="5716588" y="1266825"/>
            <a:ext cx="0" cy="25923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05845" name="Line 21"/>
          <p:cNvSpPr>
            <a:spLocks noChangeShapeType="1"/>
          </p:cNvSpPr>
          <p:nvPr/>
        </p:nvSpPr>
        <p:spPr bwMode="auto">
          <a:xfrm flipH="1">
            <a:off x="3754438" y="1268318"/>
            <a:ext cx="19812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05846" name="Group 22"/>
          <p:cNvGrpSpPr>
            <a:grpSpLocks/>
          </p:cNvGrpSpPr>
          <p:nvPr/>
        </p:nvGrpSpPr>
        <p:grpSpPr bwMode="auto">
          <a:xfrm>
            <a:off x="5014911" y="1283217"/>
            <a:ext cx="2209800" cy="2133600"/>
            <a:chOff x="2705" y="992"/>
            <a:chExt cx="1351" cy="1411"/>
          </a:xfrm>
        </p:grpSpPr>
        <p:sp>
          <p:nvSpPr>
            <p:cNvPr id="205847" name="Arc 23"/>
            <p:cNvSpPr>
              <a:spLocks/>
            </p:cNvSpPr>
            <p:nvPr/>
          </p:nvSpPr>
          <p:spPr bwMode="auto">
            <a:xfrm>
              <a:off x="2705" y="992"/>
              <a:ext cx="1351" cy="1411"/>
            </a:xfrm>
            <a:custGeom>
              <a:avLst/>
              <a:gdLst>
                <a:gd name="G0" fmla="+- 0 0 0"/>
                <a:gd name="G1" fmla="+- 20464 0 0"/>
                <a:gd name="G2" fmla="+- 21600 0 0"/>
                <a:gd name="T0" fmla="*/ 6912 w 21600"/>
                <a:gd name="T1" fmla="*/ 0 h 20464"/>
                <a:gd name="T2" fmla="*/ 21600 w 21600"/>
                <a:gd name="T3" fmla="*/ 20464 h 20464"/>
                <a:gd name="T4" fmla="*/ 0 w 21600"/>
                <a:gd name="T5" fmla="*/ 20464 h 20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464" fill="none" extrusionOk="0">
                  <a:moveTo>
                    <a:pt x="6912" y="-1"/>
                  </a:moveTo>
                  <a:cubicBezTo>
                    <a:pt x="15690" y="2964"/>
                    <a:pt x="21600" y="11198"/>
                    <a:pt x="21600" y="20464"/>
                  </a:cubicBezTo>
                </a:path>
                <a:path w="21600" h="20464" stroke="0" extrusionOk="0">
                  <a:moveTo>
                    <a:pt x="6912" y="-1"/>
                  </a:moveTo>
                  <a:cubicBezTo>
                    <a:pt x="15690" y="2964"/>
                    <a:pt x="21600" y="11198"/>
                    <a:pt x="21600" y="20464"/>
                  </a:cubicBezTo>
                  <a:lnTo>
                    <a:pt x="0" y="20464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848" name="Line 24"/>
            <p:cNvSpPr>
              <a:spLocks noChangeShapeType="1"/>
            </p:cNvSpPr>
            <p:nvPr/>
          </p:nvSpPr>
          <p:spPr bwMode="auto">
            <a:xfrm flipH="1" flipV="1">
              <a:off x="3886" y="1669"/>
              <a:ext cx="110" cy="25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05849" name="Line 25"/>
          <p:cNvSpPr>
            <a:spLocks noChangeShapeType="1"/>
          </p:cNvSpPr>
          <p:nvPr/>
        </p:nvSpPr>
        <p:spPr bwMode="auto">
          <a:xfrm>
            <a:off x="5754688" y="1266825"/>
            <a:ext cx="27432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05850" name="Line 26"/>
          <p:cNvSpPr>
            <a:spLocks noChangeShapeType="1"/>
          </p:cNvSpPr>
          <p:nvPr/>
        </p:nvSpPr>
        <p:spPr bwMode="auto">
          <a:xfrm flipV="1">
            <a:off x="3729038" y="1295400"/>
            <a:ext cx="3276600" cy="2133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05851" name="Text Box 27"/>
          <p:cNvSpPr txBox="1">
            <a:spLocks noChangeArrowheads="1"/>
          </p:cNvSpPr>
          <p:nvPr/>
        </p:nvSpPr>
        <p:spPr bwMode="auto">
          <a:xfrm>
            <a:off x="6822718" y="940453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d’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>
            <a:off x="3725064" y="5716588"/>
            <a:ext cx="38862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-2206479">
            <a:off x="4262440" y="4479409"/>
            <a:ext cx="625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TV</a:t>
            </a: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-3101359">
            <a:off x="4546602" y="1785422"/>
            <a:ext cx="625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FV</a:t>
            </a:r>
          </a:p>
        </p:txBody>
      </p:sp>
      <p:sp>
        <p:nvSpPr>
          <p:cNvPr id="205855" name="Text Box 31"/>
          <p:cNvSpPr txBox="1">
            <a:spLocks noChangeArrowheads="1"/>
          </p:cNvSpPr>
          <p:nvPr/>
        </p:nvSpPr>
        <p:spPr bwMode="auto">
          <a:xfrm rot="-1607487">
            <a:off x="5786440" y="4098409"/>
            <a:ext cx="625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TL</a:t>
            </a:r>
          </a:p>
        </p:txBody>
      </p:sp>
      <p:sp>
        <p:nvSpPr>
          <p:cNvPr id="205856" name="Text Box 32"/>
          <p:cNvSpPr txBox="1">
            <a:spLocks noChangeArrowheads="1"/>
          </p:cNvSpPr>
          <p:nvPr/>
        </p:nvSpPr>
        <p:spPr bwMode="auto">
          <a:xfrm rot="-1792448">
            <a:off x="5776915" y="1860034"/>
            <a:ext cx="625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TL</a:t>
            </a:r>
          </a:p>
        </p:txBody>
      </p:sp>
      <p:sp>
        <p:nvSpPr>
          <p:cNvPr id="205857" name="Text Box 33"/>
          <p:cNvSpPr txBox="1">
            <a:spLocks noChangeArrowheads="1"/>
          </p:cNvSpPr>
          <p:nvPr/>
        </p:nvSpPr>
        <p:spPr bwMode="auto">
          <a:xfrm>
            <a:off x="4271965" y="3032798"/>
            <a:ext cx="3904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4632186" y="5277251"/>
            <a:ext cx="4543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</a:p>
        </p:txBody>
      </p:sp>
      <p:sp>
        <p:nvSpPr>
          <p:cNvPr id="205859" name="Arc 35"/>
          <p:cNvSpPr>
            <a:spLocks/>
          </p:cNvSpPr>
          <p:nvPr/>
        </p:nvSpPr>
        <p:spPr bwMode="auto">
          <a:xfrm>
            <a:off x="3957638" y="3138490"/>
            <a:ext cx="304800" cy="320675"/>
          </a:xfrm>
          <a:custGeom>
            <a:avLst/>
            <a:gdLst>
              <a:gd name="G0" fmla="+- 0 0 0"/>
              <a:gd name="G1" fmla="+- 13506 0 0"/>
              <a:gd name="G2" fmla="+- 21600 0 0"/>
              <a:gd name="T0" fmla="*/ 16857 w 21600"/>
              <a:gd name="T1" fmla="*/ 0 h 22819"/>
              <a:gd name="T2" fmla="*/ 19489 w 21600"/>
              <a:gd name="T3" fmla="*/ 22819 h 22819"/>
              <a:gd name="T4" fmla="*/ 0 w 21600"/>
              <a:gd name="T5" fmla="*/ 13506 h 2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819" fill="none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6728"/>
                  <a:pt x="20878" y="19911"/>
                  <a:pt x="19489" y="22819"/>
                </a:cubicBezTo>
              </a:path>
              <a:path w="21600" h="22819" stroke="0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6728"/>
                  <a:pt x="20878" y="19911"/>
                  <a:pt x="19489" y="22819"/>
                </a:cubicBezTo>
                <a:lnTo>
                  <a:pt x="0" y="1350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860" name="Arc 36"/>
          <p:cNvSpPr>
            <a:spLocks/>
          </p:cNvSpPr>
          <p:nvPr/>
        </p:nvSpPr>
        <p:spPr bwMode="auto">
          <a:xfrm>
            <a:off x="4140300" y="5412212"/>
            <a:ext cx="350738" cy="317681"/>
          </a:xfrm>
          <a:custGeom>
            <a:avLst/>
            <a:gdLst>
              <a:gd name="G0" fmla="+- 0 0 0"/>
              <a:gd name="G1" fmla="+- 13506 0 0"/>
              <a:gd name="G2" fmla="+- 21600 0 0"/>
              <a:gd name="T0" fmla="*/ 16857 w 21600"/>
              <a:gd name="T1" fmla="*/ 0 h 22819"/>
              <a:gd name="T2" fmla="*/ 19489 w 21600"/>
              <a:gd name="T3" fmla="*/ 22819 h 22819"/>
              <a:gd name="T4" fmla="*/ 0 w 21600"/>
              <a:gd name="T5" fmla="*/ 13506 h 2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819" fill="none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6728"/>
                  <a:pt x="20878" y="19911"/>
                  <a:pt x="19489" y="22819"/>
                </a:cubicBezTo>
              </a:path>
              <a:path w="21600" h="22819" stroke="0" extrusionOk="0">
                <a:moveTo>
                  <a:pt x="16856" y="0"/>
                </a:moveTo>
                <a:cubicBezTo>
                  <a:pt x="19927" y="3832"/>
                  <a:pt x="21600" y="8595"/>
                  <a:pt x="21600" y="13506"/>
                </a:cubicBezTo>
                <a:cubicBezTo>
                  <a:pt x="21600" y="16728"/>
                  <a:pt x="20878" y="19911"/>
                  <a:pt x="19489" y="22819"/>
                </a:cubicBezTo>
                <a:lnTo>
                  <a:pt x="0" y="1350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861" name="Text Box 37"/>
          <p:cNvSpPr txBox="1">
            <a:spLocks noChangeArrowheads="1"/>
          </p:cNvSpPr>
          <p:nvPr/>
        </p:nvSpPr>
        <p:spPr bwMode="auto">
          <a:xfrm>
            <a:off x="7876194" y="900380"/>
            <a:ext cx="1179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200" dirty="0">
                <a:latin typeface="Times New Roman" panose="02020603050405020304" pitchFamily="18" charset="0"/>
              </a:rPr>
              <a:t>LOCUS OF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smtClean="0">
                <a:latin typeface="Times New Roman" panose="02020603050405020304" pitchFamily="18" charset="0"/>
              </a:rPr>
              <a:t>d’</a:t>
            </a: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-27782" y="316704"/>
            <a:ext cx="90376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PROBLEM  </a:t>
            </a:r>
            <a:r>
              <a:rPr lang="en-US" altLang="en-US" sz="16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11:-</a:t>
            </a:r>
            <a:r>
              <a:rPr lang="en-US" altLang="en-US" sz="1600" b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TV </a:t>
            </a:r>
            <a:r>
              <a:rPr lang="en-US" altLang="en-US" sz="1400" b="1" dirty="0">
                <a:latin typeface="Arial" panose="020B0604020202020204" pitchFamily="34" charset="0"/>
              </a:rPr>
              <a:t>of a 75 mm long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line </a:t>
            </a:r>
            <a:r>
              <a:rPr lang="en-US" altLang="en-US" sz="1400" b="1" dirty="0">
                <a:latin typeface="Arial" panose="020B0604020202020204" pitchFamily="34" charset="0"/>
              </a:rPr>
              <a:t>CD, measures 50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mm. End </a:t>
            </a:r>
            <a:r>
              <a:rPr lang="en-US" altLang="en-US" sz="1400" b="1" dirty="0">
                <a:latin typeface="Arial" panose="020B0604020202020204" pitchFamily="34" charset="0"/>
              </a:rPr>
              <a:t>C is in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HP and </a:t>
            </a:r>
            <a:r>
              <a:rPr lang="en-US" altLang="en-US" sz="1400" b="1" dirty="0">
                <a:latin typeface="Arial" panose="020B0604020202020204" pitchFamily="34" charset="0"/>
              </a:rPr>
              <a:t>50 mm in front of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VP. End </a:t>
            </a:r>
            <a:r>
              <a:rPr lang="en-US" altLang="en-US" sz="1400" b="1" dirty="0">
                <a:latin typeface="Arial" panose="020B0604020202020204" pitchFamily="34" charset="0"/>
              </a:rPr>
              <a:t>D is 15 mm in front of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VP </a:t>
            </a:r>
            <a:r>
              <a:rPr lang="en-US" altLang="en-US" sz="1400" b="1" dirty="0">
                <a:latin typeface="Arial" panose="020B0604020202020204" pitchFamily="34" charset="0"/>
              </a:rPr>
              <a:t>and it is above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HP. Draw </a:t>
            </a:r>
            <a:r>
              <a:rPr lang="en-US" altLang="en-US" sz="1400" b="1" dirty="0">
                <a:latin typeface="Arial" panose="020B0604020202020204" pitchFamily="34" charset="0"/>
              </a:rPr>
              <a:t>projections of CD and find angles with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HP </a:t>
            </a:r>
            <a:r>
              <a:rPr lang="en-US" altLang="en-US" sz="1400" b="1" dirty="0">
                <a:latin typeface="Arial" panose="020B0604020202020204" pitchFamily="34" charset="0"/>
              </a:rPr>
              <a:t>and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VP.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205863" name="Line 39"/>
          <p:cNvSpPr>
            <a:spLocks noChangeShapeType="1"/>
          </p:cNvSpPr>
          <p:nvPr/>
        </p:nvSpPr>
        <p:spPr bwMode="auto">
          <a:xfrm flipH="1" flipV="1">
            <a:off x="7231061" y="3382962"/>
            <a:ext cx="8549" cy="5455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865" name="Text Box 41"/>
          <p:cNvSpPr txBox="1">
            <a:spLocks noChangeArrowheads="1"/>
          </p:cNvSpPr>
          <p:nvPr/>
        </p:nvSpPr>
        <p:spPr bwMode="auto">
          <a:xfrm>
            <a:off x="10320" y="1402555"/>
            <a:ext cx="1841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9288" y="6486366"/>
            <a:ext cx="2057400" cy="365125"/>
          </a:xfrm>
        </p:spPr>
        <p:txBody>
          <a:bodyPr/>
          <a:lstStyle/>
          <a:p>
            <a:fld id="{EE8E09DC-0268-440F-8276-54ADABB93829}" type="slidenum">
              <a:rPr lang="en-IN" smtClean="0"/>
              <a:t>23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-6309" y="965756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u="sng" dirty="0">
                <a:solidFill>
                  <a:srgbClr val="FF0000"/>
                </a:solidFill>
                <a:latin typeface="Arial" panose="020B0604020202020204" pitchFamily="34" charset="0"/>
              </a:rPr>
              <a:t>SOLUTION STEPS: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85" y="1546344"/>
            <a:ext cx="2969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</a:rPr>
              <a:t>1.Draw </a:t>
            </a:r>
            <a:r>
              <a:rPr lang="en-US" altLang="en-US" sz="1400" dirty="0"/>
              <a:t>XY</a:t>
            </a:r>
            <a:r>
              <a:rPr lang="en-US" altLang="en-US" sz="1400" dirty="0">
                <a:latin typeface="Arial" panose="020B0604020202020204" pitchFamily="34" charset="0"/>
              </a:rPr>
              <a:t> line and one projector.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2.Locate c’ on </a:t>
            </a:r>
            <a:r>
              <a:rPr lang="en-US" altLang="en-US" sz="1400" dirty="0"/>
              <a:t>XY</a:t>
            </a:r>
            <a:r>
              <a:rPr lang="en-US" altLang="en-US" sz="1400" dirty="0">
                <a:latin typeface="Arial" panose="020B0604020202020204" pitchFamily="34" charset="0"/>
              </a:rPr>
              <a:t> and </a:t>
            </a:r>
            <a:r>
              <a:rPr lang="en-US" altLang="en-US" sz="1400" dirty="0" smtClean="0">
                <a:latin typeface="Arial" panose="020B0604020202020204" pitchFamily="34" charset="0"/>
              </a:rPr>
              <a:t>c </a:t>
            </a:r>
            <a:r>
              <a:rPr lang="en-US" altLang="en-US" sz="1400" dirty="0">
                <a:latin typeface="Arial" panose="020B0604020202020204" pitchFamily="34" charset="0"/>
              </a:rPr>
              <a:t>50mm below </a:t>
            </a:r>
            <a:r>
              <a:rPr lang="en-US" altLang="en-US" sz="1400" dirty="0"/>
              <a:t>XY </a:t>
            </a:r>
            <a:r>
              <a:rPr lang="en-US" altLang="en-US" sz="1400" dirty="0">
                <a:latin typeface="Arial" panose="020B0604020202020204" pitchFamily="34" charset="0"/>
              </a:rPr>
              <a:t>line.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3.Draw locus from these points.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4.Draw locus of d 15 mm below </a:t>
            </a:r>
            <a:r>
              <a:rPr lang="en-US" altLang="en-US" sz="1400" dirty="0"/>
              <a:t>XY. 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5.Cut 50mm &amp; 75 mm distances on 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  locus of d from c and mark points 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  d &amp; d</a:t>
            </a:r>
            <a:r>
              <a:rPr lang="en-US" altLang="en-US" sz="1400" baseline="-25000" dirty="0">
                <a:latin typeface="Arial" panose="020B0604020202020204" pitchFamily="34" charset="0"/>
              </a:rPr>
              <a:t>1</a:t>
            </a:r>
            <a:r>
              <a:rPr lang="en-US" altLang="en-US" sz="1400" dirty="0">
                <a:latin typeface="Arial" panose="020B0604020202020204" pitchFamily="34" charset="0"/>
              </a:rPr>
              <a:t> as these are TV and </a:t>
            </a:r>
            <a:r>
              <a:rPr lang="en-US" altLang="en-US" sz="1400" dirty="0" smtClean="0">
                <a:latin typeface="Arial" panose="020B0604020202020204" pitchFamily="34" charset="0"/>
              </a:rPr>
              <a:t>TL. </a:t>
            </a:r>
            <a:r>
              <a:rPr lang="en-US" altLang="en-US" sz="1400" dirty="0">
                <a:latin typeface="Arial" panose="020B0604020202020204" pitchFamily="34" charset="0"/>
              </a:rPr>
              <a:t>J</a:t>
            </a:r>
            <a:r>
              <a:rPr lang="en-US" altLang="en-US" sz="1400" dirty="0" smtClean="0">
                <a:latin typeface="Arial" panose="020B0604020202020204" pitchFamily="34" charset="0"/>
              </a:rPr>
              <a:t>oin </a:t>
            </a:r>
            <a:r>
              <a:rPr lang="en-US" altLang="en-US" sz="1400" dirty="0">
                <a:latin typeface="Arial" panose="020B0604020202020204" pitchFamily="34" charset="0"/>
              </a:rPr>
              <a:t>both with c.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6.From d</a:t>
            </a:r>
            <a:r>
              <a:rPr lang="en-US" altLang="en-US" sz="1400" baseline="-25000" dirty="0">
                <a:latin typeface="Arial" panose="020B0604020202020204" pitchFamily="34" charset="0"/>
              </a:rPr>
              <a:t>1</a:t>
            </a:r>
            <a:r>
              <a:rPr lang="en-US" altLang="en-US" sz="1400" dirty="0">
                <a:latin typeface="Arial" panose="020B0604020202020204" pitchFamily="34" charset="0"/>
              </a:rPr>
              <a:t> draw a vertical line </a:t>
            </a:r>
            <a:r>
              <a:rPr lang="en-US" altLang="en-US" sz="1400" dirty="0" smtClean="0">
                <a:latin typeface="Arial" panose="020B0604020202020204" pitchFamily="34" charset="0"/>
              </a:rPr>
              <a:t>upward up </a:t>
            </a:r>
            <a:r>
              <a:rPr lang="en-US" altLang="en-US" sz="1400" dirty="0">
                <a:latin typeface="Arial" panose="020B0604020202020204" pitchFamily="34" charset="0"/>
              </a:rPr>
              <a:t>to </a:t>
            </a:r>
            <a:r>
              <a:rPr lang="en-US" altLang="en-US" sz="1400" dirty="0"/>
              <a:t>XY</a:t>
            </a:r>
            <a:r>
              <a:rPr lang="en-US" altLang="en-US" sz="1400" dirty="0">
                <a:latin typeface="Arial" panose="020B0604020202020204" pitchFamily="34" charset="0"/>
              </a:rPr>
              <a:t> i.e., up to locus of c’ and </a:t>
            </a:r>
            <a:r>
              <a:rPr lang="en-US" altLang="en-US" sz="1400" dirty="0" smtClean="0">
                <a:latin typeface="Arial" panose="020B0604020202020204" pitchFamily="34" charset="0"/>
              </a:rPr>
              <a:t>draw </a:t>
            </a:r>
            <a:r>
              <a:rPr lang="en-US" altLang="en-US" sz="1400" dirty="0">
                <a:latin typeface="Arial" panose="020B0604020202020204" pitchFamily="34" charset="0"/>
              </a:rPr>
              <a:t>an arc as shown.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7 Then draw one projector from d </a:t>
            </a:r>
            <a:r>
              <a:rPr lang="en-US" altLang="en-US" sz="1400" dirty="0" smtClean="0">
                <a:latin typeface="Arial" panose="020B0604020202020204" pitchFamily="34" charset="0"/>
              </a:rPr>
              <a:t>to meet </a:t>
            </a:r>
            <a:r>
              <a:rPr lang="en-US" altLang="en-US" sz="1400" dirty="0">
                <a:latin typeface="Arial" panose="020B0604020202020204" pitchFamily="34" charset="0"/>
              </a:rPr>
              <a:t>this arc in d’ point &amp; join  c’ d’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8. Draw locus of d’ and cut 75 mm 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   on it from c’ as TL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9.Measure </a:t>
            </a:r>
            <a:r>
              <a:rPr lang="en-US" altLang="en-US" sz="1400" dirty="0" smtClean="0">
                <a:latin typeface="Arial" panose="020B0604020202020204" pitchFamily="34" charset="0"/>
              </a:rPr>
              <a:t>angles  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1519239" y="5138752"/>
            <a:ext cx="9300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851" y="26054"/>
            <a:ext cx="817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ANGLE WITH HP &amp; VP</a:t>
            </a:r>
            <a:endParaRPr lang="en-IN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5349087" y="990418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d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endParaRPr lang="en-US" altLang="en-US" baseline="-25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66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nimBg="1"/>
      <p:bldP spid="205827" grpId="0"/>
      <p:bldP spid="205828" grpId="0"/>
      <p:bldP spid="205829" grpId="0" animBg="1"/>
      <p:bldP spid="205832" grpId="0"/>
      <p:bldP spid="205833" grpId="0"/>
      <p:bldP spid="205834" grpId="0" animBg="1"/>
      <p:bldP spid="205835" grpId="0"/>
      <p:bldP spid="205836" grpId="0" animBg="1"/>
      <p:bldP spid="205837" grpId="0" animBg="1"/>
      <p:bldP spid="205838" grpId="0" animBg="1"/>
      <p:bldP spid="205839" grpId="0" animBg="1"/>
      <p:bldP spid="205840" grpId="0"/>
      <p:bldP spid="205841" grpId="0"/>
      <p:bldP spid="205842" grpId="0" animBg="1"/>
      <p:bldP spid="205845" grpId="0" animBg="1"/>
      <p:bldP spid="205849" grpId="0" animBg="1"/>
      <p:bldP spid="205850" grpId="0" animBg="1"/>
      <p:bldP spid="205851" grpId="0"/>
      <p:bldP spid="205852" grpId="0" animBg="1"/>
      <p:bldP spid="205853" grpId="0"/>
      <p:bldP spid="205854" grpId="0"/>
      <p:bldP spid="205855" grpId="0"/>
      <p:bldP spid="205856" grpId="0"/>
      <p:bldP spid="205857" grpId="0"/>
      <p:bldP spid="205858" grpId="0"/>
      <p:bldP spid="205859" grpId="0" animBg="1"/>
      <p:bldP spid="205860" grpId="0" animBg="1"/>
      <p:bldP spid="205861" grpId="0"/>
      <p:bldP spid="205862" grpId="0"/>
      <p:bldP spid="205863" grpId="0" animBg="1"/>
      <p:bldP spid="3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PROJECTION OF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plane figure has two dimensions, the length and breadth. </a:t>
            </a:r>
          </a:p>
          <a:p>
            <a:pPr algn="just"/>
            <a:r>
              <a:rPr lang="en-US" dirty="0"/>
              <a:t>It may be of any shape such as triangular, square, pentagonal, hexagonal, circular etc.</a:t>
            </a:r>
          </a:p>
        </p:txBody>
      </p:sp>
    </p:spTree>
    <p:extLst>
      <p:ext uri="{BB962C8B-B14F-4D97-AF65-F5344CB8AC3E}">
        <p14:creationId xmlns:p14="http://schemas.microsoft.com/office/powerpoint/2010/main" val="40290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609600" y="-2232"/>
            <a:ext cx="5674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E232B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Projections of a Plane surface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85801"/>
            <a:ext cx="6934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A:  Plane surface parallel to one plane and perpendicular to the other two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Figure 1.  Projections of a triangular lamina on the projection planes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nptel.ac.in/courses/112103019/module2/lec24/images/24_0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050" y="1800225"/>
            <a:ext cx="45339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47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nptel.ac.in/courses/112103019/module2/lec24/images/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066801"/>
            <a:ext cx="52577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0" y="5105401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 2. Rotation of PP and HP  after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4800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B) Plane parallel to HP and perpendicular to both VP and PP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http://nptel.ac.in/courses/112103019/module2/lec24/images/3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838201"/>
            <a:ext cx="6438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371600" y="51054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 4. Projections of the lamina with its surface parallel to HO and perpendicular to both VP and 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1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Plane parallel to PP and perpendicular to both HP and VP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http://nptel.ac.in/courses/112103019/module2/lec24/images/4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6324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19200" y="54102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5 Projections of a pentagonal lamina  with its surface parallel to PP and perpendicular to HP and VP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1443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600" b="1" dirty="0"/>
              <a:t>The possible orientations of the planes with respect to the wall and floor of projection are: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Plane parallel to wall and perpendicular to the floor.</a:t>
            </a:r>
          </a:p>
          <a:p>
            <a:pPr algn="just"/>
            <a:r>
              <a:rPr lang="en-US" dirty="0"/>
              <a:t>Plane parallel to floor and perpendicular to the wall.</a:t>
            </a:r>
          </a:p>
          <a:p>
            <a:pPr algn="just"/>
            <a:r>
              <a:rPr lang="en-US" dirty="0"/>
              <a:t>Plane perpendicular to both wall and floor.</a:t>
            </a:r>
          </a:p>
          <a:p>
            <a:pPr algn="just"/>
            <a:r>
              <a:rPr lang="en-US" dirty="0"/>
              <a:t>Plane inclined to wall and perpendicular to the floor.</a:t>
            </a:r>
          </a:p>
          <a:p>
            <a:pPr algn="just"/>
            <a:r>
              <a:rPr lang="en-US" dirty="0"/>
              <a:t>Plane inclined to floor and perpendicular to the wall.</a:t>
            </a:r>
          </a:p>
          <a:p>
            <a:pPr algn="just"/>
            <a:r>
              <a:rPr lang="en-US" dirty="0"/>
              <a:t>Plane inclined to both wall and floor.</a:t>
            </a:r>
          </a:p>
        </p:txBody>
      </p:sp>
    </p:spTree>
    <p:extLst>
      <p:ext uri="{BB962C8B-B14F-4D97-AF65-F5344CB8AC3E}">
        <p14:creationId xmlns:p14="http://schemas.microsoft.com/office/powerpoint/2010/main" val="37382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F98856-26A7-4CFB-91EC-3359F2DD2596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57800" y="838200"/>
            <a:ext cx="3886200" cy="403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 rot="19742203" flipV="1">
            <a:off x="304800" y="1438275"/>
            <a:ext cx="2865438" cy="1576388"/>
          </a:xfrm>
          <a:prstGeom prst="parallelogram">
            <a:avLst>
              <a:gd name="adj" fmla="val 6021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 rot="5400000" flipV="1">
            <a:off x="1120775" y="2808288"/>
            <a:ext cx="2865437" cy="1576388"/>
          </a:xfrm>
          <a:prstGeom prst="parallelogram">
            <a:avLst>
              <a:gd name="adj" fmla="val 6021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 rot="5400000" flipV="1">
            <a:off x="1120775" y="873125"/>
            <a:ext cx="2865438" cy="1576388"/>
          </a:xfrm>
          <a:prstGeom prst="parallelogram">
            <a:avLst>
              <a:gd name="adj" fmla="val 6021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 rot="19742203" flipV="1">
            <a:off x="1944688" y="2306638"/>
            <a:ext cx="2865437" cy="1576387"/>
          </a:xfrm>
          <a:prstGeom prst="parallelogram">
            <a:avLst>
              <a:gd name="adj" fmla="val 6021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371600" y="320040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429000" y="1905000"/>
            <a:ext cx="293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844675" y="1016000"/>
          <a:ext cx="4746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CorelDRAW" r:id="rId4" imgW="417576" imgH="505968" progId="">
                  <p:embed/>
                </p:oleObj>
              </mc:Choice>
              <mc:Fallback>
                <p:oleObj name="CorelDRAW" r:id="rId4" imgW="417576" imgH="505968" progId="">
                  <p:embed/>
                  <p:pic>
                    <p:nvPicPr>
                      <p:cNvPr id="11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1016000"/>
                        <a:ext cx="4746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3162300" y="3560763"/>
          <a:ext cx="6842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CorelDRAW" r:id="rId6" imgW="667512" imgH="320040" progId="">
                  <p:embed/>
                </p:oleObj>
              </mc:Choice>
              <mc:Fallback>
                <p:oleObj name="CorelDRAW" r:id="rId6" imgW="667512" imgH="320040" progId="">
                  <p:embed/>
                  <p:pic>
                    <p:nvPicPr>
                      <p:cNvPr id="11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560763"/>
                        <a:ext cx="6842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228600" y="2105025"/>
          <a:ext cx="6842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CorelDRAW" r:id="rId8" imgW="667512" imgH="320040" progId="">
                  <p:embed/>
                </p:oleObj>
              </mc:Choice>
              <mc:Fallback>
                <p:oleObj name="CorelDRAW" r:id="rId8" imgW="667512" imgH="320040" progId="">
                  <p:embed/>
                  <p:pic>
                    <p:nvPicPr>
                      <p:cNvPr id="112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05025"/>
                        <a:ext cx="6842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1814513" y="4335463"/>
          <a:ext cx="4746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CorelDRAW" r:id="rId9" imgW="417576" imgH="505968" progId="">
                  <p:embed/>
                </p:oleObj>
              </mc:Choice>
              <mc:Fallback>
                <p:oleObj name="CorelDRAW" r:id="rId9" imgW="417576" imgH="505968" progId="">
                  <p:embed/>
                  <p:pic>
                    <p:nvPicPr>
                      <p:cNvPr id="11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4335463"/>
                        <a:ext cx="4746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WordArt 13"/>
          <p:cNvSpPr>
            <a:spLocks noChangeArrowheads="1" noChangeShapeType="1" noTextEdit="1"/>
          </p:cNvSpPr>
          <p:nvPr/>
        </p:nvSpPr>
        <p:spPr bwMode="auto">
          <a:xfrm rot="603348">
            <a:off x="3581400" y="1676400"/>
            <a:ext cx="847725" cy="403225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r>
              <a:rPr lang="en-US" sz="1200" kern="10" spc="60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cs typeface="Arial" panose="020B0604020202020204" pitchFamily="34" charset="0"/>
              </a:rPr>
              <a:t>1st Quadrant</a:t>
            </a:r>
          </a:p>
        </p:txBody>
      </p:sp>
      <p:sp>
        <p:nvSpPr>
          <p:cNvPr id="11278" name="WordArt 14"/>
          <p:cNvSpPr>
            <a:spLocks noChangeArrowheads="1" noChangeShapeType="1" noTextEdit="1"/>
          </p:cNvSpPr>
          <p:nvPr/>
        </p:nvSpPr>
        <p:spPr bwMode="auto">
          <a:xfrm rot="603348">
            <a:off x="762000" y="685800"/>
            <a:ext cx="847725" cy="403225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r>
              <a:rPr lang="en-US" sz="1200" kern="10" spc="60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cs typeface="Arial" panose="020B0604020202020204" pitchFamily="34" charset="0"/>
              </a:rPr>
              <a:t>2nd Quadrant</a:t>
            </a:r>
          </a:p>
        </p:txBody>
      </p:sp>
      <p:sp>
        <p:nvSpPr>
          <p:cNvPr id="11279" name="WordArt 15"/>
          <p:cNvSpPr>
            <a:spLocks noChangeArrowheads="1" noChangeShapeType="1" noTextEdit="1"/>
          </p:cNvSpPr>
          <p:nvPr/>
        </p:nvSpPr>
        <p:spPr bwMode="auto">
          <a:xfrm rot="603348">
            <a:off x="533400" y="3352800"/>
            <a:ext cx="847725" cy="403225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r>
              <a:rPr lang="en-US" sz="1200" kern="10" spc="60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cs typeface="Arial" panose="020B0604020202020204" pitchFamily="34" charset="0"/>
              </a:rPr>
              <a:t>3rdQuadrant</a:t>
            </a:r>
          </a:p>
        </p:txBody>
      </p:sp>
      <p:sp>
        <p:nvSpPr>
          <p:cNvPr id="11280" name="WordArt 16"/>
          <p:cNvSpPr>
            <a:spLocks noChangeArrowheads="1" noChangeShapeType="1" noTextEdit="1"/>
          </p:cNvSpPr>
          <p:nvPr/>
        </p:nvSpPr>
        <p:spPr bwMode="auto">
          <a:xfrm rot="603348">
            <a:off x="3124200" y="4495800"/>
            <a:ext cx="847725" cy="403225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r>
              <a:rPr lang="en-US" sz="1200" kern="10" spc="60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cs typeface="Arial" panose="020B0604020202020204" pitchFamily="34" charset="0"/>
              </a:rPr>
              <a:t>4th Quadrant</a:t>
            </a:r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 rot="-9210048">
            <a:off x="4419600" y="3559175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3200400" y="2819400"/>
          <a:ext cx="5810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CorelDRAW" r:id="rId10" imgW="582168" imgH="289560" progId="">
                  <p:embed/>
                </p:oleObj>
              </mc:Choice>
              <mc:Fallback>
                <p:oleObj name="CorelDRAW" r:id="rId10" imgW="582168" imgH="289560" progId="">
                  <p:embed/>
                  <p:pic>
                    <p:nvPicPr>
                      <p:cNvPr id="11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58102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WordArt 19"/>
          <p:cNvSpPr>
            <a:spLocks noChangeArrowheads="1" noChangeShapeType="1" noTextEdit="1"/>
          </p:cNvSpPr>
          <p:nvPr/>
        </p:nvSpPr>
        <p:spPr bwMode="auto">
          <a:xfrm rot="-184021">
            <a:off x="2438400" y="1600200"/>
            <a:ext cx="485775" cy="4968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6653"/>
              </a:avLst>
            </a:prstTxWarp>
          </a:bodyPr>
          <a:lstStyle/>
          <a:p>
            <a:r>
              <a:rPr lang="en-US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F.V.</a:t>
            </a:r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 rot="-2198300">
            <a:off x="-19050" y="4010025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7086600" y="1219200"/>
            <a:ext cx="0" cy="3505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5410200" y="3048000"/>
            <a:ext cx="3505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AutoShape 23"/>
          <p:cNvSpPr>
            <a:spLocks noChangeArrowheads="1"/>
          </p:cNvSpPr>
          <p:nvPr/>
        </p:nvSpPr>
        <p:spPr bwMode="auto">
          <a:xfrm>
            <a:off x="8305800" y="19050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7591425" y="1200150"/>
            <a:ext cx="979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1</a:t>
            </a:r>
            <a:r>
              <a:rPr lang="en-US" altLang="en-US" sz="1400" b="1" baseline="30000"/>
              <a:t>ST</a:t>
            </a:r>
            <a:r>
              <a:rPr lang="en-US" altLang="en-US" sz="1400" b="1"/>
              <a:t> Quad.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5481638" y="1247775"/>
            <a:ext cx="102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2</a:t>
            </a:r>
            <a:r>
              <a:rPr lang="en-US" altLang="en-US" sz="1400" b="1" baseline="30000"/>
              <a:t>nd</a:t>
            </a:r>
            <a:r>
              <a:rPr lang="en-US" altLang="en-US" sz="1400" b="1"/>
              <a:t>  Quad.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562600" y="4191000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3</a:t>
            </a:r>
            <a:r>
              <a:rPr lang="en-US" altLang="en-US" sz="1400" b="1" baseline="30000"/>
              <a:t>rd</a:t>
            </a:r>
            <a:r>
              <a:rPr lang="en-US" altLang="en-US" sz="1400" b="1"/>
              <a:t>  Quad.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7681913" y="4148138"/>
            <a:ext cx="941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4</a:t>
            </a:r>
            <a:r>
              <a:rPr lang="en-US" altLang="en-US" sz="1400" b="1" baseline="30000"/>
              <a:t>th</a:t>
            </a:r>
            <a:r>
              <a:rPr lang="en-US" altLang="en-US" sz="1400" b="1"/>
              <a:t> Quad.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6815138" y="2771775"/>
            <a:ext cx="520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X  Y</a:t>
            </a:r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7038975" y="2986088"/>
            <a:ext cx="76200" cy="76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4" name="WordArt 30"/>
          <p:cNvSpPr>
            <a:spLocks noChangeArrowheads="1" noChangeShapeType="1" noTextEdit="1"/>
          </p:cNvSpPr>
          <p:nvPr/>
        </p:nvSpPr>
        <p:spPr bwMode="auto">
          <a:xfrm rot="603348">
            <a:off x="4662488" y="3352800"/>
            <a:ext cx="542925" cy="357188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r>
              <a:rPr lang="en-US" sz="1000" kern="10" spc="50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cs typeface="Arial" panose="020B0604020202020204" pitchFamily="34" charset="0"/>
              </a:rPr>
              <a:t>Observer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6862763" y="976313"/>
            <a:ext cx="45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VP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8529638" y="2762250"/>
            <a:ext cx="465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HP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8245475" y="2076450"/>
            <a:ext cx="963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47388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71" grpId="0" autoUpdateAnimBg="0"/>
      <p:bldP spid="11272" grpId="0" autoUpdateAnimBg="0"/>
      <p:bldP spid="11281" grpId="0" animBg="1"/>
      <p:bldP spid="11284" grpId="0" animBg="1"/>
      <p:bldP spid="11287" grpId="0" animBg="1"/>
      <p:bldP spid="11288" grpId="0" autoUpdateAnimBg="0"/>
      <p:bldP spid="11289" grpId="0" autoUpdateAnimBg="0"/>
      <p:bldP spid="11290" grpId="0" autoUpdateAnimBg="0"/>
      <p:bldP spid="11291" grpId="0" autoUpdateAnimBg="0"/>
      <p:bldP spid="11292" grpId="0" autoUpdateAnimBg="0"/>
      <p:bldP spid="11293" grpId="0" animBg="1"/>
      <p:bldP spid="11295" grpId="0" autoUpdateAnimBg="0"/>
      <p:bldP spid="11296" grpId="0" autoUpdateAnimBg="0"/>
      <p:bldP spid="1129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447800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Plane parallel to wall and  perpendicular to the floor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785926"/>
            <a:ext cx="5857916" cy="43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0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Plane perpendicular to both wall and floor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928802"/>
            <a:ext cx="5786478" cy="395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54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296"/>
            <a:ext cx="8229600" cy="1371600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/>
              <a:t>Plane inclined to floor and perpendicular to the wall.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857364"/>
            <a:ext cx="362116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regular pentagon ABCDE, of side 25 mm side has its side BC on floor. Its plane is perpendicular to floor and inclined at 45° to the wall. Draw the projections of the pentagon</a:t>
            </a:r>
          </a:p>
          <a:p>
            <a:pPr algn="just"/>
            <a:r>
              <a:rPr lang="en-US" dirty="0"/>
              <a:t>A regular hexagonal ABCDEF of side 20mm side has its side DE on wall. Its plane is parallel to floor and perpendicular to wall. Draw its projection. </a:t>
            </a:r>
          </a:p>
        </p:txBody>
      </p:sp>
    </p:spTree>
    <p:extLst>
      <p:ext uri="{BB962C8B-B14F-4D97-AF65-F5344CB8AC3E}">
        <p14:creationId xmlns:p14="http://schemas.microsoft.com/office/powerpoint/2010/main" val="36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smtClean="0">
                <a:latin typeface="Impact" pitchFamily="34" charset="0"/>
                <a:cs typeface="Arial" pitchFamily="34" charset="0"/>
              </a:rPr>
              <a:t>Projection Theory</a:t>
            </a:r>
            <a:endParaRPr lang="en-GB" sz="4800" b="1" smtClean="0">
              <a:latin typeface="Impact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Purpose 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To graphically represent a 3-D object on 2-D media (paper, screen etc.). </a:t>
            </a:r>
          </a:p>
          <a:p>
            <a:pPr eaLnBrk="1" hangingPunct="1">
              <a:lnSpc>
                <a:spcPct val="13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6875"/>
            <a:ext cx="76962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latin typeface="Impact" pitchFamily="34" charset="0"/>
                <a:cs typeface="Arial" pitchFamily="34" charset="0"/>
              </a:rPr>
              <a:t>Concept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projection theory is based on 2 variables:</a:t>
            </a:r>
          </a:p>
          <a:p>
            <a:pPr marL="457200" indent="-457200"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1) Line of sight      2) Plane of projection (image or picture plane)</a:t>
            </a:r>
          </a:p>
          <a:p>
            <a:pPr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Line of sight (LOS) </a:t>
            </a:r>
          </a:p>
          <a:p>
            <a:pPr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is an imaginary ray of light between an  observer’s Eye and an object.</a:t>
            </a:r>
          </a:p>
          <a:p>
            <a:pPr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Plane of projection</a:t>
            </a:r>
          </a:p>
          <a:p>
            <a:pPr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is an imaginary flat plane upon which the image created by the LOS is projected.</a:t>
            </a:r>
          </a:p>
          <a:p>
            <a:pPr eaLnBrk="1" hangingPunct="1">
              <a:buFont typeface="Monotype Sorts" pitchFamily="2" charset="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333875"/>
            <a:ext cx="4105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971800" y="152400"/>
            <a:ext cx="32242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latin typeface="Impact" pitchFamily="34" charset="0"/>
                <a:cs typeface="Arial" pitchFamily="34" charset="0"/>
              </a:rPr>
              <a:t>Line of sight</a:t>
            </a:r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723900" y="1397000"/>
            <a:ext cx="203200" cy="203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rgbClr val="00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528" name="Rectangle 112"/>
          <p:cNvSpPr>
            <a:spLocks noChangeArrowheads="1"/>
          </p:cNvSpPr>
          <p:nvPr/>
        </p:nvSpPr>
        <p:spPr bwMode="auto">
          <a:xfrm>
            <a:off x="1069975" y="1198563"/>
            <a:ext cx="60690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>
                <a:latin typeface="Arial" pitchFamily="34" charset="0"/>
              </a:rPr>
              <a:t>Lines of sight can be </a:t>
            </a:r>
            <a:r>
              <a:rPr lang="en-US" b="1">
                <a:latin typeface="Arial" pitchFamily="34" charset="0"/>
              </a:rPr>
              <a:t>parallel</a:t>
            </a:r>
            <a:r>
              <a:rPr lang="en-US">
                <a:latin typeface="Arial" pitchFamily="34" charset="0"/>
              </a:rPr>
              <a:t> or </a:t>
            </a:r>
            <a:r>
              <a:rPr lang="en-US" b="1">
                <a:latin typeface="Arial" pitchFamily="34" charset="0"/>
              </a:rPr>
              <a:t>converge</a:t>
            </a:r>
            <a:r>
              <a:rPr lang="en-US">
                <a:latin typeface="Arial" pitchFamily="34" charset="0"/>
              </a:rPr>
              <a:t>.</a:t>
            </a:r>
          </a:p>
          <a:p>
            <a:pPr>
              <a:lnSpc>
                <a:spcPct val="140000"/>
              </a:lnSpc>
            </a:pPr>
            <a:endParaRPr lang="en-US">
              <a:latin typeface="Arial" pitchFamily="34" charset="0"/>
            </a:endParaRPr>
          </a:p>
        </p:txBody>
      </p:sp>
      <p:pic>
        <p:nvPicPr>
          <p:cNvPr id="7173" name="Picture 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383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/>
      <p:bldP spid="1885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3124200" y="152400"/>
            <a:ext cx="32242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latin typeface="Impact" pitchFamily="34" charset="0"/>
                <a:cs typeface="Arial" pitchFamily="34" charset="0"/>
              </a:rPr>
              <a:t>Line of sight</a:t>
            </a:r>
          </a:p>
        </p:txBody>
      </p:sp>
      <p:sp>
        <p:nvSpPr>
          <p:cNvPr id="191765" name="Rectangle 277"/>
          <p:cNvSpPr>
            <a:spLocks noChangeArrowheads="1"/>
          </p:cNvSpPr>
          <p:nvPr/>
        </p:nvSpPr>
        <p:spPr bwMode="auto">
          <a:xfrm>
            <a:off x="723900" y="1295400"/>
            <a:ext cx="203200" cy="203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rgbClr val="00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766" name="Rectangle 278"/>
          <p:cNvSpPr>
            <a:spLocks noChangeArrowheads="1"/>
          </p:cNvSpPr>
          <p:nvPr/>
        </p:nvSpPr>
        <p:spPr bwMode="auto">
          <a:xfrm>
            <a:off x="1069975" y="1066800"/>
            <a:ext cx="723741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cs typeface="Times New Roman" pitchFamily="18" charset="0"/>
              </a:rPr>
              <a:t>The parallel projection lines can be </a:t>
            </a:r>
            <a:r>
              <a:rPr lang="en-US" b="1">
                <a:cs typeface="Times New Roman" pitchFamily="18" charset="0"/>
              </a:rPr>
              <a:t>normal </a:t>
            </a:r>
            <a:r>
              <a:rPr lang="en-US">
                <a:cs typeface="Times New Roman" pitchFamily="18" charset="0"/>
              </a:rPr>
              <a:t>(orthogonal)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or </a:t>
            </a:r>
            <a:r>
              <a:rPr lang="en-US" b="1">
                <a:cs typeface="Times New Roman" pitchFamily="18" charset="0"/>
              </a:rPr>
              <a:t>oblique </a:t>
            </a:r>
            <a:r>
              <a:rPr lang="en-US">
                <a:cs typeface="Times New Roman" pitchFamily="18" charset="0"/>
              </a:rPr>
              <a:t>to the plane of projection.</a:t>
            </a:r>
          </a:p>
        </p:txBody>
      </p:sp>
      <p:pic>
        <p:nvPicPr>
          <p:cNvPr id="8197" name="Picture 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620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438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765" grpId="0" animBg="1"/>
      <p:bldP spid="1917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542925" y="1143000"/>
            <a:ext cx="203200" cy="203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rgbClr val="00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774700" y="931863"/>
            <a:ext cx="7662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latin typeface="Arial" pitchFamily="34" charset="0"/>
              </a:rPr>
              <a:t>Image on a projection plane. </a:t>
            </a:r>
          </a:p>
        </p:txBody>
      </p:sp>
      <p:sp>
        <p:nvSpPr>
          <p:cNvPr id="193678" name="Line 142"/>
          <p:cNvSpPr>
            <a:spLocks noChangeShapeType="1"/>
          </p:cNvSpPr>
          <p:nvPr/>
        </p:nvSpPr>
        <p:spPr bwMode="auto">
          <a:xfrm flipH="1">
            <a:off x="6570663" y="5045075"/>
            <a:ext cx="1147762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79" name="Rectangle 143"/>
          <p:cNvSpPr>
            <a:spLocks noChangeArrowheads="1"/>
          </p:cNvSpPr>
          <p:nvPr/>
        </p:nvSpPr>
        <p:spPr bwMode="auto">
          <a:xfrm>
            <a:off x="5067300" y="2767013"/>
            <a:ext cx="1028700" cy="1028700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>
              <a:rot lat="0" lon="2700000" rev="0"/>
            </a:camera>
            <a:lightRig rig="legacyNormal2" dir="t"/>
          </a:scene3d>
          <a:sp3d extrusionH="684200" prstMaterial="legacyPlastic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680" name="Line 144"/>
          <p:cNvSpPr>
            <a:spLocks noChangeShapeType="1"/>
          </p:cNvSpPr>
          <p:nvPr/>
        </p:nvSpPr>
        <p:spPr bwMode="auto">
          <a:xfrm flipH="1">
            <a:off x="4457700" y="2911475"/>
            <a:ext cx="1360488" cy="3476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81" name="Line 145"/>
          <p:cNvSpPr>
            <a:spLocks noChangeShapeType="1"/>
          </p:cNvSpPr>
          <p:nvPr/>
        </p:nvSpPr>
        <p:spPr bwMode="auto">
          <a:xfrm flipH="1">
            <a:off x="4457700" y="3919538"/>
            <a:ext cx="1354138" cy="3492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82" name="Line 146"/>
          <p:cNvSpPr>
            <a:spLocks noChangeShapeType="1"/>
          </p:cNvSpPr>
          <p:nvPr/>
        </p:nvSpPr>
        <p:spPr bwMode="auto">
          <a:xfrm flipH="1">
            <a:off x="3987800" y="3665538"/>
            <a:ext cx="1343025" cy="3429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83" name="Line 147"/>
          <p:cNvSpPr>
            <a:spLocks noChangeShapeType="1"/>
          </p:cNvSpPr>
          <p:nvPr/>
        </p:nvSpPr>
        <p:spPr bwMode="auto">
          <a:xfrm flipH="1">
            <a:off x="3987800" y="2646363"/>
            <a:ext cx="1358900" cy="3460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84" name="Rectangle 148"/>
          <p:cNvSpPr>
            <a:spLocks noChangeArrowheads="1"/>
          </p:cNvSpPr>
          <p:nvPr/>
        </p:nvSpPr>
        <p:spPr bwMode="auto">
          <a:xfrm>
            <a:off x="5702300" y="3392488"/>
            <a:ext cx="1841500" cy="1028700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>
              <a:rot lat="21299983" lon="4800000" rev="0"/>
            </a:camera>
            <a:lightRig rig="legacyNormal2" dir="t"/>
          </a:scene3d>
          <a:sp3d extrusionH="798500" prstMaterial="legacyPlastic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685" name="Line 149"/>
          <p:cNvSpPr>
            <a:spLocks noChangeShapeType="1"/>
          </p:cNvSpPr>
          <p:nvPr/>
        </p:nvSpPr>
        <p:spPr bwMode="auto">
          <a:xfrm flipH="1">
            <a:off x="5588000" y="3624263"/>
            <a:ext cx="892175" cy="2413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86" name="Line 150"/>
          <p:cNvSpPr>
            <a:spLocks noChangeShapeType="1"/>
          </p:cNvSpPr>
          <p:nvPr/>
        </p:nvSpPr>
        <p:spPr bwMode="auto">
          <a:xfrm flipH="1">
            <a:off x="5592763" y="4659313"/>
            <a:ext cx="850900" cy="2222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87" name="Line 151"/>
          <p:cNvSpPr>
            <a:spLocks noChangeShapeType="1"/>
          </p:cNvSpPr>
          <p:nvPr/>
        </p:nvSpPr>
        <p:spPr bwMode="auto">
          <a:xfrm flipH="1">
            <a:off x="5116513" y="4243388"/>
            <a:ext cx="1346200" cy="3619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88" name="Line 152"/>
          <p:cNvSpPr>
            <a:spLocks noChangeShapeType="1"/>
          </p:cNvSpPr>
          <p:nvPr/>
        </p:nvSpPr>
        <p:spPr bwMode="auto">
          <a:xfrm flipH="1">
            <a:off x="5121275" y="3148013"/>
            <a:ext cx="1671638" cy="44608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90" name="Line 154"/>
          <p:cNvSpPr>
            <a:spLocks noChangeShapeType="1"/>
          </p:cNvSpPr>
          <p:nvPr/>
        </p:nvSpPr>
        <p:spPr bwMode="auto">
          <a:xfrm flipH="1">
            <a:off x="5829300" y="4637088"/>
            <a:ext cx="1481138" cy="3762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91" name="Rectangle 155"/>
          <p:cNvSpPr>
            <a:spLocks noChangeArrowheads="1"/>
          </p:cNvSpPr>
          <p:nvPr/>
        </p:nvSpPr>
        <p:spPr bwMode="auto">
          <a:xfrm>
            <a:off x="7496175" y="4090988"/>
            <a:ext cx="809625" cy="1543050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>
              <a:rot lat="2580000" lon="5220000" rev="0"/>
            </a:camera>
            <a:lightRig rig="legacyNormal2" dir="t"/>
          </a:scene3d>
          <a:sp3d extrusionH="798500" prstMaterial="legacyPlastic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692" name="Line 156"/>
          <p:cNvSpPr>
            <a:spLocks noChangeShapeType="1"/>
          </p:cNvSpPr>
          <p:nvPr/>
        </p:nvSpPr>
        <p:spPr bwMode="auto">
          <a:xfrm flipH="1">
            <a:off x="7137400" y="4068763"/>
            <a:ext cx="1492250" cy="3778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93" name="Line 157"/>
          <p:cNvSpPr>
            <a:spLocks noChangeShapeType="1"/>
          </p:cNvSpPr>
          <p:nvPr/>
        </p:nvSpPr>
        <p:spPr bwMode="auto">
          <a:xfrm flipH="1">
            <a:off x="6572250" y="4110038"/>
            <a:ext cx="1223963" cy="3270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94" name="Line 158"/>
          <p:cNvSpPr>
            <a:spLocks noChangeShapeType="1"/>
          </p:cNvSpPr>
          <p:nvPr/>
        </p:nvSpPr>
        <p:spPr bwMode="auto">
          <a:xfrm flipH="1">
            <a:off x="7370763" y="4832350"/>
            <a:ext cx="1074737" cy="2619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95" name="Line 159"/>
          <p:cNvSpPr>
            <a:spLocks noChangeShapeType="1"/>
          </p:cNvSpPr>
          <p:nvPr/>
        </p:nvSpPr>
        <p:spPr bwMode="auto">
          <a:xfrm flipH="1">
            <a:off x="6799263" y="4867275"/>
            <a:ext cx="830262" cy="2159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96" name="Line 160"/>
          <p:cNvSpPr>
            <a:spLocks noChangeShapeType="1"/>
          </p:cNvSpPr>
          <p:nvPr/>
        </p:nvSpPr>
        <p:spPr bwMode="auto">
          <a:xfrm flipH="1">
            <a:off x="7366000" y="5581650"/>
            <a:ext cx="1468438" cy="39211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97" name="Line 161"/>
          <p:cNvSpPr>
            <a:spLocks noChangeShapeType="1"/>
          </p:cNvSpPr>
          <p:nvPr/>
        </p:nvSpPr>
        <p:spPr bwMode="auto">
          <a:xfrm flipH="1">
            <a:off x="6804025" y="5616575"/>
            <a:ext cx="1193800" cy="3397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6867525" y="2955925"/>
            <a:ext cx="444500" cy="258763"/>
            <a:chOff x="592" y="3280"/>
            <a:chExt cx="1152" cy="672"/>
          </a:xfrm>
        </p:grpSpPr>
        <p:sp>
          <p:nvSpPr>
            <p:cNvPr id="9271" name="Arc 182"/>
            <p:cNvSpPr>
              <a:spLocks/>
            </p:cNvSpPr>
            <p:nvPr/>
          </p:nvSpPr>
          <p:spPr bwMode="auto">
            <a:xfrm>
              <a:off x="1168" y="32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Arc 183"/>
            <p:cNvSpPr>
              <a:spLocks/>
            </p:cNvSpPr>
            <p:nvPr/>
          </p:nvSpPr>
          <p:spPr bwMode="auto">
            <a:xfrm flipH="1">
              <a:off x="592" y="32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Arc 184"/>
            <p:cNvSpPr>
              <a:spLocks/>
            </p:cNvSpPr>
            <p:nvPr/>
          </p:nvSpPr>
          <p:spPr bwMode="auto">
            <a:xfrm flipV="1">
              <a:off x="1168" y="3616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1"/>
          <p:cNvGrpSpPr>
            <a:grpSpLocks/>
          </p:cNvGrpSpPr>
          <p:nvPr/>
        </p:nvGrpSpPr>
        <p:grpSpPr bwMode="auto">
          <a:xfrm>
            <a:off x="8034338" y="3890963"/>
            <a:ext cx="352425" cy="427037"/>
            <a:chOff x="4631" y="2058"/>
            <a:chExt cx="343" cy="416"/>
          </a:xfrm>
        </p:grpSpPr>
        <p:sp>
          <p:nvSpPr>
            <p:cNvPr id="9268" name="Arc 185"/>
            <p:cNvSpPr>
              <a:spLocks/>
            </p:cNvSpPr>
            <p:nvPr/>
          </p:nvSpPr>
          <p:spPr bwMode="auto">
            <a:xfrm rot="-3750441">
              <a:off x="4687" y="2104"/>
              <a:ext cx="219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Arc 186"/>
            <p:cNvSpPr>
              <a:spLocks/>
            </p:cNvSpPr>
            <p:nvPr/>
          </p:nvSpPr>
          <p:spPr bwMode="auto">
            <a:xfrm rot="17849559" flipH="1">
              <a:off x="4585" y="2300"/>
              <a:ext cx="220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Arc 187"/>
            <p:cNvSpPr>
              <a:spLocks/>
            </p:cNvSpPr>
            <p:nvPr/>
          </p:nvSpPr>
          <p:spPr bwMode="auto">
            <a:xfrm rot="17849559" flipV="1">
              <a:off x="4800" y="2163"/>
              <a:ext cx="219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724" name="Line 188"/>
          <p:cNvSpPr>
            <a:spLocks noChangeShapeType="1"/>
          </p:cNvSpPr>
          <p:nvPr/>
        </p:nvSpPr>
        <p:spPr bwMode="auto">
          <a:xfrm flipH="1" flipV="1">
            <a:off x="7977188" y="4016375"/>
            <a:ext cx="546100" cy="315913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725" name="Line 189"/>
          <p:cNvSpPr>
            <a:spLocks noChangeShapeType="1"/>
          </p:cNvSpPr>
          <p:nvPr/>
        </p:nvSpPr>
        <p:spPr bwMode="auto">
          <a:xfrm>
            <a:off x="7092950" y="2805113"/>
            <a:ext cx="0" cy="61595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726" name="Rectangle 190"/>
          <p:cNvSpPr>
            <a:spLocks noChangeArrowheads="1"/>
          </p:cNvSpPr>
          <p:nvPr/>
        </p:nvSpPr>
        <p:spPr bwMode="auto">
          <a:xfrm>
            <a:off x="6635750" y="25066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Rotate</a:t>
            </a:r>
          </a:p>
        </p:txBody>
      </p:sp>
      <p:sp>
        <p:nvSpPr>
          <p:cNvPr id="193727" name="Rectangle 191"/>
          <p:cNvSpPr>
            <a:spLocks noChangeArrowheads="1"/>
          </p:cNvSpPr>
          <p:nvPr/>
        </p:nvSpPr>
        <p:spPr bwMode="auto">
          <a:xfrm>
            <a:off x="8077200" y="350678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Tilt</a:t>
            </a:r>
          </a:p>
        </p:txBody>
      </p:sp>
      <p:sp>
        <p:nvSpPr>
          <p:cNvPr id="193733" name="Line 197"/>
          <p:cNvSpPr>
            <a:spLocks noChangeShapeType="1"/>
          </p:cNvSpPr>
          <p:nvPr/>
        </p:nvSpPr>
        <p:spPr bwMode="auto">
          <a:xfrm flipH="1">
            <a:off x="5832475" y="3590925"/>
            <a:ext cx="1493838" cy="3984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698" name="Freeform 162"/>
          <p:cNvSpPr>
            <a:spLocks/>
          </p:cNvSpPr>
          <p:nvPr/>
        </p:nvSpPr>
        <p:spPr bwMode="auto">
          <a:xfrm>
            <a:off x="3924300" y="2443163"/>
            <a:ext cx="3633788" cy="4414837"/>
          </a:xfrm>
          <a:custGeom>
            <a:avLst/>
            <a:gdLst>
              <a:gd name="T0" fmla="*/ 0 w 2289"/>
              <a:gd name="T1" fmla="*/ 0 h 2781"/>
              <a:gd name="T2" fmla="*/ 2147483647 w 2289"/>
              <a:gd name="T3" fmla="*/ 2147483647 h 2781"/>
              <a:gd name="T4" fmla="*/ 2147483647 w 2289"/>
              <a:gd name="T5" fmla="*/ 2147483647 h 2781"/>
              <a:gd name="T6" fmla="*/ 0 w 2289"/>
              <a:gd name="T7" fmla="*/ 2147483647 h 2781"/>
              <a:gd name="T8" fmla="*/ 0 w 2289"/>
              <a:gd name="T9" fmla="*/ 0 h 2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9"/>
              <a:gd name="T16" fmla="*/ 0 h 2781"/>
              <a:gd name="T17" fmla="*/ 2289 w 2289"/>
              <a:gd name="T18" fmla="*/ 2781 h 2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9" h="2781">
                <a:moveTo>
                  <a:pt x="0" y="0"/>
                </a:moveTo>
                <a:lnTo>
                  <a:pt x="2289" y="1293"/>
                </a:lnTo>
                <a:lnTo>
                  <a:pt x="2289" y="2781"/>
                </a:lnTo>
                <a:lnTo>
                  <a:pt x="0" y="1479"/>
                </a:lnTo>
                <a:lnTo>
                  <a:pt x="0" y="0"/>
                </a:lnTo>
                <a:close/>
              </a:path>
            </a:pathLst>
          </a:custGeom>
          <a:solidFill>
            <a:srgbClr val="66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701" name="Line 165"/>
          <p:cNvSpPr>
            <a:spLocks noChangeShapeType="1"/>
          </p:cNvSpPr>
          <p:nvPr/>
        </p:nvSpPr>
        <p:spPr bwMode="auto">
          <a:xfrm>
            <a:off x="5589588" y="3870325"/>
            <a:ext cx="0" cy="1009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708" name="Line 172"/>
          <p:cNvSpPr>
            <a:spLocks noChangeShapeType="1"/>
          </p:cNvSpPr>
          <p:nvPr/>
        </p:nvSpPr>
        <p:spPr bwMode="auto">
          <a:xfrm flipV="1">
            <a:off x="7367588" y="5080000"/>
            <a:ext cx="1587" cy="901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711" name="Line 175"/>
          <p:cNvSpPr>
            <a:spLocks noChangeShapeType="1"/>
          </p:cNvSpPr>
          <p:nvPr/>
        </p:nvSpPr>
        <p:spPr bwMode="auto">
          <a:xfrm flipH="1" flipV="1">
            <a:off x="6565900" y="4448175"/>
            <a:ext cx="584200" cy="63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712" name="Line 176"/>
          <p:cNvSpPr>
            <a:spLocks noChangeShapeType="1"/>
          </p:cNvSpPr>
          <p:nvPr/>
        </p:nvSpPr>
        <p:spPr bwMode="auto">
          <a:xfrm>
            <a:off x="6569075" y="4440238"/>
            <a:ext cx="231775" cy="641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713" name="Line 177"/>
          <p:cNvSpPr>
            <a:spLocks noChangeShapeType="1"/>
          </p:cNvSpPr>
          <p:nvPr/>
        </p:nvSpPr>
        <p:spPr bwMode="auto">
          <a:xfrm flipV="1">
            <a:off x="6796088" y="5080000"/>
            <a:ext cx="1587" cy="8874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714" name="Line 178"/>
          <p:cNvSpPr>
            <a:spLocks noChangeShapeType="1"/>
          </p:cNvSpPr>
          <p:nvPr/>
        </p:nvSpPr>
        <p:spPr bwMode="auto">
          <a:xfrm flipV="1">
            <a:off x="6567488" y="4438650"/>
            <a:ext cx="1587" cy="91122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731" name="Freeform 195"/>
          <p:cNvSpPr>
            <a:spLocks/>
          </p:cNvSpPr>
          <p:nvPr/>
        </p:nvSpPr>
        <p:spPr bwMode="auto">
          <a:xfrm>
            <a:off x="3976688" y="2995613"/>
            <a:ext cx="476250" cy="1266825"/>
          </a:xfrm>
          <a:custGeom>
            <a:avLst/>
            <a:gdLst>
              <a:gd name="T0" fmla="*/ 0 w 300"/>
              <a:gd name="T1" fmla="*/ 0 h 798"/>
              <a:gd name="T2" fmla="*/ 756046766 w 300"/>
              <a:gd name="T3" fmla="*/ 415826547 h 798"/>
              <a:gd name="T4" fmla="*/ 756046766 w 300"/>
              <a:gd name="T5" fmla="*/ 2011084866 h 798"/>
              <a:gd name="T6" fmla="*/ 0 w 300"/>
              <a:gd name="T7" fmla="*/ 1602819282 h 798"/>
              <a:gd name="T8" fmla="*/ 0 w 300"/>
              <a:gd name="T9" fmla="*/ 0 h 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"/>
              <a:gd name="T16" fmla="*/ 0 h 798"/>
              <a:gd name="T17" fmla="*/ 300 w 300"/>
              <a:gd name="T18" fmla="*/ 798 h 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" h="798">
                <a:moveTo>
                  <a:pt x="0" y="0"/>
                </a:moveTo>
                <a:lnTo>
                  <a:pt x="300" y="165"/>
                </a:lnTo>
                <a:lnTo>
                  <a:pt x="300" y="798"/>
                </a:lnTo>
                <a:lnTo>
                  <a:pt x="0" y="636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3736" name="Freeform 200"/>
          <p:cNvSpPr>
            <a:spLocks/>
          </p:cNvSpPr>
          <p:nvPr/>
        </p:nvSpPr>
        <p:spPr bwMode="auto">
          <a:xfrm>
            <a:off x="5119688" y="3598863"/>
            <a:ext cx="709612" cy="1411287"/>
          </a:xfrm>
          <a:custGeom>
            <a:avLst/>
            <a:gdLst>
              <a:gd name="T0" fmla="*/ 0 w 447"/>
              <a:gd name="T1" fmla="*/ 0 h 889"/>
              <a:gd name="T2" fmla="*/ 2147483647 w 447"/>
              <a:gd name="T3" fmla="*/ 2147483647 h 889"/>
              <a:gd name="T4" fmla="*/ 2147483647 w 447"/>
              <a:gd name="T5" fmla="*/ 2147483647 h 889"/>
              <a:gd name="T6" fmla="*/ 0 w 447"/>
              <a:gd name="T7" fmla="*/ 2147483647 h 889"/>
              <a:gd name="T8" fmla="*/ 0 w 447"/>
              <a:gd name="T9" fmla="*/ 0 h 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7"/>
              <a:gd name="T16" fmla="*/ 0 h 889"/>
              <a:gd name="T17" fmla="*/ 447 w 447"/>
              <a:gd name="T18" fmla="*/ 889 h 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7" h="889">
                <a:moveTo>
                  <a:pt x="0" y="0"/>
                </a:moveTo>
                <a:lnTo>
                  <a:pt x="447" y="250"/>
                </a:lnTo>
                <a:lnTo>
                  <a:pt x="447" y="889"/>
                </a:lnTo>
                <a:lnTo>
                  <a:pt x="0" y="64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738" name="Line 202"/>
          <p:cNvSpPr>
            <a:spLocks noChangeShapeType="1"/>
          </p:cNvSpPr>
          <p:nvPr/>
        </p:nvSpPr>
        <p:spPr bwMode="auto">
          <a:xfrm>
            <a:off x="6564313" y="5340350"/>
            <a:ext cx="231775" cy="6413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739" name="Line 203"/>
          <p:cNvSpPr>
            <a:spLocks noChangeShapeType="1"/>
          </p:cNvSpPr>
          <p:nvPr/>
        </p:nvSpPr>
        <p:spPr bwMode="auto">
          <a:xfrm flipH="1" flipV="1">
            <a:off x="6789738" y="5084763"/>
            <a:ext cx="584200" cy="63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740" name="Line 204"/>
          <p:cNvSpPr>
            <a:spLocks noChangeShapeType="1"/>
          </p:cNvSpPr>
          <p:nvPr/>
        </p:nvSpPr>
        <p:spPr bwMode="auto">
          <a:xfrm flipH="1" flipV="1">
            <a:off x="6784975" y="5973763"/>
            <a:ext cx="5842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741" name="Line 205"/>
          <p:cNvSpPr>
            <a:spLocks noChangeShapeType="1"/>
          </p:cNvSpPr>
          <p:nvPr/>
        </p:nvSpPr>
        <p:spPr bwMode="auto">
          <a:xfrm>
            <a:off x="7140575" y="4448175"/>
            <a:ext cx="231775" cy="6413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743" name="WordArt 207"/>
          <p:cNvSpPr>
            <a:spLocks noChangeArrowheads="1" noChangeShapeType="1" noTextEdit="1"/>
          </p:cNvSpPr>
          <p:nvPr/>
        </p:nvSpPr>
        <p:spPr bwMode="auto">
          <a:xfrm rot="974573">
            <a:off x="6081713" y="5980113"/>
            <a:ext cx="1247775" cy="393700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44444"/>
              </a:avLst>
            </a:prstTxWarp>
            <a:scene3d>
              <a:camera prst="legacyPerspectiveFront">
                <a:rot lat="420000" lon="1080000" rev="0"/>
              </a:camera>
              <a:lightRig rig="legacyHarsh2" dir="b"/>
            </a:scene3d>
            <a:sp3d extrusionH="23800" prstMaterial="legacyMatte">
              <a:extrusionClr>
                <a:srgbClr val="FF6600"/>
              </a:extrusionClr>
            </a:sp3d>
          </a:bodyPr>
          <a:lstStyle/>
          <a:p>
            <a:r>
              <a:rPr lang="en-US" sz="1800" kern="10">
                <a:ln w="9525">
                  <a:round/>
                  <a:headEnd/>
                  <a:tailEnd/>
                </a:ln>
                <a:latin typeface="Arial"/>
                <a:cs typeface="Arial"/>
              </a:rPr>
              <a:t>Axonometric</a:t>
            </a:r>
          </a:p>
        </p:txBody>
      </p:sp>
      <p:sp>
        <p:nvSpPr>
          <p:cNvPr id="193744" name="WordArt 208"/>
          <p:cNvSpPr>
            <a:spLocks noChangeArrowheads="1" noChangeShapeType="1" noTextEdit="1"/>
          </p:cNvSpPr>
          <p:nvPr/>
        </p:nvSpPr>
        <p:spPr bwMode="auto">
          <a:xfrm rot="780713">
            <a:off x="4191000" y="4827588"/>
            <a:ext cx="981075" cy="393700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44444"/>
              </a:avLst>
            </a:prstTxWarp>
            <a:scene3d>
              <a:camera prst="legacyPerspectiveFront">
                <a:rot lat="420000" lon="1080000" rev="0"/>
              </a:camera>
              <a:lightRig rig="legacyHarsh2" dir="b"/>
            </a:scene3d>
            <a:sp3d extrusionH="23800" prstMaterial="legacyMatte">
              <a:extrusionClr>
                <a:srgbClr val="FF6600"/>
              </a:extrusionClr>
            </a:sp3d>
          </a:bodyPr>
          <a:lstStyle/>
          <a:p>
            <a:r>
              <a:rPr lang="en-US" sz="1800" kern="10">
                <a:ln w="9525">
                  <a:round/>
                  <a:headEnd/>
                  <a:tailEnd/>
                </a:ln>
                <a:latin typeface="Arial"/>
                <a:cs typeface="Arial"/>
              </a:rPr>
              <a:t>Multiview</a:t>
            </a:r>
          </a:p>
        </p:txBody>
      </p:sp>
      <p:sp>
        <p:nvSpPr>
          <p:cNvPr id="193745" name="Text Box 209"/>
          <p:cNvSpPr txBox="1">
            <a:spLocks noChangeArrowheads="1"/>
          </p:cNvSpPr>
          <p:nvPr/>
        </p:nvSpPr>
        <p:spPr bwMode="auto">
          <a:xfrm>
            <a:off x="776288" y="2773363"/>
            <a:ext cx="30384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Multiview drawing</a:t>
            </a:r>
          </a:p>
          <a:p>
            <a:pPr>
              <a:lnSpc>
                <a:spcPct val="130000"/>
              </a:lnSpc>
            </a:pPr>
            <a:r>
              <a:rPr lang="en-US">
                <a:latin typeface="Arial" pitchFamily="34" charset="0"/>
                <a:cs typeface="Arial" pitchFamily="34" charset="0"/>
              </a:rPr>
              <a:t>shows a 2D view of an object.</a:t>
            </a:r>
          </a:p>
        </p:txBody>
      </p:sp>
      <p:sp>
        <p:nvSpPr>
          <p:cNvPr id="193746" name="Text Box 210"/>
          <p:cNvSpPr txBox="1">
            <a:spLocks noChangeArrowheads="1"/>
          </p:cNvSpPr>
          <p:nvPr/>
        </p:nvSpPr>
        <p:spPr bwMode="auto">
          <a:xfrm>
            <a:off x="728663" y="4459288"/>
            <a:ext cx="3352800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Axonometric drawing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b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shows a virtual 3D view of an object.</a:t>
            </a:r>
          </a:p>
        </p:txBody>
      </p:sp>
      <p:sp>
        <p:nvSpPr>
          <p:cNvPr id="193749" name="Rectangle 213"/>
          <p:cNvSpPr>
            <a:spLocks noChangeArrowheads="1"/>
          </p:cNvSpPr>
          <p:nvPr/>
        </p:nvSpPr>
        <p:spPr bwMode="auto">
          <a:xfrm>
            <a:off x="533400" y="2990850"/>
            <a:ext cx="203200" cy="203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rgbClr val="00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750" name="Rectangle 214"/>
          <p:cNvSpPr>
            <a:spLocks noChangeArrowheads="1"/>
          </p:cNvSpPr>
          <p:nvPr/>
        </p:nvSpPr>
        <p:spPr bwMode="auto">
          <a:xfrm>
            <a:off x="533400" y="4914900"/>
            <a:ext cx="203200" cy="203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rgbClr val="00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Rectangle 215"/>
          <p:cNvSpPr>
            <a:spLocks noChangeArrowheads="1"/>
          </p:cNvSpPr>
          <p:nvPr/>
        </p:nvSpPr>
        <p:spPr bwMode="auto">
          <a:xfrm>
            <a:off x="3921125" y="203200"/>
            <a:ext cx="1403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latin typeface="Impact" pitchFamily="34" charset="0"/>
                <a:cs typeface="Arial" pitchFamily="34" charset="0"/>
              </a:rPr>
              <a:t>View</a:t>
            </a: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793750" y="1474788"/>
            <a:ext cx="766286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latin typeface="Arial" pitchFamily="34" charset="0"/>
              </a:rPr>
              <a:t>View depends on a relative orientation between an object and a plane.</a:t>
            </a:r>
          </a:p>
        </p:txBody>
      </p:sp>
      <p:sp>
        <p:nvSpPr>
          <p:cNvPr id="110" name="Rectangle 3"/>
          <p:cNvSpPr>
            <a:spLocks noChangeArrowheads="1"/>
          </p:cNvSpPr>
          <p:nvPr/>
        </p:nvSpPr>
        <p:spPr bwMode="auto">
          <a:xfrm>
            <a:off x="504825" y="1657350"/>
            <a:ext cx="203200" cy="203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rgbClr val="00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4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9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19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9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19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19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19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000"/>
                                        <p:tgtEl>
                                          <p:spTgt spid="19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19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19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19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19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1000"/>
                                        <p:tgtEl>
                                          <p:spTgt spid="19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000"/>
                                        <p:tgtEl>
                                          <p:spTgt spid="19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1000"/>
                                        <p:tgtEl>
                                          <p:spTgt spid="19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1000"/>
                                        <p:tgtEl>
                                          <p:spTgt spid="19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9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1000"/>
                                        <p:tgtEl>
                                          <p:spTgt spid="19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9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9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9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9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animBg="1"/>
      <p:bldP spid="193539" grpId="1" animBg="1"/>
      <p:bldP spid="193540" grpId="0"/>
      <p:bldP spid="193540" grpId="1"/>
      <p:bldP spid="193678" grpId="0" animBg="1"/>
      <p:bldP spid="193679" grpId="0" animBg="1"/>
      <p:bldP spid="193680" grpId="0" animBg="1"/>
      <p:bldP spid="193681" grpId="0" animBg="1"/>
      <p:bldP spid="193682" grpId="0" animBg="1"/>
      <p:bldP spid="193683" grpId="0" animBg="1"/>
      <p:bldP spid="193684" grpId="0" animBg="1"/>
      <p:bldP spid="193685" grpId="0" animBg="1"/>
      <p:bldP spid="193686" grpId="0" animBg="1"/>
      <p:bldP spid="193687" grpId="0" animBg="1"/>
      <p:bldP spid="193688" grpId="0" animBg="1"/>
      <p:bldP spid="193690" grpId="0" animBg="1"/>
      <p:bldP spid="193691" grpId="0" animBg="1"/>
      <p:bldP spid="193692" grpId="0" animBg="1"/>
      <p:bldP spid="193693" grpId="0" animBg="1"/>
      <p:bldP spid="193694" grpId="0" animBg="1"/>
      <p:bldP spid="193695" grpId="0" animBg="1"/>
      <p:bldP spid="193696" grpId="0" animBg="1"/>
      <p:bldP spid="193697" grpId="0" animBg="1"/>
      <p:bldP spid="193724" grpId="0" animBg="1"/>
      <p:bldP spid="193724" grpId="1" animBg="1"/>
      <p:bldP spid="193725" grpId="0" animBg="1"/>
      <p:bldP spid="193726" grpId="0"/>
      <p:bldP spid="193727" grpId="0"/>
      <p:bldP spid="193727" grpId="1"/>
      <p:bldP spid="193733" grpId="0" animBg="1"/>
      <p:bldP spid="193698" grpId="0" animBg="1"/>
      <p:bldP spid="193701" grpId="0" animBg="1"/>
      <p:bldP spid="193712" grpId="0" animBg="1"/>
      <p:bldP spid="193736" grpId="0" animBg="1"/>
      <p:bldP spid="193740" grpId="0" animBg="1"/>
      <p:bldP spid="193743" grpId="0" animBg="1"/>
      <p:bldP spid="193744" grpId="0" animBg="1"/>
      <p:bldP spid="193745" grpId="0"/>
      <p:bldP spid="193746" grpId="0"/>
      <p:bldP spid="193749" grpId="0" animBg="1"/>
      <p:bldP spid="193750" grpId="0" animBg="1"/>
      <p:bldP spid="58" grpId="0"/>
      <p:bldP spid="1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8"/>
          <p:cNvSpPr>
            <a:spLocks noChangeArrowheads="1"/>
          </p:cNvSpPr>
          <p:nvPr/>
        </p:nvSpPr>
        <p:spPr bwMode="auto">
          <a:xfrm>
            <a:off x="2052638" y="203200"/>
            <a:ext cx="54149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400">
                <a:latin typeface="Impact" pitchFamily="34" charset="0"/>
                <a:cs typeface="Arial" pitchFamily="34" charset="0"/>
              </a:rPr>
              <a:t>Types of views</a:t>
            </a:r>
          </a:p>
        </p:txBody>
      </p:sp>
      <p:sp>
        <p:nvSpPr>
          <p:cNvPr id="10243" name="Text Box 49"/>
          <p:cNvSpPr txBox="1">
            <a:spLocks noChangeArrowheads="1"/>
          </p:cNvSpPr>
          <p:nvPr/>
        </p:nvSpPr>
        <p:spPr bwMode="auto">
          <a:xfrm>
            <a:off x="4757738" y="931863"/>
            <a:ext cx="1860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pitchFamily="34" charset="0"/>
              </a:rPr>
              <a:t>Projections</a:t>
            </a:r>
            <a:endParaRPr lang="th-TH" b="1">
              <a:latin typeface="Arial" pitchFamily="34" charset="0"/>
            </a:endParaRPr>
          </a:p>
        </p:txBody>
      </p:sp>
      <p:sp>
        <p:nvSpPr>
          <p:cNvPr id="10244" name="Text Box 51"/>
          <p:cNvSpPr txBox="1">
            <a:spLocks noChangeArrowheads="1"/>
          </p:cNvSpPr>
          <p:nvPr/>
        </p:nvSpPr>
        <p:spPr bwMode="auto">
          <a:xfrm>
            <a:off x="7127875" y="1744663"/>
            <a:ext cx="1604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pitchFamily="34" charset="0"/>
              </a:rPr>
              <a:t>Converge</a:t>
            </a:r>
            <a:endParaRPr lang="th-TH" b="1">
              <a:latin typeface="Arial" pitchFamily="34" charset="0"/>
            </a:endParaRPr>
          </a:p>
        </p:txBody>
      </p:sp>
      <p:sp>
        <p:nvSpPr>
          <p:cNvPr id="10245" name="Text Box 52"/>
          <p:cNvSpPr txBox="1">
            <a:spLocks noChangeArrowheads="1"/>
          </p:cNvSpPr>
          <p:nvPr/>
        </p:nvSpPr>
        <p:spPr bwMode="auto">
          <a:xfrm>
            <a:off x="3252788" y="1744663"/>
            <a:ext cx="126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pitchFamily="34" charset="0"/>
              </a:rPr>
              <a:t>Parallel</a:t>
            </a:r>
            <a:endParaRPr lang="th-TH" b="1">
              <a:latin typeface="Arial" pitchFamily="34" charset="0"/>
            </a:endParaRPr>
          </a:p>
        </p:txBody>
      </p:sp>
      <p:sp>
        <p:nvSpPr>
          <p:cNvPr id="10246" name="Text Box 54"/>
          <p:cNvSpPr txBox="1">
            <a:spLocks noChangeArrowheads="1"/>
          </p:cNvSpPr>
          <p:nvPr/>
        </p:nvSpPr>
        <p:spPr bwMode="auto">
          <a:xfrm>
            <a:off x="1206500" y="2570163"/>
            <a:ext cx="182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pitchFamily="34" charset="0"/>
              </a:rPr>
              <a:t>Orthogonal</a:t>
            </a:r>
            <a:endParaRPr lang="th-TH" b="1">
              <a:latin typeface="Arial" pitchFamily="34" charset="0"/>
            </a:endParaRPr>
          </a:p>
        </p:txBody>
      </p:sp>
      <p:sp>
        <p:nvSpPr>
          <p:cNvPr id="10247" name="Text Box 55"/>
          <p:cNvSpPr txBox="1">
            <a:spLocks noChangeArrowheads="1"/>
          </p:cNvSpPr>
          <p:nvPr/>
        </p:nvSpPr>
        <p:spPr bwMode="auto">
          <a:xfrm>
            <a:off x="5122863" y="2570163"/>
            <a:ext cx="1316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pitchFamily="34" charset="0"/>
              </a:rPr>
              <a:t>Oblique</a:t>
            </a:r>
            <a:endParaRPr lang="th-TH" b="1">
              <a:latin typeface="Arial" pitchFamily="34" charset="0"/>
            </a:endParaRPr>
          </a:p>
        </p:txBody>
      </p:sp>
      <p:sp>
        <p:nvSpPr>
          <p:cNvPr id="10248" name="Text Box 56"/>
          <p:cNvSpPr txBox="1">
            <a:spLocks noChangeArrowheads="1"/>
          </p:cNvSpPr>
          <p:nvPr/>
        </p:nvSpPr>
        <p:spPr bwMode="auto">
          <a:xfrm>
            <a:off x="2940050" y="3484563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pitchFamily="34" charset="0"/>
              </a:rPr>
              <a:t>Axonometric</a:t>
            </a:r>
            <a:endParaRPr lang="th-TH" b="1">
              <a:latin typeface="Arial" pitchFamily="34" charset="0"/>
            </a:endParaRPr>
          </a:p>
        </p:txBody>
      </p:sp>
      <p:sp>
        <p:nvSpPr>
          <p:cNvPr id="10249" name="Text Box 57"/>
          <p:cNvSpPr txBox="1">
            <a:spLocks noChangeArrowheads="1"/>
          </p:cNvSpPr>
          <p:nvPr/>
        </p:nvSpPr>
        <p:spPr bwMode="auto">
          <a:xfrm>
            <a:off x="371475" y="3484563"/>
            <a:ext cx="1554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pitchFamily="34" charset="0"/>
              </a:rPr>
              <a:t>Multiview</a:t>
            </a:r>
            <a:endParaRPr lang="th-TH" b="1">
              <a:latin typeface="Arial" pitchFamily="34" charset="0"/>
            </a:endParaRPr>
          </a:p>
        </p:txBody>
      </p:sp>
      <p:cxnSp>
        <p:nvCxnSpPr>
          <p:cNvPr id="10250" name="AutoShape 58"/>
          <p:cNvCxnSpPr>
            <a:cxnSpLocks noChangeShapeType="1"/>
            <a:stCxn id="10243" idx="2"/>
            <a:endCxn id="10245" idx="0"/>
          </p:cNvCxnSpPr>
          <p:nvPr/>
        </p:nvCxnSpPr>
        <p:spPr bwMode="auto">
          <a:xfrm rot="5400000">
            <a:off x="4612482" y="669131"/>
            <a:ext cx="350838" cy="1800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59"/>
          <p:cNvCxnSpPr>
            <a:cxnSpLocks noChangeShapeType="1"/>
            <a:stCxn id="10243" idx="2"/>
            <a:endCxn id="10244" idx="0"/>
          </p:cNvCxnSpPr>
          <p:nvPr/>
        </p:nvCxnSpPr>
        <p:spPr bwMode="auto">
          <a:xfrm rot="16200000" flipH="1">
            <a:off x="6633369" y="448469"/>
            <a:ext cx="350838" cy="22415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60"/>
          <p:cNvCxnSpPr>
            <a:cxnSpLocks noChangeShapeType="1"/>
            <a:stCxn id="10245" idx="2"/>
            <a:endCxn id="10246" idx="0"/>
          </p:cNvCxnSpPr>
          <p:nvPr/>
        </p:nvCxnSpPr>
        <p:spPr bwMode="auto">
          <a:xfrm rot="5400000">
            <a:off x="2819401" y="1501775"/>
            <a:ext cx="368300" cy="17684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61"/>
          <p:cNvCxnSpPr>
            <a:cxnSpLocks noChangeShapeType="1"/>
            <a:stCxn id="10245" idx="2"/>
            <a:endCxn id="10247" idx="0"/>
          </p:cNvCxnSpPr>
          <p:nvPr/>
        </p:nvCxnSpPr>
        <p:spPr bwMode="auto">
          <a:xfrm rot="16200000" flipH="1">
            <a:off x="4650582" y="1439069"/>
            <a:ext cx="368300" cy="18938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62"/>
          <p:cNvCxnSpPr>
            <a:cxnSpLocks noChangeShapeType="1"/>
            <a:stCxn id="10246" idx="2"/>
            <a:endCxn id="10249" idx="0"/>
          </p:cNvCxnSpPr>
          <p:nvPr/>
        </p:nvCxnSpPr>
        <p:spPr bwMode="auto">
          <a:xfrm rot="5400000">
            <a:off x="1405732" y="2770981"/>
            <a:ext cx="457200" cy="969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63"/>
          <p:cNvCxnSpPr>
            <a:cxnSpLocks noChangeShapeType="1"/>
            <a:stCxn id="10246" idx="2"/>
            <a:endCxn id="10248" idx="0"/>
          </p:cNvCxnSpPr>
          <p:nvPr/>
        </p:nvCxnSpPr>
        <p:spPr bwMode="auto">
          <a:xfrm rot="16200000" flipH="1">
            <a:off x="2813051" y="2333625"/>
            <a:ext cx="457200" cy="1844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Rectangle 69"/>
          <p:cNvSpPr>
            <a:spLocks noChangeArrowheads="1"/>
          </p:cNvSpPr>
          <p:nvPr/>
        </p:nvSpPr>
        <p:spPr bwMode="auto">
          <a:xfrm>
            <a:off x="3200400" y="5105400"/>
            <a:ext cx="977900" cy="7112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scene3d>
            <a:camera prst="legacyObliqueTopRight">
              <a:rot lat="0" lon="2400000" rev="0"/>
            </a:camera>
            <a:lightRig rig="legacyFlat2" dir="t"/>
          </a:scene3d>
          <a:sp3d extrusionH="608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0257" name="Rectangle 70"/>
          <p:cNvSpPr>
            <a:spLocks noChangeArrowheads="1"/>
          </p:cNvSpPr>
          <p:nvPr/>
        </p:nvSpPr>
        <p:spPr bwMode="auto">
          <a:xfrm>
            <a:off x="508000" y="5029200"/>
            <a:ext cx="711200" cy="711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71"/>
          <p:cNvSpPr>
            <a:spLocks noChangeArrowheads="1"/>
          </p:cNvSpPr>
          <p:nvPr/>
        </p:nvSpPr>
        <p:spPr bwMode="auto">
          <a:xfrm>
            <a:off x="1358900" y="5041900"/>
            <a:ext cx="711200" cy="711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72"/>
          <p:cNvSpPr>
            <a:spLocks noChangeArrowheads="1"/>
          </p:cNvSpPr>
          <p:nvPr/>
        </p:nvSpPr>
        <p:spPr bwMode="auto">
          <a:xfrm>
            <a:off x="520700" y="4140200"/>
            <a:ext cx="711200" cy="711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75"/>
          <p:cNvSpPr txBox="1">
            <a:spLocks noChangeArrowheads="1"/>
          </p:cNvSpPr>
          <p:nvPr/>
        </p:nvSpPr>
        <p:spPr bwMode="auto">
          <a:xfrm>
            <a:off x="3581400" y="6461125"/>
            <a:ext cx="222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latin typeface="Arial" pitchFamily="34" charset="0"/>
              </a:rPr>
              <a:t>Pictorial drawing</a:t>
            </a:r>
            <a:endParaRPr lang="th-TH" sz="2000" b="1">
              <a:latin typeface="Arial" pitchFamily="34" charset="0"/>
            </a:endParaRPr>
          </a:p>
        </p:txBody>
      </p:sp>
      <p:sp>
        <p:nvSpPr>
          <p:cNvPr id="10261" name="Text Box 76"/>
          <p:cNvSpPr txBox="1">
            <a:spLocks noChangeArrowheads="1"/>
          </p:cNvSpPr>
          <p:nvPr/>
        </p:nvSpPr>
        <p:spPr bwMode="auto">
          <a:xfrm>
            <a:off x="7239000" y="2971800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latin typeface="Arial" pitchFamily="34" charset="0"/>
              </a:rPr>
              <a:t>Perspective</a:t>
            </a:r>
          </a:p>
          <a:p>
            <a:r>
              <a:rPr lang="en-US" sz="2000" b="1">
                <a:latin typeface="Arial" pitchFamily="34" charset="0"/>
              </a:rPr>
              <a:t>drawing</a:t>
            </a:r>
            <a:endParaRPr lang="th-TH" sz="2000" b="1">
              <a:latin typeface="Arial" pitchFamily="34" charset="0"/>
            </a:endParaRPr>
          </a:p>
        </p:txBody>
      </p:sp>
      <p:sp>
        <p:nvSpPr>
          <p:cNvPr id="10262" name="Text Box 77"/>
          <p:cNvSpPr txBox="1">
            <a:spLocks noChangeArrowheads="1"/>
          </p:cNvSpPr>
          <p:nvPr/>
        </p:nvSpPr>
        <p:spPr bwMode="auto">
          <a:xfrm>
            <a:off x="212725" y="5927725"/>
            <a:ext cx="2366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latin typeface="Arial" pitchFamily="34" charset="0"/>
              </a:rPr>
              <a:t>Multiview drawing</a:t>
            </a:r>
            <a:endParaRPr lang="th-TH" sz="2000" b="1">
              <a:latin typeface="Arial" pitchFamily="34" charset="0"/>
            </a:endParaRPr>
          </a:p>
        </p:txBody>
      </p:sp>
      <p:sp>
        <p:nvSpPr>
          <p:cNvPr id="10263" name="Line 82"/>
          <p:cNvSpPr>
            <a:spLocks noChangeShapeType="1"/>
          </p:cNvSpPr>
          <p:nvPr/>
        </p:nvSpPr>
        <p:spPr bwMode="auto">
          <a:xfrm>
            <a:off x="5781675" y="2990850"/>
            <a:ext cx="952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83"/>
          <p:cNvSpPr>
            <a:spLocks noChangeShapeType="1"/>
          </p:cNvSpPr>
          <p:nvPr/>
        </p:nvSpPr>
        <p:spPr bwMode="auto">
          <a:xfrm>
            <a:off x="3962400" y="3905250"/>
            <a:ext cx="0" cy="5715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65" name="Line 84"/>
          <p:cNvSpPr>
            <a:spLocks noChangeShapeType="1"/>
          </p:cNvSpPr>
          <p:nvPr/>
        </p:nvSpPr>
        <p:spPr bwMode="auto">
          <a:xfrm flipH="1">
            <a:off x="7924800" y="2171700"/>
            <a:ext cx="9525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6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15240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3581400"/>
            <a:ext cx="24288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54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 of point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situated above Floor and in front of Wall is in First Quadrant. </a:t>
            </a:r>
          </a:p>
          <a:p>
            <a:r>
              <a:rPr lang="en-US" dirty="0"/>
              <a:t>Point situated above Floor and behind Wall is in Second Quadrant.</a:t>
            </a:r>
          </a:p>
          <a:p>
            <a:r>
              <a:rPr lang="en-US" dirty="0"/>
              <a:t>Point situated below Floor and behind Wall is in Third Quadrant.</a:t>
            </a:r>
          </a:p>
          <a:p>
            <a:r>
              <a:rPr lang="en-US" dirty="0"/>
              <a:t>Point situated below Floor and in front of  Wall is in Fourth Quadrant.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3D25-D777-4834-8BE7-6DFCAEB7D82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8788" y="0"/>
            <a:ext cx="8805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4800" b="1">
                <a:latin typeface="Impact" pitchFamily="34" charset="0"/>
                <a:cs typeface="Arial" pitchFamily="34" charset="0"/>
              </a:rPr>
              <a:t>Type of an axonometric projection</a:t>
            </a:r>
          </a:p>
        </p:txBody>
      </p:sp>
      <p:sp>
        <p:nvSpPr>
          <p:cNvPr id="85042" name="Text Box 50"/>
          <p:cNvSpPr txBox="1">
            <a:spLocks noChangeArrowheads="1"/>
          </p:cNvSpPr>
          <p:nvPr/>
        </p:nvSpPr>
        <p:spPr bwMode="auto">
          <a:xfrm>
            <a:off x="771525" y="3005138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pitchFamily="34" charset="0"/>
                <a:cs typeface="Arial" pitchFamily="34" charset="0"/>
              </a:rPr>
              <a:t>2. </a:t>
            </a:r>
            <a:r>
              <a:rPr lang="en-US" b="1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b="1">
                <a:latin typeface="Arial" pitchFamily="34" charset="0"/>
                <a:cs typeface="Arial" pitchFamily="34" charset="0"/>
              </a:rPr>
              <a:t>metric</a:t>
            </a:r>
          </a:p>
        </p:txBody>
      </p:sp>
      <p:sp>
        <p:nvSpPr>
          <p:cNvPr id="85043" name="Text Box 51"/>
          <p:cNvSpPr txBox="1">
            <a:spLocks noChangeArrowheads="1"/>
          </p:cNvSpPr>
          <p:nvPr/>
        </p:nvSpPr>
        <p:spPr bwMode="auto">
          <a:xfrm>
            <a:off x="1141413" y="3503613"/>
            <a:ext cx="1395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latin typeface="Arial" pitchFamily="34" charset="0"/>
                <a:cs typeface="Arial" pitchFamily="34" charset="0"/>
              </a:rPr>
              <a:t>Two angles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are equal.</a:t>
            </a:r>
          </a:p>
        </p:txBody>
      </p:sp>
      <p:sp>
        <p:nvSpPr>
          <p:cNvPr id="85058" name="Text Box 66"/>
          <p:cNvSpPr txBox="1">
            <a:spLocks noChangeArrowheads="1"/>
          </p:cNvSpPr>
          <p:nvPr/>
        </p:nvSpPr>
        <p:spPr bwMode="auto">
          <a:xfrm>
            <a:off x="754063" y="1063625"/>
            <a:ext cx="182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pitchFamily="34" charset="0"/>
                <a:cs typeface="Arial" pitchFamily="34" charset="0"/>
              </a:rPr>
              <a:t>1. </a:t>
            </a:r>
            <a:r>
              <a:rPr lang="en-US" b="1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Tri</a:t>
            </a:r>
            <a:r>
              <a:rPr lang="en-US" b="1">
                <a:latin typeface="Arial" pitchFamily="34" charset="0"/>
                <a:cs typeface="Arial" pitchFamily="34" charset="0"/>
              </a:rPr>
              <a:t>metric</a:t>
            </a:r>
          </a:p>
        </p:txBody>
      </p:sp>
      <p:sp>
        <p:nvSpPr>
          <p:cNvPr id="85059" name="Text Box 67"/>
          <p:cNvSpPr txBox="1">
            <a:spLocks noChangeArrowheads="1"/>
          </p:cNvSpPr>
          <p:nvPr/>
        </p:nvSpPr>
        <p:spPr bwMode="auto">
          <a:xfrm>
            <a:off x="1139825" y="1543050"/>
            <a:ext cx="1346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None</a:t>
            </a:r>
            <a:r>
              <a:rPr lang="en-US" sz="1800">
                <a:latin typeface="Arial" pitchFamily="34" charset="0"/>
                <a:cs typeface="Arial" pitchFamily="34" charset="0"/>
              </a:rPr>
              <a:t> of 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the angles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are equal.</a:t>
            </a:r>
          </a:p>
        </p:txBody>
      </p:sp>
      <p:sp>
        <p:nvSpPr>
          <p:cNvPr id="85076" name="Text Box 84"/>
          <p:cNvSpPr txBox="1">
            <a:spLocks noChangeArrowheads="1"/>
          </p:cNvSpPr>
          <p:nvPr/>
        </p:nvSpPr>
        <p:spPr bwMode="auto">
          <a:xfrm>
            <a:off x="784225" y="5029200"/>
            <a:ext cx="187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Arial" pitchFamily="34" charset="0"/>
                <a:cs typeface="Arial" pitchFamily="34" charset="0"/>
              </a:rPr>
              <a:t>3. </a:t>
            </a:r>
            <a:r>
              <a:rPr lang="en-US" b="1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en-US" b="1">
                <a:latin typeface="Arial" pitchFamily="34" charset="0"/>
                <a:cs typeface="Arial" pitchFamily="34" charset="0"/>
              </a:rPr>
              <a:t>metric</a:t>
            </a:r>
          </a:p>
        </p:txBody>
      </p:sp>
      <p:sp>
        <p:nvSpPr>
          <p:cNvPr id="85077" name="Text Box 85"/>
          <p:cNvSpPr txBox="1">
            <a:spLocks noChangeArrowheads="1"/>
          </p:cNvSpPr>
          <p:nvPr/>
        </p:nvSpPr>
        <p:spPr bwMode="auto">
          <a:xfrm>
            <a:off x="1216025" y="5559425"/>
            <a:ext cx="1249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latin typeface="Arial" pitchFamily="34" charset="0"/>
                <a:cs typeface="Arial" pitchFamily="34" charset="0"/>
              </a:rPr>
              <a:t>All</a:t>
            </a:r>
            <a:r>
              <a:rPr lang="en-US" sz="18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>
                <a:latin typeface="Arial" pitchFamily="34" charset="0"/>
                <a:cs typeface="Arial" pitchFamily="34" charset="0"/>
              </a:rPr>
              <a:t>angles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are equal.</a:t>
            </a:r>
          </a:p>
        </p:txBody>
      </p:sp>
      <p:grpSp>
        <p:nvGrpSpPr>
          <p:cNvPr id="2" name="Group 272"/>
          <p:cNvGrpSpPr>
            <a:grpSpLocks/>
          </p:cNvGrpSpPr>
          <p:nvPr/>
        </p:nvGrpSpPr>
        <p:grpSpPr bwMode="auto">
          <a:xfrm>
            <a:off x="3357563" y="4832350"/>
            <a:ext cx="1612900" cy="1838325"/>
            <a:chOff x="2121" y="469"/>
            <a:chExt cx="1016" cy="1158"/>
          </a:xfrm>
        </p:grpSpPr>
        <p:sp>
          <p:nvSpPr>
            <p:cNvPr id="11316" name="Freeform 72"/>
            <p:cNvSpPr>
              <a:spLocks/>
            </p:cNvSpPr>
            <p:nvPr/>
          </p:nvSpPr>
          <p:spPr bwMode="auto">
            <a:xfrm>
              <a:off x="2628" y="758"/>
              <a:ext cx="504" cy="869"/>
            </a:xfrm>
            <a:custGeom>
              <a:avLst/>
              <a:gdLst>
                <a:gd name="T0" fmla="*/ 4144 w 373"/>
                <a:gd name="T1" fmla="*/ 4711 h 644"/>
                <a:gd name="T2" fmla="*/ 0 w 373"/>
                <a:gd name="T3" fmla="*/ 7082 h 644"/>
                <a:gd name="T4" fmla="*/ 0 w 373"/>
                <a:gd name="T5" fmla="*/ 2199 h 644"/>
                <a:gd name="T6" fmla="*/ 4121 w 373"/>
                <a:gd name="T7" fmla="*/ 0 h 644"/>
                <a:gd name="T8" fmla="*/ 4144 w 373"/>
                <a:gd name="T9" fmla="*/ 4711 h 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644"/>
                <a:gd name="T17" fmla="*/ 373 w 373"/>
                <a:gd name="T18" fmla="*/ 644 h 6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644">
                  <a:moveTo>
                    <a:pt x="373" y="428"/>
                  </a:moveTo>
                  <a:lnTo>
                    <a:pt x="0" y="644"/>
                  </a:lnTo>
                  <a:lnTo>
                    <a:pt x="0" y="200"/>
                  </a:lnTo>
                  <a:lnTo>
                    <a:pt x="371" y="0"/>
                  </a:lnTo>
                  <a:lnTo>
                    <a:pt x="373" y="428"/>
                  </a:lnTo>
                  <a:close/>
                </a:path>
              </a:pathLst>
            </a:cu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17" name="Group 266"/>
            <p:cNvGrpSpPr>
              <a:grpSpLocks/>
            </p:cNvGrpSpPr>
            <p:nvPr/>
          </p:nvGrpSpPr>
          <p:grpSpPr bwMode="auto">
            <a:xfrm>
              <a:off x="2121" y="469"/>
              <a:ext cx="1016" cy="1154"/>
              <a:chOff x="1875" y="469"/>
              <a:chExt cx="1016" cy="1154"/>
            </a:xfrm>
          </p:grpSpPr>
          <p:sp>
            <p:nvSpPr>
              <p:cNvPr id="11318" name="Freeform 71"/>
              <p:cNvSpPr>
                <a:spLocks/>
              </p:cNvSpPr>
              <p:nvPr/>
            </p:nvSpPr>
            <p:spPr bwMode="auto">
              <a:xfrm>
                <a:off x="1875" y="752"/>
                <a:ext cx="508" cy="871"/>
              </a:xfrm>
              <a:custGeom>
                <a:avLst/>
                <a:gdLst>
                  <a:gd name="T0" fmla="*/ 0 w 376"/>
                  <a:gd name="T1" fmla="*/ 0 h 645"/>
                  <a:gd name="T2" fmla="*/ 0 w 376"/>
                  <a:gd name="T3" fmla="*/ 4737 h 645"/>
                  <a:gd name="T4" fmla="*/ 4173 w 376"/>
                  <a:gd name="T5" fmla="*/ 7129 h 645"/>
                  <a:gd name="T6" fmla="*/ 4173 w 376"/>
                  <a:gd name="T7" fmla="*/ 2297 h 645"/>
                  <a:gd name="T8" fmla="*/ 0 w 376"/>
                  <a:gd name="T9" fmla="*/ 0 h 6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6"/>
                  <a:gd name="T16" fmla="*/ 0 h 645"/>
                  <a:gd name="T17" fmla="*/ 376 w 376"/>
                  <a:gd name="T18" fmla="*/ 645 h 6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6" h="645">
                    <a:moveTo>
                      <a:pt x="0" y="0"/>
                    </a:moveTo>
                    <a:lnTo>
                      <a:pt x="0" y="428"/>
                    </a:lnTo>
                    <a:lnTo>
                      <a:pt x="376" y="645"/>
                    </a:lnTo>
                    <a:lnTo>
                      <a:pt x="376" y="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9" name="Freeform 73"/>
              <p:cNvSpPr>
                <a:spLocks/>
              </p:cNvSpPr>
              <p:nvPr/>
            </p:nvSpPr>
            <p:spPr bwMode="auto">
              <a:xfrm>
                <a:off x="1875" y="469"/>
                <a:ext cx="1016" cy="567"/>
              </a:xfrm>
              <a:custGeom>
                <a:avLst/>
                <a:gdLst>
                  <a:gd name="T0" fmla="*/ 4173 w 752"/>
                  <a:gd name="T1" fmla="*/ 4633 h 420"/>
                  <a:gd name="T2" fmla="*/ 0 w 752"/>
                  <a:gd name="T3" fmla="*/ 2384 h 420"/>
                  <a:gd name="T4" fmla="*/ 4173 w 752"/>
                  <a:gd name="T5" fmla="*/ 0 h 420"/>
                  <a:gd name="T6" fmla="*/ 8351 w 752"/>
                  <a:gd name="T7" fmla="*/ 2384 h 420"/>
                  <a:gd name="T8" fmla="*/ 4173 w 752"/>
                  <a:gd name="T9" fmla="*/ 4633 h 4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420"/>
                  <a:gd name="T17" fmla="*/ 752 w 752"/>
                  <a:gd name="T18" fmla="*/ 420 h 4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420">
                    <a:moveTo>
                      <a:pt x="376" y="420"/>
                    </a:moveTo>
                    <a:lnTo>
                      <a:pt x="0" y="216"/>
                    </a:lnTo>
                    <a:lnTo>
                      <a:pt x="376" y="0"/>
                    </a:lnTo>
                    <a:lnTo>
                      <a:pt x="752" y="216"/>
                    </a:lnTo>
                    <a:lnTo>
                      <a:pt x="376" y="420"/>
                    </a:lnTo>
                    <a:close/>
                  </a:path>
                </a:pathLst>
              </a:custGeom>
              <a:solidFill>
                <a:srgbClr val="FFCCCC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0" name="Oval 74"/>
              <p:cNvSpPr>
                <a:spLocks noChangeArrowheads="1"/>
              </p:cNvSpPr>
              <p:nvPr/>
            </p:nvSpPr>
            <p:spPr bwMode="auto">
              <a:xfrm>
                <a:off x="2164" y="823"/>
                <a:ext cx="422" cy="42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1" name="Text Box 75"/>
              <p:cNvSpPr txBox="1">
                <a:spLocks noChangeArrowheads="1"/>
              </p:cNvSpPr>
              <p:nvPr/>
            </p:nvSpPr>
            <p:spPr bwMode="auto">
              <a:xfrm>
                <a:off x="2264" y="57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11322" name="Text Box 76"/>
              <p:cNvSpPr txBox="1">
                <a:spLocks noChangeArrowheads="1"/>
              </p:cNvSpPr>
              <p:nvPr/>
            </p:nvSpPr>
            <p:spPr bwMode="auto">
              <a:xfrm>
                <a:off x="2020" y="97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b</a:t>
                </a:r>
              </a:p>
            </p:txBody>
          </p:sp>
          <p:sp>
            <p:nvSpPr>
              <p:cNvPr id="11323" name="Text Box 77"/>
              <p:cNvSpPr txBox="1">
                <a:spLocks noChangeArrowheads="1"/>
              </p:cNvSpPr>
              <p:nvPr/>
            </p:nvSpPr>
            <p:spPr bwMode="auto">
              <a:xfrm>
                <a:off x="2552" y="9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c</a:t>
                </a:r>
              </a:p>
            </p:txBody>
          </p:sp>
          <p:sp>
            <p:nvSpPr>
              <p:cNvPr id="11324" name="Freeform 78"/>
              <p:cNvSpPr>
                <a:spLocks/>
              </p:cNvSpPr>
              <p:nvPr/>
            </p:nvSpPr>
            <p:spPr bwMode="auto">
              <a:xfrm>
                <a:off x="2557" y="927"/>
                <a:ext cx="49" cy="64"/>
              </a:xfrm>
              <a:custGeom>
                <a:avLst/>
                <a:gdLst>
                  <a:gd name="T0" fmla="*/ 68 w 36"/>
                  <a:gd name="T1" fmla="*/ 476 h 48"/>
                  <a:gd name="T2" fmla="*/ 0 w 36"/>
                  <a:gd name="T3" fmla="*/ 0 h 48"/>
                  <a:gd name="T4" fmla="*/ 426 w 36"/>
                  <a:gd name="T5" fmla="*/ 389 h 48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48"/>
                  <a:gd name="T11" fmla="*/ 36 w 3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48">
                    <a:moveTo>
                      <a:pt x="6" y="48"/>
                    </a:moveTo>
                    <a:lnTo>
                      <a:pt x="0" y="0"/>
                    </a:lnTo>
                    <a:lnTo>
                      <a:pt x="36" y="3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Freeform 79"/>
              <p:cNvSpPr>
                <a:spLocks/>
              </p:cNvSpPr>
              <p:nvPr/>
            </p:nvSpPr>
            <p:spPr bwMode="auto">
              <a:xfrm>
                <a:off x="2379" y="1214"/>
                <a:ext cx="53" cy="49"/>
              </a:xfrm>
              <a:custGeom>
                <a:avLst/>
                <a:gdLst>
                  <a:gd name="T0" fmla="*/ 386 w 39"/>
                  <a:gd name="T1" fmla="*/ 0 h 36"/>
                  <a:gd name="T2" fmla="*/ 0 w 39"/>
                  <a:gd name="T3" fmla="*/ 246 h 36"/>
                  <a:gd name="T4" fmla="*/ 454 w 39"/>
                  <a:gd name="T5" fmla="*/ 426 h 36"/>
                  <a:gd name="T6" fmla="*/ 0 60000 65536"/>
                  <a:gd name="T7" fmla="*/ 0 60000 65536"/>
                  <a:gd name="T8" fmla="*/ 0 60000 65536"/>
                  <a:gd name="T9" fmla="*/ 0 w 39"/>
                  <a:gd name="T10" fmla="*/ 0 h 36"/>
                  <a:gd name="T11" fmla="*/ 39 w 39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" h="36">
                    <a:moveTo>
                      <a:pt x="33" y="0"/>
                    </a:moveTo>
                    <a:lnTo>
                      <a:pt x="0" y="21"/>
                    </a:lnTo>
                    <a:lnTo>
                      <a:pt x="39" y="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6" name="Freeform 80"/>
              <p:cNvSpPr>
                <a:spLocks/>
              </p:cNvSpPr>
              <p:nvPr/>
            </p:nvSpPr>
            <p:spPr bwMode="auto">
              <a:xfrm>
                <a:off x="2193" y="870"/>
                <a:ext cx="64" cy="57"/>
              </a:xfrm>
              <a:custGeom>
                <a:avLst/>
                <a:gdLst>
                  <a:gd name="T0" fmla="*/ 64 w 48"/>
                  <a:gd name="T1" fmla="*/ 0 h 42"/>
                  <a:gd name="T2" fmla="*/ 0 w 48"/>
                  <a:gd name="T3" fmla="*/ 483 h 42"/>
                  <a:gd name="T4" fmla="*/ 476 w 48"/>
                  <a:gd name="T5" fmla="*/ 140 h 42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42"/>
                  <a:gd name="T11" fmla="*/ 48 w 48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42">
                    <a:moveTo>
                      <a:pt x="6" y="0"/>
                    </a:moveTo>
                    <a:lnTo>
                      <a:pt x="0" y="42"/>
                    </a:lnTo>
                    <a:lnTo>
                      <a:pt x="48" y="1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Freeform 81"/>
              <p:cNvSpPr>
                <a:spLocks/>
              </p:cNvSpPr>
              <p:nvPr/>
            </p:nvSpPr>
            <p:spPr bwMode="auto">
              <a:xfrm>
                <a:off x="2501" y="866"/>
                <a:ext cx="56" cy="65"/>
              </a:xfrm>
              <a:custGeom>
                <a:avLst/>
                <a:gdLst>
                  <a:gd name="T0" fmla="*/ 0 w 42"/>
                  <a:gd name="T1" fmla="*/ 232 h 48"/>
                  <a:gd name="T2" fmla="*/ 420 w 42"/>
                  <a:gd name="T3" fmla="*/ 540 h 48"/>
                  <a:gd name="T4" fmla="*/ 300 w 42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48"/>
                  <a:gd name="T11" fmla="*/ 42 w 4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48">
                    <a:moveTo>
                      <a:pt x="0" y="21"/>
                    </a:moveTo>
                    <a:lnTo>
                      <a:pt x="42" y="48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8" name="Freeform 82"/>
              <p:cNvSpPr>
                <a:spLocks/>
              </p:cNvSpPr>
              <p:nvPr/>
            </p:nvSpPr>
            <p:spPr bwMode="auto">
              <a:xfrm>
                <a:off x="2140" y="931"/>
                <a:ext cx="53" cy="60"/>
              </a:xfrm>
              <a:custGeom>
                <a:avLst/>
                <a:gdLst>
                  <a:gd name="T0" fmla="*/ 0 w 39"/>
                  <a:gd name="T1" fmla="*/ 389 h 45"/>
                  <a:gd name="T2" fmla="*/ 454 w 39"/>
                  <a:gd name="T3" fmla="*/ 0 h 45"/>
                  <a:gd name="T4" fmla="*/ 454 w 39"/>
                  <a:gd name="T5" fmla="*/ 453 h 45"/>
                  <a:gd name="T6" fmla="*/ 0 60000 65536"/>
                  <a:gd name="T7" fmla="*/ 0 60000 65536"/>
                  <a:gd name="T8" fmla="*/ 0 60000 65536"/>
                  <a:gd name="T9" fmla="*/ 0 w 39"/>
                  <a:gd name="T10" fmla="*/ 0 h 45"/>
                  <a:gd name="T11" fmla="*/ 39 w 39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" h="45">
                    <a:moveTo>
                      <a:pt x="0" y="39"/>
                    </a:moveTo>
                    <a:lnTo>
                      <a:pt x="39" y="0"/>
                    </a:lnTo>
                    <a:lnTo>
                      <a:pt x="39" y="4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Freeform 83"/>
              <p:cNvSpPr>
                <a:spLocks/>
              </p:cNvSpPr>
              <p:nvPr/>
            </p:nvSpPr>
            <p:spPr bwMode="auto">
              <a:xfrm>
                <a:off x="2314" y="1210"/>
                <a:ext cx="61" cy="49"/>
              </a:xfrm>
              <a:custGeom>
                <a:avLst/>
                <a:gdLst>
                  <a:gd name="T0" fmla="*/ 30 w 45"/>
                  <a:gd name="T1" fmla="*/ 0 h 36"/>
                  <a:gd name="T2" fmla="*/ 516 w 45"/>
                  <a:gd name="T3" fmla="*/ 286 h 36"/>
                  <a:gd name="T4" fmla="*/ 0 w 45"/>
                  <a:gd name="T5" fmla="*/ 426 h 36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36"/>
                  <a:gd name="T11" fmla="*/ 45 w 45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36">
                    <a:moveTo>
                      <a:pt x="3" y="0"/>
                    </a:moveTo>
                    <a:lnTo>
                      <a:pt x="45" y="24"/>
                    </a:lnTo>
                    <a:lnTo>
                      <a:pt x="0" y="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262"/>
          <p:cNvGrpSpPr>
            <a:grpSpLocks/>
          </p:cNvGrpSpPr>
          <p:nvPr/>
        </p:nvGrpSpPr>
        <p:grpSpPr bwMode="auto">
          <a:xfrm>
            <a:off x="3108325" y="5087938"/>
            <a:ext cx="2246313" cy="1770062"/>
            <a:chOff x="1488" y="624"/>
            <a:chExt cx="1415" cy="1115"/>
          </a:xfrm>
        </p:grpSpPr>
        <p:sp>
          <p:nvSpPr>
            <p:cNvPr id="11313" name="Line 159"/>
            <p:cNvSpPr>
              <a:spLocks noChangeShapeType="1"/>
            </p:cNvSpPr>
            <p:nvPr/>
          </p:nvSpPr>
          <p:spPr bwMode="auto">
            <a:xfrm flipH="1" flipV="1">
              <a:off x="1488" y="666"/>
              <a:ext cx="667" cy="36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Line 160"/>
            <p:cNvSpPr>
              <a:spLocks noChangeShapeType="1"/>
            </p:cNvSpPr>
            <p:nvPr/>
          </p:nvSpPr>
          <p:spPr bwMode="auto">
            <a:xfrm flipV="1">
              <a:off x="2160" y="624"/>
              <a:ext cx="743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Line 161"/>
            <p:cNvSpPr>
              <a:spLocks noChangeShapeType="1"/>
            </p:cNvSpPr>
            <p:nvPr/>
          </p:nvSpPr>
          <p:spPr bwMode="auto">
            <a:xfrm>
              <a:off x="2155" y="1028"/>
              <a:ext cx="0" cy="71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30" name="Freeform 38"/>
          <p:cNvSpPr>
            <a:spLocks/>
          </p:cNvSpPr>
          <p:nvPr/>
        </p:nvSpPr>
        <p:spPr bwMode="auto">
          <a:xfrm>
            <a:off x="4316413" y="3138488"/>
            <a:ext cx="720725" cy="1504950"/>
          </a:xfrm>
          <a:custGeom>
            <a:avLst/>
            <a:gdLst>
              <a:gd name="T0" fmla="*/ 0 w 336"/>
              <a:gd name="T1" fmla="*/ 2147483647 h 702"/>
              <a:gd name="T2" fmla="*/ 0 w 336"/>
              <a:gd name="T3" fmla="*/ 2147483647 h 702"/>
              <a:gd name="T4" fmla="*/ 2147483647 w 336"/>
              <a:gd name="T5" fmla="*/ 0 h 702"/>
              <a:gd name="T6" fmla="*/ 2147483647 w 336"/>
              <a:gd name="T7" fmla="*/ 2147483647 h 702"/>
              <a:gd name="T8" fmla="*/ 0 w 336"/>
              <a:gd name="T9" fmla="*/ 2147483647 h 7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702"/>
              <a:gd name="T17" fmla="*/ 336 w 336"/>
              <a:gd name="T18" fmla="*/ 702 h 7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702">
                <a:moveTo>
                  <a:pt x="0" y="702"/>
                </a:moveTo>
                <a:lnTo>
                  <a:pt x="0" y="222"/>
                </a:lnTo>
                <a:lnTo>
                  <a:pt x="336" y="0"/>
                </a:lnTo>
                <a:lnTo>
                  <a:pt x="336" y="474"/>
                </a:lnTo>
                <a:lnTo>
                  <a:pt x="0" y="702"/>
                </a:lnTo>
                <a:close/>
              </a:path>
            </a:pathLst>
          </a:cu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67"/>
          <p:cNvGrpSpPr>
            <a:grpSpLocks/>
          </p:cNvGrpSpPr>
          <p:nvPr/>
        </p:nvGrpSpPr>
        <p:grpSpPr bwMode="auto">
          <a:xfrm>
            <a:off x="3340100" y="2881313"/>
            <a:ext cx="1697038" cy="1755775"/>
            <a:chOff x="1858" y="1815"/>
            <a:chExt cx="1069" cy="1106"/>
          </a:xfrm>
        </p:grpSpPr>
        <p:sp>
          <p:nvSpPr>
            <p:cNvPr id="11301" name="Freeform 37"/>
            <p:cNvSpPr>
              <a:spLocks/>
            </p:cNvSpPr>
            <p:nvPr/>
          </p:nvSpPr>
          <p:spPr bwMode="auto">
            <a:xfrm>
              <a:off x="1858" y="2127"/>
              <a:ext cx="615" cy="794"/>
            </a:xfrm>
            <a:custGeom>
              <a:avLst/>
              <a:gdLst>
                <a:gd name="T0" fmla="*/ 0 w 456"/>
                <a:gd name="T1" fmla="*/ 0 h 588"/>
                <a:gd name="T2" fmla="*/ 0 w 456"/>
                <a:gd name="T3" fmla="*/ 5173 h 588"/>
                <a:gd name="T4" fmla="*/ 4989 w 456"/>
                <a:gd name="T5" fmla="*/ 6501 h 588"/>
                <a:gd name="T6" fmla="*/ 4989 w 456"/>
                <a:gd name="T7" fmla="*/ 1260 h 588"/>
                <a:gd name="T8" fmla="*/ 0 w 456"/>
                <a:gd name="T9" fmla="*/ 0 h 5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6"/>
                <a:gd name="T16" fmla="*/ 0 h 588"/>
                <a:gd name="T17" fmla="*/ 456 w 456"/>
                <a:gd name="T18" fmla="*/ 588 h 5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6" h="588">
                  <a:moveTo>
                    <a:pt x="0" y="0"/>
                  </a:moveTo>
                  <a:lnTo>
                    <a:pt x="0" y="468"/>
                  </a:lnTo>
                  <a:lnTo>
                    <a:pt x="456" y="588"/>
                  </a:lnTo>
                  <a:lnTo>
                    <a:pt x="456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Freeform 39"/>
            <p:cNvSpPr>
              <a:spLocks/>
            </p:cNvSpPr>
            <p:nvPr/>
          </p:nvSpPr>
          <p:spPr bwMode="auto">
            <a:xfrm>
              <a:off x="1862" y="1815"/>
              <a:ext cx="1065" cy="462"/>
            </a:xfrm>
            <a:custGeom>
              <a:avLst/>
              <a:gdLst>
                <a:gd name="T0" fmla="*/ 8698 w 789"/>
                <a:gd name="T1" fmla="*/ 1331 h 342"/>
                <a:gd name="T2" fmla="*/ 4954 w 789"/>
                <a:gd name="T3" fmla="*/ 3793 h 342"/>
                <a:gd name="T4" fmla="*/ 0 w 789"/>
                <a:gd name="T5" fmla="*/ 2563 h 342"/>
                <a:gd name="T6" fmla="*/ 3599 w 789"/>
                <a:gd name="T7" fmla="*/ 0 h 342"/>
                <a:gd name="T8" fmla="*/ 8698 w 789"/>
                <a:gd name="T9" fmla="*/ 1331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42"/>
                <a:gd name="T17" fmla="*/ 789 w 789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42">
                  <a:moveTo>
                    <a:pt x="789" y="120"/>
                  </a:moveTo>
                  <a:lnTo>
                    <a:pt x="450" y="342"/>
                  </a:lnTo>
                  <a:lnTo>
                    <a:pt x="0" y="231"/>
                  </a:lnTo>
                  <a:lnTo>
                    <a:pt x="327" y="0"/>
                  </a:lnTo>
                  <a:lnTo>
                    <a:pt x="789" y="120"/>
                  </a:lnTo>
                  <a:close/>
                </a:path>
              </a:pathLst>
            </a:cu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Oval 40"/>
            <p:cNvSpPr>
              <a:spLocks noChangeArrowheads="1"/>
            </p:cNvSpPr>
            <p:nvPr/>
          </p:nvSpPr>
          <p:spPr bwMode="auto">
            <a:xfrm>
              <a:off x="2260" y="2058"/>
              <a:ext cx="421" cy="4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Text Box 41"/>
            <p:cNvSpPr txBox="1">
              <a:spLocks noChangeArrowheads="1"/>
            </p:cNvSpPr>
            <p:nvPr/>
          </p:nvSpPr>
          <p:spPr bwMode="auto">
            <a:xfrm>
              <a:off x="2336" y="183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1305" name="Text Box 42"/>
            <p:cNvSpPr txBox="1">
              <a:spLocks noChangeArrowheads="1"/>
            </p:cNvSpPr>
            <p:nvPr/>
          </p:nvSpPr>
          <p:spPr bwMode="auto">
            <a:xfrm>
              <a:off x="2133" y="231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11306" name="Text Box 43"/>
            <p:cNvSpPr txBox="1">
              <a:spLocks noChangeArrowheads="1"/>
            </p:cNvSpPr>
            <p:nvPr/>
          </p:nvSpPr>
          <p:spPr bwMode="auto">
            <a:xfrm>
              <a:off x="2656" y="226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11307" name="Freeform 44"/>
            <p:cNvSpPr>
              <a:spLocks/>
            </p:cNvSpPr>
            <p:nvPr/>
          </p:nvSpPr>
          <p:spPr bwMode="auto">
            <a:xfrm>
              <a:off x="2653" y="2158"/>
              <a:ext cx="49" cy="65"/>
            </a:xfrm>
            <a:custGeom>
              <a:avLst/>
              <a:gdLst>
                <a:gd name="T0" fmla="*/ 68 w 36"/>
                <a:gd name="T1" fmla="*/ 540 h 48"/>
                <a:gd name="T2" fmla="*/ 0 w 36"/>
                <a:gd name="T3" fmla="*/ 0 h 48"/>
                <a:gd name="T4" fmla="*/ 426 w 36"/>
                <a:gd name="T5" fmla="*/ 447 h 48"/>
                <a:gd name="T6" fmla="*/ 0 60000 65536"/>
                <a:gd name="T7" fmla="*/ 0 60000 65536"/>
                <a:gd name="T8" fmla="*/ 0 60000 65536"/>
                <a:gd name="T9" fmla="*/ 0 w 36"/>
                <a:gd name="T10" fmla="*/ 0 h 48"/>
                <a:gd name="T11" fmla="*/ 36 w 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8">
                  <a:moveTo>
                    <a:pt x="6" y="48"/>
                  </a:moveTo>
                  <a:lnTo>
                    <a:pt x="0" y="0"/>
                  </a:lnTo>
                  <a:lnTo>
                    <a:pt x="36" y="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Freeform 45"/>
            <p:cNvSpPr>
              <a:spLocks/>
            </p:cNvSpPr>
            <p:nvPr/>
          </p:nvSpPr>
          <p:spPr bwMode="auto">
            <a:xfrm>
              <a:off x="2475" y="2450"/>
              <a:ext cx="52" cy="48"/>
            </a:xfrm>
            <a:custGeom>
              <a:avLst/>
              <a:gdLst>
                <a:gd name="T0" fmla="*/ 332 w 39"/>
                <a:gd name="T1" fmla="*/ 0 h 36"/>
                <a:gd name="T2" fmla="*/ 0 w 39"/>
                <a:gd name="T3" fmla="*/ 207 h 36"/>
                <a:gd name="T4" fmla="*/ 389 w 39"/>
                <a:gd name="T5" fmla="*/ 357 h 36"/>
                <a:gd name="T6" fmla="*/ 0 60000 65536"/>
                <a:gd name="T7" fmla="*/ 0 60000 65536"/>
                <a:gd name="T8" fmla="*/ 0 60000 65536"/>
                <a:gd name="T9" fmla="*/ 0 w 39"/>
                <a:gd name="T10" fmla="*/ 0 h 36"/>
                <a:gd name="T11" fmla="*/ 39 w 39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36">
                  <a:moveTo>
                    <a:pt x="33" y="0"/>
                  </a:moveTo>
                  <a:lnTo>
                    <a:pt x="0" y="21"/>
                  </a:lnTo>
                  <a:lnTo>
                    <a:pt x="39" y="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Freeform 46"/>
            <p:cNvSpPr>
              <a:spLocks/>
            </p:cNvSpPr>
            <p:nvPr/>
          </p:nvSpPr>
          <p:spPr bwMode="auto">
            <a:xfrm>
              <a:off x="2264" y="2147"/>
              <a:ext cx="52" cy="72"/>
            </a:xfrm>
            <a:custGeom>
              <a:avLst/>
              <a:gdLst>
                <a:gd name="T0" fmla="*/ 26 w 38"/>
                <a:gd name="T1" fmla="*/ 0 h 53"/>
                <a:gd name="T2" fmla="*/ 0 w 38"/>
                <a:gd name="T3" fmla="*/ 617 h 53"/>
                <a:gd name="T4" fmla="*/ 467 w 38"/>
                <a:gd name="T5" fmla="*/ 140 h 53"/>
                <a:gd name="T6" fmla="*/ 0 60000 65536"/>
                <a:gd name="T7" fmla="*/ 0 60000 65536"/>
                <a:gd name="T8" fmla="*/ 0 60000 65536"/>
                <a:gd name="T9" fmla="*/ 0 w 38"/>
                <a:gd name="T10" fmla="*/ 0 h 53"/>
                <a:gd name="T11" fmla="*/ 38 w 38"/>
                <a:gd name="T12" fmla="*/ 53 h 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53">
                  <a:moveTo>
                    <a:pt x="2" y="0"/>
                  </a:moveTo>
                  <a:lnTo>
                    <a:pt x="0" y="53"/>
                  </a:lnTo>
                  <a:lnTo>
                    <a:pt x="38" y="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Freeform 47"/>
            <p:cNvSpPr>
              <a:spLocks/>
            </p:cNvSpPr>
            <p:nvPr/>
          </p:nvSpPr>
          <p:spPr bwMode="auto">
            <a:xfrm>
              <a:off x="2592" y="2093"/>
              <a:ext cx="57" cy="65"/>
            </a:xfrm>
            <a:custGeom>
              <a:avLst/>
              <a:gdLst>
                <a:gd name="T0" fmla="*/ 0 w 42"/>
                <a:gd name="T1" fmla="*/ 232 h 48"/>
                <a:gd name="T2" fmla="*/ 483 w 42"/>
                <a:gd name="T3" fmla="*/ 540 h 48"/>
                <a:gd name="T4" fmla="*/ 350 w 42"/>
                <a:gd name="T5" fmla="*/ 0 h 48"/>
                <a:gd name="T6" fmla="*/ 0 60000 65536"/>
                <a:gd name="T7" fmla="*/ 0 60000 65536"/>
                <a:gd name="T8" fmla="*/ 0 60000 65536"/>
                <a:gd name="T9" fmla="*/ 0 w 42"/>
                <a:gd name="T10" fmla="*/ 0 h 48"/>
                <a:gd name="T11" fmla="*/ 42 w 4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48">
                  <a:moveTo>
                    <a:pt x="0" y="21"/>
                  </a:moveTo>
                  <a:lnTo>
                    <a:pt x="42" y="48"/>
                  </a:lnTo>
                  <a:lnTo>
                    <a:pt x="3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Freeform 48"/>
            <p:cNvSpPr>
              <a:spLocks/>
            </p:cNvSpPr>
            <p:nvPr/>
          </p:nvSpPr>
          <p:spPr bwMode="auto">
            <a:xfrm>
              <a:off x="2235" y="2224"/>
              <a:ext cx="48" cy="81"/>
            </a:xfrm>
            <a:custGeom>
              <a:avLst/>
              <a:gdLst>
                <a:gd name="T0" fmla="*/ 0 w 36"/>
                <a:gd name="T1" fmla="*/ 656 h 60"/>
                <a:gd name="T2" fmla="*/ 201 w 36"/>
                <a:gd name="T3" fmla="*/ 0 h 60"/>
                <a:gd name="T4" fmla="*/ 357 w 36"/>
                <a:gd name="T5" fmla="*/ 567 h 60"/>
                <a:gd name="T6" fmla="*/ 0 60000 65536"/>
                <a:gd name="T7" fmla="*/ 0 60000 65536"/>
                <a:gd name="T8" fmla="*/ 0 60000 65536"/>
                <a:gd name="T9" fmla="*/ 0 w 36"/>
                <a:gd name="T10" fmla="*/ 0 h 60"/>
                <a:gd name="T11" fmla="*/ 36 w 36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60">
                  <a:moveTo>
                    <a:pt x="0" y="60"/>
                  </a:moveTo>
                  <a:lnTo>
                    <a:pt x="20" y="0"/>
                  </a:lnTo>
                  <a:lnTo>
                    <a:pt x="36" y="5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Freeform 49"/>
            <p:cNvSpPr>
              <a:spLocks/>
            </p:cNvSpPr>
            <p:nvPr/>
          </p:nvSpPr>
          <p:spPr bwMode="auto">
            <a:xfrm>
              <a:off x="2410" y="2446"/>
              <a:ext cx="61" cy="48"/>
            </a:xfrm>
            <a:custGeom>
              <a:avLst/>
              <a:gdLst>
                <a:gd name="T0" fmla="*/ 30 w 45"/>
                <a:gd name="T1" fmla="*/ 0 h 36"/>
                <a:gd name="T2" fmla="*/ 516 w 45"/>
                <a:gd name="T3" fmla="*/ 240 h 36"/>
                <a:gd name="T4" fmla="*/ 0 w 45"/>
                <a:gd name="T5" fmla="*/ 357 h 36"/>
                <a:gd name="T6" fmla="*/ 0 60000 65536"/>
                <a:gd name="T7" fmla="*/ 0 60000 65536"/>
                <a:gd name="T8" fmla="*/ 0 60000 65536"/>
                <a:gd name="T9" fmla="*/ 0 w 45"/>
                <a:gd name="T10" fmla="*/ 0 h 36"/>
                <a:gd name="T11" fmla="*/ 45 w 45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36">
                  <a:moveTo>
                    <a:pt x="3" y="0"/>
                  </a:moveTo>
                  <a:lnTo>
                    <a:pt x="45" y="24"/>
                  </a:lnTo>
                  <a:lnTo>
                    <a:pt x="0" y="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63"/>
          <p:cNvGrpSpPr>
            <a:grpSpLocks/>
          </p:cNvGrpSpPr>
          <p:nvPr/>
        </p:nvGrpSpPr>
        <p:grpSpPr bwMode="auto">
          <a:xfrm>
            <a:off x="3127375" y="2974975"/>
            <a:ext cx="2143125" cy="1857375"/>
            <a:chOff x="1500" y="1874"/>
            <a:chExt cx="1350" cy="1170"/>
          </a:xfrm>
        </p:grpSpPr>
        <p:sp>
          <p:nvSpPr>
            <p:cNvPr id="11298" name="Line 164"/>
            <p:cNvSpPr>
              <a:spLocks noChangeShapeType="1"/>
            </p:cNvSpPr>
            <p:nvPr/>
          </p:nvSpPr>
          <p:spPr bwMode="auto">
            <a:xfrm flipH="1" flipV="1">
              <a:off x="1500" y="2091"/>
              <a:ext cx="748" cy="19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Line 165"/>
            <p:cNvSpPr>
              <a:spLocks noChangeShapeType="1"/>
            </p:cNvSpPr>
            <p:nvPr/>
          </p:nvSpPr>
          <p:spPr bwMode="auto">
            <a:xfrm flipV="1">
              <a:off x="2253" y="1874"/>
              <a:ext cx="597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Line 166"/>
            <p:cNvSpPr>
              <a:spLocks noChangeShapeType="1"/>
            </p:cNvSpPr>
            <p:nvPr/>
          </p:nvSpPr>
          <p:spPr bwMode="auto">
            <a:xfrm>
              <a:off x="2248" y="2278"/>
              <a:ext cx="1" cy="76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68"/>
          <p:cNvGrpSpPr>
            <a:grpSpLocks/>
          </p:cNvGrpSpPr>
          <p:nvPr/>
        </p:nvGrpSpPr>
        <p:grpSpPr bwMode="auto">
          <a:xfrm>
            <a:off x="3327400" y="919163"/>
            <a:ext cx="1762125" cy="1660525"/>
            <a:chOff x="1850" y="3153"/>
            <a:chExt cx="1110" cy="1046"/>
          </a:xfrm>
        </p:grpSpPr>
        <p:sp>
          <p:nvSpPr>
            <p:cNvPr id="11285" name="Freeform 53"/>
            <p:cNvSpPr>
              <a:spLocks/>
            </p:cNvSpPr>
            <p:nvPr/>
          </p:nvSpPr>
          <p:spPr bwMode="auto">
            <a:xfrm>
              <a:off x="1850" y="3389"/>
              <a:ext cx="612" cy="802"/>
            </a:xfrm>
            <a:custGeom>
              <a:avLst/>
              <a:gdLst>
                <a:gd name="T0" fmla="*/ 5028 w 453"/>
                <a:gd name="T1" fmla="*/ 6559 h 594"/>
                <a:gd name="T2" fmla="*/ 0 w 453"/>
                <a:gd name="T3" fmla="*/ 5270 h 594"/>
                <a:gd name="T4" fmla="*/ 0 w 453"/>
                <a:gd name="T5" fmla="*/ 0 h 594"/>
                <a:gd name="T6" fmla="*/ 5028 w 453"/>
                <a:gd name="T7" fmla="*/ 1357 h 594"/>
                <a:gd name="T8" fmla="*/ 5028 w 453"/>
                <a:gd name="T9" fmla="*/ 6559 h 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3"/>
                <a:gd name="T16" fmla="*/ 0 h 594"/>
                <a:gd name="T17" fmla="*/ 453 w 453"/>
                <a:gd name="T18" fmla="*/ 594 h 5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3" h="594">
                  <a:moveTo>
                    <a:pt x="453" y="594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453" y="123"/>
                  </a:lnTo>
                  <a:lnTo>
                    <a:pt x="453" y="594"/>
                  </a:lnTo>
                  <a:close/>
                </a:path>
              </a:pathLst>
            </a:custGeom>
            <a:solidFill>
              <a:srgbClr val="FFFF99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Text Box 58"/>
            <p:cNvSpPr txBox="1">
              <a:spLocks noChangeArrowheads="1"/>
            </p:cNvSpPr>
            <p:nvPr/>
          </p:nvSpPr>
          <p:spPr bwMode="auto">
            <a:xfrm>
              <a:off x="2106" y="359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11287" name="Freeform 54"/>
            <p:cNvSpPr>
              <a:spLocks/>
            </p:cNvSpPr>
            <p:nvPr/>
          </p:nvSpPr>
          <p:spPr bwMode="auto">
            <a:xfrm>
              <a:off x="2462" y="3356"/>
              <a:ext cx="494" cy="843"/>
            </a:xfrm>
            <a:custGeom>
              <a:avLst/>
              <a:gdLst>
                <a:gd name="T0" fmla="*/ 4033 w 366"/>
                <a:gd name="T1" fmla="*/ 5220 h 624"/>
                <a:gd name="T2" fmla="*/ 0 w 366"/>
                <a:gd name="T3" fmla="*/ 6926 h 624"/>
                <a:gd name="T4" fmla="*/ 0 w 366"/>
                <a:gd name="T5" fmla="*/ 1632 h 624"/>
                <a:gd name="T6" fmla="*/ 4033 w 366"/>
                <a:gd name="T7" fmla="*/ 0 h 624"/>
                <a:gd name="T8" fmla="*/ 4033 w 366"/>
                <a:gd name="T9" fmla="*/ 522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6"/>
                <a:gd name="T16" fmla="*/ 0 h 624"/>
                <a:gd name="T17" fmla="*/ 366 w 366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6" h="624">
                  <a:moveTo>
                    <a:pt x="366" y="471"/>
                  </a:moveTo>
                  <a:lnTo>
                    <a:pt x="0" y="624"/>
                  </a:lnTo>
                  <a:lnTo>
                    <a:pt x="0" y="147"/>
                  </a:lnTo>
                  <a:lnTo>
                    <a:pt x="366" y="0"/>
                  </a:lnTo>
                  <a:lnTo>
                    <a:pt x="366" y="471"/>
                  </a:lnTo>
                  <a:close/>
                </a:path>
              </a:pathLst>
            </a:cu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Freeform 55"/>
            <p:cNvSpPr>
              <a:spLocks/>
            </p:cNvSpPr>
            <p:nvPr/>
          </p:nvSpPr>
          <p:spPr bwMode="auto">
            <a:xfrm>
              <a:off x="1850" y="3190"/>
              <a:ext cx="1110" cy="365"/>
            </a:xfrm>
            <a:custGeom>
              <a:avLst/>
              <a:gdLst>
                <a:gd name="T0" fmla="*/ 5009 w 822"/>
                <a:gd name="T1" fmla="*/ 3007 h 270"/>
                <a:gd name="T2" fmla="*/ 0 w 822"/>
                <a:gd name="T3" fmla="*/ 1642 h 270"/>
                <a:gd name="T4" fmla="*/ 3977 w 822"/>
                <a:gd name="T5" fmla="*/ 0 h 270"/>
                <a:gd name="T6" fmla="*/ 9088 w 822"/>
                <a:gd name="T7" fmla="*/ 1336 h 270"/>
                <a:gd name="T8" fmla="*/ 5009 w 822"/>
                <a:gd name="T9" fmla="*/ 3007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2"/>
                <a:gd name="T16" fmla="*/ 0 h 270"/>
                <a:gd name="T17" fmla="*/ 822 w 822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2" h="270">
                  <a:moveTo>
                    <a:pt x="453" y="270"/>
                  </a:moveTo>
                  <a:lnTo>
                    <a:pt x="0" y="147"/>
                  </a:lnTo>
                  <a:lnTo>
                    <a:pt x="360" y="0"/>
                  </a:lnTo>
                  <a:lnTo>
                    <a:pt x="822" y="120"/>
                  </a:lnTo>
                  <a:lnTo>
                    <a:pt x="453" y="270"/>
                  </a:lnTo>
                  <a:close/>
                </a:path>
              </a:pathLst>
            </a:cu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Oval 56"/>
            <p:cNvSpPr>
              <a:spLocks noChangeArrowheads="1"/>
            </p:cNvSpPr>
            <p:nvPr/>
          </p:nvSpPr>
          <p:spPr bwMode="auto">
            <a:xfrm>
              <a:off x="2250" y="3342"/>
              <a:ext cx="421" cy="4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Text Box 57"/>
            <p:cNvSpPr txBox="1">
              <a:spLocks noChangeArrowheads="1"/>
            </p:cNvSpPr>
            <p:nvPr/>
          </p:nvSpPr>
          <p:spPr bwMode="auto">
            <a:xfrm>
              <a:off x="2286" y="31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1291" name="Text Box 59"/>
            <p:cNvSpPr txBox="1">
              <a:spLocks noChangeArrowheads="1"/>
            </p:cNvSpPr>
            <p:nvPr/>
          </p:nvSpPr>
          <p:spPr bwMode="auto">
            <a:xfrm>
              <a:off x="2613" y="35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11292" name="Freeform 60"/>
            <p:cNvSpPr>
              <a:spLocks/>
            </p:cNvSpPr>
            <p:nvPr/>
          </p:nvSpPr>
          <p:spPr bwMode="auto">
            <a:xfrm>
              <a:off x="2643" y="3446"/>
              <a:ext cx="48" cy="64"/>
            </a:xfrm>
            <a:custGeom>
              <a:avLst/>
              <a:gdLst>
                <a:gd name="T0" fmla="*/ 64 w 36"/>
                <a:gd name="T1" fmla="*/ 476 h 48"/>
                <a:gd name="T2" fmla="*/ 0 w 36"/>
                <a:gd name="T3" fmla="*/ 0 h 48"/>
                <a:gd name="T4" fmla="*/ 357 w 36"/>
                <a:gd name="T5" fmla="*/ 389 h 48"/>
                <a:gd name="T6" fmla="*/ 0 60000 65536"/>
                <a:gd name="T7" fmla="*/ 0 60000 65536"/>
                <a:gd name="T8" fmla="*/ 0 60000 65536"/>
                <a:gd name="T9" fmla="*/ 0 w 36"/>
                <a:gd name="T10" fmla="*/ 0 h 48"/>
                <a:gd name="T11" fmla="*/ 36 w 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8">
                  <a:moveTo>
                    <a:pt x="6" y="48"/>
                  </a:moveTo>
                  <a:lnTo>
                    <a:pt x="0" y="0"/>
                  </a:lnTo>
                  <a:lnTo>
                    <a:pt x="36" y="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Freeform 61"/>
            <p:cNvSpPr>
              <a:spLocks/>
            </p:cNvSpPr>
            <p:nvPr/>
          </p:nvSpPr>
          <p:spPr bwMode="auto">
            <a:xfrm>
              <a:off x="2464" y="3733"/>
              <a:ext cx="53" cy="49"/>
            </a:xfrm>
            <a:custGeom>
              <a:avLst/>
              <a:gdLst>
                <a:gd name="T0" fmla="*/ 386 w 39"/>
                <a:gd name="T1" fmla="*/ 0 h 36"/>
                <a:gd name="T2" fmla="*/ 0 w 39"/>
                <a:gd name="T3" fmla="*/ 246 h 36"/>
                <a:gd name="T4" fmla="*/ 454 w 39"/>
                <a:gd name="T5" fmla="*/ 426 h 36"/>
                <a:gd name="T6" fmla="*/ 0 60000 65536"/>
                <a:gd name="T7" fmla="*/ 0 60000 65536"/>
                <a:gd name="T8" fmla="*/ 0 60000 65536"/>
                <a:gd name="T9" fmla="*/ 0 w 39"/>
                <a:gd name="T10" fmla="*/ 0 h 36"/>
                <a:gd name="T11" fmla="*/ 39 w 39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36">
                  <a:moveTo>
                    <a:pt x="33" y="0"/>
                  </a:moveTo>
                  <a:lnTo>
                    <a:pt x="0" y="21"/>
                  </a:lnTo>
                  <a:lnTo>
                    <a:pt x="39" y="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Freeform 62"/>
            <p:cNvSpPr>
              <a:spLocks/>
            </p:cNvSpPr>
            <p:nvPr/>
          </p:nvSpPr>
          <p:spPr bwMode="auto">
            <a:xfrm>
              <a:off x="2254" y="3431"/>
              <a:ext cx="51" cy="71"/>
            </a:xfrm>
            <a:custGeom>
              <a:avLst/>
              <a:gdLst>
                <a:gd name="T0" fmla="*/ 21 w 38"/>
                <a:gd name="T1" fmla="*/ 0 h 53"/>
                <a:gd name="T2" fmla="*/ 0 w 38"/>
                <a:gd name="T3" fmla="*/ 548 h 53"/>
                <a:gd name="T4" fmla="*/ 396 w 38"/>
                <a:gd name="T5" fmla="*/ 122 h 53"/>
                <a:gd name="T6" fmla="*/ 0 60000 65536"/>
                <a:gd name="T7" fmla="*/ 0 60000 65536"/>
                <a:gd name="T8" fmla="*/ 0 60000 65536"/>
                <a:gd name="T9" fmla="*/ 0 w 38"/>
                <a:gd name="T10" fmla="*/ 0 h 53"/>
                <a:gd name="T11" fmla="*/ 38 w 38"/>
                <a:gd name="T12" fmla="*/ 53 h 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53">
                  <a:moveTo>
                    <a:pt x="2" y="0"/>
                  </a:moveTo>
                  <a:lnTo>
                    <a:pt x="0" y="53"/>
                  </a:lnTo>
                  <a:lnTo>
                    <a:pt x="38" y="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Freeform 63"/>
            <p:cNvSpPr>
              <a:spLocks/>
            </p:cNvSpPr>
            <p:nvPr/>
          </p:nvSpPr>
          <p:spPr bwMode="auto">
            <a:xfrm>
              <a:off x="2586" y="3381"/>
              <a:ext cx="57" cy="65"/>
            </a:xfrm>
            <a:custGeom>
              <a:avLst/>
              <a:gdLst>
                <a:gd name="T0" fmla="*/ 0 w 42"/>
                <a:gd name="T1" fmla="*/ 232 h 48"/>
                <a:gd name="T2" fmla="*/ 483 w 42"/>
                <a:gd name="T3" fmla="*/ 540 h 48"/>
                <a:gd name="T4" fmla="*/ 350 w 42"/>
                <a:gd name="T5" fmla="*/ 0 h 48"/>
                <a:gd name="T6" fmla="*/ 0 60000 65536"/>
                <a:gd name="T7" fmla="*/ 0 60000 65536"/>
                <a:gd name="T8" fmla="*/ 0 60000 65536"/>
                <a:gd name="T9" fmla="*/ 0 w 42"/>
                <a:gd name="T10" fmla="*/ 0 h 48"/>
                <a:gd name="T11" fmla="*/ 42 w 4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48">
                  <a:moveTo>
                    <a:pt x="0" y="21"/>
                  </a:moveTo>
                  <a:lnTo>
                    <a:pt x="42" y="48"/>
                  </a:lnTo>
                  <a:lnTo>
                    <a:pt x="3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Freeform 64"/>
            <p:cNvSpPr>
              <a:spLocks/>
            </p:cNvSpPr>
            <p:nvPr/>
          </p:nvSpPr>
          <p:spPr bwMode="auto">
            <a:xfrm>
              <a:off x="2224" y="3508"/>
              <a:ext cx="49" cy="81"/>
            </a:xfrm>
            <a:custGeom>
              <a:avLst/>
              <a:gdLst>
                <a:gd name="T0" fmla="*/ 0 w 36"/>
                <a:gd name="T1" fmla="*/ 656 h 60"/>
                <a:gd name="T2" fmla="*/ 235 w 36"/>
                <a:gd name="T3" fmla="*/ 0 h 60"/>
                <a:gd name="T4" fmla="*/ 426 w 36"/>
                <a:gd name="T5" fmla="*/ 567 h 60"/>
                <a:gd name="T6" fmla="*/ 0 60000 65536"/>
                <a:gd name="T7" fmla="*/ 0 60000 65536"/>
                <a:gd name="T8" fmla="*/ 0 60000 65536"/>
                <a:gd name="T9" fmla="*/ 0 w 36"/>
                <a:gd name="T10" fmla="*/ 0 h 60"/>
                <a:gd name="T11" fmla="*/ 36 w 36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60">
                  <a:moveTo>
                    <a:pt x="0" y="60"/>
                  </a:moveTo>
                  <a:lnTo>
                    <a:pt x="20" y="0"/>
                  </a:lnTo>
                  <a:lnTo>
                    <a:pt x="36" y="5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Freeform 65"/>
            <p:cNvSpPr>
              <a:spLocks/>
            </p:cNvSpPr>
            <p:nvPr/>
          </p:nvSpPr>
          <p:spPr bwMode="auto">
            <a:xfrm>
              <a:off x="2400" y="3729"/>
              <a:ext cx="60" cy="49"/>
            </a:xfrm>
            <a:custGeom>
              <a:avLst/>
              <a:gdLst>
                <a:gd name="T0" fmla="*/ 28 w 45"/>
                <a:gd name="T1" fmla="*/ 0 h 36"/>
                <a:gd name="T2" fmla="*/ 453 w 45"/>
                <a:gd name="T3" fmla="*/ 286 h 36"/>
                <a:gd name="T4" fmla="*/ 0 w 45"/>
                <a:gd name="T5" fmla="*/ 426 h 36"/>
                <a:gd name="T6" fmla="*/ 0 60000 65536"/>
                <a:gd name="T7" fmla="*/ 0 60000 65536"/>
                <a:gd name="T8" fmla="*/ 0 60000 65536"/>
                <a:gd name="T9" fmla="*/ 0 w 45"/>
                <a:gd name="T10" fmla="*/ 0 h 36"/>
                <a:gd name="T11" fmla="*/ 45 w 45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36">
                  <a:moveTo>
                    <a:pt x="3" y="0"/>
                  </a:moveTo>
                  <a:lnTo>
                    <a:pt x="45" y="24"/>
                  </a:lnTo>
                  <a:lnTo>
                    <a:pt x="0" y="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64"/>
          <p:cNvGrpSpPr>
            <a:grpSpLocks/>
          </p:cNvGrpSpPr>
          <p:nvPr/>
        </p:nvGrpSpPr>
        <p:grpSpPr bwMode="auto">
          <a:xfrm>
            <a:off x="3113088" y="1171575"/>
            <a:ext cx="2128837" cy="1600200"/>
            <a:chOff x="1491" y="3312"/>
            <a:chExt cx="1341" cy="1008"/>
          </a:xfrm>
        </p:grpSpPr>
        <p:sp>
          <p:nvSpPr>
            <p:cNvPr id="11282" name="Line 169"/>
            <p:cNvSpPr>
              <a:spLocks noChangeShapeType="1"/>
            </p:cNvSpPr>
            <p:nvPr/>
          </p:nvSpPr>
          <p:spPr bwMode="auto">
            <a:xfrm flipH="1" flipV="1">
              <a:off x="1491" y="3347"/>
              <a:ext cx="744" cy="21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170"/>
            <p:cNvSpPr>
              <a:spLocks noChangeShapeType="1"/>
            </p:cNvSpPr>
            <p:nvPr/>
          </p:nvSpPr>
          <p:spPr bwMode="auto">
            <a:xfrm flipV="1">
              <a:off x="2241" y="3312"/>
              <a:ext cx="591" cy="24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171"/>
            <p:cNvSpPr>
              <a:spLocks noChangeShapeType="1"/>
            </p:cNvSpPr>
            <p:nvPr/>
          </p:nvSpPr>
          <p:spPr bwMode="auto">
            <a:xfrm>
              <a:off x="2235" y="3555"/>
              <a:ext cx="0" cy="76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165" name="Text Box 173"/>
          <p:cNvSpPr txBox="1">
            <a:spLocks noChangeArrowheads="1"/>
          </p:cNvSpPr>
          <p:nvPr/>
        </p:nvSpPr>
        <p:spPr bwMode="auto">
          <a:xfrm>
            <a:off x="5576888" y="1243013"/>
            <a:ext cx="173672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Axonometric</a:t>
            </a:r>
          </a:p>
          <a:p>
            <a:r>
              <a:rPr lang="en-US" sz="2000" b="1">
                <a:solidFill>
                  <a:schemeClr val="bg1"/>
                </a:solidFill>
                <a:latin typeface="Arial" pitchFamily="34" charset="0"/>
              </a:rPr>
              <a:t>axes</a:t>
            </a:r>
          </a:p>
        </p:txBody>
      </p:sp>
      <p:pic>
        <p:nvPicPr>
          <p:cNvPr id="85262" name="PICT0014.MOV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2895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952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85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85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852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 nodeType="clickPar">
                      <p:stCondLst>
                        <p:cond delay="0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92" dur="1" fill="hold"/>
                                        <p:tgtEl>
                                          <p:spTgt spid="852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262"/>
                  </p:tgtEl>
                </p:cond>
              </p:nextCondLst>
            </p:seq>
            <p:video>
              <p:cMediaNode>
                <p:cTn id="9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5262"/>
                </p:tgtEl>
              </p:cMediaNode>
            </p:video>
          </p:childTnLst>
        </p:cTn>
      </p:par>
    </p:tnLst>
    <p:bldLst>
      <p:bldP spid="85042" grpId="0"/>
      <p:bldP spid="85043" grpId="0"/>
      <p:bldP spid="85058" grpId="0"/>
      <p:bldP spid="85059" grpId="0"/>
      <p:bldP spid="85077" grpId="0"/>
      <p:bldP spid="85030" grpId="0" animBg="1"/>
      <p:bldP spid="85165" grpId="0" animBg="1"/>
      <p:bldP spid="85165" grpId="1" animBg="1"/>
      <p:bldP spid="85165" grpId="2" animBg="1"/>
      <p:bldP spid="85165" grpId="3" animBg="1"/>
      <p:bldP spid="85165" grpId="4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9"/>
          <p:cNvSpPr>
            <a:spLocks noChangeArrowheads="1"/>
          </p:cNvSpPr>
          <p:nvPr/>
        </p:nvSpPr>
        <p:spPr bwMode="auto">
          <a:xfrm>
            <a:off x="0" y="4933950"/>
            <a:ext cx="2667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0" y="1562100"/>
            <a:ext cx="2667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0" y="3200400"/>
            <a:ext cx="2667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2417763" y="203200"/>
            <a:ext cx="45926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latin typeface="Impact" pitchFamily="34" charset="0"/>
                <a:cs typeface="Arial" pitchFamily="34" charset="0"/>
              </a:rPr>
              <a:t>View Comparison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647700" y="5700713"/>
            <a:ext cx="619125" cy="617537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scene3d>
            <a:camera prst="legacyPerspectiveFront">
              <a:rot lat="2100000" lon="2100000" rev="0"/>
            </a:camera>
            <a:lightRig rig="legacyFlat2" dir="t"/>
          </a:scene3d>
          <a:sp3d extrusionH="735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1460500" y="4006850"/>
            <a:ext cx="577850" cy="576263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t"/>
          </a:scene3d>
          <a:sp3d extrusionH="7985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255588" y="3967163"/>
            <a:ext cx="793750" cy="57785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scene3d>
            <a:camera prst="legacyObliqueTopRight">
              <a:rot lat="0" lon="2400000" rev="0"/>
            </a:camera>
            <a:lightRig rig="legacyFlat2" dir="t"/>
          </a:scene3d>
          <a:sp3d extrusionH="481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1034" name="Group 52"/>
          <p:cNvGrpSpPr>
            <a:grpSpLocks/>
          </p:cNvGrpSpPr>
          <p:nvPr/>
        </p:nvGrpSpPr>
        <p:grpSpPr bwMode="auto">
          <a:xfrm>
            <a:off x="407988" y="2016125"/>
            <a:ext cx="1009650" cy="1041400"/>
            <a:chOff x="214" y="1198"/>
            <a:chExt cx="799" cy="824"/>
          </a:xfrm>
        </p:grpSpPr>
        <p:sp>
          <p:nvSpPr>
            <p:cNvPr id="1072" name="Rectangle 8"/>
            <p:cNvSpPr>
              <a:spLocks noChangeArrowheads="1"/>
            </p:cNvSpPr>
            <p:nvPr/>
          </p:nvSpPr>
          <p:spPr bwMode="auto">
            <a:xfrm>
              <a:off x="214" y="1652"/>
              <a:ext cx="364" cy="36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Rectangle 9"/>
            <p:cNvSpPr>
              <a:spLocks noChangeArrowheads="1"/>
            </p:cNvSpPr>
            <p:nvPr/>
          </p:nvSpPr>
          <p:spPr bwMode="auto">
            <a:xfrm>
              <a:off x="649" y="1659"/>
              <a:ext cx="364" cy="363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Rectangle 10"/>
            <p:cNvSpPr>
              <a:spLocks noChangeArrowheads="1"/>
            </p:cNvSpPr>
            <p:nvPr/>
          </p:nvSpPr>
          <p:spPr bwMode="auto">
            <a:xfrm>
              <a:off x="221" y="1198"/>
              <a:ext cx="363" cy="363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6675" y="3197225"/>
            <a:ext cx="186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latin typeface="Arial" pitchFamily="34" charset="0"/>
              </a:rPr>
              <a:t>Pictorial drawing</a:t>
            </a:r>
            <a:endParaRPr lang="th-TH" sz="1800">
              <a:latin typeface="Arial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5088" y="4918075"/>
            <a:ext cx="268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latin typeface="Arial" pitchFamily="34" charset="0"/>
              </a:rPr>
              <a:t>Perspective drawing</a:t>
            </a:r>
            <a:endParaRPr lang="th-TH" sz="1800">
              <a:latin typeface="Arial" pitchFamily="34" charset="0"/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76200" y="1549400"/>
            <a:ext cx="198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1800">
                <a:latin typeface="Arial" pitchFamily="34" charset="0"/>
              </a:rPr>
              <a:t>Multiview drawing</a:t>
            </a:r>
            <a:endParaRPr lang="th-TH" sz="1800">
              <a:latin typeface="Arial" pitchFamily="34" charset="0"/>
            </a:endParaRPr>
          </a:p>
        </p:txBody>
      </p:sp>
      <p:sp>
        <p:nvSpPr>
          <p:cNvPr id="1038" name="Line 20"/>
          <p:cNvSpPr>
            <a:spLocks noChangeShapeType="1"/>
          </p:cNvSpPr>
          <p:nvPr/>
        </p:nvSpPr>
        <p:spPr bwMode="auto">
          <a:xfrm>
            <a:off x="2667000" y="1181100"/>
            <a:ext cx="0" cy="54483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9" name="Rectangle 22"/>
          <p:cNvSpPr>
            <a:spLocks noChangeArrowheads="1"/>
          </p:cNvSpPr>
          <p:nvPr/>
        </p:nvSpPr>
        <p:spPr bwMode="auto">
          <a:xfrm>
            <a:off x="5934075" y="4933950"/>
            <a:ext cx="21907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>
                <a:latin typeface="Arial" pitchFamily="34" charset="0"/>
              </a:rPr>
              <a:t>Difficult to create</a:t>
            </a:r>
          </a:p>
        </p:txBody>
      </p:sp>
      <p:sp>
        <p:nvSpPr>
          <p:cNvPr id="1040" name="Line 23"/>
          <p:cNvSpPr>
            <a:spLocks noChangeShapeType="1"/>
          </p:cNvSpPr>
          <p:nvPr/>
        </p:nvSpPr>
        <p:spPr bwMode="auto">
          <a:xfrm flipH="1">
            <a:off x="5715000" y="1171575"/>
            <a:ext cx="9525" cy="54578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1" name="Text Box 25"/>
          <p:cNvSpPr txBox="1">
            <a:spLocks noChangeArrowheads="1"/>
          </p:cNvSpPr>
          <p:nvPr/>
        </p:nvSpPr>
        <p:spPr bwMode="auto">
          <a:xfrm>
            <a:off x="2927350" y="3206750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latin typeface="Arial" pitchFamily="34" charset="0"/>
                <a:cs typeface="Arial" pitchFamily="34" charset="0"/>
              </a:rPr>
              <a:t>Easy to visualize.</a:t>
            </a:r>
          </a:p>
        </p:txBody>
      </p:sp>
      <p:sp>
        <p:nvSpPr>
          <p:cNvPr id="1042" name="Rectangle 26"/>
          <p:cNvSpPr>
            <a:spLocks noChangeArrowheads="1"/>
          </p:cNvSpPr>
          <p:nvPr/>
        </p:nvSpPr>
        <p:spPr bwMode="auto">
          <a:xfrm>
            <a:off x="5915025" y="3209925"/>
            <a:ext cx="30194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>
                <a:latin typeface="Arial" pitchFamily="34" charset="0"/>
              </a:rPr>
              <a:t>Shape and angle distortion</a:t>
            </a:r>
          </a:p>
        </p:txBody>
      </p:sp>
      <p:sp>
        <p:nvSpPr>
          <p:cNvPr id="1043" name="Line 27"/>
          <p:cNvSpPr>
            <a:spLocks noChangeShapeType="1"/>
          </p:cNvSpPr>
          <p:nvPr/>
        </p:nvSpPr>
        <p:spPr bwMode="auto">
          <a:xfrm>
            <a:off x="0" y="32004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4" name="Line 28"/>
          <p:cNvSpPr>
            <a:spLocks noChangeShapeType="1"/>
          </p:cNvSpPr>
          <p:nvPr/>
        </p:nvSpPr>
        <p:spPr bwMode="auto">
          <a:xfrm>
            <a:off x="0" y="15621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5" name="Line 29"/>
          <p:cNvSpPr>
            <a:spLocks noChangeShapeType="1"/>
          </p:cNvSpPr>
          <p:nvPr/>
        </p:nvSpPr>
        <p:spPr bwMode="auto">
          <a:xfrm flipV="1">
            <a:off x="0" y="4935538"/>
            <a:ext cx="9144000" cy="1746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6" name="Rectangle 30"/>
          <p:cNvSpPr>
            <a:spLocks noChangeArrowheads="1"/>
          </p:cNvSpPr>
          <p:nvPr/>
        </p:nvSpPr>
        <p:spPr bwMode="auto">
          <a:xfrm>
            <a:off x="2909888" y="4933950"/>
            <a:ext cx="20447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>
                <a:latin typeface="Arial" pitchFamily="34" charset="0"/>
              </a:rPr>
              <a:t>Object looks more</a:t>
            </a:r>
            <a:br>
              <a:rPr lang="en-US" sz="1800">
                <a:latin typeface="Arial" pitchFamily="34" charset="0"/>
              </a:rPr>
            </a:br>
            <a:r>
              <a:rPr lang="en-US" sz="1800">
                <a:latin typeface="Arial" pitchFamily="34" charset="0"/>
              </a:rPr>
              <a:t>like what our eyes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Arial" pitchFamily="34" charset="0"/>
              </a:rPr>
              <a:t>perceive.</a:t>
            </a:r>
          </a:p>
        </p:txBody>
      </p:sp>
      <p:sp>
        <p:nvSpPr>
          <p:cNvPr id="1047" name="Rectangle 31"/>
          <p:cNvSpPr>
            <a:spLocks noChangeArrowheads="1"/>
          </p:cNvSpPr>
          <p:nvPr/>
        </p:nvSpPr>
        <p:spPr bwMode="auto">
          <a:xfrm>
            <a:off x="5934075" y="5314950"/>
            <a:ext cx="20193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>
                <a:latin typeface="Arial" pitchFamily="34" charset="0"/>
              </a:rPr>
              <a:t>Size and shape distortion</a:t>
            </a:r>
          </a:p>
        </p:txBody>
      </p:sp>
      <p:sp>
        <p:nvSpPr>
          <p:cNvPr id="1048" name="Oval 32"/>
          <p:cNvSpPr>
            <a:spLocks noChangeArrowheads="1"/>
          </p:cNvSpPr>
          <p:nvPr/>
        </p:nvSpPr>
        <p:spPr bwMode="auto">
          <a:xfrm>
            <a:off x="5791200" y="5067300"/>
            <a:ext cx="133350" cy="133350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Oval 33"/>
          <p:cNvSpPr>
            <a:spLocks noChangeArrowheads="1"/>
          </p:cNvSpPr>
          <p:nvPr/>
        </p:nvSpPr>
        <p:spPr bwMode="auto">
          <a:xfrm>
            <a:off x="5791200" y="5486400"/>
            <a:ext cx="133350" cy="133350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Oval 34"/>
          <p:cNvSpPr>
            <a:spLocks noChangeArrowheads="1"/>
          </p:cNvSpPr>
          <p:nvPr/>
        </p:nvSpPr>
        <p:spPr bwMode="auto">
          <a:xfrm>
            <a:off x="2724150" y="5057775"/>
            <a:ext cx="133350" cy="133350"/>
          </a:xfrm>
          <a:prstGeom prst="ellipse">
            <a:avLst/>
          </a:prstGeom>
          <a:solidFill>
            <a:srgbClr val="339933"/>
          </a:solidFill>
          <a:ln w="9525" algn="ctr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Oval 35"/>
          <p:cNvSpPr>
            <a:spLocks noChangeArrowheads="1"/>
          </p:cNvSpPr>
          <p:nvPr/>
        </p:nvSpPr>
        <p:spPr bwMode="auto">
          <a:xfrm>
            <a:off x="5791200" y="3352800"/>
            <a:ext cx="133350" cy="133350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Oval 36"/>
          <p:cNvSpPr>
            <a:spLocks noChangeArrowheads="1"/>
          </p:cNvSpPr>
          <p:nvPr/>
        </p:nvSpPr>
        <p:spPr bwMode="auto">
          <a:xfrm>
            <a:off x="2714625" y="3324225"/>
            <a:ext cx="133350" cy="133350"/>
          </a:xfrm>
          <a:prstGeom prst="ellipse">
            <a:avLst/>
          </a:prstGeom>
          <a:solidFill>
            <a:srgbClr val="339933"/>
          </a:solidFill>
          <a:ln w="9525" algn="ctr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53" name="Picture 37"/>
          <p:cNvPicPr>
            <a:picLocks noChangeAspect="1" noChangeArrowheads="1"/>
          </p:cNvPicPr>
          <p:nvPr/>
        </p:nvPicPr>
        <p:blipFill>
          <a:blip r:embed="rId4" cstate="print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542" r="1372" b="415"/>
          <a:stretch>
            <a:fillRect/>
          </a:stretch>
        </p:blipFill>
        <p:spPr bwMode="auto">
          <a:xfrm>
            <a:off x="7896225" y="4967288"/>
            <a:ext cx="1106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7835900" y="3630613"/>
          <a:ext cx="11112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Image" r:id="rId5" imgW="1231290" imgH="1346649" progId="">
                  <p:embed/>
                </p:oleObj>
              </mc:Choice>
              <mc:Fallback>
                <p:oleObj name="Image" r:id="rId5" imgW="1231290" imgH="134664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24000" contrast="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630613"/>
                        <a:ext cx="111125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" name="Text Box 39"/>
          <p:cNvSpPr txBox="1">
            <a:spLocks noChangeArrowheads="1"/>
          </p:cNvSpPr>
          <p:nvPr/>
        </p:nvSpPr>
        <p:spPr bwMode="auto">
          <a:xfrm>
            <a:off x="5810250" y="4273550"/>
            <a:ext cx="1900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Right angle becomes obtuse angle.</a:t>
            </a:r>
          </a:p>
        </p:txBody>
      </p:sp>
      <p:sp>
        <p:nvSpPr>
          <p:cNvPr id="1055" name="Text Box 40"/>
          <p:cNvSpPr txBox="1">
            <a:spLocks noChangeArrowheads="1"/>
          </p:cNvSpPr>
          <p:nvPr/>
        </p:nvSpPr>
        <p:spPr bwMode="auto">
          <a:xfrm>
            <a:off x="6096000" y="3673475"/>
            <a:ext cx="15176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Circular hole becomes ellipse</a:t>
            </a:r>
          </a:p>
        </p:txBody>
      </p:sp>
      <p:sp>
        <p:nvSpPr>
          <p:cNvPr id="1056" name="Line 41"/>
          <p:cNvSpPr>
            <a:spLocks noChangeShapeType="1"/>
          </p:cNvSpPr>
          <p:nvPr/>
        </p:nvSpPr>
        <p:spPr bwMode="auto">
          <a:xfrm>
            <a:off x="7642225" y="3892550"/>
            <a:ext cx="701675" cy="1635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7" name="Freeform 42"/>
          <p:cNvSpPr>
            <a:spLocks/>
          </p:cNvSpPr>
          <p:nvPr/>
        </p:nvSpPr>
        <p:spPr bwMode="auto">
          <a:xfrm>
            <a:off x="8355013" y="4557713"/>
            <a:ext cx="128587" cy="41275"/>
          </a:xfrm>
          <a:custGeom>
            <a:avLst/>
            <a:gdLst>
              <a:gd name="T0" fmla="*/ 2147483647 w 208"/>
              <a:gd name="T1" fmla="*/ 2147483647 h 66"/>
              <a:gd name="T2" fmla="*/ 2147483647 w 208"/>
              <a:gd name="T3" fmla="*/ 0 h 66"/>
              <a:gd name="T4" fmla="*/ 0 w 208"/>
              <a:gd name="T5" fmla="*/ 2147483647 h 66"/>
              <a:gd name="T6" fmla="*/ 0 60000 65536"/>
              <a:gd name="T7" fmla="*/ 0 60000 65536"/>
              <a:gd name="T8" fmla="*/ 0 60000 65536"/>
              <a:gd name="T9" fmla="*/ 0 w 208"/>
              <a:gd name="T10" fmla="*/ 0 h 66"/>
              <a:gd name="T11" fmla="*/ 208 w 208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66">
                <a:moveTo>
                  <a:pt x="208" y="62"/>
                </a:moveTo>
                <a:lnTo>
                  <a:pt x="102" y="0"/>
                </a:lnTo>
                <a:lnTo>
                  <a:pt x="0" y="66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" name="Line 45"/>
          <p:cNvSpPr>
            <a:spLocks noChangeShapeType="1"/>
          </p:cNvSpPr>
          <p:nvPr/>
        </p:nvSpPr>
        <p:spPr bwMode="auto">
          <a:xfrm>
            <a:off x="7670800" y="4445000"/>
            <a:ext cx="673100" cy="1254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9" name="Line 46"/>
          <p:cNvSpPr>
            <a:spLocks noChangeShapeType="1"/>
          </p:cNvSpPr>
          <p:nvPr/>
        </p:nvSpPr>
        <p:spPr bwMode="auto">
          <a:xfrm>
            <a:off x="8031163" y="5969000"/>
            <a:ext cx="930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lg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0" name="Text Box 47"/>
          <p:cNvSpPr txBox="1">
            <a:spLocks noChangeArrowheads="1"/>
          </p:cNvSpPr>
          <p:nvPr/>
        </p:nvSpPr>
        <p:spPr bwMode="auto">
          <a:xfrm>
            <a:off x="7791450" y="6027738"/>
            <a:ext cx="13620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latin typeface="Arial" pitchFamily="34" charset="0"/>
                <a:cs typeface="Arial" pitchFamily="34" charset="0"/>
              </a:rPr>
              <a:t>Distorted</a:t>
            </a:r>
          </a:p>
          <a:p>
            <a:r>
              <a:rPr lang="en-US" sz="1400">
                <a:latin typeface="Arial" pitchFamily="34" charset="0"/>
                <a:cs typeface="Arial" pitchFamily="34" charset="0"/>
              </a:rPr>
              <a:t>width</a:t>
            </a:r>
          </a:p>
        </p:txBody>
      </p:sp>
      <p:sp>
        <p:nvSpPr>
          <p:cNvPr id="1061" name="Oval 48"/>
          <p:cNvSpPr>
            <a:spLocks noChangeArrowheads="1"/>
          </p:cNvSpPr>
          <p:nvPr/>
        </p:nvSpPr>
        <p:spPr bwMode="auto">
          <a:xfrm>
            <a:off x="5800725" y="1743075"/>
            <a:ext cx="133350" cy="133350"/>
          </a:xfrm>
          <a:prstGeom prst="ellipse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Oval 49"/>
          <p:cNvSpPr>
            <a:spLocks noChangeArrowheads="1"/>
          </p:cNvSpPr>
          <p:nvPr/>
        </p:nvSpPr>
        <p:spPr bwMode="auto">
          <a:xfrm>
            <a:off x="2752725" y="1714500"/>
            <a:ext cx="133350" cy="133350"/>
          </a:xfrm>
          <a:prstGeom prst="ellipse">
            <a:avLst/>
          </a:prstGeom>
          <a:solidFill>
            <a:srgbClr val="339933"/>
          </a:solidFill>
          <a:ln w="9525" algn="ctr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Text Box 50"/>
          <p:cNvSpPr txBox="1">
            <a:spLocks noChangeArrowheads="1"/>
          </p:cNvSpPr>
          <p:nvPr/>
        </p:nvSpPr>
        <p:spPr bwMode="auto">
          <a:xfrm>
            <a:off x="2908300" y="1539875"/>
            <a:ext cx="26574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Accurately presents  object’s details, i.e.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size and shape.</a:t>
            </a:r>
          </a:p>
        </p:txBody>
      </p:sp>
      <p:sp>
        <p:nvSpPr>
          <p:cNvPr id="1064" name="Text Box 51"/>
          <p:cNvSpPr txBox="1">
            <a:spLocks noChangeArrowheads="1"/>
          </p:cNvSpPr>
          <p:nvPr/>
        </p:nvSpPr>
        <p:spPr bwMode="auto">
          <a:xfrm>
            <a:off x="5969000" y="1552575"/>
            <a:ext cx="181292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Require training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to visualization.</a:t>
            </a:r>
          </a:p>
        </p:txBody>
      </p:sp>
      <p:sp>
        <p:nvSpPr>
          <p:cNvPr id="1065" name="Text Box 53"/>
          <p:cNvSpPr txBox="1">
            <a:spLocks noChangeArrowheads="1"/>
          </p:cNvSpPr>
          <p:nvPr/>
        </p:nvSpPr>
        <p:spPr bwMode="auto">
          <a:xfrm>
            <a:off x="3384550" y="1182688"/>
            <a:ext cx="1352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1800" b="1">
                <a:latin typeface="Arial" pitchFamily="34" charset="0"/>
              </a:rPr>
              <a:t>Advantage</a:t>
            </a:r>
            <a:endParaRPr lang="th-TH" sz="1800" b="1">
              <a:latin typeface="Arial" pitchFamily="34" charset="0"/>
            </a:endParaRPr>
          </a:p>
        </p:txBody>
      </p:sp>
      <p:sp>
        <p:nvSpPr>
          <p:cNvPr id="1066" name="Text Box 56"/>
          <p:cNvSpPr txBox="1">
            <a:spLocks noChangeArrowheads="1"/>
          </p:cNvSpPr>
          <p:nvPr/>
        </p:nvSpPr>
        <p:spPr bwMode="auto">
          <a:xfrm>
            <a:off x="6499225" y="1211263"/>
            <a:ext cx="167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ja-JP" sz="1800" b="1">
                <a:latin typeface="Arial" pitchFamily="34" charset="0"/>
              </a:rPr>
              <a:t>Disa</a:t>
            </a:r>
            <a:r>
              <a:rPr lang="en-US" sz="1800" b="1">
                <a:latin typeface="Arial" pitchFamily="34" charset="0"/>
              </a:rPr>
              <a:t>dvantage</a:t>
            </a:r>
            <a:endParaRPr lang="th-TH" sz="1800" b="1">
              <a:latin typeface="Arial" pitchFamily="34" charset="0"/>
            </a:endParaRPr>
          </a:p>
        </p:txBody>
      </p:sp>
      <p:sp>
        <p:nvSpPr>
          <p:cNvPr id="1067" name="Line 57"/>
          <p:cNvSpPr>
            <a:spLocks noChangeShapeType="1"/>
          </p:cNvSpPr>
          <p:nvPr/>
        </p:nvSpPr>
        <p:spPr bwMode="auto">
          <a:xfrm>
            <a:off x="0" y="1171575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8" name="Text Box 58"/>
          <p:cNvSpPr txBox="1">
            <a:spLocks noChangeArrowheads="1"/>
          </p:cNvSpPr>
          <p:nvPr/>
        </p:nvSpPr>
        <p:spPr bwMode="auto">
          <a:xfrm>
            <a:off x="666750" y="118745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1800" b="1">
                <a:latin typeface="Arial" pitchFamily="34" charset="0"/>
              </a:rPr>
              <a:t>Type</a:t>
            </a:r>
            <a:endParaRPr lang="th-TH" sz="1800" b="1">
              <a:latin typeface="Arial" pitchFamily="34" charset="0"/>
            </a:endParaRPr>
          </a:p>
        </p:txBody>
      </p:sp>
      <p:sp>
        <p:nvSpPr>
          <p:cNvPr id="48" name="Line 29"/>
          <p:cNvSpPr>
            <a:spLocks noChangeShapeType="1"/>
          </p:cNvSpPr>
          <p:nvPr/>
        </p:nvSpPr>
        <p:spPr bwMode="auto">
          <a:xfrm flipV="1">
            <a:off x="0" y="6611938"/>
            <a:ext cx="9144000" cy="1746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 flipH="1">
            <a:off x="9134475" y="1143000"/>
            <a:ext cx="9525" cy="54578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" name="Line 20"/>
          <p:cNvSpPr>
            <a:spLocks noChangeShapeType="1"/>
          </p:cNvSpPr>
          <p:nvPr/>
        </p:nvSpPr>
        <p:spPr bwMode="auto">
          <a:xfrm>
            <a:off x="0" y="1181100"/>
            <a:ext cx="0" cy="54483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36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6"/>
          <p:cNvSpPr txBox="1">
            <a:spLocks noChangeArrowheads="1"/>
          </p:cNvSpPr>
          <p:nvPr/>
        </p:nvSpPr>
        <p:spPr bwMode="auto">
          <a:xfrm>
            <a:off x="2173288" y="212725"/>
            <a:ext cx="5394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4800" b="1">
                <a:latin typeface="Impact" pitchFamily="34" charset="0"/>
                <a:cs typeface="Arial" pitchFamily="34" charset="0"/>
              </a:rPr>
              <a:t>Isometric projection</a:t>
            </a:r>
          </a:p>
        </p:txBody>
      </p:sp>
      <p:sp>
        <p:nvSpPr>
          <p:cNvPr id="75891" name="Rectangle 115"/>
          <p:cNvSpPr>
            <a:spLocks noChangeArrowheads="1"/>
          </p:cNvSpPr>
          <p:nvPr/>
        </p:nvSpPr>
        <p:spPr bwMode="auto">
          <a:xfrm>
            <a:off x="1030288" y="4148138"/>
            <a:ext cx="1917700" cy="143510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scene3d>
            <a:camera prst="legacyObliqueTopRight">
              <a:rot lat="0" lon="2700000" rev="0"/>
            </a:camera>
            <a:lightRig rig="legacyFlat2" dir="t"/>
          </a:scene3d>
          <a:sp3d extrusionH="1179500" prstMaterial="legacyPlastic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5953" name="Rectangle 177"/>
          <p:cNvSpPr>
            <a:spLocks noChangeArrowheads="1"/>
          </p:cNvSpPr>
          <p:nvPr/>
        </p:nvSpPr>
        <p:spPr bwMode="auto">
          <a:xfrm>
            <a:off x="5002213" y="3560763"/>
            <a:ext cx="2235200" cy="2636837"/>
          </a:xfrm>
          <a:prstGeom prst="rect">
            <a:avLst/>
          </a:prstGeom>
          <a:solidFill>
            <a:srgbClr val="00CC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3"/>
          <p:cNvGrpSpPr>
            <a:grpSpLocks/>
          </p:cNvGrpSpPr>
          <p:nvPr/>
        </p:nvGrpSpPr>
        <p:grpSpPr bwMode="auto">
          <a:xfrm>
            <a:off x="5111750" y="3635375"/>
            <a:ext cx="2046288" cy="2362200"/>
            <a:chOff x="4393" y="2250"/>
            <a:chExt cx="1289" cy="1488"/>
          </a:xfrm>
        </p:grpSpPr>
        <p:sp>
          <p:nvSpPr>
            <p:cNvPr id="12333" name="Freeform 178"/>
            <p:cNvSpPr>
              <a:spLocks/>
            </p:cNvSpPr>
            <p:nvPr/>
          </p:nvSpPr>
          <p:spPr bwMode="auto">
            <a:xfrm>
              <a:off x="4397" y="2624"/>
              <a:ext cx="643" cy="1114"/>
            </a:xfrm>
            <a:custGeom>
              <a:avLst/>
              <a:gdLst>
                <a:gd name="T0" fmla="*/ 0 w 643"/>
                <a:gd name="T1" fmla="*/ 0 h 1114"/>
                <a:gd name="T2" fmla="*/ 4 w 643"/>
                <a:gd name="T3" fmla="*/ 743 h 1114"/>
                <a:gd name="T4" fmla="*/ 643 w 643"/>
                <a:gd name="T5" fmla="*/ 1114 h 1114"/>
                <a:gd name="T6" fmla="*/ 643 w 643"/>
                <a:gd name="T7" fmla="*/ 376 h 1114"/>
                <a:gd name="T8" fmla="*/ 0 w 643"/>
                <a:gd name="T9" fmla="*/ 0 h 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3"/>
                <a:gd name="T16" fmla="*/ 0 h 1114"/>
                <a:gd name="T17" fmla="*/ 643 w 643"/>
                <a:gd name="T18" fmla="*/ 1114 h 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3" h="1114">
                  <a:moveTo>
                    <a:pt x="0" y="0"/>
                  </a:moveTo>
                  <a:lnTo>
                    <a:pt x="4" y="743"/>
                  </a:lnTo>
                  <a:lnTo>
                    <a:pt x="643" y="1114"/>
                  </a:lnTo>
                  <a:lnTo>
                    <a:pt x="643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Freeform 179"/>
            <p:cNvSpPr>
              <a:spLocks/>
            </p:cNvSpPr>
            <p:nvPr/>
          </p:nvSpPr>
          <p:spPr bwMode="auto">
            <a:xfrm>
              <a:off x="5040" y="2616"/>
              <a:ext cx="642" cy="1119"/>
            </a:xfrm>
            <a:custGeom>
              <a:avLst/>
              <a:gdLst>
                <a:gd name="T0" fmla="*/ 636 w 642"/>
                <a:gd name="T1" fmla="*/ 744 h 1119"/>
                <a:gd name="T2" fmla="*/ 0 w 642"/>
                <a:gd name="T3" fmla="*/ 1119 h 1119"/>
                <a:gd name="T4" fmla="*/ 0 w 642"/>
                <a:gd name="T5" fmla="*/ 378 h 1119"/>
                <a:gd name="T6" fmla="*/ 642 w 642"/>
                <a:gd name="T7" fmla="*/ 0 h 1119"/>
                <a:gd name="T8" fmla="*/ 636 w 642"/>
                <a:gd name="T9" fmla="*/ 744 h 1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2"/>
                <a:gd name="T16" fmla="*/ 0 h 1119"/>
                <a:gd name="T17" fmla="*/ 642 w 642"/>
                <a:gd name="T18" fmla="*/ 1119 h 1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2" h="1119">
                  <a:moveTo>
                    <a:pt x="636" y="744"/>
                  </a:moveTo>
                  <a:lnTo>
                    <a:pt x="0" y="1119"/>
                  </a:lnTo>
                  <a:lnTo>
                    <a:pt x="0" y="378"/>
                  </a:lnTo>
                  <a:lnTo>
                    <a:pt x="642" y="0"/>
                  </a:lnTo>
                  <a:lnTo>
                    <a:pt x="636" y="744"/>
                  </a:lnTo>
                  <a:close/>
                </a:path>
              </a:pathLst>
            </a:cu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Freeform 180"/>
            <p:cNvSpPr>
              <a:spLocks/>
            </p:cNvSpPr>
            <p:nvPr/>
          </p:nvSpPr>
          <p:spPr bwMode="auto">
            <a:xfrm>
              <a:off x="4393" y="2250"/>
              <a:ext cx="1286" cy="744"/>
            </a:xfrm>
            <a:custGeom>
              <a:avLst/>
              <a:gdLst>
                <a:gd name="T0" fmla="*/ 647 w 1286"/>
                <a:gd name="T1" fmla="*/ 744 h 744"/>
                <a:gd name="T2" fmla="*/ 0 w 1286"/>
                <a:gd name="T3" fmla="*/ 370 h 744"/>
                <a:gd name="T4" fmla="*/ 647 w 1286"/>
                <a:gd name="T5" fmla="*/ 0 h 744"/>
                <a:gd name="T6" fmla="*/ 1286 w 1286"/>
                <a:gd name="T7" fmla="*/ 366 h 744"/>
                <a:gd name="T8" fmla="*/ 647 w 1286"/>
                <a:gd name="T9" fmla="*/ 744 h 7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6"/>
                <a:gd name="T16" fmla="*/ 0 h 744"/>
                <a:gd name="T17" fmla="*/ 1286 w 1286"/>
                <a:gd name="T18" fmla="*/ 744 h 7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6" h="744">
                  <a:moveTo>
                    <a:pt x="647" y="744"/>
                  </a:moveTo>
                  <a:lnTo>
                    <a:pt x="0" y="370"/>
                  </a:lnTo>
                  <a:lnTo>
                    <a:pt x="647" y="0"/>
                  </a:lnTo>
                  <a:lnTo>
                    <a:pt x="1286" y="366"/>
                  </a:lnTo>
                  <a:lnTo>
                    <a:pt x="647" y="744"/>
                  </a:lnTo>
                  <a:close/>
                </a:path>
              </a:pathLst>
            </a:cu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959" name="Text Box 183"/>
          <p:cNvSpPr txBox="1">
            <a:spLocks noChangeArrowheads="1"/>
          </p:cNvSpPr>
          <p:nvPr/>
        </p:nvSpPr>
        <p:spPr bwMode="auto">
          <a:xfrm>
            <a:off x="550863" y="1120775"/>
            <a:ext cx="77882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>
                <a:cs typeface="Times New Roman" pitchFamily="18" charset="0"/>
              </a:rPr>
              <a:t>The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projected lengths</a:t>
            </a:r>
            <a:r>
              <a:rPr lang="en-US">
                <a:cs typeface="Times New Roman" pitchFamily="18" charset="0"/>
              </a:rPr>
              <a:t> of the edges parallel to the axonometric</a:t>
            </a:r>
          </a:p>
          <a:p>
            <a:pPr>
              <a:lnSpc>
                <a:spcPct val="130000"/>
              </a:lnSpc>
            </a:pPr>
            <a:r>
              <a:rPr lang="en-US">
                <a:cs typeface="Times New Roman" pitchFamily="18" charset="0"/>
              </a:rPr>
              <a:t>axes are approximately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81% of their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true length</a:t>
            </a:r>
            <a:r>
              <a:rPr lang="en-US">
                <a:cs typeface="Times New Roman" pitchFamily="18" charset="0"/>
              </a:rPr>
              <a:t>.</a:t>
            </a:r>
          </a:p>
        </p:txBody>
      </p:sp>
      <p:sp>
        <p:nvSpPr>
          <p:cNvPr id="75975" name="Text Box 199"/>
          <p:cNvSpPr txBox="1">
            <a:spLocks noChangeArrowheads="1"/>
          </p:cNvSpPr>
          <p:nvPr/>
        </p:nvSpPr>
        <p:spPr bwMode="auto">
          <a:xfrm>
            <a:off x="1452563" y="2735263"/>
            <a:ext cx="2136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latin typeface="Arial" pitchFamily="34" charset="0"/>
              </a:rPr>
              <a:t>3-D object (Cube)</a:t>
            </a:r>
            <a:endParaRPr lang="th-TH" sz="2000" b="1">
              <a:latin typeface="Arial" pitchFamily="34" charset="0"/>
            </a:endParaRPr>
          </a:p>
        </p:txBody>
      </p:sp>
      <p:grpSp>
        <p:nvGrpSpPr>
          <p:cNvPr id="3" name="Group 248"/>
          <p:cNvGrpSpPr>
            <a:grpSpLocks/>
          </p:cNvGrpSpPr>
          <p:nvPr/>
        </p:nvGrpSpPr>
        <p:grpSpPr bwMode="auto">
          <a:xfrm>
            <a:off x="2767013" y="4097338"/>
            <a:ext cx="1195387" cy="509587"/>
            <a:chOff x="1127" y="2581"/>
            <a:chExt cx="753" cy="321"/>
          </a:xfrm>
        </p:grpSpPr>
        <p:sp>
          <p:nvSpPr>
            <p:cNvPr id="12330" name="Text Box 201"/>
            <p:cNvSpPr txBox="1">
              <a:spLocks noChangeArrowheads="1"/>
            </p:cNvSpPr>
            <p:nvPr/>
          </p:nvSpPr>
          <p:spPr bwMode="auto">
            <a:xfrm>
              <a:off x="1358" y="26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latin typeface="Arial" pitchFamily="34" charset="0"/>
                </a:rPr>
                <a:t>a</a:t>
              </a:r>
              <a:endParaRPr lang="th-TH" sz="1800">
                <a:latin typeface="Arial" pitchFamily="34" charset="0"/>
              </a:endParaRPr>
            </a:p>
          </p:txBody>
        </p:sp>
        <p:sp>
          <p:nvSpPr>
            <p:cNvPr id="12331" name="Line 204"/>
            <p:cNvSpPr>
              <a:spLocks noChangeShapeType="1"/>
            </p:cNvSpPr>
            <p:nvPr/>
          </p:nvSpPr>
          <p:spPr bwMode="auto">
            <a:xfrm>
              <a:off x="1649" y="2581"/>
              <a:ext cx="231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Line 205"/>
            <p:cNvSpPr>
              <a:spLocks noChangeShapeType="1"/>
            </p:cNvSpPr>
            <p:nvPr/>
          </p:nvSpPr>
          <p:spPr bwMode="auto">
            <a:xfrm flipV="1">
              <a:off x="1127" y="2695"/>
              <a:ext cx="729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6"/>
          <p:cNvGrpSpPr>
            <a:grpSpLocks/>
          </p:cNvGrpSpPr>
          <p:nvPr/>
        </p:nvGrpSpPr>
        <p:grpSpPr bwMode="auto">
          <a:xfrm>
            <a:off x="1125538" y="3916363"/>
            <a:ext cx="1260475" cy="608012"/>
            <a:chOff x="93" y="2467"/>
            <a:chExt cx="794" cy="383"/>
          </a:xfrm>
        </p:grpSpPr>
        <p:sp>
          <p:nvSpPr>
            <p:cNvPr id="12326" name="Text Box 200"/>
            <p:cNvSpPr txBox="1">
              <a:spLocks noChangeArrowheads="1"/>
            </p:cNvSpPr>
            <p:nvPr/>
          </p:nvSpPr>
          <p:spPr bwMode="auto">
            <a:xfrm>
              <a:off x="358" y="25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latin typeface="Arial" pitchFamily="34" charset="0"/>
                </a:rPr>
                <a:t>a</a:t>
              </a:r>
              <a:endParaRPr lang="th-TH" sz="1800">
                <a:latin typeface="Arial" pitchFamily="34" charset="0"/>
              </a:endParaRPr>
            </a:p>
          </p:txBody>
        </p:sp>
        <p:sp>
          <p:nvSpPr>
            <p:cNvPr id="12327" name="Line 206"/>
            <p:cNvSpPr>
              <a:spLocks noChangeShapeType="1"/>
            </p:cNvSpPr>
            <p:nvPr/>
          </p:nvSpPr>
          <p:spPr bwMode="auto">
            <a:xfrm flipH="1">
              <a:off x="93" y="2467"/>
              <a:ext cx="254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207"/>
            <p:cNvSpPr>
              <a:spLocks noChangeShapeType="1"/>
            </p:cNvSpPr>
            <p:nvPr/>
          </p:nvSpPr>
          <p:spPr bwMode="auto">
            <a:xfrm flipH="1">
              <a:off x="609" y="2776"/>
              <a:ext cx="278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208"/>
            <p:cNvSpPr>
              <a:spLocks noChangeShapeType="1"/>
            </p:cNvSpPr>
            <p:nvPr/>
          </p:nvSpPr>
          <p:spPr bwMode="auto">
            <a:xfrm>
              <a:off x="122" y="2524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47"/>
          <p:cNvGrpSpPr>
            <a:grpSpLocks/>
          </p:cNvGrpSpPr>
          <p:nvPr/>
        </p:nvGrpSpPr>
        <p:grpSpPr bwMode="auto">
          <a:xfrm>
            <a:off x="2438400" y="4416425"/>
            <a:ext cx="417513" cy="1635125"/>
            <a:chOff x="920" y="2782"/>
            <a:chExt cx="263" cy="1030"/>
          </a:xfrm>
        </p:grpSpPr>
        <p:sp>
          <p:nvSpPr>
            <p:cNvPr id="12322" name="Text Box 202"/>
            <p:cNvSpPr txBox="1">
              <a:spLocks noChangeArrowheads="1"/>
            </p:cNvSpPr>
            <p:nvPr/>
          </p:nvSpPr>
          <p:spPr bwMode="auto">
            <a:xfrm>
              <a:off x="987" y="320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latin typeface="Arial" pitchFamily="34" charset="0"/>
                </a:rPr>
                <a:t>a</a:t>
              </a:r>
              <a:endParaRPr lang="th-TH" sz="1800">
                <a:latin typeface="Arial" pitchFamily="34" charset="0"/>
              </a:endParaRPr>
            </a:p>
          </p:txBody>
        </p:sp>
        <p:sp>
          <p:nvSpPr>
            <p:cNvPr id="12323" name="Line 203"/>
            <p:cNvSpPr>
              <a:spLocks noChangeShapeType="1"/>
            </p:cNvSpPr>
            <p:nvPr/>
          </p:nvSpPr>
          <p:spPr bwMode="auto">
            <a:xfrm>
              <a:off x="929" y="2782"/>
              <a:ext cx="246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Line 209"/>
            <p:cNvSpPr>
              <a:spLocks noChangeShapeType="1"/>
            </p:cNvSpPr>
            <p:nvPr/>
          </p:nvSpPr>
          <p:spPr bwMode="auto">
            <a:xfrm>
              <a:off x="920" y="3676"/>
              <a:ext cx="23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Line 210"/>
            <p:cNvSpPr>
              <a:spLocks noChangeShapeType="1"/>
            </p:cNvSpPr>
            <p:nvPr/>
          </p:nvSpPr>
          <p:spPr bwMode="auto">
            <a:xfrm>
              <a:off x="1133" y="2899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987" name="AutoShape 211"/>
          <p:cNvSpPr>
            <a:spLocks noChangeArrowheads="1"/>
          </p:cNvSpPr>
          <p:nvPr/>
        </p:nvSpPr>
        <p:spPr bwMode="auto">
          <a:xfrm>
            <a:off x="1409700" y="2654300"/>
            <a:ext cx="2225675" cy="5207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49"/>
          <p:cNvGrpSpPr>
            <a:grpSpLocks/>
          </p:cNvGrpSpPr>
          <p:nvPr/>
        </p:nvGrpSpPr>
        <p:grpSpPr bwMode="auto">
          <a:xfrm>
            <a:off x="6550025" y="4230688"/>
            <a:ext cx="1082675" cy="842962"/>
            <a:chOff x="5067" y="2665"/>
            <a:chExt cx="682" cy="531"/>
          </a:xfrm>
        </p:grpSpPr>
        <p:sp>
          <p:nvSpPr>
            <p:cNvPr id="12319" name="Text Box 224"/>
            <p:cNvSpPr txBox="1">
              <a:spLocks noChangeArrowheads="1"/>
            </p:cNvSpPr>
            <p:nvPr/>
          </p:nvSpPr>
          <p:spPr bwMode="auto">
            <a:xfrm>
              <a:off x="5067" y="2852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latin typeface="Arial" pitchFamily="34" charset="0"/>
                </a:rPr>
                <a:t>0.8a</a:t>
              </a:r>
              <a:endParaRPr lang="th-TH" sz="1800">
                <a:latin typeface="Arial" pitchFamily="34" charset="0"/>
              </a:endParaRPr>
            </a:p>
          </p:txBody>
        </p:sp>
        <p:sp>
          <p:nvSpPr>
            <p:cNvPr id="12320" name="Line 227"/>
            <p:cNvSpPr>
              <a:spLocks noChangeShapeType="1"/>
            </p:cNvSpPr>
            <p:nvPr/>
          </p:nvSpPr>
          <p:spPr bwMode="auto">
            <a:xfrm>
              <a:off x="5458" y="2665"/>
              <a:ext cx="291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Line 228"/>
            <p:cNvSpPr>
              <a:spLocks noChangeShapeType="1"/>
            </p:cNvSpPr>
            <p:nvPr/>
          </p:nvSpPr>
          <p:spPr bwMode="auto">
            <a:xfrm flipV="1">
              <a:off x="5092" y="2821"/>
              <a:ext cx="639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50"/>
          <p:cNvGrpSpPr>
            <a:grpSpLocks/>
          </p:cNvGrpSpPr>
          <p:nvPr/>
        </p:nvGrpSpPr>
        <p:grpSpPr bwMode="auto">
          <a:xfrm>
            <a:off x="6051550" y="4830763"/>
            <a:ext cx="628650" cy="1458912"/>
            <a:chOff x="4753" y="3043"/>
            <a:chExt cx="396" cy="919"/>
          </a:xfrm>
        </p:grpSpPr>
        <p:sp>
          <p:nvSpPr>
            <p:cNvPr id="12315" name="Text Box 225"/>
            <p:cNvSpPr txBox="1">
              <a:spLocks noChangeArrowheads="1"/>
            </p:cNvSpPr>
            <p:nvPr/>
          </p:nvSpPr>
          <p:spPr bwMode="auto">
            <a:xfrm>
              <a:off x="4753" y="3406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latin typeface="Arial" pitchFamily="34" charset="0"/>
                </a:rPr>
                <a:t>0.8a</a:t>
              </a:r>
              <a:endParaRPr lang="th-TH" sz="1800">
                <a:latin typeface="Arial" pitchFamily="34" charset="0"/>
              </a:endParaRPr>
            </a:p>
          </p:txBody>
        </p:sp>
        <p:sp>
          <p:nvSpPr>
            <p:cNvPr id="12316" name="Line 226"/>
            <p:cNvSpPr>
              <a:spLocks noChangeShapeType="1"/>
            </p:cNvSpPr>
            <p:nvPr/>
          </p:nvSpPr>
          <p:spPr bwMode="auto">
            <a:xfrm>
              <a:off x="4825" y="3043"/>
              <a:ext cx="30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Line 229"/>
            <p:cNvSpPr>
              <a:spLocks noChangeShapeType="1"/>
            </p:cNvSpPr>
            <p:nvPr/>
          </p:nvSpPr>
          <p:spPr bwMode="auto">
            <a:xfrm>
              <a:off x="4822" y="3787"/>
              <a:ext cx="30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230"/>
            <p:cNvSpPr>
              <a:spLocks noChangeShapeType="1"/>
            </p:cNvSpPr>
            <p:nvPr/>
          </p:nvSpPr>
          <p:spPr bwMode="auto">
            <a:xfrm>
              <a:off x="5092" y="3196"/>
              <a:ext cx="0" cy="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51"/>
          <p:cNvGrpSpPr>
            <a:grpSpLocks/>
          </p:cNvGrpSpPr>
          <p:nvPr/>
        </p:nvGrpSpPr>
        <p:grpSpPr bwMode="auto">
          <a:xfrm>
            <a:off x="4724400" y="4235450"/>
            <a:ext cx="1363663" cy="814388"/>
            <a:chOff x="3928" y="2668"/>
            <a:chExt cx="859" cy="513"/>
          </a:xfrm>
        </p:grpSpPr>
        <p:sp>
          <p:nvSpPr>
            <p:cNvPr id="12311" name="Line 231"/>
            <p:cNvSpPr>
              <a:spLocks noChangeShapeType="1"/>
            </p:cNvSpPr>
            <p:nvPr/>
          </p:nvSpPr>
          <p:spPr bwMode="auto">
            <a:xfrm flipH="1">
              <a:off x="3928" y="2668"/>
              <a:ext cx="214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232"/>
            <p:cNvSpPr>
              <a:spLocks noChangeShapeType="1"/>
            </p:cNvSpPr>
            <p:nvPr/>
          </p:nvSpPr>
          <p:spPr bwMode="auto">
            <a:xfrm flipH="1">
              <a:off x="4558" y="3049"/>
              <a:ext cx="22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Line 233"/>
            <p:cNvSpPr>
              <a:spLocks noChangeShapeType="1"/>
            </p:cNvSpPr>
            <p:nvPr/>
          </p:nvSpPr>
          <p:spPr bwMode="auto">
            <a:xfrm>
              <a:off x="3943" y="2785"/>
              <a:ext cx="657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Text Box 234"/>
            <p:cNvSpPr txBox="1">
              <a:spLocks noChangeArrowheads="1"/>
            </p:cNvSpPr>
            <p:nvPr/>
          </p:nvSpPr>
          <p:spPr bwMode="auto">
            <a:xfrm>
              <a:off x="4167" y="2807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latin typeface="Arial" pitchFamily="34" charset="0"/>
                </a:rPr>
                <a:t>0.8a</a:t>
              </a:r>
              <a:endParaRPr lang="th-TH" sz="1800">
                <a:latin typeface="Arial" pitchFamily="34" charset="0"/>
              </a:endParaRPr>
            </a:p>
          </p:txBody>
        </p:sp>
      </p:grpSp>
      <p:sp>
        <p:nvSpPr>
          <p:cNvPr id="76012" name="AutoShape 236"/>
          <p:cNvSpPr>
            <a:spLocks noChangeArrowheads="1"/>
          </p:cNvSpPr>
          <p:nvPr/>
        </p:nvSpPr>
        <p:spPr bwMode="auto">
          <a:xfrm>
            <a:off x="5249863" y="2654300"/>
            <a:ext cx="2057400" cy="5207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013" name="Text Box 237"/>
          <p:cNvSpPr txBox="1">
            <a:spLocks noChangeArrowheads="1"/>
          </p:cNvSpPr>
          <p:nvPr/>
        </p:nvSpPr>
        <p:spPr bwMode="auto">
          <a:xfrm>
            <a:off x="5381625" y="2735263"/>
            <a:ext cx="178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latin typeface="Arial" pitchFamily="34" charset="0"/>
              </a:rPr>
              <a:t>Isometric view</a:t>
            </a:r>
            <a:endParaRPr lang="th-TH" sz="2000" b="1">
              <a:latin typeface="Arial" pitchFamily="34" charset="0"/>
            </a:endParaRPr>
          </a:p>
        </p:txBody>
      </p:sp>
      <p:cxnSp>
        <p:nvCxnSpPr>
          <p:cNvPr id="76014" name="AutoShape 238"/>
          <p:cNvCxnSpPr>
            <a:cxnSpLocks noChangeShapeType="1"/>
            <a:stCxn id="75987" idx="3"/>
          </p:cNvCxnSpPr>
          <p:nvPr/>
        </p:nvCxnSpPr>
        <p:spPr bwMode="auto">
          <a:xfrm flipV="1">
            <a:off x="3635375" y="2895600"/>
            <a:ext cx="1546225" cy="1905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016" name="Rectangle 240"/>
          <p:cNvSpPr>
            <a:spLocks noChangeArrowheads="1"/>
          </p:cNvSpPr>
          <p:nvPr/>
        </p:nvSpPr>
        <p:spPr bwMode="auto">
          <a:xfrm>
            <a:off x="330200" y="1333500"/>
            <a:ext cx="203200" cy="203200"/>
          </a:xfrm>
          <a:prstGeom prst="rect">
            <a:avLst/>
          </a:prstGeom>
          <a:solidFill>
            <a:srgbClr val="00CC00"/>
          </a:solidFill>
          <a:ln>
            <a:noFill/>
          </a:ln>
          <a:effectLst>
            <a:prstShdw prst="shdw17" dist="17961" dir="2700000">
              <a:srgbClr val="007A00"/>
            </a:prst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018" name="Line 242"/>
          <p:cNvSpPr>
            <a:spLocks noChangeShapeType="1"/>
          </p:cNvSpPr>
          <p:nvPr/>
        </p:nvSpPr>
        <p:spPr bwMode="auto">
          <a:xfrm flipH="1" flipV="1">
            <a:off x="4724400" y="3997325"/>
            <a:ext cx="1401763" cy="825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019" name="Line 243"/>
          <p:cNvSpPr>
            <a:spLocks noChangeShapeType="1"/>
          </p:cNvSpPr>
          <p:nvPr/>
        </p:nvSpPr>
        <p:spPr bwMode="auto">
          <a:xfrm flipV="1">
            <a:off x="6140450" y="3976688"/>
            <a:ext cx="1408113" cy="839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020" name="Line 244"/>
          <p:cNvSpPr>
            <a:spLocks noChangeShapeType="1"/>
          </p:cNvSpPr>
          <p:nvPr/>
        </p:nvSpPr>
        <p:spPr bwMode="auto">
          <a:xfrm>
            <a:off x="6119813" y="4814888"/>
            <a:ext cx="0" cy="1782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021" name="Line 245"/>
          <p:cNvSpPr>
            <a:spLocks noChangeShapeType="1"/>
          </p:cNvSpPr>
          <p:nvPr/>
        </p:nvSpPr>
        <p:spPr bwMode="auto">
          <a:xfrm>
            <a:off x="419100" y="2336800"/>
            <a:ext cx="83693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0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1000"/>
                                        <p:tgtEl>
                                          <p:spTgt spid="7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91" grpId="0" animBg="1"/>
      <p:bldP spid="75953" grpId="0" animBg="1"/>
      <p:bldP spid="75959" grpId="0"/>
      <p:bldP spid="75975" grpId="0"/>
      <p:bldP spid="75987" grpId="0" animBg="1"/>
      <p:bldP spid="76012" grpId="0" animBg="1"/>
      <p:bldP spid="76013" grpId="0"/>
      <p:bldP spid="76016" grpId="0" animBg="1"/>
      <p:bldP spid="76018" grpId="0" animBg="1"/>
      <p:bldP spid="76019" grpId="0" animBg="1"/>
      <p:bldP spid="76020" grpId="0" animBg="1"/>
      <p:bldP spid="760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Position of point cond..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front of wall and above floor</a:t>
            </a:r>
          </a:p>
          <a:p>
            <a:r>
              <a:rPr lang="en-US" dirty="0"/>
              <a:t>In front of wall and in the floor</a:t>
            </a:r>
          </a:p>
          <a:p>
            <a:r>
              <a:rPr lang="en-US" dirty="0"/>
              <a:t>In the wall and above floor</a:t>
            </a:r>
          </a:p>
          <a:p>
            <a:r>
              <a:rPr lang="en-US" dirty="0"/>
              <a:t>Behind  wall and above floor</a:t>
            </a:r>
          </a:p>
          <a:p>
            <a:r>
              <a:rPr lang="en-US" dirty="0"/>
              <a:t>Behind wall and in floor</a:t>
            </a:r>
          </a:p>
          <a:p>
            <a:r>
              <a:rPr lang="en-US" dirty="0"/>
              <a:t>Behind wall below floor</a:t>
            </a:r>
          </a:p>
          <a:p>
            <a:r>
              <a:rPr lang="en-US" dirty="0"/>
              <a:t>In wall below floor</a:t>
            </a:r>
          </a:p>
          <a:p>
            <a:r>
              <a:rPr lang="en-US" dirty="0"/>
              <a:t>In front of wall and below floor</a:t>
            </a:r>
          </a:p>
          <a:p>
            <a:r>
              <a:rPr lang="en-US" dirty="0"/>
              <a:t>In wall and floor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Position of point cond..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After knowing distances of point from both the reference, it is possible to find out its projections on </a:t>
            </a:r>
            <a:r>
              <a:rPr lang="en-US" sz="3600" dirty="0"/>
              <a:t>floor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b="1" dirty="0"/>
              <a:t> </a:t>
            </a:r>
            <a:r>
              <a:rPr lang="en-US" sz="3600" dirty="0"/>
              <a:t>wall</a:t>
            </a:r>
            <a:endParaRPr lang="en-US" dirty="0"/>
          </a:p>
          <a:p>
            <a:r>
              <a:rPr lang="en-US" dirty="0"/>
              <a:t>By extending projectors perpendicular to both </a:t>
            </a:r>
            <a:r>
              <a:rPr lang="en-US" sz="3600" dirty="0"/>
              <a:t>floor and wall</a:t>
            </a:r>
            <a:endParaRPr lang="en-US" dirty="0"/>
          </a:p>
          <a:p>
            <a:r>
              <a:rPr lang="en-US" dirty="0"/>
              <a:t>Projection </a:t>
            </a:r>
            <a:r>
              <a:rPr lang="en-US" sz="3600" dirty="0"/>
              <a:t>on floor is </a:t>
            </a:r>
            <a:r>
              <a:rPr lang="en-US" dirty="0"/>
              <a:t>called top view</a:t>
            </a:r>
          </a:p>
          <a:p>
            <a:r>
              <a:rPr lang="en-US" dirty="0"/>
              <a:t>Projection </a:t>
            </a:r>
            <a:r>
              <a:rPr lang="en-US" sz="3600" dirty="0"/>
              <a:t>on wall is called </a:t>
            </a:r>
            <a:r>
              <a:rPr lang="en-US" dirty="0"/>
              <a:t>front view</a:t>
            </a:r>
          </a:p>
        </p:txBody>
      </p:sp>
    </p:spTree>
    <p:extLst>
      <p:ext uri="{BB962C8B-B14F-4D97-AF65-F5344CB8AC3E}">
        <p14:creationId xmlns:p14="http://schemas.microsoft.com/office/powerpoint/2010/main" val="28885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E01C94-EBA7-4F18-AEF2-80E6DD2ACDF3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247650" y="914400"/>
            <a:ext cx="8686800" cy="5486400"/>
          </a:xfrm>
          <a:prstGeom prst="wedgeRoundRectCallout">
            <a:avLst>
              <a:gd name="adj1" fmla="val -51644"/>
              <a:gd name="adj2" fmla="val -6426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600200" y="2667000"/>
            <a:ext cx="5715000" cy="1905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1600200" y="2209800"/>
            <a:ext cx="571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3816350" y="457200"/>
            <a:ext cx="1593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FF0000"/>
                </a:solidFill>
              </a:rPr>
              <a:t>NOTATIONS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u="sng">
              <a:solidFill>
                <a:srgbClr val="FF0000"/>
              </a:solidFill>
            </a:endParaRP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590550" y="1219200"/>
            <a:ext cx="771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FOLLOWING NOTATIONS SHOULD BE FOLLOWED WHILE NAMEING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DIFFERENT VIEWS IN ORTHOGRAPHIC PROJECTIONS.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676400" y="3443288"/>
            <a:ext cx="5162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IT’S FRONT VIEW</a:t>
            </a:r>
            <a:r>
              <a:rPr lang="en-US" altLang="en-US" sz="1800"/>
              <a:t>        </a:t>
            </a:r>
            <a:r>
              <a:rPr lang="en-US" altLang="en-US" sz="1800" b="1"/>
              <a:t>a’</a:t>
            </a:r>
            <a:r>
              <a:rPr lang="en-US" altLang="en-US" sz="1800"/>
              <a:t>                              </a:t>
            </a:r>
            <a:r>
              <a:rPr lang="en-US" altLang="en-US" sz="1800" b="1"/>
              <a:t>a’ b’</a:t>
            </a:r>
            <a:endParaRPr lang="en-US" altLang="en-US" sz="1800" b="1">
              <a:solidFill>
                <a:srgbClr val="008000"/>
              </a:solidFill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752600" y="2286000"/>
            <a:ext cx="530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OBJECT               POINT  A                    LINE  AB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676400" y="2819400"/>
            <a:ext cx="503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IT’S TOP VIEW             </a:t>
            </a:r>
            <a:r>
              <a:rPr lang="en-US" altLang="en-US" sz="1800" b="1"/>
              <a:t>a                               a b</a:t>
            </a:r>
            <a:endParaRPr lang="en-US" altLang="en-US" sz="1800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676400" y="4038600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</a:rPr>
              <a:t>IT’S SIDE VIEW</a:t>
            </a:r>
            <a:r>
              <a:rPr lang="en-US" altLang="en-US" sz="1800" b="1"/>
              <a:t>            a”                             a” b”</a:t>
            </a:r>
          </a:p>
        </p:txBody>
      </p:sp>
    </p:spTree>
    <p:extLst>
      <p:ext uri="{BB962C8B-B14F-4D97-AF65-F5344CB8AC3E}">
        <p14:creationId xmlns:p14="http://schemas.microsoft.com/office/powerpoint/2010/main" val="20216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3DFF-D509-4EFD-A16F-A173A17A400A}" type="slidenum">
              <a:rPr lang="en-US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3297" y="381000"/>
            <a:ext cx="7772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Direction of rotation of floor in  clockwise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71678"/>
            <a:ext cx="860664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00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Example problems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210652" y="862993"/>
            <a:ext cx="8933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Point A is 40 mm above floor and 60 mm in front of wall. Draw its front and top view.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206" y="3764379"/>
            <a:ext cx="842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Point B is 30 mm above floor and 40 mm behind wall. Draw its projection.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211679"/>
            <a:ext cx="54292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4191000"/>
            <a:ext cx="543518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59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2536</Words>
  <Application>Microsoft Office PowerPoint</Application>
  <PresentationFormat>On-screen Show (4:3)</PresentationFormat>
  <Paragraphs>413</Paragraphs>
  <Slides>42</Slides>
  <Notes>12</Notes>
  <HiddenSlides>0</HiddenSlides>
  <MMClips>1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ＭＳ Ｐゴシック</vt:lpstr>
      <vt:lpstr>Arial</vt:lpstr>
      <vt:lpstr>Arial Black</vt:lpstr>
      <vt:lpstr>Calibri</vt:lpstr>
      <vt:lpstr>Cordia New</vt:lpstr>
      <vt:lpstr>Impact</vt:lpstr>
      <vt:lpstr>Monotype Sorts</vt:lpstr>
      <vt:lpstr>Symbol</vt:lpstr>
      <vt:lpstr>Times</vt:lpstr>
      <vt:lpstr>Times New Roman</vt:lpstr>
      <vt:lpstr>WP Greek Courier</vt:lpstr>
      <vt:lpstr>Office Theme</vt:lpstr>
      <vt:lpstr>CorelDRAW</vt:lpstr>
      <vt:lpstr>Image</vt:lpstr>
      <vt:lpstr>18MES101L - Engineering Graphics and Design </vt:lpstr>
      <vt:lpstr>Projection of Points</vt:lpstr>
      <vt:lpstr>PowerPoint Presentation</vt:lpstr>
      <vt:lpstr>Position of point</vt:lpstr>
      <vt:lpstr>Position of point cond..</vt:lpstr>
      <vt:lpstr>Position of point cond..</vt:lpstr>
      <vt:lpstr>PowerPoint Presentation</vt:lpstr>
      <vt:lpstr>PowerPoint Presentation</vt:lpstr>
      <vt:lpstr>Example problems</vt:lpstr>
      <vt:lpstr>Exercise</vt:lpstr>
      <vt:lpstr>PROJECTION OF LINES</vt:lpstr>
      <vt:lpstr>POSITION OF STRAIGHT LINE IN SPACE</vt:lpstr>
      <vt:lpstr>Possible projections of straight lines with respect to wall and floor in the first quadrant are as follows:</vt:lpstr>
      <vt:lpstr>Line perpendicular to floor and parallel to wall</vt:lpstr>
      <vt:lpstr>Line perpendicular to wall and parallel to floor</vt:lpstr>
      <vt:lpstr>Line parallel to both the wall and floor</vt:lpstr>
      <vt:lpstr>Line parallel to wall and inclined to floor</vt:lpstr>
      <vt:lpstr>Line parallel to floor and inclined to wall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 OF PLANES</vt:lpstr>
      <vt:lpstr>PowerPoint Presentation</vt:lpstr>
      <vt:lpstr>PowerPoint Presentation</vt:lpstr>
      <vt:lpstr>PowerPoint Presentation</vt:lpstr>
      <vt:lpstr>PowerPoint Presentation</vt:lpstr>
      <vt:lpstr>The possible orientations of the planes with respect to the wall and floor of projection are:</vt:lpstr>
      <vt:lpstr>Plane parallel to wall and  perpendicular to the floor</vt:lpstr>
      <vt:lpstr>Plane perpendicular to both wall and floor</vt:lpstr>
      <vt:lpstr>Plane inclined to floor and perpendicular to the wall.</vt:lpstr>
      <vt:lpstr>Problems</vt:lpstr>
      <vt:lpstr>Projection Theory</vt:lpstr>
      <vt:lpstr>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Vijayaragavan</dc:creator>
  <cp:lastModifiedBy>yeskaysrm</cp:lastModifiedBy>
  <cp:revision>124</cp:revision>
  <dcterms:created xsi:type="dcterms:W3CDTF">2006-08-16T00:00:00Z</dcterms:created>
  <dcterms:modified xsi:type="dcterms:W3CDTF">2022-04-06T07:41:24Z</dcterms:modified>
</cp:coreProperties>
</file>