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1"/>
  </p:notesMasterIdLst>
  <p:sldIdLst>
    <p:sldId id="256" r:id="rId2"/>
    <p:sldId id="257" r:id="rId3"/>
    <p:sldId id="472" r:id="rId4"/>
    <p:sldId id="473" r:id="rId5"/>
    <p:sldId id="474" r:id="rId6"/>
    <p:sldId id="475" r:id="rId7"/>
    <p:sldId id="476" r:id="rId8"/>
    <p:sldId id="477" r:id="rId9"/>
    <p:sldId id="478" r:id="rId10"/>
    <p:sldId id="479" r:id="rId11"/>
    <p:sldId id="480" r:id="rId12"/>
    <p:sldId id="481" r:id="rId13"/>
    <p:sldId id="482" r:id="rId14"/>
    <p:sldId id="483" r:id="rId15"/>
    <p:sldId id="484" r:id="rId16"/>
    <p:sldId id="485" r:id="rId17"/>
    <p:sldId id="486" r:id="rId18"/>
    <p:sldId id="487" r:id="rId19"/>
    <p:sldId id="488" r:id="rId20"/>
    <p:sldId id="489" r:id="rId21"/>
    <p:sldId id="490" r:id="rId22"/>
    <p:sldId id="491" r:id="rId23"/>
    <p:sldId id="492" r:id="rId24"/>
    <p:sldId id="493" r:id="rId25"/>
    <p:sldId id="494" r:id="rId26"/>
    <p:sldId id="495" r:id="rId27"/>
    <p:sldId id="496" r:id="rId28"/>
    <p:sldId id="497" r:id="rId29"/>
    <p:sldId id="498" r:id="rId30"/>
    <p:sldId id="499" r:id="rId31"/>
    <p:sldId id="500" r:id="rId32"/>
    <p:sldId id="502" r:id="rId33"/>
    <p:sldId id="503" r:id="rId34"/>
    <p:sldId id="504" r:id="rId35"/>
    <p:sldId id="505" r:id="rId36"/>
    <p:sldId id="506" r:id="rId37"/>
    <p:sldId id="507" r:id="rId38"/>
    <p:sldId id="508" r:id="rId39"/>
    <p:sldId id="509" r:id="rId40"/>
    <p:sldId id="510" r:id="rId41"/>
    <p:sldId id="511" r:id="rId42"/>
    <p:sldId id="512" r:id="rId43"/>
    <p:sldId id="513" r:id="rId44"/>
    <p:sldId id="514" r:id="rId45"/>
    <p:sldId id="515" r:id="rId46"/>
    <p:sldId id="516" r:id="rId47"/>
    <p:sldId id="517" r:id="rId48"/>
    <p:sldId id="518" r:id="rId49"/>
    <p:sldId id="519" r:id="rId50"/>
    <p:sldId id="520" r:id="rId51"/>
    <p:sldId id="521" r:id="rId52"/>
    <p:sldId id="522" r:id="rId53"/>
    <p:sldId id="523" r:id="rId54"/>
    <p:sldId id="524" r:id="rId55"/>
    <p:sldId id="525" r:id="rId56"/>
    <p:sldId id="526" r:id="rId57"/>
    <p:sldId id="527" r:id="rId58"/>
    <p:sldId id="528" r:id="rId59"/>
    <p:sldId id="529" r:id="rId60"/>
    <p:sldId id="530" r:id="rId61"/>
    <p:sldId id="531" r:id="rId62"/>
    <p:sldId id="532" r:id="rId63"/>
    <p:sldId id="533" r:id="rId64"/>
    <p:sldId id="534" r:id="rId65"/>
    <p:sldId id="535" r:id="rId66"/>
    <p:sldId id="536" r:id="rId67"/>
    <p:sldId id="537" r:id="rId68"/>
    <p:sldId id="538" r:id="rId69"/>
    <p:sldId id="539" r:id="rId70"/>
    <p:sldId id="540" r:id="rId71"/>
    <p:sldId id="542" r:id="rId72"/>
    <p:sldId id="543" r:id="rId73"/>
    <p:sldId id="544" r:id="rId74"/>
    <p:sldId id="545" r:id="rId75"/>
    <p:sldId id="546" r:id="rId76"/>
    <p:sldId id="547" r:id="rId77"/>
    <p:sldId id="548" r:id="rId78"/>
    <p:sldId id="549" r:id="rId79"/>
    <p:sldId id="550" r:id="rId80"/>
    <p:sldId id="551" r:id="rId81"/>
    <p:sldId id="552" r:id="rId82"/>
    <p:sldId id="553" r:id="rId83"/>
    <p:sldId id="554" r:id="rId84"/>
    <p:sldId id="555" r:id="rId85"/>
    <p:sldId id="556" r:id="rId86"/>
    <p:sldId id="557" r:id="rId87"/>
    <p:sldId id="558" r:id="rId88"/>
    <p:sldId id="565" r:id="rId89"/>
    <p:sldId id="560" r:id="rId90"/>
    <p:sldId id="561" r:id="rId91"/>
    <p:sldId id="562" r:id="rId92"/>
    <p:sldId id="563" r:id="rId93"/>
    <p:sldId id="564" r:id="rId94"/>
    <p:sldId id="570" r:id="rId95"/>
    <p:sldId id="566" r:id="rId96"/>
    <p:sldId id="567" r:id="rId97"/>
    <p:sldId id="568" r:id="rId98"/>
    <p:sldId id="569" r:id="rId99"/>
    <p:sldId id="471" r:id="rId100"/>
  </p:sldIdLst>
  <p:sldSz cx="9144000" cy="6858000" type="screen4x3"/>
  <p:notesSz cx="6858000" cy="9144000"/>
  <p:embeddedFontLst>
    <p:embeddedFont>
      <p:font typeface="Arial Black" panose="020B0A04020102020204" pitchFamily="34" charset="0"/>
      <p:bold r:id="rId102"/>
    </p:embeddedFont>
    <p:embeddedFont>
      <p:font typeface="Calibri" panose="020F0502020204030204" pitchFamily="34" charset="0"/>
      <p:regular r:id="rId103"/>
      <p:bold r:id="rId104"/>
      <p:italic r:id="rId105"/>
      <p:boldItalic r:id="rId106"/>
    </p:embeddedFont>
    <p:embeddedFont>
      <p:font typeface="Inter" panose="020B0604020202020204" charset="0"/>
      <p:regular r:id="rId107"/>
      <p:bold r:id="rId108"/>
    </p:embeddedFont>
    <p:embeddedFont>
      <p:font typeface="Open Sans" panose="020B0606030504020204" pitchFamily="34" charset="0"/>
      <p:regular r:id="rId109"/>
      <p:bold r:id="rId110"/>
      <p:italic r:id="rId111"/>
      <p:boldItalic r:id="rId112"/>
    </p:embeddedFont>
    <p:embeddedFont>
      <p:font typeface="Roboto" panose="02000000000000000000" pitchFamily="2" charset="0"/>
      <p:regular r:id="rId113"/>
      <p:bold r:id="rId114"/>
      <p:italic r:id="rId115"/>
      <p:boldItalic r:id="rId116"/>
    </p:embeddedFont>
    <p:embeddedFont>
      <p:font typeface="Segoe UI" panose="020B0502040204020203" pitchFamily="34" charset="0"/>
      <p:regular r:id="rId117"/>
      <p:bold r:id="rId118"/>
      <p:italic r:id="rId119"/>
      <p:boldItalic r:id="rId120"/>
    </p:embeddedFont>
    <p:embeddedFont>
      <p:font typeface="Wingdings 3" panose="05040102010807070707" pitchFamily="18" charset="2"/>
      <p:regular r:id="rId1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8" roundtripDataSignature="AMtx7mi/1oyu5V1bYmvwp8kBPxC9CALI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C592C3-2C77-4EB4-B4FE-3CEDF7A99E56}">
  <a:tblStyle styleId="{30C592C3-2C77-4EB4-B4FE-3CEDF7A99E5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C58922B-7391-42DD-87FD-B54022C17FDA}"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7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6.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1.fntdata"/><Relationship Id="rId16" Type="http://schemas.openxmlformats.org/officeDocument/2006/relationships/slide" Target="slides/slide15.xml"/><Relationship Id="rId107" Type="http://schemas.openxmlformats.org/officeDocument/2006/relationships/font" Target="fonts/font6.fntdata"/><Relationship Id="rId319"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12.fntdata"/><Relationship Id="rId118" Type="http://schemas.openxmlformats.org/officeDocument/2006/relationships/font" Target="fonts/font17.fntdata"/><Relationship Id="rId320"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2.fntdata"/><Relationship Id="rId108" Type="http://schemas.openxmlformats.org/officeDocument/2006/relationships/font" Target="fonts/font7.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3.fntdata"/><Relationship Id="rId119" Type="http://schemas.openxmlformats.org/officeDocument/2006/relationships/font" Target="fonts/font18.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32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8.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3.fntdata"/><Relationship Id="rId120"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9.fntdata"/><Relationship Id="rId115" Type="http://schemas.openxmlformats.org/officeDocument/2006/relationships/font" Target="fonts/font14.fntdata"/><Relationship Id="rId322"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20.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0.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5.fntdata"/><Relationship Id="rId318"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27199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1" name="Google Shape;101;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5469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630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5172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083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100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135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 name="Google Shape;62;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0931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 name="Google Shape;69;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4873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7294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8315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8902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2593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9565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806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2645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6824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5072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9415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4479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5738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6372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933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8130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5447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2110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5177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1615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027e2b209_0_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g15027e2b209_0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1315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5027e2b209_0_9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g15027e2b209_0_9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2056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5027e2b209_0_49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g15027e2b209_0_49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7670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5027e2b209_0_50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g15027e2b209_0_50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7584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5027e2b209_0_51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g15027e2b209_0_5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5083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5027e2b209_0_53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g15027e2b209_0_53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515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960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5027e2b209_0_55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15027e2b209_0_55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54784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5027e2b209_0_57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15027e2b209_0_57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3139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5027e2b209_0_58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g15027e2b209_0_58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28373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027e2b209_0_56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g15027e2b209_0_5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6571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1949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30006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29806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780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95</a:t>
            </a:fld>
            <a:endParaRPr lang="en-IN"/>
          </a:p>
        </p:txBody>
      </p:sp>
    </p:spTree>
    <p:extLst>
      <p:ext uri="{BB962C8B-B14F-4D97-AF65-F5344CB8AC3E}">
        <p14:creationId xmlns:p14="http://schemas.microsoft.com/office/powerpoint/2010/main" val="13096017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96</a:t>
            </a:fld>
            <a:endParaRPr lang="en-IN"/>
          </a:p>
        </p:txBody>
      </p:sp>
    </p:spTree>
    <p:extLst>
      <p:ext uri="{BB962C8B-B14F-4D97-AF65-F5344CB8AC3E}">
        <p14:creationId xmlns:p14="http://schemas.microsoft.com/office/powerpoint/2010/main" val="211710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13801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97</a:t>
            </a:fld>
            <a:endParaRPr lang="en-IN"/>
          </a:p>
        </p:txBody>
      </p:sp>
    </p:spTree>
    <p:extLst>
      <p:ext uri="{BB962C8B-B14F-4D97-AF65-F5344CB8AC3E}">
        <p14:creationId xmlns:p14="http://schemas.microsoft.com/office/powerpoint/2010/main" val="19265204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98</a:t>
            </a:fld>
            <a:endParaRPr lang="en-IN"/>
          </a:p>
        </p:txBody>
      </p:sp>
    </p:spTree>
    <p:extLst>
      <p:ext uri="{BB962C8B-B14F-4D97-AF65-F5344CB8AC3E}">
        <p14:creationId xmlns:p14="http://schemas.microsoft.com/office/powerpoint/2010/main" val="250240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0"/>
        <p:cNvGrpSpPr/>
        <p:nvPr/>
      </p:nvGrpSpPr>
      <p:grpSpPr>
        <a:xfrm>
          <a:off x="0" y="0"/>
          <a:ext cx="0" cy="0"/>
          <a:chOff x="0" y="0"/>
          <a:chExt cx="0" cy="0"/>
        </a:xfrm>
      </p:grpSpPr>
      <p:sp>
        <p:nvSpPr>
          <p:cNvPr id="2891" name="Google Shape;2891;p2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2" name="Google Shape;2892;p2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06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300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7924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995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46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E9FBA72-26B9-4C37-8B3C-C503AAA468B2}" type="datetime1">
              <a:rPr lang="en-US" smtClean="0"/>
              <a:t>9/27/2022</a:t>
            </a:fld>
            <a:endParaRPr/>
          </a:p>
        </p:txBody>
      </p:sp>
      <p:sp>
        <p:nvSpPr>
          <p:cNvPr id="19" name="Google Shape;19;p2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3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3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6" name="Google Shape;96;p2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A46C033-A92E-4CA9-A293-492E78BAD246}" type="datetime1">
              <a:rPr lang="en-US" smtClean="0"/>
              <a:t>9/27/2022</a:t>
            </a:fld>
            <a:endParaRPr/>
          </a:p>
        </p:txBody>
      </p:sp>
      <p:sp>
        <p:nvSpPr>
          <p:cNvPr id="97" name="Google Shape;97;p2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type="obj">
  <p:cSld name="Blank 1">
    <p:spTree>
      <p:nvGrpSpPr>
        <p:cNvPr id="1" name="Shape 9"/>
        <p:cNvGrpSpPr/>
        <p:nvPr/>
      </p:nvGrpSpPr>
      <p:grpSpPr>
        <a:xfrm>
          <a:off x="0" y="0"/>
          <a:ext cx="0" cy="0"/>
          <a:chOff x="0" y="0"/>
          <a:chExt cx="0" cy="0"/>
        </a:xfrm>
      </p:grpSpPr>
      <p:sp>
        <p:nvSpPr>
          <p:cNvPr id="10" name="Google Shape;10;g15027e2b209_0_487"/>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g15027e2b209_0_487"/>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fld id="{D9A9DE18-ED23-4466-9A35-D4FFDFEB1F99}" type="datetime1">
              <a:rPr lang="en-US" smtClean="0"/>
              <a:t>9/27/2022</a:t>
            </a:fld>
            <a:endParaRPr/>
          </a:p>
        </p:txBody>
      </p:sp>
      <p:sp>
        <p:nvSpPr>
          <p:cNvPr id="12" name="Google Shape;12;g15027e2b209_0_487"/>
          <p:cNvSpPr txBox="1">
            <a:spLocks noGrp="1"/>
          </p:cNvSpPr>
          <p:nvPr>
            <p:ph type="sldNum" idx="12"/>
          </p:nvPr>
        </p:nvSpPr>
        <p:spPr>
          <a:xfrm>
            <a:off x="6583680" y="6377940"/>
            <a:ext cx="2103000" cy="153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extLst>
      <p:ext uri="{BB962C8B-B14F-4D97-AF65-F5344CB8AC3E}">
        <p14:creationId xmlns:p14="http://schemas.microsoft.com/office/powerpoint/2010/main" val="407392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364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9"/>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4"/>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9144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9144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87736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2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6BE002E-67F0-48D2-977E-37BB2E208567}" type="datetime1">
              <a:rPr lang="en-US" smtClean="0"/>
              <a:t>9/27/2022</a:t>
            </a:fld>
            <a:endParaRPr/>
          </a:p>
        </p:txBody>
      </p:sp>
      <p:sp>
        <p:nvSpPr>
          <p:cNvPr id="23" name="Google Shape;23;p2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220"/>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220"/>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7" name="Google Shape;27;p220" descr="pngfind.com-kingpin-png-4152286 (1).png"/>
          <p:cNvPicPr preferRelativeResize="0"/>
          <p:nvPr/>
        </p:nvPicPr>
        <p:blipFill rotWithShape="1">
          <a:blip r:embed="rId2">
            <a:alphaModFix/>
          </a:blip>
          <a:srcRect/>
          <a:stretch/>
        </p:blipFill>
        <p:spPr>
          <a:xfrm>
            <a:off x="4953000" y="457200"/>
            <a:ext cx="1219200" cy="533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2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9239BDF-B011-4694-8536-6FC38B1C56D0}" type="datetime1">
              <a:rPr lang="en-US" smtClean="0"/>
              <a:t>9/27/2022</a:t>
            </a:fld>
            <a:endParaRPr/>
          </a:p>
        </p:txBody>
      </p:sp>
      <p:sp>
        <p:nvSpPr>
          <p:cNvPr id="32" name="Google Shape;32;p2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2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DBE7C17-B46C-4595-8913-3A594F24B4D1}" type="datetime1">
              <a:rPr lang="en-US" smtClean="0"/>
              <a:t>9/27/2022</a:t>
            </a:fld>
            <a:endParaRPr/>
          </a:p>
        </p:txBody>
      </p:sp>
      <p:sp>
        <p:nvSpPr>
          <p:cNvPr id="38" name="Google Shape;38;p2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22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61" name="Google Shape;61;p2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5EFEB65-8FD5-4C28-8330-1D7ED3A804AB}" type="datetime1">
              <a:rPr lang="en-US" smtClean="0"/>
              <a:t>9/27/2022</a:t>
            </a:fld>
            <a:endParaRPr/>
          </a:p>
        </p:txBody>
      </p:sp>
      <p:sp>
        <p:nvSpPr>
          <p:cNvPr id="62" name="Google Shape;62;p2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2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2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22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22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9" name="Google Shape;69;p22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0" name="Google Shape;70;p2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1C77195-862C-4BA4-9E5C-1A3FF8916A66}" type="datetime1">
              <a:rPr lang="en-US" smtClean="0"/>
              <a:t>9/27/2022</a:t>
            </a:fld>
            <a:endParaRPr/>
          </a:p>
        </p:txBody>
      </p:sp>
      <p:sp>
        <p:nvSpPr>
          <p:cNvPr id="71" name="Google Shape;71;p2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22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2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6" name="Google Shape;76;p22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7" name="Google Shape;77;p2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C9C9D6D-3BDD-4457-91DB-5011708334AB}" type="datetime1">
              <a:rPr lang="en-US" smtClean="0"/>
              <a:t>9/27/2022</a:t>
            </a:fld>
            <a:endParaRPr/>
          </a:p>
        </p:txBody>
      </p:sp>
      <p:sp>
        <p:nvSpPr>
          <p:cNvPr id="78" name="Google Shape;78;p2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2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30"/>
          <p:cNvSpPr>
            <a:spLocks noGrp="1"/>
          </p:cNvSpPr>
          <p:nvPr>
            <p:ph type="pic" idx="2"/>
          </p:nvPr>
        </p:nvSpPr>
        <p:spPr>
          <a:xfrm>
            <a:off x="1792288" y="612775"/>
            <a:ext cx="5486400" cy="4114800"/>
          </a:xfrm>
          <a:prstGeom prst="rect">
            <a:avLst/>
          </a:prstGeom>
          <a:noFill/>
          <a:ln>
            <a:noFill/>
          </a:ln>
        </p:spPr>
      </p:sp>
      <p:sp>
        <p:nvSpPr>
          <p:cNvPr id="83" name="Google Shape;83;p2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4" name="Google Shape;84;p2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3605040-E41A-4833-ABAE-58236D7AF4FC}" type="datetime1">
              <a:rPr lang="en-US" smtClean="0"/>
              <a:t>9/27/2022</a:t>
            </a:fld>
            <a:endParaRPr/>
          </a:p>
        </p:txBody>
      </p:sp>
      <p:sp>
        <p:nvSpPr>
          <p:cNvPr id="85" name="Google Shape;85;p2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3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 name="Google Shape;90;p2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1B55C24-B001-4CF2-8F2B-0AD922E5EF13}" type="datetime1">
              <a:rPr lang="en-US" smtClean="0"/>
              <a:t>9/27/2022</a:t>
            </a:fld>
            <a:endParaRPr/>
          </a:p>
        </p:txBody>
      </p:sp>
      <p:sp>
        <p:nvSpPr>
          <p:cNvPr id="91" name="Google Shape;91;p2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3D8DCB5D-242B-4612-A9DB-5DF0E3F9DA3D}" type="datetime1">
              <a:rPr lang="en-US" smtClean="0"/>
              <a:t>9/27/2022</a:t>
            </a:fld>
            <a:endParaRPr/>
          </a:p>
        </p:txBody>
      </p:sp>
      <p:sp>
        <p:nvSpPr>
          <p:cNvPr id="13" name="Google Shape;13;p2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9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9.png"/><Relationship Id="rId7" Type="http://schemas.openxmlformats.org/officeDocument/2006/relationships/image" Target="../media/image54.emf"/><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9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a:spLocks noGrp="1"/>
          </p:cNvSpPr>
          <p:nvPr>
            <p:ph type="ctrTitle"/>
          </p:nvPr>
        </p:nvSpPr>
        <p:spPr>
          <a:xfrm>
            <a:off x="1136176" y="1502686"/>
            <a:ext cx="6858000" cy="1191599"/>
          </a:xfrm>
          <a:prstGeom prst="rect">
            <a:avLst/>
          </a:prstGeom>
          <a:noFill/>
          <a:ln>
            <a:noFill/>
          </a:ln>
        </p:spPr>
        <p:txBody>
          <a:bodyPr spcFirstLastPara="1" wrap="square" lIns="68550" tIns="34275" rIns="68550" bIns="34275" anchor="b" anchorCtr="0">
            <a:normAutofit fontScale="90000"/>
          </a:bodyPr>
          <a:lstStyle/>
          <a:p>
            <a:pPr marL="0" lvl="0" indent="0" algn="ctr" rtl="0">
              <a:lnSpc>
                <a:spcPct val="90000"/>
              </a:lnSpc>
              <a:spcBef>
                <a:spcPts val="0"/>
              </a:spcBef>
              <a:spcAft>
                <a:spcPts val="0"/>
              </a:spcAft>
              <a:buClr>
                <a:srgbClr val="FF0000"/>
              </a:buClr>
              <a:buSzPct val="151515"/>
              <a:buFont typeface="Times New Roman"/>
              <a:buNone/>
            </a:pPr>
            <a:r>
              <a:rPr lang="en-US" b="1" dirty="0">
                <a:solidFill>
                  <a:srgbClr val="FF0000"/>
                </a:solidFill>
                <a:latin typeface="Times New Roman"/>
                <a:ea typeface="Times New Roman"/>
                <a:cs typeface="Times New Roman"/>
                <a:sym typeface="Times New Roman"/>
              </a:rPr>
              <a:t>18CSC202J</a:t>
            </a:r>
            <a:br>
              <a:rPr lang="en-US" dirty="0">
                <a:latin typeface="Times New Roman"/>
                <a:ea typeface="Times New Roman"/>
                <a:cs typeface="Times New Roman"/>
                <a:sym typeface="Times New Roman"/>
              </a:rPr>
            </a:br>
            <a:r>
              <a:rPr lang="en-US" sz="3000" b="1" dirty="0">
                <a:solidFill>
                  <a:srgbClr val="0000FF"/>
                </a:solidFill>
                <a:latin typeface="Times New Roman"/>
                <a:ea typeface="Times New Roman"/>
                <a:cs typeface="Times New Roman"/>
                <a:sym typeface="Times New Roman"/>
              </a:rPr>
              <a:t>Object Oriented Design and Programming</a:t>
            </a:r>
            <a:endParaRPr b="1" dirty="0">
              <a:solidFill>
                <a:srgbClr val="0000FF"/>
              </a:solidFill>
              <a:latin typeface="Times New Roman"/>
              <a:ea typeface="Times New Roman"/>
              <a:cs typeface="Times New Roman"/>
              <a:sym typeface="Times New Roman"/>
            </a:endParaRPr>
          </a:p>
        </p:txBody>
      </p:sp>
      <p:pic>
        <p:nvPicPr>
          <p:cNvPr id="104" name="Google Shape;104;p1" descr="pngfind.com-kingpin-png-4152286 (1).png"/>
          <p:cNvPicPr preferRelativeResize="0"/>
          <p:nvPr/>
        </p:nvPicPr>
        <p:blipFill rotWithShape="1">
          <a:blip r:embed="rId3">
            <a:alphaModFix/>
          </a:blip>
          <a:srcRect/>
          <a:stretch/>
        </p:blipFill>
        <p:spPr>
          <a:xfrm>
            <a:off x="6553200" y="273558"/>
            <a:ext cx="2137804" cy="935289"/>
          </a:xfrm>
          <a:prstGeom prst="rect">
            <a:avLst/>
          </a:prstGeom>
          <a:noFill/>
          <a:ln>
            <a:noFill/>
          </a:ln>
        </p:spPr>
      </p:pic>
      <p:sp>
        <p:nvSpPr>
          <p:cNvPr id="105" name="Google Shape;105;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9BEC949-7808-4D58-A570-4028059DA1F8}" type="datetime1">
              <a:rPr lang="en-US" smtClean="0"/>
              <a:t>9/27/2022</a:t>
            </a:fld>
            <a:endParaRPr/>
          </a:p>
        </p:txBody>
      </p:sp>
      <p:sp>
        <p:nvSpPr>
          <p:cNvPr id="106" name="Google Shape;106;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7" name="Google Shape;107;p1"/>
          <p:cNvSpPr txBox="1">
            <a:spLocks noGrp="1"/>
          </p:cNvSpPr>
          <p:nvPr>
            <p:ph type="subTitle" idx="1"/>
          </p:nvPr>
        </p:nvSpPr>
        <p:spPr>
          <a:xfrm>
            <a:off x="655093" y="3548418"/>
            <a:ext cx="7820167" cy="280793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r>
              <a:rPr lang="en-US" b="1" dirty="0">
                <a:solidFill>
                  <a:schemeClr val="dk1"/>
                </a:solidFill>
                <a:latin typeface="Times New Roman"/>
                <a:ea typeface="Times New Roman"/>
                <a:cs typeface="Times New Roman"/>
                <a:sym typeface="Times New Roman"/>
              </a:rPr>
              <a:t>Prepared by </a:t>
            </a:r>
            <a:endParaRPr dirty="0"/>
          </a:p>
          <a:p>
            <a:pPr marL="0" lvl="0" indent="0" algn="ctr" rtl="0">
              <a:spcBef>
                <a:spcPts val="640"/>
              </a:spcBef>
              <a:spcAft>
                <a:spcPts val="0"/>
              </a:spcAft>
              <a:buClr>
                <a:schemeClr val="dk1"/>
              </a:buClr>
              <a:buSzPts val="3200"/>
              <a:buNone/>
            </a:pPr>
            <a:r>
              <a:rPr lang="en-US" b="1" dirty="0">
                <a:solidFill>
                  <a:schemeClr val="dk1"/>
                </a:solidFill>
                <a:latin typeface="Times New Roman"/>
                <a:ea typeface="Times New Roman"/>
                <a:cs typeface="Times New Roman"/>
                <a:sym typeface="Times New Roman"/>
              </a:rPr>
              <a:t>Department of Data Science and Business Systems &amp; Networking and Communications </a:t>
            </a:r>
            <a:endParaRPr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6250" y="499872"/>
            <a:ext cx="8229600" cy="762000"/>
          </a:xfrm>
        </p:spPr>
        <p:txBody>
          <a:bodyPr>
            <a:normAutofit/>
          </a:bodyPr>
          <a:lstStyle/>
          <a:p>
            <a:pPr algn="ctr"/>
            <a:r>
              <a:rPr lang="en-US" sz="2800" b="1" dirty="0"/>
              <a:t>DEFAULT CONSTRUCTOR</a:t>
            </a:r>
          </a:p>
        </p:txBody>
      </p:sp>
      <p:sp>
        <p:nvSpPr>
          <p:cNvPr id="6" name="Content Placeholder 5"/>
          <p:cNvSpPr>
            <a:spLocks noGrp="1"/>
          </p:cNvSpPr>
          <p:nvPr>
            <p:ph sz="quarter" idx="1"/>
          </p:nvPr>
        </p:nvSpPr>
        <p:spPr/>
        <p:txBody>
          <a:bodyPr>
            <a:normAutofit fontScale="77500" lnSpcReduction="20000"/>
          </a:bodyPr>
          <a:lstStyle/>
          <a:p>
            <a:pPr lvl="1"/>
            <a:r>
              <a:rPr lang="en-US" dirty="0"/>
              <a:t>Example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Output :  10</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447800"/>
            <a:ext cx="3848100" cy="3924300"/>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3"/>
          <a:stretch>
            <a:fillRect/>
          </a:stretch>
        </p:blipFill>
        <p:spPr>
          <a:xfrm>
            <a:off x="148958" y="-182939"/>
            <a:ext cx="9083827" cy="682811"/>
          </a:xfrm>
          <a:prstGeom prst="rect">
            <a:avLst/>
          </a:prstGeom>
        </p:spPr>
      </p:pic>
      <p:sp>
        <p:nvSpPr>
          <p:cNvPr id="4" name="Date Placeholder 3"/>
          <p:cNvSpPr>
            <a:spLocks noGrp="1"/>
          </p:cNvSpPr>
          <p:nvPr>
            <p:ph type="dt" idx="10"/>
          </p:nvPr>
        </p:nvSpPr>
        <p:spPr/>
        <p:txBody>
          <a:bodyPr/>
          <a:lstStyle/>
          <a:p>
            <a:fld id="{E2110867-2169-40F4-A6D5-2D3051025727}" type="datetime1">
              <a:rPr lang="en-US" smtClean="0"/>
              <a:t>9/27/2022</a:t>
            </a:fld>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08892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229600" cy="762000"/>
          </a:xfrm>
        </p:spPr>
        <p:txBody>
          <a:bodyPr>
            <a:normAutofit/>
          </a:bodyPr>
          <a:lstStyle/>
          <a:p>
            <a:pPr algn="ctr"/>
            <a:r>
              <a:rPr lang="en-US" sz="2800" b="1" dirty="0"/>
              <a:t>DEFAULT CONSTRUCTOR</a:t>
            </a:r>
          </a:p>
        </p:txBody>
      </p:sp>
      <p:sp>
        <p:nvSpPr>
          <p:cNvPr id="6" name="Content Placeholder 5"/>
          <p:cNvSpPr>
            <a:spLocks noGrp="1"/>
          </p:cNvSpPr>
          <p:nvPr>
            <p:ph sz="quarter" idx="1"/>
          </p:nvPr>
        </p:nvSpPr>
        <p:spPr/>
        <p:txBody>
          <a:bodyPr/>
          <a:lstStyle/>
          <a:p>
            <a:pPr lvl="1"/>
            <a:r>
              <a:rPr lang="en-US" dirty="0"/>
              <a:t>As soon as the object is created the constructor is called which initializes its data members.</a:t>
            </a:r>
          </a:p>
          <a:p>
            <a:pPr lvl="1"/>
            <a:endParaRPr lang="en-US" dirty="0"/>
          </a:p>
          <a:p>
            <a:pPr lvl="1"/>
            <a:r>
              <a:rPr lang="en-US" dirty="0"/>
              <a:t>A default constructor is so important for initialization of object members, that even if we do not define a constructor explicitly, the compiler will provide a default constructor implicitly.</a:t>
            </a:r>
          </a:p>
        </p:txBody>
      </p:sp>
      <p:pic>
        <p:nvPicPr>
          <p:cNvPr id="2" name="Picture 1"/>
          <p:cNvPicPr>
            <a:picLocks noChangeAspect="1"/>
          </p:cNvPicPr>
          <p:nvPr/>
        </p:nvPicPr>
        <p:blipFill>
          <a:blip r:embed="rId2"/>
          <a:stretch>
            <a:fillRect/>
          </a:stretch>
        </p:blipFill>
        <p:spPr>
          <a:xfrm>
            <a:off x="60173" y="57854"/>
            <a:ext cx="9083827" cy="682811"/>
          </a:xfrm>
          <a:prstGeom prst="rect">
            <a:avLst/>
          </a:prstGeom>
        </p:spPr>
      </p:pic>
      <p:sp>
        <p:nvSpPr>
          <p:cNvPr id="4" name="Date Placeholder 3"/>
          <p:cNvSpPr>
            <a:spLocks noGrp="1"/>
          </p:cNvSpPr>
          <p:nvPr>
            <p:ph type="dt" idx="10"/>
          </p:nvPr>
        </p:nvSpPr>
        <p:spPr/>
        <p:txBody>
          <a:bodyPr/>
          <a:lstStyle/>
          <a:p>
            <a:fld id="{E925A4EE-9F16-4B70-B960-2E023E5F484E}" type="datetime1">
              <a:rPr lang="en-US" smtClean="0"/>
              <a:t>9/27/2022</a:t>
            </a:fld>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7139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19100"/>
            <a:ext cx="8229600" cy="762000"/>
          </a:xfrm>
        </p:spPr>
        <p:txBody>
          <a:bodyPr>
            <a:normAutofit/>
          </a:bodyPr>
          <a:lstStyle/>
          <a:p>
            <a:pPr algn="ctr"/>
            <a:r>
              <a:rPr lang="en-US" sz="2800" b="1" dirty="0"/>
              <a:t>DEFAULT CONSTRUCTOR</a:t>
            </a:r>
          </a:p>
        </p:txBody>
      </p:sp>
      <p:pic>
        <p:nvPicPr>
          <p:cNvPr id="2" name="Content Placeholder 1"/>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90800" y="1371600"/>
            <a:ext cx="3762375" cy="2933700"/>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248257" y="4355068"/>
            <a:ext cx="3133743" cy="369332"/>
          </a:xfrm>
          <a:prstGeom prst="rect">
            <a:avLst/>
          </a:prstGeom>
          <a:noFill/>
        </p:spPr>
        <p:txBody>
          <a:bodyPr wrap="none" rtlCol="0">
            <a:spAutoFit/>
          </a:bodyPr>
          <a:lstStyle/>
          <a:p>
            <a:r>
              <a:rPr lang="en-US" dirty="0"/>
              <a:t>Output:  0 or any random value</a:t>
            </a:r>
          </a:p>
        </p:txBody>
      </p:sp>
      <p:sp>
        <p:nvSpPr>
          <p:cNvPr id="7" name="Content Placeholder 5"/>
          <p:cNvSpPr txBox="1">
            <a:spLocks/>
          </p:cNvSpPr>
          <p:nvPr/>
        </p:nvSpPr>
        <p:spPr>
          <a:xfrm>
            <a:off x="457200" y="4876800"/>
            <a:ext cx="8229600" cy="155269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lgn="just"/>
            <a:r>
              <a:rPr lang="en-US" dirty="0"/>
              <a:t>In this case, default constructor provided by the compiler will be called which will initialize the object data members to default value, that will be 0 or any random integer value in this case.</a:t>
            </a:r>
          </a:p>
        </p:txBody>
      </p:sp>
      <p:pic>
        <p:nvPicPr>
          <p:cNvPr id="5" name="Picture 4"/>
          <p:cNvPicPr>
            <a:picLocks noChangeAspect="1"/>
          </p:cNvPicPr>
          <p:nvPr/>
        </p:nvPicPr>
        <p:blipFill>
          <a:blip r:embed="rId3"/>
          <a:stretch>
            <a:fillRect/>
          </a:stretch>
        </p:blipFill>
        <p:spPr>
          <a:xfrm>
            <a:off x="60173" y="-208055"/>
            <a:ext cx="9083827" cy="682811"/>
          </a:xfrm>
          <a:prstGeom prst="rect">
            <a:avLst/>
          </a:prstGeom>
        </p:spPr>
      </p:pic>
      <p:sp>
        <p:nvSpPr>
          <p:cNvPr id="6" name="Date Placeholder 5"/>
          <p:cNvSpPr>
            <a:spLocks noGrp="1"/>
          </p:cNvSpPr>
          <p:nvPr>
            <p:ph type="dt" idx="10"/>
          </p:nvPr>
        </p:nvSpPr>
        <p:spPr/>
        <p:txBody>
          <a:bodyPr/>
          <a:lstStyle/>
          <a:p>
            <a:fld id="{3C2D292D-4DB5-45D2-A460-1FD088A8AEB6}"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35685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45592"/>
            <a:ext cx="8229600" cy="762000"/>
          </a:xfrm>
        </p:spPr>
        <p:txBody>
          <a:bodyPr>
            <a:normAutofit/>
          </a:bodyPr>
          <a:lstStyle/>
          <a:p>
            <a:pPr algn="ctr"/>
            <a:r>
              <a:rPr lang="en-US" sz="2800" b="1" dirty="0"/>
              <a:t>PARAMETERIZED CONSTRUCTOR</a:t>
            </a:r>
          </a:p>
        </p:txBody>
      </p:sp>
      <p:sp>
        <p:nvSpPr>
          <p:cNvPr id="5" name="Content Placeholder 4"/>
          <p:cNvSpPr>
            <a:spLocks noGrp="1"/>
          </p:cNvSpPr>
          <p:nvPr>
            <p:ph sz="quarter" idx="1"/>
          </p:nvPr>
        </p:nvSpPr>
        <p:spPr>
          <a:xfrm>
            <a:off x="457200" y="1219200"/>
            <a:ext cx="8229600" cy="5029200"/>
          </a:xfrm>
        </p:spPr>
        <p:txBody>
          <a:bodyPr/>
          <a:lstStyle/>
          <a:p>
            <a:pPr algn="just"/>
            <a:r>
              <a:rPr lang="en-US" dirty="0"/>
              <a:t>These are the constructors with parameter. </a:t>
            </a:r>
          </a:p>
          <a:p>
            <a:pPr algn="just"/>
            <a:endParaRPr lang="en-US" dirty="0"/>
          </a:p>
          <a:p>
            <a:pPr algn="just"/>
            <a:r>
              <a:rPr lang="en-US" dirty="0"/>
              <a:t>Using this Constructor you can provide different values to data members of different objects, by passing the appropriate values as argument.</a:t>
            </a:r>
          </a:p>
        </p:txBody>
      </p:sp>
      <p:pic>
        <p:nvPicPr>
          <p:cNvPr id="2" name="Picture 1"/>
          <p:cNvPicPr>
            <a:picLocks noChangeAspect="1"/>
          </p:cNvPicPr>
          <p:nvPr/>
        </p:nvPicPr>
        <p:blipFill>
          <a:blip r:embed="rId2"/>
          <a:stretch>
            <a:fillRect/>
          </a:stretch>
        </p:blipFill>
        <p:spPr>
          <a:xfrm>
            <a:off x="139814" y="-132617"/>
            <a:ext cx="9083827" cy="682811"/>
          </a:xfrm>
          <a:prstGeom prst="rect">
            <a:avLst/>
          </a:prstGeom>
        </p:spPr>
      </p:pic>
      <p:sp>
        <p:nvSpPr>
          <p:cNvPr id="4" name="Date Placeholder 3"/>
          <p:cNvSpPr>
            <a:spLocks noGrp="1"/>
          </p:cNvSpPr>
          <p:nvPr>
            <p:ph type="dt" idx="10"/>
          </p:nvPr>
        </p:nvSpPr>
        <p:spPr/>
        <p:txBody>
          <a:bodyPr/>
          <a:lstStyle/>
          <a:p>
            <a:fld id="{70DB1A04-AEEB-4259-B73D-5964011F92E8}" type="datetime1">
              <a:rPr lang="en-US" smtClean="0"/>
              <a:t>9/27/2022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2761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26720"/>
            <a:ext cx="8229600" cy="762000"/>
          </a:xfrm>
        </p:spPr>
        <p:txBody>
          <a:bodyPr>
            <a:normAutofit/>
          </a:bodyPr>
          <a:lstStyle/>
          <a:p>
            <a:pPr algn="ctr"/>
            <a:r>
              <a:rPr lang="en-US" sz="2800" b="1" dirty="0"/>
              <a:t>PARAMETERIZED CONSTRUCTOR</a:t>
            </a:r>
          </a:p>
        </p:txBody>
      </p:sp>
      <p:pic>
        <p:nvPicPr>
          <p:cNvPr id="2" name="Content Placeholder 1"/>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295400"/>
            <a:ext cx="4686300" cy="4876800"/>
          </a:xfrm>
          <a:prstGeom prst="rect">
            <a:avLst/>
          </a:prstGeom>
          <a:ln>
            <a:noFill/>
          </a:ln>
          <a:effectLst>
            <a:outerShdw blurRad="292100" dist="139700" dir="2700000" algn="tl" rotWithShape="0">
              <a:srgbClr val="333333">
                <a:alpha val="65000"/>
              </a:srgbClr>
            </a:outerShdw>
          </a:effectLst>
        </p:spPr>
      </p:pic>
      <p:sp>
        <p:nvSpPr>
          <p:cNvPr id="6" name="Content Placeholder 4"/>
          <p:cNvSpPr txBox="1">
            <a:spLocks/>
          </p:cNvSpPr>
          <p:nvPr/>
        </p:nvSpPr>
        <p:spPr>
          <a:xfrm>
            <a:off x="5943600" y="4419600"/>
            <a:ext cx="2743200" cy="1828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r>
              <a:rPr lang="en-US" dirty="0"/>
              <a:t>OUTPUT</a:t>
            </a:r>
          </a:p>
          <a:p>
            <a:pPr marL="274320" lvl="1" indent="0" algn="just">
              <a:buNone/>
            </a:pPr>
            <a:r>
              <a:rPr lang="en-US" dirty="0"/>
              <a:t>10</a:t>
            </a:r>
          </a:p>
          <a:p>
            <a:pPr marL="274320" lvl="1" indent="0" algn="just">
              <a:buNone/>
            </a:pPr>
            <a:r>
              <a:rPr lang="en-US" dirty="0"/>
              <a:t>20</a:t>
            </a:r>
          </a:p>
          <a:p>
            <a:pPr marL="274320" lvl="1" indent="0" algn="just">
              <a:buNone/>
            </a:pPr>
            <a:r>
              <a:rPr lang="en-US" dirty="0"/>
              <a:t>30</a:t>
            </a:r>
          </a:p>
        </p:txBody>
      </p:sp>
      <p:pic>
        <p:nvPicPr>
          <p:cNvPr id="4" name="Picture 3"/>
          <p:cNvPicPr>
            <a:picLocks noChangeAspect="1"/>
          </p:cNvPicPr>
          <p:nvPr/>
        </p:nvPicPr>
        <p:blipFill>
          <a:blip r:embed="rId3"/>
          <a:stretch>
            <a:fillRect/>
          </a:stretch>
        </p:blipFill>
        <p:spPr>
          <a:xfrm>
            <a:off x="60173" y="-112806"/>
            <a:ext cx="9083827" cy="682811"/>
          </a:xfrm>
          <a:prstGeom prst="rect">
            <a:avLst/>
          </a:prstGeom>
        </p:spPr>
      </p:pic>
      <p:sp>
        <p:nvSpPr>
          <p:cNvPr id="5" name="Date Placeholder 4"/>
          <p:cNvSpPr>
            <a:spLocks noGrp="1"/>
          </p:cNvSpPr>
          <p:nvPr>
            <p:ph type="dt" idx="10"/>
          </p:nvPr>
        </p:nvSpPr>
        <p:spPr/>
        <p:txBody>
          <a:bodyPr/>
          <a:lstStyle/>
          <a:p>
            <a:fld id="{4FB5A60E-87CF-4ADB-AB9C-F197E796BB32}"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56544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762000"/>
          </a:xfrm>
        </p:spPr>
        <p:txBody>
          <a:bodyPr>
            <a:normAutofit/>
          </a:bodyPr>
          <a:lstStyle/>
          <a:p>
            <a:pPr algn="ctr"/>
            <a:r>
              <a:rPr lang="en-US" sz="2800" b="1" dirty="0"/>
              <a:t>PARAMETERIZED CONSTRUCTOR</a:t>
            </a:r>
          </a:p>
        </p:txBody>
      </p:sp>
      <p:pic>
        <p:nvPicPr>
          <p:cNvPr id="2" name="Content Placeholder 1"/>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295400"/>
            <a:ext cx="3368278" cy="3505200"/>
          </a:xfrm>
        </p:spPr>
      </p:pic>
      <p:sp>
        <p:nvSpPr>
          <p:cNvPr id="6" name="Content Placeholder 4"/>
          <p:cNvSpPr txBox="1">
            <a:spLocks/>
          </p:cNvSpPr>
          <p:nvPr/>
        </p:nvSpPr>
        <p:spPr>
          <a:xfrm>
            <a:off x="914400" y="4953000"/>
            <a:ext cx="7772400" cy="1295400"/>
          </a:xfrm>
          <a:prstGeom prst="rect">
            <a:avLst/>
          </a:prstGeom>
        </p:spPr>
        <p:txBody>
          <a:bodyPr vert="horz">
            <a:normAutofit fontScale="925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r>
              <a:rPr lang="en-US" sz="2400" dirty="0"/>
              <a:t>By using parameterized constructor in above case, we have initialized 3 objects with user defined values. We can have any number of parameters in a constructor.</a:t>
            </a:r>
          </a:p>
        </p:txBody>
      </p:sp>
      <p:pic>
        <p:nvPicPr>
          <p:cNvPr id="4" name="Picture 3"/>
          <p:cNvPicPr>
            <a:picLocks noChangeAspect="1"/>
          </p:cNvPicPr>
          <p:nvPr/>
        </p:nvPicPr>
        <p:blipFill>
          <a:blip r:embed="rId3"/>
          <a:stretch>
            <a:fillRect/>
          </a:stretch>
        </p:blipFill>
        <p:spPr>
          <a:xfrm>
            <a:off x="60173" y="-36606"/>
            <a:ext cx="9083827" cy="682811"/>
          </a:xfrm>
          <a:prstGeom prst="rect">
            <a:avLst/>
          </a:prstGeom>
        </p:spPr>
      </p:pic>
      <p:sp>
        <p:nvSpPr>
          <p:cNvPr id="5" name="Date Placeholder 4"/>
          <p:cNvSpPr>
            <a:spLocks noGrp="1"/>
          </p:cNvSpPr>
          <p:nvPr>
            <p:ph type="dt" idx="10"/>
          </p:nvPr>
        </p:nvSpPr>
        <p:spPr/>
        <p:txBody>
          <a:bodyPr/>
          <a:lstStyle/>
          <a:p>
            <a:fld id="{FB199DC7-64F3-4C53-BD71-B9F18E6A7E44}"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89540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27888"/>
            <a:ext cx="8229600" cy="762000"/>
          </a:xfrm>
        </p:spPr>
        <p:txBody>
          <a:bodyPr>
            <a:normAutofit/>
          </a:bodyPr>
          <a:lstStyle/>
          <a:p>
            <a:pPr algn="ctr"/>
            <a:r>
              <a:rPr lang="en-US" sz="2800" b="1" dirty="0"/>
              <a:t>COPY CONSTRUCTOR</a:t>
            </a:r>
          </a:p>
        </p:txBody>
      </p:sp>
      <p:sp>
        <p:nvSpPr>
          <p:cNvPr id="4" name="Content Placeholder 3"/>
          <p:cNvSpPr>
            <a:spLocks noGrp="1"/>
          </p:cNvSpPr>
          <p:nvPr>
            <p:ph sz="quarter" idx="1"/>
          </p:nvPr>
        </p:nvSpPr>
        <p:spPr/>
        <p:txBody>
          <a:bodyPr/>
          <a:lstStyle/>
          <a:p>
            <a:r>
              <a:rPr lang="en-US" dirty="0"/>
              <a:t>These are special type of Constructors which takes an object as argument, and is used to copy values of data members of one object into other object.</a:t>
            </a:r>
          </a:p>
        </p:txBody>
      </p:sp>
      <p:pic>
        <p:nvPicPr>
          <p:cNvPr id="2" name="Picture 1"/>
          <p:cNvPicPr>
            <a:picLocks noChangeAspect="1"/>
          </p:cNvPicPr>
          <p:nvPr/>
        </p:nvPicPr>
        <p:blipFill>
          <a:blip r:embed="rId2"/>
          <a:stretch>
            <a:fillRect/>
          </a:stretch>
        </p:blipFill>
        <p:spPr>
          <a:xfrm>
            <a:off x="30086" y="0"/>
            <a:ext cx="9083827" cy="682811"/>
          </a:xfrm>
          <a:prstGeom prst="rect">
            <a:avLst/>
          </a:prstGeom>
        </p:spPr>
      </p:pic>
      <p:sp>
        <p:nvSpPr>
          <p:cNvPr id="5" name="Date Placeholder 4"/>
          <p:cNvSpPr>
            <a:spLocks noGrp="1"/>
          </p:cNvSpPr>
          <p:nvPr>
            <p:ph type="dt" idx="10"/>
          </p:nvPr>
        </p:nvSpPr>
        <p:spPr/>
        <p:txBody>
          <a:bodyPr/>
          <a:lstStyle/>
          <a:p>
            <a:fld id="{B0CCA609-816D-4A07-A1DD-143B438A669C}" type="datetime1">
              <a:rPr lang="en-US" smtClean="0"/>
              <a:t>9/27/2022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92067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0352" y="838200"/>
            <a:ext cx="8229600" cy="762000"/>
          </a:xfrm>
        </p:spPr>
        <p:txBody>
          <a:bodyPr>
            <a:normAutofit/>
          </a:bodyPr>
          <a:lstStyle/>
          <a:p>
            <a:pPr algn="ctr"/>
            <a:r>
              <a:rPr lang="en-US" sz="2800" b="1" dirty="0"/>
              <a:t>COPY CONSTRUCTOR</a:t>
            </a:r>
          </a:p>
        </p:txBody>
      </p:sp>
      <p:sp>
        <p:nvSpPr>
          <p:cNvPr id="4" name="Content Placeholder 3"/>
          <p:cNvSpPr>
            <a:spLocks noGrp="1"/>
          </p:cNvSpPr>
          <p:nvPr>
            <p:ph sz="quarter" idx="1"/>
          </p:nvPr>
        </p:nvSpPr>
        <p:spPr/>
        <p:txBody>
          <a:bodyPr/>
          <a:lstStyle/>
          <a:p>
            <a:r>
              <a:rPr lang="en-US" dirty="0"/>
              <a:t>These are special type of Constructors which takes an object as argument, and is used to copy values of data members of one object into other object.</a:t>
            </a:r>
          </a:p>
          <a:p>
            <a:endParaRPr lang="en-US" dirty="0"/>
          </a:p>
          <a:p>
            <a:r>
              <a:rPr lang="en-US" dirty="0"/>
              <a:t>It is usually of the form </a:t>
            </a:r>
            <a:r>
              <a:rPr lang="en-US" b="1" dirty="0"/>
              <a:t>X (X&amp;)</a:t>
            </a:r>
            <a:r>
              <a:rPr lang="en-US" dirty="0"/>
              <a:t>, where X is the class name. The compiler provides a default Copy Constructor to all the classes.</a:t>
            </a:r>
          </a:p>
        </p:txBody>
      </p:sp>
      <p:pic>
        <p:nvPicPr>
          <p:cNvPr id="2" name="Picture 1"/>
          <p:cNvPicPr>
            <a:picLocks noChangeAspect="1"/>
          </p:cNvPicPr>
          <p:nvPr/>
        </p:nvPicPr>
        <p:blipFill>
          <a:blip r:embed="rId2"/>
          <a:stretch>
            <a:fillRect/>
          </a:stretch>
        </p:blipFill>
        <p:spPr>
          <a:xfrm>
            <a:off x="30086" y="115795"/>
            <a:ext cx="9083827" cy="682811"/>
          </a:xfrm>
          <a:prstGeom prst="rect">
            <a:avLst/>
          </a:prstGeom>
        </p:spPr>
      </p:pic>
      <p:sp>
        <p:nvSpPr>
          <p:cNvPr id="5" name="Date Placeholder 4"/>
          <p:cNvSpPr>
            <a:spLocks noGrp="1"/>
          </p:cNvSpPr>
          <p:nvPr>
            <p:ph type="dt" idx="10"/>
          </p:nvPr>
        </p:nvSpPr>
        <p:spPr/>
        <p:txBody>
          <a:bodyPr/>
          <a:lstStyle/>
          <a:p>
            <a:fld id="{08C37DAA-78E5-4B28-8BAC-17B6C6F9A66A}" type="datetime1">
              <a:rPr lang="en-US" smtClean="0"/>
              <a:t>9/27/2022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5174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83071"/>
            <a:ext cx="8229600" cy="762000"/>
          </a:xfrm>
        </p:spPr>
        <p:txBody>
          <a:bodyPr>
            <a:normAutofit/>
          </a:bodyPr>
          <a:lstStyle/>
          <a:p>
            <a:pPr algn="ctr"/>
            <a:r>
              <a:rPr lang="en-US" sz="2800" b="1" dirty="0"/>
              <a:t>COPY CONSTRUCTOR</a:t>
            </a:r>
          </a:p>
        </p:txBody>
      </p:sp>
      <p:sp>
        <p:nvSpPr>
          <p:cNvPr id="4" name="Content Placeholder 3"/>
          <p:cNvSpPr>
            <a:spLocks noGrp="1"/>
          </p:cNvSpPr>
          <p:nvPr>
            <p:ph sz="quarter" idx="1"/>
          </p:nvPr>
        </p:nvSpPr>
        <p:spPr/>
        <p:txBody>
          <a:bodyPr>
            <a:normAutofit/>
          </a:bodyPr>
          <a:lstStyle/>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As it is used to create an object, hence it is called a constructor. And, it creates a new object, which is exact copy of the existing copy, hence it is called </a:t>
            </a:r>
            <a:r>
              <a:rPr lang="en-US" sz="2000" b="1" dirty="0"/>
              <a:t>copy constructor</a:t>
            </a:r>
            <a:r>
              <a:rPr lang="en-US" sz="2000" dirty="0"/>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611" y="1647825"/>
            <a:ext cx="4676775" cy="11715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799" y="4186908"/>
            <a:ext cx="3439923" cy="2061492"/>
          </a:xfrm>
          <a:prstGeom prst="rect">
            <a:avLst/>
          </a:prstGeom>
        </p:spPr>
      </p:pic>
      <p:pic>
        <p:nvPicPr>
          <p:cNvPr id="6" name="Picture 5"/>
          <p:cNvPicPr>
            <a:picLocks noChangeAspect="1"/>
          </p:cNvPicPr>
          <p:nvPr/>
        </p:nvPicPr>
        <p:blipFill>
          <a:blip r:embed="rId4"/>
          <a:stretch>
            <a:fillRect/>
          </a:stretch>
        </p:blipFill>
        <p:spPr>
          <a:xfrm>
            <a:off x="30084" y="-13464"/>
            <a:ext cx="9083827" cy="682811"/>
          </a:xfrm>
          <a:prstGeom prst="rect">
            <a:avLst/>
          </a:prstGeom>
        </p:spPr>
      </p:pic>
      <p:sp>
        <p:nvSpPr>
          <p:cNvPr id="7" name="Date Placeholder 6"/>
          <p:cNvSpPr>
            <a:spLocks noGrp="1"/>
          </p:cNvSpPr>
          <p:nvPr>
            <p:ph type="dt" idx="10"/>
          </p:nvPr>
        </p:nvSpPr>
        <p:spPr/>
        <p:txBody>
          <a:bodyPr/>
          <a:lstStyle/>
          <a:p>
            <a:fld id="{489D75D3-6C2E-4924-AE99-B6272CA3C848}"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341382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457200"/>
            <a:ext cx="8229600" cy="762000"/>
          </a:xfrm>
        </p:spPr>
        <p:txBody>
          <a:bodyPr>
            <a:normAutofit/>
          </a:bodyPr>
          <a:lstStyle/>
          <a:p>
            <a:pPr algn="ctr"/>
            <a:r>
              <a:rPr lang="en-US" sz="2800" b="1" dirty="0"/>
              <a:t>COPY CONSTRUCTOR</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04515" y="1288992"/>
            <a:ext cx="5529049" cy="5316021"/>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3"/>
          <a:stretch>
            <a:fillRect/>
          </a:stretch>
        </p:blipFill>
        <p:spPr>
          <a:xfrm>
            <a:off x="30085" y="-103662"/>
            <a:ext cx="9083827" cy="682811"/>
          </a:xfrm>
          <a:prstGeom prst="rect">
            <a:avLst/>
          </a:prstGeom>
        </p:spPr>
      </p:pic>
      <p:sp>
        <p:nvSpPr>
          <p:cNvPr id="4" name="Date Placeholder 3"/>
          <p:cNvSpPr>
            <a:spLocks noGrp="1"/>
          </p:cNvSpPr>
          <p:nvPr>
            <p:ph type="dt" idx="10"/>
          </p:nvPr>
        </p:nvSpPr>
        <p:spPr/>
        <p:txBody>
          <a:bodyPr/>
          <a:lstStyle/>
          <a:p>
            <a:fld id="{E09F1C95-3DFB-41F9-9114-4FC9BA1FA927}" type="datetime1">
              <a:rPr lang="en-US" smtClean="0"/>
              <a:t>9/27/2022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327075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2"/>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4" name="Google Shape;114;p2"/>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5" name="Google Shape;115;p2"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16" name="Google Shape;116;p2"/>
          <p:cNvSpPr/>
          <p:nvPr/>
        </p:nvSpPr>
        <p:spPr>
          <a:xfrm>
            <a:off x="1078523" y="1905000"/>
            <a:ext cx="6951785" cy="252372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b="1" dirty="0">
                <a:solidFill>
                  <a:schemeClr val="dk1"/>
                </a:solidFill>
                <a:latin typeface="Arial Black"/>
                <a:ea typeface="Arial Black"/>
                <a:cs typeface="Arial Black"/>
                <a:sym typeface="Times New Roman"/>
              </a:rPr>
              <a:t>Session 1</a:t>
            </a:r>
            <a:endParaRPr sz="2400" b="1" dirty="0">
              <a:solidFill>
                <a:schemeClr val="dk1"/>
              </a:solidFill>
              <a:latin typeface="Arial Black"/>
              <a:ea typeface="Arial Black"/>
              <a:cs typeface="Arial Black"/>
            </a:endParaRPr>
          </a:p>
          <a:p>
            <a:pPr marL="0" marR="0" lvl="0" indent="0" algn="ctr" rtl="0">
              <a:spcBef>
                <a:spcPts val="0"/>
              </a:spcBef>
              <a:spcAft>
                <a:spcPts val="0"/>
              </a:spcAft>
              <a:buNone/>
            </a:pPr>
            <a:endParaRPr sz="2400" b="1" i="0" u="none" strike="noStrike" cap="none" dirty="0">
              <a:solidFill>
                <a:schemeClr val="dk1"/>
              </a:solidFill>
              <a:latin typeface="Times New Roman"/>
              <a:ea typeface="Times New Roman"/>
              <a:cs typeface="Times New Roman"/>
              <a:sym typeface="Times New Roman"/>
            </a:endParaRPr>
          </a:p>
          <a:p>
            <a:pPr algn="ctr"/>
            <a:r>
              <a:rPr lang="en-US" sz="2400" b="1" dirty="0">
                <a:solidFill>
                  <a:schemeClr val="dk1"/>
                </a:solidFill>
                <a:latin typeface="Arial Black"/>
                <a:ea typeface="Arial Black"/>
                <a:cs typeface="Arial Black"/>
                <a:sym typeface="Times New Roman"/>
              </a:rPr>
              <a:t>Topic : </a:t>
            </a:r>
            <a:r>
              <a:rPr lang="en-US" sz="2400" b="1" dirty="0">
                <a:solidFill>
                  <a:schemeClr val="dk1"/>
                </a:solidFill>
                <a:latin typeface="Arial Black"/>
                <a:ea typeface="Arial Black"/>
                <a:cs typeface="Arial Black"/>
                <a:sym typeface="Arial Black"/>
              </a:rPr>
              <a:t>Types of Constructor</a:t>
            </a:r>
          </a:p>
          <a:p>
            <a:pPr marL="0" marR="0" lvl="0" indent="0" algn="ctr" rtl="0">
              <a:spcBef>
                <a:spcPts val="0"/>
              </a:spcBef>
              <a:spcAft>
                <a:spcPts val="0"/>
              </a:spcAft>
              <a:buNone/>
            </a:pPr>
            <a:endParaRPr dirty="0"/>
          </a:p>
          <a:p>
            <a:pPr marL="0" marR="0" lvl="0" indent="0" algn="ctr" rtl="0">
              <a:spcBef>
                <a:spcPts val="0"/>
              </a:spcBef>
              <a:spcAft>
                <a:spcPts val="0"/>
              </a:spcAft>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b="0" i="0" u="none" strike="noStrike" cap="none" dirty="0">
              <a:solidFill>
                <a:schemeClr val="dk1"/>
              </a:solidFill>
              <a:latin typeface="Arial"/>
              <a:ea typeface="Arial"/>
              <a:cs typeface="Arial"/>
              <a:sym typeface="Arial"/>
            </a:endParaRPr>
          </a:p>
        </p:txBody>
      </p:sp>
      <p:sp>
        <p:nvSpPr>
          <p:cNvPr id="117" name="Google Shape;117;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D711D1E-A194-492D-9A95-91245FB97526}" type="datetime1">
              <a:rPr lang="en-US" smtClean="0"/>
              <a:t>9/27/2022</a:t>
            </a:fld>
            <a:endParaRPr/>
          </a:p>
        </p:txBody>
      </p:sp>
      <p:sp>
        <p:nvSpPr>
          <p:cNvPr id="119" name="Google Shape;119;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18744"/>
            <a:ext cx="8229600" cy="762000"/>
          </a:xfrm>
        </p:spPr>
        <p:txBody>
          <a:bodyPr>
            <a:normAutofit/>
          </a:bodyPr>
          <a:lstStyle/>
          <a:p>
            <a:pPr algn="ctr"/>
            <a:r>
              <a:rPr lang="en-US" sz="2800" b="1" dirty="0"/>
              <a:t>COPY CONSTRUCTOR</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0" y="1447800"/>
            <a:ext cx="5734050" cy="2295525"/>
          </a:xfrm>
          <a:prstGeom prst="rect">
            <a:avLst/>
          </a:prstGeom>
          <a:ln>
            <a:noFill/>
          </a:ln>
          <a:effectLst>
            <a:outerShdw blurRad="292100" dist="139700" dir="2700000" algn="tl" rotWithShape="0">
              <a:srgbClr val="333333">
                <a:alpha val="65000"/>
              </a:srgbClr>
            </a:outerShdw>
          </a:effectLst>
        </p:spPr>
      </p:pic>
      <p:sp>
        <p:nvSpPr>
          <p:cNvPr id="6" name="Content Placeholder 3"/>
          <p:cNvSpPr txBox="1">
            <a:spLocks/>
          </p:cNvSpPr>
          <p:nvPr/>
        </p:nvSpPr>
        <p:spPr>
          <a:xfrm>
            <a:off x="457200" y="3124200"/>
            <a:ext cx="8229600" cy="3032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endParaRPr lang="es-ES" sz="2000" dirty="0"/>
          </a:p>
          <a:p>
            <a:pPr algn="just"/>
            <a:endParaRPr lang="es-ES" sz="2000" dirty="0"/>
          </a:p>
          <a:p>
            <a:pPr algn="just"/>
            <a:endParaRPr lang="es-ES" sz="2000" dirty="0"/>
          </a:p>
          <a:p>
            <a:pPr algn="just"/>
            <a:r>
              <a:rPr lang="es-ES" sz="2000" dirty="0"/>
              <a:t>Output :</a:t>
            </a:r>
          </a:p>
          <a:p>
            <a:pPr lvl="1" algn="just"/>
            <a:r>
              <a:rPr lang="es-ES" sz="1700" dirty="0"/>
              <a:t>Normal constructor : 10 15 </a:t>
            </a:r>
          </a:p>
          <a:p>
            <a:pPr lvl="1" algn="just"/>
            <a:r>
              <a:rPr lang="es-ES" sz="1700" dirty="0" err="1"/>
              <a:t>Copy</a:t>
            </a:r>
            <a:r>
              <a:rPr lang="es-ES" sz="1700" dirty="0"/>
              <a:t> constructor : 10 15</a:t>
            </a:r>
            <a:endParaRPr lang="en-US" sz="1700" dirty="0"/>
          </a:p>
        </p:txBody>
      </p:sp>
      <p:pic>
        <p:nvPicPr>
          <p:cNvPr id="2" name="Picture 1"/>
          <p:cNvPicPr>
            <a:picLocks noChangeAspect="1"/>
          </p:cNvPicPr>
          <p:nvPr/>
        </p:nvPicPr>
        <p:blipFill>
          <a:blip r:embed="rId3"/>
          <a:stretch>
            <a:fillRect/>
          </a:stretch>
        </p:blipFill>
        <p:spPr>
          <a:xfrm>
            <a:off x="60173" y="0"/>
            <a:ext cx="9083827" cy="682811"/>
          </a:xfrm>
          <a:prstGeom prst="rect">
            <a:avLst/>
          </a:prstGeom>
        </p:spPr>
      </p:pic>
      <p:sp>
        <p:nvSpPr>
          <p:cNvPr id="5" name="Date Placeholder 4"/>
          <p:cNvSpPr>
            <a:spLocks noGrp="1"/>
          </p:cNvSpPr>
          <p:nvPr>
            <p:ph type="dt" idx="10"/>
          </p:nvPr>
        </p:nvSpPr>
        <p:spPr/>
        <p:txBody>
          <a:bodyPr/>
          <a:lstStyle/>
          <a:p>
            <a:fld id="{2DDA2ABF-333E-4E8A-A7DB-7F73CBD4A5C3}"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44753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73608"/>
            <a:ext cx="8229600" cy="762000"/>
          </a:xfrm>
        </p:spPr>
        <p:txBody>
          <a:bodyPr>
            <a:normAutofit/>
          </a:bodyPr>
          <a:lstStyle/>
          <a:p>
            <a:pPr algn="ctr"/>
            <a:r>
              <a:rPr lang="en-US" sz="2800" b="1" dirty="0"/>
              <a:t>STATIC CONSTRUCTOR</a:t>
            </a:r>
          </a:p>
        </p:txBody>
      </p:sp>
      <p:sp>
        <p:nvSpPr>
          <p:cNvPr id="2" name="Content Placeholder 1"/>
          <p:cNvSpPr>
            <a:spLocks noGrp="1"/>
          </p:cNvSpPr>
          <p:nvPr>
            <p:ph sz="quarter" idx="1"/>
          </p:nvPr>
        </p:nvSpPr>
        <p:spPr/>
        <p:txBody>
          <a:bodyPr>
            <a:normAutofit fontScale="85000" lnSpcReduction="20000"/>
          </a:bodyPr>
          <a:lstStyle/>
          <a:p>
            <a:pPr algn="just"/>
            <a:r>
              <a:rPr lang="en-US" sz="2400" dirty="0"/>
              <a:t>C++ doesn’t have static constructors but you can emulate them using a static instance of a nested class.</a:t>
            </a:r>
          </a:p>
          <a:p>
            <a:pPr algn="just"/>
            <a:endParaRPr lang="en-US" sz="2400" dirty="0"/>
          </a:p>
          <a:p>
            <a:pPr algn="just"/>
            <a:endParaRPr lang="en-US" sz="2400" dirty="0"/>
          </a:p>
          <a:p>
            <a:pPr marL="274320" lvl="1" indent="0" algn="just">
              <a:buNone/>
            </a:pPr>
            <a:r>
              <a:rPr lang="en-US" sz="2100" dirty="0">
                <a:solidFill>
                  <a:srgbClr val="0070C0"/>
                </a:solidFill>
              </a:rPr>
              <a:t>class</a:t>
            </a:r>
            <a:r>
              <a:rPr lang="en-US" sz="2100" dirty="0"/>
              <a:t> </a:t>
            </a:r>
            <a:r>
              <a:rPr lang="en-US" sz="2100" dirty="0" err="1"/>
              <a:t>has_static_constructor</a:t>
            </a:r>
            <a:r>
              <a:rPr lang="en-US" sz="2100" dirty="0"/>
              <a:t> {</a:t>
            </a:r>
          </a:p>
          <a:p>
            <a:pPr marL="274320" lvl="1" indent="0" algn="just">
              <a:buNone/>
            </a:pPr>
            <a:r>
              <a:rPr lang="en-US" sz="2100" dirty="0">
                <a:solidFill>
                  <a:srgbClr val="0070C0"/>
                </a:solidFill>
              </a:rPr>
              <a:t>    friend class </a:t>
            </a:r>
            <a:r>
              <a:rPr lang="en-US" sz="2100" dirty="0"/>
              <a:t>constructor;</a:t>
            </a:r>
          </a:p>
          <a:p>
            <a:pPr marL="274320" lvl="1" indent="0" algn="just">
              <a:buNone/>
            </a:pPr>
            <a:r>
              <a:rPr lang="en-US" sz="2100" dirty="0"/>
              <a:t>    </a:t>
            </a:r>
            <a:r>
              <a:rPr lang="en-US" sz="2100" dirty="0" err="1">
                <a:solidFill>
                  <a:srgbClr val="0070C0"/>
                </a:solidFill>
              </a:rPr>
              <a:t>struct</a:t>
            </a:r>
            <a:r>
              <a:rPr lang="en-US" sz="2100" dirty="0">
                <a:solidFill>
                  <a:srgbClr val="0070C0"/>
                </a:solidFill>
              </a:rPr>
              <a:t> </a:t>
            </a:r>
            <a:r>
              <a:rPr lang="en-US" sz="2100" dirty="0"/>
              <a:t>constructor {</a:t>
            </a:r>
          </a:p>
          <a:p>
            <a:pPr marL="274320" lvl="1" indent="0" algn="just">
              <a:buNone/>
            </a:pPr>
            <a:r>
              <a:rPr lang="en-US" sz="2100" dirty="0"/>
              <a:t>        constructor() { /* do some constructing here … */ }</a:t>
            </a:r>
          </a:p>
          <a:p>
            <a:pPr marL="274320" lvl="1" indent="0" algn="just">
              <a:buNone/>
            </a:pPr>
            <a:r>
              <a:rPr lang="en-US" sz="2100" dirty="0"/>
              <a:t>    };</a:t>
            </a:r>
          </a:p>
          <a:p>
            <a:pPr marL="274320" lvl="1" indent="0" algn="just">
              <a:buNone/>
            </a:pPr>
            <a:r>
              <a:rPr lang="en-US" sz="2100" dirty="0"/>
              <a:t>    </a:t>
            </a:r>
            <a:r>
              <a:rPr lang="en-US" sz="2100" dirty="0">
                <a:solidFill>
                  <a:srgbClr val="0070C0"/>
                </a:solidFill>
              </a:rPr>
              <a:t>static</a:t>
            </a:r>
            <a:r>
              <a:rPr lang="en-US" sz="2100" dirty="0"/>
              <a:t> constructor cons;</a:t>
            </a:r>
          </a:p>
          <a:p>
            <a:pPr marL="274320" lvl="1" indent="0" algn="just">
              <a:buNone/>
            </a:pPr>
            <a:r>
              <a:rPr lang="en-US" sz="2100" dirty="0"/>
              <a:t>};</a:t>
            </a:r>
          </a:p>
          <a:p>
            <a:pPr marL="0" indent="0" algn="just">
              <a:buNone/>
            </a:pPr>
            <a:endParaRPr lang="en-US" sz="2400" dirty="0"/>
          </a:p>
          <a:p>
            <a:pPr marL="0" indent="0" algn="just">
              <a:buNone/>
            </a:pPr>
            <a:endParaRPr lang="en-US" sz="2400" dirty="0"/>
          </a:p>
          <a:p>
            <a:pPr marL="0" indent="0" algn="just">
              <a:buNone/>
            </a:pPr>
            <a:r>
              <a:rPr lang="en-US" sz="2400" dirty="0"/>
              <a:t>// C++ needs to define static members externally.</a:t>
            </a:r>
          </a:p>
          <a:p>
            <a:pPr marL="0" indent="0" algn="just">
              <a:buNone/>
            </a:pPr>
            <a:r>
              <a:rPr lang="en-US" sz="2400" dirty="0" err="1"/>
              <a:t>has_static_constructor</a:t>
            </a:r>
            <a:r>
              <a:rPr lang="en-US" sz="2400" dirty="0"/>
              <a:t>::constructor </a:t>
            </a:r>
            <a:r>
              <a:rPr lang="en-US" sz="2400" dirty="0" err="1"/>
              <a:t>has_static_constructor</a:t>
            </a:r>
            <a:r>
              <a:rPr lang="en-US" sz="2400" dirty="0"/>
              <a:t>::cons;</a:t>
            </a:r>
          </a:p>
        </p:txBody>
      </p:sp>
      <p:pic>
        <p:nvPicPr>
          <p:cNvPr id="4" name="Picture 3"/>
          <p:cNvPicPr>
            <a:picLocks noChangeAspect="1"/>
          </p:cNvPicPr>
          <p:nvPr/>
        </p:nvPicPr>
        <p:blipFill>
          <a:blip r:embed="rId2"/>
          <a:stretch>
            <a:fillRect/>
          </a:stretch>
        </p:blipFill>
        <p:spPr>
          <a:xfrm>
            <a:off x="231254" y="167610"/>
            <a:ext cx="9083827" cy="682811"/>
          </a:xfrm>
          <a:prstGeom prst="rect">
            <a:avLst/>
          </a:prstGeom>
        </p:spPr>
      </p:pic>
      <p:sp>
        <p:nvSpPr>
          <p:cNvPr id="5" name="Date Placeholder 4"/>
          <p:cNvSpPr>
            <a:spLocks noGrp="1"/>
          </p:cNvSpPr>
          <p:nvPr>
            <p:ph type="dt" idx="10"/>
          </p:nvPr>
        </p:nvSpPr>
        <p:spPr/>
        <p:txBody>
          <a:bodyPr/>
          <a:lstStyle/>
          <a:p>
            <a:fld id="{1F9A91E8-75C4-4465-A2EB-1AF487AC6994}" type="datetime1">
              <a:rPr lang="en-US" smtClean="0"/>
              <a:t>9/27/2022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2033797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out program</a:t>
            </a:r>
          </a:p>
        </p:txBody>
      </p:sp>
      <p:sp>
        <p:nvSpPr>
          <p:cNvPr id="4" name="Date Placeholder 3"/>
          <p:cNvSpPr>
            <a:spLocks noGrp="1"/>
          </p:cNvSpPr>
          <p:nvPr>
            <p:ph type="dt" idx="10"/>
          </p:nvPr>
        </p:nvSpPr>
        <p:spPr/>
        <p:txBody>
          <a:bodyPr/>
          <a:lstStyle/>
          <a:p>
            <a:fld id="{DE3ED6A2-8CE4-4BA2-984D-29152D6C2E28}" type="datetime1">
              <a:rPr lang="en-US" smtClean="0"/>
              <a:t>9/27/2022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7" name="Picture 6"/>
          <p:cNvPicPr>
            <a:picLocks noChangeAspect="1"/>
          </p:cNvPicPr>
          <p:nvPr/>
        </p:nvPicPr>
        <p:blipFill>
          <a:blip r:embed="rId2"/>
          <a:stretch>
            <a:fillRect/>
          </a:stretch>
        </p:blipFill>
        <p:spPr>
          <a:xfrm>
            <a:off x="457200" y="1385443"/>
            <a:ext cx="2764309" cy="4970907"/>
          </a:xfrm>
          <a:prstGeom prst="rect">
            <a:avLst/>
          </a:prstGeom>
        </p:spPr>
      </p:pic>
      <p:pic>
        <p:nvPicPr>
          <p:cNvPr id="8" name="Picture 7"/>
          <p:cNvPicPr>
            <a:picLocks noChangeAspect="1"/>
          </p:cNvPicPr>
          <p:nvPr/>
        </p:nvPicPr>
        <p:blipFill>
          <a:blip r:embed="rId3"/>
          <a:stretch>
            <a:fillRect/>
          </a:stretch>
        </p:blipFill>
        <p:spPr>
          <a:xfrm>
            <a:off x="3779520" y="1385443"/>
            <a:ext cx="3505200" cy="2076450"/>
          </a:xfrm>
          <a:prstGeom prst="rect">
            <a:avLst/>
          </a:prstGeom>
        </p:spPr>
      </p:pic>
      <p:pic>
        <p:nvPicPr>
          <p:cNvPr id="9" name="Picture 8"/>
          <p:cNvPicPr>
            <a:picLocks noChangeAspect="1"/>
          </p:cNvPicPr>
          <p:nvPr/>
        </p:nvPicPr>
        <p:blipFill>
          <a:blip r:embed="rId4"/>
          <a:stretch>
            <a:fillRect/>
          </a:stretch>
        </p:blipFill>
        <p:spPr>
          <a:xfrm>
            <a:off x="3754909" y="3559175"/>
            <a:ext cx="4819650" cy="2857500"/>
          </a:xfrm>
          <a:prstGeom prst="rect">
            <a:avLst/>
          </a:prstGeom>
        </p:spPr>
      </p:pic>
      <p:pic>
        <p:nvPicPr>
          <p:cNvPr id="10" name="Picture 9"/>
          <p:cNvPicPr>
            <a:picLocks noChangeAspect="1"/>
          </p:cNvPicPr>
          <p:nvPr/>
        </p:nvPicPr>
        <p:blipFill>
          <a:blip r:embed="rId5"/>
          <a:stretch>
            <a:fillRect/>
          </a:stretch>
        </p:blipFill>
        <p:spPr>
          <a:xfrm>
            <a:off x="60173" y="-115408"/>
            <a:ext cx="9083827" cy="682811"/>
          </a:xfrm>
          <a:prstGeom prst="rect">
            <a:avLst/>
          </a:prstGeom>
        </p:spPr>
      </p:pic>
    </p:spTree>
    <p:extLst>
      <p:ext uri="{BB962C8B-B14F-4D97-AF65-F5344CB8AC3E}">
        <p14:creationId xmlns:p14="http://schemas.microsoft.com/office/powerpoint/2010/main" val="2137568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Questions</a:t>
            </a:r>
          </a:p>
        </p:txBody>
      </p:sp>
      <p:sp>
        <p:nvSpPr>
          <p:cNvPr id="6" name="Text Placeholder 5"/>
          <p:cNvSpPr>
            <a:spLocks noGrp="1"/>
          </p:cNvSpPr>
          <p:nvPr>
            <p:ph type="body" idx="1"/>
          </p:nvPr>
        </p:nvSpPr>
        <p:spPr/>
        <p:txBody>
          <a:bodyPr>
            <a:normAutofit/>
          </a:bodyPr>
          <a:lstStyle/>
          <a:p>
            <a:pPr>
              <a:buAutoNum type="arabicPeriod"/>
            </a:pPr>
            <a:r>
              <a:rPr lang="en-US" sz="1800" dirty="0"/>
              <a:t>What is a copy constructor?</a:t>
            </a:r>
            <a:br>
              <a:rPr lang="en-US" sz="1800" dirty="0"/>
            </a:br>
            <a:r>
              <a:rPr lang="en-US" sz="1800" dirty="0"/>
              <a:t>a) A constructor that allows a user to move data from one object to another</a:t>
            </a:r>
            <a:br>
              <a:rPr lang="en-US" sz="1800" dirty="0"/>
            </a:br>
            <a:r>
              <a:rPr lang="en-US" sz="1800" b="1" dirty="0"/>
              <a:t>b) A constructor to initialize an object with the values of another object</a:t>
            </a:r>
            <a:br>
              <a:rPr lang="en-US" sz="1800" b="1" dirty="0"/>
            </a:br>
            <a:r>
              <a:rPr lang="en-US" sz="1800" dirty="0"/>
              <a:t>c) A constructor to check the whether to objects are equal or not</a:t>
            </a:r>
            <a:br>
              <a:rPr lang="en-US" sz="1800" dirty="0"/>
            </a:br>
            <a:r>
              <a:rPr lang="en-US" sz="1800" dirty="0"/>
              <a:t>d) A constructor to kill other copies of a given object.</a:t>
            </a:r>
          </a:p>
          <a:p>
            <a:pPr>
              <a:buAutoNum type="arabicPeriod"/>
            </a:pPr>
            <a:r>
              <a:rPr lang="en-US" sz="1800" dirty="0"/>
              <a:t>What happens if a user forgets to define a constructor inside a class?</a:t>
            </a:r>
            <a:br>
              <a:rPr lang="en-US" sz="1800" dirty="0"/>
            </a:br>
            <a:r>
              <a:rPr lang="en-US" sz="1800" dirty="0"/>
              <a:t>a) Error occurs</a:t>
            </a:r>
            <a:br>
              <a:rPr lang="en-US" sz="1800" dirty="0"/>
            </a:br>
            <a:r>
              <a:rPr lang="en-US" sz="1800" dirty="0"/>
              <a:t>b) Segmentation fault</a:t>
            </a:r>
            <a:br>
              <a:rPr lang="en-US" sz="1800" dirty="0"/>
            </a:br>
            <a:r>
              <a:rPr lang="en-US" sz="1800" dirty="0"/>
              <a:t>c) Objects are not created properly</a:t>
            </a:r>
            <a:br>
              <a:rPr lang="en-US" sz="1800" dirty="0"/>
            </a:br>
            <a:r>
              <a:rPr lang="en-US" sz="1800" b="1" dirty="0"/>
              <a:t>d) Compiler provides a default constructor to avoid faults/errors.</a:t>
            </a:r>
          </a:p>
          <a:p>
            <a:pPr>
              <a:buAutoNum type="arabicPeriod"/>
            </a:pPr>
            <a:r>
              <a:rPr lang="en-US" sz="1800" dirty="0"/>
              <a:t>How many parameters does a copy constructor require?</a:t>
            </a:r>
            <a:br>
              <a:rPr lang="en-US" sz="1800" dirty="0"/>
            </a:br>
            <a:r>
              <a:rPr lang="en-US" sz="1800" b="1" dirty="0"/>
              <a:t>a) 1</a:t>
            </a:r>
            <a:br>
              <a:rPr lang="en-US" sz="1800" dirty="0"/>
            </a:br>
            <a:r>
              <a:rPr lang="en-US" sz="1800" dirty="0"/>
              <a:t>b) 2</a:t>
            </a:r>
            <a:br>
              <a:rPr lang="en-US" sz="1800" dirty="0"/>
            </a:br>
            <a:r>
              <a:rPr lang="en-US" sz="1800" dirty="0"/>
              <a:t>c) 0</a:t>
            </a:r>
            <a:br>
              <a:rPr lang="en-US" sz="1800" dirty="0"/>
            </a:br>
            <a:r>
              <a:rPr lang="en-US" sz="1800" dirty="0"/>
              <a:t>d) 3</a:t>
            </a:r>
            <a:endParaRPr lang="en-US" sz="1800" b="1" dirty="0"/>
          </a:p>
          <a:p>
            <a:endParaRPr lang="en-US" sz="1800" dirty="0"/>
          </a:p>
        </p:txBody>
      </p:sp>
      <p:sp>
        <p:nvSpPr>
          <p:cNvPr id="3" name="Date Placeholder 2"/>
          <p:cNvSpPr>
            <a:spLocks noGrp="1"/>
          </p:cNvSpPr>
          <p:nvPr>
            <p:ph type="dt" idx="10"/>
          </p:nvPr>
        </p:nvSpPr>
        <p:spPr/>
        <p:txBody>
          <a:bodyPr/>
          <a:lstStyle/>
          <a:p>
            <a:fld id="{46E39271-C09C-4D80-BC9A-2022FFEABF75}" type="datetime1">
              <a:rPr lang="en-US" smtClean="0"/>
              <a:t>9/27/2022</a:t>
            </a:fld>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7" name="Picture 6"/>
          <p:cNvPicPr>
            <a:picLocks noChangeAspect="1"/>
          </p:cNvPicPr>
          <p:nvPr/>
        </p:nvPicPr>
        <p:blipFill>
          <a:blip r:embed="rId2"/>
          <a:stretch>
            <a:fillRect/>
          </a:stretch>
        </p:blipFill>
        <p:spPr>
          <a:xfrm>
            <a:off x="60173" y="-158048"/>
            <a:ext cx="9083827" cy="682811"/>
          </a:xfrm>
          <a:prstGeom prst="rect">
            <a:avLst/>
          </a:prstGeom>
        </p:spPr>
      </p:pic>
    </p:spTree>
    <p:extLst>
      <p:ext uri="{BB962C8B-B14F-4D97-AF65-F5344CB8AC3E}">
        <p14:creationId xmlns:p14="http://schemas.microsoft.com/office/powerpoint/2010/main" val="3393058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2"/>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1" name="Google Shape;101;p2"/>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2" name="Google Shape;102;p2"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03" name="Google Shape;103;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9CF324D-83BE-4377-92B5-5037114E3EFC}" type="datetime1">
              <a:rPr lang="en-US" smtClean="0"/>
              <a:t>9/27/2022</a:t>
            </a:fld>
            <a:endParaRPr/>
          </a:p>
        </p:txBody>
      </p:sp>
      <p:sp>
        <p:nvSpPr>
          <p:cNvPr id="104" name="Google Shape;10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105" name="Google Shape;105;p2"/>
          <p:cNvSpPr txBox="1"/>
          <p:nvPr/>
        </p:nvSpPr>
        <p:spPr>
          <a:xfrm>
            <a:off x="1105738" y="2204234"/>
            <a:ext cx="7128792" cy="2862282"/>
          </a:xfrm>
          <a:prstGeom prst="rect">
            <a:avLst/>
          </a:prstGeom>
          <a:noFill/>
          <a:ln>
            <a:noFill/>
          </a:ln>
        </p:spPr>
        <p:txBody>
          <a:bodyPr spcFirstLastPara="1" wrap="square" lIns="91425" tIns="45700" rIns="91425" bIns="45700" anchor="t" anchorCtr="0">
            <a:spAutoFit/>
          </a:bodyPr>
          <a:lstStyle/>
          <a:p>
            <a:pPr algn="ctr"/>
            <a:r>
              <a:rPr lang="en-US" sz="3600" b="1" dirty="0">
                <a:solidFill>
                  <a:schemeClr val="dk1"/>
                </a:solidFill>
                <a:latin typeface="Arial Black"/>
                <a:ea typeface="Arial Black"/>
                <a:cs typeface="Arial Black"/>
                <a:sym typeface="Times New Roman"/>
              </a:rPr>
              <a:t>Session 2 &amp; 3</a:t>
            </a:r>
            <a:endParaRPr lang="en-US" sz="3600" b="1" dirty="0">
              <a:solidFill>
                <a:schemeClr val="dk1"/>
              </a:solidFill>
              <a:latin typeface="Arial Black"/>
              <a:ea typeface="Arial Black"/>
              <a:cs typeface="Arial Black"/>
            </a:endParaRPr>
          </a:p>
          <a:p>
            <a:pPr marL="0" marR="0" lvl="0" indent="0" algn="ctr" rtl="0">
              <a:spcBef>
                <a:spcPts val="0"/>
              </a:spcBef>
              <a:spcAft>
                <a:spcPts val="0"/>
              </a:spcAft>
              <a:buNone/>
            </a:pPr>
            <a:br>
              <a:rPr lang="en-US" sz="3600" b="1" i="0" u="none" strike="noStrike" cap="none" dirty="0">
                <a:solidFill>
                  <a:srgbClr val="0033CC"/>
                </a:solidFill>
                <a:latin typeface="Arial Black"/>
                <a:ea typeface="Arial Black"/>
                <a:cs typeface="Arial Black"/>
                <a:sym typeface="Arial Black"/>
              </a:rPr>
            </a:br>
            <a:r>
              <a:rPr lang="en-US" sz="3600" b="1" dirty="0">
                <a:solidFill>
                  <a:schemeClr val="dk1"/>
                </a:solidFill>
                <a:latin typeface="Arial Black"/>
                <a:ea typeface="Arial Black"/>
                <a:cs typeface="Arial Black"/>
                <a:sym typeface="Arial Black"/>
              </a:rPr>
              <a:t>Feature Polymorphism: Constructor overloading &amp;</a:t>
            </a:r>
          </a:p>
          <a:p>
            <a:pPr marL="0" marR="0" lvl="0" indent="0" algn="ctr" rtl="0">
              <a:spcBef>
                <a:spcPts val="0"/>
              </a:spcBef>
              <a:spcAft>
                <a:spcPts val="0"/>
              </a:spcAft>
              <a:buNone/>
            </a:pPr>
            <a:r>
              <a:rPr lang="en-US" sz="3600" b="1" dirty="0">
                <a:solidFill>
                  <a:schemeClr val="dk1"/>
                </a:solidFill>
                <a:latin typeface="Arial Black"/>
                <a:ea typeface="Arial Black"/>
                <a:cs typeface="Arial Black"/>
                <a:sym typeface="Arial Black"/>
              </a:rPr>
              <a:t>Method overloading</a:t>
            </a:r>
            <a:endParaRPr sz="3600" b="1" dirty="0">
              <a:solidFill>
                <a:schemeClr val="dk1"/>
              </a:solidFill>
              <a:latin typeface="Arial Black"/>
              <a:ea typeface="Arial Black"/>
              <a:cs typeface="Arial Black"/>
              <a:sym typeface="Calibri"/>
            </a:endParaRPr>
          </a:p>
        </p:txBody>
      </p:sp>
    </p:spTree>
    <p:extLst>
      <p:ext uri="{BB962C8B-B14F-4D97-AF65-F5344CB8AC3E}">
        <p14:creationId xmlns:p14="http://schemas.microsoft.com/office/powerpoint/2010/main" val="536861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2" name="Google Shape;112;p3"/>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3" name="Google Shape;113;p3"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14" name="Google Shape;11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4236742-19FD-465A-A3E1-A34231CA93DA}" type="datetime1">
              <a:rPr lang="en-US" smtClean="0"/>
              <a:t>9/27/2022</a:t>
            </a:fld>
            <a:endParaRPr/>
          </a:p>
        </p:txBody>
      </p:sp>
      <p:sp>
        <p:nvSpPr>
          <p:cNvPr id="115" name="Google Shape;11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116" name="Google Shape;116;p3"/>
          <p:cNvSpPr txBox="1"/>
          <p:nvPr/>
        </p:nvSpPr>
        <p:spPr>
          <a:xfrm>
            <a:off x="-180528" y="975464"/>
            <a:ext cx="8507288" cy="66938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2800"/>
              <a:buFont typeface="Calibri"/>
              <a:buNone/>
            </a:pPr>
            <a:r>
              <a:rPr lang="en-US" sz="2800" b="1" i="0" u="none" strike="noStrike" cap="none">
                <a:solidFill>
                  <a:schemeClr val="dk1"/>
                </a:solidFill>
                <a:latin typeface="Calibri"/>
                <a:ea typeface="Calibri"/>
                <a:cs typeface="Calibri"/>
                <a:sym typeface="Calibri"/>
              </a:rPr>
              <a:t>Polymorphism</a:t>
            </a:r>
            <a:endParaRPr/>
          </a:p>
        </p:txBody>
      </p:sp>
      <p:sp>
        <p:nvSpPr>
          <p:cNvPr id="117" name="Google Shape;117;p3"/>
          <p:cNvSpPr txBox="1"/>
          <p:nvPr/>
        </p:nvSpPr>
        <p:spPr>
          <a:xfrm>
            <a:off x="179512" y="1772816"/>
            <a:ext cx="8424936" cy="4353664"/>
          </a:xfrm>
          <a:prstGeom prst="rect">
            <a:avLst/>
          </a:prstGeom>
          <a:noFill/>
          <a:ln>
            <a:noFill/>
          </a:ln>
        </p:spPr>
        <p:txBody>
          <a:bodyPr spcFirstLastPara="1" wrap="square" lIns="91425" tIns="45700" rIns="91425" bIns="45700" anchor="t" anchorCtr="0">
            <a:normAutofit lnSpcReduction="10000"/>
          </a:bodyPr>
          <a:lstStyle/>
          <a:p>
            <a:pPr marL="342900" marR="0" lvl="0" indent="-342900" algn="just"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 word polymorphism means having many forms.</a:t>
            </a:r>
            <a:endParaRPr/>
          </a:p>
          <a:p>
            <a:pPr marL="342900" marR="0" lvl="0" indent="-190500" algn="just"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 simple words, we can define polymorphism as the ability of a message to be displayed in more than one form.</a:t>
            </a:r>
            <a:endParaRPr/>
          </a:p>
          <a:p>
            <a:pPr marL="342900" marR="0" lvl="0" indent="-190500" algn="just"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Real life example of polymorphism: A person at the same time can have different characteristic. Like a man at the same time is a father, a husband, an employee. </a:t>
            </a:r>
            <a:endParaRPr/>
          </a:p>
          <a:p>
            <a:pPr marL="342900" marR="0" lvl="0" indent="-190500" algn="just"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So the same person posses different behaviour in different situations. This is called polymorphism.</a:t>
            </a:r>
            <a:endParaRPr/>
          </a:p>
          <a:p>
            <a:pPr marL="342900" marR="0" lvl="0" indent="-190500" algn="just"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0534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4"/>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4" name="Google Shape;124;p4"/>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5" name="Google Shape;125;p4"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26" name="Google Shape;1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0B24E4C-F7A5-4B58-931D-9721046710BA}" type="datetime1">
              <a:rPr lang="en-US" smtClean="0"/>
              <a:t>9/27/2022</a:t>
            </a:fld>
            <a:endParaRPr/>
          </a:p>
        </p:txBody>
      </p:sp>
      <p:sp>
        <p:nvSpPr>
          <p:cNvPr id="127" name="Google Shape;127;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128" name="Google Shape;128;p4"/>
          <p:cNvSpPr txBox="1"/>
          <p:nvPr/>
        </p:nvSpPr>
        <p:spPr>
          <a:xfrm>
            <a:off x="107504" y="1076582"/>
            <a:ext cx="8229600" cy="595254"/>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2800"/>
              <a:buFont typeface="Calibri"/>
              <a:buNone/>
            </a:pPr>
            <a:r>
              <a:rPr lang="en-US" sz="2800" b="1" i="0" u="none" strike="noStrike" cap="none">
                <a:solidFill>
                  <a:schemeClr val="dk1"/>
                </a:solidFill>
                <a:latin typeface="Calibri"/>
                <a:ea typeface="Calibri"/>
                <a:cs typeface="Calibri"/>
                <a:sym typeface="Calibri"/>
              </a:rPr>
              <a:t>Polymorphism</a:t>
            </a:r>
            <a:endParaRPr/>
          </a:p>
        </p:txBody>
      </p:sp>
      <p:sp>
        <p:nvSpPr>
          <p:cNvPr id="129" name="Google Shape;129;p4"/>
          <p:cNvSpPr txBox="1"/>
          <p:nvPr/>
        </p:nvSpPr>
        <p:spPr>
          <a:xfrm>
            <a:off x="395536" y="1990229"/>
            <a:ext cx="8229600" cy="4047728"/>
          </a:xfrm>
          <a:prstGeom prst="rect">
            <a:avLst/>
          </a:prstGeom>
          <a:noFill/>
          <a:ln>
            <a:noFill/>
          </a:ln>
        </p:spPr>
        <p:txBody>
          <a:bodyPr spcFirstLastPara="1" wrap="square" lIns="91425" tIns="45700" rIns="91425" bIns="45700" anchor="t" anchorCtr="0">
            <a:normAutofit/>
          </a:bodyPr>
          <a:lstStyle/>
          <a:p>
            <a:pPr marL="342900" marR="0" lvl="0" indent="-342900" algn="just"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Polymorphism is considered as one of the important features of Object Oriented Programming.</a:t>
            </a:r>
            <a:endParaRPr/>
          </a:p>
          <a:p>
            <a:pPr marL="342900" marR="0" lvl="0" indent="-190500" algn="just"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Polymorphism allows us to perform a single action in different ways. In other words, polymorphism allows you to define one interface and have multiple implementations. </a:t>
            </a:r>
            <a:endParaRPr/>
          </a:p>
          <a:p>
            <a:pPr marL="342900" marR="0" lvl="0" indent="-190500" algn="just"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 word “poly” means many and “morphs” means forms, So it means many forms.</a:t>
            </a:r>
            <a:endParaRPr/>
          </a:p>
          <a:p>
            <a:pPr marL="342900" marR="0" lvl="0" indent="-190500" algn="just"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9704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5"/>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6" name="Google Shape;136;p5"/>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7" name="Google Shape;137;p5"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38" name="Google Shape;13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1004073-9612-4C41-ABBD-B2CF93911D58}" type="datetime1">
              <a:rPr lang="en-US" smtClean="0"/>
              <a:t>9/27/2022</a:t>
            </a:fld>
            <a:endParaRPr/>
          </a:p>
        </p:txBody>
      </p:sp>
      <p:sp>
        <p:nvSpPr>
          <p:cNvPr id="139" name="Google Shape;1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140" name="Google Shape;140;p5"/>
          <p:cNvSpPr txBox="1"/>
          <p:nvPr/>
        </p:nvSpPr>
        <p:spPr>
          <a:xfrm>
            <a:off x="15652" y="1202864"/>
            <a:ext cx="7931224" cy="552896"/>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2800"/>
              <a:buFont typeface="Calibri"/>
              <a:buNone/>
            </a:pPr>
            <a:r>
              <a:rPr lang="en-US" sz="2800" b="1" i="0" u="none" strike="noStrike" cap="none">
                <a:solidFill>
                  <a:schemeClr val="dk1"/>
                </a:solidFill>
                <a:latin typeface="Calibri"/>
                <a:ea typeface="Calibri"/>
                <a:cs typeface="Calibri"/>
                <a:sym typeface="Calibri"/>
              </a:rPr>
              <a:t>Polymorphism</a:t>
            </a:r>
            <a:endParaRPr sz="2800" b="1" i="0" u="none" strike="noStrike" cap="none">
              <a:solidFill>
                <a:schemeClr val="dk1"/>
              </a:solidFill>
              <a:latin typeface="Calibri"/>
              <a:ea typeface="Calibri"/>
              <a:cs typeface="Calibri"/>
              <a:sym typeface="Calibri"/>
            </a:endParaRPr>
          </a:p>
        </p:txBody>
      </p:sp>
      <p:sp>
        <p:nvSpPr>
          <p:cNvPr id="141" name="Google Shape;141;p5"/>
          <p:cNvSpPr txBox="1"/>
          <p:nvPr/>
        </p:nvSpPr>
        <p:spPr>
          <a:xfrm>
            <a:off x="323528" y="2276872"/>
            <a:ext cx="7931224" cy="3759696"/>
          </a:xfrm>
          <a:prstGeom prst="rect">
            <a:avLst/>
          </a:prstGeom>
          <a:noFill/>
          <a:ln>
            <a:noFill/>
          </a:ln>
        </p:spPr>
        <p:txBody>
          <a:bodyPr spcFirstLastPara="1" wrap="square" lIns="91425" tIns="45700" rIns="91425" bIns="45700" anchor="t" anchorCtr="0">
            <a:normAutofit/>
          </a:bodyPr>
          <a:lstStyle/>
          <a:p>
            <a:pPr marL="342900" marR="0" lvl="0" indent="-342900" algn="just"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Overloading</a:t>
            </a:r>
            <a:endParaRPr/>
          </a:p>
          <a:p>
            <a:pPr marL="742950" marR="0" lvl="1" indent="-285750" algn="just" rtl="0">
              <a:spcBef>
                <a:spcPts val="42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Constructor Overloading</a:t>
            </a:r>
            <a:endParaRPr/>
          </a:p>
          <a:p>
            <a:pPr marL="742950" marR="0" lvl="1" indent="-285750" algn="just" rtl="0">
              <a:spcBef>
                <a:spcPts val="42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Method Overloading</a:t>
            </a:r>
            <a:endParaRPr/>
          </a:p>
          <a:p>
            <a:pPr marL="742950" marR="0" lvl="1" indent="-285750" algn="just" rtl="0">
              <a:spcBef>
                <a:spcPts val="42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Operator Overloading</a:t>
            </a:r>
            <a:endParaRPr/>
          </a:p>
          <a:p>
            <a:pPr marL="742950" marR="0" lvl="1" indent="-152400" algn="just" rtl="0">
              <a:spcBef>
                <a:spcPts val="420"/>
              </a:spcBef>
              <a:spcAft>
                <a:spcPts val="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Overriding</a:t>
            </a:r>
            <a:endParaRPr/>
          </a:p>
          <a:p>
            <a:pPr marL="742950" marR="0" lvl="1" indent="-285750" algn="just" rtl="0">
              <a:spcBef>
                <a:spcPts val="42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Method Overriding</a:t>
            </a:r>
            <a:endParaRPr/>
          </a:p>
        </p:txBody>
      </p:sp>
    </p:spTree>
    <p:extLst>
      <p:ext uri="{BB962C8B-B14F-4D97-AF65-F5344CB8AC3E}">
        <p14:creationId xmlns:p14="http://schemas.microsoft.com/office/powerpoint/2010/main" val="1139196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 name="Google Shape;147;p6"/>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8" name="Google Shape;148;p6"/>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9" name="Google Shape;149;p6"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50" name="Google Shape;15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30619B5-B1BE-4B26-B496-A105300D06AB}" type="datetime1">
              <a:rPr lang="en-US" smtClean="0"/>
              <a:t>9/27/2022</a:t>
            </a:fld>
            <a:endParaRPr/>
          </a:p>
        </p:txBody>
      </p:sp>
      <p:sp>
        <p:nvSpPr>
          <p:cNvPr id="151" name="Google Shape;15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152" name="Google Shape;152;p6"/>
          <p:cNvSpPr txBox="1"/>
          <p:nvPr/>
        </p:nvSpPr>
        <p:spPr>
          <a:xfrm>
            <a:off x="179512" y="1114088"/>
            <a:ext cx="7859216" cy="627022"/>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chemeClr val="dk1"/>
              </a:buClr>
              <a:buSzPct val="100000"/>
              <a:buFont typeface="Calibri"/>
              <a:buNone/>
            </a:pPr>
            <a:r>
              <a:rPr lang="en-US" sz="2800" b="1" i="0" u="none" strike="noStrike" cap="none">
                <a:solidFill>
                  <a:schemeClr val="dk1"/>
                </a:solidFill>
                <a:latin typeface="Calibri"/>
                <a:ea typeface="Calibri"/>
                <a:cs typeface="Calibri"/>
                <a:sym typeface="Calibri"/>
              </a:rPr>
              <a:t>Constructor Overloading</a:t>
            </a:r>
            <a:br>
              <a:rPr lang="en-US" sz="2800" b="0" i="0" u="none" strike="noStrike" cap="none">
                <a:solidFill>
                  <a:schemeClr val="dk1"/>
                </a:solidFill>
                <a:latin typeface="Calibri"/>
                <a:ea typeface="Calibri"/>
                <a:cs typeface="Calibri"/>
                <a:sym typeface="Calibri"/>
              </a:rPr>
            </a:br>
            <a:endParaRPr sz="2800" b="1" i="0" u="none" strike="noStrike" cap="none">
              <a:solidFill>
                <a:schemeClr val="dk1"/>
              </a:solidFill>
              <a:latin typeface="Calibri"/>
              <a:ea typeface="Calibri"/>
              <a:cs typeface="Calibri"/>
              <a:sym typeface="Calibri"/>
            </a:endParaRPr>
          </a:p>
        </p:txBody>
      </p:sp>
      <p:sp>
        <p:nvSpPr>
          <p:cNvPr id="153" name="Google Shape;153;p6"/>
          <p:cNvSpPr txBox="1"/>
          <p:nvPr/>
        </p:nvSpPr>
        <p:spPr>
          <a:xfrm>
            <a:off x="465604" y="1791846"/>
            <a:ext cx="7859216" cy="4263752"/>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just" rtl="0">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In C++, We can have more than one constructor in a class with same name, as long as each has a different list of arguments. This concept is known as Constructor Overloading</a:t>
            </a:r>
            <a:endParaRPr/>
          </a:p>
          <a:p>
            <a:pPr marL="342900" marR="0" lvl="0" indent="-201930" algn="just" rtl="0">
              <a:spcBef>
                <a:spcPts val="444"/>
              </a:spcBef>
              <a:spcAft>
                <a:spcPts val="0"/>
              </a:spcAft>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a:p>
            <a:pPr marL="342900" marR="0" lvl="0" indent="-342900" algn="just" rtl="0">
              <a:spcBef>
                <a:spcPts val="444"/>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Overloaded constructors essentially have the same name (name of the class) and different number of arguments.</a:t>
            </a:r>
            <a:endParaRPr/>
          </a:p>
          <a:p>
            <a:pPr marL="342900" marR="0" lvl="0" indent="-201930" algn="just" rtl="0">
              <a:spcBef>
                <a:spcPts val="444"/>
              </a:spcBef>
              <a:spcAft>
                <a:spcPts val="0"/>
              </a:spcAft>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a:p>
            <a:pPr marL="342900" marR="0" lvl="0" indent="-342900" algn="just" rtl="0">
              <a:spcBef>
                <a:spcPts val="444"/>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 constructor is called depending upon the number and type of arguments passed.</a:t>
            </a:r>
            <a:endParaRPr/>
          </a:p>
          <a:p>
            <a:pPr marL="342900" marR="0" lvl="0" indent="-201930" algn="just" rtl="0">
              <a:spcBef>
                <a:spcPts val="444"/>
              </a:spcBef>
              <a:spcAft>
                <a:spcPts val="0"/>
              </a:spcAft>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a:p>
            <a:pPr marL="342900" marR="0" lvl="0" indent="-342900" algn="just" rtl="0">
              <a:spcBef>
                <a:spcPts val="444"/>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While creating the object, arguments must be passed to let compiler know, which constructor needs to be called.</a:t>
            </a:r>
            <a:endParaRPr/>
          </a:p>
          <a:p>
            <a:pPr marL="342900" marR="0" lvl="0" indent="-219583" algn="just" rtl="0">
              <a:spcBef>
                <a:spcPts val="388"/>
              </a:spcBef>
              <a:spcAft>
                <a:spcPts val="0"/>
              </a:spcAft>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7640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7"/>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0" name="Google Shape;160;p7"/>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1" name="Google Shape;161;p7"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62" name="Google Shape;16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86BB77D-7CF1-446F-B93B-5D8ED6C145CB}" type="datetime1">
              <a:rPr lang="en-US" smtClean="0"/>
              <a:t>9/27/2022</a:t>
            </a:fld>
            <a:endParaRPr/>
          </a:p>
        </p:txBody>
      </p:sp>
      <p:sp>
        <p:nvSpPr>
          <p:cNvPr id="163" name="Google Shape;16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164" name="Google Shape;164;p7"/>
          <p:cNvSpPr txBox="1"/>
          <p:nvPr/>
        </p:nvSpPr>
        <p:spPr>
          <a:xfrm>
            <a:off x="8052" y="1027236"/>
            <a:ext cx="8003232" cy="66938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spcBef>
                <a:spcPts val="0"/>
              </a:spcBef>
              <a:spcAft>
                <a:spcPts val="0"/>
              </a:spcAft>
              <a:buClr>
                <a:schemeClr val="dk1"/>
              </a:buClr>
              <a:buSzPct val="100000"/>
              <a:buFont typeface="Calibri"/>
              <a:buNone/>
            </a:pPr>
            <a:r>
              <a:rPr lang="en-US" sz="2800" b="1" i="0" u="none" strike="noStrike" cap="none">
                <a:solidFill>
                  <a:schemeClr val="dk1"/>
                </a:solidFill>
                <a:latin typeface="Calibri"/>
                <a:ea typeface="Calibri"/>
                <a:cs typeface="Calibri"/>
                <a:sym typeface="Calibri"/>
              </a:rPr>
              <a:t>Constructor Overloading</a:t>
            </a:r>
            <a:br>
              <a:rPr lang="en-US" sz="2800" b="0" i="0" u="none" strike="noStrike" cap="none">
                <a:solidFill>
                  <a:schemeClr val="dk1"/>
                </a:solidFill>
                <a:latin typeface="Calibri"/>
                <a:ea typeface="Calibri"/>
                <a:cs typeface="Calibri"/>
                <a:sym typeface="Calibri"/>
              </a:rPr>
            </a:br>
            <a:endParaRPr sz="2800" b="1" i="0" u="none" strike="noStrike" cap="none">
              <a:solidFill>
                <a:schemeClr val="dk1"/>
              </a:solidFill>
              <a:latin typeface="Calibri"/>
              <a:ea typeface="Calibri"/>
              <a:cs typeface="Calibri"/>
              <a:sym typeface="Calibri"/>
            </a:endParaRPr>
          </a:p>
        </p:txBody>
      </p:sp>
      <p:sp>
        <p:nvSpPr>
          <p:cNvPr id="165" name="Google Shape;165;p7"/>
          <p:cNvSpPr txBox="1"/>
          <p:nvPr/>
        </p:nvSpPr>
        <p:spPr>
          <a:xfrm>
            <a:off x="683568" y="1772816"/>
            <a:ext cx="8003232" cy="4551784"/>
          </a:xfrm>
          <a:prstGeom prst="rect">
            <a:avLst/>
          </a:prstGeom>
          <a:noFill/>
          <a:ln>
            <a:noFill/>
          </a:ln>
        </p:spPr>
        <p:txBody>
          <a:bodyPr spcFirstLastPara="1" wrap="square" lIns="91425" tIns="45700" rIns="91425" bIns="45700" anchor="t" anchorCtr="0">
            <a:normAutofit fontScale="70000" lnSpcReduction="20000"/>
          </a:bodyPr>
          <a:lstStyle/>
          <a:p>
            <a:pPr marL="342900" marR="0" lvl="0" indent="-342900" algn="just" rtl="0">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In C++, We can have more than one constructor in a class with same name, as long as each has a different list of arguments. This concept is known as Constructor Overloading</a:t>
            </a:r>
            <a:endParaRPr/>
          </a:p>
          <a:p>
            <a:pPr marL="342900" marR="0" lvl="0" indent="-342900" algn="just" rtl="0">
              <a:spcBef>
                <a:spcPts val="336"/>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Example</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class construct{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public: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float area;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 Constructor with no parameters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construct() {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area = 0;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 Constructor with two parameters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construct(int a, int b) {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area = a * b;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void disp() {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cout&lt;&lt; area&lt;&lt; endl;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    } </a:t>
            </a:r>
            <a:endParaRPr/>
          </a:p>
          <a:p>
            <a:pPr marL="548640" marR="0" lvl="2" indent="0" algn="l" rtl="0">
              <a:spcBef>
                <a:spcPts val="308"/>
              </a:spcBef>
              <a:spcAft>
                <a:spcPts val="0"/>
              </a:spcAft>
              <a:buClr>
                <a:srgbClr val="FF0000"/>
              </a:buClr>
              <a:buSzPct val="100000"/>
              <a:buFont typeface="Arial"/>
              <a:buNone/>
            </a:pPr>
            <a:r>
              <a:rPr lang="en-US" sz="2200" b="1" i="0" u="none" strike="noStrike" cap="none">
                <a:solidFill>
                  <a:srgbClr val="FF0000"/>
                </a:solidFill>
                <a:latin typeface="Calibri"/>
                <a:ea typeface="Calibri"/>
                <a:cs typeface="Calibri"/>
                <a:sym typeface="Calibri"/>
              </a:rPr>
              <a:t>};</a:t>
            </a:r>
            <a:endParaRPr/>
          </a:p>
          <a:p>
            <a:pPr marL="342900" marR="0" lvl="0" indent="-236220" algn="l" rtl="0">
              <a:spcBef>
                <a:spcPts val="336"/>
              </a:spcBef>
              <a:spcAft>
                <a:spcPts val="0"/>
              </a:spcAft>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a:p>
            <a:pPr marL="342900" marR="0" lvl="0" indent="-249555" algn="just" rtl="0">
              <a:spcBef>
                <a:spcPts val="294"/>
              </a:spcBef>
              <a:spcAft>
                <a:spcPts val="0"/>
              </a:spcAft>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p:txBody>
      </p:sp>
      <p:sp>
        <p:nvSpPr>
          <p:cNvPr id="166" name="Google Shape;166;p7"/>
          <p:cNvSpPr txBox="1"/>
          <p:nvPr/>
        </p:nvSpPr>
        <p:spPr>
          <a:xfrm>
            <a:off x="5023088" y="2924944"/>
            <a:ext cx="3215208" cy="2820772"/>
          </a:xfrm>
          <a:prstGeom prst="rect">
            <a:avLst/>
          </a:prstGeom>
          <a:noFill/>
          <a:ln>
            <a:noFill/>
          </a:ln>
        </p:spPr>
        <p:txBody>
          <a:bodyPr spcFirstLastPara="1" wrap="square" lIns="91425" tIns="45700" rIns="91425" bIns="45700" anchor="t" anchorCtr="0">
            <a:spAutoFit/>
          </a:bodyPr>
          <a:lstStyle/>
          <a:p>
            <a:pPr marL="548640" marR="0" lvl="2" indent="0" algn="l" rtl="0">
              <a:lnSpc>
                <a:spcPct val="80000"/>
              </a:lnSpc>
              <a:spcBef>
                <a:spcPts val="0"/>
              </a:spcBef>
              <a:spcAft>
                <a:spcPts val="0"/>
              </a:spcAft>
              <a:buNone/>
            </a:pPr>
            <a:r>
              <a:rPr lang="en-US" sz="1500" b="1" i="0" u="none" strike="noStrike" cap="none">
                <a:solidFill>
                  <a:srgbClr val="FF0000"/>
                </a:solidFill>
                <a:latin typeface="Calibri"/>
                <a:ea typeface="Calibri"/>
                <a:cs typeface="Calibri"/>
                <a:sym typeface="Calibri"/>
              </a:rPr>
              <a:t>int main() { </a:t>
            </a:r>
            <a:endParaRPr/>
          </a:p>
          <a:p>
            <a:pPr marL="548640" marR="0" lvl="2" indent="0" algn="l" rtl="0">
              <a:lnSpc>
                <a:spcPct val="80000"/>
              </a:lnSpc>
              <a:spcBef>
                <a:spcPts val="300"/>
              </a:spcBef>
              <a:spcAft>
                <a:spcPts val="0"/>
              </a:spcAft>
              <a:buNone/>
            </a:pPr>
            <a:r>
              <a:rPr lang="en-US" sz="1500" b="1" i="0" u="none" strike="noStrike" cap="none">
                <a:solidFill>
                  <a:srgbClr val="FF0000"/>
                </a:solidFill>
                <a:latin typeface="Calibri"/>
                <a:ea typeface="Calibri"/>
                <a:cs typeface="Calibri"/>
                <a:sym typeface="Calibri"/>
              </a:rPr>
              <a:t>    construct o; </a:t>
            </a:r>
            <a:endParaRPr/>
          </a:p>
          <a:p>
            <a:pPr marL="548640" marR="0" lvl="2" indent="0" algn="l" rtl="0">
              <a:lnSpc>
                <a:spcPct val="80000"/>
              </a:lnSpc>
              <a:spcBef>
                <a:spcPts val="300"/>
              </a:spcBef>
              <a:spcAft>
                <a:spcPts val="0"/>
              </a:spcAft>
              <a:buNone/>
            </a:pPr>
            <a:r>
              <a:rPr lang="en-US" sz="1500" b="1" i="0" u="none" strike="noStrike" cap="none">
                <a:solidFill>
                  <a:srgbClr val="FF0000"/>
                </a:solidFill>
                <a:latin typeface="Calibri"/>
                <a:ea typeface="Calibri"/>
                <a:cs typeface="Calibri"/>
                <a:sym typeface="Calibri"/>
              </a:rPr>
              <a:t>    construct o2( 10, 20); </a:t>
            </a:r>
            <a:endParaRPr/>
          </a:p>
          <a:p>
            <a:pPr marL="548640" marR="0" lvl="2" indent="0" algn="l" rtl="0">
              <a:lnSpc>
                <a:spcPct val="80000"/>
              </a:lnSpc>
              <a:spcBef>
                <a:spcPts val="300"/>
              </a:spcBef>
              <a:spcAft>
                <a:spcPts val="0"/>
              </a:spcAft>
              <a:buNone/>
            </a:pPr>
            <a:r>
              <a:rPr lang="en-US" sz="1500" b="1" i="0" u="none" strike="noStrike" cap="none">
                <a:solidFill>
                  <a:srgbClr val="FF0000"/>
                </a:solidFill>
                <a:latin typeface="Calibri"/>
                <a:ea typeface="Calibri"/>
                <a:cs typeface="Calibri"/>
                <a:sym typeface="Calibri"/>
              </a:rPr>
              <a:t>      </a:t>
            </a:r>
            <a:endParaRPr/>
          </a:p>
          <a:p>
            <a:pPr marL="548640" marR="0" lvl="2" indent="0" algn="l" rtl="0">
              <a:lnSpc>
                <a:spcPct val="80000"/>
              </a:lnSpc>
              <a:spcBef>
                <a:spcPts val="300"/>
              </a:spcBef>
              <a:spcAft>
                <a:spcPts val="0"/>
              </a:spcAft>
              <a:buNone/>
            </a:pPr>
            <a:r>
              <a:rPr lang="en-US" sz="1500" b="1" i="0" u="none" strike="noStrike" cap="none">
                <a:solidFill>
                  <a:srgbClr val="FF0000"/>
                </a:solidFill>
                <a:latin typeface="Calibri"/>
                <a:ea typeface="Calibri"/>
                <a:cs typeface="Calibri"/>
                <a:sym typeface="Calibri"/>
              </a:rPr>
              <a:t>    o.disp(); </a:t>
            </a:r>
            <a:endParaRPr/>
          </a:p>
          <a:p>
            <a:pPr marL="548640" marR="0" lvl="2" indent="0" algn="l" rtl="0">
              <a:lnSpc>
                <a:spcPct val="80000"/>
              </a:lnSpc>
              <a:spcBef>
                <a:spcPts val="300"/>
              </a:spcBef>
              <a:spcAft>
                <a:spcPts val="0"/>
              </a:spcAft>
              <a:buNone/>
            </a:pPr>
            <a:r>
              <a:rPr lang="en-US" sz="1500" b="1" i="0" u="none" strike="noStrike" cap="none">
                <a:solidFill>
                  <a:srgbClr val="FF0000"/>
                </a:solidFill>
                <a:latin typeface="Calibri"/>
                <a:ea typeface="Calibri"/>
                <a:cs typeface="Calibri"/>
                <a:sym typeface="Calibri"/>
              </a:rPr>
              <a:t>    o2.disp(); </a:t>
            </a:r>
            <a:endParaRPr/>
          </a:p>
          <a:p>
            <a:pPr marL="548640" marR="0" lvl="2" indent="0" algn="l" rtl="0">
              <a:lnSpc>
                <a:spcPct val="80000"/>
              </a:lnSpc>
              <a:spcBef>
                <a:spcPts val="300"/>
              </a:spcBef>
              <a:spcAft>
                <a:spcPts val="0"/>
              </a:spcAft>
              <a:buNone/>
            </a:pPr>
            <a:r>
              <a:rPr lang="en-US" sz="1500" b="1" i="0" u="none" strike="noStrike" cap="none">
                <a:solidFill>
                  <a:srgbClr val="FF0000"/>
                </a:solidFill>
                <a:latin typeface="Calibri"/>
                <a:ea typeface="Calibri"/>
                <a:cs typeface="Calibri"/>
                <a:sym typeface="Calibri"/>
              </a:rPr>
              <a:t>    return 1; </a:t>
            </a:r>
            <a:endParaRPr/>
          </a:p>
          <a:p>
            <a:pPr marL="548640" marR="0" lvl="2" indent="0" algn="l" rtl="0">
              <a:lnSpc>
                <a:spcPct val="80000"/>
              </a:lnSpc>
              <a:spcBef>
                <a:spcPts val="300"/>
              </a:spcBef>
              <a:spcAft>
                <a:spcPts val="0"/>
              </a:spcAft>
              <a:buNone/>
            </a:pPr>
            <a:r>
              <a:rPr lang="en-US" sz="1500" b="1" i="0" u="none" strike="noStrike" cap="none">
                <a:solidFill>
                  <a:srgbClr val="FF0000"/>
                </a:solidFill>
                <a:latin typeface="Calibri"/>
                <a:ea typeface="Calibri"/>
                <a:cs typeface="Calibri"/>
                <a:sym typeface="Calibri"/>
              </a:rPr>
              <a:t>} </a:t>
            </a:r>
            <a:endParaRPr/>
          </a:p>
          <a:p>
            <a:pPr marL="548640" marR="0" lvl="2" indent="0" algn="l" rtl="0">
              <a:lnSpc>
                <a:spcPct val="80000"/>
              </a:lnSpc>
              <a:spcBef>
                <a:spcPts val="300"/>
              </a:spcBef>
              <a:spcAft>
                <a:spcPts val="0"/>
              </a:spcAft>
              <a:buNone/>
            </a:pPr>
            <a:endParaRPr sz="1500" b="1" i="0" u="none" strike="noStrike" cap="none">
              <a:solidFill>
                <a:srgbClr val="FF0000"/>
              </a:solidFill>
              <a:latin typeface="Calibri"/>
              <a:ea typeface="Calibri"/>
              <a:cs typeface="Calibri"/>
              <a:sym typeface="Calibri"/>
            </a:endParaRPr>
          </a:p>
          <a:p>
            <a:pPr marL="548640" marR="0" lvl="2" indent="0" algn="l" rtl="0">
              <a:lnSpc>
                <a:spcPct val="80000"/>
              </a:lnSpc>
              <a:spcBef>
                <a:spcPts val="300"/>
              </a:spcBef>
              <a:spcAft>
                <a:spcPts val="0"/>
              </a:spcAft>
              <a:buNone/>
            </a:pPr>
            <a:r>
              <a:rPr lang="en-US" sz="1500" b="1" i="0" u="none" strike="noStrike" cap="none">
                <a:solidFill>
                  <a:srgbClr val="FF0000"/>
                </a:solidFill>
                <a:latin typeface="Calibri"/>
                <a:ea typeface="Calibri"/>
                <a:cs typeface="Calibri"/>
                <a:sym typeface="Calibri"/>
              </a:rPr>
              <a:t>Output:</a:t>
            </a:r>
            <a:endParaRPr/>
          </a:p>
          <a:p>
            <a:pPr marL="548640" marR="0" lvl="2" indent="0" algn="l" rtl="0">
              <a:lnSpc>
                <a:spcPct val="80000"/>
              </a:lnSpc>
              <a:spcBef>
                <a:spcPts val="300"/>
              </a:spcBef>
              <a:spcAft>
                <a:spcPts val="0"/>
              </a:spcAft>
              <a:buNone/>
            </a:pPr>
            <a:r>
              <a:rPr lang="en-US" sz="1500" b="1" i="0" u="none" strike="noStrike" cap="none">
                <a:solidFill>
                  <a:srgbClr val="FF0000"/>
                </a:solidFill>
                <a:latin typeface="Calibri"/>
                <a:ea typeface="Calibri"/>
                <a:cs typeface="Calibri"/>
                <a:sym typeface="Calibri"/>
              </a:rPr>
              <a:t>	0</a:t>
            </a:r>
            <a:endParaRPr/>
          </a:p>
          <a:p>
            <a:pPr marL="548640" marR="0" lvl="2" indent="0" algn="l" rtl="0">
              <a:lnSpc>
                <a:spcPct val="80000"/>
              </a:lnSpc>
              <a:spcBef>
                <a:spcPts val="300"/>
              </a:spcBef>
              <a:spcAft>
                <a:spcPts val="0"/>
              </a:spcAft>
              <a:buNone/>
            </a:pPr>
            <a:r>
              <a:rPr lang="en-US" sz="1500" b="1" i="0" u="none" strike="noStrike" cap="none">
                <a:solidFill>
                  <a:srgbClr val="FF0000"/>
                </a:solidFill>
                <a:latin typeface="Calibri"/>
                <a:ea typeface="Calibri"/>
                <a:cs typeface="Calibri"/>
                <a:sym typeface="Calibri"/>
              </a:rPr>
              <a:t>	200</a:t>
            </a:r>
            <a:endParaRPr/>
          </a:p>
        </p:txBody>
      </p:sp>
    </p:spTree>
    <p:extLst>
      <p:ext uri="{BB962C8B-B14F-4D97-AF65-F5344CB8AC3E}">
        <p14:creationId xmlns:p14="http://schemas.microsoft.com/office/powerpoint/2010/main" val="133983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fontScale="90000"/>
          </a:bodyPr>
          <a:lstStyle/>
          <a:p>
            <a:pPr algn="ctr"/>
            <a:br>
              <a:rPr lang="en-US" sz="2800" b="1" dirty="0"/>
            </a:br>
            <a:br>
              <a:rPr lang="en-US" sz="2800" b="1" dirty="0"/>
            </a:br>
            <a:r>
              <a:rPr lang="en-US" sz="2800" b="1" dirty="0"/>
              <a:t>CONSTRUCTORS</a:t>
            </a:r>
          </a:p>
        </p:txBody>
      </p:sp>
      <p:sp>
        <p:nvSpPr>
          <p:cNvPr id="2" name="Content Placeholder 1"/>
          <p:cNvSpPr>
            <a:spLocks noGrp="1"/>
          </p:cNvSpPr>
          <p:nvPr>
            <p:ph sz="quarter" idx="1"/>
          </p:nvPr>
        </p:nvSpPr>
        <p:spPr>
          <a:xfrm>
            <a:off x="457200" y="1143000"/>
            <a:ext cx="8229600" cy="5181600"/>
          </a:xfrm>
        </p:spPr>
        <p:txBody>
          <a:bodyPr>
            <a:normAutofit/>
          </a:bodyPr>
          <a:lstStyle/>
          <a:p>
            <a:pPr algn="just"/>
            <a:r>
              <a:rPr lang="en-US" sz="2400" dirty="0"/>
              <a:t>It is very common for some part of an object to require initialization before it can be used.</a:t>
            </a:r>
          </a:p>
          <a:p>
            <a:pPr algn="just"/>
            <a:endParaRPr lang="en-US" sz="2400" dirty="0"/>
          </a:p>
          <a:p>
            <a:pPr algn="just"/>
            <a:r>
              <a:rPr lang="en-US" sz="2400" dirty="0"/>
              <a:t>Suppose you are working on 100's of objects and the default value of a particular data member is needed to be zero.</a:t>
            </a:r>
          </a:p>
          <a:p>
            <a:pPr algn="just"/>
            <a:endParaRPr lang="en-US" sz="2400" dirty="0"/>
          </a:p>
          <a:p>
            <a:pPr algn="just"/>
            <a:r>
              <a:rPr lang="en-US" sz="2400" dirty="0"/>
              <a:t>Initializing all objects manually will be very tedious job.</a:t>
            </a:r>
          </a:p>
          <a:p>
            <a:pPr algn="just"/>
            <a:endParaRPr lang="en-US" sz="2400" dirty="0"/>
          </a:p>
          <a:p>
            <a:pPr algn="just"/>
            <a:r>
              <a:rPr lang="en-US" sz="2400" dirty="0"/>
              <a:t>Instead, you can define a constructor function which initializes that data member to zero. Then all you have to do is declare object and constructor will initialize object automatically</a:t>
            </a:r>
          </a:p>
        </p:txBody>
      </p:sp>
      <p:pic>
        <p:nvPicPr>
          <p:cNvPr id="4" name="Picture 3"/>
          <p:cNvPicPr>
            <a:picLocks noChangeAspect="1"/>
          </p:cNvPicPr>
          <p:nvPr/>
        </p:nvPicPr>
        <p:blipFill>
          <a:blip r:embed="rId2"/>
          <a:stretch>
            <a:fillRect/>
          </a:stretch>
        </p:blipFill>
        <p:spPr>
          <a:xfrm>
            <a:off x="-164973" y="-76200"/>
            <a:ext cx="9620250" cy="771525"/>
          </a:xfrm>
          <a:prstGeom prst="rect">
            <a:avLst/>
          </a:prstGeom>
        </p:spPr>
      </p:pic>
      <p:sp>
        <p:nvSpPr>
          <p:cNvPr id="5" name="Date Placeholder 4"/>
          <p:cNvSpPr>
            <a:spLocks noGrp="1"/>
          </p:cNvSpPr>
          <p:nvPr>
            <p:ph type="dt" idx="10"/>
          </p:nvPr>
        </p:nvSpPr>
        <p:spPr/>
        <p:txBody>
          <a:bodyPr/>
          <a:lstStyle/>
          <a:p>
            <a:fld id="{80EC8E77-CA60-44F6-8F4B-93800A188C5A}" type="datetime1">
              <a:rPr lang="en-US" smtClean="0"/>
              <a:t>9/27/2022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041468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8"/>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3" name="Google Shape;173;p8"/>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74" name="Google Shape;174;p8"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75" name="Google Shape;17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328005ED-9B29-4DC1-8BA8-C3A3E47BEAB0}" type="datetime1">
              <a:rPr lang="en-US" smtClean="0"/>
              <a:t>9/27/2022</a:t>
            </a:fld>
            <a:endParaRPr/>
          </a:p>
        </p:txBody>
      </p:sp>
      <p:sp>
        <p:nvSpPr>
          <p:cNvPr id="176" name="Google Shape;17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177" name="Google Shape;177;p8"/>
          <p:cNvSpPr txBox="1"/>
          <p:nvPr/>
        </p:nvSpPr>
        <p:spPr>
          <a:xfrm>
            <a:off x="-1116632" y="885507"/>
            <a:ext cx="8229600" cy="94456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Constructor Overloading</a:t>
            </a:r>
            <a:endParaRPr sz="3600" b="0" i="0" u="none" strike="noStrike" cap="none">
              <a:solidFill>
                <a:schemeClr val="dk1"/>
              </a:solidFill>
              <a:latin typeface="Calibri"/>
              <a:ea typeface="Calibri"/>
              <a:cs typeface="Calibri"/>
              <a:sym typeface="Calibri"/>
            </a:endParaRPr>
          </a:p>
        </p:txBody>
      </p:sp>
      <p:sp>
        <p:nvSpPr>
          <p:cNvPr id="178" name="Google Shape;178;p8"/>
          <p:cNvSpPr txBox="1"/>
          <p:nvPr/>
        </p:nvSpPr>
        <p:spPr>
          <a:xfrm>
            <a:off x="251520" y="1600200"/>
            <a:ext cx="4472880" cy="4525963"/>
          </a:xfrm>
          <a:prstGeom prst="rect">
            <a:avLst/>
          </a:prstGeom>
          <a:noFill/>
          <a:ln>
            <a:noFill/>
          </a:ln>
        </p:spPr>
        <p:txBody>
          <a:bodyPr spcFirstLastPara="1" wrap="square" lIns="91425" tIns="45700" rIns="91425" bIns="45700" anchor="t" anchorCtr="0">
            <a:normAutofit fontScale="40000" lnSpcReduction="20000"/>
          </a:bodyPr>
          <a:lstStyle/>
          <a:p>
            <a:pPr marL="0" marR="0" lvl="0" indent="0" algn="just" rtl="0">
              <a:spcBef>
                <a:spcPts val="0"/>
              </a:spcBef>
              <a:spcAft>
                <a:spcPts val="0"/>
              </a:spcAft>
              <a:buClr>
                <a:srgbClr val="008200"/>
              </a:buClr>
              <a:buSzPct val="100000"/>
              <a:buFont typeface="Arial"/>
              <a:buNone/>
            </a:pPr>
            <a:r>
              <a:rPr lang="en-US" sz="3500" b="0" i="0" u="none" strike="noStrike" cap="none">
                <a:solidFill>
                  <a:srgbClr val="008200"/>
                </a:solidFill>
                <a:latin typeface="Inter"/>
                <a:ea typeface="Inter"/>
                <a:cs typeface="Inter"/>
                <a:sym typeface="Inter"/>
              </a:rPr>
              <a:t>// C++ program to demonstrate constructor overloading</a:t>
            </a:r>
            <a:r>
              <a:rPr lang="en-US" sz="3500" b="0" i="0" u="none" strike="noStrike" cap="none">
                <a:solidFill>
                  <a:srgbClr val="000000"/>
                </a:solidFill>
                <a:latin typeface="Inter"/>
                <a:ea typeface="Inter"/>
                <a:cs typeface="Inter"/>
                <a:sym typeface="Inter"/>
              </a:rPr>
              <a:t>  </a:t>
            </a:r>
            <a:endParaRPr/>
          </a:p>
          <a:p>
            <a:pPr marL="0" marR="0" lvl="0" indent="0" algn="just" rtl="0">
              <a:spcBef>
                <a:spcPts val="280"/>
              </a:spcBef>
              <a:spcAft>
                <a:spcPts val="0"/>
              </a:spcAft>
              <a:buClr>
                <a:srgbClr val="0000FF"/>
              </a:buClr>
              <a:buSzPct val="100000"/>
              <a:buFont typeface="Arial"/>
              <a:buNone/>
            </a:pPr>
            <a:r>
              <a:rPr lang="en-US" sz="3500" b="0" i="0" u="none" strike="noStrike" cap="none">
                <a:solidFill>
                  <a:srgbClr val="0000FF"/>
                </a:solidFill>
                <a:latin typeface="Inter"/>
                <a:ea typeface="Inter"/>
                <a:cs typeface="Inter"/>
                <a:sym typeface="Inter"/>
              </a:rPr>
              <a:t>#include &lt;iostream&gt;</a:t>
            </a:r>
            <a:r>
              <a:rPr lang="en-US" sz="3500" b="0" i="0" u="none" strike="noStrike" cap="none">
                <a:solidFill>
                  <a:srgbClr val="000000"/>
                </a:solidFill>
                <a:latin typeface="Inter"/>
                <a:ea typeface="Inter"/>
                <a:cs typeface="Inter"/>
                <a:sym typeface="Inter"/>
              </a:rPr>
              <a:t>  </a:t>
            </a:r>
            <a:endParaRPr/>
          </a:p>
          <a:p>
            <a:pPr marL="0" marR="0" lvl="0" indent="0" algn="just" rtl="0">
              <a:spcBef>
                <a:spcPts val="280"/>
              </a:spcBef>
              <a:spcAft>
                <a:spcPts val="0"/>
              </a:spcAft>
              <a:buClr>
                <a:srgbClr val="006699"/>
              </a:buClr>
              <a:buSzPct val="100000"/>
              <a:buFont typeface="Arial"/>
              <a:buNone/>
            </a:pPr>
            <a:r>
              <a:rPr lang="en-US" sz="3500" b="1" i="0" u="none" strike="noStrike" cap="none">
                <a:solidFill>
                  <a:srgbClr val="006699"/>
                </a:solidFill>
                <a:latin typeface="Inter"/>
                <a:ea typeface="Inter"/>
                <a:cs typeface="Inter"/>
                <a:sym typeface="Inter"/>
              </a:rPr>
              <a:t>using</a:t>
            </a:r>
            <a:r>
              <a:rPr lang="en-US" sz="3500" b="0" i="0" u="none" strike="noStrike" cap="none">
                <a:solidFill>
                  <a:srgbClr val="000000"/>
                </a:solidFill>
                <a:latin typeface="Inter"/>
                <a:ea typeface="Inter"/>
                <a:cs typeface="Inter"/>
                <a:sym typeface="Inter"/>
              </a:rPr>
              <a:t> </a:t>
            </a:r>
            <a:r>
              <a:rPr lang="en-US" sz="3500" b="1" i="0" u="none" strike="noStrike" cap="none">
                <a:solidFill>
                  <a:srgbClr val="006699"/>
                </a:solidFill>
                <a:latin typeface="Inter"/>
                <a:ea typeface="Inter"/>
                <a:cs typeface="Inter"/>
                <a:sym typeface="Inter"/>
              </a:rPr>
              <a:t>namespace</a:t>
            </a:r>
            <a:r>
              <a:rPr lang="en-US" sz="3500" b="0" i="0" u="none" strike="noStrike" cap="none">
                <a:solidFill>
                  <a:srgbClr val="000000"/>
                </a:solidFill>
                <a:latin typeface="Inter"/>
                <a:ea typeface="Inter"/>
                <a:cs typeface="Inter"/>
                <a:sym typeface="Inter"/>
              </a:rPr>
              <a:t> std;  </a:t>
            </a:r>
            <a:endParaRPr/>
          </a:p>
          <a:p>
            <a:pPr marL="0" marR="0" lvl="0" indent="0" algn="just" rtl="0">
              <a:spcBef>
                <a:spcPts val="280"/>
              </a:spcBef>
              <a:spcAft>
                <a:spcPts val="0"/>
              </a:spcAft>
              <a:buClr>
                <a:srgbClr val="006699"/>
              </a:buClr>
              <a:buSzPct val="100000"/>
              <a:buFont typeface="Arial"/>
              <a:buNone/>
            </a:pPr>
            <a:r>
              <a:rPr lang="en-US" sz="3500" b="1" i="0" u="none" strike="noStrike" cap="none">
                <a:solidFill>
                  <a:srgbClr val="006699"/>
                </a:solidFill>
                <a:latin typeface="Inter"/>
                <a:ea typeface="Inter"/>
                <a:cs typeface="Inter"/>
                <a:sym typeface="Inter"/>
              </a:rPr>
              <a:t>class</a:t>
            </a:r>
            <a:r>
              <a:rPr lang="en-US" sz="3500" b="0" i="0" u="none" strike="noStrike" cap="none">
                <a:solidFill>
                  <a:srgbClr val="000000"/>
                </a:solidFill>
                <a:latin typeface="Inter"/>
                <a:ea typeface="Inter"/>
                <a:cs typeface="Inter"/>
                <a:sym typeface="Inter"/>
              </a:rPr>
              <a:t> Person { </a:t>
            </a:r>
            <a:r>
              <a:rPr lang="en-US" sz="3500" b="0" i="0" u="none" strike="noStrike" cap="none">
                <a:solidFill>
                  <a:srgbClr val="008200"/>
                </a:solidFill>
                <a:latin typeface="Inter"/>
                <a:ea typeface="Inter"/>
                <a:cs typeface="Inter"/>
                <a:sym typeface="Inter"/>
              </a:rPr>
              <a:t>// create person class</a:t>
            </a:r>
            <a:r>
              <a:rPr lang="en-US" sz="3500" b="0" i="0" u="none" strike="noStrike" cap="none">
                <a:solidFill>
                  <a:srgbClr val="000000"/>
                </a:solidFill>
                <a:latin typeface="Inter"/>
                <a:ea typeface="Inter"/>
                <a:cs typeface="Inter"/>
                <a:sym typeface="Inter"/>
              </a:rPr>
              <a:t>  </a:t>
            </a:r>
            <a:endParaRPr/>
          </a:p>
          <a:p>
            <a:pPr marL="0" marR="0" lvl="0" indent="0" algn="just" rtl="0">
              <a:spcBef>
                <a:spcPts val="280"/>
              </a:spcBef>
              <a:spcAft>
                <a:spcPts val="0"/>
              </a:spcAft>
              <a:buClr>
                <a:srgbClr val="006699"/>
              </a:buClr>
              <a:buSzPct val="100000"/>
              <a:buFont typeface="Arial"/>
              <a:buNone/>
            </a:pPr>
            <a:r>
              <a:rPr lang="en-US" sz="3500" b="1" i="0" u="none" strike="noStrike" cap="none">
                <a:solidFill>
                  <a:srgbClr val="006699"/>
                </a:solidFill>
                <a:latin typeface="Inter"/>
                <a:ea typeface="Inter"/>
                <a:cs typeface="Inter"/>
                <a:sym typeface="Inter"/>
              </a:rPr>
              <a:t>private</a:t>
            </a:r>
            <a:r>
              <a:rPr lang="en-US" sz="3500" b="0" i="0" u="none" strike="noStrike" cap="none">
                <a:solidFill>
                  <a:srgbClr val="000000"/>
                </a:solidFill>
                <a:latin typeface="Inter"/>
                <a:ea typeface="Inter"/>
                <a:cs typeface="Inter"/>
                <a:sym typeface="Inter"/>
              </a:rPr>
              <a:t>:  </a:t>
            </a:r>
            <a:endParaRPr/>
          </a:p>
          <a:p>
            <a:pPr marL="0" marR="0" lvl="0" indent="0" algn="just" rtl="0">
              <a:spcBef>
                <a:spcPts val="280"/>
              </a:spcBef>
              <a:spcAft>
                <a:spcPts val="0"/>
              </a:spcAft>
              <a:buClr>
                <a:srgbClr val="2E8B57"/>
              </a:buClr>
              <a:buSzPct val="100000"/>
              <a:buFont typeface="Arial"/>
              <a:buNone/>
            </a:pPr>
            <a:r>
              <a:rPr lang="en-US" sz="3500" b="1" i="0" u="none" strike="noStrike" cap="none">
                <a:solidFill>
                  <a:srgbClr val="2E8B57"/>
                </a:solidFill>
                <a:latin typeface="Inter"/>
                <a:ea typeface="Inter"/>
                <a:cs typeface="Inter"/>
                <a:sym typeface="Inter"/>
              </a:rPr>
              <a:t>       int</a:t>
            </a:r>
            <a:r>
              <a:rPr lang="en-US" sz="3500" b="0" i="0" u="none" strike="noStrike" cap="none">
                <a:solidFill>
                  <a:srgbClr val="000000"/>
                </a:solidFill>
                <a:latin typeface="Inter"/>
                <a:ea typeface="Inter"/>
                <a:cs typeface="Inter"/>
                <a:sym typeface="Inter"/>
              </a:rPr>
              <a:t> age; </a:t>
            </a:r>
            <a:r>
              <a:rPr lang="en-US" sz="3500" b="0" i="0" u="none" strike="noStrike" cap="none">
                <a:solidFill>
                  <a:srgbClr val="008200"/>
                </a:solidFill>
                <a:latin typeface="Inter"/>
                <a:ea typeface="Inter"/>
                <a:cs typeface="Inter"/>
                <a:sym typeface="Inter"/>
              </a:rPr>
              <a:t>// data member</a:t>
            </a:r>
            <a:r>
              <a:rPr lang="en-US" sz="3500" b="0" i="0" u="none" strike="noStrike" cap="none">
                <a:solidFill>
                  <a:srgbClr val="000000"/>
                </a:solidFill>
                <a:latin typeface="Inter"/>
                <a:ea typeface="Inter"/>
                <a:cs typeface="Inter"/>
                <a:sym typeface="Inter"/>
              </a:rPr>
              <a:t>  </a:t>
            </a:r>
            <a:endParaRPr/>
          </a:p>
          <a:p>
            <a:pPr marL="0" marR="0" lvl="0" indent="0" algn="just" rtl="0">
              <a:spcBef>
                <a:spcPts val="280"/>
              </a:spcBef>
              <a:spcAft>
                <a:spcPts val="0"/>
              </a:spcAft>
              <a:buClr>
                <a:srgbClr val="006699"/>
              </a:buClr>
              <a:buSzPct val="100000"/>
              <a:buFont typeface="Arial"/>
              <a:buNone/>
            </a:pPr>
            <a:r>
              <a:rPr lang="en-US" sz="3500" b="1" i="0" u="none" strike="noStrike" cap="none">
                <a:solidFill>
                  <a:srgbClr val="006699"/>
                </a:solidFill>
                <a:latin typeface="Inter"/>
                <a:ea typeface="Inter"/>
                <a:cs typeface="Inter"/>
                <a:sym typeface="Inter"/>
              </a:rPr>
              <a:t>public</a:t>
            </a:r>
            <a:r>
              <a:rPr lang="en-US" sz="3500" b="0" i="0" u="none" strike="noStrike" cap="none">
                <a:solidFill>
                  <a:srgbClr val="000000"/>
                </a:solidFill>
                <a:latin typeface="Inter"/>
                <a:ea typeface="Inter"/>
                <a:cs typeface="Inter"/>
                <a:sym typeface="Inter"/>
              </a:rPr>
              <a:t>:  </a:t>
            </a:r>
            <a:endParaRPr/>
          </a:p>
          <a:p>
            <a:pPr marL="0" marR="0" lvl="0" indent="0" algn="just" rtl="0">
              <a:spcBef>
                <a:spcPts val="280"/>
              </a:spcBef>
              <a:spcAft>
                <a:spcPts val="0"/>
              </a:spcAft>
              <a:buClr>
                <a:srgbClr val="000000"/>
              </a:buClr>
              <a:buSzPct val="100000"/>
              <a:buFont typeface="Arial"/>
              <a:buNone/>
            </a:pPr>
            <a:r>
              <a:rPr lang="en-US" sz="3500" b="0" i="0" u="none" strike="noStrike" cap="none">
                <a:solidFill>
                  <a:srgbClr val="000000"/>
                </a:solidFill>
                <a:latin typeface="Inter"/>
                <a:ea typeface="Inter"/>
                <a:cs typeface="Inter"/>
                <a:sym typeface="Inter"/>
              </a:rPr>
              <a:t>    </a:t>
            </a:r>
            <a:r>
              <a:rPr lang="en-US" sz="3500" b="0" i="0" u="none" strike="noStrike" cap="none">
                <a:solidFill>
                  <a:srgbClr val="008200"/>
                </a:solidFill>
                <a:latin typeface="Inter"/>
                <a:ea typeface="Inter"/>
                <a:cs typeface="Inter"/>
                <a:sym typeface="Inter"/>
              </a:rPr>
              <a:t>// 1. Constructor with no arguments</a:t>
            </a:r>
            <a:r>
              <a:rPr lang="en-US" sz="3500" b="0" i="0" u="none" strike="noStrike" cap="none">
                <a:solidFill>
                  <a:srgbClr val="000000"/>
                </a:solidFill>
                <a:latin typeface="Inter"/>
                <a:ea typeface="Inter"/>
                <a:cs typeface="Inter"/>
                <a:sym typeface="Inter"/>
              </a:rPr>
              <a:t>  </a:t>
            </a:r>
            <a:endParaRPr/>
          </a:p>
          <a:p>
            <a:pPr marL="0" marR="0" lvl="0" indent="0" algn="just" rtl="0">
              <a:spcBef>
                <a:spcPts val="280"/>
              </a:spcBef>
              <a:spcAft>
                <a:spcPts val="0"/>
              </a:spcAft>
              <a:buClr>
                <a:srgbClr val="000000"/>
              </a:buClr>
              <a:buSzPct val="100000"/>
              <a:buFont typeface="Arial"/>
              <a:buNone/>
            </a:pPr>
            <a:r>
              <a:rPr lang="en-US" sz="3500" b="0" i="0" u="none" strike="noStrike" cap="none">
                <a:solidFill>
                  <a:srgbClr val="000000"/>
                </a:solidFill>
                <a:latin typeface="Inter"/>
                <a:ea typeface="Inter"/>
                <a:cs typeface="Inter"/>
                <a:sym typeface="Inter"/>
              </a:rPr>
              <a:t>Person()  </a:t>
            </a:r>
            <a:endParaRPr/>
          </a:p>
          <a:p>
            <a:pPr marL="0" marR="0" lvl="0" indent="0" algn="just" rtl="0">
              <a:spcBef>
                <a:spcPts val="280"/>
              </a:spcBef>
              <a:spcAft>
                <a:spcPts val="0"/>
              </a:spcAft>
              <a:buClr>
                <a:srgbClr val="000000"/>
              </a:buClr>
              <a:buSzPct val="100000"/>
              <a:buFont typeface="Arial"/>
              <a:buNone/>
            </a:pPr>
            <a:r>
              <a:rPr lang="en-US" sz="3500" b="0" i="0" u="none" strike="noStrike" cap="none">
                <a:solidFill>
                  <a:srgbClr val="000000"/>
                </a:solidFill>
                <a:latin typeface="Inter"/>
                <a:ea typeface="Inter"/>
                <a:cs typeface="Inter"/>
                <a:sym typeface="Inter"/>
              </a:rPr>
              <a:t>    {  </a:t>
            </a:r>
            <a:endParaRPr/>
          </a:p>
          <a:p>
            <a:pPr marL="0" marR="0" lvl="0" indent="0" algn="just" rtl="0">
              <a:spcBef>
                <a:spcPts val="280"/>
              </a:spcBef>
              <a:spcAft>
                <a:spcPts val="0"/>
              </a:spcAft>
              <a:buClr>
                <a:srgbClr val="000000"/>
              </a:buClr>
              <a:buSzPct val="100000"/>
              <a:buFont typeface="Arial"/>
              <a:buNone/>
            </a:pPr>
            <a:r>
              <a:rPr lang="en-US" sz="3500" b="0" i="0" u="none" strike="noStrike" cap="none">
                <a:solidFill>
                  <a:srgbClr val="000000"/>
                </a:solidFill>
                <a:latin typeface="Inter"/>
                <a:ea typeface="Inter"/>
                <a:cs typeface="Inter"/>
                <a:sym typeface="Inter"/>
              </a:rPr>
              <a:t>        age = 20; </a:t>
            </a:r>
            <a:r>
              <a:rPr lang="en-US" sz="3500" b="0" i="0" u="none" strike="noStrike" cap="none">
                <a:solidFill>
                  <a:srgbClr val="008200"/>
                </a:solidFill>
                <a:latin typeface="Inter"/>
                <a:ea typeface="Inter"/>
                <a:cs typeface="Inter"/>
                <a:sym typeface="Inter"/>
              </a:rPr>
              <a:t>// when object is created the age will be 20</a:t>
            </a:r>
            <a:r>
              <a:rPr lang="en-US" sz="3500" b="0" i="0" u="none" strike="noStrike" cap="none">
                <a:solidFill>
                  <a:srgbClr val="000000"/>
                </a:solidFill>
                <a:latin typeface="Inter"/>
                <a:ea typeface="Inter"/>
                <a:cs typeface="Inter"/>
                <a:sym typeface="Inter"/>
              </a:rPr>
              <a:t>  </a:t>
            </a:r>
            <a:endParaRPr/>
          </a:p>
          <a:p>
            <a:pPr marL="0" marR="0" lvl="0" indent="0" algn="just" rtl="0">
              <a:spcBef>
                <a:spcPts val="280"/>
              </a:spcBef>
              <a:spcAft>
                <a:spcPts val="0"/>
              </a:spcAft>
              <a:buClr>
                <a:srgbClr val="000000"/>
              </a:buClr>
              <a:buSzPct val="100000"/>
              <a:buFont typeface="Arial"/>
              <a:buNone/>
            </a:pPr>
            <a:r>
              <a:rPr lang="en-US" sz="3500" b="0" i="0" u="none" strike="noStrike" cap="none">
                <a:solidFill>
                  <a:srgbClr val="000000"/>
                </a:solidFill>
                <a:latin typeface="Inter"/>
                <a:ea typeface="Inter"/>
                <a:cs typeface="Inter"/>
                <a:sym typeface="Inter"/>
              </a:rPr>
              <a:t>    }  </a:t>
            </a:r>
            <a:endParaRPr/>
          </a:p>
          <a:p>
            <a:pPr marL="0" marR="0" lvl="0" indent="0" algn="just" rtl="0">
              <a:spcBef>
                <a:spcPts val="280"/>
              </a:spcBef>
              <a:spcAft>
                <a:spcPts val="0"/>
              </a:spcAft>
              <a:buClr>
                <a:srgbClr val="000000"/>
              </a:buClr>
              <a:buSzPct val="100000"/>
              <a:buFont typeface="Arial"/>
              <a:buNone/>
            </a:pPr>
            <a:r>
              <a:rPr lang="en-US" sz="3500" b="0" i="0" u="none" strike="noStrike" cap="none">
                <a:solidFill>
                  <a:srgbClr val="000000"/>
                </a:solidFill>
                <a:latin typeface="Inter"/>
                <a:ea typeface="Inter"/>
                <a:cs typeface="Inter"/>
                <a:sym typeface="Inter"/>
              </a:rPr>
              <a:t>    </a:t>
            </a:r>
            <a:r>
              <a:rPr lang="en-US" sz="3500" b="0" i="0" u="none" strike="noStrike" cap="none">
                <a:solidFill>
                  <a:srgbClr val="008200"/>
                </a:solidFill>
                <a:latin typeface="Inter"/>
                <a:ea typeface="Inter"/>
                <a:cs typeface="Inter"/>
                <a:sym typeface="Inter"/>
              </a:rPr>
              <a:t>// 2. Constructor with an argument</a:t>
            </a:r>
            <a:r>
              <a:rPr lang="en-US" sz="3500" b="0" i="0" u="none" strike="noStrike" cap="none">
                <a:solidFill>
                  <a:srgbClr val="000000"/>
                </a:solidFill>
                <a:latin typeface="Inter"/>
                <a:ea typeface="Inter"/>
                <a:cs typeface="Inter"/>
                <a:sym typeface="Inter"/>
              </a:rPr>
              <a:t>  </a:t>
            </a:r>
            <a:endParaRPr/>
          </a:p>
          <a:p>
            <a:pPr marL="0" marR="0" lvl="0" indent="0" algn="just" rtl="0">
              <a:spcBef>
                <a:spcPts val="280"/>
              </a:spcBef>
              <a:spcAft>
                <a:spcPts val="0"/>
              </a:spcAft>
              <a:buClr>
                <a:srgbClr val="000000"/>
              </a:buClr>
              <a:buSzPct val="100000"/>
              <a:buFont typeface="Arial"/>
              <a:buNone/>
            </a:pPr>
            <a:r>
              <a:rPr lang="en-US" sz="3500" b="0" i="0" u="none" strike="noStrike" cap="none">
                <a:solidFill>
                  <a:srgbClr val="000000"/>
                </a:solidFill>
                <a:latin typeface="Inter"/>
                <a:ea typeface="Inter"/>
                <a:cs typeface="Inter"/>
                <a:sym typeface="Inter"/>
              </a:rPr>
              <a:t>Person(</a:t>
            </a:r>
            <a:r>
              <a:rPr lang="en-US" sz="3500" b="1" i="0" u="none" strike="noStrike" cap="none">
                <a:solidFill>
                  <a:srgbClr val="2E8B57"/>
                </a:solidFill>
                <a:latin typeface="Inter"/>
                <a:ea typeface="Inter"/>
                <a:cs typeface="Inter"/>
                <a:sym typeface="Inter"/>
              </a:rPr>
              <a:t>int</a:t>
            </a:r>
            <a:r>
              <a:rPr lang="en-US" sz="3500" b="0" i="0" u="none" strike="noStrike" cap="none">
                <a:solidFill>
                  <a:srgbClr val="000000"/>
                </a:solidFill>
                <a:latin typeface="Inter"/>
                <a:ea typeface="Inter"/>
                <a:cs typeface="Inter"/>
                <a:sym typeface="Inter"/>
              </a:rPr>
              <a:t> a)  </a:t>
            </a:r>
            <a:endParaRPr/>
          </a:p>
          <a:p>
            <a:pPr marL="0" marR="0" lvl="0" indent="0" algn="just" rtl="0">
              <a:spcBef>
                <a:spcPts val="280"/>
              </a:spcBef>
              <a:spcAft>
                <a:spcPts val="0"/>
              </a:spcAft>
              <a:buClr>
                <a:srgbClr val="000000"/>
              </a:buClr>
              <a:buSzPct val="100000"/>
              <a:buFont typeface="Arial"/>
              <a:buNone/>
            </a:pPr>
            <a:r>
              <a:rPr lang="en-US" sz="3500" b="0" i="0" u="none" strike="noStrike" cap="none">
                <a:solidFill>
                  <a:srgbClr val="000000"/>
                </a:solidFill>
                <a:latin typeface="Inter"/>
                <a:ea typeface="Inter"/>
                <a:cs typeface="Inter"/>
                <a:sym typeface="Inter"/>
              </a:rPr>
              <a:t>{ </a:t>
            </a:r>
            <a:r>
              <a:rPr lang="en-US" sz="3500" b="0" i="0" u="none" strike="noStrike" cap="none">
                <a:solidFill>
                  <a:srgbClr val="008200"/>
                </a:solidFill>
                <a:latin typeface="Inter"/>
                <a:ea typeface="Inter"/>
                <a:cs typeface="Inter"/>
                <a:sym typeface="Inter"/>
              </a:rPr>
              <a:t>// when parameterized Constructor is called with a value the</a:t>
            </a:r>
            <a:r>
              <a:rPr lang="en-US" sz="3500" b="0" i="0" u="none" strike="noStrike" cap="none">
                <a:solidFill>
                  <a:srgbClr val="000000"/>
                </a:solidFill>
                <a:latin typeface="Inter"/>
                <a:ea typeface="Inter"/>
                <a:cs typeface="Inter"/>
                <a:sym typeface="Inter"/>
              </a:rPr>
              <a:t>  </a:t>
            </a:r>
            <a:r>
              <a:rPr lang="en-US" sz="3500" b="0" i="0" u="none" strike="noStrike" cap="none">
                <a:solidFill>
                  <a:srgbClr val="008200"/>
                </a:solidFill>
                <a:latin typeface="Inter"/>
                <a:ea typeface="Inter"/>
                <a:cs typeface="Inter"/>
                <a:sym typeface="Inter"/>
              </a:rPr>
              <a:t>age passed will be initialized</a:t>
            </a:r>
            <a:r>
              <a:rPr lang="en-US" sz="3500" b="0" i="0" u="none" strike="noStrike" cap="none">
                <a:solidFill>
                  <a:srgbClr val="000000"/>
                </a:solidFill>
                <a:latin typeface="Inter"/>
                <a:ea typeface="Inter"/>
                <a:cs typeface="Inter"/>
                <a:sym typeface="Inter"/>
              </a:rPr>
              <a:t>  </a:t>
            </a:r>
            <a:endParaRPr/>
          </a:p>
          <a:p>
            <a:pPr marL="0" marR="0" lvl="0" indent="0" algn="just" rtl="0">
              <a:spcBef>
                <a:spcPts val="280"/>
              </a:spcBef>
              <a:spcAft>
                <a:spcPts val="0"/>
              </a:spcAft>
              <a:buClr>
                <a:srgbClr val="000000"/>
              </a:buClr>
              <a:buSzPct val="100000"/>
              <a:buFont typeface="Arial"/>
              <a:buNone/>
            </a:pPr>
            <a:r>
              <a:rPr lang="en-US" sz="3500" b="0" i="0" u="none" strike="noStrike" cap="none">
                <a:solidFill>
                  <a:srgbClr val="000000"/>
                </a:solidFill>
                <a:latin typeface="Inter"/>
                <a:ea typeface="Inter"/>
                <a:cs typeface="Inter"/>
                <a:sym typeface="Inter"/>
              </a:rPr>
              <a:t>         age = a;  </a:t>
            </a:r>
            <a:endParaRPr/>
          </a:p>
          <a:p>
            <a:pPr marL="0" marR="0" lvl="0" indent="0" algn="just" rtl="0">
              <a:spcBef>
                <a:spcPts val="280"/>
              </a:spcBef>
              <a:spcAft>
                <a:spcPts val="0"/>
              </a:spcAft>
              <a:buClr>
                <a:srgbClr val="000000"/>
              </a:buClr>
              <a:buSzPct val="100000"/>
              <a:buFont typeface="Arial"/>
              <a:buNone/>
            </a:pPr>
            <a:r>
              <a:rPr lang="en-US" sz="3500" b="0" i="0" u="none" strike="noStrike" cap="none">
                <a:solidFill>
                  <a:srgbClr val="000000"/>
                </a:solidFill>
                <a:latin typeface="Inter"/>
                <a:ea typeface="Inter"/>
                <a:cs typeface="Inter"/>
                <a:sym typeface="Inter"/>
              </a:rPr>
              <a:t>    }  </a:t>
            </a:r>
            <a:endParaRPr/>
          </a:p>
          <a:p>
            <a:pPr marL="342900" marR="0" lvl="0" indent="-261620" algn="l" rtl="0">
              <a:spcBef>
                <a:spcPts val="256"/>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
        <p:nvSpPr>
          <p:cNvPr id="179" name="Google Shape;179;p8"/>
          <p:cNvSpPr txBox="1"/>
          <p:nvPr/>
        </p:nvSpPr>
        <p:spPr>
          <a:xfrm>
            <a:off x="4860032" y="1726416"/>
            <a:ext cx="4087688" cy="3970318"/>
          </a:xfrm>
          <a:prstGeom prst="rect">
            <a:avLst/>
          </a:prstGeom>
          <a:noFill/>
          <a:ln>
            <a:noFill/>
          </a:ln>
        </p:spPr>
        <p:txBody>
          <a:bodyPr spcFirstLastPara="1" wrap="square" lIns="91425" tIns="45700" rIns="91425" bIns="45700" anchor="t" anchorCtr="0">
            <a:spAutoFit/>
          </a:bodyPr>
          <a:lstStyle/>
          <a:p>
            <a:pPr marL="914400" marR="0" lvl="2" indent="0" algn="just" rtl="0">
              <a:spcBef>
                <a:spcPts val="0"/>
              </a:spcBef>
              <a:spcAft>
                <a:spcPts val="0"/>
              </a:spcAft>
              <a:buNone/>
            </a:pPr>
            <a:r>
              <a:rPr lang="en-US" sz="1400" b="0" i="0" u="none" strike="noStrike" cap="none">
                <a:solidFill>
                  <a:srgbClr val="000000"/>
                </a:solidFill>
                <a:latin typeface="Inter"/>
                <a:ea typeface="Inter"/>
                <a:cs typeface="Inter"/>
                <a:sym typeface="Inter"/>
              </a:rPr>
              <a:t>Int getAge()  </a:t>
            </a:r>
            <a:endParaRPr/>
          </a:p>
          <a:p>
            <a:pPr marL="0" marR="0" lvl="0" indent="0" algn="just" rtl="0">
              <a:spcBef>
                <a:spcPts val="0"/>
              </a:spcBef>
              <a:spcAft>
                <a:spcPts val="0"/>
              </a:spcAft>
              <a:buNone/>
            </a:pPr>
            <a:r>
              <a:rPr lang="en-US" sz="1400" b="0" i="0" u="none" strike="noStrike" cap="none">
                <a:solidFill>
                  <a:srgbClr val="000000"/>
                </a:solidFill>
                <a:latin typeface="Inter"/>
                <a:ea typeface="Inter"/>
                <a:cs typeface="Inter"/>
                <a:sym typeface="Inter"/>
              </a:rPr>
              <a:t>{ </a:t>
            </a:r>
            <a:r>
              <a:rPr lang="en-US" sz="1400" b="0" i="0" u="none" strike="noStrike" cap="none">
                <a:solidFill>
                  <a:srgbClr val="008200"/>
                </a:solidFill>
                <a:latin typeface="Inter"/>
                <a:ea typeface="Inter"/>
                <a:cs typeface="Inter"/>
                <a:sym typeface="Inter"/>
              </a:rPr>
              <a:t>// getter to return the age</a:t>
            </a:r>
            <a:r>
              <a:rPr lang="en-US" sz="1400" b="0" i="0" u="none" strike="noStrike" cap="none">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400" b="1" i="0" u="none" strike="noStrike" cap="none">
                <a:solidFill>
                  <a:srgbClr val="006699"/>
                </a:solidFill>
                <a:latin typeface="Inter"/>
                <a:ea typeface="Inter"/>
                <a:cs typeface="Inter"/>
                <a:sym typeface="Inter"/>
              </a:rPr>
              <a:t>          return</a:t>
            </a:r>
            <a:r>
              <a:rPr lang="en-US" sz="1400" b="0" i="0" u="none" strike="noStrike" cap="none">
                <a:solidFill>
                  <a:srgbClr val="000000"/>
                </a:solidFill>
                <a:latin typeface="Inter"/>
                <a:ea typeface="Inter"/>
                <a:cs typeface="Inter"/>
                <a:sym typeface="Inter"/>
              </a:rPr>
              <a:t> age;  </a:t>
            </a:r>
            <a:endParaRPr/>
          </a:p>
          <a:p>
            <a:pPr marL="0" marR="0" lvl="0" indent="0" algn="just" rtl="0">
              <a:spcBef>
                <a:spcPts val="0"/>
              </a:spcBef>
              <a:spcAft>
                <a:spcPts val="0"/>
              </a:spcAft>
              <a:buNone/>
            </a:pPr>
            <a:r>
              <a:rPr lang="en-US" sz="1400" b="0" i="0" u="none" strike="noStrike" cap="none">
                <a:solidFill>
                  <a:srgbClr val="000000"/>
                </a:solidFill>
                <a:latin typeface="Inter"/>
                <a:ea typeface="Inter"/>
                <a:cs typeface="Inter"/>
                <a:sym typeface="Inter"/>
              </a:rPr>
              <a:t>    }  </a:t>
            </a:r>
            <a:endParaRPr/>
          </a:p>
          <a:p>
            <a:pPr marL="0" marR="0" lvl="0" indent="0" algn="just" rtl="0">
              <a:spcBef>
                <a:spcPts val="0"/>
              </a:spcBef>
              <a:spcAft>
                <a:spcPts val="0"/>
              </a:spcAft>
              <a:buNone/>
            </a:pPr>
            <a:r>
              <a:rPr lang="en-US" sz="1400" b="0" i="0" u="none" strike="noStrike" cap="none">
                <a:solidFill>
                  <a:srgbClr val="000000"/>
                </a:solidFill>
                <a:latin typeface="Inter"/>
                <a:ea typeface="Inter"/>
                <a:cs typeface="Inter"/>
                <a:sym typeface="Inter"/>
              </a:rPr>
              <a:t>};  </a:t>
            </a:r>
            <a:endParaRPr/>
          </a:p>
          <a:p>
            <a:pPr marL="0" marR="0" lvl="0" indent="0" algn="just" rtl="0">
              <a:spcBef>
                <a:spcPts val="0"/>
              </a:spcBef>
              <a:spcAft>
                <a:spcPts val="0"/>
              </a:spcAft>
              <a:buNone/>
            </a:pPr>
            <a:endParaRPr sz="1400" b="0" i="0" u="none" strike="noStrike" cap="none">
              <a:solidFill>
                <a:srgbClr val="000000"/>
              </a:solidFill>
              <a:latin typeface="Inter"/>
              <a:ea typeface="Inter"/>
              <a:cs typeface="Inter"/>
              <a:sym typeface="Inter"/>
            </a:endParaRPr>
          </a:p>
          <a:p>
            <a:pPr marL="0" marR="0" lvl="0" indent="0" algn="just" rtl="0">
              <a:spcBef>
                <a:spcPts val="0"/>
              </a:spcBef>
              <a:spcAft>
                <a:spcPts val="0"/>
              </a:spcAft>
              <a:buNone/>
            </a:pPr>
            <a:endParaRPr sz="1400" b="0" i="0" u="none" strike="noStrike" cap="none">
              <a:solidFill>
                <a:srgbClr val="000000"/>
              </a:solidFill>
              <a:latin typeface="Inter"/>
              <a:ea typeface="Inter"/>
              <a:cs typeface="Inter"/>
              <a:sym typeface="Inter"/>
            </a:endParaRPr>
          </a:p>
          <a:p>
            <a:pPr marL="0" marR="0" lvl="0" indent="0" algn="just" rtl="0">
              <a:spcBef>
                <a:spcPts val="0"/>
              </a:spcBef>
              <a:spcAft>
                <a:spcPts val="0"/>
              </a:spcAft>
              <a:buNone/>
            </a:pPr>
            <a:r>
              <a:rPr lang="en-US" sz="1400" b="1" i="0" u="none" strike="noStrike" cap="none">
                <a:solidFill>
                  <a:srgbClr val="2E8B57"/>
                </a:solidFill>
                <a:latin typeface="Inter"/>
                <a:ea typeface="Inter"/>
                <a:cs typeface="Inter"/>
                <a:sym typeface="Inter"/>
              </a:rPr>
              <a:t>int</a:t>
            </a:r>
            <a:r>
              <a:rPr lang="en-US" sz="1400" b="0" i="0" u="none" strike="noStrike" cap="none">
                <a:solidFill>
                  <a:srgbClr val="000000"/>
                </a:solidFill>
                <a:latin typeface="Inter"/>
                <a:ea typeface="Inter"/>
                <a:cs typeface="Inter"/>
                <a:sym typeface="Inter"/>
              </a:rPr>
              <a:t> main()  </a:t>
            </a:r>
            <a:endParaRPr/>
          </a:p>
          <a:p>
            <a:pPr marL="0" marR="0" lvl="0" indent="0" algn="just" rtl="0">
              <a:spcBef>
                <a:spcPts val="0"/>
              </a:spcBef>
              <a:spcAft>
                <a:spcPts val="0"/>
              </a:spcAft>
              <a:buNone/>
            </a:pPr>
            <a:r>
              <a:rPr lang="en-US" sz="1400" b="0" i="0" u="none" strike="noStrike" cap="none">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400" b="0" i="0" u="none" strike="noStrike" cap="none">
                <a:solidFill>
                  <a:srgbClr val="000000"/>
                </a:solidFill>
                <a:latin typeface="Inter"/>
                <a:ea typeface="Inter"/>
                <a:cs typeface="Inter"/>
                <a:sym typeface="Inter"/>
              </a:rPr>
              <a:t>    Person person1, person2(45); </a:t>
            </a:r>
            <a:endParaRPr/>
          </a:p>
          <a:p>
            <a:pPr marL="0" marR="0" lvl="0" indent="0" algn="just" rtl="0">
              <a:spcBef>
                <a:spcPts val="0"/>
              </a:spcBef>
              <a:spcAft>
                <a:spcPts val="0"/>
              </a:spcAft>
              <a:buNone/>
            </a:pPr>
            <a:r>
              <a:rPr lang="en-US" sz="1400" b="0" i="0" u="none" strike="noStrike" cap="none">
                <a:solidFill>
                  <a:srgbClr val="008200"/>
                </a:solidFill>
                <a:latin typeface="Inter"/>
                <a:ea typeface="Inter"/>
                <a:cs typeface="Inter"/>
                <a:sym typeface="Inter"/>
              </a:rPr>
              <a:t>// called the object of person class in differnt way</a:t>
            </a:r>
            <a:r>
              <a:rPr lang="en-US" sz="1400" b="0" i="0" u="none" strike="noStrike" cap="none">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400" b="0" i="0" u="none" strike="noStrike" cap="none">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400" b="0" i="0" u="none" strike="noStrike" cap="none">
                <a:solidFill>
                  <a:srgbClr val="000000"/>
                </a:solidFill>
                <a:latin typeface="Inter"/>
                <a:ea typeface="Inter"/>
                <a:cs typeface="Inter"/>
                <a:sym typeface="Inter"/>
              </a:rPr>
              <a:t>cout&lt;&lt; </a:t>
            </a:r>
            <a:r>
              <a:rPr lang="en-US" sz="1400" b="0" i="0" u="none" strike="noStrike" cap="none">
                <a:solidFill>
                  <a:srgbClr val="0000FF"/>
                </a:solidFill>
                <a:latin typeface="Inter"/>
                <a:ea typeface="Inter"/>
                <a:cs typeface="Inter"/>
                <a:sym typeface="Inter"/>
              </a:rPr>
              <a:t>"Person1 Age = "</a:t>
            </a:r>
            <a:r>
              <a:rPr lang="en-US" sz="1400" b="0" i="0" u="none" strike="noStrike" cap="none">
                <a:solidFill>
                  <a:srgbClr val="000000"/>
                </a:solidFill>
                <a:latin typeface="Inter"/>
                <a:ea typeface="Inter"/>
                <a:cs typeface="Inter"/>
                <a:sym typeface="Inter"/>
              </a:rPr>
              <a:t> &lt;&lt; person1.getAge() &lt;&lt;endl;  </a:t>
            </a:r>
            <a:endParaRPr/>
          </a:p>
          <a:p>
            <a:pPr marL="0" marR="0" lvl="0" indent="0" algn="just" rtl="0">
              <a:spcBef>
                <a:spcPts val="0"/>
              </a:spcBef>
              <a:spcAft>
                <a:spcPts val="0"/>
              </a:spcAft>
              <a:buNone/>
            </a:pPr>
            <a:r>
              <a:rPr lang="en-US" sz="1400" b="0" i="0" u="none" strike="noStrike" cap="none">
                <a:solidFill>
                  <a:srgbClr val="000000"/>
                </a:solidFill>
                <a:latin typeface="Inter"/>
                <a:ea typeface="Inter"/>
                <a:cs typeface="Inter"/>
                <a:sym typeface="Inter"/>
              </a:rPr>
              <a:t>cout&lt;&lt; </a:t>
            </a:r>
            <a:r>
              <a:rPr lang="en-US" sz="1400" b="0" i="0" u="none" strike="noStrike" cap="none">
                <a:solidFill>
                  <a:srgbClr val="0000FF"/>
                </a:solidFill>
                <a:latin typeface="Inter"/>
                <a:ea typeface="Inter"/>
                <a:cs typeface="Inter"/>
                <a:sym typeface="Inter"/>
              </a:rPr>
              <a:t>"Person2 Age = "</a:t>
            </a:r>
            <a:r>
              <a:rPr lang="en-US" sz="1400" b="0" i="0" u="none" strike="noStrike" cap="none">
                <a:solidFill>
                  <a:srgbClr val="000000"/>
                </a:solidFill>
                <a:latin typeface="Inter"/>
                <a:ea typeface="Inter"/>
                <a:cs typeface="Inter"/>
                <a:sym typeface="Inter"/>
              </a:rPr>
              <a:t> &lt;&lt; person2.getAge() &lt;&lt;endl;  </a:t>
            </a:r>
            <a:endParaRPr/>
          </a:p>
          <a:p>
            <a:pPr marL="0" marR="0" lvl="0" indent="0" algn="just" rtl="0">
              <a:spcBef>
                <a:spcPts val="0"/>
              </a:spcBef>
              <a:spcAft>
                <a:spcPts val="0"/>
              </a:spcAft>
              <a:buNone/>
            </a:pPr>
            <a:r>
              <a:rPr lang="en-US" sz="1400" b="1" i="0" u="none" strike="noStrike" cap="none">
                <a:solidFill>
                  <a:srgbClr val="006699"/>
                </a:solidFill>
                <a:latin typeface="Inter"/>
                <a:ea typeface="Inter"/>
                <a:cs typeface="Inter"/>
                <a:sym typeface="Inter"/>
              </a:rPr>
              <a:t>return</a:t>
            </a:r>
            <a:r>
              <a:rPr lang="en-US" sz="1400" b="0" i="0" u="none" strike="noStrike" cap="none">
                <a:solidFill>
                  <a:srgbClr val="000000"/>
                </a:solidFill>
                <a:latin typeface="Inter"/>
                <a:ea typeface="Inter"/>
                <a:cs typeface="Inter"/>
                <a:sym typeface="Inter"/>
              </a:rPr>
              <a:t> 0;  </a:t>
            </a:r>
            <a:endParaRPr/>
          </a:p>
          <a:p>
            <a:pPr marL="0" marR="0" lvl="0" indent="0" algn="just" rtl="0">
              <a:spcBef>
                <a:spcPts val="0"/>
              </a:spcBef>
              <a:spcAft>
                <a:spcPts val="0"/>
              </a:spcAft>
              <a:buNone/>
            </a:pPr>
            <a:r>
              <a:rPr lang="en-US" sz="1400" b="0" i="0" u="none" strike="noStrike" cap="none">
                <a:solidFill>
                  <a:srgbClr val="000000"/>
                </a:solidFill>
                <a:latin typeface="Inter"/>
                <a:ea typeface="Inter"/>
                <a:cs typeface="Inter"/>
                <a:sym typeface="Inter"/>
              </a:rPr>
              <a:t>}   </a:t>
            </a:r>
            <a:endParaRPr sz="1800" b="0" i="0" u="none" strike="noStrike" cap="none">
              <a:solidFill>
                <a:srgbClr val="000000"/>
              </a:solidFill>
              <a:latin typeface="Inter"/>
              <a:ea typeface="Inter"/>
              <a:cs typeface="Inter"/>
              <a:sym typeface="Inter"/>
            </a:endParaRPr>
          </a:p>
        </p:txBody>
      </p:sp>
    </p:spTree>
    <p:extLst>
      <p:ext uri="{BB962C8B-B14F-4D97-AF65-F5344CB8AC3E}">
        <p14:creationId xmlns:p14="http://schemas.microsoft.com/office/powerpoint/2010/main" val="4206281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 name="Google Shape;185;p9"/>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86" name="Google Shape;186;p9"/>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7" name="Google Shape;187;p9"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88" name="Google Shape;18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CF6C736-7216-4A23-B51C-57D95F5EB3FB}" type="datetime1">
              <a:rPr lang="en-US" smtClean="0"/>
              <a:t>9/27/2022</a:t>
            </a:fld>
            <a:endParaRPr/>
          </a:p>
        </p:txBody>
      </p:sp>
      <p:sp>
        <p:nvSpPr>
          <p:cNvPr id="189" name="Google Shape;18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190" name="Google Shape;190;p9"/>
          <p:cNvSpPr txBox="1"/>
          <p:nvPr/>
        </p:nvSpPr>
        <p:spPr>
          <a:xfrm>
            <a:off x="-1116632" y="885507"/>
            <a:ext cx="8229600" cy="94456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MCQ Questions</a:t>
            </a:r>
            <a:endParaRPr sz="3600" b="0" i="0" u="none" strike="noStrike" cap="none">
              <a:solidFill>
                <a:schemeClr val="dk1"/>
              </a:solidFill>
              <a:latin typeface="Calibri"/>
              <a:ea typeface="Calibri"/>
              <a:cs typeface="Calibri"/>
              <a:sym typeface="Calibri"/>
            </a:endParaRPr>
          </a:p>
        </p:txBody>
      </p:sp>
      <p:sp>
        <p:nvSpPr>
          <p:cNvPr id="191" name="Google Shape;191;p9"/>
          <p:cNvSpPr txBox="1"/>
          <p:nvPr/>
        </p:nvSpPr>
        <p:spPr>
          <a:xfrm>
            <a:off x="683568" y="1691957"/>
            <a:ext cx="8280920" cy="227754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3A3A3A"/>
              </a:buClr>
              <a:buSzPts val="1800"/>
              <a:buFont typeface="Open Sans"/>
              <a:buAutoNum type="arabicPeriod"/>
            </a:pPr>
            <a:r>
              <a:rPr lang="en-US" sz="1800" b="0" i="0" u="none" strike="noStrike" cap="none">
                <a:solidFill>
                  <a:srgbClr val="3A3A3A"/>
                </a:solidFill>
                <a:latin typeface="Open Sans"/>
                <a:ea typeface="Open Sans"/>
                <a:cs typeface="Open Sans"/>
                <a:sym typeface="Open Sans"/>
              </a:rPr>
              <a:t>Which among the following best describes constructor overloading?</a:t>
            </a:r>
            <a:endParaRPr/>
          </a:p>
          <a:p>
            <a:pPr marL="0" marR="0" lvl="0" indent="0" algn="l" rtl="0">
              <a:spcBef>
                <a:spcPts val="0"/>
              </a:spcBef>
              <a:spcAft>
                <a:spcPts val="0"/>
              </a:spcAft>
              <a:buNone/>
            </a:pPr>
            <a:r>
              <a:rPr lang="en-US" sz="1800" b="0" i="0" u="none" strike="noStrike" cap="none">
                <a:solidFill>
                  <a:srgbClr val="3A3A3A"/>
                </a:solidFill>
                <a:latin typeface="Open Sans"/>
                <a:ea typeface="Open Sans"/>
                <a:cs typeface="Open Sans"/>
                <a:sym typeface="Open Sans"/>
              </a:rPr>
              <a:t>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r>
              <a:rPr lang="en-US" sz="1800" b="0" i="0" u="none" strike="noStrike" cap="none">
                <a:solidFill>
                  <a:srgbClr val="3A3A3A"/>
                </a:solidFill>
                <a:latin typeface="Open Sans"/>
                <a:ea typeface="Open Sans"/>
                <a:cs typeface="Open Sans"/>
                <a:sym typeface="Open Sans"/>
              </a:rPr>
              <a:t>a) Defining one constructor in each class of a program</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r>
              <a:rPr lang="en-US" sz="1800" b="0" i="0" u="none" strike="noStrike" cap="none">
                <a:solidFill>
                  <a:srgbClr val="3A3A3A"/>
                </a:solidFill>
                <a:latin typeface="Open Sans"/>
                <a:ea typeface="Open Sans"/>
                <a:cs typeface="Open Sans"/>
                <a:sym typeface="Open Sans"/>
              </a:rPr>
              <a:t>b) Defining more than one constructor in single class</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r>
              <a:rPr lang="en-US" sz="1800" b="0" i="0" u="none" strike="noStrike" cap="none">
                <a:solidFill>
                  <a:srgbClr val="3A3A3A"/>
                </a:solidFill>
                <a:latin typeface="Open Sans"/>
                <a:ea typeface="Open Sans"/>
                <a:cs typeface="Open Sans"/>
                <a:sym typeface="Open Sans"/>
              </a:rPr>
              <a:t>c) Defining more than one constructor in single class with different</a:t>
            </a:r>
            <a:endParaRPr/>
          </a:p>
          <a:p>
            <a:pPr marL="0" marR="0" lvl="0" indent="0" algn="l" rtl="0">
              <a:spcBef>
                <a:spcPts val="0"/>
              </a:spcBef>
              <a:spcAft>
                <a:spcPts val="0"/>
              </a:spcAft>
              <a:buNone/>
            </a:pPr>
            <a:r>
              <a:rPr lang="en-US" sz="1800" b="0" i="0">
                <a:solidFill>
                  <a:srgbClr val="3A3A3A"/>
                </a:solidFill>
                <a:latin typeface="Open Sans"/>
                <a:ea typeface="Open Sans"/>
                <a:cs typeface="Open Sans"/>
                <a:sym typeface="Open Sans"/>
              </a:rPr>
              <a:t>             signature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1800" b="0" i="0">
                <a:solidFill>
                  <a:srgbClr val="3A3A3A"/>
                </a:solidFill>
                <a:latin typeface="Open Sans"/>
                <a:ea typeface="Open Sans"/>
                <a:cs typeface="Open Sans"/>
                <a:sym typeface="Open Sans"/>
              </a:rPr>
              <a:t>d) Defining destructor with each constructor</a:t>
            </a:r>
            <a:endParaRPr sz="1400">
              <a:solidFill>
                <a:srgbClr val="FF0000"/>
              </a:solidFill>
              <a:latin typeface="Calibri"/>
              <a:ea typeface="Calibri"/>
              <a:cs typeface="Calibri"/>
              <a:sym typeface="Calibri"/>
            </a:endParaRPr>
          </a:p>
          <a:p>
            <a:pPr marL="457200" marR="0" lvl="1" indent="0" algn="l" rtl="0">
              <a:spcBef>
                <a:spcPts val="0"/>
              </a:spcBef>
              <a:spcAft>
                <a:spcPts val="0"/>
              </a:spcAft>
              <a:buNone/>
            </a:pPr>
            <a:endParaRPr sz="1600" b="0" i="0" u="none" strike="noStrike" cap="none">
              <a:solidFill>
                <a:srgbClr val="FF0000"/>
              </a:solidFill>
              <a:latin typeface="Calibri"/>
              <a:ea typeface="Calibri"/>
              <a:cs typeface="Calibri"/>
              <a:sym typeface="Calibri"/>
            </a:endParaRPr>
          </a:p>
        </p:txBody>
      </p:sp>
      <p:sp>
        <p:nvSpPr>
          <p:cNvPr id="192" name="Google Shape;192;p9"/>
          <p:cNvSpPr txBox="1"/>
          <p:nvPr/>
        </p:nvSpPr>
        <p:spPr>
          <a:xfrm>
            <a:off x="1043608" y="3870266"/>
            <a:ext cx="741682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Answer: c</a:t>
            </a:r>
            <a:br>
              <a:rPr lang="en-US" sz="1800">
                <a:solidFill>
                  <a:schemeClr val="dk1"/>
                </a:solidFill>
                <a:latin typeface="Calibri"/>
                <a:ea typeface="Calibri"/>
                <a:cs typeface="Calibri"/>
                <a:sym typeface="Calibri"/>
              </a:rPr>
            </a:br>
            <a:r>
              <a:rPr lang="en-US" sz="1800" b="1">
                <a:solidFill>
                  <a:schemeClr val="dk1"/>
                </a:solidFill>
                <a:latin typeface="Calibri"/>
                <a:ea typeface="Calibri"/>
                <a:cs typeface="Calibri"/>
                <a:sym typeface="Calibri"/>
              </a:rPr>
              <a:t>Explanation: </a:t>
            </a:r>
            <a:r>
              <a:rPr lang="en-US" sz="1800">
                <a:solidFill>
                  <a:schemeClr val="dk1"/>
                </a:solidFill>
                <a:latin typeface="Calibri"/>
                <a:ea typeface="Calibri"/>
                <a:cs typeface="Calibri"/>
                <a:sym typeface="Calibri"/>
              </a:rPr>
              <a:t>If more than one constructors are defined in a class with same signature, then that results in error. The signatures must be different. So that the constructors can be differentiated.</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037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10"/>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0"/>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6" name="Google Shape;206;p10"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207" name="Google Shape;20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0927280-8EF0-4FDC-ABCD-6558CE36942A}" type="datetime1">
              <a:rPr lang="en-US" smtClean="0"/>
              <a:t>9/27/2022</a:t>
            </a:fld>
            <a:endParaRPr/>
          </a:p>
        </p:txBody>
      </p:sp>
      <p:sp>
        <p:nvSpPr>
          <p:cNvPr id="208" name="Google Shape;20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209" name="Google Shape;209;p10"/>
          <p:cNvSpPr txBox="1"/>
          <p:nvPr/>
        </p:nvSpPr>
        <p:spPr>
          <a:xfrm>
            <a:off x="-1116632" y="885507"/>
            <a:ext cx="8229600" cy="94456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600"/>
              <a:buFont typeface="Calibri"/>
              <a:buNone/>
            </a:pPr>
            <a:r>
              <a:rPr lang="en-US" sz="3600" b="1">
                <a:solidFill>
                  <a:schemeClr val="dk1"/>
                </a:solidFill>
                <a:latin typeface="Calibri"/>
                <a:ea typeface="Calibri"/>
                <a:cs typeface="Calibri"/>
                <a:sym typeface="Calibri"/>
              </a:rPr>
              <a:t>MCQ Questions</a:t>
            </a:r>
            <a:endParaRPr sz="3600">
              <a:solidFill>
                <a:schemeClr val="dk1"/>
              </a:solidFill>
              <a:latin typeface="Calibri"/>
              <a:ea typeface="Calibri"/>
              <a:cs typeface="Calibri"/>
              <a:sym typeface="Calibri"/>
            </a:endParaRPr>
          </a:p>
        </p:txBody>
      </p:sp>
      <p:sp>
        <p:nvSpPr>
          <p:cNvPr id="210" name="Google Shape;210;p10"/>
          <p:cNvSpPr txBox="1"/>
          <p:nvPr/>
        </p:nvSpPr>
        <p:spPr>
          <a:xfrm>
            <a:off x="683568" y="1691957"/>
            <a:ext cx="828092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A3A3A"/>
                </a:solidFill>
                <a:latin typeface="Open Sans"/>
                <a:ea typeface="Open Sans"/>
                <a:cs typeface="Open Sans"/>
                <a:sym typeface="Open Sans"/>
              </a:rPr>
              <a:t>2. Can constructors be overloaded in derived class?</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1800" b="0" i="0">
                <a:solidFill>
                  <a:srgbClr val="3A3A3A"/>
                </a:solidFill>
                <a:latin typeface="Open Sans"/>
                <a:ea typeface="Open Sans"/>
                <a:cs typeface="Open Sans"/>
                <a:sym typeface="Open Sans"/>
              </a:rPr>
              <a:t>a) Yes, always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1800" b="0" i="0">
                <a:solidFill>
                  <a:srgbClr val="3A3A3A"/>
                </a:solidFill>
                <a:latin typeface="Open Sans"/>
                <a:ea typeface="Open Sans"/>
                <a:cs typeface="Open Sans"/>
                <a:sym typeface="Open Sans"/>
              </a:rPr>
              <a:t>b) Yes, if derived class has no constructor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1800" b="0" i="0">
                <a:solidFill>
                  <a:srgbClr val="3A3A3A"/>
                </a:solidFill>
                <a:latin typeface="Open Sans"/>
                <a:ea typeface="Open Sans"/>
                <a:cs typeface="Open Sans"/>
                <a:sym typeface="Open Sans"/>
              </a:rPr>
              <a:t>c) No, programmer can’t do it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1800" b="0" i="0">
                <a:solidFill>
                  <a:srgbClr val="3A3A3A"/>
                </a:solidFill>
                <a:latin typeface="Open Sans"/>
                <a:ea typeface="Open Sans"/>
                <a:cs typeface="Open Sans"/>
                <a:sym typeface="Open Sans"/>
              </a:rPr>
              <a:t>d) No, never</a:t>
            </a:r>
            <a:endParaRPr sz="1600">
              <a:solidFill>
                <a:srgbClr val="FF0000"/>
              </a:solidFill>
              <a:latin typeface="Calibri"/>
              <a:ea typeface="Calibri"/>
              <a:cs typeface="Calibri"/>
              <a:sym typeface="Calibri"/>
            </a:endParaRPr>
          </a:p>
        </p:txBody>
      </p:sp>
      <p:sp>
        <p:nvSpPr>
          <p:cNvPr id="211" name="Google Shape;211;p10"/>
          <p:cNvSpPr txBox="1"/>
          <p:nvPr/>
        </p:nvSpPr>
        <p:spPr>
          <a:xfrm>
            <a:off x="1043608" y="3870266"/>
            <a:ext cx="741682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Answer: d</a:t>
            </a:r>
            <a:br>
              <a:rPr lang="en-US" sz="1800">
                <a:solidFill>
                  <a:schemeClr val="dk1"/>
                </a:solidFill>
                <a:latin typeface="Calibri"/>
                <a:ea typeface="Calibri"/>
                <a:cs typeface="Calibri"/>
                <a:sym typeface="Calibri"/>
              </a:rPr>
            </a:br>
            <a:r>
              <a:rPr lang="en-US" sz="1800" b="1">
                <a:solidFill>
                  <a:schemeClr val="dk1"/>
                </a:solidFill>
                <a:latin typeface="Calibri"/>
                <a:ea typeface="Calibri"/>
                <a:cs typeface="Calibri"/>
                <a:sym typeface="Calibri"/>
              </a:rPr>
              <a:t>Explanation: </a:t>
            </a:r>
            <a:r>
              <a:rPr lang="en-US" sz="1800">
                <a:solidFill>
                  <a:schemeClr val="dk1"/>
                </a:solidFill>
                <a:latin typeface="Calibri"/>
                <a:ea typeface="Calibri"/>
                <a:cs typeface="Calibri"/>
                <a:sym typeface="Calibri"/>
              </a:rPr>
              <a:t>The constructor must be having the same name as that of a class. Hence a constructor of one class can’t even be defined in another class. Since the constructors can’t be defined in derived class, it can’t be overloaded too, in derived class.</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122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11"/>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1"/>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9" name="Google Shape;219;p11"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220" name="Google Shape;220;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A33C38C-35DE-4222-A35F-5884C05F3F15}" type="datetime1">
              <a:rPr lang="en-US" smtClean="0"/>
              <a:t>9/27/2022</a:t>
            </a:fld>
            <a:endParaRPr/>
          </a:p>
        </p:txBody>
      </p:sp>
      <p:sp>
        <p:nvSpPr>
          <p:cNvPr id="221" name="Google Shape;22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222" name="Google Shape;222;p11"/>
          <p:cNvSpPr txBox="1"/>
          <p:nvPr/>
        </p:nvSpPr>
        <p:spPr>
          <a:xfrm>
            <a:off x="-1116632" y="885507"/>
            <a:ext cx="8229600" cy="94456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600"/>
              <a:buFont typeface="Calibri"/>
              <a:buNone/>
            </a:pPr>
            <a:r>
              <a:rPr lang="en-US" sz="3600" b="1">
                <a:solidFill>
                  <a:schemeClr val="dk1"/>
                </a:solidFill>
                <a:latin typeface="Calibri"/>
                <a:ea typeface="Calibri"/>
                <a:cs typeface="Calibri"/>
                <a:sym typeface="Calibri"/>
              </a:rPr>
              <a:t>MCQ Questions</a:t>
            </a:r>
            <a:endParaRPr sz="3600">
              <a:solidFill>
                <a:schemeClr val="dk1"/>
              </a:solidFill>
              <a:latin typeface="Calibri"/>
              <a:ea typeface="Calibri"/>
              <a:cs typeface="Calibri"/>
              <a:sym typeface="Calibri"/>
            </a:endParaRPr>
          </a:p>
        </p:txBody>
      </p:sp>
      <p:sp>
        <p:nvSpPr>
          <p:cNvPr id="223" name="Google Shape;223;p11"/>
          <p:cNvSpPr txBox="1"/>
          <p:nvPr/>
        </p:nvSpPr>
        <p:spPr>
          <a:xfrm>
            <a:off x="683568" y="1691957"/>
            <a:ext cx="828092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A3A3A"/>
                </a:solidFill>
                <a:latin typeface="Open Sans"/>
                <a:ea typeface="Open Sans"/>
                <a:cs typeface="Open Sans"/>
                <a:sym typeface="Open Sans"/>
              </a:rPr>
              <a:t>3. Does constructor overloading include different return types for constructors to be overloaded?</a:t>
            </a:r>
            <a:endParaRPr/>
          </a:p>
          <a:p>
            <a:pPr marL="0" marR="0" lvl="0" indent="0" algn="l" rtl="0">
              <a:spcBef>
                <a:spcPts val="0"/>
              </a:spcBef>
              <a:spcAft>
                <a:spcPts val="0"/>
              </a:spcAft>
              <a:buNone/>
            </a:pPr>
            <a:endParaRPr sz="1800" b="0" i="0">
              <a:solidFill>
                <a:srgbClr val="3A3A3A"/>
              </a:solidFill>
              <a:latin typeface="Open Sans"/>
              <a:ea typeface="Open Sans"/>
              <a:cs typeface="Open Sans"/>
              <a:sym typeface="Open Sans"/>
            </a:endParaRPr>
          </a:p>
          <a:p>
            <a:pPr marL="0" marR="0" lvl="0" indent="0" algn="l" rtl="0">
              <a:spcBef>
                <a:spcPts val="0"/>
              </a:spcBef>
              <a:spcAft>
                <a:spcPts val="0"/>
              </a:spcAft>
              <a:buNone/>
            </a:pPr>
            <a:r>
              <a:rPr lang="en-US" sz="1800" b="0" i="0">
                <a:solidFill>
                  <a:srgbClr val="3A3A3A"/>
                </a:solidFill>
                <a:latin typeface="Open Sans"/>
                <a:ea typeface="Open Sans"/>
                <a:cs typeface="Open Sans"/>
                <a:sym typeface="Open Sans"/>
              </a:rPr>
              <a:t>          a) Yes, if return types are different, signature becomes different</a:t>
            </a:r>
            <a:endParaRPr/>
          </a:p>
          <a:p>
            <a:pPr marL="0" marR="0" lvl="0" indent="0" algn="l" rtl="0">
              <a:spcBef>
                <a:spcPts val="0"/>
              </a:spcBef>
              <a:spcAft>
                <a:spcPts val="0"/>
              </a:spcAft>
              <a:buNone/>
            </a:pPr>
            <a:r>
              <a:rPr lang="en-US" sz="1800" b="0" i="0">
                <a:solidFill>
                  <a:srgbClr val="3A3A3A"/>
                </a:solidFill>
                <a:latin typeface="Open Sans"/>
                <a:ea typeface="Open Sans"/>
                <a:cs typeface="Open Sans"/>
                <a:sym typeface="Open Sans"/>
              </a:rPr>
              <a:t>          b) Yes, because return types can differentiate two functions</a:t>
            </a:r>
            <a:endParaRPr/>
          </a:p>
          <a:p>
            <a:pPr marL="0" marR="0" lvl="0" indent="0" algn="l" rtl="0">
              <a:spcBef>
                <a:spcPts val="0"/>
              </a:spcBef>
              <a:spcAft>
                <a:spcPts val="0"/>
              </a:spcAft>
              <a:buNone/>
            </a:pPr>
            <a:r>
              <a:rPr lang="en-US" sz="1800" b="0" i="0">
                <a:solidFill>
                  <a:srgbClr val="3A3A3A"/>
                </a:solidFill>
                <a:latin typeface="Open Sans"/>
                <a:ea typeface="Open Sans"/>
                <a:cs typeface="Open Sans"/>
                <a:sym typeface="Open Sans"/>
              </a:rPr>
              <a:t>          c) No, return type can’t differentiate two functions</a:t>
            </a:r>
            <a:endParaRPr/>
          </a:p>
          <a:p>
            <a:pPr marL="0" marR="0" lvl="0" indent="0" algn="l" rtl="0">
              <a:spcBef>
                <a:spcPts val="0"/>
              </a:spcBef>
              <a:spcAft>
                <a:spcPts val="0"/>
              </a:spcAft>
              <a:buNone/>
            </a:pPr>
            <a:r>
              <a:rPr lang="en-US" sz="1800" b="0" i="0">
                <a:solidFill>
                  <a:srgbClr val="3A3A3A"/>
                </a:solidFill>
                <a:latin typeface="Open Sans"/>
                <a:ea typeface="Open Sans"/>
                <a:cs typeface="Open Sans"/>
                <a:sym typeface="Open Sans"/>
              </a:rPr>
              <a:t>          d) No, constructors doesn’t have any return type</a:t>
            </a:r>
            <a:endParaRPr sz="1600">
              <a:solidFill>
                <a:srgbClr val="FF0000"/>
              </a:solidFill>
              <a:latin typeface="Calibri"/>
              <a:ea typeface="Calibri"/>
              <a:cs typeface="Calibri"/>
              <a:sym typeface="Calibri"/>
            </a:endParaRPr>
          </a:p>
        </p:txBody>
      </p:sp>
      <p:sp>
        <p:nvSpPr>
          <p:cNvPr id="224" name="Google Shape;224;p11"/>
          <p:cNvSpPr txBox="1"/>
          <p:nvPr/>
        </p:nvSpPr>
        <p:spPr>
          <a:xfrm>
            <a:off x="971600" y="4047545"/>
            <a:ext cx="741682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Answer: d</a:t>
            </a:r>
            <a:br>
              <a:rPr lang="en-US" sz="1800">
                <a:solidFill>
                  <a:schemeClr val="dk1"/>
                </a:solidFill>
                <a:latin typeface="Calibri"/>
                <a:ea typeface="Calibri"/>
                <a:cs typeface="Calibri"/>
                <a:sym typeface="Calibri"/>
              </a:rPr>
            </a:br>
            <a:r>
              <a:rPr lang="en-US" sz="1800" b="1">
                <a:solidFill>
                  <a:schemeClr val="dk1"/>
                </a:solidFill>
                <a:latin typeface="Calibri"/>
                <a:ea typeface="Calibri"/>
                <a:cs typeface="Calibri"/>
                <a:sym typeface="Calibri"/>
              </a:rPr>
              <a:t>Explanation: </a:t>
            </a:r>
            <a:r>
              <a:rPr lang="en-US" sz="1800">
                <a:solidFill>
                  <a:schemeClr val="dk1"/>
                </a:solidFill>
                <a:latin typeface="Calibri"/>
                <a:ea typeface="Calibri"/>
                <a:cs typeface="Calibri"/>
                <a:sym typeface="Calibri"/>
              </a:rPr>
              <a:t>The constructors doesn’t have any return type. When we can’t have return type of a constructor, overloading based on the return type is not possible. Hence only parameters can be different.</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3881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2"/>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12"/>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2"/>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2" name="Google Shape;232;p12"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233" name="Google Shape;233;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64AB1EA-3BAD-4F2B-B73E-FCB90238DA58}" type="datetime1">
              <a:rPr lang="en-US" smtClean="0"/>
              <a:t>9/27/2022</a:t>
            </a:fld>
            <a:endParaRPr/>
          </a:p>
        </p:txBody>
      </p:sp>
      <p:sp>
        <p:nvSpPr>
          <p:cNvPr id="234" name="Google Shape;23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235" name="Google Shape;235;p12"/>
          <p:cNvSpPr txBox="1"/>
          <p:nvPr/>
        </p:nvSpPr>
        <p:spPr>
          <a:xfrm>
            <a:off x="-1116632" y="885507"/>
            <a:ext cx="8229600" cy="94456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600"/>
              <a:buFont typeface="Calibri"/>
              <a:buNone/>
            </a:pPr>
            <a:r>
              <a:rPr lang="en-US" sz="3600" b="1">
                <a:solidFill>
                  <a:schemeClr val="dk1"/>
                </a:solidFill>
                <a:latin typeface="Calibri"/>
                <a:ea typeface="Calibri"/>
                <a:cs typeface="Calibri"/>
                <a:sym typeface="Calibri"/>
              </a:rPr>
              <a:t>MCQ Questions</a:t>
            </a:r>
            <a:endParaRPr sz="3600">
              <a:solidFill>
                <a:schemeClr val="dk1"/>
              </a:solidFill>
              <a:latin typeface="Calibri"/>
              <a:ea typeface="Calibri"/>
              <a:cs typeface="Calibri"/>
              <a:sym typeface="Calibri"/>
            </a:endParaRPr>
          </a:p>
        </p:txBody>
      </p:sp>
      <p:sp>
        <p:nvSpPr>
          <p:cNvPr id="236" name="Google Shape;236;p12"/>
          <p:cNvSpPr txBox="1"/>
          <p:nvPr/>
        </p:nvSpPr>
        <p:spPr>
          <a:xfrm>
            <a:off x="683568" y="1691957"/>
            <a:ext cx="828092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A3A3A"/>
                </a:solidFill>
                <a:latin typeface="Open Sans"/>
                <a:ea typeface="Open Sans"/>
                <a:cs typeface="Open Sans"/>
                <a:sym typeface="Open Sans"/>
              </a:rPr>
              <a:t>4. Why do we use constructor overloading?</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1800" b="0" i="0">
                <a:solidFill>
                  <a:srgbClr val="3A3A3A"/>
                </a:solidFill>
                <a:latin typeface="Open Sans"/>
                <a:ea typeface="Open Sans"/>
                <a:cs typeface="Open Sans"/>
                <a:sym typeface="Open Sans"/>
              </a:rPr>
              <a:t>a) To use different types of constructors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1800" b="0" i="0">
                <a:solidFill>
                  <a:srgbClr val="3A3A3A"/>
                </a:solidFill>
                <a:latin typeface="Open Sans"/>
                <a:ea typeface="Open Sans"/>
                <a:cs typeface="Open Sans"/>
                <a:sym typeface="Open Sans"/>
              </a:rPr>
              <a:t>b) Because it’s a feature provided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1800" b="0" i="0">
                <a:solidFill>
                  <a:srgbClr val="3A3A3A"/>
                </a:solidFill>
                <a:latin typeface="Open Sans"/>
                <a:ea typeface="Open Sans"/>
                <a:cs typeface="Open Sans"/>
                <a:sym typeface="Open Sans"/>
              </a:rPr>
              <a:t>c) To initialize the object in different ways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1800" b="0" i="0">
                <a:solidFill>
                  <a:srgbClr val="3A3A3A"/>
                </a:solidFill>
                <a:latin typeface="Open Sans"/>
                <a:ea typeface="Open Sans"/>
                <a:cs typeface="Open Sans"/>
                <a:sym typeface="Open Sans"/>
              </a:rPr>
              <a:t>d) To differentiate one constructor from another</a:t>
            </a:r>
            <a:endParaRPr sz="1600">
              <a:solidFill>
                <a:srgbClr val="FF0000"/>
              </a:solidFill>
              <a:latin typeface="Calibri"/>
              <a:ea typeface="Calibri"/>
              <a:cs typeface="Calibri"/>
              <a:sym typeface="Calibri"/>
            </a:endParaRPr>
          </a:p>
        </p:txBody>
      </p:sp>
      <p:sp>
        <p:nvSpPr>
          <p:cNvPr id="237" name="Google Shape;237;p12"/>
          <p:cNvSpPr txBox="1"/>
          <p:nvPr/>
        </p:nvSpPr>
        <p:spPr>
          <a:xfrm>
            <a:off x="971600" y="4047545"/>
            <a:ext cx="741682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Answer: c</a:t>
            </a:r>
            <a:br>
              <a:rPr lang="en-US" sz="1800">
                <a:solidFill>
                  <a:schemeClr val="dk1"/>
                </a:solidFill>
                <a:latin typeface="Calibri"/>
                <a:ea typeface="Calibri"/>
                <a:cs typeface="Calibri"/>
                <a:sym typeface="Calibri"/>
              </a:rPr>
            </a:br>
            <a:r>
              <a:rPr lang="en-US" sz="1800" b="1">
                <a:solidFill>
                  <a:schemeClr val="dk1"/>
                </a:solidFill>
                <a:latin typeface="Calibri"/>
                <a:ea typeface="Calibri"/>
                <a:cs typeface="Calibri"/>
                <a:sym typeface="Calibri"/>
              </a:rPr>
              <a:t>Explanation: </a:t>
            </a:r>
            <a:r>
              <a:rPr lang="en-US" sz="1800">
                <a:solidFill>
                  <a:schemeClr val="dk1"/>
                </a:solidFill>
                <a:latin typeface="Calibri"/>
                <a:ea typeface="Calibri"/>
                <a:cs typeface="Calibri"/>
                <a:sym typeface="Calibri"/>
              </a:rPr>
              <a:t>The constructors are overloaded to initialize the objects of a class in different ways. This allows us to initialize the object with either default values or used given values. If data members are not initialized then program may give unexpected results.</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890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13"/>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13"/>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5" name="Google Shape;245;p13"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246" name="Google Shape;24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0AFC309-5942-455B-9299-22EF40395C6B}" type="datetime1">
              <a:rPr lang="en-US" smtClean="0"/>
              <a:t>9/27/2022</a:t>
            </a:fld>
            <a:endParaRPr/>
          </a:p>
        </p:txBody>
      </p:sp>
      <p:sp>
        <p:nvSpPr>
          <p:cNvPr id="247" name="Google Shape;24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248" name="Google Shape;248;p13"/>
          <p:cNvSpPr txBox="1"/>
          <p:nvPr/>
        </p:nvSpPr>
        <p:spPr>
          <a:xfrm>
            <a:off x="-1116632" y="885507"/>
            <a:ext cx="8229600" cy="94456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600"/>
              <a:buFont typeface="Calibri"/>
              <a:buNone/>
            </a:pPr>
            <a:r>
              <a:rPr lang="en-US" sz="3600" b="1">
                <a:solidFill>
                  <a:schemeClr val="dk1"/>
                </a:solidFill>
                <a:latin typeface="Calibri"/>
                <a:ea typeface="Calibri"/>
                <a:cs typeface="Calibri"/>
                <a:sym typeface="Calibri"/>
              </a:rPr>
              <a:t>MCQ Questions</a:t>
            </a:r>
            <a:endParaRPr sz="3600">
              <a:solidFill>
                <a:schemeClr val="dk1"/>
              </a:solidFill>
              <a:latin typeface="Calibri"/>
              <a:ea typeface="Calibri"/>
              <a:cs typeface="Calibri"/>
              <a:sym typeface="Calibri"/>
            </a:endParaRPr>
          </a:p>
        </p:txBody>
      </p:sp>
      <p:sp>
        <p:nvSpPr>
          <p:cNvPr id="249" name="Google Shape;249;p13"/>
          <p:cNvSpPr txBox="1"/>
          <p:nvPr/>
        </p:nvSpPr>
        <p:spPr>
          <a:xfrm>
            <a:off x="683568" y="1691957"/>
            <a:ext cx="8280920"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A3A3A"/>
                </a:solidFill>
                <a:latin typeface="Open Sans"/>
                <a:ea typeface="Open Sans"/>
                <a:cs typeface="Open Sans"/>
                <a:sym typeface="Open Sans"/>
              </a:rPr>
              <a:t>5</a:t>
            </a:r>
            <a:r>
              <a:rPr lang="en-US" sz="1800" b="0" i="0">
                <a:solidFill>
                  <a:srgbClr val="3A3A3A"/>
                </a:solidFill>
                <a:latin typeface="Open Sans"/>
                <a:ea typeface="Open Sans"/>
                <a:cs typeface="Open Sans"/>
                <a:sym typeface="Open Sans"/>
              </a:rPr>
              <a:t>. Which constructor will be called from the object created in the code          below?</a:t>
            </a:r>
            <a:endParaRPr sz="1800">
              <a:solidFill>
                <a:srgbClr val="3A3A3A"/>
              </a:solidFill>
              <a:latin typeface="Open Sans"/>
              <a:ea typeface="Open Sans"/>
              <a:cs typeface="Open Sans"/>
              <a:sym typeface="Open Sans"/>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class A</a:t>
            </a:r>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 	int i;</a:t>
            </a:r>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	A()</a:t>
            </a:r>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	{ </a:t>
            </a:r>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		i=0; cout&amp;lt;&amp;lt;i; </a:t>
            </a:r>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	}</a:t>
            </a:r>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	A(int x=0)</a:t>
            </a:r>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	{ </a:t>
            </a:r>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		i=x;  cout&amp;lt;&amp;lt;I;  </a:t>
            </a:r>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	}</a:t>
            </a:r>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a:t>
            </a:r>
            <a:endParaRPr/>
          </a:p>
          <a:p>
            <a:pPr marL="457200" marR="0" lvl="1" indent="0" algn="l" rtl="0">
              <a:spcBef>
                <a:spcPts val="0"/>
              </a:spcBef>
              <a:spcAft>
                <a:spcPts val="0"/>
              </a:spcAft>
              <a:buNone/>
            </a:pPr>
            <a:r>
              <a:rPr lang="en-US" sz="1400" b="0" i="0" u="none" strike="noStrike" cap="none">
                <a:solidFill>
                  <a:srgbClr val="FF0000"/>
                </a:solidFill>
                <a:latin typeface="Calibri"/>
                <a:ea typeface="Calibri"/>
                <a:cs typeface="Calibri"/>
                <a:sym typeface="Calibri"/>
              </a:rPr>
              <a:t>A obj1;</a:t>
            </a:r>
            <a:endParaRPr/>
          </a:p>
          <a:p>
            <a:pPr marL="457200" marR="0" lvl="1" indent="0" algn="l" rtl="0">
              <a:spcBef>
                <a:spcPts val="0"/>
              </a:spcBef>
              <a:spcAft>
                <a:spcPts val="0"/>
              </a:spcAft>
              <a:buNone/>
            </a:pPr>
            <a:endParaRPr sz="1600" b="0" i="0" u="none" strike="noStrike" cap="none">
              <a:solidFill>
                <a:srgbClr val="FF0000"/>
              </a:solidFill>
              <a:latin typeface="Calibri"/>
              <a:ea typeface="Calibri"/>
              <a:cs typeface="Calibri"/>
              <a:sym typeface="Calibri"/>
            </a:endParaRPr>
          </a:p>
          <a:p>
            <a:pPr marL="457200" marR="0" lvl="1" indent="0" algn="l" rtl="0">
              <a:spcBef>
                <a:spcPts val="0"/>
              </a:spcBef>
              <a:spcAft>
                <a:spcPts val="0"/>
              </a:spcAft>
              <a:buNone/>
            </a:pPr>
            <a:r>
              <a:rPr lang="en-US" sz="1600" b="0" i="0" u="none" strike="noStrike" cap="none">
                <a:solidFill>
                  <a:srgbClr val="3A3A3A"/>
                </a:solidFill>
                <a:latin typeface="Open Sans"/>
                <a:ea typeface="Open Sans"/>
                <a:cs typeface="Open Sans"/>
                <a:sym typeface="Open Sans"/>
              </a:rPr>
              <a:t>a) Default constructor</a:t>
            </a:r>
            <a:br>
              <a:rPr lang="en-US" sz="1600" b="0" i="0" u="none" strike="noStrike" cap="none">
                <a:solidFill>
                  <a:schemeClr val="dk1"/>
                </a:solidFill>
                <a:latin typeface="Calibri"/>
                <a:ea typeface="Calibri"/>
                <a:cs typeface="Calibri"/>
                <a:sym typeface="Calibri"/>
              </a:rPr>
            </a:br>
            <a:r>
              <a:rPr lang="en-US" sz="1600" b="0" i="0" u="none" strike="noStrike" cap="none">
                <a:solidFill>
                  <a:srgbClr val="3A3A3A"/>
                </a:solidFill>
                <a:latin typeface="Open Sans"/>
                <a:ea typeface="Open Sans"/>
                <a:cs typeface="Open Sans"/>
                <a:sym typeface="Open Sans"/>
              </a:rPr>
              <a:t>b) Parameterized constructor</a:t>
            </a:r>
            <a:br>
              <a:rPr lang="en-US" sz="1600" b="0" i="0" u="none" strike="noStrike" cap="none">
                <a:solidFill>
                  <a:schemeClr val="dk1"/>
                </a:solidFill>
                <a:latin typeface="Calibri"/>
                <a:ea typeface="Calibri"/>
                <a:cs typeface="Calibri"/>
                <a:sym typeface="Calibri"/>
              </a:rPr>
            </a:br>
            <a:r>
              <a:rPr lang="en-US" sz="1600" b="0" i="0" u="none" strike="noStrike" cap="none">
                <a:solidFill>
                  <a:srgbClr val="3A3A3A"/>
                </a:solidFill>
                <a:latin typeface="Open Sans"/>
                <a:ea typeface="Open Sans"/>
                <a:cs typeface="Open Sans"/>
                <a:sym typeface="Open Sans"/>
              </a:rPr>
              <a:t>c) Compile time error</a:t>
            </a:r>
            <a:br>
              <a:rPr lang="en-US" sz="1600" b="0" i="0" u="none" strike="noStrike" cap="none">
                <a:solidFill>
                  <a:schemeClr val="dk1"/>
                </a:solidFill>
                <a:latin typeface="Calibri"/>
                <a:ea typeface="Calibri"/>
                <a:cs typeface="Calibri"/>
                <a:sym typeface="Calibri"/>
              </a:rPr>
            </a:br>
            <a:r>
              <a:rPr lang="en-US" sz="1600" b="0" i="0" u="none" strike="noStrike" cap="none">
                <a:solidFill>
                  <a:srgbClr val="3A3A3A"/>
                </a:solidFill>
                <a:latin typeface="Open Sans"/>
                <a:ea typeface="Open Sans"/>
                <a:cs typeface="Open Sans"/>
                <a:sym typeface="Open Sans"/>
              </a:rPr>
              <a:t>d) Run time error</a:t>
            </a:r>
            <a:endParaRPr/>
          </a:p>
          <a:p>
            <a:pPr marL="457200" marR="0" lvl="1" indent="0" algn="l" rtl="0">
              <a:spcBef>
                <a:spcPts val="0"/>
              </a:spcBef>
              <a:spcAft>
                <a:spcPts val="0"/>
              </a:spcAft>
              <a:buNone/>
            </a:pPr>
            <a:endParaRPr sz="1600" b="0" i="0" u="none" strike="noStrike" cap="none">
              <a:solidFill>
                <a:srgbClr val="FF0000"/>
              </a:solidFill>
              <a:latin typeface="Calibri"/>
              <a:ea typeface="Calibri"/>
              <a:cs typeface="Calibri"/>
              <a:sym typeface="Calibri"/>
            </a:endParaRPr>
          </a:p>
        </p:txBody>
      </p:sp>
      <p:sp>
        <p:nvSpPr>
          <p:cNvPr id="250" name="Google Shape;250;p13"/>
          <p:cNvSpPr txBox="1"/>
          <p:nvPr/>
        </p:nvSpPr>
        <p:spPr>
          <a:xfrm>
            <a:off x="4067944" y="4595079"/>
            <a:ext cx="4896544"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ANSWER : C </a:t>
            </a:r>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Explanation: </a:t>
            </a:r>
            <a:r>
              <a:rPr lang="en-US" sz="1800">
                <a:solidFill>
                  <a:schemeClr val="dk1"/>
                </a:solidFill>
                <a:latin typeface="Calibri"/>
                <a:ea typeface="Calibri"/>
                <a:cs typeface="Calibri"/>
                <a:sym typeface="Calibri"/>
              </a:rPr>
              <a:t>When a default constructor is defined and another constructor with 1 default value argument is defined, creating object without parameter will create ambiguity for the compiler. The compiler won’t be able to decide which constructor should be called, hence compile time error.</a:t>
            </a:r>
            <a:endParaRPr sz="1800">
              <a:solidFill>
                <a:srgbClr val="FF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929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fontScale="90000"/>
          </a:bodyPr>
          <a:lstStyle/>
          <a:p>
            <a:pPr algn="ctr"/>
            <a:br>
              <a:rPr lang="en-US" sz="2800" b="1" dirty="0"/>
            </a:br>
            <a:br>
              <a:rPr lang="en-US" sz="2800" b="1" dirty="0"/>
            </a:br>
            <a:r>
              <a:rPr lang="en-US" sz="2800" b="1" dirty="0"/>
              <a:t>Method Overloading</a:t>
            </a:r>
          </a:p>
        </p:txBody>
      </p:sp>
      <p:sp>
        <p:nvSpPr>
          <p:cNvPr id="2" name="Content Placeholder 1"/>
          <p:cNvSpPr>
            <a:spLocks noGrp="1"/>
          </p:cNvSpPr>
          <p:nvPr>
            <p:ph sz="quarter" idx="1"/>
          </p:nvPr>
        </p:nvSpPr>
        <p:spPr>
          <a:xfrm>
            <a:off x="457200" y="1143000"/>
            <a:ext cx="8229600" cy="5181600"/>
          </a:xfrm>
        </p:spPr>
        <p:txBody>
          <a:bodyPr>
            <a:normAutofit lnSpcReduction="10000"/>
          </a:bodyPr>
          <a:lstStyle/>
          <a:p>
            <a:pPr algn="just"/>
            <a:r>
              <a:rPr lang="en-US" sz="2400" dirty="0"/>
              <a:t>Method overloading is a feature in C++ that allows creation of several methods with the same name but with different parameters. </a:t>
            </a:r>
          </a:p>
          <a:p>
            <a:pPr marL="114300" indent="0" algn="just">
              <a:buNone/>
            </a:pPr>
            <a:endParaRPr lang="en-US" sz="2400" dirty="0"/>
          </a:p>
          <a:p>
            <a:pPr algn="just"/>
            <a:r>
              <a:rPr lang="en-US" sz="2400" dirty="0"/>
              <a:t>For example, print(), print(</a:t>
            </a:r>
            <a:r>
              <a:rPr lang="en-US" sz="2400" dirty="0" err="1"/>
              <a:t>int</a:t>
            </a:r>
            <a:r>
              <a:rPr lang="en-US" sz="2400" dirty="0"/>
              <a:t>), and print("Hello") are overloaded methods. </a:t>
            </a:r>
          </a:p>
          <a:p>
            <a:pPr marL="114300" indent="0" algn="just">
              <a:buNone/>
            </a:pPr>
            <a:endParaRPr lang="en-US" sz="2400" dirty="0"/>
          </a:p>
          <a:p>
            <a:pPr algn="just"/>
            <a:r>
              <a:rPr lang="en-US" sz="2400" dirty="0"/>
              <a:t>While calling print() , no arguments are passed to the function</a:t>
            </a:r>
          </a:p>
          <a:p>
            <a:pPr marL="114300" indent="0" algn="just">
              <a:buNone/>
            </a:pPr>
            <a:endParaRPr lang="en-US" sz="2400" dirty="0"/>
          </a:p>
          <a:p>
            <a:pPr algn="just"/>
            <a:r>
              <a:rPr lang="en-US" sz="2400" dirty="0"/>
              <a:t> When calling print(</a:t>
            </a:r>
            <a:r>
              <a:rPr lang="en-US" sz="2400" dirty="0" err="1"/>
              <a:t>int</a:t>
            </a:r>
            <a:r>
              <a:rPr lang="en-US" sz="2400" dirty="0"/>
              <a:t>) and print("Hello") , an integer and a string arguments are passed to the called function. </a:t>
            </a:r>
          </a:p>
          <a:p>
            <a:pPr marL="114300" indent="0" algn="just">
              <a:buNone/>
            </a:pPr>
            <a:endParaRPr lang="en-US" sz="2400" dirty="0"/>
          </a:p>
          <a:p>
            <a:pPr algn="just"/>
            <a:r>
              <a:rPr lang="en-US" sz="2400" dirty="0"/>
              <a:t>Allows one function to perform different tasks</a:t>
            </a:r>
          </a:p>
          <a:p>
            <a:pPr algn="just"/>
            <a:endParaRPr lang="en-US" sz="2400" dirty="0"/>
          </a:p>
          <a:p>
            <a:pPr algn="just"/>
            <a:endParaRPr lang="en-US" sz="2400" dirty="0"/>
          </a:p>
        </p:txBody>
      </p:sp>
      <p:pic>
        <p:nvPicPr>
          <p:cNvPr id="4" name="Picture 3"/>
          <p:cNvPicPr>
            <a:picLocks noChangeAspect="1"/>
          </p:cNvPicPr>
          <p:nvPr/>
        </p:nvPicPr>
        <p:blipFill>
          <a:blip r:embed="rId2"/>
          <a:stretch>
            <a:fillRect/>
          </a:stretch>
        </p:blipFill>
        <p:spPr>
          <a:xfrm>
            <a:off x="-164973" y="-76200"/>
            <a:ext cx="9620250" cy="771525"/>
          </a:xfrm>
          <a:prstGeom prst="rect">
            <a:avLst/>
          </a:prstGeom>
        </p:spPr>
      </p:pic>
      <p:sp>
        <p:nvSpPr>
          <p:cNvPr id="5" name="Date Placeholder 4"/>
          <p:cNvSpPr>
            <a:spLocks noGrp="1"/>
          </p:cNvSpPr>
          <p:nvPr>
            <p:ph type="dt" idx="10"/>
          </p:nvPr>
        </p:nvSpPr>
        <p:spPr/>
        <p:txBody>
          <a:bodyPr/>
          <a:lstStyle/>
          <a:p>
            <a:fld id="{B3F9EAED-2BDA-487D-BD8D-041EE2E80BAE}"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extLst>
      <p:ext uri="{BB962C8B-B14F-4D97-AF65-F5344CB8AC3E}">
        <p14:creationId xmlns:p14="http://schemas.microsoft.com/office/powerpoint/2010/main" val="285000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fontScale="90000"/>
          </a:bodyPr>
          <a:lstStyle/>
          <a:p>
            <a:pPr algn="ctr"/>
            <a:br>
              <a:rPr lang="en-US" sz="2800" b="1" dirty="0"/>
            </a:br>
            <a:br>
              <a:rPr lang="en-US" sz="2800" b="1" dirty="0"/>
            </a:br>
            <a:r>
              <a:rPr lang="en-US" sz="2800" b="1" dirty="0"/>
              <a:t>Types of Polymorphism</a:t>
            </a:r>
          </a:p>
        </p:txBody>
      </p:sp>
      <p:sp>
        <p:nvSpPr>
          <p:cNvPr id="2" name="Content Placeholder 1"/>
          <p:cNvSpPr>
            <a:spLocks noGrp="1"/>
          </p:cNvSpPr>
          <p:nvPr>
            <p:ph sz="quarter" idx="1"/>
          </p:nvPr>
        </p:nvSpPr>
        <p:spPr>
          <a:xfrm>
            <a:off x="457200" y="1143000"/>
            <a:ext cx="8229600" cy="5181600"/>
          </a:xfrm>
        </p:spPr>
        <p:txBody>
          <a:bodyPr>
            <a:normAutofit/>
          </a:bodyPr>
          <a:lstStyle/>
          <a:p>
            <a:pPr algn="just"/>
            <a:endParaRPr lang="en-US" sz="2400" dirty="0"/>
          </a:p>
          <a:p>
            <a:pPr algn="just"/>
            <a:r>
              <a:rPr lang="en-US" sz="2400" dirty="0"/>
              <a:t>Basically, there are two types of polymorphism:</a:t>
            </a:r>
          </a:p>
          <a:p>
            <a:pPr lvl="1" algn="just"/>
            <a:r>
              <a:rPr lang="en-US" sz="2000" dirty="0"/>
              <a:t>Compile time (or static) polymorphism </a:t>
            </a:r>
          </a:p>
          <a:p>
            <a:pPr lvl="1" algn="just"/>
            <a:r>
              <a:rPr lang="en-US" sz="2000" dirty="0"/>
              <a:t>Run-time (or dynamic) polymorphism. </a:t>
            </a:r>
          </a:p>
          <a:p>
            <a:pPr marL="571500" lvl="1" indent="0" algn="just">
              <a:buNone/>
            </a:pPr>
            <a:endParaRPr lang="en-US" sz="2000" dirty="0"/>
          </a:p>
          <a:p>
            <a:pPr algn="just"/>
            <a:r>
              <a:rPr lang="en-US" sz="2400" dirty="0"/>
              <a:t>Static polymorphism -&gt; Method overloading - calls a function using the best match technique or overload resolution.</a:t>
            </a:r>
          </a:p>
          <a:p>
            <a:pPr marL="114300" indent="0" algn="just">
              <a:buNone/>
            </a:pPr>
            <a:endParaRPr lang="en-US" sz="2400" dirty="0"/>
          </a:p>
        </p:txBody>
      </p:sp>
      <p:pic>
        <p:nvPicPr>
          <p:cNvPr id="5" name="Picture 4"/>
          <p:cNvPicPr>
            <a:picLocks noChangeAspect="1"/>
          </p:cNvPicPr>
          <p:nvPr/>
        </p:nvPicPr>
        <p:blipFill>
          <a:blip r:embed="rId2"/>
          <a:stretch>
            <a:fillRect/>
          </a:stretch>
        </p:blipFill>
        <p:spPr>
          <a:xfrm>
            <a:off x="64008" y="83820"/>
            <a:ext cx="9079992" cy="676656"/>
          </a:xfrm>
          <a:prstGeom prst="rect">
            <a:avLst/>
          </a:prstGeom>
        </p:spPr>
      </p:pic>
      <p:sp>
        <p:nvSpPr>
          <p:cNvPr id="6" name="Date Placeholder 5"/>
          <p:cNvSpPr>
            <a:spLocks noGrp="1"/>
          </p:cNvSpPr>
          <p:nvPr>
            <p:ph type="dt" idx="10"/>
          </p:nvPr>
        </p:nvSpPr>
        <p:spPr/>
        <p:txBody>
          <a:bodyPr/>
          <a:lstStyle/>
          <a:p>
            <a:fld id="{94578EA4-A289-49D8-872D-F32157986AB6}"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extLst>
      <p:ext uri="{BB962C8B-B14F-4D97-AF65-F5344CB8AC3E}">
        <p14:creationId xmlns:p14="http://schemas.microsoft.com/office/powerpoint/2010/main" val="2578265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Matching Function Calls With Overloaded Methods</a:t>
            </a:r>
          </a:p>
        </p:txBody>
      </p:sp>
      <p:sp>
        <p:nvSpPr>
          <p:cNvPr id="3" name="Text Placeholder 2"/>
          <p:cNvSpPr>
            <a:spLocks noGrp="1"/>
          </p:cNvSpPr>
          <p:nvPr>
            <p:ph type="body" idx="1"/>
          </p:nvPr>
        </p:nvSpPr>
        <p:spPr/>
        <p:txBody>
          <a:bodyPr>
            <a:normAutofit fontScale="77500" lnSpcReduction="20000"/>
          </a:bodyPr>
          <a:lstStyle/>
          <a:p>
            <a:pPr algn="just"/>
            <a:r>
              <a:rPr lang="en-US" dirty="0"/>
              <a:t>When an overloaded function is called, one of the following cases occurs:</a:t>
            </a:r>
          </a:p>
          <a:p>
            <a:pPr algn="just"/>
            <a:r>
              <a:rPr lang="en-US" dirty="0"/>
              <a:t>Case 1: A direct match is found, and there is no confusion in calling the appropriate overloaded function.</a:t>
            </a:r>
          </a:p>
          <a:p>
            <a:pPr algn="just"/>
            <a:r>
              <a:rPr lang="en-US" dirty="0"/>
              <a:t>Case 2: If a match is not found, a linker error will be generated. However, if a direct match is not found, then, at first, the compiler will try to find a match through the type conversion or type casting.</a:t>
            </a:r>
          </a:p>
          <a:p>
            <a:pPr algn="just"/>
            <a:r>
              <a:rPr lang="en-US" dirty="0"/>
              <a:t>Case 3: If an ambiguous match is found, that is, when the arguments match more than one overloaded function, a compiler error will be generated. This usually happens because all standard conversions are treated equal.</a:t>
            </a:r>
          </a:p>
          <a:p>
            <a:endParaRPr lang="en-US" dirty="0"/>
          </a:p>
        </p:txBody>
      </p:sp>
      <p:sp>
        <p:nvSpPr>
          <p:cNvPr id="4" name="Date Placeholder 3"/>
          <p:cNvSpPr>
            <a:spLocks noGrp="1"/>
          </p:cNvSpPr>
          <p:nvPr>
            <p:ph type="dt" idx="10"/>
          </p:nvPr>
        </p:nvSpPr>
        <p:spPr/>
        <p:txBody>
          <a:bodyPr/>
          <a:lstStyle/>
          <a:p>
            <a:fld id="{04170977-5C71-43EF-ABD6-357033384463}" type="datetime1">
              <a:rPr lang="en-US" smtClean="0"/>
              <a:t>9/27/2022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pic>
        <p:nvPicPr>
          <p:cNvPr id="7" name="Picture 6"/>
          <p:cNvPicPr>
            <a:picLocks noChangeAspect="1"/>
          </p:cNvPicPr>
          <p:nvPr/>
        </p:nvPicPr>
        <p:blipFill>
          <a:blip r:embed="rId2"/>
          <a:stretch>
            <a:fillRect/>
          </a:stretch>
        </p:blipFill>
        <p:spPr>
          <a:xfrm>
            <a:off x="2380313" y="5631603"/>
            <a:ext cx="4035902" cy="609653"/>
          </a:xfrm>
          <a:prstGeom prst="rect">
            <a:avLst/>
          </a:prstGeom>
        </p:spPr>
      </p:pic>
      <p:pic>
        <p:nvPicPr>
          <p:cNvPr id="8" name="Picture 7"/>
          <p:cNvPicPr>
            <a:picLocks noChangeAspect="1"/>
          </p:cNvPicPr>
          <p:nvPr/>
        </p:nvPicPr>
        <p:blipFill>
          <a:blip r:embed="rId3"/>
          <a:stretch>
            <a:fillRect/>
          </a:stretch>
        </p:blipFill>
        <p:spPr>
          <a:xfrm>
            <a:off x="66269" y="44451"/>
            <a:ext cx="9077731" cy="676715"/>
          </a:xfrm>
          <a:prstGeom prst="rect">
            <a:avLst/>
          </a:prstGeom>
        </p:spPr>
      </p:pic>
    </p:spTree>
    <p:extLst>
      <p:ext uri="{BB962C8B-B14F-4D97-AF65-F5344CB8AC3E}">
        <p14:creationId xmlns:p14="http://schemas.microsoft.com/office/powerpoint/2010/main" val="3006108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br>
              <a:rPr lang="en-US" sz="2800" b="1" dirty="0"/>
            </a:br>
            <a:r>
              <a:rPr lang="en-US" sz="2800" b="1" dirty="0"/>
              <a:t>Try out Program</a:t>
            </a:r>
          </a:p>
        </p:txBody>
      </p:sp>
      <p:pic>
        <p:nvPicPr>
          <p:cNvPr id="6" name="Picture 5"/>
          <p:cNvPicPr>
            <a:picLocks noChangeAspect="1"/>
          </p:cNvPicPr>
          <p:nvPr/>
        </p:nvPicPr>
        <p:blipFill>
          <a:blip r:embed="rId2"/>
          <a:stretch>
            <a:fillRect/>
          </a:stretch>
        </p:blipFill>
        <p:spPr>
          <a:xfrm>
            <a:off x="-76594" y="-76200"/>
            <a:ext cx="9077731" cy="676715"/>
          </a:xfrm>
          <a:prstGeom prst="rect">
            <a:avLst/>
          </a:prstGeom>
        </p:spPr>
      </p:pic>
      <p:pic>
        <p:nvPicPr>
          <p:cNvPr id="7" name="Picture 6"/>
          <p:cNvPicPr>
            <a:picLocks noChangeAspect="1"/>
          </p:cNvPicPr>
          <p:nvPr/>
        </p:nvPicPr>
        <p:blipFill>
          <a:blip r:embed="rId3"/>
          <a:stretch>
            <a:fillRect/>
          </a:stretch>
        </p:blipFill>
        <p:spPr>
          <a:xfrm>
            <a:off x="142863" y="1417638"/>
            <a:ext cx="3679927" cy="5257038"/>
          </a:xfrm>
          <a:prstGeom prst="rect">
            <a:avLst/>
          </a:prstGeom>
        </p:spPr>
      </p:pic>
      <p:pic>
        <p:nvPicPr>
          <p:cNvPr id="8" name="Picture 7"/>
          <p:cNvPicPr>
            <a:picLocks noChangeAspect="1"/>
          </p:cNvPicPr>
          <p:nvPr/>
        </p:nvPicPr>
        <p:blipFill>
          <a:blip r:embed="rId4"/>
          <a:stretch>
            <a:fillRect/>
          </a:stretch>
        </p:blipFill>
        <p:spPr>
          <a:xfrm>
            <a:off x="3822790" y="1417638"/>
            <a:ext cx="4543425" cy="3781425"/>
          </a:xfrm>
          <a:prstGeom prst="rect">
            <a:avLst/>
          </a:prstGeom>
        </p:spPr>
      </p:pic>
      <p:pic>
        <p:nvPicPr>
          <p:cNvPr id="9" name="Picture 8"/>
          <p:cNvPicPr>
            <a:picLocks noChangeAspect="1"/>
          </p:cNvPicPr>
          <p:nvPr/>
        </p:nvPicPr>
        <p:blipFill>
          <a:blip r:embed="rId5"/>
          <a:stretch>
            <a:fillRect/>
          </a:stretch>
        </p:blipFill>
        <p:spPr>
          <a:xfrm>
            <a:off x="5151882" y="4414283"/>
            <a:ext cx="3992118" cy="2141521"/>
          </a:xfrm>
          <a:prstGeom prst="rect">
            <a:avLst/>
          </a:prstGeom>
        </p:spPr>
      </p:pic>
      <p:sp>
        <p:nvSpPr>
          <p:cNvPr id="10" name="Date Placeholder 9"/>
          <p:cNvSpPr>
            <a:spLocks noGrp="1"/>
          </p:cNvSpPr>
          <p:nvPr>
            <p:ph type="dt" idx="10"/>
          </p:nvPr>
        </p:nvSpPr>
        <p:spPr/>
        <p:txBody>
          <a:bodyPr/>
          <a:lstStyle/>
          <a:p>
            <a:fld id="{AA78331B-C1CE-42D1-9F8C-AA216DD665A4}" type="datetime1">
              <a:rPr lang="en-US" smtClean="0"/>
              <a:t>9/27/2022</a:t>
            </a:fld>
            <a:endParaRPr lang="en-US"/>
          </a:p>
        </p:txBody>
      </p:sp>
      <p:sp>
        <p:nvSpPr>
          <p:cNvPr id="12" name="Slide Number Placeholder 1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128117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fontScale="90000"/>
          </a:bodyPr>
          <a:lstStyle/>
          <a:p>
            <a:pPr algn="ctr"/>
            <a:br>
              <a:rPr lang="en-US" sz="2800" b="1" dirty="0"/>
            </a:br>
            <a:br>
              <a:rPr lang="en-US" sz="2800" b="1" dirty="0"/>
            </a:br>
            <a:r>
              <a:rPr lang="en-US" sz="2800" b="1" dirty="0"/>
              <a:t>CONSTRUCTORS</a:t>
            </a:r>
          </a:p>
        </p:txBody>
      </p:sp>
      <p:sp>
        <p:nvSpPr>
          <p:cNvPr id="2" name="Content Placeholder 1"/>
          <p:cNvSpPr>
            <a:spLocks noGrp="1"/>
          </p:cNvSpPr>
          <p:nvPr>
            <p:ph sz="quarter" idx="1"/>
          </p:nvPr>
        </p:nvSpPr>
        <p:spPr>
          <a:xfrm>
            <a:off x="457200" y="1143000"/>
            <a:ext cx="8229600" cy="5181600"/>
          </a:xfrm>
        </p:spPr>
        <p:txBody>
          <a:bodyPr>
            <a:normAutofit/>
          </a:bodyPr>
          <a:lstStyle/>
          <a:p>
            <a:pPr algn="just"/>
            <a:r>
              <a:rPr lang="en-US" sz="2400" dirty="0"/>
              <a:t>While defining a constructor you must remember that the name of constructor will be same as the name of the class, and constructors will never have a return type.</a:t>
            </a:r>
          </a:p>
          <a:p>
            <a:pPr algn="just"/>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575" y="3048000"/>
            <a:ext cx="2990850" cy="24574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64008" y="83820"/>
            <a:ext cx="9079992" cy="676656"/>
          </a:xfrm>
          <a:prstGeom prst="rect">
            <a:avLst/>
          </a:prstGeom>
        </p:spPr>
      </p:pic>
      <p:sp>
        <p:nvSpPr>
          <p:cNvPr id="6" name="Date Placeholder 5"/>
          <p:cNvSpPr>
            <a:spLocks noGrp="1"/>
          </p:cNvSpPr>
          <p:nvPr>
            <p:ph type="dt" idx="10"/>
          </p:nvPr>
        </p:nvSpPr>
        <p:spPr/>
        <p:txBody>
          <a:bodyPr/>
          <a:lstStyle/>
          <a:p>
            <a:fld id="{E2C7DE64-9359-450B-855E-25554161B512}"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995398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Questions</a:t>
            </a:r>
          </a:p>
        </p:txBody>
      </p:sp>
      <p:sp>
        <p:nvSpPr>
          <p:cNvPr id="6" name="Text Placeholder 5"/>
          <p:cNvSpPr>
            <a:spLocks noGrp="1"/>
          </p:cNvSpPr>
          <p:nvPr>
            <p:ph type="body" idx="1"/>
          </p:nvPr>
        </p:nvSpPr>
        <p:spPr/>
        <p:txBody>
          <a:bodyPr>
            <a:normAutofit lnSpcReduction="10000"/>
          </a:bodyPr>
          <a:lstStyle/>
          <a:p>
            <a:pPr>
              <a:buAutoNum type="arabicPeriod"/>
            </a:pPr>
            <a:r>
              <a:rPr lang="en-US" sz="1800" dirty="0"/>
              <a:t>Which of the following permits function overloading on </a:t>
            </a:r>
            <a:r>
              <a:rPr lang="en-US" sz="1800" dirty="0" err="1"/>
              <a:t>c++</a:t>
            </a:r>
            <a:r>
              <a:rPr lang="en-US" sz="1800" dirty="0"/>
              <a:t>?</a:t>
            </a:r>
            <a:br>
              <a:rPr lang="en-US" sz="1800" dirty="0"/>
            </a:br>
            <a:r>
              <a:rPr lang="en-US" sz="1800" dirty="0"/>
              <a:t>a) type</a:t>
            </a:r>
            <a:br>
              <a:rPr lang="en-US" sz="1800" dirty="0"/>
            </a:br>
            <a:r>
              <a:rPr lang="en-US" sz="1800" dirty="0"/>
              <a:t>b) number of arguments</a:t>
            </a:r>
            <a:br>
              <a:rPr lang="en-US" sz="1800" dirty="0"/>
            </a:br>
            <a:r>
              <a:rPr lang="en-US" sz="1800" b="1" dirty="0"/>
              <a:t>c) type &amp; number of arguments</a:t>
            </a:r>
            <a:br>
              <a:rPr lang="en-US" sz="1800" b="1" dirty="0"/>
            </a:br>
            <a:r>
              <a:rPr lang="en-US" sz="1800" dirty="0"/>
              <a:t>d) number of objects</a:t>
            </a:r>
          </a:p>
          <a:p>
            <a:pPr>
              <a:buAutoNum type="arabicPeriod"/>
            </a:pPr>
            <a:r>
              <a:rPr lang="en-US" sz="1800" dirty="0"/>
              <a:t>Overloaded functions are ________________</a:t>
            </a:r>
            <a:br>
              <a:rPr lang="en-US" sz="1800" dirty="0"/>
            </a:br>
            <a:r>
              <a:rPr lang="en-US" sz="1800" dirty="0"/>
              <a:t>a) Very long functions that can hardly run</a:t>
            </a:r>
            <a:br>
              <a:rPr lang="en-US" sz="1800" dirty="0"/>
            </a:br>
            <a:r>
              <a:rPr lang="en-US" sz="1800" dirty="0"/>
              <a:t>b) One function containing another one or more functions inside it</a:t>
            </a:r>
            <a:br>
              <a:rPr lang="en-US" sz="1800" dirty="0"/>
            </a:br>
            <a:r>
              <a:rPr lang="en-US" sz="1800" b="1" dirty="0"/>
              <a:t>c) Two or more functions with the same name but different number of parameters or type</a:t>
            </a:r>
            <a:br>
              <a:rPr lang="en-US" sz="1800" b="1" dirty="0"/>
            </a:br>
            <a:r>
              <a:rPr lang="en-US" sz="1800" dirty="0"/>
              <a:t>d) Very long functions</a:t>
            </a:r>
          </a:p>
          <a:p>
            <a:pPr>
              <a:buAutoNum type="arabicPeriod"/>
            </a:pPr>
            <a:r>
              <a:rPr lang="en-US" sz="1800" dirty="0"/>
              <a:t>What should be passed in parameters when function does not require any parameters?</a:t>
            </a:r>
            <a:br>
              <a:rPr lang="en-US" sz="1800" dirty="0"/>
            </a:br>
            <a:r>
              <a:rPr lang="en-US" sz="1800" dirty="0"/>
              <a:t>a) void</a:t>
            </a:r>
            <a:br>
              <a:rPr lang="en-US" sz="1800" dirty="0"/>
            </a:br>
            <a:r>
              <a:rPr lang="en-US" sz="1800" b="1" dirty="0"/>
              <a:t>b) blank space</a:t>
            </a:r>
            <a:br>
              <a:rPr lang="en-US" sz="1800" b="1" dirty="0"/>
            </a:br>
            <a:r>
              <a:rPr lang="en-US" sz="1800" dirty="0"/>
              <a:t>c) both void &amp; blank space</a:t>
            </a:r>
            <a:br>
              <a:rPr lang="en-US" sz="1800" dirty="0"/>
            </a:br>
            <a:r>
              <a:rPr lang="en-US" sz="1800" dirty="0"/>
              <a:t>d) tab space</a:t>
            </a:r>
          </a:p>
        </p:txBody>
      </p:sp>
      <p:sp>
        <p:nvSpPr>
          <p:cNvPr id="3" name="Date Placeholder 2"/>
          <p:cNvSpPr>
            <a:spLocks noGrp="1"/>
          </p:cNvSpPr>
          <p:nvPr>
            <p:ph type="dt" idx="10"/>
          </p:nvPr>
        </p:nvSpPr>
        <p:spPr/>
        <p:txBody>
          <a:bodyPr/>
          <a:lstStyle/>
          <a:p>
            <a:fld id="{A29AD9BD-ED0C-4C8F-912D-0652CAAD5A1B}" type="datetime1">
              <a:rPr lang="en-US" smtClean="0"/>
              <a:t>9/27/2022</a:t>
            </a:fld>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pic>
        <p:nvPicPr>
          <p:cNvPr id="7" name="Picture 6"/>
          <p:cNvPicPr>
            <a:picLocks noChangeAspect="1"/>
          </p:cNvPicPr>
          <p:nvPr/>
        </p:nvPicPr>
        <p:blipFill>
          <a:blip r:embed="rId2"/>
          <a:stretch>
            <a:fillRect/>
          </a:stretch>
        </p:blipFill>
        <p:spPr>
          <a:xfrm>
            <a:off x="60173" y="-158048"/>
            <a:ext cx="9083827" cy="682811"/>
          </a:xfrm>
          <a:prstGeom prst="rect">
            <a:avLst/>
          </a:prstGeom>
        </p:spPr>
      </p:pic>
    </p:spTree>
    <p:extLst>
      <p:ext uri="{BB962C8B-B14F-4D97-AF65-F5344CB8AC3E}">
        <p14:creationId xmlns:p14="http://schemas.microsoft.com/office/powerpoint/2010/main" val="244213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p1"/>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6" name="Google Shape;66;p1"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2" name="Rectangle 1"/>
          <p:cNvSpPr/>
          <p:nvPr/>
        </p:nvSpPr>
        <p:spPr>
          <a:xfrm>
            <a:off x="1119115" y="2811438"/>
            <a:ext cx="7069541" cy="1754326"/>
          </a:xfrm>
          <a:prstGeom prst="rect">
            <a:avLst/>
          </a:prstGeom>
        </p:spPr>
        <p:txBody>
          <a:bodyPr wrap="square">
            <a:spAutoFit/>
          </a:bodyPr>
          <a:lstStyle/>
          <a:p>
            <a:pPr algn="ctr"/>
            <a:r>
              <a:rPr lang="en-US" sz="3600" b="1" dirty="0">
                <a:solidFill>
                  <a:schemeClr val="dk1"/>
                </a:solidFill>
                <a:latin typeface="Arial Black"/>
                <a:ea typeface="Arial Black"/>
                <a:cs typeface="Arial Black"/>
                <a:sym typeface="Times New Roman"/>
              </a:rPr>
              <a:t>Session 6, 7 &amp; 8</a:t>
            </a:r>
          </a:p>
          <a:p>
            <a:pPr algn="ctr"/>
            <a:r>
              <a:rPr lang="en-US" sz="3600" b="1" dirty="0">
                <a:solidFill>
                  <a:schemeClr val="dk1"/>
                </a:solidFill>
                <a:latin typeface="Arial Black"/>
                <a:ea typeface="Arial Black"/>
                <a:cs typeface="Arial Black"/>
                <a:sym typeface="Times New Roman"/>
              </a:rPr>
              <a:t>Operator Overloading &amp; Types</a:t>
            </a:r>
            <a:endParaRPr lang="en-US" sz="3600" b="1" dirty="0">
              <a:solidFill>
                <a:schemeClr val="dk1"/>
              </a:solidFill>
              <a:latin typeface="Arial Black"/>
              <a:ea typeface="Arial Black"/>
              <a:cs typeface="Arial Black"/>
            </a:endParaRPr>
          </a:p>
        </p:txBody>
      </p:sp>
      <p:sp>
        <p:nvSpPr>
          <p:cNvPr id="3" name="Date Placeholder 2"/>
          <p:cNvSpPr>
            <a:spLocks noGrp="1"/>
          </p:cNvSpPr>
          <p:nvPr>
            <p:ph type="dt" idx="10"/>
          </p:nvPr>
        </p:nvSpPr>
        <p:spPr/>
        <p:txBody>
          <a:bodyPr/>
          <a:lstStyle/>
          <a:p>
            <a:fld id="{A7493463-07B6-4D01-814C-97BA093E27CD}" type="datetime1">
              <a:rPr lang="en-US" smtClean="0"/>
              <a:t>9/27/2022</a:t>
            </a:fld>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sz="1800">
              <a:latin typeface="Calibri"/>
              <a:ea typeface="Calibri"/>
              <a:cs typeface="Calibri"/>
              <a:sym typeface="Calibri"/>
            </a:endParaRPr>
          </a:p>
        </p:txBody>
      </p:sp>
    </p:spTree>
    <p:extLst>
      <p:ext uri="{BB962C8B-B14F-4D97-AF65-F5344CB8AC3E}">
        <p14:creationId xmlns:p14="http://schemas.microsoft.com/office/powerpoint/2010/main" val="2414500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2"/>
          <p:cNvSpPr/>
          <p:nvPr/>
        </p:nvSpPr>
        <p:spPr>
          <a:xfrm>
            <a:off x="582566" y="1498091"/>
            <a:ext cx="3921900" cy="43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2"/>
          <p:cNvSpPr/>
          <p:nvPr/>
        </p:nvSpPr>
        <p:spPr>
          <a:xfrm>
            <a:off x="582566" y="2350675"/>
            <a:ext cx="7494600" cy="34164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utility of operators such as +, =, *, /, &gt;, &lt;, and so on is predefined in any programming language.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Programmers can use them directly on built-in data types to write their programs.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However, these operators do not work for user-defined types such as objects.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Therefore, C++ allows programmers to redefine the meaning of operators when they operate on class objects.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This feature is called </a:t>
            </a:r>
            <a:r>
              <a:rPr lang="en-US" sz="2400" b="0" i="1" u="none" strike="noStrike" cap="none">
                <a:solidFill>
                  <a:schemeClr val="dk1"/>
                </a:solidFill>
                <a:latin typeface="Times New Roman"/>
                <a:ea typeface="Times New Roman"/>
                <a:cs typeface="Times New Roman"/>
                <a:sym typeface="Times New Roman"/>
              </a:rPr>
              <a:t>operator overloading</a:t>
            </a:r>
            <a:endParaRPr sz="2400" b="0" i="0" u="none" strike="noStrike" cap="none">
              <a:solidFill>
                <a:schemeClr val="dk1"/>
              </a:solidFill>
              <a:latin typeface="Times New Roman"/>
              <a:ea typeface="Times New Roman"/>
              <a:cs typeface="Times New Roman"/>
              <a:sym typeface="Times New Roman"/>
            </a:endParaRPr>
          </a:p>
        </p:txBody>
      </p:sp>
      <p:sp>
        <p:nvSpPr>
          <p:cNvPr id="73" name="Google Shape;73;p2"/>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74" name="Google Shape;74;p2" descr="pngfind.com-kingpin-png-4152286 (1).png"/>
          <p:cNvPicPr preferRelativeResize="0"/>
          <p:nvPr/>
        </p:nvPicPr>
        <p:blipFill rotWithShape="1">
          <a:blip r:embed="rId4">
            <a:alphaModFix/>
          </a:blip>
          <a:srcRect/>
          <a:stretch/>
        </p:blipFill>
        <p:spPr>
          <a:xfrm>
            <a:off x="4953000" y="457200"/>
            <a:ext cx="1219200" cy="533400"/>
          </a:xfrm>
          <a:prstGeom prst="rect">
            <a:avLst/>
          </a:prstGeom>
          <a:noFill/>
          <a:ln>
            <a:noFill/>
          </a:ln>
        </p:spPr>
      </p:pic>
      <p:sp>
        <p:nvSpPr>
          <p:cNvPr id="2" name="Date Placeholder 1"/>
          <p:cNvSpPr>
            <a:spLocks noGrp="1"/>
          </p:cNvSpPr>
          <p:nvPr>
            <p:ph type="dt" idx="10"/>
          </p:nvPr>
        </p:nvSpPr>
        <p:spPr/>
        <p:txBody>
          <a:bodyPr/>
          <a:lstStyle/>
          <a:p>
            <a:fld id="{453829BF-E63C-49A6-ADF9-A5F0509E5BEF}"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sz="1800">
              <a:latin typeface="Calibri"/>
              <a:ea typeface="Calibri"/>
              <a:cs typeface="Calibri"/>
              <a:sym typeface="Calibri"/>
            </a:endParaRPr>
          </a:p>
        </p:txBody>
      </p:sp>
    </p:spTree>
    <p:extLst>
      <p:ext uri="{BB962C8B-B14F-4D97-AF65-F5344CB8AC3E}">
        <p14:creationId xmlns:p14="http://schemas.microsoft.com/office/powerpoint/2010/main" val="2299339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p:nvPr/>
        </p:nvSpPr>
        <p:spPr>
          <a:xfrm>
            <a:off x="645668" y="2368042"/>
            <a:ext cx="7964100" cy="3593400"/>
          </a:xfrm>
          <a:prstGeom prst="rect">
            <a:avLst/>
          </a:prstGeom>
          <a:noFill/>
          <a:ln>
            <a:noFill/>
          </a:ln>
        </p:spPr>
        <p:txBody>
          <a:bodyPr spcFirstLastPara="1" wrap="square" lIns="0" tIns="62850" rIns="0" bIns="0" anchor="t" anchorCtr="0">
            <a:spAutoFit/>
          </a:bodyPr>
          <a:lstStyle/>
          <a:p>
            <a:pPr marL="1270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Operator Overloading:</a:t>
            </a:r>
            <a:endParaRPr sz="2400" b="0" i="0" u="none" strike="noStrike" cap="none">
              <a:solidFill>
                <a:schemeClr val="dk1"/>
              </a:solidFill>
              <a:latin typeface="Times New Roman"/>
              <a:ea typeface="Times New Roman"/>
              <a:cs typeface="Times New Roman"/>
              <a:sym typeface="Times New Roman"/>
            </a:endParaRPr>
          </a:p>
          <a:p>
            <a:pPr marL="268605" marR="5080" lvl="0" indent="-256540" algn="just" rtl="0">
              <a:lnSpc>
                <a:spcPct val="100000"/>
              </a:lnSpc>
              <a:spcBef>
                <a:spcPts val="395"/>
              </a:spcBef>
              <a:spcAft>
                <a:spcPts val="0"/>
              </a:spcAft>
              <a:buClr>
                <a:srgbClr val="2CA1BE"/>
              </a:buClr>
              <a:buSzPts val="1600"/>
              <a:buFont typeface="Arial"/>
              <a:buChar char=""/>
            </a:pPr>
            <a:r>
              <a:rPr lang="en-US" sz="2400" b="1" i="0" u="none" strike="noStrike" cap="none">
                <a:solidFill>
                  <a:schemeClr val="dk1"/>
                </a:solidFill>
                <a:latin typeface="Times New Roman"/>
                <a:ea typeface="Times New Roman"/>
                <a:cs typeface="Times New Roman"/>
                <a:sym typeface="Times New Roman"/>
              </a:rPr>
              <a:t>Operator </a:t>
            </a:r>
            <a:r>
              <a:rPr lang="en-US" sz="2400" b="0" i="0" u="none" strike="noStrike" cap="none">
                <a:solidFill>
                  <a:schemeClr val="dk1"/>
                </a:solidFill>
                <a:latin typeface="Times New Roman"/>
                <a:ea typeface="Times New Roman"/>
                <a:cs typeface="Times New Roman"/>
                <a:sym typeface="Times New Roman"/>
              </a:rPr>
              <a:t>– It is a symbol that indicates an operation.  Arithmetic operators are + (add two numbers), - (subtract two  numbers), * ( Multiply two numbers), / ( Divide between two  numbers).</a:t>
            </a:r>
            <a:endParaRPr sz="2400" b="0" i="0" u="none" strike="noStrike" cap="none">
              <a:solidFill>
                <a:schemeClr val="dk1"/>
              </a:solidFill>
              <a:latin typeface="Times New Roman"/>
              <a:ea typeface="Times New Roman"/>
              <a:cs typeface="Times New Roman"/>
              <a:sym typeface="Times New Roman"/>
            </a:endParaRPr>
          </a:p>
          <a:p>
            <a:pPr marL="268605" marR="194310" lvl="0" indent="-256540" algn="just" rtl="0">
              <a:lnSpc>
                <a:spcPct val="100000"/>
              </a:lnSpc>
              <a:spcBef>
                <a:spcPts val="409"/>
              </a:spcBef>
              <a:spcAft>
                <a:spcPts val="0"/>
              </a:spcAft>
              <a:buClr>
                <a:srgbClr val="2CA1BE"/>
              </a:buClr>
              <a:buSzPts val="1200"/>
              <a:buFont typeface="Arial"/>
              <a:buChar char=""/>
            </a:pPr>
            <a:r>
              <a:rPr lang="en-US" sz="1800" b="0" i="0" u="none" strike="noStrike" cap="none">
                <a:solidFill>
                  <a:schemeClr val="dk1"/>
                </a:solidFill>
                <a:latin typeface="Calibri"/>
                <a:ea typeface="Calibri"/>
                <a:cs typeface="Calibri"/>
                <a:sym typeface="Calibri"/>
              </a:rPr>
              <a:t>	</a:t>
            </a:r>
            <a:r>
              <a:rPr lang="en-US" sz="2400" b="0" i="0" u="none" strike="noStrike" cap="none">
                <a:solidFill>
                  <a:schemeClr val="dk1"/>
                </a:solidFill>
                <a:latin typeface="Times New Roman"/>
                <a:ea typeface="Times New Roman"/>
                <a:cs typeface="Times New Roman"/>
                <a:sym typeface="Times New Roman"/>
              </a:rPr>
              <a:t>At now, we will take an Addition ‘+’ Sign, its use of ‘+’ sign  is</a:t>
            </a:r>
            <a:endParaRPr sz="2400" b="0" i="0" u="none" strike="noStrike" cap="none">
              <a:solidFill>
                <a:schemeClr val="dk1"/>
              </a:solidFill>
              <a:latin typeface="Times New Roman"/>
              <a:ea typeface="Times New Roman"/>
              <a:cs typeface="Times New Roman"/>
              <a:sym typeface="Times New Roman"/>
            </a:endParaRPr>
          </a:p>
          <a:p>
            <a:pPr marL="0" marR="5040630" lvl="0" indent="0" algn="r" rtl="0">
              <a:lnSpc>
                <a:spcPct val="100000"/>
              </a:lnSpc>
              <a:spcBef>
                <a:spcPts val="395"/>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5+5=10</a:t>
            </a:r>
            <a:endParaRPr sz="1400" b="0" i="0" u="none" strike="noStrike" cap="none">
              <a:solidFill>
                <a:srgbClr val="000000"/>
              </a:solidFill>
              <a:latin typeface="Arial"/>
              <a:ea typeface="Arial"/>
              <a:cs typeface="Arial"/>
              <a:sym typeface="Arial"/>
            </a:endParaRPr>
          </a:p>
          <a:p>
            <a:pPr marL="0" marR="4965700" lvl="0" indent="0" algn="r" rtl="0">
              <a:lnSpc>
                <a:spcPct val="100000"/>
              </a:lnSpc>
              <a:spcBef>
                <a:spcPts val="40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2.5+2.5=5</a:t>
            </a:r>
            <a:endParaRPr sz="1400" b="0" i="0" u="none" strike="noStrike" cap="none">
              <a:solidFill>
                <a:srgbClr val="000000"/>
              </a:solidFill>
              <a:latin typeface="Arial"/>
              <a:ea typeface="Arial"/>
              <a:cs typeface="Arial"/>
              <a:sym typeface="Arial"/>
            </a:endParaRPr>
          </a:p>
        </p:txBody>
      </p:sp>
      <p:sp>
        <p:nvSpPr>
          <p:cNvPr id="80" name="Google Shape;80;p3"/>
          <p:cNvSpPr/>
          <p:nvPr/>
        </p:nvSpPr>
        <p:spPr>
          <a:xfrm>
            <a:off x="582566" y="1574291"/>
            <a:ext cx="3921900" cy="43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3"/>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82" name="Google Shape;82;p3" descr="pngfind.com-kingpin-png-4152286 (1).png"/>
          <p:cNvPicPr preferRelativeResize="0"/>
          <p:nvPr/>
        </p:nvPicPr>
        <p:blipFill rotWithShape="1">
          <a:blip r:embed="rId4">
            <a:alphaModFix/>
          </a:blip>
          <a:srcRect/>
          <a:stretch/>
        </p:blipFill>
        <p:spPr>
          <a:xfrm>
            <a:off x="4953000" y="457200"/>
            <a:ext cx="1219200" cy="533400"/>
          </a:xfrm>
          <a:prstGeom prst="rect">
            <a:avLst/>
          </a:prstGeom>
          <a:noFill/>
          <a:ln>
            <a:noFill/>
          </a:ln>
        </p:spPr>
      </p:pic>
      <p:sp>
        <p:nvSpPr>
          <p:cNvPr id="2" name="Date Placeholder 1"/>
          <p:cNvSpPr>
            <a:spLocks noGrp="1"/>
          </p:cNvSpPr>
          <p:nvPr>
            <p:ph type="dt" idx="10"/>
          </p:nvPr>
        </p:nvSpPr>
        <p:spPr/>
        <p:txBody>
          <a:bodyPr/>
          <a:lstStyle/>
          <a:p>
            <a:fld id="{B6E74B01-DA3E-42CF-9A08-E028F4C17D11}"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sz="1800">
              <a:latin typeface="Calibri"/>
              <a:ea typeface="Calibri"/>
              <a:cs typeface="Calibri"/>
              <a:sym typeface="Calibri"/>
            </a:endParaRPr>
          </a:p>
        </p:txBody>
      </p:sp>
    </p:spTree>
    <p:extLst>
      <p:ext uri="{BB962C8B-B14F-4D97-AF65-F5344CB8AC3E}">
        <p14:creationId xmlns:p14="http://schemas.microsoft.com/office/powerpoint/2010/main" val="805349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txBox="1"/>
          <p:nvPr/>
        </p:nvSpPr>
        <p:spPr>
          <a:xfrm>
            <a:off x="645668" y="3010661"/>
            <a:ext cx="7964100" cy="2701800"/>
          </a:xfrm>
          <a:prstGeom prst="rect">
            <a:avLst/>
          </a:prstGeom>
          <a:noFill/>
          <a:ln>
            <a:noFill/>
          </a:ln>
        </p:spPr>
        <p:txBody>
          <a:bodyPr spcFirstLastPara="1" wrap="square" lIns="0" tIns="12700" rIns="0" bIns="0" anchor="t" anchorCtr="0">
            <a:spAutoFit/>
          </a:bodyPr>
          <a:lstStyle/>
          <a:p>
            <a:pPr marL="268605" marR="5080" lvl="0" indent="-256540" algn="just" rtl="0">
              <a:lnSpc>
                <a:spcPct val="100000"/>
              </a:lnSpc>
              <a:spcBef>
                <a:spcPts val="0"/>
              </a:spcBef>
              <a:spcAft>
                <a:spcPts val="0"/>
              </a:spcAft>
              <a:buClr>
                <a:srgbClr val="2CA1BE"/>
              </a:buClr>
              <a:buSzPts val="1600"/>
              <a:buFont typeface="Noto Sans Symbols"/>
              <a:buChar char="❖"/>
            </a:pPr>
            <a:r>
              <a:rPr lang="en-US" sz="2400" b="1" i="0" u="none" strike="noStrike" cap="none">
                <a:solidFill>
                  <a:schemeClr val="dk1"/>
                </a:solidFill>
                <a:latin typeface="Times New Roman"/>
                <a:ea typeface="Times New Roman"/>
                <a:cs typeface="Times New Roman"/>
                <a:sym typeface="Times New Roman"/>
              </a:rPr>
              <a:t>Operator Overloading </a:t>
            </a:r>
            <a:r>
              <a:rPr lang="en-US" sz="2400" b="0" i="0" u="none" strike="noStrike" cap="none">
                <a:solidFill>
                  <a:schemeClr val="dk1"/>
                </a:solidFill>
                <a:latin typeface="Times New Roman"/>
                <a:ea typeface="Times New Roman"/>
                <a:cs typeface="Times New Roman"/>
                <a:sym typeface="Times New Roman"/>
              </a:rPr>
              <a:t>means multiple functions or multiple  jobs. In operator overloading the ‘+’ sign use of add the two  objects.</a:t>
            </a:r>
            <a:endParaRPr sz="2400" b="0" i="0" u="none" strike="noStrike" cap="none">
              <a:solidFill>
                <a:schemeClr val="dk1"/>
              </a:solidFill>
              <a:latin typeface="Times New Roman"/>
              <a:ea typeface="Times New Roman"/>
              <a:cs typeface="Times New Roman"/>
              <a:sym typeface="Times New Roman"/>
            </a:endParaRPr>
          </a:p>
          <a:p>
            <a:pPr marL="268605" marR="6985" lvl="0" indent="-256540" algn="just" rtl="0">
              <a:lnSpc>
                <a:spcPct val="100000"/>
              </a:lnSpc>
              <a:spcBef>
                <a:spcPts val="409"/>
              </a:spcBef>
              <a:spcAft>
                <a:spcPts val="0"/>
              </a:spcAft>
              <a:buClr>
                <a:srgbClr val="2CA1BE"/>
              </a:buClr>
              <a:buSzPts val="1600"/>
              <a:buFont typeface="Noto Sans Symbols"/>
              <a:buChar char="❖"/>
            </a:pPr>
            <a:r>
              <a:rPr lang="en-US" sz="2400" b="0" i="0" u="none" strike="noStrike" cap="none">
                <a:solidFill>
                  <a:schemeClr val="dk1"/>
                </a:solidFill>
                <a:latin typeface="Times New Roman"/>
                <a:ea typeface="Times New Roman"/>
                <a:cs typeface="Times New Roman"/>
                <a:sym typeface="Times New Roman"/>
              </a:rPr>
              <a:t>One of C++’s great features is its extensibility, Operator  Overloading is major functionality related to extensibility.</a:t>
            </a:r>
            <a:endParaRPr sz="2400" b="0" i="0" u="none" strike="noStrike" cap="none">
              <a:solidFill>
                <a:schemeClr val="dk1"/>
              </a:solidFill>
              <a:latin typeface="Times New Roman"/>
              <a:ea typeface="Times New Roman"/>
              <a:cs typeface="Times New Roman"/>
              <a:sym typeface="Times New Roman"/>
            </a:endParaRPr>
          </a:p>
          <a:p>
            <a:pPr marL="268605" marR="5080" lvl="0" indent="-256540" algn="just" rtl="0">
              <a:lnSpc>
                <a:spcPct val="100000"/>
              </a:lnSpc>
              <a:spcBef>
                <a:spcPts val="395"/>
              </a:spcBef>
              <a:spcAft>
                <a:spcPts val="0"/>
              </a:spcAft>
              <a:buClr>
                <a:srgbClr val="2CA1BE"/>
              </a:buClr>
              <a:buSzPts val="1600"/>
              <a:buFont typeface="Noto Sans Symbols"/>
              <a:buChar char="❖"/>
            </a:pPr>
            <a:r>
              <a:rPr lang="en-US" sz="2400" b="0" i="0" u="none" strike="noStrike" cap="none">
                <a:solidFill>
                  <a:schemeClr val="dk1"/>
                </a:solidFill>
                <a:latin typeface="Times New Roman"/>
                <a:ea typeface="Times New Roman"/>
                <a:cs typeface="Times New Roman"/>
                <a:sym typeface="Times New Roman"/>
              </a:rPr>
              <a:t>In C++, most of operators can be overloaded so that they can  perform special operations relative to the classes you create.</a:t>
            </a:r>
            <a:endParaRPr sz="2400" b="0" i="0" u="none" strike="noStrike" cap="none">
              <a:solidFill>
                <a:schemeClr val="dk1"/>
              </a:solidFill>
              <a:latin typeface="Times New Roman"/>
              <a:ea typeface="Times New Roman"/>
              <a:cs typeface="Times New Roman"/>
              <a:sym typeface="Times New Roman"/>
            </a:endParaRPr>
          </a:p>
        </p:txBody>
      </p:sp>
      <p:sp>
        <p:nvSpPr>
          <p:cNvPr id="88" name="Google Shape;88;p4"/>
          <p:cNvSpPr/>
          <p:nvPr/>
        </p:nvSpPr>
        <p:spPr>
          <a:xfrm>
            <a:off x="582566" y="1778508"/>
            <a:ext cx="3921900" cy="433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90" name="Google Shape;90;p4" descr="pngfind.com-kingpin-png-4152286 (1).png"/>
          <p:cNvPicPr preferRelativeResize="0"/>
          <p:nvPr/>
        </p:nvPicPr>
        <p:blipFill rotWithShape="1">
          <a:blip r:embed="rId4">
            <a:alphaModFix/>
          </a:blip>
          <a:srcRect/>
          <a:stretch/>
        </p:blipFill>
        <p:spPr>
          <a:xfrm>
            <a:off x="4953000" y="457200"/>
            <a:ext cx="1219200" cy="533400"/>
          </a:xfrm>
          <a:prstGeom prst="rect">
            <a:avLst/>
          </a:prstGeom>
          <a:noFill/>
          <a:ln>
            <a:noFill/>
          </a:ln>
        </p:spPr>
      </p:pic>
      <p:sp>
        <p:nvSpPr>
          <p:cNvPr id="2" name="Date Placeholder 1"/>
          <p:cNvSpPr>
            <a:spLocks noGrp="1"/>
          </p:cNvSpPr>
          <p:nvPr>
            <p:ph type="dt" idx="10"/>
          </p:nvPr>
        </p:nvSpPr>
        <p:spPr/>
        <p:txBody>
          <a:bodyPr/>
          <a:lstStyle/>
          <a:p>
            <a:fld id="{0DF3DE31-94B4-4064-8262-8E903495DC40}"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sz="1800">
              <a:latin typeface="Calibri"/>
              <a:ea typeface="Calibri"/>
              <a:cs typeface="Calibri"/>
              <a:sym typeface="Calibri"/>
            </a:endParaRPr>
          </a:p>
        </p:txBody>
      </p:sp>
    </p:spTree>
    <p:extLst>
      <p:ext uri="{BB962C8B-B14F-4D97-AF65-F5344CB8AC3E}">
        <p14:creationId xmlns:p14="http://schemas.microsoft.com/office/powerpoint/2010/main" val="2198371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p:nvPr/>
        </p:nvSpPr>
        <p:spPr>
          <a:xfrm>
            <a:off x="645668" y="2834385"/>
            <a:ext cx="7964100" cy="2701800"/>
          </a:xfrm>
          <a:prstGeom prst="rect">
            <a:avLst/>
          </a:prstGeom>
          <a:noFill/>
          <a:ln>
            <a:noFill/>
          </a:ln>
        </p:spPr>
        <p:txBody>
          <a:bodyPr spcFirstLastPara="1" wrap="square" lIns="0" tIns="12700" rIns="0" bIns="0" anchor="t" anchorCtr="0">
            <a:spAutoFit/>
          </a:bodyPr>
          <a:lstStyle/>
          <a:p>
            <a:pPr marL="268605" marR="5080" lvl="0" indent="-256540" algn="just" rtl="0">
              <a:lnSpc>
                <a:spcPct val="100000"/>
              </a:lnSpc>
              <a:spcBef>
                <a:spcPts val="0"/>
              </a:spcBef>
              <a:spcAft>
                <a:spcPts val="0"/>
              </a:spcAft>
              <a:buClr>
                <a:srgbClr val="2CA1BE"/>
              </a:buClr>
              <a:buSzPts val="1600"/>
              <a:buFont typeface="Noto Sans Symbols"/>
              <a:buChar char="❖"/>
            </a:pPr>
            <a:r>
              <a:rPr lang="en-US" sz="2400" b="1" i="0" u="none" strike="noStrike" cap="none">
                <a:solidFill>
                  <a:schemeClr val="dk1"/>
                </a:solidFill>
                <a:latin typeface="Times New Roman"/>
                <a:ea typeface="Times New Roman"/>
                <a:cs typeface="Times New Roman"/>
                <a:sym typeface="Times New Roman"/>
              </a:rPr>
              <a:t>For Example, </a:t>
            </a:r>
            <a:r>
              <a:rPr lang="en-US" sz="2400" b="0" i="0" u="none" strike="noStrike" cap="none">
                <a:solidFill>
                  <a:schemeClr val="dk1"/>
                </a:solidFill>
                <a:latin typeface="Times New Roman"/>
                <a:ea typeface="Times New Roman"/>
                <a:cs typeface="Times New Roman"/>
                <a:sym typeface="Times New Roman"/>
              </a:rPr>
              <a:t>‘+’ operator can be overloaded to perform an  operation of string concatenation along with its pre-defined  job of adding two numeric values.</a:t>
            </a:r>
            <a:endParaRPr sz="2400" b="0" i="0" u="none" strike="noStrike" cap="none">
              <a:solidFill>
                <a:schemeClr val="dk1"/>
              </a:solidFill>
              <a:latin typeface="Times New Roman"/>
              <a:ea typeface="Times New Roman"/>
              <a:cs typeface="Times New Roman"/>
              <a:sym typeface="Times New Roman"/>
            </a:endParaRPr>
          </a:p>
          <a:p>
            <a:pPr marL="268605" marR="5080" lvl="0" indent="-256540" algn="just" rtl="0">
              <a:lnSpc>
                <a:spcPct val="100000"/>
              </a:lnSpc>
              <a:spcBef>
                <a:spcPts val="409"/>
              </a:spcBef>
              <a:spcAft>
                <a:spcPts val="0"/>
              </a:spcAft>
              <a:buClr>
                <a:srgbClr val="2CA1BE"/>
              </a:buClr>
              <a:buSzPts val="1600"/>
              <a:buFont typeface="Noto Sans Symbols"/>
              <a:buChar char="❖"/>
            </a:pPr>
            <a:r>
              <a:rPr lang="en-US" sz="2400" b="0" i="0" u="none" strike="noStrike" cap="none">
                <a:solidFill>
                  <a:schemeClr val="dk1"/>
                </a:solidFill>
                <a:latin typeface="Times New Roman"/>
                <a:ea typeface="Times New Roman"/>
                <a:cs typeface="Times New Roman"/>
                <a:sym typeface="Times New Roman"/>
              </a:rPr>
              <a:t>When an operator is overloaded, none of its original meaning  will be lost.</a:t>
            </a:r>
            <a:endParaRPr sz="2400" b="0" i="0" u="none" strike="noStrike" cap="none">
              <a:solidFill>
                <a:schemeClr val="dk1"/>
              </a:solidFill>
              <a:latin typeface="Times New Roman"/>
              <a:ea typeface="Times New Roman"/>
              <a:cs typeface="Times New Roman"/>
              <a:sym typeface="Times New Roman"/>
            </a:endParaRPr>
          </a:p>
          <a:p>
            <a:pPr marL="268605" marR="5715" lvl="0" indent="-256540" algn="just" rtl="0">
              <a:lnSpc>
                <a:spcPct val="100000"/>
              </a:lnSpc>
              <a:spcBef>
                <a:spcPts val="395"/>
              </a:spcBef>
              <a:spcAft>
                <a:spcPts val="0"/>
              </a:spcAft>
              <a:buClr>
                <a:srgbClr val="2CA1BE"/>
              </a:buClr>
              <a:buSzPts val="1600"/>
              <a:buFont typeface="Noto Sans Symbols"/>
              <a:buChar char="❖"/>
            </a:pPr>
            <a:r>
              <a:rPr lang="en-US" sz="2400" b="0" i="0" u="none" strike="noStrike" cap="none">
                <a:solidFill>
                  <a:schemeClr val="dk1"/>
                </a:solidFill>
                <a:latin typeface="Times New Roman"/>
                <a:ea typeface="Times New Roman"/>
                <a:cs typeface="Times New Roman"/>
                <a:sym typeface="Times New Roman"/>
              </a:rPr>
              <a:t>After overloading the appropriate operators, you can use  C++’s built in data types.</a:t>
            </a:r>
            <a:endParaRPr sz="2400" b="0" i="0" u="none" strike="noStrike" cap="none">
              <a:solidFill>
                <a:schemeClr val="dk1"/>
              </a:solidFill>
              <a:latin typeface="Times New Roman"/>
              <a:ea typeface="Times New Roman"/>
              <a:cs typeface="Times New Roman"/>
              <a:sym typeface="Times New Roman"/>
            </a:endParaRPr>
          </a:p>
        </p:txBody>
      </p:sp>
      <p:sp>
        <p:nvSpPr>
          <p:cNvPr id="96" name="Google Shape;96;p5"/>
          <p:cNvSpPr/>
          <p:nvPr/>
        </p:nvSpPr>
        <p:spPr>
          <a:xfrm>
            <a:off x="582566" y="1955291"/>
            <a:ext cx="3921900" cy="43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5"/>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98" name="Google Shape;98;p5" descr="pngfind.com-kingpin-png-4152286 (1).png"/>
          <p:cNvPicPr preferRelativeResize="0"/>
          <p:nvPr/>
        </p:nvPicPr>
        <p:blipFill rotWithShape="1">
          <a:blip r:embed="rId4">
            <a:alphaModFix/>
          </a:blip>
          <a:srcRect/>
          <a:stretch/>
        </p:blipFill>
        <p:spPr>
          <a:xfrm>
            <a:off x="4953000" y="457200"/>
            <a:ext cx="1219200" cy="533400"/>
          </a:xfrm>
          <a:prstGeom prst="rect">
            <a:avLst/>
          </a:prstGeom>
          <a:noFill/>
          <a:ln>
            <a:noFill/>
          </a:ln>
        </p:spPr>
      </p:pic>
      <p:sp>
        <p:nvSpPr>
          <p:cNvPr id="2" name="Date Placeholder 1"/>
          <p:cNvSpPr>
            <a:spLocks noGrp="1"/>
          </p:cNvSpPr>
          <p:nvPr>
            <p:ph type="dt" idx="10"/>
          </p:nvPr>
        </p:nvSpPr>
        <p:spPr/>
        <p:txBody>
          <a:bodyPr/>
          <a:lstStyle/>
          <a:p>
            <a:fld id="{787969C6-9EFE-457E-B4E7-681DE5E8E0EE}"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sz="1800">
              <a:latin typeface="Calibri"/>
              <a:ea typeface="Calibri"/>
              <a:cs typeface="Calibri"/>
              <a:sym typeface="Calibri"/>
            </a:endParaRPr>
          </a:p>
        </p:txBody>
      </p:sp>
    </p:spTree>
    <p:extLst>
      <p:ext uri="{BB962C8B-B14F-4D97-AF65-F5344CB8AC3E}">
        <p14:creationId xmlns:p14="http://schemas.microsoft.com/office/powerpoint/2010/main" val="2401514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p:nvPr/>
        </p:nvSpPr>
        <p:spPr>
          <a:xfrm>
            <a:off x="645668" y="2901442"/>
            <a:ext cx="5836200" cy="2760900"/>
          </a:xfrm>
          <a:prstGeom prst="rect">
            <a:avLst/>
          </a:prstGeom>
          <a:noFill/>
          <a:ln>
            <a:noFill/>
          </a:ln>
        </p:spPr>
        <p:txBody>
          <a:bodyPr spcFirstLastPara="1" wrap="square" lIns="0" tIns="62850" rIns="0" bIns="0" anchor="t" anchorCtr="0">
            <a:spAutoFit/>
          </a:bodyPr>
          <a:lstStyle/>
          <a:p>
            <a:pPr marL="268605" marR="0" lvl="0" indent="-256540" algn="l" rtl="0">
              <a:lnSpc>
                <a:spcPct val="100000"/>
              </a:lnSpc>
              <a:spcBef>
                <a:spcPts val="0"/>
              </a:spcBef>
              <a:spcAft>
                <a:spcPts val="0"/>
              </a:spcAft>
              <a:buClr>
                <a:srgbClr val="2CA1BE"/>
              </a:buClr>
              <a:buSzPts val="1600"/>
              <a:buFont typeface="Arial"/>
              <a:buChar char=""/>
            </a:pPr>
            <a:r>
              <a:rPr lang="en-US" sz="2400" b="1" i="0" u="none" strike="noStrike" cap="none">
                <a:solidFill>
                  <a:schemeClr val="dk1"/>
                </a:solidFill>
                <a:latin typeface="Times New Roman"/>
                <a:ea typeface="Times New Roman"/>
                <a:cs typeface="Times New Roman"/>
                <a:sym typeface="Times New Roman"/>
              </a:rPr>
              <a:t>Unary Operator</a:t>
            </a:r>
            <a:endParaRPr sz="2400" b="0" i="0" u="none" strike="noStrike" cap="none">
              <a:solidFill>
                <a:schemeClr val="dk1"/>
              </a:solidFill>
              <a:latin typeface="Times New Roman"/>
              <a:ea typeface="Times New Roman"/>
              <a:cs typeface="Times New Roman"/>
              <a:sym typeface="Times New Roman"/>
            </a:endParaRPr>
          </a:p>
          <a:p>
            <a:pPr marL="268605" marR="5080" lvl="0" indent="624839" algn="l" rtl="0">
              <a:lnSpc>
                <a:spcPct val="137083"/>
              </a:lnSpc>
              <a:spcBef>
                <a:spcPts val="165"/>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Operators attached to a single operand.  (-a, +a, --a, ++a, a--, a++)</a:t>
            </a:r>
            <a:endParaRPr sz="2400" b="0" i="0" u="none" strike="noStrike" cap="none">
              <a:solidFill>
                <a:schemeClr val="dk1"/>
              </a:solidFill>
              <a:latin typeface="Times New Roman"/>
              <a:ea typeface="Times New Roman"/>
              <a:cs typeface="Times New Roman"/>
              <a:sym typeface="Times New Roman"/>
            </a:endParaRPr>
          </a:p>
          <a:p>
            <a:pPr marL="268605" marR="0" lvl="0" indent="-256540" algn="l" rtl="0">
              <a:lnSpc>
                <a:spcPct val="100000"/>
              </a:lnSpc>
              <a:spcBef>
                <a:spcPts val="215"/>
              </a:spcBef>
              <a:spcAft>
                <a:spcPts val="0"/>
              </a:spcAft>
              <a:buClr>
                <a:srgbClr val="2CA1BE"/>
              </a:buClr>
              <a:buSzPts val="1600"/>
              <a:buFont typeface="Arial"/>
              <a:buChar char=""/>
            </a:pPr>
            <a:r>
              <a:rPr lang="en-US" sz="2400" b="1" i="0" u="none" strike="noStrike" cap="none">
                <a:solidFill>
                  <a:schemeClr val="dk1"/>
                </a:solidFill>
                <a:latin typeface="Times New Roman"/>
                <a:ea typeface="Times New Roman"/>
                <a:cs typeface="Times New Roman"/>
                <a:sym typeface="Times New Roman"/>
              </a:rPr>
              <a:t>Binary Operator</a:t>
            </a:r>
            <a:endParaRPr sz="2400" b="0" i="0" u="none" strike="noStrike" cap="none">
              <a:solidFill>
                <a:schemeClr val="dk1"/>
              </a:solidFill>
              <a:latin typeface="Times New Roman"/>
              <a:ea typeface="Times New Roman"/>
              <a:cs typeface="Times New Roman"/>
              <a:sym typeface="Times New Roman"/>
            </a:endParaRPr>
          </a:p>
          <a:p>
            <a:pPr marL="534035" marR="616585" lvl="0" indent="227965" algn="l" rtl="0">
              <a:lnSpc>
                <a:spcPct val="137083"/>
              </a:lnSpc>
              <a:spcBef>
                <a:spcPts val="165"/>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Operators attached to two operand.  (a-b, a+b, a*b, a/b, a%b, a&gt;b, a&lt;b )</a:t>
            </a:r>
            <a:endParaRPr sz="2400" b="0" i="0" u="none" strike="noStrike" cap="none">
              <a:solidFill>
                <a:schemeClr val="dk1"/>
              </a:solidFill>
              <a:latin typeface="Times New Roman"/>
              <a:ea typeface="Times New Roman"/>
              <a:cs typeface="Times New Roman"/>
              <a:sym typeface="Times New Roman"/>
            </a:endParaRPr>
          </a:p>
        </p:txBody>
      </p:sp>
      <p:sp>
        <p:nvSpPr>
          <p:cNvPr id="104" name="Google Shape;104;p6"/>
          <p:cNvSpPr/>
          <p:nvPr/>
        </p:nvSpPr>
        <p:spPr>
          <a:xfrm>
            <a:off x="539891" y="1955291"/>
            <a:ext cx="5275200" cy="43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6"/>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6" name="Google Shape;106;p6" descr="pngfind.com-kingpin-png-4152286 (1).png"/>
          <p:cNvPicPr preferRelativeResize="0"/>
          <p:nvPr/>
        </p:nvPicPr>
        <p:blipFill rotWithShape="1">
          <a:blip r:embed="rId4">
            <a:alphaModFix/>
          </a:blip>
          <a:srcRect/>
          <a:stretch/>
        </p:blipFill>
        <p:spPr>
          <a:xfrm>
            <a:off x="4953000" y="457200"/>
            <a:ext cx="1219200" cy="533400"/>
          </a:xfrm>
          <a:prstGeom prst="rect">
            <a:avLst/>
          </a:prstGeom>
          <a:noFill/>
          <a:ln>
            <a:noFill/>
          </a:ln>
        </p:spPr>
      </p:pic>
      <p:sp>
        <p:nvSpPr>
          <p:cNvPr id="2" name="Date Placeholder 1"/>
          <p:cNvSpPr>
            <a:spLocks noGrp="1"/>
          </p:cNvSpPr>
          <p:nvPr>
            <p:ph type="dt" idx="10"/>
          </p:nvPr>
        </p:nvSpPr>
        <p:spPr/>
        <p:txBody>
          <a:bodyPr/>
          <a:lstStyle/>
          <a:p>
            <a:fld id="{12F85E36-672B-4A1E-B203-D5DD22AD91B4}"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sz="1800">
              <a:latin typeface="Calibri"/>
              <a:ea typeface="Calibri"/>
              <a:cs typeface="Calibri"/>
              <a:sym typeface="Calibri"/>
            </a:endParaRPr>
          </a:p>
        </p:txBody>
      </p:sp>
    </p:spTree>
    <p:extLst>
      <p:ext uri="{BB962C8B-B14F-4D97-AF65-F5344CB8AC3E}">
        <p14:creationId xmlns:p14="http://schemas.microsoft.com/office/powerpoint/2010/main" val="12559483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p:nvPr/>
        </p:nvSpPr>
        <p:spPr>
          <a:xfrm>
            <a:off x="645668" y="1682242"/>
            <a:ext cx="7963500" cy="4486200"/>
          </a:xfrm>
          <a:prstGeom prst="rect">
            <a:avLst/>
          </a:prstGeom>
          <a:noFill/>
          <a:ln>
            <a:noFill/>
          </a:ln>
        </p:spPr>
        <p:txBody>
          <a:bodyPr spcFirstLastPara="1" wrap="square" lIns="0" tIns="6285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return-type class-name:: operator op(arg-list)</a:t>
            </a:r>
            <a:endParaRPr sz="24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395"/>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9"/>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function body</a:t>
            </a:r>
            <a:endParaRPr sz="24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395"/>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EXPLANATION</a:t>
            </a:r>
            <a:endParaRPr sz="2400" b="0" i="0" u="none" strike="noStrike" cap="none">
              <a:solidFill>
                <a:schemeClr val="dk1"/>
              </a:solidFill>
              <a:latin typeface="Times New Roman"/>
              <a:ea typeface="Times New Roman"/>
              <a:cs typeface="Times New Roman"/>
              <a:sym typeface="Times New Roman"/>
            </a:endParaRPr>
          </a:p>
          <a:p>
            <a:pPr marL="268605" marR="6350" lvl="0" indent="-256540" algn="l" rtl="0">
              <a:lnSpc>
                <a:spcPct val="100000"/>
              </a:lnSpc>
              <a:spcBef>
                <a:spcPts val="405"/>
              </a:spcBef>
              <a:spcAft>
                <a:spcPts val="0"/>
              </a:spcAft>
              <a:buClr>
                <a:srgbClr val="2CA1BE"/>
              </a:buClr>
              <a:buSzPts val="1600"/>
              <a:buFont typeface="Noto Sans Symbols"/>
              <a:buChar char="❖"/>
            </a:pPr>
            <a:r>
              <a:rPr lang="en-US" sz="2400" b="0" i="0" u="none" strike="noStrike" cap="none">
                <a:solidFill>
                  <a:schemeClr val="dk1"/>
                </a:solidFill>
                <a:latin typeface="Times New Roman"/>
                <a:ea typeface="Times New Roman"/>
                <a:cs typeface="Times New Roman"/>
                <a:sym typeface="Times New Roman"/>
              </a:rPr>
              <a:t>return type – It is the type of value returned by the specified  operation.</a:t>
            </a:r>
            <a:endParaRPr sz="2400" b="0" i="0" u="none" strike="noStrike" cap="none">
              <a:solidFill>
                <a:schemeClr val="dk1"/>
              </a:solidFill>
              <a:latin typeface="Times New Roman"/>
              <a:ea typeface="Times New Roman"/>
              <a:cs typeface="Times New Roman"/>
              <a:sym typeface="Times New Roman"/>
            </a:endParaRPr>
          </a:p>
          <a:p>
            <a:pPr marL="268605" marR="0" lvl="0" indent="-256540" algn="l" rtl="0">
              <a:lnSpc>
                <a:spcPct val="100000"/>
              </a:lnSpc>
              <a:spcBef>
                <a:spcPts val="395"/>
              </a:spcBef>
              <a:spcAft>
                <a:spcPts val="0"/>
              </a:spcAft>
              <a:buClr>
                <a:srgbClr val="2CA1BE"/>
              </a:buClr>
              <a:buSzPts val="1600"/>
              <a:buFont typeface="Noto Sans Symbols"/>
              <a:buChar char="❖"/>
            </a:pPr>
            <a:r>
              <a:rPr lang="en-US" sz="2400" b="0" i="0" u="none" strike="noStrike" cap="none">
                <a:solidFill>
                  <a:schemeClr val="dk1"/>
                </a:solidFill>
                <a:latin typeface="Times New Roman"/>
                <a:ea typeface="Times New Roman"/>
                <a:cs typeface="Times New Roman"/>
                <a:sym typeface="Times New Roman"/>
              </a:rPr>
              <a:t>op - It is the operator being overloaded. It may be unary or</a:t>
            </a:r>
            <a:endParaRPr sz="2400" b="0" i="0" u="none" strike="noStrike" cap="none">
              <a:solidFill>
                <a:schemeClr val="dk1"/>
              </a:solidFill>
              <a:latin typeface="Times New Roman"/>
              <a:ea typeface="Times New Roman"/>
              <a:cs typeface="Times New Roman"/>
              <a:sym typeface="Times New Roman"/>
            </a:endParaRPr>
          </a:p>
          <a:p>
            <a:pPr marL="268605" marR="0" lvl="0" indent="0" algn="l" rtl="0">
              <a:lnSpc>
                <a:spcPct val="100000"/>
              </a:lnSpc>
              <a:spcBef>
                <a:spcPts val="5"/>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binary operator. It is preceded by the keyword operator.</a:t>
            </a:r>
            <a:endParaRPr sz="2400" b="0" i="0" u="none" strike="noStrike" cap="none">
              <a:solidFill>
                <a:schemeClr val="dk1"/>
              </a:solidFill>
              <a:latin typeface="Times New Roman"/>
              <a:ea typeface="Times New Roman"/>
              <a:cs typeface="Times New Roman"/>
              <a:sym typeface="Times New Roman"/>
            </a:endParaRPr>
          </a:p>
          <a:p>
            <a:pPr marL="268605" marR="5080" lvl="0" indent="-256540" algn="l" rtl="0">
              <a:lnSpc>
                <a:spcPct val="100000"/>
              </a:lnSpc>
              <a:spcBef>
                <a:spcPts val="395"/>
              </a:spcBef>
              <a:spcAft>
                <a:spcPts val="0"/>
              </a:spcAft>
              <a:buClr>
                <a:srgbClr val="2CA1BE"/>
              </a:buClr>
              <a:buSzPts val="1600"/>
              <a:buFont typeface="Noto Sans Symbols"/>
              <a:buChar char="❖"/>
            </a:pPr>
            <a:r>
              <a:rPr lang="en-US" sz="2400" b="0" i="0" u="none" strike="noStrike" cap="none">
                <a:solidFill>
                  <a:schemeClr val="dk1"/>
                </a:solidFill>
                <a:latin typeface="Times New Roman"/>
                <a:ea typeface="Times New Roman"/>
                <a:cs typeface="Times New Roman"/>
                <a:sym typeface="Times New Roman"/>
              </a:rPr>
              <a:t>operator	op	-	It	is	the	function	name,	Where	operator	is	a  keyword.</a:t>
            </a:r>
            <a:endParaRPr sz="2400" b="0" i="0" u="none" strike="noStrike" cap="none">
              <a:solidFill>
                <a:schemeClr val="dk1"/>
              </a:solidFill>
              <a:latin typeface="Times New Roman"/>
              <a:ea typeface="Times New Roman"/>
              <a:cs typeface="Times New Roman"/>
              <a:sym typeface="Times New Roman"/>
            </a:endParaRPr>
          </a:p>
        </p:txBody>
      </p:sp>
      <p:sp>
        <p:nvSpPr>
          <p:cNvPr id="112" name="Google Shape;112;p7"/>
          <p:cNvSpPr/>
          <p:nvPr/>
        </p:nvSpPr>
        <p:spPr>
          <a:xfrm>
            <a:off x="559641" y="964691"/>
            <a:ext cx="1668000" cy="533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7"/>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4" name="Google Shape;114;p7" descr="pngfind.com-kingpin-png-4152286 (1).png"/>
          <p:cNvPicPr preferRelativeResize="0"/>
          <p:nvPr/>
        </p:nvPicPr>
        <p:blipFill rotWithShape="1">
          <a:blip r:embed="rId4">
            <a:alphaModFix/>
          </a:blip>
          <a:srcRect/>
          <a:stretch/>
        </p:blipFill>
        <p:spPr>
          <a:xfrm>
            <a:off x="4953000" y="457200"/>
            <a:ext cx="1219200" cy="533400"/>
          </a:xfrm>
          <a:prstGeom prst="rect">
            <a:avLst/>
          </a:prstGeom>
          <a:noFill/>
          <a:ln>
            <a:noFill/>
          </a:ln>
        </p:spPr>
      </p:pic>
      <p:sp>
        <p:nvSpPr>
          <p:cNvPr id="2" name="Date Placeholder 1"/>
          <p:cNvSpPr>
            <a:spLocks noGrp="1"/>
          </p:cNvSpPr>
          <p:nvPr>
            <p:ph type="dt" idx="10"/>
          </p:nvPr>
        </p:nvSpPr>
        <p:spPr/>
        <p:txBody>
          <a:bodyPr/>
          <a:lstStyle/>
          <a:p>
            <a:fld id="{DAD85F37-51EF-4857-AB29-078CA5CE55CE}"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sz="1800">
              <a:latin typeface="Calibri"/>
              <a:ea typeface="Calibri"/>
              <a:cs typeface="Calibri"/>
              <a:sym typeface="Calibri"/>
            </a:endParaRPr>
          </a:p>
        </p:txBody>
      </p:sp>
    </p:spTree>
    <p:extLst>
      <p:ext uri="{BB962C8B-B14F-4D97-AF65-F5344CB8AC3E}">
        <p14:creationId xmlns:p14="http://schemas.microsoft.com/office/powerpoint/2010/main" val="3785474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645668" y="2262886"/>
            <a:ext cx="22338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2800"/>
              <a:buNone/>
            </a:pPr>
            <a:r>
              <a:rPr lang="en-US" sz="3200"/>
              <a:t>Introduction</a:t>
            </a:r>
            <a:endParaRPr sz="3200"/>
          </a:p>
        </p:txBody>
      </p:sp>
      <p:sp>
        <p:nvSpPr>
          <p:cNvPr id="120" name="Google Shape;120;p8"/>
          <p:cNvSpPr txBox="1"/>
          <p:nvPr/>
        </p:nvSpPr>
        <p:spPr>
          <a:xfrm>
            <a:off x="645668" y="2906013"/>
            <a:ext cx="6843300" cy="3228300"/>
          </a:xfrm>
          <a:prstGeom prst="rect">
            <a:avLst/>
          </a:prstGeom>
          <a:noFill/>
          <a:ln>
            <a:noFill/>
          </a:ln>
        </p:spPr>
        <p:txBody>
          <a:bodyPr spcFirstLastPara="1" wrap="square" lIns="0" tIns="62850" rIns="0" bIns="0" anchor="t" anchorCtr="0">
            <a:spAutoFit/>
          </a:bodyPr>
          <a:lstStyle/>
          <a:p>
            <a:pPr marL="268605" marR="0" lvl="0" indent="-256540" algn="l" rtl="0">
              <a:lnSpc>
                <a:spcPct val="100000"/>
              </a:lnSpc>
              <a:spcBef>
                <a:spcPts val="0"/>
              </a:spcBef>
              <a:spcAft>
                <a:spcPts val="0"/>
              </a:spcAft>
              <a:buClr>
                <a:srgbClr val="2CA1BE"/>
              </a:buClr>
              <a:buSzPts val="1800"/>
              <a:buFont typeface="Arial"/>
              <a:buChar char=""/>
            </a:pPr>
            <a:r>
              <a:rPr lang="en-US" sz="2700" b="0" i="0" u="none" strike="noStrike" cap="none">
                <a:solidFill>
                  <a:schemeClr val="dk1"/>
                </a:solidFill>
                <a:latin typeface="Times New Roman"/>
                <a:ea typeface="Times New Roman"/>
                <a:cs typeface="Times New Roman"/>
                <a:sym typeface="Times New Roman"/>
              </a:rPr>
              <a:t>One of the exciting features of C++</a:t>
            </a:r>
            <a:endParaRPr sz="2700" b="0" i="0" u="none" strike="noStrike" cap="none">
              <a:solidFill>
                <a:schemeClr val="dk1"/>
              </a:solidFill>
              <a:latin typeface="Times New Roman"/>
              <a:ea typeface="Times New Roman"/>
              <a:cs typeface="Times New Roman"/>
              <a:sym typeface="Times New Roman"/>
            </a:endParaRPr>
          </a:p>
          <a:p>
            <a:pPr marL="268605" marR="0" lvl="0" indent="-256540" algn="l" rtl="0">
              <a:lnSpc>
                <a:spcPct val="100000"/>
              </a:lnSpc>
              <a:spcBef>
                <a:spcPts val="395"/>
              </a:spcBef>
              <a:spcAft>
                <a:spcPts val="0"/>
              </a:spcAft>
              <a:buClr>
                <a:srgbClr val="2CA1BE"/>
              </a:buClr>
              <a:buSzPts val="1800"/>
              <a:buFont typeface="Arial"/>
              <a:buChar char=""/>
            </a:pPr>
            <a:r>
              <a:rPr lang="en-US" sz="2700" b="0" i="0" u="none" strike="noStrike" cap="none">
                <a:solidFill>
                  <a:schemeClr val="dk1"/>
                </a:solidFill>
                <a:latin typeface="Times New Roman"/>
                <a:ea typeface="Times New Roman"/>
                <a:cs typeface="Times New Roman"/>
                <a:sym typeface="Times New Roman"/>
              </a:rPr>
              <a:t>Works only on the single variable</a:t>
            </a:r>
            <a:endParaRPr sz="2700" b="0" i="0" u="none" strike="noStrike" cap="none">
              <a:solidFill>
                <a:schemeClr val="dk1"/>
              </a:solidFill>
              <a:latin typeface="Times New Roman"/>
              <a:ea typeface="Times New Roman"/>
              <a:cs typeface="Times New Roman"/>
              <a:sym typeface="Times New Roman"/>
            </a:endParaRPr>
          </a:p>
          <a:p>
            <a:pPr marL="268605" marR="0" lvl="0" indent="-256540" algn="l" rtl="0">
              <a:lnSpc>
                <a:spcPct val="100000"/>
              </a:lnSpc>
              <a:spcBef>
                <a:spcPts val="400"/>
              </a:spcBef>
              <a:spcAft>
                <a:spcPts val="0"/>
              </a:spcAft>
              <a:buClr>
                <a:srgbClr val="2CA1BE"/>
              </a:buClr>
              <a:buSzPts val="1800"/>
              <a:buFont typeface="Arial"/>
              <a:buChar char=""/>
            </a:pPr>
            <a:r>
              <a:rPr lang="en-US" sz="2700" b="0" i="0" u="none" strike="noStrike" cap="none">
                <a:solidFill>
                  <a:schemeClr val="dk1"/>
                </a:solidFill>
                <a:latin typeface="Times New Roman"/>
                <a:ea typeface="Times New Roman"/>
                <a:cs typeface="Times New Roman"/>
                <a:sym typeface="Times New Roman"/>
              </a:rPr>
              <a:t>It can be overloaded two ways</a:t>
            </a:r>
            <a:endParaRPr sz="2700" b="0" i="0" u="none" strike="noStrike" cap="none">
              <a:solidFill>
                <a:schemeClr val="dk1"/>
              </a:solidFill>
              <a:latin typeface="Times New Roman"/>
              <a:ea typeface="Times New Roman"/>
              <a:cs typeface="Times New Roman"/>
              <a:sym typeface="Times New Roman"/>
            </a:endParaRPr>
          </a:p>
          <a:p>
            <a:pPr marL="2074545" marR="0" lvl="1" indent="-343535" algn="l" rtl="0">
              <a:lnSpc>
                <a:spcPct val="100000"/>
              </a:lnSpc>
              <a:spcBef>
                <a:spcPts val="409"/>
              </a:spcBef>
              <a:spcAft>
                <a:spcPts val="0"/>
              </a:spcAft>
              <a:buClr>
                <a:schemeClr val="dk1"/>
              </a:buClr>
              <a:buSzPts val="2700"/>
              <a:buFont typeface="Times New Roman"/>
              <a:buAutoNum type="arabicPeriod"/>
            </a:pPr>
            <a:r>
              <a:rPr lang="en-US" sz="2700" b="0" i="0" u="none" strike="noStrike" cap="none">
                <a:solidFill>
                  <a:schemeClr val="dk1"/>
                </a:solidFill>
                <a:latin typeface="Times New Roman"/>
                <a:ea typeface="Times New Roman"/>
                <a:cs typeface="Times New Roman"/>
                <a:sym typeface="Times New Roman"/>
              </a:rPr>
              <a:t>Static member function</a:t>
            </a:r>
            <a:endParaRPr sz="2700" b="0" i="0" u="none" strike="noStrike" cap="none">
              <a:solidFill>
                <a:schemeClr val="dk1"/>
              </a:solidFill>
              <a:latin typeface="Times New Roman"/>
              <a:ea typeface="Times New Roman"/>
              <a:cs typeface="Times New Roman"/>
              <a:sym typeface="Times New Roman"/>
            </a:endParaRPr>
          </a:p>
          <a:p>
            <a:pPr marL="2074545" marR="0" lvl="1" indent="-343535" algn="l" rtl="0">
              <a:lnSpc>
                <a:spcPct val="100000"/>
              </a:lnSpc>
              <a:spcBef>
                <a:spcPts val="395"/>
              </a:spcBef>
              <a:spcAft>
                <a:spcPts val="0"/>
              </a:spcAft>
              <a:buClr>
                <a:schemeClr val="dk1"/>
              </a:buClr>
              <a:buSzPts val="2700"/>
              <a:buFont typeface="Times New Roman"/>
              <a:buAutoNum type="arabicPeriod"/>
            </a:pPr>
            <a:r>
              <a:rPr lang="en-US" sz="2700" b="0" i="0" u="none" strike="noStrike" cap="none">
                <a:solidFill>
                  <a:schemeClr val="dk1"/>
                </a:solidFill>
                <a:latin typeface="Times New Roman"/>
                <a:ea typeface="Times New Roman"/>
                <a:cs typeface="Times New Roman"/>
                <a:sym typeface="Times New Roman"/>
              </a:rPr>
              <a:t>Friend function</a:t>
            </a:r>
            <a:endParaRPr sz="2700" b="0" i="0" u="none" strike="noStrike" cap="none">
              <a:solidFill>
                <a:schemeClr val="dk1"/>
              </a:solidFill>
              <a:latin typeface="Times New Roman"/>
              <a:ea typeface="Times New Roman"/>
              <a:cs typeface="Times New Roman"/>
              <a:sym typeface="Times New Roman"/>
            </a:endParaRPr>
          </a:p>
          <a:p>
            <a:pPr marL="268605" marR="5080" lvl="0" indent="-256540" algn="l" rtl="0">
              <a:lnSpc>
                <a:spcPct val="100000"/>
              </a:lnSpc>
              <a:spcBef>
                <a:spcPts val="395"/>
              </a:spcBef>
              <a:spcAft>
                <a:spcPts val="0"/>
              </a:spcAft>
              <a:buClr>
                <a:srgbClr val="2CA1BE"/>
              </a:buClr>
              <a:buSzPts val="1800"/>
              <a:buFont typeface="Arial"/>
              <a:buChar char=""/>
            </a:pPr>
            <a:r>
              <a:rPr lang="en-US" sz="2700" b="0" i="0" u="none" strike="noStrike" cap="none">
                <a:solidFill>
                  <a:schemeClr val="dk1"/>
                </a:solidFill>
                <a:latin typeface="Times New Roman"/>
                <a:ea typeface="Times New Roman"/>
                <a:cs typeface="Times New Roman"/>
                <a:sym typeface="Times New Roman"/>
              </a:rPr>
              <a:t>-,+,++,-- those are unary operator which we can  overloaded.</a:t>
            </a:r>
            <a:endParaRPr sz="2700" b="0" i="0" u="none" strike="noStrike" cap="none">
              <a:solidFill>
                <a:schemeClr val="dk1"/>
              </a:solidFill>
              <a:latin typeface="Times New Roman"/>
              <a:ea typeface="Times New Roman"/>
              <a:cs typeface="Times New Roman"/>
              <a:sym typeface="Times New Roman"/>
            </a:endParaRPr>
          </a:p>
        </p:txBody>
      </p:sp>
      <p:sp>
        <p:nvSpPr>
          <p:cNvPr id="121" name="Google Shape;121;p8"/>
          <p:cNvSpPr/>
          <p:nvPr/>
        </p:nvSpPr>
        <p:spPr>
          <a:xfrm>
            <a:off x="566927" y="1676400"/>
            <a:ext cx="7658100" cy="392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8"/>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3" name="Google Shape;123;p8" descr="pngfind.com-kingpin-png-4152286 (1).png"/>
          <p:cNvPicPr preferRelativeResize="0"/>
          <p:nvPr/>
        </p:nvPicPr>
        <p:blipFill rotWithShape="1">
          <a:blip r:embed="rId4">
            <a:alphaModFix/>
          </a:blip>
          <a:srcRect/>
          <a:stretch/>
        </p:blipFill>
        <p:spPr>
          <a:xfrm>
            <a:off x="4953000" y="457200"/>
            <a:ext cx="1219200" cy="533400"/>
          </a:xfrm>
          <a:prstGeom prst="rect">
            <a:avLst/>
          </a:prstGeom>
          <a:noFill/>
          <a:ln>
            <a:noFill/>
          </a:ln>
        </p:spPr>
      </p:pic>
      <p:sp>
        <p:nvSpPr>
          <p:cNvPr id="2" name="Date Placeholder 1"/>
          <p:cNvSpPr>
            <a:spLocks noGrp="1"/>
          </p:cNvSpPr>
          <p:nvPr>
            <p:ph type="dt" idx="10"/>
          </p:nvPr>
        </p:nvSpPr>
        <p:spPr/>
        <p:txBody>
          <a:bodyPr/>
          <a:lstStyle/>
          <a:p>
            <a:fld id="{150DA6EE-54AB-4296-B9D6-1945AB2F936A}"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Tree>
    <p:extLst>
      <p:ext uri="{BB962C8B-B14F-4D97-AF65-F5344CB8AC3E}">
        <p14:creationId xmlns:p14="http://schemas.microsoft.com/office/powerpoint/2010/main" val="1627810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a:spLocks noGrp="1"/>
          </p:cNvSpPr>
          <p:nvPr>
            <p:ph type="title"/>
          </p:nvPr>
        </p:nvSpPr>
        <p:spPr>
          <a:xfrm>
            <a:off x="533400" y="579125"/>
            <a:ext cx="7304400" cy="861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2800"/>
              <a:buNone/>
            </a:pPr>
            <a:r>
              <a:rPr lang="en-US" sz="2800">
                <a:solidFill>
                  <a:srgbClr val="7F7F7F"/>
                </a:solidFill>
              </a:rPr>
              <a:t>Using a member function to Overload Unary Operator</a:t>
            </a:r>
            <a:endParaRPr sz="2800">
              <a:solidFill>
                <a:srgbClr val="7F7F7F"/>
              </a:solidFill>
            </a:endParaRPr>
          </a:p>
        </p:txBody>
      </p:sp>
      <p:sp>
        <p:nvSpPr>
          <p:cNvPr id="129" name="Google Shape;129;p9"/>
          <p:cNvSpPr txBox="1">
            <a:spLocks noGrp="1"/>
          </p:cNvSpPr>
          <p:nvPr>
            <p:ph type="body" idx="1"/>
          </p:nvPr>
        </p:nvSpPr>
        <p:spPr>
          <a:xfrm>
            <a:off x="645668" y="1804161"/>
            <a:ext cx="7963500" cy="2772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1200"/>
              </a:spcAft>
              <a:buSzPts val="1800"/>
              <a:buNone/>
            </a:pPr>
            <a:endParaRPr/>
          </a:p>
        </p:txBody>
      </p:sp>
      <p:pic>
        <p:nvPicPr>
          <p:cNvPr id="130" name="Google Shape;130;p9"/>
          <p:cNvPicPr preferRelativeResize="0"/>
          <p:nvPr/>
        </p:nvPicPr>
        <p:blipFill rotWithShape="1">
          <a:blip r:embed="rId3">
            <a:alphaModFix/>
          </a:blip>
          <a:srcRect/>
          <a:stretch/>
        </p:blipFill>
        <p:spPr>
          <a:xfrm>
            <a:off x="533400" y="1371600"/>
            <a:ext cx="8075803" cy="560695"/>
          </a:xfrm>
          <a:prstGeom prst="rect">
            <a:avLst/>
          </a:prstGeom>
          <a:noFill/>
          <a:ln>
            <a:noFill/>
          </a:ln>
        </p:spPr>
      </p:pic>
      <p:pic>
        <p:nvPicPr>
          <p:cNvPr id="131" name="Google Shape;131;p9"/>
          <p:cNvPicPr preferRelativeResize="0"/>
          <p:nvPr/>
        </p:nvPicPr>
        <p:blipFill rotWithShape="1">
          <a:blip r:embed="rId4">
            <a:alphaModFix/>
          </a:blip>
          <a:srcRect/>
          <a:stretch/>
        </p:blipFill>
        <p:spPr>
          <a:xfrm>
            <a:off x="533400" y="1892752"/>
            <a:ext cx="8075799" cy="4810275"/>
          </a:xfrm>
          <a:prstGeom prst="rect">
            <a:avLst/>
          </a:prstGeom>
          <a:noFill/>
          <a:ln>
            <a:noFill/>
          </a:ln>
        </p:spPr>
      </p:pic>
      <p:sp>
        <p:nvSpPr>
          <p:cNvPr id="132" name="Google Shape;132;p9"/>
          <p:cNvSpPr/>
          <p:nvPr/>
        </p:nvSpPr>
        <p:spPr>
          <a:xfrm>
            <a:off x="0" y="2743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3" name="Google Shape;133;p9" descr="pngfind.com-kingpin-png-4152286 (1).png"/>
          <p:cNvPicPr preferRelativeResize="0"/>
          <p:nvPr/>
        </p:nvPicPr>
        <p:blipFill rotWithShape="1">
          <a:blip r:embed="rId5">
            <a:alphaModFix/>
          </a:blip>
          <a:srcRect/>
          <a:stretch/>
        </p:blipFill>
        <p:spPr>
          <a:xfrm>
            <a:off x="4953000" y="0"/>
            <a:ext cx="1219200" cy="533400"/>
          </a:xfrm>
          <a:prstGeom prst="rect">
            <a:avLst/>
          </a:prstGeom>
          <a:noFill/>
          <a:ln>
            <a:noFill/>
          </a:ln>
        </p:spPr>
      </p:pic>
      <p:sp>
        <p:nvSpPr>
          <p:cNvPr id="2" name="Date Placeholder 1"/>
          <p:cNvSpPr>
            <a:spLocks noGrp="1"/>
          </p:cNvSpPr>
          <p:nvPr>
            <p:ph type="dt" idx="10"/>
          </p:nvPr>
        </p:nvSpPr>
        <p:spPr/>
        <p:txBody>
          <a:bodyPr/>
          <a:lstStyle/>
          <a:p>
            <a:fld id="{DBEDE8F0-75DC-469A-8A05-AA1BCC786EEB}"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spTree>
    <p:extLst>
      <p:ext uri="{BB962C8B-B14F-4D97-AF65-F5344CB8AC3E}">
        <p14:creationId xmlns:p14="http://schemas.microsoft.com/office/powerpoint/2010/main" val="67989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fontScale="90000"/>
          </a:bodyPr>
          <a:lstStyle/>
          <a:p>
            <a:pPr algn="ctr"/>
            <a:br>
              <a:rPr lang="en-US" sz="2800" b="1" dirty="0"/>
            </a:br>
            <a:br>
              <a:rPr lang="en-US" sz="2800" b="1" dirty="0"/>
            </a:br>
            <a:r>
              <a:rPr lang="en-US" sz="2800" b="1" dirty="0"/>
              <a:t>CONSTRUCTORS</a:t>
            </a:r>
          </a:p>
        </p:txBody>
      </p:sp>
      <p:sp>
        <p:nvSpPr>
          <p:cNvPr id="2" name="Content Placeholder 1"/>
          <p:cNvSpPr>
            <a:spLocks noGrp="1"/>
          </p:cNvSpPr>
          <p:nvPr>
            <p:ph sz="quarter" idx="1"/>
          </p:nvPr>
        </p:nvSpPr>
        <p:spPr>
          <a:xfrm>
            <a:off x="457200" y="1143000"/>
            <a:ext cx="8229600" cy="5181600"/>
          </a:xfrm>
        </p:spPr>
        <p:txBody>
          <a:bodyPr>
            <a:normAutofit/>
          </a:bodyPr>
          <a:lstStyle/>
          <a:p>
            <a:pPr algn="just"/>
            <a:r>
              <a:rPr lang="en-US" sz="2400" dirty="0"/>
              <a:t>Constructors can be defined either inside the class definition or outside class definition using class name and scope resolution :: operator.</a:t>
            </a:r>
          </a:p>
          <a:p>
            <a:pPr algn="just"/>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825" y="2819400"/>
            <a:ext cx="3562350" cy="291465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76594" y="-76200"/>
            <a:ext cx="9077731" cy="676715"/>
          </a:xfrm>
          <a:prstGeom prst="rect">
            <a:avLst/>
          </a:prstGeom>
        </p:spPr>
      </p:pic>
      <p:sp>
        <p:nvSpPr>
          <p:cNvPr id="5" name="Date Placeholder 4"/>
          <p:cNvSpPr>
            <a:spLocks noGrp="1"/>
          </p:cNvSpPr>
          <p:nvPr>
            <p:ph type="dt" idx="10"/>
          </p:nvPr>
        </p:nvSpPr>
        <p:spPr/>
        <p:txBody>
          <a:bodyPr/>
          <a:lstStyle/>
          <a:p>
            <a:fld id="{44F659BB-1CE2-4979-998E-15C96FAA3B0D}"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563729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427303" y="1145080"/>
            <a:ext cx="7963500" cy="861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2800"/>
              <a:buNone/>
            </a:pPr>
            <a:r>
              <a:rPr lang="en-US" sz="2800" dirty="0">
                <a:solidFill>
                  <a:srgbClr val="7F7F7F"/>
                </a:solidFill>
              </a:rPr>
              <a:t>Using a Friend Function to Overload a Unary Operator</a:t>
            </a:r>
            <a:endParaRPr sz="2800" dirty="0">
              <a:solidFill>
                <a:srgbClr val="7F7F7F"/>
              </a:solidFill>
            </a:endParaRPr>
          </a:p>
        </p:txBody>
      </p:sp>
      <p:sp>
        <p:nvSpPr>
          <p:cNvPr id="139" name="Google Shape;139;p10"/>
          <p:cNvSpPr txBox="1">
            <a:spLocks noGrp="1"/>
          </p:cNvSpPr>
          <p:nvPr>
            <p:ph type="body" idx="1"/>
          </p:nvPr>
        </p:nvSpPr>
        <p:spPr>
          <a:xfrm>
            <a:off x="427303" y="2006980"/>
            <a:ext cx="7963500" cy="4112700"/>
          </a:xfrm>
          <a:prstGeom prst="rect">
            <a:avLst/>
          </a:prstGeom>
          <a:noFill/>
          <a:ln>
            <a:noFill/>
          </a:ln>
        </p:spPr>
        <p:txBody>
          <a:bodyPr spcFirstLastPara="1" wrap="square" lIns="0" tIns="0" rIns="0" bIns="0" anchor="t" anchorCtr="0">
            <a:spAutoFit/>
          </a:bodyPr>
          <a:lstStyle/>
          <a:p>
            <a:pPr marL="285750" lvl="0" indent="-285750" algn="l" rtl="0">
              <a:lnSpc>
                <a:spcPct val="115000"/>
              </a:lnSpc>
              <a:spcBef>
                <a:spcPts val="0"/>
              </a:spcBef>
              <a:spcAft>
                <a:spcPts val="0"/>
              </a:spcAft>
              <a:buClr>
                <a:schemeClr val="dk1"/>
              </a:buClr>
              <a:buSzPts val="2400"/>
              <a:buFont typeface="Arial"/>
              <a:buChar char="•"/>
            </a:pPr>
            <a:r>
              <a:rPr lang="en-US" sz="2400" dirty="0">
                <a:latin typeface="Times New Roman"/>
                <a:ea typeface="Times New Roman"/>
                <a:cs typeface="Times New Roman"/>
                <a:sym typeface="Times New Roman"/>
              </a:rPr>
              <a:t> </a:t>
            </a:r>
            <a:r>
              <a:rPr lang="en-US" sz="2400" b="0" dirty="0">
                <a:latin typeface="Times New Roman"/>
                <a:ea typeface="Times New Roman"/>
                <a:cs typeface="Times New Roman"/>
                <a:sym typeface="Times New Roman"/>
              </a:rPr>
              <a:t>The function will take one operand as an argument.</a:t>
            </a:r>
            <a:endParaRPr dirty="0"/>
          </a:p>
          <a:p>
            <a:pPr marL="285750" lvl="0" indent="-285750" algn="l" rtl="0">
              <a:lnSpc>
                <a:spcPct val="115000"/>
              </a:lnSpc>
              <a:spcBef>
                <a:spcPts val="1200"/>
              </a:spcBef>
              <a:spcAft>
                <a:spcPts val="0"/>
              </a:spcAft>
              <a:buClr>
                <a:schemeClr val="dk1"/>
              </a:buClr>
              <a:buSzPts val="2400"/>
              <a:buFont typeface="Arial"/>
              <a:buChar char="•"/>
            </a:pPr>
            <a:r>
              <a:rPr lang="en-US" sz="2400" b="0" dirty="0">
                <a:latin typeface="Times New Roman"/>
                <a:ea typeface="Times New Roman"/>
                <a:cs typeface="Times New Roman"/>
                <a:sym typeface="Times New Roman"/>
              </a:rPr>
              <a:t>This operand will be an object of the class.</a:t>
            </a:r>
            <a:endParaRPr dirty="0"/>
          </a:p>
          <a:p>
            <a:pPr marL="285750" lvl="0" indent="-285750" algn="l" rtl="0">
              <a:lnSpc>
                <a:spcPct val="115000"/>
              </a:lnSpc>
              <a:spcBef>
                <a:spcPts val="1200"/>
              </a:spcBef>
              <a:spcAft>
                <a:spcPts val="0"/>
              </a:spcAft>
              <a:buClr>
                <a:schemeClr val="dk1"/>
              </a:buClr>
              <a:buSzPts val="2400"/>
              <a:buFont typeface="Arial"/>
              <a:buChar char="•"/>
            </a:pPr>
            <a:r>
              <a:rPr lang="en-US" sz="2400" b="0" dirty="0">
                <a:latin typeface="Times New Roman"/>
                <a:ea typeface="Times New Roman"/>
                <a:cs typeface="Times New Roman"/>
                <a:sym typeface="Times New Roman"/>
              </a:rPr>
              <a:t> The function will use the private members of the class only with the object name.</a:t>
            </a:r>
            <a:endParaRPr dirty="0"/>
          </a:p>
          <a:p>
            <a:pPr marL="285750" lvl="0" indent="-285750" algn="l" rtl="0">
              <a:lnSpc>
                <a:spcPct val="115000"/>
              </a:lnSpc>
              <a:spcBef>
                <a:spcPts val="1200"/>
              </a:spcBef>
              <a:spcAft>
                <a:spcPts val="0"/>
              </a:spcAft>
              <a:buClr>
                <a:schemeClr val="dk1"/>
              </a:buClr>
              <a:buSzPts val="2400"/>
              <a:buFont typeface="Arial"/>
              <a:buChar char="•"/>
            </a:pPr>
            <a:r>
              <a:rPr lang="en-US" sz="2400" b="0" dirty="0">
                <a:latin typeface="Times New Roman"/>
                <a:ea typeface="Times New Roman"/>
                <a:cs typeface="Times New Roman"/>
                <a:sym typeface="Times New Roman"/>
              </a:rPr>
              <a:t> The function may take the object by using value or by reference.</a:t>
            </a:r>
            <a:endParaRPr dirty="0"/>
          </a:p>
          <a:p>
            <a:pPr marL="285750" lvl="0" indent="-285750" algn="l" rtl="0">
              <a:lnSpc>
                <a:spcPct val="115000"/>
              </a:lnSpc>
              <a:spcBef>
                <a:spcPts val="1200"/>
              </a:spcBef>
              <a:spcAft>
                <a:spcPts val="0"/>
              </a:spcAft>
              <a:buClr>
                <a:schemeClr val="dk1"/>
              </a:buClr>
              <a:buSzPts val="2400"/>
              <a:buFont typeface="Arial"/>
              <a:buChar char="•"/>
            </a:pPr>
            <a:r>
              <a:rPr lang="en-US" sz="2400" b="0" dirty="0">
                <a:latin typeface="Times New Roman"/>
                <a:ea typeface="Times New Roman"/>
                <a:cs typeface="Times New Roman"/>
                <a:sym typeface="Times New Roman"/>
              </a:rPr>
              <a:t>The function may or may not return any value.</a:t>
            </a:r>
            <a:endParaRPr dirty="0"/>
          </a:p>
          <a:p>
            <a:pPr marL="285750" lvl="0" indent="-285750" algn="l" rtl="0">
              <a:lnSpc>
                <a:spcPct val="115000"/>
              </a:lnSpc>
              <a:spcBef>
                <a:spcPts val="1200"/>
              </a:spcBef>
              <a:spcAft>
                <a:spcPts val="1200"/>
              </a:spcAft>
              <a:buClr>
                <a:schemeClr val="dk1"/>
              </a:buClr>
              <a:buSzPts val="2400"/>
              <a:buFont typeface="Arial"/>
              <a:buChar char="•"/>
            </a:pPr>
            <a:r>
              <a:rPr lang="en-US" sz="2400" b="0" dirty="0">
                <a:latin typeface="Times New Roman"/>
                <a:ea typeface="Times New Roman"/>
                <a:cs typeface="Times New Roman"/>
                <a:sym typeface="Times New Roman"/>
              </a:rPr>
              <a:t>The friend function does not have access to the this pointer.</a:t>
            </a:r>
            <a:endParaRPr dirty="0"/>
          </a:p>
        </p:txBody>
      </p:sp>
      <p:sp>
        <p:nvSpPr>
          <p:cNvPr id="140" name="Google Shape;140;p10"/>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1" name="Google Shape;141;p10"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2" name="Date Placeholder 1"/>
          <p:cNvSpPr>
            <a:spLocks noGrp="1"/>
          </p:cNvSpPr>
          <p:nvPr>
            <p:ph type="dt" idx="10"/>
          </p:nvPr>
        </p:nvSpPr>
        <p:spPr/>
        <p:txBody>
          <a:bodyPr/>
          <a:lstStyle/>
          <a:p>
            <a:fld id="{2E45467B-BE74-404F-ABB9-1E949F678CCD}"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extLst>
      <p:ext uri="{BB962C8B-B14F-4D97-AF65-F5344CB8AC3E}">
        <p14:creationId xmlns:p14="http://schemas.microsoft.com/office/powerpoint/2010/main" val="3840052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645668" y="152400"/>
            <a:ext cx="7963500" cy="738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2800"/>
              <a:buNone/>
            </a:pPr>
            <a:r>
              <a:rPr lang="en-US" sz="2400">
                <a:solidFill>
                  <a:srgbClr val="7F7F7F"/>
                </a:solidFill>
              </a:rPr>
              <a:t>Example:- Use of friend function to overload a unary operator</a:t>
            </a:r>
            <a:endParaRPr/>
          </a:p>
        </p:txBody>
      </p:sp>
      <p:pic>
        <p:nvPicPr>
          <p:cNvPr id="147" name="Google Shape;147;p11"/>
          <p:cNvPicPr preferRelativeResize="0"/>
          <p:nvPr/>
        </p:nvPicPr>
        <p:blipFill rotWithShape="1">
          <a:blip r:embed="rId3">
            <a:alphaModFix/>
          </a:blip>
          <a:srcRect/>
          <a:stretch/>
        </p:blipFill>
        <p:spPr>
          <a:xfrm>
            <a:off x="1000836" y="914400"/>
            <a:ext cx="7761134" cy="2718507"/>
          </a:xfrm>
          <a:prstGeom prst="rect">
            <a:avLst/>
          </a:prstGeom>
          <a:noFill/>
          <a:ln>
            <a:noFill/>
          </a:ln>
        </p:spPr>
      </p:pic>
      <p:pic>
        <p:nvPicPr>
          <p:cNvPr id="148" name="Google Shape;148;p11"/>
          <p:cNvPicPr preferRelativeResize="0"/>
          <p:nvPr/>
        </p:nvPicPr>
        <p:blipFill rotWithShape="1">
          <a:blip r:embed="rId4">
            <a:alphaModFix/>
          </a:blip>
          <a:srcRect/>
          <a:stretch/>
        </p:blipFill>
        <p:spPr>
          <a:xfrm>
            <a:off x="990600" y="3632907"/>
            <a:ext cx="7771370" cy="2604504"/>
          </a:xfrm>
          <a:prstGeom prst="rect">
            <a:avLst/>
          </a:prstGeom>
          <a:noFill/>
          <a:ln>
            <a:noFill/>
          </a:ln>
        </p:spPr>
      </p:pic>
      <p:sp>
        <p:nvSpPr>
          <p:cNvPr id="2" name="Date Placeholder 1"/>
          <p:cNvSpPr>
            <a:spLocks noGrp="1"/>
          </p:cNvSpPr>
          <p:nvPr>
            <p:ph type="dt" idx="10"/>
          </p:nvPr>
        </p:nvSpPr>
        <p:spPr/>
        <p:txBody>
          <a:bodyPr/>
          <a:lstStyle/>
          <a:p>
            <a:fld id="{B1D489E3-DEC3-4A56-9E26-9BD26C14DAF2}"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extLst>
      <p:ext uri="{BB962C8B-B14F-4D97-AF65-F5344CB8AC3E}">
        <p14:creationId xmlns:p14="http://schemas.microsoft.com/office/powerpoint/2010/main" val="2497893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795793" y="1202811"/>
            <a:ext cx="5100039" cy="69056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2800"/>
              <a:buNone/>
            </a:pPr>
            <a:r>
              <a:rPr lang="en-US" sz="3000" dirty="0"/>
              <a:t>Example Program</a:t>
            </a:r>
            <a:r>
              <a:rPr lang="en-US" dirty="0"/>
              <a:t>:</a:t>
            </a:r>
            <a:endParaRPr dirty="0"/>
          </a:p>
        </p:txBody>
      </p:sp>
      <p:sp>
        <p:nvSpPr>
          <p:cNvPr id="154" name="Google Shape;154;p12"/>
          <p:cNvSpPr txBox="1">
            <a:spLocks noGrp="1"/>
          </p:cNvSpPr>
          <p:nvPr>
            <p:ph type="body" idx="1"/>
          </p:nvPr>
        </p:nvSpPr>
        <p:spPr>
          <a:xfrm>
            <a:off x="690021" y="1820259"/>
            <a:ext cx="8030897" cy="4981220"/>
          </a:xfrm>
          <a:prstGeom prst="rect">
            <a:avLst/>
          </a:prstGeom>
          <a:noFill/>
          <a:ln>
            <a:noFill/>
          </a:ln>
        </p:spPr>
        <p:txBody>
          <a:bodyPr spcFirstLastPara="1" wrap="square" lIns="0" tIns="43800" rIns="0" bIns="0" anchor="t" anchorCtr="0">
            <a:spAutoFit/>
          </a:bodyPr>
          <a:lstStyle/>
          <a:p>
            <a:pPr marL="268605" marR="5080" lvl="0" indent="0" algn="l" rtl="0">
              <a:lnSpc>
                <a:spcPct val="107722"/>
              </a:lnSpc>
              <a:spcBef>
                <a:spcPts val="0"/>
              </a:spcBef>
              <a:spcAft>
                <a:spcPts val="0"/>
              </a:spcAft>
              <a:buSzPts val="1800"/>
              <a:buNone/>
            </a:pPr>
            <a:r>
              <a:rPr lang="en-US" sz="1800" dirty="0"/>
              <a:t>Write a program which will convert an positive values in an object to negative  value.</a:t>
            </a:r>
            <a:endParaRPr sz="1800" dirty="0"/>
          </a:p>
          <a:p>
            <a:pPr marL="12700" lvl="0" indent="0" algn="l" rtl="0">
              <a:lnSpc>
                <a:spcPct val="100000"/>
              </a:lnSpc>
              <a:spcBef>
                <a:spcPts val="170"/>
              </a:spcBef>
              <a:spcAft>
                <a:spcPts val="0"/>
              </a:spcAft>
              <a:buSzPts val="1800"/>
              <a:buNone/>
            </a:pPr>
            <a:r>
              <a:rPr lang="en-US" sz="1800" u="sng" dirty="0"/>
              <a:t>Code:</a:t>
            </a:r>
            <a:endParaRPr sz="1800" dirty="0"/>
          </a:p>
          <a:p>
            <a:pPr marL="12700" lvl="0" indent="0" algn="l" rtl="0">
              <a:lnSpc>
                <a:spcPct val="100000"/>
              </a:lnSpc>
              <a:spcBef>
                <a:spcPts val="180"/>
              </a:spcBef>
              <a:spcAft>
                <a:spcPts val="0"/>
              </a:spcAft>
              <a:buSzPts val="1800"/>
              <a:buNone/>
            </a:pPr>
            <a:r>
              <a:rPr lang="en-US" sz="1800" b="0" dirty="0">
                <a:latin typeface="Times New Roman"/>
                <a:ea typeface="Times New Roman"/>
                <a:cs typeface="Times New Roman"/>
                <a:sym typeface="Times New Roman"/>
              </a:rPr>
              <a:t>#include &lt;</a:t>
            </a:r>
            <a:r>
              <a:rPr lang="en-US" sz="1800" b="0" dirty="0" err="1">
                <a:latin typeface="Times New Roman"/>
                <a:ea typeface="Times New Roman"/>
                <a:cs typeface="Times New Roman"/>
                <a:sym typeface="Times New Roman"/>
              </a:rPr>
              <a:t>iostream.h</a:t>
            </a:r>
            <a:r>
              <a:rPr lang="en-US" sz="1800" b="0" dirty="0">
                <a:latin typeface="Times New Roman"/>
                <a:ea typeface="Times New Roman"/>
                <a:cs typeface="Times New Roman"/>
                <a:sym typeface="Times New Roman"/>
              </a:rPr>
              <a:t>&gt;</a:t>
            </a:r>
            <a:endParaRPr sz="1800" dirty="0"/>
          </a:p>
          <a:p>
            <a:pPr marL="12700" lvl="0" indent="0" algn="l" rtl="0">
              <a:lnSpc>
                <a:spcPct val="100000"/>
              </a:lnSpc>
              <a:spcBef>
                <a:spcPts val="180"/>
              </a:spcBef>
              <a:spcAft>
                <a:spcPts val="0"/>
              </a:spcAft>
              <a:buSzPts val="1800"/>
              <a:buNone/>
            </a:pPr>
            <a:r>
              <a:rPr lang="en-US" sz="1800" b="0" dirty="0">
                <a:latin typeface="Times New Roman"/>
                <a:ea typeface="Times New Roman"/>
                <a:cs typeface="Times New Roman"/>
                <a:sym typeface="Times New Roman"/>
              </a:rPr>
              <a:t>class demo</a:t>
            </a:r>
            <a:endParaRPr sz="1800" dirty="0"/>
          </a:p>
          <a:p>
            <a:pPr marL="12700" lvl="0" indent="0" algn="l" rtl="0">
              <a:lnSpc>
                <a:spcPct val="100000"/>
              </a:lnSpc>
              <a:spcBef>
                <a:spcPts val="195"/>
              </a:spcBef>
              <a:spcAft>
                <a:spcPts val="0"/>
              </a:spcAft>
              <a:buSzPts val="1800"/>
              <a:buNone/>
            </a:pPr>
            <a:r>
              <a:rPr lang="en-US" sz="1800" b="0" dirty="0">
                <a:latin typeface="Times New Roman"/>
                <a:ea typeface="Times New Roman"/>
                <a:cs typeface="Times New Roman"/>
                <a:sym typeface="Times New Roman"/>
              </a:rPr>
              <a:t>{</a:t>
            </a:r>
            <a:endParaRPr sz="1800" dirty="0"/>
          </a:p>
          <a:p>
            <a:pPr marL="12700" marR="7145655" lvl="0" indent="0" algn="l" rtl="0">
              <a:lnSpc>
                <a:spcPct val="108300"/>
              </a:lnSpc>
              <a:spcBef>
                <a:spcPts val="1200"/>
              </a:spcBef>
              <a:spcAft>
                <a:spcPts val="0"/>
              </a:spcAft>
              <a:buSzPts val="1800"/>
              <a:buNone/>
            </a:pPr>
            <a:r>
              <a:rPr lang="en-US" sz="1800" b="0" dirty="0" err="1">
                <a:latin typeface="Times New Roman"/>
                <a:ea typeface="Times New Roman"/>
                <a:cs typeface="Times New Roman"/>
                <a:sym typeface="Times New Roman"/>
              </a:rPr>
              <a:t>int</a:t>
            </a:r>
            <a:r>
              <a:rPr lang="en-US" sz="1800" b="0" dirty="0">
                <a:latin typeface="Times New Roman"/>
                <a:ea typeface="Times New Roman"/>
                <a:cs typeface="Times New Roman"/>
                <a:sym typeface="Times New Roman"/>
              </a:rPr>
              <a:t> </a:t>
            </a:r>
            <a:r>
              <a:rPr lang="en-US" sz="1800" b="0" dirty="0" err="1">
                <a:latin typeface="Times New Roman"/>
                <a:ea typeface="Times New Roman"/>
                <a:cs typeface="Times New Roman"/>
                <a:sym typeface="Times New Roman"/>
              </a:rPr>
              <a:t>x,y,z</a:t>
            </a:r>
            <a:r>
              <a:rPr lang="en-US" sz="1800" b="0" dirty="0">
                <a:latin typeface="Times New Roman"/>
                <a:ea typeface="Times New Roman"/>
                <a:cs typeface="Times New Roman"/>
                <a:sym typeface="Times New Roman"/>
              </a:rPr>
              <a:t>;  public:</a:t>
            </a:r>
            <a:endParaRPr sz="1800" dirty="0"/>
          </a:p>
          <a:p>
            <a:pPr marL="12700" lvl="0" indent="0" algn="l" rtl="0">
              <a:lnSpc>
                <a:spcPct val="100000"/>
              </a:lnSpc>
              <a:spcBef>
                <a:spcPts val="190"/>
              </a:spcBef>
              <a:spcAft>
                <a:spcPts val="0"/>
              </a:spcAft>
              <a:buSzPts val="1800"/>
              <a:buNone/>
            </a:pPr>
            <a:r>
              <a:rPr lang="en-US" sz="1800" b="0" dirty="0">
                <a:latin typeface="Times New Roman"/>
                <a:ea typeface="Times New Roman"/>
                <a:cs typeface="Times New Roman"/>
                <a:sym typeface="Times New Roman"/>
              </a:rPr>
              <a:t>void </a:t>
            </a:r>
            <a:r>
              <a:rPr lang="en-US" sz="1800" b="0" dirty="0" err="1">
                <a:latin typeface="Times New Roman"/>
                <a:ea typeface="Times New Roman"/>
                <a:cs typeface="Times New Roman"/>
                <a:sym typeface="Times New Roman"/>
              </a:rPr>
              <a:t>getdata</a:t>
            </a:r>
            <a:r>
              <a:rPr lang="en-US" sz="1800" b="0" dirty="0">
                <a:latin typeface="Times New Roman"/>
                <a:ea typeface="Times New Roman"/>
                <a:cs typeface="Times New Roman"/>
                <a:sym typeface="Times New Roman"/>
              </a:rPr>
              <a:t> (</a:t>
            </a:r>
            <a:r>
              <a:rPr lang="en-US" sz="1800" b="0" dirty="0" err="1">
                <a:latin typeface="Times New Roman"/>
                <a:ea typeface="Times New Roman"/>
                <a:cs typeface="Times New Roman"/>
                <a:sym typeface="Times New Roman"/>
              </a:rPr>
              <a:t>int</a:t>
            </a:r>
            <a:r>
              <a:rPr lang="en-US" sz="1800" b="0" dirty="0">
                <a:latin typeface="Times New Roman"/>
                <a:ea typeface="Times New Roman"/>
                <a:cs typeface="Times New Roman"/>
                <a:sym typeface="Times New Roman"/>
              </a:rPr>
              <a:t> a, </a:t>
            </a:r>
            <a:r>
              <a:rPr lang="en-US" sz="1800" b="0" dirty="0" err="1">
                <a:latin typeface="Times New Roman"/>
                <a:ea typeface="Times New Roman"/>
                <a:cs typeface="Times New Roman"/>
                <a:sym typeface="Times New Roman"/>
              </a:rPr>
              <a:t>int</a:t>
            </a:r>
            <a:r>
              <a:rPr lang="en-US" sz="1800" b="0" dirty="0">
                <a:latin typeface="Times New Roman"/>
                <a:ea typeface="Times New Roman"/>
                <a:cs typeface="Times New Roman"/>
                <a:sym typeface="Times New Roman"/>
              </a:rPr>
              <a:t> </a:t>
            </a:r>
            <a:r>
              <a:rPr lang="en-US" sz="1800" b="0" dirty="0" err="1">
                <a:latin typeface="Times New Roman"/>
                <a:ea typeface="Times New Roman"/>
                <a:cs typeface="Times New Roman"/>
                <a:sym typeface="Times New Roman"/>
              </a:rPr>
              <a:t>b,int</a:t>
            </a:r>
            <a:r>
              <a:rPr lang="en-US" sz="1800" b="0" dirty="0">
                <a:latin typeface="Times New Roman"/>
                <a:ea typeface="Times New Roman"/>
                <a:cs typeface="Times New Roman"/>
                <a:sym typeface="Times New Roman"/>
              </a:rPr>
              <a:t> c)</a:t>
            </a:r>
            <a:endParaRPr sz="1800" dirty="0"/>
          </a:p>
          <a:p>
            <a:pPr marL="12700" lvl="0" indent="0" algn="l" rtl="0">
              <a:lnSpc>
                <a:spcPct val="100000"/>
              </a:lnSpc>
              <a:spcBef>
                <a:spcPts val="180"/>
              </a:spcBef>
              <a:spcAft>
                <a:spcPts val="0"/>
              </a:spcAft>
              <a:buSzPts val="1800"/>
              <a:buNone/>
            </a:pPr>
            <a:r>
              <a:rPr lang="en-US" sz="1800" b="0" dirty="0">
                <a:latin typeface="Times New Roman"/>
                <a:ea typeface="Times New Roman"/>
                <a:cs typeface="Times New Roman"/>
                <a:sym typeface="Times New Roman"/>
              </a:rPr>
              <a:t>{</a:t>
            </a:r>
            <a:endParaRPr sz="1800" dirty="0"/>
          </a:p>
          <a:p>
            <a:pPr marL="12700" lvl="0" indent="0" algn="l" rtl="0">
              <a:lnSpc>
                <a:spcPct val="100000"/>
              </a:lnSpc>
              <a:spcBef>
                <a:spcPts val="185"/>
              </a:spcBef>
              <a:spcAft>
                <a:spcPts val="0"/>
              </a:spcAft>
              <a:buSzPts val="1800"/>
              <a:buNone/>
            </a:pPr>
            <a:r>
              <a:rPr lang="en-US" sz="1800" b="0" dirty="0">
                <a:latin typeface="Times New Roman"/>
                <a:ea typeface="Times New Roman"/>
                <a:cs typeface="Times New Roman"/>
                <a:sym typeface="Times New Roman"/>
              </a:rPr>
              <a:t>x=a;</a:t>
            </a:r>
            <a:endParaRPr sz="1800" dirty="0"/>
          </a:p>
          <a:p>
            <a:pPr marL="12700" marR="7518400" lvl="0" indent="0" algn="l" rtl="0">
              <a:lnSpc>
                <a:spcPct val="108300"/>
              </a:lnSpc>
              <a:spcBef>
                <a:spcPts val="10"/>
              </a:spcBef>
              <a:spcAft>
                <a:spcPts val="0"/>
              </a:spcAft>
              <a:buSzPts val="1800"/>
              <a:buNone/>
            </a:pPr>
            <a:r>
              <a:rPr lang="en-US" sz="1800" b="0" dirty="0">
                <a:latin typeface="Times New Roman"/>
                <a:ea typeface="Times New Roman"/>
                <a:cs typeface="Times New Roman"/>
                <a:sym typeface="Times New Roman"/>
              </a:rPr>
              <a:t>y=b;  z=c;</a:t>
            </a:r>
            <a:endParaRPr sz="1800" dirty="0"/>
          </a:p>
          <a:p>
            <a:pPr marL="12700" lvl="0" indent="0" algn="l" rtl="0">
              <a:lnSpc>
                <a:spcPct val="100000"/>
              </a:lnSpc>
              <a:spcBef>
                <a:spcPts val="180"/>
              </a:spcBef>
              <a:spcAft>
                <a:spcPts val="0"/>
              </a:spcAft>
              <a:buSzPts val="1800"/>
              <a:buNone/>
            </a:pPr>
            <a:r>
              <a:rPr lang="en-US" sz="2000" b="0" dirty="0">
                <a:latin typeface="Times New Roman"/>
                <a:ea typeface="Times New Roman"/>
                <a:cs typeface="Times New Roman"/>
                <a:sym typeface="Times New Roman"/>
              </a:rPr>
              <a:t>}</a:t>
            </a:r>
            <a:endParaRPr sz="2000" dirty="0"/>
          </a:p>
          <a:p>
            <a:pPr marL="0" marR="5080" lvl="0" indent="0" algn="r" rtl="0">
              <a:lnSpc>
                <a:spcPct val="100000"/>
              </a:lnSpc>
              <a:spcBef>
                <a:spcPts val="100"/>
              </a:spcBef>
              <a:spcAft>
                <a:spcPts val="1200"/>
              </a:spcAft>
              <a:buSzPts val="1800"/>
              <a:buNone/>
            </a:pPr>
            <a:r>
              <a:rPr lang="en-US" sz="2400" dirty="0"/>
              <a:t>Contd...,</a:t>
            </a:r>
            <a:endParaRPr sz="2400" dirty="0"/>
          </a:p>
        </p:txBody>
      </p:sp>
      <p:sp>
        <p:nvSpPr>
          <p:cNvPr id="155" name="Google Shape;155;p12"/>
          <p:cNvSpPr/>
          <p:nvPr/>
        </p:nvSpPr>
        <p:spPr>
          <a:xfrm>
            <a:off x="645667" y="774626"/>
            <a:ext cx="7658100" cy="392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12"/>
          <p:cNvSpPr/>
          <p:nvPr/>
        </p:nvSpPr>
        <p:spPr>
          <a:xfrm>
            <a:off x="0" y="556141"/>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57" name="Google Shape;157;p12" descr="pngfind.com-kingpin-png-4152286 (1).png"/>
          <p:cNvPicPr preferRelativeResize="0"/>
          <p:nvPr/>
        </p:nvPicPr>
        <p:blipFill rotWithShape="1">
          <a:blip r:embed="rId4">
            <a:alphaModFix/>
          </a:blip>
          <a:srcRect/>
          <a:stretch/>
        </p:blipFill>
        <p:spPr>
          <a:xfrm>
            <a:off x="7501718" y="30363"/>
            <a:ext cx="1219200" cy="533400"/>
          </a:xfrm>
          <a:prstGeom prst="rect">
            <a:avLst/>
          </a:prstGeom>
          <a:noFill/>
          <a:ln>
            <a:noFill/>
          </a:ln>
        </p:spPr>
      </p:pic>
      <p:sp>
        <p:nvSpPr>
          <p:cNvPr id="2" name="Date Placeholder 1"/>
          <p:cNvSpPr>
            <a:spLocks noGrp="1"/>
          </p:cNvSpPr>
          <p:nvPr>
            <p:ph type="dt" idx="10"/>
          </p:nvPr>
        </p:nvSpPr>
        <p:spPr/>
        <p:txBody>
          <a:bodyPr/>
          <a:lstStyle/>
          <a:p>
            <a:fld id="{F6F3FDEE-EEBF-43AC-B412-B73A1BC785E3}"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extLst>
      <p:ext uri="{BB962C8B-B14F-4D97-AF65-F5344CB8AC3E}">
        <p14:creationId xmlns:p14="http://schemas.microsoft.com/office/powerpoint/2010/main" val="4086230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p:nvPr/>
        </p:nvSpPr>
        <p:spPr>
          <a:xfrm>
            <a:off x="645675" y="260074"/>
            <a:ext cx="7962900" cy="6555300"/>
          </a:xfrm>
          <a:prstGeom prst="rect">
            <a:avLst/>
          </a:prstGeom>
          <a:noFill/>
          <a:ln>
            <a:noFill/>
          </a:ln>
        </p:spPr>
        <p:txBody>
          <a:bodyPr spcFirstLastPara="1" wrap="square" lIns="0" tIns="12700" rIns="0" bIns="0" anchor="t" anchorCtr="0">
            <a:spAutoFit/>
          </a:bodyPr>
          <a:lstStyle/>
          <a:p>
            <a:pPr marL="12700" marR="6149975" lvl="0" indent="0" algn="l" rtl="0">
              <a:lnSpc>
                <a:spcPct val="1165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void display();  void operator –();</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void demo::display()</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39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9"/>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cout&lt;&lt;“x=“&lt;&lt;x&lt;&lt;“\ny=“&lt;&lt;y&lt;&lt;“\nz=“&lt;&lt;z&lt;&lt;endl;</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39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void demo::operator –()</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39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x=-x;</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y=-y;</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z=-z;</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39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int main()</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9"/>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39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demo obj1;</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2750"/>
              <a:buFont typeface="Arial"/>
              <a:buNone/>
            </a:pPr>
            <a:endParaRPr sz="2750" b="0" i="0" u="none" strike="noStrike" cap="none">
              <a:solidFill>
                <a:schemeClr val="dk1"/>
              </a:solidFill>
              <a:latin typeface="Times New Roman"/>
              <a:ea typeface="Times New Roman"/>
              <a:cs typeface="Times New Roman"/>
              <a:sym typeface="Times New Roman"/>
            </a:endParaRPr>
          </a:p>
          <a:p>
            <a:pPr marL="0" marR="5080" lvl="0" indent="0" algn="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CONTD...,</a:t>
            </a:r>
            <a:endParaRPr sz="2400" b="0" i="0" u="none" strike="noStrike" cap="none">
              <a:solidFill>
                <a:schemeClr val="dk1"/>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03266A61-1E34-4E84-B82D-82FCB928B5AE}"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53</a:t>
            </a:fld>
            <a:endParaRPr lang="en-US" sz="1800">
              <a:latin typeface="Calibri"/>
              <a:ea typeface="Calibri"/>
              <a:cs typeface="Calibri"/>
              <a:sym typeface="Calibri"/>
            </a:endParaRPr>
          </a:p>
        </p:txBody>
      </p:sp>
    </p:spTree>
    <p:extLst>
      <p:ext uri="{BB962C8B-B14F-4D97-AF65-F5344CB8AC3E}">
        <p14:creationId xmlns:p14="http://schemas.microsoft.com/office/powerpoint/2010/main" val="2151502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txBox="1"/>
          <p:nvPr/>
        </p:nvSpPr>
        <p:spPr>
          <a:xfrm>
            <a:off x="645668" y="403072"/>
            <a:ext cx="2402840" cy="5003800"/>
          </a:xfrm>
          <a:prstGeom prst="rect">
            <a:avLst/>
          </a:prstGeom>
          <a:noFill/>
          <a:ln>
            <a:noFill/>
          </a:ln>
        </p:spPr>
        <p:txBody>
          <a:bodyPr spcFirstLastPara="1" wrap="square" lIns="0" tIns="12700" rIns="0" bIns="0" anchor="t" anchorCtr="0">
            <a:spAutoFit/>
          </a:bodyPr>
          <a:lstStyle/>
          <a:p>
            <a:pPr marL="12700" marR="5080" lvl="0" indent="0" algn="l" rtl="0">
              <a:lnSpc>
                <a:spcPct val="1165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obj1.getdata(10,20,30);  obj1.display();</a:t>
            </a:r>
            <a:endParaRPr sz="2000" b="0" i="0" u="none" strike="noStrike" cap="none">
              <a:solidFill>
                <a:schemeClr val="dk1"/>
              </a:solidFill>
              <a:latin typeface="Times New Roman"/>
              <a:ea typeface="Times New Roman"/>
              <a:cs typeface="Times New Roman"/>
              <a:sym typeface="Times New Roman"/>
            </a:endParaRPr>
          </a:p>
          <a:p>
            <a:pPr marL="12700" marR="892175" lvl="0" indent="0" algn="l" rtl="0">
              <a:lnSpc>
                <a:spcPct val="116500"/>
              </a:lnSpc>
              <a:spcBef>
                <a:spcPts val="1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-obj1;  obj1.display();  return 0;</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09"/>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395"/>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Output:</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39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x=10</a:t>
            </a:r>
            <a:endParaRPr sz="2000" b="0" i="0" u="none" strike="noStrike" cap="none">
              <a:solidFill>
                <a:schemeClr val="dk1"/>
              </a:solidFill>
              <a:latin typeface="Times New Roman"/>
              <a:ea typeface="Times New Roman"/>
              <a:cs typeface="Times New Roman"/>
              <a:sym typeface="Times New Roman"/>
            </a:endParaRPr>
          </a:p>
          <a:p>
            <a:pPr marL="12700" marR="1858010" lvl="0" indent="0" algn="l" rtl="0">
              <a:lnSpc>
                <a:spcPct val="116500"/>
              </a:lnSpc>
              <a:spcBef>
                <a:spcPts val="1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y=20  z=30</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5"/>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12700" marR="1769110" lvl="0" indent="0" algn="just" rtl="0">
              <a:lnSpc>
                <a:spcPct val="116500"/>
              </a:lnSpc>
              <a:spcBef>
                <a:spcPts val="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x=-10  y=-20  z=-30</a:t>
            </a:r>
            <a:endParaRPr sz="2000" b="0" i="0" u="none" strike="noStrike" cap="none">
              <a:solidFill>
                <a:schemeClr val="dk1"/>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436B47D-0E7C-41E5-BDE4-B12E6F0A1AB0}"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54</a:t>
            </a:fld>
            <a:endParaRPr lang="en-US" sz="1800">
              <a:latin typeface="Calibri"/>
              <a:ea typeface="Calibri"/>
              <a:cs typeface="Calibri"/>
              <a:sym typeface="Calibri"/>
            </a:endParaRPr>
          </a:p>
        </p:txBody>
      </p:sp>
    </p:spTree>
    <p:extLst>
      <p:ext uri="{BB962C8B-B14F-4D97-AF65-F5344CB8AC3E}">
        <p14:creationId xmlns:p14="http://schemas.microsoft.com/office/powerpoint/2010/main" val="2306142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5"/>
          <p:cNvSpPr/>
          <p:nvPr/>
        </p:nvSpPr>
        <p:spPr>
          <a:xfrm>
            <a:off x="1226245" y="2598920"/>
            <a:ext cx="6691509" cy="12481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3" name="Google Shape;173;p15"/>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4" name="Google Shape;174;p15" descr="pngfind.com-kingpin-png-4152286 (1).png"/>
          <p:cNvPicPr preferRelativeResize="0"/>
          <p:nvPr/>
        </p:nvPicPr>
        <p:blipFill rotWithShape="1">
          <a:blip r:embed="rId4">
            <a:alphaModFix/>
          </a:blip>
          <a:srcRect/>
          <a:stretch/>
        </p:blipFill>
        <p:spPr>
          <a:xfrm>
            <a:off x="7532427" y="184820"/>
            <a:ext cx="1219200" cy="533400"/>
          </a:xfrm>
          <a:prstGeom prst="rect">
            <a:avLst/>
          </a:prstGeom>
          <a:noFill/>
          <a:ln>
            <a:noFill/>
          </a:ln>
        </p:spPr>
      </p:pic>
      <p:sp>
        <p:nvSpPr>
          <p:cNvPr id="2" name="Date Placeholder 1"/>
          <p:cNvSpPr>
            <a:spLocks noGrp="1"/>
          </p:cNvSpPr>
          <p:nvPr>
            <p:ph type="dt" idx="10"/>
          </p:nvPr>
        </p:nvSpPr>
        <p:spPr/>
        <p:txBody>
          <a:bodyPr/>
          <a:lstStyle/>
          <a:p>
            <a:fld id="{F6947B54-E63F-4E99-9986-B15ED150D3A8}"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sz="1800">
              <a:latin typeface="Calibri"/>
              <a:ea typeface="Calibri"/>
              <a:cs typeface="Calibri"/>
              <a:sym typeface="Calibri"/>
            </a:endParaRPr>
          </a:p>
        </p:txBody>
      </p:sp>
    </p:spTree>
    <p:extLst>
      <p:ext uri="{BB962C8B-B14F-4D97-AF65-F5344CB8AC3E}">
        <p14:creationId xmlns:p14="http://schemas.microsoft.com/office/powerpoint/2010/main" val="3262227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a:spLocks noGrp="1"/>
          </p:cNvSpPr>
          <p:nvPr>
            <p:ph type="title"/>
          </p:nvPr>
        </p:nvSpPr>
        <p:spPr>
          <a:xfrm>
            <a:off x="864031" y="2042032"/>
            <a:ext cx="4554129" cy="701167"/>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SzPts val="2800"/>
              <a:buNone/>
            </a:pPr>
            <a:r>
              <a:rPr lang="en-US" dirty="0"/>
              <a:t>INTRODUCTION</a:t>
            </a:r>
            <a:endParaRPr dirty="0"/>
          </a:p>
        </p:txBody>
      </p:sp>
      <p:sp>
        <p:nvSpPr>
          <p:cNvPr id="180" name="Google Shape;180;p16"/>
          <p:cNvSpPr txBox="1"/>
          <p:nvPr/>
        </p:nvSpPr>
        <p:spPr>
          <a:xfrm>
            <a:off x="864031" y="3100063"/>
            <a:ext cx="7686000" cy="1173000"/>
          </a:xfrm>
          <a:prstGeom prst="rect">
            <a:avLst/>
          </a:prstGeom>
          <a:noFill/>
          <a:ln>
            <a:noFill/>
          </a:ln>
        </p:spPr>
        <p:txBody>
          <a:bodyPr spcFirstLastPara="1" wrap="square" lIns="0" tIns="12700" rIns="0" bIns="0" anchor="t" anchorCtr="0">
            <a:spAutoFit/>
          </a:bodyPr>
          <a:lstStyle/>
          <a:p>
            <a:pPr marL="268605" marR="5080" lvl="0" indent="-256540" algn="l" rtl="0">
              <a:lnSpc>
                <a:spcPct val="100000"/>
              </a:lnSpc>
              <a:spcBef>
                <a:spcPts val="0"/>
              </a:spcBef>
              <a:spcAft>
                <a:spcPts val="0"/>
              </a:spcAft>
              <a:buClr>
                <a:srgbClr val="2CA1BE"/>
              </a:buClr>
              <a:buSzPts val="1600"/>
              <a:buFont typeface="Arial"/>
              <a:buChar char=""/>
            </a:pPr>
            <a:r>
              <a:rPr lang="en-US" sz="2400" b="0" i="0" u="none" strike="noStrike" cap="none" dirty="0">
                <a:solidFill>
                  <a:schemeClr val="dk1"/>
                </a:solidFill>
                <a:latin typeface="Times New Roman"/>
                <a:ea typeface="Times New Roman"/>
                <a:cs typeface="Times New Roman"/>
                <a:sym typeface="Times New Roman"/>
              </a:rPr>
              <a:t>In Binary operator overloading function, there should be one  argument to be passed.</a:t>
            </a:r>
            <a:endParaRPr sz="2400" b="0" i="0" u="none" strike="noStrike" cap="none" dirty="0">
              <a:solidFill>
                <a:schemeClr val="dk1"/>
              </a:solidFill>
              <a:latin typeface="Times New Roman"/>
              <a:ea typeface="Times New Roman"/>
              <a:cs typeface="Times New Roman"/>
              <a:sym typeface="Times New Roman"/>
            </a:endParaRPr>
          </a:p>
          <a:p>
            <a:pPr marL="268605" marR="0" lvl="0" indent="-256540" algn="l" rtl="0">
              <a:lnSpc>
                <a:spcPct val="100000"/>
              </a:lnSpc>
              <a:spcBef>
                <a:spcPts val="405"/>
              </a:spcBef>
              <a:spcAft>
                <a:spcPts val="0"/>
              </a:spcAft>
              <a:buClr>
                <a:srgbClr val="2CA1BE"/>
              </a:buClr>
              <a:buSzPts val="1600"/>
              <a:buFont typeface="Arial"/>
              <a:buChar char=""/>
            </a:pPr>
            <a:r>
              <a:rPr lang="en-US" sz="2400" b="0" i="0" u="none" strike="noStrike" cap="none" dirty="0">
                <a:solidFill>
                  <a:schemeClr val="dk1"/>
                </a:solidFill>
                <a:latin typeface="Times New Roman"/>
                <a:ea typeface="Times New Roman"/>
                <a:cs typeface="Times New Roman"/>
                <a:sym typeface="Times New Roman"/>
              </a:rPr>
              <a:t>It is overloading of an operator operating on two operands.</a:t>
            </a:r>
            <a:endParaRPr sz="2400" b="0" i="0" u="none" strike="noStrike" cap="none" dirty="0">
              <a:solidFill>
                <a:schemeClr val="dk1"/>
              </a:solidFill>
              <a:latin typeface="Times New Roman"/>
              <a:ea typeface="Times New Roman"/>
              <a:cs typeface="Times New Roman"/>
              <a:sym typeface="Times New Roman"/>
            </a:endParaRPr>
          </a:p>
        </p:txBody>
      </p:sp>
      <p:sp>
        <p:nvSpPr>
          <p:cNvPr id="181" name="Google Shape;181;p16"/>
          <p:cNvSpPr/>
          <p:nvPr/>
        </p:nvSpPr>
        <p:spPr>
          <a:xfrm>
            <a:off x="541609" y="1372097"/>
            <a:ext cx="4726800" cy="435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16"/>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3" name="Google Shape;183;p16" descr="pngfind.com-kingpin-png-4152286 (1).png"/>
          <p:cNvPicPr preferRelativeResize="0"/>
          <p:nvPr/>
        </p:nvPicPr>
        <p:blipFill rotWithShape="1">
          <a:blip r:embed="rId4">
            <a:alphaModFix/>
          </a:blip>
          <a:srcRect/>
          <a:stretch/>
        </p:blipFill>
        <p:spPr>
          <a:xfrm>
            <a:off x="7587018" y="76427"/>
            <a:ext cx="1219200" cy="533400"/>
          </a:xfrm>
          <a:prstGeom prst="rect">
            <a:avLst/>
          </a:prstGeom>
          <a:noFill/>
          <a:ln>
            <a:noFill/>
          </a:ln>
        </p:spPr>
      </p:pic>
      <p:sp>
        <p:nvSpPr>
          <p:cNvPr id="2" name="Date Placeholder 1"/>
          <p:cNvSpPr>
            <a:spLocks noGrp="1"/>
          </p:cNvSpPr>
          <p:nvPr>
            <p:ph type="dt" idx="10"/>
          </p:nvPr>
        </p:nvSpPr>
        <p:spPr/>
        <p:txBody>
          <a:bodyPr/>
          <a:lstStyle/>
          <a:p>
            <a:fld id="{55825863-487D-4865-B0D9-47FC7E9A14E5}"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Tree>
    <p:extLst>
      <p:ext uri="{BB962C8B-B14F-4D97-AF65-F5344CB8AC3E}">
        <p14:creationId xmlns:p14="http://schemas.microsoft.com/office/powerpoint/2010/main" val="2578140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p:nvPr/>
        </p:nvSpPr>
        <p:spPr>
          <a:xfrm>
            <a:off x="684078" y="2423550"/>
            <a:ext cx="3811200" cy="3288300"/>
          </a:xfrm>
          <a:prstGeom prst="rect">
            <a:avLst/>
          </a:prstGeom>
          <a:noFill/>
          <a:ln>
            <a:noFill/>
          </a:ln>
        </p:spPr>
        <p:txBody>
          <a:bodyPr spcFirstLastPara="1" wrap="square" lIns="0" tIns="12700" rIns="0" bIns="0" anchor="t" anchorCtr="0">
            <a:spAutoFit/>
          </a:bodyPr>
          <a:lstStyle/>
          <a:p>
            <a:pPr marL="12700" marR="394335" lvl="0" indent="0" algn="l" rtl="0">
              <a:lnSpc>
                <a:spcPct val="105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#include&lt;iostream&gt;  class multiply</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45"/>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3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int first,second;</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3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public:</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5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void getdata(int a,int b)</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3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a:t>
            </a:r>
            <a:endParaRPr sz="2200" b="0" i="0" u="none" strike="noStrike" cap="none">
              <a:solidFill>
                <a:schemeClr val="dk1"/>
              </a:solidFill>
              <a:latin typeface="Times New Roman"/>
              <a:ea typeface="Times New Roman"/>
              <a:cs typeface="Times New Roman"/>
              <a:sym typeface="Times New Roman"/>
            </a:endParaRPr>
          </a:p>
          <a:p>
            <a:pPr marL="12700" marR="1480820" lvl="0" indent="0" algn="l" rtl="0">
              <a:lnSpc>
                <a:spcPct val="126363"/>
              </a:lnSpc>
              <a:spcBef>
                <a:spcPts val="11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first=a;  second=b;</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2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a:t>
            </a:r>
            <a:endParaRPr sz="2200" b="0" i="0" u="none" strike="noStrike" cap="none">
              <a:solidFill>
                <a:schemeClr val="dk1"/>
              </a:solidFill>
              <a:latin typeface="Times New Roman"/>
              <a:ea typeface="Times New Roman"/>
              <a:cs typeface="Times New Roman"/>
              <a:sym typeface="Times New Roman"/>
            </a:endParaRPr>
          </a:p>
        </p:txBody>
      </p:sp>
      <p:sp>
        <p:nvSpPr>
          <p:cNvPr id="189" name="Google Shape;189;p17"/>
          <p:cNvSpPr txBox="1"/>
          <p:nvPr/>
        </p:nvSpPr>
        <p:spPr>
          <a:xfrm>
            <a:off x="7617714" y="5351170"/>
            <a:ext cx="988694"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Contd...,</a:t>
            </a:r>
            <a:endParaRPr sz="2200" b="0" i="0" u="none" strike="noStrike" cap="none">
              <a:solidFill>
                <a:schemeClr val="dk1"/>
              </a:solidFill>
              <a:latin typeface="Times New Roman"/>
              <a:ea typeface="Times New Roman"/>
              <a:cs typeface="Times New Roman"/>
              <a:sym typeface="Times New Roman"/>
            </a:endParaRPr>
          </a:p>
        </p:txBody>
      </p:sp>
      <p:sp>
        <p:nvSpPr>
          <p:cNvPr id="190" name="Google Shape;190;p17"/>
          <p:cNvSpPr/>
          <p:nvPr/>
        </p:nvSpPr>
        <p:spPr>
          <a:xfrm>
            <a:off x="569976" y="1600200"/>
            <a:ext cx="7734300" cy="392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p17"/>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2" name="Google Shape;192;p17" descr="pngfind.com-kingpin-png-4152286 (1).png"/>
          <p:cNvPicPr preferRelativeResize="0"/>
          <p:nvPr/>
        </p:nvPicPr>
        <p:blipFill rotWithShape="1">
          <a:blip r:embed="rId4">
            <a:alphaModFix/>
          </a:blip>
          <a:srcRect/>
          <a:stretch/>
        </p:blipFill>
        <p:spPr>
          <a:xfrm>
            <a:off x="7617714" y="121980"/>
            <a:ext cx="1219200" cy="533400"/>
          </a:xfrm>
          <a:prstGeom prst="rect">
            <a:avLst/>
          </a:prstGeom>
          <a:noFill/>
          <a:ln>
            <a:noFill/>
          </a:ln>
        </p:spPr>
      </p:pic>
      <p:sp>
        <p:nvSpPr>
          <p:cNvPr id="2" name="Date Placeholder 1"/>
          <p:cNvSpPr>
            <a:spLocks noGrp="1"/>
          </p:cNvSpPr>
          <p:nvPr>
            <p:ph type="dt" idx="10"/>
          </p:nvPr>
        </p:nvSpPr>
        <p:spPr/>
        <p:txBody>
          <a:bodyPr/>
          <a:lstStyle/>
          <a:p>
            <a:fld id="{14908A45-FAA9-4ABD-939E-C7A71DA8DDF8}"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sz="1800">
              <a:latin typeface="Calibri"/>
              <a:ea typeface="Calibri"/>
              <a:cs typeface="Calibri"/>
              <a:sym typeface="Calibri"/>
            </a:endParaRPr>
          </a:p>
        </p:txBody>
      </p:sp>
    </p:spTree>
    <p:extLst>
      <p:ext uri="{BB962C8B-B14F-4D97-AF65-F5344CB8AC3E}">
        <p14:creationId xmlns:p14="http://schemas.microsoft.com/office/powerpoint/2010/main" val="4116828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p:nvPr/>
        </p:nvSpPr>
        <p:spPr>
          <a:xfrm>
            <a:off x="645668" y="1244370"/>
            <a:ext cx="7961700" cy="5371200"/>
          </a:xfrm>
          <a:prstGeom prst="rect">
            <a:avLst/>
          </a:prstGeom>
          <a:noFill/>
          <a:ln>
            <a:noFill/>
          </a:ln>
        </p:spPr>
        <p:txBody>
          <a:bodyPr spcFirstLastPara="1" wrap="square" lIns="0" tIns="29825"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void display()</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3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45"/>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cout&lt;&lt;“first=“&lt;&lt;first&lt;&lt;“second=“&lt;&lt;secon&lt;&lt;endl;</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35"/>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3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multiply operator *(multiply c);</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45"/>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35"/>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void multiply::operator *(multiply c)</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3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a:t>
            </a:r>
            <a:endParaRPr sz="2200" b="0" i="0" u="none" strike="noStrike" cap="none">
              <a:solidFill>
                <a:schemeClr val="dk1"/>
              </a:solidFill>
              <a:latin typeface="Times New Roman"/>
              <a:ea typeface="Times New Roman"/>
              <a:cs typeface="Times New Roman"/>
              <a:sym typeface="Times New Roman"/>
            </a:endParaRPr>
          </a:p>
          <a:p>
            <a:pPr marL="12700" marR="4418330" lvl="0" indent="0" algn="l" rtl="0">
              <a:lnSpc>
                <a:spcPct val="105200"/>
              </a:lnSpc>
              <a:spcBef>
                <a:spcPts val="1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multiply temp;  temp.first=first*c.first;  temp.second=second*c.second;  return temp;</a:t>
            </a:r>
            <a:endParaRPr sz="22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3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0"/>
              </a:spcBef>
              <a:spcAft>
                <a:spcPts val="0"/>
              </a:spcAft>
              <a:buClr>
                <a:srgbClr val="000000"/>
              </a:buClr>
              <a:buSzPts val="2500"/>
              <a:buFont typeface="Arial"/>
              <a:buNone/>
            </a:pPr>
            <a:endParaRPr sz="2500" b="0" i="0" u="none" strike="noStrike" cap="none">
              <a:solidFill>
                <a:schemeClr val="dk1"/>
              </a:solidFill>
              <a:latin typeface="Times New Roman"/>
              <a:ea typeface="Times New Roman"/>
              <a:cs typeface="Times New Roman"/>
              <a:sym typeface="Times New Roman"/>
            </a:endParaRPr>
          </a:p>
          <a:p>
            <a:pPr marL="0" marR="5080" lvl="0" indent="0" algn="r"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Times New Roman"/>
                <a:ea typeface="Times New Roman"/>
                <a:cs typeface="Times New Roman"/>
                <a:sym typeface="Times New Roman"/>
              </a:rPr>
              <a:t>Contd..,</a:t>
            </a:r>
            <a:endParaRPr sz="2200" b="0" i="0" u="none" strike="noStrike" cap="none">
              <a:solidFill>
                <a:schemeClr val="dk1"/>
              </a:solidFill>
              <a:latin typeface="Times New Roman"/>
              <a:ea typeface="Times New Roman"/>
              <a:cs typeface="Times New Roman"/>
              <a:sym typeface="Times New Roman"/>
            </a:endParaRPr>
          </a:p>
        </p:txBody>
      </p:sp>
      <p:sp>
        <p:nvSpPr>
          <p:cNvPr id="198" name="Google Shape;198;p18"/>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9" name="Google Shape;199;p18" descr="pngfind.com-kingpin-png-4152286 (1).png"/>
          <p:cNvPicPr preferRelativeResize="0"/>
          <p:nvPr/>
        </p:nvPicPr>
        <p:blipFill rotWithShape="1">
          <a:blip r:embed="rId3">
            <a:alphaModFix/>
          </a:blip>
          <a:srcRect/>
          <a:stretch/>
        </p:blipFill>
        <p:spPr>
          <a:xfrm>
            <a:off x="7655257" y="33195"/>
            <a:ext cx="1219200" cy="533400"/>
          </a:xfrm>
          <a:prstGeom prst="rect">
            <a:avLst/>
          </a:prstGeom>
          <a:noFill/>
          <a:ln>
            <a:noFill/>
          </a:ln>
        </p:spPr>
      </p:pic>
      <p:sp>
        <p:nvSpPr>
          <p:cNvPr id="2" name="Date Placeholder 1"/>
          <p:cNvSpPr>
            <a:spLocks noGrp="1"/>
          </p:cNvSpPr>
          <p:nvPr>
            <p:ph type="dt" idx="10"/>
          </p:nvPr>
        </p:nvSpPr>
        <p:spPr/>
        <p:txBody>
          <a:bodyPr/>
          <a:lstStyle/>
          <a:p>
            <a:fld id="{4E90426D-1CAF-4958-BD80-421B6CB84762}"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58</a:t>
            </a:fld>
            <a:endParaRPr lang="en-US" sz="1800">
              <a:latin typeface="Calibri"/>
              <a:ea typeface="Calibri"/>
              <a:cs typeface="Calibri"/>
              <a:sym typeface="Calibri"/>
            </a:endParaRPr>
          </a:p>
        </p:txBody>
      </p:sp>
    </p:spTree>
    <p:extLst>
      <p:ext uri="{BB962C8B-B14F-4D97-AF65-F5344CB8AC3E}">
        <p14:creationId xmlns:p14="http://schemas.microsoft.com/office/powerpoint/2010/main" val="23565470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9"/>
          <p:cNvSpPr txBox="1"/>
          <p:nvPr/>
        </p:nvSpPr>
        <p:spPr>
          <a:xfrm>
            <a:off x="645668" y="986154"/>
            <a:ext cx="2995295" cy="45726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int main()</a:t>
            </a:r>
            <a:endParaRPr sz="24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05"/>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a:p>
            <a:pPr marL="12700" marR="5080" lvl="0" indent="0" algn="l" rtl="0">
              <a:lnSpc>
                <a:spcPct val="103899"/>
              </a:lnSpc>
              <a:spcBef>
                <a:spcPts val="1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multiply obj1,obj2,obj3;  obj1.getdata(15,20);  obj2.getdata(3,45);  obj3=obj1*obj2;  obj3.display();</a:t>
            </a:r>
            <a:endParaRPr sz="24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1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return 0;</a:t>
            </a:r>
            <a:endParaRPr sz="24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2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05"/>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Output:</a:t>
            </a:r>
            <a:endParaRPr sz="24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1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45</a:t>
            </a:r>
            <a:endParaRPr sz="24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2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900</a:t>
            </a:r>
            <a:endParaRPr sz="2400" b="0" i="0" u="none" strike="noStrike" cap="none">
              <a:solidFill>
                <a:schemeClr val="dk1"/>
              </a:solidFill>
              <a:latin typeface="Times New Roman"/>
              <a:ea typeface="Times New Roman"/>
              <a:cs typeface="Times New Roman"/>
              <a:sym typeface="Times New Roman"/>
            </a:endParaRPr>
          </a:p>
        </p:txBody>
      </p:sp>
      <p:sp>
        <p:nvSpPr>
          <p:cNvPr id="205" name="Google Shape;205;p19"/>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6" name="Google Shape;206;p19" descr="pngfind.com-kingpin-png-4152286 (1).png"/>
          <p:cNvPicPr preferRelativeResize="0"/>
          <p:nvPr/>
        </p:nvPicPr>
        <p:blipFill rotWithShape="1">
          <a:blip r:embed="rId3">
            <a:alphaModFix/>
          </a:blip>
          <a:srcRect/>
          <a:stretch/>
        </p:blipFill>
        <p:spPr>
          <a:xfrm>
            <a:off x="7573370" y="198120"/>
            <a:ext cx="1219200" cy="533400"/>
          </a:xfrm>
          <a:prstGeom prst="rect">
            <a:avLst/>
          </a:prstGeom>
          <a:noFill/>
          <a:ln>
            <a:noFill/>
          </a:ln>
        </p:spPr>
      </p:pic>
      <p:sp>
        <p:nvSpPr>
          <p:cNvPr id="2" name="Date Placeholder 1"/>
          <p:cNvSpPr>
            <a:spLocks noGrp="1"/>
          </p:cNvSpPr>
          <p:nvPr>
            <p:ph type="dt" idx="10"/>
          </p:nvPr>
        </p:nvSpPr>
        <p:spPr/>
        <p:txBody>
          <a:bodyPr/>
          <a:lstStyle/>
          <a:p>
            <a:fld id="{C6ABE7C5-9313-4943-A661-A4CA8F1FD6C1}" type="datetime1">
              <a:rPr lang="en-US" smtClean="0"/>
              <a:t>9/27/2022</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59</a:t>
            </a:fld>
            <a:endParaRPr lang="en-US" sz="1800">
              <a:latin typeface="Calibri"/>
              <a:ea typeface="Calibri"/>
              <a:cs typeface="Calibri"/>
              <a:sym typeface="Calibri"/>
            </a:endParaRPr>
          </a:p>
        </p:txBody>
      </p:sp>
    </p:spTree>
    <p:extLst>
      <p:ext uri="{BB962C8B-B14F-4D97-AF65-F5344CB8AC3E}">
        <p14:creationId xmlns:p14="http://schemas.microsoft.com/office/powerpoint/2010/main" val="270504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18160"/>
            <a:ext cx="8229600" cy="762000"/>
          </a:xfrm>
        </p:spPr>
        <p:txBody>
          <a:bodyPr>
            <a:normAutofit/>
          </a:bodyPr>
          <a:lstStyle/>
          <a:p>
            <a:pPr algn="ctr"/>
            <a:r>
              <a:rPr lang="en-US" sz="2800" b="1" dirty="0"/>
              <a:t>CONSTRUCTOR CHARACTERS</a:t>
            </a:r>
          </a:p>
        </p:txBody>
      </p:sp>
      <p:sp>
        <p:nvSpPr>
          <p:cNvPr id="2" name="Content Placeholder 1"/>
          <p:cNvSpPr>
            <a:spLocks noGrp="1"/>
          </p:cNvSpPr>
          <p:nvPr>
            <p:ph sz="quarter" idx="1"/>
          </p:nvPr>
        </p:nvSpPr>
        <p:spPr>
          <a:xfrm>
            <a:off x="457200" y="1143000"/>
            <a:ext cx="8229600" cy="5181600"/>
          </a:xfrm>
        </p:spPr>
        <p:txBody>
          <a:bodyPr>
            <a:normAutofit lnSpcReduction="10000"/>
          </a:bodyPr>
          <a:lstStyle/>
          <a:p>
            <a:pPr algn="just"/>
            <a:r>
              <a:rPr lang="en-US" sz="2400" dirty="0"/>
              <a:t>They must be declared in the public scope.</a:t>
            </a:r>
          </a:p>
          <a:p>
            <a:pPr algn="just"/>
            <a:endParaRPr lang="en-US" sz="2400" dirty="0"/>
          </a:p>
          <a:p>
            <a:pPr algn="just"/>
            <a:r>
              <a:rPr lang="en-US" sz="2400" dirty="0"/>
              <a:t>They are invoked automatically when the objects are created.</a:t>
            </a:r>
          </a:p>
          <a:p>
            <a:pPr algn="just"/>
            <a:endParaRPr lang="en-US" sz="2400" dirty="0"/>
          </a:p>
          <a:p>
            <a:pPr algn="just"/>
            <a:r>
              <a:rPr lang="en-US" sz="2400" dirty="0"/>
              <a:t>They do not have return types, not even void and they cannot return values.</a:t>
            </a:r>
          </a:p>
          <a:p>
            <a:pPr algn="just"/>
            <a:endParaRPr lang="en-US" sz="2400" dirty="0"/>
          </a:p>
          <a:p>
            <a:pPr algn="just"/>
            <a:r>
              <a:rPr lang="en-US" sz="2400" dirty="0"/>
              <a:t>They cannot be inherited, though a derived class can call the base class constructor.</a:t>
            </a:r>
          </a:p>
          <a:p>
            <a:pPr algn="just"/>
            <a:endParaRPr lang="en-US" sz="2400" dirty="0"/>
          </a:p>
          <a:p>
            <a:pPr algn="just"/>
            <a:r>
              <a:rPr lang="en-US" sz="2400" dirty="0"/>
              <a:t>Like other C++ functions, Constructors can have default arguments.</a:t>
            </a:r>
          </a:p>
        </p:txBody>
      </p:sp>
      <p:pic>
        <p:nvPicPr>
          <p:cNvPr id="4" name="Picture 3"/>
          <p:cNvPicPr>
            <a:picLocks noChangeAspect="1"/>
          </p:cNvPicPr>
          <p:nvPr/>
        </p:nvPicPr>
        <p:blipFill>
          <a:blip r:embed="rId2"/>
          <a:stretch>
            <a:fillRect/>
          </a:stretch>
        </p:blipFill>
        <p:spPr>
          <a:xfrm>
            <a:off x="0" y="-158555"/>
            <a:ext cx="9077731" cy="676715"/>
          </a:xfrm>
          <a:prstGeom prst="rect">
            <a:avLst/>
          </a:prstGeom>
        </p:spPr>
      </p:pic>
      <p:sp>
        <p:nvSpPr>
          <p:cNvPr id="5" name="Date Placeholder 4"/>
          <p:cNvSpPr>
            <a:spLocks noGrp="1"/>
          </p:cNvSpPr>
          <p:nvPr>
            <p:ph type="dt" idx="10"/>
          </p:nvPr>
        </p:nvSpPr>
        <p:spPr/>
        <p:txBody>
          <a:bodyPr/>
          <a:lstStyle/>
          <a:p>
            <a:fld id="{A6D30648-6903-4A57-BB1C-3062A64B7529}" type="datetime1">
              <a:rPr lang="en-US" smtClean="0"/>
              <a:t>9/27/2022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834105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g15027e2b209_0_0"/>
          <p:cNvSpPr/>
          <p:nvPr/>
        </p:nvSpPr>
        <p:spPr>
          <a:xfrm>
            <a:off x="177421" y="2132447"/>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Google Shape;215;g15027e2b209_0_0"/>
          <p:cNvSpPr txBox="1">
            <a:spLocks noGrp="1"/>
          </p:cNvSpPr>
          <p:nvPr>
            <p:ph type="dt" idx="4294967295"/>
          </p:nvPr>
        </p:nvSpPr>
        <p:spPr>
          <a:xfrm>
            <a:off x="457200" y="6356350"/>
            <a:ext cx="21336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B7452F1E-4C60-4F58-8B0C-E8CBC078CEAF}" type="datetime1">
              <a:rPr lang="en-US" sz="1400" b="0" i="0" u="none" strike="noStrike" cap="none" smtClean="0">
                <a:solidFill>
                  <a:srgbClr val="000000"/>
                </a:solidFill>
                <a:latin typeface="Arial"/>
                <a:cs typeface="Arial"/>
                <a:sym typeface="Arial"/>
              </a:rPr>
              <a:t>9/27/2022</a:t>
            </a:fld>
            <a:endParaRPr sz="1400" b="0" i="0" u="none" strike="noStrike" cap="none">
              <a:solidFill>
                <a:srgbClr val="000000"/>
              </a:solidFill>
              <a:latin typeface="Arial"/>
              <a:ea typeface="Arial"/>
              <a:cs typeface="Arial"/>
              <a:sym typeface="Arial"/>
            </a:endParaRPr>
          </a:p>
        </p:txBody>
      </p:sp>
      <p:sp>
        <p:nvSpPr>
          <p:cNvPr id="216" name="Google Shape;216;g15027e2b209_0_0"/>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60</a:t>
            </a:fld>
            <a:endParaRPr/>
          </a:p>
        </p:txBody>
      </p:sp>
      <p:sp>
        <p:nvSpPr>
          <p:cNvPr id="217" name="Google Shape;217;g15027e2b209_0_0"/>
          <p:cNvSpPr txBox="1"/>
          <p:nvPr/>
        </p:nvSpPr>
        <p:spPr>
          <a:xfrm>
            <a:off x="-92392" y="964874"/>
            <a:ext cx="8229600" cy="94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MCQ Questions</a:t>
            </a:r>
            <a:endParaRPr sz="3600" b="0" i="0" u="none" strike="noStrike" cap="none">
              <a:solidFill>
                <a:schemeClr val="dk1"/>
              </a:solidFill>
              <a:latin typeface="Calibri"/>
              <a:ea typeface="Calibri"/>
              <a:cs typeface="Calibri"/>
              <a:sym typeface="Calibri"/>
            </a:endParaRPr>
          </a:p>
        </p:txBody>
      </p:sp>
      <p:sp>
        <p:nvSpPr>
          <p:cNvPr id="218" name="Google Shape;218;g15027e2b209_0_0"/>
          <p:cNvSpPr txBox="1"/>
          <p:nvPr/>
        </p:nvSpPr>
        <p:spPr>
          <a:xfrm>
            <a:off x="941525" y="1594177"/>
            <a:ext cx="6954000" cy="4084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200"/>
              </a:spcBef>
              <a:spcAft>
                <a:spcPts val="0"/>
              </a:spcAft>
              <a:buClr>
                <a:schemeClr val="dk1"/>
              </a:buClr>
              <a:buSzPts val="1400"/>
              <a:buFont typeface="Arial"/>
              <a:buAutoNum type="romanUcPeriod"/>
            </a:pPr>
            <a:r>
              <a:rPr lang="en-US" sz="1400" b="1" i="0" u="none" strike="noStrike" cap="none">
                <a:solidFill>
                  <a:schemeClr val="dk1"/>
                </a:solidFill>
                <a:highlight>
                  <a:srgbClr val="FFFFFF"/>
                </a:highlight>
                <a:latin typeface="Arial"/>
                <a:ea typeface="Arial"/>
                <a:cs typeface="Arial"/>
                <a:sym typeface="Arial"/>
              </a:rPr>
              <a:t> In case of operator overloading, operator function must be ______ .</a:t>
            </a:r>
            <a:endParaRPr sz="1400" b="1" i="0" u="none" strike="noStrike" cap="none">
              <a:solidFill>
                <a:schemeClr val="dk1"/>
              </a:solidFill>
              <a:highlight>
                <a:srgbClr val="FFFFFF"/>
              </a:highlight>
              <a:latin typeface="Arial"/>
              <a:ea typeface="Arial"/>
              <a:cs typeface="Arial"/>
              <a:sym typeface="Arial"/>
            </a:endParaRPr>
          </a:p>
          <a:p>
            <a:pPr marL="914400" marR="0" lvl="0" indent="0" algn="l" rtl="0">
              <a:lnSpc>
                <a:spcPct val="115000"/>
              </a:lnSpc>
              <a:spcBef>
                <a:spcPts val="1200"/>
              </a:spcBef>
              <a:spcAft>
                <a:spcPts val="0"/>
              </a:spcAft>
              <a:buClr>
                <a:srgbClr val="000000"/>
              </a:buClr>
              <a:buSzPts val="1400"/>
              <a:buFont typeface="Arial"/>
              <a:buNone/>
            </a:pPr>
            <a:r>
              <a:rPr lang="en-US" sz="1400" b="1" i="0" u="none" strike="noStrike" cap="none">
                <a:solidFill>
                  <a:schemeClr val="dk1"/>
                </a:solidFill>
                <a:highlight>
                  <a:srgbClr val="FFFFFF"/>
                </a:highlight>
                <a:latin typeface="Arial"/>
                <a:ea typeface="Arial"/>
                <a:cs typeface="Arial"/>
                <a:sym typeface="Arial"/>
              </a:rPr>
              <a:t>1. Static member functions</a:t>
            </a:r>
            <a:endParaRPr sz="1400" b="1" i="0" u="none" strike="noStrike" cap="none">
              <a:solidFill>
                <a:schemeClr val="dk1"/>
              </a:solidFill>
              <a:highlight>
                <a:srgbClr val="FFFFFF"/>
              </a:highlight>
              <a:latin typeface="Arial"/>
              <a:ea typeface="Arial"/>
              <a:cs typeface="Arial"/>
              <a:sym typeface="Arial"/>
            </a:endParaRPr>
          </a:p>
          <a:p>
            <a:pPr marL="914400" marR="0" lvl="0" indent="0" algn="l" rtl="0">
              <a:lnSpc>
                <a:spcPct val="115000"/>
              </a:lnSpc>
              <a:spcBef>
                <a:spcPts val="1200"/>
              </a:spcBef>
              <a:spcAft>
                <a:spcPts val="0"/>
              </a:spcAft>
              <a:buClr>
                <a:srgbClr val="000000"/>
              </a:buClr>
              <a:buSzPts val="1400"/>
              <a:buFont typeface="Arial"/>
              <a:buNone/>
            </a:pPr>
            <a:r>
              <a:rPr lang="en-US" sz="1400" b="1" i="0" u="none" strike="noStrike" cap="none">
                <a:solidFill>
                  <a:schemeClr val="dk1"/>
                </a:solidFill>
                <a:highlight>
                  <a:srgbClr val="FFFFFF"/>
                </a:highlight>
                <a:latin typeface="Arial"/>
                <a:ea typeface="Arial"/>
                <a:cs typeface="Arial"/>
                <a:sym typeface="Arial"/>
              </a:rPr>
              <a:t>2. Non- static member functions</a:t>
            </a:r>
            <a:endParaRPr sz="1400" b="1" i="0" u="none" strike="noStrike" cap="none">
              <a:solidFill>
                <a:schemeClr val="dk1"/>
              </a:solidFill>
              <a:highlight>
                <a:srgbClr val="FFFFFF"/>
              </a:highlight>
              <a:latin typeface="Arial"/>
              <a:ea typeface="Arial"/>
              <a:cs typeface="Arial"/>
              <a:sym typeface="Arial"/>
            </a:endParaRPr>
          </a:p>
          <a:p>
            <a:pPr marL="914400" marR="0" lvl="0" indent="0" algn="l" rtl="0">
              <a:lnSpc>
                <a:spcPct val="115000"/>
              </a:lnSpc>
              <a:spcBef>
                <a:spcPts val="1200"/>
              </a:spcBef>
              <a:spcAft>
                <a:spcPts val="0"/>
              </a:spcAft>
              <a:buClr>
                <a:srgbClr val="000000"/>
              </a:buClr>
              <a:buSzPts val="1400"/>
              <a:buFont typeface="Arial"/>
              <a:buNone/>
            </a:pPr>
            <a:r>
              <a:rPr lang="en-US" sz="1400" b="1" i="0" u="none" strike="noStrike" cap="none">
                <a:solidFill>
                  <a:schemeClr val="dk1"/>
                </a:solidFill>
                <a:highlight>
                  <a:srgbClr val="FFFFFF"/>
                </a:highlight>
                <a:latin typeface="Arial"/>
                <a:ea typeface="Arial"/>
                <a:cs typeface="Arial"/>
                <a:sym typeface="Arial"/>
              </a:rPr>
              <a:t>3. Friend Functions</a:t>
            </a:r>
            <a:endParaRPr sz="14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500"/>
              <a:buFont typeface="Arial"/>
              <a:buNone/>
            </a:pPr>
            <a:r>
              <a:rPr lang="en-US" sz="1500" b="1" i="0" u="none" strike="noStrike" cap="none">
                <a:solidFill>
                  <a:schemeClr val="dk1"/>
                </a:solidFill>
                <a:highlight>
                  <a:srgbClr val="FFFFFF"/>
                </a:highlight>
                <a:latin typeface="Arial"/>
                <a:ea typeface="Arial"/>
                <a:cs typeface="Arial"/>
                <a:sym typeface="Arial"/>
              </a:rPr>
              <a:t>a.</a:t>
            </a:r>
            <a:r>
              <a:rPr lang="en-US" sz="1500" b="0" i="0" u="none" strike="noStrike" cap="none">
                <a:solidFill>
                  <a:schemeClr val="dk1"/>
                </a:solidFill>
                <a:highlight>
                  <a:srgbClr val="FFFFFF"/>
                </a:highlight>
                <a:latin typeface="Arial"/>
                <a:ea typeface="Arial"/>
                <a:cs typeface="Arial"/>
                <a:sym typeface="Arial"/>
              </a:rPr>
              <a:t> Only 2</a:t>
            </a:r>
            <a:endParaRPr sz="15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500"/>
              <a:buFont typeface="Arial"/>
              <a:buNone/>
            </a:pPr>
            <a:r>
              <a:rPr lang="en-US" sz="1500" b="1" i="0" u="none" strike="noStrike" cap="none">
                <a:solidFill>
                  <a:schemeClr val="dk1"/>
                </a:solidFill>
                <a:highlight>
                  <a:srgbClr val="FFFFFF"/>
                </a:highlight>
                <a:latin typeface="Arial"/>
                <a:ea typeface="Arial"/>
                <a:cs typeface="Arial"/>
                <a:sym typeface="Arial"/>
              </a:rPr>
              <a:t>b.</a:t>
            </a:r>
            <a:r>
              <a:rPr lang="en-US" sz="1500" b="0" i="0" u="none" strike="noStrike" cap="none">
                <a:solidFill>
                  <a:schemeClr val="dk1"/>
                </a:solidFill>
                <a:highlight>
                  <a:srgbClr val="FFFFFF"/>
                </a:highlight>
                <a:latin typeface="Arial"/>
                <a:ea typeface="Arial"/>
                <a:cs typeface="Arial"/>
                <a:sym typeface="Arial"/>
              </a:rPr>
              <a:t> Only 1, 3</a:t>
            </a:r>
            <a:endParaRPr sz="15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500"/>
              <a:buFont typeface="Arial"/>
              <a:buNone/>
            </a:pPr>
            <a:r>
              <a:rPr lang="en-US" sz="1500" b="1" i="0" u="none" strike="noStrike" cap="none">
                <a:solidFill>
                  <a:schemeClr val="dk1"/>
                </a:solidFill>
                <a:highlight>
                  <a:srgbClr val="FFFFFF"/>
                </a:highlight>
                <a:latin typeface="Arial"/>
                <a:ea typeface="Arial"/>
                <a:cs typeface="Arial"/>
                <a:sym typeface="Arial"/>
              </a:rPr>
              <a:t>c.</a:t>
            </a:r>
            <a:r>
              <a:rPr lang="en-US" sz="1500" b="0" i="0" u="none" strike="noStrike" cap="none">
                <a:solidFill>
                  <a:schemeClr val="dk1"/>
                </a:solidFill>
                <a:highlight>
                  <a:srgbClr val="FFFFFF"/>
                </a:highlight>
                <a:latin typeface="Arial"/>
                <a:ea typeface="Arial"/>
                <a:cs typeface="Arial"/>
                <a:sym typeface="Arial"/>
              </a:rPr>
              <a:t> Only 2 , 3</a:t>
            </a:r>
            <a:endParaRPr sz="15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500"/>
              <a:buFont typeface="Arial"/>
              <a:buNone/>
            </a:pPr>
            <a:r>
              <a:rPr lang="en-US" sz="1500" b="1" i="0" u="none" strike="noStrike" cap="none">
                <a:solidFill>
                  <a:schemeClr val="dk1"/>
                </a:solidFill>
                <a:highlight>
                  <a:srgbClr val="FFFFFF"/>
                </a:highlight>
                <a:latin typeface="Arial"/>
                <a:ea typeface="Arial"/>
                <a:cs typeface="Arial"/>
                <a:sym typeface="Arial"/>
              </a:rPr>
              <a:t>d.</a:t>
            </a:r>
            <a:r>
              <a:rPr lang="en-US" sz="1500" b="0" i="0" u="none" strike="noStrike" cap="none">
                <a:solidFill>
                  <a:schemeClr val="dk1"/>
                </a:solidFill>
                <a:highlight>
                  <a:srgbClr val="FFFFFF"/>
                </a:highlight>
                <a:latin typeface="Arial"/>
                <a:ea typeface="Arial"/>
                <a:cs typeface="Arial"/>
                <a:sym typeface="Arial"/>
              </a:rPr>
              <a:t> All 1 , 2, 3</a:t>
            </a:r>
            <a:endParaRPr sz="1500" b="0" i="0" u="none" strike="noStrike" cap="none">
              <a:solidFill>
                <a:schemeClr val="dk1"/>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1213056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g15027e2b209_0_91"/>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Google Shape;227;g15027e2b209_0_91"/>
          <p:cNvSpPr txBox="1">
            <a:spLocks noGrp="1"/>
          </p:cNvSpPr>
          <p:nvPr>
            <p:ph type="dt" idx="4294967295"/>
          </p:nvPr>
        </p:nvSpPr>
        <p:spPr>
          <a:xfrm>
            <a:off x="457200" y="6356350"/>
            <a:ext cx="21336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E575649-8726-4425-8E8E-1756578FC7CC}" type="datetime1">
              <a:rPr lang="en-US" sz="1400" b="0" i="0" u="none" strike="noStrike" cap="none" smtClean="0">
                <a:solidFill>
                  <a:srgbClr val="000000"/>
                </a:solidFill>
                <a:latin typeface="Arial"/>
                <a:cs typeface="Arial"/>
                <a:sym typeface="Arial"/>
              </a:rPr>
              <a:t>9/27/2022</a:t>
            </a:fld>
            <a:endParaRPr sz="1400" b="0" i="0" u="none" strike="noStrike" cap="none">
              <a:solidFill>
                <a:srgbClr val="000000"/>
              </a:solidFill>
              <a:latin typeface="Arial"/>
              <a:ea typeface="Arial"/>
              <a:cs typeface="Arial"/>
              <a:sym typeface="Arial"/>
            </a:endParaRPr>
          </a:p>
        </p:txBody>
      </p:sp>
      <p:sp>
        <p:nvSpPr>
          <p:cNvPr id="228" name="Google Shape;228;g15027e2b209_0_91"/>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61</a:t>
            </a:fld>
            <a:endParaRPr/>
          </a:p>
        </p:txBody>
      </p:sp>
      <p:sp>
        <p:nvSpPr>
          <p:cNvPr id="229" name="Google Shape;229;g15027e2b209_0_91"/>
          <p:cNvSpPr txBox="1"/>
          <p:nvPr/>
        </p:nvSpPr>
        <p:spPr>
          <a:xfrm>
            <a:off x="-1116632" y="885507"/>
            <a:ext cx="8229600" cy="94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MCQ Questions</a:t>
            </a:r>
            <a:endParaRPr sz="3600" b="0" i="0" u="none" strike="noStrike" cap="none">
              <a:solidFill>
                <a:schemeClr val="dk1"/>
              </a:solidFill>
              <a:latin typeface="Calibri"/>
              <a:ea typeface="Calibri"/>
              <a:cs typeface="Calibri"/>
              <a:sym typeface="Calibri"/>
            </a:endParaRPr>
          </a:p>
        </p:txBody>
      </p:sp>
      <p:sp>
        <p:nvSpPr>
          <p:cNvPr id="230" name="Google Shape;230;g15027e2b209_0_91"/>
          <p:cNvSpPr txBox="1"/>
          <p:nvPr/>
        </p:nvSpPr>
        <p:spPr>
          <a:xfrm>
            <a:off x="845250" y="1802675"/>
            <a:ext cx="7530600" cy="4259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500"/>
              <a:buFont typeface="Arial"/>
              <a:buNone/>
            </a:pPr>
            <a:r>
              <a:rPr lang="en-US" sz="1500" b="1" i="0" u="none" strike="noStrike" cap="none">
                <a:solidFill>
                  <a:schemeClr val="dk1"/>
                </a:solidFill>
                <a:highlight>
                  <a:srgbClr val="FFFFFF"/>
                </a:highlight>
                <a:latin typeface="Arial"/>
                <a:ea typeface="Arial"/>
                <a:cs typeface="Arial"/>
                <a:sym typeface="Arial"/>
              </a:rPr>
              <a:t>In case of operator overloading, operator function must be ______ .</a:t>
            </a:r>
            <a:endParaRPr sz="1500" b="1" i="0" u="none" strike="noStrike" cap="none">
              <a:solidFill>
                <a:schemeClr val="dk1"/>
              </a:solidFill>
              <a:highlight>
                <a:srgbClr val="FFFFFF"/>
              </a:highlight>
              <a:latin typeface="Arial"/>
              <a:ea typeface="Arial"/>
              <a:cs typeface="Arial"/>
              <a:sym typeface="Arial"/>
            </a:endParaRPr>
          </a:p>
          <a:p>
            <a:pPr marL="914400" marR="0" lvl="0" indent="0" algn="l" rtl="0">
              <a:lnSpc>
                <a:spcPct val="115000"/>
              </a:lnSpc>
              <a:spcBef>
                <a:spcPts val="1200"/>
              </a:spcBef>
              <a:spcAft>
                <a:spcPts val="0"/>
              </a:spcAft>
              <a:buClr>
                <a:srgbClr val="000000"/>
              </a:buClr>
              <a:buSzPts val="1500"/>
              <a:buFont typeface="Arial"/>
              <a:buNone/>
            </a:pPr>
            <a:r>
              <a:rPr lang="en-US" sz="1500" b="1" i="0" u="none" strike="noStrike" cap="none">
                <a:solidFill>
                  <a:schemeClr val="dk1"/>
                </a:solidFill>
                <a:highlight>
                  <a:srgbClr val="FFFFFF"/>
                </a:highlight>
                <a:latin typeface="Arial"/>
                <a:ea typeface="Arial"/>
                <a:cs typeface="Arial"/>
                <a:sym typeface="Arial"/>
              </a:rPr>
              <a:t>1. Static member functions</a:t>
            </a:r>
            <a:endParaRPr sz="1500" b="1" i="0" u="none" strike="noStrike" cap="none">
              <a:solidFill>
                <a:schemeClr val="dk1"/>
              </a:solidFill>
              <a:highlight>
                <a:srgbClr val="FFFFFF"/>
              </a:highlight>
              <a:latin typeface="Arial"/>
              <a:ea typeface="Arial"/>
              <a:cs typeface="Arial"/>
              <a:sym typeface="Arial"/>
            </a:endParaRPr>
          </a:p>
          <a:p>
            <a:pPr marL="914400" marR="0" lvl="0" indent="0" algn="l" rtl="0">
              <a:lnSpc>
                <a:spcPct val="115000"/>
              </a:lnSpc>
              <a:spcBef>
                <a:spcPts val="1200"/>
              </a:spcBef>
              <a:spcAft>
                <a:spcPts val="0"/>
              </a:spcAft>
              <a:buClr>
                <a:srgbClr val="000000"/>
              </a:buClr>
              <a:buSzPts val="1500"/>
              <a:buFont typeface="Arial"/>
              <a:buNone/>
            </a:pPr>
            <a:r>
              <a:rPr lang="en-US" sz="1500" b="1" i="0" u="none" strike="noStrike" cap="none">
                <a:solidFill>
                  <a:schemeClr val="dk1"/>
                </a:solidFill>
                <a:highlight>
                  <a:srgbClr val="FFFFFF"/>
                </a:highlight>
                <a:latin typeface="Arial"/>
                <a:ea typeface="Arial"/>
                <a:cs typeface="Arial"/>
                <a:sym typeface="Arial"/>
              </a:rPr>
              <a:t>2. Non- static member functions</a:t>
            </a:r>
            <a:endParaRPr sz="1500" b="1" i="0" u="none" strike="noStrike" cap="none">
              <a:solidFill>
                <a:schemeClr val="dk1"/>
              </a:solidFill>
              <a:highlight>
                <a:srgbClr val="FFFFFF"/>
              </a:highlight>
              <a:latin typeface="Arial"/>
              <a:ea typeface="Arial"/>
              <a:cs typeface="Arial"/>
              <a:sym typeface="Arial"/>
            </a:endParaRPr>
          </a:p>
          <a:p>
            <a:pPr marL="914400" marR="0" lvl="0" indent="0" algn="l" rtl="0">
              <a:lnSpc>
                <a:spcPct val="115000"/>
              </a:lnSpc>
              <a:spcBef>
                <a:spcPts val="1200"/>
              </a:spcBef>
              <a:spcAft>
                <a:spcPts val="0"/>
              </a:spcAft>
              <a:buClr>
                <a:srgbClr val="000000"/>
              </a:buClr>
              <a:buSzPts val="1500"/>
              <a:buFont typeface="Arial"/>
              <a:buNone/>
            </a:pPr>
            <a:r>
              <a:rPr lang="en-US" sz="1500" b="1" i="0" u="none" strike="noStrike" cap="none">
                <a:solidFill>
                  <a:schemeClr val="dk1"/>
                </a:solidFill>
                <a:highlight>
                  <a:srgbClr val="FFFFFF"/>
                </a:highlight>
                <a:latin typeface="Arial"/>
                <a:ea typeface="Arial"/>
                <a:cs typeface="Arial"/>
                <a:sym typeface="Arial"/>
              </a:rPr>
              <a:t>3. Friend Functions</a:t>
            </a:r>
            <a:endParaRPr sz="15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500"/>
              <a:buFont typeface="Arial"/>
              <a:buNone/>
            </a:pPr>
            <a:endParaRPr sz="15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500"/>
              <a:buFont typeface="Arial"/>
              <a:buNone/>
            </a:pPr>
            <a:endParaRPr sz="15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a.</a:t>
            </a:r>
            <a:r>
              <a:rPr lang="en-US" sz="1600" b="0" i="0" u="none" strike="noStrike" cap="none">
                <a:solidFill>
                  <a:schemeClr val="dk1"/>
                </a:solidFill>
                <a:highlight>
                  <a:srgbClr val="FFFFFF"/>
                </a:highlight>
                <a:latin typeface="Arial"/>
                <a:ea typeface="Arial"/>
                <a:cs typeface="Arial"/>
                <a:sym typeface="Arial"/>
              </a:rPr>
              <a:t> Only 2</a:t>
            </a:r>
            <a:endParaRPr sz="16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b.</a:t>
            </a:r>
            <a:r>
              <a:rPr lang="en-US" sz="1600" b="0" i="0" u="none" strike="noStrike" cap="none">
                <a:solidFill>
                  <a:schemeClr val="dk1"/>
                </a:solidFill>
                <a:highlight>
                  <a:srgbClr val="FFFFFF"/>
                </a:highlight>
                <a:latin typeface="Arial"/>
                <a:ea typeface="Arial"/>
                <a:cs typeface="Arial"/>
                <a:sym typeface="Arial"/>
              </a:rPr>
              <a:t> Only 1, 3</a:t>
            </a:r>
            <a:endParaRPr sz="16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c.</a:t>
            </a:r>
            <a:r>
              <a:rPr lang="en-US" sz="1600" b="0" i="0" u="none" strike="noStrike" cap="none">
                <a:solidFill>
                  <a:schemeClr val="dk1"/>
                </a:solidFill>
                <a:highlight>
                  <a:srgbClr val="FFFFFF"/>
                </a:highlight>
                <a:latin typeface="Arial"/>
                <a:ea typeface="Arial"/>
                <a:cs typeface="Arial"/>
                <a:sym typeface="Arial"/>
              </a:rPr>
              <a:t> </a:t>
            </a:r>
            <a:r>
              <a:rPr lang="en-US" sz="1600" b="1" i="0" u="none" strike="noStrike" cap="none">
                <a:solidFill>
                  <a:schemeClr val="dk1"/>
                </a:solidFill>
                <a:highlight>
                  <a:srgbClr val="FFFFFF"/>
                </a:highlight>
                <a:latin typeface="Arial"/>
                <a:ea typeface="Arial"/>
                <a:cs typeface="Arial"/>
                <a:sym typeface="Arial"/>
              </a:rPr>
              <a:t>Only 2 , 3</a:t>
            </a:r>
            <a:endParaRPr sz="16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d.</a:t>
            </a:r>
            <a:r>
              <a:rPr lang="en-US" sz="1600" b="0" i="0" u="none" strike="noStrike" cap="none">
                <a:solidFill>
                  <a:schemeClr val="dk1"/>
                </a:solidFill>
                <a:highlight>
                  <a:srgbClr val="FFFFFF"/>
                </a:highlight>
                <a:latin typeface="Arial"/>
                <a:ea typeface="Arial"/>
                <a:cs typeface="Arial"/>
                <a:sym typeface="Arial"/>
              </a:rPr>
              <a:t> All 1 , 2, 3</a:t>
            </a:r>
            <a:endParaRPr sz="1600" b="0" i="0" u="none" strike="noStrike" cap="none">
              <a:solidFill>
                <a:schemeClr val="dk1"/>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13251433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5027e2b209_0_497"/>
          <p:cNvSpPr/>
          <p:nvPr/>
        </p:nvSpPr>
        <p:spPr>
          <a:xfrm>
            <a:off x="0" y="609600"/>
            <a:ext cx="9144000" cy="4560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6" name="Google Shape;236;g15027e2b209_0_497"/>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Google Shape;237;g15027e2b209_0_497"/>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8" name="Google Shape;238;g15027e2b209_0_497"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239" name="Google Shape;239;g15027e2b209_0_497"/>
          <p:cNvSpPr txBox="1">
            <a:spLocks noGrp="1"/>
          </p:cNvSpPr>
          <p:nvPr>
            <p:ph type="dt" idx="4294967295"/>
          </p:nvPr>
        </p:nvSpPr>
        <p:spPr>
          <a:xfrm>
            <a:off x="457200" y="6356350"/>
            <a:ext cx="21336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254F891E-7303-4C49-9096-47063FEAC2EF}" type="datetime1">
              <a:rPr lang="en-US" sz="1400" b="0" i="0" u="none" strike="noStrike" cap="none" smtClean="0">
                <a:solidFill>
                  <a:srgbClr val="000000"/>
                </a:solidFill>
                <a:latin typeface="Arial"/>
                <a:cs typeface="Arial"/>
                <a:sym typeface="Arial"/>
              </a:rPr>
              <a:t>9/27/2022</a:t>
            </a:fld>
            <a:endParaRPr sz="1400" b="0" i="0" u="none" strike="noStrike" cap="none">
              <a:solidFill>
                <a:srgbClr val="000000"/>
              </a:solidFill>
              <a:latin typeface="Arial"/>
              <a:ea typeface="Arial"/>
              <a:cs typeface="Arial"/>
              <a:sym typeface="Arial"/>
            </a:endParaRPr>
          </a:p>
        </p:txBody>
      </p:sp>
      <p:sp>
        <p:nvSpPr>
          <p:cNvPr id="240" name="Google Shape;240;g15027e2b209_0_497"/>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62</a:t>
            </a:fld>
            <a:endParaRPr/>
          </a:p>
        </p:txBody>
      </p:sp>
      <p:sp>
        <p:nvSpPr>
          <p:cNvPr id="241" name="Google Shape;241;g15027e2b209_0_497"/>
          <p:cNvSpPr txBox="1"/>
          <p:nvPr/>
        </p:nvSpPr>
        <p:spPr>
          <a:xfrm>
            <a:off x="-1116632" y="885507"/>
            <a:ext cx="8229600" cy="94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MCQ Questions</a:t>
            </a:r>
            <a:endParaRPr sz="3600" b="0" i="0" u="none" strike="noStrike" cap="none">
              <a:solidFill>
                <a:schemeClr val="dk1"/>
              </a:solidFill>
              <a:latin typeface="Calibri"/>
              <a:ea typeface="Calibri"/>
              <a:cs typeface="Calibri"/>
              <a:sym typeface="Calibri"/>
            </a:endParaRPr>
          </a:p>
        </p:txBody>
      </p:sp>
      <p:sp>
        <p:nvSpPr>
          <p:cNvPr id="242" name="Google Shape;242;g15027e2b209_0_497"/>
          <p:cNvSpPr txBox="1"/>
          <p:nvPr/>
        </p:nvSpPr>
        <p:spPr>
          <a:xfrm>
            <a:off x="806825" y="2009675"/>
            <a:ext cx="7357800" cy="3336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II. Using friend operator function, following perfect set of operators may not be overloaded.</a:t>
            </a:r>
            <a:endParaRPr sz="16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a.</a:t>
            </a:r>
            <a:r>
              <a:rPr lang="en-US" sz="1600" b="0" i="0" u="none" strike="noStrike" cap="none">
                <a:solidFill>
                  <a:schemeClr val="dk1"/>
                </a:solidFill>
                <a:highlight>
                  <a:srgbClr val="FFFFFF"/>
                </a:highlight>
                <a:latin typeface="Arial"/>
                <a:ea typeface="Arial"/>
                <a:cs typeface="Arial"/>
                <a:sym typeface="Arial"/>
              </a:rPr>
              <a:t> = , ( ) , [ ] , -&gt;</a:t>
            </a:r>
            <a:endParaRPr sz="16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b.</a:t>
            </a:r>
            <a:r>
              <a:rPr lang="en-US" sz="1600" b="0" i="0" u="none" strike="noStrike" cap="none">
                <a:solidFill>
                  <a:schemeClr val="dk1"/>
                </a:solidFill>
                <a:highlight>
                  <a:srgbClr val="FFFFFF"/>
                </a:highlight>
                <a:latin typeface="Arial"/>
                <a:ea typeface="Arial"/>
                <a:cs typeface="Arial"/>
                <a:sym typeface="Arial"/>
              </a:rPr>
              <a:t> &lt;&lt;, = = , [ ] , &gt;&gt;</a:t>
            </a:r>
            <a:endParaRPr sz="16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c.</a:t>
            </a:r>
            <a:r>
              <a:rPr lang="en-US" sz="1600" b="0" i="0" u="none" strike="noStrike" cap="none">
                <a:solidFill>
                  <a:schemeClr val="dk1"/>
                </a:solidFill>
                <a:highlight>
                  <a:srgbClr val="FFFFFF"/>
                </a:highlight>
                <a:latin typeface="Arial"/>
                <a:ea typeface="Arial"/>
                <a:cs typeface="Arial"/>
                <a:sym typeface="Arial"/>
              </a:rPr>
              <a:t> ?, = , ( ) , ++</a:t>
            </a:r>
            <a:endParaRPr sz="16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d</a:t>
            </a:r>
            <a:r>
              <a:rPr lang="en-US" sz="1600" b="0" i="0" u="none" strike="noStrike" cap="none">
                <a:solidFill>
                  <a:schemeClr val="dk1"/>
                </a:solidFill>
                <a:highlight>
                  <a:srgbClr val="FFFFFF"/>
                </a:highlight>
                <a:latin typeface="Arial"/>
                <a:ea typeface="Arial"/>
                <a:cs typeface="Arial"/>
                <a:sym typeface="Arial"/>
              </a:rPr>
              <a:t>. +,-,--,++</a:t>
            </a:r>
            <a:endParaRPr sz="1600" b="0" i="0" u="none" strike="noStrike" cap="none">
              <a:solidFill>
                <a:schemeClr val="dk1"/>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15412126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g15027e2b209_0_507"/>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1" name="Google Shape;251;g15027e2b209_0_507"/>
          <p:cNvSpPr txBox="1">
            <a:spLocks noGrp="1"/>
          </p:cNvSpPr>
          <p:nvPr>
            <p:ph type="dt" idx="4294967295"/>
          </p:nvPr>
        </p:nvSpPr>
        <p:spPr>
          <a:xfrm>
            <a:off x="457200" y="6356350"/>
            <a:ext cx="21336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CDBB55EC-4C9D-4429-8632-7E40DD3ECFAB}" type="datetime1">
              <a:rPr lang="en-US" sz="1400" b="0" i="0" u="none" strike="noStrike" cap="none" smtClean="0">
                <a:solidFill>
                  <a:srgbClr val="000000"/>
                </a:solidFill>
                <a:latin typeface="Arial"/>
                <a:cs typeface="Arial"/>
                <a:sym typeface="Arial"/>
              </a:rPr>
              <a:t>9/27/2022</a:t>
            </a:fld>
            <a:endParaRPr sz="1400" b="0" i="0" u="none" strike="noStrike" cap="none">
              <a:solidFill>
                <a:srgbClr val="000000"/>
              </a:solidFill>
              <a:latin typeface="Arial"/>
              <a:ea typeface="Arial"/>
              <a:cs typeface="Arial"/>
              <a:sym typeface="Arial"/>
            </a:endParaRPr>
          </a:p>
        </p:txBody>
      </p:sp>
      <p:sp>
        <p:nvSpPr>
          <p:cNvPr id="252" name="Google Shape;252;g15027e2b209_0_507"/>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63</a:t>
            </a:fld>
            <a:endParaRPr/>
          </a:p>
        </p:txBody>
      </p:sp>
      <p:sp>
        <p:nvSpPr>
          <p:cNvPr id="253" name="Google Shape;253;g15027e2b209_0_507"/>
          <p:cNvSpPr txBox="1"/>
          <p:nvPr/>
        </p:nvSpPr>
        <p:spPr>
          <a:xfrm>
            <a:off x="-1116632" y="885507"/>
            <a:ext cx="8229600" cy="94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MCQ Questions</a:t>
            </a:r>
            <a:endParaRPr sz="3600" b="0" i="0" u="none" strike="noStrike" cap="none">
              <a:solidFill>
                <a:schemeClr val="dk1"/>
              </a:solidFill>
              <a:latin typeface="Calibri"/>
              <a:ea typeface="Calibri"/>
              <a:cs typeface="Calibri"/>
              <a:sym typeface="Calibri"/>
            </a:endParaRPr>
          </a:p>
        </p:txBody>
      </p:sp>
      <p:sp>
        <p:nvSpPr>
          <p:cNvPr id="254" name="Google Shape;254;g15027e2b209_0_507"/>
          <p:cNvSpPr txBox="1"/>
          <p:nvPr/>
        </p:nvSpPr>
        <p:spPr>
          <a:xfrm>
            <a:off x="806825" y="2009675"/>
            <a:ext cx="7357800" cy="3336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II. Using friend operator function, following perfect set of operators may not be overloaded.</a:t>
            </a:r>
            <a:endParaRPr sz="16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a.</a:t>
            </a:r>
            <a:r>
              <a:rPr lang="en-US" sz="1600" b="0" i="0" u="none" strike="noStrike" cap="none">
                <a:solidFill>
                  <a:schemeClr val="dk1"/>
                </a:solidFill>
                <a:highlight>
                  <a:srgbClr val="FFFFFF"/>
                </a:highlight>
                <a:latin typeface="Arial"/>
                <a:ea typeface="Arial"/>
                <a:cs typeface="Arial"/>
                <a:sym typeface="Arial"/>
              </a:rPr>
              <a:t> </a:t>
            </a:r>
            <a:r>
              <a:rPr lang="en-US" sz="1600" b="1" i="0" u="none" strike="noStrike" cap="none">
                <a:solidFill>
                  <a:schemeClr val="dk1"/>
                </a:solidFill>
                <a:highlight>
                  <a:srgbClr val="FFFFFF"/>
                </a:highlight>
                <a:latin typeface="Arial"/>
                <a:ea typeface="Arial"/>
                <a:cs typeface="Arial"/>
                <a:sym typeface="Arial"/>
              </a:rPr>
              <a:t>= , ( ) , [ ] , -&gt;</a:t>
            </a:r>
            <a:endParaRPr sz="16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b.</a:t>
            </a:r>
            <a:r>
              <a:rPr lang="en-US" sz="1600" b="0" i="0" u="none" strike="noStrike" cap="none">
                <a:solidFill>
                  <a:schemeClr val="dk1"/>
                </a:solidFill>
                <a:highlight>
                  <a:srgbClr val="FFFFFF"/>
                </a:highlight>
                <a:latin typeface="Arial"/>
                <a:ea typeface="Arial"/>
                <a:cs typeface="Arial"/>
                <a:sym typeface="Arial"/>
              </a:rPr>
              <a:t> &lt;&lt;, = = , [ ] , &gt;&gt;</a:t>
            </a:r>
            <a:endParaRPr sz="16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c.</a:t>
            </a:r>
            <a:r>
              <a:rPr lang="en-US" sz="1600" b="0" i="0" u="none" strike="noStrike" cap="none">
                <a:solidFill>
                  <a:schemeClr val="dk1"/>
                </a:solidFill>
                <a:highlight>
                  <a:srgbClr val="FFFFFF"/>
                </a:highlight>
                <a:latin typeface="Arial"/>
                <a:ea typeface="Arial"/>
                <a:cs typeface="Arial"/>
                <a:sym typeface="Arial"/>
              </a:rPr>
              <a:t> ?, = , ( ) , ++</a:t>
            </a:r>
            <a:endParaRPr sz="16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Arial"/>
                <a:ea typeface="Arial"/>
                <a:cs typeface="Arial"/>
                <a:sym typeface="Arial"/>
              </a:rPr>
              <a:t>d</a:t>
            </a:r>
            <a:r>
              <a:rPr lang="en-US" sz="1600" b="0" i="0" u="none" strike="noStrike" cap="none">
                <a:solidFill>
                  <a:schemeClr val="dk1"/>
                </a:solidFill>
                <a:highlight>
                  <a:srgbClr val="FFFFFF"/>
                </a:highlight>
                <a:latin typeface="Arial"/>
                <a:ea typeface="Arial"/>
                <a:cs typeface="Arial"/>
                <a:sym typeface="Arial"/>
              </a:rPr>
              <a:t>. +,-,--,++</a:t>
            </a:r>
            <a:endParaRPr sz="1600" b="0" i="0" u="none" strike="noStrike" cap="none">
              <a:solidFill>
                <a:schemeClr val="dk1"/>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1130877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g15027e2b209_0_517"/>
          <p:cNvSpPr/>
          <p:nvPr/>
        </p:nvSpPr>
        <p:spPr>
          <a:xfrm>
            <a:off x="106075" y="1264609"/>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Google Shape;263;g15027e2b209_0_517"/>
          <p:cNvSpPr txBox="1">
            <a:spLocks noGrp="1"/>
          </p:cNvSpPr>
          <p:nvPr>
            <p:ph type="dt" idx="4294967295"/>
          </p:nvPr>
        </p:nvSpPr>
        <p:spPr>
          <a:xfrm>
            <a:off x="457200" y="6356350"/>
            <a:ext cx="21336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02BD7532-D0D4-4BDE-82AA-341B1280D6C4}" type="datetime1">
              <a:rPr lang="en-US" sz="1400" b="0" i="0" u="none" strike="noStrike" cap="none" smtClean="0">
                <a:solidFill>
                  <a:srgbClr val="000000"/>
                </a:solidFill>
                <a:latin typeface="Arial"/>
                <a:cs typeface="Arial"/>
                <a:sym typeface="Arial"/>
              </a:rPr>
              <a:t>9/27/2022</a:t>
            </a:fld>
            <a:endParaRPr sz="1400" b="0" i="0" u="none" strike="noStrike" cap="none">
              <a:solidFill>
                <a:srgbClr val="000000"/>
              </a:solidFill>
              <a:latin typeface="Arial"/>
              <a:ea typeface="Arial"/>
              <a:cs typeface="Arial"/>
              <a:sym typeface="Arial"/>
            </a:endParaRPr>
          </a:p>
        </p:txBody>
      </p:sp>
      <p:sp>
        <p:nvSpPr>
          <p:cNvPr id="264" name="Google Shape;264;g15027e2b209_0_517"/>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64</a:t>
            </a:fld>
            <a:endParaRPr/>
          </a:p>
        </p:txBody>
      </p:sp>
      <p:sp>
        <p:nvSpPr>
          <p:cNvPr id="265" name="Google Shape;265;g15027e2b209_0_517"/>
          <p:cNvSpPr txBox="1"/>
          <p:nvPr/>
        </p:nvSpPr>
        <p:spPr>
          <a:xfrm>
            <a:off x="242858" y="892862"/>
            <a:ext cx="8229600" cy="94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MCQ Questions</a:t>
            </a:r>
            <a:endParaRPr sz="3600" b="0" i="0" u="none" strike="noStrike" cap="none">
              <a:solidFill>
                <a:schemeClr val="dk1"/>
              </a:solidFill>
              <a:latin typeface="Calibri"/>
              <a:ea typeface="Calibri"/>
              <a:cs typeface="Calibri"/>
              <a:sym typeface="Calibri"/>
            </a:endParaRPr>
          </a:p>
        </p:txBody>
      </p:sp>
      <p:sp>
        <p:nvSpPr>
          <p:cNvPr id="266" name="Google Shape;266;g15027e2b209_0_517"/>
          <p:cNvSpPr txBox="1"/>
          <p:nvPr/>
        </p:nvSpPr>
        <p:spPr>
          <a:xfrm>
            <a:off x="883675" y="1946613"/>
            <a:ext cx="7588800" cy="3090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700"/>
              <a:buFont typeface="Arial"/>
              <a:buNone/>
            </a:pPr>
            <a:r>
              <a:rPr lang="en-US" sz="1700" b="1" i="0" u="none" strike="noStrike" cap="none">
                <a:solidFill>
                  <a:schemeClr val="dk1"/>
                </a:solidFill>
                <a:highlight>
                  <a:srgbClr val="FFFFFF"/>
                </a:highlight>
                <a:latin typeface="Arial"/>
                <a:ea typeface="Arial"/>
                <a:cs typeface="Arial"/>
                <a:sym typeface="Arial"/>
              </a:rPr>
              <a:t>III. When overloading unary operators using Friend function,it requires_____ argument/s.</a:t>
            </a:r>
            <a:endParaRPr sz="17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a.</a:t>
            </a:r>
            <a:r>
              <a:rPr lang="en-US" sz="1800" b="0" i="0" u="none" strike="noStrike" cap="none">
                <a:solidFill>
                  <a:schemeClr val="dk1"/>
                </a:solidFill>
                <a:highlight>
                  <a:srgbClr val="FFFFFF"/>
                </a:highlight>
                <a:latin typeface="Arial"/>
                <a:ea typeface="Arial"/>
                <a:cs typeface="Arial"/>
                <a:sym typeface="Arial"/>
              </a:rPr>
              <a:t> Zero</a:t>
            </a:r>
            <a:endParaRPr sz="18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r>
              <a:rPr lang="en-US" sz="1800" b="0" i="0" u="none" strike="noStrike" cap="none">
                <a:solidFill>
                  <a:schemeClr val="dk1"/>
                </a:solidFill>
                <a:highlight>
                  <a:srgbClr val="FFFFFF"/>
                </a:highlight>
                <a:latin typeface="Arial"/>
                <a:ea typeface="Arial"/>
                <a:cs typeface="Arial"/>
                <a:sym typeface="Arial"/>
              </a:rPr>
              <a:t>b. One</a:t>
            </a:r>
            <a:endParaRPr sz="18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c.</a:t>
            </a:r>
            <a:r>
              <a:rPr lang="en-US" sz="1800" b="0" i="0" u="none" strike="noStrike" cap="none">
                <a:solidFill>
                  <a:schemeClr val="dk1"/>
                </a:solidFill>
                <a:highlight>
                  <a:srgbClr val="FFFFFF"/>
                </a:highlight>
                <a:latin typeface="Arial"/>
                <a:ea typeface="Arial"/>
                <a:cs typeface="Arial"/>
                <a:sym typeface="Arial"/>
              </a:rPr>
              <a:t> Two</a:t>
            </a:r>
            <a:endParaRPr sz="18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d.</a:t>
            </a:r>
            <a:r>
              <a:rPr lang="en-US" sz="1800" b="0" i="0" u="none" strike="noStrike" cap="none">
                <a:solidFill>
                  <a:schemeClr val="dk1"/>
                </a:solidFill>
                <a:highlight>
                  <a:srgbClr val="FFFFFF"/>
                </a:highlight>
                <a:latin typeface="Arial"/>
                <a:ea typeface="Arial"/>
                <a:cs typeface="Arial"/>
                <a:sym typeface="Arial"/>
              </a:rPr>
              <a:t> None of these.</a:t>
            </a:r>
            <a:endParaRPr sz="1800" b="0" i="0" u="none" strike="noStrike" cap="none">
              <a:solidFill>
                <a:schemeClr val="dk1"/>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18871681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15027e2b209_0_537"/>
          <p:cNvSpPr/>
          <p:nvPr/>
        </p:nvSpPr>
        <p:spPr>
          <a:xfrm>
            <a:off x="0" y="609600"/>
            <a:ext cx="9144000" cy="4560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2" name="Google Shape;272;g15027e2b209_0_537"/>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Google Shape;273;g15027e2b209_0_537"/>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74" name="Google Shape;274;g15027e2b209_0_537"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275" name="Google Shape;275;g15027e2b209_0_537"/>
          <p:cNvSpPr txBox="1">
            <a:spLocks noGrp="1"/>
          </p:cNvSpPr>
          <p:nvPr>
            <p:ph type="dt" idx="4294967295"/>
          </p:nvPr>
        </p:nvSpPr>
        <p:spPr>
          <a:xfrm>
            <a:off x="457200" y="6356350"/>
            <a:ext cx="21336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FBA341FF-0F41-4770-A30F-AEE6D96C3B9D}" type="datetime1">
              <a:rPr lang="en-US" sz="1400" b="0" i="0" u="none" strike="noStrike" cap="none" smtClean="0">
                <a:solidFill>
                  <a:srgbClr val="000000"/>
                </a:solidFill>
                <a:latin typeface="Arial"/>
                <a:cs typeface="Arial"/>
                <a:sym typeface="Arial"/>
              </a:rPr>
              <a:t>9/27/2022</a:t>
            </a:fld>
            <a:endParaRPr sz="1400" b="0" i="0" u="none" strike="noStrike" cap="none">
              <a:solidFill>
                <a:srgbClr val="000000"/>
              </a:solidFill>
              <a:latin typeface="Arial"/>
              <a:ea typeface="Arial"/>
              <a:cs typeface="Arial"/>
              <a:sym typeface="Arial"/>
            </a:endParaRPr>
          </a:p>
        </p:txBody>
      </p:sp>
      <p:sp>
        <p:nvSpPr>
          <p:cNvPr id="276" name="Google Shape;276;g15027e2b209_0_537"/>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65</a:t>
            </a:fld>
            <a:endParaRPr/>
          </a:p>
        </p:txBody>
      </p:sp>
      <p:sp>
        <p:nvSpPr>
          <p:cNvPr id="277" name="Google Shape;277;g15027e2b209_0_537"/>
          <p:cNvSpPr txBox="1"/>
          <p:nvPr/>
        </p:nvSpPr>
        <p:spPr>
          <a:xfrm>
            <a:off x="-1116632" y="885507"/>
            <a:ext cx="8229600" cy="94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MCQ Questions</a:t>
            </a:r>
            <a:endParaRPr sz="3600" b="0" i="0" u="none" strike="noStrike" cap="none">
              <a:solidFill>
                <a:schemeClr val="dk1"/>
              </a:solidFill>
              <a:latin typeface="Calibri"/>
              <a:ea typeface="Calibri"/>
              <a:cs typeface="Calibri"/>
              <a:sym typeface="Calibri"/>
            </a:endParaRPr>
          </a:p>
        </p:txBody>
      </p:sp>
      <p:sp>
        <p:nvSpPr>
          <p:cNvPr id="278" name="Google Shape;278;g15027e2b209_0_537"/>
          <p:cNvSpPr txBox="1"/>
          <p:nvPr/>
        </p:nvSpPr>
        <p:spPr>
          <a:xfrm>
            <a:off x="883675" y="1946613"/>
            <a:ext cx="7588800" cy="3090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700"/>
              <a:buFont typeface="Arial"/>
              <a:buNone/>
            </a:pPr>
            <a:r>
              <a:rPr lang="en-US" sz="1700" b="1" i="0" u="none" strike="noStrike" cap="none">
                <a:solidFill>
                  <a:schemeClr val="dk1"/>
                </a:solidFill>
                <a:highlight>
                  <a:srgbClr val="FFFFFF"/>
                </a:highlight>
                <a:latin typeface="Arial"/>
                <a:ea typeface="Arial"/>
                <a:cs typeface="Arial"/>
                <a:sym typeface="Arial"/>
              </a:rPr>
              <a:t>III. When overloading unary operators using Friend function,it requires_____ argument/s.</a:t>
            </a:r>
            <a:endParaRPr sz="17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a.</a:t>
            </a:r>
            <a:r>
              <a:rPr lang="en-US" sz="1800" b="0" i="0" u="none" strike="noStrike" cap="none">
                <a:solidFill>
                  <a:schemeClr val="dk1"/>
                </a:solidFill>
                <a:highlight>
                  <a:srgbClr val="FFFFFF"/>
                </a:highlight>
                <a:latin typeface="Arial"/>
                <a:ea typeface="Arial"/>
                <a:cs typeface="Arial"/>
                <a:sym typeface="Arial"/>
              </a:rPr>
              <a:t> Zero</a:t>
            </a:r>
            <a:endParaRPr sz="18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b.</a:t>
            </a:r>
            <a:r>
              <a:rPr lang="en-US" sz="1800" b="0" i="0" u="none" strike="noStrike" cap="none">
                <a:solidFill>
                  <a:schemeClr val="dk1"/>
                </a:solidFill>
                <a:highlight>
                  <a:srgbClr val="FFFFFF"/>
                </a:highlight>
                <a:latin typeface="Arial"/>
                <a:ea typeface="Arial"/>
                <a:cs typeface="Arial"/>
                <a:sym typeface="Arial"/>
              </a:rPr>
              <a:t> </a:t>
            </a:r>
            <a:r>
              <a:rPr lang="en-US" sz="1800" b="1" i="0" u="none" strike="noStrike" cap="none">
                <a:solidFill>
                  <a:schemeClr val="dk1"/>
                </a:solidFill>
                <a:highlight>
                  <a:srgbClr val="FFFFFF"/>
                </a:highlight>
                <a:latin typeface="Arial"/>
                <a:ea typeface="Arial"/>
                <a:cs typeface="Arial"/>
                <a:sym typeface="Arial"/>
              </a:rPr>
              <a:t>One</a:t>
            </a:r>
            <a:endParaRPr sz="1800" b="1"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c.</a:t>
            </a:r>
            <a:r>
              <a:rPr lang="en-US" sz="1800" b="0" i="0" u="none" strike="noStrike" cap="none">
                <a:solidFill>
                  <a:schemeClr val="dk1"/>
                </a:solidFill>
                <a:highlight>
                  <a:srgbClr val="FFFFFF"/>
                </a:highlight>
                <a:latin typeface="Arial"/>
                <a:ea typeface="Arial"/>
                <a:cs typeface="Arial"/>
                <a:sym typeface="Arial"/>
              </a:rPr>
              <a:t> Two</a:t>
            </a:r>
            <a:endParaRPr sz="18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d.</a:t>
            </a:r>
            <a:r>
              <a:rPr lang="en-US" sz="1800" b="0" i="0" u="none" strike="noStrike" cap="none">
                <a:solidFill>
                  <a:schemeClr val="dk1"/>
                </a:solidFill>
                <a:highlight>
                  <a:srgbClr val="FFFFFF"/>
                </a:highlight>
                <a:latin typeface="Arial"/>
                <a:ea typeface="Arial"/>
                <a:cs typeface="Arial"/>
                <a:sym typeface="Arial"/>
              </a:rPr>
              <a:t> None of these.</a:t>
            </a:r>
            <a:endParaRPr sz="1800" b="0" i="0" u="none" strike="noStrike" cap="none">
              <a:solidFill>
                <a:schemeClr val="dk1"/>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3957959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15027e2b209_0_551"/>
          <p:cNvSpPr/>
          <p:nvPr/>
        </p:nvSpPr>
        <p:spPr>
          <a:xfrm>
            <a:off x="0" y="609600"/>
            <a:ext cx="9144000" cy="4560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4" name="Google Shape;284;g15027e2b209_0_551"/>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Google Shape;285;g15027e2b209_0_551"/>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86" name="Google Shape;286;g15027e2b209_0_551"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287" name="Google Shape;287;g15027e2b209_0_551"/>
          <p:cNvSpPr txBox="1">
            <a:spLocks noGrp="1"/>
          </p:cNvSpPr>
          <p:nvPr>
            <p:ph type="dt" idx="4294967295"/>
          </p:nvPr>
        </p:nvSpPr>
        <p:spPr>
          <a:xfrm>
            <a:off x="457200" y="6356350"/>
            <a:ext cx="21336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ECBCFD52-362F-4136-BFCD-A15134A8CCEC}" type="datetime1">
              <a:rPr lang="en-US" sz="1400" b="0" i="0" u="none" strike="noStrike" cap="none" smtClean="0">
                <a:solidFill>
                  <a:srgbClr val="000000"/>
                </a:solidFill>
                <a:latin typeface="Arial"/>
                <a:cs typeface="Arial"/>
                <a:sym typeface="Arial"/>
              </a:rPr>
              <a:t>9/27/2022</a:t>
            </a:fld>
            <a:endParaRPr sz="1400" b="0" i="0" u="none" strike="noStrike" cap="none">
              <a:solidFill>
                <a:srgbClr val="000000"/>
              </a:solidFill>
              <a:latin typeface="Arial"/>
              <a:ea typeface="Arial"/>
              <a:cs typeface="Arial"/>
              <a:sym typeface="Arial"/>
            </a:endParaRPr>
          </a:p>
        </p:txBody>
      </p:sp>
      <p:sp>
        <p:nvSpPr>
          <p:cNvPr id="288" name="Google Shape;288;g15027e2b209_0_551"/>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66</a:t>
            </a:fld>
            <a:endParaRPr/>
          </a:p>
        </p:txBody>
      </p:sp>
      <p:sp>
        <p:nvSpPr>
          <p:cNvPr id="289" name="Google Shape;289;g15027e2b209_0_551"/>
          <p:cNvSpPr txBox="1"/>
          <p:nvPr/>
        </p:nvSpPr>
        <p:spPr>
          <a:xfrm>
            <a:off x="-1116632" y="885507"/>
            <a:ext cx="8229600" cy="94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MCQ Questions</a:t>
            </a:r>
            <a:endParaRPr sz="3600" b="0" i="0" u="none" strike="noStrike" cap="none">
              <a:solidFill>
                <a:schemeClr val="dk1"/>
              </a:solidFill>
              <a:latin typeface="Calibri"/>
              <a:ea typeface="Calibri"/>
              <a:cs typeface="Calibri"/>
              <a:sym typeface="Calibri"/>
            </a:endParaRPr>
          </a:p>
        </p:txBody>
      </p:sp>
      <p:sp>
        <p:nvSpPr>
          <p:cNvPr id="290" name="Google Shape;290;g15027e2b209_0_551"/>
          <p:cNvSpPr txBox="1"/>
          <p:nvPr/>
        </p:nvSpPr>
        <p:spPr>
          <a:xfrm>
            <a:off x="845225" y="2305175"/>
            <a:ext cx="7261800" cy="3090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700"/>
              <a:buFont typeface="Arial"/>
              <a:buNone/>
            </a:pPr>
            <a:r>
              <a:rPr lang="en-US" sz="1700" b="1" i="0" u="none" strike="noStrike" cap="none">
                <a:solidFill>
                  <a:schemeClr val="dk1"/>
                </a:solidFill>
                <a:highlight>
                  <a:srgbClr val="FFFFFF"/>
                </a:highlight>
                <a:latin typeface="Arial"/>
                <a:ea typeface="Arial"/>
                <a:cs typeface="Arial"/>
                <a:sym typeface="Arial"/>
              </a:rPr>
              <a:t>IV. In case of binary operator overloading with member function, which of following statement should be taken into consideration?</a:t>
            </a:r>
            <a:endParaRPr sz="17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a.</a:t>
            </a:r>
            <a:r>
              <a:rPr lang="en-US" sz="1800" b="0" i="0" u="none" strike="noStrike" cap="none">
                <a:solidFill>
                  <a:schemeClr val="dk1"/>
                </a:solidFill>
                <a:highlight>
                  <a:srgbClr val="FFFFFF"/>
                </a:highlight>
                <a:latin typeface="Arial"/>
                <a:ea typeface="Arial"/>
                <a:cs typeface="Arial"/>
                <a:sym typeface="Arial"/>
              </a:rPr>
              <a:t> Right hand operand must be object.</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b.</a:t>
            </a:r>
            <a:r>
              <a:rPr lang="en-US" sz="1800" b="0" i="0" u="none" strike="noStrike" cap="none">
                <a:solidFill>
                  <a:schemeClr val="dk1"/>
                </a:solidFill>
                <a:highlight>
                  <a:srgbClr val="FFFFFF"/>
                </a:highlight>
                <a:latin typeface="Arial"/>
                <a:ea typeface="Arial"/>
                <a:cs typeface="Arial"/>
                <a:sym typeface="Arial"/>
              </a:rPr>
              <a:t> Left hand operand must be object.</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c.</a:t>
            </a:r>
            <a:r>
              <a:rPr lang="en-US" sz="1800" b="0" i="0" u="none" strike="noStrike" cap="none">
                <a:solidFill>
                  <a:schemeClr val="dk1"/>
                </a:solidFill>
                <a:highlight>
                  <a:srgbClr val="FFFFFF"/>
                </a:highlight>
                <a:latin typeface="Arial"/>
                <a:ea typeface="Arial"/>
                <a:cs typeface="Arial"/>
                <a:sym typeface="Arial"/>
              </a:rPr>
              <a:t> Both the operands must be objects.</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d.</a:t>
            </a:r>
            <a:r>
              <a:rPr lang="en-US" sz="1800" b="0" i="0" u="none" strike="noStrike" cap="none">
                <a:solidFill>
                  <a:schemeClr val="dk1"/>
                </a:solidFill>
                <a:highlight>
                  <a:srgbClr val="FFFFFF"/>
                </a:highlight>
                <a:latin typeface="Arial"/>
                <a:ea typeface="Arial"/>
                <a:cs typeface="Arial"/>
                <a:sym typeface="Arial"/>
              </a:rPr>
              <a:t> All of these should be considered.</a:t>
            </a:r>
            <a:endParaRPr sz="1800" b="0" i="0" u="none" strike="noStrike" cap="none">
              <a:solidFill>
                <a:schemeClr val="dk1"/>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2134472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15027e2b209_0_573"/>
          <p:cNvSpPr/>
          <p:nvPr/>
        </p:nvSpPr>
        <p:spPr>
          <a:xfrm>
            <a:off x="0" y="609600"/>
            <a:ext cx="9144000" cy="4560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6" name="Google Shape;296;g15027e2b209_0_573"/>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7" name="Google Shape;297;g15027e2b209_0_573"/>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8" name="Google Shape;298;g15027e2b209_0_573"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299" name="Google Shape;299;g15027e2b209_0_573"/>
          <p:cNvSpPr txBox="1">
            <a:spLocks noGrp="1"/>
          </p:cNvSpPr>
          <p:nvPr>
            <p:ph type="dt" idx="4294967295"/>
          </p:nvPr>
        </p:nvSpPr>
        <p:spPr>
          <a:xfrm>
            <a:off x="457200" y="6356350"/>
            <a:ext cx="21336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99F2C443-7076-4D80-8495-407B792852F6}" type="datetime1">
              <a:rPr lang="en-US" sz="1400" b="0" i="0" u="none" strike="noStrike" cap="none" smtClean="0">
                <a:solidFill>
                  <a:srgbClr val="000000"/>
                </a:solidFill>
                <a:latin typeface="Arial"/>
                <a:cs typeface="Arial"/>
                <a:sym typeface="Arial"/>
              </a:rPr>
              <a:t>9/27/2022</a:t>
            </a:fld>
            <a:endParaRPr sz="1400" b="0" i="0" u="none" strike="noStrike" cap="none">
              <a:solidFill>
                <a:srgbClr val="000000"/>
              </a:solidFill>
              <a:latin typeface="Arial"/>
              <a:ea typeface="Arial"/>
              <a:cs typeface="Arial"/>
              <a:sym typeface="Arial"/>
            </a:endParaRPr>
          </a:p>
        </p:txBody>
      </p:sp>
      <p:sp>
        <p:nvSpPr>
          <p:cNvPr id="300" name="Google Shape;300;g15027e2b209_0_573"/>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67</a:t>
            </a:fld>
            <a:endParaRPr/>
          </a:p>
        </p:txBody>
      </p:sp>
      <p:sp>
        <p:nvSpPr>
          <p:cNvPr id="301" name="Google Shape;301;g15027e2b209_0_573"/>
          <p:cNvSpPr txBox="1"/>
          <p:nvPr/>
        </p:nvSpPr>
        <p:spPr>
          <a:xfrm>
            <a:off x="-1116632" y="885507"/>
            <a:ext cx="8229600" cy="94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MCQ Questions</a:t>
            </a:r>
            <a:endParaRPr sz="3600" b="0" i="0" u="none" strike="noStrike" cap="none">
              <a:solidFill>
                <a:schemeClr val="dk1"/>
              </a:solidFill>
              <a:latin typeface="Calibri"/>
              <a:ea typeface="Calibri"/>
              <a:cs typeface="Calibri"/>
              <a:sym typeface="Calibri"/>
            </a:endParaRPr>
          </a:p>
        </p:txBody>
      </p:sp>
      <p:sp>
        <p:nvSpPr>
          <p:cNvPr id="302" name="Google Shape;302;g15027e2b209_0_573"/>
          <p:cNvSpPr txBox="1"/>
          <p:nvPr/>
        </p:nvSpPr>
        <p:spPr>
          <a:xfrm>
            <a:off x="845225" y="2305175"/>
            <a:ext cx="7261800" cy="3090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700"/>
              <a:buFont typeface="Arial"/>
              <a:buNone/>
            </a:pPr>
            <a:r>
              <a:rPr lang="en-US" sz="1700" b="1" i="0" u="none" strike="noStrike" cap="none">
                <a:solidFill>
                  <a:schemeClr val="dk1"/>
                </a:solidFill>
                <a:highlight>
                  <a:srgbClr val="FFFFFF"/>
                </a:highlight>
                <a:latin typeface="Arial"/>
                <a:ea typeface="Arial"/>
                <a:cs typeface="Arial"/>
                <a:sym typeface="Arial"/>
              </a:rPr>
              <a:t>IV. In case of binary operator overloading with member function, which of following statement should be taken into consideration?</a:t>
            </a:r>
            <a:endParaRPr sz="17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a.</a:t>
            </a:r>
            <a:r>
              <a:rPr lang="en-US" sz="1800" b="0" i="0" u="none" strike="noStrike" cap="none">
                <a:solidFill>
                  <a:schemeClr val="dk1"/>
                </a:solidFill>
                <a:highlight>
                  <a:srgbClr val="FFFFFF"/>
                </a:highlight>
                <a:latin typeface="Arial"/>
                <a:ea typeface="Arial"/>
                <a:cs typeface="Arial"/>
                <a:sym typeface="Arial"/>
              </a:rPr>
              <a:t> Right hand operand must be object.</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b.</a:t>
            </a:r>
            <a:r>
              <a:rPr lang="en-US" sz="1800" b="0" i="0" u="none" strike="noStrike" cap="none">
                <a:solidFill>
                  <a:schemeClr val="dk1"/>
                </a:solidFill>
                <a:highlight>
                  <a:srgbClr val="FFFFFF"/>
                </a:highlight>
                <a:latin typeface="Arial"/>
                <a:ea typeface="Arial"/>
                <a:cs typeface="Arial"/>
                <a:sym typeface="Arial"/>
              </a:rPr>
              <a:t> </a:t>
            </a:r>
            <a:r>
              <a:rPr lang="en-US" sz="1800" b="1" i="0" u="none" strike="noStrike" cap="none">
                <a:solidFill>
                  <a:schemeClr val="dk1"/>
                </a:solidFill>
                <a:highlight>
                  <a:srgbClr val="FFFFFF"/>
                </a:highlight>
                <a:latin typeface="Arial"/>
                <a:ea typeface="Arial"/>
                <a:cs typeface="Arial"/>
                <a:sym typeface="Arial"/>
              </a:rPr>
              <a:t>Left hand operand must be object.</a:t>
            </a:r>
            <a:endParaRPr sz="18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c.</a:t>
            </a:r>
            <a:r>
              <a:rPr lang="en-US" sz="1800" b="0" i="0" u="none" strike="noStrike" cap="none">
                <a:solidFill>
                  <a:schemeClr val="dk1"/>
                </a:solidFill>
                <a:highlight>
                  <a:srgbClr val="FFFFFF"/>
                </a:highlight>
                <a:latin typeface="Arial"/>
                <a:ea typeface="Arial"/>
                <a:cs typeface="Arial"/>
                <a:sym typeface="Arial"/>
              </a:rPr>
              <a:t> Both the operands must be objects.</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r>
              <a:rPr lang="en-US" sz="1800" b="1" i="0" u="none" strike="noStrike" cap="none">
                <a:solidFill>
                  <a:schemeClr val="dk1"/>
                </a:solidFill>
                <a:highlight>
                  <a:srgbClr val="FFFFFF"/>
                </a:highlight>
                <a:latin typeface="Arial"/>
                <a:ea typeface="Arial"/>
                <a:cs typeface="Arial"/>
                <a:sym typeface="Arial"/>
              </a:rPr>
              <a:t>d.</a:t>
            </a:r>
            <a:r>
              <a:rPr lang="en-US" sz="1800" b="0" i="0" u="none" strike="noStrike" cap="none">
                <a:solidFill>
                  <a:schemeClr val="dk1"/>
                </a:solidFill>
                <a:highlight>
                  <a:srgbClr val="FFFFFF"/>
                </a:highlight>
                <a:latin typeface="Arial"/>
                <a:ea typeface="Arial"/>
                <a:cs typeface="Arial"/>
                <a:sym typeface="Arial"/>
              </a:rPr>
              <a:t> All of these should be considered.</a:t>
            </a:r>
            <a:endParaRPr sz="1800" b="0" i="0" u="none" strike="noStrike" cap="none">
              <a:solidFill>
                <a:schemeClr val="dk1"/>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14237426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5027e2b209_0_583"/>
          <p:cNvSpPr/>
          <p:nvPr/>
        </p:nvSpPr>
        <p:spPr>
          <a:xfrm>
            <a:off x="0" y="609600"/>
            <a:ext cx="9144000" cy="4560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8" name="Google Shape;308;g15027e2b209_0_583"/>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9" name="Google Shape;309;g15027e2b209_0_583"/>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10" name="Google Shape;310;g15027e2b209_0_583"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311" name="Google Shape;311;g15027e2b209_0_583"/>
          <p:cNvSpPr txBox="1">
            <a:spLocks noGrp="1"/>
          </p:cNvSpPr>
          <p:nvPr>
            <p:ph type="dt" idx="4294967295"/>
          </p:nvPr>
        </p:nvSpPr>
        <p:spPr>
          <a:xfrm>
            <a:off x="457200" y="6356350"/>
            <a:ext cx="21336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2E82D48C-FC0E-4E4B-8908-2013C936CA28}" type="datetime1">
              <a:rPr lang="en-US" sz="1400" b="0" i="0" u="none" strike="noStrike" cap="none" smtClean="0">
                <a:solidFill>
                  <a:srgbClr val="000000"/>
                </a:solidFill>
                <a:latin typeface="Arial"/>
                <a:cs typeface="Arial"/>
                <a:sym typeface="Arial"/>
              </a:rPr>
              <a:t>9/27/2022</a:t>
            </a:fld>
            <a:endParaRPr sz="1400" b="0" i="0" u="none" strike="noStrike" cap="none">
              <a:solidFill>
                <a:srgbClr val="000000"/>
              </a:solidFill>
              <a:latin typeface="Arial"/>
              <a:ea typeface="Arial"/>
              <a:cs typeface="Arial"/>
              <a:sym typeface="Arial"/>
            </a:endParaRPr>
          </a:p>
        </p:txBody>
      </p:sp>
      <p:sp>
        <p:nvSpPr>
          <p:cNvPr id="312" name="Google Shape;312;g15027e2b209_0_583"/>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68</a:t>
            </a:fld>
            <a:endParaRPr/>
          </a:p>
        </p:txBody>
      </p:sp>
      <p:sp>
        <p:nvSpPr>
          <p:cNvPr id="313" name="Google Shape;313;g15027e2b209_0_583"/>
          <p:cNvSpPr txBox="1"/>
          <p:nvPr/>
        </p:nvSpPr>
        <p:spPr>
          <a:xfrm>
            <a:off x="-1116632" y="885507"/>
            <a:ext cx="8229600" cy="94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MCQ Questions</a:t>
            </a:r>
            <a:endParaRPr sz="3600" b="0" i="0" u="none" strike="noStrike" cap="none">
              <a:solidFill>
                <a:schemeClr val="dk1"/>
              </a:solidFill>
              <a:latin typeface="Calibri"/>
              <a:ea typeface="Calibri"/>
              <a:cs typeface="Calibri"/>
              <a:sym typeface="Calibri"/>
            </a:endParaRPr>
          </a:p>
        </p:txBody>
      </p:sp>
      <p:sp>
        <p:nvSpPr>
          <p:cNvPr id="314" name="Google Shape;314;g15027e2b209_0_583"/>
          <p:cNvSpPr txBox="1"/>
          <p:nvPr/>
        </p:nvSpPr>
        <p:spPr>
          <a:xfrm>
            <a:off x="816300" y="1866125"/>
            <a:ext cx="7511400" cy="3279300"/>
          </a:xfrm>
          <a:prstGeom prst="rect">
            <a:avLst/>
          </a:prstGeom>
          <a:noFill/>
          <a:ln>
            <a:noFill/>
          </a:ln>
        </p:spPr>
        <p:txBody>
          <a:bodyPr spcFirstLastPara="1" wrap="square" lIns="91425" tIns="91425" rIns="91425" bIns="91425" anchor="t" anchorCtr="0">
            <a:spAutoFit/>
          </a:bodyPr>
          <a:lstStyle/>
          <a:p>
            <a:pPr marL="457200" marR="0" lvl="0" indent="-228600" algn="l" rtl="0">
              <a:lnSpc>
                <a:spcPct val="115000"/>
              </a:lnSpc>
              <a:spcBef>
                <a:spcPts val="0"/>
              </a:spcBef>
              <a:spcAft>
                <a:spcPts val="0"/>
              </a:spcAft>
              <a:buClr>
                <a:srgbClr val="4A4A4A"/>
              </a:buClr>
              <a:buSzPts val="1350"/>
              <a:buFont typeface="Arial"/>
              <a:buNone/>
            </a:pPr>
            <a:endParaRPr sz="1350" b="0" i="0" u="none" strike="noStrike" cap="none">
              <a:solidFill>
                <a:srgbClr val="4A4A4A"/>
              </a:solidFill>
              <a:latin typeface="Roboto"/>
              <a:ea typeface="Roboto"/>
              <a:cs typeface="Roboto"/>
              <a:sym typeface="Roboto"/>
            </a:endParaRPr>
          </a:p>
          <a:p>
            <a:pPr marL="457200" marR="0" lvl="0" indent="-228600" algn="l" rtl="0">
              <a:lnSpc>
                <a:spcPct val="115000"/>
              </a:lnSpc>
              <a:spcBef>
                <a:spcPts val="0"/>
              </a:spcBef>
              <a:spcAft>
                <a:spcPts val="0"/>
              </a:spcAft>
              <a:buClr>
                <a:srgbClr val="4A4A4A"/>
              </a:buClr>
              <a:buSzPts val="2050"/>
              <a:buFont typeface="Arial"/>
              <a:buNone/>
            </a:pPr>
            <a:r>
              <a:rPr lang="en-US" sz="2050" b="0" i="0" u="none" strike="noStrike" cap="none">
                <a:solidFill>
                  <a:srgbClr val="4A4A4A"/>
                </a:solidFill>
                <a:latin typeface="Arial"/>
                <a:ea typeface="Arial"/>
                <a:cs typeface="Arial"/>
                <a:sym typeface="Arial"/>
              </a:rPr>
              <a:t>V.Which is the correct statement anout operator overloading in C++?</a:t>
            </a:r>
            <a:endParaRPr sz="2050" b="0" i="0" u="none" strike="noStrike" cap="none">
              <a:solidFill>
                <a:srgbClr val="4A4A4A"/>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050"/>
              <a:buFont typeface="Arial"/>
              <a:buNone/>
            </a:pPr>
            <a:endParaRPr sz="2050" b="0" i="0" u="none" strike="noStrike" cap="none">
              <a:solidFill>
                <a:srgbClr val="4A4A4A"/>
              </a:solidFill>
              <a:latin typeface="Arial"/>
              <a:ea typeface="Arial"/>
              <a:cs typeface="Arial"/>
              <a:sym typeface="Arial"/>
            </a:endParaRPr>
          </a:p>
          <a:p>
            <a:pPr marL="457200" marR="0" lvl="0" indent="-228600" algn="l" rtl="0">
              <a:lnSpc>
                <a:spcPct val="115000"/>
              </a:lnSpc>
              <a:spcBef>
                <a:spcPts val="0"/>
              </a:spcBef>
              <a:spcAft>
                <a:spcPts val="0"/>
              </a:spcAft>
              <a:buClr>
                <a:srgbClr val="4A4A4A"/>
              </a:buClr>
              <a:buSzPts val="2050"/>
              <a:buFont typeface="Arial"/>
              <a:buNone/>
            </a:pPr>
            <a:r>
              <a:rPr lang="en-US" sz="2050" b="0" i="0" u="none" strike="noStrike" cap="none">
                <a:solidFill>
                  <a:srgbClr val="4A4A4A"/>
                </a:solidFill>
                <a:latin typeface="Arial"/>
                <a:ea typeface="Arial"/>
                <a:cs typeface="Arial"/>
                <a:sym typeface="Arial"/>
              </a:rPr>
              <a:t>A. Only arithmetic operators can be overloaded</a:t>
            </a:r>
            <a:endParaRPr sz="2050" b="0" i="0" u="none" strike="noStrike" cap="none">
              <a:solidFill>
                <a:srgbClr val="4A4A4A"/>
              </a:solidFill>
              <a:latin typeface="Arial"/>
              <a:ea typeface="Arial"/>
              <a:cs typeface="Arial"/>
              <a:sym typeface="Arial"/>
            </a:endParaRPr>
          </a:p>
          <a:p>
            <a:pPr marL="457200" marR="0" lvl="0" indent="-228600" algn="l" rtl="0">
              <a:lnSpc>
                <a:spcPct val="115000"/>
              </a:lnSpc>
              <a:spcBef>
                <a:spcPts val="0"/>
              </a:spcBef>
              <a:spcAft>
                <a:spcPts val="0"/>
              </a:spcAft>
              <a:buClr>
                <a:srgbClr val="4A4A4A"/>
              </a:buClr>
              <a:buSzPts val="2050"/>
              <a:buFont typeface="Arial"/>
              <a:buNone/>
            </a:pPr>
            <a:r>
              <a:rPr lang="en-US" sz="2050" b="0" i="0" u="none" strike="noStrike" cap="none">
                <a:solidFill>
                  <a:srgbClr val="4A4A4A"/>
                </a:solidFill>
                <a:latin typeface="Arial"/>
                <a:ea typeface="Arial"/>
                <a:cs typeface="Arial"/>
                <a:sym typeface="Arial"/>
              </a:rPr>
              <a:t>B. Only non-arithmetic operators can be overloaded</a:t>
            </a:r>
            <a:endParaRPr sz="2050" b="0" i="0" u="none" strike="noStrike" cap="none">
              <a:solidFill>
                <a:srgbClr val="4A4A4A"/>
              </a:solidFill>
              <a:latin typeface="Arial"/>
              <a:ea typeface="Arial"/>
              <a:cs typeface="Arial"/>
              <a:sym typeface="Arial"/>
            </a:endParaRPr>
          </a:p>
          <a:p>
            <a:pPr marL="457200" marR="0" lvl="0" indent="-228600" algn="l" rtl="0">
              <a:lnSpc>
                <a:spcPct val="115000"/>
              </a:lnSpc>
              <a:spcBef>
                <a:spcPts val="0"/>
              </a:spcBef>
              <a:spcAft>
                <a:spcPts val="0"/>
              </a:spcAft>
              <a:buClr>
                <a:srgbClr val="4A4A4A"/>
              </a:buClr>
              <a:buSzPts val="2050"/>
              <a:buFont typeface="Arial"/>
              <a:buNone/>
            </a:pPr>
            <a:r>
              <a:rPr lang="en-US" sz="2050" b="0" i="0" u="none" strike="noStrike" cap="none">
                <a:solidFill>
                  <a:srgbClr val="4A4A4A"/>
                </a:solidFill>
                <a:latin typeface="Arial"/>
                <a:ea typeface="Arial"/>
                <a:cs typeface="Arial"/>
                <a:sym typeface="Arial"/>
              </a:rPr>
              <a:t>C. Precedence of operators are changed after overlaoding</a:t>
            </a:r>
            <a:endParaRPr sz="2050" b="0" i="0" u="none" strike="noStrike" cap="none">
              <a:solidFill>
                <a:srgbClr val="4A4A4A"/>
              </a:solidFill>
              <a:latin typeface="Arial"/>
              <a:ea typeface="Arial"/>
              <a:cs typeface="Arial"/>
              <a:sym typeface="Arial"/>
            </a:endParaRPr>
          </a:p>
          <a:p>
            <a:pPr marL="457200" marR="0" lvl="0" indent="-228600" algn="l" rtl="0">
              <a:lnSpc>
                <a:spcPct val="115000"/>
              </a:lnSpc>
              <a:spcBef>
                <a:spcPts val="0"/>
              </a:spcBef>
              <a:spcAft>
                <a:spcPts val="0"/>
              </a:spcAft>
              <a:buClr>
                <a:srgbClr val="4A4A4A"/>
              </a:buClr>
              <a:buSzPts val="2050"/>
              <a:buFont typeface="Arial"/>
              <a:buNone/>
            </a:pPr>
            <a:r>
              <a:rPr lang="en-US" sz="2050" b="0" i="0" u="none" strike="noStrike" cap="none">
                <a:solidFill>
                  <a:srgbClr val="4A4A4A"/>
                </a:solidFill>
                <a:latin typeface="Arial"/>
                <a:ea typeface="Arial"/>
                <a:cs typeface="Arial"/>
                <a:sym typeface="Arial"/>
              </a:rPr>
              <a:t>D. Associativity and precedence of operators does not change</a:t>
            </a:r>
            <a:endParaRPr sz="2050" b="0" i="0" u="none" strike="noStrike" cap="none">
              <a:solidFill>
                <a:srgbClr val="4A4A4A"/>
              </a:solidFill>
              <a:latin typeface="Arial"/>
              <a:ea typeface="Arial"/>
              <a:cs typeface="Arial"/>
              <a:sym typeface="Arial"/>
            </a:endParaRPr>
          </a:p>
        </p:txBody>
      </p:sp>
    </p:spTree>
    <p:extLst>
      <p:ext uri="{BB962C8B-B14F-4D97-AF65-F5344CB8AC3E}">
        <p14:creationId xmlns:p14="http://schemas.microsoft.com/office/powerpoint/2010/main" val="22134926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15027e2b209_0_562"/>
          <p:cNvSpPr/>
          <p:nvPr/>
        </p:nvSpPr>
        <p:spPr>
          <a:xfrm>
            <a:off x="0" y="609600"/>
            <a:ext cx="9144000" cy="4560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0" name="Google Shape;320;g15027e2b209_0_562"/>
          <p:cNvSpPr/>
          <p:nvPr/>
        </p:nvSpPr>
        <p:spPr>
          <a:xfrm>
            <a:off x="0" y="731520"/>
            <a:ext cx="9144000" cy="183000"/>
          </a:xfrm>
          <a:prstGeom prst="rect">
            <a:avLst/>
          </a:prstGeom>
          <a:gradFill>
            <a:gsLst>
              <a:gs pos="0">
                <a:srgbClr val="BABABA"/>
              </a:gs>
              <a:gs pos="35000">
                <a:srgbClr val="CFCFCF"/>
              </a:gs>
              <a:gs pos="100000">
                <a:srgbClr val="EDEDED"/>
              </a:gs>
            </a:gsLst>
            <a:lin ang="16200038"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1" name="Google Shape;321;g15027e2b209_0_562"/>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22" name="Google Shape;322;g15027e2b209_0_562"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323" name="Google Shape;323;g15027e2b209_0_562"/>
          <p:cNvSpPr txBox="1">
            <a:spLocks noGrp="1"/>
          </p:cNvSpPr>
          <p:nvPr>
            <p:ph type="dt" idx="4294967295"/>
          </p:nvPr>
        </p:nvSpPr>
        <p:spPr>
          <a:xfrm>
            <a:off x="457200" y="6356350"/>
            <a:ext cx="21336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26B7C3E-B0F7-4F54-B36F-FF852CB0EA65}" type="datetime1">
              <a:rPr lang="en-US" sz="1400" b="0" i="0" u="none" strike="noStrike" cap="none" smtClean="0">
                <a:solidFill>
                  <a:srgbClr val="000000"/>
                </a:solidFill>
                <a:latin typeface="Arial"/>
                <a:cs typeface="Arial"/>
                <a:sym typeface="Arial"/>
              </a:rPr>
              <a:t>9/27/2022</a:t>
            </a:fld>
            <a:endParaRPr sz="1400" b="0" i="0" u="none" strike="noStrike" cap="none">
              <a:solidFill>
                <a:srgbClr val="000000"/>
              </a:solidFill>
              <a:latin typeface="Arial"/>
              <a:ea typeface="Arial"/>
              <a:cs typeface="Arial"/>
              <a:sym typeface="Arial"/>
            </a:endParaRPr>
          </a:p>
        </p:txBody>
      </p:sp>
      <p:sp>
        <p:nvSpPr>
          <p:cNvPr id="324" name="Google Shape;324;g15027e2b209_0_562"/>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69</a:t>
            </a:fld>
            <a:endParaRPr/>
          </a:p>
        </p:txBody>
      </p:sp>
      <p:sp>
        <p:nvSpPr>
          <p:cNvPr id="325" name="Google Shape;325;g15027e2b209_0_562"/>
          <p:cNvSpPr txBox="1"/>
          <p:nvPr/>
        </p:nvSpPr>
        <p:spPr>
          <a:xfrm>
            <a:off x="-1116632" y="885507"/>
            <a:ext cx="8229600" cy="94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MCQ Questions</a:t>
            </a:r>
            <a:endParaRPr sz="3600" b="0" i="0" u="none" strike="noStrike" cap="none">
              <a:solidFill>
                <a:schemeClr val="dk1"/>
              </a:solidFill>
              <a:latin typeface="Calibri"/>
              <a:ea typeface="Calibri"/>
              <a:cs typeface="Calibri"/>
              <a:sym typeface="Calibri"/>
            </a:endParaRPr>
          </a:p>
        </p:txBody>
      </p:sp>
      <p:sp>
        <p:nvSpPr>
          <p:cNvPr id="326" name="Google Shape;326;g15027e2b209_0_562"/>
          <p:cNvSpPr txBox="1"/>
          <p:nvPr/>
        </p:nvSpPr>
        <p:spPr>
          <a:xfrm>
            <a:off x="691575" y="2496275"/>
            <a:ext cx="7511400" cy="3279300"/>
          </a:xfrm>
          <a:prstGeom prst="rect">
            <a:avLst/>
          </a:prstGeom>
          <a:noFill/>
          <a:ln>
            <a:noFill/>
          </a:ln>
        </p:spPr>
        <p:txBody>
          <a:bodyPr spcFirstLastPara="1" wrap="square" lIns="91425" tIns="91425" rIns="91425" bIns="91425" anchor="t" anchorCtr="0">
            <a:spAutoFit/>
          </a:bodyPr>
          <a:lstStyle/>
          <a:p>
            <a:pPr marL="457200" marR="0" lvl="0" indent="-228600" algn="l" rtl="0">
              <a:lnSpc>
                <a:spcPct val="115000"/>
              </a:lnSpc>
              <a:spcBef>
                <a:spcPts val="0"/>
              </a:spcBef>
              <a:spcAft>
                <a:spcPts val="0"/>
              </a:spcAft>
              <a:buClr>
                <a:srgbClr val="4A4A4A"/>
              </a:buClr>
              <a:buSzPts val="1350"/>
              <a:buFont typeface="Arial"/>
              <a:buNone/>
            </a:pPr>
            <a:endParaRPr sz="1350" b="0" i="0" u="none" strike="noStrike" cap="none">
              <a:solidFill>
                <a:srgbClr val="4A4A4A"/>
              </a:solidFill>
              <a:latin typeface="Roboto"/>
              <a:ea typeface="Roboto"/>
              <a:cs typeface="Roboto"/>
              <a:sym typeface="Roboto"/>
            </a:endParaRPr>
          </a:p>
          <a:p>
            <a:pPr marL="457200" marR="0" lvl="0" indent="-228600" algn="l" rtl="0">
              <a:lnSpc>
                <a:spcPct val="115000"/>
              </a:lnSpc>
              <a:spcBef>
                <a:spcPts val="0"/>
              </a:spcBef>
              <a:spcAft>
                <a:spcPts val="0"/>
              </a:spcAft>
              <a:buClr>
                <a:srgbClr val="4A4A4A"/>
              </a:buClr>
              <a:buSzPts val="2050"/>
              <a:buFont typeface="Arial"/>
              <a:buNone/>
            </a:pPr>
            <a:r>
              <a:rPr lang="en-US" sz="2050" b="0" i="0" u="none" strike="noStrike" cap="none">
                <a:solidFill>
                  <a:srgbClr val="4A4A4A"/>
                </a:solidFill>
                <a:latin typeface="Arial"/>
                <a:ea typeface="Arial"/>
                <a:cs typeface="Arial"/>
                <a:sym typeface="Arial"/>
              </a:rPr>
              <a:t>V. Which is the correct statement anout operator overloading in C++?</a:t>
            </a:r>
            <a:endParaRPr sz="2050" b="0" i="0" u="none" strike="noStrike" cap="none">
              <a:solidFill>
                <a:srgbClr val="4A4A4A"/>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050"/>
              <a:buFont typeface="Arial"/>
              <a:buNone/>
            </a:pPr>
            <a:endParaRPr sz="2050" b="0" i="0" u="none" strike="noStrike" cap="none">
              <a:solidFill>
                <a:srgbClr val="4A4A4A"/>
              </a:solidFill>
              <a:latin typeface="Arial"/>
              <a:ea typeface="Arial"/>
              <a:cs typeface="Arial"/>
              <a:sym typeface="Arial"/>
            </a:endParaRPr>
          </a:p>
          <a:p>
            <a:pPr marL="457200" marR="0" lvl="0" indent="-228600" algn="l" rtl="0">
              <a:lnSpc>
                <a:spcPct val="115000"/>
              </a:lnSpc>
              <a:spcBef>
                <a:spcPts val="0"/>
              </a:spcBef>
              <a:spcAft>
                <a:spcPts val="0"/>
              </a:spcAft>
              <a:buClr>
                <a:srgbClr val="4A4A4A"/>
              </a:buClr>
              <a:buSzPts val="2050"/>
              <a:buFont typeface="Arial"/>
              <a:buNone/>
            </a:pPr>
            <a:r>
              <a:rPr lang="en-US" sz="2050" b="0" i="0" u="none" strike="noStrike" cap="none">
                <a:solidFill>
                  <a:srgbClr val="4A4A4A"/>
                </a:solidFill>
                <a:latin typeface="Arial"/>
                <a:ea typeface="Arial"/>
                <a:cs typeface="Arial"/>
                <a:sym typeface="Arial"/>
              </a:rPr>
              <a:t>A. Only arithmetic operators can be overloaded</a:t>
            </a:r>
            <a:endParaRPr sz="2050" b="0" i="0" u="none" strike="noStrike" cap="none">
              <a:solidFill>
                <a:srgbClr val="4A4A4A"/>
              </a:solidFill>
              <a:latin typeface="Arial"/>
              <a:ea typeface="Arial"/>
              <a:cs typeface="Arial"/>
              <a:sym typeface="Arial"/>
            </a:endParaRPr>
          </a:p>
          <a:p>
            <a:pPr marL="457200" marR="0" lvl="0" indent="-228600" algn="l" rtl="0">
              <a:lnSpc>
                <a:spcPct val="115000"/>
              </a:lnSpc>
              <a:spcBef>
                <a:spcPts val="0"/>
              </a:spcBef>
              <a:spcAft>
                <a:spcPts val="0"/>
              </a:spcAft>
              <a:buClr>
                <a:srgbClr val="4A4A4A"/>
              </a:buClr>
              <a:buSzPts val="2050"/>
              <a:buFont typeface="Arial"/>
              <a:buNone/>
            </a:pPr>
            <a:r>
              <a:rPr lang="en-US" sz="2050" b="0" i="0" u="none" strike="noStrike" cap="none">
                <a:solidFill>
                  <a:srgbClr val="4A4A4A"/>
                </a:solidFill>
                <a:latin typeface="Arial"/>
                <a:ea typeface="Arial"/>
                <a:cs typeface="Arial"/>
                <a:sym typeface="Arial"/>
              </a:rPr>
              <a:t>B. Only non-arithmetic operators can be overloaded</a:t>
            </a:r>
            <a:endParaRPr sz="2050" b="0" i="0" u="none" strike="noStrike" cap="none">
              <a:solidFill>
                <a:srgbClr val="4A4A4A"/>
              </a:solidFill>
              <a:latin typeface="Arial"/>
              <a:ea typeface="Arial"/>
              <a:cs typeface="Arial"/>
              <a:sym typeface="Arial"/>
            </a:endParaRPr>
          </a:p>
          <a:p>
            <a:pPr marL="457200" marR="0" lvl="0" indent="-228600" algn="l" rtl="0">
              <a:lnSpc>
                <a:spcPct val="115000"/>
              </a:lnSpc>
              <a:spcBef>
                <a:spcPts val="0"/>
              </a:spcBef>
              <a:spcAft>
                <a:spcPts val="0"/>
              </a:spcAft>
              <a:buClr>
                <a:srgbClr val="4A4A4A"/>
              </a:buClr>
              <a:buSzPts val="2050"/>
              <a:buFont typeface="Arial"/>
              <a:buNone/>
            </a:pPr>
            <a:r>
              <a:rPr lang="en-US" sz="2050" b="0" i="0" u="none" strike="noStrike" cap="none">
                <a:solidFill>
                  <a:srgbClr val="4A4A4A"/>
                </a:solidFill>
                <a:latin typeface="Arial"/>
                <a:ea typeface="Arial"/>
                <a:cs typeface="Arial"/>
                <a:sym typeface="Arial"/>
              </a:rPr>
              <a:t>C. Precedence of operators are changed after overlaoding</a:t>
            </a:r>
            <a:endParaRPr sz="2050" b="0" i="0" u="none" strike="noStrike" cap="none">
              <a:solidFill>
                <a:srgbClr val="4A4A4A"/>
              </a:solidFill>
              <a:latin typeface="Arial"/>
              <a:ea typeface="Arial"/>
              <a:cs typeface="Arial"/>
              <a:sym typeface="Arial"/>
            </a:endParaRPr>
          </a:p>
          <a:p>
            <a:pPr marL="457200" marR="0" lvl="0" indent="-228600" algn="l" rtl="0">
              <a:lnSpc>
                <a:spcPct val="115000"/>
              </a:lnSpc>
              <a:spcBef>
                <a:spcPts val="0"/>
              </a:spcBef>
              <a:spcAft>
                <a:spcPts val="0"/>
              </a:spcAft>
              <a:buClr>
                <a:srgbClr val="4A4A4A"/>
              </a:buClr>
              <a:buSzPts val="2050"/>
              <a:buFont typeface="Arial"/>
              <a:buNone/>
            </a:pPr>
            <a:r>
              <a:rPr lang="en-US" sz="2050" b="0" i="0" u="none" strike="noStrike" cap="none">
                <a:solidFill>
                  <a:srgbClr val="4A4A4A"/>
                </a:solidFill>
                <a:latin typeface="Arial"/>
                <a:ea typeface="Arial"/>
                <a:cs typeface="Arial"/>
                <a:sym typeface="Arial"/>
              </a:rPr>
              <a:t>D. </a:t>
            </a:r>
            <a:r>
              <a:rPr lang="en-US" sz="2050" b="1" i="0" u="none" strike="noStrike" cap="none">
                <a:solidFill>
                  <a:srgbClr val="4A4A4A"/>
                </a:solidFill>
                <a:latin typeface="Arial"/>
                <a:ea typeface="Arial"/>
                <a:cs typeface="Arial"/>
                <a:sym typeface="Arial"/>
              </a:rPr>
              <a:t>Associativity and precedence of operators does not change</a:t>
            </a:r>
            <a:endParaRPr sz="2050" b="1" i="0" u="none" strike="noStrike" cap="none">
              <a:solidFill>
                <a:srgbClr val="4A4A4A"/>
              </a:solidFill>
              <a:latin typeface="Arial"/>
              <a:ea typeface="Arial"/>
              <a:cs typeface="Arial"/>
              <a:sym typeface="Arial"/>
            </a:endParaRPr>
          </a:p>
        </p:txBody>
      </p:sp>
    </p:spTree>
    <p:extLst>
      <p:ext uri="{BB962C8B-B14F-4D97-AF65-F5344CB8AC3E}">
        <p14:creationId xmlns:p14="http://schemas.microsoft.com/office/powerpoint/2010/main" val="35017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143000"/>
            <a:ext cx="8229600" cy="5181600"/>
          </a:xfrm>
        </p:spPr>
        <p:txBody>
          <a:bodyPr>
            <a:normAutofit/>
          </a:bodyPr>
          <a:lstStyle/>
          <a:p>
            <a:pPr algn="just"/>
            <a:r>
              <a:rPr lang="en-US" sz="2400" dirty="0"/>
              <a:t>Constructors cannot be virtual.</a:t>
            </a:r>
          </a:p>
          <a:p>
            <a:pPr algn="just"/>
            <a:endParaRPr lang="en-US" sz="2400" dirty="0"/>
          </a:p>
          <a:p>
            <a:pPr algn="just"/>
            <a:r>
              <a:rPr lang="en-US" sz="2400" dirty="0"/>
              <a:t> We can not refer to their addresses.</a:t>
            </a:r>
          </a:p>
          <a:p>
            <a:pPr algn="just"/>
            <a:endParaRPr lang="en-US" sz="2400" dirty="0"/>
          </a:p>
          <a:p>
            <a:pPr algn="just"/>
            <a:r>
              <a:rPr lang="en-US" sz="2400" dirty="0"/>
              <a:t>An object with a constructor (or destructor) can not be used as a member of a union.</a:t>
            </a:r>
          </a:p>
          <a:p>
            <a:pPr algn="just"/>
            <a:endParaRPr lang="en-US" sz="2400" dirty="0"/>
          </a:p>
          <a:p>
            <a:pPr algn="just"/>
            <a:r>
              <a:rPr lang="en-US" sz="2400" dirty="0"/>
              <a:t>They make ‘implicit calls’ to the operators new and delete when memory allocation is required.</a:t>
            </a:r>
          </a:p>
        </p:txBody>
      </p:sp>
      <p:pic>
        <p:nvPicPr>
          <p:cNvPr id="6" name="Picture 5"/>
          <p:cNvPicPr>
            <a:picLocks noChangeAspect="1"/>
          </p:cNvPicPr>
          <p:nvPr/>
        </p:nvPicPr>
        <p:blipFill>
          <a:blip r:embed="rId2"/>
          <a:stretch>
            <a:fillRect/>
          </a:stretch>
        </p:blipFill>
        <p:spPr>
          <a:xfrm>
            <a:off x="0" y="234666"/>
            <a:ext cx="9083827" cy="682811"/>
          </a:xfrm>
          <a:prstGeom prst="rect">
            <a:avLst/>
          </a:prstGeom>
        </p:spPr>
      </p:pic>
      <p:sp>
        <p:nvSpPr>
          <p:cNvPr id="3" name="Date Placeholder 2"/>
          <p:cNvSpPr>
            <a:spLocks noGrp="1"/>
          </p:cNvSpPr>
          <p:nvPr>
            <p:ph type="dt" idx="10"/>
          </p:nvPr>
        </p:nvSpPr>
        <p:spPr/>
        <p:txBody>
          <a:bodyPr/>
          <a:lstStyle/>
          <a:p>
            <a:fld id="{8E4A64C6-6FC7-4438-A7C5-CBE84709F035}" type="datetime1">
              <a:rPr lang="en-US" smtClean="0"/>
              <a:t>9/27/2022</a:t>
            </a:fld>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2521508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0" name="Google Shape;90;p13"/>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1" name="Google Shape;91;p13"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92" name="Google Shape;92;p13"/>
          <p:cNvSpPr/>
          <p:nvPr/>
        </p:nvSpPr>
        <p:spPr>
          <a:xfrm>
            <a:off x="1524000" y="1905000"/>
            <a:ext cx="6378054" cy="3731525"/>
          </a:xfrm>
          <a:prstGeom prst="rect">
            <a:avLst/>
          </a:prstGeom>
          <a:noFill/>
          <a:ln>
            <a:noFill/>
          </a:ln>
        </p:spPr>
        <p:txBody>
          <a:bodyPr spcFirstLastPara="1" wrap="square" lIns="91425" tIns="45700" rIns="91425" bIns="45700" anchor="t" anchorCtr="0">
            <a:noAutofit/>
          </a:bodyPr>
          <a:lstStyle/>
          <a:p>
            <a:pPr algn="ctr"/>
            <a:r>
              <a:rPr lang="en-US" sz="3600" b="1" dirty="0">
                <a:solidFill>
                  <a:schemeClr val="dk1"/>
                </a:solidFill>
                <a:latin typeface="Arial Black"/>
                <a:ea typeface="Arial Black"/>
                <a:cs typeface="Arial Black"/>
                <a:sym typeface="Times New Roman"/>
              </a:rPr>
              <a:t>Session 11</a:t>
            </a:r>
          </a:p>
          <a:p>
            <a:pPr marL="0" marR="0" lvl="0" indent="0" algn="ctr" rtl="0">
              <a:spcBef>
                <a:spcPts val="0"/>
              </a:spcBef>
              <a:spcAft>
                <a:spcPts val="0"/>
              </a:spcAft>
              <a:buNone/>
            </a:pPr>
            <a:endParaRPr lang="en-US" sz="3600" b="1" i="0" u="none" strike="noStrike" cap="none" dirty="0">
              <a:solidFill>
                <a:schemeClr val="dk1"/>
              </a:solidFill>
              <a:latin typeface="Arial Black"/>
              <a:ea typeface="Arial Black"/>
              <a:cs typeface="Arial Black"/>
              <a:sym typeface="Arial Black"/>
            </a:endParaRPr>
          </a:p>
          <a:p>
            <a:pPr marL="0" marR="0" lvl="0" indent="0" algn="ctr" rtl="0">
              <a:spcBef>
                <a:spcPts val="0"/>
              </a:spcBef>
              <a:spcAft>
                <a:spcPts val="0"/>
              </a:spcAft>
              <a:buNone/>
            </a:pPr>
            <a:r>
              <a:rPr lang="en-US" sz="3600" b="1" i="0" u="none" strike="noStrike" cap="none" dirty="0">
                <a:solidFill>
                  <a:schemeClr val="dk1"/>
                </a:solidFill>
                <a:latin typeface="Arial Black"/>
                <a:ea typeface="Arial Black"/>
                <a:cs typeface="Arial Black"/>
                <a:sym typeface="Arial Black"/>
              </a:rPr>
              <a:t>UML Sequence Diagram</a:t>
            </a:r>
          </a:p>
          <a:p>
            <a:pPr marL="0" marR="0" lvl="0" indent="0" algn="ctr" rtl="0">
              <a:spcBef>
                <a:spcPts val="0"/>
              </a:spcBef>
              <a:spcAft>
                <a:spcPts val="0"/>
              </a:spcAft>
              <a:buNone/>
            </a:pPr>
            <a:endParaRPr lang="en-US" sz="2400" b="1" i="0" u="none" strike="noStrike" cap="none" dirty="0">
              <a:solidFill>
                <a:schemeClr val="dk1"/>
              </a:solidFill>
              <a:latin typeface="Arial Black"/>
              <a:ea typeface="Arial Black"/>
              <a:cs typeface="Arial Black"/>
              <a:sym typeface="Arial Black"/>
            </a:endParaRPr>
          </a:p>
          <a:p>
            <a:pPr marL="0" marR="0" lvl="0" indent="0" algn="ctr" rtl="0">
              <a:spcBef>
                <a:spcPts val="0"/>
              </a:spcBef>
              <a:spcAft>
                <a:spcPts val="0"/>
              </a:spcAft>
              <a:buNone/>
            </a:pPr>
            <a:endParaRPr dirty="0"/>
          </a:p>
          <a:p>
            <a:pPr marL="0" marR="0" lvl="0" indent="0" algn="ctr" rtl="0">
              <a:spcBef>
                <a:spcPts val="0"/>
              </a:spcBef>
              <a:spcAft>
                <a:spcPts val="0"/>
              </a:spcAft>
              <a:buNone/>
            </a:pPr>
            <a:br>
              <a:rPr lang="en-US" sz="2400" b="1" i="0" u="none" strike="noStrike" cap="none" dirty="0">
                <a:solidFill>
                  <a:schemeClr val="dk1"/>
                </a:solidFill>
                <a:latin typeface="Arial Black"/>
                <a:ea typeface="Arial Black"/>
                <a:cs typeface="Arial Black"/>
                <a:sym typeface="Arial Black"/>
              </a:rPr>
            </a:br>
            <a:endParaRPr sz="1800" b="1" i="0" u="none" strike="noStrike" cap="none" dirty="0">
              <a:solidFill>
                <a:schemeClr val="dk1"/>
              </a:solidFill>
              <a:latin typeface="Times New Roman"/>
              <a:ea typeface="Times New Roman"/>
              <a:cs typeface="Times New Roman"/>
              <a:sym typeface="Times New Roman"/>
            </a:endParaRPr>
          </a:p>
        </p:txBody>
      </p:sp>
      <p:sp>
        <p:nvSpPr>
          <p:cNvPr id="93" name="Google Shape;9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93548F6-C0D7-4963-90DB-26DC0716F2BB}" type="datetime1">
              <a:rPr lang="en-US" smtClean="0"/>
              <a:t>9/27/2022</a:t>
            </a:fld>
            <a:endParaRPr dirty="0"/>
          </a:p>
        </p:txBody>
      </p:sp>
      <p:sp>
        <p:nvSpPr>
          <p:cNvPr id="94" name="Google Shape;9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70</a:t>
            </a:fld>
            <a:endParaRPr/>
          </a:p>
        </p:txBody>
      </p:sp>
    </p:spTree>
    <p:extLst>
      <p:ext uri="{BB962C8B-B14F-4D97-AF65-F5344CB8AC3E}">
        <p14:creationId xmlns:p14="http://schemas.microsoft.com/office/powerpoint/2010/main" val="11882769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fontScale="90000"/>
          </a:bodyPr>
          <a:lstStyle/>
          <a:p>
            <a:pPr algn="ctr"/>
            <a:br>
              <a:rPr lang="en-US" sz="2800" b="1" dirty="0"/>
            </a:br>
            <a:br>
              <a:rPr lang="en-US" sz="2800" b="1" dirty="0"/>
            </a:br>
            <a:r>
              <a:rPr lang="en-US" sz="2800" b="1" dirty="0"/>
              <a:t>Interaction Diagram</a:t>
            </a:r>
          </a:p>
        </p:txBody>
      </p:sp>
      <p:sp>
        <p:nvSpPr>
          <p:cNvPr id="2" name="Content Placeholder 1"/>
          <p:cNvSpPr>
            <a:spLocks noGrp="1"/>
          </p:cNvSpPr>
          <p:nvPr>
            <p:ph sz="quarter" idx="1"/>
          </p:nvPr>
        </p:nvSpPr>
        <p:spPr>
          <a:xfrm>
            <a:off x="457200" y="1143000"/>
            <a:ext cx="8229600" cy="5181600"/>
          </a:xfrm>
        </p:spPr>
        <p:txBody>
          <a:bodyPr>
            <a:normAutofit lnSpcReduction="10000"/>
          </a:bodyPr>
          <a:lstStyle/>
          <a:p>
            <a:pPr algn="just"/>
            <a:r>
              <a:rPr lang="en-US" sz="2400" dirty="0"/>
              <a:t>Interaction diagrams are used to observe the dynamic behavior of a system.</a:t>
            </a:r>
          </a:p>
          <a:p>
            <a:pPr marL="114300" indent="0" algn="just">
              <a:buNone/>
            </a:pPr>
            <a:endParaRPr lang="en-US" sz="2400" dirty="0"/>
          </a:p>
          <a:p>
            <a:pPr algn="just"/>
            <a:r>
              <a:rPr lang="en-US" sz="2400" dirty="0"/>
              <a:t>Interaction diagram visualizes the communication and sequence of message passing in the system.</a:t>
            </a:r>
          </a:p>
          <a:p>
            <a:pPr marL="114300" indent="0" algn="just">
              <a:buNone/>
            </a:pPr>
            <a:endParaRPr lang="en-US" sz="2400" dirty="0"/>
          </a:p>
          <a:p>
            <a:pPr algn="just"/>
            <a:r>
              <a:rPr lang="en-US" sz="2400" dirty="0"/>
              <a:t>Interaction diagram represents the structural aspects of various objects in the system.</a:t>
            </a:r>
          </a:p>
          <a:p>
            <a:pPr marL="114300" indent="0" algn="just">
              <a:buNone/>
            </a:pPr>
            <a:endParaRPr lang="en-US" sz="2400" dirty="0"/>
          </a:p>
          <a:p>
            <a:pPr algn="just"/>
            <a:r>
              <a:rPr lang="en-US" sz="2400" dirty="0"/>
              <a:t>Interaction diagram represents the ordered sequence of interactions within a system.</a:t>
            </a:r>
          </a:p>
          <a:p>
            <a:pPr marL="114300" indent="0" algn="just">
              <a:buNone/>
            </a:pPr>
            <a:endParaRPr lang="en-US" sz="2400" dirty="0"/>
          </a:p>
          <a:p>
            <a:pPr algn="just"/>
            <a:r>
              <a:rPr lang="en-US" sz="2400" dirty="0"/>
              <a:t>Interaction diagram provides the means of visualizing the real time data via UML.</a:t>
            </a:r>
          </a:p>
          <a:p>
            <a:pPr algn="just"/>
            <a:endParaRPr lang="en-US" sz="2400" dirty="0"/>
          </a:p>
          <a:p>
            <a:pPr algn="just"/>
            <a:endParaRPr lang="en-US" sz="2400" dirty="0"/>
          </a:p>
        </p:txBody>
      </p:sp>
      <p:pic>
        <p:nvPicPr>
          <p:cNvPr id="4" name="Picture 3"/>
          <p:cNvPicPr>
            <a:picLocks noChangeAspect="1"/>
          </p:cNvPicPr>
          <p:nvPr/>
        </p:nvPicPr>
        <p:blipFill>
          <a:blip r:embed="rId2"/>
          <a:stretch>
            <a:fillRect/>
          </a:stretch>
        </p:blipFill>
        <p:spPr>
          <a:xfrm>
            <a:off x="-164973" y="-76200"/>
            <a:ext cx="9620250" cy="771525"/>
          </a:xfrm>
          <a:prstGeom prst="rect">
            <a:avLst/>
          </a:prstGeom>
        </p:spPr>
      </p:pic>
      <p:sp>
        <p:nvSpPr>
          <p:cNvPr id="5" name="Date Placeholder 4"/>
          <p:cNvSpPr>
            <a:spLocks noGrp="1"/>
          </p:cNvSpPr>
          <p:nvPr>
            <p:ph type="dt" idx="10"/>
          </p:nvPr>
        </p:nvSpPr>
        <p:spPr/>
        <p:txBody>
          <a:bodyPr/>
          <a:lstStyle/>
          <a:p>
            <a:fld id="{46919F40-ED74-4744-803A-6C217B8CA493}"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71</a:t>
            </a:fld>
            <a:endParaRPr lang="en-US"/>
          </a:p>
        </p:txBody>
      </p:sp>
    </p:spTree>
    <p:extLst>
      <p:ext uri="{BB962C8B-B14F-4D97-AF65-F5344CB8AC3E}">
        <p14:creationId xmlns:p14="http://schemas.microsoft.com/office/powerpoint/2010/main" val="3950634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fontScale="90000"/>
          </a:bodyPr>
          <a:lstStyle/>
          <a:p>
            <a:pPr algn="ctr"/>
            <a:br>
              <a:rPr lang="en-US" sz="2800" b="1" dirty="0"/>
            </a:br>
            <a:br>
              <a:rPr lang="en-US" sz="2800" b="1" dirty="0"/>
            </a:br>
            <a:endParaRPr lang="en-US" sz="2800" b="1" dirty="0"/>
          </a:p>
        </p:txBody>
      </p:sp>
      <p:sp>
        <p:nvSpPr>
          <p:cNvPr id="2" name="Content Placeholder 1"/>
          <p:cNvSpPr>
            <a:spLocks noGrp="1"/>
          </p:cNvSpPr>
          <p:nvPr>
            <p:ph sz="quarter" idx="1"/>
          </p:nvPr>
        </p:nvSpPr>
        <p:spPr>
          <a:xfrm>
            <a:off x="457200" y="1143000"/>
            <a:ext cx="8229600" cy="5181600"/>
          </a:xfrm>
        </p:spPr>
        <p:txBody>
          <a:bodyPr>
            <a:normAutofit/>
          </a:bodyPr>
          <a:lstStyle/>
          <a:p>
            <a:pPr algn="just"/>
            <a:r>
              <a:rPr lang="en-US" sz="2400" dirty="0"/>
              <a:t>This interactive behavior is represented in UML by two diagrams known as </a:t>
            </a:r>
          </a:p>
          <a:p>
            <a:pPr marL="114300" indent="0" algn="just">
              <a:buNone/>
            </a:pPr>
            <a:endParaRPr lang="en-US" sz="2400" dirty="0"/>
          </a:p>
          <a:p>
            <a:pPr lvl="1" algn="just"/>
            <a:r>
              <a:rPr lang="en-US" sz="2000" dirty="0"/>
              <a:t>Sequence diagram </a:t>
            </a:r>
          </a:p>
          <a:p>
            <a:pPr lvl="1" algn="just"/>
            <a:r>
              <a:rPr lang="en-US" sz="2000" dirty="0"/>
              <a:t>Collaboration diagram. </a:t>
            </a:r>
          </a:p>
          <a:p>
            <a:pPr algn="just"/>
            <a:endParaRPr lang="en-US" sz="2400" dirty="0"/>
          </a:p>
          <a:p>
            <a:pPr algn="just"/>
            <a:r>
              <a:rPr lang="en-US" sz="2400" dirty="0"/>
              <a:t>Sequence diagram emphasizes on time sequence of messages from one object to another.</a:t>
            </a:r>
          </a:p>
          <a:p>
            <a:pPr algn="just"/>
            <a:endParaRPr lang="en-US" sz="2400" dirty="0"/>
          </a:p>
          <a:p>
            <a:pPr algn="just"/>
            <a:r>
              <a:rPr lang="en-US" sz="2400" dirty="0"/>
              <a:t>Collaboration diagram emphasizes on the structural organization of the objects that send and receive messages.</a:t>
            </a:r>
          </a:p>
          <a:p>
            <a:pPr algn="just"/>
            <a:endParaRPr lang="en-US" sz="2400" dirty="0"/>
          </a:p>
        </p:txBody>
      </p:sp>
      <p:pic>
        <p:nvPicPr>
          <p:cNvPr id="5" name="Picture 4"/>
          <p:cNvPicPr>
            <a:picLocks noChangeAspect="1"/>
          </p:cNvPicPr>
          <p:nvPr/>
        </p:nvPicPr>
        <p:blipFill>
          <a:blip r:embed="rId2"/>
          <a:stretch>
            <a:fillRect/>
          </a:stretch>
        </p:blipFill>
        <p:spPr>
          <a:xfrm>
            <a:off x="64008" y="83820"/>
            <a:ext cx="9079992" cy="676656"/>
          </a:xfrm>
          <a:prstGeom prst="rect">
            <a:avLst/>
          </a:prstGeom>
        </p:spPr>
      </p:pic>
      <p:sp>
        <p:nvSpPr>
          <p:cNvPr id="6" name="Date Placeholder 5"/>
          <p:cNvSpPr>
            <a:spLocks noGrp="1"/>
          </p:cNvSpPr>
          <p:nvPr>
            <p:ph type="dt" idx="10"/>
          </p:nvPr>
        </p:nvSpPr>
        <p:spPr/>
        <p:txBody>
          <a:bodyPr/>
          <a:lstStyle/>
          <a:p>
            <a:fld id="{6240E982-309C-41D5-B890-DAA0275368A4}"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72</a:t>
            </a:fld>
            <a:endParaRPr lang="en-US"/>
          </a:p>
        </p:txBody>
      </p:sp>
    </p:spTree>
    <p:extLst>
      <p:ext uri="{BB962C8B-B14F-4D97-AF65-F5344CB8AC3E}">
        <p14:creationId xmlns:p14="http://schemas.microsoft.com/office/powerpoint/2010/main" val="12804967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400" b="1" dirty="0"/>
            </a:br>
            <a:r>
              <a:rPr lang="en-US" sz="2400" b="1" dirty="0"/>
              <a:t>How to Draw an Interaction Diagram?</a:t>
            </a:r>
            <a:br>
              <a:rPr lang="en-US" sz="2400" b="1" dirty="0"/>
            </a:br>
            <a:endParaRPr lang="en-US" sz="2400" b="1" dirty="0"/>
          </a:p>
        </p:txBody>
      </p:sp>
      <p:sp>
        <p:nvSpPr>
          <p:cNvPr id="3" name="Content Placeholder 2"/>
          <p:cNvSpPr>
            <a:spLocks noGrp="1"/>
          </p:cNvSpPr>
          <p:nvPr>
            <p:ph idx="1"/>
          </p:nvPr>
        </p:nvSpPr>
        <p:spPr>
          <a:xfrm>
            <a:off x="457200" y="990600"/>
            <a:ext cx="8229600" cy="5562600"/>
          </a:xfrm>
        </p:spPr>
        <p:txBody>
          <a:bodyPr>
            <a:normAutofit/>
          </a:bodyPr>
          <a:lstStyle/>
          <a:p>
            <a:r>
              <a:rPr lang="en-US" sz="2000" dirty="0">
                <a:latin typeface="Calibri" panose="020F0502020204030204" pitchFamily="34" charset="0"/>
                <a:cs typeface="Calibri" panose="020F0502020204030204" pitchFamily="34" charset="0"/>
              </a:rPr>
              <a:t>The purpose of interaction diagrams is to capture the dynamic aspect of a system. </a:t>
            </a:r>
          </a:p>
          <a:p>
            <a:pPr marL="114300" indent="0">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So to capture the dynamic aspect, we need to understand what a dynamic aspect is and how it is visualized. Dynamic aspect can be defined as the snapshot of the running system at a particular moment.</a:t>
            </a:r>
          </a:p>
          <a:p>
            <a:pPr marL="114300" indent="0">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Following things are to be identified clearly before drawing the interaction diagram</a:t>
            </a:r>
          </a:p>
          <a:p>
            <a:pPr lvl="1"/>
            <a:r>
              <a:rPr lang="en-US" sz="2000" dirty="0">
                <a:latin typeface="Calibri" panose="020F0502020204030204" pitchFamily="34" charset="0"/>
                <a:cs typeface="Calibri" panose="020F0502020204030204" pitchFamily="34" charset="0"/>
              </a:rPr>
              <a:t>Objects taking part in the interaction.</a:t>
            </a:r>
          </a:p>
          <a:p>
            <a:pPr lvl="1"/>
            <a:r>
              <a:rPr lang="en-US" sz="2000" dirty="0">
                <a:latin typeface="Calibri" panose="020F0502020204030204" pitchFamily="34" charset="0"/>
                <a:cs typeface="Calibri" panose="020F0502020204030204" pitchFamily="34" charset="0"/>
              </a:rPr>
              <a:t>Message flows among the objects.</a:t>
            </a:r>
          </a:p>
          <a:p>
            <a:pPr lvl="1"/>
            <a:r>
              <a:rPr lang="en-US" sz="2000" dirty="0">
                <a:latin typeface="Calibri" panose="020F0502020204030204" pitchFamily="34" charset="0"/>
                <a:cs typeface="Calibri" panose="020F0502020204030204" pitchFamily="34" charset="0"/>
              </a:rPr>
              <a:t>The sequence in which the messages are flowing.</a:t>
            </a:r>
          </a:p>
          <a:p>
            <a:pPr lvl="1"/>
            <a:r>
              <a:rPr lang="en-US" sz="2000" dirty="0">
                <a:latin typeface="Calibri" panose="020F0502020204030204" pitchFamily="34" charset="0"/>
                <a:cs typeface="Calibri" panose="020F0502020204030204" pitchFamily="34" charset="0"/>
              </a:rPr>
              <a:t>Object organization.</a:t>
            </a:r>
          </a:p>
          <a:p>
            <a:pPr>
              <a:buNone/>
            </a:pPr>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0" y="71879"/>
            <a:ext cx="8476488" cy="682201"/>
          </a:xfrm>
          <a:prstGeom prst="rect">
            <a:avLst/>
          </a:prstGeom>
        </p:spPr>
      </p:pic>
      <p:sp>
        <p:nvSpPr>
          <p:cNvPr id="5" name="Date Placeholder 4"/>
          <p:cNvSpPr>
            <a:spLocks noGrp="1"/>
          </p:cNvSpPr>
          <p:nvPr>
            <p:ph type="dt" idx="10"/>
          </p:nvPr>
        </p:nvSpPr>
        <p:spPr/>
        <p:txBody>
          <a:bodyPr/>
          <a:lstStyle/>
          <a:p>
            <a:fld id="{3C973179-D55B-4003-94D6-1A888E275EA1}"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73</a:t>
            </a:fld>
            <a:endParaRPr lang="en-US"/>
          </a:p>
        </p:txBody>
      </p:sp>
    </p:spTree>
    <p:extLst>
      <p:ext uri="{BB962C8B-B14F-4D97-AF65-F5344CB8AC3E}">
        <p14:creationId xmlns:p14="http://schemas.microsoft.com/office/powerpoint/2010/main" val="33147645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2422"/>
            <a:ext cx="8229600" cy="868362"/>
          </a:xfrm>
        </p:spPr>
        <p:txBody>
          <a:bodyPr>
            <a:normAutofit/>
          </a:bodyPr>
          <a:lstStyle/>
          <a:p>
            <a:r>
              <a:rPr lang="en-US" sz="2400" b="1" dirty="0"/>
              <a:t>Sequence Diagram</a:t>
            </a:r>
          </a:p>
        </p:txBody>
      </p:sp>
      <p:sp>
        <p:nvSpPr>
          <p:cNvPr id="3" name="Content Placeholder 2"/>
          <p:cNvSpPr>
            <a:spLocks noGrp="1"/>
          </p:cNvSpPr>
          <p:nvPr>
            <p:ph idx="1"/>
          </p:nvPr>
        </p:nvSpPr>
        <p:spPr>
          <a:xfrm>
            <a:off x="457200" y="1143000"/>
            <a:ext cx="8229600" cy="5486400"/>
          </a:xfrm>
        </p:spPr>
        <p:txBody>
          <a:bodyPr/>
          <a:lstStyle/>
          <a:p>
            <a:endParaRPr lang="en-US" dirty="0"/>
          </a:p>
          <a:p>
            <a:r>
              <a:rPr lang="en-US" sz="2400" dirty="0">
                <a:latin typeface="Calibri" panose="020F0502020204030204" pitchFamily="34" charset="0"/>
                <a:cs typeface="Calibri" panose="020F0502020204030204" pitchFamily="34" charset="0"/>
              </a:rPr>
              <a:t>A sequence diagram simply depicts interaction between objects in a sequential order i.e. the order in which these interactions take place.</a:t>
            </a:r>
          </a:p>
        </p:txBody>
      </p:sp>
      <p:pic>
        <p:nvPicPr>
          <p:cNvPr id="4" name="Picture 3"/>
          <p:cNvPicPr>
            <a:picLocks noChangeAspect="1"/>
          </p:cNvPicPr>
          <p:nvPr/>
        </p:nvPicPr>
        <p:blipFill>
          <a:blip r:embed="rId2"/>
          <a:stretch>
            <a:fillRect/>
          </a:stretch>
        </p:blipFill>
        <p:spPr>
          <a:xfrm>
            <a:off x="0" y="88403"/>
            <a:ext cx="9244584" cy="744019"/>
          </a:xfrm>
          <a:prstGeom prst="rect">
            <a:avLst/>
          </a:prstGeom>
        </p:spPr>
      </p:pic>
      <p:sp>
        <p:nvSpPr>
          <p:cNvPr id="5" name="Date Placeholder 4"/>
          <p:cNvSpPr>
            <a:spLocks noGrp="1"/>
          </p:cNvSpPr>
          <p:nvPr>
            <p:ph type="dt" idx="10"/>
          </p:nvPr>
        </p:nvSpPr>
        <p:spPr/>
        <p:txBody>
          <a:bodyPr/>
          <a:lstStyle/>
          <a:p>
            <a:fld id="{F5DFA74B-DF01-475D-A779-7892C6CA6039}"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74</a:t>
            </a:fld>
            <a:endParaRPr lang="en-US"/>
          </a:p>
        </p:txBody>
      </p:sp>
    </p:spTree>
    <p:extLst>
      <p:ext uri="{BB962C8B-B14F-4D97-AF65-F5344CB8AC3E}">
        <p14:creationId xmlns:p14="http://schemas.microsoft.com/office/powerpoint/2010/main" val="2649254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br>
              <a:rPr lang="en-US" sz="2400" b="1" dirty="0"/>
            </a:br>
            <a:r>
              <a:rPr lang="en-US" sz="2700" b="1" dirty="0"/>
              <a:t>Sequence Diagram Notations</a:t>
            </a:r>
            <a:endParaRPr lang="en-US" sz="2700" dirty="0"/>
          </a:p>
        </p:txBody>
      </p:sp>
      <p:sp>
        <p:nvSpPr>
          <p:cNvPr id="3" name="Content Placeholder 2"/>
          <p:cNvSpPr>
            <a:spLocks noGrp="1"/>
          </p:cNvSpPr>
          <p:nvPr>
            <p:ph idx="1"/>
          </p:nvPr>
        </p:nvSpPr>
        <p:spPr>
          <a:xfrm>
            <a:off x="457200" y="990600"/>
            <a:ext cx="8229600" cy="5562600"/>
          </a:xfrm>
        </p:spPr>
        <p:txBody>
          <a:bodyPr/>
          <a:lstStyle/>
          <a:p>
            <a:pPr>
              <a:buNone/>
            </a:pPr>
            <a:r>
              <a:rPr lang="en-US" sz="2000" b="1" dirty="0">
                <a:latin typeface="Calibri" panose="020F0502020204030204" pitchFamily="34" charset="0"/>
                <a:cs typeface="Calibri" panose="020F0502020204030204" pitchFamily="34" charset="0"/>
              </a:rPr>
              <a:t> Actors :</a:t>
            </a:r>
          </a:p>
          <a:p>
            <a:pPr>
              <a:buNone/>
            </a:pP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 actor in a UML diagram represents a type of role where it interacts with the system and its objects. </a:t>
            </a:r>
          </a:p>
          <a:p>
            <a:pPr>
              <a:buNone/>
            </a:pPr>
            <a:endParaRPr lang="en-US" sz="2000" dirty="0">
              <a:latin typeface="Calibri" panose="020F0502020204030204" pitchFamily="34" charset="0"/>
              <a:cs typeface="Calibri" panose="020F0502020204030204" pitchFamily="34" charset="0"/>
            </a:endParaRPr>
          </a:p>
          <a:p>
            <a:pPr>
              <a:buNone/>
            </a:pPr>
            <a:endParaRPr lang="en-US" sz="2000" dirty="0">
              <a:latin typeface="Calibri" panose="020F0502020204030204" pitchFamily="34" charset="0"/>
              <a:cs typeface="Calibri" panose="020F0502020204030204" pitchFamily="34" charset="0"/>
            </a:endParaRPr>
          </a:p>
        </p:txBody>
      </p:sp>
      <p:pic>
        <p:nvPicPr>
          <p:cNvPr id="4" name="Picture 2"/>
          <p:cNvPicPr>
            <a:picLocks noChangeAspect="1" noChangeArrowheads="1"/>
          </p:cNvPicPr>
          <p:nvPr/>
        </p:nvPicPr>
        <p:blipFill>
          <a:blip r:embed="rId2"/>
          <a:srcRect/>
          <a:stretch>
            <a:fillRect/>
          </a:stretch>
        </p:blipFill>
        <p:spPr bwMode="auto">
          <a:xfrm>
            <a:off x="3200400" y="2895600"/>
            <a:ext cx="1676400" cy="2971800"/>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112375" y="-97250"/>
            <a:ext cx="9248434" cy="743776"/>
          </a:xfrm>
          <a:prstGeom prst="rect">
            <a:avLst/>
          </a:prstGeom>
        </p:spPr>
      </p:pic>
      <p:sp>
        <p:nvSpPr>
          <p:cNvPr id="6" name="Date Placeholder 5"/>
          <p:cNvSpPr>
            <a:spLocks noGrp="1"/>
          </p:cNvSpPr>
          <p:nvPr>
            <p:ph type="dt" idx="10"/>
          </p:nvPr>
        </p:nvSpPr>
        <p:spPr/>
        <p:txBody>
          <a:bodyPr/>
          <a:lstStyle/>
          <a:p>
            <a:fld id="{CD6E312D-557E-4988-9626-257D064623EE}"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75</a:t>
            </a:fld>
            <a:endParaRPr lang="en-US"/>
          </a:p>
        </p:txBody>
      </p:sp>
    </p:spTree>
    <p:extLst>
      <p:ext uri="{BB962C8B-B14F-4D97-AF65-F5344CB8AC3E}">
        <p14:creationId xmlns:p14="http://schemas.microsoft.com/office/powerpoint/2010/main" val="31116501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buNone/>
            </a:pPr>
            <a:r>
              <a:rPr lang="en-US" sz="2000" b="1" dirty="0">
                <a:latin typeface="Calibri" panose="020F0502020204030204" pitchFamily="34" charset="0"/>
                <a:cs typeface="Calibri" panose="020F0502020204030204" pitchFamily="34" charset="0"/>
              </a:rPr>
              <a:t>2.Lifelines :</a:t>
            </a:r>
          </a:p>
          <a:p>
            <a:pPr lvl="1">
              <a:buFont typeface="Wingdings" pitchFamily="2" charset="2"/>
              <a:buChar char="Ø"/>
            </a:pPr>
            <a:r>
              <a:rPr lang="en-US" sz="2000" dirty="0">
                <a:latin typeface="Calibri" panose="020F0502020204030204" pitchFamily="34" charset="0"/>
                <a:cs typeface="Calibri" panose="020F0502020204030204" pitchFamily="34" charset="0"/>
              </a:rPr>
              <a:t>A lifeline is a named element which depicts an individual participant in a sequence diagram. So basically each instance in a sequence diagram is represented by a lifeline. </a:t>
            </a:r>
          </a:p>
          <a:p>
            <a:pPr lvl="1">
              <a:buFont typeface="Wingdings" pitchFamily="2" charset="2"/>
              <a:buChar char="Ø"/>
            </a:pPr>
            <a:r>
              <a:rPr lang="en-US" sz="2000" dirty="0">
                <a:latin typeface="Calibri" panose="020F0502020204030204" pitchFamily="34" charset="0"/>
                <a:cs typeface="Calibri" panose="020F0502020204030204" pitchFamily="34" charset="0"/>
              </a:rPr>
              <a:t>  Lifeline elements are located at the top in a sequence diagram. </a:t>
            </a:r>
          </a:p>
          <a:p>
            <a:pPr lvl="1">
              <a:buFont typeface="Wingdings" pitchFamily="2" charset="2"/>
              <a:buChar char="Ø"/>
            </a:pPr>
            <a:r>
              <a:rPr lang="en-US" sz="2000" dirty="0">
                <a:latin typeface="Calibri" panose="020F0502020204030204" pitchFamily="34" charset="0"/>
                <a:cs typeface="Calibri" panose="020F0502020204030204" pitchFamily="34" charset="0"/>
              </a:rPr>
              <a:t>  lifeline follows the following format :</a:t>
            </a:r>
          </a:p>
          <a:p>
            <a:pPr>
              <a:buNone/>
            </a:pPr>
            <a:r>
              <a:rPr lang="en-US" sz="2000" dirty="0">
                <a:latin typeface="Calibri" panose="020F0502020204030204" pitchFamily="34" charset="0"/>
                <a:cs typeface="Calibri" panose="020F0502020204030204" pitchFamily="34" charset="0"/>
              </a:rPr>
              <a:t>     			 Instance Name : Class Name</a:t>
            </a:r>
          </a:p>
          <a:p>
            <a:pPr>
              <a:buNone/>
            </a:pPr>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noChangeArrowheads="1"/>
          </p:cNvPicPr>
          <p:nvPr/>
        </p:nvPicPr>
        <p:blipFill>
          <a:blip r:embed="rId2"/>
          <a:srcRect/>
          <a:stretch>
            <a:fillRect/>
          </a:stretch>
        </p:blipFill>
        <p:spPr bwMode="auto">
          <a:xfrm>
            <a:off x="2514600" y="3581400"/>
            <a:ext cx="3581400" cy="3048000"/>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52217" y="76168"/>
            <a:ext cx="9248434" cy="743776"/>
          </a:xfrm>
          <a:prstGeom prst="rect">
            <a:avLst/>
          </a:prstGeom>
        </p:spPr>
      </p:pic>
      <p:sp>
        <p:nvSpPr>
          <p:cNvPr id="6" name="Date Placeholder 5"/>
          <p:cNvSpPr>
            <a:spLocks noGrp="1"/>
          </p:cNvSpPr>
          <p:nvPr>
            <p:ph type="dt" idx="10"/>
          </p:nvPr>
        </p:nvSpPr>
        <p:spPr/>
        <p:txBody>
          <a:bodyPr/>
          <a:lstStyle/>
          <a:p>
            <a:fld id="{627092BF-58F4-4589-B566-D8E26C9CAF75}"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76</a:t>
            </a:fld>
            <a:endParaRPr lang="en-US"/>
          </a:p>
        </p:txBody>
      </p:sp>
    </p:spTree>
    <p:extLst>
      <p:ext uri="{BB962C8B-B14F-4D97-AF65-F5344CB8AC3E}">
        <p14:creationId xmlns:p14="http://schemas.microsoft.com/office/powerpoint/2010/main" val="27562503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000" b="1" dirty="0">
                <a:latin typeface="Calibri" panose="020F0502020204030204" pitchFamily="34" charset="0"/>
                <a:cs typeface="Calibri" panose="020F0502020204030204" pitchFamily="34" charset="0"/>
              </a:rPr>
              <a:t>3.Messages :</a:t>
            </a:r>
          </a:p>
          <a:p>
            <a:pPr>
              <a:buNone/>
            </a:pPr>
            <a:endParaRPr lang="en-US" sz="2000" b="1" dirty="0">
              <a:latin typeface="Calibri" panose="020F0502020204030204" pitchFamily="34" charset="0"/>
              <a:cs typeface="Calibri" panose="020F0502020204030204" pitchFamily="34" charset="0"/>
            </a:endParaRPr>
          </a:p>
          <a:p>
            <a:pPr>
              <a:buFont typeface="Wingdings" pitchFamily="2" charset="2"/>
              <a:buChar char="Ø"/>
            </a:pP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Communication between objects is depicted using messages. The messages appear in a sequential order on the lifeline. </a:t>
            </a:r>
          </a:p>
          <a:p>
            <a:pPr>
              <a:buNone/>
            </a:pPr>
            <a:endParaRPr lang="en-US" sz="2000" dirty="0">
              <a:latin typeface="Calibri" panose="020F0502020204030204" pitchFamily="34" charset="0"/>
              <a:cs typeface="Calibri" panose="020F0502020204030204" pitchFamily="34" charset="0"/>
            </a:endParaRPr>
          </a:p>
          <a:p>
            <a:pPr>
              <a:buFont typeface="Wingdings" pitchFamily="2" charset="2"/>
              <a:buChar char="Ø"/>
            </a:pPr>
            <a:r>
              <a:rPr lang="en-US" sz="2000" dirty="0">
                <a:latin typeface="Calibri" panose="020F0502020204030204" pitchFamily="34" charset="0"/>
                <a:cs typeface="Calibri" panose="020F0502020204030204" pitchFamily="34" charset="0"/>
              </a:rPr>
              <a:t>We represent messages using arrows. Lifelines and messages form the core of a sequence diagram</a:t>
            </a:r>
            <a:r>
              <a:rPr lang="en-US" sz="2800" dirty="0">
                <a:latin typeface="Times New Roman" pitchFamily="18" charset="0"/>
                <a:cs typeface="Times New Roman" pitchFamily="18" charset="0"/>
              </a:rPr>
              <a:t>.</a:t>
            </a:r>
          </a:p>
        </p:txBody>
      </p:sp>
      <p:pic>
        <p:nvPicPr>
          <p:cNvPr id="4" name="Picture 3"/>
          <p:cNvPicPr>
            <a:picLocks noChangeAspect="1"/>
          </p:cNvPicPr>
          <p:nvPr/>
        </p:nvPicPr>
        <p:blipFill>
          <a:blip r:embed="rId2"/>
          <a:stretch>
            <a:fillRect/>
          </a:stretch>
        </p:blipFill>
        <p:spPr>
          <a:xfrm>
            <a:off x="-104434" y="204184"/>
            <a:ext cx="9248434" cy="743776"/>
          </a:xfrm>
          <a:prstGeom prst="rect">
            <a:avLst/>
          </a:prstGeom>
        </p:spPr>
      </p:pic>
      <p:sp>
        <p:nvSpPr>
          <p:cNvPr id="5" name="Date Placeholder 4"/>
          <p:cNvSpPr>
            <a:spLocks noGrp="1"/>
          </p:cNvSpPr>
          <p:nvPr>
            <p:ph type="dt" idx="10"/>
          </p:nvPr>
        </p:nvSpPr>
        <p:spPr/>
        <p:txBody>
          <a:bodyPr/>
          <a:lstStyle/>
          <a:p>
            <a:fld id="{4640E6B7-364C-48DD-B64C-C937C3794A01}"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77</a:t>
            </a:fld>
            <a:endParaRPr lang="en-US"/>
          </a:p>
        </p:txBody>
      </p:sp>
    </p:spTree>
    <p:extLst>
      <p:ext uri="{BB962C8B-B14F-4D97-AF65-F5344CB8AC3E}">
        <p14:creationId xmlns:p14="http://schemas.microsoft.com/office/powerpoint/2010/main" val="25788539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487362"/>
          </a:xfrm>
        </p:spPr>
        <p:txBody>
          <a:bodyPr>
            <a:normAutofit/>
          </a:bodyPr>
          <a:lstStyle/>
          <a:p>
            <a:r>
              <a:rPr lang="en-US" sz="2400" b="1" dirty="0">
                <a:latin typeface="Calibri" panose="020F0502020204030204" pitchFamily="34" charset="0"/>
                <a:cs typeface="Calibri" panose="020F0502020204030204" pitchFamily="34" charset="0"/>
              </a:rPr>
              <a:t>Synchronous messages </a:t>
            </a:r>
            <a:endParaRPr lang="en-US" sz="2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990600"/>
            <a:ext cx="8229600" cy="5867400"/>
          </a:xfrm>
        </p:spPr>
        <p:txBody>
          <a:bodyPr>
            <a:normAutofit/>
          </a:bodyPr>
          <a:lstStyle/>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A synchronous message waits for a reply before the interaction can move forward. </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 The sender waits until the receiver has completed the processing of the message. </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 The caller continues only when it knows that the receiver has processed the previous message i.e. it receives a reply message. </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 A large number of calls in object oriented programming are synchronous. We use a solid arrow head to represent a synchronous message.</a:t>
            </a:r>
          </a:p>
          <a:p>
            <a:pPr>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p:txBody>
      </p:sp>
      <p:pic>
        <p:nvPicPr>
          <p:cNvPr id="4" name="Picture 4"/>
          <p:cNvPicPr>
            <a:picLocks noChangeAspect="1" noChangeArrowheads="1"/>
          </p:cNvPicPr>
          <p:nvPr/>
        </p:nvPicPr>
        <p:blipFill>
          <a:blip r:embed="rId2"/>
          <a:srcRect/>
          <a:stretch>
            <a:fillRect/>
          </a:stretch>
        </p:blipFill>
        <p:spPr bwMode="auto">
          <a:xfrm>
            <a:off x="2453640" y="3779520"/>
            <a:ext cx="4495800" cy="2971800"/>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0" y="-112452"/>
            <a:ext cx="9244584" cy="744019"/>
          </a:xfrm>
          <a:prstGeom prst="rect">
            <a:avLst/>
          </a:prstGeom>
        </p:spPr>
      </p:pic>
      <p:sp>
        <p:nvSpPr>
          <p:cNvPr id="6" name="Date Placeholder 5"/>
          <p:cNvSpPr>
            <a:spLocks noGrp="1"/>
          </p:cNvSpPr>
          <p:nvPr>
            <p:ph type="dt" idx="10"/>
          </p:nvPr>
        </p:nvSpPr>
        <p:spPr/>
        <p:txBody>
          <a:bodyPr/>
          <a:lstStyle/>
          <a:p>
            <a:fld id="{15EC4030-1430-45F0-8574-E807243F47C6}"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78</a:t>
            </a:fld>
            <a:endParaRPr lang="en-US"/>
          </a:p>
        </p:txBody>
      </p:sp>
    </p:spTree>
    <p:extLst>
      <p:ext uri="{BB962C8B-B14F-4D97-AF65-F5344CB8AC3E}">
        <p14:creationId xmlns:p14="http://schemas.microsoft.com/office/powerpoint/2010/main" val="15759763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Asynchronous Messages</a:t>
            </a:r>
            <a:endParaRPr lang="en-US" sz="2400" dirty="0"/>
          </a:p>
        </p:txBody>
      </p:sp>
      <p:sp>
        <p:nvSpPr>
          <p:cNvPr id="3" name="Content Placeholder 2"/>
          <p:cNvSpPr>
            <a:spLocks noGrp="1"/>
          </p:cNvSpPr>
          <p:nvPr>
            <p:ph idx="1"/>
          </p:nvPr>
        </p:nvSpPr>
        <p:spPr>
          <a:xfrm>
            <a:off x="457200" y="1600200"/>
            <a:ext cx="8229600" cy="4876800"/>
          </a:xfrm>
        </p:spPr>
        <p:txBody>
          <a:bodyPr>
            <a:normAutofit/>
          </a:bodyPr>
          <a:lstStyle/>
          <a:p>
            <a:pPr>
              <a:buFont typeface="Wingdings" panose="05000000000000000000" pitchFamily="2" charset="2"/>
              <a:buChar char="§"/>
            </a:pPr>
            <a:r>
              <a:rPr lang="en-US" sz="2400" b="1" dirty="0">
                <a:latin typeface="Times New Roman" pitchFamily="18" charset="0"/>
                <a:cs typeface="Times New Roman" pitchFamily="18" charset="0"/>
              </a:rPr>
              <a:t>  </a:t>
            </a:r>
            <a:r>
              <a:rPr lang="en-US" sz="2000" dirty="0">
                <a:latin typeface="Calibri" panose="020F0502020204030204" pitchFamily="34" charset="0"/>
                <a:cs typeface="Calibri" panose="020F0502020204030204" pitchFamily="34" charset="0"/>
              </a:rPr>
              <a:t>An asynchronous message does not wait for a reply from the receiver.</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  The interaction moves forward irrespective of the receiver processing the previous message or not. </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  We use a lined arrow head to represent an asynchronous  message.</a:t>
            </a:r>
          </a:p>
          <a:p>
            <a:pPr>
              <a:buFont typeface="Wingdings" pitchFamily="2" charset="2"/>
              <a:buChar char="Ø"/>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2133600" y="3810000"/>
            <a:ext cx="4172533" cy="2562583"/>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66655" y="-97250"/>
            <a:ext cx="9248434" cy="743776"/>
          </a:xfrm>
          <a:prstGeom prst="rect">
            <a:avLst/>
          </a:prstGeom>
        </p:spPr>
      </p:pic>
      <p:sp>
        <p:nvSpPr>
          <p:cNvPr id="6" name="Date Placeholder 5"/>
          <p:cNvSpPr>
            <a:spLocks noGrp="1"/>
          </p:cNvSpPr>
          <p:nvPr>
            <p:ph type="dt" idx="10"/>
          </p:nvPr>
        </p:nvSpPr>
        <p:spPr/>
        <p:txBody>
          <a:bodyPr/>
          <a:lstStyle/>
          <a:p>
            <a:fld id="{0411C713-F5D4-407B-94B4-0DEEF76FC452}"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79</a:t>
            </a:fld>
            <a:endParaRPr lang="en-US"/>
          </a:p>
        </p:txBody>
      </p:sp>
    </p:spTree>
    <p:extLst>
      <p:ext uri="{BB962C8B-B14F-4D97-AF65-F5344CB8AC3E}">
        <p14:creationId xmlns:p14="http://schemas.microsoft.com/office/powerpoint/2010/main" val="144397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fontScale="90000"/>
          </a:bodyPr>
          <a:lstStyle/>
          <a:p>
            <a:pPr algn="ctr"/>
            <a:br>
              <a:rPr lang="en-US" sz="2800" b="1" dirty="0"/>
            </a:br>
            <a:r>
              <a:rPr lang="en-US" sz="2800" b="1" dirty="0"/>
              <a:t>CONSTRUCTOR TYPES</a:t>
            </a:r>
          </a:p>
        </p:txBody>
      </p:sp>
      <p:sp>
        <p:nvSpPr>
          <p:cNvPr id="2" name="Content Placeholder 1"/>
          <p:cNvSpPr>
            <a:spLocks noGrp="1"/>
          </p:cNvSpPr>
          <p:nvPr>
            <p:ph sz="quarter" idx="1"/>
          </p:nvPr>
        </p:nvSpPr>
        <p:spPr>
          <a:xfrm>
            <a:off x="457200" y="1143000"/>
            <a:ext cx="8229600" cy="5181600"/>
          </a:xfrm>
        </p:spPr>
        <p:txBody>
          <a:bodyPr>
            <a:normAutofit/>
          </a:bodyPr>
          <a:lstStyle/>
          <a:p>
            <a:r>
              <a:rPr lang="en-US" sz="2400" dirty="0"/>
              <a:t>Constructors are of three types:</a:t>
            </a:r>
          </a:p>
          <a:p>
            <a:pPr lvl="1"/>
            <a:r>
              <a:rPr lang="en-US" sz="2400" dirty="0"/>
              <a:t>Default Constructor</a:t>
            </a:r>
          </a:p>
          <a:p>
            <a:pPr lvl="1"/>
            <a:r>
              <a:rPr lang="en-US" sz="2400" dirty="0"/>
              <a:t>Parameterized Constructor</a:t>
            </a:r>
          </a:p>
          <a:p>
            <a:pPr lvl="1"/>
            <a:r>
              <a:rPr lang="en-US" sz="2400" dirty="0"/>
              <a:t>Copy Constructor</a:t>
            </a:r>
          </a:p>
          <a:p>
            <a:pPr marL="0" indent="0">
              <a:buNone/>
            </a:pPr>
            <a:endParaRPr lang="en-US" sz="2400" dirty="0"/>
          </a:p>
        </p:txBody>
      </p:sp>
      <p:pic>
        <p:nvPicPr>
          <p:cNvPr id="4" name="Picture 3"/>
          <p:cNvPicPr>
            <a:picLocks noChangeAspect="1"/>
          </p:cNvPicPr>
          <p:nvPr/>
        </p:nvPicPr>
        <p:blipFill>
          <a:blip r:embed="rId2"/>
          <a:stretch>
            <a:fillRect/>
          </a:stretch>
        </p:blipFill>
        <p:spPr>
          <a:xfrm>
            <a:off x="-88786" y="-149411"/>
            <a:ext cx="9083827" cy="682811"/>
          </a:xfrm>
          <a:prstGeom prst="rect">
            <a:avLst/>
          </a:prstGeom>
        </p:spPr>
      </p:pic>
      <p:sp>
        <p:nvSpPr>
          <p:cNvPr id="5" name="Date Placeholder 4"/>
          <p:cNvSpPr>
            <a:spLocks noGrp="1"/>
          </p:cNvSpPr>
          <p:nvPr>
            <p:ph type="dt" idx="10"/>
          </p:nvPr>
        </p:nvSpPr>
        <p:spPr/>
        <p:txBody>
          <a:bodyPr/>
          <a:lstStyle/>
          <a:p>
            <a:fld id="{6B182F92-DD8C-45A8-A04E-B065B59A531C}" type="datetime1">
              <a:rPr lang="en-US" smtClean="0"/>
              <a:t>9/27/2022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75588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t> </a:t>
            </a:r>
            <a:r>
              <a:rPr lang="en-US" sz="2400" b="1" dirty="0"/>
              <a:t>Create message </a:t>
            </a:r>
            <a:endParaRPr lang="en-US" sz="2400" dirty="0"/>
          </a:p>
        </p:txBody>
      </p:sp>
      <p:sp>
        <p:nvSpPr>
          <p:cNvPr id="3" name="Content Placeholder 2"/>
          <p:cNvSpPr>
            <a:spLocks noGrp="1"/>
          </p:cNvSpPr>
          <p:nvPr>
            <p:ph idx="1"/>
          </p:nvPr>
        </p:nvSpPr>
        <p:spPr>
          <a:xfrm>
            <a:off x="457200" y="1143000"/>
            <a:ext cx="8229600" cy="4983163"/>
          </a:xfrm>
        </p:spPr>
        <p:txBody>
          <a:bodyPr>
            <a:normAutofit/>
          </a:bodyPr>
          <a:lstStyle/>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We use a Create message to instantiate a new object in the sequence diagram. </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It is represented with a dotted arrow and create word labeled on it to specify that it is the create Message symbol.</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For example :</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The creation of a new order on a e-commerce website would require a new object of Order class to be created.</a:t>
            </a:r>
          </a:p>
          <a:p>
            <a:pP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p:txBody>
      </p:sp>
      <p:pic>
        <p:nvPicPr>
          <p:cNvPr id="4" name="Picture 6"/>
          <p:cNvPicPr>
            <a:picLocks noChangeAspect="1" noChangeArrowheads="1"/>
          </p:cNvPicPr>
          <p:nvPr/>
        </p:nvPicPr>
        <p:blipFill>
          <a:blip r:embed="rId2"/>
          <a:srcRect/>
          <a:stretch>
            <a:fillRect/>
          </a:stretch>
        </p:blipFill>
        <p:spPr bwMode="auto">
          <a:xfrm>
            <a:off x="2633472" y="3831336"/>
            <a:ext cx="4038762" cy="2743200"/>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104434" y="-97250"/>
            <a:ext cx="9248434" cy="743776"/>
          </a:xfrm>
          <a:prstGeom prst="rect">
            <a:avLst/>
          </a:prstGeom>
        </p:spPr>
      </p:pic>
      <p:sp>
        <p:nvSpPr>
          <p:cNvPr id="6" name="Date Placeholder 5"/>
          <p:cNvSpPr>
            <a:spLocks noGrp="1"/>
          </p:cNvSpPr>
          <p:nvPr>
            <p:ph type="dt" idx="10"/>
          </p:nvPr>
        </p:nvSpPr>
        <p:spPr/>
        <p:txBody>
          <a:bodyPr/>
          <a:lstStyle/>
          <a:p>
            <a:fld id="{B7EA82BF-B469-4A5A-8192-85168C81A212}"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80</a:t>
            </a:fld>
            <a:endParaRPr lang="en-US"/>
          </a:p>
        </p:txBody>
      </p:sp>
    </p:spTree>
    <p:extLst>
      <p:ext uri="{BB962C8B-B14F-4D97-AF65-F5344CB8AC3E}">
        <p14:creationId xmlns:p14="http://schemas.microsoft.com/office/powerpoint/2010/main" val="30331657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a:t>Delete Message </a:t>
            </a:r>
            <a:endParaRPr lang="en-US" sz="2400" dirty="0"/>
          </a:p>
        </p:txBody>
      </p:sp>
      <p:sp>
        <p:nvSpPr>
          <p:cNvPr id="3" name="Content Placeholder 2"/>
          <p:cNvSpPr>
            <a:spLocks noGrp="1"/>
          </p:cNvSpPr>
          <p:nvPr>
            <p:ph idx="1"/>
          </p:nvPr>
        </p:nvSpPr>
        <p:spPr>
          <a:xfrm>
            <a:off x="457200" y="1143000"/>
            <a:ext cx="8229600" cy="4983163"/>
          </a:xfrm>
        </p:spPr>
        <p:txBody>
          <a:bodyPr>
            <a:normAutofit/>
          </a:bodyPr>
          <a:lstStyle/>
          <a:p>
            <a:r>
              <a:rPr lang="en-US" sz="2000" dirty="0">
                <a:latin typeface="Calibri" panose="020F0502020204030204" pitchFamily="34" charset="0"/>
                <a:cs typeface="Calibri" panose="020F0502020204030204" pitchFamily="34" charset="0"/>
              </a:rPr>
              <a:t>We use a Delete Message to delete an object. </a:t>
            </a:r>
          </a:p>
          <a:p>
            <a:r>
              <a:rPr lang="en-US" sz="2000" dirty="0">
                <a:latin typeface="Calibri" panose="020F0502020204030204" pitchFamily="34" charset="0"/>
                <a:cs typeface="Calibri" panose="020F0502020204030204" pitchFamily="34" charset="0"/>
              </a:rPr>
              <a:t> It destroys the occurrence of the object in the system.</a:t>
            </a:r>
          </a:p>
          <a:p>
            <a:r>
              <a:rPr lang="en-US" sz="2000" dirty="0">
                <a:latin typeface="Calibri" panose="020F0502020204030204" pitchFamily="34" charset="0"/>
                <a:cs typeface="Calibri" panose="020F0502020204030204" pitchFamily="34" charset="0"/>
              </a:rPr>
              <a:t>It is represented by an arrow terminating with a x.</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For example – In the scenario below when the order is received by the user, the object of order class can be destroyed</a:t>
            </a: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2667000" y="3352800"/>
            <a:ext cx="3867690" cy="2867425"/>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104434" y="-191312"/>
            <a:ext cx="9248434" cy="743776"/>
          </a:xfrm>
          <a:prstGeom prst="rect">
            <a:avLst/>
          </a:prstGeom>
        </p:spPr>
      </p:pic>
      <p:sp>
        <p:nvSpPr>
          <p:cNvPr id="6" name="Date Placeholder 5"/>
          <p:cNvSpPr>
            <a:spLocks noGrp="1"/>
          </p:cNvSpPr>
          <p:nvPr>
            <p:ph type="dt" idx="10"/>
          </p:nvPr>
        </p:nvSpPr>
        <p:spPr/>
        <p:txBody>
          <a:bodyPr/>
          <a:lstStyle/>
          <a:p>
            <a:fld id="{8DD40327-8FC4-40E6-8983-D0482D3B9006}"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81</a:t>
            </a:fld>
            <a:endParaRPr lang="en-US"/>
          </a:p>
        </p:txBody>
      </p:sp>
    </p:spTree>
    <p:extLst>
      <p:ext uri="{BB962C8B-B14F-4D97-AF65-F5344CB8AC3E}">
        <p14:creationId xmlns:p14="http://schemas.microsoft.com/office/powerpoint/2010/main" val="31698161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 Self Message </a:t>
            </a:r>
            <a:endParaRPr lang="en-US" sz="2400" dirty="0"/>
          </a:p>
        </p:txBody>
      </p:sp>
      <p:sp>
        <p:nvSpPr>
          <p:cNvPr id="5" name="Content Placeholder 4"/>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 message an object sends to itself, usually shown as a U shaped arrow pointing back to itself.</a:t>
            </a:r>
          </a:p>
          <a:p>
            <a:pPr>
              <a:buNone/>
            </a:pPr>
            <a:r>
              <a:rPr lang="en-US" sz="2400" dirty="0">
                <a:latin typeface="Calibri" panose="020F0502020204030204" pitchFamily="34" charset="0"/>
                <a:cs typeface="Calibri" panose="020F0502020204030204" pitchFamily="34" charset="0"/>
              </a:rPr>
              <a:t>  </a:t>
            </a:r>
          </a:p>
          <a:p>
            <a:pPr>
              <a:buNone/>
            </a:pPr>
            <a:endParaRPr lang="en-US" sz="2400" dirty="0">
              <a:latin typeface="Calibri" panose="020F0502020204030204" pitchFamily="34" charset="0"/>
              <a:cs typeface="Calibri" panose="020F0502020204030204" pitchFamily="34" charset="0"/>
            </a:endParaRPr>
          </a:p>
        </p:txBody>
      </p:sp>
      <p:pic>
        <p:nvPicPr>
          <p:cNvPr id="8" name="Picture 2"/>
          <p:cNvPicPr>
            <a:picLocks noChangeAspect="1" noChangeArrowheads="1"/>
          </p:cNvPicPr>
          <p:nvPr/>
        </p:nvPicPr>
        <p:blipFill>
          <a:blip r:embed="rId2"/>
          <a:srcRect/>
          <a:stretch>
            <a:fillRect/>
          </a:stretch>
        </p:blipFill>
        <p:spPr bwMode="auto">
          <a:xfrm>
            <a:off x="3721608" y="2779776"/>
            <a:ext cx="1914792" cy="2905499"/>
          </a:xfrm>
          <a:prstGeom prst="rect">
            <a:avLst/>
          </a:prstGeom>
          <a:noFill/>
          <a:ln w="9525">
            <a:noFill/>
            <a:miter lim="800000"/>
            <a:headEnd/>
            <a:tailEnd/>
          </a:ln>
          <a:effectLst/>
        </p:spPr>
      </p:pic>
      <p:pic>
        <p:nvPicPr>
          <p:cNvPr id="3" name="Picture 2"/>
          <p:cNvPicPr>
            <a:picLocks noChangeAspect="1"/>
          </p:cNvPicPr>
          <p:nvPr/>
        </p:nvPicPr>
        <p:blipFill>
          <a:blip r:embed="rId3"/>
          <a:stretch>
            <a:fillRect/>
          </a:stretch>
        </p:blipFill>
        <p:spPr>
          <a:xfrm>
            <a:off x="-104434" y="-97250"/>
            <a:ext cx="9248434" cy="743776"/>
          </a:xfrm>
          <a:prstGeom prst="rect">
            <a:avLst/>
          </a:prstGeom>
        </p:spPr>
      </p:pic>
      <p:sp>
        <p:nvSpPr>
          <p:cNvPr id="4" name="Date Placeholder 3"/>
          <p:cNvSpPr>
            <a:spLocks noGrp="1"/>
          </p:cNvSpPr>
          <p:nvPr>
            <p:ph type="dt" idx="10"/>
          </p:nvPr>
        </p:nvSpPr>
        <p:spPr/>
        <p:txBody>
          <a:bodyPr/>
          <a:lstStyle/>
          <a:p>
            <a:fld id="{EECDF059-33A2-48B0-8BE6-3B14D941C053}"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82</a:t>
            </a:fld>
            <a:endParaRPr lang="en-US"/>
          </a:p>
        </p:txBody>
      </p:sp>
    </p:spTree>
    <p:extLst>
      <p:ext uri="{BB962C8B-B14F-4D97-AF65-F5344CB8AC3E}">
        <p14:creationId xmlns:p14="http://schemas.microsoft.com/office/powerpoint/2010/main" val="2262050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b="1" dirty="0"/>
              <a:t>Reply Message</a:t>
            </a:r>
            <a:endParaRPr lang="en-US" sz="2500" dirty="0"/>
          </a:p>
        </p:txBody>
      </p:sp>
      <p:sp>
        <p:nvSpPr>
          <p:cNvPr id="5" name="Content Placeholder 4"/>
          <p:cNvSpPr>
            <a:spLocks noGrp="1"/>
          </p:cNvSpPr>
          <p:nvPr>
            <p:ph idx="1"/>
          </p:nvPr>
        </p:nvSpPr>
        <p:spPr>
          <a:xfrm>
            <a:off x="457200" y="1600200"/>
            <a:ext cx="8229600" cy="4876800"/>
          </a:xfrm>
        </p:spPr>
        <p:txBody>
          <a:bodyPr>
            <a:normAutofit/>
          </a:bodyPr>
          <a:lstStyle/>
          <a:p>
            <a:r>
              <a:rPr lang="en-US" sz="2000" dirty="0">
                <a:latin typeface="Calibri" panose="020F0502020204030204" pitchFamily="34" charset="0"/>
                <a:cs typeface="Calibri" panose="020F0502020204030204" pitchFamily="34" charset="0"/>
              </a:rPr>
              <a:t>Reply messages are used to show the message being sent from the receiver to the sender. </a:t>
            </a:r>
          </a:p>
          <a:p>
            <a:pPr marL="114300" indent="0">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We represent a return/reply message using an open arrowhead with a dotted line.</a:t>
            </a:r>
          </a:p>
          <a:p>
            <a:pPr marL="114300" indent="0">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The interaction moves forward only when a reply message is sent by the receiver.</a:t>
            </a:r>
          </a:p>
          <a:p>
            <a:pPr>
              <a:buNone/>
            </a:pPr>
            <a:endParaRPr lang="en-US" sz="2000" dirty="0"/>
          </a:p>
        </p:txBody>
      </p:sp>
      <p:pic>
        <p:nvPicPr>
          <p:cNvPr id="6" name="Picture 2"/>
          <p:cNvPicPr>
            <a:picLocks noChangeAspect="1" noChangeArrowheads="1"/>
          </p:cNvPicPr>
          <p:nvPr/>
        </p:nvPicPr>
        <p:blipFill>
          <a:blip r:embed="rId2"/>
          <a:srcRect/>
          <a:stretch>
            <a:fillRect/>
          </a:stretch>
        </p:blipFill>
        <p:spPr bwMode="auto">
          <a:xfrm>
            <a:off x="2743200" y="5181600"/>
            <a:ext cx="3057952" cy="666843"/>
          </a:xfrm>
          <a:prstGeom prst="rect">
            <a:avLst/>
          </a:prstGeom>
          <a:noFill/>
          <a:ln w="9525">
            <a:noFill/>
            <a:miter lim="800000"/>
            <a:headEnd/>
            <a:tailEnd/>
          </a:ln>
          <a:effectLst/>
        </p:spPr>
      </p:pic>
      <p:pic>
        <p:nvPicPr>
          <p:cNvPr id="3" name="Picture 2"/>
          <p:cNvPicPr>
            <a:picLocks noChangeAspect="1"/>
          </p:cNvPicPr>
          <p:nvPr/>
        </p:nvPicPr>
        <p:blipFill>
          <a:blip r:embed="rId3"/>
          <a:stretch>
            <a:fillRect/>
          </a:stretch>
        </p:blipFill>
        <p:spPr>
          <a:xfrm>
            <a:off x="-104434" y="0"/>
            <a:ext cx="9248434" cy="743776"/>
          </a:xfrm>
          <a:prstGeom prst="rect">
            <a:avLst/>
          </a:prstGeom>
        </p:spPr>
      </p:pic>
      <p:sp>
        <p:nvSpPr>
          <p:cNvPr id="4" name="Date Placeholder 3"/>
          <p:cNvSpPr>
            <a:spLocks noGrp="1"/>
          </p:cNvSpPr>
          <p:nvPr>
            <p:ph type="dt" idx="10"/>
          </p:nvPr>
        </p:nvSpPr>
        <p:spPr/>
        <p:txBody>
          <a:bodyPr/>
          <a:lstStyle/>
          <a:p>
            <a:fld id="{ECCF2E0E-4890-4F21-ADE4-662336CC7653}"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83</a:t>
            </a:fld>
            <a:endParaRPr lang="en-US"/>
          </a:p>
        </p:txBody>
      </p:sp>
    </p:spTree>
    <p:extLst>
      <p:ext uri="{BB962C8B-B14F-4D97-AF65-F5344CB8AC3E}">
        <p14:creationId xmlns:p14="http://schemas.microsoft.com/office/powerpoint/2010/main" val="26302552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Found Message</a:t>
            </a:r>
            <a:endParaRPr lang="en-US" sz="3600" dirty="0"/>
          </a:p>
        </p:txBody>
      </p:sp>
      <p:sp>
        <p:nvSpPr>
          <p:cNvPr id="5" name="Content Placeholder 4"/>
          <p:cNvSpPr>
            <a:spLocks noGrp="1"/>
          </p:cNvSpPr>
          <p:nvPr>
            <p:ph idx="1"/>
          </p:nvPr>
        </p:nvSpPr>
        <p:spPr>
          <a:xfrm>
            <a:off x="457200" y="1219200"/>
            <a:ext cx="8229600" cy="5638800"/>
          </a:xfrm>
        </p:spPr>
        <p:txBody>
          <a:bodyPr>
            <a:normAutofit/>
          </a:bodyPr>
          <a:lstStyle/>
          <a:p>
            <a:pPr>
              <a:buNone/>
            </a:pPr>
            <a:endParaRPr lang="en-US" sz="2400" dirty="0">
              <a:latin typeface="Times New Roman" pitchFamily="18" charset="0"/>
              <a:cs typeface="Times New Roman" pitchFamily="18" charset="0"/>
            </a:endParaRPr>
          </a:p>
          <a:p>
            <a:r>
              <a:rPr lang="en-US" sz="2000" dirty="0">
                <a:latin typeface="Calibri" panose="020F0502020204030204" pitchFamily="34" charset="0"/>
                <a:cs typeface="Calibri" panose="020F0502020204030204" pitchFamily="34" charset="0"/>
              </a:rPr>
              <a:t>A Found message is used to represent a scenario where an unknown source sends the message. </a:t>
            </a:r>
          </a:p>
          <a:p>
            <a:r>
              <a:rPr lang="en-US" sz="2000" dirty="0">
                <a:latin typeface="Calibri" panose="020F0502020204030204" pitchFamily="34" charset="0"/>
                <a:cs typeface="Calibri" panose="020F0502020204030204" pitchFamily="34" charset="0"/>
              </a:rPr>
              <a:t>It is represented using an arrow directed towards a lifeline from an end point. </a:t>
            </a:r>
          </a:p>
        </p:txBody>
      </p:sp>
      <p:pic>
        <p:nvPicPr>
          <p:cNvPr id="7" name="Picture 2"/>
          <p:cNvPicPr>
            <a:picLocks noChangeAspect="1" noChangeArrowheads="1"/>
          </p:cNvPicPr>
          <p:nvPr/>
        </p:nvPicPr>
        <p:blipFill>
          <a:blip r:embed="rId2"/>
          <a:srcRect/>
          <a:stretch>
            <a:fillRect/>
          </a:stretch>
        </p:blipFill>
        <p:spPr bwMode="auto">
          <a:xfrm>
            <a:off x="3276600" y="3048000"/>
            <a:ext cx="2172003" cy="3296110"/>
          </a:xfrm>
          <a:prstGeom prst="rect">
            <a:avLst/>
          </a:prstGeom>
          <a:noFill/>
          <a:ln w="9525">
            <a:noFill/>
            <a:miter lim="800000"/>
            <a:headEnd/>
            <a:tailEnd/>
          </a:ln>
          <a:effectLst/>
        </p:spPr>
      </p:pic>
      <p:pic>
        <p:nvPicPr>
          <p:cNvPr id="3" name="Picture 2"/>
          <p:cNvPicPr>
            <a:picLocks noChangeAspect="1"/>
          </p:cNvPicPr>
          <p:nvPr/>
        </p:nvPicPr>
        <p:blipFill>
          <a:blip r:embed="rId3"/>
          <a:stretch>
            <a:fillRect/>
          </a:stretch>
        </p:blipFill>
        <p:spPr>
          <a:xfrm>
            <a:off x="-52217" y="-97250"/>
            <a:ext cx="9248434" cy="743776"/>
          </a:xfrm>
          <a:prstGeom prst="rect">
            <a:avLst/>
          </a:prstGeom>
        </p:spPr>
      </p:pic>
      <p:sp>
        <p:nvSpPr>
          <p:cNvPr id="4" name="Date Placeholder 3"/>
          <p:cNvSpPr>
            <a:spLocks noGrp="1"/>
          </p:cNvSpPr>
          <p:nvPr>
            <p:ph type="dt" idx="10"/>
          </p:nvPr>
        </p:nvSpPr>
        <p:spPr/>
        <p:txBody>
          <a:bodyPr/>
          <a:lstStyle/>
          <a:p>
            <a:fld id="{4231B10C-DE16-4EEE-9A9B-53D42B89FD6A}" type="datetime1">
              <a:rPr lang="en-US" smtClean="0"/>
              <a:t>9/27/2022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84</a:t>
            </a:fld>
            <a:endParaRPr lang="en-US"/>
          </a:p>
        </p:txBody>
      </p:sp>
    </p:spTree>
    <p:extLst>
      <p:ext uri="{BB962C8B-B14F-4D97-AF65-F5344CB8AC3E}">
        <p14:creationId xmlns:p14="http://schemas.microsoft.com/office/powerpoint/2010/main" val="9170727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0719"/>
            <a:ext cx="8229600" cy="792162"/>
          </a:xfrm>
        </p:spPr>
        <p:txBody>
          <a:bodyPr/>
          <a:lstStyle/>
          <a:p>
            <a:r>
              <a:rPr lang="en-US" b="1" dirty="0"/>
              <a:t> </a:t>
            </a:r>
            <a:r>
              <a:rPr lang="en-US" sz="3600" b="1" dirty="0"/>
              <a:t>Lost Message</a:t>
            </a:r>
            <a:endParaRPr lang="en-US" sz="3600" dirty="0"/>
          </a:p>
        </p:txBody>
      </p:sp>
      <p:sp>
        <p:nvSpPr>
          <p:cNvPr id="5" name="Content Placeholder 4"/>
          <p:cNvSpPr>
            <a:spLocks noGrp="1"/>
          </p:cNvSpPr>
          <p:nvPr>
            <p:ph idx="1"/>
          </p:nvPr>
        </p:nvSpPr>
        <p:spPr>
          <a:xfrm>
            <a:off x="457200" y="1066800"/>
            <a:ext cx="8229600" cy="5059363"/>
          </a:xfrm>
        </p:spPr>
        <p:txBody>
          <a:bodyPr/>
          <a:lstStyle/>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a:t>
            </a:r>
            <a:r>
              <a:rPr lang="en-US" sz="2000" dirty="0">
                <a:latin typeface="Calibri" panose="020F0502020204030204" pitchFamily="34" charset="0"/>
                <a:cs typeface="Calibri" panose="020F0502020204030204" pitchFamily="34" charset="0"/>
              </a:rPr>
              <a:t>A Lost message is used to represent a scenario where the recipient is not known to the system. </a:t>
            </a:r>
          </a:p>
          <a:p>
            <a:r>
              <a:rPr lang="en-US" sz="2000" dirty="0">
                <a:latin typeface="Calibri" panose="020F0502020204030204" pitchFamily="34" charset="0"/>
                <a:cs typeface="Calibri" panose="020F0502020204030204" pitchFamily="34" charset="0"/>
              </a:rPr>
              <a:t>It is represented using an arrow directed towards an end point from a lifeline. </a:t>
            </a:r>
          </a:p>
          <a:p>
            <a:pPr>
              <a:buNone/>
            </a:pPr>
            <a:r>
              <a:rPr lang="en-US" sz="2000" dirty="0">
                <a:latin typeface="Calibri" panose="020F0502020204030204" pitchFamily="34" charset="0"/>
                <a:cs typeface="Calibri" panose="020F0502020204030204" pitchFamily="34" charset="0"/>
              </a:rPr>
              <a:t>        For example:</a:t>
            </a:r>
          </a:p>
        </p:txBody>
      </p:sp>
      <p:pic>
        <p:nvPicPr>
          <p:cNvPr id="7" name="Picture 2"/>
          <p:cNvPicPr>
            <a:picLocks noChangeAspect="1" noChangeArrowheads="1"/>
          </p:cNvPicPr>
          <p:nvPr/>
        </p:nvPicPr>
        <p:blipFill>
          <a:blip r:embed="rId2"/>
          <a:srcRect/>
          <a:stretch>
            <a:fillRect/>
          </a:stretch>
        </p:blipFill>
        <p:spPr bwMode="auto">
          <a:xfrm>
            <a:off x="3142488" y="3977640"/>
            <a:ext cx="2419688" cy="1095528"/>
          </a:xfrm>
          <a:prstGeom prst="rect">
            <a:avLst/>
          </a:prstGeom>
          <a:noFill/>
          <a:ln w="9525">
            <a:noFill/>
            <a:miter lim="800000"/>
            <a:headEnd/>
            <a:tailEnd/>
          </a:ln>
          <a:effectLst/>
        </p:spPr>
      </p:pic>
      <p:pic>
        <p:nvPicPr>
          <p:cNvPr id="3" name="Picture 2"/>
          <p:cNvPicPr>
            <a:picLocks noChangeAspect="1"/>
          </p:cNvPicPr>
          <p:nvPr/>
        </p:nvPicPr>
        <p:blipFill>
          <a:blip r:embed="rId3"/>
          <a:stretch>
            <a:fillRect/>
          </a:stretch>
        </p:blipFill>
        <p:spPr>
          <a:xfrm>
            <a:off x="0" y="124984"/>
            <a:ext cx="9248434" cy="743776"/>
          </a:xfrm>
          <a:prstGeom prst="rect">
            <a:avLst/>
          </a:prstGeom>
        </p:spPr>
      </p:pic>
      <p:pic>
        <p:nvPicPr>
          <p:cNvPr id="6" name="Picture 5"/>
          <p:cNvPicPr>
            <a:picLocks noChangeAspect="1"/>
          </p:cNvPicPr>
          <p:nvPr/>
        </p:nvPicPr>
        <p:blipFill>
          <a:blip r:embed="rId4"/>
          <a:stretch>
            <a:fillRect/>
          </a:stretch>
        </p:blipFill>
        <p:spPr>
          <a:xfrm>
            <a:off x="0" y="88403"/>
            <a:ext cx="9244584" cy="744019"/>
          </a:xfrm>
          <a:prstGeom prst="rect">
            <a:avLst/>
          </a:prstGeom>
        </p:spPr>
      </p:pic>
      <p:sp>
        <p:nvSpPr>
          <p:cNvPr id="4" name="Date Placeholder 3"/>
          <p:cNvSpPr>
            <a:spLocks noGrp="1"/>
          </p:cNvSpPr>
          <p:nvPr>
            <p:ph type="dt" idx="10"/>
          </p:nvPr>
        </p:nvSpPr>
        <p:spPr/>
        <p:txBody>
          <a:bodyPr/>
          <a:lstStyle/>
          <a:p>
            <a:fld id="{AA5A25DA-1557-416F-B231-E4BEC3E817D0}" type="datetime1">
              <a:rPr lang="en-US" smtClean="0"/>
              <a:t>9/27/2022</a:t>
            </a:fld>
            <a:endParaRPr lang="en-US"/>
          </a:p>
        </p:txBody>
      </p: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85</a:t>
            </a:fld>
            <a:endParaRPr lang="en-US"/>
          </a:p>
        </p:txBody>
      </p:sp>
    </p:spTree>
    <p:extLst>
      <p:ext uri="{BB962C8B-B14F-4D97-AF65-F5344CB8AC3E}">
        <p14:creationId xmlns:p14="http://schemas.microsoft.com/office/powerpoint/2010/main" val="19737969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 Sequence Diagram</a:t>
            </a:r>
          </a:p>
        </p:txBody>
      </p:sp>
      <p:sp>
        <p:nvSpPr>
          <p:cNvPr id="4" name="Date Placeholder 3"/>
          <p:cNvSpPr>
            <a:spLocks noGrp="1"/>
          </p:cNvSpPr>
          <p:nvPr>
            <p:ph type="dt" idx="10"/>
          </p:nvPr>
        </p:nvSpPr>
        <p:spPr/>
        <p:txBody>
          <a:bodyPr/>
          <a:lstStyle/>
          <a:p>
            <a:fld id="{5FC8301E-28A8-48CB-A0B0-34298D48764A}" type="datetime1">
              <a:rPr lang="en-US" smtClean="0"/>
              <a:t>9/27/2022</a:t>
            </a:fld>
            <a:endParaRPr lang="en-US"/>
          </a:p>
        </p:txBody>
      </p:sp>
      <p:sp>
        <p:nvSpPr>
          <p:cNvPr id="6" name="Slide Number Placeholder 5"/>
          <p:cNvSpPr>
            <a:spLocks noGrp="1"/>
          </p:cNvSpPr>
          <p:nvPr>
            <p:ph type="sldNum" idx="12"/>
          </p:nvPr>
        </p:nvSpPr>
        <p:spPr/>
        <p:txBody>
          <a:bodyPr/>
          <a:lstStyle/>
          <a:p>
            <a:fld id="{00000000-1234-1234-1234-123412341234}" type="slidenum">
              <a:rPr lang="en-US" smtClean="0"/>
              <a:pPr/>
              <a:t>86</a:t>
            </a:fld>
            <a:endParaRPr lang="en-US"/>
          </a:p>
        </p:txBody>
      </p:sp>
      <p:pic>
        <p:nvPicPr>
          <p:cNvPr id="10" name="Picture 9"/>
          <p:cNvPicPr>
            <a:picLocks noChangeAspect="1"/>
          </p:cNvPicPr>
          <p:nvPr/>
        </p:nvPicPr>
        <p:blipFill>
          <a:blip r:embed="rId3"/>
          <a:stretch>
            <a:fillRect/>
          </a:stretch>
        </p:blipFill>
        <p:spPr>
          <a:xfrm>
            <a:off x="60173" y="-115408"/>
            <a:ext cx="9083827" cy="682811"/>
          </a:xfrm>
          <a:prstGeom prst="rect">
            <a:avLst/>
          </a:prstGeom>
        </p:spPr>
      </p:pic>
      <p:pic>
        <p:nvPicPr>
          <p:cNvPr id="12" name="Picture 11"/>
          <p:cNvPicPr>
            <a:picLocks noChangeAspect="1"/>
          </p:cNvPicPr>
          <p:nvPr/>
        </p:nvPicPr>
        <p:blipFill>
          <a:blip r:embed="rId4"/>
          <a:stretch>
            <a:fillRect/>
          </a:stretch>
        </p:blipFill>
        <p:spPr>
          <a:xfrm>
            <a:off x="3300984" y="1289304"/>
            <a:ext cx="4247578" cy="4927190"/>
          </a:xfrm>
          <a:prstGeom prst="rect">
            <a:avLst/>
          </a:prstGeom>
        </p:spPr>
      </p:pic>
    </p:spTree>
    <p:extLst>
      <p:ext uri="{BB962C8B-B14F-4D97-AF65-F5344CB8AC3E}">
        <p14:creationId xmlns:p14="http://schemas.microsoft.com/office/powerpoint/2010/main" val="35693628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Questions</a:t>
            </a:r>
          </a:p>
        </p:txBody>
      </p:sp>
      <p:sp>
        <p:nvSpPr>
          <p:cNvPr id="7" name="Text Placeholder 6"/>
          <p:cNvSpPr>
            <a:spLocks noGrp="1"/>
          </p:cNvSpPr>
          <p:nvPr>
            <p:ph type="body" idx="1"/>
          </p:nvPr>
        </p:nvSpPr>
        <p:spPr/>
        <p:txBody>
          <a:bodyPr>
            <a:normAutofit fontScale="92500" lnSpcReduction="10000"/>
          </a:bodyPr>
          <a:lstStyle/>
          <a:p>
            <a:pPr marL="571500" indent="-457200">
              <a:buAutoNum type="arabicPeriod"/>
            </a:pPr>
            <a:r>
              <a:rPr lang="en-US" sz="2000" dirty="0"/>
              <a:t>What does a message mean?</a:t>
            </a:r>
            <a:br>
              <a:rPr lang="en-US" sz="2000" dirty="0"/>
            </a:br>
            <a:r>
              <a:rPr lang="en-US" sz="2000" dirty="0"/>
              <a:t>a) </a:t>
            </a:r>
            <a:r>
              <a:rPr lang="en-US" sz="2000" b="1" dirty="0"/>
              <a:t>It Passes all communications from one object to another and are represented by message arrows in sequence diagrams.</a:t>
            </a:r>
            <a:br>
              <a:rPr lang="en-US" sz="2000" b="1" dirty="0"/>
            </a:br>
            <a:r>
              <a:rPr lang="en-US" sz="2000" dirty="0"/>
              <a:t>b) The message goes from the sending object’s lifeline to the receiving object’s lifeline.</a:t>
            </a:r>
            <a:br>
              <a:rPr lang="en-US" sz="2000" dirty="0"/>
            </a:br>
            <a:r>
              <a:rPr lang="en-US" sz="2000" dirty="0"/>
              <a:t>c) It is a rectangle containing an identifier with a dashed line extending below the rectangle.</a:t>
            </a:r>
            <a:br>
              <a:rPr lang="en-US" sz="2000" dirty="0"/>
            </a:br>
            <a:r>
              <a:rPr lang="en-US" sz="2000" dirty="0"/>
              <a:t>d) List of all attributes.</a:t>
            </a:r>
          </a:p>
          <a:p>
            <a:pPr marL="571500" indent="-457200">
              <a:buAutoNum type="arabicPeriod"/>
            </a:pPr>
            <a:r>
              <a:rPr lang="en-US" sz="2000" dirty="0"/>
              <a:t>What is a lifeline?</a:t>
            </a:r>
            <a:br>
              <a:rPr lang="en-US" sz="2000" dirty="0"/>
            </a:br>
            <a:r>
              <a:rPr lang="en-US" sz="2000" dirty="0"/>
              <a:t>a) It is a frame consisting of a rectangle with a pentagon in its upper left-hand corner</a:t>
            </a:r>
            <a:br>
              <a:rPr lang="en-US" sz="2000" dirty="0"/>
            </a:br>
            <a:r>
              <a:rPr lang="en-US" sz="2000" b="1" dirty="0"/>
              <a:t>b) It is a rectangle containing an identifier with a dashed line extending below the rectangle</a:t>
            </a:r>
            <a:br>
              <a:rPr lang="en-US" sz="2000" b="1" dirty="0"/>
            </a:br>
            <a:r>
              <a:rPr lang="en-US" sz="2000" dirty="0"/>
              <a:t>c) It is a name compartment; the interaction is represented inside the rectangle</a:t>
            </a:r>
            <a:br>
              <a:rPr lang="en-US" sz="2000" dirty="0"/>
            </a:br>
            <a:r>
              <a:rPr lang="en-US" sz="2000" dirty="0"/>
              <a:t>d) Emergency situation in real world approach.</a:t>
            </a:r>
          </a:p>
        </p:txBody>
      </p:sp>
      <p:sp>
        <p:nvSpPr>
          <p:cNvPr id="3" name="Date Placeholder 2"/>
          <p:cNvSpPr>
            <a:spLocks noGrp="1"/>
          </p:cNvSpPr>
          <p:nvPr>
            <p:ph type="dt" idx="10"/>
          </p:nvPr>
        </p:nvSpPr>
        <p:spPr/>
        <p:txBody>
          <a:bodyPr/>
          <a:lstStyle/>
          <a:p>
            <a:fld id="{79A8CC4A-27ED-4011-A8C3-F0632ED62351}" type="datetime1">
              <a:rPr lang="en-US" smtClean="0"/>
              <a:t>9/27/2022</a:t>
            </a:fld>
            <a:endParaRPr lang="en-US"/>
          </a:p>
        </p:txBody>
      </p:sp>
      <p:sp>
        <p:nvSpPr>
          <p:cNvPr id="5" name="Slide Number Placeholder 4"/>
          <p:cNvSpPr>
            <a:spLocks noGrp="1"/>
          </p:cNvSpPr>
          <p:nvPr>
            <p:ph type="sldNum" idx="12"/>
          </p:nvPr>
        </p:nvSpPr>
        <p:spPr/>
        <p:txBody>
          <a:bodyPr/>
          <a:lstStyle/>
          <a:p>
            <a:fld id="{00000000-1234-1234-1234-123412341234}" type="slidenum">
              <a:rPr lang="en-US" smtClean="0"/>
              <a:pPr/>
              <a:t>87</a:t>
            </a:fld>
            <a:endParaRPr lang="en-US"/>
          </a:p>
        </p:txBody>
      </p:sp>
    </p:spTree>
    <p:extLst>
      <p:ext uri="{BB962C8B-B14F-4D97-AF65-F5344CB8AC3E}">
        <p14:creationId xmlns:p14="http://schemas.microsoft.com/office/powerpoint/2010/main" val="13198544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0" name="Google Shape;90;p13"/>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1" name="Google Shape;91;p13"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92" name="Google Shape;92;p13"/>
          <p:cNvSpPr/>
          <p:nvPr/>
        </p:nvSpPr>
        <p:spPr>
          <a:xfrm>
            <a:off x="1524000" y="1905000"/>
            <a:ext cx="6378054" cy="3731525"/>
          </a:xfrm>
          <a:prstGeom prst="rect">
            <a:avLst/>
          </a:prstGeom>
          <a:noFill/>
          <a:ln>
            <a:noFill/>
          </a:ln>
        </p:spPr>
        <p:txBody>
          <a:bodyPr spcFirstLastPara="1" wrap="square" lIns="91425" tIns="45700" rIns="91425" bIns="45700" anchor="t" anchorCtr="0">
            <a:noAutofit/>
          </a:bodyPr>
          <a:lstStyle/>
          <a:p>
            <a:pPr algn="ctr"/>
            <a:r>
              <a:rPr lang="en-US" sz="3600" b="1" dirty="0">
                <a:solidFill>
                  <a:schemeClr val="dk1"/>
                </a:solidFill>
                <a:latin typeface="Arial Black"/>
                <a:ea typeface="Arial Black"/>
                <a:cs typeface="Arial Black"/>
                <a:sym typeface="Times New Roman"/>
              </a:rPr>
              <a:t>Session 12</a:t>
            </a:r>
          </a:p>
          <a:p>
            <a:pPr marL="0" marR="0" lvl="0" indent="0" algn="ctr" rtl="0">
              <a:spcBef>
                <a:spcPts val="0"/>
              </a:spcBef>
              <a:spcAft>
                <a:spcPts val="0"/>
              </a:spcAft>
              <a:buNone/>
            </a:pPr>
            <a:endParaRPr lang="en-US" sz="3600" b="1" i="0" u="none" strike="noStrike" cap="none" dirty="0">
              <a:solidFill>
                <a:schemeClr val="dk1"/>
              </a:solidFill>
              <a:latin typeface="Arial Black"/>
              <a:ea typeface="Arial Black"/>
              <a:cs typeface="Arial Black"/>
              <a:sym typeface="Arial Black"/>
            </a:endParaRPr>
          </a:p>
          <a:p>
            <a:pPr lvl="0" algn="ctr"/>
            <a:r>
              <a:rPr lang="en-US" sz="3600" b="1" i="0" u="none" strike="noStrike" cap="none" dirty="0">
                <a:solidFill>
                  <a:schemeClr val="dk1"/>
                </a:solidFill>
                <a:latin typeface="Arial Black"/>
                <a:ea typeface="Arial Black"/>
                <a:cs typeface="Arial Black"/>
                <a:sym typeface="Arial Black"/>
              </a:rPr>
              <a:t>UML </a:t>
            </a:r>
            <a:r>
              <a:rPr lang="en-US" sz="3600" b="1" dirty="0">
                <a:solidFill>
                  <a:schemeClr val="dk1"/>
                </a:solidFill>
                <a:latin typeface="Arial Black"/>
                <a:ea typeface="Arial Black"/>
                <a:cs typeface="Arial Black"/>
              </a:rPr>
              <a:t>Collaboration</a:t>
            </a:r>
            <a:r>
              <a:rPr lang="en-US" sz="3600" b="1" i="0" u="none" strike="noStrike" cap="none" dirty="0">
                <a:solidFill>
                  <a:schemeClr val="dk1"/>
                </a:solidFill>
                <a:latin typeface="Arial Black"/>
                <a:ea typeface="Arial Black"/>
                <a:cs typeface="Arial Black"/>
                <a:sym typeface="Arial Black"/>
              </a:rPr>
              <a:t> Diagram</a:t>
            </a:r>
          </a:p>
          <a:p>
            <a:pPr marL="0" marR="0" lvl="0" indent="0" algn="ctr" rtl="0">
              <a:spcBef>
                <a:spcPts val="0"/>
              </a:spcBef>
              <a:spcAft>
                <a:spcPts val="0"/>
              </a:spcAft>
              <a:buNone/>
            </a:pPr>
            <a:endParaRPr lang="en-US" sz="2400" b="1" i="0" u="none" strike="noStrike" cap="none" dirty="0">
              <a:solidFill>
                <a:schemeClr val="dk1"/>
              </a:solidFill>
              <a:latin typeface="Arial Black"/>
              <a:ea typeface="Arial Black"/>
              <a:cs typeface="Arial Black"/>
              <a:sym typeface="Arial Black"/>
            </a:endParaRPr>
          </a:p>
          <a:p>
            <a:pPr marL="0" marR="0" lvl="0" indent="0" algn="ctr" rtl="0">
              <a:spcBef>
                <a:spcPts val="0"/>
              </a:spcBef>
              <a:spcAft>
                <a:spcPts val="0"/>
              </a:spcAft>
              <a:buNone/>
            </a:pPr>
            <a:endParaRPr dirty="0"/>
          </a:p>
          <a:p>
            <a:pPr marL="0" marR="0" lvl="0" indent="0" algn="ctr" rtl="0">
              <a:spcBef>
                <a:spcPts val="0"/>
              </a:spcBef>
              <a:spcAft>
                <a:spcPts val="0"/>
              </a:spcAft>
              <a:buNone/>
            </a:pPr>
            <a:br>
              <a:rPr lang="en-US" sz="2400" b="1" i="0" u="none" strike="noStrike" cap="none" dirty="0">
                <a:solidFill>
                  <a:schemeClr val="dk1"/>
                </a:solidFill>
                <a:latin typeface="Arial Black"/>
                <a:ea typeface="Arial Black"/>
                <a:cs typeface="Arial Black"/>
                <a:sym typeface="Arial Black"/>
              </a:rPr>
            </a:br>
            <a:endParaRPr sz="1800" b="1" i="0" u="none" strike="noStrike" cap="none" dirty="0">
              <a:solidFill>
                <a:schemeClr val="dk1"/>
              </a:solidFill>
              <a:latin typeface="Times New Roman"/>
              <a:ea typeface="Times New Roman"/>
              <a:cs typeface="Times New Roman"/>
              <a:sym typeface="Times New Roman"/>
            </a:endParaRPr>
          </a:p>
        </p:txBody>
      </p:sp>
      <p:sp>
        <p:nvSpPr>
          <p:cNvPr id="93" name="Google Shape;9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3379A478-2964-47A4-B9BB-22B7A63D290F}" type="datetime1">
              <a:rPr lang="en-US" smtClean="0"/>
              <a:t>9/27/2022</a:t>
            </a:fld>
            <a:endParaRPr dirty="0"/>
          </a:p>
        </p:txBody>
      </p:sp>
      <p:sp>
        <p:nvSpPr>
          <p:cNvPr id="94" name="Google Shape;9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88</a:t>
            </a:fld>
            <a:endParaRPr/>
          </a:p>
        </p:txBody>
      </p:sp>
    </p:spTree>
    <p:extLst>
      <p:ext uri="{BB962C8B-B14F-4D97-AF65-F5344CB8AC3E}">
        <p14:creationId xmlns:p14="http://schemas.microsoft.com/office/powerpoint/2010/main" val="26351298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71546"/>
            <a:ext cx="8929718" cy="5786454"/>
          </a:xfrm>
        </p:spPr>
        <p:txBody>
          <a:bodyPr>
            <a:noAutofit/>
          </a:bodyPr>
          <a:lstStyle/>
          <a:p>
            <a:pPr algn="l">
              <a:buFont typeface="Wingdings" pitchFamily="2" charset="2"/>
              <a:buChar char="Ø"/>
            </a:pPr>
            <a:r>
              <a:rPr lang="en-US" sz="2000" b="1" dirty="0">
                <a:latin typeface="Calibri" panose="020F0502020204030204" pitchFamily="34" charset="0"/>
                <a:cs typeface="Calibri" panose="020F0502020204030204" pitchFamily="34" charset="0"/>
              </a:rPr>
              <a:t>COLLABORATION DIAGRAM</a:t>
            </a:r>
            <a:r>
              <a:rPr lang="en-US" sz="2000" dirty="0">
                <a:latin typeface="Calibri" panose="020F0502020204030204" pitchFamily="34" charset="0"/>
                <a:cs typeface="Calibri" panose="020F0502020204030204" pitchFamily="34" charset="0"/>
              </a:rPr>
              <a:t> depicts the relationships and interactions among software objects. They are used to understand the object architecture within a system rather than the flow of a message as in a sequence diagram. They are also known as “Communication Diagrams.”</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In the collaboration diagram, the method call sequence is indicated by some numbering technique. The number indicates how the methods are called one after another.</a:t>
            </a:r>
          </a:p>
        </p:txBody>
      </p:sp>
      <p:sp>
        <p:nvSpPr>
          <p:cNvPr id="4" name="Rectangle 3"/>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891429" y="38100"/>
            <a:ext cx="1219200" cy="533400"/>
          </a:xfrm>
          <a:prstGeom prst="rect">
            <a:avLst/>
          </a:prstGeom>
        </p:spPr>
      </p:pic>
      <p:sp>
        <p:nvSpPr>
          <p:cNvPr id="9" name="Title 1"/>
          <p:cNvSpPr txBox="1">
            <a:spLocks/>
          </p:cNvSpPr>
          <p:nvPr/>
        </p:nvSpPr>
        <p:spPr>
          <a:xfrm>
            <a:off x="304800" y="1"/>
            <a:ext cx="8229600" cy="574374"/>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sz="2800" b="1" dirty="0"/>
            </a:br>
            <a:r>
              <a:rPr lang="en-US" sz="2800" b="1" dirty="0"/>
              <a:t>Collaboration diagram</a:t>
            </a:r>
            <a:endParaRPr lang="en-GB" sz="2800" b="1" dirty="0">
              <a:solidFill>
                <a:srgbClr val="C00000"/>
              </a:solidFill>
              <a:latin typeface="Times New Roman" pitchFamily="18" charset="0"/>
              <a:cs typeface="Times New Roman" pitchFamily="18" charset="0"/>
            </a:endParaRPr>
          </a:p>
        </p:txBody>
      </p:sp>
      <p:sp>
        <p:nvSpPr>
          <p:cNvPr id="11" name="Date Placeholder 10"/>
          <p:cNvSpPr>
            <a:spLocks noGrp="1"/>
          </p:cNvSpPr>
          <p:nvPr>
            <p:ph type="dt" sz="half" idx="10"/>
          </p:nvPr>
        </p:nvSpPr>
        <p:spPr/>
        <p:txBody>
          <a:bodyPr/>
          <a:lstStyle/>
          <a:p>
            <a:fld id="{18694217-96B8-4C3F-A6C1-9C935344ABE2}" type="datetime1">
              <a:rPr lang="en-US" smtClean="0"/>
              <a:t>9/27/2022</a:t>
            </a:fld>
            <a:endParaRPr lang="en-US"/>
          </a:p>
        </p:txBody>
      </p:sp>
      <p:sp>
        <p:nvSpPr>
          <p:cNvPr id="12" name="Slide Number Placeholder 11"/>
          <p:cNvSpPr>
            <a:spLocks noGrp="1"/>
          </p:cNvSpPr>
          <p:nvPr>
            <p:ph type="sldNum" sz="quarter" idx="12"/>
          </p:nvPr>
        </p:nvSpPr>
        <p:spPr/>
        <p:txBody>
          <a:bodyPr/>
          <a:lstStyle/>
          <a:p>
            <a:fld id="{DC07453D-07AD-44CD-8503-70C5AB4EF812}" type="slidenum">
              <a:rPr lang="en-US" smtClean="0"/>
              <a:pPr/>
              <a:t>89</a:t>
            </a:fld>
            <a:endParaRPr lang="en-US"/>
          </a:p>
        </p:txBody>
      </p:sp>
    </p:spTree>
    <p:extLst>
      <p:ext uri="{BB962C8B-B14F-4D97-AF65-F5344CB8AC3E}">
        <p14:creationId xmlns:p14="http://schemas.microsoft.com/office/powerpoint/2010/main" val="415179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fontScale="90000"/>
          </a:bodyPr>
          <a:lstStyle/>
          <a:p>
            <a:pPr algn="ctr"/>
            <a:br>
              <a:rPr lang="en-US" sz="2800" b="1" dirty="0"/>
            </a:br>
            <a:r>
              <a:rPr lang="en-US" sz="2800" b="1" dirty="0"/>
              <a:t>DEFAULT CONSTRUCTOR</a:t>
            </a:r>
          </a:p>
        </p:txBody>
      </p:sp>
      <p:sp>
        <p:nvSpPr>
          <p:cNvPr id="2" name="Content Placeholder 1"/>
          <p:cNvSpPr>
            <a:spLocks noGrp="1"/>
          </p:cNvSpPr>
          <p:nvPr>
            <p:ph sz="quarter" idx="1"/>
          </p:nvPr>
        </p:nvSpPr>
        <p:spPr>
          <a:xfrm>
            <a:off x="457200" y="1143000"/>
            <a:ext cx="8229600" cy="5181600"/>
          </a:xfrm>
        </p:spPr>
        <p:txBody>
          <a:bodyPr>
            <a:normAutofit/>
          </a:bodyPr>
          <a:lstStyle/>
          <a:p>
            <a:r>
              <a:rPr lang="en-US" sz="2400" dirty="0"/>
              <a:t>Default constructor is the constructor which doesn't take any argument. It has no parameter.</a:t>
            </a:r>
          </a:p>
          <a:p>
            <a:pPr lvl="1"/>
            <a:r>
              <a:rPr lang="en-US" sz="2100" dirty="0"/>
              <a:t>Syntax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667000"/>
            <a:ext cx="4139331" cy="133090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0" y="-76200"/>
            <a:ext cx="9083827" cy="682811"/>
          </a:xfrm>
          <a:prstGeom prst="rect">
            <a:avLst/>
          </a:prstGeom>
        </p:spPr>
      </p:pic>
      <p:sp>
        <p:nvSpPr>
          <p:cNvPr id="6" name="Date Placeholder 5"/>
          <p:cNvSpPr>
            <a:spLocks noGrp="1"/>
          </p:cNvSpPr>
          <p:nvPr>
            <p:ph type="dt" idx="10"/>
          </p:nvPr>
        </p:nvSpPr>
        <p:spPr/>
        <p:txBody>
          <a:bodyPr/>
          <a:lstStyle/>
          <a:p>
            <a:fld id="{431133AE-DCBC-4082-8DFC-58EF3ED24BEF}" type="datetime1">
              <a:rPr lang="en-US" smtClean="0"/>
              <a:t>9/27/2022</a:t>
            </a:fld>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6942832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40208"/>
            <a:ext cx="8929718" cy="4786346"/>
          </a:xfrm>
        </p:spPr>
        <p:txBody>
          <a:bodyPr>
            <a:noAutofit/>
          </a:bodyPr>
          <a:lstStyle/>
          <a:p>
            <a:pPr algn="l"/>
            <a:r>
              <a:rPr lang="en-US" sz="2400" dirty="0">
                <a:latin typeface="Times New Roman" pitchFamily="18" charset="0"/>
                <a:cs typeface="Times New Roman" pitchFamily="18" charset="0"/>
              </a:rPr>
              <a:t>It is also called as a communication diagram.</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It emphasizes the structural aspects of an interaction diagram - how lifeline connects.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Its syntax is similar to that of sequence diagram except that lifeline don't have tails.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Messages passed over sequencing is indicated by numbering each message hierarchically.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Compared to the sequence diagram communication diagram is semantically weak.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Object diagrams are special case of communication diagram.</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It allows you to focus on the elements rather than focusing on the message flow as described in the sequence diagram.</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Sequence diagrams can be easily converted into a collaboration diagram as collaboration diagrams are not very expressive.</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Rectangle 3"/>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045" y="6553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710518" y="53312"/>
            <a:ext cx="1219200" cy="533400"/>
          </a:xfrm>
          <a:prstGeom prst="rect">
            <a:avLst/>
          </a:prstGeom>
        </p:spPr>
      </p:pic>
      <p:sp>
        <p:nvSpPr>
          <p:cNvPr id="9" name="Title 1"/>
          <p:cNvSpPr txBox="1">
            <a:spLocks/>
          </p:cNvSpPr>
          <p:nvPr/>
        </p:nvSpPr>
        <p:spPr>
          <a:xfrm>
            <a:off x="3048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Benefits of Collaboration Diagram</a:t>
            </a:r>
            <a:endParaRPr lang="en-GB" sz="2800" b="1" dirty="0">
              <a:solidFill>
                <a:srgbClr val="C00000"/>
              </a:solidFill>
              <a:latin typeface="Times New Roman" pitchFamily="18" charset="0"/>
              <a:cs typeface="Times New Roman" pitchFamily="18" charset="0"/>
            </a:endParaRPr>
          </a:p>
        </p:txBody>
      </p:sp>
      <p:sp>
        <p:nvSpPr>
          <p:cNvPr id="11" name="Date Placeholder 10"/>
          <p:cNvSpPr>
            <a:spLocks noGrp="1"/>
          </p:cNvSpPr>
          <p:nvPr>
            <p:ph type="dt" sz="half" idx="10"/>
          </p:nvPr>
        </p:nvSpPr>
        <p:spPr/>
        <p:txBody>
          <a:bodyPr/>
          <a:lstStyle/>
          <a:p>
            <a:fld id="{515088A3-5686-4F86-9BE5-447AA58E9C2E}" type="datetime1">
              <a:rPr lang="en-US" smtClean="0"/>
              <a:t>9/27/2022</a:t>
            </a:fld>
            <a:endParaRPr lang="en-US"/>
          </a:p>
        </p:txBody>
      </p:sp>
      <p:sp>
        <p:nvSpPr>
          <p:cNvPr id="12" name="Slide Number Placeholder 11"/>
          <p:cNvSpPr>
            <a:spLocks noGrp="1"/>
          </p:cNvSpPr>
          <p:nvPr>
            <p:ph type="sldNum" sz="quarter" idx="12"/>
          </p:nvPr>
        </p:nvSpPr>
        <p:spPr/>
        <p:txBody>
          <a:bodyPr/>
          <a:lstStyle/>
          <a:p>
            <a:fld id="{DC07453D-07AD-44CD-8503-70C5AB4EF812}" type="slidenum">
              <a:rPr lang="en-US" smtClean="0"/>
              <a:pPr/>
              <a:t>90</a:t>
            </a:fld>
            <a:endParaRPr lang="en-US"/>
          </a:p>
        </p:txBody>
      </p:sp>
    </p:spTree>
    <p:extLst>
      <p:ext uri="{BB962C8B-B14F-4D97-AF65-F5344CB8AC3E}">
        <p14:creationId xmlns:p14="http://schemas.microsoft.com/office/powerpoint/2010/main" val="35579103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045" y="6553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710518" y="53312"/>
            <a:ext cx="1219200" cy="533400"/>
          </a:xfrm>
          <a:prstGeom prst="rect">
            <a:avLst/>
          </a:prstGeom>
        </p:spPr>
      </p:pic>
      <p:sp>
        <p:nvSpPr>
          <p:cNvPr id="9" name="Title 1"/>
          <p:cNvSpPr txBox="1">
            <a:spLocks/>
          </p:cNvSpPr>
          <p:nvPr/>
        </p:nvSpPr>
        <p:spPr>
          <a:xfrm>
            <a:off x="3048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Example</a:t>
            </a:r>
            <a:endParaRPr lang="en-GB" sz="2800" b="1" dirty="0">
              <a:solidFill>
                <a:srgbClr val="C00000"/>
              </a:solidFill>
              <a:latin typeface="Times New Roman" pitchFamily="18" charset="0"/>
              <a:cs typeface="Times New Roman" pitchFamily="18" charset="0"/>
            </a:endParaRPr>
          </a:p>
        </p:txBody>
      </p:sp>
      <p:sp>
        <p:nvSpPr>
          <p:cNvPr id="11" name="Date Placeholder 10"/>
          <p:cNvSpPr>
            <a:spLocks noGrp="1"/>
          </p:cNvSpPr>
          <p:nvPr>
            <p:ph type="dt" sz="half" idx="10"/>
          </p:nvPr>
        </p:nvSpPr>
        <p:spPr/>
        <p:txBody>
          <a:bodyPr/>
          <a:lstStyle/>
          <a:p>
            <a:fld id="{A7702935-046E-4ABF-AA65-14C2698B4380}" type="datetime1">
              <a:rPr lang="en-US" smtClean="0"/>
              <a:t>9/27/2022</a:t>
            </a:fld>
            <a:endParaRPr lang="en-US"/>
          </a:p>
        </p:txBody>
      </p:sp>
      <p:sp>
        <p:nvSpPr>
          <p:cNvPr id="12" name="Slide Number Placeholder 11"/>
          <p:cNvSpPr>
            <a:spLocks noGrp="1"/>
          </p:cNvSpPr>
          <p:nvPr>
            <p:ph type="sldNum" sz="quarter" idx="12"/>
          </p:nvPr>
        </p:nvSpPr>
        <p:spPr/>
        <p:txBody>
          <a:bodyPr/>
          <a:lstStyle/>
          <a:p>
            <a:fld id="{DC07453D-07AD-44CD-8503-70C5AB4EF812}" type="slidenum">
              <a:rPr lang="en-US" smtClean="0"/>
              <a:pPr/>
              <a:t>91</a:t>
            </a:fld>
            <a:endParaRPr lang="en-US"/>
          </a:p>
        </p:txBody>
      </p:sp>
      <p:sp>
        <p:nvSpPr>
          <p:cNvPr id="8" name="TextBox 7">
            <a:extLst>
              <a:ext uri="{FF2B5EF4-FFF2-40B4-BE49-F238E27FC236}">
                <a16:creationId xmlns:a16="http://schemas.microsoft.com/office/drawing/2014/main" id="{7E6B439F-5906-B323-8E04-C22857493C39}"/>
              </a:ext>
            </a:extLst>
          </p:cNvPr>
          <p:cNvSpPr txBox="1"/>
          <p:nvPr/>
        </p:nvSpPr>
        <p:spPr>
          <a:xfrm>
            <a:off x="270934" y="867545"/>
            <a:ext cx="8415866" cy="369332"/>
          </a:xfrm>
          <a:prstGeom prst="rect">
            <a:avLst/>
          </a:prstGeom>
          <a:noFill/>
        </p:spPr>
        <p:txBody>
          <a:bodyPr wrap="square">
            <a:spAutoFit/>
          </a:bodyPr>
          <a:lstStyle/>
          <a:p>
            <a:r>
              <a:rPr lang="en-US" dirty="0"/>
              <a:t>Following diagram represents the sequencing over student management system:</a:t>
            </a:r>
          </a:p>
        </p:txBody>
      </p:sp>
      <p:pic>
        <p:nvPicPr>
          <p:cNvPr id="14" name="Content Placeholder 2">
            <a:extLst>
              <a:ext uri="{FF2B5EF4-FFF2-40B4-BE49-F238E27FC236}">
                <a16:creationId xmlns:a16="http://schemas.microsoft.com/office/drawing/2014/main" id="{A0681406-BC5E-621B-8EBF-7347486F711D}"/>
              </a:ext>
            </a:extLst>
          </p:cNvPr>
          <p:cNvPicPr>
            <a:picLocks noChangeAspect="1" noChangeArrowheads="1"/>
          </p:cNvPicPr>
          <p:nvPr/>
        </p:nvPicPr>
        <p:blipFill>
          <a:blip r:embed="rId3"/>
          <a:srcRect/>
          <a:stretch>
            <a:fillRect/>
          </a:stretch>
        </p:blipFill>
        <p:spPr bwMode="auto">
          <a:xfrm>
            <a:off x="762000" y="1371600"/>
            <a:ext cx="7482408" cy="4881669"/>
          </a:xfrm>
          <a:prstGeom prst="rect">
            <a:avLst/>
          </a:prstGeom>
          <a:noFill/>
          <a:ln w="9525">
            <a:noFill/>
            <a:miter lim="800000"/>
            <a:headEnd/>
            <a:tailEnd/>
          </a:ln>
          <a:effectLst/>
        </p:spPr>
      </p:pic>
    </p:spTree>
    <p:extLst>
      <p:ext uri="{BB962C8B-B14F-4D97-AF65-F5344CB8AC3E}">
        <p14:creationId xmlns:p14="http://schemas.microsoft.com/office/powerpoint/2010/main" val="5808040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237" y="1277705"/>
            <a:ext cx="8929718" cy="4786346"/>
          </a:xfrm>
        </p:spPr>
        <p:txBody>
          <a:bodyPr>
            <a:noAutofit/>
          </a:bodyPr>
          <a:lstStyle/>
          <a:p>
            <a:pPr algn="l"/>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above collaboration diagram represents a student information management system. The flow of communication in the above diagram is given by,</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student requests a login through the login system.</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An authentication mechanism of software checks the request.</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If a student entry exists in the database, then the access is allowed; otherwise, an error is returned</a:t>
            </a:r>
            <a:r>
              <a:rPr lang="en-US" dirty="0"/>
              <a:t>.</a:t>
            </a:r>
            <a:br>
              <a:rPr lang="en-US" dirty="0"/>
            </a:br>
            <a:br>
              <a:rPr lang="en-US" dirty="0"/>
            </a:br>
            <a:endParaRPr lang="en-US" sz="2400" dirty="0">
              <a:latin typeface="Times New Roman" pitchFamily="18" charset="0"/>
              <a:cs typeface="Times New Roman" pitchFamily="18" charset="0"/>
            </a:endParaRPr>
          </a:p>
        </p:txBody>
      </p:sp>
      <p:sp>
        <p:nvSpPr>
          <p:cNvPr id="4" name="Rectangle 3"/>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045" y="6553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710518" y="53312"/>
            <a:ext cx="1219200" cy="533400"/>
          </a:xfrm>
          <a:prstGeom prst="rect">
            <a:avLst/>
          </a:prstGeom>
        </p:spPr>
      </p:pic>
      <p:sp>
        <p:nvSpPr>
          <p:cNvPr id="9" name="Title 1"/>
          <p:cNvSpPr txBox="1">
            <a:spLocks/>
          </p:cNvSpPr>
          <p:nvPr/>
        </p:nvSpPr>
        <p:spPr>
          <a:xfrm>
            <a:off x="3048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Example</a:t>
            </a:r>
            <a:endParaRPr lang="en-GB" sz="2800" b="1" dirty="0">
              <a:solidFill>
                <a:srgbClr val="C00000"/>
              </a:solidFill>
              <a:latin typeface="Times New Roman" pitchFamily="18" charset="0"/>
              <a:cs typeface="Times New Roman" pitchFamily="18" charset="0"/>
            </a:endParaRPr>
          </a:p>
        </p:txBody>
      </p:sp>
      <p:sp>
        <p:nvSpPr>
          <p:cNvPr id="11" name="Date Placeholder 10"/>
          <p:cNvSpPr>
            <a:spLocks noGrp="1"/>
          </p:cNvSpPr>
          <p:nvPr>
            <p:ph type="dt" sz="half" idx="10"/>
          </p:nvPr>
        </p:nvSpPr>
        <p:spPr/>
        <p:txBody>
          <a:bodyPr/>
          <a:lstStyle/>
          <a:p>
            <a:fld id="{3F710096-60DF-4119-8B08-201490912B71}" type="datetime1">
              <a:rPr lang="en-US" smtClean="0"/>
              <a:t>9/27/2022</a:t>
            </a:fld>
            <a:endParaRPr lang="en-US"/>
          </a:p>
        </p:txBody>
      </p:sp>
      <p:sp>
        <p:nvSpPr>
          <p:cNvPr id="12" name="Slide Number Placeholder 11"/>
          <p:cNvSpPr>
            <a:spLocks noGrp="1"/>
          </p:cNvSpPr>
          <p:nvPr>
            <p:ph type="sldNum" sz="quarter" idx="12"/>
          </p:nvPr>
        </p:nvSpPr>
        <p:spPr/>
        <p:txBody>
          <a:bodyPr/>
          <a:lstStyle/>
          <a:p>
            <a:fld id="{DC07453D-07AD-44CD-8503-70C5AB4EF812}" type="slidenum">
              <a:rPr lang="en-US" smtClean="0"/>
              <a:pPr/>
              <a:t>92</a:t>
            </a:fld>
            <a:endParaRPr lang="en-US"/>
          </a:p>
        </p:txBody>
      </p:sp>
    </p:spTree>
    <p:extLst>
      <p:ext uri="{BB962C8B-B14F-4D97-AF65-F5344CB8AC3E}">
        <p14:creationId xmlns:p14="http://schemas.microsoft.com/office/powerpoint/2010/main" val="39592332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237" y="1277705"/>
            <a:ext cx="8929718" cy="4786346"/>
          </a:xfrm>
        </p:spPr>
        <p:txBody>
          <a:bodyPr>
            <a:noAutofit/>
          </a:bodyPr>
          <a:lstStyle/>
          <a:p>
            <a:pPr algn="l"/>
            <a:r>
              <a:rPr lang="en-US" sz="2400" b="1" dirty="0">
                <a:latin typeface="Times New Roman" pitchFamily="18" charset="0"/>
                <a:cs typeface="Times New Roman" pitchFamily="18" charset="0"/>
              </a:rPr>
              <a:t>1. A collaboration diagram shows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Structural Aspect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Behavioral Aspect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Environmental Aspect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Both A and B</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e</a:t>
            </a:r>
            <a:r>
              <a:rPr lang="en-US" sz="2400" b="1" dirty="0">
                <a:latin typeface="Times New Roman" pitchFamily="18" charset="0"/>
                <a:cs typeface="Times New Roman" pitchFamily="18" charset="0"/>
              </a:rPr>
              <a:t>. Both B and C</a:t>
            </a: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2. which diagram is used to show interactions between messages are classified as?</a:t>
            </a:r>
            <a:br>
              <a:rPr lang="en-US" sz="2400" b="1" dirty="0">
                <a:latin typeface="Times New Roman" pitchFamily="18" charset="0"/>
                <a:cs typeface="Times New Roman" pitchFamily="18" charset="0"/>
              </a:rPr>
            </a:br>
            <a:r>
              <a:rPr lang="en-US" sz="2400" dirty="0" err="1">
                <a:latin typeface="Times New Roman" pitchFamily="18" charset="0"/>
                <a:cs typeface="Times New Roman" pitchFamily="18" charset="0"/>
              </a:rPr>
              <a:t>a.activity</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b.state</a:t>
            </a:r>
            <a:r>
              <a:rPr lang="en-US" sz="2400" dirty="0">
                <a:latin typeface="Times New Roman" pitchFamily="18" charset="0"/>
                <a:cs typeface="Times New Roman" pitchFamily="18" charset="0"/>
              </a:rPr>
              <a:t> chart</a:t>
            </a:r>
            <a:br>
              <a:rPr lang="en-US" sz="2400" dirty="0">
                <a:latin typeface="Times New Roman" pitchFamily="18" charset="0"/>
                <a:cs typeface="Times New Roman" pitchFamily="18" charset="0"/>
              </a:rPr>
            </a:br>
            <a:r>
              <a:rPr lang="en-US" sz="2400" b="1" dirty="0" err="1">
                <a:latin typeface="Times New Roman" pitchFamily="18" charset="0"/>
                <a:cs typeface="Times New Roman" pitchFamily="18" charset="0"/>
              </a:rPr>
              <a:t>c.collaboration</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d.object</a:t>
            </a:r>
            <a:r>
              <a:rPr lang="en-US" sz="2400" dirty="0">
                <a:latin typeface="Times New Roman" pitchFamily="18" charset="0"/>
                <a:cs typeface="Times New Roman" pitchFamily="18" charset="0"/>
              </a:rPr>
              <a:t> lifeline</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Rectangle 3"/>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045" y="6553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710518" y="53312"/>
            <a:ext cx="1219200" cy="533400"/>
          </a:xfrm>
          <a:prstGeom prst="rect">
            <a:avLst/>
          </a:prstGeom>
        </p:spPr>
      </p:pic>
      <p:sp>
        <p:nvSpPr>
          <p:cNvPr id="9" name="Title 1"/>
          <p:cNvSpPr txBox="1">
            <a:spLocks/>
          </p:cNvSpPr>
          <p:nvPr/>
        </p:nvSpPr>
        <p:spPr>
          <a:xfrm>
            <a:off x="3048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MCQ’s</a:t>
            </a:r>
            <a:endParaRPr lang="en-GB" sz="2800" b="1" dirty="0">
              <a:solidFill>
                <a:srgbClr val="C00000"/>
              </a:solidFill>
              <a:latin typeface="Times New Roman" pitchFamily="18" charset="0"/>
              <a:cs typeface="Times New Roman" pitchFamily="18" charset="0"/>
            </a:endParaRPr>
          </a:p>
        </p:txBody>
      </p:sp>
      <p:sp>
        <p:nvSpPr>
          <p:cNvPr id="11" name="Date Placeholder 10"/>
          <p:cNvSpPr>
            <a:spLocks noGrp="1"/>
          </p:cNvSpPr>
          <p:nvPr>
            <p:ph type="dt" sz="half" idx="10"/>
          </p:nvPr>
        </p:nvSpPr>
        <p:spPr/>
        <p:txBody>
          <a:bodyPr/>
          <a:lstStyle/>
          <a:p>
            <a:fld id="{0B3BE5C9-CDD7-432A-ACCD-7D9A126C791A}" type="datetime1">
              <a:rPr lang="en-US" smtClean="0"/>
              <a:t>9/27/2022</a:t>
            </a:fld>
            <a:endParaRPr lang="en-US"/>
          </a:p>
        </p:txBody>
      </p:sp>
      <p:sp>
        <p:nvSpPr>
          <p:cNvPr id="12" name="Slide Number Placeholder 11"/>
          <p:cNvSpPr>
            <a:spLocks noGrp="1"/>
          </p:cNvSpPr>
          <p:nvPr>
            <p:ph type="sldNum" sz="quarter" idx="12"/>
          </p:nvPr>
        </p:nvSpPr>
        <p:spPr/>
        <p:txBody>
          <a:bodyPr/>
          <a:lstStyle/>
          <a:p>
            <a:fld id="{DC07453D-07AD-44CD-8503-70C5AB4EF812}" type="slidenum">
              <a:rPr lang="en-US" smtClean="0"/>
              <a:pPr/>
              <a:t>93</a:t>
            </a:fld>
            <a:endParaRPr lang="en-US"/>
          </a:p>
        </p:txBody>
      </p:sp>
    </p:spTree>
    <p:extLst>
      <p:ext uri="{BB962C8B-B14F-4D97-AF65-F5344CB8AC3E}">
        <p14:creationId xmlns:p14="http://schemas.microsoft.com/office/powerpoint/2010/main" val="36394691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0" name="Google Shape;90;p13"/>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1" name="Google Shape;91;p13"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92" name="Google Shape;92;p13"/>
          <p:cNvSpPr/>
          <p:nvPr/>
        </p:nvSpPr>
        <p:spPr>
          <a:xfrm>
            <a:off x="1524000" y="1905000"/>
            <a:ext cx="6378054" cy="3731525"/>
          </a:xfrm>
          <a:prstGeom prst="rect">
            <a:avLst/>
          </a:prstGeom>
          <a:noFill/>
          <a:ln>
            <a:noFill/>
          </a:ln>
        </p:spPr>
        <p:txBody>
          <a:bodyPr spcFirstLastPara="1" wrap="square" lIns="91425" tIns="45700" rIns="91425" bIns="45700" anchor="t" anchorCtr="0">
            <a:noAutofit/>
          </a:bodyPr>
          <a:lstStyle/>
          <a:p>
            <a:pPr algn="ctr"/>
            <a:r>
              <a:rPr lang="en-US" sz="3600" b="1" dirty="0">
                <a:solidFill>
                  <a:schemeClr val="dk1"/>
                </a:solidFill>
                <a:latin typeface="Arial Black"/>
                <a:ea typeface="Arial Black"/>
                <a:cs typeface="Arial Black"/>
                <a:sym typeface="Times New Roman"/>
              </a:rPr>
              <a:t>Session 13</a:t>
            </a:r>
          </a:p>
          <a:p>
            <a:pPr marL="0" marR="0" lvl="0" indent="0" algn="ctr" rtl="0">
              <a:spcBef>
                <a:spcPts val="0"/>
              </a:spcBef>
              <a:spcAft>
                <a:spcPts val="0"/>
              </a:spcAft>
              <a:buNone/>
            </a:pPr>
            <a:endParaRPr lang="en-US" sz="3600" b="1" i="0" u="none" strike="noStrike" cap="none" dirty="0">
              <a:solidFill>
                <a:schemeClr val="dk1"/>
              </a:solidFill>
              <a:latin typeface="Arial Black"/>
              <a:ea typeface="Arial Black"/>
              <a:cs typeface="Arial Black"/>
              <a:sym typeface="Arial Black"/>
            </a:endParaRPr>
          </a:p>
          <a:p>
            <a:pPr lvl="0" algn="ctr"/>
            <a:r>
              <a:rPr lang="en-US" sz="3600" b="1" i="0" u="none" strike="noStrike" cap="none" dirty="0">
                <a:solidFill>
                  <a:schemeClr val="dk1"/>
                </a:solidFill>
                <a:latin typeface="Arial Black"/>
                <a:ea typeface="Arial Black"/>
                <a:cs typeface="Arial Black"/>
                <a:sym typeface="Arial Black"/>
              </a:rPr>
              <a:t>Inheritance &amp; Types</a:t>
            </a:r>
            <a:endParaRPr lang="en-US" sz="2400" b="1" i="0" u="none" strike="noStrike" cap="none" dirty="0">
              <a:solidFill>
                <a:schemeClr val="dk1"/>
              </a:solidFill>
              <a:latin typeface="Arial Black"/>
              <a:ea typeface="Arial Black"/>
              <a:cs typeface="Arial Black"/>
              <a:sym typeface="Arial Black"/>
            </a:endParaRPr>
          </a:p>
          <a:p>
            <a:pPr marL="0" marR="0" lvl="0" indent="0" algn="ctr" rtl="0">
              <a:spcBef>
                <a:spcPts val="0"/>
              </a:spcBef>
              <a:spcAft>
                <a:spcPts val="0"/>
              </a:spcAft>
              <a:buNone/>
            </a:pPr>
            <a:endParaRPr dirty="0"/>
          </a:p>
          <a:p>
            <a:pPr marL="0" marR="0" lvl="0" indent="0" algn="ctr" rtl="0">
              <a:spcBef>
                <a:spcPts val="0"/>
              </a:spcBef>
              <a:spcAft>
                <a:spcPts val="0"/>
              </a:spcAft>
              <a:buNone/>
            </a:pPr>
            <a:br>
              <a:rPr lang="en-US" sz="2400" b="1" i="0" u="none" strike="noStrike" cap="none" dirty="0">
                <a:solidFill>
                  <a:schemeClr val="dk1"/>
                </a:solidFill>
                <a:latin typeface="Arial Black"/>
                <a:ea typeface="Arial Black"/>
                <a:cs typeface="Arial Black"/>
                <a:sym typeface="Arial Black"/>
              </a:rPr>
            </a:br>
            <a:endParaRPr sz="1800" b="1" i="0" u="none" strike="noStrike" cap="none" dirty="0">
              <a:solidFill>
                <a:schemeClr val="dk1"/>
              </a:solidFill>
              <a:latin typeface="Times New Roman"/>
              <a:ea typeface="Times New Roman"/>
              <a:cs typeface="Times New Roman"/>
              <a:sym typeface="Times New Roman"/>
            </a:endParaRPr>
          </a:p>
        </p:txBody>
      </p:sp>
      <p:sp>
        <p:nvSpPr>
          <p:cNvPr id="93" name="Google Shape;9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73E2333-4CAA-49D5-AA86-C8AAF782F52C}" type="datetime1">
              <a:rPr lang="en-US" smtClean="0"/>
              <a:t>9/27/2022</a:t>
            </a:fld>
            <a:endParaRPr dirty="0"/>
          </a:p>
        </p:txBody>
      </p:sp>
      <p:sp>
        <p:nvSpPr>
          <p:cNvPr id="94" name="Google Shape;9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94</a:t>
            </a:fld>
            <a:endParaRPr/>
          </a:p>
        </p:txBody>
      </p:sp>
    </p:spTree>
    <p:extLst>
      <p:ext uri="{BB962C8B-B14F-4D97-AF65-F5344CB8AC3E}">
        <p14:creationId xmlns:p14="http://schemas.microsoft.com/office/powerpoint/2010/main" val="13328907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23792"/>
            <a:ext cx="9144793" cy="6834208"/>
          </a:xfrm>
          <a:prstGeom prst="rect">
            <a:avLst/>
          </a:prstGeom>
        </p:spPr>
      </p:pic>
      <p:sp>
        <p:nvSpPr>
          <p:cNvPr id="30" name="Rectangle 29">
            <a:extLst>
              <a:ext uri="{FF2B5EF4-FFF2-40B4-BE49-F238E27FC236}">
                <a16:creationId xmlns:a16="http://schemas.microsoft.com/office/drawing/2014/main" id="{E81E2CD8-5D6E-451B-B356-30080C6CFB22}"/>
              </a:ext>
            </a:extLst>
          </p:cNvPr>
          <p:cNvSpPr/>
          <p:nvPr/>
        </p:nvSpPr>
        <p:spPr>
          <a:xfrm>
            <a:off x="1402009" y="3717032"/>
            <a:ext cx="7741991" cy="14390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3" name="Up Ribbon 22"/>
          <p:cNvSpPr/>
          <p:nvPr/>
        </p:nvSpPr>
        <p:spPr>
          <a:xfrm>
            <a:off x="3093028" y="79787"/>
            <a:ext cx="2925520"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marL="0" marR="0" lvl="0" indent="0" algn="ctr" defTabSz="685777" eaLnBrk="1" fontAlgn="auto" latinLnBrk="0" hangingPunct="1">
              <a:lnSpc>
                <a:spcPct val="100000"/>
              </a:lnSpc>
              <a:spcBef>
                <a:spcPts val="0"/>
              </a:spcBef>
              <a:spcAft>
                <a:spcPts val="0"/>
              </a:spcAft>
              <a:buClrTx/>
              <a:buSzTx/>
              <a:buFontTx/>
              <a:buNone/>
              <a:tabLst/>
              <a:defRPr/>
            </a:pPr>
            <a:endParaRPr kumimoji="0" lang="es-UY" sz="1799" b="0" i="0" u="none" strike="noStrike" kern="0" cap="none" spc="0" normalizeH="0" baseline="0" noProof="0">
              <a:ln>
                <a:noFill/>
              </a:ln>
              <a:solidFill>
                <a:prstClr val="white"/>
              </a:solidFill>
              <a:effectLst/>
              <a:uLnTx/>
              <a:uFillTx/>
            </a:endParaRPr>
          </a:p>
        </p:txBody>
      </p:sp>
      <p:sp>
        <p:nvSpPr>
          <p:cNvPr id="24" name="TextBox 23"/>
          <p:cNvSpPr txBox="1"/>
          <p:nvPr/>
        </p:nvSpPr>
        <p:spPr>
          <a:xfrm>
            <a:off x="3600854" y="109808"/>
            <a:ext cx="2038607" cy="461537"/>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2399" b="1" i="1" kern="0" dirty="0">
                <a:solidFill>
                  <a:prstClr val="white"/>
                </a:solidFill>
              </a:rPr>
              <a:t>Inheritance</a:t>
            </a:r>
            <a:endParaRPr lang="es-UY" sz="1799" b="1" i="1" kern="0" dirty="0">
              <a:solidFill>
                <a:prstClr val="white"/>
              </a:solidFill>
            </a:endParaRPr>
          </a:p>
        </p:txBody>
      </p:sp>
      <p:sp>
        <p:nvSpPr>
          <p:cNvPr id="25" name="Rectangle 24">
            <a:extLst>
              <a:ext uri="{FF2B5EF4-FFF2-40B4-BE49-F238E27FC236}">
                <a16:creationId xmlns:a16="http://schemas.microsoft.com/office/drawing/2014/main" id="{E81E2CD8-5D6E-451B-B356-30080C6CFB22}"/>
              </a:ext>
            </a:extLst>
          </p:cNvPr>
          <p:cNvSpPr/>
          <p:nvPr/>
        </p:nvSpPr>
        <p:spPr>
          <a:xfrm>
            <a:off x="1417912" y="855252"/>
            <a:ext cx="7726089" cy="1631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6" name="TextBox 36">
            <a:extLst>
              <a:ext uri="{FF2B5EF4-FFF2-40B4-BE49-F238E27FC236}">
                <a16:creationId xmlns:a16="http://schemas.microsoft.com/office/drawing/2014/main" id="{987A773F-B0B5-434E-9A66-CCE658247B83}"/>
              </a:ext>
            </a:extLst>
          </p:cNvPr>
          <p:cNvSpPr txBox="1"/>
          <p:nvPr/>
        </p:nvSpPr>
        <p:spPr>
          <a:xfrm>
            <a:off x="1636879" y="932672"/>
            <a:ext cx="7507121" cy="1951816"/>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Inheritance is the capability of one class to acquire properties and characteristics from another class. The class whose properties are inherited by other class is called the </a:t>
            </a:r>
            <a:r>
              <a:rPr lang="en-US" sz="2000" b="1" dirty="0"/>
              <a:t>Parent</a:t>
            </a:r>
            <a:r>
              <a:rPr lang="en-US" sz="2000" dirty="0"/>
              <a:t> or </a:t>
            </a:r>
            <a:r>
              <a:rPr lang="en-US" sz="2000" b="1" dirty="0"/>
              <a:t>Base</a:t>
            </a:r>
            <a:r>
              <a:rPr lang="en-US" sz="2000" dirty="0"/>
              <a:t> or </a:t>
            </a:r>
            <a:r>
              <a:rPr lang="en-US" sz="2000" b="1" dirty="0"/>
              <a:t>Super</a:t>
            </a:r>
            <a:r>
              <a:rPr lang="en-US" sz="2000" dirty="0"/>
              <a:t> class. And, the class which inherits properties of other class is called </a:t>
            </a:r>
            <a:r>
              <a:rPr lang="en-US" sz="2000" b="1" dirty="0"/>
              <a:t>Child</a:t>
            </a:r>
            <a:r>
              <a:rPr lang="en-US" sz="2000" dirty="0"/>
              <a:t> or </a:t>
            </a:r>
            <a:r>
              <a:rPr lang="en-US" sz="2000" b="1" dirty="0"/>
              <a:t>Derived</a:t>
            </a:r>
            <a:r>
              <a:rPr lang="en-US" sz="2000" dirty="0"/>
              <a:t> or </a:t>
            </a:r>
            <a:r>
              <a:rPr lang="en-US" sz="2000" b="1" dirty="0"/>
              <a:t>Sub</a:t>
            </a:r>
            <a:r>
              <a:rPr lang="en-US" sz="2000" dirty="0"/>
              <a:t> class.</a:t>
            </a:r>
          </a:p>
        </p:txBody>
      </p:sp>
      <p:grpSp>
        <p:nvGrpSpPr>
          <p:cNvPr id="20" name="Group 19"/>
          <p:cNvGrpSpPr/>
          <p:nvPr/>
        </p:nvGrpSpPr>
        <p:grpSpPr>
          <a:xfrm>
            <a:off x="-36512" y="1406875"/>
            <a:ext cx="1686006" cy="624000"/>
            <a:chOff x="5416016" y="5145084"/>
            <a:chExt cx="2064752" cy="624000"/>
          </a:xfrm>
        </p:grpSpPr>
        <p:sp>
          <p:nvSpPr>
            <p:cNvPr id="2" name="Rounded Rectangle 1"/>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 name="Oval 3"/>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2" name="Rectangle 11"/>
            <p:cNvSpPr/>
            <p:nvPr/>
          </p:nvSpPr>
          <p:spPr>
            <a:xfrm>
              <a:off x="6030527" y="5230356"/>
              <a:ext cx="1434792" cy="369332"/>
            </a:xfrm>
            <a:prstGeom prst="rect">
              <a:avLst/>
            </a:prstGeom>
          </p:spPr>
          <p:txBody>
            <a:bodyPr wrap="square">
              <a:spAutoFit/>
            </a:bodyPr>
            <a:lstStyle/>
            <a:p>
              <a:r>
                <a:rPr lang="en-US" altLang="ko-KR" dirty="0">
                  <a:solidFill>
                    <a:schemeClr val="bg1"/>
                  </a:solidFill>
                  <a:cs typeface="Arial" pitchFamily="34" charset="0"/>
                </a:rPr>
                <a:t>Definition</a:t>
              </a:r>
              <a:endParaRPr lang="ko-KR" altLang="en-US" dirty="0">
                <a:solidFill>
                  <a:schemeClr val="bg1"/>
                </a:solidFill>
              </a:endParaRPr>
            </a:p>
          </p:txBody>
        </p:sp>
        <p:sp>
          <p:nvSpPr>
            <p:cNvPr id="14" name="TextBox 13"/>
            <p:cNvSpPr txBox="1"/>
            <p:nvPr/>
          </p:nvSpPr>
          <p:spPr>
            <a:xfrm>
              <a:off x="5450503"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01</a:t>
              </a:r>
              <a:endParaRPr lang="ko-KR" altLang="en-US" sz="1867" b="1" dirty="0">
                <a:solidFill>
                  <a:schemeClr val="bg1"/>
                </a:solidFill>
                <a:cs typeface="Arial" pitchFamily="34" charset="0"/>
              </a:endParaRPr>
            </a:p>
          </p:txBody>
        </p:sp>
      </p:grpSp>
      <p:grpSp>
        <p:nvGrpSpPr>
          <p:cNvPr id="18" name="Group 17"/>
          <p:cNvGrpSpPr/>
          <p:nvPr/>
        </p:nvGrpSpPr>
        <p:grpSpPr>
          <a:xfrm>
            <a:off x="-129150" y="4217327"/>
            <a:ext cx="1748822" cy="809912"/>
            <a:chOff x="5420522" y="5878687"/>
            <a:chExt cx="2162009" cy="871276"/>
          </a:xfrm>
        </p:grpSpPr>
        <p:sp>
          <p:nvSpPr>
            <p:cNvPr id="6" name="Rounded Rectangle 5"/>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17" name="Group 16"/>
            <p:cNvGrpSpPr/>
            <p:nvPr/>
          </p:nvGrpSpPr>
          <p:grpSpPr>
            <a:xfrm>
              <a:off x="5731316" y="5950661"/>
              <a:ext cx="1453115" cy="799302"/>
              <a:chOff x="5731316" y="5950661"/>
              <a:chExt cx="1453115" cy="799302"/>
            </a:xfrm>
          </p:grpSpPr>
          <p:sp>
            <p:nvSpPr>
              <p:cNvPr id="9" name="Oval 8"/>
              <p:cNvSpPr/>
              <p:nvPr/>
            </p:nvSpPr>
            <p:spPr>
              <a:xfrm>
                <a:off x="5798728" y="5950661"/>
                <a:ext cx="480055"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5" name="Rectangle 4"/>
              <p:cNvSpPr/>
              <p:nvPr/>
            </p:nvSpPr>
            <p:spPr>
              <a:xfrm>
                <a:off x="6178504" y="6001168"/>
                <a:ext cx="1005927" cy="748795"/>
              </a:xfrm>
              <a:prstGeom prst="rect">
                <a:avLst/>
              </a:prstGeom>
            </p:spPr>
            <p:txBody>
              <a:bodyPr wrap="square">
                <a:spAutoFit/>
              </a:bodyPr>
              <a:lstStyle/>
              <a:p>
                <a:r>
                  <a:rPr lang="en-US" altLang="ko-KR" sz="2133" dirty="0">
                    <a:solidFill>
                      <a:schemeClr val="bg1"/>
                    </a:solidFill>
                    <a:cs typeface="Arial" pitchFamily="34" charset="0"/>
                  </a:rPr>
                  <a:t>Types</a:t>
                </a:r>
                <a:endParaRPr lang="ko-KR" altLang="en-US" sz="2133" dirty="0">
                  <a:solidFill>
                    <a:schemeClr val="bg1"/>
                  </a:solidFill>
                </a:endParaRPr>
              </a:p>
            </p:txBody>
          </p:sp>
          <p:sp>
            <p:nvSpPr>
              <p:cNvPr id="15" name="TextBox 14"/>
              <p:cNvSpPr txBox="1"/>
              <p:nvPr/>
            </p:nvSpPr>
            <p:spPr>
              <a:xfrm>
                <a:off x="5731316" y="6021622"/>
                <a:ext cx="547467" cy="408421"/>
              </a:xfrm>
              <a:prstGeom prst="rect">
                <a:avLst/>
              </a:prstGeom>
              <a:noFill/>
            </p:spPr>
            <p:txBody>
              <a:bodyPr wrap="square" rtlCol="0">
                <a:spAutoFit/>
              </a:bodyPr>
              <a:lstStyle/>
              <a:p>
                <a:pPr algn="ctr"/>
                <a:r>
                  <a:rPr lang="en-US" altLang="ko-KR" sz="1867" b="1" dirty="0">
                    <a:solidFill>
                      <a:schemeClr val="bg1"/>
                    </a:solidFill>
                    <a:cs typeface="Arial" pitchFamily="34" charset="0"/>
                  </a:rPr>
                  <a:t>03</a:t>
                </a:r>
                <a:endParaRPr lang="ko-KR" altLang="en-US" sz="1867" b="1" dirty="0">
                  <a:solidFill>
                    <a:schemeClr val="bg1"/>
                  </a:solidFill>
                  <a:cs typeface="Arial" pitchFamily="34" charset="0"/>
                </a:endParaRPr>
              </a:p>
            </p:txBody>
          </p:sp>
        </p:grpSp>
      </p:grpSp>
      <p:sp>
        <p:nvSpPr>
          <p:cNvPr id="33" name="TextBox 36">
            <a:extLst>
              <a:ext uri="{FF2B5EF4-FFF2-40B4-BE49-F238E27FC236}">
                <a16:creationId xmlns:a16="http://schemas.microsoft.com/office/drawing/2014/main" id="{987A773F-B0B5-434E-9A66-CCE658247B83}"/>
              </a:ext>
            </a:extLst>
          </p:cNvPr>
          <p:cNvSpPr txBox="1"/>
          <p:nvPr/>
        </p:nvSpPr>
        <p:spPr>
          <a:xfrm>
            <a:off x="1559080" y="3645024"/>
            <a:ext cx="7304261" cy="157992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Single Inheritance, Multiple Inheritance, Hierarchical Inheritance, Multilevel Inheritance, and Hybrid Inheritance (also known as Virtual Inheritance)</a:t>
            </a:r>
          </a:p>
          <a:p>
            <a:pPr algn="just">
              <a:lnSpc>
                <a:spcPts val="2880"/>
              </a:lnSpc>
            </a:pPr>
            <a:r>
              <a:rPr lang="en-US" sz="2000" b="1" u="sng" dirty="0"/>
              <a:t>Note</a:t>
            </a:r>
            <a:r>
              <a:rPr lang="en-US" sz="2000" dirty="0"/>
              <a:t> : All members of a class except Private, are inherited</a:t>
            </a:r>
          </a:p>
        </p:txBody>
      </p:sp>
      <p:sp>
        <p:nvSpPr>
          <p:cNvPr id="34" name="Rectangle 33">
            <a:extLst>
              <a:ext uri="{FF2B5EF4-FFF2-40B4-BE49-F238E27FC236}">
                <a16:creationId xmlns:a16="http://schemas.microsoft.com/office/drawing/2014/main" id="{E81E2CD8-5D6E-451B-B356-30080C6CFB22}"/>
              </a:ext>
            </a:extLst>
          </p:cNvPr>
          <p:cNvSpPr/>
          <p:nvPr/>
        </p:nvSpPr>
        <p:spPr>
          <a:xfrm>
            <a:off x="1425675" y="5268387"/>
            <a:ext cx="7726089" cy="13936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35" name="TextBox 36">
            <a:extLst>
              <a:ext uri="{FF2B5EF4-FFF2-40B4-BE49-F238E27FC236}">
                <a16:creationId xmlns:a16="http://schemas.microsoft.com/office/drawing/2014/main" id="{987A773F-B0B5-434E-9A66-CCE658247B83}"/>
              </a:ext>
            </a:extLst>
          </p:cNvPr>
          <p:cNvSpPr txBox="1"/>
          <p:nvPr/>
        </p:nvSpPr>
        <p:spPr>
          <a:xfrm>
            <a:off x="1823837" y="5401260"/>
            <a:ext cx="7304261" cy="1015663"/>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marL="457200" indent="-457200">
              <a:buFont typeface="+mj-lt"/>
              <a:buAutoNum type="arabicPeriod"/>
            </a:pPr>
            <a:r>
              <a:rPr lang="en-US" sz="2000" dirty="0"/>
              <a:t>Code Reusability</a:t>
            </a:r>
          </a:p>
          <a:p>
            <a:pPr marL="457200" indent="-457200">
              <a:buFont typeface="+mj-lt"/>
              <a:buAutoNum type="arabicPeriod"/>
            </a:pPr>
            <a:r>
              <a:rPr lang="en-US" sz="2000" dirty="0"/>
              <a:t>Method Overriding (Hence, Runtime Polymorphism.)</a:t>
            </a:r>
          </a:p>
          <a:p>
            <a:pPr marL="457200" indent="-457200">
              <a:buFont typeface="+mj-lt"/>
              <a:buAutoNum type="arabicPeriod"/>
            </a:pPr>
            <a:r>
              <a:rPr lang="en-US" sz="2000" dirty="0"/>
              <a:t>Use of Virtual Keyword</a:t>
            </a:r>
          </a:p>
        </p:txBody>
      </p:sp>
      <p:grpSp>
        <p:nvGrpSpPr>
          <p:cNvPr id="3" name="Group 2"/>
          <p:cNvGrpSpPr/>
          <p:nvPr/>
        </p:nvGrpSpPr>
        <p:grpSpPr>
          <a:xfrm>
            <a:off x="-36510" y="5721555"/>
            <a:ext cx="1944216" cy="624000"/>
            <a:chOff x="9740304" y="5128658"/>
            <a:chExt cx="2287971" cy="624000"/>
          </a:xfrm>
        </p:grpSpPr>
        <p:sp>
          <p:nvSpPr>
            <p:cNvPr id="7" name="Rounded Rectangle 6"/>
            <p:cNvSpPr/>
            <p:nvPr/>
          </p:nvSpPr>
          <p:spPr>
            <a:xfrm>
              <a:off x="9763162" y="5128658"/>
              <a:ext cx="2265113" cy="62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Oval 9"/>
            <p:cNvSpPr/>
            <p:nvPr/>
          </p:nvSpPr>
          <p:spPr>
            <a:xfrm>
              <a:off x="9830578" y="5217056"/>
              <a:ext cx="480053" cy="480053"/>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3" name="Rectangle 12"/>
            <p:cNvSpPr/>
            <p:nvPr/>
          </p:nvSpPr>
          <p:spPr>
            <a:xfrm>
              <a:off x="10310631" y="5250894"/>
              <a:ext cx="1547890" cy="369332"/>
            </a:xfrm>
            <a:prstGeom prst="rect">
              <a:avLst/>
            </a:prstGeom>
          </p:spPr>
          <p:txBody>
            <a:bodyPr wrap="square">
              <a:spAutoFit/>
            </a:bodyPr>
            <a:lstStyle/>
            <a:p>
              <a:r>
                <a:rPr lang="en-US" altLang="ko-KR" dirty="0">
                  <a:solidFill>
                    <a:schemeClr val="bg1"/>
                  </a:solidFill>
                  <a:cs typeface="Arial" pitchFamily="34" charset="0"/>
                </a:rPr>
                <a:t>Advantages</a:t>
              </a:r>
              <a:endParaRPr lang="ko-KR" altLang="en-US" dirty="0">
                <a:solidFill>
                  <a:schemeClr val="bg1"/>
                </a:solidFill>
              </a:endParaRPr>
            </a:p>
          </p:txBody>
        </p:sp>
        <p:sp>
          <p:nvSpPr>
            <p:cNvPr id="16" name="TextBox 15"/>
            <p:cNvSpPr txBox="1"/>
            <p:nvPr/>
          </p:nvSpPr>
          <p:spPr>
            <a:xfrm>
              <a:off x="9740304" y="5250894"/>
              <a:ext cx="708816" cy="379656"/>
            </a:xfrm>
            <a:prstGeom prst="rect">
              <a:avLst/>
            </a:prstGeom>
            <a:noFill/>
          </p:spPr>
          <p:txBody>
            <a:bodyPr wrap="square" rtlCol="0">
              <a:spAutoFit/>
            </a:bodyPr>
            <a:lstStyle/>
            <a:p>
              <a:pPr algn="ctr"/>
              <a:r>
                <a:rPr lang="en-US" altLang="ko-KR" sz="1867" b="1" dirty="0">
                  <a:solidFill>
                    <a:schemeClr val="accent2"/>
                  </a:solidFill>
                  <a:cs typeface="Arial" pitchFamily="34" charset="0"/>
                </a:rPr>
                <a:t>04</a:t>
              </a:r>
              <a:endParaRPr lang="ko-KR" altLang="en-US" sz="1867" b="1" dirty="0">
                <a:solidFill>
                  <a:schemeClr val="accent2"/>
                </a:solidFill>
                <a:cs typeface="Arial" pitchFamily="34" charset="0"/>
              </a:endParaRPr>
            </a:p>
          </p:txBody>
        </p:sp>
      </p:grpSp>
      <p:sp>
        <p:nvSpPr>
          <p:cNvPr id="27" name="Rectangle 26">
            <a:extLst>
              <a:ext uri="{FF2B5EF4-FFF2-40B4-BE49-F238E27FC236}">
                <a16:creationId xmlns:a16="http://schemas.microsoft.com/office/drawing/2014/main" id="{E81E2CD8-5D6E-451B-B356-30080C6CFB22}"/>
              </a:ext>
            </a:extLst>
          </p:cNvPr>
          <p:cNvSpPr/>
          <p:nvPr/>
        </p:nvSpPr>
        <p:spPr>
          <a:xfrm>
            <a:off x="1425675" y="2555899"/>
            <a:ext cx="7702423" cy="10836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nvGrpSpPr>
          <p:cNvPr id="28" name="Group 27"/>
          <p:cNvGrpSpPr/>
          <p:nvPr/>
        </p:nvGrpSpPr>
        <p:grpSpPr>
          <a:xfrm>
            <a:off x="-43409" y="2888566"/>
            <a:ext cx="2095129" cy="624000"/>
            <a:chOff x="5420522" y="5878687"/>
            <a:chExt cx="2162009" cy="871276"/>
          </a:xfrm>
        </p:grpSpPr>
        <p:sp>
          <p:nvSpPr>
            <p:cNvPr id="29" name="Rounded Rectangle 28"/>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31" name="Group 30"/>
            <p:cNvGrpSpPr/>
            <p:nvPr/>
          </p:nvGrpSpPr>
          <p:grpSpPr>
            <a:xfrm>
              <a:off x="5450502" y="5950661"/>
              <a:ext cx="1633714" cy="799302"/>
              <a:chOff x="5450502" y="5950661"/>
              <a:chExt cx="1633714" cy="799302"/>
            </a:xfrm>
          </p:grpSpPr>
          <p:sp>
            <p:nvSpPr>
              <p:cNvPr id="32" name="Oval 31"/>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36" name="Rectangle 35"/>
              <p:cNvSpPr/>
              <p:nvPr/>
            </p:nvSpPr>
            <p:spPr>
              <a:xfrm>
                <a:off x="6078290" y="6001168"/>
                <a:ext cx="1005926" cy="748795"/>
              </a:xfrm>
              <a:prstGeom prst="rect">
                <a:avLst/>
              </a:prstGeom>
            </p:spPr>
            <p:txBody>
              <a:bodyPr wrap="square">
                <a:spAutoFit/>
              </a:bodyPr>
              <a:lstStyle/>
              <a:p>
                <a:r>
                  <a:rPr lang="en-US" altLang="ko-KR" sz="2133" dirty="0">
                    <a:solidFill>
                      <a:schemeClr val="bg1"/>
                    </a:solidFill>
                    <a:cs typeface="Arial" pitchFamily="34" charset="0"/>
                  </a:rPr>
                  <a:t>Syntax</a:t>
                </a:r>
                <a:endParaRPr lang="ko-KR" altLang="en-US" sz="2133" dirty="0">
                  <a:solidFill>
                    <a:schemeClr val="bg1"/>
                  </a:solidFill>
                </a:endParaRPr>
              </a:p>
            </p:txBody>
          </p:sp>
          <p:sp>
            <p:nvSpPr>
              <p:cNvPr id="37" name="TextBox 36"/>
              <p:cNvSpPr txBox="1"/>
              <p:nvPr/>
            </p:nvSpPr>
            <p:spPr>
              <a:xfrm>
                <a:off x="5450502" y="6021623"/>
                <a:ext cx="547468" cy="530104"/>
              </a:xfrm>
              <a:prstGeom prst="rect">
                <a:avLst/>
              </a:prstGeom>
              <a:noFill/>
            </p:spPr>
            <p:txBody>
              <a:bodyPr wrap="square" rtlCol="0">
                <a:spAutoFit/>
              </a:bodyPr>
              <a:lstStyle/>
              <a:p>
                <a:pPr algn="ctr"/>
                <a:r>
                  <a:rPr lang="en-US" altLang="ko-KR" sz="1867" b="1" dirty="0">
                    <a:solidFill>
                      <a:schemeClr val="bg1"/>
                    </a:solidFill>
                    <a:cs typeface="Arial" pitchFamily="34" charset="0"/>
                  </a:rPr>
                  <a:t>02</a:t>
                </a:r>
                <a:endParaRPr lang="ko-KR" altLang="en-US" sz="1867" b="1" dirty="0">
                  <a:solidFill>
                    <a:schemeClr val="bg1"/>
                  </a:solidFill>
                  <a:cs typeface="Arial" pitchFamily="34" charset="0"/>
                </a:endParaRPr>
              </a:p>
            </p:txBody>
          </p:sp>
        </p:grpSp>
      </p:grpSp>
      <p:pic>
        <p:nvPicPr>
          <p:cNvPr id="19" name="Picture 18"/>
          <p:cNvPicPr>
            <a:picLocks noChangeAspect="1"/>
          </p:cNvPicPr>
          <p:nvPr/>
        </p:nvPicPr>
        <p:blipFill>
          <a:blip r:embed="rId4"/>
          <a:stretch>
            <a:fillRect/>
          </a:stretch>
        </p:blipFill>
        <p:spPr>
          <a:xfrm>
            <a:off x="2468535" y="2636912"/>
            <a:ext cx="5693243" cy="851461"/>
          </a:xfrm>
          <a:prstGeom prst="rect">
            <a:avLst/>
          </a:prstGeom>
        </p:spPr>
      </p:pic>
    </p:spTree>
    <p:extLst>
      <p:ext uri="{BB962C8B-B14F-4D97-AF65-F5344CB8AC3E}">
        <p14:creationId xmlns:p14="http://schemas.microsoft.com/office/powerpoint/2010/main" val="39067160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893" y="583324"/>
            <a:ext cx="9144793" cy="5896304"/>
          </a:xfrm>
          <a:prstGeom prst="rect">
            <a:avLst/>
          </a:prstGeom>
        </p:spPr>
      </p:pic>
      <p:sp>
        <p:nvSpPr>
          <p:cNvPr id="2" name="Text Placeholder 1"/>
          <p:cNvSpPr>
            <a:spLocks noGrp="1"/>
          </p:cNvSpPr>
          <p:nvPr>
            <p:ph type="body" sz="quarter" idx="10"/>
          </p:nvPr>
        </p:nvSpPr>
        <p:spPr>
          <a:xfrm>
            <a:off x="0" y="-8788"/>
            <a:ext cx="9144000" cy="712931"/>
          </a:xfrm>
        </p:spPr>
        <p:txBody>
          <a:bodyPr>
            <a:normAutofit lnSpcReduction="10000"/>
          </a:bodyPr>
          <a:lstStyle/>
          <a:p>
            <a:r>
              <a:rPr lang="en-US" altLang="ko-KR" sz="3600" b="1" dirty="0">
                <a:latin typeface="Segoe UI" panose="020B0502040204020203" pitchFamily="34" charset="0"/>
                <a:cs typeface="Segoe UI" panose="020B0502040204020203" pitchFamily="34" charset="0"/>
              </a:rPr>
              <a:t>Inheritance Types</a:t>
            </a:r>
            <a:endParaRPr lang="ko-KR" altLang="en-US" sz="3600" b="1"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4"/>
          <a:stretch>
            <a:fillRect/>
          </a:stretch>
        </p:blipFill>
        <p:spPr>
          <a:xfrm>
            <a:off x="217697" y="1448962"/>
            <a:ext cx="1247012" cy="2145620"/>
          </a:xfrm>
          <a:prstGeom prst="rect">
            <a:avLst/>
          </a:prstGeom>
        </p:spPr>
      </p:pic>
      <p:grpSp>
        <p:nvGrpSpPr>
          <p:cNvPr id="6" name="Group 5"/>
          <p:cNvGrpSpPr/>
          <p:nvPr/>
        </p:nvGrpSpPr>
        <p:grpSpPr>
          <a:xfrm>
            <a:off x="15893" y="704143"/>
            <a:ext cx="1686006" cy="624000"/>
            <a:chOff x="5416016" y="5145084"/>
            <a:chExt cx="2064752" cy="624000"/>
          </a:xfrm>
        </p:grpSpPr>
        <p:sp>
          <p:nvSpPr>
            <p:cNvPr id="7" name="Rounded Rectangle 6"/>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 name="Oval 7"/>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9" name="Rectangle 8"/>
            <p:cNvSpPr/>
            <p:nvPr/>
          </p:nvSpPr>
          <p:spPr>
            <a:xfrm>
              <a:off x="6030527" y="5230356"/>
              <a:ext cx="1280487" cy="420564"/>
            </a:xfrm>
            <a:prstGeom prst="rect">
              <a:avLst/>
            </a:prstGeom>
          </p:spPr>
          <p:txBody>
            <a:bodyPr wrap="square">
              <a:spAutoFit/>
            </a:bodyPr>
            <a:lstStyle/>
            <a:p>
              <a:r>
                <a:rPr lang="en-US" altLang="ko-KR" sz="2133" dirty="0">
                  <a:solidFill>
                    <a:schemeClr val="bg1"/>
                  </a:solidFill>
                  <a:cs typeface="Arial" pitchFamily="34" charset="0"/>
                </a:rPr>
                <a:t>Single</a:t>
              </a:r>
              <a:endParaRPr lang="ko-KR" altLang="en-US" sz="2133" dirty="0">
                <a:solidFill>
                  <a:schemeClr val="bg1"/>
                </a:solidFill>
              </a:endParaRPr>
            </a:p>
          </p:txBody>
        </p:sp>
        <p:sp>
          <p:nvSpPr>
            <p:cNvPr id="10" name="TextBox 9"/>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01</a:t>
              </a:r>
              <a:endParaRPr lang="ko-KR" altLang="en-US" sz="1867" b="1" dirty="0">
                <a:solidFill>
                  <a:schemeClr val="bg1"/>
                </a:solidFill>
                <a:cs typeface="Arial" pitchFamily="34" charset="0"/>
              </a:endParaRPr>
            </a:p>
          </p:txBody>
        </p:sp>
      </p:grpSp>
      <p:pic>
        <p:nvPicPr>
          <p:cNvPr id="5" name="Picture 4"/>
          <p:cNvPicPr>
            <a:picLocks noChangeAspect="1"/>
          </p:cNvPicPr>
          <p:nvPr/>
        </p:nvPicPr>
        <p:blipFill>
          <a:blip r:embed="rId5"/>
          <a:stretch>
            <a:fillRect/>
          </a:stretch>
        </p:blipFill>
        <p:spPr>
          <a:xfrm>
            <a:off x="2580454" y="1433155"/>
            <a:ext cx="2227085" cy="2287509"/>
          </a:xfrm>
          <a:prstGeom prst="rect">
            <a:avLst/>
          </a:prstGeom>
        </p:spPr>
      </p:pic>
      <p:grpSp>
        <p:nvGrpSpPr>
          <p:cNvPr id="12" name="Group 11"/>
          <p:cNvGrpSpPr/>
          <p:nvPr/>
        </p:nvGrpSpPr>
        <p:grpSpPr>
          <a:xfrm>
            <a:off x="2691531" y="704142"/>
            <a:ext cx="2116007" cy="834067"/>
            <a:chOff x="5416016" y="5145084"/>
            <a:chExt cx="2064752" cy="834067"/>
          </a:xfrm>
        </p:grpSpPr>
        <p:sp>
          <p:nvSpPr>
            <p:cNvPr id="13" name="Rounded Rectangle 12"/>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4" name="Oval 13"/>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5" name="Rectangle 14"/>
            <p:cNvSpPr/>
            <p:nvPr/>
          </p:nvSpPr>
          <p:spPr>
            <a:xfrm>
              <a:off x="6030527" y="5230356"/>
              <a:ext cx="1280487" cy="748795"/>
            </a:xfrm>
            <a:prstGeom prst="rect">
              <a:avLst/>
            </a:prstGeom>
          </p:spPr>
          <p:txBody>
            <a:bodyPr wrap="square">
              <a:spAutoFit/>
            </a:bodyPr>
            <a:lstStyle/>
            <a:p>
              <a:r>
                <a:rPr lang="en-US" altLang="ko-KR" sz="2133" dirty="0">
                  <a:solidFill>
                    <a:schemeClr val="bg1"/>
                  </a:solidFill>
                  <a:cs typeface="Arial" pitchFamily="34" charset="0"/>
                </a:rPr>
                <a:t>Multiple</a:t>
              </a:r>
              <a:endParaRPr lang="ko-KR" altLang="en-US" sz="2133" dirty="0">
                <a:solidFill>
                  <a:schemeClr val="bg1"/>
                </a:solidFill>
              </a:endParaRPr>
            </a:p>
          </p:txBody>
        </p:sp>
        <p:sp>
          <p:nvSpPr>
            <p:cNvPr id="16" name="TextBox 15"/>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02</a:t>
              </a:r>
              <a:endParaRPr lang="ko-KR" altLang="en-US" sz="1867" b="1" dirty="0">
                <a:solidFill>
                  <a:schemeClr val="bg1"/>
                </a:solidFill>
                <a:cs typeface="Arial" pitchFamily="34" charset="0"/>
              </a:endParaRPr>
            </a:p>
          </p:txBody>
        </p:sp>
      </p:grpSp>
      <p:pic>
        <p:nvPicPr>
          <p:cNvPr id="11" name="Picture 10"/>
          <p:cNvPicPr>
            <a:picLocks noChangeAspect="1"/>
          </p:cNvPicPr>
          <p:nvPr/>
        </p:nvPicPr>
        <p:blipFill>
          <a:blip r:embed="rId6"/>
          <a:stretch>
            <a:fillRect/>
          </a:stretch>
        </p:blipFill>
        <p:spPr>
          <a:xfrm>
            <a:off x="6169661" y="1484677"/>
            <a:ext cx="2404880" cy="2339045"/>
          </a:xfrm>
          <a:prstGeom prst="rect">
            <a:avLst/>
          </a:prstGeom>
        </p:spPr>
      </p:pic>
      <p:grpSp>
        <p:nvGrpSpPr>
          <p:cNvPr id="18" name="Group 17"/>
          <p:cNvGrpSpPr/>
          <p:nvPr/>
        </p:nvGrpSpPr>
        <p:grpSpPr>
          <a:xfrm>
            <a:off x="6326047" y="775405"/>
            <a:ext cx="2248494" cy="834067"/>
            <a:chOff x="5416016" y="5145084"/>
            <a:chExt cx="1894998" cy="834067"/>
          </a:xfrm>
        </p:grpSpPr>
        <p:sp>
          <p:nvSpPr>
            <p:cNvPr id="19" name="Rounded Rectangle 18"/>
            <p:cNvSpPr/>
            <p:nvPr/>
          </p:nvSpPr>
          <p:spPr>
            <a:xfrm>
              <a:off x="5416016" y="5145084"/>
              <a:ext cx="1894998"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0" name="Oval 19"/>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21" name="Rectangle 20"/>
            <p:cNvSpPr/>
            <p:nvPr/>
          </p:nvSpPr>
          <p:spPr>
            <a:xfrm>
              <a:off x="6030527" y="5230356"/>
              <a:ext cx="1280487" cy="748795"/>
            </a:xfrm>
            <a:prstGeom prst="rect">
              <a:avLst/>
            </a:prstGeom>
          </p:spPr>
          <p:txBody>
            <a:bodyPr wrap="square">
              <a:spAutoFit/>
            </a:bodyPr>
            <a:lstStyle/>
            <a:p>
              <a:r>
                <a:rPr lang="en-US" altLang="ko-KR" sz="2133" dirty="0">
                  <a:solidFill>
                    <a:schemeClr val="bg1"/>
                  </a:solidFill>
                  <a:cs typeface="Arial" pitchFamily="34" charset="0"/>
                </a:rPr>
                <a:t>Hierarchical</a:t>
              </a:r>
              <a:endParaRPr lang="ko-KR" altLang="en-US" sz="2133" dirty="0">
                <a:solidFill>
                  <a:schemeClr val="bg1"/>
                </a:solidFill>
              </a:endParaRPr>
            </a:p>
          </p:txBody>
        </p:sp>
        <p:sp>
          <p:nvSpPr>
            <p:cNvPr id="22" name="TextBox 21"/>
            <p:cNvSpPr txBox="1"/>
            <p:nvPr/>
          </p:nvSpPr>
          <p:spPr>
            <a:xfrm>
              <a:off x="5450503" y="5250894"/>
              <a:ext cx="513761"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03</a:t>
              </a:r>
              <a:endParaRPr lang="ko-KR" altLang="en-US" sz="1867" b="1" dirty="0">
                <a:solidFill>
                  <a:schemeClr val="bg1"/>
                </a:solidFill>
                <a:cs typeface="Arial" pitchFamily="34" charset="0"/>
              </a:endParaRPr>
            </a:p>
          </p:txBody>
        </p:sp>
      </p:grpSp>
      <p:pic>
        <p:nvPicPr>
          <p:cNvPr id="17" name="Picture 16"/>
          <p:cNvPicPr>
            <a:picLocks noChangeAspect="1"/>
          </p:cNvPicPr>
          <p:nvPr/>
        </p:nvPicPr>
        <p:blipFill>
          <a:blip r:embed="rId7"/>
          <a:stretch>
            <a:fillRect/>
          </a:stretch>
        </p:blipFill>
        <p:spPr>
          <a:xfrm>
            <a:off x="2093836" y="3877927"/>
            <a:ext cx="749972" cy="2444436"/>
          </a:xfrm>
          <a:prstGeom prst="rect">
            <a:avLst/>
          </a:prstGeom>
        </p:spPr>
      </p:pic>
      <p:grpSp>
        <p:nvGrpSpPr>
          <p:cNvPr id="24" name="Group 23"/>
          <p:cNvGrpSpPr/>
          <p:nvPr/>
        </p:nvGrpSpPr>
        <p:grpSpPr>
          <a:xfrm>
            <a:off x="-22932" y="4000775"/>
            <a:ext cx="2116768" cy="834067"/>
            <a:chOff x="5416016" y="5145084"/>
            <a:chExt cx="2064752" cy="834067"/>
          </a:xfrm>
        </p:grpSpPr>
        <p:sp>
          <p:nvSpPr>
            <p:cNvPr id="25" name="Rounded Rectangle 24"/>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6" name="Oval 25"/>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27" name="Rectangle 26"/>
            <p:cNvSpPr/>
            <p:nvPr/>
          </p:nvSpPr>
          <p:spPr>
            <a:xfrm>
              <a:off x="6030527" y="5230356"/>
              <a:ext cx="1280487" cy="748795"/>
            </a:xfrm>
            <a:prstGeom prst="rect">
              <a:avLst/>
            </a:prstGeom>
          </p:spPr>
          <p:txBody>
            <a:bodyPr wrap="square">
              <a:spAutoFit/>
            </a:bodyPr>
            <a:lstStyle/>
            <a:p>
              <a:r>
                <a:rPr lang="en-US" altLang="ko-KR" sz="2133" dirty="0">
                  <a:solidFill>
                    <a:schemeClr val="bg1"/>
                  </a:solidFill>
                  <a:cs typeface="Arial" pitchFamily="34" charset="0"/>
                </a:rPr>
                <a:t>Multilevel</a:t>
              </a:r>
              <a:endParaRPr lang="ko-KR" altLang="en-US" sz="2133" dirty="0">
                <a:solidFill>
                  <a:schemeClr val="bg1"/>
                </a:solidFill>
              </a:endParaRPr>
            </a:p>
          </p:txBody>
        </p:sp>
        <p:sp>
          <p:nvSpPr>
            <p:cNvPr id="28" name="TextBox 27"/>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04</a:t>
              </a:r>
              <a:endParaRPr lang="ko-KR" altLang="en-US" sz="1867" b="1" dirty="0">
                <a:solidFill>
                  <a:schemeClr val="bg1"/>
                </a:solidFill>
                <a:cs typeface="Arial" pitchFamily="34" charset="0"/>
              </a:endParaRPr>
            </a:p>
          </p:txBody>
        </p:sp>
      </p:grpSp>
      <p:pic>
        <p:nvPicPr>
          <p:cNvPr id="23" name="Picture 22"/>
          <p:cNvPicPr>
            <a:picLocks noChangeAspect="1"/>
          </p:cNvPicPr>
          <p:nvPr/>
        </p:nvPicPr>
        <p:blipFill>
          <a:blip r:embed="rId8"/>
          <a:stretch>
            <a:fillRect/>
          </a:stretch>
        </p:blipFill>
        <p:spPr>
          <a:xfrm>
            <a:off x="5106025" y="4000776"/>
            <a:ext cx="2127272" cy="2334009"/>
          </a:xfrm>
          <a:prstGeom prst="rect">
            <a:avLst/>
          </a:prstGeom>
        </p:spPr>
      </p:pic>
      <p:grpSp>
        <p:nvGrpSpPr>
          <p:cNvPr id="30" name="Group 29"/>
          <p:cNvGrpSpPr/>
          <p:nvPr/>
        </p:nvGrpSpPr>
        <p:grpSpPr>
          <a:xfrm>
            <a:off x="3335385" y="4296329"/>
            <a:ext cx="1686006" cy="624000"/>
            <a:chOff x="5416016" y="5145084"/>
            <a:chExt cx="2064752" cy="624000"/>
          </a:xfrm>
        </p:grpSpPr>
        <p:sp>
          <p:nvSpPr>
            <p:cNvPr id="31" name="Rounded Rectangle 30"/>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3" name="Oval 32"/>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34" name="Rectangle 33"/>
            <p:cNvSpPr/>
            <p:nvPr/>
          </p:nvSpPr>
          <p:spPr>
            <a:xfrm>
              <a:off x="6030527" y="5230356"/>
              <a:ext cx="1280487" cy="420564"/>
            </a:xfrm>
            <a:prstGeom prst="rect">
              <a:avLst/>
            </a:prstGeom>
          </p:spPr>
          <p:txBody>
            <a:bodyPr wrap="square">
              <a:spAutoFit/>
            </a:bodyPr>
            <a:lstStyle/>
            <a:p>
              <a:r>
                <a:rPr lang="en-US" altLang="ko-KR" sz="2133" dirty="0">
                  <a:solidFill>
                    <a:schemeClr val="bg1"/>
                  </a:solidFill>
                  <a:cs typeface="Arial" pitchFamily="34" charset="0"/>
                </a:rPr>
                <a:t>Hybrid</a:t>
              </a:r>
              <a:endParaRPr lang="ko-KR" altLang="en-US" sz="2133" dirty="0">
                <a:solidFill>
                  <a:schemeClr val="bg1"/>
                </a:solidFill>
              </a:endParaRPr>
            </a:p>
          </p:txBody>
        </p:sp>
        <p:sp>
          <p:nvSpPr>
            <p:cNvPr id="35" name="TextBox 34"/>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05</a:t>
              </a:r>
              <a:endParaRPr lang="ko-KR" altLang="en-US" sz="1867" b="1" dirty="0">
                <a:solidFill>
                  <a:schemeClr val="bg1"/>
                </a:solidFill>
                <a:cs typeface="Arial" pitchFamily="34" charset="0"/>
              </a:endParaRPr>
            </a:p>
          </p:txBody>
        </p:sp>
      </p:grpSp>
    </p:spTree>
    <p:extLst>
      <p:ext uri="{BB962C8B-B14F-4D97-AF65-F5344CB8AC3E}">
        <p14:creationId xmlns:p14="http://schemas.microsoft.com/office/powerpoint/2010/main" val="39687302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23792"/>
            <a:ext cx="9144793" cy="6834208"/>
          </a:xfrm>
          <a:prstGeom prst="rect">
            <a:avLst/>
          </a:prstGeom>
        </p:spPr>
      </p:pic>
      <p:sp>
        <p:nvSpPr>
          <p:cNvPr id="30" name="Rectangle 29">
            <a:extLst>
              <a:ext uri="{FF2B5EF4-FFF2-40B4-BE49-F238E27FC236}">
                <a16:creationId xmlns:a16="http://schemas.microsoft.com/office/drawing/2014/main" id="{E81E2CD8-5D6E-451B-B356-30080C6CFB22}"/>
              </a:ext>
            </a:extLst>
          </p:cNvPr>
          <p:cNvSpPr/>
          <p:nvPr/>
        </p:nvSpPr>
        <p:spPr>
          <a:xfrm>
            <a:off x="1402009" y="3884660"/>
            <a:ext cx="7741991" cy="12714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3" name="Up Ribbon 22"/>
          <p:cNvSpPr/>
          <p:nvPr/>
        </p:nvSpPr>
        <p:spPr>
          <a:xfrm>
            <a:off x="2731376" y="79787"/>
            <a:ext cx="4303987"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marL="0" marR="0" lvl="0" indent="0" algn="ctr" defTabSz="685777" eaLnBrk="1" fontAlgn="auto" latinLnBrk="0" hangingPunct="1">
              <a:lnSpc>
                <a:spcPct val="100000"/>
              </a:lnSpc>
              <a:spcBef>
                <a:spcPts val="0"/>
              </a:spcBef>
              <a:spcAft>
                <a:spcPts val="0"/>
              </a:spcAft>
              <a:buClrTx/>
              <a:buSzTx/>
              <a:buFontTx/>
              <a:buNone/>
              <a:tabLst/>
              <a:defRPr/>
            </a:pPr>
            <a:endParaRPr kumimoji="0" lang="es-UY" sz="1799" b="0" i="0" u="none" strike="noStrike" kern="0" cap="none" spc="0" normalizeH="0" baseline="0" noProof="0">
              <a:ln>
                <a:noFill/>
              </a:ln>
              <a:solidFill>
                <a:prstClr val="white"/>
              </a:solidFill>
              <a:effectLst/>
              <a:uLnTx/>
              <a:uFillTx/>
            </a:endParaRPr>
          </a:p>
        </p:txBody>
      </p:sp>
      <p:sp>
        <p:nvSpPr>
          <p:cNvPr id="24" name="TextBox 23"/>
          <p:cNvSpPr txBox="1"/>
          <p:nvPr/>
        </p:nvSpPr>
        <p:spPr>
          <a:xfrm>
            <a:off x="3653985" y="124236"/>
            <a:ext cx="2458768" cy="83074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2399" b="1" kern="0" dirty="0">
                <a:solidFill>
                  <a:prstClr val="white"/>
                </a:solidFill>
              </a:rPr>
              <a:t>Modes of Inheritance</a:t>
            </a:r>
            <a:endParaRPr lang="es-UY" sz="1799" b="1" kern="0" dirty="0">
              <a:solidFill>
                <a:prstClr val="white"/>
              </a:solidFill>
            </a:endParaRPr>
          </a:p>
        </p:txBody>
      </p:sp>
      <p:sp>
        <p:nvSpPr>
          <p:cNvPr id="25" name="Rectangle 24">
            <a:extLst>
              <a:ext uri="{FF2B5EF4-FFF2-40B4-BE49-F238E27FC236}">
                <a16:creationId xmlns:a16="http://schemas.microsoft.com/office/drawing/2014/main" id="{E81E2CD8-5D6E-451B-B356-30080C6CFB22}"/>
              </a:ext>
            </a:extLst>
          </p:cNvPr>
          <p:cNvSpPr/>
          <p:nvPr/>
        </p:nvSpPr>
        <p:spPr>
          <a:xfrm>
            <a:off x="1417912" y="855252"/>
            <a:ext cx="7726089" cy="1631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6" name="TextBox 36">
            <a:extLst>
              <a:ext uri="{FF2B5EF4-FFF2-40B4-BE49-F238E27FC236}">
                <a16:creationId xmlns:a16="http://schemas.microsoft.com/office/drawing/2014/main" id="{987A773F-B0B5-434E-9A66-CCE658247B83}"/>
              </a:ext>
            </a:extLst>
          </p:cNvPr>
          <p:cNvSpPr txBox="1"/>
          <p:nvPr/>
        </p:nvSpPr>
        <p:spPr>
          <a:xfrm>
            <a:off x="1636879" y="1030716"/>
            <a:ext cx="7507121" cy="157992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If we derive a sub class from a public base class. Then the public member of the base class will become public in the derived class and protected members of the base class will become protected in derived class</a:t>
            </a:r>
          </a:p>
        </p:txBody>
      </p:sp>
      <p:grpSp>
        <p:nvGrpSpPr>
          <p:cNvPr id="20" name="Group 19"/>
          <p:cNvGrpSpPr/>
          <p:nvPr/>
        </p:nvGrpSpPr>
        <p:grpSpPr>
          <a:xfrm>
            <a:off x="7572" y="1418402"/>
            <a:ext cx="1686006" cy="624000"/>
            <a:chOff x="5416016" y="5145084"/>
            <a:chExt cx="2064752" cy="624000"/>
          </a:xfrm>
        </p:grpSpPr>
        <p:sp>
          <p:nvSpPr>
            <p:cNvPr id="2" name="Rounded Rectangle 1"/>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 name="Oval 3"/>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2" name="Rectangle 11"/>
            <p:cNvSpPr/>
            <p:nvPr/>
          </p:nvSpPr>
          <p:spPr>
            <a:xfrm>
              <a:off x="6030527" y="5230356"/>
              <a:ext cx="1280487" cy="420564"/>
            </a:xfrm>
            <a:prstGeom prst="rect">
              <a:avLst/>
            </a:prstGeom>
          </p:spPr>
          <p:txBody>
            <a:bodyPr wrap="square">
              <a:spAutoFit/>
            </a:bodyPr>
            <a:lstStyle/>
            <a:p>
              <a:r>
                <a:rPr lang="en-US" altLang="ko-KR" sz="2133" dirty="0">
                  <a:solidFill>
                    <a:schemeClr val="bg1"/>
                  </a:solidFill>
                  <a:cs typeface="Arial" pitchFamily="34" charset="0"/>
                </a:rPr>
                <a:t>Public</a:t>
              </a:r>
              <a:endParaRPr lang="ko-KR" altLang="en-US" sz="2133" dirty="0">
                <a:solidFill>
                  <a:schemeClr val="bg1"/>
                </a:solidFill>
              </a:endParaRPr>
            </a:p>
          </p:txBody>
        </p:sp>
        <p:sp>
          <p:nvSpPr>
            <p:cNvPr id="14" name="TextBox 13"/>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01</a:t>
              </a:r>
              <a:endParaRPr lang="ko-KR" altLang="en-US" sz="1867" b="1" dirty="0">
                <a:solidFill>
                  <a:schemeClr val="bg1"/>
                </a:solidFill>
                <a:cs typeface="Arial" pitchFamily="34" charset="0"/>
              </a:endParaRPr>
            </a:p>
          </p:txBody>
        </p:sp>
      </p:grpSp>
      <p:grpSp>
        <p:nvGrpSpPr>
          <p:cNvPr id="18" name="Group 17"/>
          <p:cNvGrpSpPr/>
          <p:nvPr/>
        </p:nvGrpSpPr>
        <p:grpSpPr>
          <a:xfrm>
            <a:off x="25740" y="4215457"/>
            <a:ext cx="1621507" cy="624000"/>
            <a:chOff x="5420522" y="5878687"/>
            <a:chExt cx="2162009" cy="624000"/>
          </a:xfrm>
        </p:grpSpPr>
        <p:sp>
          <p:nvSpPr>
            <p:cNvPr id="6" name="Rounded Rectangle 5"/>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17" name="Group 16"/>
            <p:cNvGrpSpPr/>
            <p:nvPr/>
          </p:nvGrpSpPr>
          <p:grpSpPr>
            <a:xfrm>
              <a:off x="5450502" y="5950661"/>
              <a:ext cx="1836600" cy="480053"/>
              <a:chOff x="5450502" y="5950661"/>
              <a:chExt cx="1836600" cy="480053"/>
            </a:xfrm>
          </p:grpSpPr>
          <p:sp>
            <p:nvSpPr>
              <p:cNvPr id="9" name="Oval 8"/>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5" name="Rectangle 4"/>
              <p:cNvSpPr/>
              <p:nvPr/>
            </p:nvSpPr>
            <p:spPr>
              <a:xfrm>
                <a:off x="6078290" y="6001168"/>
                <a:ext cx="1208812" cy="369332"/>
              </a:xfrm>
              <a:prstGeom prst="rect">
                <a:avLst/>
              </a:prstGeom>
            </p:spPr>
            <p:txBody>
              <a:bodyPr wrap="square">
                <a:spAutoFit/>
              </a:bodyPr>
              <a:lstStyle/>
              <a:p>
                <a:r>
                  <a:rPr lang="en-US" altLang="ko-KR" dirty="0">
                    <a:solidFill>
                      <a:schemeClr val="bg1"/>
                    </a:solidFill>
                    <a:cs typeface="Arial" pitchFamily="34" charset="0"/>
                  </a:rPr>
                  <a:t>private</a:t>
                </a:r>
                <a:endParaRPr lang="ko-KR" altLang="en-US" dirty="0">
                  <a:solidFill>
                    <a:schemeClr val="bg1"/>
                  </a:solidFill>
                </a:endParaRPr>
              </a:p>
            </p:txBody>
          </p:sp>
          <p:sp>
            <p:nvSpPr>
              <p:cNvPr id="15" name="TextBox 14"/>
              <p:cNvSpPr txBox="1"/>
              <p:nvPr/>
            </p:nvSpPr>
            <p:spPr>
              <a:xfrm>
                <a:off x="5450502" y="6021622"/>
                <a:ext cx="673786"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03</a:t>
                </a:r>
                <a:endParaRPr lang="ko-KR" altLang="en-US" sz="1867" b="1" dirty="0">
                  <a:solidFill>
                    <a:schemeClr val="bg1"/>
                  </a:solidFill>
                  <a:cs typeface="Arial" pitchFamily="34" charset="0"/>
                </a:endParaRPr>
              </a:p>
            </p:txBody>
          </p:sp>
        </p:grpSp>
      </p:grpSp>
      <p:sp>
        <p:nvSpPr>
          <p:cNvPr id="33" name="TextBox 36">
            <a:extLst>
              <a:ext uri="{FF2B5EF4-FFF2-40B4-BE49-F238E27FC236}">
                <a16:creationId xmlns:a16="http://schemas.microsoft.com/office/drawing/2014/main" id="{987A773F-B0B5-434E-9A66-CCE658247B83}"/>
              </a:ext>
            </a:extLst>
          </p:cNvPr>
          <p:cNvSpPr txBox="1"/>
          <p:nvPr/>
        </p:nvSpPr>
        <p:spPr>
          <a:xfrm>
            <a:off x="1666420" y="3976481"/>
            <a:ext cx="7304261" cy="1208023"/>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If we derive a sub class from a Private base class. Then both public member and protected members of the base class will become Private in derived class.</a:t>
            </a:r>
          </a:p>
        </p:txBody>
      </p:sp>
      <p:sp>
        <p:nvSpPr>
          <p:cNvPr id="34" name="Rectangle 33">
            <a:extLst>
              <a:ext uri="{FF2B5EF4-FFF2-40B4-BE49-F238E27FC236}">
                <a16:creationId xmlns:a16="http://schemas.microsoft.com/office/drawing/2014/main" id="{E81E2CD8-5D6E-451B-B356-30080C6CFB22}"/>
              </a:ext>
            </a:extLst>
          </p:cNvPr>
          <p:cNvSpPr/>
          <p:nvPr/>
        </p:nvSpPr>
        <p:spPr>
          <a:xfrm>
            <a:off x="1425675" y="5268387"/>
            <a:ext cx="7726089" cy="13936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35" name="TextBox 36">
            <a:extLst>
              <a:ext uri="{FF2B5EF4-FFF2-40B4-BE49-F238E27FC236}">
                <a16:creationId xmlns:a16="http://schemas.microsoft.com/office/drawing/2014/main" id="{987A773F-B0B5-434E-9A66-CCE658247B83}"/>
              </a:ext>
            </a:extLst>
          </p:cNvPr>
          <p:cNvSpPr txBox="1"/>
          <p:nvPr/>
        </p:nvSpPr>
        <p:spPr>
          <a:xfrm>
            <a:off x="1823837" y="5401260"/>
            <a:ext cx="7304261" cy="1323439"/>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sz="2000" dirty="0"/>
              <a:t>The private members in the base class cannot be directly accessed in the derived class, while protected members can be directly accessed. For example, Classes B, C and D all contain the variables x, y and z in below example</a:t>
            </a:r>
          </a:p>
        </p:txBody>
      </p:sp>
      <p:grpSp>
        <p:nvGrpSpPr>
          <p:cNvPr id="3" name="Group 2"/>
          <p:cNvGrpSpPr/>
          <p:nvPr/>
        </p:nvGrpSpPr>
        <p:grpSpPr>
          <a:xfrm>
            <a:off x="19798" y="5696934"/>
            <a:ext cx="1698835" cy="624000"/>
            <a:chOff x="9763162" y="5128658"/>
            <a:chExt cx="2265113" cy="624000"/>
          </a:xfrm>
        </p:grpSpPr>
        <p:sp>
          <p:nvSpPr>
            <p:cNvPr id="7" name="Rounded Rectangle 6"/>
            <p:cNvSpPr/>
            <p:nvPr/>
          </p:nvSpPr>
          <p:spPr>
            <a:xfrm>
              <a:off x="9763162" y="5128658"/>
              <a:ext cx="2265113" cy="62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3" name="Rectangle 12"/>
            <p:cNvSpPr/>
            <p:nvPr/>
          </p:nvSpPr>
          <p:spPr>
            <a:xfrm>
              <a:off x="10310631" y="5250894"/>
              <a:ext cx="1547890" cy="420564"/>
            </a:xfrm>
            <a:prstGeom prst="rect">
              <a:avLst/>
            </a:prstGeom>
          </p:spPr>
          <p:txBody>
            <a:bodyPr wrap="square">
              <a:spAutoFit/>
            </a:bodyPr>
            <a:lstStyle/>
            <a:p>
              <a:r>
                <a:rPr lang="en-IN" altLang="ko-KR" sz="2133" b="1" u="sng" dirty="0">
                  <a:solidFill>
                    <a:schemeClr val="bg1"/>
                  </a:solidFill>
                </a:rPr>
                <a:t>Note:</a:t>
              </a:r>
              <a:endParaRPr lang="ko-KR" altLang="en-US" sz="2133" b="1" u="sng" dirty="0">
                <a:solidFill>
                  <a:schemeClr val="bg1"/>
                </a:solidFill>
              </a:endParaRPr>
            </a:p>
          </p:txBody>
        </p:sp>
      </p:grpSp>
      <p:sp>
        <p:nvSpPr>
          <p:cNvPr id="27" name="Rectangle 26">
            <a:extLst>
              <a:ext uri="{FF2B5EF4-FFF2-40B4-BE49-F238E27FC236}">
                <a16:creationId xmlns:a16="http://schemas.microsoft.com/office/drawing/2014/main" id="{E81E2CD8-5D6E-451B-B356-30080C6CFB22}"/>
              </a:ext>
            </a:extLst>
          </p:cNvPr>
          <p:cNvSpPr/>
          <p:nvPr/>
        </p:nvSpPr>
        <p:spPr>
          <a:xfrm>
            <a:off x="1413851" y="2555899"/>
            <a:ext cx="7726089" cy="12714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endParaRPr lang="ko-KR" altLang="en-US" sz="2000" dirty="0">
              <a:solidFill>
                <a:schemeClr val="tx1"/>
              </a:solidFill>
            </a:endParaRPr>
          </a:p>
        </p:txBody>
      </p:sp>
      <p:grpSp>
        <p:nvGrpSpPr>
          <p:cNvPr id="28" name="Group 27"/>
          <p:cNvGrpSpPr/>
          <p:nvPr/>
        </p:nvGrpSpPr>
        <p:grpSpPr>
          <a:xfrm>
            <a:off x="60240" y="2889426"/>
            <a:ext cx="1621507" cy="624000"/>
            <a:chOff x="5420522" y="5878687"/>
            <a:chExt cx="2162009" cy="624000"/>
          </a:xfrm>
        </p:grpSpPr>
        <p:sp>
          <p:nvSpPr>
            <p:cNvPr id="29" name="Rounded Rectangle 28"/>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31" name="Group 30"/>
            <p:cNvGrpSpPr/>
            <p:nvPr/>
          </p:nvGrpSpPr>
          <p:grpSpPr>
            <a:xfrm>
              <a:off x="5450502" y="5950661"/>
              <a:ext cx="2086028" cy="480053"/>
              <a:chOff x="5450502" y="5950661"/>
              <a:chExt cx="2086028" cy="480053"/>
            </a:xfrm>
          </p:grpSpPr>
          <p:sp>
            <p:nvSpPr>
              <p:cNvPr id="32" name="Oval 31"/>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36" name="Rectangle 35"/>
              <p:cNvSpPr/>
              <p:nvPr/>
            </p:nvSpPr>
            <p:spPr>
              <a:xfrm>
                <a:off x="6078289" y="6001168"/>
                <a:ext cx="1458241" cy="369332"/>
              </a:xfrm>
              <a:prstGeom prst="rect">
                <a:avLst/>
              </a:prstGeom>
            </p:spPr>
            <p:txBody>
              <a:bodyPr wrap="square">
                <a:spAutoFit/>
              </a:bodyPr>
              <a:lstStyle/>
              <a:p>
                <a:r>
                  <a:rPr lang="en-IN" dirty="0">
                    <a:solidFill>
                      <a:schemeClr val="bg1"/>
                    </a:solidFill>
                  </a:rPr>
                  <a:t>Protected</a:t>
                </a:r>
                <a:endParaRPr lang="ko-KR" altLang="en-US" dirty="0">
                  <a:solidFill>
                    <a:schemeClr val="bg1"/>
                  </a:solidFill>
                </a:endParaRPr>
              </a:p>
            </p:txBody>
          </p:sp>
          <p:sp>
            <p:nvSpPr>
              <p:cNvPr id="37" name="TextBox 36"/>
              <p:cNvSpPr txBox="1"/>
              <p:nvPr/>
            </p:nvSpPr>
            <p:spPr>
              <a:xfrm>
                <a:off x="5450502" y="6021622"/>
                <a:ext cx="627787"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02</a:t>
                </a:r>
                <a:endParaRPr lang="ko-KR" altLang="en-US" sz="1867" b="1" dirty="0">
                  <a:solidFill>
                    <a:schemeClr val="bg1"/>
                  </a:solidFill>
                  <a:cs typeface="Arial" pitchFamily="34" charset="0"/>
                </a:endParaRPr>
              </a:p>
            </p:txBody>
          </p:sp>
        </p:grpSp>
      </p:grpSp>
      <p:sp>
        <p:nvSpPr>
          <p:cNvPr id="38" name="TextBox 36">
            <a:extLst>
              <a:ext uri="{FF2B5EF4-FFF2-40B4-BE49-F238E27FC236}">
                <a16:creationId xmlns:a16="http://schemas.microsoft.com/office/drawing/2014/main" id="{987A773F-B0B5-434E-9A66-CCE658247B83}"/>
              </a:ext>
            </a:extLst>
          </p:cNvPr>
          <p:cNvSpPr txBox="1"/>
          <p:nvPr/>
        </p:nvSpPr>
        <p:spPr>
          <a:xfrm>
            <a:off x="1655968" y="2748402"/>
            <a:ext cx="7507121" cy="1208023"/>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If we derive a sub class from a Protected base class. Then both public member and protected members of the base class will become protected in derived class.</a:t>
            </a:r>
          </a:p>
        </p:txBody>
      </p:sp>
    </p:spTree>
    <p:extLst>
      <p:ext uri="{BB962C8B-B14F-4D97-AF65-F5344CB8AC3E}">
        <p14:creationId xmlns:p14="http://schemas.microsoft.com/office/powerpoint/2010/main" val="28004569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893" y="583324"/>
            <a:ext cx="9144793" cy="5896304"/>
          </a:xfrm>
          <a:prstGeom prst="rect">
            <a:avLst/>
          </a:prstGeom>
        </p:spPr>
      </p:pic>
      <p:sp>
        <p:nvSpPr>
          <p:cNvPr id="2" name="Text Placeholder 1"/>
          <p:cNvSpPr>
            <a:spLocks noGrp="1"/>
          </p:cNvSpPr>
          <p:nvPr>
            <p:ph type="body" sz="quarter" idx="10"/>
          </p:nvPr>
        </p:nvSpPr>
        <p:spPr>
          <a:xfrm>
            <a:off x="0" y="-8788"/>
            <a:ext cx="9144000" cy="712931"/>
          </a:xfrm>
        </p:spPr>
        <p:txBody>
          <a:bodyPr>
            <a:normAutofit lnSpcReduction="10000"/>
          </a:bodyPr>
          <a:lstStyle/>
          <a:p>
            <a:r>
              <a:rPr lang="en-US" altLang="ko-KR" sz="3600" b="1" dirty="0">
                <a:latin typeface="Segoe UI" panose="020B0502040204020203" pitchFamily="34" charset="0"/>
                <a:cs typeface="Segoe UI" panose="020B0502040204020203" pitchFamily="34" charset="0"/>
              </a:rPr>
              <a:t>Inheritance Access Matrix</a:t>
            </a:r>
            <a:endParaRPr lang="ko-KR" altLang="en-US" sz="3600" b="1"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4"/>
          <a:stretch>
            <a:fillRect/>
          </a:stretch>
        </p:blipFill>
        <p:spPr>
          <a:xfrm>
            <a:off x="977462" y="1523343"/>
            <a:ext cx="7269978" cy="3836933"/>
          </a:xfrm>
          <a:prstGeom prst="rect">
            <a:avLst/>
          </a:prstGeom>
        </p:spPr>
      </p:pic>
    </p:spTree>
    <p:extLst>
      <p:ext uri="{BB962C8B-B14F-4D97-AF65-F5344CB8AC3E}">
        <p14:creationId xmlns:p14="http://schemas.microsoft.com/office/powerpoint/2010/main" val="32382812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893"/>
        <p:cNvGrpSpPr/>
        <p:nvPr/>
      </p:nvGrpSpPr>
      <p:grpSpPr>
        <a:xfrm>
          <a:off x="0" y="0"/>
          <a:ext cx="0" cy="0"/>
          <a:chOff x="0" y="0"/>
          <a:chExt cx="0" cy="0"/>
        </a:xfrm>
      </p:grpSpPr>
      <p:sp>
        <p:nvSpPr>
          <p:cNvPr id="2894" name="Google Shape;2894;p217"/>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5" name="Google Shape;2895;p217"/>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96" name="Google Shape;2896;p217"/>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97" name="Google Shape;2897;p217"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pic>
        <p:nvPicPr>
          <p:cNvPr id="2898" name="Google Shape;2898;p217" descr="Related image"/>
          <p:cNvPicPr preferRelativeResize="0"/>
          <p:nvPr/>
        </p:nvPicPr>
        <p:blipFill rotWithShape="1">
          <a:blip r:embed="rId4">
            <a:alphaModFix/>
          </a:blip>
          <a:srcRect/>
          <a:stretch/>
        </p:blipFill>
        <p:spPr>
          <a:xfrm>
            <a:off x="1600200" y="1676400"/>
            <a:ext cx="5734050" cy="3819525"/>
          </a:xfrm>
          <a:prstGeom prst="rect">
            <a:avLst/>
          </a:prstGeom>
          <a:noFill/>
          <a:ln>
            <a:noFill/>
          </a:ln>
        </p:spPr>
      </p:pic>
      <p:sp>
        <p:nvSpPr>
          <p:cNvPr id="2899" name="Google Shape;2899;p2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9D02B9D-0719-4E24-88C9-73DAC24373BC}" type="datetime1">
              <a:rPr lang="en-US" smtClean="0"/>
              <a:t>9/27/2022</a:t>
            </a:fld>
            <a:endParaRPr/>
          </a:p>
        </p:txBody>
      </p:sp>
      <p:sp>
        <p:nvSpPr>
          <p:cNvPr id="2901" name="Google Shape;2901;p2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5566</Words>
  <Application>Microsoft Office PowerPoint</Application>
  <PresentationFormat>On-screen Show (4:3)</PresentationFormat>
  <Paragraphs>826</Paragraphs>
  <Slides>99</Slides>
  <Notes>52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99</vt:i4>
      </vt:variant>
    </vt:vector>
  </HeadingPairs>
  <TitlesOfParts>
    <vt:vector size="111" baseType="lpstr">
      <vt:lpstr>Wingdings 3</vt:lpstr>
      <vt:lpstr>Arial Black</vt:lpstr>
      <vt:lpstr>Noto Sans Symbols</vt:lpstr>
      <vt:lpstr>Calibri</vt:lpstr>
      <vt:lpstr>Wingdings</vt:lpstr>
      <vt:lpstr>Open Sans</vt:lpstr>
      <vt:lpstr>Segoe UI</vt:lpstr>
      <vt:lpstr>Inter</vt:lpstr>
      <vt:lpstr>Arial</vt:lpstr>
      <vt:lpstr>Roboto</vt:lpstr>
      <vt:lpstr>Times New Roman</vt:lpstr>
      <vt:lpstr>Office Theme</vt:lpstr>
      <vt:lpstr>18CSC202J Object Oriented Design and Programming</vt:lpstr>
      <vt:lpstr>PowerPoint Presentation</vt:lpstr>
      <vt:lpstr>  CONSTRUCTORS</vt:lpstr>
      <vt:lpstr>  CONSTRUCTORS</vt:lpstr>
      <vt:lpstr>  CONSTRUCTORS</vt:lpstr>
      <vt:lpstr>CONSTRUCTOR CHARACTERS</vt:lpstr>
      <vt:lpstr>PowerPoint Presentation</vt:lpstr>
      <vt:lpstr> CONSTRUCTOR TYPES</vt:lpstr>
      <vt:lpstr> DEFAULT CONSTRUCTOR</vt:lpstr>
      <vt:lpstr>DEFAULT CONSTRUCTOR</vt:lpstr>
      <vt:lpstr>DEFAULT CONSTRUCTOR</vt:lpstr>
      <vt:lpstr>DEFAULT CONSTRUCTOR</vt:lpstr>
      <vt:lpstr>PARAMETERIZED CONSTRUCTOR</vt:lpstr>
      <vt:lpstr>PARAMETERIZED CONSTRUCTOR</vt:lpstr>
      <vt:lpstr>PARAMETERIZED CONSTRUCTOR</vt:lpstr>
      <vt:lpstr>COPY CONSTRUCTOR</vt:lpstr>
      <vt:lpstr>COPY CONSTRUCTOR</vt:lpstr>
      <vt:lpstr>COPY CONSTRUCTOR</vt:lpstr>
      <vt:lpstr>COPY CONSTRUCTOR</vt:lpstr>
      <vt:lpstr>COPY CONSTRUCTOR</vt:lpstr>
      <vt:lpstr>STATIC CONSTRUCTOR</vt:lpstr>
      <vt:lpstr>Try out program</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Method Overloading</vt:lpstr>
      <vt:lpstr>  Types of Polymorphism</vt:lpstr>
      <vt:lpstr>Matching Function Calls With Overloaded Methods</vt:lpstr>
      <vt:lpstr> Try out Program</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Using a member function to Overload Unary Operator</vt:lpstr>
      <vt:lpstr>Using a Friend Function to Overload a Unary Operator</vt:lpstr>
      <vt:lpstr>Example:- Use of friend function to overload a unary operator</vt:lpstr>
      <vt:lpstr>Example Program:</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Interaction Diagram</vt:lpstr>
      <vt:lpstr>  </vt:lpstr>
      <vt:lpstr> How to Draw an Interaction Diagram? </vt:lpstr>
      <vt:lpstr>Sequence Diagram</vt:lpstr>
      <vt:lpstr> Sequence Diagram Notations</vt:lpstr>
      <vt:lpstr>PowerPoint Presentation</vt:lpstr>
      <vt:lpstr>PowerPoint Presentation</vt:lpstr>
      <vt:lpstr>Synchronous messages </vt:lpstr>
      <vt:lpstr>Asynchronous Messages</vt:lpstr>
      <vt:lpstr> Create message </vt:lpstr>
      <vt:lpstr>Delete Message </vt:lpstr>
      <vt:lpstr> Self Message </vt:lpstr>
      <vt:lpstr>Reply Message</vt:lpstr>
      <vt:lpstr>Found Message</vt:lpstr>
      <vt:lpstr> Lost Message</vt:lpstr>
      <vt:lpstr>Example – Sequence Diagram</vt:lpstr>
      <vt:lpstr>Questions</vt:lpstr>
      <vt:lpstr>PowerPoint Presentation</vt:lpstr>
      <vt:lpstr>COLLABORATION DIAGRAM depicts the relationships and interactions among software objects. They are used to understand the object architecture within a system rather than the flow of a message as in a sequence diagram. They are also known as “Communication Diagrams.”  In the collaboration diagram, the method call sequence is indicated by some numbering technique. The number indicates how the methods are called one after another.</vt:lpstr>
      <vt:lpstr>It is also called as a communication diagram. It emphasizes the structural aspects of an interaction diagram - how lifeline connects. Its syntax is similar to that of sequence diagram except that lifeline don't have tails. Messages passed over sequencing is indicated by numbering each message hierarchically. Compared to the sequence diagram communication diagram is semantically weak. Object diagrams are special case of communication diagram. It allows you to focus on the elements rather than focusing on the message flow as described in the sequence diagram. Sequence diagrams can be easily converted into a collaboration diagram as collaboration diagrams are not very expressive. </vt:lpstr>
      <vt:lpstr>PowerPoint Presentation</vt:lpstr>
      <vt:lpstr> The above collaboration diagram represents a student information management system. The flow of communication in the above diagram is given by,  A student requests a login through the login system.  An authentication mechanism of software checks the request.  If a student entry exists in the database, then the access is allowed; otherwise, an error is returned.  </vt:lpstr>
      <vt:lpstr>1. A collaboration diagram shows a. Structural Aspect b. Behavioral Aspect c. Environmental Aspect d. Both A and B e. Both B and C  2. which diagram is used to show interactions between messages are classified as? a.activity b.state chart c.collaboration d.object lifeline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18CSC202J Object Oriented Design and Programming</dc:title>
  <dc:creator>CENR</dc:creator>
  <cp:lastModifiedBy>gouthamanps@outlook.com</cp:lastModifiedBy>
  <cp:revision>8</cp:revision>
  <dcterms:created xsi:type="dcterms:W3CDTF">2019-09-14T05:22:07Z</dcterms:created>
  <dcterms:modified xsi:type="dcterms:W3CDTF">2022-09-27T10:35:33Z</dcterms:modified>
</cp:coreProperties>
</file>